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4"/>
  </p:notesMasterIdLst>
  <p:handoutMasterIdLst>
    <p:handoutMasterId r:id="rId15"/>
  </p:handoutMasterIdLst>
  <p:sldIdLst>
    <p:sldId id="256" r:id="rId2"/>
    <p:sldId id="273" r:id="rId3"/>
    <p:sldId id="274" r:id="rId4"/>
    <p:sldId id="275" r:id="rId5"/>
    <p:sldId id="276" r:id="rId6"/>
    <p:sldId id="283" r:id="rId7"/>
    <p:sldId id="277" r:id="rId8"/>
    <p:sldId id="278" r:id="rId9"/>
    <p:sldId id="279" r:id="rId10"/>
    <p:sldId id="280" r:id="rId11"/>
    <p:sldId id="281" r:id="rId12"/>
    <p:sldId id="282"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6/25/16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6/25/16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2"/>
          <p:cNvSpPr>
            <a:spLocks noGrp="1" noRot="1" noChangeAspect="1" noChangeArrowheads="1"/>
          </p:cNvSpPr>
          <p:nvPr>
            <p:ph type="sldImg"/>
          </p:nvPr>
        </p:nvSpPr>
        <p:spPr>
          <a:xfrm>
            <a:off x="1150938" y="692150"/>
            <a:ext cx="4556125" cy="3416300"/>
          </a:xfrm>
          <a:solidFill>
            <a:srgbClr val="FFFFFF"/>
          </a:solidFill>
          <a:ln/>
        </p:spPr>
      </p:sp>
      <p:sp>
        <p:nvSpPr>
          <p:cNvPr id="529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ingredients you find in almost every equity research report - comparables, a multiple (or standardized price) and a story (which represents the attempt to control for differences).</a:t>
            </a:r>
          </a:p>
        </p:txBody>
      </p:sp>
    </p:spTree>
    <p:extLst>
      <p:ext uri="{BB962C8B-B14F-4D97-AF65-F5344CB8AC3E}">
        <p14:creationId xmlns:p14="http://schemas.microsoft.com/office/powerpoint/2010/main" val="39323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price (representing equity value) and value (representing the combined market value of equity and debt) and enterprise value (representing firm value - cash and marketable securities) should be noted.</a:t>
            </a:r>
          </a:p>
          <a:p>
            <a:r>
              <a:rPr lang="en-US" altLang="en-US">
                <a:latin typeface="Times" charset="0"/>
                <a:ea typeface="ＭＳ Ｐゴシック" charset="-128"/>
              </a:rPr>
              <a:t>Note that the denominator can be a number from the income statement (revenues, earnings) or one from the balance sheet (book value). It can even be a non-financial input (number of employees or units of the product produced).</a:t>
            </a:r>
          </a:p>
        </p:txBody>
      </p:sp>
    </p:spTree>
    <p:extLst>
      <p:ext uri="{BB962C8B-B14F-4D97-AF65-F5344CB8AC3E}">
        <p14:creationId xmlns:p14="http://schemas.microsoft.com/office/powerpoint/2010/main" val="289458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Rot="1" noChangeAspect="1" noChangeArrowheads="1" noTextEdit="1"/>
          </p:cNvSpPr>
          <p:nvPr>
            <p:ph type="sldImg"/>
          </p:nvPr>
        </p:nvSpPr>
        <p:spPr>
          <a:xfrm>
            <a:off x="1150938" y="692150"/>
            <a:ext cx="4556125" cy="3416300"/>
          </a:xfrm>
          <a:ln/>
        </p:spPr>
      </p:sp>
      <p:sp>
        <p:nvSpPr>
          <p:cNvPr id="531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534149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Grp="1" noRot="1" noChangeAspect="1" noChangeArrowheads="1"/>
          </p:cNvSpPr>
          <p:nvPr>
            <p:ph type="sldImg"/>
          </p:nvPr>
        </p:nvSpPr>
        <p:spPr>
          <a:xfrm>
            <a:off x="1150938" y="692150"/>
            <a:ext cx="4556125" cy="3416300"/>
          </a:xfrm>
          <a:solidFill>
            <a:srgbClr val="FFFFFF"/>
          </a:solidFill>
          <a:ln/>
        </p:spPr>
      </p:sp>
      <p:sp>
        <p:nvSpPr>
          <p:cNvPr id="537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Times"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686409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p:cNvSpPr>
            <a:spLocks noGrp="1" noRot="1" noChangeAspect="1" noChangeArrowheads="1"/>
          </p:cNvSpPr>
          <p:nvPr>
            <p:ph type="sldImg"/>
          </p:nvPr>
        </p:nvSpPr>
        <p:spPr>
          <a:xfrm>
            <a:off x="1150938" y="692150"/>
            <a:ext cx="4556125" cy="3416300"/>
          </a:xfrm>
          <a:solidFill>
            <a:srgbClr val="FFFFFF"/>
          </a:solidFill>
          <a:ln/>
        </p:spPr>
      </p:sp>
      <p:sp>
        <p:nvSpPr>
          <p:cNvPr id="53965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Times" charset="0"/>
                <a:ea typeface="ＭＳ Ｐゴシック" charset="-128"/>
              </a:rPr>
              <a:t>Consistent definition:</a:t>
            </a:r>
            <a:endParaRPr lang="en-US" altLang="en-US">
              <a:latin typeface="Times" charset="0"/>
              <a:ea typeface="ＭＳ Ｐゴシック" charset="-128"/>
            </a:endParaRPr>
          </a:p>
          <a:p>
            <a:pPr marL="228600" indent="-228600"/>
            <a:r>
              <a:rPr lang="en-US" altLang="en-US">
                <a:latin typeface="Times"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Times" charset="0"/>
                <a:ea typeface="ＭＳ Ｐゴシック" charset="-128"/>
              </a:rPr>
              <a:t>Uniformally Estimated:</a:t>
            </a:r>
            <a:endParaRPr lang="en-US" altLang="en-US">
              <a:latin typeface="Times" charset="0"/>
              <a:ea typeface="ＭＳ Ｐゴシック" charset="-128"/>
            </a:endParaRPr>
          </a:p>
          <a:p>
            <a:pPr marL="228600" indent="-228600"/>
            <a:r>
              <a:rPr lang="en-US" altLang="en-US">
                <a:latin typeface="Times"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Times"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Times"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178024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Rectangle 2"/>
          <p:cNvSpPr>
            <a:spLocks noGrp="1" noRot="1" noChangeAspect="1" noChangeArrowheads="1"/>
          </p:cNvSpPr>
          <p:nvPr>
            <p:ph type="sldImg"/>
          </p:nvPr>
        </p:nvSpPr>
        <p:spPr>
          <a:xfrm>
            <a:off x="1150938" y="692150"/>
            <a:ext cx="4556125" cy="3416300"/>
          </a:xfrm>
          <a:solidFill>
            <a:srgbClr val="FFFFFF"/>
          </a:solidFill>
          <a:ln/>
        </p:spPr>
      </p:sp>
      <p:sp>
        <p:nvSpPr>
          <p:cNvPr id="545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you use a multiple and develop rules of thumb (8 times EBITDA is cheap), you need to get a sense of the cross-sectional distribution. </a:t>
            </a:r>
          </a:p>
          <a:p>
            <a:r>
              <a:rPr lang="en-US" altLang="en-US">
                <a:latin typeface="Times"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Times"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44224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29" name="Rectangle 2"/>
          <p:cNvSpPr>
            <a:spLocks noGrp="1" noRot="1" noChangeAspect="1" noChangeArrowheads="1" noTextEdit="1"/>
          </p:cNvSpPr>
          <p:nvPr>
            <p:ph type="sldImg"/>
          </p:nvPr>
        </p:nvSpPr>
        <p:spPr>
          <a:xfrm>
            <a:off x="1150938" y="692150"/>
            <a:ext cx="4556125" cy="3416300"/>
          </a:xfrm>
          <a:ln/>
        </p:spPr>
      </p:sp>
      <p:sp>
        <p:nvSpPr>
          <p:cNvPr id="560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75241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Rot="1" noChangeAspect="1" noChangeArrowheads="1"/>
          </p:cNvSpPr>
          <p:nvPr>
            <p:ph type="sldImg"/>
          </p:nvPr>
        </p:nvSpPr>
        <p:spPr>
          <a:xfrm>
            <a:off x="1150938" y="692150"/>
            <a:ext cx="4556125" cy="3416300"/>
          </a:xfrm>
          <a:solidFill>
            <a:srgbClr val="FFFFFF"/>
          </a:solidFill>
          <a:ln/>
        </p:spPr>
      </p:sp>
      <p:sp>
        <p:nvSpPr>
          <p:cNvPr id="583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Times"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215351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15: The Pricing imperative</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Pricing Game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a:xfrm>
            <a:off x="612775" y="228600"/>
            <a:ext cx="8153400" cy="990600"/>
          </a:xfrm>
        </p:spPr>
        <p:txBody>
          <a:bodyPr/>
          <a:lstStyle/>
          <a:p>
            <a:r>
              <a:rPr lang="en-US" altLang="en-US">
                <a:ea typeface="ＭＳ Ｐゴシック" charset="-128"/>
              </a:rPr>
              <a:t>Test 1: Are you pricing or valuing?</a:t>
            </a:r>
          </a:p>
        </p:txBody>
      </p:sp>
      <p:sp>
        <p:nvSpPr>
          <p:cNvPr id="505858"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F7C0DAF5-1EE4-F34A-8BB1-B578B4790D85}" type="slidenum">
              <a:rPr lang="en-US" altLang="en-US" sz="1200">
                <a:solidFill>
                  <a:srgbClr val="FFFFFF"/>
                </a:solidFill>
              </a:rPr>
              <a:pPr eaLnBrk="1" hangingPunct="1">
                <a:lnSpc>
                  <a:spcPct val="80000"/>
                </a:lnSpc>
              </a:pPr>
              <a:t>3</a:t>
            </a:fld>
            <a:endParaRPr lang="en-US" altLang="en-US" sz="1200">
              <a:solidFill>
                <a:srgbClr val="FFFFFF"/>
              </a:solidFill>
            </a:endParaRPr>
          </a:p>
        </p:txBody>
      </p:sp>
      <p:pic>
        <p:nvPicPr>
          <p:cNvPr id="50586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2318" r="-2318"/>
          <a:stretch>
            <a:fillRect/>
          </a:stretch>
        </p:blipFill>
        <p:spPr>
          <a:xfrm>
            <a:off x="612775" y="1600200"/>
            <a:ext cx="8153400" cy="4495800"/>
          </a:xfrm>
        </p:spPr>
      </p:pic>
    </p:spTree>
    <p:extLst>
      <p:ext uri="{BB962C8B-B14F-4D97-AF65-F5344CB8AC3E}">
        <p14:creationId xmlns:p14="http://schemas.microsoft.com/office/powerpoint/2010/main" val="10550860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Title 1"/>
          <p:cNvSpPr>
            <a:spLocks noGrp="1"/>
          </p:cNvSpPr>
          <p:nvPr>
            <p:ph type="title"/>
          </p:nvPr>
        </p:nvSpPr>
        <p:spPr>
          <a:xfrm>
            <a:off x="612775" y="228600"/>
            <a:ext cx="8153400" cy="990600"/>
          </a:xfrm>
        </p:spPr>
        <p:txBody>
          <a:bodyPr/>
          <a:lstStyle/>
          <a:p>
            <a:r>
              <a:rPr lang="en-US" altLang="en-US">
                <a:ea typeface="ＭＳ Ｐゴシック" charset="-128"/>
              </a:rPr>
              <a:t>Test 2: Are you pricing or valuing?</a:t>
            </a:r>
          </a:p>
        </p:txBody>
      </p:sp>
      <p:sp>
        <p:nvSpPr>
          <p:cNvPr id="506882"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9E894895-0E95-2E44-BFFD-ADB9F7019935}" type="slidenum">
              <a:rPr lang="en-US" altLang="en-US" sz="1200">
                <a:solidFill>
                  <a:srgbClr val="FFFFFF"/>
                </a:solidFill>
              </a:rPr>
              <a:pPr eaLnBrk="1" hangingPunct="1">
                <a:lnSpc>
                  <a:spcPct val="80000"/>
                </a:lnSpc>
              </a:pPr>
              <a:t>4</a:t>
            </a:fld>
            <a:endParaRPr lang="en-US" altLang="en-US" sz="1200">
              <a:solidFill>
                <a:srgbClr val="FFFFFF"/>
              </a:solidFill>
            </a:endParaRPr>
          </a:p>
        </p:txBody>
      </p:sp>
      <p:pic>
        <p:nvPicPr>
          <p:cNvPr id="506884"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l="-15453" r="-15453"/>
          <a:stretch>
            <a:fillRect/>
          </a:stretch>
        </p:blipFill>
        <p:spPr>
          <a:xfrm>
            <a:off x="612775" y="1600200"/>
            <a:ext cx="8153400" cy="4495800"/>
          </a:xfrm>
        </p:spPr>
      </p:pic>
      <p:sp>
        <p:nvSpPr>
          <p:cNvPr id="12" name="Rectangle 11"/>
          <p:cNvSpPr/>
          <p:nvPr/>
        </p:nvSpPr>
        <p:spPr>
          <a:xfrm>
            <a:off x="5562600" y="2971800"/>
            <a:ext cx="1981200" cy="533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6477000" y="1600200"/>
            <a:ext cx="2209800" cy="152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0580631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Essence of  relative valuation?</a:t>
            </a:r>
          </a:p>
        </p:txBody>
      </p:sp>
      <p:sp>
        <p:nvSpPr>
          <p:cNvPr id="2140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In relative valuation, the value of an asset is compared to the values assessed by the market for similar or comparable assets.</a:t>
            </a:r>
          </a:p>
          <a:p>
            <a:pPr marL="320040" indent="-320040" eaLnBrk="1" fontAlgn="auto" hangingPunct="1">
              <a:spcAft>
                <a:spcPts val="0"/>
              </a:spcAft>
              <a:buFont typeface="Wingdings"/>
              <a:buChar char=""/>
              <a:defRPr/>
            </a:pPr>
            <a:r>
              <a:rPr lang="en-US" dirty="0" smtClean="0">
                <a:ea typeface="+mn-ea"/>
                <a:cs typeface="+mn-cs"/>
              </a:rPr>
              <a:t>To do relative valuation then,</a:t>
            </a:r>
          </a:p>
          <a:p>
            <a:pPr marL="640080" lvl="1" indent="-274320" eaLnBrk="1" fontAlgn="auto" hangingPunct="1">
              <a:spcAft>
                <a:spcPts val="0"/>
              </a:spcAft>
              <a:buFont typeface="Wingdings 2"/>
              <a:buChar char=""/>
              <a:defRPr/>
            </a:pPr>
            <a:r>
              <a:rPr lang="en-US" dirty="0" smtClean="0">
                <a:ea typeface="+mn-ea"/>
              </a:rPr>
              <a:t>Identify comparable assets and obtain market values for these assets</a:t>
            </a:r>
          </a:p>
          <a:p>
            <a:pPr marL="640080" lvl="1" indent="-274320" eaLnBrk="1" fontAlgn="auto" hangingPunct="1">
              <a:spcAft>
                <a:spcPts val="0"/>
              </a:spcAft>
              <a:buFont typeface="Wingdings 2"/>
              <a:buChar char=""/>
              <a:defRPr/>
            </a:pPr>
            <a:r>
              <a:rPr lang="en-US" dirty="0" smtClean="0">
                <a:ea typeface="+mn-ea"/>
              </a:rPr>
              <a:t>convert these market values into standardized values (multiples).</a:t>
            </a:r>
          </a:p>
          <a:p>
            <a:pPr marL="640080" lvl="1" indent="-274320" eaLnBrk="1" fontAlgn="auto" hangingPunct="1">
              <a:spcAft>
                <a:spcPts val="0"/>
              </a:spcAft>
              <a:buFont typeface="Wingdings 2"/>
              <a:buChar char=""/>
              <a:defRPr/>
            </a:pPr>
            <a:r>
              <a:rPr lang="en-US" dirty="0" smtClean="0">
                <a:ea typeface="+mn-ea"/>
              </a:rPr>
              <a:t>compare the standardized value or multiple for the asset being analyzed to the standardized values for comparable asset, controlling for any differences between the firms.</a:t>
            </a:r>
            <a:endParaRPr lang="en-US" dirty="0">
              <a:ea typeface="+mn-ea"/>
            </a:endParaRPr>
          </a:p>
        </p:txBody>
      </p:sp>
    </p:spTree>
    <p:extLst>
      <p:ext uri="{BB962C8B-B14F-4D97-AF65-F5344CB8AC3E}">
        <p14:creationId xmlns:p14="http://schemas.microsoft.com/office/powerpoint/2010/main" val="170321867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Multiples are just standardized estimates of price…</a:t>
            </a: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600200"/>
            <a:ext cx="8153400" cy="4495800"/>
          </a:xfrm>
        </p:spPr>
      </p:pic>
      <p:sp>
        <p:nvSpPr>
          <p:cNvPr id="2662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ED601A-7EA9-964E-A45F-9397BD08ACF5}" type="slidenum">
              <a:rPr lang="en-US" altLang="en-US" sz="1200">
                <a:solidFill>
                  <a:srgbClr val="FFFFFF"/>
                </a:solidFill>
              </a:rPr>
              <a:pPr>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1442731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Relative valuation is pervasive…</a:t>
            </a:r>
          </a:p>
        </p:txBody>
      </p:sp>
      <p:sp>
        <p:nvSpPr>
          <p:cNvPr id="21606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Most asset valuations are relative.</a:t>
            </a:r>
          </a:p>
          <a:p>
            <a:pPr marL="320040" indent="-320040" eaLnBrk="1" fontAlgn="auto" hangingPunct="1">
              <a:spcAft>
                <a:spcPts val="0"/>
              </a:spcAft>
              <a:buFont typeface="Wingdings"/>
              <a:buChar char=""/>
              <a:defRPr/>
            </a:pPr>
            <a:r>
              <a:rPr lang="en-US" dirty="0" smtClean="0">
                <a:ea typeface="+mn-ea"/>
                <a:cs typeface="+mn-cs"/>
              </a:rPr>
              <a:t>Most equity valuations on Wall Street are relative valuations. </a:t>
            </a:r>
          </a:p>
          <a:p>
            <a:pPr marL="640080" lvl="1" indent="-274320" eaLnBrk="1" fontAlgn="auto" hangingPunct="1">
              <a:spcAft>
                <a:spcPts val="0"/>
              </a:spcAft>
              <a:buFont typeface="Wingdings 2"/>
              <a:buChar char=""/>
              <a:defRPr/>
            </a:pPr>
            <a:r>
              <a:rPr lang="en-US" dirty="0" smtClean="0">
                <a:ea typeface="+mn-ea"/>
              </a:rPr>
              <a:t>Almost 85% of equity research reports are based upon a multiple and </a:t>
            </a:r>
            <a:r>
              <a:rPr lang="en-US" dirty="0" err="1" smtClean="0">
                <a:ea typeface="+mn-ea"/>
              </a:rPr>
              <a:t>comparables</a:t>
            </a:r>
            <a:r>
              <a:rPr lang="en-US" dirty="0" smtClean="0">
                <a:ea typeface="+mn-ea"/>
              </a:rPr>
              <a:t>.</a:t>
            </a:r>
          </a:p>
          <a:p>
            <a:pPr marL="640080" lvl="1" indent="-274320" eaLnBrk="1" fontAlgn="auto" hangingPunct="1">
              <a:spcAft>
                <a:spcPts val="0"/>
              </a:spcAft>
              <a:buFont typeface="Wingdings 2"/>
              <a:buChar char=""/>
              <a:defRPr/>
            </a:pPr>
            <a:r>
              <a:rPr lang="en-US" dirty="0" smtClean="0">
                <a:ea typeface="+mn-ea"/>
              </a:rPr>
              <a:t>More than 50% of all acquisition valuations are based upon multiples</a:t>
            </a:r>
          </a:p>
          <a:p>
            <a:pPr marL="640080" lvl="1" indent="-274320" eaLnBrk="1" fontAlgn="auto" hangingPunct="1">
              <a:spcAft>
                <a:spcPts val="0"/>
              </a:spcAft>
              <a:buFont typeface="Wingdings 2"/>
              <a:buChar char=""/>
              <a:defRPr/>
            </a:pPr>
            <a:r>
              <a:rPr lang="en-US" dirty="0" smtClean="0">
                <a:ea typeface="+mn-ea"/>
              </a:rPr>
              <a:t>Rules of thumb based on multiples are not only common but are often the basis for final valuation judgments.</a:t>
            </a:r>
          </a:p>
          <a:p>
            <a:pPr marL="320040" indent="-320040" eaLnBrk="1" fontAlgn="auto" hangingPunct="1">
              <a:spcAft>
                <a:spcPts val="0"/>
              </a:spcAft>
              <a:buFont typeface="Wingdings"/>
              <a:buChar char=""/>
              <a:defRPr/>
            </a:pPr>
            <a:r>
              <a:rPr lang="en-US" dirty="0" smtClean="0">
                <a:ea typeface="+mn-ea"/>
                <a:cs typeface="+mn-cs"/>
              </a:rPr>
              <a:t>While there are more discounted </a:t>
            </a:r>
            <a:r>
              <a:rPr lang="en-US" dirty="0" err="1" smtClean="0">
                <a:ea typeface="+mn-ea"/>
                <a:cs typeface="+mn-cs"/>
              </a:rPr>
              <a:t>cashflow</a:t>
            </a:r>
            <a:r>
              <a:rPr lang="en-US" dirty="0" smtClean="0">
                <a:ea typeface="+mn-ea"/>
                <a:cs typeface="+mn-cs"/>
              </a:rPr>
              <a:t> valuations in consulting and corporate finance, they are often relative valuations masquerading as discounted cash flow valuations</a:t>
            </a:r>
            <a:r>
              <a:rPr lang="en-US" dirty="0" smtClean="0">
                <a:ea typeface="+mn-ea"/>
              </a:rPr>
              <a:t>.</a:t>
            </a:r>
            <a:endParaRPr lang="en-US" dirty="0">
              <a:ea typeface="+mn-ea"/>
            </a:endParaRPr>
          </a:p>
        </p:txBody>
      </p:sp>
    </p:spTree>
    <p:extLst>
      <p:ext uri="{BB962C8B-B14F-4D97-AF65-F5344CB8AC3E}">
        <p14:creationId xmlns:p14="http://schemas.microsoft.com/office/powerpoint/2010/main" val="16316268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Four Steps to Deconstructing Multiples</a:t>
            </a:r>
            <a:endParaRPr lang="en-US">
              <a:ea typeface="+mj-ea"/>
              <a:cs typeface="+mj-cs"/>
            </a:endParaRPr>
          </a:p>
        </p:txBody>
      </p:sp>
      <p:sp>
        <p:nvSpPr>
          <p:cNvPr id="22221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Define the multiple</a:t>
            </a:r>
          </a:p>
          <a:p>
            <a:pPr marL="640080" lvl="1" indent="-274320" eaLnBrk="1" fontAlgn="auto" hangingPunct="1">
              <a:spcAft>
                <a:spcPts val="0"/>
              </a:spcAft>
              <a:buFont typeface="Wingdings 2"/>
              <a:buChar char=""/>
              <a:defRPr/>
            </a:pPr>
            <a:r>
              <a:rPr lang="en-US" dirty="0" smtClean="0">
                <a:ea typeface="+mn-ea"/>
              </a:rPr>
              <a:t>Understand how the multiples have been estimated</a:t>
            </a:r>
          </a:p>
          <a:p>
            <a:pPr marL="320040" indent="-320040" eaLnBrk="1" fontAlgn="auto" hangingPunct="1">
              <a:spcAft>
                <a:spcPts val="0"/>
              </a:spcAft>
              <a:buFont typeface="Wingdings"/>
              <a:buChar char=""/>
              <a:defRPr/>
            </a:pPr>
            <a:r>
              <a:rPr lang="en-US" dirty="0" smtClean="0">
                <a:ea typeface="+mn-ea"/>
                <a:cs typeface="+mn-cs"/>
              </a:rPr>
              <a:t>Describe the multiple</a:t>
            </a:r>
          </a:p>
          <a:p>
            <a:pPr marL="640080" lvl="1" indent="-274320" eaLnBrk="1" fontAlgn="auto" hangingPunct="1">
              <a:spcAft>
                <a:spcPts val="0"/>
              </a:spcAft>
              <a:buFont typeface="Wingdings 2"/>
              <a:buChar char=""/>
              <a:defRPr/>
            </a:pPr>
            <a:r>
              <a:rPr lang="en-US" dirty="0" smtClean="0"/>
              <a:t>Use more of the data</a:t>
            </a:r>
            <a:r>
              <a:rPr lang="en-US" dirty="0" smtClean="0">
                <a:ea typeface="+mn-ea"/>
              </a:rPr>
              <a:t>.</a:t>
            </a:r>
          </a:p>
          <a:p>
            <a:pPr marL="320040" indent="-320040" eaLnBrk="1" fontAlgn="auto" hangingPunct="1">
              <a:spcAft>
                <a:spcPts val="0"/>
              </a:spcAft>
              <a:buFont typeface="Wingdings"/>
              <a:buChar char=""/>
              <a:defRPr/>
            </a:pPr>
            <a:r>
              <a:rPr lang="en-US" dirty="0" smtClean="0">
                <a:ea typeface="+mn-ea"/>
                <a:cs typeface="+mn-cs"/>
              </a:rPr>
              <a:t>Analyze the multiple</a:t>
            </a:r>
          </a:p>
          <a:p>
            <a:pPr marL="640080" lvl="1" indent="-274320" eaLnBrk="1" fontAlgn="auto" hangingPunct="1">
              <a:spcAft>
                <a:spcPts val="0"/>
              </a:spcAft>
              <a:buFont typeface="Wingdings 2"/>
              <a:buChar char=""/>
              <a:defRPr/>
            </a:pPr>
            <a:r>
              <a:rPr lang="en-US" dirty="0" smtClean="0">
                <a:ea typeface="+mn-ea"/>
              </a:rPr>
              <a:t>Identify the drivers of pricing</a:t>
            </a:r>
          </a:p>
          <a:p>
            <a:pPr marL="320040" indent="-320040" eaLnBrk="1" fontAlgn="auto" hangingPunct="1">
              <a:spcAft>
                <a:spcPts val="0"/>
              </a:spcAft>
              <a:buFont typeface="Wingdings"/>
              <a:buChar char=""/>
              <a:defRPr/>
            </a:pPr>
            <a:r>
              <a:rPr lang="en-US" dirty="0" smtClean="0">
                <a:ea typeface="+mn-ea"/>
                <a:cs typeface="+mn-cs"/>
              </a:rPr>
              <a:t>Apply the multiple</a:t>
            </a:r>
          </a:p>
          <a:p>
            <a:pPr marL="640080" lvl="1" indent="-274320" eaLnBrk="1" fontAlgn="auto" hangingPunct="1">
              <a:spcAft>
                <a:spcPts val="0"/>
              </a:spcAft>
              <a:buFont typeface="Wingdings 2"/>
              <a:buChar char=""/>
              <a:defRPr/>
            </a:pPr>
            <a:r>
              <a:rPr lang="en-US" dirty="0" smtClean="0">
                <a:ea typeface="+mn-ea"/>
              </a:rPr>
              <a:t>Control and compare</a:t>
            </a:r>
            <a:endParaRPr lang="en-US" dirty="0">
              <a:ea typeface="+mn-ea"/>
            </a:endParaRPr>
          </a:p>
        </p:txBody>
      </p:sp>
    </p:spTree>
    <p:extLst>
      <p:ext uri="{BB962C8B-B14F-4D97-AF65-F5344CB8AC3E}">
        <p14:creationId xmlns:p14="http://schemas.microsoft.com/office/powerpoint/2010/main" val="175628304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Definitional Tests</a:t>
            </a:r>
          </a:p>
        </p:txBody>
      </p:sp>
      <p:sp>
        <p:nvSpPr>
          <p:cNvPr id="22425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dirty="0">
                <a:ea typeface="ＭＳ Ｐゴシック" charset="-128"/>
              </a:rPr>
              <a:t>Is the multiple consistently defined?</a:t>
            </a:r>
          </a:p>
          <a:p>
            <a:pPr lvl="1" eaLnBrk="1" hangingPunct="1">
              <a:lnSpc>
                <a:spcPct val="90000"/>
              </a:lnSpc>
            </a:pPr>
            <a:r>
              <a:rPr lang="en-US" altLang="en-US" sz="2200" dirty="0">
                <a:ea typeface="ＭＳ Ｐゴシック" charset="-128"/>
              </a:rPr>
              <a:t>Proposition 1: Both the value (the numerator) and the standardizing variable ( the denominator) should be to the same claimholders in the firm. </a:t>
            </a:r>
            <a:endParaRPr lang="en-US" altLang="en-US" sz="2200" dirty="0" smtClean="0">
              <a:ea typeface="ＭＳ Ｐゴシック" charset="-128"/>
            </a:endParaRPr>
          </a:p>
          <a:p>
            <a:pPr lvl="1" eaLnBrk="1" hangingPunct="1">
              <a:lnSpc>
                <a:spcPct val="90000"/>
              </a:lnSpc>
            </a:pPr>
            <a:r>
              <a:rPr lang="en-US" altLang="en-US" sz="2200" dirty="0" smtClean="0">
                <a:ea typeface="ＭＳ Ｐゴシック" charset="-128"/>
              </a:rPr>
              <a:t>If the numerator is an equity value, the denominator has to be one too. If the numerator is an enterprise or firm value, the denominator has to match.</a:t>
            </a:r>
            <a:endParaRPr lang="en-US" altLang="en-US" sz="2200" dirty="0">
              <a:ea typeface="ＭＳ Ｐゴシック" charset="-128"/>
            </a:endParaRPr>
          </a:p>
          <a:p>
            <a:pPr eaLnBrk="1" hangingPunct="1">
              <a:lnSpc>
                <a:spcPct val="90000"/>
              </a:lnSpc>
            </a:pPr>
            <a:r>
              <a:rPr lang="en-US" altLang="en-US" sz="2600" dirty="0">
                <a:ea typeface="ＭＳ Ｐゴシック" charset="-128"/>
              </a:rPr>
              <a:t>Is the multiple uniformly estimated?</a:t>
            </a:r>
          </a:p>
          <a:p>
            <a:pPr lvl="1" eaLnBrk="1" hangingPunct="1">
              <a:lnSpc>
                <a:spcPct val="90000"/>
              </a:lnSpc>
            </a:pPr>
            <a:r>
              <a:rPr lang="en-US" altLang="en-US" sz="2200" dirty="0">
                <a:ea typeface="ＭＳ Ｐゴシック" charset="-128"/>
              </a:rPr>
              <a:t>The variables used in defining the multiple should be estimated uniformly across assets in the </a:t>
            </a:r>
            <a:r>
              <a:rPr lang="ja-JP" altLang="en-US" sz="2200" dirty="0">
                <a:ea typeface="ＭＳ Ｐゴシック" charset="-128"/>
              </a:rPr>
              <a:t>“</a:t>
            </a:r>
            <a:r>
              <a:rPr lang="en-US" altLang="ja-JP" sz="2200" dirty="0">
                <a:ea typeface="ＭＳ Ｐゴシック" charset="-128"/>
              </a:rPr>
              <a:t>comparable firm</a:t>
            </a:r>
            <a:r>
              <a:rPr lang="ja-JP" altLang="en-US" sz="2200" dirty="0">
                <a:ea typeface="ＭＳ Ｐゴシック" charset="-128"/>
              </a:rPr>
              <a:t>”</a:t>
            </a:r>
            <a:r>
              <a:rPr lang="en-US" altLang="ja-JP" sz="2200" dirty="0">
                <a:ea typeface="ＭＳ Ｐゴシック" charset="-128"/>
              </a:rPr>
              <a:t> </a:t>
            </a:r>
            <a:r>
              <a:rPr lang="en-US" altLang="ja-JP" sz="2200" dirty="0" smtClean="0">
                <a:ea typeface="ＭＳ Ｐゴシック" charset="-128"/>
              </a:rPr>
              <a:t>list</a:t>
            </a:r>
            <a:r>
              <a:rPr lang="en-US" altLang="en-US" sz="2200" dirty="0" smtClean="0">
                <a:ea typeface="ＭＳ Ｐゴシック" charset="-128"/>
              </a:rPr>
              <a:t>.</a:t>
            </a:r>
            <a:endParaRPr lang="en-US" altLang="en-US" sz="2200" dirty="0">
              <a:ea typeface="ＭＳ Ｐゴシック" charset="-128"/>
            </a:endParaRPr>
          </a:p>
        </p:txBody>
      </p:sp>
    </p:spTree>
    <p:extLst>
      <p:ext uri="{BB962C8B-B14F-4D97-AF65-F5344CB8AC3E}">
        <p14:creationId xmlns:p14="http://schemas.microsoft.com/office/powerpoint/2010/main" val="19895341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Descriptive Tests</a:t>
            </a:r>
          </a:p>
        </p:txBody>
      </p:sp>
      <p:sp>
        <p:nvSpPr>
          <p:cNvPr id="23040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dirty="0" smtClean="0">
                <a:ea typeface="+mn-ea"/>
                <a:cs typeface="+mn-cs"/>
              </a:rPr>
              <a:t>What is the median for this multiple? </a:t>
            </a:r>
          </a:p>
          <a:p>
            <a:pPr marL="320040" indent="-320040" eaLnBrk="1" fontAlgn="auto" hangingPunct="1">
              <a:spcAft>
                <a:spcPts val="0"/>
              </a:spcAft>
              <a:buFont typeface="Wingdings"/>
              <a:buChar char=""/>
              <a:defRPr/>
            </a:pPr>
            <a:r>
              <a:rPr lang="en-US" dirty="0" smtClean="0">
                <a:ea typeface="+mn-ea"/>
                <a:cs typeface="+mn-cs"/>
              </a:rPr>
              <a:t>How large are the outliers to the distribution, and how do we deal with the outliers?</a:t>
            </a:r>
          </a:p>
          <a:p>
            <a:pPr marL="320040" indent="-320040" eaLnBrk="1" fontAlgn="auto" hangingPunct="1">
              <a:spcAft>
                <a:spcPts val="0"/>
              </a:spcAft>
              <a:buFont typeface="Wingdings"/>
              <a:buChar char=""/>
              <a:defRPr/>
            </a:pPr>
            <a:r>
              <a:rPr lang="en-US" dirty="0" smtClean="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dirty="0" smtClean="0">
                <a:ea typeface="+mn-ea"/>
                <a:cs typeface="+mn-cs"/>
              </a:rPr>
              <a:t>How has this multiple changed over time?</a:t>
            </a:r>
            <a:endParaRPr lang="en-US" dirty="0">
              <a:ea typeface="+mn-ea"/>
              <a:cs typeface="+mn-cs"/>
            </a:endParaRPr>
          </a:p>
        </p:txBody>
      </p:sp>
    </p:spTree>
    <p:extLst>
      <p:ext uri="{BB962C8B-B14F-4D97-AF65-F5344CB8AC3E}">
        <p14:creationId xmlns:p14="http://schemas.microsoft.com/office/powerpoint/2010/main" val="61024446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Analytical Tests</a:t>
            </a:r>
          </a:p>
        </p:txBody>
      </p:sp>
      <p:sp>
        <p:nvSpPr>
          <p:cNvPr id="24166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What are the fundamentals that determine and drive these multiples?</a:t>
            </a:r>
          </a:p>
          <a:p>
            <a:pPr marL="640080" lvl="1" indent="-274320" eaLnBrk="1" fontAlgn="auto" hangingPunct="1">
              <a:spcAft>
                <a:spcPts val="0"/>
              </a:spcAft>
              <a:buFont typeface="Wingdings 2"/>
              <a:buChar char=""/>
              <a:defRPr/>
            </a:pPr>
            <a:r>
              <a:rPr lang="en-US" dirty="0" smtClean="0">
                <a:ea typeface="+mn-ea"/>
              </a:rPr>
              <a:t>Proposition 2: Embedded in every multiple are all of the variables that drive every discounted cash flow valuation - growth, risk and cash flow patterns.</a:t>
            </a:r>
          </a:p>
          <a:p>
            <a:pPr marL="320040" indent="-320040" eaLnBrk="1" fontAlgn="auto" hangingPunct="1">
              <a:spcAft>
                <a:spcPts val="0"/>
              </a:spcAft>
              <a:buFont typeface="Wingdings"/>
              <a:buChar char=""/>
              <a:defRPr/>
            </a:pPr>
            <a:r>
              <a:rPr lang="en-US" dirty="0" smtClean="0">
                <a:ea typeface="+mn-ea"/>
                <a:cs typeface="+mn-cs"/>
              </a:rPr>
              <a:t>How do changes in these fundamentals change the multiple?</a:t>
            </a:r>
          </a:p>
          <a:p>
            <a:pPr marL="640080" lvl="1" indent="-274320" eaLnBrk="1" fontAlgn="auto" hangingPunct="1">
              <a:spcAft>
                <a:spcPts val="0"/>
              </a:spcAft>
              <a:buFont typeface="Wingdings 2"/>
              <a:buChar char=""/>
              <a:defRPr/>
            </a:pPr>
            <a:r>
              <a:rPr lang="en-US" dirty="0" smtClean="0">
                <a:ea typeface="+mn-ea"/>
              </a:rPr>
              <a:t>Proposition 3: It is impossible to properly compare firms on a multiple, if we do not know the nature of the relationship between fundamentals and the multiple.</a:t>
            </a:r>
            <a:endParaRPr lang="en-US" dirty="0">
              <a:ea typeface="+mn-ea"/>
            </a:endParaRPr>
          </a:p>
        </p:txBody>
      </p:sp>
    </p:spTree>
    <p:extLst>
      <p:ext uri="{BB962C8B-B14F-4D97-AF65-F5344CB8AC3E}">
        <p14:creationId xmlns:p14="http://schemas.microsoft.com/office/powerpoint/2010/main" val="106304925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Tests</a:t>
            </a:r>
          </a:p>
        </p:txBody>
      </p:sp>
      <p:sp>
        <p:nvSpPr>
          <p:cNvPr id="2641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Given the firm that we are valuing, what is a </a:t>
            </a:r>
            <a:r>
              <a:rPr lang="ja-JP" altLang="en-US" sz="2600" dirty="0">
                <a:ea typeface="ＭＳ Ｐゴシック" charset="-128"/>
              </a:rPr>
              <a:t>“</a:t>
            </a:r>
            <a:r>
              <a:rPr lang="en-US" altLang="ja-JP" sz="2600" dirty="0">
                <a:ea typeface="ＭＳ Ｐゴシック" charset="-128"/>
              </a:rPr>
              <a:t>comparable</a:t>
            </a:r>
            <a:r>
              <a:rPr lang="ja-JP" altLang="en-US" sz="2600" dirty="0">
                <a:ea typeface="ＭＳ Ｐゴシック" charset="-128"/>
              </a:rPr>
              <a:t>”</a:t>
            </a:r>
            <a:r>
              <a:rPr lang="en-US" altLang="ja-JP" sz="2600" dirty="0">
                <a:ea typeface="ＭＳ Ｐゴシック" charset="-128"/>
              </a:rPr>
              <a:t> firm?</a:t>
            </a:r>
          </a:p>
          <a:p>
            <a:pPr lvl="1" eaLnBrk="1" hangingPunct="1">
              <a:lnSpc>
                <a:spcPct val="80000"/>
              </a:lnSpc>
            </a:pPr>
            <a:r>
              <a:rPr lang="en-US" altLang="en-US" sz="2200" smtClean="0">
                <a:ea typeface="ＭＳ Ｐゴシック" charset="-128"/>
              </a:rPr>
              <a:t>Proposition </a:t>
            </a:r>
            <a:r>
              <a:rPr lang="en-US" altLang="en-US" sz="2200" dirty="0">
                <a:ea typeface="ＭＳ Ｐゴシック" charset="-128"/>
              </a:rPr>
              <a:t>4: There is no reason why a firm cannot be compared with another firm in a very different business, if the two firms have the same risk, growth and cash flow characteristics.</a:t>
            </a:r>
          </a:p>
          <a:p>
            <a:pPr eaLnBrk="1" hangingPunct="1">
              <a:lnSpc>
                <a:spcPct val="80000"/>
              </a:lnSpc>
            </a:pPr>
            <a:r>
              <a:rPr lang="en-US" altLang="en-US" sz="2600" dirty="0">
                <a:ea typeface="ＭＳ Ｐゴシック" charset="-128"/>
              </a:rPr>
              <a:t>Given the comparable firms, how do we adjust for differences across firms on  the fundamentals?</a:t>
            </a:r>
          </a:p>
          <a:p>
            <a:pPr lvl="1" eaLnBrk="1" hangingPunct="1">
              <a:lnSpc>
                <a:spcPct val="80000"/>
              </a:lnSpc>
            </a:pPr>
            <a:r>
              <a:rPr lang="en-US" altLang="en-US" sz="2200" dirty="0">
                <a:ea typeface="ＭＳ Ｐゴシック" charset="-128"/>
              </a:rPr>
              <a:t>Proposition 5: It is impossible to find an exactly identical firm to the one you are valuing.</a:t>
            </a:r>
          </a:p>
        </p:txBody>
      </p:sp>
    </p:spTree>
    <p:extLst>
      <p:ext uri="{BB962C8B-B14F-4D97-AF65-F5344CB8AC3E}">
        <p14:creationId xmlns:p14="http://schemas.microsoft.com/office/powerpoint/2010/main" val="181578486"/>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244</TotalTime>
  <Words>1298</Words>
  <Application>Microsoft Macintosh PowerPoint</Application>
  <PresentationFormat>Letter Paper (8.5x11 in)</PresentationFormat>
  <Paragraphs>76</Paragraphs>
  <Slides>12</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Calibri</vt:lpstr>
      <vt:lpstr>Helvetica</vt:lpstr>
      <vt:lpstr>ＭＳ Ｐゴシック</vt:lpstr>
      <vt:lpstr>Times</vt:lpstr>
      <vt:lpstr>Wingdings</vt:lpstr>
      <vt:lpstr>Wingdings 2</vt:lpstr>
      <vt:lpstr>Basic</vt:lpstr>
      <vt:lpstr>Session 15: The Pricing imperative</vt:lpstr>
      <vt:lpstr>A Pricing Game</vt:lpstr>
      <vt:lpstr>Test 1: Are you pricing or valuing?</vt:lpstr>
      <vt:lpstr>Test 2: Are you pricing or valuing?</vt:lpstr>
      <vt:lpstr>The Essence of  relative valuation?</vt:lpstr>
      <vt:lpstr>Multiples are just standardized estimates of price…</vt:lpstr>
      <vt:lpstr>Relative valuation is pervasive…</vt:lpstr>
      <vt:lpstr>The Four Steps to Deconstructing Multiples</vt:lpstr>
      <vt:lpstr>Definitional Tests</vt:lpstr>
      <vt:lpstr>Descriptive Tests</vt:lpstr>
      <vt:lpstr>Analytical Tests</vt:lpstr>
      <vt:lpstr>Application Tests</vt:lpstr>
    </vt:vector>
  </TitlesOfParts>
  <Company>Stern School of Business</Company>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39</cp:revision>
  <cp:lastPrinted>2013-12-12T13:03:45Z</cp:lastPrinted>
  <dcterms:created xsi:type="dcterms:W3CDTF">2011-11-03T12:27:46Z</dcterms:created>
  <dcterms:modified xsi:type="dcterms:W3CDTF">2016-06-25T23:23:21Z</dcterms:modified>
</cp:coreProperties>
</file>