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3"/>
  </p:notesMasterIdLst>
  <p:handoutMasterIdLst>
    <p:handoutMasterId r:id="rId14"/>
  </p:handoutMasterIdLst>
  <p:sldIdLst>
    <p:sldId id="256" r:id="rId2"/>
    <p:sldId id="273" r:id="rId3"/>
    <p:sldId id="274" r:id="rId4"/>
    <p:sldId id="275" r:id="rId5"/>
    <p:sldId id="276" r:id="rId6"/>
    <p:sldId id="277" r:id="rId7"/>
    <p:sldId id="280" r:id="rId8"/>
    <p:sldId id="281" r:id="rId9"/>
    <p:sldId id="282" r:id="rId10"/>
    <p:sldId id="283" r:id="rId11"/>
    <p:sldId id="284" r:id="rId12"/>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Rectangle 2"/>
          <p:cNvSpPr>
            <a:spLocks noGrp="1" noRot="1" noChangeAspect="1" noChangeArrowheads="1"/>
          </p:cNvSpPr>
          <p:nvPr>
            <p:ph type="sldImg"/>
          </p:nvPr>
        </p:nvSpPr>
        <p:spPr>
          <a:xfrm>
            <a:off x="1150938" y="692150"/>
            <a:ext cx="4556125" cy="3416300"/>
          </a:xfrm>
          <a:solidFill>
            <a:srgbClr val="FFFFFF"/>
          </a:solidFill>
          <a:ln/>
        </p:spPr>
      </p:sp>
      <p:sp>
        <p:nvSpPr>
          <p:cNvPr id="529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ingredients you find in almost every equity research report - comparables, a multiple (or standardized price) and a story (which represents the attempt to control for differences).</a:t>
            </a:r>
          </a:p>
        </p:txBody>
      </p:sp>
    </p:spTree>
    <p:extLst>
      <p:ext uri="{BB962C8B-B14F-4D97-AF65-F5344CB8AC3E}">
        <p14:creationId xmlns:p14="http://schemas.microsoft.com/office/powerpoint/2010/main" val="1872190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Rot="1" noChangeAspect="1" noChangeArrowheads="1" noTextEdit="1"/>
          </p:cNvSpPr>
          <p:nvPr>
            <p:ph type="sldImg"/>
          </p:nvPr>
        </p:nvSpPr>
        <p:spPr>
          <a:xfrm>
            <a:off x="1150938" y="692150"/>
            <a:ext cx="4556125" cy="3416300"/>
          </a:xfrm>
          <a:ln/>
        </p:spPr>
      </p:sp>
      <p:sp>
        <p:nvSpPr>
          <p:cNvPr id="531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447221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p:cNvSpPr>
            <a:spLocks noGrp="1" noRot="1" noChangeAspect="1" noChangeArrowheads="1"/>
          </p:cNvSpPr>
          <p:nvPr>
            <p:ph type="sldImg"/>
          </p:nvPr>
        </p:nvSpPr>
        <p:spPr>
          <a:xfrm>
            <a:off x="1150938" y="692150"/>
            <a:ext cx="4556125" cy="3416300"/>
          </a:xfrm>
          <a:solidFill>
            <a:srgbClr val="FFFFFF"/>
          </a:solidFill>
          <a:ln/>
        </p:spPr>
      </p:sp>
      <p:sp>
        <p:nvSpPr>
          <p:cNvPr id="537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tLang="en-US">
                <a:latin typeface="Times" charset="0"/>
                <a:ea typeface="ＭＳ Ｐゴシック" charset="-128"/>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82526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Rectangle 2"/>
          <p:cNvSpPr>
            <a:spLocks noGrp="1" noRot="1" noChangeAspect="1" noChangeArrowheads="1"/>
          </p:cNvSpPr>
          <p:nvPr>
            <p:ph type="sldImg"/>
          </p:nvPr>
        </p:nvSpPr>
        <p:spPr>
          <a:xfrm>
            <a:off x="1150938" y="692150"/>
            <a:ext cx="4556125" cy="3416300"/>
          </a:xfrm>
          <a:solidFill>
            <a:srgbClr val="FFFFFF"/>
          </a:solidFill>
          <a:ln/>
        </p:spPr>
      </p:sp>
      <p:sp>
        <p:nvSpPr>
          <p:cNvPr id="53965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i="1">
                <a:latin typeface="Times" charset="0"/>
                <a:ea typeface="ＭＳ Ｐゴシック" charset="-128"/>
              </a:rPr>
              <a:t>Consistent definition:</a:t>
            </a:r>
            <a:endParaRPr lang="en-US" altLang="en-US">
              <a:latin typeface="Times" charset="0"/>
              <a:ea typeface="ＭＳ Ｐゴシック" charset="-128"/>
            </a:endParaRPr>
          </a:p>
          <a:p>
            <a:pPr marL="228600" indent="-228600"/>
            <a:r>
              <a:rPr lang="en-US" altLang="en-US">
                <a:latin typeface="Times" charset="0"/>
                <a:ea typeface="ＭＳ Ｐゴシック" charset="-128"/>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altLang="en-US" i="1">
                <a:latin typeface="Times" charset="0"/>
                <a:ea typeface="ＭＳ Ｐゴシック" charset="-128"/>
              </a:rPr>
              <a:t>Uniformally Estimated:</a:t>
            </a:r>
            <a:endParaRPr lang="en-US" altLang="en-US">
              <a:latin typeface="Times" charset="0"/>
              <a:ea typeface="ＭＳ Ｐゴシック" charset="-128"/>
            </a:endParaRPr>
          </a:p>
          <a:p>
            <a:pPr marL="228600" indent="-228600"/>
            <a:r>
              <a:rPr lang="en-US" altLang="en-US">
                <a:latin typeface="Times" charset="0"/>
                <a:ea typeface="ＭＳ Ｐゴシック" charset="-128"/>
              </a:rPr>
              <a:t>This is actually much more difficult than it looks. Even if accounting standards are the same across firms, you run into two problems:</a:t>
            </a:r>
          </a:p>
          <a:p>
            <a:pPr marL="228600" indent="-228600">
              <a:buFontTx/>
              <a:buAutoNum type="arabicPeriod"/>
            </a:pPr>
            <a:r>
              <a:rPr lang="en-US" altLang="en-US">
                <a:latin typeface="Times" charset="0"/>
                <a:ea typeface="ＭＳ Ｐゴシック" charset="-128"/>
              </a:rPr>
              <a:t>The degree to which firms bend accounting rules for their own purposes varies across firms. Some firms are inherently more conservative in reporting earnings than others.</a:t>
            </a:r>
          </a:p>
          <a:p>
            <a:pPr marL="228600" indent="-228600">
              <a:buFontTx/>
              <a:buAutoNum type="arabicPeriod"/>
            </a:pPr>
            <a:r>
              <a:rPr lang="en-US" altLang="en-US">
                <a:latin typeface="Times" charset="0"/>
                <a:ea typeface="ＭＳ Ｐゴシック" charset="-128"/>
              </a:rPr>
              <a:t>The financial year ends at different points for different firms. If the denominator is the earnings in the most recent financial year, the multiple may not be comparable if some firms have December year-ends and some have June year-ends.</a:t>
            </a:r>
          </a:p>
        </p:txBody>
      </p:sp>
    </p:spTree>
    <p:extLst>
      <p:ext uri="{BB962C8B-B14F-4D97-AF65-F5344CB8AC3E}">
        <p14:creationId xmlns:p14="http://schemas.microsoft.com/office/powerpoint/2010/main" val="1328511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Rectangle 2"/>
          <p:cNvSpPr>
            <a:spLocks noGrp="1" noRot="1" noChangeAspect="1" noChangeArrowheads="1"/>
          </p:cNvSpPr>
          <p:nvPr>
            <p:ph type="sldImg"/>
          </p:nvPr>
        </p:nvSpPr>
        <p:spPr>
          <a:xfrm>
            <a:off x="1150938" y="692150"/>
            <a:ext cx="4556125" cy="3416300"/>
          </a:xfrm>
          <a:solidFill>
            <a:srgbClr val="FFFFFF"/>
          </a:solidFill>
          <a:ln/>
        </p:spPr>
      </p:sp>
      <p:sp>
        <p:nvSpPr>
          <p:cNvPr id="545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you use a multiple and develop rules of thumb (8 times EBITDA is cheap), you need to get a sense of the cross-sectional distribution. </a:t>
            </a:r>
          </a:p>
          <a:p>
            <a:r>
              <a:rPr lang="en-US" altLang="en-US">
                <a:latin typeface="Times" charset="0"/>
                <a:ea typeface="ＭＳ Ｐゴシック" charset="-128"/>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tLang="en-US">
                <a:latin typeface="Times" charset="0"/>
                <a:ea typeface="ＭＳ Ｐゴシック" charset="-128"/>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54977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29" name="Rectangle 2"/>
          <p:cNvSpPr>
            <a:spLocks noGrp="1" noRot="1" noChangeAspect="1" noChangeArrowheads="1" noTextEdit="1"/>
          </p:cNvSpPr>
          <p:nvPr>
            <p:ph type="sldImg"/>
          </p:nvPr>
        </p:nvSpPr>
        <p:spPr>
          <a:xfrm>
            <a:off x="1150938" y="692150"/>
            <a:ext cx="4556125" cy="3416300"/>
          </a:xfrm>
          <a:ln/>
        </p:spPr>
      </p:sp>
      <p:sp>
        <p:nvSpPr>
          <p:cNvPr id="560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228762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Rot="1" noChangeAspect="1" noChangeArrowheads="1"/>
          </p:cNvSpPr>
          <p:nvPr>
            <p:ph type="sldImg"/>
          </p:nvPr>
        </p:nvSpPr>
        <p:spPr>
          <a:xfrm>
            <a:off x="1150938" y="692150"/>
            <a:ext cx="4556125" cy="3416300"/>
          </a:xfrm>
          <a:solidFill>
            <a:srgbClr val="FFFFFF"/>
          </a:solidFill>
          <a:ln/>
        </p:spPr>
      </p:sp>
      <p:sp>
        <p:nvSpPr>
          <p:cNvPr id="583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tLang="en-US">
                <a:latin typeface="Times" charset="0"/>
                <a:ea typeface="ＭＳ Ｐゴシック" charset="-128"/>
              </a:rPr>
              <a:t>You will never find two identical firms, no matter how hard you search. You therefore have to always control for the residual differences when making comparisons.</a:t>
            </a:r>
          </a:p>
        </p:txBody>
      </p:sp>
    </p:spTree>
    <p:extLst>
      <p:ext uri="{BB962C8B-B14F-4D97-AF65-F5344CB8AC3E}">
        <p14:creationId xmlns:p14="http://schemas.microsoft.com/office/powerpoint/2010/main" val="303126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15: The Pricing imperative</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Pricing Game</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Title 1"/>
          <p:cNvSpPr>
            <a:spLocks noGrp="1"/>
          </p:cNvSpPr>
          <p:nvPr>
            <p:ph type="title"/>
          </p:nvPr>
        </p:nvSpPr>
        <p:spPr>
          <a:xfrm>
            <a:off x="612775" y="228600"/>
            <a:ext cx="8153400" cy="990600"/>
          </a:xfrm>
        </p:spPr>
        <p:txBody>
          <a:bodyPr/>
          <a:lstStyle/>
          <a:p>
            <a:r>
              <a:rPr lang="en-US" altLang="en-US">
                <a:ea typeface="ＭＳ Ｐゴシック" charset="-128"/>
              </a:rPr>
              <a:t>Test 1: Are you pricing or valuing?</a:t>
            </a:r>
          </a:p>
        </p:txBody>
      </p:sp>
      <p:sp>
        <p:nvSpPr>
          <p:cNvPr id="505858"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F7C0DAF5-1EE4-F34A-8BB1-B578B4790D85}" type="slidenum">
              <a:rPr lang="en-US" altLang="en-US" sz="1200">
                <a:solidFill>
                  <a:srgbClr val="FFFFFF"/>
                </a:solidFill>
              </a:rPr>
              <a:pPr eaLnBrk="1" hangingPunct="1">
                <a:lnSpc>
                  <a:spcPct val="80000"/>
                </a:lnSpc>
              </a:pPr>
              <a:t>3</a:t>
            </a:fld>
            <a:endParaRPr lang="en-US" altLang="en-US" sz="1200">
              <a:solidFill>
                <a:srgbClr val="FFFFFF"/>
              </a:solidFill>
            </a:endParaRPr>
          </a:p>
        </p:txBody>
      </p:sp>
      <p:pic>
        <p:nvPicPr>
          <p:cNvPr id="505860"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2318" r="-2318"/>
          <a:stretch>
            <a:fillRect/>
          </a:stretch>
        </p:blipFill>
        <p:spPr>
          <a:xfrm>
            <a:off x="612775" y="1600200"/>
            <a:ext cx="8153400" cy="4495800"/>
          </a:xfrm>
        </p:spPr>
      </p:pic>
    </p:spTree>
    <p:extLst>
      <p:ext uri="{BB962C8B-B14F-4D97-AF65-F5344CB8AC3E}">
        <p14:creationId xmlns:p14="http://schemas.microsoft.com/office/powerpoint/2010/main" val="19676142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Title 1"/>
          <p:cNvSpPr>
            <a:spLocks noGrp="1"/>
          </p:cNvSpPr>
          <p:nvPr>
            <p:ph type="title"/>
          </p:nvPr>
        </p:nvSpPr>
        <p:spPr>
          <a:xfrm>
            <a:off x="612775" y="228600"/>
            <a:ext cx="8153400" cy="990600"/>
          </a:xfrm>
        </p:spPr>
        <p:txBody>
          <a:bodyPr/>
          <a:lstStyle/>
          <a:p>
            <a:r>
              <a:rPr lang="en-US" altLang="en-US">
                <a:ea typeface="ＭＳ Ｐゴシック" charset="-128"/>
              </a:rPr>
              <a:t>Test 2: Are you pricing or valuing?</a:t>
            </a:r>
          </a:p>
        </p:txBody>
      </p:sp>
      <p:sp>
        <p:nvSpPr>
          <p:cNvPr id="506882"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9E894895-0E95-2E44-BFFD-ADB9F7019935}" type="slidenum">
              <a:rPr lang="en-US" altLang="en-US" sz="1200">
                <a:solidFill>
                  <a:srgbClr val="FFFFFF"/>
                </a:solidFill>
              </a:rPr>
              <a:pPr eaLnBrk="1" hangingPunct="1">
                <a:lnSpc>
                  <a:spcPct val="80000"/>
                </a:lnSpc>
              </a:pPr>
              <a:t>4</a:t>
            </a:fld>
            <a:endParaRPr lang="en-US" altLang="en-US" sz="1200">
              <a:solidFill>
                <a:srgbClr val="FFFFFF"/>
              </a:solidFill>
            </a:endParaRPr>
          </a:p>
        </p:txBody>
      </p:sp>
      <p:pic>
        <p:nvPicPr>
          <p:cNvPr id="506884" name="Content Placeholder 9"/>
          <p:cNvPicPr>
            <a:picLocks noGrp="1" noChangeAspect="1"/>
          </p:cNvPicPr>
          <p:nvPr>
            <p:ph sz="quarter" idx="1"/>
          </p:nvPr>
        </p:nvPicPr>
        <p:blipFill>
          <a:blip r:embed="rId2">
            <a:extLst>
              <a:ext uri="{28A0092B-C50C-407E-A947-70E740481C1C}">
                <a14:useLocalDpi xmlns:a14="http://schemas.microsoft.com/office/drawing/2010/main" val="0"/>
              </a:ext>
            </a:extLst>
          </a:blip>
          <a:srcRect l="-15453" r="-15453"/>
          <a:stretch>
            <a:fillRect/>
          </a:stretch>
        </p:blipFill>
        <p:spPr>
          <a:xfrm>
            <a:off x="612775" y="1600200"/>
            <a:ext cx="8153400" cy="4495800"/>
          </a:xfrm>
        </p:spPr>
      </p:pic>
      <p:sp>
        <p:nvSpPr>
          <p:cNvPr id="12" name="Rectangle 11"/>
          <p:cNvSpPr/>
          <p:nvPr/>
        </p:nvSpPr>
        <p:spPr>
          <a:xfrm>
            <a:off x="5562600" y="2971800"/>
            <a:ext cx="1981200" cy="533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6477000" y="1600200"/>
            <a:ext cx="2209800" cy="152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5919019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Essence of  relative valuation?</a:t>
            </a:r>
          </a:p>
        </p:txBody>
      </p:sp>
      <p:sp>
        <p:nvSpPr>
          <p:cNvPr id="2140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In relative valuation, the value of an asset is compared to the values assessed by the market for similar or comparable assets.</a:t>
            </a:r>
          </a:p>
          <a:p>
            <a:pPr marL="320040" indent="-320040" eaLnBrk="1" fontAlgn="auto" hangingPunct="1">
              <a:spcAft>
                <a:spcPts val="0"/>
              </a:spcAft>
              <a:buFont typeface="Wingdings"/>
              <a:buChar char=""/>
              <a:defRPr/>
            </a:pPr>
            <a:r>
              <a:rPr lang="en-US" dirty="0" smtClean="0">
                <a:ea typeface="+mn-ea"/>
                <a:cs typeface="+mn-cs"/>
              </a:rPr>
              <a:t>To do relative valuation then,</a:t>
            </a:r>
          </a:p>
          <a:p>
            <a:pPr marL="640080" lvl="1" indent="-274320" eaLnBrk="1" fontAlgn="auto" hangingPunct="1">
              <a:spcAft>
                <a:spcPts val="0"/>
              </a:spcAft>
              <a:buFont typeface="Wingdings 2"/>
              <a:buChar char=""/>
              <a:defRPr/>
            </a:pPr>
            <a:r>
              <a:rPr lang="en-US" dirty="0" smtClean="0">
                <a:ea typeface="+mn-ea"/>
              </a:rPr>
              <a:t>Identify comparable </a:t>
            </a:r>
            <a:r>
              <a:rPr lang="en-US" dirty="0" smtClean="0">
                <a:ea typeface="+mn-ea"/>
              </a:rPr>
              <a:t>assets and obtain market values for these assets</a:t>
            </a:r>
          </a:p>
          <a:p>
            <a:pPr marL="640080" lvl="1" indent="-274320" eaLnBrk="1" fontAlgn="auto" hangingPunct="1">
              <a:spcAft>
                <a:spcPts val="0"/>
              </a:spcAft>
              <a:buFont typeface="Wingdings 2"/>
              <a:buChar char=""/>
              <a:defRPr/>
            </a:pPr>
            <a:r>
              <a:rPr lang="en-US" dirty="0" smtClean="0">
                <a:ea typeface="+mn-ea"/>
              </a:rPr>
              <a:t>convert these market values into standardized </a:t>
            </a:r>
            <a:r>
              <a:rPr lang="en-US" dirty="0" smtClean="0">
                <a:ea typeface="+mn-ea"/>
              </a:rPr>
              <a:t>values (multiples).</a:t>
            </a: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compare the standardized value or multiple for the asset being analyzed to the standardized values for comparable asset, controlling for any differences between the </a:t>
            </a:r>
            <a:r>
              <a:rPr lang="en-US" dirty="0" smtClean="0">
                <a:ea typeface="+mn-ea"/>
              </a:rPr>
              <a:t>firms.</a:t>
            </a:r>
            <a:endParaRPr lang="en-US" dirty="0">
              <a:ea typeface="+mn-ea"/>
            </a:endParaRPr>
          </a:p>
        </p:txBody>
      </p:sp>
    </p:spTree>
    <p:extLst>
      <p:ext uri="{BB962C8B-B14F-4D97-AF65-F5344CB8AC3E}">
        <p14:creationId xmlns:p14="http://schemas.microsoft.com/office/powerpoint/2010/main" val="165579611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Relative valuation is pervasive…</a:t>
            </a:r>
          </a:p>
        </p:txBody>
      </p:sp>
      <p:sp>
        <p:nvSpPr>
          <p:cNvPr id="21606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Most asset valuations are relative.</a:t>
            </a:r>
          </a:p>
          <a:p>
            <a:pPr marL="320040" indent="-320040" eaLnBrk="1" fontAlgn="auto" hangingPunct="1">
              <a:spcAft>
                <a:spcPts val="0"/>
              </a:spcAft>
              <a:buFont typeface="Wingdings"/>
              <a:buChar char=""/>
              <a:defRPr/>
            </a:pPr>
            <a:r>
              <a:rPr lang="en-US" dirty="0" smtClean="0">
                <a:ea typeface="+mn-ea"/>
                <a:cs typeface="+mn-cs"/>
              </a:rPr>
              <a:t>Most equity valuations on Wall Street are relative valuations. </a:t>
            </a:r>
          </a:p>
          <a:p>
            <a:pPr marL="640080" lvl="1" indent="-274320" eaLnBrk="1" fontAlgn="auto" hangingPunct="1">
              <a:spcAft>
                <a:spcPts val="0"/>
              </a:spcAft>
              <a:buFont typeface="Wingdings 2"/>
              <a:buChar char=""/>
              <a:defRPr/>
            </a:pPr>
            <a:r>
              <a:rPr lang="en-US" dirty="0" smtClean="0">
                <a:ea typeface="+mn-ea"/>
              </a:rPr>
              <a:t>Almost 85% of equity research reports are based upon a multiple and </a:t>
            </a:r>
            <a:r>
              <a:rPr lang="en-US" dirty="0" err="1" smtClean="0">
                <a:ea typeface="+mn-ea"/>
              </a:rPr>
              <a:t>comparables</a:t>
            </a:r>
            <a:r>
              <a:rPr lang="en-US" dirty="0" smtClean="0">
                <a:ea typeface="+mn-ea"/>
              </a:rPr>
              <a:t>.</a:t>
            </a:r>
          </a:p>
          <a:p>
            <a:pPr marL="640080" lvl="1" indent="-274320" eaLnBrk="1" fontAlgn="auto" hangingPunct="1">
              <a:spcAft>
                <a:spcPts val="0"/>
              </a:spcAft>
              <a:buFont typeface="Wingdings 2"/>
              <a:buChar char=""/>
              <a:defRPr/>
            </a:pPr>
            <a:r>
              <a:rPr lang="en-US" dirty="0" smtClean="0">
                <a:ea typeface="+mn-ea"/>
              </a:rPr>
              <a:t>More than 50% of all acquisition valuations are based upon multiples</a:t>
            </a:r>
          </a:p>
          <a:p>
            <a:pPr marL="640080" lvl="1" indent="-274320" eaLnBrk="1" fontAlgn="auto" hangingPunct="1">
              <a:spcAft>
                <a:spcPts val="0"/>
              </a:spcAft>
              <a:buFont typeface="Wingdings 2"/>
              <a:buChar char=""/>
              <a:defRPr/>
            </a:pPr>
            <a:r>
              <a:rPr lang="en-US" dirty="0" smtClean="0">
                <a:ea typeface="+mn-ea"/>
              </a:rPr>
              <a:t>Rules of thumb based on multiples are not only common but are often the basis for final valuation judgments.</a:t>
            </a:r>
          </a:p>
          <a:p>
            <a:pPr marL="320040" indent="-320040" eaLnBrk="1" fontAlgn="auto" hangingPunct="1">
              <a:spcAft>
                <a:spcPts val="0"/>
              </a:spcAft>
              <a:buFont typeface="Wingdings"/>
              <a:buChar char=""/>
              <a:defRPr/>
            </a:pPr>
            <a:r>
              <a:rPr lang="en-US" dirty="0" smtClean="0">
                <a:ea typeface="+mn-ea"/>
                <a:cs typeface="+mn-cs"/>
              </a:rPr>
              <a:t>While there are more discounted </a:t>
            </a:r>
            <a:r>
              <a:rPr lang="en-US" dirty="0" err="1" smtClean="0">
                <a:ea typeface="+mn-ea"/>
                <a:cs typeface="+mn-cs"/>
              </a:rPr>
              <a:t>cashflow</a:t>
            </a:r>
            <a:r>
              <a:rPr lang="en-US" dirty="0" smtClean="0">
                <a:ea typeface="+mn-ea"/>
                <a:cs typeface="+mn-cs"/>
              </a:rPr>
              <a:t> valuations in consulting and corporate finance, they are often relative valuations masquerading as discounted cash flow </a:t>
            </a:r>
            <a:r>
              <a:rPr lang="en-US" dirty="0" smtClean="0">
                <a:ea typeface="+mn-ea"/>
                <a:cs typeface="+mn-cs"/>
              </a:rPr>
              <a:t>valuations</a:t>
            </a:r>
            <a:r>
              <a:rPr lang="en-US" dirty="0" smtClean="0">
                <a:ea typeface="+mn-ea"/>
              </a:rPr>
              <a:t>.</a:t>
            </a:r>
            <a:endParaRPr lang="en-US" dirty="0">
              <a:ea typeface="+mn-ea"/>
            </a:endParaRPr>
          </a:p>
        </p:txBody>
      </p:sp>
    </p:spTree>
    <p:extLst>
      <p:ext uri="{BB962C8B-B14F-4D97-AF65-F5344CB8AC3E}">
        <p14:creationId xmlns:p14="http://schemas.microsoft.com/office/powerpoint/2010/main" val="9698249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Four Steps to Deconstructing Multiples</a:t>
            </a:r>
            <a:endParaRPr lang="en-US">
              <a:ea typeface="+mj-ea"/>
              <a:cs typeface="+mj-cs"/>
            </a:endParaRPr>
          </a:p>
        </p:txBody>
      </p:sp>
      <p:sp>
        <p:nvSpPr>
          <p:cNvPr id="22221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Define the multiple</a:t>
            </a:r>
          </a:p>
          <a:p>
            <a:pPr marL="640080" lvl="1" indent="-274320" eaLnBrk="1" fontAlgn="auto" hangingPunct="1">
              <a:spcAft>
                <a:spcPts val="0"/>
              </a:spcAft>
              <a:buFont typeface="Wingdings 2"/>
              <a:buChar char=""/>
              <a:defRPr/>
            </a:pPr>
            <a:r>
              <a:rPr lang="en-US" dirty="0" smtClean="0">
                <a:ea typeface="+mn-ea"/>
              </a:rPr>
              <a:t>Understand </a:t>
            </a:r>
            <a:r>
              <a:rPr lang="en-US" dirty="0" smtClean="0">
                <a:ea typeface="+mn-ea"/>
              </a:rPr>
              <a:t>how the multiples have been estimated</a:t>
            </a:r>
          </a:p>
          <a:p>
            <a:pPr marL="320040" indent="-320040" eaLnBrk="1" fontAlgn="auto" hangingPunct="1">
              <a:spcAft>
                <a:spcPts val="0"/>
              </a:spcAft>
              <a:buFont typeface="Wingdings"/>
              <a:buChar char=""/>
              <a:defRPr/>
            </a:pPr>
            <a:r>
              <a:rPr lang="en-US" dirty="0" smtClean="0">
                <a:ea typeface="+mn-ea"/>
                <a:cs typeface="+mn-cs"/>
              </a:rPr>
              <a:t>Describe the multiple</a:t>
            </a:r>
          </a:p>
          <a:p>
            <a:pPr marL="640080" lvl="1" indent="-274320" eaLnBrk="1" fontAlgn="auto" hangingPunct="1">
              <a:spcAft>
                <a:spcPts val="0"/>
              </a:spcAft>
              <a:buFont typeface="Wingdings 2"/>
              <a:buChar char=""/>
              <a:defRPr/>
            </a:pPr>
            <a:r>
              <a:rPr lang="en-US" dirty="0" smtClean="0"/>
              <a:t>Use more of the data</a:t>
            </a:r>
            <a:r>
              <a:rPr lang="en-US" dirty="0" smtClean="0">
                <a:ea typeface="+mn-ea"/>
              </a:rPr>
              <a:t>.</a:t>
            </a:r>
            <a:endParaRPr lang="en-US" dirty="0" smtClean="0">
              <a:ea typeface="+mn-ea"/>
            </a:endParaRPr>
          </a:p>
          <a:p>
            <a:pPr marL="320040" indent="-320040" eaLnBrk="1" fontAlgn="auto" hangingPunct="1">
              <a:spcAft>
                <a:spcPts val="0"/>
              </a:spcAft>
              <a:buFont typeface="Wingdings"/>
              <a:buChar char=""/>
              <a:defRPr/>
            </a:pPr>
            <a:r>
              <a:rPr lang="en-US" dirty="0" smtClean="0">
                <a:ea typeface="+mn-ea"/>
                <a:cs typeface="+mn-cs"/>
              </a:rPr>
              <a:t>Analyze the multiple</a:t>
            </a:r>
          </a:p>
          <a:p>
            <a:pPr marL="640080" lvl="1" indent="-274320" eaLnBrk="1" fontAlgn="auto" hangingPunct="1">
              <a:spcAft>
                <a:spcPts val="0"/>
              </a:spcAft>
              <a:buFont typeface="Wingdings 2"/>
              <a:buChar char=""/>
              <a:defRPr/>
            </a:pPr>
            <a:r>
              <a:rPr lang="en-US" dirty="0" smtClean="0">
                <a:ea typeface="+mn-ea"/>
              </a:rPr>
              <a:t>Identify the drivers of pricing</a:t>
            </a:r>
            <a:endParaRPr lang="en-US" dirty="0" smtClean="0">
              <a:ea typeface="+mn-ea"/>
            </a:endParaRPr>
          </a:p>
          <a:p>
            <a:pPr marL="320040" indent="-320040" eaLnBrk="1" fontAlgn="auto" hangingPunct="1">
              <a:spcAft>
                <a:spcPts val="0"/>
              </a:spcAft>
              <a:buFont typeface="Wingdings"/>
              <a:buChar char=""/>
              <a:defRPr/>
            </a:pPr>
            <a:r>
              <a:rPr lang="en-US" dirty="0" smtClean="0">
                <a:ea typeface="+mn-ea"/>
                <a:cs typeface="+mn-cs"/>
              </a:rPr>
              <a:t>Apply the multiple</a:t>
            </a:r>
          </a:p>
          <a:p>
            <a:pPr marL="640080" lvl="1" indent="-274320" eaLnBrk="1" fontAlgn="auto" hangingPunct="1">
              <a:spcAft>
                <a:spcPts val="0"/>
              </a:spcAft>
              <a:buFont typeface="Wingdings 2"/>
              <a:buChar char=""/>
              <a:defRPr/>
            </a:pPr>
            <a:r>
              <a:rPr lang="en-US" dirty="0" smtClean="0">
                <a:ea typeface="+mn-ea"/>
              </a:rPr>
              <a:t>Control and compare</a:t>
            </a:r>
            <a:endParaRPr lang="en-US" dirty="0">
              <a:ea typeface="+mn-ea"/>
            </a:endParaRPr>
          </a:p>
        </p:txBody>
      </p:sp>
    </p:spTree>
    <p:extLst>
      <p:ext uri="{BB962C8B-B14F-4D97-AF65-F5344CB8AC3E}">
        <p14:creationId xmlns:p14="http://schemas.microsoft.com/office/powerpoint/2010/main" val="26257877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Definitional Tests</a:t>
            </a:r>
          </a:p>
        </p:txBody>
      </p:sp>
      <p:sp>
        <p:nvSpPr>
          <p:cNvPr id="22425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dirty="0">
                <a:ea typeface="ＭＳ Ｐゴシック" charset="-128"/>
              </a:rPr>
              <a:t>Is the multiple consistently defined?</a:t>
            </a:r>
          </a:p>
          <a:p>
            <a:pPr lvl="1" eaLnBrk="1" hangingPunct="1">
              <a:lnSpc>
                <a:spcPct val="90000"/>
              </a:lnSpc>
            </a:pPr>
            <a:r>
              <a:rPr lang="en-US" altLang="en-US" sz="2200" dirty="0">
                <a:ea typeface="ＭＳ Ｐゴシック" charset="-128"/>
              </a:rPr>
              <a:t>Proposition 1: Both the value (the numerator) and the standardizing variable ( the denominator) should be to the same claimholders in the firm. </a:t>
            </a:r>
          </a:p>
          <a:p>
            <a:pPr eaLnBrk="1" hangingPunct="1">
              <a:lnSpc>
                <a:spcPct val="90000"/>
              </a:lnSpc>
            </a:pPr>
            <a:r>
              <a:rPr lang="en-US" altLang="en-US" sz="2600" dirty="0">
                <a:ea typeface="ＭＳ Ｐゴシック" charset="-128"/>
              </a:rPr>
              <a:t>Is the multiple uniformly estimated?</a:t>
            </a:r>
          </a:p>
          <a:p>
            <a:pPr lvl="1" eaLnBrk="1" hangingPunct="1">
              <a:lnSpc>
                <a:spcPct val="90000"/>
              </a:lnSpc>
            </a:pPr>
            <a:r>
              <a:rPr lang="en-US" altLang="en-US" sz="2200" dirty="0">
                <a:ea typeface="ＭＳ Ｐゴシック" charset="-128"/>
              </a:rPr>
              <a:t>The variables used in defining the multiple should be estimated uniformly across assets in the </a:t>
            </a:r>
            <a:r>
              <a:rPr lang="ja-JP" altLang="en-US" sz="2200" dirty="0">
                <a:ea typeface="ＭＳ Ｐゴシック" charset="-128"/>
              </a:rPr>
              <a:t>“</a:t>
            </a:r>
            <a:r>
              <a:rPr lang="en-US" altLang="ja-JP" sz="2200" dirty="0">
                <a:ea typeface="ＭＳ Ｐゴシック" charset="-128"/>
              </a:rPr>
              <a:t>comparable firm</a:t>
            </a:r>
            <a:r>
              <a:rPr lang="ja-JP" altLang="en-US" sz="2200" dirty="0">
                <a:ea typeface="ＭＳ Ｐゴシック" charset="-128"/>
              </a:rPr>
              <a:t>”</a:t>
            </a:r>
            <a:r>
              <a:rPr lang="en-US" altLang="ja-JP" sz="2200" dirty="0">
                <a:ea typeface="ＭＳ Ｐゴシック" charset="-128"/>
              </a:rPr>
              <a:t> </a:t>
            </a:r>
            <a:r>
              <a:rPr lang="en-US" altLang="ja-JP" sz="2200" dirty="0" smtClean="0">
                <a:ea typeface="ＭＳ Ｐゴシック" charset="-128"/>
              </a:rPr>
              <a:t>list</a:t>
            </a:r>
            <a:r>
              <a:rPr lang="en-US" altLang="en-US" sz="2200" dirty="0" smtClean="0">
                <a:ea typeface="ＭＳ Ｐゴシック" charset="-128"/>
              </a:rPr>
              <a:t>.</a:t>
            </a:r>
            <a:endParaRPr lang="en-US" altLang="en-US" sz="2200" dirty="0">
              <a:ea typeface="ＭＳ Ｐゴシック" charset="-128"/>
            </a:endParaRPr>
          </a:p>
        </p:txBody>
      </p:sp>
    </p:spTree>
    <p:extLst>
      <p:ext uri="{BB962C8B-B14F-4D97-AF65-F5344CB8AC3E}">
        <p14:creationId xmlns:p14="http://schemas.microsoft.com/office/powerpoint/2010/main" val="189457181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Descriptive Tests</a:t>
            </a:r>
          </a:p>
        </p:txBody>
      </p:sp>
      <p:sp>
        <p:nvSpPr>
          <p:cNvPr id="23040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dirty="0" smtClean="0">
                <a:ea typeface="+mn-ea"/>
                <a:cs typeface="+mn-cs"/>
              </a:rPr>
              <a:t>What is the median for this multiple? </a:t>
            </a:r>
          </a:p>
          <a:p>
            <a:pPr marL="320040" indent="-320040" eaLnBrk="1" fontAlgn="auto" hangingPunct="1">
              <a:spcAft>
                <a:spcPts val="0"/>
              </a:spcAft>
              <a:buFont typeface="Wingdings"/>
              <a:buChar char=""/>
              <a:defRPr/>
            </a:pPr>
            <a:r>
              <a:rPr lang="en-US" dirty="0" smtClean="0">
                <a:ea typeface="+mn-ea"/>
                <a:cs typeface="+mn-cs"/>
              </a:rPr>
              <a:t>How </a:t>
            </a:r>
            <a:r>
              <a:rPr lang="en-US" dirty="0" smtClean="0">
                <a:ea typeface="+mn-ea"/>
                <a:cs typeface="+mn-cs"/>
              </a:rPr>
              <a:t>large are the outliers to the distribution, and how do we deal with the outliers?</a:t>
            </a:r>
          </a:p>
          <a:p>
            <a:pPr marL="320040" indent="-320040" eaLnBrk="1" fontAlgn="auto" hangingPunct="1">
              <a:spcAft>
                <a:spcPts val="0"/>
              </a:spcAft>
              <a:buFont typeface="Wingdings"/>
              <a:buChar char=""/>
              <a:defRPr/>
            </a:pPr>
            <a:r>
              <a:rPr lang="en-US" dirty="0" smtClean="0">
                <a:ea typeface="+mn-ea"/>
                <a:cs typeface="+mn-cs"/>
              </a:rPr>
              <a:t>Are </a:t>
            </a:r>
            <a:r>
              <a:rPr lang="en-US" dirty="0" smtClean="0">
                <a:ea typeface="+mn-ea"/>
                <a:cs typeface="+mn-cs"/>
              </a:rPr>
              <a:t>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dirty="0" smtClean="0">
                <a:ea typeface="+mn-ea"/>
                <a:cs typeface="+mn-cs"/>
              </a:rPr>
              <a:t>How has this multiple changed over time?</a:t>
            </a:r>
            <a:endParaRPr lang="en-US" dirty="0">
              <a:ea typeface="+mn-ea"/>
              <a:cs typeface="+mn-cs"/>
            </a:endParaRPr>
          </a:p>
        </p:txBody>
      </p:sp>
    </p:spTree>
    <p:extLst>
      <p:ext uri="{BB962C8B-B14F-4D97-AF65-F5344CB8AC3E}">
        <p14:creationId xmlns:p14="http://schemas.microsoft.com/office/powerpoint/2010/main" val="74274870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Analytical Tests</a:t>
            </a:r>
          </a:p>
        </p:txBody>
      </p:sp>
      <p:sp>
        <p:nvSpPr>
          <p:cNvPr id="24166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What are the fundamentals that determine and drive these multiples?</a:t>
            </a:r>
          </a:p>
          <a:p>
            <a:pPr marL="640080" lvl="1" indent="-274320" eaLnBrk="1" fontAlgn="auto" hangingPunct="1">
              <a:spcAft>
                <a:spcPts val="0"/>
              </a:spcAft>
              <a:buFont typeface="Wingdings 2"/>
              <a:buChar char=""/>
              <a:defRPr/>
            </a:pPr>
            <a:r>
              <a:rPr lang="en-US" dirty="0" smtClean="0">
                <a:ea typeface="+mn-ea"/>
              </a:rPr>
              <a:t>Proposition 2: Embedded in every multiple are all of the variables that drive every discounted cash flow valuation - growth, risk and cash flow patterns.</a:t>
            </a:r>
          </a:p>
          <a:p>
            <a:pPr marL="320040" indent="-320040" eaLnBrk="1" fontAlgn="auto" hangingPunct="1">
              <a:spcAft>
                <a:spcPts val="0"/>
              </a:spcAft>
              <a:buFont typeface="Wingdings"/>
              <a:buChar char=""/>
              <a:defRPr/>
            </a:pPr>
            <a:r>
              <a:rPr lang="en-US" dirty="0" smtClean="0">
                <a:ea typeface="+mn-ea"/>
                <a:cs typeface="+mn-cs"/>
              </a:rPr>
              <a:t>How </a:t>
            </a:r>
            <a:r>
              <a:rPr lang="en-US" dirty="0" smtClean="0">
                <a:ea typeface="+mn-ea"/>
                <a:cs typeface="+mn-cs"/>
              </a:rPr>
              <a:t>do changes in these fundamentals change the multiple?</a:t>
            </a:r>
          </a:p>
          <a:p>
            <a:pPr marL="640080" lvl="1" indent="-274320" eaLnBrk="1" fontAlgn="auto" hangingPunct="1">
              <a:spcAft>
                <a:spcPts val="0"/>
              </a:spcAft>
              <a:buFont typeface="Wingdings 2"/>
              <a:buChar char=""/>
              <a:defRPr/>
            </a:pPr>
            <a:r>
              <a:rPr lang="en-US" dirty="0" smtClean="0">
                <a:ea typeface="+mn-ea"/>
              </a:rPr>
              <a:t>Proposition </a:t>
            </a:r>
            <a:r>
              <a:rPr lang="en-US" dirty="0" smtClean="0">
                <a:ea typeface="+mn-ea"/>
              </a:rPr>
              <a:t>3: It is impossible to properly compare firms on a multiple, if we do not know the nature of the relationship between fundamentals and the multiple.</a:t>
            </a:r>
            <a:endParaRPr lang="en-US" dirty="0">
              <a:ea typeface="+mn-ea"/>
            </a:endParaRPr>
          </a:p>
        </p:txBody>
      </p:sp>
    </p:spTree>
    <p:extLst>
      <p:ext uri="{BB962C8B-B14F-4D97-AF65-F5344CB8AC3E}">
        <p14:creationId xmlns:p14="http://schemas.microsoft.com/office/powerpoint/2010/main" val="160599456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Tests</a:t>
            </a:r>
          </a:p>
        </p:txBody>
      </p:sp>
      <p:sp>
        <p:nvSpPr>
          <p:cNvPr id="2641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Given the firm that we are valuing, what is a </a:t>
            </a:r>
            <a:r>
              <a:rPr lang="ja-JP" altLang="en-US" sz="2600" dirty="0">
                <a:ea typeface="ＭＳ Ｐゴシック" charset="-128"/>
              </a:rPr>
              <a:t>“</a:t>
            </a:r>
            <a:r>
              <a:rPr lang="en-US" altLang="ja-JP" sz="2600" dirty="0">
                <a:ea typeface="ＭＳ Ｐゴシック" charset="-128"/>
              </a:rPr>
              <a:t>comparable</a:t>
            </a:r>
            <a:r>
              <a:rPr lang="ja-JP" altLang="en-US" sz="2600" dirty="0">
                <a:ea typeface="ＭＳ Ｐゴシック" charset="-128"/>
              </a:rPr>
              <a:t>”</a:t>
            </a:r>
            <a:r>
              <a:rPr lang="en-US" altLang="ja-JP" sz="2600" dirty="0">
                <a:ea typeface="ＭＳ Ｐゴシック" charset="-128"/>
              </a:rPr>
              <a:t> firm?</a:t>
            </a:r>
          </a:p>
          <a:p>
            <a:pPr lvl="1" eaLnBrk="1" hangingPunct="1">
              <a:lnSpc>
                <a:spcPct val="80000"/>
              </a:lnSpc>
            </a:pPr>
            <a:r>
              <a:rPr lang="en-US" altLang="en-US" sz="2200" smtClean="0">
                <a:ea typeface="ＭＳ Ｐゴシック" charset="-128"/>
              </a:rPr>
              <a:t>Proposition </a:t>
            </a:r>
            <a:r>
              <a:rPr lang="en-US" altLang="en-US" sz="2200" dirty="0">
                <a:ea typeface="ＭＳ Ｐゴシック" charset="-128"/>
              </a:rPr>
              <a:t>4: There is no reason why a firm cannot be compared with another firm in a very different business, if the two firms have the same risk, growth and cash flow characteristics.</a:t>
            </a:r>
          </a:p>
          <a:p>
            <a:pPr eaLnBrk="1" hangingPunct="1">
              <a:lnSpc>
                <a:spcPct val="80000"/>
              </a:lnSpc>
            </a:pPr>
            <a:r>
              <a:rPr lang="en-US" altLang="en-US" sz="2600" dirty="0">
                <a:ea typeface="ＭＳ Ｐゴシック" charset="-128"/>
              </a:rPr>
              <a:t>Given the comparable firms, how do we adjust for differences across firms on  the fundamentals?</a:t>
            </a:r>
          </a:p>
          <a:p>
            <a:pPr lvl="1" eaLnBrk="1" hangingPunct="1">
              <a:lnSpc>
                <a:spcPct val="80000"/>
              </a:lnSpc>
            </a:pPr>
            <a:r>
              <a:rPr lang="en-US" altLang="en-US" sz="2200" dirty="0">
                <a:ea typeface="ＭＳ Ｐゴシック" charset="-128"/>
              </a:rPr>
              <a:t>Proposition 5: It is impossible to find an exactly identical firm to the one you are valuing.</a:t>
            </a:r>
          </a:p>
        </p:txBody>
      </p:sp>
    </p:spTree>
    <p:extLst>
      <p:ext uri="{BB962C8B-B14F-4D97-AF65-F5344CB8AC3E}">
        <p14:creationId xmlns:p14="http://schemas.microsoft.com/office/powerpoint/2010/main" val="162289960"/>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247</TotalTime>
  <Words>1171</Words>
  <Application>Microsoft Macintosh PowerPoint</Application>
  <PresentationFormat>Letter Paper (8.5x11 in)</PresentationFormat>
  <Paragraphs>70</Paragraphs>
  <Slides>11</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Calibri</vt:lpstr>
      <vt:lpstr>Helvetica</vt:lpstr>
      <vt:lpstr>ＭＳ Ｐゴシック</vt:lpstr>
      <vt:lpstr>Times</vt:lpstr>
      <vt:lpstr>Wingdings</vt:lpstr>
      <vt:lpstr>Wingdings 2</vt:lpstr>
      <vt:lpstr>Basic</vt:lpstr>
      <vt:lpstr>Session 15: The Pricing imperative</vt:lpstr>
      <vt:lpstr>A Pricing Game</vt:lpstr>
      <vt:lpstr>Test 1: Are you pricing or valuing?</vt:lpstr>
      <vt:lpstr>Test 2: Are you pricing or valuing?</vt:lpstr>
      <vt:lpstr>The Essence of  relative valuation?</vt:lpstr>
      <vt:lpstr>Relative valuation is pervasive…</vt:lpstr>
      <vt:lpstr>The Four Steps to Deconstructing Multiples</vt:lpstr>
      <vt:lpstr>Definitional Tests</vt:lpstr>
      <vt:lpstr>Descriptive Tests</vt:lpstr>
      <vt:lpstr>Analytical Tests</vt:lpstr>
      <vt:lpstr>Application Tests</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40</cp:revision>
  <cp:lastPrinted>2013-12-12T13:03:45Z</cp:lastPrinted>
  <dcterms:created xsi:type="dcterms:W3CDTF">2011-11-03T12:27:46Z</dcterms:created>
  <dcterms:modified xsi:type="dcterms:W3CDTF">2016-06-13T01:12:13Z</dcterms:modified>
</cp:coreProperties>
</file>