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localhost/All%20My%20Stuff/Datasets/Datasets16/US/USDataFiguresforPPT.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localhost/All%20My%20Stuff/Datasets/Datasets16/US/USDataFiguresforPP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US companies in January 2016</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tables'!$B$1</c:f>
              <c:strCache>
                <c:ptCount val="1"/>
                <c:pt idx="0">
                  <c:v>Current</c:v>
                </c:pt>
              </c:strCache>
            </c:strRef>
          </c:tx>
          <c:spPr>
            <a:solidFill>
              <a:schemeClr val="accent1"/>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tables'!$B$2:$B$15</c:f>
              <c:numCache>
                <c:formatCode>#,##0.#####</c:formatCode>
                <c:ptCount val="14"/>
                <c:pt idx="0">
                  <c:v>216.0</c:v>
                </c:pt>
                <c:pt idx="1">
                  <c:v>235.0</c:v>
                </c:pt>
                <c:pt idx="2">
                  <c:v>404.0</c:v>
                </c:pt>
                <c:pt idx="3">
                  <c:v>495.0</c:v>
                </c:pt>
                <c:pt idx="4">
                  <c:v>481.0</c:v>
                </c:pt>
                <c:pt idx="5">
                  <c:v>346.0</c:v>
                </c:pt>
                <c:pt idx="6">
                  <c:v>218.0</c:v>
                </c:pt>
                <c:pt idx="7">
                  <c:v>182.0</c:v>
                </c:pt>
                <c:pt idx="8">
                  <c:v>111.0</c:v>
                </c:pt>
                <c:pt idx="9">
                  <c:v>91.0</c:v>
                </c:pt>
                <c:pt idx="10">
                  <c:v>159.0</c:v>
                </c:pt>
                <c:pt idx="11">
                  <c:v>170.0</c:v>
                </c:pt>
                <c:pt idx="12">
                  <c:v>67.0</c:v>
                </c:pt>
                <c:pt idx="13">
                  <c:v>169.0</c:v>
                </c:pt>
              </c:numCache>
            </c:numRef>
          </c:val>
        </c:ser>
        <c:ser>
          <c:idx val="1"/>
          <c:order val="1"/>
          <c:tx>
            <c:strRef>
              <c:f>'PE tables'!$C$1</c:f>
              <c:strCache>
                <c:ptCount val="1"/>
                <c:pt idx="0">
                  <c:v>Trailing</c:v>
                </c:pt>
              </c:strCache>
            </c:strRef>
          </c:tx>
          <c:spPr>
            <a:solidFill>
              <a:schemeClr val="accent2"/>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tables'!$C$2:$C$15</c:f>
              <c:numCache>
                <c:formatCode>#,##0.#####</c:formatCode>
                <c:ptCount val="14"/>
                <c:pt idx="0">
                  <c:v>156.0</c:v>
                </c:pt>
                <c:pt idx="1">
                  <c:v>190.0</c:v>
                </c:pt>
                <c:pt idx="2">
                  <c:v>408.0</c:v>
                </c:pt>
                <c:pt idx="3">
                  <c:v>564.0</c:v>
                </c:pt>
                <c:pt idx="4">
                  <c:v>481.0</c:v>
                </c:pt>
                <c:pt idx="5">
                  <c:v>337.0</c:v>
                </c:pt>
                <c:pt idx="6">
                  <c:v>223.0</c:v>
                </c:pt>
                <c:pt idx="7">
                  <c:v>165.0</c:v>
                </c:pt>
                <c:pt idx="8">
                  <c:v>118.0</c:v>
                </c:pt>
                <c:pt idx="9">
                  <c:v>72.0</c:v>
                </c:pt>
                <c:pt idx="10">
                  <c:v>132.0</c:v>
                </c:pt>
                <c:pt idx="11">
                  <c:v>135.0</c:v>
                </c:pt>
                <c:pt idx="12">
                  <c:v>82.0</c:v>
                </c:pt>
                <c:pt idx="13">
                  <c:v>160.0</c:v>
                </c:pt>
              </c:numCache>
            </c:numRef>
          </c:val>
        </c:ser>
        <c:ser>
          <c:idx val="2"/>
          <c:order val="2"/>
          <c:tx>
            <c:strRef>
              <c:f>'PE tables'!$D$1</c:f>
              <c:strCache>
                <c:ptCount val="1"/>
                <c:pt idx="0">
                  <c:v>Forward</c:v>
                </c:pt>
              </c:strCache>
            </c:strRef>
          </c:tx>
          <c:spPr>
            <a:solidFill>
              <a:schemeClr val="accent3"/>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tables'!$D$2:$D$15</c:f>
              <c:numCache>
                <c:formatCode>#,##0.#####</c:formatCode>
                <c:ptCount val="14"/>
                <c:pt idx="0">
                  <c:v>24.0</c:v>
                </c:pt>
                <c:pt idx="1">
                  <c:v>138.0</c:v>
                </c:pt>
                <c:pt idx="2">
                  <c:v>360.0</c:v>
                </c:pt>
                <c:pt idx="3">
                  <c:v>635.0</c:v>
                </c:pt>
                <c:pt idx="4">
                  <c:v>549.0</c:v>
                </c:pt>
                <c:pt idx="5">
                  <c:v>263.0</c:v>
                </c:pt>
                <c:pt idx="6">
                  <c:v>169.0</c:v>
                </c:pt>
                <c:pt idx="7">
                  <c:v>98.0</c:v>
                </c:pt>
                <c:pt idx="8">
                  <c:v>72.0</c:v>
                </c:pt>
                <c:pt idx="9">
                  <c:v>48.0</c:v>
                </c:pt>
                <c:pt idx="10">
                  <c:v>89.0</c:v>
                </c:pt>
                <c:pt idx="11">
                  <c:v>87.0</c:v>
                </c:pt>
                <c:pt idx="12">
                  <c:v>29.0</c:v>
                </c:pt>
                <c:pt idx="13">
                  <c:v>86.0</c:v>
                </c:pt>
              </c:numCache>
            </c:numRef>
          </c:val>
        </c:ser>
        <c:dLbls>
          <c:showLegendKey val="0"/>
          <c:showVal val="0"/>
          <c:showCatName val="0"/>
          <c:showSerName val="0"/>
          <c:showPercent val="0"/>
          <c:showBubbleSize val="0"/>
        </c:dLbls>
        <c:gapWidth val="219"/>
        <c:overlap val="-27"/>
        <c:axId val="-2062979568"/>
        <c:axId val="1467392864"/>
      </c:barChart>
      <c:catAx>
        <c:axId val="-206297956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392864"/>
        <c:crosses val="autoZero"/>
        <c:auto val="1"/>
        <c:lblAlgn val="ctr"/>
        <c:lblOffset val="100"/>
        <c:noMultiLvlLbl val="0"/>
      </c:catAx>
      <c:valAx>
        <c:axId val="1467392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29795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Trailing PE </a:t>
            </a:r>
            <a:r>
              <a:rPr lang="en-US" dirty="0"/>
              <a:t>Ratios by Region</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across regions table'!$A$2</c:f>
              <c:strCache>
                <c:ptCount val="1"/>
                <c:pt idx="0">
                  <c:v>&lt;4</c:v>
                </c:pt>
              </c:strCache>
            </c:strRef>
          </c:tx>
          <c:spPr>
            <a:solidFill>
              <a:schemeClr val="accent1"/>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table'!$B$2:$G$2</c:f>
              <c:numCache>
                <c:formatCode>0.00%</c:formatCode>
                <c:ptCount val="6"/>
                <c:pt idx="0">
                  <c:v>0.0484021098355569</c:v>
                </c:pt>
                <c:pt idx="1">
                  <c:v>0.0542381432896064</c:v>
                </c:pt>
                <c:pt idx="2">
                  <c:v>0.0136075949367089</c:v>
                </c:pt>
                <c:pt idx="3">
                  <c:v>0.0436484490398818</c:v>
                </c:pt>
                <c:pt idx="4">
                  <c:v>0.106125970664366</c:v>
                </c:pt>
                <c:pt idx="5">
                  <c:v>0.045037131677713</c:v>
                </c:pt>
              </c:numCache>
            </c:numRef>
          </c:val>
        </c:ser>
        <c:ser>
          <c:idx val="1"/>
          <c:order val="1"/>
          <c:tx>
            <c:strRef>
              <c:f>'PE across regions table'!$A$3</c:f>
              <c:strCache>
                <c:ptCount val="1"/>
                <c:pt idx="0">
                  <c:v>4 To 8</c:v>
                </c:pt>
              </c:strCache>
            </c:strRef>
          </c:tx>
          <c:spPr>
            <a:solidFill>
              <a:schemeClr val="accent2"/>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table'!$B$3:$G$3</c:f>
              <c:numCache>
                <c:formatCode>0.00%</c:formatCode>
                <c:ptCount val="6"/>
                <c:pt idx="0">
                  <c:v>0.0589512876202296</c:v>
                </c:pt>
                <c:pt idx="1">
                  <c:v>0.108224016145308</c:v>
                </c:pt>
                <c:pt idx="2">
                  <c:v>0.125949367088608</c:v>
                </c:pt>
                <c:pt idx="3">
                  <c:v>0.137666174298375</c:v>
                </c:pt>
                <c:pt idx="4">
                  <c:v>0.11130284728214</c:v>
                </c:pt>
                <c:pt idx="5">
                  <c:v>0.120178870877585</c:v>
                </c:pt>
              </c:numCache>
            </c:numRef>
          </c:val>
        </c:ser>
        <c:ser>
          <c:idx val="2"/>
          <c:order val="2"/>
          <c:tx>
            <c:strRef>
              <c:f>'PE across regions table'!$A$4</c:f>
              <c:strCache>
                <c:ptCount val="1"/>
                <c:pt idx="0">
                  <c:v>8 To 12</c:v>
                </c:pt>
              </c:strCache>
            </c:strRef>
          </c:tx>
          <c:spPr>
            <a:solidFill>
              <a:schemeClr val="accent3"/>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table'!$B$4:$G$4</c:f>
              <c:numCache>
                <c:formatCode>0.00%</c:formatCode>
                <c:ptCount val="6"/>
                <c:pt idx="0">
                  <c:v>0.126590133416072</c:v>
                </c:pt>
                <c:pt idx="1">
                  <c:v>0.15438950554995</c:v>
                </c:pt>
                <c:pt idx="2">
                  <c:v>0.225</c:v>
                </c:pt>
                <c:pt idx="3">
                  <c:v>0.171418020679468</c:v>
                </c:pt>
                <c:pt idx="4">
                  <c:v>0.159620362381363</c:v>
                </c:pt>
                <c:pt idx="5">
                  <c:v>0.169168729537651</c:v>
                </c:pt>
              </c:numCache>
            </c:numRef>
          </c:val>
        </c:ser>
        <c:ser>
          <c:idx val="3"/>
          <c:order val="3"/>
          <c:tx>
            <c:strRef>
              <c:f>'PE across regions table'!$A$5</c:f>
              <c:strCache>
                <c:ptCount val="1"/>
                <c:pt idx="0">
                  <c:v>12 To 16</c:v>
                </c:pt>
              </c:strCache>
            </c:strRef>
          </c:tx>
          <c:spPr>
            <a:solidFill>
              <a:schemeClr val="accent4"/>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table'!$B$5:$G$5</c:f>
              <c:numCache>
                <c:formatCode>0.00%</c:formatCode>
                <c:ptCount val="6"/>
                <c:pt idx="0">
                  <c:v>0.174992243251629</c:v>
                </c:pt>
                <c:pt idx="1">
                  <c:v>0.160696266397578</c:v>
                </c:pt>
                <c:pt idx="2">
                  <c:v>0.17246835443038</c:v>
                </c:pt>
                <c:pt idx="3">
                  <c:v>0.127621861152142</c:v>
                </c:pt>
                <c:pt idx="4">
                  <c:v>0.135461604831752</c:v>
                </c:pt>
                <c:pt idx="5">
                  <c:v>0.144973249221433</c:v>
                </c:pt>
              </c:numCache>
            </c:numRef>
          </c:val>
        </c:ser>
        <c:ser>
          <c:idx val="4"/>
          <c:order val="4"/>
          <c:tx>
            <c:strRef>
              <c:f>'PE across regions table'!$A$6</c:f>
              <c:strCache>
                <c:ptCount val="1"/>
                <c:pt idx="0">
                  <c:v>16 To 20</c:v>
                </c:pt>
              </c:strCache>
            </c:strRef>
          </c:tx>
          <c:spPr>
            <a:solidFill>
              <a:schemeClr val="accent5"/>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table'!$B$6:$G$6</c:f>
              <c:numCache>
                <c:formatCode>0.00%</c:formatCode>
                <c:ptCount val="6"/>
                <c:pt idx="0">
                  <c:v>0.149239838659634</c:v>
                </c:pt>
                <c:pt idx="1">
                  <c:v>0.125126135216953</c:v>
                </c:pt>
                <c:pt idx="2">
                  <c:v>0.120886075949367</c:v>
                </c:pt>
                <c:pt idx="3">
                  <c:v>0.0855982274741506</c:v>
                </c:pt>
                <c:pt idx="4">
                  <c:v>0.105263157894737</c:v>
                </c:pt>
                <c:pt idx="5">
                  <c:v>0.105406052862733</c:v>
                </c:pt>
              </c:numCache>
            </c:numRef>
          </c:val>
        </c:ser>
        <c:ser>
          <c:idx val="5"/>
          <c:order val="5"/>
          <c:tx>
            <c:strRef>
              <c:f>'PE across regions table'!$A$7</c:f>
              <c:strCache>
                <c:ptCount val="1"/>
                <c:pt idx="0">
                  <c:v>20 To 24</c:v>
                </c:pt>
              </c:strCache>
            </c:strRef>
          </c:tx>
          <c:spPr>
            <a:solidFill>
              <a:schemeClr val="accent6"/>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table'!$B$7:$G$7</c:f>
              <c:numCache>
                <c:formatCode>0.00%</c:formatCode>
                <c:ptCount val="6"/>
                <c:pt idx="0">
                  <c:v>0.104560968042197</c:v>
                </c:pt>
                <c:pt idx="1">
                  <c:v>0.094853683148335</c:v>
                </c:pt>
                <c:pt idx="2">
                  <c:v>0.0772151898734177</c:v>
                </c:pt>
                <c:pt idx="3">
                  <c:v>0.0581240768094535</c:v>
                </c:pt>
                <c:pt idx="4">
                  <c:v>0.0819672131147541</c:v>
                </c:pt>
                <c:pt idx="5">
                  <c:v>0.0734248981873353</c:v>
                </c:pt>
              </c:numCache>
            </c:numRef>
          </c:val>
        </c:ser>
        <c:ser>
          <c:idx val="6"/>
          <c:order val="6"/>
          <c:tx>
            <c:strRef>
              <c:f>'PE across regions table'!$A$8</c:f>
              <c:strCache>
                <c:ptCount val="1"/>
                <c:pt idx="0">
                  <c:v>24 To 28</c:v>
                </c:pt>
              </c:strCache>
            </c:strRef>
          </c:tx>
          <c:spPr>
            <a:solidFill>
              <a:schemeClr val="accent1">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table'!$B$8:$G$8</c:f>
              <c:numCache>
                <c:formatCode>0.00%</c:formatCode>
                <c:ptCount val="6"/>
                <c:pt idx="0">
                  <c:v>0.0691901954700589</c:v>
                </c:pt>
                <c:pt idx="1">
                  <c:v>0.0681130171543895</c:v>
                </c:pt>
                <c:pt idx="2">
                  <c:v>0.0509493670886076</c:v>
                </c:pt>
                <c:pt idx="3">
                  <c:v>0.0440915805022156</c:v>
                </c:pt>
                <c:pt idx="4">
                  <c:v>0.0586712683347713</c:v>
                </c:pt>
                <c:pt idx="5">
                  <c:v>0.052663099896191</c:v>
                </c:pt>
              </c:numCache>
            </c:numRef>
          </c:val>
        </c:ser>
        <c:ser>
          <c:idx val="7"/>
          <c:order val="7"/>
          <c:tx>
            <c:strRef>
              <c:f>'PE across regions table'!$A$9</c:f>
              <c:strCache>
                <c:ptCount val="1"/>
                <c:pt idx="0">
                  <c:v>28 To 32</c:v>
                </c:pt>
              </c:strCache>
            </c:strRef>
          </c:tx>
          <c:spPr>
            <a:solidFill>
              <a:schemeClr val="accent2">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table'!$B$9:$G$9</c:f>
              <c:numCache>
                <c:formatCode>0.00%</c:formatCode>
                <c:ptCount val="6"/>
                <c:pt idx="0">
                  <c:v>0.0511945392491467</c:v>
                </c:pt>
                <c:pt idx="1">
                  <c:v>0.0443995963673057</c:v>
                </c:pt>
                <c:pt idx="2">
                  <c:v>0.0411392405063291</c:v>
                </c:pt>
                <c:pt idx="3">
                  <c:v>0.0338257016248154</c:v>
                </c:pt>
                <c:pt idx="4">
                  <c:v>0.0327868852459016</c:v>
                </c:pt>
                <c:pt idx="5">
                  <c:v>0.0386089595144933</c:v>
                </c:pt>
              </c:numCache>
            </c:numRef>
          </c:val>
        </c:ser>
        <c:ser>
          <c:idx val="8"/>
          <c:order val="8"/>
          <c:tx>
            <c:strRef>
              <c:f>'PE across regions table'!$A$10</c:f>
              <c:strCache>
                <c:ptCount val="1"/>
                <c:pt idx="0">
                  <c:v>32 To 36</c:v>
                </c:pt>
              </c:strCache>
            </c:strRef>
          </c:tx>
          <c:spPr>
            <a:solidFill>
              <a:schemeClr val="accent3">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table'!$B$10:$G$10</c:f>
              <c:numCache>
                <c:formatCode>0.00%</c:formatCode>
                <c:ptCount val="6"/>
                <c:pt idx="0">
                  <c:v>0.036611852311511</c:v>
                </c:pt>
                <c:pt idx="1">
                  <c:v>0.0325428859737639</c:v>
                </c:pt>
                <c:pt idx="2">
                  <c:v>0.0268987341772152</c:v>
                </c:pt>
                <c:pt idx="3">
                  <c:v>0.0272525849335303</c:v>
                </c:pt>
                <c:pt idx="4">
                  <c:v>0.0276100086281277</c:v>
                </c:pt>
                <c:pt idx="5">
                  <c:v>0.0292661502834784</c:v>
                </c:pt>
              </c:numCache>
            </c:numRef>
          </c:val>
        </c:ser>
        <c:ser>
          <c:idx val="9"/>
          <c:order val="9"/>
          <c:tx>
            <c:strRef>
              <c:f>'PE across regions table'!$A$11</c:f>
              <c:strCache>
                <c:ptCount val="1"/>
                <c:pt idx="0">
                  <c:v>36 To 40</c:v>
                </c:pt>
              </c:strCache>
            </c:strRef>
          </c:tx>
          <c:spPr>
            <a:solidFill>
              <a:schemeClr val="accent4">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table'!$B$11:$G$11</c:f>
              <c:numCache>
                <c:formatCode>0.00%</c:formatCode>
                <c:ptCount val="6"/>
                <c:pt idx="0">
                  <c:v>0.0223394353087186</c:v>
                </c:pt>
                <c:pt idx="1">
                  <c:v>0.0194248234106963</c:v>
                </c:pt>
                <c:pt idx="2">
                  <c:v>0.0205696202531646</c:v>
                </c:pt>
                <c:pt idx="3">
                  <c:v>0.0227474150664697</c:v>
                </c:pt>
                <c:pt idx="4">
                  <c:v>0.0198446937014668</c:v>
                </c:pt>
                <c:pt idx="5">
                  <c:v>0.0217599616705262</c:v>
                </c:pt>
              </c:numCache>
            </c:numRef>
          </c:val>
        </c:ser>
        <c:ser>
          <c:idx val="10"/>
          <c:order val="10"/>
          <c:tx>
            <c:strRef>
              <c:f>'PE across regions table'!$A$12</c:f>
              <c:strCache>
                <c:ptCount val="1"/>
                <c:pt idx="0">
                  <c:v>40 To 50</c:v>
                </c:pt>
              </c:strCache>
            </c:strRef>
          </c:tx>
          <c:spPr>
            <a:solidFill>
              <a:schemeClr val="accent5">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table'!$B$12:$G$12</c:f>
              <c:numCache>
                <c:formatCode>0.00%</c:formatCode>
                <c:ptCount val="6"/>
                <c:pt idx="0">
                  <c:v>0.0409556313993174</c:v>
                </c:pt>
                <c:pt idx="1">
                  <c:v>0.0365792129162462</c:v>
                </c:pt>
                <c:pt idx="2">
                  <c:v>0.0363924050632911</c:v>
                </c:pt>
                <c:pt idx="3">
                  <c:v>0.0412850812407681</c:v>
                </c:pt>
                <c:pt idx="4">
                  <c:v>0.0345125107851596</c:v>
                </c:pt>
                <c:pt idx="5">
                  <c:v>0.0395671963587</c:v>
                </c:pt>
              </c:numCache>
            </c:numRef>
          </c:val>
        </c:ser>
        <c:ser>
          <c:idx val="11"/>
          <c:order val="11"/>
          <c:tx>
            <c:strRef>
              <c:f>'PE across regions table'!$A$13</c:f>
              <c:strCache>
                <c:ptCount val="1"/>
                <c:pt idx="0">
                  <c:v>50 To 75</c:v>
                </c:pt>
              </c:strCache>
            </c:strRef>
          </c:tx>
          <c:spPr>
            <a:solidFill>
              <a:schemeClr val="accent6">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table'!$B$13:$G$13</c:f>
              <c:numCache>
                <c:formatCode>0.00%</c:formatCode>
                <c:ptCount val="6"/>
                <c:pt idx="0">
                  <c:v>0.0418864412038473</c:v>
                </c:pt>
                <c:pt idx="1">
                  <c:v>0.0385973763874874</c:v>
                </c:pt>
                <c:pt idx="2">
                  <c:v>0.0357594936708861</c:v>
                </c:pt>
                <c:pt idx="3">
                  <c:v>0.0598966026587888</c:v>
                </c:pt>
                <c:pt idx="4">
                  <c:v>0.0509059534081104</c:v>
                </c:pt>
                <c:pt idx="5">
                  <c:v>0.0507466262077777</c:v>
                </c:pt>
              </c:numCache>
            </c:numRef>
          </c:val>
        </c:ser>
        <c:ser>
          <c:idx val="12"/>
          <c:order val="12"/>
          <c:tx>
            <c:strRef>
              <c:f>'PE across regions table'!$A$14</c:f>
              <c:strCache>
                <c:ptCount val="1"/>
                <c:pt idx="0">
                  <c:v>75 To 100</c:v>
                </c:pt>
              </c:strCache>
            </c:strRef>
          </c:tx>
          <c:spPr>
            <a:solidFill>
              <a:schemeClr val="accent1">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table'!$B$14:$G$14</c:f>
              <c:numCache>
                <c:formatCode>0.00%</c:formatCode>
                <c:ptCount val="6"/>
                <c:pt idx="0">
                  <c:v>0.0254421346571517</c:v>
                </c:pt>
                <c:pt idx="1">
                  <c:v>0.0161453077699294</c:v>
                </c:pt>
                <c:pt idx="2">
                  <c:v>0.0177215189873418</c:v>
                </c:pt>
                <c:pt idx="3">
                  <c:v>0.0341949778434269</c:v>
                </c:pt>
                <c:pt idx="4">
                  <c:v>0.0189818809318378</c:v>
                </c:pt>
                <c:pt idx="5">
                  <c:v>0.0274295296654156</c:v>
                </c:pt>
              </c:numCache>
            </c:numRef>
          </c:val>
        </c:ser>
        <c:ser>
          <c:idx val="13"/>
          <c:order val="13"/>
          <c:tx>
            <c:strRef>
              <c:f>'PE across regions table'!$A$15</c:f>
              <c:strCache>
                <c:ptCount val="1"/>
                <c:pt idx="0">
                  <c:v>100 and over</c:v>
                </c:pt>
              </c:strCache>
            </c:strRef>
          </c:tx>
          <c:spPr>
            <a:solidFill>
              <a:schemeClr val="accent2">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table'!$B$15:$G$15</c:f>
              <c:numCache>
                <c:formatCode>0.00%</c:formatCode>
                <c:ptCount val="6"/>
                <c:pt idx="0">
                  <c:v>0.0496431895749302</c:v>
                </c:pt>
                <c:pt idx="1">
                  <c:v>0.0466700302724521</c:v>
                </c:pt>
                <c:pt idx="2">
                  <c:v>0.0354430379746835</c:v>
                </c:pt>
                <c:pt idx="3">
                  <c:v>0.112629246676514</c:v>
                </c:pt>
                <c:pt idx="4">
                  <c:v>0.0569456427955134</c:v>
                </c:pt>
                <c:pt idx="5">
                  <c:v>0.0817695440389683</c:v>
                </c:pt>
              </c:numCache>
            </c:numRef>
          </c:val>
        </c:ser>
        <c:dLbls>
          <c:showLegendKey val="0"/>
          <c:showVal val="0"/>
          <c:showCatName val="0"/>
          <c:showSerName val="0"/>
          <c:showPercent val="0"/>
          <c:showBubbleSize val="0"/>
        </c:dLbls>
        <c:gapWidth val="150"/>
        <c:axId val="-2112852784"/>
        <c:axId val="-2112866608"/>
      </c:barChart>
      <c:catAx>
        <c:axId val="-211285278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2866608"/>
        <c:crosses val="autoZero"/>
        <c:auto val="1"/>
        <c:lblAlgn val="ctr"/>
        <c:lblOffset val="100"/>
        <c:noMultiLvlLbl val="0"/>
      </c:catAx>
      <c:valAx>
        <c:axId val="-21128666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2852784"/>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Rot="1" noChangeAspect="1" noChangeArrowheads="1"/>
          </p:cNvSpPr>
          <p:nvPr>
            <p:ph type="sldImg"/>
          </p:nvPr>
        </p:nvSpPr>
        <p:spPr>
          <a:xfrm>
            <a:off x="1150938" y="692150"/>
            <a:ext cx="4556125" cy="3416300"/>
          </a:xfrm>
          <a:solidFill>
            <a:srgbClr val="FFFFFF"/>
          </a:solidFill>
          <a:ln/>
        </p:spPr>
      </p:sp>
      <p:sp>
        <p:nvSpPr>
          <p:cNvPr id="541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2089556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1040337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197793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In 2012,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523468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2"/>
          <p:cNvSpPr>
            <a:spLocks noGrp="1" noRot="1" noChangeAspect="1" noChangeArrowheads="1"/>
          </p:cNvSpPr>
          <p:nvPr>
            <p:ph type="sldImg"/>
          </p:nvPr>
        </p:nvSpPr>
        <p:spPr>
          <a:xfrm>
            <a:off x="1150938" y="692150"/>
            <a:ext cx="4556125" cy="3416300"/>
          </a:xfrm>
          <a:solidFill>
            <a:srgbClr val="FFFFFF"/>
          </a:solidFill>
          <a:ln/>
        </p:spPr>
      </p:sp>
      <p:sp>
        <p:nvSpPr>
          <p:cNvPr id="56320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tLang="en-US">
                <a:latin typeface="Times" charset="0"/>
                <a:ea typeface="ＭＳ Ｐゴシック" charset="-128"/>
              </a:rPr>
              <a:t>The expected growth rate in earnings per share</a:t>
            </a:r>
          </a:p>
          <a:p>
            <a:pPr marL="228600" indent="-228600">
              <a:buFontTx/>
              <a:buAutoNum type="arabicPeriod"/>
            </a:pPr>
            <a:r>
              <a:rPr lang="en-US" altLang="en-US">
                <a:latin typeface="Times" charset="0"/>
                <a:ea typeface="ＭＳ Ｐゴシック" charset="-128"/>
              </a:rPr>
              <a:t>The riskiness of the equity, which determines the cost of equity</a:t>
            </a:r>
          </a:p>
          <a:p>
            <a:pPr marL="228600" indent="-228600">
              <a:buFontTx/>
              <a:buAutoNum type="arabicPeriod"/>
            </a:pPr>
            <a:r>
              <a:rPr lang="en-US" altLang="en-US">
                <a:latin typeface="Times" charset="0"/>
                <a:ea typeface="ＭＳ Ｐゴシック" charset="-128"/>
              </a:rPr>
              <a:t>The efficiency with which the firm generates growth,which is measured by how much the firm can pay out or afford to pay out after reinvested to create the growth.</a:t>
            </a:r>
          </a:p>
        </p:txBody>
      </p:sp>
    </p:spTree>
    <p:extLst>
      <p:ext uri="{BB962C8B-B14F-4D97-AF65-F5344CB8AC3E}">
        <p14:creationId xmlns:p14="http://schemas.microsoft.com/office/powerpoint/2010/main" val="793611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Rot="1" noChangeAspect="1" noChangeArrowheads="1"/>
          </p:cNvSpPr>
          <p:nvPr>
            <p:ph type="sldImg"/>
          </p:nvPr>
        </p:nvSpPr>
        <p:spPr>
          <a:xfrm>
            <a:off x="1150938" y="692150"/>
            <a:ext cx="4556125" cy="3416300"/>
          </a:xfrm>
          <a:solidFill>
            <a:srgbClr val="FFFFFF"/>
          </a:solidFill>
          <a:ln/>
        </p:spPr>
      </p:sp>
      <p:sp>
        <p:nvSpPr>
          <p:cNvPr id="585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2014197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2"/>
          <p:cNvSpPr>
            <a:spLocks noGrp="1" noRot="1" noChangeAspect="1" noChangeArrowheads="1"/>
          </p:cNvSpPr>
          <p:nvPr>
            <p:ph type="sldImg"/>
          </p:nvPr>
        </p:nvSpPr>
        <p:spPr>
          <a:xfrm>
            <a:off x="1150938" y="692150"/>
            <a:ext cx="4556125" cy="3416300"/>
          </a:xfrm>
          <a:solidFill>
            <a:srgbClr val="FFFFFF"/>
          </a:solidFill>
          <a:ln/>
        </p:spPr>
      </p:sp>
      <p:sp>
        <p:nvSpPr>
          <p:cNvPr id="587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905181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Rot="1" noChangeAspect="1" noChangeArrowheads="1"/>
          </p:cNvSpPr>
          <p:nvPr>
            <p:ph type="sldImg"/>
          </p:nvPr>
        </p:nvSpPr>
        <p:spPr>
          <a:xfrm>
            <a:off x="1150938" y="692150"/>
            <a:ext cx="4556125" cy="3416300"/>
          </a:xfrm>
          <a:solidFill>
            <a:srgbClr val="FFFFFF"/>
          </a:solidFill>
          <a:ln/>
        </p:spPr>
      </p:sp>
      <p:sp>
        <p:nvSpPr>
          <p:cNvPr id="58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1669494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1817665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751415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277915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8" Type="http://schemas.openxmlformats.org/officeDocument/2006/relationships/oleObject" Target="../embeddings/oleObject3.bin"/><Relationship Id="rId9" Type="http://schemas.openxmlformats.org/officeDocument/2006/relationships/image" Target="../media/image8.emf"/><Relationship Id="rId10" Type="http://schemas.openxmlformats.org/officeDocument/2006/relationships/oleObject" Target="../embeddings/oleObject4.bin"/><Relationship Id="rId11"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5.bin"/><Relationship Id="rId5" Type="http://schemas.openxmlformats.org/officeDocument/2006/relationships/oleObject" Target="../embeddings/Microsoft_Excel_97_-_2004_Worksheet1.xls"/><Relationship Id="rId6"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16: The PE </a:t>
            </a:r>
            <a:r>
              <a:rPr lang="en-US" dirty="0" err="1" smtClean="0"/>
              <a:t>RAtio</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Pricing Game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11" name="Content Placeholder 10"/>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PE: The Consistency Test</a:t>
            </a:r>
            <a:endParaRPr lang="en-US" altLang="en-US" dirty="0">
              <a:ea typeface="ＭＳ Ｐゴシック" charset="-128"/>
            </a:endParaRPr>
          </a:p>
        </p:txBody>
      </p:sp>
      <p:sp>
        <p:nvSpPr>
          <p:cNvPr id="226306"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320040" lvl="1" indent="0" eaLnBrk="1" fontAlgn="auto" hangingPunct="1">
              <a:spcAft>
                <a:spcPts val="0"/>
              </a:spcAft>
              <a:buFont typeface="Wingdings 2"/>
              <a:buNone/>
              <a:defRPr/>
            </a:pPr>
            <a:r>
              <a:rPr lang="en-US" dirty="0" smtClean="0">
                <a:ea typeface="+mn-ea"/>
              </a:rPr>
              <a:t>Price: is usually the current price</a:t>
            </a:r>
          </a:p>
          <a:p>
            <a:pPr marL="320040" lvl="1" indent="0" eaLnBrk="1" fontAlgn="auto" hangingPunct="1">
              <a:spcAft>
                <a:spcPts val="0"/>
              </a:spcAft>
              <a:buFont typeface="Wingdings 2"/>
              <a:buNone/>
              <a:defRPr/>
            </a:pPr>
            <a:r>
              <a:rPr lang="en-US" dirty="0" smtClean="0">
                <a:ea typeface="+mn-ea"/>
              </a:rPr>
              <a:t>	is sometimes the average price for the year</a:t>
            </a:r>
          </a:p>
          <a:p>
            <a:pPr marL="320040" lvl="1" indent="0" eaLnBrk="1" fontAlgn="auto" hangingPunct="1">
              <a:spcAft>
                <a:spcPts val="0"/>
              </a:spcAft>
              <a:buFont typeface="Wingdings 2"/>
              <a:buNone/>
              <a:defRPr/>
            </a:pPr>
            <a:r>
              <a:rPr lang="en-US" dirty="0" smtClean="0">
                <a:ea typeface="+mn-ea"/>
              </a:rPr>
              <a:t>EPS:	earnings per share in most recent financial year</a:t>
            </a:r>
          </a:p>
          <a:p>
            <a:pPr marL="320040" lvl="1" indent="0" eaLnBrk="1" fontAlgn="auto" hangingPunct="1">
              <a:spcAft>
                <a:spcPts val="0"/>
              </a:spcAft>
              <a:buFont typeface="Wingdings 2"/>
              <a:buNone/>
              <a:defRPr/>
            </a:pPr>
            <a:r>
              <a:rPr lang="en-US" dirty="0" smtClean="0">
                <a:ea typeface="+mn-ea"/>
              </a:rPr>
              <a:t>	earnings per share in trailing 12 months (Trailing PE)</a:t>
            </a:r>
          </a:p>
          <a:p>
            <a:pPr marL="320040" lvl="1" indent="0" eaLnBrk="1" fontAlgn="auto" hangingPunct="1">
              <a:spcAft>
                <a:spcPts val="0"/>
              </a:spcAft>
              <a:buFont typeface="Wingdings 2"/>
              <a:buNone/>
              <a:defRPr/>
            </a:pPr>
            <a:r>
              <a:rPr lang="en-US" dirty="0">
                <a:ea typeface="+mn-ea"/>
              </a:rPr>
              <a:t>	</a:t>
            </a:r>
            <a:r>
              <a:rPr lang="en-US" dirty="0" smtClean="0">
                <a:ea typeface="+mn-ea"/>
              </a:rPr>
              <a:t>forecasted earnings per share next year (Forward PE)</a:t>
            </a:r>
          </a:p>
          <a:p>
            <a:pPr marL="320040" lvl="1" indent="0" eaLnBrk="1" fontAlgn="auto" hangingPunct="1">
              <a:spcAft>
                <a:spcPts val="0"/>
              </a:spcAft>
              <a:buFont typeface="Wingdings 2"/>
              <a:buNone/>
              <a:defRPr/>
            </a:pPr>
            <a:r>
              <a:rPr lang="en-US" dirty="0" smtClean="0">
                <a:ea typeface="+mn-ea"/>
              </a:rPr>
              <a:t>	forecasted earnings per share in future year</a:t>
            </a:r>
            <a:endParaRPr lang="en-US" dirty="0">
              <a:ea typeface="+mn-ea"/>
            </a:endParaRPr>
          </a:p>
        </p:txBody>
      </p:sp>
    </p:spTree>
    <p:extLst>
      <p:ext uri="{BB962C8B-B14F-4D97-AF65-F5344CB8AC3E}">
        <p14:creationId xmlns:p14="http://schemas.microsoft.com/office/powerpoint/2010/main" val="22232186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PE: Distribution for the US</a:t>
            </a:r>
            <a:endParaRPr lang="en-US" altLang="en-US" dirty="0">
              <a:ea typeface="ＭＳ Ｐゴシック" charset="-128"/>
            </a:endParaRPr>
          </a:p>
        </p:txBody>
      </p:sp>
      <p:sp>
        <p:nvSpPr>
          <p:cNvPr id="4301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4</a:t>
            </a:fld>
            <a:endParaRPr lang="en-US" altLang="en-US" sz="1200">
              <a:solidFill>
                <a:srgbClr val="FFFFFF"/>
              </a:solidFill>
            </a:endParaRPr>
          </a:p>
        </p:txBody>
      </p:sp>
      <p:graphicFrame>
        <p:nvGraphicFramePr>
          <p:cNvPr id="7"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2704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With key statistics</a:t>
            </a:r>
            <a:endParaRPr lang="en-US" altLang="en-US" dirty="0">
              <a:ea typeface="ＭＳ Ｐゴシック" charset="-128"/>
            </a:endParaRPr>
          </a:p>
        </p:txBody>
      </p:sp>
      <p:sp>
        <p:nvSpPr>
          <p:cNvPr id="4505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5</a:t>
            </a:fld>
            <a:endParaRPr lang="en-US" altLang="en-US" sz="1200">
              <a:solidFill>
                <a:srgbClr val="FFFFFF"/>
              </a:solidFill>
            </a:endParaRPr>
          </a:p>
        </p:txBody>
      </p:sp>
      <p:graphicFrame>
        <p:nvGraphicFramePr>
          <p:cNvPr id="8" name="Content Placeholder 4"/>
          <p:cNvGraphicFramePr>
            <a:graphicFrameLocks noGrp="1"/>
          </p:cNvGraphicFramePr>
          <p:nvPr>
            <p:ph sz="quarter" idx="1"/>
            <p:extLst/>
          </p:nvPr>
        </p:nvGraphicFramePr>
        <p:xfrm>
          <a:off x="612775" y="1600200"/>
          <a:ext cx="8004176" cy="4211340"/>
        </p:xfrm>
        <a:graphic>
          <a:graphicData uri="http://schemas.openxmlformats.org/drawingml/2006/table">
            <a:tbl>
              <a:tblPr>
                <a:tableStyleId>{5C22544A-7EE6-4342-B048-85BDC9FD1C3A}</a:tableStyleId>
              </a:tblPr>
              <a:tblGrid>
                <a:gridCol w="2902205"/>
                <a:gridCol w="1700657"/>
                <a:gridCol w="1700657"/>
                <a:gridCol w="1700657"/>
              </a:tblGrid>
              <a:tr h="350945">
                <a:tc>
                  <a:txBody>
                    <a:bodyPr/>
                    <a:lstStyle/>
                    <a:p>
                      <a:pPr algn="l" rtl="0" fontAlgn="b"/>
                      <a:r>
                        <a:rPr lang="sk-SK" sz="2000" u="none" strike="noStrike" dirty="0">
                          <a:effectLst/>
                        </a:rPr>
                        <a:t> </a:t>
                      </a:r>
                      <a:endParaRPr lang="sk-SK"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Current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Trailing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Forward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dirty="0">
                          <a:effectLst/>
                        </a:rPr>
                        <a:t>Number of firms</a:t>
                      </a:r>
                      <a:endParaRPr lang="en-U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Number with PE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uk-UA" sz="2000" u="none" strike="noStrike">
                          <a:effectLst/>
                        </a:rPr>
                        <a:t>3,344.</a:t>
                      </a:r>
                      <a:endParaRPr lang="uk-UA"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2000" u="none" strike="noStrike">
                          <a:effectLst/>
                        </a:rPr>
                        <a:t>3,223.</a:t>
                      </a:r>
                      <a:endParaRPr lang="is-I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2000" u="none" strike="noStrike">
                          <a:effectLst/>
                        </a:rPr>
                        <a:t>2,647.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Average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59.42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46.04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29.63</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Median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18.53</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18.29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16.98</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Minimum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0.11</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0.28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Maximum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32,269.00</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6,900.00</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2,748.00</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deviation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777.02</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dirty="0">
                          <a:effectLst/>
                        </a:rPr>
                        <a:t>256.06</a:t>
                      </a:r>
                      <a:endParaRPr lang="is-I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81.27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error</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13.44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4.51</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1.58</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Skewness</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37.27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19.9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18.74</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25th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11.88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12.32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13.1</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75th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30.25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29.52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24.28</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 name="TextBox 8"/>
          <p:cNvSpPr txBox="1"/>
          <p:nvPr/>
        </p:nvSpPr>
        <p:spPr>
          <a:xfrm>
            <a:off x="3124200" y="6019800"/>
            <a:ext cx="3642344" cy="461665"/>
          </a:xfrm>
          <a:prstGeom prst="rect">
            <a:avLst/>
          </a:prstGeom>
          <a:noFill/>
        </p:spPr>
        <p:txBody>
          <a:bodyPr wrap="none" rtlCol="0">
            <a:spAutoFit/>
          </a:bodyPr>
          <a:lstStyle/>
          <a:p>
            <a:r>
              <a:rPr lang="en-US" dirty="0" smtClean="0"/>
              <a:t>US firms in January 2016</a:t>
            </a:r>
            <a:endParaRPr lang="en-US" dirty="0"/>
          </a:p>
        </p:txBody>
      </p:sp>
    </p:spTree>
    <p:extLst>
      <p:ext uri="{BB962C8B-B14F-4D97-AF65-F5344CB8AC3E}">
        <p14:creationId xmlns:p14="http://schemas.microsoft.com/office/powerpoint/2010/main" val="135685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dirty="0" smtClean="0">
                <a:ea typeface="+mj-ea"/>
                <a:cs typeface="+mj-cs"/>
              </a:rPr>
              <a:t>Comparing Global PEs</a:t>
            </a:r>
            <a:endParaRPr lang="en-US" dirty="0">
              <a:ea typeface="+mj-ea"/>
              <a:cs typeface="+mj-cs"/>
            </a:endParaRP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EB80A482-9D00-8042-9E98-351D7A2B5BDD}" type="slidenum">
              <a:rPr lang="en-US"/>
              <a:pPr>
                <a:defRPr/>
              </a:pPr>
              <a:t>6</a:t>
            </a:fld>
            <a:endParaRPr lang="en-US" dirty="0"/>
          </a:p>
        </p:txBody>
      </p:sp>
      <p:graphicFrame>
        <p:nvGraphicFramePr>
          <p:cNvPr id="8" name="Content Placeholder 7"/>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nvPr>
        </p:nvGraphicFramePr>
        <p:xfrm>
          <a:off x="4114800" y="2012950"/>
          <a:ext cx="3594099" cy="1181100"/>
        </p:xfrm>
        <a:graphic>
          <a:graphicData uri="http://schemas.openxmlformats.org/drawingml/2006/table">
            <a:tbl>
              <a:tblPr>
                <a:tableStyleId>{5C22544A-7EE6-4342-B048-85BDC9FD1C3A}</a:tableStyleId>
              </a:tblPr>
              <a:tblGrid>
                <a:gridCol w="1140984"/>
                <a:gridCol w="580000"/>
                <a:gridCol w="675082"/>
                <a:gridCol w="522951"/>
                <a:gridCol w="675082"/>
              </a:tblGrid>
              <a:tr h="165100">
                <a:tc>
                  <a:txBody>
                    <a:bodyPr/>
                    <a:lstStyle/>
                    <a:p>
                      <a:pPr algn="l" fontAlgn="ctr"/>
                      <a:r>
                        <a:rPr lang="sk-SK" sz="1000" u="none" strike="noStrike">
                          <a:effectLst/>
                        </a:rPr>
                        <a:t> </a:t>
                      </a:r>
                      <a:endParaRPr lang="sk-SK"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Average</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25th perc.</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Median</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75th perc.</a:t>
                      </a:r>
                      <a:endParaRPr lang="en-US" sz="1000" b="0" i="1"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United States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46.04</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12.32</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18.29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29.52</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Europe</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57.57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10.27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26.76</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Japan</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29.83</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9.96</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24.93</a:t>
                      </a:r>
                      <a:endParaRPr lang="hr-HR" sz="1000" b="0" i="0" u="none" strike="noStrike">
                        <a:solidFill>
                          <a:srgbClr val="000000"/>
                        </a:solidFill>
                        <a:effectLst/>
                        <a:latin typeface="Arial" charset="0"/>
                      </a:endParaRPr>
                    </a:p>
                  </a:txBody>
                  <a:tcPr marL="12700" marR="12700" marT="12700" marB="0" anchor="ctr"/>
                </a:tc>
              </a:tr>
              <a:tr h="190500">
                <a:tc>
                  <a:txBody>
                    <a:bodyPr/>
                    <a:lstStyle/>
                    <a:p>
                      <a:pPr algn="l" fontAlgn="ctr"/>
                      <a:r>
                        <a:rPr lang="en-US" sz="1000" u="none" strike="noStrike">
                          <a:effectLst/>
                        </a:rPr>
                        <a:t>Emerging Markets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91.08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9.57</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16.77</a:t>
                      </a:r>
                      <a:endParaRPr lang="uk-UA"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39.69</a:t>
                      </a:r>
                      <a:endParaRPr lang="uk-UA"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Aus, NZ &amp; Canada</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67.42</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fi-FI" sz="1000" u="none" strike="noStrike">
                          <a:effectLst/>
                        </a:rPr>
                        <a:t>8.87</a:t>
                      </a:r>
                      <a:endParaRPr lang="fi-FI"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15.69</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27.52</a:t>
                      </a:r>
                      <a:endParaRPr lang="nb-NO"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Global</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71.16</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10.00</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dirty="0">
                          <a:effectLst/>
                        </a:rPr>
                        <a:t>32.07</a:t>
                      </a:r>
                      <a:endParaRPr lang="hr-HR" sz="1000" b="0" i="0" u="none" strike="noStrike" dirty="0">
                        <a:solidFill>
                          <a:srgbClr val="000000"/>
                        </a:solidFill>
                        <a:effectLst/>
                        <a:latin typeface="Arial" charset="0"/>
                      </a:endParaRPr>
                    </a:p>
                  </a:txBody>
                  <a:tcPr marL="12700" marR="12700" marT="12700" marB="0" anchor="ctr"/>
                </a:tc>
              </a:tr>
            </a:tbl>
          </a:graphicData>
        </a:graphic>
      </p:graphicFrame>
    </p:spTree>
    <p:extLst>
      <p:ext uri="{BB962C8B-B14F-4D97-AF65-F5344CB8AC3E}">
        <p14:creationId xmlns:p14="http://schemas.microsoft.com/office/powerpoint/2010/main" val="1560073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PE Ratio: </a:t>
            </a:r>
            <a:r>
              <a:rPr lang="en-US" altLang="en-US" dirty="0" smtClean="0">
                <a:ea typeface="ＭＳ Ｐゴシック" charset="-128"/>
              </a:rPr>
              <a:t>The Analytics</a:t>
            </a:r>
            <a:endParaRPr lang="en-US" altLang="en-US" dirty="0">
              <a:ea typeface="ＭＳ Ｐゴシック" charset="-128"/>
            </a:endParaRPr>
          </a:p>
        </p:txBody>
      </p:sp>
      <p:sp>
        <p:nvSpPr>
          <p:cNvPr id="2437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sz="2400" dirty="0" smtClean="0">
                <a:ea typeface="+mn-ea"/>
                <a:cs typeface="+mn-cs"/>
              </a:rPr>
              <a:t>With the dividend discount model,</a:t>
            </a:r>
          </a:p>
          <a:p>
            <a:pPr marL="0" indent="0" eaLnBrk="1" fontAlgn="auto" hangingPunct="1">
              <a:spcAft>
                <a:spcPts val="0"/>
              </a:spcAft>
              <a:buFont typeface="Wingdings"/>
              <a:buNone/>
              <a:defRPr/>
            </a:pPr>
            <a:endParaRPr lang="en-US" sz="2400" dirty="0" smtClean="0">
              <a:ea typeface="+mn-ea"/>
              <a:cs typeface="+mn-cs"/>
            </a:endParaRPr>
          </a:p>
          <a:p>
            <a:pPr marL="320040" indent="-320040" eaLnBrk="1" fontAlgn="auto" hangingPunct="1">
              <a:spcAft>
                <a:spcPts val="0"/>
              </a:spcAft>
              <a:buFont typeface="Wingdings"/>
              <a:buChar char=""/>
              <a:defRPr/>
            </a:pPr>
            <a:r>
              <a:rPr lang="en-US" sz="2400" dirty="0" smtClean="0">
                <a:ea typeface="+mn-ea"/>
                <a:cs typeface="+mn-cs"/>
              </a:rPr>
              <a:t>Dividing both sides by the current earnings per share,</a:t>
            </a:r>
          </a:p>
          <a:p>
            <a:pPr marL="320040" indent="-320040" eaLnBrk="1" fontAlgn="auto" hangingPunct="1">
              <a:spcAft>
                <a:spcPts val="0"/>
              </a:spcAft>
              <a:buFont typeface="Wingdings"/>
              <a:buChar char=""/>
              <a:defRPr/>
            </a:pPr>
            <a:r>
              <a:rPr lang="en-US" dirty="0" smtClean="0">
                <a:ea typeface="+mn-ea"/>
                <a:cs typeface="+mn-cs"/>
              </a:rPr>
              <a:t> </a:t>
            </a:r>
          </a:p>
          <a:p>
            <a:pPr marL="320040" indent="-320040" eaLnBrk="1" fontAlgn="auto" hangingPunct="1">
              <a:spcAft>
                <a:spcPts val="0"/>
              </a:spcAft>
              <a:buFont typeface="Wingdings"/>
              <a:buChar char=""/>
              <a:defRPr/>
            </a:pPr>
            <a:r>
              <a:rPr lang="en-US" dirty="0">
                <a:ea typeface="+mn-ea"/>
                <a:cs typeface="+mn-cs"/>
              </a:rPr>
              <a:t>If this had been a FCFE Model,</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2179" name="Object 2"/>
          <p:cNvGraphicFramePr>
            <a:graphicFrameLocks/>
          </p:cNvGraphicFramePr>
          <p:nvPr/>
        </p:nvGraphicFramePr>
        <p:xfrm>
          <a:off x="3733800" y="2895600"/>
          <a:ext cx="923925" cy="479425"/>
        </p:xfrm>
        <a:graphic>
          <a:graphicData uri="http://schemas.openxmlformats.org/presentationml/2006/ole">
            <mc:AlternateContent xmlns:mc="http://schemas.openxmlformats.org/markup-compatibility/2006">
              <mc:Choice xmlns:v="urn:schemas-microsoft-com:vml" Requires="v">
                <p:oleObj spid="_x0000_s2049" name="Equation" r:id="rId4" imgW="749300" imgH="393700" progId="Equation.3">
                  <p:embed/>
                </p:oleObj>
              </mc:Choice>
              <mc:Fallback>
                <p:oleObj name="Equation" r:id="rId4" imgW="749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2895600"/>
                        <a:ext cx="923925" cy="47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2180" name="Object 3"/>
          <p:cNvGraphicFramePr>
            <a:graphicFrameLocks/>
          </p:cNvGraphicFramePr>
          <p:nvPr/>
        </p:nvGraphicFramePr>
        <p:xfrm>
          <a:off x="3124200" y="3810000"/>
          <a:ext cx="2940050" cy="558800"/>
        </p:xfrm>
        <a:graphic>
          <a:graphicData uri="http://schemas.openxmlformats.org/presentationml/2006/ole">
            <mc:AlternateContent xmlns:mc="http://schemas.openxmlformats.org/markup-compatibility/2006">
              <mc:Choice xmlns:v="urn:schemas-microsoft-com:vml" Requires="v">
                <p:oleObj spid="_x0000_s2050" name="Equation" r:id="rId6" imgW="2362200" imgH="457200" progId="Equation.3">
                  <p:embed/>
                </p:oleObj>
              </mc:Choice>
              <mc:Fallback>
                <p:oleObj name="Equation" r:id="rId6" imgW="2362200" imgH="457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3810000"/>
                        <a:ext cx="2940050" cy="55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2181" name="Object 4"/>
          <p:cNvGraphicFramePr>
            <a:graphicFrameLocks/>
          </p:cNvGraphicFramePr>
          <p:nvPr/>
        </p:nvGraphicFramePr>
        <p:xfrm>
          <a:off x="3200400" y="5029200"/>
          <a:ext cx="2830513" cy="482600"/>
        </p:xfrm>
        <a:graphic>
          <a:graphicData uri="http://schemas.openxmlformats.org/presentationml/2006/ole">
            <mc:AlternateContent xmlns:mc="http://schemas.openxmlformats.org/markup-compatibility/2006">
              <mc:Choice xmlns:v="urn:schemas-microsoft-com:vml" Requires="v">
                <p:oleObj spid="_x0000_s2051" name="Equation" r:id="rId8" imgW="2260600" imgH="393700" progId="Equation.3">
                  <p:embed/>
                </p:oleObj>
              </mc:Choice>
              <mc:Fallback>
                <p:oleObj name="Equation" r:id="rId8" imgW="2260600" imgH="3937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0" y="5029200"/>
                        <a:ext cx="2830513" cy="482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2182" name="Object 5"/>
          <p:cNvGraphicFramePr>
            <a:graphicFrameLocks/>
          </p:cNvGraphicFramePr>
          <p:nvPr/>
        </p:nvGraphicFramePr>
        <p:xfrm>
          <a:off x="3200400" y="5943600"/>
          <a:ext cx="3148013" cy="547688"/>
        </p:xfrm>
        <a:graphic>
          <a:graphicData uri="http://schemas.openxmlformats.org/presentationml/2006/ole">
            <mc:AlternateContent xmlns:mc="http://schemas.openxmlformats.org/markup-compatibility/2006">
              <mc:Choice xmlns:v="urn:schemas-microsoft-com:vml" Requires="v">
                <p:oleObj spid="_x0000_s2052" name="Equation" r:id="rId10" imgW="2565400" imgH="444500" progId="Equation.3">
                  <p:embed/>
                </p:oleObj>
              </mc:Choice>
              <mc:Fallback>
                <p:oleObj name="Equation" r:id="rId10" imgW="2565400" imgH="444500" progId="Equation.3">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00400" y="5943600"/>
                        <a:ext cx="3148013"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3002594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smtClean="0">
                <a:ea typeface="ＭＳ Ｐゴシック" charset="-128"/>
              </a:rPr>
              <a:t>And Example: Comparing </a:t>
            </a:r>
            <a:r>
              <a:rPr lang="en-US" altLang="en-US" dirty="0">
                <a:ea typeface="ＭＳ Ｐゴシック" charset="-128"/>
              </a:rPr>
              <a:t>PE Ratios across a </a:t>
            </a:r>
            <a:r>
              <a:rPr lang="en-US" altLang="en-US" dirty="0" smtClean="0">
                <a:ea typeface="ＭＳ Ｐゴシック" charset="-128"/>
              </a:rPr>
              <a:t>Sector</a:t>
            </a:r>
            <a:endParaRPr lang="en-US" altLang="en-US" dirty="0">
              <a:ea typeface="ＭＳ Ｐゴシック" charset="-128"/>
            </a:endParaRPr>
          </a:p>
        </p:txBody>
      </p:sp>
      <p:graphicFrame>
        <p:nvGraphicFramePr>
          <p:cNvPr id="584706"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3073" name="Worksheet" r:id="rId5" imgW="4724400" imgH="4305300" progId="Excel.Sheet.8">
                  <p:embed/>
                </p:oleObj>
              </mc:Choice>
              <mc:Fallback>
                <p:oleObj name="Worksheet" r:id="rId5" imgW="4724400" imgH="43053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097370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26829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Dependent variable is:	PE	 </a:t>
            </a:r>
          </a:p>
          <a:p>
            <a:pPr eaLnBrk="1" hangingPunct="1"/>
            <a:r>
              <a:rPr lang="en-US" altLang="en-US" sz="2600">
                <a:ea typeface="ＭＳ Ｐゴシック" charset="-128"/>
              </a:rPr>
              <a:t>R squared = 66.2%     R squared (adjusted) = 63.1%</a:t>
            </a:r>
          </a:p>
          <a:p>
            <a:pPr eaLnBrk="1" hangingPunct="1">
              <a:buFont typeface="Wingdings" charset="2"/>
              <a:buNone/>
            </a:pPr>
            <a:r>
              <a:rPr lang="en-US" altLang="en-US" sz="2600" i="1">
                <a:ea typeface="ＭＳ Ｐゴシック" charset="-128"/>
              </a:rPr>
              <a:t>Variable		Coefficient	SE	t-ratio	prob</a:t>
            </a:r>
          </a:p>
          <a:p>
            <a:pPr eaLnBrk="1" hangingPunct="1">
              <a:buFont typeface="Wingdings" charset="2"/>
              <a:buNone/>
            </a:pPr>
            <a:r>
              <a:rPr lang="en-US" altLang="en-US" sz="2600">
                <a:ea typeface="ＭＳ Ｐゴシック" charset="-128"/>
              </a:rPr>
              <a:t>Constant		13.1151	3.471	3.78	0.0010</a:t>
            </a:r>
          </a:p>
          <a:p>
            <a:pPr eaLnBrk="1" hangingPunct="1">
              <a:buFont typeface="Wingdings" charset="2"/>
              <a:buNone/>
            </a:pPr>
            <a:r>
              <a:rPr lang="en-US" altLang="en-US" sz="2600">
                <a:ea typeface="ＭＳ Ｐゴシック" charset="-128"/>
              </a:rPr>
              <a:t>Growth rate		121.223	19.27	6.29	 ≤ 0.0001</a:t>
            </a:r>
          </a:p>
          <a:p>
            <a:pPr eaLnBrk="1" hangingPunct="1">
              <a:buFont typeface="Wingdings" charset="2"/>
              <a:buNone/>
            </a:pPr>
            <a:r>
              <a:rPr lang="en-US" altLang="en-US" sz="2600">
                <a:ea typeface="ＭＳ Ｐゴシック" charset="-128"/>
              </a:rPr>
              <a:t>Emerging Market 	-13.8531	3.606	-3.84	0.0009</a:t>
            </a:r>
          </a:p>
          <a:p>
            <a:pPr eaLnBrk="1" hangingPunct="1">
              <a:buFont typeface="Wingdings" charset="2"/>
              <a:buNone/>
            </a:pPr>
            <a:r>
              <a:rPr lang="en-US" altLang="en-US" sz="2600">
                <a:ea typeface="ＭＳ Ｐゴシック" charset="-128"/>
              </a:rPr>
              <a:t>Emerging Market is a dummy: 1 if emerging market</a:t>
            </a:r>
          </a:p>
          <a:p>
            <a:pPr eaLnBrk="1" hangingPunct="1">
              <a:buFont typeface="Wingdings" charset="2"/>
              <a:buNone/>
            </a:pPr>
            <a:r>
              <a:rPr lang="en-US" altLang="en-US" sz="2600">
                <a:ea typeface="ＭＳ Ｐゴシック" charset="-128"/>
              </a:rPr>
              <a:t>		         			0 if not</a:t>
            </a:r>
          </a:p>
          <a:p>
            <a:pPr eaLnBrk="1" hangingPunct="1"/>
            <a:endParaRPr lang="en-US" altLang="en-US">
              <a:ea typeface="ＭＳ Ｐゴシック" charset="-128"/>
            </a:endParaRPr>
          </a:p>
        </p:txBody>
      </p:sp>
    </p:spTree>
    <p:extLst>
      <p:ext uri="{BB962C8B-B14F-4D97-AF65-F5344CB8AC3E}">
        <p14:creationId xmlns:p14="http://schemas.microsoft.com/office/powerpoint/2010/main" val="18246547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5888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Predicted PE = 13.12 + 121.22 (.075) - 13.85 (1) = 8.35</a:t>
            </a:r>
          </a:p>
          <a:p>
            <a:pPr eaLnBrk="1" hangingPunct="1"/>
            <a:r>
              <a:rPr lang="en-US" altLang="en-US">
                <a:ea typeface="ＭＳ Ｐゴシック" charset="-128"/>
              </a:rPr>
              <a:t>At an actual price to earnings ratio of 8.9, Telebras is slightly overvalued.</a:t>
            </a:r>
          </a:p>
          <a:p>
            <a:pPr eaLnBrk="1" hangingPunct="1"/>
            <a:endParaRPr lang="en-US" altLang="en-US">
              <a:ea typeface="ＭＳ Ｐゴシック" charset="-128"/>
            </a:endParaRPr>
          </a:p>
        </p:txBody>
      </p:sp>
    </p:spTree>
    <p:extLst>
      <p:ext uri="{BB962C8B-B14F-4D97-AF65-F5344CB8AC3E}">
        <p14:creationId xmlns:p14="http://schemas.microsoft.com/office/powerpoint/2010/main" val="609449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a:t>
            </a:r>
            <a:r>
              <a:rPr lang="en-US" dirty="0" smtClean="0">
                <a:ea typeface="+mj-ea"/>
                <a:cs typeface="+mj-cs"/>
              </a:rPr>
              <a:t>Ratio versus the market</a:t>
            </a:r>
            <a:br>
              <a:rPr lang="en-US" dirty="0" smtClean="0">
                <a:ea typeface="+mj-ea"/>
                <a:cs typeface="+mj-cs"/>
              </a:rPr>
            </a:br>
            <a:r>
              <a:rPr lang="en-US" dirty="0" smtClean="0">
                <a:ea typeface="+mj-ea"/>
                <a:cs typeface="+mj-cs"/>
              </a:rPr>
              <a:t>PE versus Expected EPS Growth: January 2016</a:t>
            </a:r>
            <a:endParaRPr lang="en-US" dirty="0">
              <a:ea typeface="+mj-ea"/>
              <a:cs typeface="+mj-cs"/>
            </a:endParaRP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smtClean="0"/>
          </a:p>
          <a:p>
            <a:pPr>
              <a:buFont typeface="Wingdings" charset="0"/>
              <a:buChar char=""/>
              <a:defRPr/>
            </a:pPr>
            <a:endParaRPr lang="en-US" dirty="0" smtClean="0"/>
          </a:p>
          <a:p>
            <a:pPr>
              <a:buFont typeface="Wingdings" charset="0"/>
              <a:buChar char=""/>
              <a:defRPr/>
            </a:pPr>
            <a:endParaRPr lang="en-US" dirty="0"/>
          </a:p>
          <a:p>
            <a:pPr marL="0" indent="0">
              <a:buFont typeface="Wingdings" charset="0"/>
              <a:buNone/>
              <a:defRPr/>
            </a:pPr>
            <a:endParaRPr lang="en-US" dirty="0" smtClean="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smtClean="0"/>
          </a:p>
          <a:p>
            <a:endParaRPr lang="en-US" altLang="en-US" sz="1800" smtClean="0"/>
          </a:p>
          <a:p>
            <a:endParaRPr lang="en-US" altLang="en-US" sz="1800"/>
          </a:p>
        </p:txBody>
      </p:sp>
      <p:sp>
        <p:nvSpPr>
          <p:cNvPr id="1822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11</a:t>
            </a:fld>
            <a:endParaRPr lang="en-US" altLang="en-US" sz="1200">
              <a:solidFill>
                <a:srgbClr val="FFFFFF"/>
              </a:solidFill>
            </a:endParaRPr>
          </a:p>
        </p:txBody>
      </p:sp>
      <p:pic>
        <p:nvPicPr>
          <p:cNvPr id="12" name="Picture 11"/>
          <p:cNvPicPr>
            <a:picLocks noChangeAspect="1"/>
          </p:cNvPicPr>
          <p:nvPr/>
        </p:nvPicPr>
        <p:blipFill>
          <a:blip r:embed="rId3"/>
          <a:stretch>
            <a:fillRect/>
          </a:stretch>
        </p:blipFill>
        <p:spPr>
          <a:xfrm>
            <a:off x="1546225" y="1544966"/>
            <a:ext cx="6051550" cy="4848937"/>
          </a:xfrm>
          <a:prstGeom prst="rect">
            <a:avLst/>
          </a:prstGeom>
        </p:spPr>
      </p:pic>
    </p:spTree>
    <p:extLst>
      <p:ext uri="{BB962C8B-B14F-4D97-AF65-F5344CB8AC3E}">
        <p14:creationId xmlns:p14="http://schemas.microsoft.com/office/powerpoint/2010/main" val="863854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Ratio: Standard Regression for US stocks - January 2016</a:t>
            </a:r>
            <a:endParaRPr lang="en-US" dirty="0">
              <a:ea typeface="+mj-ea"/>
              <a:cs typeface="+mj-cs"/>
            </a:endParaRP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6A3A71BE-CC16-4B45-A5B4-C79232B44BAB}" type="slidenum">
              <a:rPr lang="en-US"/>
              <a:pPr>
                <a:defRPr/>
              </a:pPr>
              <a:t>12</a:t>
            </a:fld>
            <a:endParaRPr lang="en-US" dirty="0"/>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pic>
        <p:nvPicPr>
          <p:cNvPr id="6" name="Content Placeholder 5"/>
          <p:cNvPicPr>
            <a:picLocks noGrp="1" noChangeAspect="1"/>
          </p:cNvPicPr>
          <p:nvPr>
            <p:ph sz="quarter" idx="1"/>
          </p:nvPr>
        </p:nvPicPr>
        <p:blipFill>
          <a:blip r:embed="rId3"/>
          <a:stretch>
            <a:fillRect/>
          </a:stretch>
        </p:blipFill>
        <p:spPr>
          <a:xfrm>
            <a:off x="297089" y="1752600"/>
            <a:ext cx="6984938" cy="4495800"/>
          </a:xfrm>
          <a:prstGeom prst="rect">
            <a:avLst/>
          </a:prstGeom>
        </p:spPr>
      </p:pic>
    </p:spTree>
    <p:extLst>
      <p:ext uri="{BB962C8B-B14F-4D97-AF65-F5344CB8AC3E}">
        <p14:creationId xmlns:p14="http://schemas.microsoft.com/office/powerpoint/2010/main" val="15520371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normAutofit fontScale="90000"/>
          </a:bodyPr>
          <a:lstStyle/>
          <a:p>
            <a:pPr eaLnBrk="1" hangingPunct="1"/>
            <a:r>
              <a:rPr lang="en-US" smtClean="0">
                <a:latin typeface="Calibri" charset="0"/>
              </a:rPr>
              <a:t>PE </a:t>
            </a:r>
            <a:r>
              <a:rPr lang="en-US" dirty="0">
                <a:latin typeface="Calibri" charset="0"/>
              </a:rPr>
              <a:t>ratio regressions across </a:t>
            </a:r>
            <a:r>
              <a:rPr lang="en-US" dirty="0" smtClean="0">
                <a:latin typeface="Calibri" charset="0"/>
              </a:rPr>
              <a:t>markets – January 2016</a:t>
            </a:r>
            <a:endParaRPr lang="en-US" dirty="0">
              <a:latin typeface="Calibri" charset="0"/>
            </a:endParaRPr>
          </a:p>
        </p:txBody>
      </p:sp>
      <p:graphicFrame>
        <p:nvGraphicFramePr>
          <p:cNvPr id="5" name="Content Placeholder 4"/>
          <p:cNvGraphicFramePr>
            <a:graphicFrameLocks noGrp="1"/>
          </p:cNvGraphicFramePr>
          <p:nvPr>
            <p:ph sz="quarter" idx="1"/>
            <p:extLst/>
          </p:nvPr>
        </p:nvGraphicFramePr>
        <p:xfrm>
          <a:off x="544286" y="1526949"/>
          <a:ext cx="8382000" cy="4305876"/>
        </p:xfrm>
        <a:graphic>
          <a:graphicData uri="http://schemas.openxmlformats.org/drawingml/2006/table">
            <a:tbl>
              <a:tblPr/>
              <a:tblGrid>
                <a:gridCol w="1193865"/>
                <a:gridCol w="6072673"/>
                <a:gridCol w="1115462"/>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Regression – January 2016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a:t>
                      </a:r>
                      <a:r>
                        <a:rPr kumimoji="0" lang="en-US" sz="1800" b="1" i="0" u="none" strike="noStrike" cap="none" normalizeH="0" baseline="30000" dirty="0" smtClean="0">
                          <a:ln>
                            <a:noFill/>
                          </a:ln>
                          <a:solidFill>
                            <a:srgbClr val="FFFFFF"/>
                          </a:solidFill>
                          <a:effectLst/>
                          <a:latin typeface="Times" charset="0"/>
                        </a:rPr>
                        <a:t>2</a:t>
                      </a:r>
                      <a:endParaRPr kumimoji="0" lang="en-US" sz="1800" b="1" i="0" u="none" strike="noStrike" cap="none" normalizeH="0" baseline="0" dirty="0" smtClean="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8.76 + 75.24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+ 19.73 Payout – 4.08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40.5%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13.43 + 54.46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+ 17.63 Payout - 4.16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24.7%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20.10+ 26.46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+ 24.87 Payout – 7.60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28.4%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15.13 + 40.99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+ 9.03 Payout - 2.14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11.5%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smtClean="0">
                          <a:ln>
                            <a:noFill/>
                          </a:ln>
                          <a:solidFill>
                            <a:srgbClr val="000000"/>
                          </a:solidFill>
                          <a:effectLst/>
                          <a:latin typeface="Times" charset="0"/>
                        </a:rPr>
                        <a:t>PE = 7.31 + 73.42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+ 13.94 Payout – 3.73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26.8%</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12.51 + 87.48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+ 11.48 Payout - 3.96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27.5%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a:t>
            </a:r>
            <a:r>
              <a:rPr lang="en-US" sz="1600" dirty="0" smtClean="0"/>
              <a:t>0</a:t>
            </a:r>
            <a:endParaRPr lang="en-US" sz="1600" dirty="0"/>
          </a:p>
        </p:txBody>
      </p:sp>
      <p:sp>
        <p:nvSpPr>
          <p:cNvPr id="196641" name="Footer Placeholder 3"/>
          <p:cNvSpPr>
            <a:spLocks noGrp="1"/>
          </p:cNvSpPr>
          <p:nvPr>
            <p:ph type="ftr" sz="quarter" idx="4294967295"/>
          </p:nvPr>
        </p:nvSpPr>
        <p:spPr bwMode="auto">
          <a:xfrm>
            <a:off x="304800" y="6472238"/>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p>
            <a:pPr>
              <a:defRPr/>
            </a:pPr>
            <a:fld id="{FDA7D0BB-40A5-444C-ACD8-0E8C2AE8CEAC}" type="slidenum">
              <a:rPr lang="en-US"/>
              <a:pPr>
                <a:defRPr/>
              </a:pPr>
              <a:t>13</a:t>
            </a:fld>
            <a:endParaRPr lang="en-US" dirty="0"/>
          </a:p>
        </p:txBody>
      </p:sp>
    </p:spTree>
    <p:extLst>
      <p:ext uri="{BB962C8B-B14F-4D97-AF65-F5344CB8AC3E}">
        <p14:creationId xmlns:p14="http://schemas.microsoft.com/office/powerpoint/2010/main" val="1496495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253</TotalTime>
  <Words>1295</Words>
  <Application>Microsoft Macintosh PowerPoint</Application>
  <PresentationFormat>Letter Paper (8.5x11 in)</PresentationFormat>
  <Paragraphs>195</Paragraphs>
  <Slides>13</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5" baseType="lpstr">
      <vt:lpstr>Calibri</vt:lpstr>
      <vt:lpstr>Helvetica</vt:lpstr>
      <vt:lpstr>Lucida Grande</vt:lpstr>
      <vt:lpstr>Monotype Sorts</vt:lpstr>
      <vt:lpstr>ＭＳ Ｐゴシック</vt:lpstr>
      <vt:lpstr>Times</vt:lpstr>
      <vt:lpstr>Wingdings</vt:lpstr>
      <vt:lpstr>Wingdings 2</vt:lpstr>
      <vt:lpstr>Arial</vt:lpstr>
      <vt:lpstr>Basic</vt:lpstr>
      <vt:lpstr>Equation</vt:lpstr>
      <vt:lpstr>Worksheet</vt:lpstr>
      <vt:lpstr>Session 16: The PE RAtio</vt:lpstr>
      <vt:lpstr>A Pricing Game</vt:lpstr>
      <vt:lpstr>PE: The Consistency Test</vt:lpstr>
      <vt:lpstr>PE: Distribution for the US</vt:lpstr>
      <vt:lpstr>With key statistics</vt:lpstr>
      <vt:lpstr>Comparing Global PEs</vt:lpstr>
      <vt:lpstr>PE Ratio: The Analytics</vt:lpstr>
      <vt:lpstr>And Example: Comparing PE Ratios across a Sector</vt:lpstr>
      <vt:lpstr>PE, Growth and Risk</vt:lpstr>
      <vt:lpstr>Is Telebras under valued?</vt:lpstr>
      <vt:lpstr>PE Ratio versus the market PE versus Expected EPS Growth: January 2016</vt:lpstr>
      <vt:lpstr>PE Ratio: Standard Regression for US stocks - January 2016</vt:lpstr>
      <vt:lpstr>PE ratio regressions across markets – January 2016</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42</cp:revision>
  <cp:lastPrinted>2013-12-12T13:03:45Z</cp:lastPrinted>
  <dcterms:created xsi:type="dcterms:W3CDTF">2011-11-03T12:27:46Z</dcterms:created>
  <dcterms:modified xsi:type="dcterms:W3CDTF">2016-06-13T01:18:22Z</dcterms:modified>
</cp:coreProperties>
</file>