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All%20My%20Stuff/Datasets/Datasets16/US/USDataFiguresforPPT.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localhost/All%20My%20Stuff/Datasets/Datasets16/US/USDataFiguresforP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PE Ratios: US companies in January 2016</a:t>
            </a:r>
          </a:p>
        </c:rich>
      </c:tx>
      <c:layout/>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tables'!$B$1</c:f>
              <c:strCache>
                <c:ptCount val="1"/>
                <c:pt idx="0">
                  <c:v>Current</c:v>
                </c:pt>
              </c:strCache>
            </c:strRef>
          </c:tx>
          <c:spPr>
            <a:solidFill>
              <a:schemeClr val="accent1"/>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tables'!$B$2:$B$15</c:f>
              <c:numCache>
                <c:formatCode>#,##0.#####</c:formatCode>
                <c:ptCount val="14"/>
                <c:pt idx="0">
                  <c:v>216.0</c:v>
                </c:pt>
                <c:pt idx="1">
                  <c:v>235.0</c:v>
                </c:pt>
                <c:pt idx="2">
                  <c:v>404.0</c:v>
                </c:pt>
                <c:pt idx="3">
                  <c:v>495.0</c:v>
                </c:pt>
                <c:pt idx="4">
                  <c:v>481.0</c:v>
                </c:pt>
                <c:pt idx="5">
                  <c:v>346.0</c:v>
                </c:pt>
                <c:pt idx="6">
                  <c:v>218.0</c:v>
                </c:pt>
                <c:pt idx="7">
                  <c:v>182.0</c:v>
                </c:pt>
                <c:pt idx="8">
                  <c:v>111.0</c:v>
                </c:pt>
                <c:pt idx="9">
                  <c:v>91.0</c:v>
                </c:pt>
                <c:pt idx="10">
                  <c:v>159.0</c:v>
                </c:pt>
                <c:pt idx="11">
                  <c:v>170.0</c:v>
                </c:pt>
                <c:pt idx="12">
                  <c:v>67.0</c:v>
                </c:pt>
                <c:pt idx="13">
                  <c:v>169.0</c:v>
                </c:pt>
              </c:numCache>
            </c:numRef>
          </c:val>
        </c:ser>
        <c:ser>
          <c:idx val="1"/>
          <c:order val="1"/>
          <c:tx>
            <c:strRef>
              <c:f>'PE tables'!$C$1</c:f>
              <c:strCache>
                <c:ptCount val="1"/>
                <c:pt idx="0">
                  <c:v>Trailing</c:v>
                </c:pt>
              </c:strCache>
            </c:strRef>
          </c:tx>
          <c:spPr>
            <a:solidFill>
              <a:schemeClr val="accent2"/>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tables'!$C$2:$C$15</c:f>
              <c:numCache>
                <c:formatCode>#,##0.#####</c:formatCode>
                <c:ptCount val="14"/>
                <c:pt idx="0">
                  <c:v>156.0</c:v>
                </c:pt>
                <c:pt idx="1">
                  <c:v>190.0</c:v>
                </c:pt>
                <c:pt idx="2">
                  <c:v>408.0</c:v>
                </c:pt>
                <c:pt idx="3">
                  <c:v>564.0</c:v>
                </c:pt>
                <c:pt idx="4">
                  <c:v>481.0</c:v>
                </c:pt>
                <c:pt idx="5">
                  <c:v>337.0</c:v>
                </c:pt>
                <c:pt idx="6">
                  <c:v>223.0</c:v>
                </c:pt>
                <c:pt idx="7">
                  <c:v>165.0</c:v>
                </c:pt>
                <c:pt idx="8">
                  <c:v>118.0</c:v>
                </c:pt>
                <c:pt idx="9">
                  <c:v>72.0</c:v>
                </c:pt>
                <c:pt idx="10">
                  <c:v>132.0</c:v>
                </c:pt>
                <c:pt idx="11">
                  <c:v>135.0</c:v>
                </c:pt>
                <c:pt idx="12">
                  <c:v>82.0</c:v>
                </c:pt>
                <c:pt idx="13">
                  <c:v>160.0</c:v>
                </c:pt>
              </c:numCache>
            </c:numRef>
          </c:val>
        </c:ser>
        <c:ser>
          <c:idx val="2"/>
          <c:order val="2"/>
          <c:tx>
            <c:strRef>
              <c:f>'PE tables'!$D$1</c:f>
              <c:strCache>
                <c:ptCount val="1"/>
                <c:pt idx="0">
                  <c:v>Forward</c:v>
                </c:pt>
              </c:strCache>
            </c:strRef>
          </c:tx>
          <c:spPr>
            <a:solidFill>
              <a:schemeClr val="accent3"/>
            </a:solidFill>
            <a:ln>
              <a:noFill/>
            </a:ln>
            <a:effectLst/>
          </c:spPr>
          <c:invertIfNegative val="0"/>
          <c:cat>
            <c:strRef>
              <c:f>'PE tables'!$A$2:$A$15</c:f>
              <c:strCache>
                <c:ptCount val="14"/>
                <c:pt idx="0">
                  <c:v>0.01 To 4</c:v>
                </c:pt>
                <c:pt idx="1">
                  <c:v>4 To 8</c:v>
                </c:pt>
                <c:pt idx="2">
                  <c:v>8 To 12</c:v>
                </c:pt>
                <c:pt idx="3">
                  <c:v>12 To 16</c:v>
                </c:pt>
                <c:pt idx="4">
                  <c:v>16 To 20</c:v>
                </c:pt>
                <c:pt idx="5">
                  <c:v>20 To 24</c:v>
                </c:pt>
                <c:pt idx="6">
                  <c:v>24 To 28</c:v>
                </c:pt>
                <c:pt idx="7">
                  <c:v>28 To 32</c:v>
                </c:pt>
                <c:pt idx="8">
                  <c:v>32 To 36</c:v>
                </c:pt>
                <c:pt idx="9">
                  <c:v>36 To 40</c:v>
                </c:pt>
                <c:pt idx="10">
                  <c:v>40 To 50</c:v>
                </c:pt>
                <c:pt idx="11">
                  <c:v>50 To 75</c:v>
                </c:pt>
                <c:pt idx="12">
                  <c:v>75 To 100</c:v>
                </c:pt>
                <c:pt idx="13">
                  <c:v>100 and over</c:v>
                </c:pt>
              </c:strCache>
            </c:strRef>
          </c:cat>
          <c:val>
            <c:numRef>
              <c:f>'PE tables'!$D$2:$D$15</c:f>
              <c:numCache>
                <c:formatCode>#,##0.#####</c:formatCode>
                <c:ptCount val="14"/>
                <c:pt idx="0">
                  <c:v>24.0</c:v>
                </c:pt>
                <c:pt idx="1">
                  <c:v>138.0</c:v>
                </c:pt>
                <c:pt idx="2">
                  <c:v>360.0</c:v>
                </c:pt>
                <c:pt idx="3">
                  <c:v>635.0</c:v>
                </c:pt>
                <c:pt idx="4">
                  <c:v>549.0</c:v>
                </c:pt>
                <c:pt idx="5">
                  <c:v>263.0</c:v>
                </c:pt>
                <c:pt idx="6">
                  <c:v>169.0</c:v>
                </c:pt>
                <c:pt idx="7">
                  <c:v>98.0</c:v>
                </c:pt>
                <c:pt idx="8">
                  <c:v>72.0</c:v>
                </c:pt>
                <c:pt idx="9">
                  <c:v>48.0</c:v>
                </c:pt>
                <c:pt idx="10">
                  <c:v>89.0</c:v>
                </c:pt>
                <c:pt idx="11">
                  <c:v>87.0</c:v>
                </c:pt>
                <c:pt idx="12">
                  <c:v>29.0</c:v>
                </c:pt>
                <c:pt idx="13">
                  <c:v>86.0</c:v>
                </c:pt>
              </c:numCache>
            </c:numRef>
          </c:val>
        </c:ser>
        <c:dLbls>
          <c:showLegendKey val="0"/>
          <c:showVal val="0"/>
          <c:showCatName val="0"/>
          <c:showSerName val="0"/>
          <c:showPercent val="0"/>
          <c:showBubbleSize val="0"/>
        </c:dLbls>
        <c:gapWidth val="219"/>
        <c:overlap val="-27"/>
        <c:axId val="-2062979568"/>
        <c:axId val="1467392864"/>
      </c:barChart>
      <c:catAx>
        <c:axId val="-206297956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392864"/>
        <c:crosses val="autoZero"/>
        <c:auto val="1"/>
        <c:lblAlgn val="ctr"/>
        <c:lblOffset val="100"/>
        <c:noMultiLvlLbl val="0"/>
      </c:catAx>
      <c:valAx>
        <c:axId val="1467392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9795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Trailing PE </a:t>
            </a:r>
            <a:r>
              <a:rPr lang="en-US" dirty="0"/>
              <a:t>Ratios by Region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 across regions table'!$A$2</c:f>
              <c:strCache>
                <c:ptCount val="1"/>
                <c:pt idx="0">
                  <c:v>&lt;4</c:v>
                </c:pt>
              </c:strCache>
            </c:strRef>
          </c:tx>
          <c:spPr>
            <a:solidFill>
              <a:schemeClr val="accent1"/>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table'!$B$2:$G$2</c:f>
              <c:numCache>
                <c:formatCode>0.00%</c:formatCode>
                <c:ptCount val="6"/>
                <c:pt idx="0">
                  <c:v>0.0484021098355569</c:v>
                </c:pt>
                <c:pt idx="1">
                  <c:v>0.0542381432896064</c:v>
                </c:pt>
                <c:pt idx="2">
                  <c:v>0.0136075949367089</c:v>
                </c:pt>
                <c:pt idx="3">
                  <c:v>0.0436484490398818</c:v>
                </c:pt>
                <c:pt idx="4">
                  <c:v>0.106125970664366</c:v>
                </c:pt>
                <c:pt idx="5">
                  <c:v>0.045037131677713</c:v>
                </c:pt>
              </c:numCache>
            </c:numRef>
          </c:val>
        </c:ser>
        <c:ser>
          <c:idx val="1"/>
          <c:order val="1"/>
          <c:tx>
            <c:strRef>
              <c:f>'PE across regions table'!$A$3</c:f>
              <c:strCache>
                <c:ptCount val="1"/>
                <c:pt idx="0">
                  <c:v>4 To 8</c:v>
                </c:pt>
              </c:strCache>
            </c:strRef>
          </c:tx>
          <c:spPr>
            <a:solidFill>
              <a:schemeClr val="accent2"/>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table'!$B$3:$G$3</c:f>
              <c:numCache>
                <c:formatCode>0.00%</c:formatCode>
                <c:ptCount val="6"/>
                <c:pt idx="0">
                  <c:v>0.0589512876202296</c:v>
                </c:pt>
                <c:pt idx="1">
                  <c:v>0.108224016145308</c:v>
                </c:pt>
                <c:pt idx="2">
                  <c:v>0.125949367088608</c:v>
                </c:pt>
                <c:pt idx="3">
                  <c:v>0.137666174298375</c:v>
                </c:pt>
                <c:pt idx="4">
                  <c:v>0.11130284728214</c:v>
                </c:pt>
                <c:pt idx="5">
                  <c:v>0.120178870877585</c:v>
                </c:pt>
              </c:numCache>
            </c:numRef>
          </c:val>
        </c:ser>
        <c:ser>
          <c:idx val="2"/>
          <c:order val="2"/>
          <c:tx>
            <c:strRef>
              <c:f>'PE across regions table'!$A$4</c:f>
              <c:strCache>
                <c:ptCount val="1"/>
                <c:pt idx="0">
                  <c:v>8 To 12</c:v>
                </c:pt>
              </c:strCache>
            </c:strRef>
          </c:tx>
          <c:spPr>
            <a:solidFill>
              <a:schemeClr val="accent3"/>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table'!$B$4:$G$4</c:f>
              <c:numCache>
                <c:formatCode>0.00%</c:formatCode>
                <c:ptCount val="6"/>
                <c:pt idx="0">
                  <c:v>0.126590133416072</c:v>
                </c:pt>
                <c:pt idx="1">
                  <c:v>0.15438950554995</c:v>
                </c:pt>
                <c:pt idx="2">
                  <c:v>0.225</c:v>
                </c:pt>
                <c:pt idx="3">
                  <c:v>0.171418020679468</c:v>
                </c:pt>
                <c:pt idx="4">
                  <c:v>0.159620362381363</c:v>
                </c:pt>
                <c:pt idx="5">
                  <c:v>0.169168729537651</c:v>
                </c:pt>
              </c:numCache>
            </c:numRef>
          </c:val>
        </c:ser>
        <c:ser>
          <c:idx val="3"/>
          <c:order val="3"/>
          <c:tx>
            <c:strRef>
              <c:f>'PE across regions table'!$A$5</c:f>
              <c:strCache>
                <c:ptCount val="1"/>
                <c:pt idx="0">
                  <c:v>12 To 16</c:v>
                </c:pt>
              </c:strCache>
            </c:strRef>
          </c:tx>
          <c:spPr>
            <a:solidFill>
              <a:schemeClr val="accent4"/>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table'!$B$5:$G$5</c:f>
              <c:numCache>
                <c:formatCode>0.00%</c:formatCode>
                <c:ptCount val="6"/>
                <c:pt idx="0">
                  <c:v>0.174992243251629</c:v>
                </c:pt>
                <c:pt idx="1">
                  <c:v>0.160696266397578</c:v>
                </c:pt>
                <c:pt idx="2">
                  <c:v>0.17246835443038</c:v>
                </c:pt>
                <c:pt idx="3">
                  <c:v>0.127621861152142</c:v>
                </c:pt>
                <c:pt idx="4">
                  <c:v>0.135461604831752</c:v>
                </c:pt>
                <c:pt idx="5">
                  <c:v>0.144973249221433</c:v>
                </c:pt>
              </c:numCache>
            </c:numRef>
          </c:val>
        </c:ser>
        <c:ser>
          <c:idx val="4"/>
          <c:order val="4"/>
          <c:tx>
            <c:strRef>
              <c:f>'PE across regions table'!$A$6</c:f>
              <c:strCache>
                <c:ptCount val="1"/>
                <c:pt idx="0">
                  <c:v>16 To 20</c:v>
                </c:pt>
              </c:strCache>
            </c:strRef>
          </c:tx>
          <c:spPr>
            <a:solidFill>
              <a:schemeClr val="accent5"/>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table'!$B$6:$G$6</c:f>
              <c:numCache>
                <c:formatCode>0.00%</c:formatCode>
                <c:ptCount val="6"/>
                <c:pt idx="0">
                  <c:v>0.149239838659634</c:v>
                </c:pt>
                <c:pt idx="1">
                  <c:v>0.125126135216953</c:v>
                </c:pt>
                <c:pt idx="2">
                  <c:v>0.120886075949367</c:v>
                </c:pt>
                <c:pt idx="3">
                  <c:v>0.0855982274741506</c:v>
                </c:pt>
                <c:pt idx="4">
                  <c:v>0.105263157894737</c:v>
                </c:pt>
                <c:pt idx="5">
                  <c:v>0.105406052862733</c:v>
                </c:pt>
              </c:numCache>
            </c:numRef>
          </c:val>
        </c:ser>
        <c:ser>
          <c:idx val="5"/>
          <c:order val="5"/>
          <c:tx>
            <c:strRef>
              <c:f>'PE across regions table'!$A$7</c:f>
              <c:strCache>
                <c:ptCount val="1"/>
                <c:pt idx="0">
                  <c:v>20 To 24</c:v>
                </c:pt>
              </c:strCache>
            </c:strRef>
          </c:tx>
          <c:spPr>
            <a:solidFill>
              <a:schemeClr val="accent6"/>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table'!$B$7:$G$7</c:f>
              <c:numCache>
                <c:formatCode>0.00%</c:formatCode>
                <c:ptCount val="6"/>
                <c:pt idx="0">
                  <c:v>0.104560968042197</c:v>
                </c:pt>
                <c:pt idx="1">
                  <c:v>0.094853683148335</c:v>
                </c:pt>
                <c:pt idx="2">
                  <c:v>0.0772151898734177</c:v>
                </c:pt>
                <c:pt idx="3">
                  <c:v>0.0581240768094535</c:v>
                </c:pt>
                <c:pt idx="4">
                  <c:v>0.0819672131147541</c:v>
                </c:pt>
                <c:pt idx="5">
                  <c:v>0.0734248981873353</c:v>
                </c:pt>
              </c:numCache>
            </c:numRef>
          </c:val>
        </c:ser>
        <c:ser>
          <c:idx val="6"/>
          <c:order val="6"/>
          <c:tx>
            <c:strRef>
              <c:f>'PE across regions table'!$A$8</c:f>
              <c:strCache>
                <c:ptCount val="1"/>
                <c:pt idx="0">
                  <c:v>24 To 28</c:v>
                </c:pt>
              </c:strCache>
            </c:strRef>
          </c:tx>
          <c:spPr>
            <a:solidFill>
              <a:schemeClr val="accent1">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table'!$B$8:$G$8</c:f>
              <c:numCache>
                <c:formatCode>0.00%</c:formatCode>
                <c:ptCount val="6"/>
                <c:pt idx="0">
                  <c:v>0.0691901954700589</c:v>
                </c:pt>
                <c:pt idx="1">
                  <c:v>0.0681130171543895</c:v>
                </c:pt>
                <c:pt idx="2">
                  <c:v>0.0509493670886076</c:v>
                </c:pt>
                <c:pt idx="3">
                  <c:v>0.0440915805022156</c:v>
                </c:pt>
                <c:pt idx="4">
                  <c:v>0.0586712683347713</c:v>
                </c:pt>
                <c:pt idx="5">
                  <c:v>0.052663099896191</c:v>
                </c:pt>
              </c:numCache>
            </c:numRef>
          </c:val>
        </c:ser>
        <c:ser>
          <c:idx val="7"/>
          <c:order val="7"/>
          <c:tx>
            <c:strRef>
              <c:f>'PE across regions table'!$A$9</c:f>
              <c:strCache>
                <c:ptCount val="1"/>
                <c:pt idx="0">
                  <c:v>28 To 32</c:v>
                </c:pt>
              </c:strCache>
            </c:strRef>
          </c:tx>
          <c:spPr>
            <a:solidFill>
              <a:schemeClr val="accent2">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table'!$B$9:$G$9</c:f>
              <c:numCache>
                <c:formatCode>0.00%</c:formatCode>
                <c:ptCount val="6"/>
                <c:pt idx="0">
                  <c:v>0.0511945392491467</c:v>
                </c:pt>
                <c:pt idx="1">
                  <c:v>0.0443995963673057</c:v>
                </c:pt>
                <c:pt idx="2">
                  <c:v>0.0411392405063291</c:v>
                </c:pt>
                <c:pt idx="3">
                  <c:v>0.0338257016248154</c:v>
                </c:pt>
                <c:pt idx="4">
                  <c:v>0.0327868852459016</c:v>
                </c:pt>
                <c:pt idx="5">
                  <c:v>0.0386089595144933</c:v>
                </c:pt>
              </c:numCache>
            </c:numRef>
          </c:val>
        </c:ser>
        <c:ser>
          <c:idx val="8"/>
          <c:order val="8"/>
          <c:tx>
            <c:strRef>
              <c:f>'PE across regions table'!$A$10</c:f>
              <c:strCache>
                <c:ptCount val="1"/>
                <c:pt idx="0">
                  <c:v>32 To 36</c:v>
                </c:pt>
              </c:strCache>
            </c:strRef>
          </c:tx>
          <c:spPr>
            <a:solidFill>
              <a:schemeClr val="accent3">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table'!$B$10:$G$10</c:f>
              <c:numCache>
                <c:formatCode>0.00%</c:formatCode>
                <c:ptCount val="6"/>
                <c:pt idx="0">
                  <c:v>0.036611852311511</c:v>
                </c:pt>
                <c:pt idx="1">
                  <c:v>0.0325428859737639</c:v>
                </c:pt>
                <c:pt idx="2">
                  <c:v>0.0268987341772152</c:v>
                </c:pt>
                <c:pt idx="3">
                  <c:v>0.0272525849335303</c:v>
                </c:pt>
                <c:pt idx="4">
                  <c:v>0.0276100086281277</c:v>
                </c:pt>
                <c:pt idx="5">
                  <c:v>0.0292661502834784</c:v>
                </c:pt>
              </c:numCache>
            </c:numRef>
          </c:val>
        </c:ser>
        <c:ser>
          <c:idx val="9"/>
          <c:order val="9"/>
          <c:tx>
            <c:strRef>
              <c:f>'PE across regions table'!$A$11</c:f>
              <c:strCache>
                <c:ptCount val="1"/>
                <c:pt idx="0">
                  <c:v>36 To 40</c:v>
                </c:pt>
              </c:strCache>
            </c:strRef>
          </c:tx>
          <c:spPr>
            <a:solidFill>
              <a:schemeClr val="accent4">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table'!$B$11:$G$11</c:f>
              <c:numCache>
                <c:formatCode>0.00%</c:formatCode>
                <c:ptCount val="6"/>
                <c:pt idx="0">
                  <c:v>0.0223394353087186</c:v>
                </c:pt>
                <c:pt idx="1">
                  <c:v>0.0194248234106963</c:v>
                </c:pt>
                <c:pt idx="2">
                  <c:v>0.0205696202531646</c:v>
                </c:pt>
                <c:pt idx="3">
                  <c:v>0.0227474150664697</c:v>
                </c:pt>
                <c:pt idx="4">
                  <c:v>0.0198446937014668</c:v>
                </c:pt>
                <c:pt idx="5">
                  <c:v>0.0217599616705262</c:v>
                </c:pt>
              </c:numCache>
            </c:numRef>
          </c:val>
        </c:ser>
        <c:ser>
          <c:idx val="10"/>
          <c:order val="10"/>
          <c:tx>
            <c:strRef>
              <c:f>'PE across regions table'!$A$12</c:f>
              <c:strCache>
                <c:ptCount val="1"/>
                <c:pt idx="0">
                  <c:v>40 To 50</c:v>
                </c:pt>
              </c:strCache>
            </c:strRef>
          </c:tx>
          <c:spPr>
            <a:solidFill>
              <a:schemeClr val="accent5">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table'!$B$12:$G$12</c:f>
              <c:numCache>
                <c:formatCode>0.00%</c:formatCode>
                <c:ptCount val="6"/>
                <c:pt idx="0">
                  <c:v>0.0409556313993174</c:v>
                </c:pt>
                <c:pt idx="1">
                  <c:v>0.0365792129162462</c:v>
                </c:pt>
                <c:pt idx="2">
                  <c:v>0.0363924050632911</c:v>
                </c:pt>
                <c:pt idx="3">
                  <c:v>0.0412850812407681</c:v>
                </c:pt>
                <c:pt idx="4">
                  <c:v>0.0345125107851596</c:v>
                </c:pt>
                <c:pt idx="5">
                  <c:v>0.0395671963587</c:v>
                </c:pt>
              </c:numCache>
            </c:numRef>
          </c:val>
        </c:ser>
        <c:ser>
          <c:idx val="11"/>
          <c:order val="11"/>
          <c:tx>
            <c:strRef>
              <c:f>'PE across regions table'!$A$13</c:f>
              <c:strCache>
                <c:ptCount val="1"/>
                <c:pt idx="0">
                  <c:v>50 To 75</c:v>
                </c:pt>
              </c:strCache>
            </c:strRef>
          </c:tx>
          <c:spPr>
            <a:solidFill>
              <a:schemeClr val="accent6">
                <a:lumMod val="6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table'!$B$13:$G$13</c:f>
              <c:numCache>
                <c:formatCode>0.00%</c:formatCode>
                <c:ptCount val="6"/>
                <c:pt idx="0">
                  <c:v>0.0418864412038473</c:v>
                </c:pt>
                <c:pt idx="1">
                  <c:v>0.0385973763874874</c:v>
                </c:pt>
                <c:pt idx="2">
                  <c:v>0.0357594936708861</c:v>
                </c:pt>
                <c:pt idx="3">
                  <c:v>0.0598966026587888</c:v>
                </c:pt>
                <c:pt idx="4">
                  <c:v>0.0509059534081104</c:v>
                </c:pt>
                <c:pt idx="5">
                  <c:v>0.0507466262077777</c:v>
                </c:pt>
              </c:numCache>
            </c:numRef>
          </c:val>
        </c:ser>
        <c:ser>
          <c:idx val="12"/>
          <c:order val="12"/>
          <c:tx>
            <c:strRef>
              <c:f>'PE across regions table'!$A$14</c:f>
              <c:strCache>
                <c:ptCount val="1"/>
                <c:pt idx="0">
                  <c:v>75 To 100</c:v>
                </c:pt>
              </c:strCache>
            </c:strRef>
          </c:tx>
          <c:spPr>
            <a:solidFill>
              <a:schemeClr val="accent1">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table'!$B$14:$G$14</c:f>
              <c:numCache>
                <c:formatCode>0.00%</c:formatCode>
                <c:ptCount val="6"/>
                <c:pt idx="0">
                  <c:v>0.0254421346571517</c:v>
                </c:pt>
                <c:pt idx="1">
                  <c:v>0.0161453077699294</c:v>
                </c:pt>
                <c:pt idx="2">
                  <c:v>0.0177215189873418</c:v>
                </c:pt>
                <c:pt idx="3">
                  <c:v>0.0341949778434269</c:v>
                </c:pt>
                <c:pt idx="4">
                  <c:v>0.0189818809318378</c:v>
                </c:pt>
                <c:pt idx="5">
                  <c:v>0.0274295296654156</c:v>
                </c:pt>
              </c:numCache>
            </c:numRef>
          </c:val>
        </c:ser>
        <c:ser>
          <c:idx val="13"/>
          <c:order val="13"/>
          <c:tx>
            <c:strRef>
              <c:f>'PE across regions table'!$A$15</c:f>
              <c:strCache>
                <c:ptCount val="1"/>
                <c:pt idx="0">
                  <c:v>100 and over</c:v>
                </c:pt>
              </c:strCache>
            </c:strRef>
          </c:tx>
          <c:spPr>
            <a:solidFill>
              <a:schemeClr val="accent2">
                <a:lumMod val="80000"/>
                <a:lumOff val="20000"/>
              </a:schemeClr>
            </a:solidFill>
            <a:ln>
              <a:noFill/>
            </a:ln>
            <a:effectLst/>
          </c:spPr>
          <c:invertIfNegative val="0"/>
          <c:cat>
            <c:strRef>
              <c:f>'PE across regions table'!$B$1:$G$1</c:f>
              <c:strCache>
                <c:ptCount val="6"/>
                <c:pt idx="0">
                  <c:v>US</c:v>
                </c:pt>
                <c:pt idx="1">
                  <c:v>Europe</c:v>
                </c:pt>
                <c:pt idx="2">
                  <c:v>Japan</c:v>
                </c:pt>
                <c:pt idx="3">
                  <c:v>Emerging Markets</c:v>
                </c:pt>
                <c:pt idx="4">
                  <c:v>Aus, NZ &amp; Canada</c:v>
                </c:pt>
                <c:pt idx="5">
                  <c:v>Global</c:v>
                </c:pt>
              </c:strCache>
            </c:strRef>
          </c:cat>
          <c:val>
            <c:numRef>
              <c:f>'PE across regions table'!$B$15:$G$15</c:f>
              <c:numCache>
                <c:formatCode>0.00%</c:formatCode>
                <c:ptCount val="6"/>
                <c:pt idx="0">
                  <c:v>0.0496431895749302</c:v>
                </c:pt>
                <c:pt idx="1">
                  <c:v>0.0466700302724521</c:v>
                </c:pt>
                <c:pt idx="2">
                  <c:v>0.0354430379746835</c:v>
                </c:pt>
                <c:pt idx="3">
                  <c:v>0.112629246676514</c:v>
                </c:pt>
                <c:pt idx="4">
                  <c:v>0.0569456427955134</c:v>
                </c:pt>
                <c:pt idx="5">
                  <c:v>0.0817695440389683</c:v>
                </c:pt>
              </c:numCache>
            </c:numRef>
          </c:val>
        </c:ser>
        <c:dLbls>
          <c:showLegendKey val="0"/>
          <c:showVal val="0"/>
          <c:showCatName val="0"/>
          <c:showSerName val="0"/>
          <c:showPercent val="0"/>
          <c:showBubbleSize val="0"/>
        </c:dLbls>
        <c:gapWidth val="150"/>
        <c:axId val="-2112852784"/>
        <c:axId val="-2112866608"/>
      </c:barChart>
      <c:catAx>
        <c:axId val="-21128527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2866608"/>
        <c:crosses val="autoZero"/>
        <c:auto val="1"/>
        <c:lblAlgn val="ctr"/>
        <c:lblOffset val="100"/>
        <c:noMultiLvlLbl val="0"/>
      </c:catAx>
      <c:valAx>
        <c:axId val="-21128666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285278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2"/>
          <p:cNvSpPr>
            <a:spLocks noGrp="1" noRot="1" noChangeAspect="1" noChangeArrowheads="1"/>
          </p:cNvSpPr>
          <p:nvPr>
            <p:ph type="sldImg"/>
          </p:nvPr>
        </p:nvSpPr>
        <p:spPr>
          <a:xfrm>
            <a:off x="1150938" y="692150"/>
            <a:ext cx="4556125" cy="3416300"/>
          </a:xfrm>
          <a:solidFill>
            <a:srgbClr val="FFFFFF"/>
          </a:solidFill>
          <a:ln/>
        </p:spPr>
      </p:sp>
      <p:sp>
        <p:nvSpPr>
          <p:cNvPr id="541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only the tip of the iceberg. You can have EPS before and after extraordinary items, primary and diluted EPS..</a:t>
            </a:r>
          </a:p>
          <a:p>
            <a:r>
              <a:rPr lang="en-US" altLang="en-US">
                <a:latin typeface="Times" charset="0"/>
                <a:ea typeface="ＭＳ Ｐゴシック" charset="-128"/>
              </a:rPr>
              <a:t>When you are negotiating with someone else and you are both using PE ratios to make your case, the first step is to make sure that you are using the same PE ratio.</a:t>
            </a:r>
          </a:p>
          <a:p>
            <a:r>
              <a:rPr lang="en-US" altLang="en-US">
                <a:latin typeface="Times" charset="0"/>
                <a:ea typeface="ＭＳ Ｐゴシック" charset="-128"/>
              </a:rPr>
              <a:t>There is also the tendency on the part of analysts to pick the definition of pE that best fits their biases. For instance, bullish analysts in the 1990s almost always used forward PE whereas bearish analysts used trailing PE. Since earnings were rising the former were generally much lower than the latter. </a:t>
            </a:r>
          </a:p>
        </p:txBody>
      </p:sp>
    </p:spTree>
    <p:extLst>
      <p:ext uri="{BB962C8B-B14F-4D97-AF65-F5344CB8AC3E}">
        <p14:creationId xmlns:p14="http://schemas.microsoft.com/office/powerpoint/2010/main" val="2089556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50938" y="692150"/>
            <a:ext cx="4556125" cy="3416300"/>
          </a:xfrm>
          <a:ln/>
        </p:spPr>
      </p:sp>
      <p:sp>
        <p:nvSpPr>
          <p:cNvPr id="440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graph for all U.S. firms with data available on the Value Line CD ROM (contains about 7200 firms in the overall sample). Notice that the distributions are skewed to the left and that we have capped the PE ratios at 100….</a:t>
            </a:r>
          </a:p>
        </p:txBody>
      </p:sp>
    </p:spTree>
    <p:extLst>
      <p:ext uri="{BB962C8B-B14F-4D97-AF65-F5344CB8AC3E}">
        <p14:creationId xmlns:p14="http://schemas.microsoft.com/office/powerpoint/2010/main" val="1040337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Four things to note…</a:t>
            </a:r>
          </a:p>
          <a:p>
            <a:pPr marL="228600" indent="-228600">
              <a:buFontTx/>
              <a:buAutoNum type="arabicPeriod"/>
            </a:pPr>
            <a:r>
              <a:rPr lang="en-US" altLang="en-US">
                <a:latin typeface="Times" charset="0"/>
                <a:ea typeface="ＭＳ Ｐゴシック" charset="-128"/>
              </a:rPr>
              <a:t>Notice the number of firms that we have lost in the sample as we compute PE ratios.</a:t>
            </a:r>
          </a:p>
          <a:p>
            <a:pPr marL="228600" indent="-228600">
              <a:buFontTx/>
              <a:buAutoNum type="arabicPeriod"/>
            </a:pPr>
            <a:r>
              <a:rPr lang="en-US" altLang="en-US">
                <a:latin typeface="Times" charset="0"/>
                <a:ea typeface="ＭＳ Ｐゴシック" charset="-128"/>
              </a:rPr>
              <a:t>You lose even more firms as you go to forward PE, because you need analyst estimates of expected earnings per share to compute this. Any firms not followed by analysts will not have a forward PE…</a:t>
            </a:r>
          </a:p>
          <a:p>
            <a:pPr marL="228600" indent="-228600">
              <a:buFontTx/>
              <a:buAutoNum type="arabicPeriod"/>
            </a:pPr>
            <a:r>
              <a:rPr lang="en-US" altLang="en-US">
                <a:latin typeface="Times" charset="0"/>
                <a:ea typeface="ＭＳ Ｐゴシック" charset="-128"/>
              </a:rPr>
              <a:t>The means were computed without capping the PE ratios… the outliers (notice the maximum values for the ratios) push the average to almost twice the median.</a:t>
            </a:r>
          </a:p>
          <a:p>
            <a:pPr marL="228600" indent="-228600">
              <a:buFontTx/>
              <a:buAutoNum type="arabicPeriod"/>
            </a:pPr>
            <a:r>
              <a:rPr lang="en-US" altLang="en-US">
                <a:latin typeface="Times" charset="0"/>
                <a:ea typeface="ＭＳ Ｐゴシック" charset="-128"/>
              </a:rPr>
              <a:t>The median forward PE is higher than the trailing PE which is higher than the current PE…</a:t>
            </a:r>
          </a:p>
        </p:txBody>
      </p:sp>
    </p:spTree>
    <p:extLst>
      <p:ext uri="{BB962C8B-B14F-4D97-AF65-F5344CB8AC3E}">
        <p14:creationId xmlns:p14="http://schemas.microsoft.com/office/powerpoint/2010/main" val="197793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ln/>
        </p:spPr>
      </p:sp>
      <p:sp>
        <p:nvSpPr>
          <p:cNvPr id="46082"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This compares the percentages of firms in each market that trade in each PE ratio class…  In 2012, it is difficult to tell them apart. That is a change from a few years ago, when US and European stocks traded at much higher PE ratios than emerging market stocks. The convergence of PE ratios globally may reflect the blurring of the line between developed and emerging markets.</a:t>
            </a:r>
          </a:p>
        </p:txBody>
      </p:sp>
    </p:spTree>
    <p:extLst>
      <p:ext uri="{BB962C8B-B14F-4D97-AF65-F5344CB8AC3E}">
        <p14:creationId xmlns:p14="http://schemas.microsoft.com/office/powerpoint/2010/main" val="1523468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Rectangle 2"/>
          <p:cNvSpPr>
            <a:spLocks noGrp="1" noRot="1" noChangeAspect="1" noChangeArrowheads="1"/>
          </p:cNvSpPr>
          <p:nvPr>
            <p:ph type="sldImg"/>
          </p:nvPr>
        </p:nvSpPr>
        <p:spPr>
          <a:xfrm>
            <a:off x="1150938" y="692150"/>
            <a:ext cx="4556125" cy="3416300"/>
          </a:xfrm>
          <a:solidFill>
            <a:srgbClr val="FFFFFF"/>
          </a:solidFill>
          <a:ln/>
        </p:spPr>
      </p:sp>
      <p:sp>
        <p:nvSpPr>
          <p:cNvPr id="5632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To get to the heart of equity multiples, we start with an equity DCF model. In this case, we consider the simplest equity valuation model - a stable growth dividend discount model. Restated in terms of the PE ratio, we find that the PE ratio fo a stable growth firm can be written in terms of three variables:</a:t>
            </a:r>
          </a:p>
          <a:p>
            <a:pPr marL="228600" indent="-228600">
              <a:buFontTx/>
              <a:buAutoNum type="arabicPeriod"/>
            </a:pPr>
            <a:r>
              <a:rPr lang="en-US" altLang="en-US">
                <a:latin typeface="Times" charset="0"/>
                <a:ea typeface="ＭＳ Ｐゴシック" charset="-128"/>
              </a:rPr>
              <a:t>The expected growth rate in earnings per share</a:t>
            </a:r>
          </a:p>
          <a:p>
            <a:pPr marL="228600" indent="-228600">
              <a:buFontTx/>
              <a:buAutoNum type="arabicPeriod"/>
            </a:pPr>
            <a:r>
              <a:rPr lang="en-US" altLang="en-US">
                <a:latin typeface="Times" charset="0"/>
                <a:ea typeface="ＭＳ Ｐゴシック" charset="-128"/>
              </a:rPr>
              <a:t>The riskiness of the equity, which determines the cost of equity</a:t>
            </a:r>
          </a:p>
          <a:p>
            <a:pPr marL="228600" indent="-228600">
              <a:buFontTx/>
              <a:buAutoNum type="arabicPeriod"/>
            </a:pPr>
            <a:r>
              <a:rPr lang="en-US" altLang="en-US">
                <a:latin typeface="Times" charset="0"/>
                <a:ea typeface="ＭＳ Ｐゴシック" charset="-128"/>
              </a:rPr>
              <a:t>The efficiency with which the firm generates growth,which is measured by how much the firm can pay out or afford to pay out after reinvested to create the growth.</a:t>
            </a:r>
          </a:p>
        </p:txBody>
      </p:sp>
    </p:spTree>
    <p:extLst>
      <p:ext uri="{BB962C8B-B14F-4D97-AF65-F5344CB8AC3E}">
        <p14:creationId xmlns:p14="http://schemas.microsoft.com/office/powerpoint/2010/main" val="793611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Rectangle 2"/>
          <p:cNvSpPr>
            <a:spLocks noGrp="1" noRot="1" noChangeAspect="1" noChangeArrowheads="1"/>
          </p:cNvSpPr>
          <p:nvPr>
            <p:ph type="sldImg"/>
          </p:nvPr>
        </p:nvSpPr>
        <p:spPr>
          <a:xfrm>
            <a:off x="1150938" y="692150"/>
            <a:ext cx="4556125" cy="3416300"/>
          </a:xfrm>
          <a:solidFill>
            <a:srgbClr val="FFFFFF"/>
          </a:solidFill>
          <a:ln/>
        </p:spPr>
      </p:sp>
      <p:sp>
        <p:nvSpPr>
          <p:cNvPr id="5857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this sample, note that some of the firms in the sample are emerging market firms any may be exposed to more risk (political risk, economic risk, inflation risk…)</a:t>
            </a:r>
          </a:p>
        </p:txBody>
      </p:sp>
    </p:spTree>
    <p:extLst>
      <p:ext uri="{BB962C8B-B14F-4D97-AF65-F5344CB8AC3E}">
        <p14:creationId xmlns:p14="http://schemas.microsoft.com/office/powerpoint/2010/main" val="2014197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Rectangle 2"/>
          <p:cNvSpPr>
            <a:spLocks noGrp="1" noRot="1" noChangeAspect="1" noChangeArrowheads="1"/>
          </p:cNvSpPr>
          <p:nvPr>
            <p:ph type="sldImg"/>
          </p:nvPr>
        </p:nvSpPr>
        <p:spPr>
          <a:xfrm>
            <a:off x="1150938" y="692150"/>
            <a:ext cx="4556125" cy="3416300"/>
          </a:xfrm>
          <a:solidFill>
            <a:srgbClr val="FFFFFF"/>
          </a:solidFill>
          <a:ln/>
        </p:spPr>
      </p:sp>
      <p:sp>
        <p:nvSpPr>
          <p:cNvPr id="5877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Higher growth telecomm companies have higher PE ratios..</a:t>
            </a:r>
          </a:p>
          <a:p>
            <a:r>
              <a:rPr lang="en-US" altLang="en-US">
                <a:latin typeface="Times" charset="0"/>
                <a:ea typeface="ＭＳ Ｐゴシック" charset="-128"/>
              </a:rPr>
              <a:t>One way to read this regression: If you have two companies - one with a growth rate of 10% and one with a growth rate of 20%, the latter should have a PE that is 12.1 higher..</a:t>
            </a:r>
          </a:p>
          <a:p>
            <a:r>
              <a:rPr lang="en-US" altLang="en-US">
                <a:latin typeface="Times" charset="0"/>
                <a:ea typeface="ＭＳ Ｐゴシック" charset="-128"/>
              </a:rPr>
              <a:t>If the firm happens to be an emerging market firm, though, you would expect its PE ratio to be 13.85 lower than a firm with similar growth in a developed market.</a:t>
            </a:r>
          </a:p>
        </p:txBody>
      </p:sp>
    </p:spTree>
    <p:extLst>
      <p:ext uri="{BB962C8B-B14F-4D97-AF65-F5344CB8AC3E}">
        <p14:creationId xmlns:p14="http://schemas.microsoft.com/office/powerpoint/2010/main" val="905181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Rectangle 2"/>
          <p:cNvSpPr>
            <a:spLocks noGrp="1" noRot="1" noChangeAspect="1" noChangeArrowheads="1"/>
          </p:cNvSpPr>
          <p:nvPr>
            <p:ph type="sldImg"/>
          </p:nvPr>
        </p:nvSpPr>
        <p:spPr>
          <a:xfrm>
            <a:off x="1150938" y="692150"/>
            <a:ext cx="4556125" cy="3416300"/>
          </a:xfrm>
          <a:solidFill>
            <a:srgbClr val="FFFFFF"/>
          </a:solidFill>
          <a:ln/>
        </p:spPr>
      </p:sp>
      <p:sp>
        <p:nvSpPr>
          <p:cNvPr id="58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With a 7.5% growth rate and being an emerging market company, Telebras is overvalued slightly, even though it has a low PE ratio.</a:t>
            </a:r>
          </a:p>
        </p:txBody>
      </p:sp>
    </p:spTree>
    <p:extLst>
      <p:ext uri="{BB962C8B-B14F-4D97-AF65-F5344CB8AC3E}">
        <p14:creationId xmlns:p14="http://schemas.microsoft.com/office/powerpoint/2010/main" val="1669494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1026"/>
          <p:cNvSpPr>
            <a:spLocks noGrp="1" noRot="1" noChangeAspect="1" noChangeArrowheads="1" noTextEdit="1"/>
          </p:cNvSpPr>
          <p:nvPr>
            <p:ph type="sldImg"/>
          </p:nvPr>
        </p:nvSpPr>
        <p:spPr>
          <a:xfrm>
            <a:off x="1150938" y="692150"/>
            <a:ext cx="4556125" cy="3416300"/>
          </a:xfrm>
          <a:ln/>
        </p:spPr>
      </p:sp>
      <p:sp>
        <p:nvSpPr>
          <p:cNvPr id="183298"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expected growth rate is the consensus estimate of growth in earnings per share over the next 5 years - this is available from services like Zacks and I/B/E/S.</a:t>
            </a:r>
          </a:p>
          <a:p>
            <a:r>
              <a:rPr lang="en-US" altLang="en-US">
                <a:latin typeface="Times" charset="0"/>
                <a:ea typeface="ＭＳ Ｐゴシック" charset="-128"/>
              </a:rPr>
              <a:t>The relationship between PE and expected growth is positive - the line fit through is the regression line - but it is noisy… The band represents one standard error from the regression line of PE versus growth…</a:t>
            </a:r>
          </a:p>
        </p:txBody>
      </p:sp>
    </p:spTree>
    <p:extLst>
      <p:ext uri="{BB962C8B-B14F-4D97-AF65-F5344CB8AC3E}">
        <p14:creationId xmlns:p14="http://schemas.microsoft.com/office/powerpoint/2010/main" val="1817665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Rot="1" noChangeAspect="1" noChangeArrowheads="1" noTextEdit="1"/>
          </p:cNvSpPr>
          <p:nvPr>
            <p:ph type="sldImg"/>
          </p:nvPr>
        </p:nvSpPr>
        <p:spPr>
          <a:xfrm>
            <a:off x="1143000" y="685800"/>
            <a:ext cx="4556125" cy="3416300"/>
          </a:xfrm>
          <a:ln/>
        </p:spPr>
      </p:sp>
      <p:sp>
        <p:nvSpPr>
          <p:cNvPr id="179202"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regression has about 1600 firms. While the low R-squared may be troubling, it should not be unexpected, given the scatter plot on the previous page.</a:t>
            </a:r>
          </a:p>
          <a:p>
            <a:r>
              <a:rPr lang="en-US">
                <a:latin typeface="Times" charset="0"/>
                <a:ea typeface="ＭＳ Ｐゴシック" charset="0"/>
                <a:cs typeface="ＭＳ Ｐゴシック" charset="0"/>
              </a:rPr>
              <a:t>The signs of the coefficients are consistent with our priors for growth and higher growth have higher PE ratios. With risk and payout, though, the signs on the coefficient are wrong. Higher risk and lower payout firms firms seems to have higher (instead of lower) PE ratios.</a:t>
            </a:r>
          </a:p>
        </p:txBody>
      </p:sp>
    </p:spTree>
    <p:extLst>
      <p:ext uri="{BB962C8B-B14F-4D97-AF65-F5344CB8AC3E}">
        <p14:creationId xmlns:p14="http://schemas.microsoft.com/office/powerpoint/2010/main" val="175141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a:xfrm>
            <a:off x="1150938" y="692150"/>
            <a:ext cx="4556125" cy="3416300"/>
          </a:xfrm>
          <a:ln/>
        </p:spPr>
      </p:sp>
      <p:sp>
        <p:nvSpPr>
          <p:cNvPr id="197634" name="Notes Placeholder 2"/>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Note how much in common these regressions have… though the effects of growth, risk and quality of growth may vary across markets, the direction of the effect is the same.</a:t>
            </a:r>
          </a:p>
        </p:txBody>
      </p:sp>
    </p:spTree>
    <p:extLst>
      <p:ext uri="{BB962C8B-B14F-4D97-AF65-F5344CB8AC3E}">
        <p14:creationId xmlns:p14="http://schemas.microsoft.com/office/powerpoint/2010/main" val="277915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6.emf"/><Relationship Id="rId6" Type="http://schemas.openxmlformats.org/officeDocument/2006/relationships/oleObject" Target="../embeddings/oleObject2.bin"/><Relationship Id="rId7"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Microsoft_Excel_97_-_2004_Worksheet1.xls"/><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a:t>
            </a:r>
            <a:r>
              <a:rPr lang="en-US" dirty="0" smtClean="0"/>
              <a:t>16: The PE </a:t>
            </a:r>
            <a:r>
              <a:rPr lang="en-US" dirty="0" err="1" smtClean="0"/>
              <a:t>RAtio</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Pricing Game</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11" name="Content Placeholder 10"/>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PE: The Consistency Test</a:t>
            </a:r>
            <a:endParaRPr lang="en-US" altLang="en-US" dirty="0">
              <a:ea typeface="ＭＳ Ｐゴシック" charset="-128"/>
            </a:endParaRPr>
          </a:p>
        </p:txBody>
      </p:sp>
      <p:sp>
        <p:nvSpPr>
          <p:cNvPr id="226306" name="Rectangle 3"/>
          <p:cNvSpPr>
            <a:spLocks noGrp="1" noChangeArrowheads="1"/>
          </p:cNvSpPr>
          <p:nvPr>
            <p:ph sz="quarter" idx="1"/>
          </p:nvPr>
        </p:nvSpPr>
        <p:spPr>
          <a:xfrm>
            <a:off x="612775" y="1600200"/>
            <a:ext cx="8153400" cy="4495800"/>
          </a:xfrm>
        </p:spPr>
        <p:txBody>
          <a:bodyPr>
            <a:normAutofit lnSpcReduction="10000"/>
          </a:bodyPr>
          <a:lstStyle/>
          <a:p>
            <a:pPr marL="0" indent="0" algn="ctr" eaLnBrk="1" fontAlgn="auto" hangingPunct="1">
              <a:spcAft>
                <a:spcPts val="0"/>
              </a:spcAft>
              <a:buFont typeface="Wingdings"/>
              <a:buNone/>
              <a:defRPr/>
            </a:pPr>
            <a:r>
              <a:rPr lang="en-US" dirty="0" smtClean="0">
                <a:ea typeface="+mn-ea"/>
                <a:cs typeface="+mn-cs"/>
              </a:rPr>
              <a:t>PE = Market Price per Share / Earnings per Share</a:t>
            </a:r>
          </a:p>
          <a:p>
            <a:pPr marL="320040" indent="-320040" eaLnBrk="1" fontAlgn="auto" hangingPunct="1">
              <a:spcAft>
                <a:spcPts val="0"/>
              </a:spcAft>
              <a:buFont typeface="Wingdings"/>
              <a:buChar char=""/>
              <a:defRPr/>
            </a:pPr>
            <a:r>
              <a:rPr lang="en-US" dirty="0" smtClean="0">
                <a:ea typeface="+mn-ea"/>
                <a:cs typeface="+mn-cs"/>
              </a:rPr>
              <a:t>There are a number of variants on the basic PE ratio in use. They are based upon how the price and the earnings are defined.</a:t>
            </a:r>
          </a:p>
          <a:p>
            <a:pPr marL="320040" lvl="1" indent="0" eaLnBrk="1" fontAlgn="auto" hangingPunct="1">
              <a:spcAft>
                <a:spcPts val="0"/>
              </a:spcAft>
              <a:buFont typeface="Wingdings 2"/>
              <a:buNone/>
              <a:defRPr/>
            </a:pPr>
            <a:r>
              <a:rPr lang="en-US" dirty="0" smtClean="0">
                <a:ea typeface="+mn-ea"/>
              </a:rPr>
              <a:t>Price: is usually the current price</a:t>
            </a:r>
          </a:p>
          <a:p>
            <a:pPr marL="320040" lvl="1" indent="0" eaLnBrk="1" fontAlgn="auto" hangingPunct="1">
              <a:spcAft>
                <a:spcPts val="0"/>
              </a:spcAft>
              <a:buFont typeface="Wingdings 2"/>
              <a:buNone/>
              <a:defRPr/>
            </a:pPr>
            <a:r>
              <a:rPr lang="en-US" dirty="0" smtClean="0">
                <a:ea typeface="+mn-ea"/>
              </a:rPr>
              <a:t>	is sometimes the average price for the year</a:t>
            </a:r>
          </a:p>
          <a:p>
            <a:pPr marL="320040" lvl="1" indent="0" eaLnBrk="1" fontAlgn="auto" hangingPunct="1">
              <a:spcAft>
                <a:spcPts val="0"/>
              </a:spcAft>
              <a:buFont typeface="Wingdings 2"/>
              <a:buNone/>
              <a:defRPr/>
            </a:pPr>
            <a:r>
              <a:rPr lang="en-US" dirty="0" smtClean="0">
                <a:ea typeface="+mn-ea"/>
              </a:rPr>
              <a:t>EPS:	earnings per share in most recent financial year</a:t>
            </a:r>
          </a:p>
          <a:p>
            <a:pPr marL="320040" lvl="1" indent="0" eaLnBrk="1" fontAlgn="auto" hangingPunct="1">
              <a:spcAft>
                <a:spcPts val="0"/>
              </a:spcAft>
              <a:buFont typeface="Wingdings 2"/>
              <a:buNone/>
              <a:defRPr/>
            </a:pPr>
            <a:r>
              <a:rPr lang="en-US" dirty="0" smtClean="0">
                <a:ea typeface="+mn-ea"/>
              </a:rPr>
              <a:t>	earnings per share in trailing 12 months (Trailing PE)</a:t>
            </a:r>
          </a:p>
          <a:p>
            <a:pPr marL="320040" lvl="1" indent="0" eaLnBrk="1" fontAlgn="auto" hangingPunct="1">
              <a:spcAft>
                <a:spcPts val="0"/>
              </a:spcAft>
              <a:buFont typeface="Wingdings 2"/>
              <a:buNone/>
              <a:defRPr/>
            </a:pPr>
            <a:r>
              <a:rPr lang="en-US" dirty="0">
                <a:ea typeface="+mn-ea"/>
              </a:rPr>
              <a:t>	</a:t>
            </a:r>
            <a:r>
              <a:rPr lang="en-US" dirty="0" smtClean="0">
                <a:ea typeface="+mn-ea"/>
              </a:rPr>
              <a:t>forecasted earnings per share next year (Forward PE)</a:t>
            </a:r>
          </a:p>
          <a:p>
            <a:pPr marL="320040" lvl="1" indent="0" eaLnBrk="1" fontAlgn="auto" hangingPunct="1">
              <a:spcAft>
                <a:spcPts val="0"/>
              </a:spcAft>
              <a:buFont typeface="Wingdings 2"/>
              <a:buNone/>
              <a:defRPr/>
            </a:pPr>
            <a:r>
              <a:rPr lang="en-US" dirty="0" smtClean="0">
                <a:ea typeface="+mn-ea"/>
              </a:rPr>
              <a:t>	forecasted earnings per share in future year</a:t>
            </a:r>
            <a:endParaRPr lang="en-US" dirty="0">
              <a:ea typeface="+mn-ea"/>
            </a:endParaRPr>
          </a:p>
        </p:txBody>
      </p:sp>
    </p:spTree>
    <p:extLst>
      <p:ext uri="{BB962C8B-B14F-4D97-AF65-F5344CB8AC3E}">
        <p14:creationId xmlns:p14="http://schemas.microsoft.com/office/powerpoint/2010/main" val="2223218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PE: Distribution for the US</a:t>
            </a:r>
            <a:endParaRPr lang="en-US" altLang="en-US" dirty="0">
              <a:ea typeface="ＭＳ Ｐゴシック" charset="-128"/>
            </a:endParaRPr>
          </a:p>
        </p:txBody>
      </p:sp>
      <p:sp>
        <p:nvSpPr>
          <p:cNvPr id="43010"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C770AAE-D261-C24E-A505-2B43F593A822}" type="slidenum">
              <a:rPr lang="en-US" altLang="en-US" sz="1200">
                <a:solidFill>
                  <a:srgbClr val="FFFFFF"/>
                </a:solidFill>
              </a:rPr>
              <a:pPr>
                <a:lnSpc>
                  <a:spcPct val="80000"/>
                </a:lnSpc>
              </a:pPr>
              <a:t>4</a:t>
            </a:fld>
            <a:endParaRPr lang="en-US" altLang="en-US" sz="1200">
              <a:solidFill>
                <a:srgbClr val="FFFFFF"/>
              </a:solidFill>
            </a:endParaRPr>
          </a:p>
        </p:txBody>
      </p:sp>
      <p:graphicFrame>
        <p:nvGraphicFramePr>
          <p:cNvPr id="7" name="Content Placeholder 6"/>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2704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With key statistics</a:t>
            </a:r>
            <a:endParaRPr lang="en-US" altLang="en-US" dirty="0">
              <a:ea typeface="ＭＳ Ｐゴシック" charset="-128"/>
            </a:endParaRPr>
          </a:p>
        </p:txBody>
      </p:sp>
      <p:sp>
        <p:nvSpPr>
          <p:cNvPr id="45058"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B18595-0CF0-EF40-8975-4EDFDD275042}" type="slidenum">
              <a:rPr lang="en-US" altLang="en-US" sz="1200">
                <a:solidFill>
                  <a:srgbClr val="FFFFFF"/>
                </a:solidFill>
              </a:rPr>
              <a:pPr>
                <a:lnSpc>
                  <a:spcPct val="80000"/>
                </a:lnSpc>
              </a:pPr>
              <a:t>5</a:t>
            </a:fld>
            <a:endParaRPr lang="en-US" altLang="en-US" sz="1200">
              <a:solidFill>
                <a:srgbClr val="FFFFFF"/>
              </a:solidFill>
            </a:endParaRPr>
          </a:p>
        </p:txBody>
      </p:sp>
      <p:graphicFrame>
        <p:nvGraphicFramePr>
          <p:cNvPr id="8" name="Content Placeholder 4"/>
          <p:cNvGraphicFramePr>
            <a:graphicFrameLocks noGrp="1"/>
          </p:cNvGraphicFramePr>
          <p:nvPr>
            <p:ph sz="quarter" idx="1"/>
            <p:extLst/>
          </p:nvPr>
        </p:nvGraphicFramePr>
        <p:xfrm>
          <a:off x="612775" y="1600200"/>
          <a:ext cx="8004176" cy="4211340"/>
        </p:xfrm>
        <a:graphic>
          <a:graphicData uri="http://schemas.openxmlformats.org/drawingml/2006/table">
            <a:tbl>
              <a:tblPr>
                <a:tableStyleId>{5C22544A-7EE6-4342-B048-85BDC9FD1C3A}</a:tableStyleId>
              </a:tblPr>
              <a:tblGrid>
                <a:gridCol w="2902205"/>
                <a:gridCol w="1700657"/>
                <a:gridCol w="1700657"/>
                <a:gridCol w="1700657"/>
              </a:tblGrid>
              <a:tr h="350945">
                <a:tc>
                  <a:txBody>
                    <a:bodyPr/>
                    <a:lstStyle/>
                    <a:p>
                      <a:pPr algn="l" rtl="0" fontAlgn="b"/>
                      <a:r>
                        <a:rPr lang="sk-SK" sz="2000" u="none" strike="noStrike" dirty="0">
                          <a:effectLst/>
                        </a:rPr>
                        <a:t> </a:t>
                      </a:r>
                      <a:endParaRPr lang="sk-SK"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Current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Trailing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2000" u="none" strike="noStrike">
                          <a:effectLst/>
                        </a:rPr>
                        <a:t>Forward PE</a:t>
                      </a:r>
                      <a:endParaRPr lang="en-U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dirty="0">
                          <a:effectLst/>
                        </a:rPr>
                        <a:t>Number of firms</a:t>
                      </a:r>
                      <a:endParaRPr lang="en-U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a:effectLst/>
                        </a:rPr>
                        <a:t>7480</a:t>
                      </a:r>
                      <a:endParaRPr lang="is-IS" sz="2000" b="0" i="1"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Number with PE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uk-UA" sz="2000" u="none" strike="noStrike">
                          <a:effectLst/>
                        </a:rPr>
                        <a:t>3,344.</a:t>
                      </a:r>
                      <a:endParaRPr lang="uk-UA"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2000" u="none" strike="noStrike">
                          <a:effectLst/>
                        </a:rPr>
                        <a:t>3,223.</a:t>
                      </a:r>
                      <a:endParaRPr lang="is-I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2000" u="none" strike="noStrike">
                          <a:effectLst/>
                        </a:rPr>
                        <a:t>2,647.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Average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59.42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46.04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29.63</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Median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18.53</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18.29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16.98</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Minimum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0.11</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0.28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0.15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Maximum</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32,269.00</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6,900.00</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2,748.00</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deviation</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777.02</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is-IS" sz="2000" u="none" strike="noStrike" dirty="0">
                          <a:effectLst/>
                        </a:rPr>
                        <a:t>256.06</a:t>
                      </a:r>
                      <a:endParaRPr lang="is-IS"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81.27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Standard error</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13.44</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4.51</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dirty="0">
                          <a:effectLst/>
                        </a:rPr>
                        <a:t>1.58</a:t>
                      </a:r>
                      <a:endParaRPr lang="nb-NO"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Skewness</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37.27</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19.9</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18.74</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25th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11.88</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12.32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13.1</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945">
                <a:tc>
                  <a:txBody>
                    <a:bodyPr/>
                    <a:lstStyle/>
                    <a:p>
                      <a:pPr algn="l" rtl="0" fontAlgn="b"/>
                      <a:r>
                        <a:rPr lang="en-US" sz="2000" u="none" strike="noStrike">
                          <a:effectLst/>
                        </a:rPr>
                        <a:t>75th percentile</a:t>
                      </a:r>
                      <a:endParaRPr lang="en-US"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nb-NO" sz="2000" u="none" strike="noStrike">
                          <a:effectLst/>
                        </a:rPr>
                        <a:t>30.25</a:t>
                      </a:r>
                      <a:endParaRPr lang="nb-NO"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a:effectLst/>
                        </a:rPr>
                        <a:t>29.52</a:t>
                      </a:r>
                      <a:endParaRPr lang="hr-HR" sz="2000" b="0" i="0" u="none" strike="noStrike">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hr-HR" sz="2000" u="none" strike="noStrike" dirty="0">
                          <a:effectLst/>
                        </a:rPr>
                        <a:t>24.28</a:t>
                      </a:r>
                      <a:endParaRPr lang="hr-HR" sz="2000" b="0" i="0" u="none" strike="noStrike" dirty="0">
                        <a:solidFill>
                          <a:srgbClr val="000000"/>
                        </a:solidFill>
                        <a:effectLst/>
                        <a:latin typeface="Arial"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TextBox 8"/>
          <p:cNvSpPr txBox="1"/>
          <p:nvPr/>
        </p:nvSpPr>
        <p:spPr>
          <a:xfrm>
            <a:off x="3124200" y="6019800"/>
            <a:ext cx="3642344" cy="461665"/>
          </a:xfrm>
          <a:prstGeom prst="rect">
            <a:avLst/>
          </a:prstGeom>
          <a:noFill/>
        </p:spPr>
        <p:txBody>
          <a:bodyPr wrap="none" rtlCol="0">
            <a:spAutoFit/>
          </a:bodyPr>
          <a:lstStyle/>
          <a:p>
            <a:r>
              <a:rPr lang="en-US" dirty="0" smtClean="0"/>
              <a:t>US firms in January 2016</a:t>
            </a:r>
            <a:endParaRPr lang="en-US" dirty="0"/>
          </a:p>
        </p:txBody>
      </p:sp>
    </p:spTree>
    <p:extLst>
      <p:ext uri="{BB962C8B-B14F-4D97-AF65-F5344CB8AC3E}">
        <p14:creationId xmlns:p14="http://schemas.microsoft.com/office/powerpoint/2010/main" val="135685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050"/>
          <p:cNvSpPr>
            <a:spLocks noGrp="1" noChangeArrowheads="1"/>
          </p:cNvSpPr>
          <p:nvPr>
            <p:ph type="title"/>
          </p:nvPr>
        </p:nvSpPr>
        <p:spPr>
          <a:xfrm>
            <a:off x="152400" y="228600"/>
            <a:ext cx="8839200" cy="990600"/>
          </a:xfrm>
        </p:spPr>
        <p:txBody>
          <a:bodyPr>
            <a:noAutofit/>
          </a:bodyPr>
          <a:lstStyle/>
          <a:p>
            <a:pPr eaLnBrk="1" fontAlgn="auto" hangingPunct="1">
              <a:spcAft>
                <a:spcPts val="0"/>
              </a:spcAft>
              <a:defRPr/>
            </a:pPr>
            <a:r>
              <a:rPr lang="en-US" dirty="0" smtClean="0">
                <a:ea typeface="+mj-ea"/>
                <a:cs typeface="+mj-cs"/>
              </a:rPr>
              <a:t>Comparing Global PEs</a:t>
            </a:r>
            <a:endParaRPr lang="en-US" dirty="0">
              <a:ea typeface="+mj-ea"/>
              <a:cs typeface="+mj-cs"/>
            </a:endParaRPr>
          </a:p>
        </p:txBody>
      </p:sp>
      <p:sp>
        <p:nvSpPr>
          <p:cNvPr id="45058" name="Text Box 2055"/>
          <p:cNvSpPr txBox="1">
            <a:spLocks noChangeArrowheads="1"/>
          </p:cNvSpPr>
          <p:nvPr/>
        </p:nvSpPr>
        <p:spPr bwMode="auto">
          <a:xfrm>
            <a:off x="8197850" y="1676400"/>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endParaRPr lang="en-US" sz="1600" i="1"/>
          </a:p>
        </p:txBody>
      </p:sp>
      <p:sp>
        <p:nvSpPr>
          <p:cNvPr id="4505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EB80A482-9D00-8042-9E98-351D7A2B5BDD}" type="slidenum">
              <a:rPr lang="en-US"/>
              <a:pPr>
                <a:defRPr/>
              </a:pPr>
              <a:t>6</a:t>
            </a:fld>
            <a:endParaRPr lang="en-US" dirty="0"/>
          </a:p>
        </p:txBody>
      </p:sp>
      <p:graphicFrame>
        <p:nvGraphicFramePr>
          <p:cNvPr id="8" name="Content Placeholder 7"/>
          <p:cNvGraphicFramePr>
            <a:graphicFrameLocks noGrp="1"/>
          </p:cNvGraphicFramePr>
          <p:nvPr>
            <p:ph sz="quarter" idx="1"/>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4114800" y="2012950"/>
          <a:ext cx="3594099" cy="1181100"/>
        </p:xfrm>
        <a:graphic>
          <a:graphicData uri="http://schemas.openxmlformats.org/drawingml/2006/table">
            <a:tbl>
              <a:tblPr>
                <a:tableStyleId>{5C22544A-7EE6-4342-B048-85BDC9FD1C3A}</a:tableStyleId>
              </a:tblPr>
              <a:tblGrid>
                <a:gridCol w="1140984"/>
                <a:gridCol w="580000"/>
                <a:gridCol w="675082"/>
                <a:gridCol w="522951"/>
                <a:gridCol w="675082"/>
              </a:tblGrid>
              <a:tr h="165100">
                <a:tc>
                  <a:txBody>
                    <a:bodyPr/>
                    <a:lstStyle/>
                    <a:p>
                      <a:pPr algn="l" fontAlgn="ctr"/>
                      <a:r>
                        <a:rPr lang="sk-SK" sz="1000" u="none" strike="noStrike">
                          <a:effectLst/>
                        </a:rPr>
                        <a:t> </a:t>
                      </a:r>
                      <a:endParaRPr lang="sk-SK"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Average</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25th perc.</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Median</a:t>
                      </a:r>
                      <a:endParaRPr lang="en-US" sz="1000" b="0" i="1" u="none" strike="noStrike">
                        <a:solidFill>
                          <a:srgbClr val="000000"/>
                        </a:solidFill>
                        <a:effectLst/>
                        <a:latin typeface="Arial" charset="0"/>
                      </a:endParaRPr>
                    </a:p>
                  </a:txBody>
                  <a:tcPr marL="12700" marR="12700" marT="12700" marB="0" anchor="ctr"/>
                </a:tc>
                <a:tc>
                  <a:txBody>
                    <a:bodyPr/>
                    <a:lstStyle/>
                    <a:p>
                      <a:pPr algn="ctr" fontAlgn="ctr"/>
                      <a:r>
                        <a:rPr lang="en-US" sz="1000" u="none" strike="noStrike">
                          <a:effectLst/>
                        </a:rPr>
                        <a:t>75th perc.</a:t>
                      </a:r>
                      <a:endParaRPr lang="en-US" sz="1000" b="0" i="1"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United States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46.04</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12.32</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18.29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29.52</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Europe</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57.57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10.27</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26.76</a:t>
                      </a:r>
                      <a:endParaRPr lang="hr-HR"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Japan</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29.83</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9.96</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24.93</a:t>
                      </a:r>
                      <a:endParaRPr lang="hr-HR" sz="1000" b="0" i="0" u="none" strike="noStrike">
                        <a:solidFill>
                          <a:srgbClr val="000000"/>
                        </a:solidFill>
                        <a:effectLst/>
                        <a:latin typeface="Arial" charset="0"/>
                      </a:endParaRPr>
                    </a:p>
                  </a:txBody>
                  <a:tcPr marL="12700" marR="12700" marT="12700" marB="0" anchor="ctr"/>
                </a:tc>
              </a:tr>
              <a:tr h="190500">
                <a:tc>
                  <a:txBody>
                    <a:bodyPr/>
                    <a:lstStyle/>
                    <a:p>
                      <a:pPr algn="l" fontAlgn="ctr"/>
                      <a:r>
                        <a:rPr lang="en-US" sz="1000" u="none" strike="noStrike">
                          <a:effectLst/>
                        </a:rPr>
                        <a:t>Emerging Markets</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91.08</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9.57</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16.77</a:t>
                      </a:r>
                      <a:endParaRPr lang="uk-UA" sz="1000" b="0" i="0" u="none" strike="noStrike">
                        <a:solidFill>
                          <a:srgbClr val="000000"/>
                        </a:solidFill>
                        <a:effectLst/>
                        <a:latin typeface="Arial" charset="0"/>
                      </a:endParaRPr>
                    </a:p>
                  </a:txBody>
                  <a:tcPr marL="12700" marR="12700" marT="12700" marB="0" anchor="ctr"/>
                </a:tc>
                <a:tc>
                  <a:txBody>
                    <a:bodyPr/>
                    <a:lstStyle/>
                    <a:p>
                      <a:pPr algn="ctr" fontAlgn="ctr"/>
                      <a:r>
                        <a:rPr lang="uk-UA" sz="1000" u="none" strike="noStrike">
                          <a:effectLst/>
                        </a:rPr>
                        <a:t>39.69</a:t>
                      </a:r>
                      <a:endParaRPr lang="uk-UA"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Aus, NZ &amp; Canada</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67.42</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fi-FI" sz="1000" u="none" strike="noStrike">
                          <a:effectLst/>
                        </a:rPr>
                        <a:t>8.87</a:t>
                      </a:r>
                      <a:endParaRPr lang="fi-FI"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15.69</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27.52</a:t>
                      </a:r>
                      <a:endParaRPr lang="nb-NO" sz="1000" b="0" i="0" u="none" strike="noStrike">
                        <a:solidFill>
                          <a:srgbClr val="000000"/>
                        </a:solidFill>
                        <a:effectLst/>
                        <a:latin typeface="Arial" charset="0"/>
                      </a:endParaRPr>
                    </a:p>
                  </a:txBody>
                  <a:tcPr marL="12700" marR="12700" marT="12700" marB="0" anchor="ctr"/>
                </a:tc>
              </a:tr>
              <a:tr h="165100">
                <a:tc>
                  <a:txBody>
                    <a:bodyPr/>
                    <a:lstStyle/>
                    <a:p>
                      <a:pPr algn="l" fontAlgn="ctr"/>
                      <a:r>
                        <a:rPr lang="en-US" sz="1000" u="none" strike="noStrike">
                          <a:effectLst/>
                        </a:rPr>
                        <a:t>Global</a:t>
                      </a:r>
                      <a:endParaRPr lang="en-US"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71.16</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nb-NO" sz="1000" u="none" strike="noStrike">
                          <a:effectLst/>
                        </a:rPr>
                        <a:t>10.00</a:t>
                      </a:r>
                      <a:endParaRPr lang="nb-NO"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a:effectLst/>
                        </a:rPr>
                        <a:t>16.69</a:t>
                      </a:r>
                      <a:endParaRPr lang="hr-HR" sz="1000" b="0" i="0" u="none" strike="noStrike">
                        <a:solidFill>
                          <a:srgbClr val="000000"/>
                        </a:solidFill>
                        <a:effectLst/>
                        <a:latin typeface="Arial" charset="0"/>
                      </a:endParaRPr>
                    </a:p>
                  </a:txBody>
                  <a:tcPr marL="12700" marR="12700" marT="12700" marB="0" anchor="ctr"/>
                </a:tc>
                <a:tc>
                  <a:txBody>
                    <a:bodyPr/>
                    <a:lstStyle/>
                    <a:p>
                      <a:pPr algn="ctr" fontAlgn="ctr"/>
                      <a:r>
                        <a:rPr lang="hr-HR" sz="1000" u="none" strike="noStrike" dirty="0">
                          <a:effectLst/>
                        </a:rPr>
                        <a:t>32.07</a:t>
                      </a:r>
                      <a:endParaRPr lang="hr-HR" sz="1000" b="0" i="0" u="none" strike="noStrike" dirty="0">
                        <a:solidFill>
                          <a:srgbClr val="000000"/>
                        </a:solidFill>
                        <a:effectLst/>
                        <a:latin typeface="Arial" charset="0"/>
                      </a:endParaRPr>
                    </a:p>
                  </a:txBody>
                  <a:tcPr marL="12700" marR="12700" marT="12700" marB="0" anchor="ctr"/>
                </a:tc>
              </a:tr>
            </a:tbl>
          </a:graphicData>
        </a:graphic>
      </p:graphicFrame>
    </p:spTree>
    <p:extLst>
      <p:ext uri="{BB962C8B-B14F-4D97-AF65-F5344CB8AC3E}">
        <p14:creationId xmlns:p14="http://schemas.microsoft.com/office/powerpoint/2010/main" val="1560073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PE Ratio: </a:t>
            </a:r>
            <a:r>
              <a:rPr lang="en-US" altLang="en-US" dirty="0" smtClean="0">
                <a:ea typeface="ＭＳ Ｐゴシック" charset="-128"/>
              </a:rPr>
              <a:t>The Analytics</a:t>
            </a:r>
            <a:endParaRPr lang="en-US" altLang="en-US" dirty="0">
              <a:ea typeface="ＭＳ Ｐゴシック" charset="-128"/>
            </a:endParaRPr>
          </a:p>
        </p:txBody>
      </p:sp>
      <p:sp>
        <p:nvSpPr>
          <p:cNvPr id="2437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smtClean="0">
                <a:ea typeface="+mn-ea"/>
                <a:cs typeface="+mn-cs"/>
              </a:rPr>
              <a:t>To understand the fundamentals, start with a basic equity discounted cash flow model. </a:t>
            </a:r>
          </a:p>
          <a:p>
            <a:pPr marL="320040" indent="-320040" eaLnBrk="1" fontAlgn="auto" hangingPunct="1">
              <a:spcAft>
                <a:spcPts val="0"/>
              </a:spcAft>
              <a:buFont typeface="Wingdings"/>
              <a:buChar char=""/>
              <a:defRPr/>
            </a:pPr>
            <a:r>
              <a:rPr lang="en-US" sz="2400" dirty="0" smtClean="0">
                <a:ea typeface="+mn-ea"/>
                <a:cs typeface="+mn-cs"/>
              </a:rPr>
              <a:t>With the dividend discount model,</a:t>
            </a:r>
          </a:p>
          <a:p>
            <a:pPr marL="0" indent="0" eaLnBrk="1" fontAlgn="auto" hangingPunct="1">
              <a:spcAft>
                <a:spcPts val="0"/>
              </a:spcAft>
              <a:buFont typeface="Wingdings"/>
              <a:buNone/>
              <a:defRPr/>
            </a:pPr>
            <a:endParaRPr lang="en-US" sz="2400" dirty="0" smtClean="0">
              <a:ea typeface="+mn-ea"/>
              <a:cs typeface="+mn-cs"/>
            </a:endParaRPr>
          </a:p>
          <a:p>
            <a:pPr marL="320040" indent="-320040" eaLnBrk="1" fontAlgn="auto" hangingPunct="1">
              <a:spcAft>
                <a:spcPts val="0"/>
              </a:spcAft>
              <a:buFont typeface="Wingdings"/>
              <a:buChar char=""/>
              <a:defRPr/>
            </a:pPr>
            <a:r>
              <a:rPr lang="en-US" sz="2400" dirty="0" smtClean="0">
                <a:ea typeface="+mn-ea"/>
                <a:cs typeface="+mn-cs"/>
              </a:rPr>
              <a:t>Dividing both sides by the current earnings per share,</a:t>
            </a:r>
          </a:p>
          <a:p>
            <a:pPr marL="0" indent="0" eaLnBrk="1" fontAlgn="auto" hangingPunct="1">
              <a:spcAft>
                <a:spcPts val="0"/>
              </a:spcAft>
              <a:buNone/>
              <a:defRPr/>
            </a:pPr>
            <a:r>
              <a:rPr lang="en-US" dirty="0" smtClean="0">
                <a:ea typeface="+mn-ea"/>
                <a:cs typeface="+mn-cs"/>
              </a:rPr>
              <a:t> </a:t>
            </a:r>
          </a:p>
        </p:txBody>
      </p:sp>
      <p:graphicFrame>
        <p:nvGraphicFramePr>
          <p:cNvPr id="562179" name="Object 2"/>
          <p:cNvGraphicFramePr>
            <a:graphicFrameLocks/>
          </p:cNvGraphicFramePr>
          <p:nvPr/>
        </p:nvGraphicFramePr>
        <p:xfrm>
          <a:off x="3733800" y="2895600"/>
          <a:ext cx="923925" cy="479425"/>
        </p:xfrm>
        <a:graphic>
          <a:graphicData uri="http://schemas.openxmlformats.org/presentationml/2006/ole">
            <mc:AlternateContent xmlns:mc="http://schemas.openxmlformats.org/markup-compatibility/2006">
              <mc:Choice xmlns:v="urn:schemas-microsoft-com:vml" Requires="v">
                <p:oleObj spid="_x0000_s2053" name="Equation" r:id="rId4" imgW="749300" imgH="393700" progId="Equation.3">
                  <p:embed/>
                </p:oleObj>
              </mc:Choice>
              <mc:Fallback>
                <p:oleObj name="Equation" r:id="rId4" imgW="749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895600"/>
                        <a:ext cx="923925" cy="47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2180" name="Object 3"/>
          <p:cNvGraphicFramePr>
            <a:graphicFrameLocks/>
          </p:cNvGraphicFramePr>
          <p:nvPr/>
        </p:nvGraphicFramePr>
        <p:xfrm>
          <a:off x="3124200" y="3810000"/>
          <a:ext cx="2940050" cy="558800"/>
        </p:xfrm>
        <a:graphic>
          <a:graphicData uri="http://schemas.openxmlformats.org/presentationml/2006/ole">
            <mc:AlternateContent xmlns:mc="http://schemas.openxmlformats.org/markup-compatibility/2006">
              <mc:Choice xmlns:v="urn:schemas-microsoft-com:vml" Requires="v">
                <p:oleObj spid="_x0000_s2054" name="Equation" r:id="rId6" imgW="2362200" imgH="457200" progId="Equation.3">
                  <p:embed/>
                </p:oleObj>
              </mc:Choice>
              <mc:Fallback>
                <p:oleObj name="Equation" r:id="rId6" imgW="2362200" imgH="4572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810000"/>
                        <a:ext cx="2940050" cy="558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3002594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dirty="0" smtClean="0">
                <a:ea typeface="ＭＳ Ｐゴシック" charset="-128"/>
              </a:rPr>
              <a:t>And Example: Comparing </a:t>
            </a:r>
            <a:r>
              <a:rPr lang="en-US" altLang="en-US" dirty="0">
                <a:ea typeface="ＭＳ Ｐゴシック" charset="-128"/>
              </a:rPr>
              <a:t>PE Ratios across a </a:t>
            </a:r>
            <a:r>
              <a:rPr lang="en-US" altLang="en-US" dirty="0" smtClean="0">
                <a:ea typeface="ＭＳ Ｐゴシック" charset="-128"/>
              </a:rPr>
              <a:t>Sector</a:t>
            </a:r>
            <a:endParaRPr lang="en-US" altLang="en-US" dirty="0">
              <a:ea typeface="ＭＳ Ｐゴシック" charset="-128"/>
            </a:endParaRPr>
          </a:p>
        </p:txBody>
      </p:sp>
      <p:graphicFrame>
        <p:nvGraphicFramePr>
          <p:cNvPr id="584706" name="Object 2"/>
          <p:cNvGraphicFramePr>
            <a:graphicFrameLocks noGrp="1" noChangeAspect="1"/>
          </p:cNvGraphicFramePr>
          <p:nvPr>
            <p:ph sz="quarter" idx="1"/>
          </p:nvPr>
        </p:nvGraphicFramePr>
        <p:xfrm>
          <a:off x="2327275" y="1695450"/>
          <a:ext cx="4724400" cy="4305300"/>
        </p:xfrm>
        <a:graphic>
          <a:graphicData uri="http://schemas.openxmlformats.org/presentationml/2006/ole">
            <mc:AlternateContent xmlns:mc="http://schemas.openxmlformats.org/markup-compatibility/2006">
              <mc:Choice xmlns:v="urn:schemas-microsoft-com:vml" Requires="v">
                <p:oleObj spid="_x0000_s3074" name="Worksheet" r:id="rId4" imgW="4724400" imgH="4305300" progId="Excel.Sheet.8">
                  <p:embed/>
                </p:oleObj>
              </mc:Choice>
              <mc:Fallback>
                <p:oleObj name="Worksheet" r:id="rId4" imgW="4724400" imgH="4305300"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7275" y="1695450"/>
                        <a:ext cx="4724400" cy="4305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09737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PE, Growth and Risk</a:t>
            </a:r>
          </a:p>
        </p:txBody>
      </p:sp>
      <p:sp>
        <p:nvSpPr>
          <p:cNvPr id="268290"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sz="2600">
                <a:ea typeface="ＭＳ Ｐゴシック" charset="-128"/>
              </a:rPr>
              <a:t>Dependent variable is:	PE	 </a:t>
            </a:r>
          </a:p>
          <a:p>
            <a:pPr eaLnBrk="1" hangingPunct="1"/>
            <a:r>
              <a:rPr lang="en-US" altLang="en-US" sz="2600">
                <a:ea typeface="ＭＳ Ｐゴシック" charset="-128"/>
              </a:rPr>
              <a:t>R squared = 66.2%     R squared (adjusted) = 63.1%</a:t>
            </a:r>
          </a:p>
          <a:p>
            <a:pPr eaLnBrk="1" hangingPunct="1">
              <a:buFont typeface="Wingdings" charset="2"/>
              <a:buNone/>
            </a:pPr>
            <a:r>
              <a:rPr lang="en-US" altLang="en-US" sz="2600" i="1">
                <a:ea typeface="ＭＳ Ｐゴシック" charset="-128"/>
              </a:rPr>
              <a:t>Variable		Coefficient	SE	t-ratio	prob</a:t>
            </a:r>
          </a:p>
          <a:p>
            <a:pPr eaLnBrk="1" hangingPunct="1">
              <a:buFont typeface="Wingdings" charset="2"/>
              <a:buNone/>
            </a:pPr>
            <a:r>
              <a:rPr lang="en-US" altLang="en-US" sz="2600">
                <a:ea typeface="ＭＳ Ｐゴシック" charset="-128"/>
              </a:rPr>
              <a:t>Constant		13.1151	3.471	3.78	0.0010</a:t>
            </a:r>
          </a:p>
          <a:p>
            <a:pPr eaLnBrk="1" hangingPunct="1">
              <a:buFont typeface="Wingdings" charset="2"/>
              <a:buNone/>
            </a:pPr>
            <a:r>
              <a:rPr lang="en-US" altLang="en-US" sz="2600">
                <a:ea typeface="ＭＳ Ｐゴシック" charset="-128"/>
              </a:rPr>
              <a:t>Growth rate		121.223	19.27	6.29	 ≤ 0.0001</a:t>
            </a:r>
          </a:p>
          <a:p>
            <a:pPr eaLnBrk="1" hangingPunct="1">
              <a:buFont typeface="Wingdings" charset="2"/>
              <a:buNone/>
            </a:pPr>
            <a:r>
              <a:rPr lang="en-US" altLang="en-US" sz="2600">
                <a:ea typeface="ＭＳ Ｐゴシック" charset="-128"/>
              </a:rPr>
              <a:t>Emerging Market 	-13.8531	3.606	-3.84	0.0009</a:t>
            </a:r>
          </a:p>
          <a:p>
            <a:pPr eaLnBrk="1" hangingPunct="1">
              <a:buFont typeface="Wingdings" charset="2"/>
              <a:buNone/>
            </a:pPr>
            <a:r>
              <a:rPr lang="en-US" altLang="en-US" sz="2600">
                <a:ea typeface="ＭＳ Ｐゴシック" charset="-128"/>
              </a:rPr>
              <a:t>Emerging Market is a dummy: 1 if emerging market</a:t>
            </a:r>
          </a:p>
          <a:p>
            <a:pPr eaLnBrk="1" hangingPunct="1">
              <a:buFont typeface="Wingdings" charset="2"/>
              <a:buNone/>
            </a:pPr>
            <a:r>
              <a:rPr lang="en-US" altLang="en-US" sz="2600">
                <a:ea typeface="ＭＳ Ｐゴシック" charset="-128"/>
              </a:rPr>
              <a:t>		         			0 if not</a:t>
            </a:r>
          </a:p>
          <a:p>
            <a:pPr eaLnBrk="1" hangingPunct="1"/>
            <a:endParaRPr lang="en-US" altLang="en-US">
              <a:ea typeface="ＭＳ Ｐゴシック" charset="-128"/>
            </a:endParaRPr>
          </a:p>
        </p:txBody>
      </p:sp>
    </p:spTree>
    <p:extLst>
      <p:ext uri="{BB962C8B-B14F-4D97-AF65-F5344CB8AC3E}">
        <p14:creationId xmlns:p14="http://schemas.microsoft.com/office/powerpoint/2010/main" val="1824654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Is Telebras under valued?</a:t>
            </a:r>
          </a:p>
        </p:txBody>
      </p:sp>
      <p:sp>
        <p:nvSpPr>
          <p:cNvPr id="58880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Predicted PE = 13.12 + 121.22 (.075) - 13.85 (1) = 8.35</a:t>
            </a:r>
          </a:p>
          <a:p>
            <a:pPr eaLnBrk="1" hangingPunct="1"/>
            <a:r>
              <a:rPr lang="en-US" altLang="en-US">
                <a:ea typeface="ＭＳ Ｐゴシック" charset="-128"/>
              </a:rPr>
              <a:t>At an actual price to earnings ratio of 8.9, Telebras is slightly overvalued.</a:t>
            </a:r>
          </a:p>
          <a:p>
            <a:pPr eaLnBrk="1" hangingPunct="1"/>
            <a:endParaRPr lang="en-US" altLang="en-US">
              <a:ea typeface="ＭＳ Ｐゴシック" charset="-128"/>
            </a:endParaRPr>
          </a:p>
        </p:txBody>
      </p:sp>
    </p:spTree>
    <p:extLst>
      <p:ext uri="{BB962C8B-B14F-4D97-AF65-F5344CB8AC3E}">
        <p14:creationId xmlns:p14="http://schemas.microsoft.com/office/powerpoint/2010/main" val="609449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a:t>
            </a:r>
            <a:r>
              <a:rPr lang="en-US" dirty="0" smtClean="0">
                <a:ea typeface="+mj-ea"/>
                <a:cs typeface="+mj-cs"/>
              </a:rPr>
              <a:t>Ratio versus the market</a:t>
            </a:r>
            <a:br>
              <a:rPr lang="en-US" dirty="0" smtClean="0">
                <a:ea typeface="+mj-ea"/>
                <a:cs typeface="+mj-cs"/>
              </a:rPr>
            </a:br>
            <a:r>
              <a:rPr lang="en-US" dirty="0" smtClean="0">
                <a:ea typeface="+mj-ea"/>
                <a:cs typeface="+mj-cs"/>
              </a:rPr>
              <a:t>PE versus Expected EPS Growth: January 2016</a:t>
            </a:r>
            <a:endParaRPr lang="en-US" dirty="0">
              <a:ea typeface="+mj-ea"/>
              <a:cs typeface="+mj-cs"/>
            </a:endParaRPr>
          </a:p>
        </p:txBody>
      </p:sp>
      <p:sp>
        <p:nvSpPr>
          <p:cNvPr id="179202" name="Content Placeholder 3"/>
          <p:cNvSpPr>
            <a:spLocks noGrp="1"/>
          </p:cNvSpPr>
          <p:nvPr>
            <p:ph sz="quarter" idx="1"/>
          </p:nvPr>
        </p:nvSpPr>
        <p:spPr>
          <a:xfrm>
            <a:off x="612775" y="1600200"/>
            <a:ext cx="8153400" cy="4495800"/>
          </a:xfrm>
        </p:spPr>
        <p:txBody>
          <a:bodyPr/>
          <a:lstStyle/>
          <a:p>
            <a:pPr>
              <a:buFont typeface="Wingdings" charset="0"/>
              <a:buChar char=""/>
              <a:defRPr/>
            </a:pPr>
            <a:endParaRPr lang="en-US" dirty="0" smtClean="0"/>
          </a:p>
          <a:p>
            <a:pPr>
              <a:buFont typeface="Wingdings" charset="0"/>
              <a:buChar char=""/>
              <a:defRPr/>
            </a:pPr>
            <a:endParaRPr lang="en-US" dirty="0" smtClean="0"/>
          </a:p>
          <a:p>
            <a:pPr>
              <a:buFont typeface="Wingdings" charset="0"/>
              <a:buChar char=""/>
              <a:defRPr/>
            </a:pPr>
            <a:endParaRPr lang="en-US" dirty="0"/>
          </a:p>
          <a:p>
            <a:pPr marL="0" indent="0">
              <a:buFont typeface="Wingdings" charset="0"/>
              <a:buNone/>
              <a:defRPr/>
            </a:pPr>
            <a:endParaRPr lang="en-US" dirty="0" smtClean="0"/>
          </a:p>
        </p:txBody>
      </p:sp>
      <p:sp>
        <p:nvSpPr>
          <p:cNvPr id="182275" name="Rectangle 4"/>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6" name="Rectangle 5"/>
          <p:cNvSpPr>
            <a:spLocks noChangeArrowheads="1"/>
          </p:cNvSpPr>
          <p:nvPr/>
        </p:nvSpPr>
        <p:spPr bwMode="auto">
          <a:xfrm>
            <a:off x="2286000" y="2951163"/>
            <a:ext cx="4572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a:p>
            <a:endParaRPr lang="en-US" altLang="en-US"/>
          </a:p>
          <a:p>
            <a:endParaRPr lang="en-US" altLang="en-US"/>
          </a:p>
        </p:txBody>
      </p:sp>
      <p:sp>
        <p:nvSpPr>
          <p:cNvPr id="182277" name="Content Placeholder 3"/>
          <p:cNvSpPr txBox="1">
            <a:spLocks/>
          </p:cNvSpPr>
          <p:nvPr/>
        </p:nvSpPr>
        <p:spPr bwMode="auto">
          <a:xfrm>
            <a:off x="1295400" y="19812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a:p>
            <a:pPr eaLnBrk="1" hangingPunct="1">
              <a:spcBef>
                <a:spcPct val="20000"/>
              </a:spcBef>
              <a:buClr>
                <a:schemeClr val="tx1"/>
              </a:buClr>
              <a:buSzPct val="75000"/>
              <a:buFont typeface="Monotype Sorts" charset="2"/>
              <a:buChar char=""/>
            </a:pPr>
            <a:endParaRPr lang="en-US" altLang="en-US" sz="1800" i="1"/>
          </a:p>
        </p:txBody>
      </p:sp>
      <p:sp>
        <p:nvSpPr>
          <p:cNvPr id="182278" name="Content Placeholder 3"/>
          <p:cNvSpPr txBox="1">
            <a:spLocks/>
          </p:cNvSpPr>
          <p:nvPr/>
        </p:nvSpPr>
        <p:spPr bwMode="auto">
          <a:xfrm>
            <a:off x="990600" y="17526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sz="1800" smtClean="0"/>
          </a:p>
          <a:p>
            <a:endParaRPr lang="en-US" altLang="en-US" sz="1800" smtClean="0"/>
          </a:p>
          <a:p>
            <a:endParaRPr lang="en-US" altLang="en-US" sz="1800"/>
          </a:p>
        </p:txBody>
      </p:sp>
      <p:sp>
        <p:nvSpPr>
          <p:cNvPr id="1822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1CB0098-AB57-694C-9833-C26DA09B6EDD}" type="slidenum">
              <a:rPr lang="en-US" altLang="en-US" sz="1200">
                <a:solidFill>
                  <a:srgbClr val="FFFFFF"/>
                </a:solidFill>
              </a:rPr>
              <a:pPr>
                <a:lnSpc>
                  <a:spcPct val="80000"/>
                </a:lnSpc>
              </a:pPr>
              <a:t>11</a:t>
            </a:fld>
            <a:endParaRPr lang="en-US" altLang="en-US" sz="1200">
              <a:solidFill>
                <a:srgbClr val="FFFFFF"/>
              </a:solidFill>
            </a:endParaRPr>
          </a:p>
        </p:txBody>
      </p:sp>
      <p:pic>
        <p:nvPicPr>
          <p:cNvPr id="12" name="Picture 11"/>
          <p:cNvPicPr>
            <a:picLocks noChangeAspect="1"/>
          </p:cNvPicPr>
          <p:nvPr/>
        </p:nvPicPr>
        <p:blipFill>
          <a:blip r:embed="rId3"/>
          <a:stretch>
            <a:fillRect/>
          </a:stretch>
        </p:blipFill>
        <p:spPr>
          <a:xfrm>
            <a:off x="1546225" y="1544966"/>
            <a:ext cx="6051550" cy="4848937"/>
          </a:xfrm>
          <a:prstGeom prst="rect">
            <a:avLst/>
          </a:prstGeom>
        </p:spPr>
      </p:pic>
    </p:spTree>
    <p:extLst>
      <p:ext uri="{BB962C8B-B14F-4D97-AF65-F5344CB8AC3E}">
        <p14:creationId xmlns:p14="http://schemas.microsoft.com/office/powerpoint/2010/main" val="863854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050"/>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PE Ratio: Standard Regression for US stocks - January 2016</a:t>
            </a:r>
            <a:endParaRPr lang="en-US" dirty="0">
              <a:ea typeface="+mj-ea"/>
              <a:cs typeface="+mj-cs"/>
            </a:endParaRPr>
          </a:p>
        </p:txBody>
      </p:sp>
      <p:sp>
        <p:nvSpPr>
          <p:cNvPr id="178178" name="Rectangle 2343"/>
          <p:cNvSpPr>
            <a:spLocks noChangeArrowheads="1"/>
          </p:cNvSpPr>
          <p:nvPr/>
        </p:nvSpPr>
        <p:spPr bwMode="auto">
          <a:xfrm>
            <a:off x="3429000" y="25463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endParaRPr lang="en-US">
              <a:solidFill>
                <a:srgbClr val="000000"/>
              </a:solidFill>
              <a:latin typeface="Lucida Grande" charset="0"/>
            </a:endParaRPr>
          </a:p>
        </p:txBody>
      </p:sp>
      <p:sp>
        <p:nvSpPr>
          <p:cNvPr id="178179"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6A3A71BE-CC16-4B45-A5B4-C79232B44BAB}" type="slidenum">
              <a:rPr lang="en-US"/>
              <a:pPr>
                <a:defRPr/>
              </a:pPr>
              <a:t>12</a:t>
            </a:fld>
            <a:endParaRPr lang="en-US" dirty="0"/>
          </a:p>
        </p:txBody>
      </p:sp>
      <p:sp>
        <p:nvSpPr>
          <p:cNvPr id="178182" name="TextBox 3"/>
          <p:cNvSpPr txBox="1">
            <a:spLocks noChangeArrowheads="1"/>
          </p:cNvSpPr>
          <p:nvPr/>
        </p:nvSpPr>
        <p:spPr bwMode="auto">
          <a:xfrm>
            <a:off x="6172200" y="2057400"/>
            <a:ext cx="2743200"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t>The regression is run with growth and payout entered as decimals, i.e., 25% is entered as 0.25)</a:t>
            </a:r>
          </a:p>
        </p:txBody>
      </p:sp>
      <p:pic>
        <p:nvPicPr>
          <p:cNvPr id="6" name="Content Placeholder 5"/>
          <p:cNvPicPr>
            <a:picLocks noGrp="1" noChangeAspect="1"/>
          </p:cNvPicPr>
          <p:nvPr>
            <p:ph sz="quarter" idx="1"/>
          </p:nvPr>
        </p:nvPicPr>
        <p:blipFill>
          <a:blip r:embed="rId3"/>
          <a:stretch>
            <a:fillRect/>
          </a:stretch>
        </p:blipFill>
        <p:spPr>
          <a:xfrm>
            <a:off x="297089" y="1752600"/>
            <a:ext cx="6984938" cy="4495800"/>
          </a:xfrm>
          <a:prstGeom prst="rect">
            <a:avLst/>
          </a:prstGeom>
        </p:spPr>
      </p:pic>
    </p:spTree>
    <p:extLst>
      <p:ext uri="{BB962C8B-B14F-4D97-AF65-F5344CB8AC3E}">
        <p14:creationId xmlns:p14="http://schemas.microsoft.com/office/powerpoint/2010/main" val="1552037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612775" y="228600"/>
            <a:ext cx="8153400" cy="990600"/>
          </a:xfrm>
        </p:spPr>
        <p:txBody>
          <a:bodyPr>
            <a:normAutofit fontScale="90000"/>
          </a:bodyPr>
          <a:lstStyle/>
          <a:p>
            <a:pPr eaLnBrk="1" hangingPunct="1"/>
            <a:r>
              <a:rPr lang="en-US" dirty="0" smtClean="0">
                <a:latin typeface="Calibri" charset="0"/>
              </a:rPr>
              <a:t>PE </a:t>
            </a:r>
            <a:r>
              <a:rPr lang="en-US" dirty="0">
                <a:latin typeface="Calibri" charset="0"/>
              </a:rPr>
              <a:t>ratio regressions across </a:t>
            </a:r>
            <a:r>
              <a:rPr lang="en-US" dirty="0" smtClean="0">
                <a:latin typeface="Calibri" charset="0"/>
              </a:rPr>
              <a:t>markets – January 2016</a:t>
            </a:r>
            <a:endParaRPr lang="en-US" dirty="0">
              <a:latin typeface="Calibri" charset="0"/>
            </a:endParaRPr>
          </a:p>
        </p:txBody>
      </p:sp>
      <p:graphicFrame>
        <p:nvGraphicFramePr>
          <p:cNvPr id="5" name="Content Placeholder 4"/>
          <p:cNvGraphicFramePr>
            <a:graphicFrameLocks noGrp="1"/>
          </p:cNvGraphicFramePr>
          <p:nvPr>
            <p:ph sz="quarter" idx="1"/>
            <p:extLst/>
          </p:nvPr>
        </p:nvGraphicFramePr>
        <p:xfrm>
          <a:off x="544286" y="1526949"/>
          <a:ext cx="8382000" cy="4305876"/>
        </p:xfrm>
        <a:graphic>
          <a:graphicData uri="http://schemas.openxmlformats.org/drawingml/2006/table">
            <a:tbl>
              <a:tblPr/>
              <a:tblGrid>
                <a:gridCol w="1193865"/>
                <a:gridCol w="6072673"/>
                <a:gridCol w="1115462"/>
              </a:tblGrid>
              <a:tr h="5687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Region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Regression – January 2016</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Times" charset="0"/>
                        </a:rPr>
                        <a:t>R</a:t>
                      </a:r>
                      <a:r>
                        <a:rPr kumimoji="0" lang="en-US" sz="1800" b="1" i="0" u="none" strike="noStrike" cap="none" normalizeH="0" baseline="30000" dirty="0" smtClean="0">
                          <a:ln>
                            <a:noFill/>
                          </a:ln>
                          <a:solidFill>
                            <a:srgbClr val="FFFFFF"/>
                          </a:solidFill>
                          <a:effectLst/>
                          <a:latin typeface="Times" charset="0"/>
                        </a:rPr>
                        <a:t>2</a:t>
                      </a:r>
                      <a:endParaRPr kumimoji="0" lang="en-US" sz="1800" b="1" i="0" u="none" strike="noStrike" cap="none" normalizeH="0" baseline="0" dirty="0" smtClean="0">
                        <a:ln>
                          <a:noFill/>
                        </a:ln>
                        <a:solidFill>
                          <a:srgbClr val="FFFFFF"/>
                        </a:solidFill>
                        <a:effectLst/>
                        <a:latin typeface="Times" charset="0"/>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8.76 + 75.24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+ 19.73 Payout – 4.08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40.5%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r>
              <a:tr h="6210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Europe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13.43 + 54.46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+ 17.63 Payout - 4.16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24.7%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546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Times" charset="0"/>
                        </a:rPr>
                        <a:t>Japan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20.10+ 26.46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+ 24.87 Payout – 7.60 Beta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28.4%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Emerging Markets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15.13 + 40.99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+ 9.03 Payout - 2.14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11.5%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43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Australia, NZ, Canada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dirty="0" smtClean="0">
                          <a:ln>
                            <a:noFill/>
                          </a:ln>
                          <a:solidFill>
                            <a:srgbClr val="000000"/>
                          </a:solidFill>
                          <a:effectLst/>
                          <a:latin typeface="Times" charset="0"/>
                        </a:rPr>
                        <a:t>PE = 7.31 + 73.42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+ 13.94 Payout – 3.73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26.8%</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6613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Global</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PE = 12.51 + 87.48 </a:t>
                      </a:r>
                      <a:r>
                        <a:rPr kumimoji="0" lang="en-US" sz="1600" b="0" i="0" u="none" strike="noStrike" cap="none" normalizeH="0" baseline="0" dirty="0" err="1" smtClean="0">
                          <a:ln>
                            <a:noFill/>
                          </a:ln>
                          <a:solidFill>
                            <a:srgbClr val="000000"/>
                          </a:solidFill>
                          <a:effectLst/>
                          <a:latin typeface="Times" charset="0"/>
                        </a:rPr>
                        <a:t>g</a:t>
                      </a:r>
                      <a:r>
                        <a:rPr kumimoji="0" lang="en-US" sz="1600" b="0" i="0" u="none" strike="noStrike" cap="none" normalizeH="0" baseline="-25000" dirty="0" err="1" smtClean="0">
                          <a:ln>
                            <a:noFill/>
                          </a:ln>
                          <a:solidFill>
                            <a:srgbClr val="000000"/>
                          </a:solidFill>
                          <a:effectLst/>
                          <a:latin typeface="Times" charset="0"/>
                        </a:rPr>
                        <a:t>EPS</a:t>
                      </a:r>
                      <a:r>
                        <a:rPr kumimoji="0" lang="en-US" sz="1600" b="0" i="0" u="none" strike="noStrike" cap="none" normalizeH="0" baseline="0" dirty="0" smtClean="0">
                          <a:ln>
                            <a:noFill/>
                          </a:ln>
                          <a:solidFill>
                            <a:srgbClr val="000000"/>
                          </a:solidFill>
                          <a:effectLst/>
                          <a:latin typeface="Times" charset="0"/>
                        </a:rPr>
                        <a:t> + 11.48 Payout - 3.96 Beta </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charset="0"/>
                        </a:rPr>
                        <a:t>27.5%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6640" name="TextBox 5"/>
          <p:cNvSpPr txBox="1">
            <a:spLocks noChangeArrowheads="1"/>
          </p:cNvSpPr>
          <p:nvPr/>
        </p:nvSpPr>
        <p:spPr bwMode="auto">
          <a:xfrm>
            <a:off x="1219200" y="5759876"/>
            <a:ext cx="85344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u="sng" dirty="0" err="1"/>
              <a:t>g</a:t>
            </a:r>
            <a:r>
              <a:rPr lang="en-US" sz="1600" u="sng" baseline="-25000" dirty="0" err="1"/>
              <a:t>EPS</a:t>
            </a:r>
            <a:r>
              <a:rPr lang="en-US" sz="1600" u="sng" dirty="0"/>
              <a:t>=Expected Growth</a:t>
            </a:r>
            <a:r>
              <a:rPr lang="en-US" sz="1600" dirty="0"/>
              <a:t>: Expected growth in EPS or Net Income: Next 5 years</a:t>
            </a:r>
          </a:p>
          <a:p>
            <a:r>
              <a:rPr lang="en-US" sz="1600" u="sng" dirty="0"/>
              <a:t>Beta</a:t>
            </a:r>
            <a:r>
              <a:rPr lang="en-US" sz="1600" dirty="0"/>
              <a:t>: Regression or Bottom up Beta</a:t>
            </a:r>
          </a:p>
          <a:p>
            <a:r>
              <a:rPr lang="en-US" sz="1600" u="sng" dirty="0"/>
              <a:t>Payout ratio: </a:t>
            </a:r>
            <a:r>
              <a:rPr lang="en-US" sz="1600" dirty="0"/>
              <a:t>Dividends/ Net income from most recent year. Set to zero, if net income &lt; </a:t>
            </a:r>
            <a:r>
              <a:rPr lang="en-US" sz="1600" dirty="0" smtClean="0"/>
              <a:t>0</a:t>
            </a:r>
            <a:endParaRPr lang="en-US" sz="1600" dirty="0"/>
          </a:p>
        </p:txBody>
      </p:sp>
      <p:sp>
        <p:nvSpPr>
          <p:cNvPr id="196641" name="Footer Placeholder 3"/>
          <p:cNvSpPr>
            <a:spLocks noGrp="1"/>
          </p:cNvSpPr>
          <p:nvPr>
            <p:ph type="ftr" sz="quarter" idx="4294967295"/>
          </p:nvPr>
        </p:nvSpPr>
        <p:spPr bwMode="auto">
          <a:xfrm>
            <a:off x="304800" y="6472238"/>
            <a:ext cx="5421313"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6" name="Slide Number Placeholder 5"/>
          <p:cNvSpPr>
            <a:spLocks noGrp="1"/>
          </p:cNvSpPr>
          <p:nvPr>
            <p:ph type="sldNum" sz="quarter" idx="11"/>
          </p:nvPr>
        </p:nvSpPr>
        <p:spPr/>
        <p:txBody>
          <a:bodyPr>
            <a:normAutofit/>
          </a:bodyPr>
          <a:lstStyle/>
          <a:p>
            <a:pPr>
              <a:defRPr/>
            </a:pPr>
            <a:fld id="{FDA7D0BB-40A5-444C-ACD8-0E8C2AE8CEAC}" type="slidenum">
              <a:rPr lang="en-US"/>
              <a:pPr>
                <a:defRPr/>
              </a:pPr>
              <a:t>13</a:t>
            </a:fld>
            <a:endParaRPr lang="en-US" dirty="0"/>
          </a:p>
        </p:txBody>
      </p:sp>
    </p:spTree>
    <p:extLst>
      <p:ext uri="{BB962C8B-B14F-4D97-AF65-F5344CB8AC3E}">
        <p14:creationId xmlns:p14="http://schemas.microsoft.com/office/powerpoint/2010/main" val="1496495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254</TotalTime>
  <Words>1287</Words>
  <Application>Microsoft Macintosh PowerPoint</Application>
  <PresentationFormat>Letter Paper (8.5x11 in)</PresentationFormat>
  <Paragraphs>194</Paragraphs>
  <Slides>13</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5" baseType="lpstr">
      <vt:lpstr>Calibri</vt:lpstr>
      <vt:lpstr>Helvetica</vt:lpstr>
      <vt:lpstr>Lucida Grande</vt:lpstr>
      <vt:lpstr>Monotype Sorts</vt:lpstr>
      <vt:lpstr>ＭＳ Ｐゴシック</vt:lpstr>
      <vt:lpstr>Times</vt:lpstr>
      <vt:lpstr>Wingdings</vt:lpstr>
      <vt:lpstr>Wingdings 2</vt:lpstr>
      <vt:lpstr>Arial</vt:lpstr>
      <vt:lpstr>Basic</vt:lpstr>
      <vt:lpstr>Equation</vt:lpstr>
      <vt:lpstr>Worksheet</vt:lpstr>
      <vt:lpstr>Session 16: The PE RAtio</vt:lpstr>
      <vt:lpstr>A Pricing Game</vt:lpstr>
      <vt:lpstr>PE: The Consistency Test</vt:lpstr>
      <vt:lpstr>PE: Distribution for the US</vt:lpstr>
      <vt:lpstr>With key statistics</vt:lpstr>
      <vt:lpstr>Comparing Global PEs</vt:lpstr>
      <vt:lpstr>PE Ratio: The Analytics</vt:lpstr>
      <vt:lpstr>And Example: Comparing PE Ratios across a Sector</vt:lpstr>
      <vt:lpstr>PE, Growth and Risk</vt:lpstr>
      <vt:lpstr>Is Telebras under valued?</vt:lpstr>
      <vt:lpstr>PE Ratio versus the market PE versus Expected EPS Growth: January 2016</vt:lpstr>
      <vt:lpstr>PE Ratio: Standard Regression for US stocks - January 2016</vt:lpstr>
      <vt:lpstr>PE ratio regressions across markets – January 2016</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43</cp:revision>
  <cp:lastPrinted>2013-12-12T13:03:45Z</cp:lastPrinted>
  <dcterms:created xsi:type="dcterms:W3CDTF">2011-11-03T12:27:46Z</dcterms:created>
  <dcterms:modified xsi:type="dcterms:W3CDTF">2016-06-13T01:19:07Z</dcterms:modified>
</cp:coreProperties>
</file>