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4"/>
  </p:notesMasterIdLst>
  <p:handoutMasterIdLst>
    <p:handoutMasterId r:id="rId15"/>
  </p:handoutMasterIdLst>
  <p:sldIdLst>
    <p:sldId id="256" r:id="rId2"/>
    <p:sldId id="273" r:id="rId3"/>
    <p:sldId id="279" r:id="rId4"/>
    <p:sldId id="274" r:id="rId5"/>
    <p:sldId id="275" r:id="rId6"/>
    <p:sldId id="278" r:id="rId7"/>
    <p:sldId id="280" r:id="rId8"/>
    <p:sldId id="281" r:id="rId9"/>
    <p:sldId id="282" r:id="rId10"/>
    <p:sldId id="283" r:id="rId11"/>
    <p:sldId id="284" r:id="rId12"/>
    <p:sldId id="285" r:id="rId13"/>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4"/>
    <p:restoredTop sz="94617"/>
  </p:normalViewPr>
  <p:slideViewPr>
    <p:cSldViewPr snapToGrid="0" snapToObjects="1">
      <p:cViewPr varScale="1">
        <p:scale>
          <a:sx n="88" d="100"/>
          <a:sy n="88" d="100"/>
        </p:scale>
        <p:origin x="1272" y="26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 Id="rId2"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 Id="rId2" Type="http://schemas.openxmlformats.org/officeDocument/2006/relationships/image" Target="../media/image11.emf"/><Relationship Id="rId3" Type="http://schemas.openxmlformats.org/officeDocument/2006/relationships/image" Target="../media/image1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Rot="1" noChangeAspect="1" noChangeArrowheads="1" noTextEdit="1"/>
          </p:cNvSpPr>
          <p:nvPr>
            <p:ph type="sldImg"/>
          </p:nvPr>
        </p:nvSpPr>
        <p:spPr>
          <a:xfrm>
            <a:off x="1150938" y="692150"/>
            <a:ext cx="4556125" cy="3416300"/>
          </a:xfrm>
          <a:ln/>
        </p:spPr>
      </p:sp>
      <p:sp>
        <p:nvSpPr>
          <p:cNvPr id="839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to a two-stage dividend discount model (you could adapt it to make it a 2-stage FCFE model) ..</a:t>
            </a:r>
          </a:p>
          <a:p>
            <a:r>
              <a:rPr lang="en-US" altLang="en-US">
                <a:latin typeface="Times" charset="0"/>
                <a:ea typeface="ＭＳ Ｐゴシック" charset="-128"/>
              </a:rPr>
              <a:t>The PEG ratio is a function of risk, payout and expected growth. Thus, using the PEG ratio does not neutralize growth as a factor (which is the rationale presented by analysts who use it). Instead, it makes the relationship extremely complicated.</a:t>
            </a:r>
          </a:p>
        </p:txBody>
      </p:sp>
    </p:spTree>
    <p:extLst>
      <p:ext uri="{BB962C8B-B14F-4D97-AF65-F5344CB8AC3E}">
        <p14:creationId xmlns:p14="http://schemas.microsoft.com/office/powerpoint/2010/main" val="832591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Rot="1" noChangeAspect="1" noChangeArrowheads="1" noTextEdit="1"/>
          </p:cNvSpPr>
          <p:nvPr>
            <p:ph type="sldImg"/>
          </p:nvPr>
        </p:nvSpPr>
        <p:spPr>
          <a:xfrm>
            <a:off x="1150938" y="692150"/>
            <a:ext cx="4556125" cy="3416300"/>
          </a:xfrm>
          <a:ln/>
        </p:spPr>
      </p:sp>
      <p:sp>
        <p:nvSpPr>
          <p:cNvPr id="860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Analysts who use PEG ratios are making implicit assumptions about risk, growth and payout… </a:t>
            </a:r>
          </a:p>
        </p:txBody>
      </p:sp>
    </p:spTree>
    <p:extLst>
      <p:ext uri="{BB962C8B-B14F-4D97-AF65-F5344CB8AC3E}">
        <p14:creationId xmlns:p14="http://schemas.microsoft.com/office/powerpoint/2010/main" val="681381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Rot="1" noChangeAspect="1" noChangeArrowheads="1" noTextEdit="1"/>
          </p:cNvSpPr>
          <p:nvPr>
            <p:ph type="sldImg"/>
          </p:nvPr>
        </p:nvSpPr>
        <p:spPr>
          <a:xfrm>
            <a:off x="1150938" y="692150"/>
            <a:ext cx="4556125" cy="3416300"/>
          </a:xfrm>
          <a:ln/>
        </p:spPr>
      </p:sp>
      <p:sp>
        <p:nvSpPr>
          <p:cNvPr id="880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Returns to the example used to illustrate PE ratios. The fair PEG ratio for this firm is 1.15.  (Incidentally, the PE ratio we computed for this company earlier was 28.75.. Dividing 28.75 by the growth rate 25 yields 1.15.)</a:t>
            </a:r>
          </a:p>
        </p:txBody>
      </p:sp>
    </p:spTree>
    <p:extLst>
      <p:ext uri="{BB962C8B-B14F-4D97-AF65-F5344CB8AC3E}">
        <p14:creationId xmlns:p14="http://schemas.microsoft.com/office/powerpoint/2010/main" val="791334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Rot="1" noChangeAspect="1" noChangeArrowheads="1" noTextEdit="1"/>
          </p:cNvSpPr>
          <p:nvPr>
            <p:ph type="sldImg"/>
          </p:nvPr>
        </p:nvSpPr>
        <p:spPr>
          <a:xfrm>
            <a:off x="1150938" y="692150"/>
            <a:ext cx="4556125" cy="3416300"/>
          </a:xfrm>
          <a:ln/>
        </p:spPr>
      </p:sp>
      <p:sp>
        <p:nvSpPr>
          <p:cNvPr id="942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Shows how complicated the relationship between growth and PEG ratio becomes. As growth increases initially, the PEG ratio decreases. At some point, however, the PEG ratio starts increasing again.. In fact, as the growth rate decreases towards 0%, the PEG ratio will approach infinity.. This is a direct consequence of the incorrect assumption that PE ratios and growth are linearly related. Consider a stock with earnings and dividends  per share of $2.00 and assume that you can expect to earn this forever (no growth). The linearity assumption would lead you to conclude that the PE ratio should be 0 for this firm and that you would pay nothing for this stock….</a:t>
            </a:r>
          </a:p>
        </p:txBody>
      </p:sp>
    </p:spTree>
    <p:extLst>
      <p:ext uri="{BB962C8B-B14F-4D97-AF65-F5344CB8AC3E}">
        <p14:creationId xmlns:p14="http://schemas.microsoft.com/office/powerpoint/2010/main" val="1816788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Rot="1" noChangeAspect="1" noChangeArrowheads="1" noTextEdit="1"/>
          </p:cNvSpPr>
          <p:nvPr>
            <p:ph type="sldImg"/>
          </p:nvPr>
        </p:nvSpPr>
        <p:spPr>
          <a:xfrm>
            <a:off x="1150938" y="692150"/>
            <a:ext cx="4556125" cy="3416300"/>
          </a:xfrm>
          <a:ln/>
        </p:spPr>
      </p:sp>
      <p:sp>
        <p:nvSpPr>
          <p:cNvPr id="1044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delve into the fundamentals that determine EBITDA multiples, we return to a FCFF valuation model. We keep things simple by using a stable growth model.</a:t>
            </a:r>
          </a:p>
        </p:txBody>
      </p:sp>
    </p:spTree>
    <p:extLst>
      <p:ext uri="{BB962C8B-B14F-4D97-AF65-F5344CB8AC3E}">
        <p14:creationId xmlns:p14="http://schemas.microsoft.com/office/powerpoint/2010/main" val="1272216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Rot="1" noChangeAspect="1" noChangeArrowheads="1" noTextEdit="1"/>
          </p:cNvSpPr>
          <p:nvPr>
            <p:ph type="sldImg"/>
          </p:nvPr>
        </p:nvSpPr>
        <p:spPr>
          <a:xfrm>
            <a:off x="1150938" y="692150"/>
            <a:ext cx="4556125" cy="3416300"/>
          </a:xfrm>
          <a:ln/>
        </p:spPr>
      </p:sp>
      <p:sp>
        <p:nvSpPr>
          <p:cNvPr id="106498" name="Rectangle 3"/>
          <p:cNvSpPr>
            <a:spLocks noGrp="1" noChangeArrowheads="1"/>
          </p:cNvSpPr>
          <p:nvPr>
            <p:ph type="body" idx="1"/>
          </p:nvPr>
        </p:nvSpPr>
        <p:spPr>
          <a:xfrm>
            <a:off x="762000" y="4495800"/>
            <a:ext cx="5029200"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hypothetical firm. Note that I am making assumptions about the reinvestment rate and growth rate. Implicitly, I am also making assumptions about the return on capital. In fact, I am assuming (whether I want to or not) that my return on capital will be 25.60%. Note that the return on capital implied in this growth rate can be calculated as follows:</a:t>
            </a:r>
          </a:p>
          <a:p>
            <a:r>
              <a:rPr lang="en-US" altLang="en-US">
                <a:latin typeface="Times" charset="0"/>
                <a:ea typeface="ＭＳ Ｐゴシック" charset="-128"/>
              </a:rPr>
              <a:t>g 	= ROC * Reinvestment Rate</a:t>
            </a:r>
          </a:p>
          <a:p>
            <a:r>
              <a:rPr lang="en-US" altLang="en-US">
                <a:latin typeface="Times" charset="0"/>
                <a:ea typeface="ＭＳ Ｐゴシック" charset="-128"/>
              </a:rPr>
              <a:t>.05	= ROC * Net Cap Ex/EBIT (1-t)</a:t>
            </a:r>
          </a:p>
          <a:p>
            <a:r>
              <a:rPr lang="en-US" altLang="en-US">
                <a:latin typeface="Times" charset="0"/>
                <a:ea typeface="ＭＳ Ｐゴシック" charset="-128"/>
              </a:rPr>
              <a:t>	= ROC * (.30-.20)/[(1-.2)(1-.36)]</a:t>
            </a:r>
          </a:p>
          <a:p>
            <a:r>
              <a:rPr lang="en-US" altLang="en-US">
                <a:latin typeface="Times" charset="0"/>
                <a:ea typeface="ＭＳ Ｐゴシック" charset="-128"/>
              </a:rPr>
              <a:t>Solving for ROC,  ROC = 25.60%</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166463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Holding all else constant, we can back out the determinants of EV/EBITDA multiples:</a:t>
            </a:r>
          </a:p>
          <a:p>
            <a:pPr>
              <a:buFontTx/>
              <a:buAutoNum type="alphaLcPeriod"/>
            </a:pPr>
            <a:r>
              <a:rPr lang="en-US" altLang="en-US">
                <a:latin typeface="Times" charset="0"/>
                <a:ea typeface="ＭＳ Ｐゴシック" charset="-128"/>
              </a:rPr>
              <a:t>Tax rate: The higher the tax rate, the lower the EV/EBITDA multiple. Firms that face low tax rates should trade at higher EV/EBITDA multiples than otherwise similar firms that face higher tax rates. (An Irish telecom company versus a German telecom company)</a:t>
            </a:r>
          </a:p>
          <a:p>
            <a:pPr>
              <a:buFontTx/>
              <a:buAutoNum type="alphaLcPeriod"/>
            </a:pPr>
            <a:r>
              <a:rPr lang="en-US" altLang="en-US">
                <a:latin typeface="Times" charset="0"/>
                <a:ea typeface="ＭＳ Ｐゴシック" charset="-128"/>
              </a:rPr>
              <a:t>Reinvestment rate: Holding growth fixed, higher reinvestment rates should lead to lower EV/EBITDA multiples, since it implies that the growth is being delivered less efficiently.</a:t>
            </a:r>
          </a:p>
          <a:p>
            <a:pPr>
              <a:buFontTx/>
              <a:buAutoNum type="alphaLcPeriod"/>
            </a:pPr>
            <a:r>
              <a:rPr lang="en-US" altLang="en-US">
                <a:latin typeface="Times" charset="0"/>
                <a:ea typeface="ＭＳ Ｐゴシック" charset="-128"/>
              </a:rPr>
              <a:t>Excess returns: Holding growth fixed, a higher return on capital (or a lower cost of capital) should lead to more valuable growth and higher EV/EBITDA multiples.</a:t>
            </a:r>
          </a:p>
          <a:p>
            <a:r>
              <a:rPr lang="en-US" altLang="en-US">
                <a:latin typeface="Times" charset="0"/>
                <a:ea typeface="ＭＳ Ｐゴシック" charset="-128"/>
              </a:rPr>
              <a:t>Firms that deliver low growth, with high reinvestment and substandard returns on capital deserve to trade at low multiples of EBITDA.</a:t>
            </a:r>
          </a:p>
        </p:txBody>
      </p:sp>
    </p:spTree>
    <p:extLst>
      <p:ext uri="{BB962C8B-B14F-4D97-AF65-F5344CB8AC3E}">
        <p14:creationId xmlns:p14="http://schemas.microsoft.com/office/powerpoint/2010/main" val="1818427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89" name="Rectangle 2"/>
          <p:cNvSpPr>
            <a:spLocks noGrp="1" noRot="1" noChangeAspect="1" noChangeArrowheads="1"/>
          </p:cNvSpPr>
          <p:nvPr>
            <p:ph type="sldImg"/>
          </p:nvPr>
        </p:nvSpPr>
        <p:spPr>
          <a:xfrm>
            <a:off x="1150938" y="692150"/>
            <a:ext cx="4556125" cy="3416300"/>
          </a:xfrm>
          <a:solidFill>
            <a:srgbClr val="FFFFFF"/>
          </a:solidFill>
          <a:ln/>
        </p:spPr>
      </p:sp>
      <p:sp>
        <p:nvSpPr>
          <p:cNvPr id="6010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Trucking companies have fleets that they replace every few years. Thus, the capital expenditures for these firms are often discontinuous, with a year of very heavy cap ex followed by a few years of almost no cap ex…</a:t>
            </a:r>
          </a:p>
        </p:txBody>
      </p:sp>
    </p:spTree>
    <p:extLst>
      <p:ext uri="{BB962C8B-B14F-4D97-AF65-F5344CB8AC3E}">
        <p14:creationId xmlns:p14="http://schemas.microsoft.com/office/powerpoint/2010/main" val="15086769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7" name="Rectangle 2"/>
          <p:cNvSpPr>
            <a:spLocks noGrp="1" noRot="1" noChangeAspect="1" noChangeArrowheads="1"/>
          </p:cNvSpPr>
          <p:nvPr>
            <p:ph type="sldImg"/>
          </p:nvPr>
        </p:nvSpPr>
        <p:spPr>
          <a:xfrm>
            <a:off x="1150938" y="692150"/>
            <a:ext cx="4556125" cy="3416300"/>
          </a:xfrm>
          <a:solidFill>
            <a:srgbClr val="FFFFFF"/>
          </a:solidFill>
          <a:ln/>
        </p:spPr>
      </p:sp>
      <p:sp>
        <p:nvSpPr>
          <p:cNvPr id="603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could well be that Ryder Systems has the oldest fleet in this group. In that case, the firm may look cheap right now but it will soon have to make a large capital expenditure to replace the fleet.</a:t>
            </a:r>
          </a:p>
          <a:p>
            <a:r>
              <a:rPr lang="en-US" altLang="en-US">
                <a:latin typeface="Times" charset="0"/>
                <a:ea typeface="ＭＳ Ｐゴシック" charset="-128"/>
              </a:rPr>
              <a:t>(While cap ex is discontinuous, depreciation and amortization are smoothed out…)</a:t>
            </a:r>
          </a:p>
        </p:txBody>
      </p:sp>
    </p:spTree>
    <p:extLst>
      <p:ext uri="{BB962C8B-B14F-4D97-AF65-F5344CB8AC3E}">
        <p14:creationId xmlns:p14="http://schemas.microsoft.com/office/powerpoint/2010/main" val="11303499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1150938" y="692150"/>
            <a:ext cx="4556125"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Confirms our priors, looking at the entire market .. Higher growth and return on capital result in higher value to EBITDA multiples… A lower tax rate increases the EBITDA multiple as well… The debt to capital ratio cuts both ways: it can imply a high cost of capital or a low one, depending upon the company. (For a sensible company with low business risk, using more debt lowers the cost of capital… For a not-so-sensible company, using more debt increases risk and increases the cost of capital)</a:t>
            </a:r>
          </a:p>
        </p:txBody>
      </p:sp>
    </p:spTree>
    <p:extLst>
      <p:ext uri="{BB962C8B-B14F-4D97-AF65-F5344CB8AC3E}">
        <p14:creationId xmlns:p14="http://schemas.microsoft.com/office/powerpoint/2010/main" val="1450647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oleObject" Target="../embeddings/oleObject1.bin"/><Relationship Id="rId5" Type="http://schemas.openxmlformats.org/officeDocument/2006/relationships/image" Target="../media/image6.emf"/><Relationship Id="rId6" Type="http://schemas.openxmlformats.org/officeDocument/2006/relationships/oleObject" Target="../embeddings/oleObject2.bin"/><Relationship Id="rId7"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3.bin"/><Relationship Id="rId5" Type="http://schemas.openxmlformats.org/officeDocument/2006/relationships/image" Target="../media/image8.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4.bin"/><Relationship Id="rId5" Type="http://schemas.openxmlformats.org/officeDocument/2006/relationships/image" Target="../media/image10.emf"/><Relationship Id="rId6" Type="http://schemas.openxmlformats.org/officeDocument/2006/relationships/oleObject" Target="../embeddings/oleObject5.bin"/><Relationship Id="rId7" Type="http://schemas.openxmlformats.org/officeDocument/2006/relationships/image" Target="../media/image11.emf"/><Relationship Id="rId8" Type="http://schemas.openxmlformats.org/officeDocument/2006/relationships/oleObject" Target="../embeddings/oleObject6.bin"/><Relationship Id="rId9" Type="http://schemas.openxmlformats.org/officeDocument/2006/relationships/image" Target="../media/image12.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7.bin"/><Relationship Id="rId5" Type="http://schemas.openxmlformats.org/officeDocument/2006/relationships/image" Target="../media/image13.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7.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17: Other Earnings Multiples</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PE </a:t>
            </a:r>
            <a:r>
              <a:rPr lang="en-US" smtClean="0"/>
              <a:t>and beyond..</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13" name="Content Placeholder 12"/>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I. </a:t>
            </a:r>
            <a:r>
              <a:rPr lang="en-US" altLang="en-US" dirty="0">
                <a:ea typeface="ＭＳ Ｐゴシック" charset="-128"/>
              </a:rPr>
              <a:t>PEG Ratio</a:t>
            </a: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000">
                <a:ea typeface="ＭＳ Ｐゴシック" charset="-128"/>
              </a:rPr>
              <a:t>PEG Ratio = PE ratio/ Expected Growth Rate in EPS</a:t>
            </a:r>
          </a:p>
          <a:p>
            <a:pPr lvl="1" eaLnBrk="1" hangingPunct="1"/>
            <a:r>
              <a:rPr lang="en-US" altLang="en-US" sz="2000">
                <a:ea typeface="ＭＳ Ｐゴシック" charset="-128"/>
              </a:rPr>
              <a:t>For consistency, you should make sure that your earnings growth reflects the EPS that you use in your PE ratio computation.</a:t>
            </a:r>
          </a:p>
          <a:p>
            <a:pPr lvl="1" eaLnBrk="1" hangingPunct="1"/>
            <a:r>
              <a:rPr lang="en-US" altLang="en-US" sz="2000">
                <a:ea typeface="ＭＳ Ｐゴシック" charset="-128"/>
              </a:rPr>
              <a:t>The growth rates should preferably be over the same time period.</a:t>
            </a:r>
          </a:p>
          <a:p>
            <a:pPr eaLnBrk="1" hangingPunct="1"/>
            <a:r>
              <a:rPr lang="en-US" altLang="en-US" sz="2000">
                <a:ea typeface="ＭＳ Ｐゴシック" charset="-128"/>
              </a:rPr>
              <a:t>To understand the fundamentals that determine PEG ratios, let us return again to a 2-stage equity discounted cash flow model:</a:t>
            </a:r>
          </a:p>
          <a:p>
            <a:pPr eaLnBrk="1" hangingPunct="1"/>
            <a:endParaRPr lang="en-US" altLang="en-US" sz="2000">
              <a:ea typeface="ＭＳ Ｐゴシック" charset="-128"/>
            </a:endParaRPr>
          </a:p>
          <a:p>
            <a:pPr eaLnBrk="1" hangingPunct="1"/>
            <a:endParaRPr lang="en-US" altLang="en-US" sz="2000">
              <a:ea typeface="ＭＳ Ｐゴシック" charset="-128"/>
            </a:endParaRPr>
          </a:p>
          <a:p>
            <a:pPr eaLnBrk="1" hangingPunct="1"/>
            <a:r>
              <a:rPr lang="en-US" altLang="en-US" sz="2000">
                <a:ea typeface="ＭＳ Ｐゴシック" charset="-128"/>
              </a:rPr>
              <a:t>Dividing both sides of the equation by the earnings gives us the equation for the PE ratio. Dividing it again by the expected growth </a:t>
            </a:r>
            <a:r>
              <a:rPr lang="ja-JP" altLang="en-US" sz="2000">
                <a:ea typeface="ＭＳ Ｐゴシック" charset="-128"/>
              </a:rPr>
              <a:t>‘</a:t>
            </a:r>
            <a:r>
              <a:rPr lang="en-US" altLang="ja-JP" sz="2000">
                <a:ea typeface="ＭＳ Ｐゴシック" charset="-128"/>
              </a:rPr>
              <a:t>g:</a:t>
            </a:r>
          </a:p>
          <a:p>
            <a:pPr eaLnBrk="1" hangingPunct="1"/>
            <a:endParaRPr lang="en-US" altLang="en-US" sz="2200">
              <a:ea typeface="ＭＳ Ｐゴシック" charset="-128"/>
            </a:endParaRPr>
          </a:p>
          <a:p>
            <a:pPr eaLnBrk="1" hangingPunct="1"/>
            <a:endParaRPr lang="en-US" altLang="en-US" sz="2600">
              <a:ea typeface="ＭＳ Ｐゴシック" charset="-128"/>
            </a:endParaRPr>
          </a:p>
        </p:txBody>
      </p:sp>
      <p:graphicFrame>
        <p:nvGraphicFramePr>
          <p:cNvPr id="82947" name="Object 2"/>
          <p:cNvGraphicFramePr>
            <a:graphicFrameLocks/>
          </p:cNvGraphicFramePr>
          <p:nvPr/>
        </p:nvGraphicFramePr>
        <p:xfrm>
          <a:off x="1371600" y="3733800"/>
          <a:ext cx="6767513" cy="863600"/>
        </p:xfrm>
        <a:graphic>
          <a:graphicData uri="http://schemas.openxmlformats.org/presentationml/2006/ole">
            <mc:AlternateContent xmlns:mc="http://schemas.openxmlformats.org/markup-compatibility/2006">
              <mc:Choice xmlns:v="urn:schemas-microsoft-com:vml" Requires="v">
                <p:oleObj spid="_x0000_s14344" name="Equation" r:id="rId4" imgW="6781800" imgH="876300" progId="Equation.3">
                  <p:embed/>
                </p:oleObj>
              </mc:Choice>
              <mc:Fallback>
                <p:oleObj name="Equation" r:id="rId4" imgW="6781800" imgH="8763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3733800"/>
                        <a:ext cx="6767513"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2948" name="Object 3"/>
          <p:cNvGraphicFramePr>
            <a:graphicFrameLocks/>
          </p:cNvGraphicFramePr>
          <p:nvPr/>
        </p:nvGraphicFramePr>
        <p:xfrm>
          <a:off x="1811338" y="5264150"/>
          <a:ext cx="5916612" cy="863600"/>
        </p:xfrm>
        <a:graphic>
          <a:graphicData uri="http://schemas.openxmlformats.org/presentationml/2006/ole">
            <mc:AlternateContent xmlns:mc="http://schemas.openxmlformats.org/markup-compatibility/2006">
              <mc:Choice xmlns:v="urn:schemas-microsoft-com:vml" Requires="v">
                <p:oleObj spid="_x0000_s14345" name="Equation" r:id="rId6" imgW="5930900" imgH="876300" progId="Equation.3">
                  <p:embed/>
                </p:oleObj>
              </mc:Choice>
              <mc:Fallback>
                <p:oleObj name="Equation" r:id="rId6" imgW="5930900" imgH="8763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11338" y="5264150"/>
                        <a:ext cx="5916612"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294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F4DA6C-CE43-6F41-9501-E48A186FC06F}" type="slidenum">
              <a:rPr lang="en-US" altLang="en-US" sz="1200">
                <a:solidFill>
                  <a:srgbClr val="FFFFFF"/>
                </a:solidFill>
              </a:rPr>
              <a:pPr>
                <a:lnSpc>
                  <a:spcPct val="80000"/>
                </a:lnSpc>
              </a:pPr>
              <a:t>3</a:t>
            </a:fld>
            <a:endParaRPr lang="en-US" altLang="en-US" sz="1200">
              <a:solidFill>
                <a:srgbClr val="FFFFFF"/>
              </a:solidFill>
            </a:endParaRPr>
          </a:p>
        </p:txBody>
      </p:sp>
    </p:spTree>
    <p:extLst>
      <p:ext uri="{BB962C8B-B14F-4D97-AF65-F5344CB8AC3E}">
        <p14:creationId xmlns:p14="http://schemas.microsoft.com/office/powerpoint/2010/main" val="92052744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PEG Ratios and Fundamentals</a:t>
            </a:r>
          </a:p>
        </p:txBody>
      </p:sp>
      <p:sp>
        <p:nvSpPr>
          <p:cNvPr id="8499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Risk and payout, which affect PE ratios, continue to affect PEG ratios as well.</a:t>
            </a:r>
          </a:p>
          <a:p>
            <a:pPr lvl="1" eaLnBrk="1" hangingPunct="1"/>
            <a:r>
              <a:rPr lang="en-US" altLang="en-US">
                <a:ea typeface="ＭＳ Ｐゴシック" charset="-128"/>
              </a:rPr>
              <a:t>Implication: When comparing PEG ratios across companies, we are making implicit or explicit assumptions about these variables.</a:t>
            </a:r>
          </a:p>
          <a:p>
            <a:pPr eaLnBrk="1" hangingPunct="1"/>
            <a:r>
              <a:rPr lang="en-US" altLang="en-US">
                <a:ea typeface="ＭＳ Ｐゴシック" charset="-128"/>
              </a:rPr>
              <a:t>Dividing PE by expected growth does not neutralize the effects of expected growth, since the relationship between growth and value is not linear and fairly complex (even in a 2-stage model)</a:t>
            </a:r>
          </a:p>
        </p:txBody>
      </p:sp>
      <p:sp>
        <p:nvSpPr>
          <p:cNvPr id="84995"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0F2FE54-4E60-1E48-810F-9817B29EB0D5}" type="slidenum">
              <a:rPr lang="en-US" altLang="en-US" sz="1200">
                <a:solidFill>
                  <a:srgbClr val="FFFFFF"/>
                </a:solidFill>
              </a:rPr>
              <a:pPr>
                <a:lnSpc>
                  <a:spcPct val="80000"/>
                </a:lnSpc>
              </a:pPr>
              <a:t>4</a:t>
            </a:fld>
            <a:endParaRPr lang="en-US" altLang="en-US" sz="1200">
              <a:solidFill>
                <a:srgbClr val="FFFFFF"/>
              </a:solidFill>
            </a:endParaRPr>
          </a:p>
        </p:txBody>
      </p:sp>
    </p:spTree>
    <p:extLst>
      <p:ext uri="{BB962C8B-B14F-4D97-AF65-F5344CB8AC3E}">
        <p14:creationId xmlns:p14="http://schemas.microsoft.com/office/powerpoint/2010/main" val="586884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7270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000" dirty="0" smtClean="0">
                <a:ea typeface="+mn-ea"/>
                <a:cs typeface="+mn-cs"/>
              </a:rPr>
              <a:t>Assume that you have been asked to estimate the PEG ratio for a firm which has the following characteristics:</a:t>
            </a:r>
          </a:p>
          <a:p>
            <a:pPr marL="0" indent="0" eaLnBrk="1" fontAlgn="auto" hangingPunct="1">
              <a:spcAft>
                <a:spcPts val="0"/>
              </a:spcAft>
              <a:buFont typeface="Wingdings"/>
              <a:buNone/>
              <a:defRPr/>
            </a:pPr>
            <a:r>
              <a:rPr lang="en-US" sz="2000" dirty="0" smtClean="0">
                <a:ea typeface="+mn-ea"/>
                <a:cs typeface="+mn-cs"/>
              </a:rPr>
              <a:t>Variable			High Growth Phase	Stable Growth Phase</a:t>
            </a:r>
          </a:p>
          <a:p>
            <a:pPr marL="0" indent="0" eaLnBrk="1" fontAlgn="auto" hangingPunct="1">
              <a:spcAft>
                <a:spcPts val="0"/>
              </a:spcAft>
              <a:buFont typeface="Wingdings"/>
              <a:buNone/>
              <a:defRPr/>
            </a:pPr>
            <a:r>
              <a:rPr lang="en-US" sz="2000" dirty="0" smtClean="0">
                <a:ea typeface="+mn-ea"/>
                <a:cs typeface="+mn-cs"/>
              </a:rPr>
              <a:t>Expected Growth Rate		25%			8%</a:t>
            </a:r>
          </a:p>
          <a:p>
            <a:pPr marL="0" indent="0" eaLnBrk="1" fontAlgn="auto" hangingPunct="1">
              <a:spcAft>
                <a:spcPts val="0"/>
              </a:spcAft>
              <a:buFont typeface="Wingdings"/>
              <a:buNone/>
              <a:defRPr/>
            </a:pPr>
            <a:r>
              <a:rPr lang="en-US" sz="2000" dirty="0" smtClean="0">
                <a:ea typeface="+mn-ea"/>
                <a:cs typeface="+mn-cs"/>
              </a:rPr>
              <a:t>Payout Ratio			20%			50%</a:t>
            </a:r>
          </a:p>
          <a:p>
            <a:pPr marL="0" indent="0" eaLnBrk="1" fontAlgn="auto" hangingPunct="1">
              <a:spcAft>
                <a:spcPts val="0"/>
              </a:spcAft>
              <a:buFont typeface="Wingdings"/>
              <a:buNone/>
              <a:defRPr/>
            </a:pPr>
            <a:r>
              <a:rPr lang="en-US" sz="2000" dirty="0" smtClean="0">
                <a:ea typeface="+mn-ea"/>
                <a:cs typeface="+mn-cs"/>
              </a:rPr>
              <a:t>Beta				1.00			1.00</a:t>
            </a:r>
          </a:p>
          <a:p>
            <a:pPr marL="320040" indent="-320040" eaLnBrk="1" fontAlgn="auto" hangingPunct="1">
              <a:spcAft>
                <a:spcPts val="0"/>
              </a:spcAft>
              <a:buFont typeface="Wingdings"/>
              <a:buChar char=""/>
              <a:defRPr/>
            </a:pPr>
            <a:r>
              <a:rPr lang="en-US" sz="2000" dirty="0" err="1" smtClean="0">
                <a:ea typeface="+mn-ea"/>
                <a:cs typeface="+mn-cs"/>
              </a:rPr>
              <a:t>Riskfree</a:t>
            </a:r>
            <a:r>
              <a:rPr lang="en-US" sz="2000" dirty="0" smtClean="0">
                <a:ea typeface="+mn-ea"/>
                <a:cs typeface="+mn-cs"/>
              </a:rPr>
              <a:t> rate = </a:t>
            </a:r>
            <a:r>
              <a:rPr lang="en-US" sz="2000" dirty="0" err="1" smtClean="0">
                <a:ea typeface="+mn-ea"/>
                <a:cs typeface="+mn-cs"/>
              </a:rPr>
              <a:t>T.Bond</a:t>
            </a:r>
            <a:r>
              <a:rPr lang="en-US" sz="2000" dirty="0" smtClean="0">
                <a:ea typeface="+mn-ea"/>
                <a:cs typeface="+mn-cs"/>
              </a:rPr>
              <a:t> Rate = 6%		</a:t>
            </a:r>
          </a:p>
          <a:p>
            <a:pPr marL="320040" indent="-320040" eaLnBrk="1" fontAlgn="auto" hangingPunct="1">
              <a:spcAft>
                <a:spcPts val="0"/>
              </a:spcAft>
              <a:buFont typeface="Wingdings"/>
              <a:buChar char=""/>
              <a:defRPr/>
            </a:pPr>
            <a:r>
              <a:rPr lang="en-US" sz="2000" dirty="0" smtClean="0">
                <a:ea typeface="+mn-ea"/>
                <a:cs typeface="+mn-cs"/>
              </a:rPr>
              <a:t>Required rate of return = 6% + 1(5.5%)= 11.5%</a:t>
            </a:r>
          </a:p>
          <a:p>
            <a:pPr marL="320040" indent="-320040" eaLnBrk="1" fontAlgn="auto" hangingPunct="1">
              <a:spcAft>
                <a:spcPts val="0"/>
              </a:spcAft>
              <a:buFont typeface="Wingdings"/>
              <a:buChar char=""/>
              <a:defRPr/>
            </a:pPr>
            <a:r>
              <a:rPr lang="en-US" sz="2000" dirty="0" smtClean="0">
                <a:ea typeface="+mn-ea"/>
                <a:cs typeface="+mn-cs"/>
              </a:rPr>
              <a:t>The PEG ratio for this firm can be estimated as follows:</a:t>
            </a:r>
          </a:p>
          <a:p>
            <a:pPr marL="320040" indent="-320040" eaLnBrk="1" fontAlgn="auto" hangingPunct="1">
              <a:spcAft>
                <a:spcPts val="0"/>
              </a:spcAft>
              <a:buFont typeface="Wingdings"/>
              <a:buChar char=""/>
              <a:defRPr/>
            </a:pPr>
            <a:endParaRPr lang="en-US" sz="2000" dirty="0">
              <a:ea typeface="+mn-ea"/>
              <a:cs typeface="+mn-cs"/>
            </a:endParaRPr>
          </a:p>
        </p:txBody>
      </p:sp>
      <p:graphicFrame>
        <p:nvGraphicFramePr>
          <p:cNvPr id="87043" name="Object 2"/>
          <p:cNvGraphicFramePr>
            <a:graphicFrameLocks noChangeAspect="1"/>
          </p:cNvGraphicFramePr>
          <p:nvPr/>
        </p:nvGraphicFramePr>
        <p:xfrm>
          <a:off x="995363" y="4968875"/>
          <a:ext cx="7820025" cy="1096963"/>
        </p:xfrm>
        <a:graphic>
          <a:graphicData uri="http://schemas.openxmlformats.org/presentationml/2006/ole">
            <mc:AlternateContent xmlns:mc="http://schemas.openxmlformats.org/markup-compatibility/2006">
              <mc:Choice xmlns:v="urn:schemas-microsoft-com:vml" Requires="v">
                <p:oleObj spid="_x0000_s6149" name="Equation" r:id="rId4" imgW="6096000" imgH="863600" progId="Equation.3">
                  <p:embed/>
                </p:oleObj>
              </mc:Choice>
              <mc:Fallback>
                <p:oleObj name="Equation" r:id="rId4" imgW="6096000" imgH="8636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5363" y="4968875"/>
                        <a:ext cx="7820025" cy="10969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7044"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261DCF5-350D-E040-BA9C-0F73445B785D}" type="slidenum">
              <a:rPr lang="en-US" altLang="en-US" sz="1200">
                <a:solidFill>
                  <a:srgbClr val="FFFFFF"/>
                </a:solidFill>
              </a:rPr>
              <a:pPr>
                <a:lnSpc>
                  <a:spcPct val="80000"/>
                </a:lnSpc>
              </a:pPr>
              <a:t>5</a:t>
            </a:fld>
            <a:endParaRPr lang="en-US" altLang="en-US" sz="1200">
              <a:solidFill>
                <a:srgbClr val="FFFFFF"/>
              </a:solidFill>
            </a:endParaRPr>
          </a:p>
        </p:txBody>
      </p:sp>
    </p:spTree>
    <p:extLst>
      <p:ext uri="{BB962C8B-B14F-4D97-AF65-F5344CB8AC3E}">
        <p14:creationId xmlns:p14="http://schemas.microsoft.com/office/powerpoint/2010/main" val="160125805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 Ratios and Expected Growth</a:t>
            </a:r>
          </a:p>
        </p:txBody>
      </p:sp>
      <p:pic>
        <p:nvPicPr>
          <p:cNvPr id="93186" name="Picture 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54" r="-11954"/>
          <a:stretch>
            <a:fillRect/>
          </a:stretch>
        </p:blipFill>
        <p:spPr>
          <a:xfrm>
            <a:off x="612775" y="1600200"/>
            <a:ext cx="8153400" cy="4495800"/>
          </a:xfrm>
        </p:spPr>
      </p:pic>
      <p:sp>
        <p:nvSpPr>
          <p:cNvPr id="9318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CE5D7BB-26D9-B04B-8DB9-0FE14A551E0D}" type="slidenum">
              <a:rPr lang="en-US" altLang="en-US" sz="1200">
                <a:solidFill>
                  <a:srgbClr val="FFFFFF"/>
                </a:solidFill>
              </a:rPr>
              <a:pPr>
                <a:lnSpc>
                  <a:spcPct val="80000"/>
                </a:lnSpc>
              </a:pPr>
              <a:t>6</a:t>
            </a:fld>
            <a:endParaRPr lang="en-US" altLang="en-US" sz="1200">
              <a:solidFill>
                <a:srgbClr val="FFFFFF"/>
              </a:solidFill>
            </a:endParaRPr>
          </a:p>
        </p:txBody>
      </p:sp>
    </p:spTree>
    <p:extLst>
      <p:ext uri="{BB962C8B-B14F-4D97-AF65-F5344CB8AC3E}">
        <p14:creationId xmlns:p14="http://schemas.microsoft.com/office/powerpoint/2010/main" val="150310388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II. </a:t>
            </a:r>
            <a:r>
              <a:rPr lang="en-US" altLang="en-US" dirty="0">
                <a:ea typeface="ＭＳ Ｐゴシック" charset="-128"/>
              </a:rPr>
              <a:t>EV to EBITDA - Determinants</a:t>
            </a:r>
          </a:p>
        </p:txBody>
      </p:sp>
      <p:sp>
        <p:nvSpPr>
          <p:cNvPr id="174082"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The value of the operating assets of a firm can be written as:</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Now the value of the firm can be rewritten as</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Dividing both sides of the equation by EBITDA,</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determinants of EV/EBITDA are:</a:t>
            </a:r>
          </a:p>
          <a:p>
            <a:pPr marL="640080" lvl="1" indent="-274320" eaLnBrk="1" fontAlgn="auto" hangingPunct="1">
              <a:spcAft>
                <a:spcPts val="0"/>
              </a:spcAft>
              <a:buFont typeface="Wingdings 2"/>
              <a:buChar char=""/>
              <a:defRPr/>
            </a:pPr>
            <a:r>
              <a:rPr lang="en-US" dirty="0" smtClean="0">
                <a:ea typeface="+mn-ea"/>
              </a:rPr>
              <a:t>The cost of capital</a:t>
            </a:r>
          </a:p>
          <a:p>
            <a:pPr marL="640080" lvl="1" indent="-274320" eaLnBrk="1" fontAlgn="auto" hangingPunct="1">
              <a:spcAft>
                <a:spcPts val="0"/>
              </a:spcAft>
              <a:buFont typeface="Wingdings 2"/>
              <a:buChar char=""/>
              <a:defRPr/>
            </a:pPr>
            <a:r>
              <a:rPr lang="en-US" dirty="0" smtClean="0">
                <a:ea typeface="+mn-ea"/>
              </a:rPr>
              <a:t>Expected growth rate</a:t>
            </a:r>
          </a:p>
          <a:p>
            <a:pPr marL="640080" lvl="1" indent="-274320" eaLnBrk="1" fontAlgn="auto" hangingPunct="1">
              <a:spcAft>
                <a:spcPts val="0"/>
              </a:spcAft>
              <a:buFont typeface="Wingdings 2"/>
              <a:buChar char=""/>
              <a:defRPr/>
            </a:pPr>
            <a:r>
              <a:rPr lang="en-US" dirty="0" smtClean="0">
                <a:ea typeface="+mn-ea"/>
              </a:rPr>
              <a:t>Tax rate</a:t>
            </a:r>
          </a:p>
          <a:p>
            <a:pPr marL="640080" lvl="1" indent="-274320" eaLnBrk="1" fontAlgn="auto" hangingPunct="1">
              <a:spcAft>
                <a:spcPts val="0"/>
              </a:spcAft>
              <a:buFont typeface="Wingdings 2"/>
              <a:buChar char=""/>
              <a:defRPr/>
            </a:pPr>
            <a:r>
              <a:rPr lang="en-US" dirty="0" smtClean="0">
                <a:ea typeface="+mn-ea"/>
              </a:rPr>
              <a:t>Reinvestment rate (or ROC)</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103427" name="Object 2"/>
          <p:cNvGraphicFramePr>
            <a:graphicFrameLocks/>
          </p:cNvGraphicFramePr>
          <p:nvPr/>
        </p:nvGraphicFramePr>
        <p:xfrm>
          <a:off x="3200400" y="1981200"/>
          <a:ext cx="1981200" cy="533400"/>
        </p:xfrm>
        <a:graphic>
          <a:graphicData uri="http://schemas.openxmlformats.org/presentationml/2006/ole">
            <mc:AlternateContent xmlns:mc="http://schemas.openxmlformats.org/markup-compatibility/2006">
              <mc:Choice xmlns:v="urn:schemas-microsoft-com:vml" Requires="v">
                <p:oleObj spid="_x0000_s16395" name="Equation" r:id="rId4" imgW="1219200" imgH="393700" progId="Equation.3">
                  <p:embed/>
                </p:oleObj>
              </mc:Choice>
              <mc:Fallback>
                <p:oleObj name="Equation" r:id="rId4" imgW="1219200" imgH="3937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1981200"/>
                        <a:ext cx="1981200" cy="533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3428" name="Object 2"/>
          <p:cNvGraphicFramePr>
            <a:graphicFrameLocks/>
          </p:cNvGraphicFramePr>
          <p:nvPr/>
        </p:nvGraphicFramePr>
        <p:xfrm>
          <a:off x="1752600" y="2971800"/>
          <a:ext cx="6064250" cy="576263"/>
        </p:xfrm>
        <a:graphic>
          <a:graphicData uri="http://schemas.openxmlformats.org/presentationml/2006/ole">
            <mc:AlternateContent xmlns:mc="http://schemas.openxmlformats.org/markup-compatibility/2006">
              <mc:Choice xmlns:v="urn:schemas-microsoft-com:vml" Requires="v">
                <p:oleObj spid="_x0000_s16396" name="Equation" r:id="rId6" imgW="4051300" imgH="393700" progId="Equation.3">
                  <p:embed/>
                </p:oleObj>
              </mc:Choice>
              <mc:Fallback>
                <p:oleObj name="Equation" r:id="rId6" imgW="4051300" imgH="3937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2600" y="2971800"/>
                        <a:ext cx="6064250"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3429" name="Object 3"/>
          <p:cNvGraphicFramePr>
            <a:graphicFrameLocks/>
          </p:cNvGraphicFramePr>
          <p:nvPr/>
        </p:nvGraphicFramePr>
        <p:xfrm>
          <a:off x="914400" y="4038600"/>
          <a:ext cx="7847013" cy="498475"/>
        </p:xfrm>
        <a:graphic>
          <a:graphicData uri="http://schemas.openxmlformats.org/presentationml/2006/ole">
            <mc:AlternateContent xmlns:mc="http://schemas.openxmlformats.org/markup-compatibility/2006">
              <mc:Choice xmlns:v="urn:schemas-microsoft-com:vml" Requires="v">
                <p:oleObj spid="_x0000_s16397" name="Equation" r:id="rId8" imgW="6045200" imgH="393700" progId="Equation.3">
                  <p:embed/>
                </p:oleObj>
              </mc:Choice>
              <mc:Fallback>
                <p:oleObj name="Equation" r:id="rId8" imgW="6045200" imgH="393700" progId="Equation.3">
                  <p:embed/>
                  <p:pic>
                    <p:nvPicPr>
                      <p:cNvPr id="0" name=""/>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4400" y="4038600"/>
                        <a:ext cx="7847013"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3430"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E1F9D2-48FC-6D42-B10A-07661270D311}" type="slidenum">
              <a:rPr lang="en-US" altLang="en-US" sz="1200">
                <a:solidFill>
                  <a:srgbClr val="FFFFFF"/>
                </a:solidFill>
              </a:rPr>
              <a:pPr>
                <a:lnSpc>
                  <a:spcPct val="80000"/>
                </a:lnSpc>
              </a:pPr>
              <a:t>7</a:t>
            </a:fld>
            <a:endParaRPr lang="en-US" altLang="en-US" sz="1200">
              <a:solidFill>
                <a:srgbClr val="FFFFFF"/>
              </a:solidFill>
            </a:endParaRPr>
          </a:p>
        </p:txBody>
      </p:sp>
    </p:spTree>
    <p:extLst>
      <p:ext uri="{BB962C8B-B14F-4D97-AF65-F5344CB8AC3E}">
        <p14:creationId xmlns:p14="http://schemas.microsoft.com/office/powerpoint/2010/main" val="340335644"/>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178178"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smtClean="0">
                <a:ea typeface="+mn-ea"/>
                <a:cs typeface="+mn-cs"/>
              </a:rPr>
              <a:t>Consider a firm with the following characteristics:</a:t>
            </a:r>
          </a:p>
          <a:p>
            <a:pPr marL="640080" lvl="1" indent="-274320" eaLnBrk="1" fontAlgn="auto" hangingPunct="1">
              <a:spcAft>
                <a:spcPts val="0"/>
              </a:spcAft>
              <a:buFont typeface="Wingdings 2"/>
              <a:buChar char=""/>
              <a:defRPr/>
            </a:pPr>
            <a:r>
              <a:rPr lang="en-US" sz="2000" dirty="0" smtClean="0">
                <a:ea typeface="+mn-ea"/>
              </a:rPr>
              <a:t>Tax Rate = 36%</a:t>
            </a:r>
          </a:p>
          <a:p>
            <a:pPr marL="640080" lvl="1" indent="-274320" eaLnBrk="1" fontAlgn="auto" hangingPunct="1">
              <a:spcAft>
                <a:spcPts val="0"/>
              </a:spcAft>
              <a:buFont typeface="Wingdings 2"/>
              <a:buChar char=""/>
              <a:defRPr/>
            </a:pPr>
            <a:r>
              <a:rPr lang="en-US" sz="2000" dirty="0" smtClean="0">
                <a:ea typeface="+mn-ea"/>
              </a:rPr>
              <a:t>Capital Expenditures/EBITDA = 30%</a:t>
            </a:r>
          </a:p>
          <a:p>
            <a:pPr marL="640080" lvl="1" indent="-274320" eaLnBrk="1" fontAlgn="auto" hangingPunct="1">
              <a:spcAft>
                <a:spcPts val="0"/>
              </a:spcAft>
              <a:buFont typeface="Wingdings 2"/>
              <a:buChar char=""/>
              <a:defRPr/>
            </a:pPr>
            <a:r>
              <a:rPr lang="en-US" sz="2000" dirty="0" smtClean="0">
                <a:ea typeface="+mn-ea"/>
              </a:rPr>
              <a:t>Depreciation/EBITDA = 20%</a:t>
            </a:r>
          </a:p>
          <a:p>
            <a:pPr marL="640080" lvl="1" indent="-274320" eaLnBrk="1" fontAlgn="auto" hangingPunct="1">
              <a:spcAft>
                <a:spcPts val="0"/>
              </a:spcAft>
              <a:buFont typeface="Wingdings 2"/>
              <a:buChar char=""/>
              <a:defRPr/>
            </a:pPr>
            <a:r>
              <a:rPr lang="en-US" sz="2000" dirty="0" smtClean="0">
                <a:ea typeface="+mn-ea"/>
              </a:rPr>
              <a:t>Cost of Capital = 10%</a:t>
            </a:r>
          </a:p>
          <a:p>
            <a:pPr marL="640080" lvl="1" indent="-274320" eaLnBrk="1" fontAlgn="auto" hangingPunct="1">
              <a:spcAft>
                <a:spcPts val="0"/>
              </a:spcAft>
              <a:buFont typeface="Wingdings 2"/>
              <a:buChar char=""/>
              <a:defRPr/>
            </a:pPr>
            <a:r>
              <a:rPr lang="en-US" sz="2000" dirty="0" smtClean="0">
                <a:ea typeface="+mn-ea"/>
              </a:rPr>
              <a:t>The firm has no working capital requirements</a:t>
            </a:r>
          </a:p>
          <a:p>
            <a:pPr marL="640080" lvl="1" indent="-274320" eaLnBrk="1" fontAlgn="auto" hangingPunct="1">
              <a:spcAft>
                <a:spcPts val="0"/>
              </a:spcAft>
              <a:buFont typeface="Wingdings 2"/>
              <a:buChar char=""/>
              <a:defRPr/>
            </a:pPr>
            <a:r>
              <a:rPr lang="en-US" sz="2000" dirty="0" smtClean="0">
                <a:ea typeface="+mn-ea"/>
              </a:rPr>
              <a:t>The firm is in stable growth and is expected to grow 5% a year forever.</a:t>
            </a:r>
          </a:p>
          <a:p>
            <a:pPr marL="320040" indent="-320040" eaLnBrk="1" fontAlgn="auto" hangingPunct="1">
              <a:spcAft>
                <a:spcPts val="0"/>
              </a:spcAft>
              <a:buFont typeface="Wingdings"/>
              <a:buChar char=""/>
              <a:defRPr/>
            </a:pPr>
            <a:r>
              <a:rPr lang="en-US" sz="2400" dirty="0" smtClean="0">
                <a:ea typeface="+mn-ea"/>
                <a:cs typeface="+mn-cs"/>
              </a:rPr>
              <a:t>In this case, the Value/EBITDA multiple for this firm can be estimated as follows:</a:t>
            </a: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endParaRPr lang="en-US" dirty="0">
              <a:ea typeface="+mn-ea"/>
              <a:cs typeface="+mn-cs"/>
            </a:endParaRPr>
          </a:p>
        </p:txBody>
      </p:sp>
      <p:graphicFrame>
        <p:nvGraphicFramePr>
          <p:cNvPr id="105475" name="Object 2"/>
          <p:cNvGraphicFramePr>
            <a:graphicFrameLocks/>
          </p:cNvGraphicFramePr>
          <p:nvPr/>
        </p:nvGraphicFramePr>
        <p:xfrm>
          <a:off x="533400" y="5334000"/>
          <a:ext cx="9131300" cy="566738"/>
        </p:xfrm>
        <a:graphic>
          <a:graphicData uri="http://schemas.openxmlformats.org/presentationml/2006/ole">
            <mc:AlternateContent xmlns:mc="http://schemas.openxmlformats.org/markup-compatibility/2006">
              <mc:Choice xmlns:v="urn:schemas-microsoft-com:vml" Requires="v">
                <p:oleObj spid="_x0000_s18437" name="Equation" r:id="rId4" imgW="6159500" imgH="419100" progId="Equation.3">
                  <p:embed/>
                </p:oleObj>
              </mc:Choice>
              <mc:Fallback>
                <p:oleObj name="Equation" r:id="rId4" imgW="6159500" imgH="4191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5334000"/>
                        <a:ext cx="9131300" cy="566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5476"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A1EFFD6-3AC3-ED46-BC6B-D75555510C86}" type="slidenum">
              <a:rPr lang="en-US" altLang="en-US" sz="1200">
                <a:solidFill>
                  <a:srgbClr val="FFFFFF"/>
                </a:solidFill>
              </a:rPr>
              <a:pPr>
                <a:lnSpc>
                  <a:spcPct val="80000"/>
                </a:lnSpc>
              </a:pPr>
              <a:t>8</a:t>
            </a:fld>
            <a:endParaRPr lang="en-US" altLang="en-US" sz="1200">
              <a:solidFill>
                <a:srgbClr val="FFFFFF"/>
              </a:solidFill>
            </a:endParaRPr>
          </a:p>
        </p:txBody>
      </p:sp>
    </p:spTree>
    <p:extLst>
      <p:ext uri="{BB962C8B-B14F-4D97-AF65-F5344CB8AC3E}">
        <p14:creationId xmlns:p14="http://schemas.microsoft.com/office/powerpoint/2010/main" val="179967729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Determinants of EV/EBITDA</a:t>
            </a:r>
          </a:p>
        </p:txBody>
      </p:sp>
      <p:sp>
        <p:nvSpPr>
          <p:cNvPr id="10752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 </a:t>
            </a:r>
          </a:p>
        </p:txBody>
      </p:sp>
      <p:pic>
        <p:nvPicPr>
          <p:cNvPr id="10752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371600"/>
            <a:ext cx="40386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752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371600"/>
            <a:ext cx="40386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7525"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4191000"/>
            <a:ext cx="4572000"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07526" name="Text Box 7"/>
          <p:cNvSpPr txBox="1">
            <a:spLocks noChangeArrowheads="1"/>
          </p:cNvSpPr>
          <p:nvPr/>
        </p:nvSpPr>
        <p:spPr bwMode="auto">
          <a:xfrm>
            <a:off x="228600" y="2057400"/>
            <a:ext cx="6953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Tax</a:t>
            </a:r>
          </a:p>
          <a:p>
            <a:r>
              <a:rPr lang="en-US" altLang="en-US" baseline="30000"/>
              <a:t>Rates</a:t>
            </a:r>
          </a:p>
        </p:txBody>
      </p:sp>
      <p:sp>
        <p:nvSpPr>
          <p:cNvPr id="107527" name="Text Box 8"/>
          <p:cNvSpPr txBox="1">
            <a:spLocks noChangeArrowheads="1"/>
          </p:cNvSpPr>
          <p:nvPr/>
        </p:nvSpPr>
        <p:spPr bwMode="auto">
          <a:xfrm>
            <a:off x="7756525" y="2209800"/>
            <a:ext cx="13874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Reinvestment</a:t>
            </a:r>
          </a:p>
          <a:p>
            <a:r>
              <a:rPr lang="en-US" altLang="en-US" baseline="30000"/>
              <a:t>Needs</a:t>
            </a:r>
          </a:p>
        </p:txBody>
      </p:sp>
      <p:sp>
        <p:nvSpPr>
          <p:cNvPr id="107528" name="Text Box 9"/>
          <p:cNvSpPr txBox="1">
            <a:spLocks noChangeArrowheads="1"/>
          </p:cNvSpPr>
          <p:nvPr/>
        </p:nvSpPr>
        <p:spPr bwMode="auto">
          <a:xfrm>
            <a:off x="1828800" y="5105400"/>
            <a:ext cx="9144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Excess</a:t>
            </a:r>
          </a:p>
          <a:p>
            <a:r>
              <a:rPr lang="en-US" altLang="en-US" baseline="30000"/>
              <a:t>Returns</a:t>
            </a:r>
          </a:p>
        </p:txBody>
      </p:sp>
      <p:sp>
        <p:nvSpPr>
          <p:cNvPr id="10752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5B5AF3B-65F2-DB46-8A52-B7403D9C9285}" type="slidenum">
              <a:rPr lang="en-US" altLang="en-US" sz="1200">
                <a:solidFill>
                  <a:srgbClr val="FFFFFF"/>
                </a:solidFill>
              </a:rPr>
              <a:pPr>
                <a:lnSpc>
                  <a:spcPct val="80000"/>
                </a:lnSpc>
              </a:pPr>
              <a:t>9</a:t>
            </a:fld>
            <a:endParaRPr lang="en-US" altLang="en-US" sz="1200">
              <a:solidFill>
                <a:srgbClr val="FFFFFF"/>
              </a:solidFill>
            </a:endParaRPr>
          </a:p>
        </p:txBody>
      </p:sp>
    </p:spTree>
    <p:extLst>
      <p:ext uri="{BB962C8B-B14F-4D97-AF65-F5344CB8AC3E}">
        <p14:creationId xmlns:p14="http://schemas.microsoft.com/office/powerpoint/2010/main" val="404845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An Example: EV/EBITDA Multiple for Trucking Companies</a:t>
            </a:r>
            <a:endParaRPr lang="en-US" dirty="0">
              <a:ea typeface="+mj-ea"/>
              <a:cs typeface="+mj-cs"/>
            </a:endParaRPr>
          </a:p>
        </p:txBody>
      </p:sp>
      <p:pic>
        <p:nvPicPr>
          <p:cNvPr id="600066"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97690" r="-97690"/>
          <a:stretch>
            <a:fillRect/>
          </a:stretch>
        </p:blipFill>
        <p:spPr>
          <a:xfrm>
            <a:off x="612775" y="1600200"/>
            <a:ext cx="8153400" cy="4495800"/>
          </a:xfrm>
        </p:spPr>
      </p:pic>
    </p:spTree>
    <p:extLst>
      <p:ext uri="{BB962C8B-B14F-4D97-AF65-F5344CB8AC3E}">
        <p14:creationId xmlns:p14="http://schemas.microsoft.com/office/powerpoint/2010/main" val="1214829280"/>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Test on EBITDA</a:t>
            </a:r>
          </a:p>
        </p:txBody>
      </p:sp>
      <p:sp>
        <p:nvSpPr>
          <p:cNvPr id="602114" name="Rectangle 3"/>
          <p:cNvSpPr>
            <a:spLocks noGrp="1" noChangeArrowheads="1"/>
          </p:cNvSpPr>
          <p:nvPr>
            <p:ph sz="quarter" idx="1"/>
          </p:nvPr>
        </p:nvSpPr>
        <p:spPr>
          <a:xfrm>
            <a:off x="612775" y="1600200"/>
            <a:ext cx="8153400" cy="4495800"/>
          </a:xfrm>
        </p:spPr>
        <p:txBody>
          <a:bodyPr/>
          <a:lstStyle/>
          <a:p>
            <a:r>
              <a:rPr lang="en-US" altLang="en-US" dirty="0">
                <a:ea typeface="ＭＳ Ｐゴシック" charset="-128"/>
              </a:rPr>
              <a:t>Ryder System looks very cheap on a Value/EBITDA multiple basis, relative to the rest of the sector. </a:t>
            </a:r>
          </a:p>
          <a:p>
            <a:r>
              <a:rPr lang="en-US" altLang="en-US" dirty="0">
                <a:ea typeface="ＭＳ Ｐゴシック" charset="-128"/>
              </a:rPr>
              <a:t>The low pricing can be explained by the fact that Ryder Systems had the oldest fleet, at the time of this analysis, making it due for major reinvestment.</a:t>
            </a:r>
            <a:endParaRPr lang="en-US" altLang="en-US" dirty="0">
              <a:ea typeface="ＭＳ Ｐゴシック" charset="-128"/>
            </a:endParaRPr>
          </a:p>
        </p:txBody>
      </p:sp>
    </p:spTree>
    <p:extLst>
      <p:ext uri="{BB962C8B-B14F-4D97-AF65-F5344CB8AC3E}">
        <p14:creationId xmlns:p14="http://schemas.microsoft.com/office/powerpoint/2010/main" val="993759188"/>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mtClean="0">
                <a:ea typeface="ＭＳ Ｐゴシック" charset="-128"/>
              </a:rPr>
              <a:t>EV/EBITDA </a:t>
            </a:r>
            <a:r>
              <a:rPr lang="en-US" altLang="en-US">
                <a:ea typeface="ＭＳ Ｐゴシック" charset="-128"/>
              </a:rPr>
              <a:t>– </a:t>
            </a:r>
            <a:r>
              <a:rPr lang="en-US" altLang="en-US" smtClean="0">
                <a:ea typeface="ＭＳ Ｐゴシック" charset="-128"/>
              </a:rPr>
              <a:t>Market Regressions</a:t>
            </a:r>
            <a:br>
              <a:rPr lang="en-US" altLang="en-US" smtClean="0">
                <a:ea typeface="ＭＳ Ｐゴシック" charset="-128"/>
              </a:rPr>
            </a:br>
            <a:endParaRPr lang="en-US" altLang="en-US" dirty="0">
              <a:ea typeface="ＭＳ Ｐゴシック" charset="-128"/>
            </a:endParaRPr>
          </a:p>
        </p:txBody>
      </p:sp>
      <p:graphicFrame>
        <p:nvGraphicFramePr>
          <p:cNvPr id="6" name="Content Placeholder 5"/>
          <p:cNvGraphicFramePr>
            <a:graphicFrameLocks noGrp="1"/>
          </p:cNvGraphicFramePr>
          <p:nvPr>
            <p:ph sz="quarter" idx="1"/>
            <p:extLst/>
          </p:nvPr>
        </p:nvGraphicFramePr>
        <p:xfrm>
          <a:off x="612775" y="1600200"/>
          <a:ext cx="8226425" cy="4400552"/>
        </p:xfrm>
        <a:graphic>
          <a:graphicData uri="http://schemas.openxmlformats.org/drawingml/2006/table">
            <a:tbl>
              <a:tblPr/>
              <a:tblGrid>
                <a:gridCol w="1381125"/>
                <a:gridCol w="5487988"/>
                <a:gridCol w="1357312"/>
              </a:tblGrid>
              <a:tr h="5254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Region</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a:t>
                      </a:r>
                      <a:r>
                        <a:rPr kumimoji="0" lang="en-US" altLang="en-US" sz="1800" b="1" i="0" u="none" strike="noStrike" cap="none" normalizeH="0" baseline="0" dirty="0" smtClean="0">
                          <a:ln>
                            <a:noFill/>
                          </a:ln>
                          <a:solidFill>
                            <a:srgbClr val="FFFFFF"/>
                          </a:solidFill>
                          <a:effectLst/>
                          <a:latin typeface="Times" charset="0"/>
                          <a:ea typeface="ＭＳ Ｐゴシック" charset="-128"/>
                        </a:rPr>
                        <a:t>2016</a:t>
                      </a:r>
                      <a:endParaRPr kumimoji="0" lang="en-US" altLang="en-US" sz="1800" b="1" i="0" u="none" strike="noStrike" cap="none" normalizeH="0" baseline="0" dirty="0">
                        <a:ln>
                          <a:noFill/>
                        </a:ln>
                        <a:solidFill>
                          <a:srgbClr val="FFFFFF"/>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 squared</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175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United States</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smtClean="0">
                          <a:ln>
                            <a:noFill/>
                          </a:ln>
                          <a:solidFill>
                            <a:srgbClr val="000000"/>
                          </a:solidFill>
                          <a:effectLst/>
                          <a:latin typeface="Times" charset="0"/>
                          <a:ea typeface="ＭＳ Ｐゴシック" charset="-128"/>
                        </a:rPr>
                        <a:t>EV/EBITDA= 19.54 + 3.64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g</a:t>
                      </a:r>
                      <a:r>
                        <a:rPr kumimoji="0" lang="de-DE" altLang="en-US" sz="1600" b="0" i="0" u="none" strike="noStrike" cap="none" normalizeH="0" baseline="0" dirty="0" smtClean="0">
                          <a:ln>
                            <a:noFill/>
                          </a:ln>
                          <a:solidFill>
                            <a:srgbClr val="000000"/>
                          </a:solidFill>
                          <a:effectLst/>
                          <a:latin typeface="Times" charset="0"/>
                          <a:ea typeface="ＭＳ Ｐゴシック" charset="-128"/>
                        </a:rPr>
                        <a:t>  - 1.97 WACC – 12.71 DFR – 3.30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Tax</a:t>
                      </a:r>
                      <a:r>
                        <a:rPr kumimoji="0" lang="de-DE" altLang="en-US" sz="1600" b="0" i="0" u="none" strike="noStrike" cap="none" normalizeH="0" baseline="0" dirty="0" smtClean="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2.3%</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r>
              <a:tr h="6858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Europe</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smtClean="0">
                          <a:ln>
                            <a:noFill/>
                          </a:ln>
                          <a:solidFill>
                            <a:srgbClr val="000000"/>
                          </a:solidFill>
                          <a:effectLst/>
                          <a:latin typeface="Times" charset="0"/>
                          <a:ea typeface="ＭＳ Ｐゴシック" charset="-128"/>
                        </a:rPr>
                        <a:t>EV/EBITDA= 17.28 + 18.82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g</a:t>
                      </a:r>
                      <a:r>
                        <a:rPr kumimoji="0" lang="de-DE" altLang="en-US" sz="1600" b="0" i="0" u="none" strike="noStrike" cap="none" normalizeH="0" baseline="0" dirty="0" smtClean="0">
                          <a:ln>
                            <a:noFill/>
                          </a:ln>
                          <a:solidFill>
                            <a:srgbClr val="000000"/>
                          </a:solidFill>
                          <a:effectLst/>
                          <a:latin typeface="Times" charset="0"/>
                          <a:ea typeface="ＭＳ Ｐゴシック" charset="-128"/>
                        </a:rPr>
                        <a:t>  - 17.94 WACC – 7.55 DFR – 9.10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Tax</a:t>
                      </a:r>
                      <a:r>
                        <a:rPr kumimoji="0" lang="de-DE" altLang="en-US" sz="1600" b="0" i="0" u="none" strike="noStrike" cap="none" normalizeH="0" baseline="0" dirty="0" smtClean="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9.0%</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6143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Japan</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smtClean="0">
                          <a:ln>
                            <a:noFill/>
                          </a:ln>
                          <a:solidFill>
                            <a:srgbClr val="000000"/>
                          </a:solidFill>
                          <a:effectLst/>
                          <a:latin typeface="Times" charset="0"/>
                          <a:ea typeface="ＭＳ Ｐゴシック" charset="-128"/>
                        </a:rPr>
                        <a:t>EEV/EBITDA= 22.49 + 1.75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g</a:t>
                      </a:r>
                      <a:r>
                        <a:rPr kumimoji="0" lang="de-DE" altLang="en-US" sz="1600" b="0" i="0" u="none" strike="noStrike" cap="none" normalizeH="0" baseline="0" dirty="0" smtClean="0">
                          <a:ln>
                            <a:noFill/>
                          </a:ln>
                          <a:solidFill>
                            <a:srgbClr val="000000"/>
                          </a:solidFill>
                          <a:effectLst/>
                          <a:latin typeface="Times" charset="0"/>
                          <a:ea typeface="ＭＳ Ｐゴシック" charset="-128"/>
                        </a:rPr>
                        <a:t>  - 79.45 WACC – 6.03 DFR – 19.00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Tax</a:t>
                      </a:r>
                      <a:r>
                        <a:rPr kumimoji="0" lang="de-DE" altLang="en-US" sz="1600" b="0" i="0" u="none" strike="noStrike" cap="none" normalizeH="0" baseline="0" dirty="0" smtClean="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6889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Emerging Markets</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smtClean="0">
                          <a:ln>
                            <a:noFill/>
                          </a:ln>
                          <a:solidFill>
                            <a:srgbClr val="000000"/>
                          </a:solidFill>
                          <a:effectLst/>
                          <a:latin typeface="Times" charset="0"/>
                          <a:ea typeface="ＭＳ Ｐゴシック" charset="-128"/>
                        </a:rPr>
                        <a:t>EV/EBITDA= 50.71 + 9.57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g</a:t>
                      </a:r>
                      <a:r>
                        <a:rPr kumimoji="0" lang="de-DE" altLang="en-US" sz="1600" b="0" i="0" u="none" strike="noStrike" cap="none" normalizeH="0" baseline="0" dirty="0" smtClean="0">
                          <a:ln>
                            <a:noFill/>
                          </a:ln>
                          <a:solidFill>
                            <a:srgbClr val="000000"/>
                          </a:solidFill>
                          <a:effectLst/>
                          <a:latin typeface="Times" charset="0"/>
                          <a:ea typeface="ＭＳ Ｐゴシック" charset="-128"/>
                        </a:rPr>
                        <a:t>  - 212.55 WACC – 18.27 DFR – 21.40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Tax</a:t>
                      </a:r>
                      <a:r>
                        <a:rPr kumimoji="0" lang="de-DE" altLang="en-US" sz="1600" b="0" i="0" u="none" strike="noStrike" cap="none" normalizeH="0" baseline="0" dirty="0" smtClean="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5.9</a:t>
                      </a:r>
                      <a:r>
                        <a:rPr kumimoji="0" lang="en-US" altLang="en-US" sz="1600" b="0" i="0" u="none" strike="noStrike" cap="none" normalizeH="0" baseline="0" dirty="0">
                          <a:ln>
                            <a:noFill/>
                          </a:ln>
                          <a:solidFill>
                            <a:srgbClr val="000000"/>
                          </a:solidFill>
                          <a:effectLst/>
                          <a:latin typeface="Times" charset="0"/>
                          <a:ea typeface="ＭＳ Ｐゴシック" charset="-128"/>
                        </a:rPr>
                        <a:t>%</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6889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Australia, NZ &amp; Canada</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smtClean="0">
                          <a:ln>
                            <a:noFill/>
                          </a:ln>
                          <a:solidFill>
                            <a:srgbClr val="000000"/>
                          </a:solidFill>
                          <a:effectLst/>
                          <a:latin typeface="Times" charset="0"/>
                          <a:ea typeface="ＭＳ Ｐゴシック" charset="-128"/>
                        </a:rPr>
                        <a:t>EV/EBITDA= 25.86+ 10.10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g</a:t>
                      </a:r>
                      <a:r>
                        <a:rPr kumimoji="0" lang="de-DE" altLang="en-US" sz="1600" b="0" i="0" u="none" strike="noStrike" cap="none" normalizeH="0" baseline="0" dirty="0" smtClean="0">
                          <a:ln>
                            <a:noFill/>
                          </a:ln>
                          <a:solidFill>
                            <a:srgbClr val="000000"/>
                          </a:solidFill>
                          <a:effectLst/>
                          <a:latin typeface="Times" charset="0"/>
                          <a:ea typeface="ＭＳ Ｐゴシック" charset="-128"/>
                        </a:rPr>
                        <a:t>  - 162.14 WACC – 1.41 DFR – 10.50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Tax</a:t>
                      </a:r>
                      <a:r>
                        <a:rPr kumimoji="0" lang="de-DE" altLang="en-US" sz="1600" b="0" i="0" u="none" strike="noStrike" cap="none" normalizeH="0" baseline="0" dirty="0" smtClean="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8.6%</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5794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Global</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a:t>
                      </a:r>
                      <a:r>
                        <a:rPr kumimoji="0" lang="de-DE" altLang="en-US" sz="1600" b="0" i="0" u="none" strike="noStrike" cap="none" normalizeH="0" baseline="0" dirty="0" smtClean="0">
                          <a:ln>
                            <a:noFill/>
                          </a:ln>
                          <a:solidFill>
                            <a:srgbClr val="000000"/>
                          </a:solidFill>
                          <a:effectLst/>
                          <a:latin typeface="Times" charset="0"/>
                          <a:ea typeface="ＭＳ Ｐゴシック" charset="-128"/>
                        </a:rPr>
                        <a:t>27.42 </a:t>
                      </a:r>
                      <a:r>
                        <a:rPr kumimoji="0" lang="de-DE" altLang="en-US" sz="1600" b="0" i="0" u="none" strike="noStrike" cap="none" normalizeH="0" baseline="0" dirty="0">
                          <a:ln>
                            <a:noFill/>
                          </a:ln>
                          <a:solidFill>
                            <a:srgbClr val="000000"/>
                          </a:solidFill>
                          <a:effectLst/>
                          <a:latin typeface="Times" charset="0"/>
                          <a:ea typeface="ＭＳ Ｐゴシック" charset="-128"/>
                        </a:rPr>
                        <a:t>+ </a:t>
                      </a:r>
                      <a:r>
                        <a:rPr kumimoji="0" lang="de-DE" altLang="en-US" sz="1600" b="0" i="0" u="none" strike="noStrike" cap="none" normalizeH="0" baseline="0" dirty="0" smtClean="0">
                          <a:ln>
                            <a:noFill/>
                          </a:ln>
                          <a:solidFill>
                            <a:srgbClr val="000000"/>
                          </a:solidFill>
                          <a:effectLst/>
                          <a:latin typeface="Times" charset="0"/>
                          <a:ea typeface="ＭＳ Ｐゴシック" charset="-128"/>
                        </a:rPr>
                        <a:t>6.90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a:t>
                      </a:r>
                      <a:r>
                        <a:rPr kumimoji="0" lang="de-DE" altLang="en-US" sz="1600" b="0" i="0" u="none" strike="noStrike" cap="none" normalizeH="0" baseline="0" dirty="0" smtClean="0">
                          <a:ln>
                            <a:noFill/>
                          </a:ln>
                          <a:solidFill>
                            <a:srgbClr val="000000"/>
                          </a:solidFill>
                          <a:effectLst/>
                          <a:latin typeface="Times" charset="0"/>
                          <a:ea typeface="ＭＳ Ｐゴシック" charset="-128"/>
                        </a:rPr>
                        <a:t> -55.15 WACC – 12.03 </a:t>
                      </a:r>
                      <a:r>
                        <a:rPr kumimoji="0" lang="de-DE" altLang="en-US" sz="1600" b="0" i="0" u="none" strike="noStrike" cap="none" normalizeH="0" baseline="0" dirty="0">
                          <a:ln>
                            <a:noFill/>
                          </a:ln>
                          <a:solidFill>
                            <a:srgbClr val="000000"/>
                          </a:solidFill>
                          <a:effectLst/>
                          <a:latin typeface="Times" charset="0"/>
                          <a:ea typeface="ＭＳ Ｐゴシック" charset="-128"/>
                        </a:rPr>
                        <a:t>DFR </a:t>
                      </a:r>
                      <a:r>
                        <a:rPr kumimoji="0" lang="de-DE" altLang="en-US" sz="1600" b="0" i="0" u="none" strike="noStrike" cap="none" normalizeH="0" baseline="0" dirty="0" smtClean="0">
                          <a:ln>
                            <a:noFill/>
                          </a:ln>
                          <a:solidFill>
                            <a:srgbClr val="000000"/>
                          </a:solidFill>
                          <a:effectLst/>
                          <a:latin typeface="Times" charset="0"/>
                          <a:ea typeface="ＭＳ Ｐゴシック" charset="-128"/>
                        </a:rPr>
                        <a:t>– 16.20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Tax</a:t>
                      </a:r>
                      <a:r>
                        <a:rPr kumimoji="0" lang="de-DE" altLang="en-US" sz="1600" b="0" i="0" u="none" strike="noStrike" cap="none" normalizeH="0" baseline="0" dirty="0" smtClean="0">
                          <a:ln>
                            <a:noFill/>
                          </a:ln>
                          <a:solidFill>
                            <a:srgbClr val="000000"/>
                          </a:solidFill>
                          <a:effectLst/>
                          <a:latin typeface="Times" charset="0"/>
                          <a:ea typeface="ＭＳ Ｐゴシック" charset="-128"/>
                        </a:rPr>
                        <a:t> </a:t>
                      </a:r>
                      <a:r>
                        <a:rPr kumimoji="0" lang="de-DE" altLang="en-US" sz="1600" b="0" i="0" u="none" strike="noStrike" cap="none" normalizeH="0" baseline="0" dirty="0">
                          <a:ln>
                            <a:noFill/>
                          </a:ln>
                          <a:solidFill>
                            <a:srgbClr val="000000"/>
                          </a:solidFill>
                          <a:effectLst/>
                          <a:latin typeface="Times" charset="0"/>
                          <a:ea typeface="ＭＳ Ｐゴシック" charset="-128"/>
                        </a:rPr>
                        <a:t>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3.7%</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206880" name="TextBox 1"/>
          <p:cNvSpPr txBox="1">
            <a:spLocks noChangeArrowheads="1"/>
          </p:cNvSpPr>
          <p:nvPr/>
        </p:nvSpPr>
        <p:spPr bwMode="auto">
          <a:xfrm>
            <a:off x="514004" y="5982914"/>
            <a:ext cx="81994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dirty="0"/>
              <a:t>g = Expected Revenue Growth</a:t>
            </a:r>
            <a:r>
              <a:rPr lang="en-US" altLang="en-US" sz="1800" dirty="0"/>
              <a:t>: Expected growth in revenues: Near term (2 or 5 years)</a:t>
            </a:r>
          </a:p>
          <a:p>
            <a:r>
              <a:rPr lang="en-US" altLang="en-US" sz="1800" u="sng" dirty="0"/>
              <a:t>DFR = Debt Ratio </a:t>
            </a:r>
            <a:r>
              <a:rPr lang="en-US" altLang="en-US" sz="1800" dirty="0"/>
              <a:t>: Total Debt/ (Total Debt + Market value of equity)</a:t>
            </a:r>
          </a:p>
          <a:p>
            <a:r>
              <a:rPr lang="en-US" altLang="en-US" sz="1800" u="sng" dirty="0"/>
              <a:t>Tax Rate: </a:t>
            </a:r>
            <a:r>
              <a:rPr lang="en-US" altLang="en-US" sz="1800" dirty="0"/>
              <a:t>Effective tax rate in most recent </a:t>
            </a:r>
            <a:r>
              <a:rPr lang="en-US" altLang="en-US" sz="1800" dirty="0" smtClean="0"/>
              <a:t>year 	WACC = Cost of capital (in US$)</a:t>
            </a:r>
            <a:endParaRPr lang="en-US" altLang="en-US" sz="1800" dirty="0"/>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636314-CF7A-7E45-8D9C-D023ED6A56D3}" type="slidenum">
              <a:rPr lang="en-US" altLang="en-US" sz="1200">
                <a:solidFill>
                  <a:srgbClr val="FFFFFF"/>
                </a:solidFill>
              </a:rPr>
              <a:pPr>
                <a:lnSpc>
                  <a:spcPct val="80000"/>
                </a:lnSpc>
              </a:pPr>
              <a:t>12</a:t>
            </a:fld>
            <a:endParaRPr lang="en-US" altLang="en-US" sz="1200">
              <a:solidFill>
                <a:srgbClr val="FFFFFF"/>
              </a:solidFill>
            </a:endParaRPr>
          </a:p>
        </p:txBody>
      </p:sp>
    </p:spTree>
    <p:extLst>
      <p:ext uri="{BB962C8B-B14F-4D97-AF65-F5344CB8AC3E}">
        <p14:creationId xmlns:p14="http://schemas.microsoft.com/office/powerpoint/2010/main" val="17113523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308</TotalTime>
  <Words>1323</Words>
  <Application>Microsoft Macintosh PowerPoint</Application>
  <PresentationFormat>Letter Paper (8.5x11 in)</PresentationFormat>
  <Paragraphs>129</Paragraphs>
  <Slides>12</Slides>
  <Notes>10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20" baseType="lpstr">
      <vt:lpstr>Calibri</vt:lpstr>
      <vt:lpstr>Helvetica</vt:lpstr>
      <vt:lpstr>ＭＳ Ｐゴシック</vt:lpstr>
      <vt:lpstr>Times</vt:lpstr>
      <vt:lpstr>Wingdings</vt:lpstr>
      <vt:lpstr>Wingdings 2</vt:lpstr>
      <vt:lpstr>Basic</vt:lpstr>
      <vt:lpstr>Equation</vt:lpstr>
      <vt:lpstr>Session 17: Other Earnings Multiples</vt:lpstr>
      <vt:lpstr>To PE and beyond..</vt:lpstr>
      <vt:lpstr>I. PEG Ratio</vt:lpstr>
      <vt:lpstr>PEG Ratios and Fundamentals</vt:lpstr>
      <vt:lpstr>A Simple Example</vt:lpstr>
      <vt:lpstr>PE Ratios and Expected Growth</vt:lpstr>
      <vt:lpstr>II. EV to EBITDA - Determinants</vt:lpstr>
      <vt:lpstr>A Simple Example</vt:lpstr>
      <vt:lpstr>The Determinants of EV/EBITDA</vt:lpstr>
      <vt:lpstr>An Example: EV/EBITDA Multiple for Trucking Companies</vt:lpstr>
      <vt:lpstr>A Test on EBITDA</vt:lpstr>
      <vt:lpstr>EV/EBITDA – Market Regressions </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47</cp:revision>
  <cp:lastPrinted>2013-12-12T13:03:45Z</cp:lastPrinted>
  <dcterms:created xsi:type="dcterms:W3CDTF">2011-11-03T12:27:46Z</dcterms:created>
  <dcterms:modified xsi:type="dcterms:W3CDTF">2016-06-13T02:15:23Z</dcterms:modified>
</cp:coreProperties>
</file>