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7"/>
  </p:notesMasterIdLst>
  <p:handoutMasterIdLst>
    <p:handoutMasterId r:id="rId18"/>
  </p:handoutMasterIdLst>
  <p:sldIdLst>
    <p:sldId id="256" r:id="rId2"/>
    <p:sldId id="273" r:id="rId3"/>
    <p:sldId id="274" r:id="rId4"/>
    <p:sldId id="275" r:id="rId5"/>
    <p:sldId id="276" r:id="rId6"/>
    <p:sldId id="277" r:id="rId7"/>
    <p:sldId id="278" r:id="rId8"/>
    <p:sldId id="279" r:id="rId9"/>
    <p:sldId id="280" r:id="rId10"/>
    <p:sldId id="281" r:id="rId11"/>
    <p:sldId id="282" r:id="rId12"/>
    <p:sldId id="283" r:id="rId13"/>
    <p:sldId id="284" r:id="rId14"/>
    <p:sldId id="285" r:id="rId15"/>
    <p:sldId id="287" r:id="rId16"/>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handoutMaster" Target="handoutMasters/handoutMaster1.xml"/><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8.emf"/><Relationship Id="rId4" Type="http://schemas.openxmlformats.org/officeDocument/2006/relationships/image" Target="../media/image9.emf"/><Relationship Id="rId1" Type="http://schemas.openxmlformats.org/officeDocument/2006/relationships/image" Target="../media/image6.emf"/><Relationship Id="rId2"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 Id="rId2" Type="http://schemas.openxmlformats.org/officeDocument/2006/relationships/image" Target="../media/image12.emf"/><Relationship Id="rId3" Type="http://schemas.openxmlformats.org/officeDocument/2006/relationships/image" Target="../media/image1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6/12/16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6/12/16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ChangeArrowheads="1" noTextEdit="1"/>
          </p:cNvSpPr>
          <p:nvPr>
            <p:ph type="sldImg"/>
          </p:nvPr>
        </p:nvSpPr>
        <p:spPr>
          <a:xfrm>
            <a:off x="1150938" y="692150"/>
            <a:ext cx="4556125" cy="3416300"/>
          </a:xfrm>
          <a:ln/>
        </p:spPr>
      </p:sp>
      <p:sp>
        <p:nvSpPr>
          <p:cNvPr id="1013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Following a familiar route.. The price to book ratio is an equity multiple and you go back to an equity valuation model…</a:t>
            </a:r>
          </a:p>
          <a:p>
            <a:r>
              <a:rPr lang="en-US" altLang="en-US">
                <a:latin typeface="Times" charset="0"/>
                <a:ea typeface="ＭＳ Ｐゴシック" charset="-128"/>
              </a:rPr>
              <a:t>The price to book ratio is determined by the three variables that determine the PE ratio (growth, payout and risk) and one variable that is unique to it (the return on equity)</a:t>
            </a:r>
          </a:p>
          <a:p>
            <a:r>
              <a:rPr lang="en-US" altLang="en-US">
                <a:latin typeface="Times" charset="0"/>
                <a:ea typeface="ＭＳ Ｐゴシック" charset="-128"/>
              </a:rPr>
              <a:t>Every multiple has one variable that can be considered its key determinant - its companion variable, so to speak. For PE, it was growth.. For Value/EBITDA, it was the reinvestment rate. For price to book, it is return on equity.</a:t>
            </a:r>
          </a:p>
        </p:txBody>
      </p:sp>
    </p:spTree>
    <p:extLst>
      <p:ext uri="{BB962C8B-B14F-4D97-AF65-F5344CB8AC3E}">
        <p14:creationId xmlns:p14="http://schemas.microsoft.com/office/powerpoint/2010/main" val="1815936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Rot="1" noChangeAspect="1" noChangeArrowheads="1" noTextEdit="1"/>
          </p:cNvSpPr>
          <p:nvPr>
            <p:ph type="sldImg"/>
          </p:nvPr>
        </p:nvSpPr>
        <p:spPr>
          <a:xfrm>
            <a:off x="1150938" y="692150"/>
            <a:ext cx="4556125" cy="3416300"/>
          </a:xfrm>
          <a:ln/>
        </p:spPr>
      </p:sp>
      <p:sp>
        <p:nvSpPr>
          <p:cNvPr id="1034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Restates the price to book in terms of excess returns.. Firms that earn excess returns (on equity) will trade at high price to book ratios… If the return on equity is estimated using the expected earnings next year, the two equations will converge.. Otherwise, the first equation will be higher by a factor (1+g)….</a:t>
            </a:r>
          </a:p>
          <a:p>
            <a:endParaRPr lang="en-US" altLang="en-US">
              <a:latin typeface="Times" charset="0"/>
              <a:ea typeface="ＭＳ Ｐゴシック" charset="-128"/>
            </a:endParaRPr>
          </a:p>
        </p:txBody>
      </p:sp>
    </p:spTree>
    <p:extLst>
      <p:ext uri="{BB962C8B-B14F-4D97-AF65-F5344CB8AC3E}">
        <p14:creationId xmlns:p14="http://schemas.microsoft.com/office/powerpoint/2010/main" val="327307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noTextEdit="1"/>
          </p:cNvSpPr>
          <p:nvPr>
            <p:ph type="sldImg"/>
          </p:nvPr>
        </p:nvSpPr>
        <p:spPr>
          <a:xfrm>
            <a:off x="1150938" y="692150"/>
            <a:ext cx="4556125" cy="3416300"/>
          </a:xfrm>
          <a:ln/>
        </p:spPr>
      </p:sp>
      <p:sp>
        <p:nvSpPr>
          <p:cNvPr id="105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analyze a firm value ratio, we go back to a firm valuation. The determinant of the value to book ratio is the spread between the ROC and the cost of capital…</a:t>
            </a:r>
          </a:p>
          <a:p>
            <a:endParaRPr lang="en-US" altLang="en-US">
              <a:latin typeface="Times" charset="0"/>
              <a:ea typeface="ＭＳ Ｐゴシック" charset="-128"/>
            </a:endParaRPr>
          </a:p>
        </p:txBody>
      </p:sp>
    </p:spTree>
    <p:extLst>
      <p:ext uri="{BB962C8B-B14F-4D97-AF65-F5344CB8AC3E}">
        <p14:creationId xmlns:p14="http://schemas.microsoft.com/office/powerpoint/2010/main" val="21059990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Slide Image Placeholder 1"/>
          <p:cNvSpPr>
            <a:spLocks noGrp="1" noRot="1" noChangeAspect="1"/>
          </p:cNvSpPr>
          <p:nvPr>
            <p:ph type="sldImg"/>
          </p:nvPr>
        </p:nvSpPr>
        <p:spPr>
          <a:xfrm>
            <a:off x="1150938" y="692150"/>
            <a:ext cx="4556125" cy="3416300"/>
          </a:xfrm>
          <a:ln/>
        </p:spPr>
      </p:sp>
      <p:sp>
        <p:nvSpPr>
          <p:cNvPr id="138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was just before the crisis. Note that the banks that trade at low P/BV ratios also tend to have low ROEs… </a:t>
            </a:r>
          </a:p>
          <a:p>
            <a:r>
              <a:rPr lang="en-US" altLang="en-US">
                <a:latin typeface="Times" charset="0"/>
                <a:ea typeface="ＭＳ Ｐゴシック" charset="-128"/>
              </a:rPr>
              <a:t>The standard deviation in stock prices is a proxy for risk. If that is not a good measure, you may consider others that are specific to banks (toxic assets on the balance sheet, regulatory capital ratios, loan losses/write offs)</a:t>
            </a:r>
          </a:p>
        </p:txBody>
      </p:sp>
    </p:spTree>
    <p:extLst>
      <p:ext uri="{BB962C8B-B14F-4D97-AF65-F5344CB8AC3E}">
        <p14:creationId xmlns:p14="http://schemas.microsoft.com/office/powerpoint/2010/main" val="11670543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Rot="1" noChangeAspect="1" noChangeArrowheads="1" noTextEdit="1"/>
          </p:cNvSpPr>
          <p:nvPr>
            <p:ph type="sldImg"/>
          </p:nvPr>
        </p:nvSpPr>
        <p:spPr>
          <a:xfrm>
            <a:off x="1150938" y="692150"/>
            <a:ext cx="4556125" cy="3416300"/>
          </a:xfrm>
          <a:ln/>
        </p:spPr>
      </p:sp>
      <p:sp>
        <p:nvSpPr>
          <p:cNvPr id="1402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simple way to look for mismatches…. </a:t>
            </a:r>
          </a:p>
        </p:txBody>
      </p:sp>
    </p:spTree>
    <p:extLst>
      <p:ext uri="{BB962C8B-B14F-4D97-AF65-F5344CB8AC3E}">
        <p14:creationId xmlns:p14="http://schemas.microsoft.com/office/powerpoint/2010/main" val="14097294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Slide Image Placeholder 1"/>
          <p:cNvSpPr>
            <a:spLocks noGrp="1" noRot="1" noChangeAspect="1"/>
          </p:cNvSpPr>
          <p:nvPr>
            <p:ph type="sldImg"/>
          </p:nvPr>
        </p:nvSpPr>
        <p:spPr>
          <a:xfrm>
            <a:off x="1150938" y="692150"/>
            <a:ext cx="4556125" cy="3416300"/>
          </a:xfrm>
          <a:ln/>
        </p:spPr>
      </p:sp>
      <p:sp>
        <p:nvSpPr>
          <p:cNvPr id="1423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 slightly more sophisticated take which brings in more than one variable into the analysis…</a:t>
            </a:r>
          </a:p>
          <a:p>
            <a:r>
              <a:rPr lang="en-US" altLang="en-US">
                <a:latin typeface="Times" charset="0"/>
                <a:ea typeface="ＭＳ Ｐゴシック" charset="-128"/>
              </a:rPr>
              <a:t>Note how much of the variation in price to book ratios is explained by just ROE and standard deviation. The caveats about small samples and linear relationships continue to apply.</a:t>
            </a:r>
          </a:p>
        </p:txBody>
      </p:sp>
    </p:spTree>
    <p:extLst>
      <p:ext uri="{BB962C8B-B14F-4D97-AF65-F5344CB8AC3E}">
        <p14:creationId xmlns:p14="http://schemas.microsoft.com/office/powerpoint/2010/main" val="19116667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Slide Image Placeholder 1"/>
          <p:cNvSpPr>
            <a:spLocks noGrp="1" noRot="1" noChangeAspect="1"/>
          </p:cNvSpPr>
          <p:nvPr>
            <p:ph type="sldImg"/>
          </p:nvPr>
        </p:nvSpPr>
        <p:spPr>
          <a:xfrm>
            <a:off x="1150938" y="692150"/>
            <a:ext cx="4556125" cy="3416300"/>
          </a:xfrm>
          <a:ln/>
        </p:spPr>
      </p:sp>
      <p:sp>
        <p:nvSpPr>
          <p:cNvPr id="1443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regression to get predicted values, we can estimate what the PBV ratio should be for each bank, given its ROE and standard deviation.</a:t>
            </a:r>
          </a:p>
        </p:txBody>
      </p:sp>
    </p:spTree>
    <p:extLst>
      <p:ext uri="{BB962C8B-B14F-4D97-AF65-F5344CB8AC3E}">
        <p14:creationId xmlns:p14="http://schemas.microsoft.com/office/powerpoint/2010/main" val="4863508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Slide Image Placeholder 1"/>
          <p:cNvSpPr>
            <a:spLocks noGrp="1" noRot="1" noChangeAspect="1"/>
          </p:cNvSpPr>
          <p:nvPr>
            <p:ph type="sldImg"/>
          </p:nvPr>
        </p:nvSpPr>
        <p:spPr>
          <a:xfrm>
            <a:off x="1150938" y="692150"/>
            <a:ext cx="4556125" cy="3416300"/>
          </a:xfrm>
          <a:ln/>
        </p:spPr>
      </p:sp>
      <p:sp>
        <p:nvSpPr>
          <p:cNvPr id="1464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banks have historically traded well above book value, the price to book ratios for US banks collectively has dropped to below one in the last two years, even though returns on equity bottomed out in 2009 and have improved since. If the price to book is a forward looking measure, this would suggest either than investors don’t expect bank ROEs to recover very much (maybe to their costs of equity) or that banks are under valued.</a:t>
            </a:r>
          </a:p>
        </p:txBody>
      </p:sp>
    </p:spTree>
    <p:extLst>
      <p:ext uri="{BB962C8B-B14F-4D97-AF65-F5344CB8AC3E}">
        <p14:creationId xmlns:p14="http://schemas.microsoft.com/office/powerpoint/2010/main" val="6167852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Rot="1" noChangeAspect="1" noChangeArrowheads="1" noTextEdit="1"/>
          </p:cNvSpPr>
          <p:nvPr>
            <p:ph type="sldImg"/>
          </p:nvPr>
        </p:nvSpPr>
        <p:spPr>
          <a:xfrm>
            <a:off x="1150938" y="692150"/>
            <a:ext cx="4556125" cy="3416300"/>
          </a:xfrm>
          <a:ln/>
        </p:spPr>
      </p:sp>
      <p:sp>
        <p:nvSpPr>
          <p:cNvPr id="1484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Looks at the 100 largest market cap firms in the United States… Shows how strong the link is between price to book and return on equity. With a 90% confidence interval, a handful of stocks fall outside the range, but there may be good reasons for each:</a:t>
            </a:r>
          </a:p>
          <a:p>
            <a:r>
              <a:rPr lang="en-US" altLang="en-US">
                <a:latin typeface="Times" charset="0"/>
                <a:ea typeface="ＭＳ Ｐゴシック" charset="-128"/>
              </a:rPr>
              <a:t>The two stocks that fall below the undervalued line are MO (Altria or Philip Morris) and FNMA (because of recent accounting and management scandals.</a:t>
            </a:r>
          </a:p>
          <a:p>
            <a:r>
              <a:rPr lang="en-US" altLang="en-US">
                <a:latin typeface="Times" charset="0"/>
                <a:ea typeface="ＭＳ Ｐゴシック" charset="-128"/>
              </a:rPr>
              <a:t>Above the overvalued line are the high flyers - EBAY, Dell, SAP where presumable investors expect the return on equity to climb over time and high growth to continue…</a:t>
            </a:r>
          </a:p>
        </p:txBody>
      </p:sp>
    </p:spTree>
    <p:extLst>
      <p:ext uri="{BB962C8B-B14F-4D97-AF65-F5344CB8AC3E}">
        <p14:creationId xmlns:p14="http://schemas.microsoft.com/office/powerpoint/2010/main" val="9921681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Image Placeholder 1"/>
          <p:cNvSpPr>
            <a:spLocks noGrp="1" noRot="1" noChangeAspect="1"/>
          </p:cNvSpPr>
          <p:nvPr>
            <p:ph type="sldImg"/>
          </p:nvPr>
        </p:nvSpPr>
        <p:spPr>
          <a:xfrm>
            <a:off x="1150938" y="692150"/>
            <a:ext cx="4556125" cy="3416300"/>
          </a:xfrm>
          <a:ln/>
        </p:spPr>
      </p:sp>
      <p:sp>
        <p:nvSpPr>
          <p:cNvPr id="150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control for growth differences. The most undervalued firm is MO…. And all of the overvalued firms drop off the list.</a:t>
            </a:r>
          </a:p>
        </p:txBody>
      </p:sp>
    </p:spTree>
    <p:extLst>
      <p:ext uri="{BB962C8B-B14F-4D97-AF65-F5344CB8AC3E}">
        <p14:creationId xmlns:p14="http://schemas.microsoft.com/office/powerpoint/2010/main" val="16324961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noTextEdit="1"/>
          </p:cNvSpPr>
          <p:nvPr>
            <p:ph type="sldImg"/>
          </p:nvPr>
        </p:nvSpPr>
        <p:spPr>
          <a:xfrm>
            <a:off x="1150938" y="692150"/>
            <a:ext cx="4556125" cy="3416300"/>
          </a:xfrm>
          <a:ln/>
        </p:spPr>
      </p:sp>
      <p:sp>
        <p:nvSpPr>
          <p:cNvPr id="152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Graphs out the largest US market cap firms on a three dimensional graph with risk being the third dimension…</a:t>
            </a:r>
          </a:p>
          <a:p>
            <a:r>
              <a:rPr lang="en-US" altLang="en-US">
                <a:latin typeface="Times" charset="0"/>
                <a:ea typeface="ＭＳ Ｐゴシック" charset="-128"/>
              </a:rPr>
              <a:t>You could also try growth as the third dimension…</a:t>
            </a:r>
          </a:p>
        </p:txBody>
      </p:sp>
    </p:spTree>
    <p:extLst>
      <p:ext uri="{BB962C8B-B14F-4D97-AF65-F5344CB8AC3E}">
        <p14:creationId xmlns:p14="http://schemas.microsoft.com/office/powerpoint/2010/main" val="18900893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1026"/>
          <p:cNvSpPr>
            <a:spLocks noGrp="1" noRot="1" noChangeAspect="1" noChangeArrowheads="1" noTextEdit="1"/>
          </p:cNvSpPr>
          <p:nvPr>
            <p:ph type="sldImg"/>
          </p:nvPr>
        </p:nvSpPr>
        <p:spPr>
          <a:xfrm>
            <a:off x="1150938" y="692150"/>
            <a:ext cx="4556125" cy="3416300"/>
          </a:xfrm>
          <a:ln/>
        </p:spPr>
      </p:sp>
      <p:sp>
        <p:nvSpPr>
          <p:cNvPr id="205826"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Japan is the outlier. It is difficult to explain differences in price to book ratios across Japanese companies… May have something to do with Japanese accounting… and how it affects book value.</a:t>
            </a:r>
          </a:p>
        </p:txBody>
      </p:sp>
    </p:spTree>
    <p:extLst>
      <p:ext uri="{BB962C8B-B14F-4D97-AF65-F5344CB8AC3E}">
        <p14:creationId xmlns:p14="http://schemas.microsoft.com/office/powerpoint/2010/main" val="14301633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oleObject" Target="../embeddings/oleObject1.bin"/><Relationship Id="rId5" Type="http://schemas.openxmlformats.org/officeDocument/2006/relationships/image" Target="../media/image6.emf"/><Relationship Id="rId6" Type="http://schemas.openxmlformats.org/officeDocument/2006/relationships/oleObject" Target="../embeddings/oleObject2.bin"/><Relationship Id="rId7" Type="http://schemas.openxmlformats.org/officeDocument/2006/relationships/image" Target="../media/image7.emf"/><Relationship Id="rId8" Type="http://schemas.openxmlformats.org/officeDocument/2006/relationships/oleObject" Target="../embeddings/oleObject3.bin"/><Relationship Id="rId9" Type="http://schemas.openxmlformats.org/officeDocument/2006/relationships/image" Target="../media/image8.emf"/><Relationship Id="rId10" Type="http://schemas.openxmlformats.org/officeDocument/2006/relationships/oleObject" Target="../embeddings/oleObject4.bin"/><Relationship Id="rId11" Type="http://schemas.openxmlformats.org/officeDocument/2006/relationships/image" Target="../media/image9.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5.bin"/><Relationship Id="rId5" Type="http://schemas.openxmlformats.org/officeDocument/2006/relationships/image" Target="../media/image10.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6.bin"/><Relationship Id="rId5" Type="http://schemas.openxmlformats.org/officeDocument/2006/relationships/image" Target="../media/image11.emf"/><Relationship Id="rId6" Type="http://schemas.openxmlformats.org/officeDocument/2006/relationships/oleObject" Target="../embeddings/oleObject7.bin"/><Relationship Id="rId7" Type="http://schemas.openxmlformats.org/officeDocument/2006/relationships/image" Target="../media/image12.emf"/><Relationship Id="rId8" Type="http://schemas.openxmlformats.org/officeDocument/2006/relationships/oleObject" Target="../embeddings/oleObject8.bin"/><Relationship Id="rId9" Type="http://schemas.openxmlformats.org/officeDocument/2006/relationships/image" Target="../media/image13.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a:t>
            </a:r>
            <a:r>
              <a:rPr lang="en-US" dirty="0" smtClean="0"/>
              <a:t>18: Book Value Multiples</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Accounting Value..</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6" name="Content Placeholder 5"/>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Price to Book Ratio</a:t>
            </a:r>
          </a:p>
        </p:txBody>
      </p:sp>
      <p:sp>
        <p:nvSpPr>
          <p:cNvPr id="82946" name="Rectangle 3"/>
          <p:cNvSpPr>
            <a:spLocks noGrp="1" noChangeArrowheads="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sz="3200" dirty="0" smtClean="0">
                <a:ea typeface="+mn-ea"/>
                <a:cs typeface="+mn-cs"/>
              </a:rPr>
              <a:t>Going back to a simple dividend discount model,</a:t>
            </a:r>
          </a:p>
          <a:p>
            <a:pPr marL="320040" indent="-320040" eaLnBrk="1" fontAlgn="auto" hangingPunct="1">
              <a:spcAft>
                <a:spcPts val="0"/>
              </a:spcAft>
              <a:buFont typeface="Wingdings"/>
              <a:buChar char=""/>
              <a:defRPr/>
            </a:pPr>
            <a:endParaRPr lang="en-US" sz="3200" dirty="0" smtClean="0">
              <a:ea typeface="+mn-ea"/>
              <a:cs typeface="+mn-cs"/>
            </a:endParaRPr>
          </a:p>
          <a:p>
            <a:pPr marL="320040" indent="-320040" eaLnBrk="1" fontAlgn="auto" hangingPunct="1">
              <a:spcAft>
                <a:spcPts val="0"/>
              </a:spcAft>
              <a:buFont typeface="Wingdings"/>
              <a:buChar char=""/>
              <a:defRPr/>
            </a:pPr>
            <a:endParaRPr lang="en-US" sz="3200" dirty="0" smtClean="0">
              <a:ea typeface="+mn-ea"/>
              <a:cs typeface="+mn-cs"/>
            </a:endParaRPr>
          </a:p>
          <a:p>
            <a:pPr marL="320040" indent="-320040" eaLnBrk="1" fontAlgn="auto" hangingPunct="1">
              <a:spcAft>
                <a:spcPts val="0"/>
              </a:spcAft>
              <a:buFont typeface="Wingdings"/>
              <a:buChar char=""/>
              <a:defRPr/>
            </a:pPr>
            <a:endParaRPr lang="en-US" sz="3200" dirty="0" smtClean="0">
              <a:ea typeface="+mn-ea"/>
              <a:cs typeface="+mn-cs"/>
            </a:endParaRPr>
          </a:p>
          <a:p>
            <a:pPr marL="320040" indent="-320040" eaLnBrk="1" fontAlgn="auto" hangingPunct="1">
              <a:spcAft>
                <a:spcPts val="0"/>
              </a:spcAft>
              <a:buFont typeface="Wingdings"/>
              <a:buChar char=""/>
              <a:defRPr/>
            </a:pPr>
            <a:r>
              <a:rPr lang="en-US" sz="3200" dirty="0" smtClean="0">
                <a:ea typeface="+mn-ea"/>
                <a:cs typeface="+mn-cs"/>
              </a:rPr>
              <a:t>Defining the return on equity (ROE) = EPS0 / Book Value of Equity, the value of equity can be written as:</a:t>
            </a:r>
          </a:p>
          <a:p>
            <a:pPr marL="320040" indent="-320040" eaLnBrk="1" fontAlgn="auto" hangingPunct="1">
              <a:spcAft>
                <a:spcPts val="0"/>
              </a:spcAft>
              <a:buFont typeface="Wingdings"/>
              <a:buChar char=""/>
              <a:defRPr/>
            </a:pPr>
            <a:endParaRPr lang="en-US" sz="3200" dirty="0" smtClean="0">
              <a:ea typeface="+mn-ea"/>
              <a:cs typeface="+mn-cs"/>
            </a:endParaRPr>
          </a:p>
          <a:p>
            <a:pPr marL="320040" indent="-320040" eaLnBrk="1" fontAlgn="auto" hangingPunct="1">
              <a:spcAft>
                <a:spcPts val="0"/>
              </a:spcAft>
              <a:buFont typeface="Wingdings"/>
              <a:buChar char=""/>
              <a:defRPr/>
            </a:pPr>
            <a:endParaRPr lang="en-US" sz="3200" dirty="0" smtClean="0">
              <a:ea typeface="+mn-ea"/>
              <a:cs typeface="+mn-cs"/>
            </a:endParaRPr>
          </a:p>
          <a:p>
            <a:pPr marL="320040" indent="-320040" eaLnBrk="1" fontAlgn="auto" hangingPunct="1">
              <a:spcAft>
                <a:spcPts val="0"/>
              </a:spcAft>
              <a:buFont typeface="Wingdings"/>
              <a:buChar char=""/>
              <a:defRPr/>
            </a:pPr>
            <a:endParaRPr lang="en-US" sz="3200" dirty="0" smtClean="0">
              <a:ea typeface="+mn-ea"/>
              <a:cs typeface="+mn-cs"/>
            </a:endParaRPr>
          </a:p>
          <a:p>
            <a:pPr marL="320040" indent="-320040" eaLnBrk="1" fontAlgn="auto" hangingPunct="1">
              <a:spcAft>
                <a:spcPts val="0"/>
              </a:spcAft>
              <a:buFont typeface="Wingdings"/>
              <a:buChar char=""/>
              <a:defRPr/>
            </a:pPr>
            <a:endParaRPr lang="en-US" sz="3200" dirty="0" smtClean="0">
              <a:ea typeface="+mn-ea"/>
              <a:cs typeface="+mn-cs"/>
            </a:endParaRPr>
          </a:p>
          <a:p>
            <a:pPr marL="0" indent="0" eaLnBrk="1" fontAlgn="auto" hangingPunct="1">
              <a:spcAft>
                <a:spcPts val="0"/>
              </a:spcAft>
              <a:buFont typeface="Wingdings"/>
              <a:buNone/>
              <a:defRPr/>
            </a:pPr>
            <a:endParaRPr lang="en-US" sz="3200" dirty="0" smtClean="0">
              <a:ea typeface="+mn-ea"/>
              <a:cs typeface="+mn-cs"/>
            </a:endParaRPr>
          </a:p>
          <a:p>
            <a:pPr marL="320040" indent="-320040" eaLnBrk="1" fontAlgn="auto" hangingPunct="1">
              <a:spcAft>
                <a:spcPts val="0"/>
              </a:spcAft>
              <a:buFont typeface="Wingdings"/>
              <a:buChar char=""/>
              <a:defRPr/>
            </a:pPr>
            <a:r>
              <a:rPr lang="en-US" sz="3200" dirty="0" smtClean="0">
                <a:ea typeface="+mn-ea"/>
                <a:cs typeface="+mn-cs"/>
              </a:rPr>
              <a:t>If the return on equity is based upon expected earnings in the next time period, this can be simplified to,</a:t>
            </a:r>
          </a:p>
          <a:p>
            <a:pPr marL="0" indent="0" eaLnBrk="1" fontAlgn="auto" hangingPunct="1">
              <a:spcAft>
                <a:spcPts val="0"/>
              </a:spcAft>
              <a:buFont typeface="Wingdings"/>
              <a:buNone/>
              <a:defRPr/>
            </a:pPr>
            <a:r>
              <a:rPr lang="en-US" sz="3200" dirty="0" smtClean="0">
                <a:ea typeface="+mn-ea"/>
                <a:cs typeface="+mn-cs"/>
              </a:rPr>
              <a:t> </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100355" name="Object 2"/>
          <p:cNvGraphicFramePr>
            <a:graphicFrameLocks/>
          </p:cNvGraphicFramePr>
          <p:nvPr/>
        </p:nvGraphicFramePr>
        <p:xfrm>
          <a:off x="4114800" y="1981200"/>
          <a:ext cx="1347788" cy="819150"/>
        </p:xfrm>
        <a:graphic>
          <a:graphicData uri="http://schemas.openxmlformats.org/presentationml/2006/ole">
            <mc:AlternateContent xmlns:mc="http://schemas.openxmlformats.org/markup-compatibility/2006">
              <mc:Choice xmlns:v="urn:schemas-microsoft-com:vml" Requires="v">
                <p:oleObj spid="_x0000_s1029" name="Equation" r:id="rId4" imgW="1092200" imgH="673100" progId="Equation.3">
                  <p:embed/>
                </p:oleObj>
              </mc:Choice>
              <mc:Fallback>
                <p:oleObj name="Equation" r:id="rId4" imgW="1092200" imgH="6731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1981200"/>
                        <a:ext cx="1347788" cy="819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6" name="Object 3"/>
          <p:cNvGraphicFramePr>
            <a:graphicFrameLocks/>
          </p:cNvGraphicFramePr>
          <p:nvPr/>
        </p:nvGraphicFramePr>
        <p:xfrm>
          <a:off x="2590800" y="3581400"/>
          <a:ext cx="3981450" cy="728663"/>
        </p:xfrm>
        <a:graphic>
          <a:graphicData uri="http://schemas.openxmlformats.org/presentationml/2006/ole">
            <mc:AlternateContent xmlns:mc="http://schemas.openxmlformats.org/markup-compatibility/2006">
              <mc:Choice xmlns:v="urn:schemas-microsoft-com:vml" Requires="v">
                <p:oleObj spid="_x0000_s1030" name="Equation" r:id="rId6" imgW="4000500" imgH="749300" progId="Equation.3">
                  <p:embed/>
                </p:oleObj>
              </mc:Choice>
              <mc:Fallback>
                <p:oleObj name="Equation" r:id="rId6" imgW="4000500" imgH="7493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0800" y="3581400"/>
                        <a:ext cx="3981450"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7" name="Object 4"/>
          <p:cNvGraphicFramePr>
            <a:graphicFrameLocks/>
          </p:cNvGraphicFramePr>
          <p:nvPr/>
        </p:nvGraphicFramePr>
        <p:xfrm>
          <a:off x="2514600" y="4343400"/>
          <a:ext cx="4298950" cy="728663"/>
        </p:xfrm>
        <a:graphic>
          <a:graphicData uri="http://schemas.openxmlformats.org/presentationml/2006/ole">
            <mc:AlternateContent xmlns:mc="http://schemas.openxmlformats.org/markup-compatibility/2006">
              <mc:Choice xmlns:v="urn:schemas-microsoft-com:vml" Requires="v">
                <p:oleObj spid="_x0000_s1031" name="Equation" r:id="rId8" imgW="4318000" imgH="749300" progId="Equation.3">
                  <p:embed/>
                </p:oleObj>
              </mc:Choice>
              <mc:Fallback>
                <p:oleObj name="Equation" r:id="rId8" imgW="4318000" imgH="749300" progId="Equation.3">
                  <p:embed/>
                  <p:pic>
                    <p:nvPicPr>
                      <p:cNvPr id="0" name=""/>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14600" y="4343400"/>
                        <a:ext cx="4298950"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8" name="Object 5"/>
          <p:cNvGraphicFramePr>
            <a:graphicFrameLocks/>
          </p:cNvGraphicFramePr>
          <p:nvPr/>
        </p:nvGraphicFramePr>
        <p:xfrm>
          <a:off x="2895600" y="5715000"/>
          <a:ext cx="3462338" cy="728663"/>
        </p:xfrm>
        <a:graphic>
          <a:graphicData uri="http://schemas.openxmlformats.org/presentationml/2006/ole">
            <mc:AlternateContent xmlns:mc="http://schemas.openxmlformats.org/markup-compatibility/2006">
              <mc:Choice xmlns:v="urn:schemas-microsoft-com:vml" Requires="v">
                <p:oleObj spid="_x0000_s1032" name="Equation" r:id="rId10" imgW="3479800" imgH="749300" progId="Equation.3">
                  <p:embed/>
                </p:oleObj>
              </mc:Choice>
              <mc:Fallback>
                <p:oleObj name="Equation" r:id="rId10" imgW="3479800" imgH="749300" progId="Equation.3">
                  <p:embed/>
                  <p:pic>
                    <p:nvPicPr>
                      <p:cNvPr id="0" name=""/>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95600" y="5715000"/>
                        <a:ext cx="3462338"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035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3922CE-441D-CB45-B455-F07A5AF09B9F}" type="slidenum">
              <a:rPr lang="en-US" altLang="en-US" sz="1200">
                <a:solidFill>
                  <a:srgbClr val="FFFFFF"/>
                </a:solidFill>
              </a:rPr>
              <a:pPr>
                <a:lnSpc>
                  <a:spcPct val="80000"/>
                </a:lnSpc>
              </a:pPr>
              <a:t>3</a:t>
            </a:fld>
            <a:endParaRPr lang="en-US" altLang="en-US" sz="1200">
              <a:solidFill>
                <a:srgbClr val="FFFFFF"/>
              </a:solidFill>
            </a:endParaRPr>
          </a:p>
        </p:txBody>
      </p:sp>
    </p:spTree>
    <p:extLst>
      <p:ext uri="{BB962C8B-B14F-4D97-AF65-F5344CB8AC3E}">
        <p14:creationId xmlns:p14="http://schemas.microsoft.com/office/powerpoint/2010/main" val="7751800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Price Book Value Ratio: Stable Growth Firm</a:t>
            </a:r>
            <a:br>
              <a:rPr lang="en-US" smtClean="0">
                <a:ea typeface="+mj-ea"/>
                <a:cs typeface="+mj-cs"/>
              </a:rPr>
            </a:br>
            <a:r>
              <a:rPr lang="en-US" smtClean="0">
                <a:ea typeface="+mj-ea"/>
                <a:cs typeface="+mj-cs"/>
              </a:rPr>
              <a:t>Another Presentation</a:t>
            </a:r>
            <a:endParaRPr lang="en-US">
              <a:ea typeface="+mj-ea"/>
              <a:cs typeface="+mj-cs"/>
            </a:endParaRPr>
          </a:p>
        </p:txBody>
      </p:sp>
      <p:sp>
        <p:nvSpPr>
          <p:cNvPr id="8499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 This formulation can be simplified even further by relating growth to the return on equity:</a:t>
            </a:r>
          </a:p>
          <a:p>
            <a:pPr marL="0" indent="0" algn="ctr" eaLnBrk="1" fontAlgn="auto" hangingPunct="1">
              <a:spcAft>
                <a:spcPts val="0"/>
              </a:spcAft>
              <a:buFont typeface="Wingdings"/>
              <a:buNone/>
              <a:defRPr/>
            </a:pPr>
            <a:r>
              <a:rPr lang="en-US" dirty="0" smtClean="0">
                <a:ea typeface="+mn-ea"/>
                <a:cs typeface="+mn-cs"/>
              </a:rPr>
              <a:t>g = (1 - Payout ratio) * ROE</a:t>
            </a:r>
          </a:p>
          <a:p>
            <a:pPr marL="320040" indent="-320040" eaLnBrk="1" fontAlgn="auto" hangingPunct="1">
              <a:spcAft>
                <a:spcPts val="0"/>
              </a:spcAft>
              <a:buFont typeface="Wingdings"/>
              <a:buChar char=""/>
              <a:defRPr/>
            </a:pPr>
            <a:r>
              <a:rPr lang="en-US" dirty="0" smtClean="0">
                <a:ea typeface="+mn-ea"/>
                <a:cs typeface="+mn-cs"/>
              </a:rPr>
              <a:t>Substituting back into the P/BV equation, </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 The price-book value ratio of a stable firm is determined by the differential between the return on equity and the required rate of return on its projects.</a:t>
            </a:r>
          </a:p>
          <a:p>
            <a:pPr marL="320040" indent="-320040" eaLnBrk="1" fontAlgn="auto" hangingPunct="1">
              <a:spcAft>
                <a:spcPts val="0"/>
              </a:spcAft>
              <a:buFont typeface="Wingdings"/>
              <a:buChar char=""/>
              <a:defRPr/>
            </a:pPr>
            <a:r>
              <a:rPr lang="en-US" dirty="0" smtClean="0">
                <a:ea typeface="+mn-ea"/>
                <a:cs typeface="+mn-cs"/>
              </a:rPr>
              <a:t>Building on this equation, a company that is expected to generate a ROE higher (lower than, equal to) its cost of equity should trade at a price to book ratio higher (less than, equal to) one.</a:t>
            </a:r>
            <a:endParaRPr lang="en-US" dirty="0">
              <a:ea typeface="+mn-ea"/>
              <a:cs typeface="+mn-cs"/>
            </a:endParaRPr>
          </a:p>
        </p:txBody>
      </p:sp>
      <p:graphicFrame>
        <p:nvGraphicFramePr>
          <p:cNvPr id="102403" name="Object 2"/>
          <p:cNvGraphicFramePr>
            <a:graphicFrameLocks noChangeAspect="1"/>
          </p:cNvGraphicFramePr>
          <p:nvPr/>
        </p:nvGraphicFramePr>
        <p:xfrm>
          <a:off x="3124200" y="3048000"/>
          <a:ext cx="2817813" cy="841375"/>
        </p:xfrm>
        <a:graphic>
          <a:graphicData uri="http://schemas.openxmlformats.org/presentationml/2006/ole">
            <mc:AlternateContent xmlns:mc="http://schemas.openxmlformats.org/markup-compatibility/2006">
              <mc:Choice xmlns:v="urn:schemas-microsoft-com:vml" Requires="v">
                <p:oleObj spid="_x0000_s19458" name="Equation" r:id="rId4" imgW="1993900" imgH="609600" progId="Equation.3">
                  <p:embed/>
                </p:oleObj>
              </mc:Choice>
              <mc:Fallback>
                <p:oleObj name="Equation" r:id="rId4" imgW="1993900" imgH="6096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3048000"/>
                        <a:ext cx="2817813" cy="8413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404"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838650B-DC1D-084E-BDAE-2D739EF447C1}" type="slidenum">
              <a:rPr lang="en-US" altLang="en-US" sz="1200">
                <a:solidFill>
                  <a:srgbClr val="FFFFFF"/>
                </a:solidFill>
              </a:rPr>
              <a:pPr>
                <a:lnSpc>
                  <a:spcPct val="80000"/>
                </a:lnSpc>
              </a:pPr>
              <a:t>4</a:t>
            </a:fld>
            <a:endParaRPr lang="en-US" altLang="en-US" sz="1200">
              <a:solidFill>
                <a:srgbClr val="FFFFFF"/>
              </a:solidFill>
            </a:endParaRPr>
          </a:p>
        </p:txBody>
      </p:sp>
    </p:spTree>
    <p:extLst>
      <p:ext uri="{BB962C8B-B14F-4D97-AF65-F5344CB8AC3E}">
        <p14:creationId xmlns:p14="http://schemas.microsoft.com/office/powerpoint/2010/main" val="40403823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Now changing to an Enterprise value multiple</a:t>
            </a:r>
            <a:br>
              <a:rPr lang="en-US" smtClean="0">
                <a:ea typeface="+mj-ea"/>
                <a:cs typeface="+mj-cs"/>
              </a:rPr>
            </a:br>
            <a:r>
              <a:rPr lang="en-US" smtClean="0">
                <a:ea typeface="+mj-ea"/>
                <a:cs typeface="+mj-cs"/>
              </a:rPr>
              <a:t>EV/ Book Capital</a:t>
            </a:r>
            <a:endParaRPr lang="en-US">
              <a:ea typeface="+mj-ea"/>
              <a:cs typeface="+mj-cs"/>
            </a:endParaRPr>
          </a:p>
        </p:txBody>
      </p:sp>
      <p:sp>
        <p:nvSpPr>
          <p:cNvPr id="8704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To see the determinants of the value/book ratio, consider the simple free cash flow to the firm model:</a:t>
            </a:r>
          </a:p>
          <a:p>
            <a:pPr marL="0" indent="0" eaLnBrk="1" fontAlgn="auto" hangingPunct="1">
              <a:spcAft>
                <a:spcPts val="0"/>
              </a:spcAft>
              <a:buFont typeface="Wingdings"/>
              <a:buNone/>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Dividing both sides by the book value, we get:</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If we replace, FCFF = EBIT(1-t) - (g/ROC) EBIT(1-t),we get:</a:t>
            </a:r>
            <a:endParaRPr lang="en-US" dirty="0">
              <a:ea typeface="+mn-ea"/>
              <a:cs typeface="+mn-cs"/>
            </a:endParaRPr>
          </a:p>
        </p:txBody>
      </p:sp>
      <p:graphicFrame>
        <p:nvGraphicFramePr>
          <p:cNvPr id="104451" name="Object 2"/>
          <p:cNvGraphicFramePr>
            <a:graphicFrameLocks/>
          </p:cNvGraphicFramePr>
          <p:nvPr/>
        </p:nvGraphicFramePr>
        <p:xfrm>
          <a:off x="3429000" y="2514600"/>
          <a:ext cx="2273300" cy="749300"/>
        </p:xfrm>
        <a:graphic>
          <a:graphicData uri="http://schemas.openxmlformats.org/presentationml/2006/ole">
            <mc:AlternateContent xmlns:mc="http://schemas.openxmlformats.org/markup-compatibility/2006">
              <mc:Choice xmlns:v="urn:schemas-microsoft-com:vml" Requires="v">
                <p:oleObj spid="_x0000_s20484" name="Equation" r:id="rId4" imgW="1143000" imgH="381000" progId="Equation.3">
                  <p:embed/>
                </p:oleObj>
              </mc:Choice>
              <mc:Fallback>
                <p:oleObj name="Equation" r:id="rId4" imgW="1143000" imgH="3810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2514600"/>
                        <a:ext cx="2273300" cy="749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4452" name="Object 3"/>
          <p:cNvGraphicFramePr>
            <a:graphicFrameLocks/>
          </p:cNvGraphicFramePr>
          <p:nvPr/>
        </p:nvGraphicFramePr>
        <p:xfrm>
          <a:off x="2819400" y="3581400"/>
          <a:ext cx="3281363" cy="1082675"/>
        </p:xfrm>
        <a:graphic>
          <a:graphicData uri="http://schemas.openxmlformats.org/presentationml/2006/ole">
            <mc:AlternateContent xmlns:mc="http://schemas.openxmlformats.org/markup-compatibility/2006">
              <mc:Choice xmlns:v="urn:schemas-microsoft-com:vml" Requires="v">
                <p:oleObj spid="_x0000_s20485" name="Equation" r:id="rId6" imgW="1663700" imgH="546100" progId="Equation.3">
                  <p:embed/>
                </p:oleObj>
              </mc:Choice>
              <mc:Fallback>
                <p:oleObj name="Equation" r:id="rId6" imgW="1663700" imgH="5461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19400" y="3581400"/>
                        <a:ext cx="3281363" cy="1082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4453" name="Object 4"/>
          <p:cNvGraphicFramePr>
            <a:graphicFrameLocks/>
          </p:cNvGraphicFramePr>
          <p:nvPr/>
        </p:nvGraphicFramePr>
        <p:xfrm>
          <a:off x="3124200" y="5334000"/>
          <a:ext cx="2897188" cy="1074738"/>
        </p:xfrm>
        <a:graphic>
          <a:graphicData uri="http://schemas.openxmlformats.org/presentationml/2006/ole">
            <mc:AlternateContent xmlns:mc="http://schemas.openxmlformats.org/markup-compatibility/2006">
              <mc:Choice xmlns:v="urn:schemas-microsoft-com:vml" Requires="v">
                <p:oleObj spid="_x0000_s20486" name="Equation" r:id="rId8" imgW="1473200" imgH="546100" progId="Equation.3">
                  <p:embed/>
                </p:oleObj>
              </mc:Choice>
              <mc:Fallback>
                <p:oleObj name="Equation" r:id="rId8" imgW="1473200" imgH="546100" progId="Equation.3">
                  <p:embed/>
                  <p:pic>
                    <p:nvPicPr>
                      <p:cNvPr id="0" name=""/>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24200" y="5334000"/>
                        <a:ext cx="2897188" cy="10747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4454"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56A9AD-B81F-4841-97E3-BDA1F327B20A}" type="slidenum">
              <a:rPr lang="en-US" altLang="en-US" sz="1200">
                <a:solidFill>
                  <a:srgbClr val="FFFFFF"/>
                </a:solidFill>
              </a:rPr>
              <a:pPr>
                <a:lnSpc>
                  <a:spcPct val="80000"/>
                </a:lnSpc>
              </a:pPr>
              <a:t>5</a:t>
            </a:fld>
            <a:endParaRPr lang="en-US" altLang="en-US" sz="1200">
              <a:solidFill>
                <a:srgbClr val="FFFFFF"/>
              </a:solidFill>
            </a:endParaRPr>
          </a:p>
        </p:txBody>
      </p:sp>
    </p:spTree>
    <p:extLst>
      <p:ext uri="{BB962C8B-B14F-4D97-AF65-F5344CB8AC3E}">
        <p14:creationId xmlns:p14="http://schemas.microsoft.com/office/powerpoint/2010/main" val="134353240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p:cNvSpPr>
            <a:spLocks noGrp="1"/>
          </p:cNvSpPr>
          <p:nvPr>
            <p:ph type="title"/>
          </p:nvPr>
        </p:nvSpPr>
        <p:spPr>
          <a:xfrm>
            <a:off x="0" y="228600"/>
            <a:ext cx="8766175" cy="990600"/>
          </a:xfrm>
        </p:spPr>
        <p:txBody>
          <a:bodyPr>
            <a:normAutofit fontScale="90000"/>
          </a:bodyPr>
          <a:lstStyle/>
          <a:p>
            <a:pPr eaLnBrk="1" fontAlgn="auto" hangingPunct="1">
              <a:spcAft>
                <a:spcPts val="0"/>
              </a:spcAft>
              <a:defRPr/>
            </a:pPr>
            <a:r>
              <a:rPr lang="en-US" dirty="0" smtClean="0">
                <a:ea typeface="+mj-ea"/>
                <a:cs typeface="+mj-cs"/>
              </a:rPr>
              <a:t>An Example: </a:t>
            </a:r>
            <a:r>
              <a:rPr lang="en-US" dirty="0" smtClean="0">
                <a:ea typeface="+mj-ea"/>
                <a:cs typeface="+mj-cs"/>
              </a:rPr>
              <a:t>An Eyeballing Exercise with P/BV </a:t>
            </a:r>
            <a:r>
              <a:rPr lang="en-US" dirty="0" smtClean="0">
                <a:ea typeface="+mj-ea"/>
                <a:cs typeface="+mj-cs"/>
              </a:rPr>
              <a:t>Ratios for European </a:t>
            </a:r>
            <a:r>
              <a:rPr lang="en-US" dirty="0" smtClean="0">
                <a:ea typeface="+mj-ea"/>
                <a:cs typeface="+mj-cs"/>
              </a:rPr>
              <a:t>Banks in 2010</a:t>
            </a:r>
            <a:endParaRPr lang="en-US" dirty="0">
              <a:ea typeface="+mj-ea"/>
              <a:cs typeface="+mj-cs"/>
            </a:endParaRPr>
          </a:p>
        </p:txBody>
      </p:sp>
      <p:graphicFrame>
        <p:nvGraphicFramePr>
          <p:cNvPr id="4" name="Content Placeholder 3"/>
          <p:cNvGraphicFramePr>
            <a:graphicFrameLocks noGrp="1"/>
          </p:cNvGraphicFramePr>
          <p:nvPr>
            <p:ph sz="quarter" idx="1"/>
          </p:nvPr>
        </p:nvGraphicFramePr>
        <p:xfrm>
          <a:off x="1143000" y="1752600"/>
          <a:ext cx="7213600" cy="4107012"/>
        </p:xfrm>
        <a:graphic>
          <a:graphicData uri="http://schemas.openxmlformats.org/drawingml/2006/table">
            <a:tbl>
              <a:tblPr/>
              <a:tblGrid>
                <a:gridCol w="3200400"/>
                <a:gridCol w="914400"/>
                <a:gridCol w="1549400"/>
                <a:gridCol w="1549400"/>
              </a:tblGrid>
              <a:tr h="195565">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dirty="0">
                          <a:ln>
                            <a:noFill/>
                          </a:ln>
                          <a:solidFill>
                            <a:schemeClr val="tx1"/>
                          </a:solidFill>
                          <a:effectLst/>
                          <a:latin typeface="Arial" charset="0"/>
                        </a:rPr>
                        <a:t>Name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PBV Ratio</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Return on Equity</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Standard Deviation</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BAYERISCHE HYPO-UND VEREINSB</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0.80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49.06%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COMMERZBANK AG</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1.09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-6.72%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36.21%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DEUTSCHE BANK AG -REG</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1.32%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35.79%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BANCA INTESA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1.56%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34.14%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BNP PARIBAS</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1.72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12.46%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31.03%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BANCO SANTANDER CENTRAL HISP</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11.06%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28.36%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SANPAOLO IMI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1.96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8.55%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26.64%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BANCO BILBAO VIZCAYA ARGENTA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1.98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11.17%</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18.62%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SOCIETE GENERALE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9.71%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22.55%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ROYAL BANK OF SCOTLAND GROUP</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20.22%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18.35%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HBOS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22.45%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21.95%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BARCLAYS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2.23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21.16%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20.73%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UNICREDITO ITALIANO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2.30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14.86%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13.79%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KREDIETBANK SA LUXEMBOURGEOI</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2.46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17.74%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12.38%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ERSTE BANK DER OESTER SPARK</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2.53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10.28%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21.91%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STANDARD CHARTERED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2.59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20.18%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19.93%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HSBC HOLDINGS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2.94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18.50%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19.66%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LLOYDS TSB GROUP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3.33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32.84%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18.66%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Average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12.54%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24.99%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Median</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2.07</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11.82%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21.93%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37330" name="Footer Placeholder 4"/>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9A2D3CF-4FD4-B746-ABF9-83B5CDC5860F}" type="slidenum">
              <a:rPr lang="en-US" altLang="en-US" sz="1200">
                <a:solidFill>
                  <a:srgbClr val="FFFFFF"/>
                </a:solidFill>
              </a:rPr>
              <a:pPr>
                <a:lnSpc>
                  <a:spcPct val="80000"/>
                </a:lnSpc>
              </a:pPr>
              <a:t>6</a:t>
            </a:fld>
            <a:endParaRPr lang="en-US" altLang="en-US" sz="1200">
              <a:solidFill>
                <a:srgbClr val="FFFFFF"/>
              </a:solidFill>
            </a:endParaRPr>
          </a:p>
        </p:txBody>
      </p:sp>
    </p:spTree>
    <p:extLst>
      <p:ext uri="{BB962C8B-B14F-4D97-AF65-F5344CB8AC3E}">
        <p14:creationId xmlns:p14="http://schemas.microsoft.com/office/powerpoint/2010/main" val="2100915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median test…</a:t>
            </a:r>
          </a:p>
        </p:txBody>
      </p:sp>
      <p:sp>
        <p:nvSpPr>
          <p:cNvPr id="12185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We are looking for stocks that trade at low price to book ratios, while generating high returns on equity, with low risk. But what is a low price to book ratio? Or a high return on equity? Or a low risk</a:t>
            </a:r>
          </a:p>
          <a:p>
            <a:pPr marL="320040" indent="-320040" eaLnBrk="1" fontAlgn="auto" hangingPunct="1">
              <a:spcAft>
                <a:spcPts val="0"/>
              </a:spcAft>
              <a:buFont typeface="Wingdings"/>
              <a:buChar char=""/>
              <a:defRPr/>
            </a:pPr>
            <a:r>
              <a:rPr lang="en-US" dirty="0" smtClean="0">
                <a:ea typeface="+mn-ea"/>
                <a:cs typeface="+mn-cs"/>
              </a:rPr>
              <a:t>One simple measure of what is par for the sector are the median values for each of the variables. A simplistic decision rule on under and over valued stocks would therefore be:</a:t>
            </a:r>
          </a:p>
          <a:p>
            <a:pPr marL="640080" lvl="1" indent="-274320" eaLnBrk="1" fontAlgn="auto" hangingPunct="1">
              <a:spcAft>
                <a:spcPts val="0"/>
              </a:spcAft>
              <a:buFont typeface="Wingdings 2"/>
              <a:buChar char=""/>
              <a:defRPr/>
            </a:pPr>
            <a:r>
              <a:rPr lang="en-US" u="sng" dirty="0" smtClean="0">
                <a:ea typeface="+mn-ea"/>
              </a:rPr>
              <a:t>Undervalued stocks</a:t>
            </a:r>
            <a:r>
              <a:rPr lang="en-US" dirty="0" smtClean="0">
                <a:ea typeface="+mn-ea"/>
              </a:rPr>
              <a:t>: Trade at price to book ratios below the median for the sector,(2.07), generate returns on equity higher than the sector median (11.82%) and have standard deviations lower than the median (21.93%).</a:t>
            </a: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r>
              <a:rPr lang="en-US" u="sng" dirty="0" smtClean="0">
                <a:ea typeface="+mn-ea"/>
              </a:rPr>
              <a:t>Overvalued stocks</a:t>
            </a:r>
            <a:r>
              <a:rPr lang="en-US" dirty="0" smtClean="0">
                <a:ea typeface="+mn-ea"/>
              </a:rPr>
              <a:t>: Trade at price to book ratios above the median for the sector and generate returns on equity lower than the sector median.</a:t>
            </a:r>
          </a:p>
          <a:p>
            <a:pPr lvl="2" eaLnBrk="1" fontAlgn="auto" hangingPunct="1">
              <a:spcAft>
                <a:spcPts val="0"/>
              </a:spcAft>
              <a:buFont typeface="Wingdings"/>
              <a:buChar char=""/>
              <a:defRPr/>
            </a:pPr>
            <a:endParaRPr lang="en-US" dirty="0">
              <a:ea typeface="+mn-ea"/>
            </a:endParaRPr>
          </a:p>
        </p:txBody>
      </p:sp>
      <p:sp>
        <p:nvSpPr>
          <p:cNvPr id="13926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AA960D-381B-1946-9BBC-A304BA386485}" type="slidenum">
              <a:rPr lang="en-US" altLang="en-US" sz="1200">
                <a:solidFill>
                  <a:srgbClr val="FFFFFF"/>
                </a:solidFill>
              </a:rPr>
              <a:pPr>
                <a:lnSpc>
                  <a:spcPct val="80000"/>
                </a:lnSpc>
              </a:pPr>
              <a:t>7</a:t>
            </a:fld>
            <a:endParaRPr lang="en-US" altLang="en-US" sz="1200">
              <a:solidFill>
                <a:srgbClr val="FFFFFF"/>
              </a:solidFill>
            </a:endParaRPr>
          </a:p>
        </p:txBody>
      </p:sp>
    </p:spTree>
    <p:extLst>
      <p:ext uri="{BB962C8B-B14F-4D97-AF65-F5344CB8AC3E}">
        <p14:creationId xmlns:p14="http://schemas.microsoft.com/office/powerpoint/2010/main" val="171479980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How about this mechanism?</a:t>
            </a:r>
          </a:p>
        </p:txBody>
      </p:sp>
      <p:sp>
        <p:nvSpPr>
          <p:cNvPr id="123906"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We are looking for stocks that trade at low price to book ratios, while generating high returns on equity. But what is a low price to book ratio? Or a high return on equity?</a:t>
            </a:r>
          </a:p>
          <a:p>
            <a:pPr marL="320040" indent="-320040" eaLnBrk="1" fontAlgn="auto" hangingPunct="1">
              <a:spcAft>
                <a:spcPts val="0"/>
              </a:spcAft>
              <a:buFont typeface="Wingdings"/>
              <a:buChar char=""/>
              <a:defRPr/>
            </a:pPr>
            <a:r>
              <a:rPr lang="en-US" dirty="0" smtClean="0">
                <a:ea typeface="+mn-ea"/>
                <a:cs typeface="+mn-cs"/>
              </a:rPr>
              <a:t>Taking the sample of 18 banks, we ran a regression of PBV against ROE and standard deviation in stock prices (as a proxy for risk).</a:t>
            </a:r>
          </a:p>
          <a:p>
            <a:pPr marL="320040" lvl="1" indent="0" eaLnBrk="1" fontAlgn="auto" hangingPunct="1">
              <a:spcAft>
                <a:spcPts val="0"/>
              </a:spcAft>
              <a:buFont typeface="Wingdings 2"/>
              <a:buNone/>
              <a:defRPr/>
            </a:pPr>
            <a:r>
              <a:rPr lang="en-US" dirty="0" smtClean="0">
                <a:ea typeface="+mn-ea"/>
              </a:rPr>
              <a:t>	PBV = 	2.27	+	3.63 ROE	- 	2.68 </a:t>
            </a:r>
            <a:r>
              <a:rPr lang="en-US" dirty="0" err="1" smtClean="0">
                <a:ea typeface="+mn-ea"/>
              </a:rPr>
              <a:t>Std</a:t>
            </a:r>
            <a:r>
              <a:rPr lang="en-US" dirty="0" smtClean="0">
                <a:ea typeface="+mn-ea"/>
              </a:rPr>
              <a:t> </a:t>
            </a:r>
            <a:r>
              <a:rPr lang="en-US" dirty="0" err="1" smtClean="0">
                <a:ea typeface="+mn-ea"/>
              </a:rPr>
              <a:t>dev</a:t>
            </a:r>
            <a:endParaRPr lang="en-US" dirty="0" smtClean="0">
              <a:ea typeface="+mn-ea"/>
            </a:endParaRPr>
          </a:p>
          <a:p>
            <a:pPr marL="320040" lvl="1" indent="0" eaLnBrk="1" fontAlgn="auto" hangingPunct="1">
              <a:spcAft>
                <a:spcPts val="0"/>
              </a:spcAft>
              <a:buFont typeface="Wingdings 2"/>
              <a:buNone/>
              <a:defRPr/>
            </a:pPr>
            <a:r>
              <a:rPr lang="en-US" dirty="0" smtClean="0">
                <a:ea typeface="+mn-ea"/>
              </a:rPr>
              <a:t>		</a:t>
            </a:r>
            <a:r>
              <a:rPr lang="en-US" dirty="0">
                <a:ea typeface="+mn-ea"/>
              </a:rPr>
              <a:t>(</a:t>
            </a:r>
            <a:r>
              <a:rPr lang="en-US" dirty="0" smtClean="0">
                <a:ea typeface="+mn-ea"/>
              </a:rPr>
              <a:t>5.56)		(3.32)			(2.33)</a:t>
            </a:r>
          </a:p>
          <a:p>
            <a:pPr marL="0" indent="0" eaLnBrk="1" fontAlgn="auto" hangingPunct="1">
              <a:spcAft>
                <a:spcPts val="0"/>
              </a:spcAft>
              <a:buFont typeface="Wingdings"/>
              <a:buNone/>
              <a:defRPr/>
            </a:pPr>
            <a:r>
              <a:rPr lang="en-US" dirty="0" smtClean="0">
                <a:ea typeface="+mn-ea"/>
                <a:cs typeface="+mn-cs"/>
              </a:rPr>
              <a:t>	R squared of regression = 79%</a:t>
            </a:r>
          </a:p>
          <a:p>
            <a:pPr marL="320040" indent="-320040" eaLnBrk="1" fontAlgn="auto" hangingPunct="1">
              <a:spcAft>
                <a:spcPts val="0"/>
              </a:spcAft>
              <a:buFont typeface="Wingdings"/>
              <a:buChar char=""/>
              <a:defRPr/>
            </a:pPr>
            <a:endParaRPr lang="en-US" dirty="0">
              <a:ea typeface="+mn-ea"/>
              <a:cs typeface="+mn-cs"/>
            </a:endParaRPr>
          </a:p>
        </p:txBody>
      </p:sp>
      <p:sp>
        <p:nvSpPr>
          <p:cNvPr id="141315"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B042AF-9ABF-1A40-B43C-5B824A2D4006}" type="slidenum">
              <a:rPr lang="en-US" altLang="en-US" sz="1200">
                <a:solidFill>
                  <a:srgbClr val="FFFFFF"/>
                </a:solidFill>
              </a:rPr>
              <a:pPr>
                <a:lnSpc>
                  <a:spcPct val="80000"/>
                </a:lnSpc>
              </a:pPr>
              <a:t>8</a:t>
            </a:fld>
            <a:endParaRPr lang="en-US" altLang="en-US" sz="1200">
              <a:solidFill>
                <a:srgbClr val="FFFFFF"/>
              </a:solidFill>
            </a:endParaRPr>
          </a:p>
        </p:txBody>
      </p:sp>
    </p:spTree>
    <p:extLst>
      <p:ext uri="{BB962C8B-B14F-4D97-AF65-F5344CB8AC3E}">
        <p14:creationId xmlns:p14="http://schemas.microsoft.com/office/powerpoint/2010/main" val="136192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And these predictions?</a:t>
            </a:r>
          </a:p>
        </p:txBody>
      </p:sp>
      <p:pic>
        <p:nvPicPr>
          <p:cNvPr id="14336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15701" b="-15701"/>
          <a:stretch>
            <a:fillRect/>
          </a:stretch>
        </p:blipFill>
        <p:spPr>
          <a:xfrm>
            <a:off x="612775" y="1600200"/>
            <a:ext cx="8153400" cy="4495800"/>
          </a:xfrm>
        </p:spPr>
      </p:pic>
      <p:sp>
        <p:nvSpPr>
          <p:cNvPr id="14336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86C2655-9C11-884B-97F7-C426DF57F4EE}" type="slidenum">
              <a:rPr lang="en-US" altLang="en-US" sz="1200">
                <a:solidFill>
                  <a:srgbClr val="FFFFFF"/>
                </a:solidFill>
              </a:rPr>
              <a:pPr>
                <a:lnSpc>
                  <a:spcPct val="80000"/>
                </a:lnSpc>
              </a:pPr>
              <a:t>9</a:t>
            </a:fld>
            <a:endParaRPr lang="en-US" altLang="en-US" sz="1200">
              <a:solidFill>
                <a:srgbClr val="FFFFFF"/>
              </a:solidFill>
            </a:endParaRPr>
          </a:p>
        </p:txBody>
      </p:sp>
    </p:spTree>
    <p:extLst>
      <p:ext uri="{BB962C8B-B14F-4D97-AF65-F5344CB8AC3E}">
        <p14:creationId xmlns:p14="http://schemas.microsoft.com/office/powerpoint/2010/main" val="879619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follow up on US Banks</a:t>
            </a:r>
          </a:p>
        </p:txBody>
      </p:sp>
      <p:pic>
        <p:nvPicPr>
          <p:cNvPr id="14541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
        <p:nvSpPr>
          <p:cNvPr id="145411"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193BFE-3AF5-F546-BE4B-D3E92C6C26D8}" type="slidenum">
              <a:rPr lang="en-US" altLang="en-US" sz="1200">
                <a:solidFill>
                  <a:srgbClr val="FFFFFF"/>
                </a:solidFill>
              </a:rPr>
              <a:pPr>
                <a:lnSpc>
                  <a:spcPct val="80000"/>
                </a:lnSpc>
              </a:pPr>
              <a:t>10</a:t>
            </a:fld>
            <a:endParaRPr lang="en-US" altLang="en-US" sz="1200">
              <a:solidFill>
                <a:srgbClr val="FFFFFF"/>
              </a:solidFill>
            </a:endParaRPr>
          </a:p>
        </p:txBody>
      </p:sp>
    </p:spTree>
    <p:extLst>
      <p:ext uri="{BB962C8B-B14F-4D97-AF65-F5344CB8AC3E}">
        <p14:creationId xmlns:p14="http://schemas.microsoft.com/office/powerpoint/2010/main" val="2109571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ChangeArrowheads="1"/>
          </p:cNvSpPr>
          <p:nvPr>
            <p:ph type="title"/>
          </p:nvPr>
        </p:nvSpPr>
        <p:spPr>
          <a:xfrm>
            <a:off x="152400" y="228600"/>
            <a:ext cx="8686800" cy="914400"/>
          </a:xfrm>
        </p:spPr>
        <p:txBody>
          <a:bodyPr>
            <a:noAutofit/>
          </a:bodyPr>
          <a:lstStyle/>
          <a:p>
            <a:pPr eaLnBrk="1" hangingPunct="1"/>
            <a:r>
              <a:rPr lang="en-US" altLang="en-US" dirty="0" smtClean="0">
                <a:ea typeface="ＭＳ Ｐゴシック" charset="-128"/>
              </a:rPr>
              <a:t>Example 2: The Largest Market Cap Companies  - PBV versus ROE</a:t>
            </a:r>
            <a:endParaRPr lang="en-US" altLang="en-US" dirty="0">
              <a:ea typeface="ＭＳ Ｐゴシック" charset="-128"/>
            </a:endParaRPr>
          </a:p>
        </p:txBody>
      </p:sp>
      <p:pic>
        <p:nvPicPr>
          <p:cNvPr id="14745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612775" y="1600200"/>
            <a:ext cx="8153400" cy="4495800"/>
          </a:xfrm>
        </p:spPr>
      </p:pic>
      <p:sp>
        <p:nvSpPr>
          <p:cNvPr id="14745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0B34CFB-5543-4543-BE46-B184958C8E68}" type="slidenum">
              <a:rPr lang="en-US" altLang="en-US" sz="1200">
                <a:solidFill>
                  <a:srgbClr val="FFFFFF"/>
                </a:solidFill>
              </a:rPr>
              <a:pPr>
                <a:lnSpc>
                  <a:spcPct val="80000"/>
                </a:lnSpc>
              </a:pPr>
              <a:t>11</a:t>
            </a:fld>
            <a:endParaRPr lang="en-US" altLang="en-US" sz="1200">
              <a:solidFill>
                <a:srgbClr val="FFFFFF"/>
              </a:solidFill>
            </a:endParaRPr>
          </a:p>
        </p:txBody>
      </p:sp>
    </p:spTree>
    <p:extLst>
      <p:ext uri="{BB962C8B-B14F-4D97-AF65-F5344CB8AC3E}">
        <p14:creationId xmlns:p14="http://schemas.microsoft.com/office/powerpoint/2010/main" val="10154724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Missing growth?</a:t>
            </a:r>
          </a:p>
        </p:txBody>
      </p:sp>
      <p:pic>
        <p:nvPicPr>
          <p:cNvPr id="149506" name="Content Placeholder 14"/>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612775" y="1600200"/>
            <a:ext cx="8153400" cy="4495800"/>
          </a:xfrm>
        </p:spPr>
      </p:pic>
      <p:sp>
        <p:nvSpPr>
          <p:cNvPr id="14950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FCCAF7-C285-CC43-A2FD-8147E7AC8421}" type="slidenum">
              <a:rPr lang="en-US" altLang="en-US" sz="1200">
                <a:solidFill>
                  <a:srgbClr val="FFFFFF"/>
                </a:solidFill>
              </a:rPr>
              <a:pPr>
                <a:lnSpc>
                  <a:spcPct val="80000"/>
                </a:lnSpc>
              </a:pPr>
              <a:t>12</a:t>
            </a:fld>
            <a:endParaRPr lang="en-US" altLang="en-US" sz="1200">
              <a:solidFill>
                <a:srgbClr val="FFFFFF"/>
              </a:solidFill>
            </a:endParaRPr>
          </a:p>
        </p:txBody>
      </p:sp>
    </p:spTree>
    <p:extLst>
      <p:ext uri="{BB962C8B-B14F-4D97-AF65-F5344CB8AC3E}">
        <p14:creationId xmlns:p14="http://schemas.microsoft.com/office/powerpoint/2010/main" val="1591747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PBV, ROE and Risk: Large Cap US firms</a:t>
            </a:r>
          </a:p>
        </p:txBody>
      </p:sp>
      <p:sp>
        <p:nvSpPr>
          <p:cNvPr id="151554" name="Content Placeholder 5"/>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151555" name="Line 10"/>
          <p:cNvSpPr>
            <a:spLocks noChangeShapeType="1"/>
          </p:cNvSpPr>
          <p:nvPr/>
        </p:nvSpPr>
        <p:spPr bwMode="auto">
          <a:xfrm flipH="1">
            <a:off x="3581400" y="43434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51556" name="Text Box 11"/>
          <p:cNvSpPr txBox="1">
            <a:spLocks noChangeArrowheads="1"/>
          </p:cNvSpPr>
          <p:nvPr/>
        </p:nvSpPr>
        <p:spPr bwMode="auto">
          <a:xfrm>
            <a:off x="3733800" y="4267200"/>
            <a:ext cx="6032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t>Cheapest</a:t>
            </a:r>
          </a:p>
        </p:txBody>
      </p:sp>
      <p:sp>
        <p:nvSpPr>
          <p:cNvPr id="151557" name="TextBox 7"/>
          <p:cNvSpPr txBox="1">
            <a:spLocks noChangeArrowheads="1"/>
          </p:cNvSpPr>
          <p:nvPr/>
        </p:nvSpPr>
        <p:spPr bwMode="auto">
          <a:xfrm>
            <a:off x="2590800" y="2514600"/>
            <a:ext cx="1219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i="1"/>
              <a:t>Most overvalued</a:t>
            </a:r>
          </a:p>
        </p:txBody>
      </p:sp>
      <p:sp>
        <p:nvSpPr>
          <p:cNvPr id="151558" name="TextBox 8"/>
          <p:cNvSpPr txBox="1">
            <a:spLocks noChangeArrowheads="1"/>
          </p:cNvSpPr>
          <p:nvPr/>
        </p:nvSpPr>
        <p:spPr bwMode="auto">
          <a:xfrm>
            <a:off x="6629400" y="4724400"/>
            <a:ext cx="1371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i="1"/>
              <a:t>Most undervalued</a:t>
            </a:r>
          </a:p>
        </p:txBody>
      </p:sp>
      <p:pic>
        <p:nvPicPr>
          <p:cNvPr id="151559"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676400"/>
            <a:ext cx="561022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60"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35B4947-F047-6F44-8938-49C4D271B00C}" type="slidenum">
              <a:rPr lang="en-US" altLang="en-US" sz="1200">
                <a:solidFill>
                  <a:srgbClr val="FFFFFF"/>
                </a:solidFill>
              </a:rPr>
              <a:pPr>
                <a:lnSpc>
                  <a:spcPct val="80000"/>
                </a:lnSpc>
              </a:pPr>
              <a:t>13</a:t>
            </a:fld>
            <a:endParaRPr lang="en-US" altLang="en-US" sz="1200">
              <a:solidFill>
                <a:srgbClr val="FFFFFF"/>
              </a:solidFill>
            </a:endParaRPr>
          </a:p>
        </p:txBody>
      </p:sp>
    </p:spTree>
    <p:extLst>
      <p:ext uri="{BB962C8B-B14F-4D97-AF65-F5344CB8AC3E}">
        <p14:creationId xmlns:p14="http://schemas.microsoft.com/office/powerpoint/2010/main" val="11121223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Bringing it all together… Largest US stocks in January 2010</a:t>
            </a:r>
          </a:p>
        </p:txBody>
      </p:sp>
      <p:sp>
        <p:nvSpPr>
          <p:cNvPr id="153602"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pic>
        <p:nvPicPr>
          <p:cNvPr id="153603"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752600"/>
            <a:ext cx="4978400"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4"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429000"/>
            <a:ext cx="796290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05"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C4ED36-8DEE-1942-A385-F7412BF84B96}" type="slidenum">
              <a:rPr lang="en-US" altLang="en-US" sz="1200">
                <a:solidFill>
                  <a:srgbClr val="FFFFFF"/>
                </a:solidFill>
              </a:rPr>
              <a:pPr>
                <a:lnSpc>
                  <a:spcPct val="80000"/>
                </a:lnSpc>
              </a:pPr>
              <a:t>14</a:t>
            </a:fld>
            <a:endParaRPr lang="en-US" altLang="en-US" sz="1200">
              <a:solidFill>
                <a:srgbClr val="FFFFFF"/>
              </a:solidFill>
            </a:endParaRPr>
          </a:p>
        </p:txBody>
      </p:sp>
    </p:spTree>
    <p:extLst>
      <p:ext uri="{BB962C8B-B14F-4D97-AF65-F5344CB8AC3E}">
        <p14:creationId xmlns:p14="http://schemas.microsoft.com/office/powerpoint/2010/main" val="11541200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1026"/>
          <p:cNvSpPr>
            <a:spLocks noGrp="1" noChangeArrowheads="1"/>
          </p:cNvSpPr>
          <p:nvPr>
            <p:ph type="title"/>
          </p:nvPr>
        </p:nvSpPr>
        <p:spPr>
          <a:xfrm>
            <a:off x="304800" y="228600"/>
            <a:ext cx="8915400" cy="990600"/>
          </a:xfrm>
        </p:spPr>
        <p:txBody>
          <a:bodyPr>
            <a:normAutofit/>
          </a:bodyPr>
          <a:lstStyle/>
          <a:p>
            <a:pPr eaLnBrk="1" fontAlgn="auto" hangingPunct="1">
              <a:spcAft>
                <a:spcPts val="0"/>
              </a:spcAft>
              <a:defRPr/>
            </a:pPr>
            <a:r>
              <a:rPr lang="en-US" dirty="0" smtClean="0">
                <a:ea typeface="+mj-ea"/>
                <a:cs typeface="+mj-cs"/>
              </a:rPr>
              <a:t>Market Regressions </a:t>
            </a:r>
            <a:r>
              <a:rPr lang="en-US" smtClean="0">
                <a:ea typeface="+mj-ea"/>
                <a:cs typeface="+mj-cs"/>
              </a:rPr>
              <a:t>- Global</a:t>
            </a:r>
            <a:endParaRPr lang="en-US" dirty="0">
              <a:ea typeface="+mj-ea"/>
              <a:cs typeface="+mj-cs"/>
            </a:endParaRPr>
          </a:p>
        </p:txBody>
      </p:sp>
      <p:graphicFrame>
        <p:nvGraphicFramePr>
          <p:cNvPr id="5" name="Content Placeholder 4"/>
          <p:cNvGraphicFramePr>
            <a:graphicFrameLocks noGrp="1"/>
          </p:cNvGraphicFramePr>
          <p:nvPr>
            <p:ph sz="quarter" idx="1"/>
            <p:extLst/>
          </p:nvPr>
        </p:nvGraphicFramePr>
        <p:xfrm>
          <a:off x="381000" y="1600200"/>
          <a:ext cx="8534400" cy="4095751"/>
        </p:xfrm>
        <a:graphic>
          <a:graphicData uri="http://schemas.openxmlformats.org/drawingml/2006/table">
            <a:tbl>
              <a:tblPr/>
              <a:tblGrid>
                <a:gridCol w="1193800"/>
                <a:gridCol w="6462713"/>
                <a:gridCol w="877887"/>
              </a:tblGrid>
              <a:tr h="479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Region</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Regression – January </a:t>
                      </a:r>
                      <a:r>
                        <a:rPr kumimoji="0" lang="en-US" altLang="en-US" sz="1800" b="1" i="0" u="none" strike="noStrike" cap="none" normalizeH="0" baseline="0" dirty="0" smtClean="0">
                          <a:ln>
                            <a:noFill/>
                          </a:ln>
                          <a:solidFill>
                            <a:srgbClr val="FFFFFF"/>
                          </a:solidFill>
                          <a:effectLst/>
                          <a:latin typeface="Times" charset="0"/>
                          <a:ea typeface="ＭＳ Ｐゴシック" charset="-128"/>
                        </a:rPr>
                        <a:t>2016</a:t>
                      </a:r>
                      <a:endParaRPr kumimoji="0" lang="en-US" altLang="en-US" sz="1800" b="1" i="0" u="none" strike="noStrike" cap="none" normalizeH="0" baseline="0" dirty="0">
                        <a:ln>
                          <a:noFill/>
                        </a:ln>
                        <a:solidFill>
                          <a:srgbClr val="FFFFFF"/>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a:t>
                      </a:r>
                      <a:r>
                        <a:rPr kumimoji="0" lang="en-US" altLang="en-US" sz="1800" b="1" i="0" u="none" strike="noStrike" cap="none" normalizeH="0" baseline="30000">
                          <a:ln>
                            <a:noFill/>
                          </a:ln>
                          <a:solidFill>
                            <a:srgbClr val="FFFFFF"/>
                          </a:solidFill>
                          <a:effectLst/>
                          <a:latin typeface="Times" charset="0"/>
                          <a:ea typeface="ＭＳ Ｐゴシック" charset="-128"/>
                        </a:rPr>
                        <a:t>2</a:t>
                      </a:r>
                      <a:endParaRPr kumimoji="0" lang="en-US" altLang="en-US" sz="1800" b="1" i="0" u="none" strike="noStrike" cap="none" normalizeH="0" baseline="0">
                        <a:ln>
                          <a:noFill/>
                        </a:ln>
                        <a:solidFill>
                          <a:srgbClr val="FFFFFF"/>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54451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US</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a:t>
                      </a:r>
                      <a:r>
                        <a:rPr kumimoji="0" lang="en-US" altLang="en-US" sz="1600" b="0" i="0" u="none" strike="noStrike" cap="none" normalizeH="0" baseline="0" dirty="0" smtClean="0">
                          <a:ln>
                            <a:noFill/>
                          </a:ln>
                          <a:solidFill>
                            <a:srgbClr val="000000"/>
                          </a:solidFill>
                          <a:effectLst/>
                          <a:latin typeface="Times" charset="0"/>
                          <a:ea typeface="ＭＳ Ｐゴシック" charset="-128"/>
                        </a:rPr>
                        <a:t>-1.68 </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14.59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 0.99 </a:t>
                      </a:r>
                      <a:r>
                        <a:rPr kumimoji="0" lang="en-US" altLang="en-US" sz="1600" b="0" i="0" u="none" strike="noStrike" cap="none" normalizeH="0" baseline="0" dirty="0">
                          <a:ln>
                            <a:noFill/>
                          </a:ln>
                          <a:solidFill>
                            <a:srgbClr val="000000"/>
                          </a:solidFill>
                          <a:effectLst/>
                          <a:latin typeface="Times" charset="0"/>
                          <a:ea typeface="ＭＳ Ｐゴシック" charset="-128"/>
                        </a:rPr>
                        <a:t>Beta + </a:t>
                      </a:r>
                      <a:r>
                        <a:rPr kumimoji="0" lang="en-US" altLang="en-US" sz="1600" b="0" i="0" u="none" strike="noStrike" cap="none" normalizeH="0" baseline="0" dirty="0" smtClean="0">
                          <a:ln>
                            <a:noFill/>
                          </a:ln>
                          <a:solidFill>
                            <a:srgbClr val="000000"/>
                          </a:solidFill>
                          <a:effectLst/>
                          <a:latin typeface="Times" charset="0"/>
                          <a:ea typeface="ＭＳ Ｐゴシック" charset="-128"/>
                        </a:rPr>
                        <a:t>3.79 </a:t>
                      </a:r>
                      <a:r>
                        <a:rPr kumimoji="0" lang="en-US" altLang="en-US" sz="1600" b="0" i="0" u="none" strike="noStrike" cap="none" normalizeH="0" baseline="0" dirty="0">
                          <a:ln>
                            <a:noFill/>
                          </a:ln>
                          <a:solidFill>
                            <a:srgbClr val="000000"/>
                          </a:solidFill>
                          <a:effectLst/>
                          <a:latin typeface="Times" charset="0"/>
                          <a:ea typeface="ＭＳ Ｐゴシック" charset="-128"/>
                        </a:rPr>
                        <a:t>Payout + </a:t>
                      </a:r>
                      <a:r>
                        <a:rPr kumimoji="0" lang="en-US" altLang="en-US" sz="1600" b="0" i="0" u="none" strike="noStrike" cap="none" normalizeH="0" baseline="0" dirty="0" smtClean="0">
                          <a:ln>
                            <a:noFill/>
                          </a:ln>
                          <a:solidFill>
                            <a:srgbClr val="000000"/>
                          </a:solidFill>
                          <a:effectLst/>
                          <a:latin typeface="Times" charset="0"/>
                          <a:ea typeface="ＭＳ Ｐゴシック" charset="-128"/>
                        </a:rPr>
                        <a:t>19.58 </a:t>
                      </a:r>
                      <a:r>
                        <a:rPr kumimoji="0" lang="en-US" altLang="en-US" sz="1600" b="0" i="0" u="none" strike="noStrike" cap="none" normalizeH="0" baseline="0" dirty="0">
                          <a:ln>
                            <a:noFill/>
                          </a:ln>
                          <a:solidFill>
                            <a:srgbClr val="000000"/>
                          </a:solidFill>
                          <a:effectLst/>
                          <a:latin typeface="Times" charset="0"/>
                          <a:ea typeface="ＭＳ Ｐゴシック" charset="-128"/>
                        </a:rPr>
                        <a:t>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50.2%</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r>
              <a:tr h="54451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Europe</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 </a:t>
                      </a:r>
                      <a:r>
                        <a:rPr kumimoji="0" lang="en-US" altLang="en-US" sz="1600" b="0" i="0" u="none" strike="noStrike" cap="none" normalizeH="0" baseline="0" dirty="0" smtClean="0">
                          <a:ln>
                            <a:noFill/>
                          </a:ln>
                          <a:solidFill>
                            <a:srgbClr val="000000"/>
                          </a:solidFill>
                          <a:effectLst/>
                          <a:latin typeface="Times" charset="0"/>
                          <a:ea typeface="ＭＳ Ｐゴシック" charset="-128"/>
                        </a:rPr>
                        <a:t>2.66 </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6.30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 1.40 </a:t>
                      </a:r>
                      <a:r>
                        <a:rPr kumimoji="0" lang="en-US" altLang="en-US" sz="1600" b="0" i="0" u="none" strike="noStrike" cap="none" normalizeH="0" baseline="0" dirty="0">
                          <a:ln>
                            <a:noFill/>
                          </a:ln>
                          <a:solidFill>
                            <a:srgbClr val="000000"/>
                          </a:solidFill>
                          <a:effectLst/>
                          <a:latin typeface="Times" charset="0"/>
                          <a:ea typeface="ＭＳ Ｐゴシック" charset="-128"/>
                        </a:rPr>
                        <a:t>Beta + </a:t>
                      </a:r>
                      <a:r>
                        <a:rPr kumimoji="0" lang="en-US" altLang="en-US" sz="1600" b="0" i="0" u="none" strike="noStrike" cap="none" normalizeH="0" baseline="0" dirty="0" smtClean="0">
                          <a:ln>
                            <a:noFill/>
                          </a:ln>
                          <a:solidFill>
                            <a:srgbClr val="000000"/>
                          </a:solidFill>
                          <a:effectLst/>
                          <a:latin typeface="Times" charset="0"/>
                          <a:ea typeface="ＭＳ Ｐゴシック" charset="-128"/>
                        </a:rPr>
                        <a:t>9.39 </a:t>
                      </a:r>
                      <a:r>
                        <a:rPr kumimoji="0" lang="en-US" altLang="en-US" sz="1600" b="0" i="0" u="none" strike="noStrike" cap="none" normalizeH="0" baseline="0" dirty="0">
                          <a:ln>
                            <a:noFill/>
                          </a:ln>
                          <a:solidFill>
                            <a:srgbClr val="000000"/>
                          </a:solidFill>
                          <a:effectLst/>
                          <a:latin typeface="Times" charset="0"/>
                          <a:ea typeface="ＭＳ Ｐゴシック" charset="-128"/>
                        </a:rPr>
                        <a:t>ROE </a:t>
                      </a:r>
                      <a:r>
                        <a:rPr kumimoji="0" lang="en-US" altLang="en-US" sz="1600" b="0" i="0" u="none" strike="noStrike" cap="none" normalizeH="0" baseline="0" dirty="0" smtClean="0">
                          <a:ln>
                            <a:noFill/>
                          </a:ln>
                          <a:solidFill>
                            <a:srgbClr val="000000"/>
                          </a:solidFill>
                          <a:effectLst/>
                          <a:latin typeface="Times" charset="0"/>
                          <a:ea typeface="ＭＳ Ｐゴシック" charset="-128"/>
                        </a:rPr>
                        <a:t>+ 1.80 </a:t>
                      </a:r>
                      <a:r>
                        <a:rPr kumimoji="0" lang="en-US" altLang="en-US" sz="1600" b="0" i="0" u="none" strike="noStrike" cap="none" normalizeH="0" baseline="0" dirty="0">
                          <a:ln>
                            <a:noFill/>
                          </a:ln>
                          <a:solidFill>
                            <a:srgbClr val="000000"/>
                          </a:solidFill>
                          <a:effectLst/>
                          <a:latin typeface="Times" charset="0"/>
                          <a:ea typeface="ＭＳ Ｐゴシック" charset="-128"/>
                        </a:rPr>
                        <a:t>Payout</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40.6%</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479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Japan</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a:t>
                      </a:r>
                      <a:r>
                        <a:rPr kumimoji="0" lang="en-US" altLang="en-US" sz="1600" b="0" i="0" u="none" strike="noStrike" cap="none" normalizeH="0" baseline="0" dirty="0" smtClean="0">
                          <a:ln>
                            <a:noFill/>
                          </a:ln>
                          <a:solidFill>
                            <a:srgbClr val="000000"/>
                          </a:solidFill>
                          <a:effectLst/>
                          <a:latin typeface="Times" charset="0"/>
                          <a:ea typeface="ＭＳ Ｐゴシック" charset="-128"/>
                        </a:rPr>
                        <a:t>2.01 </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2.15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 1.18 Beta </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0.97 Payout </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8.28 </a:t>
                      </a:r>
                      <a:r>
                        <a:rPr kumimoji="0" lang="en-US" altLang="en-US" sz="1600" b="0" i="0" u="none" strike="noStrike" cap="none" normalizeH="0" baseline="0" dirty="0">
                          <a:ln>
                            <a:noFill/>
                          </a:ln>
                          <a:solidFill>
                            <a:srgbClr val="000000"/>
                          </a:solidFill>
                          <a:effectLst/>
                          <a:latin typeface="Times" charset="0"/>
                          <a:ea typeface="ＭＳ Ｐゴシック" charset="-128"/>
                        </a:rPr>
                        <a:t>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29.1%</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774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Emerging Markets</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a:t>
                      </a:r>
                      <a:r>
                        <a:rPr kumimoji="0" lang="en-US" altLang="en-US" sz="1600" b="0" i="0" u="none" strike="noStrike" cap="none" normalizeH="0" baseline="0" dirty="0" smtClean="0">
                          <a:ln>
                            <a:noFill/>
                          </a:ln>
                          <a:solidFill>
                            <a:srgbClr val="000000"/>
                          </a:solidFill>
                          <a:effectLst/>
                          <a:latin typeface="Times" charset="0"/>
                          <a:ea typeface="ＭＳ Ｐゴシック" charset="-128"/>
                        </a:rPr>
                        <a:t>= -0.43 + 2.71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a:t>
                      </a:r>
                      <a:r>
                        <a:rPr kumimoji="0" lang="en-US" altLang="en-US" sz="1600" b="0" i="0" u="none" strike="noStrike" cap="none" normalizeH="0" baseline="0" dirty="0" smtClean="0">
                          <a:ln>
                            <a:noFill/>
                          </a:ln>
                          <a:solidFill>
                            <a:srgbClr val="000000"/>
                          </a:solidFill>
                          <a:effectLst/>
                          <a:latin typeface="Times" charset="0"/>
                          <a:ea typeface="ＭＳ Ｐゴシック" charset="-128"/>
                        </a:rPr>
                        <a:t>0.74 </a:t>
                      </a:r>
                      <a:r>
                        <a:rPr kumimoji="0" lang="en-US" altLang="en-US" sz="1600" b="0" i="0" u="none" strike="noStrike" cap="none" normalizeH="0" baseline="0" dirty="0">
                          <a:ln>
                            <a:noFill/>
                          </a:ln>
                          <a:solidFill>
                            <a:srgbClr val="000000"/>
                          </a:solidFill>
                          <a:effectLst/>
                          <a:latin typeface="Times" charset="0"/>
                          <a:ea typeface="ＭＳ Ｐゴシック" charset="-128"/>
                        </a:rPr>
                        <a:t>Beta + </a:t>
                      </a:r>
                      <a:r>
                        <a:rPr kumimoji="0" lang="en-US" altLang="en-US" sz="1600" b="0" i="0" u="none" strike="noStrike" cap="none" normalizeH="0" baseline="0" dirty="0" smtClean="0">
                          <a:ln>
                            <a:noFill/>
                          </a:ln>
                          <a:solidFill>
                            <a:srgbClr val="000000"/>
                          </a:solidFill>
                          <a:effectLst/>
                          <a:latin typeface="Times" charset="0"/>
                          <a:ea typeface="ＭＳ Ｐゴシック" charset="-128"/>
                        </a:rPr>
                        <a:t>2.48 </a:t>
                      </a:r>
                      <a:r>
                        <a:rPr kumimoji="0" lang="en-US" altLang="en-US" sz="1600" b="0" i="0" u="none" strike="noStrike" cap="none" normalizeH="0" baseline="0" dirty="0">
                          <a:ln>
                            <a:noFill/>
                          </a:ln>
                          <a:solidFill>
                            <a:srgbClr val="000000"/>
                          </a:solidFill>
                          <a:effectLst/>
                          <a:latin typeface="Times" charset="0"/>
                          <a:ea typeface="ＭＳ Ｐゴシック" charset="-128"/>
                        </a:rPr>
                        <a:t>Payout + </a:t>
                      </a:r>
                      <a:r>
                        <a:rPr kumimoji="0" lang="en-US" altLang="en-US" sz="1600" b="0" i="0" u="none" strike="noStrike" cap="none" normalizeH="0" baseline="0" dirty="0" smtClean="0">
                          <a:ln>
                            <a:noFill/>
                          </a:ln>
                          <a:solidFill>
                            <a:srgbClr val="000000"/>
                          </a:solidFill>
                          <a:effectLst/>
                          <a:latin typeface="Times" charset="0"/>
                          <a:ea typeface="ＭＳ Ｐゴシック" charset="-128"/>
                        </a:rPr>
                        <a:t>18.91 </a:t>
                      </a:r>
                      <a:r>
                        <a:rPr kumimoji="0" lang="en-US" altLang="en-US" sz="1600" b="0" i="0" u="none" strike="noStrike" cap="none" normalizeH="0" baseline="0" dirty="0">
                          <a:ln>
                            <a:noFill/>
                          </a:ln>
                          <a:solidFill>
                            <a:srgbClr val="000000"/>
                          </a:solidFill>
                          <a:effectLst/>
                          <a:latin typeface="Times" charset="0"/>
                          <a:ea typeface="ＭＳ Ｐゴシック" charset="-128"/>
                        </a:rPr>
                        <a:t>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34.1%</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774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Australia, NZ, Canada</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PBV= -1.20 + 8.97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a:t>
                      </a:r>
                      <a:r>
                        <a:rPr kumimoji="0" lang="en-US" altLang="en-US" sz="1600" b="0" i="0" u="none" strike="noStrike" cap="none" normalizeH="0" baseline="0" dirty="0" smtClean="0">
                          <a:ln>
                            <a:noFill/>
                          </a:ln>
                          <a:solidFill>
                            <a:srgbClr val="000000"/>
                          </a:solidFill>
                          <a:effectLst/>
                          <a:latin typeface="Times" charset="0"/>
                          <a:ea typeface="ＭＳ Ｐゴシック" charset="-128"/>
                        </a:rPr>
                        <a:t>0.69 Beta </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1.01 </a:t>
                      </a:r>
                      <a:r>
                        <a:rPr kumimoji="0" lang="en-US" altLang="en-US" sz="1600" b="0" i="0" u="none" strike="noStrike" cap="none" normalizeH="0" baseline="0" dirty="0">
                          <a:ln>
                            <a:noFill/>
                          </a:ln>
                          <a:solidFill>
                            <a:srgbClr val="000000"/>
                          </a:solidFill>
                          <a:effectLst/>
                          <a:latin typeface="Times" charset="0"/>
                          <a:ea typeface="ＭＳ Ｐゴシック" charset="-128"/>
                        </a:rPr>
                        <a:t>Payout + </a:t>
                      </a:r>
                      <a:r>
                        <a:rPr kumimoji="0" lang="en-US" altLang="en-US" sz="1600" b="0" i="0" u="none" strike="noStrike" cap="none" normalizeH="0" baseline="0" dirty="0" smtClean="0">
                          <a:ln>
                            <a:noFill/>
                          </a:ln>
                          <a:solidFill>
                            <a:srgbClr val="000000"/>
                          </a:solidFill>
                          <a:effectLst/>
                          <a:latin typeface="Times" charset="0"/>
                          <a:ea typeface="ＭＳ Ｐゴシック" charset="-128"/>
                        </a:rPr>
                        <a:t>21.90 </a:t>
                      </a:r>
                      <a:r>
                        <a:rPr kumimoji="0" lang="en-US" altLang="en-US" sz="1600" b="0" i="0" u="none" strike="noStrike" cap="none" normalizeH="0" baseline="0" dirty="0">
                          <a:ln>
                            <a:noFill/>
                          </a:ln>
                          <a:solidFill>
                            <a:srgbClr val="000000"/>
                          </a:solidFill>
                          <a:effectLst/>
                          <a:latin typeface="Times" charset="0"/>
                          <a:ea typeface="ＭＳ Ｐゴシック" charset="-128"/>
                        </a:rPr>
                        <a:t>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55.4%</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498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Global</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a:t>
                      </a:r>
                      <a:r>
                        <a:rPr kumimoji="0" lang="en-US" altLang="en-US" sz="1600" b="0" i="0" u="none" strike="noStrike" cap="none" normalizeH="0" baseline="0" dirty="0" smtClean="0">
                          <a:ln>
                            <a:noFill/>
                          </a:ln>
                          <a:solidFill>
                            <a:srgbClr val="000000"/>
                          </a:solidFill>
                          <a:effectLst/>
                          <a:latin typeface="Times" charset="0"/>
                          <a:ea typeface="ＭＳ Ｐゴシック" charset="-128"/>
                        </a:rPr>
                        <a:t>0.22 </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5.41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a:t>
                      </a:r>
                      <a:r>
                        <a:rPr kumimoji="0" lang="en-US" altLang="en-US" sz="1600" b="0" i="0" u="none" strike="noStrike" cap="none" normalizeH="0" baseline="0" dirty="0" smtClean="0">
                          <a:ln>
                            <a:noFill/>
                          </a:ln>
                          <a:solidFill>
                            <a:srgbClr val="000000"/>
                          </a:solidFill>
                          <a:effectLst/>
                          <a:latin typeface="Times" charset="0"/>
                          <a:ea typeface="ＭＳ Ｐゴシック" charset="-128"/>
                        </a:rPr>
                        <a:t>0.95 </a:t>
                      </a:r>
                      <a:r>
                        <a:rPr kumimoji="0" lang="en-US" altLang="en-US" sz="1600" b="0" i="0" u="none" strike="noStrike" cap="none" normalizeH="0" baseline="0" dirty="0">
                          <a:ln>
                            <a:noFill/>
                          </a:ln>
                          <a:solidFill>
                            <a:srgbClr val="000000"/>
                          </a:solidFill>
                          <a:effectLst/>
                          <a:latin typeface="Times" charset="0"/>
                          <a:ea typeface="ＭＳ Ｐゴシック" charset="-128"/>
                        </a:rPr>
                        <a:t>Beta + </a:t>
                      </a:r>
                      <a:r>
                        <a:rPr kumimoji="0" lang="en-US" altLang="en-US" sz="1600" b="0" i="0" u="none" strike="noStrike" cap="none" normalizeH="0" baseline="0" dirty="0" smtClean="0">
                          <a:ln>
                            <a:noFill/>
                          </a:ln>
                          <a:solidFill>
                            <a:srgbClr val="000000"/>
                          </a:solidFill>
                          <a:effectLst/>
                          <a:latin typeface="Times" charset="0"/>
                          <a:ea typeface="ＭＳ Ｐゴシック" charset="-128"/>
                        </a:rPr>
                        <a:t>2.68 Payout +16.09 ROE </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43.1%</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
        <p:nvSpPr>
          <p:cNvPr id="204832" name="TextBox 2"/>
          <p:cNvSpPr txBox="1">
            <a:spLocks noChangeArrowheads="1"/>
          </p:cNvSpPr>
          <p:nvPr/>
        </p:nvSpPr>
        <p:spPr bwMode="auto">
          <a:xfrm>
            <a:off x="685800" y="5690426"/>
            <a:ext cx="7526338"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u="sng"/>
              <a:t>g</a:t>
            </a:r>
            <a:r>
              <a:rPr lang="en-US" altLang="en-US" sz="1600" u="sng" baseline="-25000"/>
              <a:t>EPS</a:t>
            </a:r>
            <a:r>
              <a:rPr lang="en-US" altLang="en-US" sz="1600" u="sng"/>
              <a:t>=Expected Growth</a:t>
            </a:r>
            <a:r>
              <a:rPr lang="en-US" altLang="en-US" sz="1600"/>
              <a:t>: Expected growth in EPS/ Net Income: Next 5 years</a:t>
            </a:r>
          </a:p>
          <a:p>
            <a:r>
              <a:rPr lang="en-US" altLang="en-US" sz="1600" u="sng"/>
              <a:t>Beta</a:t>
            </a:r>
            <a:r>
              <a:rPr lang="en-US" altLang="en-US" sz="1600"/>
              <a:t>: Regression or Bottom up Beta</a:t>
            </a:r>
          </a:p>
          <a:p>
            <a:r>
              <a:rPr lang="en-US" altLang="en-US" sz="1600" u="sng"/>
              <a:t>Payout ratio: </a:t>
            </a:r>
            <a:r>
              <a:rPr lang="en-US" altLang="en-US" sz="1600"/>
              <a:t>Dividends/ Net income from most recent year. Set to zero, if net income &lt; 0</a:t>
            </a:r>
          </a:p>
          <a:p>
            <a:r>
              <a:rPr lang="en-US" altLang="en-US" sz="1600" u="sng"/>
              <a:t>ROE</a:t>
            </a:r>
            <a:r>
              <a:rPr lang="en-US" altLang="en-US" sz="1600"/>
              <a:t>: Net Income/ Book value of equity in most recent year. </a:t>
            </a:r>
          </a:p>
        </p:txBody>
      </p:sp>
      <p:sp>
        <p:nvSpPr>
          <p:cNvPr id="6" name="Slide Number Placeholder 5"/>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371B041-41E1-A04B-8794-C0BA87945876}" type="slidenum">
              <a:rPr lang="en-US" altLang="en-US" sz="1200">
                <a:solidFill>
                  <a:srgbClr val="FFFFFF"/>
                </a:solidFill>
              </a:rPr>
              <a:pPr>
                <a:lnSpc>
                  <a:spcPct val="80000"/>
                </a:lnSpc>
              </a:pPr>
              <a:t>15</a:t>
            </a:fld>
            <a:endParaRPr lang="en-US" altLang="en-US" sz="1200">
              <a:solidFill>
                <a:srgbClr val="FFFFFF"/>
              </a:solidFill>
            </a:endParaRPr>
          </a:p>
        </p:txBody>
      </p:sp>
    </p:spTree>
    <p:extLst>
      <p:ext uri="{BB962C8B-B14F-4D97-AF65-F5344CB8AC3E}">
        <p14:creationId xmlns:p14="http://schemas.microsoft.com/office/powerpoint/2010/main" val="35043912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314</TotalTime>
  <Words>1572</Words>
  <Application>Microsoft Macintosh PowerPoint</Application>
  <PresentationFormat>Letter Paper (8.5x11 in)</PresentationFormat>
  <Paragraphs>212</Paragraphs>
  <Slides>15</Slides>
  <Notes>12</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5" baseType="lpstr">
      <vt:lpstr>Calibri</vt:lpstr>
      <vt:lpstr>Helvetica</vt:lpstr>
      <vt:lpstr>ＭＳ Ｐゴシック</vt:lpstr>
      <vt:lpstr>Times</vt:lpstr>
      <vt:lpstr>Verdana</vt:lpstr>
      <vt:lpstr>Wingdings</vt:lpstr>
      <vt:lpstr>Wingdings 2</vt:lpstr>
      <vt:lpstr>Arial</vt:lpstr>
      <vt:lpstr>Basic</vt:lpstr>
      <vt:lpstr>Equation</vt:lpstr>
      <vt:lpstr>Session 18: Book Value Multiples</vt:lpstr>
      <vt:lpstr>Accounting Value..</vt:lpstr>
      <vt:lpstr>III. Price to Book Ratio</vt:lpstr>
      <vt:lpstr>Price Book Value Ratio: Stable Growth Firm Another Presentation</vt:lpstr>
      <vt:lpstr>Now changing to an Enterprise value multiple EV/ Book Capital</vt:lpstr>
      <vt:lpstr>An Example: An Eyeballing Exercise with P/BV Ratios for European Banks in 2010</vt:lpstr>
      <vt:lpstr>The median test…</vt:lpstr>
      <vt:lpstr>How about this mechanism?</vt:lpstr>
      <vt:lpstr>And these predictions?</vt:lpstr>
      <vt:lpstr>A follow up on US Banks</vt:lpstr>
      <vt:lpstr>Example 2: The Largest Market Cap Companies  - PBV versus ROE</vt:lpstr>
      <vt:lpstr>Missing growth?</vt:lpstr>
      <vt:lpstr>PBV, ROE and Risk: Large Cap US firms</vt:lpstr>
      <vt:lpstr>Bringing it all together… Largest US stocks in January 2010</vt:lpstr>
      <vt:lpstr>Market Regressions - Global</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50</cp:revision>
  <cp:lastPrinted>2013-12-12T13:03:45Z</cp:lastPrinted>
  <dcterms:created xsi:type="dcterms:W3CDTF">2011-11-03T12:27:46Z</dcterms:created>
  <dcterms:modified xsi:type="dcterms:W3CDTF">2016-06-13T02:22:05Z</dcterms:modified>
</cp:coreProperties>
</file>