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Lst>
  <p:notesMasterIdLst>
    <p:notesMasterId r:id="rId15"/>
  </p:notesMasterIdLst>
  <p:handoutMasterIdLst>
    <p:handoutMasterId r:id="rId16"/>
  </p:handoutMasterIdLst>
  <p:sldIdLst>
    <p:sldId id="256" r:id="rId2"/>
    <p:sldId id="273" r:id="rId3"/>
    <p:sldId id="274" r:id="rId4"/>
    <p:sldId id="275" r:id="rId5"/>
    <p:sldId id="276" r:id="rId6"/>
    <p:sldId id="278" r:id="rId7"/>
    <p:sldId id="279" r:id="rId8"/>
    <p:sldId id="286" r:id="rId9"/>
    <p:sldId id="281" r:id="rId10"/>
    <p:sldId id="282" r:id="rId11"/>
    <p:sldId id="283" r:id="rId12"/>
    <p:sldId id="284" r:id="rId13"/>
    <p:sldId id="285" r:id="rId14"/>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14"/>
    <p:restoredTop sz="94617"/>
  </p:normalViewPr>
  <p:slideViewPr>
    <p:cSldViewPr snapToGrid="0" snapToObjects="1">
      <p:cViewPr varScale="1">
        <p:scale>
          <a:sx n="88" d="100"/>
          <a:sy n="88" d="100"/>
        </p:scale>
        <p:origin x="1272"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handoutMaster" Target="handoutMasters/handout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E363A61-9849-414F-B199-ECB63600C1E2}" type="datetimeFigureOut">
              <a:rPr lang="en-US" smtClean="0"/>
              <a:t>6/12/16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D1DC62F-4D19-B442-9587-64B04FAB7F62}" type="slidenum">
              <a:rPr lang="en-US" smtClean="0"/>
              <a:t>‹#›</a:t>
            </a:fld>
            <a:endParaRPr lang="en-US"/>
          </a:p>
        </p:txBody>
      </p:sp>
    </p:spTree>
    <p:extLst>
      <p:ext uri="{BB962C8B-B14F-4D97-AF65-F5344CB8AC3E}">
        <p14:creationId xmlns:p14="http://schemas.microsoft.com/office/powerpoint/2010/main" val="25675983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537C19D-81B2-2247-A3C3-C6A56B942EC3}" type="datetimeFigureOut">
              <a:rPr lang="en-US" smtClean="0"/>
              <a:t>6/12/16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04DF09-4431-8C44-A52B-1521175C8437}" type="slidenum">
              <a:rPr lang="en-US" smtClean="0"/>
              <a:t>‹#›</a:t>
            </a:fld>
            <a:endParaRPr lang="en-US"/>
          </a:p>
        </p:txBody>
      </p:sp>
    </p:spTree>
    <p:extLst>
      <p:ext uri="{BB962C8B-B14F-4D97-AF65-F5344CB8AC3E}">
        <p14:creationId xmlns:p14="http://schemas.microsoft.com/office/powerpoint/2010/main" val="66431887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Rot="1" noChangeAspect="1" noChangeArrowheads="1" noTextEdit="1"/>
          </p:cNvSpPr>
          <p:nvPr>
            <p:ph type="sldImg"/>
          </p:nvPr>
        </p:nvSpPr>
        <p:spPr>
          <a:xfrm>
            <a:off x="1150938" y="692150"/>
            <a:ext cx="4556125" cy="3416300"/>
          </a:xfrm>
          <a:ln/>
        </p:spPr>
      </p:sp>
      <p:sp>
        <p:nvSpPr>
          <p:cNvPr id="1136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2235200" algn="l"/>
              </a:tabLst>
            </a:pPr>
            <a:r>
              <a:rPr lang="en-US" altLang="en-US">
                <a:latin typeface="Times" charset="0"/>
                <a:ea typeface="ＭＳ Ｐゴシック" charset="-128"/>
              </a:rPr>
              <a:t>The determinants of the value to sales ratio mirror the determinants of the price to sales ratio:</a:t>
            </a:r>
          </a:p>
          <a:p>
            <a:pPr>
              <a:tabLst>
                <a:tab pos="2235200" algn="l"/>
              </a:tabLst>
            </a:pPr>
            <a:r>
              <a:rPr lang="en-US" altLang="en-US" i="1">
                <a:latin typeface="Times" charset="0"/>
                <a:ea typeface="ＭＳ Ｐゴシック" charset="-128"/>
              </a:rPr>
              <a:t>Price to Sales ratio	-&gt;	Value to Sales Ratio</a:t>
            </a:r>
          </a:p>
          <a:p>
            <a:pPr>
              <a:tabLst>
                <a:tab pos="2235200" algn="l"/>
              </a:tabLst>
            </a:pPr>
            <a:r>
              <a:rPr lang="en-US" altLang="en-US">
                <a:latin typeface="Times" charset="0"/>
                <a:ea typeface="ＭＳ Ｐゴシック" charset="-128"/>
              </a:rPr>
              <a:t>Net Margin (Net Income/Sales)	Operating Margin (EBIT(1-t)/Sales</a:t>
            </a:r>
          </a:p>
          <a:p>
            <a:pPr>
              <a:tabLst>
                <a:tab pos="2235200" algn="l"/>
              </a:tabLst>
            </a:pPr>
            <a:r>
              <a:rPr lang="en-US" altLang="en-US">
                <a:latin typeface="Times" charset="0"/>
                <a:ea typeface="ＭＳ Ｐゴシック" charset="-128"/>
              </a:rPr>
              <a:t>Payout ratio	1 - Reinvestment Rate</a:t>
            </a:r>
          </a:p>
          <a:p>
            <a:pPr>
              <a:tabLst>
                <a:tab pos="2235200" algn="l"/>
              </a:tabLst>
            </a:pPr>
            <a:r>
              <a:rPr lang="en-US" altLang="en-US">
                <a:latin typeface="Times" charset="0"/>
                <a:ea typeface="ＭＳ Ｐゴシック" charset="-128"/>
              </a:rPr>
              <a:t>Cost of equity	Cost of capital</a:t>
            </a:r>
          </a:p>
          <a:p>
            <a:pPr>
              <a:tabLst>
                <a:tab pos="2235200" algn="l"/>
              </a:tabLst>
            </a:pPr>
            <a:r>
              <a:rPr lang="en-US" altLang="en-US">
                <a:latin typeface="Times" charset="0"/>
                <a:ea typeface="ＭＳ Ｐゴシック" charset="-128"/>
              </a:rPr>
              <a:t>Growth rate in Net Income	Growth ate in Operating income</a:t>
            </a:r>
          </a:p>
        </p:txBody>
      </p:sp>
    </p:spTree>
    <p:extLst>
      <p:ext uri="{BB962C8B-B14F-4D97-AF65-F5344CB8AC3E}">
        <p14:creationId xmlns:p14="http://schemas.microsoft.com/office/powerpoint/2010/main" val="16463228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Rot="1" noChangeAspect="1" noChangeArrowheads="1" noTextEdit="1"/>
          </p:cNvSpPr>
          <p:nvPr>
            <p:ph type="sldImg"/>
          </p:nvPr>
        </p:nvSpPr>
        <p:spPr>
          <a:xfrm>
            <a:off x="1150938" y="692150"/>
            <a:ext cx="4556125" cy="3416300"/>
          </a:xfrm>
          <a:ln/>
        </p:spPr>
      </p:sp>
      <p:sp>
        <p:nvSpPr>
          <p:cNvPr id="11571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value of a brand name should be visible either in the margin (if the firm exercises pricing power) or the sales/capital ratio (if the firm uses brand name to sell in larger quantities..)</a:t>
            </a:r>
          </a:p>
          <a:p>
            <a:endParaRPr lang="en-US" altLang="en-US">
              <a:latin typeface="Times" charset="0"/>
              <a:ea typeface="ＭＳ Ｐゴシック" charset="-128"/>
            </a:endParaRPr>
          </a:p>
        </p:txBody>
      </p:sp>
    </p:spTree>
    <p:extLst>
      <p:ext uri="{BB962C8B-B14F-4D97-AF65-F5344CB8AC3E}">
        <p14:creationId xmlns:p14="http://schemas.microsoft.com/office/powerpoint/2010/main" val="20799343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2"/>
          <p:cNvSpPr>
            <a:spLocks noGrp="1" noRot="1" noChangeAspect="1" noChangeArrowheads="1" noTextEdit="1"/>
          </p:cNvSpPr>
          <p:nvPr>
            <p:ph type="sldImg"/>
          </p:nvPr>
        </p:nvSpPr>
        <p:spPr>
          <a:xfrm>
            <a:off x="1150938" y="692150"/>
            <a:ext cx="4556125" cy="3416300"/>
          </a:xfrm>
          <a:ln/>
        </p:spPr>
      </p:sp>
      <p:sp>
        <p:nvSpPr>
          <p:cNvPr id="11776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This was an updated valuation in 2004. In the first column, Coca Cola is valued with its current characteristics - high margins, high returns, reasonably high growth - all of which can be traced to its brand name power. In the second column, we revalued Coke using the margins of a generic manufacturer (Cott). The ripple effects of the lower margins can be seen in lower return on capital (margin * sales to cap ratio) and lower growth. The net effect is a almost an 80% drop in value. That is the value of the brand name.</a:t>
            </a:r>
          </a:p>
          <a:p>
            <a:pPr marL="228600" indent="-228600"/>
            <a:r>
              <a:rPr lang="en-US" altLang="en-US">
                <a:latin typeface="Times" charset="0"/>
                <a:ea typeface="ＭＳ Ｐゴシック" charset="-128"/>
              </a:rPr>
              <a:t>Alternative approaches:</a:t>
            </a:r>
          </a:p>
          <a:p>
            <a:pPr marL="228600" indent="-228600">
              <a:buFontTx/>
              <a:buAutoNum type="arabicPeriod"/>
            </a:pPr>
            <a:r>
              <a:rPr lang="en-US" altLang="en-US">
                <a:latin typeface="Times" charset="0"/>
                <a:ea typeface="ＭＳ Ｐゴシック" charset="-128"/>
              </a:rPr>
              <a:t>Coke</a:t>
            </a:r>
            <a:r>
              <a:rPr lang="ja-JP" altLang="en-US">
                <a:latin typeface="Times" charset="0"/>
                <a:ea typeface="ＭＳ Ｐゴシック" charset="-128"/>
              </a:rPr>
              <a:t>’</a:t>
            </a:r>
            <a:r>
              <a:rPr lang="en-US" altLang="ja-JP">
                <a:latin typeface="Times" charset="0"/>
                <a:ea typeface="ＭＳ Ｐゴシック" charset="-128"/>
              </a:rPr>
              <a:t>s ROC = Generic ROC (instead of magins)</a:t>
            </a:r>
          </a:p>
          <a:p>
            <a:pPr marL="228600" indent="-228600">
              <a:buFontTx/>
              <a:buAutoNum type="arabicPeriod"/>
            </a:pPr>
            <a:r>
              <a:rPr lang="en-US" altLang="en-US">
                <a:latin typeface="Times" charset="0"/>
                <a:ea typeface="ＭＳ Ｐゴシック" charset="-128"/>
              </a:rPr>
              <a:t>If no generic companies exist, the industry average can be used as a base to get a measure of relative brand name value.</a:t>
            </a:r>
          </a:p>
        </p:txBody>
      </p:sp>
    </p:spTree>
    <p:extLst>
      <p:ext uri="{BB962C8B-B14F-4D97-AF65-F5344CB8AC3E}">
        <p14:creationId xmlns:p14="http://schemas.microsoft.com/office/powerpoint/2010/main" val="6518487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Slide Image Placeholder 1"/>
          <p:cNvSpPr>
            <a:spLocks noGrp="1" noRot="1" noChangeAspect="1"/>
          </p:cNvSpPr>
          <p:nvPr>
            <p:ph type="sldImg"/>
          </p:nvPr>
        </p:nvSpPr>
        <p:spPr>
          <a:xfrm>
            <a:off x="1150938" y="692150"/>
            <a:ext cx="4556125" cy="3416300"/>
          </a:xfrm>
          <a:ln/>
        </p:spPr>
      </p:sp>
      <p:sp>
        <p:nvSpPr>
          <p:cNvPr id="2099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Operating margin dominates the regression in every market.</a:t>
            </a:r>
          </a:p>
        </p:txBody>
      </p:sp>
    </p:spTree>
    <p:extLst>
      <p:ext uri="{BB962C8B-B14F-4D97-AF65-F5344CB8AC3E}">
        <p14:creationId xmlns:p14="http://schemas.microsoft.com/office/powerpoint/2010/main" val="17751469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2"/>
          <p:cNvSpPr>
            <a:spLocks noGrp="1" noRot="1" noChangeAspect="1" noChangeArrowheads="1"/>
          </p:cNvSpPr>
          <p:nvPr>
            <p:ph type="sldImg"/>
          </p:nvPr>
        </p:nvSpPr>
        <p:spPr>
          <a:xfrm>
            <a:off x="1150938" y="692150"/>
            <a:ext cx="4556125" cy="3416300"/>
          </a:xfrm>
          <a:solidFill>
            <a:srgbClr val="FFFFFF"/>
          </a:solidFill>
          <a:ln/>
        </p:spPr>
      </p:sp>
      <p:sp>
        <p:nvSpPr>
          <p:cNvPr id="2140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When doing relative valuation, you can choose between potentially a dozen or more multiples. With each multiple, you will estimate a different value for your firm, leaving you with the unenviable task of reconciling these values.</a:t>
            </a:r>
          </a:p>
        </p:txBody>
      </p:sp>
    </p:spTree>
    <p:extLst>
      <p:ext uri="{BB962C8B-B14F-4D97-AF65-F5344CB8AC3E}">
        <p14:creationId xmlns:p14="http://schemas.microsoft.com/office/powerpoint/2010/main" val="5763379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2"/>
          <p:cNvSpPr>
            <a:spLocks noGrp="1" noRot="1" noChangeAspect="1" noChangeArrowheads="1"/>
          </p:cNvSpPr>
          <p:nvPr>
            <p:ph type="sldImg"/>
          </p:nvPr>
        </p:nvSpPr>
        <p:spPr>
          <a:xfrm>
            <a:off x="1150938" y="692150"/>
            <a:ext cx="4556125" cy="3416300"/>
          </a:xfrm>
          <a:solidFill>
            <a:srgbClr val="FFFFFF"/>
          </a:solidFill>
          <a:ln/>
        </p:spPr>
      </p:sp>
      <p:sp>
        <p:nvSpPr>
          <p:cNvPr id="2160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my preferred approach. Pick one multiple, but which one will depend upon what you view your objective to be.</a:t>
            </a:r>
          </a:p>
        </p:txBody>
      </p:sp>
    </p:spTree>
    <p:extLst>
      <p:ext uri="{BB962C8B-B14F-4D97-AF65-F5344CB8AC3E}">
        <p14:creationId xmlns:p14="http://schemas.microsoft.com/office/powerpoint/2010/main" val="3019310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p:cNvSpPr>
            <a:spLocks noGrp="1" noRot="1" noChangeAspect="1" noChangeArrowheads="1"/>
          </p:cNvSpPr>
          <p:nvPr>
            <p:ph type="sldImg"/>
          </p:nvPr>
        </p:nvSpPr>
        <p:spPr>
          <a:xfrm>
            <a:off x="1150938" y="692150"/>
            <a:ext cx="4556125" cy="3416300"/>
          </a:xfrm>
          <a:solidFill>
            <a:srgbClr val="FFFFFF"/>
          </a:solidFill>
          <a:ln/>
        </p:spPr>
      </p:sp>
      <p:sp>
        <p:nvSpPr>
          <p:cNvPr id="2181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Relate the multiples to what managers in a sector think about and focus on the most.. </a:t>
            </a:r>
          </a:p>
        </p:txBody>
      </p:sp>
    </p:spTree>
    <p:extLst>
      <p:ext uri="{BB962C8B-B14F-4D97-AF65-F5344CB8AC3E}">
        <p14:creationId xmlns:p14="http://schemas.microsoft.com/office/powerpoint/2010/main" val="5390984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Slide Image Placeholder 1"/>
          <p:cNvSpPr>
            <a:spLocks noGrp="1" noRot="1" noChangeAspect="1"/>
          </p:cNvSpPr>
          <p:nvPr>
            <p:ph type="sldImg"/>
          </p:nvPr>
        </p:nvSpPr>
        <p:spPr>
          <a:xfrm>
            <a:off x="1150938" y="692150"/>
            <a:ext cx="4556125" cy="3416300"/>
          </a:xfrm>
          <a:ln/>
        </p:spPr>
      </p:sp>
      <p:sp>
        <p:nvSpPr>
          <p:cNvPr id="2211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No. </a:t>
            </a:r>
          </a:p>
          <a:p>
            <a:r>
              <a:rPr lang="en-US" altLang="en-US">
                <a:latin typeface="Times" charset="0"/>
                <a:ea typeface="ＭＳ Ｐゴシック" charset="-128"/>
              </a:rPr>
              <a:t>A stock may be priced correctly, relative to how the market is pricing other stocks today.. But if the market is making fundamental mistakes in pricing stocks collectively or in groups, you can get a very different intrinsic value for the the same stock.</a:t>
            </a:r>
          </a:p>
          <a:p>
            <a:r>
              <a:rPr lang="en-US" altLang="en-US">
                <a:latin typeface="Times" charset="0"/>
                <a:ea typeface="ＭＳ Ｐゴシック" charset="-128"/>
              </a:rPr>
              <a:t>Depends on your philosophy and mission. If you believe that markets make mistakes and correct them over time, have a long time horizon and don’t get judged (or compensated) relative to others, you should use intrinsic value. Most of us don’t have these luxuries (we operate with short time horizons and are judged against other investors/analysts/portfolio managers,,)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1025438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Rectangle 2"/>
          <p:cNvSpPr>
            <a:spLocks noGrp="1" noRot="1" noChangeAspect="1" noChangeArrowheads="1"/>
          </p:cNvSpPr>
          <p:nvPr>
            <p:ph type="sldImg"/>
          </p:nvPr>
        </p:nvSpPr>
        <p:spPr>
          <a:xfrm>
            <a:off x="1150938" y="692150"/>
            <a:ext cx="4556125" cy="3416300"/>
          </a:xfrm>
          <a:solidFill>
            <a:srgbClr val="FFFFFF"/>
          </a:solidFill>
          <a:ln/>
        </p:spPr>
      </p:sp>
      <p:sp>
        <p:nvSpPr>
          <p:cNvPr id="2232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Reviews the four basic steps in relative valuation.</a:t>
            </a:r>
          </a:p>
        </p:txBody>
      </p:sp>
    </p:spTree>
    <p:extLst>
      <p:ext uri="{BB962C8B-B14F-4D97-AF65-F5344CB8AC3E}">
        <p14:creationId xmlns:p14="http://schemas.microsoft.com/office/powerpoint/2010/main" val="7694150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236540"/>
            <a:ext cx="5867400" cy="365125"/>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5" y="6383635"/>
            <a:ext cx="479017"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2" y="2743202"/>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752602"/>
            <a:ext cx="129540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1"/>
            <a:ext cx="8077200" cy="869951"/>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52" y="1755648"/>
            <a:ext cx="1615307" cy="1688453"/>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4667249"/>
            <a:ext cx="1447800" cy="663579"/>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6248208"/>
            <a:ext cx="4572000" cy="365125"/>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1"/>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2"/>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6248404"/>
            <a:ext cx="2209800" cy="365125"/>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5" y="6248208"/>
            <a:ext cx="5573483" cy="365125"/>
          </a:xfrm>
        </p:spPr>
        <p:txBody>
          <a:bodyPr/>
          <a:lstStyle/>
          <a:p>
            <a:r>
              <a:rPr lang="en-US" smtClean="0"/>
              <a:t>Aswath Damodaran</a:t>
            </a:r>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6248400"/>
            <a:ext cx="2667000" cy="365125"/>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4" y="6248400"/>
            <a:ext cx="5421313" cy="365125"/>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1271589"/>
            <a:ext cx="533400" cy="244475"/>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4" y="6248208"/>
            <a:ext cx="5421083" cy="365125"/>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3"/>
            <a:ext cx="53340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hdr="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4" Type="http://schemas.openxmlformats.org/officeDocument/2006/relationships/oleObject" Target="../embeddings/oleObject1.bin"/><Relationship Id="rId5" Type="http://schemas.openxmlformats.org/officeDocument/2006/relationships/image" Target="../media/image6.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Session 19: Revenue Multiples &amp; Wrapping up</a:t>
            </a:r>
            <a:endParaRPr lang="en-US" dirty="0"/>
          </a:p>
        </p:txBody>
      </p:sp>
      <p:sp>
        <p:nvSpPr>
          <p:cNvPr id="5" name="Subtitle 4"/>
          <p:cNvSpPr>
            <a:spLocks noGrp="1"/>
          </p:cNvSpPr>
          <p:nvPr>
            <p:ph type="subTitle" idx="1"/>
          </p:nvPr>
        </p:nvSpPr>
        <p:spPr/>
        <p:txBody>
          <a:bodyPr/>
          <a:lstStyle/>
          <a:p>
            <a:endParaRPr lang="en-US"/>
          </a:p>
        </p:txBody>
      </p:sp>
      <p:sp>
        <p:nvSpPr>
          <p:cNvPr id="6" name="Date Placeholder 5"/>
          <p:cNvSpPr>
            <a:spLocks noGrp="1"/>
          </p:cNvSpPr>
          <p:nvPr>
            <p:ph type="dt" sz="half" idx="10"/>
          </p:nvPr>
        </p:nvSpPr>
        <p:spPr/>
        <p:txBody>
          <a:bodyPr/>
          <a:lstStyle/>
          <a:p>
            <a:pPr algn="ctr"/>
            <a:r>
              <a:rPr lang="en-US" sz="2000" smtClean="0">
                <a:solidFill>
                  <a:srgbClr val="FFFFFF"/>
                </a:solidFill>
              </a:rPr>
              <a:t>‹#›</a:t>
            </a:r>
            <a:endParaRPr lang="en-US" sz="2000" dirty="0">
              <a:solidFill>
                <a:srgbClr val="FFFFFF"/>
              </a:solidFill>
            </a:endParaRPr>
          </a:p>
        </p:txBody>
      </p:sp>
      <p:sp>
        <p:nvSpPr>
          <p:cNvPr id="7" name="Footer Placeholder 6"/>
          <p:cNvSpPr>
            <a:spLocks noGrp="1"/>
          </p:cNvSpPr>
          <p:nvPr>
            <p:ph type="ftr" sz="quarter" idx="11"/>
          </p:nvPr>
        </p:nvSpPr>
        <p:spPr/>
        <p:txBody>
          <a:bodyPr/>
          <a:lstStyle/>
          <a:p>
            <a:pPr algn="r"/>
            <a:r>
              <a:rPr lang="en-US" smtClean="0">
                <a:solidFill>
                  <a:schemeClr val="tx2"/>
                </a:solidFill>
              </a:rPr>
              <a:t>Aswath Damodaran</a:t>
            </a:r>
            <a:endParaRPr lang="en-US" dirty="0">
              <a:solidFill>
                <a:schemeClr val="tx2"/>
              </a:solidFill>
            </a:endParaRPr>
          </a:p>
        </p:txBody>
      </p:sp>
      <p:sp>
        <p:nvSpPr>
          <p:cNvPr id="8" name="Slide Number Placeholder 7"/>
          <p:cNvSpPr>
            <a:spLocks noGrp="1"/>
          </p:cNvSpPr>
          <p:nvPr>
            <p:ph type="sldNum" sz="quarter" idx="12"/>
          </p:nvPr>
        </p:nvSpPr>
        <p:spPr/>
        <p:txBody>
          <a:bodyPr>
            <a:normAutofit/>
          </a:bodyPr>
          <a:lstStyle/>
          <a:p>
            <a:fld id="{72AC53DF-4216-466D-99A7-94400E6C2A25}" type="slidenum">
              <a:rPr lang="en-US" smtClean="0"/>
              <a:pPr/>
              <a:t>1</a:t>
            </a:fld>
            <a:endParaRPr lang="en-US" dirty="0">
              <a:solidFill>
                <a:schemeClr val="tx2"/>
              </a:solidFill>
            </a:endParaRPr>
          </a:p>
        </p:txBody>
      </p:sp>
    </p:spTree>
    <p:extLst>
      <p:ext uri="{BB962C8B-B14F-4D97-AF65-F5344CB8AC3E}">
        <p14:creationId xmlns:p14="http://schemas.microsoft.com/office/powerpoint/2010/main" val="18377835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 Line Multiples</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2</a:t>
            </a:fld>
            <a:endParaRPr lang="en-US" dirty="0">
              <a:solidFill>
                <a:srgbClr val="FFFFFF"/>
              </a:solidFill>
            </a:endParaRPr>
          </a:p>
        </p:txBody>
      </p:sp>
      <p:pic>
        <p:nvPicPr>
          <p:cNvPr id="7" name="Content Placeholder 6"/>
          <p:cNvPicPr>
            <a:picLocks noGrp="1" noChangeAspect="1"/>
          </p:cNvPicPr>
          <p:nvPr>
            <p:ph sz="quarter" idx="1"/>
          </p:nvPr>
        </p:nvPicPr>
        <p:blipFill>
          <a:blip r:embed="rId2"/>
          <a:stretch>
            <a:fillRect/>
          </a:stretch>
        </p:blipFill>
        <p:spPr>
          <a:xfrm>
            <a:off x="1957621" y="1600200"/>
            <a:ext cx="5463708" cy="4495800"/>
          </a:xfrm>
          <a:prstGeom prst="rect">
            <a:avLst/>
          </a:prstGeom>
        </p:spPr>
      </p:pic>
    </p:spTree>
    <p:extLst>
      <p:ext uri="{BB962C8B-B14F-4D97-AF65-F5344CB8AC3E}">
        <p14:creationId xmlns:p14="http://schemas.microsoft.com/office/powerpoint/2010/main" val="1972413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612775" y="228600"/>
            <a:ext cx="8153400" cy="990600"/>
          </a:xfrm>
        </p:spPr>
        <p:txBody>
          <a:bodyPr/>
          <a:lstStyle/>
          <a:p>
            <a:pPr eaLnBrk="1" hangingPunct="1"/>
            <a:r>
              <a:rPr lang="en-US" altLang="en-US" dirty="0" smtClean="0">
                <a:ea typeface="ＭＳ Ｐゴシック" charset="-128"/>
              </a:rPr>
              <a:t>The EV/Sales Ratio - Drivers</a:t>
            </a:r>
            <a:endParaRPr lang="en-US" altLang="en-US" dirty="0">
              <a:ea typeface="ＭＳ Ｐゴシック" charset="-128"/>
            </a:endParaRPr>
          </a:p>
        </p:txBody>
      </p:sp>
      <p:sp>
        <p:nvSpPr>
          <p:cNvPr id="112642" name="Rectangle 3"/>
          <p:cNvSpPr>
            <a:spLocks noGrp="1" noChangeArrowheads="1"/>
          </p:cNvSpPr>
          <p:nvPr>
            <p:ph sz="quarter" idx="1"/>
          </p:nvPr>
        </p:nvSpPr>
        <p:spPr>
          <a:xfrm>
            <a:off x="612775" y="1600200"/>
            <a:ext cx="8153400" cy="4495800"/>
          </a:xfrm>
        </p:spPr>
        <p:txBody>
          <a:bodyPr/>
          <a:lstStyle/>
          <a:p>
            <a:pPr eaLnBrk="1" hangingPunct="1"/>
            <a:r>
              <a:rPr lang="en-US" altLang="en-US" sz="2400">
                <a:ea typeface="ＭＳ Ｐゴシック" charset="-128"/>
              </a:rPr>
              <a:t>If pre-tax operating margins are used, the appropriate value estimate is that of the firm. In particular, if one makes the replaces the FCFF with the expanded version:</a:t>
            </a:r>
          </a:p>
          <a:p>
            <a:pPr lvl="1" eaLnBrk="1" hangingPunct="1"/>
            <a:r>
              <a:rPr lang="en-US" altLang="en-US" sz="1800">
                <a:ea typeface="ＭＳ Ｐゴシック" charset="-128"/>
              </a:rPr>
              <a:t>Free Cash Flow to the Firm = EBIT (1 - tax rate) (1 - Reinvestment Rate)</a:t>
            </a:r>
          </a:p>
          <a:p>
            <a:pPr eaLnBrk="1" hangingPunct="1"/>
            <a:r>
              <a:rPr lang="en-US" altLang="en-US" sz="2400">
                <a:ea typeface="ＭＳ Ｐゴシック" charset="-128"/>
              </a:rPr>
              <a:t>Then the Value of the Firm can be written as a function of the after-tax operating margin= (EBIT (1-t)/Sales</a:t>
            </a:r>
          </a:p>
          <a:p>
            <a:pPr eaLnBrk="1" hangingPunct="1"/>
            <a:endParaRPr lang="en-US" altLang="en-US" sz="2400">
              <a:ea typeface="ＭＳ Ｐゴシック" charset="-128"/>
            </a:endParaRPr>
          </a:p>
          <a:p>
            <a:pPr marL="593725" lvl="2" indent="0" eaLnBrk="1" hangingPunct="1">
              <a:buFont typeface="Wingdings" charset="2"/>
              <a:buNone/>
            </a:pPr>
            <a:r>
              <a:rPr lang="en-US" altLang="en-US" sz="2000">
                <a:ea typeface="ＭＳ Ｐゴシック" charset="-128"/>
              </a:rPr>
              <a:t>g = Growth rate in after-tax operating income for the first n years</a:t>
            </a:r>
          </a:p>
          <a:p>
            <a:pPr marL="593725" lvl="2" indent="0" eaLnBrk="1" hangingPunct="1">
              <a:buFont typeface="Wingdings" charset="2"/>
              <a:buNone/>
            </a:pPr>
            <a:r>
              <a:rPr lang="en-US" altLang="en-US" sz="1800">
                <a:ea typeface="ＭＳ Ｐゴシック" charset="-128"/>
              </a:rPr>
              <a:t>gn = Growth rate in after-tax operating income after n years forever (Stable growth rate)</a:t>
            </a:r>
          </a:p>
          <a:p>
            <a:pPr marL="593725" lvl="2" indent="0" eaLnBrk="1" hangingPunct="1">
              <a:buFont typeface="Wingdings" charset="2"/>
              <a:buNone/>
            </a:pPr>
            <a:r>
              <a:rPr lang="en-US" altLang="en-US" sz="1800">
                <a:ea typeface="ＭＳ Ｐゴシック" charset="-128"/>
              </a:rPr>
              <a:t>RIR </a:t>
            </a:r>
            <a:r>
              <a:rPr lang="en-US" altLang="en-US" sz="1800" baseline="-25000">
                <a:ea typeface="ＭＳ Ｐゴシック" charset="-128"/>
              </a:rPr>
              <a:t>Growth, Stable </a:t>
            </a:r>
            <a:r>
              <a:rPr lang="en-US" altLang="en-US" sz="1800">
                <a:ea typeface="ＭＳ Ｐゴシック" charset="-128"/>
              </a:rPr>
              <a:t>= Reinvestment rate in high growth and stable periods</a:t>
            </a:r>
          </a:p>
          <a:p>
            <a:pPr marL="593725" lvl="2" indent="0" eaLnBrk="1" hangingPunct="1">
              <a:buFont typeface="Wingdings" charset="2"/>
              <a:buNone/>
            </a:pPr>
            <a:r>
              <a:rPr lang="en-US" altLang="en-US" sz="1800">
                <a:ea typeface="ＭＳ Ｐゴシック" charset="-128"/>
              </a:rPr>
              <a:t>WACC = Weighted average cost of capital</a:t>
            </a:r>
          </a:p>
        </p:txBody>
      </p:sp>
      <p:graphicFrame>
        <p:nvGraphicFramePr>
          <p:cNvPr id="112643" name="Object 2"/>
          <p:cNvGraphicFramePr>
            <a:graphicFrameLocks/>
          </p:cNvGraphicFramePr>
          <p:nvPr/>
        </p:nvGraphicFramePr>
        <p:xfrm>
          <a:off x="0" y="3200400"/>
          <a:ext cx="9118600" cy="1312863"/>
        </p:xfrm>
        <a:graphic>
          <a:graphicData uri="http://schemas.openxmlformats.org/presentationml/2006/ole">
            <mc:AlternateContent xmlns:mc="http://schemas.openxmlformats.org/markup-compatibility/2006">
              <mc:Choice xmlns:v="urn:schemas-microsoft-com:vml" Requires="v">
                <p:oleObj spid="_x0000_s21507" name="Equation" r:id="rId4" imgW="8305800" imgH="1206500" progId="Equation.3">
                  <p:embed/>
                </p:oleObj>
              </mc:Choice>
              <mc:Fallback>
                <p:oleObj name="Equation" r:id="rId4" imgW="8305800" imgH="1206500" progId="Equation.3">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200400"/>
                        <a:ext cx="9118600" cy="13128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2644"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AB116E2-5314-D341-A497-4C9AA2EC74DC}" type="slidenum">
              <a:rPr lang="en-US" altLang="en-US" sz="1200">
                <a:solidFill>
                  <a:srgbClr val="FFFFFF"/>
                </a:solidFill>
              </a:rPr>
              <a:pPr>
                <a:lnSpc>
                  <a:spcPct val="80000"/>
                </a:lnSpc>
              </a:pPr>
              <a:t>3</a:t>
            </a:fld>
            <a:endParaRPr lang="en-US" altLang="en-US" sz="1200">
              <a:solidFill>
                <a:srgbClr val="FFFFFF"/>
              </a:solidFill>
            </a:endParaRPr>
          </a:p>
        </p:txBody>
      </p:sp>
    </p:spTree>
    <p:extLst>
      <p:ext uri="{BB962C8B-B14F-4D97-AF65-F5344CB8AC3E}">
        <p14:creationId xmlns:p14="http://schemas.microsoft.com/office/powerpoint/2010/main" val="37447333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value of a brand name</a:t>
            </a:r>
          </a:p>
        </p:txBody>
      </p:sp>
      <p:sp>
        <p:nvSpPr>
          <p:cNvPr id="9728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One of the critiques of traditional valuation is that is fails to consider the value of brand names and other intangibles.</a:t>
            </a:r>
          </a:p>
          <a:p>
            <a:pPr eaLnBrk="1" hangingPunct="1">
              <a:lnSpc>
                <a:spcPct val="80000"/>
              </a:lnSpc>
            </a:pPr>
            <a:r>
              <a:rPr lang="en-US" altLang="en-US" sz="2200">
                <a:ea typeface="ＭＳ Ｐゴシック" charset="-128"/>
              </a:rPr>
              <a:t>The approaches used by analysts to value brand names are often ad-hoc and may significantly overstate or understate their value.</a:t>
            </a:r>
          </a:p>
          <a:p>
            <a:pPr eaLnBrk="1" hangingPunct="1">
              <a:lnSpc>
                <a:spcPct val="80000"/>
              </a:lnSpc>
            </a:pPr>
            <a:r>
              <a:rPr lang="en-US" altLang="en-US" sz="2200">
                <a:ea typeface="ＭＳ Ｐゴシック" charset="-128"/>
              </a:rPr>
              <a:t>One of the benefits of having a well-known and respected brand name is that firms can charge higher prices for the same products, leading to higher profit margins and hence to higher price-sales ratios and firm value. The larger the price premium that a firm can charge, the greater is the value of the brand name. </a:t>
            </a:r>
          </a:p>
          <a:p>
            <a:pPr eaLnBrk="1" hangingPunct="1">
              <a:lnSpc>
                <a:spcPct val="80000"/>
              </a:lnSpc>
            </a:pPr>
            <a:r>
              <a:rPr lang="en-US" altLang="en-US" sz="2200">
                <a:ea typeface="ＭＳ Ｐゴシック" charset="-128"/>
              </a:rPr>
              <a:t> In general, the value of a brand name can be written as:</a:t>
            </a:r>
          </a:p>
          <a:p>
            <a:pPr lvl="1" eaLnBrk="1" hangingPunct="1">
              <a:lnSpc>
                <a:spcPct val="80000"/>
              </a:lnSpc>
            </a:pPr>
            <a:r>
              <a:rPr lang="en-US" altLang="en-US" sz="1900">
                <a:ea typeface="ＭＳ Ｐゴシック" charset="-128"/>
              </a:rPr>
              <a:t>Value of brand name ={(V/S)</a:t>
            </a:r>
            <a:r>
              <a:rPr lang="en-US" altLang="en-US" sz="1900" baseline="-25000">
                <a:ea typeface="ＭＳ Ｐゴシック" charset="-128"/>
              </a:rPr>
              <a:t>b</a:t>
            </a:r>
            <a:r>
              <a:rPr lang="en-US" altLang="en-US" sz="1900">
                <a:ea typeface="ＭＳ Ｐゴシック" charset="-128"/>
              </a:rPr>
              <a:t>-(V/S)</a:t>
            </a:r>
            <a:r>
              <a:rPr lang="en-US" altLang="en-US" sz="1900" baseline="-25000">
                <a:ea typeface="ＭＳ Ｐゴシック" charset="-128"/>
              </a:rPr>
              <a:t>g</a:t>
            </a:r>
            <a:r>
              <a:rPr lang="en-US" altLang="en-US" sz="1900">
                <a:ea typeface="ＭＳ Ｐゴシック" charset="-128"/>
              </a:rPr>
              <a:t> }* Sales</a:t>
            </a:r>
          </a:p>
          <a:p>
            <a:pPr lvl="1" eaLnBrk="1" hangingPunct="1">
              <a:lnSpc>
                <a:spcPct val="80000"/>
              </a:lnSpc>
            </a:pPr>
            <a:r>
              <a:rPr lang="en-US" altLang="en-US" sz="1900">
                <a:ea typeface="ＭＳ Ｐゴシック" charset="-128"/>
              </a:rPr>
              <a:t>(V/S)</a:t>
            </a:r>
            <a:r>
              <a:rPr lang="en-US" altLang="en-US" sz="1900" baseline="-25000">
                <a:ea typeface="ＭＳ Ｐゴシック" charset="-128"/>
              </a:rPr>
              <a:t>b</a:t>
            </a:r>
            <a:r>
              <a:rPr lang="en-US" altLang="en-US" sz="1900">
                <a:ea typeface="ＭＳ Ｐゴシック" charset="-128"/>
              </a:rPr>
              <a:t> = Value of Firm/Sales ratio with the benefit of the brand name</a:t>
            </a:r>
          </a:p>
          <a:p>
            <a:pPr lvl="1" eaLnBrk="1" hangingPunct="1">
              <a:lnSpc>
                <a:spcPct val="80000"/>
              </a:lnSpc>
            </a:pPr>
            <a:r>
              <a:rPr lang="en-US" altLang="en-US" sz="1900">
                <a:ea typeface="ＭＳ Ｐゴシック" charset="-128"/>
              </a:rPr>
              <a:t>(V/S)</a:t>
            </a:r>
            <a:r>
              <a:rPr lang="en-US" altLang="en-US" sz="1900" baseline="-25000">
                <a:ea typeface="ＭＳ Ｐゴシック" charset="-128"/>
              </a:rPr>
              <a:t>g</a:t>
            </a:r>
            <a:r>
              <a:rPr lang="en-US" altLang="en-US" sz="1900">
                <a:ea typeface="ＭＳ Ｐゴシック" charset="-128"/>
              </a:rPr>
              <a:t> = Value of Firm/Sales ratio of the firm with the generic product</a:t>
            </a:r>
          </a:p>
        </p:txBody>
      </p:sp>
      <p:sp>
        <p:nvSpPr>
          <p:cNvPr id="114691"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6C9AB8F-0D67-0C4E-9509-3C3715839F1C}" type="slidenum">
              <a:rPr lang="en-US" altLang="en-US" sz="1200">
                <a:solidFill>
                  <a:srgbClr val="FFFFFF"/>
                </a:solidFill>
              </a:rPr>
              <a:pPr>
                <a:lnSpc>
                  <a:spcPct val="80000"/>
                </a:lnSpc>
              </a:pPr>
              <a:t>4</a:t>
            </a:fld>
            <a:endParaRPr lang="en-US" altLang="en-US" sz="1200">
              <a:solidFill>
                <a:srgbClr val="FFFFFF"/>
              </a:solidFill>
            </a:endParaRPr>
          </a:p>
        </p:txBody>
      </p:sp>
    </p:spTree>
    <p:extLst>
      <p:ext uri="{BB962C8B-B14F-4D97-AF65-F5344CB8AC3E}">
        <p14:creationId xmlns:p14="http://schemas.microsoft.com/office/powerpoint/2010/main" val="156905049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Brand Name</a:t>
            </a:r>
          </a:p>
        </p:txBody>
      </p:sp>
      <p:sp>
        <p:nvSpPr>
          <p:cNvPr id="113666" name="Rectangle 3"/>
          <p:cNvSpPr>
            <a:spLocks noGrp="1" noChangeArrowheads="1"/>
          </p:cNvSpPr>
          <p:nvPr>
            <p:ph sz="quarter" idx="1"/>
          </p:nvPr>
        </p:nvSpPr>
        <p:spPr>
          <a:xfrm>
            <a:off x="612775" y="1600200"/>
            <a:ext cx="8153400" cy="4495800"/>
          </a:xfrm>
        </p:spPr>
        <p:txBody>
          <a:bodyPr>
            <a:normAutofit fontScale="92500" lnSpcReduction="20000"/>
          </a:bodyPr>
          <a:lstStyle/>
          <a:p>
            <a:pPr marL="0" indent="0" eaLnBrk="1" hangingPunct="1">
              <a:buFont typeface="Wingdings" charset="0"/>
              <a:buNone/>
              <a:defRPr/>
            </a:pPr>
            <a:r>
              <a:rPr lang="en-US" sz="1400" i="1" dirty="0"/>
              <a:t>				</a:t>
            </a:r>
            <a:r>
              <a:rPr lang="en-US" sz="1600" i="1" dirty="0"/>
              <a:t>Coca Cola		With </a:t>
            </a:r>
            <a:r>
              <a:rPr lang="en-US" sz="1600" i="1" dirty="0" err="1"/>
              <a:t>Cott</a:t>
            </a:r>
            <a:r>
              <a:rPr lang="en-US" sz="1600" i="1" dirty="0"/>
              <a:t> Margins</a:t>
            </a:r>
          </a:p>
          <a:p>
            <a:pPr marL="0" indent="0" eaLnBrk="1" hangingPunct="1">
              <a:buFont typeface="Wingdings" charset="0"/>
              <a:buNone/>
              <a:defRPr/>
            </a:pPr>
            <a:r>
              <a:rPr lang="en-US" sz="1600" dirty="0"/>
              <a:t>Current Revenues =			$21,962.00 		$21,962.00 </a:t>
            </a:r>
          </a:p>
          <a:p>
            <a:pPr marL="0" indent="0" eaLnBrk="1" hangingPunct="1">
              <a:buFont typeface="Wingdings" charset="0"/>
              <a:buNone/>
              <a:defRPr/>
            </a:pPr>
            <a:r>
              <a:rPr lang="en-US" sz="1600" dirty="0"/>
              <a:t>Length of high-growth period 		10		10</a:t>
            </a:r>
          </a:p>
          <a:p>
            <a:pPr marL="0" indent="0" eaLnBrk="1" hangingPunct="1">
              <a:buFont typeface="Wingdings" charset="0"/>
              <a:buNone/>
              <a:defRPr/>
            </a:pPr>
            <a:r>
              <a:rPr lang="en-US" sz="1600" dirty="0"/>
              <a:t>Reinvestment Rate  =			50%		50%</a:t>
            </a:r>
          </a:p>
          <a:p>
            <a:pPr marL="0" indent="0" eaLnBrk="1" hangingPunct="1">
              <a:buFont typeface="Wingdings" charset="0"/>
              <a:buNone/>
              <a:defRPr/>
            </a:pPr>
            <a:r>
              <a:rPr lang="en-US" sz="1600" dirty="0"/>
              <a:t>Operating Margin (after-tax)		15.57%		5.28%</a:t>
            </a:r>
          </a:p>
          <a:p>
            <a:pPr marL="0" indent="0" eaLnBrk="1" hangingPunct="1">
              <a:buFont typeface="Wingdings" charset="0"/>
              <a:buNone/>
              <a:defRPr/>
            </a:pPr>
            <a:r>
              <a:rPr lang="en-US" sz="1600" dirty="0"/>
              <a:t>Sales/Capital (Turnover ratio)		1.34		1.34</a:t>
            </a:r>
          </a:p>
          <a:p>
            <a:pPr marL="0" indent="0" eaLnBrk="1" hangingPunct="1">
              <a:buFont typeface="Wingdings" charset="0"/>
              <a:buNone/>
              <a:defRPr/>
            </a:pPr>
            <a:r>
              <a:rPr lang="en-US" sz="1600" dirty="0"/>
              <a:t>Return on capital (after-tax)		20.84%		7.06%</a:t>
            </a:r>
          </a:p>
          <a:p>
            <a:pPr marL="0" indent="0" eaLnBrk="1" hangingPunct="1">
              <a:buFont typeface="Wingdings" charset="0"/>
              <a:buNone/>
              <a:defRPr/>
            </a:pPr>
            <a:r>
              <a:rPr lang="en-US" sz="1600" dirty="0"/>
              <a:t>Growth rate during period (g) =		10.42%		3.53%</a:t>
            </a:r>
          </a:p>
          <a:p>
            <a:pPr marL="0" indent="0" eaLnBrk="1" hangingPunct="1">
              <a:buFont typeface="Wingdings" charset="0"/>
              <a:buNone/>
              <a:defRPr/>
            </a:pPr>
            <a:r>
              <a:rPr lang="en-US" sz="1600" dirty="0"/>
              <a:t>Cost of Capital during period  =		7.65%		7.65%</a:t>
            </a:r>
          </a:p>
          <a:p>
            <a:pPr marL="0" indent="0" eaLnBrk="1" hangingPunct="1">
              <a:buFont typeface="Wingdings" charset="0"/>
              <a:buNone/>
              <a:defRPr/>
            </a:pPr>
            <a:r>
              <a:rPr lang="en-US" sz="1600" dirty="0"/>
              <a:t>Stable Growth Period</a:t>
            </a:r>
          </a:p>
          <a:p>
            <a:pPr marL="0" indent="0" eaLnBrk="1" hangingPunct="1">
              <a:buFont typeface="Wingdings" charset="0"/>
              <a:buNone/>
              <a:defRPr/>
            </a:pPr>
            <a:r>
              <a:rPr lang="en-US" sz="1600" dirty="0"/>
              <a:t>Growth rate in steady state =		4.00%		4.00%</a:t>
            </a:r>
          </a:p>
          <a:p>
            <a:pPr marL="0" indent="0" eaLnBrk="1" hangingPunct="1">
              <a:buFont typeface="Wingdings" charset="0"/>
              <a:buNone/>
              <a:defRPr/>
            </a:pPr>
            <a:r>
              <a:rPr lang="en-US" sz="1600" dirty="0"/>
              <a:t>Return on capital =			7.65%		7.65%</a:t>
            </a:r>
          </a:p>
          <a:p>
            <a:pPr marL="0" indent="0" eaLnBrk="1" hangingPunct="1">
              <a:buFont typeface="Wingdings" charset="0"/>
              <a:buNone/>
              <a:defRPr/>
            </a:pPr>
            <a:r>
              <a:rPr lang="en-US" sz="1600" dirty="0"/>
              <a:t>Reinvestment Rate =			52.28%		52.28%</a:t>
            </a:r>
          </a:p>
          <a:p>
            <a:pPr marL="0" indent="0" eaLnBrk="1" hangingPunct="1">
              <a:buFont typeface="Wingdings" charset="0"/>
              <a:buNone/>
              <a:defRPr/>
            </a:pPr>
            <a:r>
              <a:rPr lang="en-US" sz="1600" dirty="0"/>
              <a:t>Cost of Capital =			7.65%		7.65%</a:t>
            </a:r>
          </a:p>
          <a:p>
            <a:pPr marL="0" indent="0" eaLnBrk="1" hangingPunct="1">
              <a:buFont typeface="Wingdings" charset="0"/>
              <a:buNone/>
              <a:defRPr/>
            </a:pPr>
            <a:r>
              <a:rPr lang="en-US" sz="1600" dirty="0"/>
              <a:t>Value of Firm =			$79,611.25 		$15,371.24 </a:t>
            </a:r>
          </a:p>
          <a:p>
            <a:pPr marL="0" indent="0" algn="ctr" eaLnBrk="1" hangingPunct="1">
              <a:buFont typeface="Wingdings" charset="0"/>
              <a:buNone/>
              <a:defRPr/>
            </a:pPr>
            <a:r>
              <a:rPr lang="en-US" sz="1700" b="1" dirty="0"/>
              <a:t>Value of brand name = $79,611 -$15,371 = $64,240 million</a:t>
            </a:r>
          </a:p>
        </p:txBody>
      </p:sp>
      <p:sp>
        <p:nvSpPr>
          <p:cNvPr id="116739" name="Rectangle 4"/>
          <p:cNvSpPr>
            <a:spLocks noChangeArrowheads="1"/>
          </p:cNvSpPr>
          <p:nvPr/>
        </p:nvSpPr>
        <p:spPr bwMode="auto">
          <a:xfrm>
            <a:off x="9190038" y="284163"/>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i="1">
              <a:latin typeface="Helvetica" charset="0"/>
            </a:endParaRPr>
          </a:p>
        </p:txBody>
      </p:sp>
      <p:sp>
        <p:nvSpPr>
          <p:cNvPr id="116740"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5D6B2E9-5B36-9C44-AC93-F74B4C1E8BAC}" type="slidenum">
              <a:rPr lang="en-US" altLang="en-US" sz="1200">
                <a:solidFill>
                  <a:srgbClr val="FFFFFF"/>
                </a:solidFill>
              </a:rPr>
              <a:pPr>
                <a:lnSpc>
                  <a:spcPct val="80000"/>
                </a:lnSpc>
              </a:pPr>
              <a:t>5</a:t>
            </a:fld>
            <a:endParaRPr lang="en-US" altLang="en-US" sz="1200">
              <a:solidFill>
                <a:srgbClr val="FFFFFF"/>
              </a:solidFill>
            </a:endParaRPr>
          </a:p>
        </p:txBody>
      </p:sp>
    </p:spTree>
    <p:extLst>
      <p:ext uri="{BB962C8B-B14F-4D97-AF65-F5344CB8AC3E}">
        <p14:creationId xmlns:p14="http://schemas.microsoft.com/office/powerpoint/2010/main" val="7176129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Title 1"/>
          <p:cNvSpPr>
            <a:spLocks noGrp="1"/>
          </p:cNvSpPr>
          <p:nvPr>
            <p:ph type="title"/>
          </p:nvPr>
        </p:nvSpPr>
        <p:spPr>
          <a:xfrm>
            <a:off x="612775" y="228600"/>
            <a:ext cx="8153400" cy="990600"/>
          </a:xfrm>
        </p:spPr>
        <p:txBody>
          <a:bodyPr>
            <a:normAutofit fontScale="90000"/>
          </a:bodyPr>
          <a:lstStyle/>
          <a:p>
            <a:r>
              <a:rPr lang="en-US" altLang="en-US" dirty="0" smtClean="0">
                <a:ea typeface="ＭＳ Ｐゴシック" charset="-128"/>
              </a:rPr>
              <a:t>An Example: </a:t>
            </a:r>
            <a:r>
              <a:rPr lang="en-US" altLang="en-US" dirty="0">
                <a:ea typeface="ＭＳ Ｐゴシック" charset="-128"/>
              </a:rPr>
              <a:t>Let the market tell you what matters.. Social media in October 2013</a:t>
            </a:r>
          </a:p>
        </p:txBody>
      </p:sp>
      <p:sp>
        <p:nvSpPr>
          <p:cNvPr id="178178"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E4C0DDD-9771-DF44-BA4A-9FED2C56E2C3}" type="slidenum">
              <a:rPr lang="en-US" altLang="en-US" sz="1200">
                <a:solidFill>
                  <a:srgbClr val="FFFFFF"/>
                </a:solidFill>
              </a:rPr>
              <a:pPr>
                <a:lnSpc>
                  <a:spcPct val="80000"/>
                </a:lnSpc>
              </a:pPr>
              <a:t>6</a:t>
            </a:fld>
            <a:endParaRPr lang="en-US" altLang="en-US" sz="1200">
              <a:solidFill>
                <a:srgbClr val="FFFFFF"/>
              </a:solidFill>
            </a:endParaRPr>
          </a:p>
        </p:txBody>
      </p:sp>
      <p:graphicFrame>
        <p:nvGraphicFramePr>
          <p:cNvPr id="6" name="Content Placeholder 9"/>
          <p:cNvGraphicFramePr>
            <a:graphicFrameLocks noGrp="1"/>
          </p:cNvGraphicFramePr>
          <p:nvPr>
            <p:ph sz="quarter" idx="1"/>
          </p:nvPr>
        </p:nvGraphicFramePr>
        <p:xfrm>
          <a:off x="612775" y="1600200"/>
          <a:ext cx="8153400" cy="2846394"/>
        </p:xfrm>
        <a:graphic>
          <a:graphicData uri="http://schemas.openxmlformats.org/drawingml/2006/table">
            <a:tbl>
              <a:tblPr/>
              <a:tblGrid>
                <a:gridCol w="731838"/>
                <a:gridCol w="765175"/>
                <a:gridCol w="766762"/>
                <a:gridCol w="742950"/>
                <a:gridCol w="742950"/>
                <a:gridCol w="742950"/>
                <a:gridCol w="733425"/>
                <a:gridCol w="731838"/>
                <a:gridCol w="731837"/>
                <a:gridCol w="731838"/>
                <a:gridCol w="731837"/>
              </a:tblGrid>
              <a:tr h="5143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Company</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Market Cap</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Enterprise value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Revenues</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EBITDA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Net Income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Number of users (millions)</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EV/User</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EV/Revenue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EV/EBITDA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PE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Facebook</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$173,540.00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$160,090.00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$7,870.00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$3,930.00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$1,490.00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$130.15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20.34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40.74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116.47</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Linkedin</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$23,530.00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$19,980.00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$1,530.00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$182.00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$72.13</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13.06</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109.78</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871.48</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Pandora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$7,320.00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$7,150.00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$655.00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-$18.00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-$29.00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73.40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$97.41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10.92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Groupon</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$6,690.00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$5,880.00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$2,440.00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$136.74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47.04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Netflix</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$25,900.00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$25,380.00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$4,370.00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$112.00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44.00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$576.82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5.81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91.62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231.25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Yelp</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$6,200.00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$5,790.00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$233.00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$48.25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24.85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2412.50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Open Table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$1,720.00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$1,500.00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14.00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$107.14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7.89</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23.81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52.12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Zynga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$4,200.00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$2,930.00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$873.00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$74.00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$108.52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3.36</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39.59</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Zillow</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$3,070.00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$2,860.00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$197.00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-$12.45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34.50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$82.90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14.52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Trulia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$1,140.00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$1,120.00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$144.00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-$18.00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54.40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$20.59</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7.78</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Tripadvisor</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$13,510.00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$12,860.00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$945.00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$311.00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260.00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$49.46</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13.61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41.35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65.90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 </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Average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$130.01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11.32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350.80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267.44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 </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Median</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$97.41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10.92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44.20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116.47</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331096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Read the tea leaves: See what the market cares about</a:t>
            </a:r>
          </a:p>
        </p:txBody>
      </p:sp>
      <p:sp>
        <p:nvSpPr>
          <p:cNvPr id="179202"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7E4D433-5369-704E-BDD9-6457EE2E17FA}" type="slidenum">
              <a:rPr lang="en-US" altLang="en-US" sz="1200">
                <a:solidFill>
                  <a:srgbClr val="FFFFFF"/>
                </a:solidFill>
              </a:rPr>
              <a:pPr>
                <a:lnSpc>
                  <a:spcPct val="80000"/>
                </a:lnSpc>
              </a:pPr>
              <a:t>7</a:t>
            </a:fld>
            <a:endParaRPr lang="en-US" altLang="en-US" sz="1200">
              <a:solidFill>
                <a:srgbClr val="FFFFFF"/>
              </a:solidFill>
            </a:endParaRPr>
          </a:p>
        </p:txBody>
      </p:sp>
      <p:graphicFrame>
        <p:nvGraphicFramePr>
          <p:cNvPr id="7" name="Content Placeholder 6"/>
          <p:cNvGraphicFramePr>
            <a:graphicFrameLocks noGrp="1"/>
          </p:cNvGraphicFramePr>
          <p:nvPr>
            <p:ph sz="quarter" idx="1"/>
          </p:nvPr>
        </p:nvGraphicFramePr>
        <p:xfrm>
          <a:off x="381000" y="1676400"/>
          <a:ext cx="8305800" cy="3578227"/>
        </p:xfrm>
        <a:graphic>
          <a:graphicData uri="http://schemas.openxmlformats.org/drawingml/2006/table">
            <a:tbl>
              <a:tblPr/>
              <a:tblGrid>
                <a:gridCol w="2016125"/>
                <a:gridCol w="896938"/>
                <a:gridCol w="1195387"/>
                <a:gridCol w="1073150"/>
                <a:gridCol w="914400"/>
                <a:gridCol w="914400"/>
                <a:gridCol w="1295400"/>
              </a:tblGrid>
              <a:tr h="7080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Market Cap</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Enterprise value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Revenues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EBITDA</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Net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Number of users (millions)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635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Market Cap</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635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Enterprise value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0.9998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635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Revenues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0.8933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0.8966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635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EBITDA</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0.9709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0.9701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0.8869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7080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Net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0.8978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0.8971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0.8466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0.9716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7080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Number of users (millions)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0.9812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0.9789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0.8053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0.9354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0.8453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79270" name="TextBox 1"/>
          <p:cNvSpPr txBox="1">
            <a:spLocks noChangeArrowheads="1"/>
          </p:cNvSpPr>
          <p:nvPr/>
        </p:nvSpPr>
        <p:spPr bwMode="auto">
          <a:xfrm>
            <a:off x="228600" y="5410200"/>
            <a:ext cx="84582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Twitter had 240 million users at the time of its IPO. What price would you attach to the company?</a:t>
            </a:r>
          </a:p>
        </p:txBody>
      </p:sp>
    </p:spTree>
    <p:extLst>
      <p:ext uri="{BB962C8B-B14F-4D97-AF65-F5344CB8AC3E}">
        <p14:creationId xmlns:p14="http://schemas.microsoft.com/office/powerpoint/2010/main" val="8640515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Title 1"/>
          <p:cNvSpPr>
            <a:spLocks noGrp="1"/>
          </p:cNvSpPr>
          <p:nvPr>
            <p:ph type="title"/>
          </p:nvPr>
        </p:nvSpPr>
        <p:spPr>
          <a:xfrm>
            <a:off x="612775" y="228600"/>
            <a:ext cx="8153400" cy="990600"/>
          </a:xfrm>
        </p:spPr>
        <p:txBody>
          <a:bodyPr/>
          <a:lstStyle/>
          <a:p>
            <a:pPr eaLnBrk="1" hangingPunct="1"/>
            <a:r>
              <a:rPr lang="en-US" altLang="en-US" dirty="0" smtClean="0">
                <a:ea typeface="ＭＳ Ｐゴシック" charset="-128"/>
              </a:rPr>
              <a:t>Market Regressions</a:t>
            </a:r>
            <a:endParaRPr lang="en-US" altLang="en-US" dirty="0">
              <a:ea typeface="ＭＳ Ｐゴシック" charset="-128"/>
            </a:endParaRPr>
          </a:p>
        </p:txBody>
      </p:sp>
      <p:graphicFrame>
        <p:nvGraphicFramePr>
          <p:cNvPr id="4" name="Content Placeholder 3"/>
          <p:cNvGraphicFramePr>
            <a:graphicFrameLocks noGrp="1"/>
          </p:cNvGraphicFramePr>
          <p:nvPr>
            <p:ph sz="quarter" idx="1"/>
            <p:extLst/>
          </p:nvPr>
        </p:nvGraphicFramePr>
        <p:xfrm>
          <a:off x="328986" y="1393825"/>
          <a:ext cx="8720977" cy="4413176"/>
        </p:xfrm>
        <a:graphic>
          <a:graphicData uri="http://schemas.openxmlformats.org/drawingml/2006/table">
            <a:tbl>
              <a:tblPr/>
              <a:tblGrid>
                <a:gridCol w="1478802"/>
                <a:gridCol w="5806535"/>
                <a:gridCol w="1435640"/>
              </a:tblGrid>
              <a:tr h="338851">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Region</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Times" charset="0"/>
                          <a:ea typeface="ＭＳ Ｐゴシック" charset="-128"/>
                        </a:rPr>
                        <a:t>Regression – January </a:t>
                      </a:r>
                      <a:r>
                        <a:rPr kumimoji="0" lang="en-US" altLang="en-US" sz="1800" b="1" i="0" u="none" strike="noStrike" cap="none" normalizeH="0" baseline="0" dirty="0" smtClean="0">
                          <a:ln>
                            <a:noFill/>
                          </a:ln>
                          <a:solidFill>
                            <a:srgbClr val="FFFFFF"/>
                          </a:solidFill>
                          <a:effectLst/>
                          <a:latin typeface="Times" charset="0"/>
                          <a:ea typeface="ＭＳ Ｐゴシック" charset="-128"/>
                        </a:rPr>
                        <a:t>2016</a:t>
                      </a:r>
                      <a:endParaRPr kumimoji="0" lang="en-US" altLang="en-US" sz="1800" b="1" i="0" u="none" strike="noStrike" cap="none" normalizeH="0" baseline="0" dirty="0">
                        <a:ln>
                          <a:noFill/>
                        </a:ln>
                        <a:solidFill>
                          <a:srgbClr val="FFFFFF"/>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R Squared</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62918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United States</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EV/Sales = </a:t>
                      </a:r>
                      <a:r>
                        <a:rPr kumimoji="0" lang="en-US" altLang="en-US" sz="1800" b="0" i="0" u="none" strike="noStrike" cap="none" normalizeH="0" baseline="0" dirty="0" smtClean="0">
                          <a:ln>
                            <a:noFill/>
                          </a:ln>
                          <a:solidFill>
                            <a:srgbClr val="000000"/>
                          </a:solidFill>
                          <a:effectLst/>
                          <a:latin typeface="Times" charset="0"/>
                          <a:ea typeface="ＭＳ Ｐゴシック" charset="-128"/>
                        </a:rPr>
                        <a:t>7.42</a:t>
                      </a:r>
                      <a:r>
                        <a:rPr kumimoji="0" lang="en-US" altLang="en-US" sz="1800" b="0" i="0" u="none" strike="noStrike" cap="none" normalizeH="0" baseline="0" dirty="0">
                          <a:ln>
                            <a:noFill/>
                          </a:ln>
                          <a:solidFill>
                            <a:srgbClr val="000000"/>
                          </a:solidFill>
                          <a:effectLst/>
                          <a:latin typeface="Times" charset="0"/>
                          <a:ea typeface="ＭＳ Ｐゴシック" charset="-128"/>
                        </a:rPr>
                        <a:t> + </a:t>
                      </a:r>
                      <a:r>
                        <a:rPr kumimoji="0" lang="en-US" altLang="en-US" sz="1800" b="0" i="0" u="none" strike="noStrike" cap="none" normalizeH="0" baseline="0" dirty="0" smtClean="0">
                          <a:ln>
                            <a:noFill/>
                          </a:ln>
                          <a:solidFill>
                            <a:srgbClr val="000000"/>
                          </a:solidFill>
                          <a:effectLst/>
                          <a:latin typeface="Times" charset="0"/>
                          <a:ea typeface="ＭＳ Ｐゴシック" charset="-128"/>
                        </a:rPr>
                        <a:t>2.47 </a:t>
                      </a:r>
                      <a:r>
                        <a:rPr kumimoji="0" lang="en-US" altLang="en-US" sz="1800" b="0" i="0" u="none" strike="noStrike" cap="none" normalizeH="0" baseline="0" dirty="0">
                          <a:ln>
                            <a:noFill/>
                          </a:ln>
                          <a:solidFill>
                            <a:srgbClr val="000000"/>
                          </a:solidFill>
                          <a:effectLst/>
                          <a:latin typeface="Times" charset="0"/>
                          <a:ea typeface="ＭＳ Ｐゴシック" charset="-128"/>
                        </a:rPr>
                        <a:t>g+ </a:t>
                      </a:r>
                      <a:r>
                        <a:rPr kumimoji="0" lang="en-US" altLang="en-US" sz="1800" b="0" i="0" u="none" strike="noStrike" cap="none" normalizeH="0" baseline="0" dirty="0" smtClean="0">
                          <a:ln>
                            <a:noFill/>
                          </a:ln>
                          <a:solidFill>
                            <a:srgbClr val="000000"/>
                          </a:solidFill>
                          <a:effectLst/>
                          <a:latin typeface="Times" charset="0"/>
                          <a:ea typeface="ＭＳ Ｐゴシック" charset="-128"/>
                        </a:rPr>
                        <a:t>2.96 Operating </a:t>
                      </a:r>
                      <a:r>
                        <a:rPr kumimoji="0" lang="en-US" altLang="en-US" sz="1800" b="0" i="0" u="none" strike="noStrike" cap="none" normalizeH="0" baseline="0" dirty="0">
                          <a:ln>
                            <a:noFill/>
                          </a:ln>
                          <a:solidFill>
                            <a:srgbClr val="000000"/>
                          </a:solidFill>
                          <a:effectLst/>
                          <a:latin typeface="Times" charset="0"/>
                          <a:ea typeface="ＭＳ Ｐゴシック" charset="-128"/>
                        </a:rPr>
                        <a:t>Margin </a:t>
                      </a:r>
                      <a:r>
                        <a:rPr kumimoji="0" lang="en-US" altLang="en-US" sz="1800" b="0" i="0" u="none" strike="noStrike" cap="none" normalizeH="0" baseline="0" dirty="0" smtClean="0">
                          <a:ln>
                            <a:noFill/>
                          </a:ln>
                          <a:solidFill>
                            <a:srgbClr val="000000"/>
                          </a:solidFill>
                          <a:effectLst/>
                          <a:latin typeface="Times" charset="0"/>
                          <a:ea typeface="ＭＳ Ｐゴシック" charset="-128"/>
                        </a:rPr>
                        <a:t>– 2.20 DFR- 9.90 </a:t>
                      </a:r>
                      <a:r>
                        <a:rPr kumimoji="0" lang="en-US" altLang="en-US" sz="1800" b="0" i="0" u="none" strike="noStrike" cap="none" normalizeH="0" baseline="0" dirty="0">
                          <a:ln>
                            <a:noFill/>
                          </a:ln>
                          <a:solidFill>
                            <a:srgbClr val="000000"/>
                          </a:solidFill>
                          <a:effectLst/>
                          <a:latin typeface="Times" charset="0"/>
                          <a:ea typeface="ＭＳ Ｐゴシック" charset="-128"/>
                        </a:rPr>
                        <a:t>Tax rate</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rgbClr val="000000"/>
                          </a:solidFill>
                          <a:effectLst/>
                          <a:latin typeface="Times" charset="0"/>
                          <a:ea typeface="ＭＳ Ｐゴシック" charset="-128"/>
                        </a:rPr>
                        <a:t>10.1%</a:t>
                      </a: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r>
              <a:tr h="59300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Europe</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EV/Sales = </a:t>
                      </a:r>
                      <a:r>
                        <a:rPr kumimoji="0" lang="en-US" altLang="en-US" sz="1800" b="0" i="0" u="none" strike="noStrike" cap="none" normalizeH="0" baseline="0" dirty="0" smtClean="0">
                          <a:ln>
                            <a:noFill/>
                          </a:ln>
                          <a:solidFill>
                            <a:srgbClr val="000000"/>
                          </a:solidFill>
                          <a:effectLst/>
                          <a:latin typeface="Times" charset="0"/>
                          <a:ea typeface="ＭＳ Ｐゴシック" charset="-128"/>
                        </a:rPr>
                        <a:t>-0.89</a:t>
                      </a:r>
                      <a:r>
                        <a:rPr kumimoji="0" lang="en-US" altLang="en-US" sz="1800" b="0" i="0" u="none" strike="noStrike" cap="none" normalizeH="0" baseline="0" dirty="0">
                          <a:ln>
                            <a:noFill/>
                          </a:ln>
                          <a:solidFill>
                            <a:srgbClr val="000000"/>
                          </a:solidFill>
                          <a:effectLst/>
                          <a:latin typeface="Times" charset="0"/>
                          <a:ea typeface="ＭＳ Ｐゴシック" charset="-128"/>
                        </a:rPr>
                        <a:t> + </a:t>
                      </a:r>
                      <a:r>
                        <a:rPr kumimoji="0" lang="en-US" altLang="en-US" sz="1800" b="0" i="0" u="none" strike="noStrike" cap="none" normalizeH="0" baseline="0" dirty="0" smtClean="0">
                          <a:ln>
                            <a:noFill/>
                          </a:ln>
                          <a:solidFill>
                            <a:srgbClr val="000000"/>
                          </a:solidFill>
                          <a:effectLst/>
                          <a:latin typeface="Times" charset="0"/>
                          <a:ea typeface="ＭＳ Ｐゴシック" charset="-128"/>
                        </a:rPr>
                        <a:t>9.81 </a:t>
                      </a:r>
                      <a:r>
                        <a:rPr kumimoji="0" lang="en-US" altLang="en-US" sz="1800" b="0" i="0" u="none" strike="noStrike" cap="none" normalizeH="0" baseline="0" dirty="0">
                          <a:ln>
                            <a:noFill/>
                          </a:ln>
                          <a:solidFill>
                            <a:srgbClr val="000000"/>
                          </a:solidFill>
                          <a:effectLst/>
                          <a:latin typeface="Times" charset="0"/>
                          <a:ea typeface="ＭＳ Ｐゴシック" charset="-128"/>
                        </a:rPr>
                        <a:t>g+ </a:t>
                      </a:r>
                      <a:r>
                        <a:rPr kumimoji="0" lang="en-US" altLang="en-US" sz="1800" b="0" i="0" u="none" strike="noStrike" cap="none" normalizeH="0" baseline="0" dirty="0" smtClean="0">
                          <a:ln>
                            <a:noFill/>
                          </a:ln>
                          <a:solidFill>
                            <a:srgbClr val="000000"/>
                          </a:solidFill>
                          <a:effectLst/>
                          <a:latin typeface="Times" charset="0"/>
                          <a:ea typeface="ＭＳ Ｐゴシック" charset="-128"/>
                        </a:rPr>
                        <a:t>14.63 </a:t>
                      </a:r>
                      <a:r>
                        <a:rPr kumimoji="0" lang="en-US" altLang="en-US" sz="1800" b="0" i="0" u="none" strike="noStrike" cap="none" normalizeH="0" baseline="0" dirty="0">
                          <a:ln>
                            <a:noFill/>
                          </a:ln>
                          <a:solidFill>
                            <a:srgbClr val="000000"/>
                          </a:solidFill>
                          <a:effectLst/>
                          <a:latin typeface="Times" charset="0"/>
                          <a:ea typeface="ＭＳ Ｐゴシック" charset="-128"/>
                        </a:rPr>
                        <a:t>Operating Margin + </a:t>
                      </a:r>
                      <a:r>
                        <a:rPr kumimoji="0" lang="en-US" altLang="en-US" sz="1800" b="0" i="0" u="none" strike="noStrike" cap="none" normalizeH="0" baseline="0" dirty="0" smtClean="0">
                          <a:ln>
                            <a:noFill/>
                          </a:ln>
                          <a:solidFill>
                            <a:srgbClr val="000000"/>
                          </a:solidFill>
                          <a:effectLst/>
                          <a:latin typeface="Times" charset="0"/>
                          <a:ea typeface="ＭＳ Ｐゴシック" charset="-128"/>
                        </a:rPr>
                        <a:t>14.91 DFR- 6.10 </a:t>
                      </a:r>
                      <a:r>
                        <a:rPr kumimoji="0" lang="en-US" altLang="en-US" sz="1800" b="0" i="0" u="none" strike="noStrike" cap="none" normalizeH="0" baseline="0" dirty="0">
                          <a:ln>
                            <a:noFill/>
                          </a:ln>
                          <a:solidFill>
                            <a:srgbClr val="000000"/>
                          </a:solidFill>
                          <a:effectLst/>
                          <a:latin typeface="Times" charset="0"/>
                          <a:ea typeface="ＭＳ Ｐゴシック" charset="-128"/>
                        </a:rPr>
                        <a:t>Tax rate</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rgbClr val="000000"/>
                          </a:solidFill>
                          <a:effectLst/>
                          <a:latin typeface="Times" charset="0"/>
                          <a:ea typeface="ＭＳ Ｐゴシック" charset="-128"/>
                        </a:rPr>
                        <a:t>31.4%</a:t>
                      </a: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59300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Japan</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EV/Sales = </a:t>
                      </a:r>
                      <a:r>
                        <a:rPr kumimoji="0" lang="en-US" altLang="en-US" sz="1800" b="0" i="0" u="none" strike="noStrike" cap="none" normalizeH="0" baseline="0" dirty="0" smtClean="0">
                          <a:ln>
                            <a:noFill/>
                          </a:ln>
                          <a:solidFill>
                            <a:srgbClr val="000000"/>
                          </a:solidFill>
                          <a:effectLst/>
                          <a:latin typeface="Times" charset="0"/>
                          <a:ea typeface="ＭＳ Ｐゴシック" charset="-128"/>
                        </a:rPr>
                        <a:t>2.02</a:t>
                      </a:r>
                      <a:r>
                        <a:rPr kumimoji="0" lang="en-US" altLang="en-US" sz="1800" b="0" i="0" u="none" strike="noStrike" cap="none" normalizeH="0" baseline="0" dirty="0">
                          <a:ln>
                            <a:noFill/>
                          </a:ln>
                          <a:solidFill>
                            <a:srgbClr val="000000"/>
                          </a:solidFill>
                          <a:effectLst/>
                          <a:latin typeface="Times" charset="0"/>
                          <a:ea typeface="ＭＳ Ｐゴシック" charset="-128"/>
                        </a:rPr>
                        <a:t> - </a:t>
                      </a:r>
                      <a:r>
                        <a:rPr kumimoji="0" lang="en-US" altLang="en-US" sz="1800" b="0" i="0" u="none" strike="noStrike" cap="none" normalizeH="0" baseline="0" dirty="0" smtClean="0">
                          <a:ln>
                            <a:noFill/>
                          </a:ln>
                          <a:solidFill>
                            <a:srgbClr val="000000"/>
                          </a:solidFill>
                          <a:effectLst/>
                          <a:latin typeface="Times" charset="0"/>
                          <a:ea typeface="ＭＳ Ｐゴシック" charset="-128"/>
                        </a:rPr>
                        <a:t>0.48 </a:t>
                      </a:r>
                      <a:r>
                        <a:rPr kumimoji="0" lang="en-US" altLang="en-US" sz="1800" b="0" i="0" u="none" strike="noStrike" cap="none" normalizeH="0" baseline="0" dirty="0">
                          <a:ln>
                            <a:noFill/>
                          </a:ln>
                          <a:solidFill>
                            <a:srgbClr val="000000"/>
                          </a:solidFill>
                          <a:effectLst/>
                          <a:latin typeface="Times" charset="0"/>
                          <a:ea typeface="ＭＳ Ｐゴシック" charset="-128"/>
                        </a:rPr>
                        <a:t>g+ </a:t>
                      </a:r>
                      <a:r>
                        <a:rPr kumimoji="0" lang="en-US" altLang="en-US" sz="1800" b="0" i="0" u="none" strike="noStrike" cap="none" normalizeH="0" baseline="0" dirty="0" smtClean="0">
                          <a:ln>
                            <a:noFill/>
                          </a:ln>
                          <a:solidFill>
                            <a:srgbClr val="000000"/>
                          </a:solidFill>
                          <a:effectLst/>
                          <a:latin typeface="Times" charset="0"/>
                          <a:ea typeface="ＭＳ Ｐゴシック" charset="-128"/>
                        </a:rPr>
                        <a:t>8.73 </a:t>
                      </a:r>
                      <a:r>
                        <a:rPr kumimoji="0" lang="en-US" altLang="en-US" sz="1800" b="0" i="0" u="none" strike="noStrike" cap="none" normalizeH="0" baseline="0" dirty="0">
                          <a:ln>
                            <a:noFill/>
                          </a:ln>
                          <a:solidFill>
                            <a:srgbClr val="000000"/>
                          </a:solidFill>
                          <a:effectLst/>
                          <a:latin typeface="Times" charset="0"/>
                          <a:ea typeface="ＭＳ Ｐゴシック" charset="-128"/>
                        </a:rPr>
                        <a:t>Operating Margin +</a:t>
                      </a:r>
                      <a:r>
                        <a:rPr kumimoji="0" lang="en-US" altLang="en-US" sz="1800" b="0" i="0" u="none" strike="noStrike" cap="none" normalizeH="0" baseline="0" dirty="0" smtClean="0">
                          <a:ln>
                            <a:noFill/>
                          </a:ln>
                          <a:solidFill>
                            <a:srgbClr val="000000"/>
                          </a:solidFill>
                          <a:effectLst/>
                          <a:latin typeface="Times" charset="0"/>
                          <a:ea typeface="ＭＳ Ｐゴシック" charset="-128"/>
                        </a:rPr>
                        <a:t>2.50 DFR- 5.00 </a:t>
                      </a:r>
                      <a:r>
                        <a:rPr kumimoji="0" lang="en-US" altLang="en-US" sz="1800" b="0" i="0" u="none" strike="noStrike" cap="none" normalizeH="0" baseline="0" dirty="0">
                          <a:ln>
                            <a:noFill/>
                          </a:ln>
                          <a:solidFill>
                            <a:srgbClr val="000000"/>
                          </a:solidFill>
                          <a:effectLst/>
                          <a:latin typeface="Times" charset="0"/>
                          <a:ea typeface="ＭＳ Ｐゴシック" charset="-128"/>
                        </a:rPr>
                        <a:t>Tax rate</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rgbClr val="000000"/>
                          </a:solidFill>
                          <a:effectLst/>
                          <a:latin typeface="Times" charset="0"/>
                          <a:ea typeface="ＭＳ Ｐゴシック" charset="-128"/>
                        </a:rPr>
                        <a:t>13.6%</a:t>
                      </a: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59300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Emerging Markets</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EV/Sales = </a:t>
                      </a:r>
                      <a:r>
                        <a:rPr kumimoji="0" lang="en-US" altLang="en-US" sz="1800" b="0" i="0" u="none" strike="noStrike" cap="none" normalizeH="0" baseline="0" dirty="0" smtClean="0">
                          <a:ln>
                            <a:noFill/>
                          </a:ln>
                          <a:solidFill>
                            <a:srgbClr val="000000"/>
                          </a:solidFill>
                          <a:effectLst/>
                          <a:latin typeface="Times" charset="0"/>
                          <a:ea typeface="ＭＳ Ｐゴシック" charset="-128"/>
                        </a:rPr>
                        <a:t>5.66 + 5.05 </a:t>
                      </a:r>
                      <a:r>
                        <a:rPr kumimoji="0" lang="en-US" altLang="en-US" sz="1800" b="0" i="0" u="none" strike="noStrike" cap="none" normalizeH="0" baseline="0" dirty="0">
                          <a:ln>
                            <a:noFill/>
                          </a:ln>
                          <a:solidFill>
                            <a:srgbClr val="000000"/>
                          </a:solidFill>
                          <a:effectLst/>
                          <a:latin typeface="Times" charset="0"/>
                          <a:ea typeface="ＭＳ Ｐゴシック" charset="-128"/>
                        </a:rPr>
                        <a:t>g+ </a:t>
                      </a:r>
                      <a:r>
                        <a:rPr kumimoji="0" lang="en-US" altLang="en-US" sz="1800" b="0" i="0" u="none" strike="noStrike" cap="none" normalizeH="0" baseline="0" dirty="0" smtClean="0">
                          <a:ln>
                            <a:noFill/>
                          </a:ln>
                          <a:solidFill>
                            <a:srgbClr val="000000"/>
                          </a:solidFill>
                          <a:effectLst/>
                          <a:latin typeface="Times" charset="0"/>
                          <a:ea typeface="ＭＳ Ｐゴシック" charset="-128"/>
                        </a:rPr>
                        <a:t> 7.86 </a:t>
                      </a:r>
                      <a:r>
                        <a:rPr kumimoji="0" lang="en-US" altLang="en-US" sz="1800" b="0" i="0" u="none" strike="noStrike" cap="none" normalizeH="0" baseline="0" dirty="0">
                          <a:ln>
                            <a:noFill/>
                          </a:ln>
                          <a:solidFill>
                            <a:srgbClr val="000000"/>
                          </a:solidFill>
                          <a:effectLst/>
                          <a:latin typeface="Times" charset="0"/>
                          <a:ea typeface="ＭＳ Ｐゴシック" charset="-128"/>
                        </a:rPr>
                        <a:t>Operating Margin </a:t>
                      </a:r>
                      <a:r>
                        <a:rPr kumimoji="0" lang="en-US" altLang="en-US" sz="1800" b="0" i="0" u="none" strike="noStrike" cap="none" normalizeH="0" baseline="0" dirty="0" smtClean="0">
                          <a:ln>
                            <a:noFill/>
                          </a:ln>
                          <a:solidFill>
                            <a:srgbClr val="000000"/>
                          </a:solidFill>
                          <a:effectLst/>
                          <a:latin typeface="Times" charset="0"/>
                          <a:ea typeface="ＭＳ Ｐゴシック" charset="-128"/>
                        </a:rPr>
                        <a:t>-0.55 </a:t>
                      </a:r>
                      <a:r>
                        <a:rPr kumimoji="0" lang="en-US" altLang="en-US" sz="1800" b="0" i="0" u="none" strike="noStrike" cap="none" normalizeH="0" baseline="0" dirty="0">
                          <a:ln>
                            <a:noFill/>
                          </a:ln>
                          <a:solidFill>
                            <a:srgbClr val="000000"/>
                          </a:solidFill>
                          <a:effectLst/>
                          <a:latin typeface="Times" charset="0"/>
                          <a:ea typeface="ＭＳ Ｐゴシック" charset="-128"/>
                        </a:rPr>
                        <a:t>DFR- </a:t>
                      </a:r>
                      <a:r>
                        <a:rPr kumimoji="0" lang="en-US" altLang="en-US" sz="1800" b="0" i="0" u="none" strike="noStrike" cap="none" normalizeH="0" baseline="0" dirty="0" smtClean="0">
                          <a:ln>
                            <a:noFill/>
                          </a:ln>
                          <a:solidFill>
                            <a:srgbClr val="000000"/>
                          </a:solidFill>
                          <a:effectLst/>
                          <a:latin typeface="Times" charset="0"/>
                          <a:ea typeface="ＭＳ Ｐゴシック" charset="-128"/>
                        </a:rPr>
                        <a:t>9.80 </a:t>
                      </a:r>
                      <a:r>
                        <a:rPr kumimoji="0" lang="en-US" altLang="en-US" sz="1800" b="0" i="0" u="none" strike="noStrike" cap="none" normalizeH="0" baseline="0" dirty="0">
                          <a:ln>
                            <a:noFill/>
                          </a:ln>
                          <a:solidFill>
                            <a:srgbClr val="000000"/>
                          </a:solidFill>
                          <a:effectLst/>
                          <a:latin typeface="Times" charset="0"/>
                          <a:ea typeface="ＭＳ Ｐゴシック" charset="-128"/>
                        </a:rPr>
                        <a:t>Tax rate</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rgbClr val="000000"/>
                          </a:solidFill>
                          <a:effectLst/>
                          <a:latin typeface="Times" charset="0"/>
                          <a:ea typeface="ＭＳ Ｐゴシック" charset="-128"/>
                        </a:rPr>
                        <a:t>14.3</a:t>
                      </a:r>
                      <a:r>
                        <a:rPr kumimoji="0" lang="en-US" altLang="en-US" sz="1800" b="0" i="0" u="none" strike="noStrike" cap="none" normalizeH="0" baseline="0" dirty="0">
                          <a:ln>
                            <a:noFill/>
                          </a:ln>
                          <a:solidFill>
                            <a:srgbClr val="000000"/>
                          </a:solidFill>
                          <a:effectLst/>
                          <a:latin typeface="Times" charset="0"/>
                          <a:ea typeface="ＭＳ Ｐゴシック" charset="-128"/>
                        </a:rPr>
                        <a:t>%</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84716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rgbClr val="000000"/>
                          </a:solidFill>
                          <a:effectLst/>
                          <a:latin typeface="Times" charset="0"/>
                          <a:ea typeface="ＭＳ Ｐゴシック" charset="-128"/>
                        </a:rPr>
                        <a:t>Australia, NZ &amp; Canada</a:t>
                      </a: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EV/Sales = </a:t>
                      </a:r>
                      <a:r>
                        <a:rPr kumimoji="0" lang="en-US" altLang="en-US" sz="1800" b="0" i="0" u="none" strike="noStrike" cap="none" normalizeH="0" baseline="0" dirty="0" smtClean="0">
                          <a:ln>
                            <a:noFill/>
                          </a:ln>
                          <a:solidFill>
                            <a:srgbClr val="000000"/>
                          </a:solidFill>
                          <a:effectLst/>
                          <a:latin typeface="Times" charset="0"/>
                          <a:ea typeface="ＭＳ Ｐゴシック" charset="-128"/>
                        </a:rPr>
                        <a:t>-0.35</a:t>
                      </a:r>
                      <a:r>
                        <a:rPr kumimoji="0" lang="en-US" altLang="en-US" sz="1800" b="0" i="0" u="none" strike="noStrike" cap="none" normalizeH="0" baseline="0" dirty="0">
                          <a:ln>
                            <a:noFill/>
                          </a:ln>
                          <a:solidFill>
                            <a:srgbClr val="000000"/>
                          </a:solidFill>
                          <a:effectLst/>
                          <a:latin typeface="Times" charset="0"/>
                          <a:ea typeface="ＭＳ Ｐゴシック" charset="-128"/>
                        </a:rPr>
                        <a:t> + </a:t>
                      </a:r>
                      <a:r>
                        <a:rPr kumimoji="0" lang="en-US" altLang="en-US" sz="1800" b="0" i="0" u="none" strike="noStrike" cap="none" normalizeH="0" baseline="0" dirty="0" smtClean="0">
                          <a:ln>
                            <a:noFill/>
                          </a:ln>
                          <a:solidFill>
                            <a:srgbClr val="000000"/>
                          </a:solidFill>
                          <a:effectLst/>
                          <a:latin typeface="Times" charset="0"/>
                          <a:ea typeface="ＭＳ Ｐゴシック" charset="-128"/>
                        </a:rPr>
                        <a:t>12.03 </a:t>
                      </a:r>
                      <a:r>
                        <a:rPr kumimoji="0" lang="en-US" altLang="en-US" sz="1800" b="0" i="0" u="none" strike="noStrike" cap="none" normalizeH="0" baseline="0" dirty="0">
                          <a:ln>
                            <a:noFill/>
                          </a:ln>
                          <a:solidFill>
                            <a:srgbClr val="000000"/>
                          </a:solidFill>
                          <a:effectLst/>
                          <a:latin typeface="Times" charset="0"/>
                          <a:ea typeface="ＭＳ Ｐゴシック" charset="-128"/>
                        </a:rPr>
                        <a:t>g+ </a:t>
                      </a:r>
                      <a:r>
                        <a:rPr kumimoji="0" lang="en-US" altLang="en-US" sz="1800" b="0" i="0" u="none" strike="noStrike" cap="none" normalizeH="0" baseline="0" dirty="0" smtClean="0">
                          <a:ln>
                            <a:noFill/>
                          </a:ln>
                          <a:solidFill>
                            <a:srgbClr val="000000"/>
                          </a:solidFill>
                          <a:effectLst/>
                          <a:latin typeface="Times" charset="0"/>
                          <a:ea typeface="ＭＳ Ｐゴシック" charset="-128"/>
                        </a:rPr>
                        <a:t>5.34 Operating </a:t>
                      </a:r>
                      <a:r>
                        <a:rPr kumimoji="0" lang="en-US" altLang="en-US" sz="1800" b="0" i="0" u="none" strike="noStrike" cap="none" normalizeH="0" baseline="0" dirty="0">
                          <a:ln>
                            <a:noFill/>
                          </a:ln>
                          <a:solidFill>
                            <a:srgbClr val="000000"/>
                          </a:solidFill>
                          <a:effectLst/>
                          <a:latin typeface="Times" charset="0"/>
                          <a:ea typeface="ＭＳ Ｐゴシック" charset="-128"/>
                        </a:rPr>
                        <a:t>Margin + </a:t>
                      </a:r>
                      <a:r>
                        <a:rPr kumimoji="0" lang="en-US" altLang="en-US" sz="1800" b="0" i="0" u="none" strike="noStrike" cap="none" normalizeH="0" baseline="0" dirty="0" smtClean="0">
                          <a:ln>
                            <a:noFill/>
                          </a:ln>
                          <a:solidFill>
                            <a:srgbClr val="000000"/>
                          </a:solidFill>
                          <a:effectLst/>
                          <a:latin typeface="Times" charset="0"/>
                          <a:ea typeface="ＭＳ Ｐゴシック" charset="-128"/>
                        </a:rPr>
                        <a:t>13.95 DFR- 2.60 </a:t>
                      </a:r>
                      <a:r>
                        <a:rPr kumimoji="0" lang="en-US" altLang="en-US" sz="1800" b="0" i="0" u="none" strike="noStrike" cap="none" normalizeH="0" baseline="0" dirty="0">
                          <a:ln>
                            <a:noFill/>
                          </a:ln>
                          <a:solidFill>
                            <a:srgbClr val="000000"/>
                          </a:solidFill>
                          <a:effectLst/>
                          <a:latin typeface="Times" charset="0"/>
                          <a:ea typeface="ＭＳ Ｐゴシック" charset="-128"/>
                        </a:rPr>
                        <a:t>Tax rate</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rgbClr val="000000"/>
                          </a:solidFill>
                          <a:effectLst/>
                          <a:latin typeface="Times" charset="0"/>
                          <a:ea typeface="ＭＳ Ｐゴシック" charset="-128"/>
                        </a:rPr>
                        <a:t>36.3%</a:t>
                      </a: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59300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Global</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EV/Sales </a:t>
                      </a:r>
                      <a:r>
                        <a:rPr kumimoji="0" lang="en-US" altLang="en-US" sz="1800" b="0" i="0" u="none" strike="noStrike" cap="none" normalizeH="0" baseline="0" dirty="0" smtClean="0">
                          <a:ln>
                            <a:noFill/>
                          </a:ln>
                          <a:solidFill>
                            <a:srgbClr val="000000"/>
                          </a:solidFill>
                          <a:effectLst/>
                          <a:latin typeface="Times" charset="0"/>
                          <a:ea typeface="ＭＳ Ｐゴシック" charset="-128"/>
                        </a:rPr>
                        <a:t>=</a:t>
                      </a:r>
                      <a:r>
                        <a:rPr kumimoji="0" lang="is-IS" altLang="en-US" sz="1800" b="0" i="0" u="none" strike="noStrike" cap="none" normalizeH="0" baseline="0" dirty="0" smtClean="0">
                          <a:ln>
                            <a:noFill/>
                          </a:ln>
                          <a:solidFill>
                            <a:srgbClr val="000000"/>
                          </a:solidFill>
                          <a:effectLst/>
                          <a:latin typeface="Times" charset="0"/>
                          <a:ea typeface="ＭＳ Ｐゴシック" charset="-128"/>
                        </a:rPr>
                        <a:t>4.73+ 3.53 </a:t>
                      </a:r>
                      <a:r>
                        <a:rPr kumimoji="0" lang="is-IS" altLang="en-US" sz="1800" b="0" i="0" u="none" strike="noStrike" cap="none" normalizeH="0" baseline="0" dirty="0">
                          <a:ln>
                            <a:noFill/>
                          </a:ln>
                          <a:solidFill>
                            <a:srgbClr val="000000"/>
                          </a:solidFill>
                          <a:effectLst/>
                          <a:latin typeface="Times" charset="0"/>
                          <a:ea typeface="ＭＳ Ｐゴシック" charset="-128"/>
                        </a:rPr>
                        <a:t>g+ </a:t>
                      </a:r>
                      <a:r>
                        <a:rPr kumimoji="0" lang="is-IS" altLang="en-US" sz="1800" b="0" i="0" u="none" strike="noStrike" cap="none" normalizeH="0" baseline="0" dirty="0" smtClean="0">
                          <a:ln>
                            <a:noFill/>
                          </a:ln>
                          <a:solidFill>
                            <a:srgbClr val="000000"/>
                          </a:solidFill>
                          <a:effectLst/>
                          <a:latin typeface="Times" charset="0"/>
                          <a:ea typeface="ＭＳ Ｐゴシック" charset="-128"/>
                        </a:rPr>
                        <a:t>6.92 Op</a:t>
                      </a:r>
                      <a:r>
                        <a:rPr kumimoji="0" lang="is-IS" altLang="en-US" sz="1800" b="0" i="0" u="none" strike="noStrike" cap="none" normalizeH="0" baseline="0" dirty="0">
                          <a:ln>
                            <a:noFill/>
                          </a:ln>
                          <a:solidFill>
                            <a:srgbClr val="000000"/>
                          </a:solidFill>
                          <a:effectLst/>
                          <a:latin typeface="Times" charset="0"/>
                          <a:ea typeface="ＭＳ Ｐゴシック" charset="-128"/>
                        </a:rPr>
                        <a:t>. Margin + </a:t>
                      </a:r>
                      <a:r>
                        <a:rPr kumimoji="0" lang="is-IS" altLang="en-US" sz="1800" b="0" i="0" u="none" strike="noStrike" cap="none" normalizeH="0" baseline="0" dirty="0" smtClean="0">
                          <a:ln>
                            <a:noFill/>
                          </a:ln>
                          <a:solidFill>
                            <a:srgbClr val="000000"/>
                          </a:solidFill>
                          <a:effectLst/>
                          <a:latin typeface="Times" charset="0"/>
                          <a:ea typeface="ＭＳ Ｐゴシック" charset="-128"/>
                        </a:rPr>
                        <a:t>3.83 </a:t>
                      </a:r>
                      <a:r>
                        <a:rPr kumimoji="0" lang="is-IS" altLang="en-US" sz="1800" b="0" i="0" u="none" strike="noStrike" cap="none" normalizeH="0" baseline="0" dirty="0">
                          <a:ln>
                            <a:noFill/>
                          </a:ln>
                          <a:solidFill>
                            <a:srgbClr val="000000"/>
                          </a:solidFill>
                          <a:effectLst/>
                          <a:latin typeface="Times" charset="0"/>
                          <a:ea typeface="ＭＳ Ｐゴシック" charset="-128"/>
                        </a:rPr>
                        <a:t>DFR- </a:t>
                      </a:r>
                      <a:r>
                        <a:rPr kumimoji="0" lang="is-IS" altLang="en-US" sz="1800" b="0" i="0" u="none" strike="noStrike" cap="none" normalizeH="0" baseline="0" dirty="0" smtClean="0">
                          <a:ln>
                            <a:noFill/>
                          </a:ln>
                          <a:solidFill>
                            <a:srgbClr val="000000"/>
                          </a:solidFill>
                          <a:effectLst/>
                          <a:latin typeface="Times" charset="0"/>
                          <a:ea typeface="ＭＳ Ｐゴシック" charset="-128"/>
                        </a:rPr>
                        <a:t>9.20 </a:t>
                      </a:r>
                      <a:r>
                        <a:rPr kumimoji="0" lang="is-IS" altLang="en-US" sz="1800" b="0" i="0" u="none" strike="noStrike" cap="none" normalizeH="0" baseline="0" dirty="0">
                          <a:ln>
                            <a:noFill/>
                          </a:ln>
                          <a:solidFill>
                            <a:srgbClr val="000000"/>
                          </a:solidFill>
                          <a:effectLst/>
                          <a:latin typeface="Times" charset="0"/>
                          <a:ea typeface="ＭＳ Ｐゴシック" charset="-128"/>
                        </a:rPr>
                        <a:t>Tax rate</a:t>
                      </a: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rgbClr val="000000"/>
                          </a:solidFill>
                          <a:effectLst/>
                          <a:latin typeface="Times" charset="0"/>
                          <a:ea typeface="ＭＳ Ｐゴシック" charset="-128"/>
                        </a:rPr>
                        <a:t>11.5%</a:t>
                      </a: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bl>
          </a:graphicData>
        </a:graphic>
      </p:graphicFrame>
      <p:sp>
        <p:nvSpPr>
          <p:cNvPr id="208928" name="TextBox 1"/>
          <p:cNvSpPr txBox="1">
            <a:spLocks noChangeArrowheads="1"/>
          </p:cNvSpPr>
          <p:nvPr/>
        </p:nvSpPr>
        <p:spPr bwMode="auto">
          <a:xfrm>
            <a:off x="45198" y="5916004"/>
            <a:ext cx="872097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u="sng" dirty="0"/>
              <a:t>g =Expected Revenue Growth</a:t>
            </a:r>
            <a:r>
              <a:rPr lang="en-US" altLang="en-US" sz="1800" dirty="0"/>
              <a:t>: Expected growth in revenues: Near term (2 or 5 years)</a:t>
            </a:r>
          </a:p>
          <a:p>
            <a:r>
              <a:rPr lang="en-US" altLang="en-US" sz="1800" u="sng" dirty="0"/>
              <a:t>ERP</a:t>
            </a:r>
            <a:r>
              <a:rPr lang="en-US" altLang="en-US" sz="1800" dirty="0"/>
              <a:t>: ERP for country in which company is incorporated</a:t>
            </a:r>
          </a:p>
          <a:p>
            <a:r>
              <a:rPr lang="en-US" altLang="en-US" sz="1800" u="sng" dirty="0"/>
              <a:t>Tax Rate: </a:t>
            </a:r>
            <a:r>
              <a:rPr lang="en-US" altLang="en-US" sz="1800" dirty="0"/>
              <a:t>Effective tax rate in most recent </a:t>
            </a:r>
            <a:r>
              <a:rPr lang="en-US" altLang="en-US" sz="1800" dirty="0" smtClean="0"/>
              <a:t>year; </a:t>
            </a:r>
            <a:r>
              <a:rPr lang="en-US" altLang="en-US" sz="1800" u="sng" dirty="0" smtClean="0"/>
              <a:t>Operating </a:t>
            </a:r>
            <a:r>
              <a:rPr lang="en-US" altLang="en-US" sz="1800" u="sng" dirty="0"/>
              <a:t>Margin</a:t>
            </a:r>
            <a:r>
              <a:rPr lang="en-US" altLang="en-US" sz="1800" dirty="0"/>
              <a:t>: Operating Income/ Sales</a:t>
            </a:r>
          </a:p>
        </p:txBody>
      </p:sp>
      <p:sp>
        <p:nvSpPr>
          <p:cNvPr id="6" name="Slide Number Placeholder 5"/>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44D87DE-4684-0640-8C70-15B76B78A9D9}" type="slidenum">
              <a:rPr lang="en-US" altLang="en-US" sz="1200">
                <a:solidFill>
                  <a:srgbClr val="FFFFFF"/>
                </a:solidFill>
              </a:rPr>
              <a:pPr>
                <a:lnSpc>
                  <a:spcPct val="80000"/>
                </a:lnSpc>
              </a:pPr>
              <a:t>8</a:t>
            </a:fld>
            <a:endParaRPr lang="en-US" altLang="en-US" sz="1200">
              <a:solidFill>
                <a:srgbClr val="FFFFFF"/>
              </a:solidFill>
            </a:endParaRPr>
          </a:p>
        </p:txBody>
      </p:sp>
    </p:spTree>
    <p:extLst>
      <p:ext uri="{BB962C8B-B14F-4D97-AF65-F5344CB8AC3E}">
        <p14:creationId xmlns:p14="http://schemas.microsoft.com/office/powerpoint/2010/main" val="9659430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Choosing Between the Multiples</a:t>
            </a:r>
          </a:p>
        </p:txBody>
      </p:sp>
      <p:sp>
        <p:nvSpPr>
          <p:cNvPr id="187394"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smtClean="0">
                <a:ea typeface="+mn-ea"/>
                <a:cs typeface="+mn-cs"/>
              </a:rPr>
              <a:t>As presented in this section, there are dozens of multiples that can be potentially used to value an individual firm. </a:t>
            </a:r>
          </a:p>
          <a:p>
            <a:pPr marL="320040" indent="-320040" eaLnBrk="1" fontAlgn="auto" hangingPunct="1">
              <a:spcAft>
                <a:spcPts val="0"/>
              </a:spcAft>
              <a:buFont typeface="Wingdings"/>
              <a:buChar char=""/>
              <a:defRPr/>
            </a:pPr>
            <a:r>
              <a:rPr lang="en-US" smtClean="0">
                <a:ea typeface="+mn-ea"/>
                <a:cs typeface="+mn-cs"/>
              </a:rPr>
              <a:t>In addition, relative valuation can be relative to a sector (or comparable firms) or to the entire market (using the regressions, for instance)</a:t>
            </a:r>
          </a:p>
          <a:p>
            <a:pPr marL="320040" indent="-320040" eaLnBrk="1" fontAlgn="auto" hangingPunct="1">
              <a:spcAft>
                <a:spcPts val="0"/>
              </a:spcAft>
              <a:buFont typeface="Wingdings"/>
              <a:buChar char=""/>
              <a:defRPr/>
            </a:pPr>
            <a:r>
              <a:rPr lang="en-US" smtClean="0">
                <a:ea typeface="+mn-ea"/>
                <a:cs typeface="+mn-cs"/>
              </a:rPr>
              <a:t>Since there can be only one final estimate of value, there are three choices at this stage:</a:t>
            </a:r>
          </a:p>
          <a:p>
            <a:pPr marL="640080" lvl="1" indent="-274320" eaLnBrk="1" fontAlgn="auto" hangingPunct="1">
              <a:spcAft>
                <a:spcPts val="0"/>
              </a:spcAft>
              <a:buFont typeface="Wingdings 2"/>
              <a:buChar char=""/>
              <a:defRPr/>
            </a:pPr>
            <a:r>
              <a:rPr lang="en-US" smtClean="0">
                <a:ea typeface="+mn-ea"/>
              </a:rPr>
              <a:t>Use a simple average of the valuations obtained using a number of different multiples</a:t>
            </a:r>
          </a:p>
          <a:p>
            <a:pPr marL="640080" lvl="1" indent="-274320" eaLnBrk="1" fontAlgn="auto" hangingPunct="1">
              <a:spcAft>
                <a:spcPts val="0"/>
              </a:spcAft>
              <a:buFont typeface="Wingdings 2"/>
              <a:buChar char=""/>
              <a:defRPr/>
            </a:pPr>
            <a:r>
              <a:rPr lang="en-US" smtClean="0">
                <a:ea typeface="+mn-ea"/>
              </a:rPr>
              <a:t>Use a weighted average of the valuations obtained using a nmber of different multiples</a:t>
            </a:r>
          </a:p>
          <a:p>
            <a:pPr marL="640080" lvl="1" indent="-274320" eaLnBrk="1" fontAlgn="auto" hangingPunct="1">
              <a:spcAft>
                <a:spcPts val="0"/>
              </a:spcAft>
              <a:buFont typeface="Wingdings 2"/>
              <a:buChar char=""/>
              <a:defRPr/>
            </a:pPr>
            <a:r>
              <a:rPr lang="en-US" smtClean="0">
                <a:ea typeface="+mn-ea"/>
              </a:rPr>
              <a:t>Choose one of the multiples and base your valuation on that multiple</a:t>
            </a:r>
            <a:endParaRPr lang="en-US">
              <a:ea typeface="+mn-ea"/>
            </a:endParaRPr>
          </a:p>
        </p:txBody>
      </p:sp>
      <p:sp>
        <p:nvSpPr>
          <p:cNvPr id="212995"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519DCA4-044D-5B43-92F3-0A6AA064685F}" type="slidenum">
              <a:rPr lang="en-US" altLang="en-US" sz="1200">
                <a:solidFill>
                  <a:srgbClr val="FFFFFF"/>
                </a:solidFill>
              </a:rPr>
              <a:pPr>
                <a:lnSpc>
                  <a:spcPct val="80000"/>
                </a:lnSpc>
              </a:pPr>
              <a:t>9</a:t>
            </a:fld>
            <a:endParaRPr lang="en-US" altLang="en-US" sz="1200">
              <a:solidFill>
                <a:srgbClr val="FFFFFF"/>
              </a:solidFill>
            </a:endParaRPr>
          </a:p>
        </p:txBody>
      </p:sp>
    </p:spTree>
    <p:extLst>
      <p:ext uri="{BB962C8B-B14F-4D97-AF65-F5344CB8AC3E}">
        <p14:creationId xmlns:p14="http://schemas.microsoft.com/office/powerpoint/2010/main" val="10763954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Picking one Multiple</a:t>
            </a:r>
          </a:p>
        </p:txBody>
      </p:sp>
      <p:sp>
        <p:nvSpPr>
          <p:cNvPr id="189442"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This is usually the best way to approach this issue. While a range of values can be obtained from a number of multiples, the </a:t>
            </a:r>
            <a:r>
              <a:rPr lang="ja-JP" altLang="en-US" sz="2400">
                <a:ea typeface="ＭＳ Ｐゴシック" charset="-128"/>
              </a:rPr>
              <a:t>“</a:t>
            </a:r>
            <a:r>
              <a:rPr lang="en-US" altLang="ja-JP" sz="2400">
                <a:ea typeface="ＭＳ Ｐゴシック" charset="-128"/>
              </a:rPr>
              <a:t>best estimate</a:t>
            </a:r>
            <a:r>
              <a:rPr lang="ja-JP" altLang="en-US" sz="2400">
                <a:ea typeface="ＭＳ Ｐゴシック" charset="-128"/>
              </a:rPr>
              <a:t>”</a:t>
            </a:r>
            <a:r>
              <a:rPr lang="en-US" altLang="ja-JP" sz="2400">
                <a:ea typeface="ＭＳ Ｐゴシック" charset="-128"/>
              </a:rPr>
              <a:t> value is obtained using one multiple.</a:t>
            </a:r>
          </a:p>
          <a:p>
            <a:pPr eaLnBrk="1" hangingPunct="1">
              <a:lnSpc>
                <a:spcPct val="90000"/>
              </a:lnSpc>
            </a:pPr>
            <a:r>
              <a:rPr lang="en-US" altLang="en-US" sz="2400">
                <a:ea typeface="ＭＳ Ｐゴシック" charset="-128"/>
              </a:rPr>
              <a:t>The multiple that is used can be chosen in one of two ways:</a:t>
            </a:r>
          </a:p>
          <a:p>
            <a:pPr lvl="1" eaLnBrk="1" hangingPunct="1">
              <a:lnSpc>
                <a:spcPct val="90000"/>
              </a:lnSpc>
            </a:pPr>
            <a:r>
              <a:rPr lang="en-US" altLang="en-US" sz="2000">
                <a:ea typeface="ＭＳ Ｐゴシック" charset="-128"/>
              </a:rPr>
              <a:t>Use the multiple that best fits your objective. Thus, if you want the company to be undervalued, you pick the multiple that yields the highest value.</a:t>
            </a:r>
          </a:p>
          <a:p>
            <a:pPr lvl="1" eaLnBrk="1" hangingPunct="1">
              <a:lnSpc>
                <a:spcPct val="90000"/>
              </a:lnSpc>
            </a:pPr>
            <a:r>
              <a:rPr lang="en-US" altLang="en-US" sz="2000">
                <a:ea typeface="ＭＳ Ｐゴシック" charset="-128"/>
              </a:rPr>
              <a:t>Use the multiple that has the highest R-squared in the sector when regressed against fundamentals. Thus, if you have tried PE, PBV, PS, etc. and run regressions of these multiples against fundamentals, use the multiple that works best at explaining differences across firms in that sector.</a:t>
            </a:r>
          </a:p>
          <a:p>
            <a:pPr lvl="1" eaLnBrk="1" hangingPunct="1">
              <a:lnSpc>
                <a:spcPct val="90000"/>
              </a:lnSpc>
            </a:pPr>
            <a:r>
              <a:rPr lang="en-US" altLang="en-US" sz="2000">
                <a:ea typeface="ＭＳ Ｐゴシック" charset="-128"/>
              </a:rPr>
              <a:t>Use the multiple that seems to make the most sense for that sector, given how value is measured and created.</a:t>
            </a:r>
          </a:p>
        </p:txBody>
      </p:sp>
      <p:sp>
        <p:nvSpPr>
          <p:cNvPr id="215043"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D0D888E-78CC-E14A-AB89-DA7CAACEF5AE}" type="slidenum">
              <a:rPr lang="en-US" altLang="en-US" sz="1200">
                <a:solidFill>
                  <a:srgbClr val="FFFFFF"/>
                </a:solidFill>
              </a:rPr>
              <a:pPr>
                <a:lnSpc>
                  <a:spcPct val="80000"/>
                </a:lnSpc>
              </a:pPr>
              <a:t>10</a:t>
            </a:fld>
            <a:endParaRPr lang="en-US" altLang="en-US" sz="1200">
              <a:solidFill>
                <a:srgbClr val="FFFFFF"/>
              </a:solidFill>
            </a:endParaRPr>
          </a:p>
        </p:txBody>
      </p:sp>
    </p:spTree>
    <p:extLst>
      <p:ext uri="{BB962C8B-B14F-4D97-AF65-F5344CB8AC3E}">
        <p14:creationId xmlns:p14="http://schemas.microsoft.com/office/powerpoint/2010/main" val="13602911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More Intuitive Approach</a:t>
            </a:r>
          </a:p>
        </p:txBody>
      </p:sp>
      <p:sp>
        <p:nvSpPr>
          <p:cNvPr id="19149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smtClean="0">
                <a:ea typeface="+mn-ea"/>
                <a:cs typeface="+mn-cs"/>
              </a:rPr>
              <a:t>Managers in every sector tend to focus on specific variables when analyzing strategy and performance. The multiple used will generally reflect this focus. Consider three examples.</a:t>
            </a:r>
          </a:p>
          <a:p>
            <a:pPr marL="640080" lvl="1" indent="-274320" eaLnBrk="1" fontAlgn="auto" hangingPunct="1">
              <a:spcAft>
                <a:spcPts val="0"/>
              </a:spcAft>
              <a:buFont typeface="Wingdings 2"/>
              <a:buChar char=""/>
              <a:defRPr/>
            </a:pPr>
            <a:r>
              <a:rPr lang="en-US" smtClean="0">
                <a:ea typeface="+mn-ea"/>
              </a:rPr>
              <a:t>In retailing: The focus is usually on same store sales (turnover) and profit margins. Not surprisingly, the revenue multiple is most common in this sector.</a:t>
            </a:r>
          </a:p>
          <a:p>
            <a:pPr marL="640080" lvl="1" indent="-274320" eaLnBrk="1" fontAlgn="auto" hangingPunct="1">
              <a:spcAft>
                <a:spcPts val="0"/>
              </a:spcAft>
              <a:buFont typeface="Wingdings 2"/>
              <a:buChar char=""/>
              <a:defRPr/>
            </a:pPr>
            <a:r>
              <a:rPr lang="en-US" smtClean="0">
                <a:ea typeface="+mn-ea"/>
              </a:rPr>
              <a:t>In financial services: The emphasis is usually on return on equity. Book Equity is often viewed as a scarce resource, since capital ratios are based upon it. Price to book ratios dominate.</a:t>
            </a:r>
          </a:p>
          <a:p>
            <a:pPr marL="640080" lvl="1" indent="-274320" eaLnBrk="1" fontAlgn="auto" hangingPunct="1">
              <a:spcAft>
                <a:spcPts val="0"/>
              </a:spcAft>
              <a:buFont typeface="Wingdings 2"/>
              <a:buChar char=""/>
              <a:defRPr/>
            </a:pPr>
            <a:r>
              <a:rPr lang="en-US" smtClean="0">
                <a:ea typeface="+mn-ea"/>
              </a:rPr>
              <a:t>In technology: Growth is usually the dominant theme. PEG ratios were invented in this sector.</a:t>
            </a:r>
            <a:endParaRPr lang="en-US">
              <a:ea typeface="+mn-ea"/>
            </a:endParaRPr>
          </a:p>
        </p:txBody>
      </p:sp>
      <p:sp>
        <p:nvSpPr>
          <p:cNvPr id="217091"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A7F473F-EF48-184B-81E0-09C5C51D8EC7}" type="slidenum">
              <a:rPr lang="en-US" altLang="en-US" sz="1200">
                <a:solidFill>
                  <a:srgbClr val="FFFFFF"/>
                </a:solidFill>
              </a:rPr>
              <a:pPr>
                <a:lnSpc>
                  <a:spcPct val="80000"/>
                </a:lnSpc>
              </a:pPr>
              <a:t>11</a:t>
            </a:fld>
            <a:endParaRPr lang="en-US" altLang="en-US" sz="1200">
              <a:solidFill>
                <a:srgbClr val="FFFFFF"/>
              </a:solidFill>
            </a:endParaRPr>
          </a:p>
        </p:txBody>
      </p:sp>
    </p:spTree>
    <p:extLst>
      <p:ext uri="{BB962C8B-B14F-4D97-AF65-F5344CB8AC3E}">
        <p14:creationId xmlns:p14="http://schemas.microsoft.com/office/powerpoint/2010/main" val="516524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Relative versus Intrinsic Value</a:t>
            </a:r>
          </a:p>
        </p:txBody>
      </p:sp>
      <p:sp>
        <p:nvSpPr>
          <p:cNvPr id="194562"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If you do intrinsic value right, you will bring in a company</a:t>
            </a:r>
            <a:r>
              <a:rPr lang="ja-JP" altLang="en-US" sz="2000">
                <a:ea typeface="ＭＳ Ｐゴシック" charset="-128"/>
              </a:rPr>
              <a:t>’</a:t>
            </a:r>
            <a:r>
              <a:rPr lang="en-US" altLang="ja-JP" sz="2000">
                <a:ea typeface="ＭＳ Ｐゴシック" charset="-128"/>
              </a:rPr>
              <a:t>s risk, cash flow and growth characteristics into the inputs, preserve internal consistency and derive intrinsic value. If you do relative value right, you will find the right set of comparables, control well for differences in risk, cash flow and growth characteristics. Assume you value the same company doing both DCF and relative valuation correctly, should you get the same value?</a:t>
            </a:r>
          </a:p>
          <a:p>
            <a:pPr lvl="1" eaLnBrk="1" hangingPunct="1">
              <a:lnSpc>
                <a:spcPct val="80000"/>
              </a:lnSpc>
            </a:pPr>
            <a:r>
              <a:rPr lang="en-US" altLang="en-US" sz="1700">
                <a:ea typeface="ＭＳ Ｐゴシック" charset="-128"/>
              </a:rPr>
              <a:t>Yes</a:t>
            </a:r>
          </a:p>
          <a:p>
            <a:pPr lvl="1" eaLnBrk="1" hangingPunct="1">
              <a:lnSpc>
                <a:spcPct val="80000"/>
              </a:lnSpc>
            </a:pPr>
            <a:r>
              <a:rPr lang="en-US" altLang="en-US" sz="1700">
                <a:ea typeface="ＭＳ Ｐゴシック" charset="-128"/>
              </a:rPr>
              <a:t>No</a:t>
            </a:r>
          </a:p>
          <a:p>
            <a:pPr eaLnBrk="1" hangingPunct="1">
              <a:lnSpc>
                <a:spcPct val="80000"/>
              </a:lnSpc>
            </a:pPr>
            <a:r>
              <a:rPr lang="en-US" altLang="en-US" sz="2000">
                <a:ea typeface="ＭＳ Ｐゴシック" charset="-128"/>
              </a:rPr>
              <a:t>If not, how would you explain the difference?</a:t>
            </a:r>
          </a:p>
          <a:p>
            <a:pPr eaLnBrk="1" hangingPunct="1">
              <a:lnSpc>
                <a:spcPct val="80000"/>
              </a:lnSpc>
            </a:pPr>
            <a:r>
              <a:rPr lang="en-US" altLang="en-US" sz="2000">
                <a:ea typeface="ＭＳ Ｐゴシック" charset="-128"/>
              </a:rPr>
              <a:t>If the numbers are different, which value would you use?</a:t>
            </a:r>
          </a:p>
          <a:p>
            <a:pPr lvl="1" eaLnBrk="1" hangingPunct="1">
              <a:lnSpc>
                <a:spcPct val="80000"/>
              </a:lnSpc>
            </a:pPr>
            <a:r>
              <a:rPr lang="en-US" altLang="en-US" sz="1700">
                <a:ea typeface="ＭＳ Ｐゴシック" charset="-128"/>
              </a:rPr>
              <a:t>Intrinsic value</a:t>
            </a:r>
          </a:p>
          <a:p>
            <a:pPr lvl="1" eaLnBrk="1" hangingPunct="1">
              <a:lnSpc>
                <a:spcPct val="80000"/>
              </a:lnSpc>
            </a:pPr>
            <a:r>
              <a:rPr lang="en-US" altLang="en-US" sz="1700">
                <a:ea typeface="ＭＳ Ｐゴシック" charset="-128"/>
              </a:rPr>
              <a:t>Relative value</a:t>
            </a:r>
          </a:p>
          <a:p>
            <a:pPr lvl="1" eaLnBrk="1" hangingPunct="1">
              <a:lnSpc>
                <a:spcPct val="80000"/>
              </a:lnSpc>
            </a:pPr>
            <a:r>
              <a:rPr lang="en-US" altLang="en-US" sz="1700">
                <a:ea typeface="ＭＳ Ｐゴシック" charset="-128"/>
              </a:rPr>
              <a:t>A composite of the two values</a:t>
            </a:r>
          </a:p>
          <a:p>
            <a:pPr lvl="1" eaLnBrk="1" hangingPunct="1">
              <a:lnSpc>
                <a:spcPct val="80000"/>
              </a:lnSpc>
            </a:pPr>
            <a:r>
              <a:rPr lang="en-US" altLang="en-US" sz="1700">
                <a:ea typeface="ＭＳ Ｐゴシック" charset="-128"/>
              </a:rPr>
              <a:t>The higher of the two values</a:t>
            </a:r>
          </a:p>
          <a:p>
            <a:pPr lvl="1" eaLnBrk="1" hangingPunct="1">
              <a:lnSpc>
                <a:spcPct val="80000"/>
              </a:lnSpc>
            </a:pPr>
            <a:r>
              <a:rPr lang="en-US" altLang="en-US" sz="1700">
                <a:ea typeface="ＭＳ Ｐゴシック" charset="-128"/>
              </a:rPr>
              <a:t>The lower of the two values</a:t>
            </a:r>
          </a:p>
          <a:p>
            <a:pPr lvl="1" eaLnBrk="1" hangingPunct="1">
              <a:lnSpc>
                <a:spcPct val="80000"/>
              </a:lnSpc>
            </a:pPr>
            <a:r>
              <a:rPr lang="en-US" altLang="en-US" sz="1700">
                <a:ea typeface="ＭＳ Ｐゴシック" charset="-128"/>
              </a:rPr>
              <a:t>Depends on what my valuation </a:t>
            </a:r>
            <a:r>
              <a:rPr lang="ja-JP" altLang="en-US" sz="1700">
                <a:ea typeface="ＭＳ Ｐゴシック" charset="-128"/>
              </a:rPr>
              <a:t>“</a:t>
            </a:r>
            <a:r>
              <a:rPr lang="en-US" altLang="ja-JP" sz="1700">
                <a:ea typeface="ＭＳ Ｐゴシック" charset="-128"/>
              </a:rPr>
              <a:t>mission</a:t>
            </a:r>
            <a:r>
              <a:rPr lang="ja-JP" altLang="en-US" sz="1700">
                <a:ea typeface="ＭＳ Ｐゴシック" charset="-128"/>
              </a:rPr>
              <a:t>”</a:t>
            </a:r>
            <a:r>
              <a:rPr lang="en-US" altLang="ja-JP" sz="1700">
                <a:ea typeface="ＭＳ Ｐゴシック" charset="-128"/>
              </a:rPr>
              <a:t> is.</a:t>
            </a:r>
          </a:p>
          <a:p>
            <a:pPr eaLnBrk="1" hangingPunct="1">
              <a:lnSpc>
                <a:spcPct val="80000"/>
              </a:lnSpc>
            </a:pPr>
            <a:endParaRPr lang="en-US" altLang="en-US" sz="2000">
              <a:ea typeface="ＭＳ Ｐゴシック" charset="-128"/>
            </a:endParaRPr>
          </a:p>
        </p:txBody>
      </p:sp>
      <p:sp>
        <p:nvSpPr>
          <p:cNvPr id="220163"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AEB7EAF-0EE4-314E-9AA3-C4244F32555D}" type="slidenum">
              <a:rPr lang="en-US" altLang="en-US" sz="1200">
                <a:solidFill>
                  <a:srgbClr val="FFFFFF"/>
                </a:solidFill>
              </a:rPr>
              <a:pPr>
                <a:lnSpc>
                  <a:spcPct val="80000"/>
                </a:lnSpc>
              </a:pPr>
              <a:t>12</a:t>
            </a:fld>
            <a:endParaRPr lang="en-US" altLang="en-US" sz="1200">
              <a:solidFill>
                <a:srgbClr val="FFFFFF"/>
              </a:solidFill>
            </a:endParaRPr>
          </a:p>
        </p:txBody>
      </p:sp>
    </p:spTree>
    <p:extLst>
      <p:ext uri="{BB962C8B-B14F-4D97-AF65-F5344CB8AC3E}">
        <p14:creationId xmlns:p14="http://schemas.microsoft.com/office/powerpoint/2010/main" val="21200780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Reviewing: The Four Steps to Understanding Multiples</a:t>
            </a:r>
            <a:endParaRPr lang="en-US">
              <a:ea typeface="+mj-ea"/>
              <a:cs typeface="+mj-cs"/>
            </a:endParaRPr>
          </a:p>
        </p:txBody>
      </p:sp>
      <p:sp>
        <p:nvSpPr>
          <p:cNvPr id="19661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smtClean="0">
                <a:ea typeface="+mn-ea"/>
                <a:cs typeface="+mn-cs"/>
              </a:rPr>
              <a:t>Define the multiple</a:t>
            </a:r>
          </a:p>
          <a:p>
            <a:pPr marL="640080" lvl="1" indent="-274320" eaLnBrk="1" fontAlgn="auto" hangingPunct="1">
              <a:spcAft>
                <a:spcPts val="0"/>
              </a:spcAft>
              <a:buFont typeface="Wingdings 2"/>
              <a:buChar char=""/>
              <a:defRPr/>
            </a:pPr>
            <a:r>
              <a:rPr lang="en-US" smtClean="0">
                <a:ea typeface="+mn-ea"/>
              </a:rPr>
              <a:t>Check for consistency</a:t>
            </a:r>
          </a:p>
          <a:p>
            <a:pPr marL="640080" lvl="1" indent="-274320" eaLnBrk="1" fontAlgn="auto" hangingPunct="1">
              <a:spcAft>
                <a:spcPts val="0"/>
              </a:spcAft>
              <a:buFont typeface="Wingdings 2"/>
              <a:buChar char=""/>
              <a:defRPr/>
            </a:pPr>
            <a:r>
              <a:rPr lang="en-US" smtClean="0">
                <a:ea typeface="+mn-ea"/>
              </a:rPr>
              <a:t>Make sure that they are estimated uniformly</a:t>
            </a:r>
          </a:p>
          <a:p>
            <a:pPr marL="320040" indent="-320040" eaLnBrk="1" fontAlgn="auto" hangingPunct="1">
              <a:spcAft>
                <a:spcPts val="0"/>
              </a:spcAft>
              <a:buFont typeface="Wingdings"/>
              <a:buChar char=""/>
              <a:defRPr/>
            </a:pPr>
            <a:r>
              <a:rPr lang="en-US" smtClean="0">
                <a:ea typeface="+mn-ea"/>
                <a:cs typeface="+mn-cs"/>
              </a:rPr>
              <a:t>Describe the multiple</a:t>
            </a:r>
          </a:p>
          <a:p>
            <a:pPr marL="640080" lvl="1" indent="-274320" eaLnBrk="1" fontAlgn="auto" hangingPunct="1">
              <a:spcAft>
                <a:spcPts val="0"/>
              </a:spcAft>
              <a:buFont typeface="Wingdings 2"/>
              <a:buChar char=""/>
              <a:defRPr/>
            </a:pPr>
            <a:r>
              <a:rPr lang="en-US" smtClean="0">
                <a:ea typeface="+mn-ea"/>
              </a:rPr>
              <a:t>Multiples have skewed distributions: The averages are seldom good indicators of typical multiples</a:t>
            </a:r>
          </a:p>
          <a:p>
            <a:pPr marL="640080" lvl="1" indent="-274320" eaLnBrk="1" fontAlgn="auto" hangingPunct="1">
              <a:spcAft>
                <a:spcPts val="0"/>
              </a:spcAft>
              <a:buFont typeface="Wingdings 2"/>
              <a:buChar char=""/>
              <a:defRPr/>
            </a:pPr>
            <a:r>
              <a:rPr lang="en-US" smtClean="0">
                <a:ea typeface="+mn-ea"/>
              </a:rPr>
              <a:t>Check for bias, if the multiple cannot be estimated</a:t>
            </a:r>
          </a:p>
          <a:p>
            <a:pPr marL="320040" indent="-320040" eaLnBrk="1" fontAlgn="auto" hangingPunct="1">
              <a:spcAft>
                <a:spcPts val="0"/>
              </a:spcAft>
              <a:buFont typeface="Wingdings"/>
              <a:buChar char=""/>
              <a:defRPr/>
            </a:pPr>
            <a:r>
              <a:rPr lang="en-US" smtClean="0">
                <a:ea typeface="+mn-ea"/>
                <a:cs typeface="+mn-cs"/>
              </a:rPr>
              <a:t>Analyze the multiple</a:t>
            </a:r>
          </a:p>
          <a:p>
            <a:pPr marL="640080" lvl="1" indent="-274320" eaLnBrk="1" fontAlgn="auto" hangingPunct="1">
              <a:spcAft>
                <a:spcPts val="0"/>
              </a:spcAft>
              <a:buFont typeface="Wingdings 2"/>
              <a:buChar char=""/>
              <a:defRPr/>
            </a:pPr>
            <a:r>
              <a:rPr lang="en-US" smtClean="0">
                <a:ea typeface="+mn-ea"/>
              </a:rPr>
              <a:t>Identify the companion variable that drives the multiple</a:t>
            </a:r>
          </a:p>
          <a:p>
            <a:pPr marL="640080" lvl="1" indent="-274320" eaLnBrk="1" fontAlgn="auto" hangingPunct="1">
              <a:spcAft>
                <a:spcPts val="0"/>
              </a:spcAft>
              <a:buFont typeface="Wingdings 2"/>
              <a:buChar char=""/>
              <a:defRPr/>
            </a:pPr>
            <a:r>
              <a:rPr lang="en-US" smtClean="0">
                <a:ea typeface="+mn-ea"/>
              </a:rPr>
              <a:t>Examine the nature of the relationship</a:t>
            </a:r>
          </a:p>
          <a:p>
            <a:pPr marL="320040" indent="-320040" eaLnBrk="1" fontAlgn="auto" hangingPunct="1">
              <a:spcAft>
                <a:spcPts val="0"/>
              </a:spcAft>
              <a:buFont typeface="Wingdings"/>
              <a:buChar char=""/>
              <a:defRPr/>
            </a:pPr>
            <a:r>
              <a:rPr lang="en-US" smtClean="0">
                <a:ea typeface="+mn-ea"/>
                <a:cs typeface="+mn-cs"/>
              </a:rPr>
              <a:t>Apply the multiple</a:t>
            </a:r>
            <a:endParaRPr lang="en-US">
              <a:ea typeface="+mn-ea"/>
              <a:cs typeface="+mn-cs"/>
            </a:endParaRPr>
          </a:p>
        </p:txBody>
      </p:sp>
      <p:sp>
        <p:nvSpPr>
          <p:cNvPr id="222211"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023AB28-7BED-824C-9311-68FB2FA9D344}" type="slidenum">
              <a:rPr lang="en-US" altLang="en-US" sz="1200">
                <a:solidFill>
                  <a:srgbClr val="FFFFFF"/>
                </a:solidFill>
              </a:rPr>
              <a:pPr>
                <a:lnSpc>
                  <a:spcPct val="80000"/>
                </a:lnSpc>
              </a:pPr>
              <a:t>13</a:t>
            </a:fld>
            <a:endParaRPr lang="en-US" altLang="en-US" sz="1200">
              <a:solidFill>
                <a:srgbClr val="FFFFFF"/>
              </a:solidFill>
            </a:endParaRPr>
          </a:p>
        </p:txBody>
      </p:sp>
    </p:spTree>
    <p:extLst>
      <p:ext uri="{BB962C8B-B14F-4D97-AF65-F5344CB8AC3E}">
        <p14:creationId xmlns:p14="http://schemas.microsoft.com/office/powerpoint/2010/main" val="1966219300"/>
      </p:ext>
    </p:extLst>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319</TotalTime>
  <Words>1825</Words>
  <Application>Microsoft Macintosh PowerPoint</Application>
  <PresentationFormat>Letter Paper (8.5x11 in)</PresentationFormat>
  <Paragraphs>343</Paragraphs>
  <Slides>13</Slides>
  <Notes>9</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13</vt:i4>
      </vt:variant>
    </vt:vector>
  </HeadingPairs>
  <TitlesOfParts>
    <vt:vector size="22" baseType="lpstr">
      <vt:lpstr>Calibri</vt:lpstr>
      <vt:lpstr>Helvetica</vt:lpstr>
      <vt:lpstr>ＭＳ Ｐゴシック</vt:lpstr>
      <vt:lpstr>Times</vt:lpstr>
      <vt:lpstr>Wingdings</vt:lpstr>
      <vt:lpstr>Wingdings 2</vt:lpstr>
      <vt:lpstr>Arial</vt:lpstr>
      <vt:lpstr>Basic</vt:lpstr>
      <vt:lpstr>Equation</vt:lpstr>
      <vt:lpstr>Session 19: Revenue Multiples &amp; Wrapping up</vt:lpstr>
      <vt:lpstr>Top Line Multiples</vt:lpstr>
      <vt:lpstr>The EV/Sales Ratio - Drivers</vt:lpstr>
      <vt:lpstr>The value of a brand name</vt:lpstr>
      <vt:lpstr>Valuing Brand Name</vt:lpstr>
      <vt:lpstr>An Example: Let the market tell you what matters.. Social media in October 2013</vt:lpstr>
      <vt:lpstr>Read the tea leaves: See what the market cares about</vt:lpstr>
      <vt:lpstr>Market Regressions</vt:lpstr>
      <vt:lpstr>Choosing Between the Multiples</vt:lpstr>
      <vt:lpstr>Picking one Multiple</vt:lpstr>
      <vt:lpstr>A More Intuitive Approach</vt:lpstr>
      <vt:lpstr>Relative versus Intrinsic Value</vt:lpstr>
      <vt:lpstr>Reviewing: The Four Steps to Understanding Multiples</vt:lpstr>
    </vt:vector>
  </TitlesOfParts>
  <Company>Stern School of Business</Company>
  <LinksUpToDate>false</LinksUpToDate>
  <SharedDoc>false</SharedDoc>
  <HyperlinksChanged>false</HyperlinksChanged>
  <AppVersion>15.0022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6: Estimating cost of debt, debt ratios and cost of capital</dc:title>
  <dc:creator>Aswath Damodaran</dc:creator>
  <cp:lastModifiedBy>Aswath Damodaran</cp:lastModifiedBy>
  <cp:revision>52</cp:revision>
  <cp:lastPrinted>2013-12-12T13:03:45Z</cp:lastPrinted>
  <dcterms:created xsi:type="dcterms:W3CDTF">2011-11-03T12:27:46Z</dcterms:created>
  <dcterms:modified xsi:type="dcterms:W3CDTF">2016-06-13T02:35:14Z</dcterms:modified>
</cp:coreProperties>
</file>