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4" r:id="rId4"/>
    <p:sldId id="275" r:id="rId5"/>
    <p:sldId id="276" r:id="rId6"/>
    <p:sldId id="278" r:id="rId7"/>
    <p:sldId id="279" r:id="rId8"/>
    <p:sldId id="286" r:id="rId9"/>
    <p:sldId id="281" r:id="rId10"/>
    <p:sldId id="282" r:id="rId11"/>
    <p:sldId id="283" r:id="rId12"/>
    <p:sldId id="284" r:id="rId13"/>
    <p:sldId id="285"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1646322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79934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651848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527343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576337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my preferred approach. Pick one multiple, but which one will depend upon what you view your objective to be.</a:t>
            </a:r>
          </a:p>
        </p:txBody>
      </p:sp>
    </p:spTree>
    <p:extLst>
      <p:ext uri="{BB962C8B-B14F-4D97-AF65-F5344CB8AC3E}">
        <p14:creationId xmlns:p14="http://schemas.microsoft.com/office/powerpoint/2010/main" val="301931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Relate the multiples to what managers in a sector think about and focus on the most.. </a:t>
            </a:r>
          </a:p>
        </p:txBody>
      </p:sp>
    </p:spTree>
    <p:extLst>
      <p:ext uri="{BB962C8B-B14F-4D97-AF65-F5344CB8AC3E}">
        <p14:creationId xmlns:p14="http://schemas.microsoft.com/office/powerpoint/2010/main" val="539098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a:xfrm>
            <a:off x="1150938" y="692150"/>
            <a:ext cx="4556125" cy="3416300"/>
          </a:xfrm>
          <a:ln/>
        </p:spPr>
      </p:sp>
      <p:sp>
        <p:nvSpPr>
          <p:cNvPr id="221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 </a:t>
            </a:r>
          </a:p>
          <a:p>
            <a:r>
              <a:rPr lang="en-US" altLang="en-US">
                <a:latin typeface="Times" charset="0"/>
                <a:ea typeface="ＭＳ Ｐゴシック" charset="-128"/>
              </a:rPr>
              <a:t>A stock may be priced correctly, relative to how the market is pricing other stocks today.. But if the market is making fundamental mistakes in pricing stocks collectively or in groups, you can get a very different intrinsic value for the the same stock.</a:t>
            </a:r>
          </a:p>
          <a:p>
            <a:r>
              <a:rPr lang="en-US" altLang="en-US">
                <a:latin typeface="Times" charset="0"/>
                <a:ea typeface="ＭＳ Ｐゴシック" charset="-128"/>
              </a:rPr>
              <a:t>Depends on your philosophy and mission. If you believe that markets make mistakes and correct them over time, have a long time horizon and don’t get judged (or compensated) relative to others, you should use intrinsic value. Most of us don’t have these luxuries (we operate with short time horizons and are judged against other investors/analysts/portfolio managers,,)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02543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769415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19: Revenue Multiples &amp; Wrapping up</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Line Multiples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EV/Sales Ratio - Drivers</a:t>
            </a:r>
            <a:endParaRPr lang="en-US" altLang="en-US" dirty="0">
              <a:ea typeface="ＭＳ Ｐゴシック" charset="-128"/>
            </a:endParaRP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smtClean="0">
                <a:ea typeface="ＭＳ Ｐゴシック" charset="-128"/>
              </a:rPr>
              <a:t>The EV/Sales Ratio Equation</a:t>
            </a:r>
            <a:endParaRPr lang="en-US" altLang="en-US" sz="2400" dirty="0">
              <a:ea typeface="ＭＳ Ｐゴシック" charset="-128"/>
            </a:endParaRPr>
          </a:p>
          <a:p>
            <a:pPr eaLnBrk="1" hangingPunct="1"/>
            <a:endParaRPr lang="en-US" altLang="en-US" sz="2400" dirty="0">
              <a:ea typeface="ＭＳ Ｐゴシック" charset="-128"/>
            </a:endParaRPr>
          </a:p>
          <a:p>
            <a:pPr marL="593725" lvl="2" indent="0" eaLnBrk="1" hangingPunct="1">
              <a:buFont typeface="Wingdings" charset="2"/>
              <a:buNone/>
            </a:pPr>
            <a:endParaRPr lang="en-US" altLang="en-US" sz="2000" dirty="0" smtClean="0">
              <a:ea typeface="ＭＳ Ｐゴシック" charset="-128"/>
            </a:endParaRPr>
          </a:p>
          <a:p>
            <a:pPr marL="593725" lvl="2" indent="0" eaLnBrk="1" hangingPunct="1">
              <a:buFont typeface="Wingdings" charset="2"/>
              <a:buNone/>
            </a:pPr>
            <a:endParaRPr lang="en-US" altLang="en-US" sz="2000" dirty="0">
              <a:ea typeface="ＭＳ Ｐゴシック" charset="-128"/>
            </a:endParaRPr>
          </a:p>
          <a:p>
            <a:pPr marL="593725" lvl="2" indent="0" eaLnBrk="1" hangingPunct="1">
              <a:buFont typeface="Wingdings" charset="2"/>
              <a:buNone/>
            </a:pPr>
            <a:endParaRPr lang="en-US" altLang="en-US" sz="2000" dirty="0" smtClean="0">
              <a:ea typeface="ＭＳ Ｐゴシック" charset="-128"/>
            </a:endParaRPr>
          </a:p>
          <a:p>
            <a:pPr marL="593725" lvl="2" indent="0" eaLnBrk="1" hangingPunct="1">
              <a:buFont typeface="Wingdings" charset="2"/>
              <a:buNone/>
            </a:pPr>
            <a:endParaRPr lang="en-US" altLang="en-US" sz="2000" dirty="0">
              <a:ea typeface="ＭＳ Ｐゴシック" charset="-128"/>
            </a:endParaRPr>
          </a:p>
          <a:p>
            <a:pPr marL="593725" lvl="2" indent="0" eaLnBrk="1" hangingPunct="1">
              <a:buFont typeface="Wingdings" charset="2"/>
              <a:buNone/>
            </a:pPr>
            <a:r>
              <a:rPr lang="en-US" altLang="en-US" sz="2000" dirty="0" smtClean="0">
                <a:ea typeface="ＭＳ Ｐゴシック" charset="-128"/>
              </a:rPr>
              <a:t>g </a:t>
            </a:r>
            <a:r>
              <a:rPr lang="en-US" altLang="en-US" sz="2000" dirty="0">
                <a:ea typeface="ＭＳ Ｐゴシック" charset="-128"/>
              </a:rPr>
              <a:t>= Growth rate in after-tax operating income for the first n years</a:t>
            </a:r>
          </a:p>
          <a:p>
            <a:pPr marL="593725" lvl="2" indent="0" eaLnBrk="1" hangingPunct="1">
              <a:buFont typeface="Wingdings" charset="2"/>
              <a:buNone/>
            </a:pPr>
            <a:r>
              <a:rPr lang="en-US" altLang="en-US" sz="1800" dirty="0" err="1">
                <a:ea typeface="ＭＳ Ｐゴシック" charset="-128"/>
              </a:rPr>
              <a:t>gn</a:t>
            </a:r>
            <a:r>
              <a:rPr lang="en-US" altLang="en-US" sz="1800" dirty="0">
                <a:ea typeface="ＭＳ Ｐゴシック" charset="-128"/>
              </a:rPr>
              <a:t> = Growth rate in after-tax operating income after n years forever (Stable growth rate)</a:t>
            </a:r>
          </a:p>
          <a:p>
            <a:pPr marL="593725" lvl="2" indent="0" eaLnBrk="1" hangingPunct="1">
              <a:buFont typeface="Wingdings" charset="2"/>
              <a:buNone/>
            </a:pPr>
            <a:r>
              <a:rPr lang="en-US" altLang="en-US" sz="1800" dirty="0">
                <a:ea typeface="ＭＳ Ｐゴシック" charset="-128"/>
              </a:rPr>
              <a:t>RIR </a:t>
            </a:r>
            <a:r>
              <a:rPr lang="en-US" altLang="en-US" sz="1800" baseline="-25000" dirty="0">
                <a:ea typeface="ＭＳ Ｐゴシック" charset="-128"/>
              </a:rPr>
              <a:t>Growth, Stable </a:t>
            </a:r>
            <a:r>
              <a:rPr lang="en-US" altLang="en-US" sz="1800" dirty="0">
                <a:ea typeface="ＭＳ Ｐゴシック" charset="-128"/>
              </a:rPr>
              <a:t>= Reinvestment rate in high growth and stable periods</a:t>
            </a:r>
          </a:p>
          <a:p>
            <a:pPr marL="593725" lvl="2" indent="0" eaLnBrk="1" hangingPunct="1">
              <a:buFont typeface="Wingdings" charset="2"/>
              <a:buNone/>
            </a:pPr>
            <a:r>
              <a:rPr lang="en-US" altLang="en-US" sz="1800" dirty="0">
                <a:ea typeface="ＭＳ Ｐゴシック" charset="-128"/>
              </a:rPr>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418423069"/>
              </p:ext>
            </p:extLst>
          </p:nvPr>
        </p:nvGraphicFramePr>
        <p:xfrm>
          <a:off x="130175" y="2611245"/>
          <a:ext cx="9118600" cy="1312863"/>
        </p:xfrm>
        <a:graphic>
          <a:graphicData uri="http://schemas.openxmlformats.org/presentationml/2006/ole">
            <mc:AlternateContent xmlns:mc="http://schemas.openxmlformats.org/markup-compatibility/2006">
              <mc:Choice xmlns:v="urn:schemas-microsoft-com:vml" Requires="v">
                <p:oleObj spid="_x0000_s21506" name="Equation" r:id="rId4" imgW="8305800" imgH="1206500" progId="Equation.3">
                  <p:embed/>
                </p:oleObj>
              </mc:Choice>
              <mc:Fallback>
                <p:oleObj name="Equation" r:id="rId4" imgW="8305800" imgH="12065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 y="2611245"/>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37447333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smtClean="0">
                <a:ea typeface="ＭＳ Ｐゴシック" charset="-128"/>
              </a:rPr>
              <a:t>One </a:t>
            </a:r>
            <a:r>
              <a:rPr lang="en-US" altLang="en-US" sz="2200" dirty="0">
                <a:ea typeface="ＭＳ Ｐゴシック" charset="-128"/>
              </a:rPr>
              <a:t>of the benefits of having a well-known and respected brand name is that firms can charge higher prices for the same products, leading to higher profit margins and hence to </a:t>
            </a:r>
            <a:r>
              <a:rPr lang="en-US" altLang="en-US" sz="2200" dirty="0" smtClean="0">
                <a:ea typeface="ＭＳ Ｐゴシック" charset="-128"/>
              </a:rPr>
              <a:t>higher revenue multiples.</a:t>
            </a:r>
          </a:p>
          <a:p>
            <a:pPr eaLnBrk="1" hangingPunct="1">
              <a:lnSpc>
                <a:spcPct val="80000"/>
              </a:lnSpc>
            </a:pPr>
            <a:r>
              <a:rPr lang="en-US" altLang="en-US" sz="2200" dirty="0" smtClean="0">
                <a:ea typeface="ＭＳ Ｐゴシック" charset="-128"/>
              </a:rPr>
              <a:t>In </a:t>
            </a:r>
            <a:r>
              <a:rPr lang="en-US" altLang="en-US" sz="2200" dirty="0">
                <a:ea typeface="ＭＳ Ｐゴシック" charset="-128"/>
              </a:rPr>
              <a:t>general, the value of a brand name can be written as:</a:t>
            </a:r>
          </a:p>
          <a:p>
            <a:pPr lvl="1" eaLnBrk="1" hangingPunct="1">
              <a:lnSpc>
                <a:spcPct val="80000"/>
              </a:lnSpc>
            </a:pPr>
            <a:r>
              <a:rPr lang="en-US" altLang="en-US" sz="1900" dirty="0">
                <a:ea typeface="ＭＳ Ｐゴシック" charset="-128"/>
              </a:rPr>
              <a:t>Value of brand name ={(V/S)</a:t>
            </a:r>
            <a:r>
              <a:rPr lang="en-US" altLang="en-US" sz="1900" baseline="-25000" dirty="0">
                <a:ea typeface="ＭＳ Ｐゴシック" charset="-128"/>
              </a:rPr>
              <a:t>b</a:t>
            </a: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Sales</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b</a:t>
            </a:r>
            <a:r>
              <a:rPr lang="en-US" altLang="en-US" sz="1900" dirty="0">
                <a:ea typeface="ＭＳ Ｐゴシック" charset="-128"/>
              </a:rPr>
              <a:t> = Value of Firm/Sales ratio with the benefit of the brand name</a:t>
            </a:r>
          </a:p>
          <a:p>
            <a:pPr lvl="1" eaLnBrk="1" hangingPunct="1">
              <a:lnSpc>
                <a:spcPct val="80000"/>
              </a:lnSpc>
            </a:pPr>
            <a:r>
              <a:rPr lang="en-US" altLang="en-US" sz="1900" dirty="0">
                <a:ea typeface="ＭＳ Ｐゴシック" charset="-128"/>
              </a:rPr>
              <a:t>(V/S)</a:t>
            </a:r>
            <a:r>
              <a:rPr lang="en-US" altLang="en-US" sz="1900" baseline="-25000" dirty="0">
                <a:ea typeface="ＭＳ Ｐゴシック" charset="-128"/>
              </a:rPr>
              <a:t>g</a:t>
            </a:r>
            <a:r>
              <a:rPr lang="en-US" altLang="en-US" sz="1900" dirty="0">
                <a:ea typeface="ＭＳ Ｐゴシック" charset="-128"/>
              </a:rPr>
              <a:t> = Value of Firm/Sales ratio of the firm with the generic product</a:t>
            </a:r>
          </a:p>
        </p:txBody>
      </p:sp>
      <p:sp>
        <p:nvSpPr>
          <p:cNvPr id="1146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156905049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71761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normAutofit fontScale="90000"/>
          </a:bodyPr>
          <a:lstStyle/>
          <a:p>
            <a:r>
              <a:rPr lang="en-US" altLang="en-US" dirty="0" smtClean="0">
                <a:ea typeface="ＭＳ Ｐゴシック" charset="-128"/>
              </a:rPr>
              <a:t>An Example: </a:t>
            </a:r>
            <a:r>
              <a:rPr lang="en-US" altLang="en-US" dirty="0">
                <a:ea typeface="ＭＳ Ｐゴシック" charset="-128"/>
              </a:rPr>
              <a:t>Let the market tell you what matters.. Social media in October 2013</a:t>
            </a:r>
          </a:p>
        </p:txBody>
      </p:sp>
      <p:sp>
        <p:nvSpPr>
          <p:cNvPr id="17817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6</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3109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7</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gridCol w="896938"/>
                <a:gridCol w="1195387"/>
                <a:gridCol w="1073150"/>
                <a:gridCol w="914400"/>
                <a:gridCol w="914400"/>
                <a:gridCol w="1295400"/>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extLst>
      <p:ext uri="{BB962C8B-B14F-4D97-AF65-F5344CB8AC3E}">
        <p14:creationId xmlns:p14="http://schemas.microsoft.com/office/powerpoint/2010/main" val="864051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Market Regressions</a:t>
            </a:r>
            <a:endParaRPr lang="en-US" altLang="en-US" dirty="0">
              <a:ea typeface="ＭＳ Ｐゴシック" charset="-128"/>
            </a:endParaRPr>
          </a:p>
        </p:txBody>
      </p:sp>
      <p:graphicFrame>
        <p:nvGraphicFramePr>
          <p:cNvPr id="4" name="Content Placeholder 3"/>
          <p:cNvGraphicFramePr>
            <a:graphicFrameLocks noGrp="1"/>
          </p:cNvGraphicFramePr>
          <p:nvPr>
            <p:ph sz="quarter" idx="1"/>
            <p:extLst/>
          </p:nvPr>
        </p:nvGraphicFramePr>
        <p:xfrm>
          <a:off x="328986" y="1393825"/>
          <a:ext cx="8720977" cy="4413176"/>
        </p:xfrm>
        <a:graphic>
          <a:graphicData uri="http://schemas.openxmlformats.org/drawingml/2006/table">
            <a:tbl>
              <a:tblPr/>
              <a:tblGrid>
                <a:gridCol w="1478802"/>
                <a:gridCol w="5806535"/>
                <a:gridCol w="1435640"/>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7.42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2.47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2.96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 2.20 DFR- 9.90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10.1%</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-0.89</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9.81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14.63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14.91 DFR- 6.10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31.4%</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2.02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0.48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8.73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2.50 DFR- 5.00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13.6%</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5.66 + 5.05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 7.86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-0.55 </a:t>
                      </a:r>
                      <a:r>
                        <a:rPr kumimoji="0" lang="en-US" altLang="en-US" sz="1800" b="0" i="0" u="none" strike="noStrike" cap="none" normalizeH="0" baseline="0" dirty="0">
                          <a:ln>
                            <a:noFill/>
                          </a:ln>
                          <a:solidFill>
                            <a:srgbClr val="000000"/>
                          </a:solidFill>
                          <a:effectLst/>
                          <a:latin typeface="Times" charset="0"/>
                          <a:ea typeface="ＭＳ Ｐゴシック" charset="-128"/>
                        </a:rPr>
                        <a:t>DFR-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14.3</a:t>
                      </a:r>
                      <a:r>
                        <a:rPr kumimoji="0" lang="en-US" altLang="en-US" sz="1800" b="0" i="0" u="none" strike="noStrike" cap="none" normalizeH="0" baseline="0" dirty="0">
                          <a:ln>
                            <a:noFill/>
                          </a:ln>
                          <a:solidFill>
                            <a:srgbClr val="000000"/>
                          </a:solidFill>
                          <a:effectLst/>
                          <a:latin typeface="Times" charset="0"/>
                          <a:ea typeface="ＭＳ Ｐゴシック" charset="-128"/>
                        </a:rPr>
                        <a:t>%</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-0.35</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12.03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5.34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13.95 DFR- 2.60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36.3%</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en-US" altLang="en-US" sz="1800" b="0" i="0" u="none" strike="noStrike" cap="none" normalizeH="0" baseline="0" dirty="0" smtClean="0">
                          <a:ln>
                            <a:noFill/>
                          </a:ln>
                          <a:solidFill>
                            <a:srgbClr val="000000"/>
                          </a:solidFill>
                          <a:effectLst/>
                          <a:latin typeface="Times" charset="0"/>
                          <a:ea typeface="ＭＳ Ｐゴシック" charset="-128"/>
                        </a:rPr>
                        <a:t>=</a:t>
                      </a:r>
                      <a:r>
                        <a:rPr kumimoji="0" lang="is-IS" altLang="en-US" sz="1800" b="0" i="0" u="none" strike="noStrike" cap="none" normalizeH="0" baseline="0" dirty="0" smtClean="0">
                          <a:ln>
                            <a:noFill/>
                          </a:ln>
                          <a:solidFill>
                            <a:srgbClr val="000000"/>
                          </a:solidFill>
                          <a:effectLst/>
                          <a:latin typeface="Times" charset="0"/>
                          <a:ea typeface="ＭＳ Ｐゴシック" charset="-128"/>
                        </a:rPr>
                        <a:t>4.73+ 3.53 </a:t>
                      </a:r>
                      <a:r>
                        <a:rPr kumimoji="0" lang="is-IS" altLang="en-US" sz="1800" b="0" i="0" u="none" strike="noStrike" cap="none" normalizeH="0" baseline="0" dirty="0">
                          <a:ln>
                            <a:noFill/>
                          </a:ln>
                          <a:solidFill>
                            <a:srgbClr val="000000"/>
                          </a:solidFill>
                          <a:effectLst/>
                          <a:latin typeface="Times" charset="0"/>
                          <a:ea typeface="ＭＳ Ｐゴシック" charset="-128"/>
                        </a:rPr>
                        <a:t>g+ </a:t>
                      </a:r>
                      <a:r>
                        <a:rPr kumimoji="0" lang="is-IS" altLang="en-US" sz="1800" b="0" i="0" u="none" strike="noStrike" cap="none" normalizeH="0" baseline="0" dirty="0" smtClean="0">
                          <a:ln>
                            <a:noFill/>
                          </a:ln>
                          <a:solidFill>
                            <a:srgbClr val="000000"/>
                          </a:solidFill>
                          <a:effectLst/>
                          <a:latin typeface="Times" charset="0"/>
                          <a:ea typeface="ＭＳ Ｐゴシック" charset="-128"/>
                        </a:rPr>
                        <a:t>6.92 Op</a:t>
                      </a:r>
                      <a:r>
                        <a:rPr kumimoji="0" lang="is-IS" altLang="en-US" sz="1800" b="0" i="0" u="none" strike="noStrike" cap="none" normalizeH="0" baseline="0" dirty="0">
                          <a:ln>
                            <a:noFill/>
                          </a:ln>
                          <a:solidFill>
                            <a:srgbClr val="000000"/>
                          </a:solidFill>
                          <a:effectLst/>
                          <a:latin typeface="Times" charset="0"/>
                          <a:ea typeface="ＭＳ Ｐゴシック" charset="-128"/>
                        </a:rPr>
                        <a:t>. Margin + </a:t>
                      </a:r>
                      <a:r>
                        <a:rPr kumimoji="0" lang="is-IS" altLang="en-US" sz="1800" b="0" i="0" u="none" strike="noStrike" cap="none" normalizeH="0" baseline="0" dirty="0" smtClean="0">
                          <a:ln>
                            <a:noFill/>
                          </a:ln>
                          <a:solidFill>
                            <a:srgbClr val="000000"/>
                          </a:solidFill>
                          <a:effectLst/>
                          <a:latin typeface="Times" charset="0"/>
                          <a:ea typeface="ＭＳ Ｐゴシック" charset="-128"/>
                        </a:rPr>
                        <a:t>3.83 </a:t>
                      </a:r>
                      <a:r>
                        <a:rPr kumimoji="0" lang="is-IS" altLang="en-US" sz="1800" b="0" i="0" u="none" strike="noStrike" cap="none" normalizeH="0" baseline="0" dirty="0">
                          <a:ln>
                            <a:noFill/>
                          </a:ln>
                          <a:solidFill>
                            <a:srgbClr val="000000"/>
                          </a:solidFill>
                          <a:effectLst/>
                          <a:latin typeface="Times" charset="0"/>
                          <a:ea typeface="ＭＳ Ｐゴシック" charset="-128"/>
                        </a:rPr>
                        <a:t>DFR- </a:t>
                      </a:r>
                      <a:r>
                        <a:rPr kumimoji="0" lang="is-IS" altLang="en-US" sz="1800" b="0" i="0" u="none" strike="noStrike" cap="none" normalizeH="0" baseline="0" dirty="0" smtClean="0">
                          <a:ln>
                            <a:noFill/>
                          </a:ln>
                          <a:solidFill>
                            <a:srgbClr val="000000"/>
                          </a:solidFill>
                          <a:effectLst/>
                          <a:latin typeface="Times" charset="0"/>
                          <a:ea typeface="ＭＳ Ｐゴシック" charset="-128"/>
                        </a:rPr>
                        <a:t>9.20 </a:t>
                      </a:r>
                      <a:r>
                        <a:rPr kumimoji="0" lang="is-IS" altLang="en-US" sz="1800" b="0" i="0" u="none" strike="noStrike" cap="none" normalizeH="0" baseline="0" dirty="0">
                          <a:ln>
                            <a:noFill/>
                          </a:ln>
                          <a:solidFill>
                            <a:srgbClr val="000000"/>
                          </a:solidFill>
                          <a:effectLst/>
                          <a:latin typeface="Times" charset="0"/>
                          <a:ea typeface="ＭＳ Ｐゴシック" charset="-128"/>
                        </a:rPr>
                        <a:t>Tax rate</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11.5%</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a:t>
            </a:r>
            <a:r>
              <a:rPr lang="en-US" altLang="en-US" sz="1800" dirty="0" smtClean="0"/>
              <a:t>year; </a:t>
            </a:r>
            <a:r>
              <a:rPr lang="en-US" altLang="en-US" sz="1800" u="sng" dirty="0" smtClean="0"/>
              <a:t>Operating </a:t>
            </a:r>
            <a:r>
              <a:rPr lang="en-US" altLang="en-US" sz="1800" u="sng" dirty="0"/>
              <a:t>Margin</a:t>
            </a:r>
            <a:r>
              <a:rPr lang="en-US" altLang="en-US" sz="1800" dirty="0"/>
              <a:t>: Operating Income/ Sales</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628500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Between the Multiples</a:t>
            </a:r>
          </a:p>
        </p:txBody>
      </p:sp>
      <p:sp>
        <p:nvSpPr>
          <p:cNvPr id="18739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 presented in this section, there are dozens of multiples that can be potentially used to value an individual firm. </a:t>
            </a:r>
          </a:p>
          <a:p>
            <a:pPr marL="320040" indent="-320040" eaLnBrk="1" fontAlgn="auto" hangingPunct="1">
              <a:spcAft>
                <a:spcPts val="0"/>
              </a:spcAft>
              <a:buFont typeface="Wingdings"/>
              <a:buChar char=""/>
              <a:defRPr/>
            </a:pPr>
            <a:r>
              <a:rPr lang="en-US" dirty="0" smtClean="0">
                <a:ea typeface="+mn-ea"/>
                <a:cs typeface="+mn-cs"/>
              </a:rPr>
              <a:t>In addition, relative valuation can be relative to a sector (or comparable firms) or to the entire market (using the regressions, for instance)</a:t>
            </a:r>
          </a:p>
          <a:p>
            <a:pPr marL="320040" indent="-320040" eaLnBrk="1" fontAlgn="auto" hangingPunct="1">
              <a:spcAft>
                <a:spcPts val="0"/>
              </a:spcAft>
              <a:buFont typeface="Wingdings"/>
              <a:buChar char=""/>
              <a:defRPr/>
            </a:pPr>
            <a:r>
              <a:rPr lang="en-US" dirty="0" smtClean="0">
                <a:ea typeface="+mn-ea"/>
                <a:cs typeface="+mn-cs"/>
              </a:rPr>
              <a:t>Since there can be only one final estimate of value, there are three choices at this stage:</a:t>
            </a:r>
          </a:p>
          <a:p>
            <a:pPr marL="640080" lvl="1" indent="-274320" eaLnBrk="1" fontAlgn="auto" hangingPunct="1">
              <a:spcAft>
                <a:spcPts val="0"/>
              </a:spcAft>
              <a:buFont typeface="Wingdings 2"/>
              <a:buChar char=""/>
              <a:defRPr/>
            </a:pPr>
            <a:r>
              <a:rPr lang="en-US" dirty="0" smtClean="0">
                <a:ea typeface="+mn-ea"/>
              </a:rPr>
              <a:t>Use a simple average of the valuations obtained using a number of different multiples</a:t>
            </a:r>
          </a:p>
          <a:p>
            <a:pPr marL="640080" lvl="1" indent="-274320" eaLnBrk="1" fontAlgn="auto" hangingPunct="1">
              <a:spcAft>
                <a:spcPts val="0"/>
              </a:spcAft>
              <a:buFont typeface="Wingdings 2"/>
              <a:buChar char=""/>
              <a:defRPr/>
            </a:pPr>
            <a:r>
              <a:rPr lang="en-US" dirty="0" smtClean="0">
                <a:ea typeface="+mn-ea"/>
              </a:rPr>
              <a:t>Use a weighted average of the valuations obtained using a </a:t>
            </a:r>
            <a:r>
              <a:rPr lang="en-US" dirty="0" err="1" smtClean="0">
                <a:ea typeface="+mn-ea"/>
              </a:rPr>
              <a:t>nmber</a:t>
            </a:r>
            <a:r>
              <a:rPr lang="en-US" dirty="0" smtClean="0">
                <a:ea typeface="+mn-ea"/>
              </a:rPr>
              <a:t> of different multiples</a:t>
            </a:r>
          </a:p>
          <a:p>
            <a:pPr marL="640080" lvl="1" indent="-274320" eaLnBrk="1" fontAlgn="auto" hangingPunct="1">
              <a:spcAft>
                <a:spcPts val="0"/>
              </a:spcAft>
              <a:buFont typeface="Wingdings 2"/>
              <a:buChar char=""/>
              <a:defRPr/>
            </a:pPr>
            <a:r>
              <a:rPr lang="en-US" dirty="0" smtClean="0">
                <a:ea typeface="+mn-ea"/>
              </a:rPr>
              <a:t>Choose one of the multiples and base your valuation on that multiple</a:t>
            </a:r>
            <a:endParaRPr lang="en-US" dirty="0">
              <a:ea typeface="+mn-ea"/>
            </a:endParaRPr>
          </a:p>
        </p:txBody>
      </p:sp>
      <p:sp>
        <p:nvSpPr>
          <p:cNvPr id="2129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19DCA4-044D-5B43-92F3-0A6AA064685F}"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1076395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Picking one Multiple</a:t>
            </a:r>
          </a:p>
        </p:txBody>
      </p:sp>
      <p:sp>
        <p:nvSpPr>
          <p:cNvPr id="1894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This is usually the best way to approach this issue. While a range of values can be obtained from a number of multiples, the </a:t>
            </a:r>
            <a:r>
              <a:rPr lang="ja-JP" altLang="en-US" dirty="0">
                <a:ea typeface="ＭＳ Ｐゴシック" charset="-128"/>
              </a:rPr>
              <a:t>“</a:t>
            </a:r>
            <a:r>
              <a:rPr lang="en-US" altLang="ja-JP" dirty="0">
                <a:ea typeface="ＭＳ Ｐゴシック" charset="-128"/>
              </a:rPr>
              <a:t>best estimate</a:t>
            </a:r>
            <a:r>
              <a:rPr lang="ja-JP" altLang="en-US" dirty="0">
                <a:ea typeface="ＭＳ Ｐゴシック" charset="-128"/>
              </a:rPr>
              <a:t>”</a:t>
            </a:r>
            <a:r>
              <a:rPr lang="en-US" altLang="ja-JP" dirty="0">
                <a:ea typeface="ＭＳ Ｐゴシック" charset="-128"/>
              </a:rPr>
              <a:t> value is obtained using one multiple.</a:t>
            </a:r>
          </a:p>
          <a:p>
            <a:pPr eaLnBrk="1" hangingPunct="1">
              <a:lnSpc>
                <a:spcPct val="90000"/>
              </a:lnSpc>
            </a:pPr>
            <a:r>
              <a:rPr lang="en-US" altLang="en-US" dirty="0">
                <a:ea typeface="ＭＳ Ｐゴシック" charset="-128"/>
              </a:rPr>
              <a:t>The multiple that is used can be chosen in one of two ways:</a:t>
            </a:r>
          </a:p>
          <a:p>
            <a:pPr lvl="1" eaLnBrk="1" hangingPunct="1">
              <a:lnSpc>
                <a:spcPct val="90000"/>
              </a:lnSpc>
            </a:pPr>
            <a:r>
              <a:rPr lang="en-US" altLang="en-US" dirty="0">
                <a:ea typeface="ＭＳ Ｐゴシック" charset="-128"/>
              </a:rPr>
              <a:t>Use the multiple that best fits your objective. </a:t>
            </a:r>
            <a:endParaRPr lang="en-US" altLang="en-US" dirty="0" smtClean="0">
              <a:ea typeface="ＭＳ Ｐゴシック" charset="-128"/>
            </a:endParaRPr>
          </a:p>
          <a:p>
            <a:pPr lvl="1" eaLnBrk="1" hangingPunct="1">
              <a:lnSpc>
                <a:spcPct val="90000"/>
              </a:lnSpc>
            </a:pPr>
            <a:r>
              <a:rPr lang="en-US" altLang="en-US" dirty="0" smtClean="0">
                <a:ea typeface="ＭＳ Ｐゴシック" charset="-128"/>
              </a:rPr>
              <a:t>Use </a:t>
            </a:r>
            <a:r>
              <a:rPr lang="en-US" altLang="en-US" dirty="0">
                <a:ea typeface="ＭＳ Ｐゴシック" charset="-128"/>
              </a:rPr>
              <a:t>the multiple that has the highest R-squared in the sector when regressed against fundamentals. </a:t>
            </a:r>
          </a:p>
          <a:p>
            <a:pPr lvl="1" eaLnBrk="1" hangingPunct="1">
              <a:lnSpc>
                <a:spcPct val="90000"/>
              </a:lnSpc>
            </a:pPr>
            <a:r>
              <a:rPr lang="en-US" altLang="en-US" dirty="0">
                <a:ea typeface="ＭＳ Ｐゴシック" charset="-128"/>
              </a:rPr>
              <a:t>Use the multiple that seems to make the most sense for that sector, given how value is measured and created.</a:t>
            </a:r>
          </a:p>
        </p:txBody>
      </p:sp>
      <p:sp>
        <p:nvSpPr>
          <p:cNvPr id="215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D0D888E-78CC-E14A-AB89-DA7CAACEF5AE}" type="slidenum">
              <a:rPr lang="en-US" altLang="en-US" sz="1200">
                <a:solidFill>
                  <a:srgbClr val="FFFFFF"/>
                </a:solidFill>
              </a:rPr>
              <a:pPr>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1360291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Intuitive Approach</a:t>
            </a:r>
          </a:p>
        </p:txBody>
      </p:sp>
      <p:sp>
        <p:nvSpPr>
          <p:cNvPr id="1914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Managers in every sector tend to focus on specific variables when analyzing strategy and performance. The multiple used will generally reflect this focus. Consider three examples.</a:t>
            </a:r>
          </a:p>
          <a:p>
            <a:pPr marL="640080" lvl="1" indent="-274320" eaLnBrk="1" fontAlgn="auto" hangingPunct="1">
              <a:spcAft>
                <a:spcPts val="0"/>
              </a:spcAft>
              <a:buFont typeface="Wingdings 2"/>
              <a:buChar char=""/>
              <a:defRPr/>
            </a:pPr>
            <a:r>
              <a:rPr lang="en-US" dirty="0" smtClean="0">
                <a:ea typeface="+mn-ea"/>
              </a:rPr>
              <a:t>In retailing: The focus is usually on same store sales (turnover) and profit </a:t>
            </a:r>
            <a:r>
              <a:rPr lang="en-US" dirty="0" smtClean="0">
                <a:ea typeface="+mn-ea"/>
              </a:rPr>
              <a:t>margins.</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In financial services: The emphasis is usually on return on equity. </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In </a:t>
            </a:r>
            <a:r>
              <a:rPr lang="en-US" dirty="0" smtClean="0">
                <a:ea typeface="+mn-ea"/>
              </a:rPr>
              <a:t>technology: Growth is usually the dominant theme. PEG ratios were invented in this sector.</a:t>
            </a:r>
            <a:endParaRPr lang="en-US" dirty="0">
              <a:ea typeface="+mn-ea"/>
            </a:endParaRPr>
          </a:p>
        </p:txBody>
      </p:sp>
      <p:sp>
        <p:nvSpPr>
          <p:cNvPr id="21709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7F473F-EF48-184B-81E0-09C5C51D8EC7}" type="slidenum">
              <a:rPr lang="en-US" altLang="en-US" sz="1200">
                <a:solidFill>
                  <a:srgbClr val="FFFFFF"/>
                </a:solidFill>
              </a:rPr>
              <a:pPr>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51652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Relative versus Intrinsic Value</a:t>
            </a:r>
          </a:p>
        </p:txBody>
      </p:sp>
      <p:sp>
        <p:nvSpPr>
          <p:cNvPr id="19456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ja-JP" dirty="0" smtClean="0">
                <a:ea typeface="ＭＳ Ｐゴシック" charset="-128"/>
              </a:rPr>
              <a:t>Assume </a:t>
            </a:r>
            <a:r>
              <a:rPr lang="en-US" altLang="ja-JP" dirty="0">
                <a:ea typeface="ＭＳ Ｐゴシック" charset="-128"/>
              </a:rPr>
              <a:t>you value the same company doing both DCF and relative valuation correctly, should you get the same value?</a:t>
            </a:r>
          </a:p>
          <a:p>
            <a:pPr lvl="1" eaLnBrk="1" hangingPunct="1">
              <a:lnSpc>
                <a:spcPct val="80000"/>
              </a:lnSpc>
            </a:pPr>
            <a:r>
              <a:rPr lang="en-US" altLang="en-US" sz="2000" dirty="0">
                <a:ea typeface="ＭＳ Ｐゴシック" charset="-128"/>
              </a:rPr>
              <a:t>Yes</a:t>
            </a:r>
          </a:p>
          <a:p>
            <a:pPr lvl="1" eaLnBrk="1" hangingPunct="1">
              <a:lnSpc>
                <a:spcPct val="80000"/>
              </a:lnSpc>
            </a:pPr>
            <a:r>
              <a:rPr lang="en-US" altLang="en-US" sz="2000" dirty="0">
                <a:ea typeface="ＭＳ Ｐゴシック" charset="-128"/>
              </a:rPr>
              <a:t>No</a:t>
            </a:r>
          </a:p>
          <a:p>
            <a:pPr eaLnBrk="1" hangingPunct="1">
              <a:lnSpc>
                <a:spcPct val="80000"/>
              </a:lnSpc>
            </a:pPr>
            <a:r>
              <a:rPr lang="en-US" altLang="en-US" dirty="0">
                <a:ea typeface="ＭＳ Ｐゴシック" charset="-128"/>
              </a:rPr>
              <a:t>If not, how would you explain the difference</a:t>
            </a:r>
            <a:r>
              <a:rPr lang="en-US" altLang="en-US" dirty="0" smtClean="0">
                <a:ea typeface="ＭＳ Ｐゴシック" charset="-128"/>
              </a:rPr>
              <a:t>?</a:t>
            </a:r>
            <a:endParaRPr lang="en-US" altLang="en-US" dirty="0">
              <a:ea typeface="ＭＳ Ｐゴシック" charset="-128"/>
            </a:endParaRPr>
          </a:p>
        </p:txBody>
      </p:sp>
      <p:sp>
        <p:nvSpPr>
          <p:cNvPr id="2201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EB7EAF-0EE4-314E-9AA3-C4244F32555D}"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2120078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Reviewing: The Four Steps to Understanding Multiples</a:t>
            </a:r>
            <a:endParaRPr lang="en-US">
              <a:ea typeface="+mj-ea"/>
              <a:cs typeface="+mj-cs"/>
            </a:endParaRP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Check for consistency</a:t>
            </a:r>
          </a:p>
          <a:p>
            <a:pPr marL="640080" lvl="1" indent="-274320" eaLnBrk="1" fontAlgn="auto" hangingPunct="1">
              <a:spcAft>
                <a:spcPts val="0"/>
              </a:spcAft>
              <a:buFont typeface="Wingdings 2"/>
              <a:buChar char=""/>
              <a:defRPr/>
            </a:pPr>
            <a:r>
              <a:rPr lang="en-US" smtClean="0">
                <a:ea typeface="+mn-ea"/>
              </a:rPr>
              <a:t>Make sure that they are estimated uniformly</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smtClean="0">
                <a:ea typeface="+mn-ea"/>
              </a:rPr>
              <a:t>Check for bias, if the multiple cannot be estimated</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Identify the companion variable that drives the multiple</a:t>
            </a:r>
          </a:p>
          <a:p>
            <a:pPr marL="640080" lvl="1" indent="-274320" eaLnBrk="1" fontAlgn="auto" hangingPunct="1">
              <a:spcAft>
                <a:spcPts val="0"/>
              </a:spcAft>
              <a:buFont typeface="Wingdings 2"/>
              <a:buChar char=""/>
              <a:defRPr/>
            </a:pPr>
            <a:r>
              <a:rPr lang="en-US" smtClean="0">
                <a:ea typeface="+mn-ea"/>
              </a:rPr>
              <a:t>Examine the nature of the relationship</a:t>
            </a:r>
          </a:p>
          <a:p>
            <a:pPr marL="320040" indent="-320040" eaLnBrk="1" fontAlgn="auto" hangingPunct="1">
              <a:spcAft>
                <a:spcPts val="0"/>
              </a:spcAft>
              <a:buFont typeface="Wingdings"/>
              <a:buChar char=""/>
              <a:defRPr/>
            </a:pPr>
            <a:r>
              <a:rPr lang="en-US" smtClean="0">
                <a:ea typeface="+mn-ea"/>
                <a:cs typeface="+mn-cs"/>
              </a:rPr>
              <a:t>Apply the multiple</a:t>
            </a:r>
            <a:endParaRPr lang="en-US">
              <a:ea typeface="+mn-ea"/>
              <a:cs typeface="+mn-cs"/>
            </a:endParaRPr>
          </a:p>
        </p:txBody>
      </p:sp>
      <p:sp>
        <p:nvSpPr>
          <p:cNvPr id="22221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1966219300"/>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322</TotalTime>
  <Words>1482</Words>
  <Application>Microsoft Macintosh PowerPoint</Application>
  <PresentationFormat>Letter Paper (8.5x11 in)</PresentationFormat>
  <Paragraphs>336</Paragraphs>
  <Slides>13</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Calibri</vt:lpstr>
      <vt:lpstr>Helvetica</vt:lpstr>
      <vt:lpstr>ＭＳ Ｐゴシック</vt:lpstr>
      <vt:lpstr>Times</vt:lpstr>
      <vt:lpstr>Wingdings</vt:lpstr>
      <vt:lpstr>Wingdings 2</vt:lpstr>
      <vt:lpstr>Arial</vt:lpstr>
      <vt:lpstr>Basic</vt:lpstr>
      <vt:lpstr>Equation</vt:lpstr>
      <vt:lpstr>Session 19: Revenue Multiples &amp; Wrapping up</vt:lpstr>
      <vt:lpstr>Top Line Multiples</vt:lpstr>
      <vt:lpstr>The EV/Sales Ratio - Drivers</vt:lpstr>
      <vt:lpstr>The value of a brand name</vt:lpstr>
      <vt:lpstr>Valuing Brand Name</vt:lpstr>
      <vt:lpstr>An Example: Let the market tell you what matters.. Social media in October 2013</vt:lpstr>
      <vt:lpstr>Read the tea leaves: See what the market cares about</vt:lpstr>
      <vt:lpstr>Market Regressions</vt:lpstr>
      <vt:lpstr>Choosing Between the Multiples</vt:lpstr>
      <vt:lpstr>Picking one Multiple</vt:lpstr>
      <vt:lpstr>A More Intuitive Approach</vt:lpstr>
      <vt:lpstr>Relative versus Intrinsic Value</vt:lpstr>
      <vt:lpstr>Reviewing: The Four Steps to Understanding Multiples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52</cp:revision>
  <cp:lastPrinted>2013-12-12T13:03:45Z</cp:lastPrinted>
  <dcterms:created xsi:type="dcterms:W3CDTF">2011-11-03T12:27:46Z</dcterms:created>
  <dcterms:modified xsi:type="dcterms:W3CDTF">2016-06-13T02:34:36Z</dcterms:modified>
</cp:coreProperties>
</file>