
<file path=[Content_Types].xml><?xml version="1.0" encoding="utf-8"?>
<Types xmlns="http://schemas.openxmlformats.org/package/2006/content-types">
  <Default Extension="xml" ContentType="application/xml"/>
  <Default Extension="jpeg" ContentType="image/jpeg"/>
  <Default Extension="rels" ContentType="application/vnd.openxmlformats-package.relationships+xml"/>
  <Default Extension="emf" ContentType="image/x-emf"/>
  <Default Extension="vml" ContentType="application/vnd.openxmlformats-officedocument.vmlDrawing"/>
  <Default Extension="docx" ContentType="application/vnd.openxmlformats-officedocument.wordprocessingml.document"/>
  <Default Extension="png" ContentType="image/png"/>
  <Default Extension="bin" ContentType="application/vnd.openxmlformats-officedocument.oleObjec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76" r:id="rId1"/>
  </p:sldMasterIdLst>
  <p:notesMasterIdLst>
    <p:notesMasterId r:id="rId16"/>
  </p:notesMasterIdLst>
  <p:handoutMasterIdLst>
    <p:handoutMasterId r:id="rId17"/>
  </p:handoutMasterIdLst>
  <p:sldIdLst>
    <p:sldId id="256" r:id="rId2"/>
    <p:sldId id="273" r:id="rId3"/>
    <p:sldId id="274" r:id="rId4"/>
    <p:sldId id="277" r:id="rId5"/>
    <p:sldId id="278" r:id="rId6"/>
    <p:sldId id="279" r:id="rId7"/>
    <p:sldId id="280" r:id="rId8"/>
    <p:sldId id="281" r:id="rId9"/>
    <p:sldId id="282" r:id="rId10"/>
    <p:sldId id="285" r:id="rId11"/>
    <p:sldId id="286" r:id="rId12"/>
    <p:sldId id="287" r:id="rId13"/>
    <p:sldId id="288" r:id="rId14"/>
    <p:sldId id="289" r:id="rId15"/>
  </p:sldIdLst>
  <p:sldSz cx="9144000" cy="6858000" type="letter"/>
  <p:notesSz cx="6858000" cy="9144000"/>
  <p:kinsoku lang="ja-JP" invalStChars="、。，．・：；？！゛゜ヽヾゝゞ々ー’”）〕］｝〉》」』】°‰′″℃￠％ぁぃぅぇぉっゃゅょゎァィゥェォッャュョヮヵヶ!%),.:;?]}｡｣､･ｧｨｩｪｫｬｭｮｯｰﾞﾟ" invalEndChars="‘“（〔［｛〈《「『【￥＄$([\{｢￡"/>
  <p:defaultTextStyle>
    <a:defPPr>
      <a:defRPr lang="en-US"/>
    </a:defPPr>
    <a:lvl1pPr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1pPr>
    <a:lvl2pPr marL="457200"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2pPr>
    <a:lvl3pPr marL="914400"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3pPr>
    <a:lvl4pPr marL="1371600"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4pPr>
    <a:lvl5pPr marL="1828800"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5pPr>
    <a:lvl6pPr marL="2286000" algn="l" defTabSz="457200" rtl="0" eaLnBrk="1" latinLnBrk="0" hangingPunct="1">
      <a:defRPr sz="2400" i="1" kern="1200">
        <a:solidFill>
          <a:schemeClr val="tx1"/>
        </a:solidFill>
        <a:latin typeface="Helvetica" charset="0"/>
        <a:ea typeface="ＭＳ Ｐゴシック" charset="0"/>
        <a:cs typeface="ＭＳ Ｐゴシック" charset="0"/>
      </a:defRPr>
    </a:lvl6pPr>
    <a:lvl7pPr marL="2743200" algn="l" defTabSz="457200" rtl="0" eaLnBrk="1" latinLnBrk="0" hangingPunct="1">
      <a:defRPr sz="2400" i="1" kern="1200">
        <a:solidFill>
          <a:schemeClr val="tx1"/>
        </a:solidFill>
        <a:latin typeface="Helvetica" charset="0"/>
        <a:ea typeface="ＭＳ Ｐゴシック" charset="0"/>
        <a:cs typeface="ＭＳ Ｐゴシック" charset="0"/>
      </a:defRPr>
    </a:lvl7pPr>
    <a:lvl8pPr marL="3200400" algn="l" defTabSz="457200" rtl="0" eaLnBrk="1" latinLnBrk="0" hangingPunct="1">
      <a:defRPr sz="2400" i="1" kern="1200">
        <a:solidFill>
          <a:schemeClr val="tx1"/>
        </a:solidFill>
        <a:latin typeface="Helvetica" charset="0"/>
        <a:ea typeface="ＭＳ Ｐゴシック" charset="0"/>
        <a:cs typeface="ＭＳ Ｐゴシック" charset="0"/>
      </a:defRPr>
    </a:lvl8pPr>
    <a:lvl9pPr marL="3657600" algn="l" defTabSz="457200" rtl="0" eaLnBrk="1" latinLnBrk="0" hangingPunct="1">
      <a:defRPr sz="2400" i="1" kern="1200">
        <a:solidFill>
          <a:schemeClr val="tx1"/>
        </a:solidFill>
        <a:latin typeface="Helvetica" charset="0"/>
        <a:ea typeface="ＭＳ Ｐゴシック" charset="0"/>
        <a:cs typeface="ＭＳ Ｐゴシック"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4"/>
    <p:restoredTop sz="94617"/>
  </p:normalViewPr>
  <p:slideViewPr>
    <p:cSldViewPr snapToGrid="0" snapToObjects="1">
      <p:cViewPr varScale="1">
        <p:scale>
          <a:sx n="88" d="100"/>
          <a:sy n="88" d="100"/>
        </p:scale>
        <p:origin x="1272" y="184"/>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theme" Target="theme/theme1.xml"/><Relationship Id="rId21"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notesMaster" Target="notesMasters/notesMaster1.xml"/><Relationship Id="rId17" Type="http://schemas.openxmlformats.org/officeDocument/2006/relationships/handoutMaster" Target="handoutMasters/handoutMaster1.xml"/><Relationship Id="rId18" Type="http://schemas.openxmlformats.org/officeDocument/2006/relationships/presProps" Target="presProps.xml"/><Relationship Id="rId19" Type="http://schemas.openxmlformats.org/officeDocument/2006/relationships/viewProps" Target="viewProp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6.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7.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9.e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10.e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11.emf"/><Relationship Id="rId2" Type="http://schemas.openxmlformats.org/officeDocument/2006/relationships/image" Target="../media/image12.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8E363A61-9849-414F-B199-ECB63600C1E2}" type="datetimeFigureOut">
              <a:rPr lang="en-US" smtClean="0"/>
              <a:t>6/12/16</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2D1DC62F-4D19-B442-9587-64B04FAB7F62}" type="slidenum">
              <a:rPr lang="en-US" smtClean="0"/>
              <a:t>‹#›</a:t>
            </a:fld>
            <a:endParaRPr lang="en-US"/>
          </a:p>
        </p:txBody>
      </p:sp>
    </p:spTree>
    <p:extLst>
      <p:ext uri="{BB962C8B-B14F-4D97-AF65-F5344CB8AC3E}">
        <p14:creationId xmlns:p14="http://schemas.microsoft.com/office/powerpoint/2010/main" val="2567598324"/>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537C19D-81B2-2247-A3C3-C6A56B942EC3}" type="datetimeFigureOut">
              <a:rPr lang="en-US" smtClean="0"/>
              <a:t>6/12/16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504DF09-4431-8C44-A52B-1521175C8437}" type="slidenum">
              <a:rPr lang="en-US" smtClean="0"/>
              <a:t>‹#›</a:t>
            </a:fld>
            <a:endParaRPr lang="en-US"/>
          </a:p>
        </p:txBody>
      </p:sp>
    </p:spTree>
    <p:extLst>
      <p:ext uri="{BB962C8B-B14F-4D97-AF65-F5344CB8AC3E}">
        <p14:creationId xmlns:p14="http://schemas.microsoft.com/office/powerpoint/2010/main" val="664318874"/>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29" name="Slide Image Placeholder 1"/>
          <p:cNvSpPr>
            <a:spLocks noGrp="1" noRot="1" noChangeAspect="1"/>
          </p:cNvSpPr>
          <p:nvPr>
            <p:ph type="sldImg"/>
          </p:nvPr>
        </p:nvSpPr>
        <p:spPr>
          <a:xfrm>
            <a:off x="1150938" y="692150"/>
            <a:ext cx="4556125" cy="3416300"/>
          </a:xfrm>
          <a:ln/>
        </p:spPr>
      </p:sp>
      <p:sp>
        <p:nvSpPr>
          <p:cNvPr id="22733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Perhaps the best way to contrast asset based valuation with intrinsic valuation, is that the latter is focused on the income and cash flow statements, the former is rooted in the balance sheet.</a:t>
            </a:r>
          </a:p>
        </p:txBody>
      </p:sp>
    </p:spTree>
    <p:extLst>
      <p:ext uri="{BB962C8B-B14F-4D97-AF65-F5344CB8AC3E}">
        <p14:creationId xmlns:p14="http://schemas.microsoft.com/office/powerpoint/2010/main" val="146642842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3" name="Slide Image Placeholder 1"/>
          <p:cNvSpPr>
            <a:spLocks noGrp="1" noRot="1" noChangeAspect="1"/>
          </p:cNvSpPr>
          <p:nvPr>
            <p:ph type="sldImg"/>
          </p:nvPr>
        </p:nvSpPr>
        <p:spPr>
          <a:xfrm>
            <a:off x="1150938" y="692150"/>
            <a:ext cx="4556125" cy="3416300"/>
          </a:xfrm>
          <a:ln/>
        </p:spPr>
      </p:sp>
      <p:sp>
        <p:nvSpPr>
          <p:cNvPr id="23347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If a company is a collection of five real estate holdings, it is easy to do an asset based valuation. Each property can be valued separately and the values of the properties can be added together to get to the value of the company. If the same company is a brand name hotel with five properties, it will be more difficult to value the company using asset based valuation. Each property has a value that is attributable not only to it but to the hotel brand and other centralized services. </a:t>
            </a:r>
          </a:p>
        </p:txBody>
      </p:sp>
    </p:spTree>
    <p:extLst>
      <p:ext uri="{BB962C8B-B14F-4D97-AF65-F5344CB8AC3E}">
        <p14:creationId xmlns:p14="http://schemas.microsoft.com/office/powerpoint/2010/main" val="39578431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1" name="Slide Image Placeholder 1"/>
          <p:cNvSpPr>
            <a:spLocks noGrp="1" noRot="1" noChangeAspect="1"/>
          </p:cNvSpPr>
          <p:nvPr>
            <p:ph type="sldImg"/>
          </p:nvPr>
        </p:nvSpPr>
        <p:spPr>
          <a:xfrm>
            <a:off x="1150938" y="692150"/>
            <a:ext cx="4556125" cy="3416300"/>
          </a:xfrm>
          <a:ln/>
        </p:spPr>
      </p:sp>
      <p:sp>
        <p:nvSpPr>
          <p:cNvPr id="23552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While liquidation valuation requires you to assess what you can get if you sell the asset today, this can be more difficult to do for some assets than others.. Trusting book value as the basis for liquidation value is a dangerous practice.</a:t>
            </a:r>
          </a:p>
        </p:txBody>
      </p:sp>
    </p:spTree>
    <p:extLst>
      <p:ext uri="{BB962C8B-B14F-4D97-AF65-F5344CB8AC3E}">
        <p14:creationId xmlns:p14="http://schemas.microsoft.com/office/powerpoint/2010/main" val="193919776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569" name="Slide Image Placeholder 1"/>
          <p:cNvSpPr>
            <a:spLocks noGrp="1" noRot="1" noChangeAspect="1"/>
          </p:cNvSpPr>
          <p:nvPr>
            <p:ph type="sldImg"/>
          </p:nvPr>
        </p:nvSpPr>
        <p:spPr>
          <a:xfrm>
            <a:off x="1150938" y="692150"/>
            <a:ext cx="4556125" cy="3416300"/>
          </a:xfrm>
          <a:ln/>
        </p:spPr>
      </p:sp>
      <p:sp>
        <p:nvSpPr>
          <p:cNvPr id="23757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Accounting fair value does not seem to have a clear focus both about what value accountants are supposed to estimate and why they are doing the estimation. On the first question, while FAS 157 seems to suggest that fair value is what a willing buyer will pay for an asset today, the rules seem to also require that accountants estimate intrinsic values that match this fair value. On the second, it is not clear whether the intent here is a balance sheet that reflects the fair value of all asset, including future growth opportunities, or one that reflects the fair value of only existing assets.</a:t>
            </a:r>
          </a:p>
        </p:txBody>
      </p:sp>
    </p:spTree>
    <p:extLst>
      <p:ext uri="{BB962C8B-B14F-4D97-AF65-F5344CB8AC3E}">
        <p14:creationId xmlns:p14="http://schemas.microsoft.com/office/powerpoint/2010/main" val="26324399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617" name="Slide Image Placeholder 1"/>
          <p:cNvSpPr>
            <a:spLocks noGrp="1" noRot="1" noChangeAspect="1"/>
          </p:cNvSpPr>
          <p:nvPr>
            <p:ph type="sldImg"/>
          </p:nvPr>
        </p:nvSpPr>
        <p:spPr>
          <a:xfrm>
            <a:off x="1150938" y="692150"/>
            <a:ext cx="4556125" cy="3416300"/>
          </a:xfrm>
          <a:ln/>
        </p:spPr>
      </p:sp>
      <p:sp>
        <p:nvSpPr>
          <p:cNvPr id="23961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Sum of the parts valuation, in most cases, is haphazardly done. First, a firm is broken down into asset classes or businesses, even though there may be overlap across businesses or centralized support services. Second, the earnings or other operating metric for each asset class/business is converted to an estimated value, using the average multiple at which publicly traded companies in that business trade for. Third, the estimated values of the businesses are added up and compared the actual market value.</a:t>
            </a:r>
          </a:p>
        </p:txBody>
      </p:sp>
    </p:spTree>
    <p:extLst>
      <p:ext uri="{BB962C8B-B14F-4D97-AF65-F5344CB8AC3E}">
        <p14:creationId xmlns:p14="http://schemas.microsoft.com/office/powerpoint/2010/main" val="96563180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665" name="Slide Image Placeholder 1"/>
          <p:cNvSpPr>
            <a:spLocks noGrp="1" noRot="1" noChangeAspect="1"/>
          </p:cNvSpPr>
          <p:nvPr>
            <p:ph type="sldImg"/>
          </p:nvPr>
        </p:nvSpPr>
        <p:spPr>
          <a:xfrm>
            <a:off x="1150938" y="692150"/>
            <a:ext cx="4556125" cy="3416300"/>
          </a:xfrm>
          <a:ln/>
        </p:spPr>
      </p:sp>
      <p:sp>
        <p:nvSpPr>
          <p:cNvPr id="24166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United Technologies is a multi business company. As with many multi-business companies, UT reports revenues and EBITDA by business, but it also provides information on cap ex, depreciation and total assets, unusual for a company.</a:t>
            </a:r>
          </a:p>
          <a:p>
            <a:r>
              <a:rPr lang="en-US" altLang="en-US">
                <a:latin typeface="Times" charset="0"/>
                <a:ea typeface="ＭＳ Ｐゴシック" charset="-128"/>
              </a:rPr>
              <a:t>The added item on corporate expenses is a typical one, since most multi-business companies have at least some corporate or G&amp;A expense that is not allocated to the divisions.</a:t>
            </a:r>
          </a:p>
        </p:txBody>
      </p:sp>
    </p:spTree>
    <p:extLst>
      <p:ext uri="{BB962C8B-B14F-4D97-AF65-F5344CB8AC3E}">
        <p14:creationId xmlns:p14="http://schemas.microsoft.com/office/powerpoint/2010/main" val="141488125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713" name="Slide Image Placeholder 1"/>
          <p:cNvSpPr>
            <a:spLocks noGrp="1" noRot="1" noChangeAspect="1"/>
          </p:cNvSpPr>
          <p:nvPr>
            <p:ph type="sldImg"/>
          </p:nvPr>
        </p:nvSpPr>
        <p:spPr>
          <a:xfrm>
            <a:off x="1150938" y="692150"/>
            <a:ext cx="4556125" cy="3416300"/>
          </a:xfrm>
          <a:ln/>
        </p:spPr>
      </p:sp>
      <p:sp>
        <p:nvSpPr>
          <p:cNvPr id="24371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Most sum of the parts valuations is fairly simplistic and represent approximate values. You are not controlling for differences between the company</a:t>
            </a:r>
            <a:r>
              <a:rPr lang="fr-FR" altLang="en-US">
                <a:latin typeface="Times" charset="0"/>
                <a:ea typeface="ＭＳ Ｐゴシック" charset="-128"/>
              </a:rPr>
              <a:t>’s business and competitors (on margins, growth and risk) when you use the median value of the multiple. Also, using the same multiple for different businesses may not be optimal.</a:t>
            </a:r>
            <a:endParaRPr lang="en-US" altLang="en-US">
              <a:latin typeface="Times" charset="0"/>
              <a:ea typeface="ＭＳ Ｐゴシック" charset="-128"/>
            </a:endParaRPr>
          </a:p>
        </p:txBody>
      </p:sp>
    </p:spTree>
    <p:extLst>
      <p:ext uri="{BB962C8B-B14F-4D97-AF65-F5344CB8AC3E}">
        <p14:creationId xmlns:p14="http://schemas.microsoft.com/office/powerpoint/2010/main" val="63152839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9857" name="Slide Image Placeholder 1"/>
          <p:cNvSpPr>
            <a:spLocks noGrp="1" noRot="1" noChangeAspect="1"/>
          </p:cNvSpPr>
          <p:nvPr>
            <p:ph type="sldImg"/>
          </p:nvPr>
        </p:nvSpPr>
        <p:spPr>
          <a:xfrm>
            <a:off x="1150938" y="692150"/>
            <a:ext cx="4556125" cy="3416300"/>
          </a:xfrm>
          <a:ln/>
        </p:spPr>
      </p:sp>
      <p:sp>
        <p:nvSpPr>
          <p:cNvPr id="24985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In this case, I chose to use the same debt to equity and capital ratios for all of the businesses, since UT had no distinct breakdown of debt. I could have tried allocating the debt, based upon the debt ratios of comparable companies…. But I did not bother…</a:t>
            </a:r>
          </a:p>
        </p:txBody>
      </p:sp>
    </p:spTree>
    <p:extLst>
      <p:ext uri="{BB962C8B-B14F-4D97-AF65-F5344CB8AC3E}">
        <p14:creationId xmlns:p14="http://schemas.microsoft.com/office/powerpoint/2010/main" val="62991204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1905" name="Slide Image Placeholder 1"/>
          <p:cNvSpPr>
            <a:spLocks noGrp="1" noRot="1" noChangeAspect="1"/>
          </p:cNvSpPr>
          <p:nvPr>
            <p:ph type="sldImg"/>
          </p:nvPr>
        </p:nvSpPr>
        <p:spPr>
          <a:xfrm>
            <a:off x="1150938" y="692150"/>
            <a:ext cx="4556125" cy="3416300"/>
          </a:xfrm>
          <a:ln/>
        </p:spPr>
      </p:sp>
      <p:sp>
        <p:nvSpPr>
          <p:cNvPr id="25190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Estimate the key numbers that drive growth for each business separately. I was able to do this only because UT broke down total capital and net cap ex by business. I scaled down the total assets line to reflect the ratio of capital invested for UT as a whole, relative to its total assets.</a:t>
            </a:r>
          </a:p>
        </p:txBody>
      </p:sp>
    </p:spTree>
    <p:extLst>
      <p:ext uri="{BB962C8B-B14F-4D97-AF65-F5344CB8AC3E}">
        <p14:creationId xmlns:p14="http://schemas.microsoft.com/office/powerpoint/2010/main" val="83132136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3953" name="Slide Image Placeholder 1"/>
          <p:cNvSpPr>
            <a:spLocks noGrp="1" noRot="1" noChangeAspect="1"/>
          </p:cNvSpPr>
          <p:nvPr>
            <p:ph type="sldImg"/>
          </p:nvPr>
        </p:nvSpPr>
        <p:spPr>
          <a:xfrm>
            <a:off x="1150938" y="692150"/>
            <a:ext cx="4556125" cy="3416300"/>
          </a:xfrm>
          <a:ln/>
        </p:spPr>
      </p:sp>
      <p:sp>
        <p:nvSpPr>
          <p:cNvPr id="25395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Made different assumptions about growth period and growth rate for different businesses as well as what happens in stable growth to the ROC.</a:t>
            </a:r>
          </a:p>
        </p:txBody>
      </p:sp>
    </p:spTree>
    <p:extLst>
      <p:ext uri="{BB962C8B-B14F-4D97-AF65-F5344CB8AC3E}">
        <p14:creationId xmlns:p14="http://schemas.microsoft.com/office/powerpoint/2010/main" val="98079870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01" name="Slide Image Placeholder 1"/>
          <p:cNvSpPr>
            <a:spLocks noGrp="1" noRot="1" noChangeAspect="1"/>
          </p:cNvSpPr>
          <p:nvPr>
            <p:ph type="sldImg"/>
          </p:nvPr>
        </p:nvSpPr>
        <p:spPr>
          <a:xfrm>
            <a:off x="1150938" y="692150"/>
            <a:ext cx="4556125" cy="3416300"/>
          </a:xfrm>
          <a:ln/>
        </p:spPr>
      </p:sp>
      <p:sp>
        <p:nvSpPr>
          <p:cNvPr id="25600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Valued the operating assets for each business, by discounting cash flows to the firm at the cost of capital.</a:t>
            </a:r>
          </a:p>
        </p:txBody>
      </p:sp>
    </p:spTree>
    <p:extLst>
      <p:ext uri="{BB962C8B-B14F-4D97-AF65-F5344CB8AC3E}">
        <p14:creationId xmlns:p14="http://schemas.microsoft.com/office/powerpoint/2010/main" val="57849302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8049" name="Slide Image Placeholder 1"/>
          <p:cNvSpPr>
            <a:spLocks noGrp="1" noRot="1" noChangeAspect="1"/>
          </p:cNvSpPr>
          <p:nvPr>
            <p:ph type="sldImg"/>
          </p:nvPr>
        </p:nvSpPr>
        <p:spPr>
          <a:xfrm>
            <a:off x="1150938" y="692150"/>
            <a:ext cx="4556125" cy="3416300"/>
          </a:xfrm>
          <a:ln/>
        </p:spPr>
      </p:sp>
      <p:sp>
        <p:nvSpPr>
          <p:cNvPr id="25805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Comparison of the values for UT using the different approaches. Note that in the DCF approach, we have valued the corporate expenses as a perpetuity (with a growth rate of 3% a year forever) and the cost of capital for the company.</a:t>
            </a:r>
          </a:p>
        </p:txBody>
      </p:sp>
    </p:spTree>
    <p:extLst>
      <p:ext uri="{BB962C8B-B14F-4D97-AF65-F5344CB8AC3E}">
        <p14:creationId xmlns:p14="http://schemas.microsoft.com/office/powerpoint/2010/main" val="94188250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e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blipFill dpi="0" rotWithShape="1">
          <a:blip r:embed="rId2">
            <a:duotone>
              <a:schemeClr val="accent2">
                <a:shade val="45000"/>
                <a:satMod val="135000"/>
              </a:schemeClr>
              <a:prstClr val="white"/>
            </a:duotone>
          </a:blip>
          <a:srcRect/>
          <a:stretch>
            <a:fillRect l="-9000" r="-5000" b="1000"/>
          </a:stretch>
        </a:blipFill>
        <a:effectLst/>
      </p:bgPr>
    </p:bg>
    <p:spTree>
      <p:nvGrpSpPr>
        <p:cNvPr id="1" name=""/>
        <p:cNvGrpSpPr/>
        <p:nvPr/>
      </p:nvGrpSpPr>
      <p:grpSpPr>
        <a:xfrm>
          <a:off x="0" y="0"/>
          <a:ext cx="0" cy="0"/>
          <a:chOff x="0" y="0"/>
          <a:chExt cx="0" cy="0"/>
        </a:xfrm>
      </p:grpSpPr>
      <p:sp>
        <p:nvSpPr>
          <p:cNvPr id="7" name="Rectangle 6"/>
          <p:cNvSpPr/>
          <p:nvPr/>
        </p:nvSpPr>
        <p:spPr bwMode="white">
          <a:xfrm>
            <a:off x="0" y="5971032"/>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10" name="Rectangle 9"/>
          <p:cNvSpPr/>
          <p:nvPr/>
        </p:nvSpPr>
        <p:spPr>
          <a:xfrm>
            <a:off x="-9144" y="6053328"/>
            <a:ext cx="2249424"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11" name="Rectangle 10"/>
          <p:cNvSpPr/>
          <p:nvPr/>
        </p:nvSpPr>
        <p:spPr>
          <a:xfrm>
            <a:off x="2359152" y="6044184"/>
            <a:ext cx="6784848"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8" name="Title 7"/>
          <p:cNvSpPr>
            <a:spLocks noGrp="1"/>
          </p:cNvSpPr>
          <p:nvPr>
            <p:ph type="ctrTitle"/>
          </p:nvPr>
        </p:nvSpPr>
        <p:spPr>
          <a:xfrm>
            <a:off x="2362200" y="4038600"/>
            <a:ext cx="6477000" cy="1828800"/>
          </a:xfrm>
        </p:spPr>
        <p:txBody>
          <a:bodyPr anchor="b"/>
          <a:lstStyle>
            <a:lvl1pPr>
              <a:defRPr cap="all" baseline="0"/>
            </a:lvl1pPr>
          </a:lstStyle>
          <a:p>
            <a:r>
              <a:rPr lang="en-US" smtClean="0"/>
              <a:t>Click to edit Master title style</a:t>
            </a:r>
            <a:endParaRPr lang="en-US" dirty="0"/>
          </a:p>
        </p:txBody>
      </p:sp>
      <p:sp>
        <p:nvSpPr>
          <p:cNvPr id="9" name="Subtitle 8"/>
          <p:cNvSpPr>
            <a:spLocks noGrp="1"/>
          </p:cNvSpPr>
          <p:nvPr>
            <p:ph type="subTitle" idx="1"/>
          </p:nvPr>
        </p:nvSpPr>
        <p:spPr>
          <a:xfrm>
            <a:off x="2362200" y="6050037"/>
            <a:ext cx="6705600" cy="68580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smtClean="0"/>
              <a:t>Click to edit Master subtitle style</a:t>
            </a:r>
            <a:endParaRPr lang="en-US" dirty="0"/>
          </a:p>
        </p:txBody>
      </p:sp>
      <p:sp>
        <p:nvSpPr>
          <p:cNvPr id="28" name="Date Placeholder 27"/>
          <p:cNvSpPr>
            <a:spLocks noGrp="1"/>
          </p:cNvSpPr>
          <p:nvPr>
            <p:ph type="dt" sz="half" idx="10"/>
          </p:nvPr>
        </p:nvSpPr>
        <p:spPr>
          <a:xfrm>
            <a:off x="76200" y="6068699"/>
            <a:ext cx="2057400" cy="685800"/>
          </a:xfrm>
        </p:spPr>
        <p:txBody>
          <a:bodyPr>
            <a:noAutofit/>
          </a:bodyPr>
          <a:lstStyle>
            <a:lvl1pPr algn="ctr">
              <a:defRPr sz="2000">
                <a:solidFill>
                  <a:srgbClr val="FFFFFF"/>
                </a:solidFill>
              </a:defRPr>
            </a:lvl1pPr>
          </a:lstStyle>
          <a:p>
            <a:pPr algn="ctr"/>
            <a:r>
              <a:rPr lang="en-US" sz="2000" smtClean="0">
                <a:solidFill>
                  <a:srgbClr val="FFFFFF"/>
                </a:solidFill>
              </a:rPr>
              <a:t>‹#›</a:t>
            </a:r>
            <a:endParaRPr lang="en-US" sz="2000" dirty="0">
              <a:solidFill>
                <a:srgbClr val="FFFFFF"/>
              </a:solidFill>
            </a:endParaRPr>
          </a:p>
        </p:txBody>
      </p:sp>
      <p:sp>
        <p:nvSpPr>
          <p:cNvPr id="17" name="Footer Placeholder 16"/>
          <p:cNvSpPr>
            <a:spLocks noGrp="1"/>
          </p:cNvSpPr>
          <p:nvPr>
            <p:ph type="ftr" sz="quarter" idx="11"/>
          </p:nvPr>
        </p:nvSpPr>
        <p:spPr>
          <a:xfrm>
            <a:off x="2085393" y="236540"/>
            <a:ext cx="5867400" cy="365125"/>
          </a:xfrm>
        </p:spPr>
        <p:txBody>
          <a:bodyPr/>
          <a:lstStyle>
            <a:lvl1pPr algn="r">
              <a:defRPr>
                <a:solidFill>
                  <a:schemeClr val="tx2"/>
                </a:solidFill>
              </a:defRPr>
            </a:lvl1pPr>
          </a:lstStyle>
          <a:p>
            <a:pPr algn="r"/>
            <a:r>
              <a:rPr lang="en-US" smtClean="0">
                <a:solidFill>
                  <a:schemeClr val="tx2"/>
                </a:solidFill>
              </a:rPr>
              <a:t>Aswath Damodaran</a:t>
            </a:r>
            <a:endParaRPr lang="en-US" dirty="0">
              <a:solidFill>
                <a:schemeClr val="tx2"/>
              </a:solidFill>
            </a:endParaRPr>
          </a:p>
        </p:txBody>
      </p:sp>
      <p:sp>
        <p:nvSpPr>
          <p:cNvPr id="29" name="Slide Number Placeholder 28"/>
          <p:cNvSpPr>
            <a:spLocks noGrp="1"/>
          </p:cNvSpPr>
          <p:nvPr>
            <p:ph type="sldNum" sz="quarter" idx="12"/>
          </p:nvPr>
        </p:nvSpPr>
        <p:spPr>
          <a:xfrm>
            <a:off x="8001000" y="228600"/>
            <a:ext cx="838200" cy="381000"/>
          </a:xfrm>
        </p:spPr>
        <p:txBody>
          <a:bodyPr/>
          <a:lstStyle>
            <a:lvl1pPr>
              <a:defRPr>
                <a:solidFill>
                  <a:schemeClr val="tx2"/>
                </a:solidFill>
              </a:defRPr>
            </a:lvl1pPr>
          </a:lstStyle>
          <a:p>
            <a:fld id="{72AC53DF-4216-466D-99A7-94400E6C2A25}" type="slidenum">
              <a:rPr lang="en-US" smtClean="0"/>
              <a:pPr/>
              <a:t>‹#›</a:t>
            </a:fld>
            <a:endParaRPr lang="en-US" dirty="0">
              <a:solidFill>
                <a:schemeClr val="tx2"/>
              </a:solidFill>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12648" y="228600"/>
            <a:ext cx="8153400" cy="990600"/>
          </a:xfrm>
        </p:spPr>
        <p:txBody>
          <a:bodyPr/>
          <a:lstStyle/>
          <a:p>
            <a:r>
              <a:rPr lang="en-US" smtClean="0"/>
              <a:t>Click to edit Master title style</a:t>
            </a:r>
            <a:endParaRPr lang="en-US" dirty="0"/>
          </a:p>
        </p:txBody>
      </p:sp>
      <p:sp>
        <p:nvSpPr>
          <p:cNvPr id="5" name="Footer Placeholder 4"/>
          <p:cNvSpPr>
            <a:spLocks noGrp="1"/>
          </p:cNvSpPr>
          <p:nvPr>
            <p:ph type="ftr" sz="quarter" idx="11"/>
          </p:nvPr>
        </p:nvSpPr>
        <p:spPr/>
        <p:txBody>
          <a:bodyPr/>
          <a:lstStyle>
            <a:lvl1pPr algn="l">
              <a:defRPr/>
            </a:lvl1pPr>
          </a:lstStyle>
          <a:p>
            <a:r>
              <a:rPr lang="en-US" dirty="0" smtClean="0"/>
              <a:t>Aswath Damodaran</a:t>
            </a:r>
            <a:endParaRPr lang="en-US" dirty="0"/>
          </a:p>
        </p:txBody>
      </p:sp>
      <p:sp>
        <p:nvSpPr>
          <p:cNvPr id="6" name="Slide Number Placeholder 5"/>
          <p:cNvSpPr>
            <a:spLocks noGrp="1"/>
          </p:cNvSpPr>
          <p:nvPr>
            <p:ph type="sldNum" sz="quarter" idx="12"/>
          </p:nvPr>
        </p:nvSpPr>
        <p:spPr/>
        <p:txBody>
          <a:bodyPr/>
          <a:lstStyle>
            <a:lvl1pPr>
              <a:defRPr>
                <a:solidFill>
                  <a:srgbClr val="FFFFFF"/>
                </a:solidFill>
              </a:defRPr>
            </a:lvl1pPr>
          </a:lstStyle>
          <a:p>
            <a:fld id="{1AD93096-5B34-4342-9326-69289CEAE4C2}" type="slidenum">
              <a:rPr lang="en-US" smtClean="0"/>
              <a:pPr/>
              <a:t>‹#›</a:t>
            </a:fld>
            <a:endParaRPr lang="en-US" dirty="0">
              <a:solidFill>
                <a:srgbClr val="FFFFFF"/>
              </a:solidFill>
            </a:endParaRPr>
          </a:p>
        </p:txBody>
      </p:sp>
      <p:sp>
        <p:nvSpPr>
          <p:cNvPr id="8" name="Content Placeholder 7"/>
          <p:cNvSpPr>
            <a:spLocks noGrp="1"/>
          </p:cNvSpPr>
          <p:nvPr>
            <p:ph sz="quarter" idx="1"/>
          </p:nvPr>
        </p:nvSpPr>
        <p:spPr>
          <a:xfrm>
            <a:off x="612648" y="1600200"/>
            <a:ext cx="8153400" cy="4495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3" name="TextBox 2"/>
          <p:cNvSpPr txBox="1"/>
          <p:nvPr/>
        </p:nvSpPr>
        <p:spPr>
          <a:xfrm>
            <a:off x="8587765" y="6383635"/>
            <a:ext cx="479017" cy="338554"/>
          </a:xfrm>
          <a:prstGeom prst="rect">
            <a:avLst/>
          </a:prstGeom>
          <a:noFill/>
        </p:spPr>
        <p:txBody>
          <a:bodyPr wrap="none" rtlCol="0">
            <a:spAutoFit/>
          </a:bodyPr>
          <a:lstStyle/>
          <a:p>
            <a:fld id="{A1DA0126-419A-8843-BA24-8B1DD2FAED52}" type="slidenum">
              <a:rPr lang="en-US" sz="1600" smtClean="0"/>
              <a:t>‹#›</a:t>
            </a:fld>
            <a:endParaRPr lang="en-US" sz="1600"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371602" y="2743202"/>
            <a:ext cx="7123113" cy="1673225"/>
          </a:xfrm>
        </p:spPr>
        <p:txBody>
          <a:bodyPr anchor="t"/>
          <a:lstStyle>
            <a:lvl1pPr>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smtClean="0"/>
              <a:t>Click to edit Master text styles</a:t>
            </a:r>
          </a:p>
        </p:txBody>
      </p:sp>
      <p:sp>
        <p:nvSpPr>
          <p:cNvPr id="7" name="Rectangle 6"/>
          <p:cNvSpPr/>
          <p:nvPr/>
        </p:nvSpPr>
        <p:spPr bwMode="white">
          <a:xfrm>
            <a:off x="0" y="1524000"/>
            <a:ext cx="9144000" cy="114300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8" name="Rectangle 7"/>
          <p:cNvSpPr/>
          <p:nvPr/>
        </p:nvSpPr>
        <p:spPr>
          <a:xfrm>
            <a:off x="0" y="1600200"/>
            <a:ext cx="1295400" cy="990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9" name="Rectangle 8"/>
          <p:cNvSpPr/>
          <p:nvPr/>
        </p:nvSpPr>
        <p:spPr>
          <a:xfrm>
            <a:off x="1371600" y="1600200"/>
            <a:ext cx="7772400" cy="990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2" name="Title 1"/>
          <p:cNvSpPr>
            <a:spLocks noGrp="1"/>
          </p:cNvSpPr>
          <p:nvPr>
            <p:ph type="title"/>
          </p:nvPr>
        </p:nvSpPr>
        <p:spPr>
          <a:xfrm>
            <a:off x="1371600" y="1600200"/>
            <a:ext cx="7620000" cy="990600"/>
          </a:xfrm>
        </p:spPr>
        <p:txBody>
          <a:bodyPr/>
          <a:lstStyle>
            <a:lvl1pPr algn="l">
              <a:buNone/>
              <a:defRPr sz="4400" b="0" cap="none">
                <a:solidFill>
                  <a:srgbClr val="FFFFFF"/>
                </a:solidFill>
              </a:defRPr>
            </a:lvl1pPr>
          </a:lstStyle>
          <a:p>
            <a:r>
              <a:rPr lang="en-US" smtClean="0"/>
              <a:t>Click to edit Master title style</a:t>
            </a:r>
            <a:endParaRPr lang="en-US" dirty="0"/>
          </a:p>
        </p:txBody>
      </p:sp>
      <p:sp>
        <p:nvSpPr>
          <p:cNvPr id="12" name="Date Placeholder 11"/>
          <p:cNvSpPr>
            <a:spLocks noGrp="1"/>
          </p:cNvSpPr>
          <p:nvPr>
            <p:ph type="dt" sz="half" idx="10"/>
          </p:nvPr>
        </p:nvSpPr>
        <p:spPr/>
        <p:txBody>
          <a:bodyPr/>
          <a:lstStyle/>
          <a:p>
            <a:r>
              <a:rPr lang="en-US" smtClean="0"/>
              <a:t>‹#›</a:t>
            </a:r>
            <a:endParaRPr lang="en-US" dirty="0"/>
          </a:p>
        </p:txBody>
      </p:sp>
      <p:sp>
        <p:nvSpPr>
          <p:cNvPr id="13" name="Slide Number Placeholder 12"/>
          <p:cNvSpPr>
            <a:spLocks noGrp="1"/>
          </p:cNvSpPr>
          <p:nvPr>
            <p:ph type="sldNum" sz="quarter" idx="11"/>
          </p:nvPr>
        </p:nvSpPr>
        <p:spPr>
          <a:xfrm>
            <a:off x="0" y="1752602"/>
            <a:ext cx="1295400" cy="701676"/>
          </a:xfrm>
        </p:spPr>
        <p:txBody>
          <a:bodyPr>
            <a:noAutofit/>
          </a:bodyPr>
          <a:lstStyle>
            <a:lvl1pPr>
              <a:defRPr sz="2400">
                <a:solidFill>
                  <a:srgbClr val="FFFFFF"/>
                </a:solidFill>
              </a:defRPr>
            </a:lvl1pPr>
          </a:lstStyle>
          <a:p>
            <a:pPr algn="ctr"/>
            <a:fld id="{1AD93096-5B34-4342-9326-69289CEAE4C2}" type="slidenum">
              <a:rPr lang="en-US" smtClean="0"/>
              <a:pPr algn="ctr"/>
              <a:t>‹#›</a:t>
            </a:fld>
            <a:endParaRPr lang="en-US" sz="2400" dirty="0">
              <a:solidFill>
                <a:srgbClr val="FFFFFF"/>
              </a:solidFill>
            </a:endParaRPr>
          </a:p>
        </p:txBody>
      </p:sp>
      <p:sp>
        <p:nvSpPr>
          <p:cNvPr id="14" name="Footer Placeholder 13"/>
          <p:cNvSpPr>
            <a:spLocks noGrp="1"/>
          </p:cNvSpPr>
          <p:nvPr>
            <p:ph type="ftr" sz="quarter" idx="12"/>
          </p:nvPr>
        </p:nvSpPr>
        <p:spPr/>
        <p:txBody>
          <a:bodyPr/>
          <a:lstStyle/>
          <a:p>
            <a:r>
              <a:rPr lang="en-US" dirty="0" smtClean="0"/>
              <a:t>Aswath Damodaran</a:t>
            </a:r>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9" name="Content Placeholder 8"/>
          <p:cNvSpPr>
            <a:spLocks noGrp="1"/>
          </p:cNvSpPr>
          <p:nvPr>
            <p:ph sz="quarter" idx="1"/>
          </p:nvPr>
        </p:nvSpPr>
        <p:spPr>
          <a:xfrm>
            <a:off x="609600" y="1589567"/>
            <a:ext cx="3886200" cy="457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Content Placeholder 10"/>
          <p:cNvSpPr>
            <a:spLocks noGrp="1"/>
          </p:cNvSpPr>
          <p:nvPr>
            <p:ph sz="quarter" idx="2"/>
          </p:nvPr>
        </p:nvSpPr>
        <p:spPr>
          <a:xfrm>
            <a:off x="4844901" y="1589567"/>
            <a:ext cx="3886200" cy="457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8" name="Date Placeholder 7"/>
          <p:cNvSpPr>
            <a:spLocks noGrp="1"/>
          </p:cNvSpPr>
          <p:nvPr>
            <p:ph type="dt" sz="half" idx="15"/>
          </p:nvPr>
        </p:nvSpPr>
        <p:spPr/>
        <p:txBody>
          <a:bodyPr rtlCol="0"/>
          <a:lstStyle/>
          <a:p>
            <a:r>
              <a:rPr lang="en-US" smtClean="0"/>
              <a:t>‹#›</a:t>
            </a:r>
            <a:endParaRPr lang="en-US" dirty="0"/>
          </a:p>
        </p:txBody>
      </p:sp>
      <p:sp>
        <p:nvSpPr>
          <p:cNvPr id="10" name="Slide Number Placeholder 9"/>
          <p:cNvSpPr>
            <a:spLocks noGrp="1"/>
          </p:cNvSpPr>
          <p:nvPr>
            <p:ph type="sldNum" sz="quarter" idx="16"/>
          </p:nvPr>
        </p:nvSpPr>
        <p:spPr/>
        <p:txBody>
          <a:bodyPr rtlCol="0"/>
          <a:lstStyle/>
          <a:p>
            <a:pPr algn="ctr"/>
            <a:fld id="{1AD93096-5B34-4342-9326-69289CEAE4C2}" type="slidenum">
              <a:rPr lang="en-US" smtClean="0"/>
              <a:pPr algn="ctr"/>
              <a:t>‹#›</a:t>
            </a:fld>
            <a:endParaRPr lang="en-US"/>
          </a:p>
        </p:txBody>
      </p:sp>
      <p:sp>
        <p:nvSpPr>
          <p:cNvPr id="12" name="Footer Placeholder 11"/>
          <p:cNvSpPr>
            <a:spLocks noGrp="1"/>
          </p:cNvSpPr>
          <p:nvPr>
            <p:ph type="ftr" sz="quarter" idx="17"/>
          </p:nvPr>
        </p:nvSpPr>
        <p:spPr/>
        <p:txBody>
          <a:bodyPr rtlCol="0"/>
          <a:lstStyle/>
          <a:p>
            <a:r>
              <a:rPr lang="en-US" dirty="0" smtClean="0"/>
              <a:t>Aswath Damodaran</a:t>
            </a:r>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1" name="Content Placeholder 10"/>
          <p:cNvSpPr>
            <a:spLocks noGrp="1"/>
          </p:cNvSpPr>
          <p:nvPr>
            <p:ph sz="quarter" idx="2"/>
          </p:nvPr>
        </p:nvSpPr>
        <p:spPr>
          <a:xfrm>
            <a:off x="609600" y="2438400"/>
            <a:ext cx="3886200" cy="3581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12"/>
          <p:cNvSpPr>
            <a:spLocks noGrp="1"/>
          </p:cNvSpPr>
          <p:nvPr>
            <p:ph sz="quarter" idx="4"/>
          </p:nvPr>
        </p:nvSpPr>
        <p:spPr>
          <a:xfrm>
            <a:off x="4800600" y="2438400"/>
            <a:ext cx="3886200" cy="3581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3" name="Date Placeholder 2"/>
          <p:cNvSpPr>
            <a:spLocks noGrp="1"/>
          </p:cNvSpPr>
          <p:nvPr>
            <p:ph type="dt" sz="half" idx="10"/>
          </p:nvPr>
        </p:nvSpPr>
        <p:spPr/>
        <p:txBody>
          <a:bodyPr/>
          <a:lstStyle/>
          <a:p>
            <a:r>
              <a:rPr lang="en-US" smtClean="0"/>
              <a:t>‹#›</a:t>
            </a:r>
            <a:endParaRPr lang="en-US" dirty="0"/>
          </a:p>
        </p:txBody>
      </p:sp>
      <p:sp>
        <p:nvSpPr>
          <p:cNvPr id="4" name="Footer Placeholder 3"/>
          <p:cNvSpPr>
            <a:spLocks noGrp="1"/>
          </p:cNvSpPr>
          <p:nvPr>
            <p:ph type="ftr" sz="quarter" idx="11"/>
          </p:nvPr>
        </p:nvSpPr>
        <p:spPr/>
        <p:txBody>
          <a:bodyPr/>
          <a:lstStyle/>
          <a:p>
            <a:r>
              <a:rPr lang="en-US" smtClean="0"/>
              <a:t>Aswath Damodaran</a:t>
            </a:r>
            <a:endParaRPr lang="en-US" dirty="0"/>
          </a:p>
        </p:txBody>
      </p:sp>
      <p:sp>
        <p:nvSpPr>
          <p:cNvPr id="5" name="Slide Number Placeholder 4"/>
          <p:cNvSpPr>
            <a:spLocks noGrp="1"/>
          </p:cNvSpPr>
          <p:nvPr>
            <p:ph type="sldNum" sz="quarter" idx="12"/>
          </p:nvPr>
        </p:nvSpPr>
        <p:spPr/>
        <p:txBody>
          <a:bodyPr/>
          <a:lstStyle/>
          <a:p>
            <a:pPr algn="ctr"/>
            <a:fld id="{72AC53DF-4216-466D-99A7-94400E6C2A25}" type="slidenum">
              <a:rPr lang="en-US" sz="1200" smtClean="0">
                <a:solidFill>
                  <a:schemeClr val="tx2"/>
                </a:solidFill>
              </a:rPr>
              <a:pPr algn="ctr"/>
              <a:t>‹#›</a:t>
            </a:fld>
            <a:endParaRPr lang="en-US" sz="1400" b="1" dirty="0">
              <a:solidFill>
                <a:srgbClr val="FFFFFF"/>
              </a:solidFill>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r>
              <a:rPr lang="en-US" smtClean="0"/>
              <a:t>‹#›</a:t>
            </a:r>
            <a:endParaRPr lang="en-US"/>
          </a:p>
        </p:txBody>
      </p:sp>
      <p:sp>
        <p:nvSpPr>
          <p:cNvPr id="4" name="Footer Placeholder 3"/>
          <p:cNvSpPr>
            <a:spLocks noGrp="1"/>
          </p:cNvSpPr>
          <p:nvPr>
            <p:ph type="ftr" sz="quarter" idx="11"/>
          </p:nvPr>
        </p:nvSpPr>
        <p:spPr/>
        <p:txBody>
          <a:bodyPr/>
          <a:lstStyle/>
          <a:p>
            <a:r>
              <a:rPr lang="en-US" smtClean="0"/>
              <a:t>Aswath Damodaran</a:t>
            </a:r>
            <a:endParaRPr lang="en-US"/>
          </a:p>
        </p:txBody>
      </p:sp>
      <p:sp>
        <p:nvSpPr>
          <p:cNvPr id="5" name="Slide Number Placeholder 4"/>
          <p:cNvSpPr>
            <a:spLocks noGrp="1"/>
          </p:cNvSpPr>
          <p:nvPr>
            <p:ph type="sldNum" sz="quarter" idx="12"/>
          </p:nvPr>
        </p:nvSpPr>
        <p:spPr/>
        <p:txBody>
          <a:bodyPr/>
          <a:lstStyle>
            <a:lvl1pPr>
              <a:defRPr>
                <a:solidFill>
                  <a:srgbClr val="FFFFFF"/>
                </a:solidFill>
              </a:defRPr>
            </a:lvl1pPr>
          </a:lstStyle>
          <a:p>
            <a:fld id="{1AD93096-5B34-4342-9326-69289CEAE4C2}" type="slidenum">
              <a:rPr lang="en-US" smtClean="0"/>
              <a:pPr/>
              <a:t>‹#›</a:t>
            </a:fld>
            <a:endParaRPr lang="en-US" dirty="0">
              <a:solidFill>
                <a:srgbClr val="FFFFFF"/>
              </a:solidFill>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US" smtClean="0"/>
              <a:t>‹#›</a:t>
            </a:r>
            <a:endParaRPr lang="en-US" dirty="0"/>
          </a:p>
        </p:txBody>
      </p:sp>
      <p:sp>
        <p:nvSpPr>
          <p:cNvPr id="3" name="Footer Placeholder 2"/>
          <p:cNvSpPr>
            <a:spLocks noGrp="1"/>
          </p:cNvSpPr>
          <p:nvPr>
            <p:ph type="ftr" sz="quarter" idx="11"/>
          </p:nvPr>
        </p:nvSpPr>
        <p:spPr/>
        <p:txBody>
          <a:bodyPr/>
          <a:lstStyle/>
          <a:p>
            <a:r>
              <a:rPr lang="en-US" dirty="0" smtClean="0"/>
              <a:t>Aswath Damodaran</a:t>
            </a:r>
            <a:endParaRPr lang="en-US" dirty="0"/>
          </a:p>
        </p:txBody>
      </p:sp>
      <p:sp>
        <p:nvSpPr>
          <p:cNvPr id="4" name="Slide Number Placeholder 3"/>
          <p:cNvSpPr>
            <a:spLocks noGrp="1"/>
          </p:cNvSpPr>
          <p:nvPr>
            <p:ph type="sldNum" sz="quarter" idx="12"/>
          </p:nvPr>
        </p:nvSpPr>
        <p:spPr>
          <a:xfrm>
            <a:off x="0" y="6248400"/>
            <a:ext cx="533400" cy="381000"/>
          </a:xfrm>
        </p:spPr>
        <p:txBody>
          <a:bodyPr/>
          <a:lstStyle>
            <a:lvl1pPr>
              <a:defRPr>
                <a:solidFill>
                  <a:schemeClr val="tx2"/>
                </a:solidFill>
              </a:defRPr>
            </a:lvl1pPr>
          </a:lstStyle>
          <a:p>
            <a:fld id="{1AD93096-5B34-4342-9326-69289CEAE4C2}" type="slidenum">
              <a:rPr lang="en-US" smtClean="0"/>
              <a:pPr/>
              <a:t>‹#›</a:t>
            </a:fld>
            <a:endParaRPr lang="en-US" dirty="0">
              <a:solidFill>
                <a:schemeClr val="tx2"/>
              </a:solidFill>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3051"/>
            <a:ext cx="8077200" cy="869951"/>
          </a:xfrm>
        </p:spPr>
        <p:txBody>
          <a:bodyPr anchor="ctr"/>
          <a:lstStyle>
            <a:lvl1pPr algn="l">
              <a:buNone/>
              <a:defRPr sz="4400" b="0"/>
            </a:lvl1pPr>
          </a:lstStyle>
          <a:p>
            <a:r>
              <a:rPr lang="en-US" smtClean="0"/>
              <a:t>Click to edit Master title style</a:t>
            </a:r>
            <a:endParaRPr lang="en-US" dirty="0"/>
          </a:p>
        </p:txBody>
      </p:sp>
      <p:sp>
        <p:nvSpPr>
          <p:cNvPr id="5" name="Date Placeholder 4"/>
          <p:cNvSpPr>
            <a:spLocks noGrp="1"/>
          </p:cNvSpPr>
          <p:nvPr>
            <p:ph type="dt" sz="half" idx="10"/>
          </p:nvPr>
        </p:nvSpPr>
        <p:spPr/>
        <p:txBody>
          <a:bodyPr/>
          <a:lstStyle/>
          <a:p>
            <a:r>
              <a:rPr lang="en-US" smtClean="0"/>
              <a:t>‹#›</a:t>
            </a:r>
            <a:endParaRPr lang="en-US" dirty="0"/>
          </a:p>
        </p:txBody>
      </p:sp>
      <p:sp>
        <p:nvSpPr>
          <p:cNvPr id="6" name="Footer Placeholder 5"/>
          <p:cNvSpPr>
            <a:spLocks noGrp="1"/>
          </p:cNvSpPr>
          <p:nvPr>
            <p:ph type="ftr" sz="quarter" idx="11"/>
          </p:nvPr>
        </p:nvSpPr>
        <p:spPr/>
        <p:txBody>
          <a:bodyPr/>
          <a:lstStyle/>
          <a:p>
            <a:r>
              <a:rPr lang="en-US" dirty="0" smtClean="0"/>
              <a:t>Aswath Damodaran</a:t>
            </a:r>
            <a:endParaRPr lang="en-US" dirty="0"/>
          </a:p>
        </p:txBody>
      </p:sp>
      <p:sp>
        <p:nvSpPr>
          <p:cNvPr id="7" name="Slide Number Placeholder 6"/>
          <p:cNvSpPr>
            <a:spLocks noGrp="1"/>
          </p:cNvSpPr>
          <p:nvPr>
            <p:ph type="sldNum" sz="quarter" idx="12"/>
          </p:nvPr>
        </p:nvSpPr>
        <p:spPr/>
        <p:txBody>
          <a:bodyPr/>
          <a:lstStyle>
            <a:lvl1pPr>
              <a:defRPr>
                <a:solidFill>
                  <a:srgbClr val="FFFFFF"/>
                </a:solidFill>
              </a:defRPr>
            </a:lvl1pPr>
          </a:lstStyle>
          <a:p>
            <a:fld id="{1AD93096-5B34-4342-9326-69289CEAE4C2}" type="slidenum">
              <a:rPr lang="en-US" smtClean="0"/>
              <a:pPr/>
              <a:t>‹#›</a:t>
            </a:fld>
            <a:endParaRPr lang="en-US" dirty="0">
              <a:solidFill>
                <a:srgbClr val="FFFFFF"/>
              </a:solidFill>
            </a:endParaRPr>
          </a:p>
        </p:txBody>
      </p:sp>
      <p:sp>
        <p:nvSpPr>
          <p:cNvPr id="9" name="Content Placeholder 8"/>
          <p:cNvSpPr>
            <a:spLocks noGrp="1"/>
          </p:cNvSpPr>
          <p:nvPr>
            <p:ph sz="quarter" idx="1"/>
          </p:nvPr>
        </p:nvSpPr>
        <p:spPr>
          <a:xfrm>
            <a:off x="2362200" y="1752600"/>
            <a:ext cx="6400800" cy="44196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pic>
        <p:nvPicPr>
          <p:cNvPr id="10" name="Picture 9" descr="sm_globe.png"/>
          <p:cNvPicPr>
            <a:picLocks noChangeAspect="1"/>
          </p:cNvPicPr>
          <p:nvPr/>
        </p:nvPicPr>
        <p:blipFill>
          <a:blip r:embed="rId2"/>
          <a:stretch>
            <a:fillRect/>
          </a:stretch>
        </p:blipFill>
        <p:spPr>
          <a:xfrm>
            <a:off x="612652" y="1755648"/>
            <a:ext cx="1615307" cy="1688453"/>
          </a:xfrm>
          <a:prstGeom prst="rect">
            <a:avLst/>
          </a:prstGeom>
          <a:ln w="50800" cap="sq" cmpd="dbl">
            <a:solidFill>
              <a:schemeClr val="accent2"/>
            </a:solidFill>
            <a:miter lim="800000"/>
          </a:ln>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600200" y="5486400"/>
            <a:ext cx="7315200" cy="68580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a:r>
              <a:rPr lang="en-US" smtClean="0"/>
              <a:t>Click to edit Master text styles</a:t>
            </a:r>
          </a:p>
        </p:txBody>
      </p:sp>
      <p:sp>
        <p:nvSpPr>
          <p:cNvPr id="8" name="Rectangle 7"/>
          <p:cNvSpPr/>
          <p:nvPr/>
        </p:nvSpPr>
        <p:spPr bwMode="white">
          <a:xfrm>
            <a:off x="-9144" y="4572000"/>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9" name="Rectangle 8"/>
          <p:cNvSpPr/>
          <p:nvPr/>
        </p:nvSpPr>
        <p:spPr>
          <a:xfrm>
            <a:off x="-9144" y="4663440"/>
            <a:ext cx="1463040"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10" name="Rectangle 9"/>
          <p:cNvSpPr/>
          <p:nvPr/>
        </p:nvSpPr>
        <p:spPr>
          <a:xfrm>
            <a:off x="1545336" y="4654296"/>
            <a:ext cx="7598664"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2" name="Title 1"/>
          <p:cNvSpPr>
            <a:spLocks noGrp="1"/>
          </p:cNvSpPr>
          <p:nvPr>
            <p:ph type="title"/>
          </p:nvPr>
        </p:nvSpPr>
        <p:spPr>
          <a:xfrm>
            <a:off x="1600200" y="4648200"/>
            <a:ext cx="7315200" cy="685800"/>
          </a:xfrm>
        </p:spPr>
        <p:txBody>
          <a:bodyPr anchor="ctr"/>
          <a:lstStyle>
            <a:lvl1pPr algn="l">
              <a:buNone/>
              <a:defRPr sz="2800" b="0">
                <a:solidFill>
                  <a:srgbClr val="FFFFFF"/>
                </a:solidFill>
              </a:defRPr>
            </a:lvl1pPr>
          </a:lstStyle>
          <a:p>
            <a:r>
              <a:rPr lang="en-US" smtClean="0"/>
              <a:t>Click to edit Master title style</a:t>
            </a:r>
            <a:endParaRPr lang="en-US" dirty="0"/>
          </a:p>
        </p:txBody>
      </p:sp>
      <p:sp>
        <p:nvSpPr>
          <p:cNvPr id="11" name="Rectangle 10"/>
          <p:cNvSpPr/>
          <p:nvPr/>
        </p:nvSpPr>
        <p:spPr bwMode="white">
          <a:xfrm>
            <a:off x="1447800" y="0"/>
            <a:ext cx="100584" cy="6867144"/>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12" name="Date Placeholder 11"/>
          <p:cNvSpPr>
            <a:spLocks noGrp="1"/>
          </p:cNvSpPr>
          <p:nvPr>
            <p:ph type="dt" sz="half" idx="10"/>
          </p:nvPr>
        </p:nvSpPr>
        <p:spPr>
          <a:xfrm>
            <a:off x="6248400" y="6248400"/>
            <a:ext cx="2667000" cy="365125"/>
          </a:xfrm>
        </p:spPr>
        <p:txBody>
          <a:bodyPr rtlCol="0"/>
          <a:lstStyle/>
          <a:p>
            <a:r>
              <a:rPr lang="en-US" smtClean="0"/>
              <a:t>‹#›</a:t>
            </a:r>
            <a:endParaRPr lang="en-US"/>
          </a:p>
        </p:txBody>
      </p:sp>
      <p:sp>
        <p:nvSpPr>
          <p:cNvPr id="13" name="Slide Number Placeholder 12"/>
          <p:cNvSpPr>
            <a:spLocks noGrp="1"/>
          </p:cNvSpPr>
          <p:nvPr>
            <p:ph type="sldNum" sz="quarter" idx="11"/>
          </p:nvPr>
        </p:nvSpPr>
        <p:spPr>
          <a:xfrm>
            <a:off x="0" y="4667249"/>
            <a:ext cx="1447800" cy="663579"/>
          </a:xfrm>
        </p:spPr>
        <p:txBody>
          <a:bodyPr rtlCol="0"/>
          <a:lstStyle>
            <a:lvl1pPr>
              <a:defRPr sz="2800"/>
            </a:lvl1pPr>
          </a:lstStyle>
          <a:p>
            <a:pPr algn="ctr"/>
            <a:fld id="{1AD93096-5B34-4342-9326-69289CEAE4C2}" type="slidenum">
              <a:rPr lang="en-US" smtClean="0"/>
              <a:pPr algn="ctr"/>
              <a:t>‹#›</a:t>
            </a:fld>
            <a:endParaRPr lang="en-US" sz="2800" dirty="0"/>
          </a:p>
        </p:txBody>
      </p:sp>
      <p:sp>
        <p:nvSpPr>
          <p:cNvPr id="14" name="Footer Placeholder 13"/>
          <p:cNvSpPr>
            <a:spLocks noGrp="1"/>
          </p:cNvSpPr>
          <p:nvPr>
            <p:ph type="ftr" sz="quarter" idx="12"/>
          </p:nvPr>
        </p:nvSpPr>
        <p:spPr>
          <a:xfrm>
            <a:off x="1600200" y="6248208"/>
            <a:ext cx="4572000" cy="365125"/>
          </a:xfrm>
        </p:spPr>
        <p:txBody>
          <a:bodyPr rtlCol="0"/>
          <a:lstStyle/>
          <a:p>
            <a:r>
              <a:rPr lang="en-US" smtClean="0"/>
              <a:t>Aswath Damodaran</a:t>
            </a:r>
            <a:endParaRPr lang="en-US" dirty="0"/>
          </a:p>
        </p:txBody>
      </p:sp>
      <p:sp>
        <p:nvSpPr>
          <p:cNvPr id="3" name="Picture Placeholder 2"/>
          <p:cNvSpPr>
            <a:spLocks noGrp="1"/>
          </p:cNvSpPr>
          <p:nvPr>
            <p:ph type="pic" idx="1"/>
          </p:nvPr>
        </p:nvSpPr>
        <p:spPr>
          <a:xfrm>
            <a:off x="1560576" y="0"/>
            <a:ext cx="7583424" cy="4568952"/>
          </a:xfrm>
          <a:solidFill>
            <a:schemeClr val="accent1">
              <a:tint val="40000"/>
            </a:schemeClr>
          </a:solidFill>
          <a:ln>
            <a:noFill/>
          </a:ln>
        </p:spPr>
        <p:txBody>
          <a:bodyPr/>
          <a:lstStyle>
            <a:lvl1pPr marL="0" indent="0">
              <a:buNone/>
              <a:defRPr sz="3200"/>
            </a:lvl1pPr>
          </a:lstStyle>
          <a:p>
            <a:r>
              <a:rPr lang="en-US" smtClean="0"/>
              <a:t>Drag picture to placeholder or click icon to add</a:t>
            </a:r>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r>
              <a:rPr lang="en-US" smtClean="0">
                <a:solidFill>
                  <a:schemeClr val="tx2"/>
                </a:solidFill>
              </a:rPr>
              <a:t>‹#›</a:t>
            </a:r>
            <a:endParaRPr lang="en-US"/>
          </a:p>
        </p:txBody>
      </p:sp>
      <p:sp>
        <p:nvSpPr>
          <p:cNvPr id="5" name="Footer Placeholder 4"/>
          <p:cNvSpPr>
            <a:spLocks noGrp="1"/>
          </p:cNvSpPr>
          <p:nvPr>
            <p:ph type="ftr" sz="quarter" idx="11"/>
          </p:nvPr>
        </p:nvSpPr>
        <p:spPr/>
        <p:txBody>
          <a:bodyPr/>
          <a:lstStyle/>
          <a:p>
            <a:r>
              <a:rPr lang="en-US" smtClean="0"/>
              <a:t>Aswath Damodaran</a:t>
            </a:r>
            <a:endParaRPr lang="en-US"/>
          </a:p>
        </p:txBody>
      </p:sp>
      <p:sp>
        <p:nvSpPr>
          <p:cNvPr id="6" name="Slide Number Placeholder 5"/>
          <p:cNvSpPr>
            <a:spLocks noGrp="1"/>
          </p:cNvSpPr>
          <p:nvPr>
            <p:ph type="sldNum" sz="quarter" idx="12"/>
          </p:nvPr>
        </p:nvSpPr>
        <p:spPr/>
        <p:txBody>
          <a:bodyPr/>
          <a:lstStyle/>
          <a:p>
            <a:fld id="{72AC53DF-4216-466D-99A7-94400E6C2A25}" type="slidenum">
              <a:rPr lang="en-US" sz="1200" smtClean="0">
                <a:solidFill>
                  <a:schemeClr val="tx2"/>
                </a:solidFill>
              </a: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3200" y="609601"/>
            <a:ext cx="2057400" cy="5516563"/>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609602"/>
            <a:ext cx="5562600" cy="551656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6553200" y="6248404"/>
            <a:ext cx="2209800" cy="365125"/>
          </a:xfrm>
        </p:spPr>
        <p:txBody>
          <a:bodyPr/>
          <a:lstStyle/>
          <a:p>
            <a:r>
              <a:rPr lang="en-US" smtClean="0">
                <a:solidFill>
                  <a:schemeClr val="tx2"/>
                </a:solidFill>
              </a:rPr>
              <a:t>‹#›</a:t>
            </a:r>
            <a:endParaRPr lang="en-US" dirty="0"/>
          </a:p>
        </p:txBody>
      </p:sp>
      <p:sp>
        <p:nvSpPr>
          <p:cNvPr id="5" name="Footer Placeholder 4"/>
          <p:cNvSpPr>
            <a:spLocks noGrp="1"/>
          </p:cNvSpPr>
          <p:nvPr>
            <p:ph type="ftr" sz="quarter" idx="11"/>
          </p:nvPr>
        </p:nvSpPr>
        <p:spPr>
          <a:xfrm>
            <a:off x="457205" y="6248208"/>
            <a:ext cx="5573483" cy="365125"/>
          </a:xfrm>
        </p:spPr>
        <p:txBody>
          <a:bodyPr/>
          <a:lstStyle/>
          <a:p>
            <a:r>
              <a:rPr lang="en-US" smtClean="0"/>
              <a:t>Aswath Damodaran</a:t>
            </a:r>
            <a:endParaRPr lang="en-US" dirty="0"/>
          </a:p>
        </p:txBody>
      </p:sp>
      <p:sp>
        <p:nvSpPr>
          <p:cNvPr id="7" name="Rectangle 6"/>
          <p:cNvSpPr/>
          <p:nvPr/>
        </p:nvSpPr>
        <p:spPr bwMode="white">
          <a:xfrm>
            <a:off x="6096318" y="0"/>
            <a:ext cx="320040" cy="68580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6142038" y="609600"/>
            <a:ext cx="228600" cy="62484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6142038" y="0"/>
            <a:ext cx="228600" cy="53340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p:cNvSpPr>
            <a:spLocks noGrp="1"/>
          </p:cNvSpPr>
          <p:nvPr>
            <p:ph type="sldNum" sz="quarter" idx="12"/>
          </p:nvPr>
        </p:nvSpPr>
        <p:spPr>
          <a:xfrm rot="5400000">
            <a:off x="5989638" y="144462"/>
            <a:ext cx="533400" cy="244476"/>
          </a:xfrm>
        </p:spPr>
        <p:txBody>
          <a:bodyPr/>
          <a:lstStyle/>
          <a:p>
            <a:fld id="{72AC53DF-4216-466D-99A7-94400E6C2A25}" type="slidenum">
              <a:rPr lang="en-US" sz="1200" smtClean="0">
                <a:solidFill>
                  <a:schemeClr val="tx2"/>
                </a:solidFill>
              </a:rPr>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1_Comparison">
    <p:spTree>
      <p:nvGrpSpPr>
        <p:cNvPr id="1" name=""/>
        <p:cNvGrpSpPr/>
        <p:nvPr/>
      </p:nvGrpSpPr>
      <p:grpSpPr>
        <a:xfrm>
          <a:off x="0" y="0"/>
          <a:ext cx="0" cy="0"/>
          <a:chOff x="0" y="0"/>
          <a:chExt cx="0" cy="0"/>
        </a:xfrm>
      </p:grpSpPr>
      <p:sp>
        <p:nvSpPr>
          <p:cNvPr id="11" name="Content Placeholder 10"/>
          <p:cNvSpPr>
            <a:spLocks noGrp="1"/>
          </p:cNvSpPr>
          <p:nvPr>
            <p:ph sz="quarter" idx="2"/>
          </p:nvPr>
        </p:nvSpPr>
        <p:spPr>
          <a:xfrm>
            <a:off x="609600" y="2438400"/>
            <a:ext cx="3886200" cy="3581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12"/>
          <p:cNvSpPr>
            <a:spLocks noGrp="1"/>
          </p:cNvSpPr>
          <p:nvPr>
            <p:ph sz="quarter" idx="4"/>
          </p:nvPr>
        </p:nvSpPr>
        <p:spPr>
          <a:xfrm>
            <a:off x="4800600" y="2438400"/>
            <a:ext cx="3886200" cy="3581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6" name="Date Placeholder 13"/>
          <p:cNvSpPr>
            <a:spLocks noGrp="1"/>
          </p:cNvSpPr>
          <p:nvPr>
            <p:ph type="dt" sz="half" idx="10"/>
          </p:nvPr>
        </p:nvSpPr>
        <p:spPr>
          <a:xfrm>
            <a:off x="6096000" y="6248400"/>
            <a:ext cx="2667000" cy="365125"/>
          </a:xfrm>
          <a:prstGeom prst="rect">
            <a:avLst/>
          </a:prstGeom>
        </p:spPr>
        <p:txBody>
          <a:bodyPr/>
          <a:lstStyle>
            <a:lvl1pPr>
              <a:defRPr/>
            </a:lvl1pPr>
          </a:lstStyle>
          <a:p>
            <a:pPr>
              <a:defRPr/>
            </a:pPr>
            <a:r>
              <a:rPr lang="en-US" smtClean="0"/>
              <a:t>‹#›</a:t>
            </a:r>
            <a:endParaRPr lang="en-US"/>
          </a:p>
        </p:txBody>
      </p:sp>
      <p:sp>
        <p:nvSpPr>
          <p:cNvPr id="7" name="Footer Placeholder 2"/>
          <p:cNvSpPr>
            <a:spLocks noGrp="1"/>
          </p:cNvSpPr>
          <p:nvPr>
            <p:ph type="ftr" sz="quarter" idx="11"/>
          </p:nvPr>
        </p:nvSpPr>
        <p:spPr>
          <a:xfrm>
            <a:off x="609604" y="6248400"/>
            <a:ext cx="5421313" cy="365125"/>
          </a:xfrm>
          <a:prstGeom prst="rect">
            <a:avLst/>
          </a:prstGeom>
        </p:spPr>
        <p:txBody>
          <a:bodyPr/>
          <a:lstStyle>
            <a:lvl1pPr>
              <a:defRPr/>
            </a:lvl1pPr>
          </a:lstStyle>
          <a:p>
            <a:pPr>
              <a:defRPr/>
            </a:pPr>
            <a:r>
              <a:rPr lang="en-US"/>
              <a:t>Aswath Damodaran</a:t>
            </a:r>
            <a:endParaRPr lang="en-US" dirty="0"/>
          </a:p>
        </p:txBody>
      </p:sp>
      <p:sp>
        <p:nvSpPr>
          <p:cNvPr id="8" name="Slide Number Placeholder 22"/>
          <p:cNvSpPr>
            <a:spLocks noGrp="1"/>
          </p:cNvSpPr>
          <p:nvPr>
            <p:ph type="sldNum" sz="quarter" idx="12"/>
          </p:nvPr>
        </p:nvSpPr>
        <p:spPr>
          <a:xfrm>
            <a:off x="0" y="1271589"/>
            <a:ext cx="533400" cy="244475"/>
          </a:xfrm>
          <a:prstGeom prst="rect">
            <a:avLst/>
          </a:prstGeom>
        </p:spPr>
        <p:txBody>
          <a:bodyPr/>
          <a:lstStyle>
            <a:lvl1pPr>
              <a:defRPr/>
            </a:lvl1pPr>
          </a:lstStyle>
          <a:p>
            <a:pPr>
              <a:defRPr/>
            </a:pPr>
            <a:fld id="{F6A3B3F2-A7CD-1040-BA6D-B7AAC5507D45}" type="slidenum">
              <a:rPr lang="en-US"/>
              <a:pPr>
                <a:defRPr/>
              </a:pPr>
              <a:t>‹#›</a:t>
            </a:fld>
            <a:endParaRPr lang="en-US" sz="1400" dirty="0">
              <a:solidFill>
                <a:srgbClr val="FFFFFF"/>
              </a:solidFill>
            </a:endParaRPr>
          </a:p>
        </p:txBody>
      </p:sp>
    </p:spTree>
    <p:extLst>
      <p:ext uri="{BB962C8B-B14F-4D97-AF65-F5344CB8AC3E}">
        <p14:creationId xmlns:p14="http://schemas.microsoft.com/office/powerpoint/2010/main" val="1067001397"/>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609600" y="228600"/>
            <a:ext cx="8153400" cy="990600"/>
          </a:xfrm>
          <a:prstGeom prst="rect">
            <a:avLst/>
          </a:prstGeom>
        </p:spPr>
        <p:txBody>
          <a:bodyPr vert="horz" anchor="ctr">
            <a:normAutofit/>
          </a:bodyPr>
          <a:lstStyle/>
          <a:p>
            <a:r>
              <a:rPr lang="en-US" smtClean="0"/>
              <a:t>Click to edit Master title style</a:t>
            </a:r>
            <a:endParaRPr lang="en-US" dirty="0"/>
          </a:p>
        </p:txBody>
      </p:sp>
      <p:sp>
        <p:nvSpPr>
          <p:cNvPr id="13" name="Text Placeholder 12"/>
          <p:cNvSpPr>
            <a:spLocks noGrp="1"/>
          </p:cNvSpPr>
          <p:nvPr>
            <p:ph type="body" idx="1"/>
          </p:nvPr>
        </p:nvSpPr>
        <p:spPr>
          <a:xfrm>
            <a:off x="612648" y="1600200"/>
            <a:ext cx="8153400" cy="4526280"/>
          </a:xfrm>
          <a:prstGeom prst="rect">
            <a:avLst/>
          </a:prstGeom>
        </p:spPr>
        <p:txBody>
          <a:bodyPr vert="horz">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4" name="Date Placeholder 13"/>
          <p:cNvSpPr>
            <a:spLocks noGrp="1"/>
          </p:cNvSpPr>
          <p:nvPr>
            <p:ph type="dt" sz="half" idx="2"/>
          </p:nvPr>
        </p:nvSpPr>
        <p:spPr>
          <a:xfrm>
            <a:off x="6096000" y="6248400"/>
            <a:ext cx="2667000" cy="365125"/>
          </a:xfrm>
          <a:prstGeom prst="rect">
            <a:avLst/>
          </a:prstGeom>
        </p:spPr>
        <p:txBody>
          <a:bodyPr vert="horz" anchor="ctr" anchorCtr="0"/>
          <a:lstStyle>
            <a:lvl1pPr algn="r">
              <a:defRPr sz="1400">
                <a:solidFill>
                  <a:schemeClr val="tx2"/>
                </a:solidFill>
              </a:defRPr>
            </a:lvl1pPr>
          </a:lstStyle>
          <a:p>
            <a:r>
              <a:rPr lang="en-US" smtClean="0"/>
              <a:t>‹#›</a:t>
            </a:r>
            <a:endParaRPr lang="en-US" dirty="0"/>
          </a:p>
        </p:txBody>
      </p:sp>
      <p:sp>
        <p:nvSpPr>
          <p:cNvPr id="3" name="Footer Placeholder 2"/>
          <p:cNvSpPr>
            <a:spLocks noGrp="1"/>
          </p:cNvSpPr>
          <p:nvPr>
            <p:ph type="ftr" sz="quarter" idx="3"/>
          </p:nvPr>
        </p:nvSpPr>
        <p:spPr>
          <a:xfrm>
            <a:off x="609604" y="6248208"/>
            <a:ext cx="5421083" cy="365125"/>
          </a:xfrm>
          <a:prstGeom prst="rect">
            <a:avLst/>
          </a:prstGeom>
        </p:spPr>
        <p:txBody>
          <a:bodyPr vert="horz" anchor="ctr"/>
          <a:lstStyle>
            <a:lvl1pPr algn="l">
              <a:defRPr sz="1400">
                <a:solidFill>
                  <a:schemeClr val="tx2"/>
                </a:solidFill>
              </a:defRPr>
            </a:lvl1pPr>
          </a:lstStyle>
          <a:p>
            <a:r>
              <a:rPr lang="en-US" dirty="0" smtClean="0"/>
              <a:t>Aswath Damodaran</a:t>
            </a:r>
            <a:endParaRPr lang="en-US" dirty="0"/>
          </a:p>
        </p:txBody>
      </p:sp>
      <p:sp>
        <p:nvSpPr>
          <p:cNvPr id="7" name="Rectangle 6"/>
          <p:cNvSpPr/>
          <p:nvPr/>
        </p:nvSpPr>
        <p:spPr bwMode="white">
          <a:xfrm>
            <a:off x="0" y="1234440"/>
            <a:ext cx="9144000" cy="32004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8" name="Rectangle 7"/>
          <p:cNvSpPr/>
          <p:nvPr/>
        </p:nvSpPr>
        <p:spPr>
          <a:xfrm>
            <a:off x="0" y="1280160"/>
            <a:ext cx="533400" cy="228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schemeClr val="tx1"/>
              </a:solidFill>
            </a:endParaRPr>
          </a:p>
        </p:txBody>
      </p:sp>
      <p:sp>
        <p:nvSpPr>
          <p:cNvPr id="9" name="Rectangle 8"/>
          <p:cNvSpPr/>
          <p:nvPr/>
        </p:nvSpPr>
        <p:spPr>
          <a:xfrm>
            <a:off x="590550" y="1280160"/>
            <a:ext cx="8553450" cy="228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23" name="Slide Number Placeholder 22"/>
          <p:cNvSpPr>
            <a:spLocks noGrp="1"/>
          </p:cNvSpPr>
          <p:nvPr>
            <p:ph type="sldNum" sz="quarter" idx="4"/>
          </p:nvPr>
        </p:nvSpPr>
        <p:spPr>
          <a:xfrm>
            <a:off x="0" y="1272223"/>
            <a:ext cx="533400" cy="244476"/>
          </a:xfrm>
          <a:prstGeom prst="rect">
            <a:avLst/>
          </a:prstGeom>
        </p:spPr>
        <p:txBody>
          <a:bodyPr vert="horz" anchor="ctr" anchorCtr="0">
            <a:normAutofit/>
          </a:bodyPr>
          <a:lstStyle>
            <a:lvl1pPr algn="ctr">
              <a:defRPr sz="1400" b="1">
                <a:solidFill>
                  <a:srgbClr val="FFFFFF"/>
                </a:solidFill>
              </a:defRPr>
            </a:lvl1pPr>
          </a:lstStyle>
          <a:p>
            <a:pPr algn="ctr"/>
            <a:fld id="{72AC53DF-4216-466D-99A7-94400E6C2A25}" type="slidenum">
              <a:rPr lang="en-US" sz="1200" smtClean="0">
                <a:solidFill>
                  <a:schemeClr val="tx2"/>
                </a:solidFill>
              </a:rPr>
              <a:pPr algn="ctr"/>
              <a:t>‹#›</a:t>
            </a:fld>
            <a:endParaRPr lang="en-US" sz="1400" b="1" dirty="0">
              <a:solidFill>
                <a:srgbClr val="FFFFFF"/>
              </a:solidFill>
            </a:endParaRPr>
          </a:p>
        </p:txBody>
      </p:sp>
    </p:spTree>
  </p:cSld>
  <p:clrMap bg1="lt1" tx1="dk1" bg2="lt2" tx2="dk2" accent1="accent1" accent2="accent2" accent3="accent3" accent4="accent4" accent5="accent5" accent6="accent6" hlink="hlink" folHlink="folHlink"/>
  <p:sldLayoutIdLst>
    <p:sldLayoutId id="2147483677" r:id="rId1"/>
    <p:sldLayoutId id="2147483678" r:id="rId2"/>
    <p:sldLayoutId id="2147483679" r:id="rId3"/>
    <p:sldLayoutId id="2147483680" r:id="rId4"/>
    <p:sldLayoutId id="2147483681" r:id="rId5"/>
    <p:sldLayoutId id="2147483682" r:id="rId6"/>
    <p:sldLayoutId id="2147483683" r:id="rId7"/>
    <p:sldLayoutId id="2147483684" r:id="rId8"/>
    <p:sldLayoutId id="2147483685" r:id="rId9"/>
    <p:sldLayoutId id="2147483686" r:id="rId10"/>
    <p:sldLayoutId id="2147483687" r:id="rId11"/>
    <p:sldLayoutId id="2147483688" r:id="rId12"/>
  </p:sldLayoutIdLst>
  <p:hf hdr="0"/>
  <p:txStyles>
    <p:titleStyle>
      <a:lvl1pPr algn="l" rtl="0" eaLnBrk="1" latinLnBrk="0" hangingPunct="1">
        <a:spcBef>
          <a:spcPct val="0"/>
        </a:spcBef>
        <a:buNone/>
        <a:defRPr sz="3600" kern="1200">
          <a:solidFill>
            <a:schemeClr val="tx2"/>
          </a:solidFill>
          <a:latin typeface="+mj-lt"/>
          <a:ea typeface="+mj-ea"/>
          <a:cs typeface="+mj-cs"/>
        </a:defRPr>
      </a:lvl1pPr>
    </p:titleStyle>
    <p:bodyStyle>
      <a:lvl1pPr marL="320040" indent="-320040" algn="l" rtl="0" eaLnBrk="1" latinLnBrk="0" hangingPunct="1">
        <a:spcBef>
          <a:spcPts val="700"/>
        </a:spcBef>
        <a:buClr>
          <a:schemeClr val="accent2"/>
        </a:buClr>
        <a:buSzPct val="60000"/>
        <a:buFont typeface="Wingdings"/>
        <a:buChar char=""/>
        <a:defRPr sz="28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sz="24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sz="24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sz="1800" kern="1200" baseline="0">
          <a:solidFill>
            <a:schemeClr val="tx1"/>
          </a:solidFill>
          <a:latin typeface="+mn-lt"/>
          <a:ea typeface="+mn-ea"/>
          <a:cs typeface="+mn-cs"/>
        </a:defRPr>
      </a:lvl9pPr>
    </p:bodyStyle>
    <p:otherStyle>
      <a:lvl1pPr marL="0" algn="l" rtl="0" eaLnBrk="1" hangingPunct="1">
        <a:defRPr kern="1200">
          <a:solidFill>
            <a:schemeClr val="tx1"/>
          </a:solidFill>
          <a:latin typeface="+mn-lt"/>
          <a:ea typeface="+mn-ea"/>
          <a:cs typeface="+mn-cs"/>
        </a:defRPr>
      </a:lvl1pPr>
      <a:lvl2pPr marL="457200" algn="l" rtl="0" eaLnBrk="1" hangingPunct="1">
        <a:defRPr kern="1200">
          <a:solidFill>
            <a:schemeClr val="tx1"/>
          </a:solidFill>
          <a:latin typeface="+mn-lt"/>
          <a:ea typeface="+mn-ea"/>
          <a:cs typeface="+mn-cs"/>
        </a:defRPr>
      </a:lvl2pPr>
      <a:lvl3pPr marL="914400" algn="l" rtl="0" eaLnBrk="1" hangingPunct="1">
        <a:defRPr kern="1200">
          <a:solidFill>
            <a:schemeClr val="tx1"/>
          </a:solidFill>
          <a:latin typeface="+mn-lt"/>
          <a:ea typeface="+mn-ea"/>
          <a:cs typeface="+mn-cs"/>
        </a:defRPr>
      </a:lvl3pPr>
      <a:lvl4pPr marL="1371600" algn="l" rtl="0" eaLnBrk="1" hangingPunct="1">
        <a:defRPr kern="1200">
          <a:solidFill>
            <a:schemeClr val="tx1"/>
          </a:solidFill>
          <a:latin typeface="+mn-lt"/>
          <a:ea typeface="+mn-ea"/>
          <a:cs typeface="+mn-cs"/>
        </a:defRPr>
      </a:lvl4pPr>
      <a:lvl5pPr marL="1828800" algn="l" rtl="0" eaLnBrk="1" hangingPunct="1">
        <a:defRPr kern="1200">
          <a:solidFill>
            <a:schemeClr val="tx1"/>
          </a:solidFill>
          <a:latin typeface="+mn-lt"/>
          <a:ea typeface="+mn-ea"/>
          <a:cs typeface="+mn-cs"/>
        </a:defRPr>
      </a:lvl5pPr>
      <a:lvl6pPr marL="2286000" algn="l" rtl="0" eaLnBrk="1" hangingPunct="1">
        <a:defRPr kern="1200">
          <a:solidFill>
            <a:schemeClr val="tx1"/>
          </a:solidFill>
          <a:latin typeface="+mn-lt"/>
          <a:ea typeface="+mn-ea"/>
          <a:cs typeface="+mn-cs"/>
        </a:defRPr>
      </a:lvl6pPr>
      <a:lvl7pPr marL="2743200" algn="l" rtl="0" eaLnBrk="1" hangingPunct="1">
        <a:defRPr kern="1200">
          <a:solidFill>
            <a:schemeClr val="tx1"/>
          </a:solidFill>
          <a:latin typeface="+mn-lt"/>
          <a:ea typeface="+mn-ea"/>
          <a:cs typeface="+mn-cs"/>
        </a:defRPr>
      </a:lvl7pPr>
      <a:lvl8pPr marL="3200400" algn="l" rtl="0" eaLnBrk="1" hangingPunct="1">
        <a:defRPr kern="1200">
          <a:solidFill>
            <a:schemeClr val="tx1"/>
          </a:solidFill>
          <a:latin typeface="+mn-lt"/>
          <a:ea typeface="+mn-ea"/>
          <a:cs typeface="+mn-cs"/>
        </a:defRPr>
      </a:lvl8pPr>
      <a:lvl9pPr marL="3657600" algn="l" rtl="0" eaLnBrk="1" hangingPunct="1">
        <a:defRPr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6.xml"/><Relationship Id="rId4" Type="http://schemas.openxmlformats.org/officeDocument/2006/relationships/package" Target="../embeddings/Microsoft_Word_Document1.docx"/><Relationship Id="rId5" Type="http://schemas.openxmlformats.org/officeDocument/2006/relationships/image" Target="../media/image6.emf"/><Relationship Id="rId1" Type="http://schemas.openxmlformats.org/officeDocument/2006/relationships/vmlDrawing" Target="../drawings/vmlDrawing1.vml"/><Relationship Id="rId2"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8.xml"/><Relationship Id="rId4" Type="http://schemas.openxmlformats.org/officeDocument/2006/relationships/package" Target="../embeddings/Microsoft_Word_Document2.docx"/><Relationship Id="rId5" Type="http://schemas.openxmlformats.org/officeDocument/2006/relationships/image" Target="../media/image7.emf"/><Relationship Id="rId1" Type="http://schemas.openxmlformats.org/officeDocument/2006/relationships/vmlDrawing" Target="../drawings/vmlDrawing2.vml"/><Relationship Id="rId2"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9.xml"/><Relationship Id="rId4" Type="http://schemas.openxmlformats.org/officeDocument/2006/relationships/package" Target="../embeddings/Microsoft_Word_Document3.docx"/><Relationship Id="rId5" Type="http://schemas.openxmlformats.org/officeDocument/2006/relationships/image" Target="../media/image8.emf"/><Relationship Id="rId1" Type="http://schemas.openxmlformats.org/officeDocument/2006/relationships/vmlDrawing" Target="../drawings/vmlDrawing3.vml"/><Relationship Id="rId2"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0.xml"/><Relationship Id="rId4" Type="http://schemas.openxmlformats.org/officeDocument/2006/relationships/package" Target="../embeddings/Microsoft_Word_Document4.docx"/><Relationship Id="rId5" Type="http://schemas.openxmlformats.org/officeDocument/2006/relationships/image" Target="../media/image9.emf"/><Relationship Id="rId1" Type="http://schemas.openxmlformats.org/officeDocument/2006/relationships/vmlDrawing" Target="../drawings/vmlDrawing4.vml"/><Relationship Id="rId2"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1.xml"/><Relationship Id="rId4" Type="http://schemas.openxmlformats.org/officeDocument/2006/relationships/package" Target="../embeddings/Microsoft_Word_Document5.docx"/><Relationship Id="rId5" Type="http://schemas.openxmlformats.org/officeDocument/2006/relationships/image" Target="../media/image10.emf"/><Relationship Id="rId1" Type="http://schemas.openxmlformats.org/officeDocument/2006/relationships/vmlDrawing" Target="../drawings/vmlDrawing5.vml"/><Relationship Id="rId2"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2.xml"/><Relationship Id="rId4" Type="http://schemas.openxmlformats.org/officeDocument/2006/relationships/oleObject" Target="../embeddings/oleObject1.bin"/><Relationship Id="rId5" Type="http://schemas.openxmlformats.org/officeDocument/2006/relationships/image" Target="../media/image11.emf"/><Relationship Id="rId6" Type="http://schemas.openxmlformats.org/officeDocument/2006/relationships/oleObject" Target="../embeddings/oleObject2.bin"/><Relationship Id="rId7" Type="http://schemas.openxmlformats.org/officeDocument/2006/relationships/image" Target="../media/image12.emf"/><Relationship Id="rId1" Type="http://schemas.openxmlformats.org/officeDocument/2006/relationships/vmlDrawing" Target="../drawings/vmlDrawing6.vml"/><Relationship Id="rId2"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dirty="0" smtClean="0"/>
              <a:t>Session </a:t>
            </a:r>
            <a:r>
              <a:rPr lang="en-US" dirty="0" smtClean="0"/>
              <a:t>20: Asset Based Valuation</a:t>
            </a:r>
            <a:endParaRPr lang="en-US" dirty="0"/>
          </a:p>
        </p:txBody>
      </p:sp>
      <p:sp>
        <p:nvSpPr>
          <p:cNvPr id="5" name="Subtitle 4"/>
          <p:cNvSpPr>
            <a:spLocks noGrp="1"/>
          </p:cNvSpPr>
          <p:nvPr>
            <p:ph type="subTitle" idx="1"/>
          </p:nvPr>
        </p:nvSpPr>
        <p:spPr/>
        <p:txBody>
          <a:bodyPr/>
          <a:lstStyle/>
          <a:p>
            <a:endParaRPr lang="en-US"/>
          </a:p>
        </p:txBody>
      </p:sp>
      <p:sp>
        <p:nvSpPr>
          <p:cNvPr id="6" name="Date Placeholder 5"/>
          <p:cNvSpPr>
            <a:spLocks noGrp="1"/>
          </p:cNvSpPr>
          <p:nvPr>
            <p:ph type="dt" sz="half" idx="10"/>
          </p:nvPr>
        </p:nvSpPr>
        <p:spPr/>
        <p:txBody>
          <a:bodyPr/>
          <a:lstStyle/>
          <a:p>
            <a:pPr algn="ctr"/>
            <a:r>
              <a:rPr lang="en-US" sz="2000" smtClean="0">
                <a:solidFill>
                  <a:srgbClr val="FFFFFF"/>
                </a:solidFill>
              </a:rPr>
              <a:t>‹#›</a:t>
            </a:r>
            <a:endParaRPr lang="en-US" sz="2000" dirty="0">
              <a:solidFill>
                <a:srgbClr val="FFFFFF"/>
              </a:solidFill>
            </a:endParaRPr>
          </a:p>
        </p:txBody>
      </p:sp>
      <p:sp>
        <p:nvSpPr>
          <p:cNvPr id="7" name="Footer Placeholder 6"/>
          <p:cNvSpPr>
            <a:spLocks noGrp="1"/>
          </p:cNvSpPr>
          <p:nvPr>
            <p:ph type="ftr" sz="quarter" idx="11"/>
          </p:nvPr>
        </p:nvSpPr>
        <p:spPr/>
        <p:txBody>
          <a:bodyPr/>
          <a:lstStyle/>
          <a:p>
            <a:pPr algn="r"/>
            <a:r>
              <a:rPr lang="en-US" smtClean="0">
                <a:solidFill>
                  <a:schemeClr val="tx2"/>
                </a:solidFill>
              </a:rPr>
              <a:t>Aswath Damodaran</a:t>
            </a:r>
            <a:endParaRPr lang="en-US" dirty="0">
              <a:solidFill>
                <a:schemeClr val="tx2"/>
              </a:solidFill>
            </a:endParaRPr>
          </a:p>
        </p:txBody>
      </p:sp>
      <p:sp>
        <p:nvSpPr>
          <p:cNvPr id="8" name="Slide Number Placeholder 7"/>
          <p:cNvSpPr>
            <a:spLocks noGrp="1"/>
          </p:cNvSpPr>
          <p:nvPr>
            <p:ph type="sldNum" sz="quarter" idx="12"/>
          </p:nvPr>
        </p:nvSpPr>
        <p:spPr/>
        <p:txBody>
          <a:bodyPr>
            <a:normAutofit/>
          </a:bodyPr>
          <a:lstStyle/>
          <a:p>
            <a:fld id="{72AC53DF-4216-466D-99A7-94400E6C2A25}" type="slidenum">
              <a:rPr lang="en-US" smtClean="0"/>
              <a:pPr/>
              <a:t>1</a:t>
            </a:fld>
            <a:endParaRPr lang="en-US" dirty="0">
              <a:solidFill>
                <a:schemeClr val="tx2"/>
              </a:solidFill>
            </a:endParaRPr>
          </a:p>
        </p:txBody>
      </p:sp>
    </p:spTree>
    <p:extLst>
      <p:ext uri="{BB962C8B-B14F-4D97-AF65-F5344CB8AC3E}">
        <p14:creationId xmlns:p14="http://schemas.microsoft.com/office/powerpoint/2010/main" val="183778350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Asset Based Valuation</a:t>
            </a:r>
            <a:endParaRPr lang="en-US" dirty="0"/>
          </a:p>
        </p:txBody>
      </p:sp>
      <p:sp>
        <p:nvSpPr>
          <p:cNvPr id="3" name="Footer Placeholder 2"/>
          <p:cNvSpPr>
            <a:spLocks noGrp="1"/>
          </p:cNvSpPr>
          <p:nvPr>
            <p:ph type="ftr" sz="quarter" idx="11"/>
          </p:nvPr>
        </p:nvSpPr>
        <p:spPr/>
        <p:txBody>
          <a:bodyPr/>
          <a:lstStyle/>
          <a:p>
            <a:r>
              <a:rPr lang="en-US" smtClean="0"/>
              <a:t>Aswath Damodaran</a:t>
            </a:r>
            <a:endParaRPr lang="en-US" dirty="0"/>
          </a:p>
        </p:txBody>
      </p:sp>
      <p:sp>
        <p:nvSpPr>
          <p:cNvPr id="4" name="Slide Number Placeholder 3"/>
          <p:cNvSpPr>
            <a:spLocks noGrp="1"/>
          </p:cNvSpPr>
          <p:nvPr>
            <p:ph type="sldNum" sz="quarter" idx="12"/>
          </p:nvPr>
        </p:nvSpPr>
        <p:spPr/>
        <p:txBody>
          <a:bodyPr>
            <a:normAutofit fontScale="85000" lnSpcReduction="20000"/>
          </a:bodyPr>
          <a:lstStyle/>
          <a:p>
            <a:fld id="{1AD93096-5B34-4342-9326-69289CEAE4C2}" type="slidenum">
              <a:rPr lang="en-US" smtClean="0"/>
              <a:pPr/>
              <a:t>2</a:t>
            </a:fld>
            <a:endParaRPr lang="en-US" dirty="0">
              <a:solidFill>
                <a:srgbClr val="FFFFFF"/>
              </a:solidFill>
            </a:endParaRPr>
          </a:p>
        </p:txBody>
      </p:sp>
      <p:pic>
        <p:nvPicPr>
          <p:cNvPr id="6" name="Content Placeholder 5"/>
          <p:cNvPicPr>
            <a:picLocks noGrp="1" noChangeAspect="1"/>
          </p:cNvPicPr>
          <p:nvPr>
            <p:ph sz="quarter" idx="1"/>
          </p:nvPr>
        </p:nvPicPr>
        <p:blipFill>
          <a:blip r:embed="rId2"/>
          <a:stretch>
            <a:fillRect/>
          </a:stretch>
        </p:blipFill>
        <p:spPr>
          <a:xfrm>
            <a:off x="1957621" y="1600200"/>
            <a:ext cx="5463708" cy="4495800"/>
          </a:xfrm>
          <a:prstGeom prst="rect">
            <a:avLst/>
          </a:prstGeom>
        </p:spPr>
      </p:pic>
    </p:spTree>
    <p:extLst>
      <p:ext uri="{BB962C8B-B14F-4D97-AF65-F5344CB8AC3E}">
        <p14:creationId xmlns:p14="http://schemas.microsoft.com/office/powerpoint/2010/main" val="197241339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5"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What is asset based valuation?</a:t>
            </a:r>
          </a:p>
        </p:txBody>
      </p:sp>
      <p:sp>
        <p:nvSpPr>
          <p:cNvPr id="226306" name="Content Placeholder 2"/>
          <p:cNvSpPr>
            <a:spLocks noGrp="1"/>
          </p:cNvSpPr>
          <p:nvPr>
            <p:ph sz="quarter" idx="1"/>
          </p:nvPr>
        </p:nvSpPr>
        <p:spPr>
          <a:xfrm>
            <a:off x="612775" y="1600200"/>
            <a:ext cx="8153400" cy="4495800"/>
          </a:xfrm>
        </p:spPr>
        <p:txBody>
          <a:bodyPr/>
          <a:lstStyle/>
          <a:p>
            <a:pPr eaLnBrk="1" hangingPunct="1"/>
            <a:r>
              <a:rPr lang="en-US" altLang="en-US">
                <a:ea typeface="ＭＳ Ｐゴシック" charset="-128"/>
              </a:rPr>
              <a:t>In intrinsic valuation, you value a business based upon the cash flows you expect that business to generate over time.</a:t>
            </a:r>
          </a:p>
          <a:p>
            <a:pPr eaLnBrk="1" hangingPunct="1"/>
            <a:r>
              <a:rPr lang="en-US" altLang="en-US">
                <a:ea typeface="ＭＳ Ｐゴシック" charset="-128"/>
              </a:rPr>
              <a:t>In relative valuation, you value a business based upon how similar businesses are priced.</a:t>
            </a:r>
          </a:p>
          <a:p>
            <a:pPr eaLnBrk="1" hangingPunct="1"/>
            <a:r>
              <a:rPr lang="en-US" altLang="en-US">
                <a:ea typeface="ＭＳ Ｐゴシック" charset="-128"/>
              </a:rPr>
              <a:t>In asset based valuation, you value a business by valuing its individual assets. These individual assets can be tangible or intangible.</a:t>
            </a:r>
          </a:p>
          <a:p>
            <a:pPr eaLnBrk="1" hangingPunct="1"/>
            <a:endParaRPr lang="en-US" altLang="en-US">
              <a:ea typeface="ＭＳ Ｐゴシック" charset="-128"/>
            </a:endParaRPr>
          </a:p>
        </p:txBody>
      </p:sp>
      <p:sp>
        <p:nvSpPr>
          <p:cNvPr id="226307" name="Footer Placeholder 3"/>
          <p:cNvSpPr>
            <a:spLocks noGrp="1"/>
          </p:cNvSpPr>
          <p:nvPr>
            <p:ph type="ftr" sz="quarter" idx="4294967295"/>
          </p:nvPr>
        </p:nvSpPr>
        <p:spPr bwMode="auto">
          <a:xfrm>
            <a:off x="609600" y="6248400"/>
            <a:ext cx="5421313"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90715275-5417-7B40-852E-636D229B0CD7}" type="slidenum">
              <a:rPr lang="en-US" altLang="en-US" sz="1200">
                <a:solidFill>
                  <a:srgbClr val="FFFFFF"/>
                </a:solidFill>
              </a:rPr>
              <a:pPr>
                <a:lnSpc>
                  <a:spcPct val="80000"/>
                </a:lnSpc>
              </a:pPr>
              <a:t>3</a:t>
            </a:fld>
            <a:endParaRPr lang="en-US" altLang="en-US" sz="1200">
              <a:solidFill>
                <a:srgbClr val="FFFFFF"/>
              </a:solidFill>
            </a:endParaRPr>
          </a:p>
        </p:txBody>
      </p:sp>
    </p:spTree>
    <p:extLst>
      <p:ext uri="{BB962C8B-B14F-4D97-AF65-F5344CB8AC3E}">
        <p14:creationId xmlns:p14="http://schemas.microsoft.com/office/powerpoint/2010/main" val="61339846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3889" name="Title 1"/>
          <p:cNvSpPr>
            <a:spLocks noGrp="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When is asset-based valuation easiest to do?</a:t>
            </a:r>
            <a:endParaRPr lang="en-US">
              <a:ea typeface="+mj-ea"/>
              <a:cs typeface="+mj-cs"/>
            </a:endParaRPr>
          </a:p>
        </p:txBody>
      </p:sp>
      <p:sp>
        <p:nvSpPr>
          <p:cNvPr id="293890" name="Content Placeholder 2"/>
          <p:cNvSpPr>
            <a:spLocks noGrp="1"/>
          </p:cNvSpPr>
          <p:nvPr>
            <p:ph sz="quarter" idx="1"/>
          </p:nvPr>
        </p:nvSpPr>
        <p:spPr>
          <a:xfrm>
            <a:off x="612775" y="1600200"/>
            <a:ext cx="8153400" cy="4495800"/>
          </a:xfrm>
        </p:spPr>
        <p:txBody>
          <a:bodyPr>
            <a:noAutofit/>
          </a:bodyPr>
          <a:lstStyle/>
          <a:p>
            <a:pPr eaLnBrk="1" hangingPunct="1">
              <a:lnSpc>
                <a:spcPct val="90000"/>
              </a:lnSpc>
            </a:pPr>
            <a:r>
              <a:rPr lang="en-US" altLang="en-US" u="sng" dirty="0">
                <a:ea typeface="ＭＳ Ｐゴシック" charset="-128"/>
              </a:rPr>
              <a:t>Separable assets</a:t>
            </a:r>
            <a:r>
              <a:rPr lang="en-US" altLang="en-US" dirty="0">
                <a:ea typeface="ＭＳ Ｐゴシック" charset="-128"/>
              </a:rPr>
              <a:t>: If a company is a collection of separable assets (a set of real estate holdings, a holding company of different independent businesses), asset-based valuation is easier to do. </a:t>
            </a:r>
          </a:p>
          <a:p>
            <a:pPr eaLnBrk="1" hangingPunct="1">
              <a:lnSpc>
                <a:spcPct val="90000"/>
              </a:lnSpc>
            </a:pPr>
            <a:r>
              <a:rPr lang="en-US" altLang="en-US" u="sng" dirty="0">
                <a:ea typeface="ＭＳ Ｐゴシック" charset="-128"/>
              </a:rPr>
              <a:t>Stand alone earnings/ cash flows</a:t>
            </a:r>
            <a:r>
              <a:rPr lang="en-US" altLang="en-US" dirty="0">
                <a:ea typeface="ＭＳ Ｐゴシック" charset="-128"/>
              </a:rPr>
              <a:t>: An asset is much simpler to value if you can trace its earnings/cash flows to it. </a:t>
            </a:r>
            <a:endParaRPr lang="en-US" altLang="en-US" dirty="0" smtClean="0">
              <a:ea typeface="ＭＳ Ｐゴシック" charset="-128"/>
            </a:endParaRPr>
          </a:p>
          <a:p>
            <a:pPr eaLnBrk="1" hangingPunct="1">
              <a:lnSpc>
                <a:spcPct val="90000"/>
              </a:lnSpc>
            </a:pPr>
            <a:r>
              <a:rPr lang="en-US" altLang="en-US" u="sng" dirty="0" smtClean="0">
                <a:ea typeface="ＭＳ Ｐゴシック" charset="-128"/>
              </a:rPr>
              <a:t>Active </a:t>
            </a:r>
            <a:r>
              <a:rPr lang="en-US" altLang="en-US" u="sng" dirty="0">
                <a:ea typeface="ＭＳ Ｐゴシック" charset="-128"/>
              </a:rPr>
              <a:t>market for similar assets</a:t>
            </a:r>
            <a:r>
              <a:rPr lang="en-US" altLang="en-US" dirty="0">
                <a:ea typeface="ＭＳ Ｐゴシック" charset="-128"/>
              </a:rPr>
              <a:t>: If you plan to do a relative valuation, it is easier if you can find an active market for “similar” assets which you can draw on for transactions prices.</a:t>
            </a:r>
          </a:p>
        </p:txBody>
      </p:sp>
      <p:sp>
        <p:nvSpPr>
          <p:cNvPr id="232451" name="Footer Placeholder 3"/>
          <p:cNvSpPr>
            <a:spLocks noGrp="1"/>
          </p:cNvSpPr>
          <p:nvPr>
            <p:ph type="ftr" sz="quarter" idx="4294967295"/>
          </p:nvPr>
        </p:nvSpPr>
        <p:spPr bwMode="auto">
          <a:xfrm>
            <a:off x="609600" y="6248400"/>
            <a:ext cx="5421313"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788EA3AF-3DD8-D94F-A4EA-DD99D8945941}" type="slidenum">
              <a:rPr lang="en-US" altLang="en-US" sz="1200">
                <a:solidFill>
                  <a:srgbClr val="FFFFFF"/>
                </a:solidFill>
              </a:rPr>
              <a:pPr>
                <a:lnSpc>
                  <a:spcPct val="80000"/>
                </a:lnSpc>
              </a:pPr>
              <a:t>4</a:t>
            </a:fld>
            <a:endParaRPr lang="en-US" altLang="en-US" sz="1200">
              <a:solidFill>
                <a:srgbClr val="FFFFFF"/>
              </a:solidFill>
            </a:endParaRPr>
          </a:p>
        </p:txBody>
      </p:sp>
    </p:spTree>
    <p:extLst>
      <p:ext uri="{BB962C8B-B14F-4D97-AF65-F5344CB8AC3E}">
        <p14:creationId xmlns:p14="http://schemas.microsoft.com/office/powerpoint/2010/main" val="196594152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7"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I. Liquidation Valuation</a:t>
            </a:r>
          </a:p>
        </p:txBody>
      </p:sp>
      <p:sp>
        <p:nvSpPr>
          <p:cNvPr id="294914" name="Content Placeholder 2"/>
          <p:cNvSpPr>
            <a:spLocks noGrp="1"/>
          </p:cNvSpPr>
          <p:nvPr>
            <p:ph sz="quarter" idx="1"/>
          </p:nvPr>
        </p:nvSpPr>
        <p:spPr>
          <a:xfrm>
            <a:off x="612775" y="1600200"/>
            <a:ext cx="8153400" cy="4495800"/>
          </a:xfrm>
        </p:spPr>
        <p:txBody>
          <a:bodyPr>
            <a:normAutofit/>
          </a:bodyPr>
          <a:lstStyle/>
          <a:p>
            <a:pPr eaLnBrk="1" hangingPunct="1">
              <a:lnSpc>
                <a:spcPct val="80000"/>
              </a:lnSpc>
            </a:pPr>
            <a:r>
              <a:rPr lang="en-US" altLang="en-US" sz="2600" dirty="0">
                <a:ea typeface="ＭＳ Ｐゴシック" charset="-128"/>
              </a:rPr>
              <a:t>In liquidation valuation, you are trying to assess how much you would get from selling the assets of the business today, rather than the business as a going concern.</a:t>
            </a:r>
          </a:p>
          <a:p>
            <a:pPr eaLnBrk="1" hangingPunct="1">
              <a:lnSpc>
                <a:spcPct val="80000"/>
              </a:lnSpc>
            </a:pPr>
            <a:r>
              <a:rPr lang="en-US" altLang="en-US" sz="2600" dirty="0">
                <a:ea typeface="ＭＳ Ｐゴシック" charset="-128"/>
              </a:rPr>
              <a:t>Consequently, it makes more sense to price those assets (i.e., do relative valuation) than it is to value them (do intrinsic valuation). </a:t>
            </a:r>
            <a:endParaRPr lang="en-US" altLang="en-US" sz="2600" dirty="0" smtClean="0">
              <a:ea typeface="ＭＳ Ｐゴシック" charset="-128"/>
            </a:endParaRPr>
          </a:p>
          <a:p>
            <a:pPr eaLnBrk="1" hangingPunct="1">
              <a:lnSpc>
                <a:spcPct val="80000"/>
              </a:lnSpc>
            </a:pPr>
            <a:r>
              <a:rPr lang="en-US" altLang="en-US" sz="2600" dirty="0" smtClean="0">
                <a:ea typeface="ＭＳ Ｐゴシック" charset="-128"/>
              </a:rPr>
              <a:t>To </a:t>
            </a:r>
            <a:r>
              <a:rPr lang="en-US" altLang="en-US" sz="2600" dirty="0">
                <a:ea typeface="ＭＳ Ｐゴシック" charset="-128"/>
              </a:rPr>
              <a:t>the extent that the liquidation is urgent, you may attach a discount to the estimated value.</a:t>
            </a:r>
          </a:p>
        </p:txBody>
      </p:sp>
      <p:sp>
        <p:nvSpPr>
          <p:cNvPr id="234499" name="Footer Placeholder 3"/>
          <p:cNvSpPr>
            <a:spLocks noGrp="1"/>
          </p:cNvSpPr>
          <p:nvPr>
            <p:ph type="ftr" sz="quarter" idx="4294967295"/>
          </p:nvPr>
        </p:nvSpPr>
        <p:spPr bwMode="auto">
          <a:xfrm>
            <a:off x="609600" y="6248400"/>
            <a:ext cx="5421313"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71BE8664-F1EF-C04A-8FD3-40F5B1F107A6}" type="slidenum">
              <a:rPr lang="en-US" altLang="en-US" sz="1200">
                <a:solidFill>
                  <a:srgbClr val="FFFFFF"/>
                </a:solidFill>
              </a:rPr>
              <a:pPr>
                <a:lnSpc>
                  <a:spcPct val="80000"/>
                </a:lnSpc>
              </a:pPr>
              <a:t>5</a:t>
            </a:fld>
            <a:endParaRPr lang="en-US" altLang="en-US" sz="1200">
              <a:solidFill>
                <a:srgbClr val="FFFFFF"/>
              </a:solidFill>
            </a:endParaRPr>
          </a:p>
        </p:txBody>
      </p:sp>
    </p:spTree>
    <p:extLst>
      <p:ext uri="{BB962C8B-B14F-4D97-AF65-F5344CB8AC3E}">
        <p14:creationId xmlns:p14="http://schemas.microsoft.com/office/powerpoint/2010/main" val="119019467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5937" name="Title 1"/>
          <p:cNvSpPr>
            <a:spLocks noGrp="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II. Accounting Valuation: Glimmers from FAS 157</a:t>
            </a:r>
            <a:endParaRPr lang="en-US">
              <a:ea typeface="+mj-ea"/>
              <a:cs typeface="+mj-cs"/>
            </a:endParaRPr>
          </a:p>
        </p:txBody>
      </p:sp>
      <p:sp>
        <p:nvSpPr>
          <p:cNvPr id="295938" name="Content Placeholder 2"/>
          <p:cNvSpPr>
            <a:spLocks noGrp="1"/>
          </p:cNvSpPr>
          <p:nvPr>
            <p:ph sz="quarter" idx="1"/>
          </p:nvPr>
        </p:nvSpPr>
        <p:spPr>
          <a:xfrm>
            <a:off x="612775" y="1600200"/>
            <a:ext cx="8153400" cy="4495800"/>
          </a:xfrm>
        </p:spPr>
        <p:txBody>
          <a:bodyPr>
            <a:normAutofit lnSpcReduction="10000"/>
          </a:bodyPr>
          <a:lstStyle/>
          <a:p>
            <a:pPr eaLnBrk="1" hangingPunct="1">
              <a:lnSpc>
                <a:spcPct val="80000"/>
              </a:lnSpc>
            </a:pPr>
            <a:r>
              <a:rPr lang="en-US" altLang="en-US" u="sng" dirty="0">
                <a:ea typeface="ＭＳ Ｐゴシック" charset="-128"/>
              </a:rPr>
              <a:t>The ubiquitous </a:t>
            </a:r>
            <a:r>
              <a:rPr lang="ja-JP" altLang="en-US" u="sng" dirty="0">
                <a:ea typeface="ＭＳ Ｐゴシック" charset="-128"/>
              </a:rPr>
              <a:t>“</a:t>
            </a:r>
            <a:r>
              <a:rPr lang="en-US" altLang="ja-JP" u="sng" dirty="0">
                <a:ea typeface="ＭＳ Ｐゴシック" charset="-128"/>
              </a:rPr>
              <a:t>market participant</a:t>
            </a:r>
            <a:r>
              <a:rPr lang="ja-JP" altLang="en-US" u="sng" dirty="0">
                <a:ea typeface="ＭＳ Ｐゴシック" charset="-128"/>
              </a:rPr>
              <a:t>”</a:t>
            </a:r>
            <a:r>
              <a:rPr lang="en-US" altLang="ja-JP" dirty="0">
                <a:ea typeface="ＭＳ Ｐゴシック" charset="-128"/>
              </a:rPr>
              <a:t>: Through FAS 157, accountants are asked to attach values to assets/liabilities that market participants would have been willing to pay/ receive.</a:t>
            </a:r>
          </a:p>
          <a:p>
            <a:pPr eaLnBrk="1" hangingPunct="1">
              <a:lnSpc>
                <a:spcPct val="80000"/>
              </a:lnSpc>
            </a:pPr>
            <a:r>
              <a:rPr lang="en-US" altLang="en-US" u="sng" dirty="0">
                <a:ea typeface="ＭＳ Ｐゴシック" charset="-128"/>
              </a:rPr>
              <a:t>Tilt towards relative value</a:t>
            </a:r>
            <a:r>
              <a:rPr lang="en-US" altLang="en-US" dirty="0">
                <a:ea typeface="ＭＳ Ｐゴシック" charset="-128"/>
              </a:rPr>
              <a:t>: </a:t>
            </a:r>
            <a:r>
              <a:rPr lang="ja-JP" altLang="en-US" dirty="0">
                <a:ea typeface="ＭＳ Ｐゴシック" charset="-128"/>
              </a:rPr>
              <a:t>“</a:t>
            </a:r>
            <a:r>
              <a:rPr lang="en-US" altLang="ja-JP" dirty="0">
                <a:ea typeface="ＭＳ Ｐゴシック" charset="-128"/>
              </a:rPr>
              <a:t>The definition focuses on the price that would be received to sell the asset or paid to transfer the liability (an exit price), not the price that would be paid to acquire the asset or received to assume the liability (an entry price).</a:t>
            </a:r>
            <a:r>
              <a:rPr lang="ja-JP" altLang="en-US" dirty="0">
                <a:ea typeface="ＭＳ Ｐゴシック" charset="-128"/>
              </a:rPr>
              <a:t>”</a:t>
            </a:r>
            <a:r>
              <a:rPr lang="en-US" altLang="ja-JP" dirty="0">
                <a:ea typeface="ＭＳ Ｐゴシック" charset="-128"/>
              </a:rPr>
              <a:t> </a:t>
            </a:r>
            <a:endParaRPr lang="en-US" altLang="ja-JP" dirty="0" smtClean="0">
              <a:ea typeface="ＭＳ Ｐゴシック" charset="-128"/>
            </a:endParaRPr>
          </a:p>
          <a:p>
            <a:pPr eaLnBrk="1" hangingPunct="1">
              <a:lnSpc>
                <a:spcPct val="80000"/>
              </a:lnSpc>
            </a:pPr>
            <a:r>
              <a:rPr lang="en-US" altLang="en-US" u="sng" dirty="0" smtClean="0">
                <a:ea typeface="ＭＳ Ｐゴシック" charset="-128"/>
              </a:rPr>
              <a:t>Split </a:t>
            </a:r>
            <a:r>
              <a:rPr lang="en-US" altLang="en-US" u="sng" dirty="0">
                <a:ea typeface="ＭＳ Ｐゴシック" charset="-128"/>
              </a:rPr>
              <a:t>mission</a:t>
            </a:r>
            <a:r>
              <a:rPr lang="en-US" altLang="en-US" dirty="0">
                <a:ea typeface="ＭＳ Ｐゴシック" charset="-128"/>
              </a:rPr>
              <a:t>: While accounting fair value is titled towards relative valuation, accountants are also required to back their relative valuations with intrinsic valuations. </a:t>
            </a:r>
          </a:p>
        </p:txBody>
      </p:sp>
      <p:sp>
        <p:nvSpPr>
          <p:cNvPr id="236547" name="Footer Placeholder 3"/>
          <p:cNvSpPr>
            <a:spLocks noGrp="1"/>
          </p:cNvSpPr>
          <p:nvPr>
            <p:ph type="ftr" sz="quarter" idx="4294967295"/>
          </p:nvPr>
        </p:nvSpPr>
        <p:spPr bwMode="auto">
          <a:xfrm>
            <a:off x="609600" y="6248400"/>
            <a:ext cx="5421313"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C6DAEAB6-EBB4-3A46-BA56-11F49AB8028F}" type="slidenum">
              <a:rPr lang="en-US" altLang="en-US" sz="1200">
                <a:solidFill>
                  <a:srgbClr val="FFFFFF"/>
                </a:solidFill>
              </a:rPr>
              <a:pPr>
                <a:lnSpc>
                  <a:spcPct val="80000"/>
                </a:lnSpc>
              </a:pPr>
              <a:t>6</a:t>
            </a:fld>
            <a:endParaRPr lang="en-US" altLang="en-US" sz="1200">
              <a:solidFill>
                <a:srgbClr val="FFFFFF"/>
              </a:solidFill>
            </a:endParaRPr>
          </a:p>
        </p:txBody>
      </p:sp>
    </p:spTree>
    <p:extLst>
      <p:ext uri="{BB962C8B-B14F-4D97-AF65-F5344CB8AC3E}">
        <p14:creationId xmlns:p14="http://schemas.microsoft.com/office/powerpoint/2010/main" val="188492544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3"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III. Sum of the parts valuation</a:t>
            </a:r>
          </a:p>
        </p:txBody>
      </p:sp>
      <p:sp>
        <p:nvSpPr>
          <p:cNvPr id="296962" name="Content Placeholder 2"/>
          <p:cNvSpPr>
            <a:spLocks noGrp="1"/>
          </p:cNvSpPr>
          <p:nvPr>
            <p:ph sz="quarter" idx="1"/>
          </p:nvPr>
        </p:nvSpPr>
        <p:spPr>
          <a:xfrm>
            <a:off x="612775" y="1600200"/>
            <a:ext cx="8153400" cy="4495800"/>
          </a:xfrm>
        </p:spPr>
        <p:txBody>
          <a:bodyPr>
            <a:normAutofit fontScale="92500"/>
          </a:bodyPr>
          <a:lstStyle/>
          <a:p>
            <a:pPr marL="320040" indent="-320040" eaLnBrk="1" fontAlgn="auto" hangingPunct="1">
              <a:spcAft>
                <a:spcPts val="0"/>
              </a:spcAft>
              <a:buFont typeface="Wingdings"/>
              <a:buChar char=""/>
              <a:defRPr/>
            </a:pPr>
            <a:r>
              <a:rPr lang="en-US" dirty="0" smtClean="0">
                <a:ea typeface="+mn-ea"/>
                <a:cs typeface="+mn-cs"/>
              </a:rPr>
              <a:t>You can value a company in pieces, using either relative or intrinsic valuation. </a:t>
            </a:r>
            <a:endParaRPr lang="en-US" dirty="0" smtClean="0">
              <a:ea typeface="+mn-ea"/>
              <a:cs typeface="+mn-cs"/>
            </a:endParaRPr>
          </a:p>
          <a:p>
            <a:pPr marL="320040" indent="-320040" eaLnBrk="1" fontAlgn="auto" hangingPunct="1">
              <a:spcAft>
                <a:spcPts val="0"/>
              </a:spcAft>
              <a:buFont typeface="Wingdings"/>
              <a:buChar char=""/>
              <a:defRPr/>
            </a:pPr>
            <a:r>
              <a:rPr lang="en-US" dirty="0" smtClean="0">
                <a:ea typeface="+mn-ea"/>
                <a:cs typeface="+mn-cs"/>
              </a:rPr>
              <a:t>If </a:t>
            </a:r>
            <a:r>
              <a:rPr lang="en-US" dirty="0" smtClean="0">
                <a:ea typeface="+mn-ea"/>
                <a:cs typeface="+mn-cs"/>
              </a:rPr>
              <a:t>you are long term, passive investor in the company, your intent may be to find market mistakes that you hope will get corrected over time. If that is the case, you should do an intrinsic valuation of the individual assets. </a:t>
            </a:r>
          </a:p>
          <a:p>
            <a:pPr marL="320040" indent="-320040" eaLnBrk="1" fontAlgn="auto" hangingPunct="1">
              <a:spcAft>
                <a:spcPts val="0"/>
              </a:spcAft>
              <a:buFont typeface="Wingdings"/>
              <a:buChar char=""/>
              <a:defRPr/>
            </a:pPr>
            <a:r>
              <a:rPr lang="en-US" dirty="0" smtClean="0">
                <a:ea typeface="+mn-ea"/>
                <a:cs typeface="+mn-cs"/>
              </a:rPr>
              <a:t>If you are an activist investor that plans to acquire the company or push for change, you should be more focused on relative valuation, since your intent is to get the company to split up and gain the increase in value.</a:t>
            </a:r>
            <a:endParaRPr lang="en-US" dirty="0">
              <a:ea typeface="+mn-ea"/>
              <a:cs typeface="+mn-cs"/>
            </a:endParaRPr>
          </a:p>
        </p:txBody>
      </p:sp>
      <p:sp>
        <p:nvSpPr>
          <p:cNvPr id="238595" name="Footer Placeholder 3"/>
          <p:cNvSpPr>
            <a:spLocks noGrp="1"/>
          </p:cNvSpPr>
          <p:nvPr>
            <p:ph type="ftr" sz="quarter" idx="4294967295"/>
          </p:nvPr>
        </p:nvSpPr>
        <p:spPr bwMode="auto">
          <a:xfrm>
            <a:off x="609600" y="6248400"/>
            <a:ext cx="5421313"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A6614A51-42A8-3B48-9E07-20312C166A91}" type="slidenum">
              <a:rPr lang="en-US" altLang="en-US" sz="1200">
                <a:solidFill>
                  <a:srgbClr val="FFFFFF"/>
                </a:solidFill>
              </a:rPr>
              <a:pPr>
                <a:lnSpc>
                  <a:spcPct val="80000"/>
                </a:lnSpc>
              </a:pPr>
              <a:t>7</a:t>
            </a:fld>
            <a:endParaRPr lang="en-US" altLang="en-US" sz="1200">
              <a:solidFill>
                <a:srgbClr val="FFFFFF"/>
              </a:solidFill>
            </a:endParaRPr>
          </a:p>
        </p:txBody>
      </p:sp>
    </p:spTree>
    <p:extLst>
      <p:ext uri="{BB962C8B-B14F-4D97-AF65-F5344CB8AC3E}">
        <p14:creationId xmlns:p14="http://schemas.microsoft.com/office/powerpoint/2010/main" val="52546072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2775" y="228600"/>
            <a:ext cx="8153400" cy="990600"/>
          </a:xfrm>
        </p:spPr>
        <p:txBody>
          <a:bodyPr>
            <a:normAutofit fontScale="90000"/>
          </a:bodyPr>
          <a:lstStyle/>
          <a:p>
            <a:pPr eaLnBrk="1" hangingPunct="1"/>
            <a:r>
              <a:rPr lang="en-US" altLang="en-US" sz="3200">
                <a:ea typeface="ＭＳ Ｐゴシック" charset="-128"/>
              </a:rPr>
              <a:t>Let’s try this</a:t>
            </a:r>
            <a:br>
              <a:rPr lang="en-US" altLang="en-US" sz="3200">
                <a:ea typeface="ＭＳ Ｐゴシック" charset="-128"/>
              </a:rPr>
            </a:br>
            <a:r>
              <a:rPr lang="en-US" altLang="en-US" sz="3200">
                <a:ea typeface="ＭＳ Ｐゴシック" charset="-128"/>
              </a:rPr>
              <a:t>United Technologies: Raw Data - 2009</a:t>
            </a:r>
          </a:p>
        </p:txBody>
      </p:sp>
      <p:sp>
        <p:nvSpPr>
          <p:cNvPr id="240642" name="Footer Placeholder 2"/>
          <p:cNvSpPr>
            <a:spLocks noGrp="1"/>
          </p:cNvSpPr>
          <p:nvPr>
            <p:ph type="ftr" sz="quarter" idx="4294967295"/>
          </p:nvPr>
        </p:nvSpPr>
        <p:spPr bwMode="auto">
          <a:xfrm>
            <a:off x="609600" y="6248400"/>
            <a:ext cx="5421313"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4" name="Slide Number Placeholder 3"/>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EE5065F9-FF8C-1E42-89E7-860111F501A6}" type="slidenum">
              <a:rPr lang="en-US" altLang="en-US" sz="1200">
                <a:solidFill>
                  <a:srgbClr val="FFFFFF"/>
                </a:solidFill>
              </a:rPr>
              <a:pPr>
                <a:lnSpc>
                  <a:spcPct val="80000"/>
                </a:lnSpc>
              </a:pPr>
              <a:t>8</a:t>
            </a:fld>
            <a:endParaRPr lang="en-US" altLang="en-US" sz="1200">
              <a:solidFill>
                <a:srgbClr val="FFFFFF"/>
              </a:solidFill>
            </a:endParaRPr>
          </a:p>
        </p:txBody>
      </p:sp>
      <p:graphicFrame>
        <p:nvGraphicFramePr>
          <p:cNvPr id="240644" name="Content Placeholder 6"/>
          <p:cNvGraphicFramePr>
            <a:graphicFrameLocks noGrp="1" noChangeAspect="1"/>
          </p:cNvGraphicFramePr>
          <p:nvPr>
            <p:ph sz="quarter" idx="1"/>
          </p:nvPr>
        </p:nvGraphicFramePr>
        <p:xfrm>
          <a:off x="533400" y="1905000"/>
          <a:ext cx="7696200" cy="2763838"/>
        </p:xfrm>
        <a:graphic>
          <a:graphicData uri="http://schemas.openxmlformats.org/presentationml/2006/ole">
            <mc:AlternateContent xmlns:mc="http://schemas.openxmlformats.org/markup-compatibility/2006">
              <mc:Choice xmlns:v="urn:schemas-microsoft-com:vml" Requires="v">
                <p:oleObj spid="_x0000_s1026" name="Document" r:id="rId4" imgW="8382000" imgH="3009900" progId="Word.Document.12">
                  <p:embed/>
                </p:oleObj>
              </mc:Choice>
              <mc:Fallback>
                <p:oleObj name="Document" r:id="rId4" imgW="8382000" imgH="3009900" progId="Word.Document.12">
                  <p:embed/>
                  <p:pic>
                    <p:nvPicPr>
                      <p:cNvPr id="0" name=""/>
                      <p:cNvPicPr>
                        <a:picLocks noGrp="1"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33400" y="1905000"/>
                        <a:ext cx="7696200" cy="2763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240645" name="TextBox 7"/>
          <p:cNvSpPr txBox="1">
            <a:spLocks noChangeArrowheads="1"/>
          </p:cNvSpPr>
          <p:nvPr/>
        </p:nvSpPr>
        <p:spPr bwMode="auto">
          <a:xfrm>
            <a:off x="914400" y="4800600"/>
            <a:ext cx="746760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2000"/>
              <a:t>The company also had corporate expenses, unallocated to the divisions of $408 million in the most recent year.</a:t>
            </a:r>
          </a:p>
        </p:txBody>
      </p:sp>
    </p:spTree>
    <p:extLst>
      <p:ext uri="{BB962C8B-B14F-4D97-AF65-F5344CB8AC3E}">
        <p14:creationId xmlns:p14="http://schemas.microsoft.com/office/powerpoint/2010/main" val="83980944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2775" y="228600"/>
            <a:ext cx="8153400" cy="990600"/>
          </a:xfrm>
        </p:spPr>
        <p:txBody>
          <a:bodyPr>
            <a:normAutofit fontScale="90000"/>
          </a:bodyPr>
          <a:lstStyle/>
          <a:p>
            <a:pPr eaLnBrk="1" fontAlgn="auto" hangingPunct="1">
              <a:spcAft>
                <a:spcPts val="0"/>
              </a:spcAft>
              <a:defRPr/>
            </a:pPr>
            <a:r>
              <a:rPr lang="en-US" dirty="0" smtClean="0">
                <a:ea typeface="+mj-ea"/>
                <a:cs typeface="+mj-cs"/>
              </a:rPr>
              <a:t>United Technologies: Relative Valuation</a:t>
            </a:r>
            <a:br>
              <a:rPr lang="en-US" dirty="0" smtClean="0">
                <a:ea typeface="+mj-ea"/>
                <a:cs typeface="+mj-cs"/>
              </a:rPr>
            </a:br>
            <a:r>
              <a:rPr lang="en-US" dirty="0" smtClean="0">
                <a:ea typeface="+mj-ea"/>
                <a:cs typeface="+mj-cs"/>
              </a:rPr>
              <a:t>Median Multiples</a:t>
            </a:r>
            <a:endParaRPr lang="en-US" dirty="0">
              <a:ea typeface="+mj-ea"/>
              <a:cs typeface="+mj-cs"/>
            </a:endParaRPr>
          </a:p>
        </p:txBody>
      </p:sp>
      <p:sp>
        <p:nvSpPr>
          <p:cNvPr id="242690" name="Footer Placeholder 2"/>
          <p:cNvSpPr>
            <a:spLocks noGrp="1"/>
          </p:cNvSpPr>
          <p:nvPr>
            <p:ph type="ftr" sz="quarter" idx="4294967295"/>
          </p:nvPr>
        </p:nvSpPr>
        <p:spPr bwMode="auto">
          <a:xfrm>
            <a:off x="609600" y="6248400"/>
            <a:ext cx="5421313"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4" name="Slide Number Placeholder 3"/>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A01C9F57-4B0E-4C4B-A40A-9BACF8BB923F}" type="slidenum">
              <a:rPr lang="en-US" altLang="en-US" sz="1200">
                <a:solidFill>
                  <a:srgbClr val="FFFFFF"/>
                </a:solidFill>
              </a:rPr>
              <a:pPr>
                <a:lnSpc>
                  <a:spcPct val="80000"/>
                </a:lnSpc>
              </a:pPr>
              <a:t>9</a:t>
            </a:fld>
            <a:endParaRPr lang="en-US" altLang="en-US" sz="1200">
              <a:solidFill>
                <a:srgbClr val="FFFFFF"/>
              </a:solidFill>
            </a:endParaRPr>
          </a:p>
        </p:txBody>
      </p:sp>
      <p:graphicFrame>
        <p:nvGraphicFramePr>
          <p:cNvPr id="8" name="Content Placeholder 7"/>
          <p:cNvGraphicFramePr>
            <a:graphicFrameLocks noGrp="1"/>
          </p:cNvGraphicFramePr>
          <p:nvPr>
            <p:ph sz="quarter" idx="1"/>
          </p:nvPr>
        </p:nvGraphicFramePr>
        <p:xfrm>
          <a:off x="381000" y="2362200"/>
          <a:ext cx="8153400" cy="2338391"/>
        </p:xfrm>
        <a:graphic>
          <a:graphicData uri="http://schemas.openxmlformats.org/drawingml/2006/table">
            <a:tbl>
              <a:tblPr/>
              <a:tblGrid>
                <a:gridCol w="1917700"/>
                <a:gridCol w="1962150"/>
                <a:gridCol w="755650"/>
                <a:gridCol w="1917700"/>
                <a:gridCol w="1600200"/>
              </a:tblGrid>
              <a:tr h="26193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Calibri" charset="0"/>
                          <a:ea typeface="ＭＳ Ｐゴシック" charset="-128"/>
                        </a:rPr>
                        <a:t>Division</a:t>
                      </a:r>
                    </a:p>
                  </a:txBody>
                  <a:tcPr marL="12700" marR="12700" marT="1269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Calibri" charset="0"/>
                          <a:ea typeface="ＭＳ Ｐゴシック" charset="-128"/>
                        </a:rPr>
                        <a:t>Business</a:t>
                      </a:r>
                    </a:p>
                  </a:txBody>
                  <a:tcPr marL="12700" marR="12700" marT="1269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Calibri" charset="0"/>
                          <a:ea typeface="ＭＳ Ｐゴシック" charset="-128"/>
                        </a:rPr>
                        <a:t>EBITDA</a:t>
                      </a:r>
                    </a:p>
                  </a:txBody>
                  <a:tcPr marL="12700" marR="12700" marT="1269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Calibri" charset="0"/>
                          <a:ea typeface="ＭＳ Ｐゴシック" charset="-128"/>
                        </a:rPr>
                        <a:t>EV/EBITDA for sector</a:t>
                      </a:r>
                    </a:p>
                  </a:txBody>
                  <a:tcPr marL="12700" marR="12700" marT="1269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Calibri" charset="0"/>
                          <a:ea typeface="ＭＳ Ｐゴシック" charset="-128"/>
                        </a:rPr>
                        <a:t>Value of Business</a:t>
                      </a:r>
                    </a:p>
                  </a:txBody>
                  <a:tcPr marL="12700" marR="12700" marT="1269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6193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Carrier</a:t>
                      </a:r>
                    </a:p>
                  </a:txBody>
                  <a:tcPr marL="12700" marR="12700" marT="1269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Refrigeration systems</a:t>
                      </a:r>
                    </a:p>
                  </a:txBody>
                  <a:tcPr marL="12700" marR="12700" marT="1269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$1,510 </a:t>
                      </a:r>
                    </a:p>
                  </a:txBody>
                  <a:tcPr marL="12700" marR="12700" marT="1269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5.25</a:t>
                      </a:r>
                    </a:p>
                  </a:txBody>
                  <a:tcPr marL="12700" marR="12700" marT="1269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$7,928 </a:t>
                      </a:r>
                    </a:p>
                  </a:txBody>
                  <a:tcPr marL="12700" marR="12700" marT="1269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6193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Pratt &amp; Whitney</a:t>
                      </a:r>
                    </a:p>
                  </a:txBody>
                  <a:tcPr marL="12700" marR="12700" marT="1269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Defense</a:t>
                      </a:r>
                    </a:p>
                  </a:txBody>
                  <a:tcPr marL="12700" marR="12700" marT="1269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$2,490 </a:t>
                      </a:r>
                    </a:p>
                  </a:txBody>
                  <a:tcPr marL="12700" marR="12700" marT="1269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8.00</a:t>
                      </a:r>
                    </a:p>
                  </a:txBody>
                  <a:tcPr marL="12700" marR="12700" marT="1269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$19,920 </a:t>
                      </a:r>
                    </a:p>
                  </a:txBody>
                  <a:tcPr marL="12700" marR="12700" marT="1269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6193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Otis</a:t>
                      </a:r>
                    </a:p>
                  </a:txBody>
                  <a:tcPr marL="12700" marR="12700" marT="1269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Construction</a:t>
                      </a:r>
                    </a:p>
                  </a:txBody>
                  <a:tcPr marL="12700" marR="12700" marT="1269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$2,680 </a:t>
                      </a:r>
                    </a:p>
                  </a:txBody>
                  <a:tcPr marL="12700" marR="12700" marT="1269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6.00</a:t>
                      </a:r>
                    </a:p>
                  </a:txBody>
                  <a:tcPr marL="12700" marR="12700" marT="1269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$16,080 </a:t>
                      </a:r>
                    </a:p>
                  </a:txBody>
                  <a:tcPr marL="12700" marR="12700" marT="1269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6193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UTC Fire &amp; Security</a:t>
                      </a:r>
                    </a:p>
                  </a:txBody>
                  <a:tcPr marL="12700" marR="12700" marT="1269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Security</a:t>
                      </a:r>
                    </a:p>
                  </a:txBody>
                  <a:tcPr marL="12700" marR="12700" marT="1269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$780 </a:t>
                      </a:r>
                    </a:p>
                  </a:txBody>
                  <a:tcPr marL="12700" marR="12700" marT="1269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7.50</a:t>
                      </a:r>
                    </a:p>
                  </a:txBody>
                  <a:tcPr marL="12700" marR="12700" marT="1269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$5,850 </a:t>
                      </a:r>
                    </a:p>
                  </a:txBody>
                  <a:tcPr marL="12700" marR="12700" marT="1269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6193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Hamilton Sundstrand</a:t>
                      </a:r>
                    </a:p>
                  </a:txBody>
                  <a:tcPr marL="12700" marR="12700" marT="1269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Industrial Products</a:t>
                      </a:r>
                    </a:p>
                  </a:txBody>
                  <a:tcPr marL="12700" marR="12700" marT="1269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$1,277 </a:t>
                      </a:r>
                    </a:p>
                  </a:txBody>
                  <a:tcPr marL="12700" marR="12700" marT="1269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5.50</a:t>
                      </a:r>
                    </a:p>
                  </a:txBody>
                  <a:tcPr marL="12700" marR="12700" marT="1269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$7,024 </a:t>
                      </a:r>
                    </a:p>
                  </a:txBody>
                  <a:tcPr marL="12700" marR="12700" marT="1269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6193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Sikorsky</a:t>
                      </a:r>
                    </a:p>
                  </a:txBody>
                  <a:tcPr marL="12700" marR="12700" marT="1269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Aircraft</a:t>
                      </a:r>
                    </a:p>
                  </a:txBody>
                  <a:tcPr marL="12700" marR="12700" marT="1269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$540 </a:t>
                      </a:r>
                    </a:p>
                  </a:txBody>
                  <a:tcPr marL="12700" marR="12700" marT="1269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9.00</a:t>
                      </a:r>
                    </a:p>
                  </a:txBody>
                  <a:tcPr marL="12700" marR="12700" marT="1269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$4,860 </a:t>
                      </a:r>
                    </a:p>
                  </a:txBody>
                  <a:tcPr marL="12700" marR="12700" marT="1269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50482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Sum of the parts value for business =</a:t>
                      </a:r>
                    </a:p>
                  </a:txBody>
                  <a:tcPr marL="12700" marR="12700" marT="1269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 </a:t>
                      </a:r>
                    </a:p>
                  </a:txBody>
                  <a:tcPr marL="12700" marR="12700" marT="1269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 </a:t>
                      </a:r>
                    </a:p>
                  </a:txBody>
                  <a:tcPr marL="12700" marR="12700" marT="1269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 </a:t>
                      </a:r>
                    </a:p>
                  </a:txBody>
                  <a:tcPr marL="12700" marR="12700" marT="1269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$61,661 </a:t>
                      </a:r>
                    </a:p>
                  </a:txBody>
                  <a:tcPr marL="12700" marR="12700" marT="1269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Tree>
    <p:extLst>
      <p:ext uri="{BB962C8B-B14F-4D97-AF65-F5344CB8AC3E}">
        <p14:creationId xmlns:p14="http://schemas.microsoft.com/office/powerpoint/2010/main" val="82289678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2775" y="228600"/>
            <a:ext cx="8153400" cy="990600"/>
          </a:xfrm>
        </p:spPr>
        <p:txBody>
          <a:bodyPr>
            <a:normAutofit fontScale="90000"/>
          </a:bodyPr>
          <a:lstStyle/>
          <a:p>
            <a:pPr eaLnBrk="1" fontAlgn="auto" hangingPunct="1">
              <a:spcAft>
                <a:spcPts val="0"/>
              </a:spcAft>
              <a:defRPr/>
            </a:pPr>
            <a:r>
              <a:rPr lang="en-US" dirty="0" smtClean="0">
                <a:ea typeface="+mj-ea"/>
                <a:cs typeface="+mj-cs"/>
              </a:rPr>
              <a:t>United Technologies: DCF parts valuation</a:t>
            </a:r>
            <a:br>
              <a:rPr lang="en-US" dirty="0" smtClean="0">
                <a:ea typeface="+mj-ea"/>
                <a:cs typeface="+mj-cs"/>
              </a:rPr>
            </a:br>
            <a:r>
              <a:rPr lang="en-US" dirty="0" smtClean="0">
                <a:ea typeface="+mj-ea"/>
                <a:cs typeface="+mj-cs"/>
              </a:rPr>
              <a:t>Cost of capital, by business</a:t>
            </a:r>
            <a:endParaRPr lang="en-US" dirty="0">
              <a:ea typeface="+mj-ea"/>
              <a:cs typeface="+mj-cs"/>
            </a:endParaRPr>
          </a:p>
        </p:txBody>
      </p:sp>
      <p:sp>
        <p:nvSpPr>
          <p:cNvPr id="248834" name="Footer Placeholder 2"/>
          <p:cNvSpPr>
            <a:spLocks noGrp="1"/>
          </p:cNvSpPr>
          <p:nvPr>
            <p:ph type="ftr" sz="quarter" idx="4294967295"/>
          </p:nvPr>
        </p:nvSpPr>
        <p:spPr bwMode="auto">
          <a:xfrm>
            <a:off x="609600" y="6248400"/>
            <a:ext cx="5421313"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4" name="Slide Number Placeholder 3"/>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3FACA647-16EA-7B41-953A-B629B82D7A26}" type="slidenum">
              <a:rPr lang="en-US" altLang="en-US" sz="1200">
                <a:solidFill>
                  <a:srgbClr val="FFFFFF"/>
                </a:solidFill>
              </a:rPr>
              <a:pPr>
                <a:lnSpc>
                  <a:spcPct val="80000"/>
                </a:lnSpc>
              </a:pPr>
              <a:t>10</a:t>
            </a:fld>
            <a:endParaRPr lang="en-US" altLang="en-US" sz="1200">
              <a:solidFill>
                <a:srgbClr val="FFFFFF"/>
              </a:solidFill>
            </a:endParaRPr>
          </a:p>
        </p:txBody>
      </p:sp>
      <p:graphicFrame>
        <p:nvGraphicFramePr>
          <p:cNvPr id="248836" name="Content Placeholder 6"/>
          <p:cNvGraphicFramePr>
            <a:graphicFrameLocks noGrp="1" noChangeAspect="1"/>
          </p:cNvGraphicFramePr>
          <p:nvPr>
            <p:ph sz="quarter" idx="1"/>
          </p:nvPr>
        </p:nvGraphicFramePr>
        <p:xfrm>
          <a:off x="612775" y="2581275"/>
          <a:ext cx="8153400" cy="2533650"/>
        </p:xfrm>
        <a:graphic>
          <a:graphicData uri="http://schemas.openxmlformats.org/presentationml/2006/ole">
            <mc:AlternateContent xmlns:mc="http://schemas.openxmlformats.org/markup-compatibility/2006">
              <mc:Choice xmlns:v="urn:schemas-microsoft-com:vml" Requires="v">
                <p:oleObj spid="_x0000_s24578" name="Document" r:id="rId4" imgW="8382000" imgH="2603500" progId="Word.Document.12">
                  <p:embed/>
                </p:oleObj>
              </mc:Choice>
              <mc:Fallback>
                <p:oleObj name="Document" r:id="rId4" imgW="8382000" imgH="2603500" progId="Word.Document.12">
                  <p:embed/>
                  <p:pic>
                    <p:nvPicPr>
                      <p:cNvPr id="0" name=""/>
                      <p:cNvPicPr>
                        <a:picLocks noGrp="1"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12775" y="2581275"/>
                        <a:ext cx="8153400" cy="2533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extLst>
      <p:ext uri="{BB962C8B-B14F-4D97-AF65-F5344CB8AC3E}">
        <p14:creationId xmlns:p14="http://schemas.microsoft.com/office/powerpoint/2010/main" val="175819628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2775" y="228600"/>
            <a:ext cx="8153400" cy="990600"/>
          </a:xfrm>
        </p:spPr>
        <p:txBody>
          <a:bodyPr>
            <a:normAutofit fontScale="90000"/>
          </a:bodyPr>
          <a:lstStyle/>
          <a:p>
            <a:pPr eaLnBrk="1" fontAlgn="auto" hangingPunct="1">
              <a:spcAft>
                <a:spcPts val="0"/>
              </a:spcAft>
              <a:defRPr/>
            </a:pPr>
            <a:r>
              <a:rPr lang="en-US" dirty="0" smtClean="0">
                <a:ea typeface="+mj-ea"/>
                <a:cs typeface="+mj-cs"/>
              </a:rPr>
              <a:t>United Technologies: DCF valuation</a:t>
            </a:r>
            <a:br>
              <a:rPr lang="en-US" dirty="0" smtClean="0">
                <a:ea typeface="+mj-ea"/>
                <a:cs typeface="+mj-cs"/>
              </a:rPr>
            </a:br>
            <a:r>
              <a:rPr lang="en-US" dirty="0" smtClean="0">
                <a:ea typeface="+mj-ea"/>
                <a:cs typeface="+mj-cs"/>
              </a:rPr>
              <a:t>Fundamentals, by business</a:t>
            </a:r>
            <a:endParaRPr lang="en-US" dirty="0">
              <a:ea typeface="+mj-ea"/>
              <a:cs typeface="+mj-cs"/>
            </a:endParaRPr>
          </a:p>
        </p:txBody>
      </p:sp>
      <p:sp>
        <p:nvSpPr>
          <p:cNvPr id="250882" name="Footer Placeholder 2"/>
          <p:cNvSpPr>
            <a:spLocks noGrp="1"/>
          </p:cNvSpPr>
          <p:nvPr>
            <p:ph type="ftr" sz="quarter" idx="4294967295"/>
          </p:nvPr>
        </p:nvSpPr>
        <p:spPr bwMode="auto">
          <a:xfrm>
            <a:off x="609600" y="6248400"/>
            <a:ext cx="5421313"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4" name="Slide Number Placeholder 3"/>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AF0C2A09-4ED1-7F40-BE19-679B425C09E2}" type="slidenum">
              <a:rPr lang="en-US" altLang="en-US" sz="1200">
                <a:solidFill>
                  <a:srgbClr val="FFFFFF"/>
                </a:solidFill>
              </a:rPr>
              <a:pPr>
                <a:lnSpc>
                  <a:spcPct val="80000"/>
                </a:lnSpc>
              </a:pPr>
              <a:t>11</a:t>
            </a:fld>
            <a:endParaRPr lang="en-US" altLang="en-US" sz="1200">
              <a:solidFill>
                <a:srgbClr val="FFFFFF"/>
              </a:solidFill>
            </a:endParaRPr>
          </a:p>
        </p:txBody>
      </p:sp>
      <p:graphicFrame>
        <p:nvGraphicFramePr>
          <p:cNvPr id="250884" name="Content Placeholder 6"/>
          <p:cNvGraphicFramePr>
            <a:graphicFrameLocks noGrp="1" noChangeAspect="1"/>
          </p:cNvGraphicFramePr>
          <p:nvPr>
            <p:ph sz="quarter" idx="1"/>
          </p:nvPr>
        </p:nvGraphicFramePr>
        <p:xfrm>
          <a:off x="612775" y="2592388"/>
          <a:ext cx="8153400" cy="2511425"/>
        </p:xfrm>
        <a:graphic>
          <a:graphicData uri="http://schemas.openxmlformats.org/presentationml/2006/ole">
            <mc:AlternateContent xmlns:mc="http://schemas.openxmlformats.org/markup-compatibility/2006">
              <mc:Choice xmlns:v="urn:schemas-microsoft-com:vml" Requires="v">
                <p:oleObj spid="_x0000_s25602" name="Document" r:id="rId4" imgW="8369300" imgH="2578100" progId="Word.Document.12">
                  <p:embed/>
                </p:oleObj>
              </mc:Choice>
              <mc:Fallback>
                <p:oleObj name="Document" r:id="rId4" imgW="8369300" imgH="2578100" progId="Word.Document.12">
                  <p:embed/>
                  <p:pic>
                    <p:nvPicPr>
                      <p:cNvPr id="0" name=""/>
                      <p:cNvPicPr>
                        <a:picLocks noGrp="1"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12775" y="2592388"/>
                        <a:ext cx="8153400" cy="2511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extLst>
      <p:ext uri="{BB962C8B-B14F-4D97-AF65-F5344CB8AC3E}">
        <p14:creationId xmlns:p14="http://schemas.microsoft.com/office/powerpoint/2010/main" val="198487786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2775" y="228600"/>
            <a:ext cx="8153400" cy="990600"/>
          </a:xfrm>
        </p:spPr>
        <p:txBody>
          <a:bodyPr>
            <a:normAutofit fontScale="90000"/>
          </a:bodyPr>
          <a:lstStyle/>
          <a:p>
            <a:pPr eaLnBrk="1" fontAlgn="auto" hangingPunct="1">
              <a:spcAft>
                <a:spcPts val="0"/>
              </a:spcAft>
              <a:defRPr/>
            </a:pPr>
            <a:r>
              <a:rPr lang="en-US" dirty="0" smtClean="0">
                <a:ea typeface="+mj-ea"/>
                <a:cs typeface="+mj-cs"/>
              </a:rPr>
              <a:t>United Technologies, DCF valuation</a:t>
            </a:r>
            <a:br>
              <a:rPr lang="en-US" dirty="0" smtClean="0">
                <a:ea typeface="+mj-ea"/>
                <a:cs typeface="+mj-cs"/>
              </a:rPr>
            </a:br>
            <a:r>
              <a:rPr lang="en-US" dirty="0" smtClean="0">
                <a:ea typeface="+mj-ea"/>
                <a:cs typeface="+mj-cs"/>
              </a:rPr>
              <a:t>Growth Choices</a:t>
            </a:r>
            <a:endParaRPr lang="en-US" dirty="0">
              <a:ea typeface="+mj-ea"/>
              <a:cs typeface="+mj-cs"/>
            </a:endParaRPr>
          </a:p>
        </p:txBody>
      </p:sp>
      <p:sp>
        <p:nvSpPr>
          <p:cNvPr id="252930" name="Footer Placeholder 2"/>
          <p:cNvSpPr>
            <a:spLocks noGrp="1"/>
          </p:cNvSpPr>
          <p:nvPr>
            <p:ph type="ftr" sz="quarter" idx="4294967295"/>
          </p:nvPr>
        </p:nvSpPr>
        <p:spPr bwMode="auto">
          <a:xfrm>
            <a:off x="609600" y="6248400"/>
            <a:ext cx="5421313"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4" name="Slide Number Placeholder 3"/>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CF360D82-7ADF-454B-8A68-E234FDF7450B}" type="slidenum">
              <a:rPr lang="en-US" altLang="en-US" sz="1200">
                <a:solidFill>
                  <a:srgbClr val="FFFFFF"/>
                </a:solidFill>
              </a:rPr>
              <a:pPr>
                <a:lnSpc>
                  <a:spcPct val="80000"/>
                </a:lnSpc>
              </a:pPr>
              <a:t>12</a:t>
            </a:fld>
            <a:endParaRPr lang="en-US" altLang="en-US" sz="1200">
              <a:solidFill>
                <a:srgbClr val="FFFFFF"/>
              </a:solidFill>
            </a:endParaRPr>
          </a:p>
        </p:txBody>
      </p:sp>
      <p:graphicFrame>
        <p:nvGraphicFramePr>
          <p:cNvPr id="252932" name="Content Placeholder 6"/>
          <p:cNvGraphicFramePr>
            <a:graphicFrameLocks noGrp="1" noChangeAspect="1"/>
          </p:cNvGraphicFramePr>
          <p:nvPr>
            <p:ph sz="quarter" idx="1"/>
          </p:nvPr>
        </p:nvGraphicFramePr>
        <p:xfrm>
          <a:off x="612775" y="2573338"/>
          <a:ext cx="8153400" cy="2549525"/>
        </p:xfrm>
        <a:graphic>
          <a:graphicData uri="http://schemas.openxmlformats.org/presentationml/2006/ole">
            <mc:AlternateContent xmlns:mc="http://schemas.openxmlformats.org/markup-compatibility/2006">
              <mc:Choice xmlns:v="urn:schemas-microsoft-com:vml" Requires="v">
                <p:oleObj spid="_x0000_s26626" name="Document" r:id="rId4" imgW="8369300" imgH="2616200" progId="Word.Document.12">
                  <p:embed/>
                </p:oleObj>
              </mc:Choice>
              <mc:Fallback>
                <p:oleObj name="Document" r:id="rId4" imgW="8369300" imgH="2616200" progId="Word.Document.12">
                  <p:embed/>
                  <p:pic>
                    <p:nvPicPr>
                      <p:cNvPr id="0" name=""/>
                      <p:cNvPicPr>
                        <a:picLocks noGrp="1"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12775" y="2573338"/>
                        <a:ext cx="8153400" cy="2549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extLst>
      <p:ext uri="{BB962C8B-B14F-4D97-AF65-F5344CB8AC3E}">
        <p14:creationId xmlns:p14="http://schemas.microsoft.com/office/powerpoint/2010/main" val="48955736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2775" y="228600"/>
            <a:ext cx="8153400" cy="990600"/>
          </a:xfrm>
        </p:spPr>
        <p:txBody>
          <a:bodyPr>
            <a:normAutofit fontScale="90000"/>
          </a:bodyPr>
          <a:lstStyle/>
          <a:p>
            <a:pPr eaLnBrk="1" fontAlgn="auto" hangingPunct="1">
              <a:spcAft>
                <a:spcPts val="0"/>
              </a:spcAft>
              <a:defRPr/>
            </a:pPr>
            <a:r>
              <a:rPr lang="en-US" dirty="0" smtClean="0">
                <a:ea typeface="+mj-ea"/>
                <a:cs typeface="+mj-cs"/>
              </a:rPr>
              <a:t>United Technologies, DCF valuation </a:t>
            </a:r>
            <a:br>
              <a:rPr lang="en-US" dirty="0" smtClean="0">
                <a:ea typeface="+mj-ea"/>
                <a:cs typeface="+mj-cs"/>
              </a:rPr>
            </a:br>
            <a:r>
              <a:rPr lang="en-US" dirty="0" smtClean="0">
                <a:ea typeface="+mj-ea"/>
                <a:cs typeface="+mj-cs"/>
              </a:rPr>
              <a:t>Values of the parts</a:t>
            </a:r>
            <a:endParaRPr lang="en-US" dirty="0">
              <a:ea typeface="+mj-ea"/>
              <a:cs typeface="+mj-cs"/>
            </a:endParaRPr>
          </a:p>
        </p:txBody>
      </p:sp>
      <p:sp>
        <p:nvSpPr>
          <p:cNvPr id="254978" name="Footer Placeholder 2"/>
          <p:cNvSpPr>
            <a:spLocks noGrp="1"/>
          </p:cNvSpPr>
          <p:nvPr>
            <p:ph type="ftr" sz="quarter" idx="4294967295"/>
          </p:nvPr>
        </p:nvSpPr>
        <p:spPr bwMode="auto">
          <a:xfrm>
            <a:off x="609600" y="6248400"/>
            <a:ext cx="5421313"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4" name="Slide Number Placeholder 3"/>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D9E74374-0599-3A4E-A315-D63895CC410B}" type="slidenum">
              <a:rPr lang="en-US" altLang="en-US" sz="1200">
                <a:solidFill>
                  <a:srgbClr val="FFFFFF"/>
                </a:solidFill>
              </a:rPr>
              <a:pPr>
                <a:lnSpc>
                  <a:spcPct val="80000"/>
                </a:lnSpc>
              </a:pPr>
              <a:t>13</a:t>
            </a:fld>
            <a:endParaRPr lang="en-US" altLang="en-US" sz="1200">
              <a:solidFill>
                <a:srgbClr val="FFFFFF"/>
              </a:solidFill>
            </a:endParaRPr>
          </a:p>
        </p:txBody>
      </p:sp>
      <p:graphicFrame>
        <p:nvGraphicFramePr>
          <p:cNvPr id="254980" name="Content Placeholder 6"/>
          <p:cNvGraphicFramePr>
            <a:graphicFrameLocks noGrp="1" noChangeAspect="1"/>
          </p:cNvGraphicFramePr>
          <p:nvPr>
            <p:ph sz="quarter" idx="1"/>
          </p:nvPr>
        </p:nvGraphicFramePr>
        <p:xfrm>
          <a:off x="762000" y="2057400"/>
          <a:ext cx="8032750" cy="3257550"/>
        </p:xfrm>
        <a:graphic>
          <a:graphicData uri="http://schemas.openxmlformats.org/presentationml/2006/ole">
            <mc:AlternateContent xmlns:mc="http://schemas.openxmlformats.org/markup-compatibility/2006">
              <mc:Choice xmlns:v="urn:schemas-microsoft-com:vml" Requires="v">
                <p:oleObj spid="_x0000_s27650" name="Document" r:id="rId4" imgW="5638800" imgH="2286000" progId="Word.Document.12">
                  <p:embed/>
                </p:oleObj>
              </mc:Choice>
              <mc:Fallback>
                <p:oleObj name="Document" r:id="rId4" imgW="5638800" imgH="2286000" progId="Word.Document.12">
                  <p:embed/>
                  <p:pic>
                    <p:nvPicPr>
                      <p:cNvPr id="0" name=""/>
                      <p:cNvPicPr>
                        <a:picLocks noGrp="1"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62000" y="2057400"/>
                        <a:ext cx="8032750" cy="3257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extLst>
      <p:ext uri="{BB962C8B-B14F-4D97-AF65-F5344CB8AC3E}">
        <p14:creationId xmlns:p14="http://schemas.microsoft.com/office/powerpoint/2010/main" val="19936056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2775" y="228600"/>
            <a:ext cx="8153400" cy="990600"/>
          </a:xfrm>
        </p:spPr>
        <p:txBody>
          <a:bodyPr>
            <a:normAutofit fontScale="90000"/>
          </a:bodyPr>
          <a:lstStyle/>
          <a:p>
            <a:pPr eaLnBrk="1" fontAlgn="auto" hangingPunct="1">
              <a:spcAft>
                <a:spcPts val="0"/>
              </a:spcAft>
              <a:defRPr/>
            </a:pPr>
            <a:r>
              <a:rPr lang="en-US" dirty="0" smtClean="0">
                <a:ea typeface="+mj-ea"/>
                <a:cs typeface="+mj-cs"/>
              </a:rPr>
              <a:t>United Technologies, DCF valuation</a:t>
            </a:r>
            <a:br>
              <a:rPr lang="en-US" dirty="0" smtClean="0">
                <a:ea typeface="+mj-ea"/>
                <a:cs typeface="+mj-cs"/>
              </a:rPr>
            </a:br>
            <a:r>
              <a:rPr lang="en-US" dirty="0" smtClean="0">
                <a:ea typeface="+mj-ea"/>
                <a:cs typeface="+mj-cs"/>
              </a:rPr>
              <a:t>Sum of the </a:t>
            </a:r>
            <a:r>
              <a:rPr lang="en-US" dirty="0" smtClean="0">
                <a:ea typeface="+mj-ea"/>
                <a:cs typeface="+mj-cs"/>
              </a:rPr>
              <a:t>Parts (SOTP)</a:t>
            </a:r>
            <a:endParaRPr lang="en-US" dirty="0">
              <a:ea typeface="+mj-ea"/>
              <a:cs typeface="+mj-cs"/>
            </a:endParaRPr>
          </a:p>
        </p:txBody>
      </p:sp>
      <p:sp>
        <p:nvSpPr>
          <p:cNvPr id="257026" name="Footer Placeholder 2"/>
          <p:cNvSpPr>
            <a:spLocks noGrp="1"/>
          </p:cNvSpPr>
          <p:nvPr>
            <p:ph type="ftr" sz="quarter" idx="4294967295"/>
          </p:nvPr>
        </p:nvSpPr>
        <p:spPr bwMode="auto">
          <a:xfrm>
            <a:off x="609600" y="6248400"/>
            <a:ext cx="5421313"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4" name="Slide Number Placeholder 3"/>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EC76FB56-4FAF-F74C-83A5-EB20178CEB9A}" type="slidenum">
              <a:rPr lang="en-US" altLang="en-US" sz="1200">
                <a:solidFill>
                  <a:srgbClr val="FFFFFF"/>
                </a:solidFill>
              </a:rPr>
              <a:pPr>
                <a:lnSpc>
                  <a:spcPct val="80000"/>
                </a:lnSpc>
              </a:pPr>
              <a:t>14</a:t>
            </a:fld>
            <a:endParaRPr lang="en-US" altLang="en-US" sz="1200">
              <a:solidFill>
                <a:srgbClr val="FFFFFF"/>
              </a:solidFill>
            </a:endParaRPr>
          </a:p>
        </p:txBody>
      </p:sp>
      <p:sp>
        <p:nvSpPr>
          <p:cNvPr id="257028" name="Content Placeholder 4"/>
          <p:cNvSpPr>
            <a:spLocks noGrp="1"/>
          </p:cNvSpPr>
          <p:nvPr>
            <p:ph sz="quarter" idx="1"/>
          </p:nvPr>
        </p:nvSpPr>
        <p:spPr>
          <a:xfrm>
            <a:off x="612775" y="1600200"/>
            <a:ext cx="8153400" cy="4495800"/>
          </a:xfrm>
        </p:spPr>
        <p:txBody>
          <a:bodyPr>
            <a:normAutofit/>
          </a:bodyPr>
          <a:lstStyle/>
          <a:p>
            <a:pPr marL="0" indent="0" eaLnBrk="1" hangingPunct="1">
              <a:buFont typeface="Wingdings" charset="2"/>
              <a:buNone/>
            </a:pPr>
            <a:r>
              <a:rPr lang="en-US" altLang="en-US" dirty="0">
                <a:ea typeface="ＭＳ Ｐゴシック" charset="-128"/>
              </a:rPr>
              <a:t>Value of the parts 					= $80,250</a:t>
            </a:r>
          </a:p>
          <a:p>
            <a:pPr marL="0" indent="0" eaLnBrk="1" hangingPunct="1">
              <a:buFont typeface="Wingdings" charset="2"/>
              <a:buNone/>
            </a:pPr>
            <a:r>
              <a:rPr lang="en-US" altLang="en-US" dirty="0" smtClean="0">
                <a:ea typeface="ＭＳ Ｐゴシック" charset="-128"/>
              </a:rPr>
              <a:t>- Value </a:t>
            </a:r>
            <a:r>
              <a:rPr lang="en-US" altLang="en-US" dirty="0">
                <a:ea typeface="ＭＳ Ｐゴシック" charset="-128"/>
              </a:rPr>
              <a:t>of corporate expenses 		</a:t>
            </a:r>
          </a:p>
          <a:p>
            <a:pPr marL="0" indent="0" eaLnBrk="1" hangingPunct="1">
              <a:buFont typeface="Wingdings" charset="2"/>
              <a:buNone/>
            </a:pPr>
            <a:r>
              <a:rPr lang="en-US" altLang="en-US" dirty="0">
                <a:ea typeface="ＭＳ Ｐゴシック" charset="-128"/>
              </a:rPr>
              <a:t>				 			= $  4,587</a:t>
            </a:r>
          </a:p>
          <a:p>
            <a:pPr marL="0" indent="0" eaLnBrk="1" hangingPunct="1">
              <a:buFont typeface="Wingdings" charset="2"/>
              <a:buNone/>
            </a:pPr>
            <a:endParaRPr lang="en-US" altLang="en-US" dirty="0">
              <a:ea typeface="ＭＳ Ｐゴシック" charset="-128"/>
            </a:endParaRPr>
          </a:p>
          <a:p>
            <a:pPr marL="0" indent="0" eaLnBrk="1" hangingPunct="1">
              <a:buFont typeface="Wingdings" charset="2"/>
              <a:buNone/>
            </a:pPr>
            <a:r>
              <a:rPr lang="en-US" altLang="en-US" dirty="0" smtClean="0">
                <a:ea typeface="ＭＳ Ｐゴシック" charset="-128"/>
              </a:rPr>
              <a:t>= Value </a:t>
            </a:r>
            <a:r>
              <a:rPr lang="en-US" altLang="en-US" dirty="0">
                <a:ea typeface="ＭＳ Ｐゴシック" charset="-128"/>
              </a:rPr>
              <a:t>of operating assets </a:t>
            </a:r>
            <a:r>
              <a:rPr lang="en-US" altLang="en-US" dirty="0" smtClean="0">
                <a:ea typeface="ＭＳ Ｐゴシック" charset="-128"/>
              </a:rPr>
              <a:t>(SOTP DCF</a:t>
            </a:r>
            <a:r>
              <a:rPr lang="en-US" altLang="en-US" dirty="0">
                <a:ea typeface="ＭＳ Ｐゴシック" charset="-128"/>
              </a:rPr>
              <a:t>) = $75,663</a:t>
            </a:r>
          </a:p>
          <a:p>
            <a:pPr marL="0" indent="0" eaLnBrk="1" hangingPunct="1">
              <a:buFont typeface="Wingdings" charset="2"/>
              <a:buNone/>
            </a:pPr>
            <a:r>
              <a:rPr lang="en-US" altLang="en-US" dirty="0">
                <a:ea typeface="ＭＳ Ｐゴシック" charset="-128"/>
              </a:rPr>
              <a:t>Value of operating assets (sum of parts RV)	= $74,230</a:t>
            </a:r>
          </a:p>
          <a:p>
            <a:pPr marL="0" indent="0" eaLnBrk="1" hangingPunct="1">
              <a:buFont typeface="Wingdings" charset="2"/>
              <a:buNone/>
            </a:pPr>
            <a:r>
              <a:rPr lang="en-US" altLang="en-US" dirty="0">
                <a:ea typeface="ＭＳ Ｐゴシック" charset="-128"/>
              </a:rPr>
              <a:t>Value of operating assets (company DCF)	= $71,410</a:t>
            </a:r>
          </a:p>
          <a:p>
            <a:pPr marL="0" indent="0" eaLnBrk="1" hangingPunct="1">
              <a:buFont typeface="Wingdings" charset="2"/>
              <a:buNone/>
            </a:pPr>
            <a:r>
              <a:rPr lang="en-US" altLang="en-US" dirty="0">
                <a:ea typeface="ＭＳ Ｐゴシック" charset="-128"/>
              </a:rPr>
              <a:t>Enterprise value (based on market prices)	= $</a:t>
            </a:r>
            <a:r>
              <a:rPr lang="en-US" altLang="en-US" dirty="0" smtClean="0">
                <a:ea typeface="ＭＳ Ｐゴシック" charset="-128"/>
              </a:rPr>
              <a:t>52,261- </a:t>
            </a:r>
            <a:endParaRPr lang="en-US" altLang="en-US" dirty="0">
              <a:ea typeface="ＭＳ Ｐゴシック" charset="-128"/>
            </a:endParaRPr>
          </a:p>
        </p:txBody>
      </p:sp>
      <p:graphicFrame>
        <p:nvGraphicFramePr>
          <p:cNvPr id="257029" name="Object 5"/>
          <p:cNvGraphicFramePr>
            <a:graphicFrameLocks noChangeAspect="1"/>
          </p:cNvGraphicFramePr>
          <p:nvPr/>
        </p:nvGraphicFramePr>
        <p:xfrm>
          <a:off x="1054100" y="2667000"/>
          <a:ext cx="3924300" cy="711200"/>
        </p:xfrm>
        <a:graphic>
          <a:graphicData uri="http://schemas.openxmlformats.org/presentationml/2006/ole">
            <mc:AlternateContent xmlns:mc="http://schemas.openxmlformats.org/markup-compatibility/2006">
              <mc:Choice xmlns:v="urn:schemas-microsoft-com:vml" Requires="v">
                <p:oleObj spid="_x0000_s28675" name="Equation" r:id="rId4" imgW="3924300" imgH="711200" progId="Equation.3">
                  <p:embed/>
                </p:oleObj>
              </mc:Choice>
              <mc:Fallback>
                <p:oleObj name="Equation" r:id="rId4" imgW="3924300" imgH="711200" progId="Equation.3">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54100" y="2667000"/>
                        <a:ext cx="3924300" cy="711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57030" name="Object 6"/>
          <p:cNvGraphicFramePr>
            <a:graphicFrameLocks noChangeAspect="1"/>
          </p:cNvGraphicFramePr>
          <p:nvPr/>
        </p:nvGraphicFramePr>
        <p:xfrm>
          <a:off x="5162550" y="2667000"/>
          <a:ext cx="2006600" cy="660400"/>
        </p:xfrm>
        <a:graphic>
          <a:graphicData uri="http://schemas.openxmlformats.org/presentationml/2006/ole">
            <mc:AlternateContent xmlns:mc="http://schemas.openxmlformats.org/markup-compatibility/2006">
              <mc:Choice xmlns:v="urn:schemas-microsoft-com:vml" Requires="v">
                <p:oleObj spid="_x0000_s28676" name="Equation" r:id="rId6" imgW="2006600" imgH="660400" progId="Equation.3">
                  <p:embed/>
                </p:oleObj>
              </mc:Choice>
              <mc:Fallback>
                <p:oleObj name="Equation" r:id="rId6" imgW="2006600" imgH="660400" progId="Equation.3">
                  <p:embed/>
                  <p:pic>
                    <p:nvPicPr>
                      <p:cNvPr id="0" nam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162550" y="2667000"/>
                        <a:ext cx="2006600" cy="66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extLst>
      <p:ext uri="{BB962C8B-B14F-4D97-AF65-F5344CB8AC3E}">
        <p14:creationId xmlns:p14="http://schemas.microsoft.com/office/powerpoint/2010/main" val="1073733978"/>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s>
</file>

<file path=ppt/theme/theme1.xml><?xml version="1.0" encoding="utf-8"?>
<a:theme xmlns:a="http://schemas.openxmlformats.org/drawingml/2006/main" name="Basic">
  <a:themeElements>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Basic.thmx</Template>
  <TotalTime>325</TotalTime>
  <Words>1387</Words>
  <Application>Microsoft Macintosh PowerPoint</Application>
  <PresentationFormat>Letter Paper (8.5x11 in)</PresentationFormat>
  <Paragraphs>120</Paragraphs>
  <Slides>14</Slides>
  <Notes>12</Notes>
  <HiddenSlides>0</HiddenSlides>
  <MMClips>0</MMClips>
  <ScaleCrop>false</ScaleCrop>
  <HeadingPairs>
    <vt:vector size="8" baseType="variant">
      <vt:variant>
        <vt:lpstr>Fonts Used</vt:lpstr>
      </vt:variant>
      <vt:variant>
        <vt:i4>6</vt:i4>
      </vt:variant>
      <vt:variant>
        <vt:lpstr>Theme</vt:lpstr>
      </vt:variant>
      <vt:variant>
        <vt:i4>1</vt:i4>
      </vt:variant>
      <vt:variant>
        <vt:lpstr>Embedded OLE Servers</vt:lpstr>
      </vt:variant>
      <vt:variant>
        <vt:i4>2</vt:i4>
      </vt:variant>
      <vt:variant>
        <vt:lpstr>Slide Titles</vt:lpstr>
      </vt:variant>
      <vt:variant>
        <vt:i4>14</vt:i4>
      </vt:variant>
    </vt:vector>
  </HeadingPairs>
  <TitlesOfParts>
    <vt:vector size="23" baseType="lpstr">
      <vt:lpstr>Calibri</vt:lpstr>
      <vt:lpstr>Helvetica</vt:lpstr>
      <vt:lpstr>ＭＳ Ｐゴシック</vt:lpstr>
      <vt:lpstr>Times</vt:lpstr>
      <vt:lpstr>Wingdings</vt:lpstr>
      <vt:lpstr>Wingdings 2</vt:lpstr>
      <vt:lpstr>Basic</vt:lpstr>
      <vt:lpstr>Document</vt:lpstr>
      <vt:lpstr>Equation</vt:lpstr>
      <vt:lpstr>Session 20: Asset Based Valuation</vt:lpstr>
      <vt:lpstr>Asset Based Valuation</vt:lpstr>
      <vt:lpstr>What is asset based valuation?</vt:lpstr>
      <vt:lpstr>When is asset-based valuation easiest to do?</vt:lpstr>
      <vt:lpstr>I. Liquidation Valuation</vt:lpstr>
      <vt:lpstr>II. Accounting Valuation: Glimmers from FAS 157</vt:lpstr>
      <vt:lpstr>III. Sum of the parts valuation</vt:lpstr>
      <vt:lpstr>Let’s try this United Technologies: Raw Data - 2009</vt:lpstr>
      <vt:lpstr>United Technologies: Relative Valuation Median Multiples</vt:lpstr>
      <vt:lpstr>United Technologies: DCF parts valuation Cost of capital, by business</vt:lpstr>
      <vt:lpstr>United Technologies: DCF valuation Fundamentals, by business</vt:lpstr>
      <vt:lpstr>United Technologies, DCF valuation Growth Choices</vt:lpstr>
      <vt:lpstr>United Technologies, DCF valuation  Values of the parts</vt:lpstr>
      <vt:lpstr>United Technologies, DCF valuation Sum of the Parts (SOTP)</vt:lpstr>
    </vt:vector>
  </TitlesOfParts>
  <Company>Stern School of Business</Company>
  <LinksUpToDate>false</LinksUpToDate>
  <SharedDoc>false</SharedDoc>
  <HyperlinksChanged>false</HyperlinksChanged>
  <AppVersion>15.0022</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Session 6: Estimating cost of debt, debt ratios and cost of capital</dc:title>
  <dc:creator>Aswath Damodaran</dc:creator>
  <cp:lastModifiedBy>Aswath Damodaran</cp:lastModifiedBy>
  <cp:revision>55</cp:revision>
  <cp:lastPrinted>2013-12-12T13:03:45Z</cp:lastPrinted>
  <dcterms:created xsi:type="dcterms:W3CDTF">2011-11-03T12:27:46Z</dcterms:created>
  <dcterms:modified xsi:type="dcterms:W3CDTF">2016-06-13T02:41:28Z</dcterms:modified>
</cp:coreProperties>
</file>