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9"/>
  </p:notesMasterIdLst>
  <p:handoutMasterIdLst>
    <p:handoutMasterId r:id="rId20"/>
  </p:handoutMasterIdLst>
  <p:sldIdLst>
    <p:sldId id="256" r:id="rId2"/>
    <p:sldId id="273" r:id="rId3"/>
    <p:sldId id="277" r:id="rId4"/>
    <p:sldId id="278" r:id="rId5"/>
    <p:sldId id="279" r:id="rId6"/>
    <p:sldId id="300" r:id="rId7"/>
    <p:sldId id="301" r:id="rId8"/>
    <p:sldId id="303" r:id="rId9"/>
    <p:sldId id="305" r:id="rId10"/>
    <p:sldId id="306" r:id="rId11"/>
    <p:sldId id="307" r:id="rId12"/>
    <p:sldId id="293" r:id="rId13"/>
    <p:sldId id="297" r:id="rId14"/>
    <p:sldId id="298" r:id="rId15"/>
    <p:sldId id="299" r:id="rId16"/>
    <p:sldId id="308" r:id="rId17"/>
    <p:sldId id="309" r:id="rId1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282338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982000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956787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p:txBody>
      </p:sp>
    </p:spTree>
    <p:extLst>
      <p:ext uri="{BB962C8B-B14F-4D97-AF65-F5344CB8AC3E}">
        <p14:creationId xmlns:p14="http://schemas.microsoft.com/office/powerpoint/2010/main" val="193732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1543945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294839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48590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612309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200626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89213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21: Private company valuation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Business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Private Company Valuation: Motive matters</a:t>
            </a:r>
            <a:endParaRPr lang="en-US">
              <a:ea typeface="+mj-ea"/>
              <a:cs typeface="+mj-cs"/>
            </a:endParaRP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490793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Private company valuations: Four broad scenarios</a:t>
            </a:r>
            <a:endParaRPr lang="en-US" dirty="0">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Private to private transactions</a:t>
            </a:r>
            <a:r>
              <a:rPr lang="en-US" dirty="0" smtClean="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smtClean="0">
                <a:ea typeface="+mn-ea"/>
                <a:cs typeface="+mn-cs"/>
              </a:rPr>
              <a:t>Private to public transactions</a:t>
            </a:r>
            <a:r>
              <a:rPr lang="en-US" dirty="0" smtClean="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smtClean="0">
                <a:ea typeface="+mn-ea"/>
                <a:cs typeface="+mn-cs"/>
              </a:rPr>
              <a:t>Private to IPO</a:t>
            </a:r>
            <a:r>
              <a:rPr lang="en-US" dirty="0" smtClean="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smtClean="0">
                <a:ea typeface="+mn-ea"/>
                <a:cs typeface="+mn-cs"/>
              </a:rPr>
              <a:t>Private to VC to Public</a:t>
            </a:r>
            <a:r>
              <a:rPr lang="en-US" dirty="0" smtClean="0">
                <a:ea typeface="+mn-ea"/>
                <a:cs typeface="+mn-cs"/>
              </a:rPr>
              <a:t>: You can value a private firm that is expected to raise venture capital along the way on its path to going public.</a:t>
            </a:r>
            <a:endParaRPr lang="en-US" dirty="0">
              <a:ea typeface="+mn-ea"/>
              <a:cs typeface="+mn-cs"/>
            </a:endParaRPr>
          </a:p>
        </p:txBody>
      </p:sp>
      <p:sp>
        <p:nvSpPr>
          <p:cNvPr id="2693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474364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864395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254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50" y="-6350"/>
            <a:ext cx="9410700" cy="6870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221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In private businesses, risk in the eyes of the “beholder” (buyer)</a:t>
            </a:r>
          </a:p>
        </p:txBody>
      </p:sp>
      <p:pic>
        <p:nvPicPr>
          <p:cNvPr id="493570"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18996" b="-18996"/>
          <a:stretch>
            <a:fillRect/>
          </a:stretch>
        </p:blipFill>
        <p:spPr>
          <a:xfrm>
            <a:off x="612775" y="1600200"/>
            <a:ext cx="8153400" cy="4495800"/>
          </a:xfrm>
        </p:spPr>
      </p:pic>
    </p:spTree>
    <p:extLst>
      <p:ext uri="{BB962C8B-B14F-4D97-AF65-F5344CB8AC3E}">
        <p14:creationId xmlns:p14="http://schemas.microsoft.com/office/powerpoint/2010/main" val="1492671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204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Adjust the beta to reflect total risk rather than market risk. This adjustment is a relatively simple one, since the R squared of the regression measures the proportion of the risk that is market risk. </a:t>
            </a:r>
          </a:p>
          <a:p>
            <a:pPr marL="640080" lvl="1" indent="-274320" eaLnBrk="1" fontAlgn="auto" hangingPunct="1">
              <a:spcAft>
                <a:spcPts val="0"/>
              </a:spcAft>
              <a:buFont typeface="Wingdings 2"/>
              <a:buChar char=""/>
              <a:defRPr/>
            </a:pPr>
            <a:r>
              <a:rPr lang="en-US" smtClean="0">
                <a:ea typeface="+mn-ea"/>
              </a:rPr>
              <a:t> Total Beta = Market Beta / Correlation of the sector with the market</a:t>
            </a:r>
          </a:p>
          <a:p>
            <a:pPr marL="320040" indent="-320040" eaLnBrk="1" fontAlgn="auto" hangingPunct="1">
              <a:spcAft>
                <a:spcPts val="0"/>
              </a:spcAft>
              <a:buFont typeface="Wingdings"/>
              <a:buChar char=""/>
              <a:defRPr/>
            </a:pPr>
            <a:r>
              <a:rPr lang="en-US" smtClean="0">
                <a:ea typeface="+mn-ea"/>
                <a:cs typeface="+mn-cs"/>
              </a:rPr>
              <a:t> To  estimate the beta for Kristin Kandy, we begin with the bottom-up unlevered beta of food processing companies:</a:t>
            </a:r>
          </a:p>
          <a:p>
            <a:pPr marL="640080" lvl="1" indent="-274320" eaLnBrk="1" fontAlgn="auto" hangingPunct="1">
              <a:spcAft>
                <a:spcPts val="0"/>
              </a:spcAft>
              <a:buFont typeface="Wingdings 2"/>
              <a:buChar char=""/>
              <a:defRPr/>
            </a:pPr>
            <a:r>
              <a:rPr lang="en-US" smtClean="0">
                <a:ea typeface="+mn-ea"/>
              </a:rPr>
              <a:t>Unlevered beta for publicly traded food processing companies = 0.78</a:t>
            </a:r>
          </a:p>
          <a:p>
            <a:pPr marL="640080" lvl="1" indent="-274320" eaLnBrk="1" fontAlgn="auto" hangingPunct="1">
              <a:spcAft>
                <a:spcPts val="0"/>
              </a:spcAft>
              <a:buFont typeface="Wingdings 2"/>
              <a:buChar char=""/>
              <a:defRPr/>
            </a:pPr>
            <a:r>
              <a:rPr lang="en-US" smtClean="0">
                <a:ea typeface="+mn-ea"/>
              </a:rPr>
              <a:t>Average correlation of food processing companies with market = 0.333</a:t>
            </a:r>
          </a:p>
          <a:p>
            <a:pPr marL="640080" lvl="1" indent="-274320" eaLnBrk="1" fontAlgn="auto" hangingPunct="1">
              <a:spcAft>
                <a:spcPts val="0"/>
              </a:spcAft>
              <a:buFont typeface="Wingdings 2"/>
              <a:buChar char=""/>
              <a:defRPr/>
            </a:pPr>
            <a:r>
              <a:rPr lang="en-US" smtClean="0">
                <a:ea typeface="+mn-ea"/>
              </a:rPr>
              <a:t>Unlevered total beta for Kristin Kandy = 0.78/0.333 = 2.34</a:t>
            </a:r>
          </a:p>
          <a:p>
            <a:pPr marL="640080" lvl="1" indent="-274320" eaLnBrk="1" fontAlgn="auto" hangingPunct="1">
              <a:spcAft>
                <a:spcPts val="0"/>
              </a:spcAft>
              <a:buFont typeface="Wingdings 2"/>
              <a:buChar char=""/>
              <a:defRPr/>
            </a:pPr>
            <a:r>
              <a:rPr lang="en-US" smtClean="0">
                <a:ea typeface="+mn-ea"/>
              </a:rPr>
              <a:t>Debt to equity ratio for Kristin Kandy = 0.3/0.7 (assumed industry average)</a:t>
            </a:r>
          </a:p>
          <a:p>
            <a:pPr marL="640080" lvl="1" indent="-274320" eaLnBrk="1" fontAlgn="auto" hangingPunct="1">
              <a:spcAft>
                <a:spcPts val="0"/>
              </a:spcAft>
              <a:buFont typeface="Wingdings 2"/>
              <a:buChar char=""/>
              <a:defRPr/>
            </a:pPr>
            <a:r>
              <a:rPr lang="en-US" smtClean="0">
                <a:ea typeface="+mn-ea"/>
              </a:rPr>
              <a:t>Total Beta = 2.34 ( 1- (1-.40)(30/70)) = 2.94</a:t>
            </a:r>
          </a:p>
          <a:p>
            <a:pPr marL="640080" lvl="1" indent="-274320" eaLnBrk="1" fontAlgn="auto" hangingPunct="1">
              <a:spcAft>
                <a:spcPts val="0"/>
              </a:spcAft>
              <a:buFont typeface="Wingdings 2"/>
              <a:buChar char=""/>
              <a:defRPr/>
            </a:pPr>
            <a:r>
              <a:rPr lang="en-US" smtClean="0">
                <a:ea typeface="+mn-ea"/>
              </a:rPr>
              <a:t>Total Cost of Equity = 4.50% + 2.94 (4%) = 16.26%</a:t>
            </a:r>
            <a:endParaRPr lang="en-US">
              <a:ea typeface="+mn-ea"/>
            </a:endParaRPr>
          </a:p>
        </p:txBody>
      </p:sp>
    </p:spTree>
    <p:extLst>
      <p:ext uri="{BB962C8B-B14F-4D97-AF65-F5344CB8AC3E}">
        <p14:creationId xmlns:p14="http://schemas.microsoft.com/office/powerpoint/2010/main" val="90196232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Lesson 2: With financials, trust but verify..</a:t>
            </a:r>
          </a:p>
        </p:txBody>
      </p:sp>
      <p:sp>
        <p:nvSpPr>
          <p:cNvPr id="2078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Different Accounting Standards: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a:ea typeface="ＭＳ Ｐゴシック" charset="-128"/>
              </a:rPr>
              <a:t>Intermingling of personal and business expenses: In the case of private firms, some personal expenses may be reported as business expenses.</a:t>
            </a:r>
          </a:p>
          <a:p>
            <a:pPr eaLnBrk="1" hangingPunct="1">
              <a:lnSpc>
                <a:spcPct val="80000"/>
              </a:lnSpc>
            </a:pPr>
            <a:r>
              <a:rPr lang="en-US" altLang="en-US" sz="2400">
                <a:ea typeface="ＭＳ Ｐゴシック" charset="-128"/>
              </a:rPr>
              <a:t>Separating </a:t>
            </a:r>
            <a:r>
              <a:rPr lang="ja-JP" altLang="en-US" sz="2400">
                <a:ea typeface="ＭＳ Ｐゴシック" charset="-128"/>
              </a:rPr>
              <a:t>“</a:t>
            </a:r>
            <a:r>
              <a:rPr lang="en-US" altLang="ja-JP" sz="2400">
                <a:ea typeface="ＭＳ Ｐゴシック" charset="-128"/>
              </a:rPr>
              <a:t>Salaries</a:t>
            </a:r>
            <a:r>
              <a:rPr lang="ja-JP" altLang="en-US" sz="2400">
                <a:ea typeface="ＭＳ Ｐゴシック" charset="-128"/>
              </a:rPr>
              <a:t>”</a:t>
            </a:r>
            <a:r>
              <a:rPr lang="en-US" altLang="ja-JP" sz="2400">
                <a:ea typeface="ＭＳ Ｐゴシック" charset="-128"/>
              </a:rPr>
              <a:t> from </a:t>
            </a:r>
            <a:r>
              <a:rPr lang="ja-JP" altLang="en-US" sz="2400">
                <a:ea typeface="ＭＳ Ｐゴシック" charset="-128"/>
              </a:rPr>
              <a:t>“</a:t>
            </a:r>
            <a:r>
              <a:rPr lang="en-US" altLang="ja-JP" sz="2400">
                <a:ea typeface="ＭＳ Ｐゴシック" charset="-128"/>
              </a:rPr>
              <a:t>Dividends</a:t>
            </a:r>
            <a:r>
              <a:rPr lang="ja-JP" altLang="en-US" sz="2400">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r>
              <a:rPr lang="en-US" altLang="ja-JP" sz="2400">
                <a:ea typeface="ＭＳ Ｐゴシック" charset="-128"/>
              </a:rPr>
              <a:t>The Key person issue: In some private businesses, with a personal component, the cashflows may be intertwined with the owner being part of the business. </a:t>
            </a:r>
          </a:p>
        </p:txBody>
      </p:sp>
    </p:spTree>
    <p:extLst>
      <p:ext uri="{BB962C8B-B14F-4D97-AF65-F5344CB8AC3E}">
        <p14:creationId xmlns:p14="http://schemas.microsoft.com/office/powerpoint/2010/main" val="406746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3: Illiquidity is a clear and present danger..</a:t>
            </a:r>
            <a:endParaRPr lang="en-US">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a:ea typeface="ＭＳ Ｐゴシック" charset="-128"/>
              </a:rPr>
              <a:t>Companies: Healthier and larger companies, with more liquid assets, should have smaller discounts than money-losing smaller businesses with more illiquid assets.</a:t>
            </a:r>
          </a:p>
          <a:p>
            <a:pPr lvl="1" eaLnBrk="1" hangingPunct="1">
              <a:lnSpc>
                <a:spcPct val="80000"/>
              </a:lnSpc>
            </a:pPr>
            <a:r>
              <a:rPr lang="en-US" altLang="en-US" sz="2200">
                <a:ea typeface="ＭＳ Ｐゴシック" charset="-128"/>
              </a:rPr>
              <a:t>Time: Liquidity is worth more when the economy is doing badly and credit is tough to come by than when markets are booming. </a:t>
            </a:r>
          </a:p>
          <a:p>
            <a:pPr lvl="1" eaLnBrk="1" hangingPunct="1">
              <a:lnSpc>
                <a:spcPct val="80000"/>
              </a:lnSpc>
            </a:pPr>
            <a:r>
              <a:rPr lang="en-US" altLang="en-US" sz="2200">
                <a:ea typeface="ＭＳ Ｐゴシック" charset="-128"/>
              </a:rPr>
              <a:t>Buyers: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Tree>
    <p:extLst>
      <p:ext uri="{BB962C8B-B14F-4D97-AF65-F5344CB8AC3E}">
        <p14:creationId xmlns:p14="http://schemas.microsoft.com/office/powerpoint/2010/main" val="754262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“standard” approaches to estimating illiquidity discounts…</a:t>
            </a:r>
          </a:p>
        </p:txBody>
      </p:sp>
      <p:sp>
        <p:nvSpPr>
          <p:cNvPr id="2099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Restricted stock: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a:ea typeface="ＭＳ Ｐゴシック" charset="-128"/>
              </a:rPr>
              <a:t>Pre-IPO transactions: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DiscountIPO = IPO offering price – Price on pre-IPO transaction </a:t>
            </a:r>
          </a:p>
        </p:txBody>
      </p:sp>
    </p:spTree>
    <p:extLst>
      <p:ext uri="{BB962C8B-B14F-4D97-AF65-F5344CB8AC3E}">
        <p14:creationId xmlns:p14="http://schemas.microsoft.com/office/powerpoint/2010/main" val="300877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579926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565924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14</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78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546138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a:t>
            </a:fld>
            <a:endParaRPr lang="en-US" altLang="en-US" sz="1200">
              <a:solidFill>
                <a:srgbClr val="FFFFFF"/>
              </a:solidFill>
            </a:endParaRPr>
          </a:p>
        </p:txBody>
      </p:sp>
    </p:spTree>
    <p:extLst>
      <p:ext uri="{BB962C8B-B14F-4D97-AF65-F5344CB8AC3E}">
        <p14:creationId xmlns:p14="http://schemas.microsoft.com/office/powerpoint/2010/main" val="9553515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gridCol w="1035050"/>
                <a:gridCol w="1033462"/>
                <a:gridCol w="1035050"/>
                <a:gridCol w="1033463"/>
                <a:gridCol w="1035050"/>
                <a:gridCol w="1033462"/>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17</a:t>
            </a:fld>
            <a:endParaRPr lang="en-US" altLang="en-US" sz="1200">
              <a:solidFill>
                <a:srgbClr val="FFFFFF"/>
              </a:solidFill>
            </a:endParaRPr>
          </a:p>
        </p:txBody>
      </p:sp>
    </p:spTree>
    <p:extLst>
      <p:ext uri="{BB962C8B-B14F-4D97-AF65-F5344CB8AC3E}">
        <p14:creationId xmlns:p14="http://schemas.microsoft.com/office/powerpoint/2010/main" val="1572557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332</TotalTime>
  <Words>2121</Words>
  <Application>Microsoft Macintosh PowerPoint</Application>
  <PresentationFormat>Letter Paper (8.5x11 in)</PresentationFormat>
  <Paragraphs>197</Paragraphs>
  <Slides>17</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Calibri</vt:lpstr>
      <vt:lpstr>Helvetica</vt:lpstr>
      <vt:lpstr>ＭＳ Ｐゴシック</vt:lpstr>
      <vt:lpstr>Times</vt:lpstr>
      <vt:lpstr>Verdana</vt:lpstr>
      <vt:lpstr>Wingdings</vt:lpstr>
      <vt:lpstr>Wingdings 2</vt:lpstr>
      <vt:lpstr>Basic</vt:lpstr>
      <vt:lpstr>Session 21: Private company valuation</vt:lpstr>
      <vt:lpstr>Private Business Valuation</vt:lpstr>
      <vt:lpstr>Private Company Valuation: Motive matters</vt:lpstr>
      <vt:lpstr>Private company valuations: Four broad scenarios</vt:lpstr>
      <vt:lpstr>I. Private to Private transaction</vt:lpstr>
      <vt:lpstr>PowerPoint Presentation</vt:lpstr>
      <vt:lpstr>Lesson 1: In private businesses, risk in the eyes of the “beholder” (buyer)</vt:lpstr>
      <vt:lpstr>Total Risk versus Market Risk</vt:lpstr>
      <vt:lpstr>Lesson 2: With financials, trust but verify..</vt:lpstr>
      <vt:lpstr>Lesson 3: Illiquidity is a clear and present danger..</vt:lpstr>
      <vt:lpstr>The “standard” approaches to estimating illiquidity discounts…</vt:lpstr>
      <vt:lpstr>II. Private company sold to publicly traded company</vt:lpstr>
      <vt:lpstr>III. Private company for initial public offering</vt:lpstr>
      <vt:lpstr>PowerPoint Presentation</vt:lpstr>
      <vt:lpstr>The twists in an initial public offering</vt:lpstr>
      <vt:lpstr>IV. An Intermediate Problem Private to VC to Public offering…</vt:lpstr>
      <vt:lpstr>To value this company…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56</cp:revision>
  <cp:lastPrinted>2013-12-12T13:03:45Z</cp:lastPrinted>
  <dcterms:created xsi:type="dcterms:W3CDTF">2011-11-03T12:27:46Z</dcterms:created>
  <dcterms:modified xsi:type="dcterms:W3CDTF">2016-06-13T02:55:02Z</dcterms:modified>
</cp:coreProperties>
</file>