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21"/>
  </p:notesMasterIdLst>
  <p:handoutMasterIdLst>
    <p:handoutMasterId r:id="rId22"/>
  </p:handoutMasterIdLst>
  <p:sldIdLst>
    <p:sldId id="256" r:id="rId2"/>
    <p:sldId id="273" r:id="rId3"/>
    <p:sldId id="274" r:id="rId4"/>
    <p:sldId id="275" r:id="rId5"/>
    <p:sldId id="277"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 id="294" r:id="rId20"/>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6/13/16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1491106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Expected value of </a:t>
            </a:r>
            <a:r>
              <a:rPr lang="en-US" altLang="en-US" dirty="0" smtClean="0">
                <a:latin typeface="Helvetica" charset="0"/>
                <a:ea typeface="ＭＳ Ｐゴシック" charset="-128"/>
              </a:rPr>
              <a:t>the</a:t>
            </a:r>
            <a:r>
              <a:rPr lang="en-US" altLang="en-US" baseline="0" dirty="0" smtClean="0">
                <a:latin typeface="Helvetica" charset="0"/>
                <a:ea typeface="ＭＳ Ｐゴシック" charset="-128"/>
              </a:rPr>
              <a:t> fist</a:t>
            </a:r>
            <a:r>
              <a:rPr lang="en-US" altLang="en-US" dirty="0" smtClean="0">
                <a:latin typeface="Helvetica" charset="0"/>
                <a:ea typeface="ＭＳ Ｐゴシック" charset="-128"/>
              </a:rPr>
              <a:t> </a:t>
            </a:r>
            <a:r>
              <a:rPr lang="en-US" altLang="en-US" dirty="0">
                <a:latin typeface="Helvetica" charset="0"/>
                <a:ea typeface="ＭＳ Ｐゴシック" charset="-128"/>
              </a:rPr>
              <a:t>investment = -</a:t>
            </a:r>
            <a:r>
              <a:rPr lang="en-US" altLang="en-US" dirty="0" smtClean="0">
                <a:latin typeface="Helvetica" charset="0"/>
                <a:ea typeface="ＭＳ Ｐゴシック" charset="-128"/>
              </a:rPr>
              <a:t>10</a:t>
            </a:r>
          </a:p>
          <a:p>
            <a:r>
              <a:rPr lang="en-US" altLang="en-US" dirty="0" smtClean="0">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dirty="0" smtClean="0">
                <a:latin typeface="Helvetica" charset="0"/>
                <a:ea typeface="ＭＳ Ｐゴシック" charset="-128"/>
              </a:rPr>
              <a:t>The gain comes from the fact that what you </a:t>
            </a:r>
            <a:r>
              <a:rPr lang="en-US" altLang="en-US" u="sng" dirty="0" smtClean="0">
                <a:latin typeface="Helvetica" charset="0"/>
                <a:ea typeface="ＭＳ Ｐゴシック" charset="-128"/>
              </a:rPr>
              <a:t>learn at the first stage </a:t>
            </a:r>
            <a:r>
              <a:rPr lang="en-US" altLang="en-US" dirty="0" smtClean="0">
                <a:latin typeface="Helvetica" charset="0"/>
                <a:ea typeface="ＭＳ Ｐゴシック" charset="-128"/>
              </a:rPr>
              <a:t>allows you to </a:t>
            </a:r>
            <a:r>
              <a:rPr lang="en-US" altLang="en-US" u="sng" dirty="0" smtClean="0">
                <a:latin typeface="Helvetica" charset="0"/>
                <a:ea typeface="ＭＳ Ｐゴシック" charset="-128"/>
              </a:rPr>
              <a:t>make better decisions in the second</a:t>
            </a:r>
            <a:r>
              <a:rPr lang="en-US" altLang="en-US" dirty="0" smtClean="0">
                <a:latin typeface="Helvetica" charset="0"/>
                <a:ea typeface="ＭＳ Ｐゴシック" charset="-128"/>
              </a:rPr>
              <a:t>. This learning is the essence of the value of real options and is what often gets ignored in conventional discounted </a:t>
            </a:r>
            <a:r>
              <a:rPr lang="en-US" altLang="en-US" dirty="0" err="1" smtClean="0">
                <a:latin typeface="Helvetica" charset="0"/>
                <a:ea typeface="ＭＳ Ｐゴシック" charset="-128"/>
              </a:rPr>
              <a:t>cashflow</a:t>
            </a:r>
            <a:r>
              <a:rPr lang="en-US" altLang="en-US" dirty="0" smtClean="0">
                <a:latin typeface="Helvetica" charset="0"/>
                <a:ea typeface="ＭＳ Ｐゴシック" charset="-128"/>
              </a:rPr>
              <a:t> valuation, where we take the expected </a:t>
            </a:r>
            <a:r>
              <a:rPr lang="en-US" altLang="en-US" dirty="0" err="1" smtClean="0">
                <a:latin typeface="Helvetica" charset="0"/>
                <a:ea typeface="ＭＳ Ｐゴシック" charset="-128"/>
              </a:rPr>
              <a:t>cashflows</a:t>
            </a:r>
            <a:r>
              <a:rPr lang="en-US" altLang="en-US" dirty="0" smtClean="0">
                <a:latin typeface="Helvetica" charset="0"/>
                <a:ea typeface="ＭＳ Ｐゴシック" charset="-128"/>
              </a:rPr>
              <a:t> from today</a:t>
            </a:r>
            <a:r>
              <a:rPr lang="ja-JP" altLang="en-US" dirty="0" smtClean="0">
                <a:latin typeface="Helvetica" charset="0"/>
                <a:ea typeface="+mn-ea"/>
              </a:rPr>
              <a:t>’</a:t>
            </a:r>
            <a:r>
              <a:rPr lang="en-US" altLang="ja-JP" dirty="0" smtClean="0">
                <a:latin typeface="Helvetica" charset="0"/>
                <a:ea typeface="+mn-ea"/>
              </a:rPr>
              <a:t>s vantage point without considering other pathways that the firm might choose given what happens in the first year, the second year etc.</a:t>
            </a:r>
          </a:p>
          <a:p>
            <a:r>
              <a:rPr lang="en-US" altLang="en-US" dirty="0" smtClean="0">
                <a:latin typeface="Helvetica" charset="0"/>
                <a:ea typeface="ＭＳ Ｐゴシック" charset="-128"/>
              </a:rPr>
              <a:t>The keys to real option value then come from learning and adaptive behavior</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161793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2131830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71899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520301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0659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511546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154641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1184688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Binomial models allow you to see arbitrage play out at each step in the process. </a:t>
            </a:r>
          </a:p>
          <a:p>
            <a:pPr>
              <a:defRPr/>
            </a:pPr>
            <a:r>
              <a:rPr lang="en-US" dirty="0" smtClean="0">
                <a:latin typeface="Helvetica" charset="0"/>
                <a:ea typeface="ＭＳ Ｐゴシック" charset="0"/>
                <a:cs typeface="ＭＳ Ｐゴシック" charset="0"/>
              </a:rPr>
              <a:t>Here are the keys:</a:t>
            </a:r>
          </a:p>
          <a:p>
            <a:pPr marL="228600" indent="-228600">
              <a:buFontTx/>
              <a:buAutoNum type="alphaLcPeriod"/>
              <a:defRPr/>
            </a:pPr>
            <a:r>
              <a:rPr lang="en-US" dirty="0" smtClean="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smtClean="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smtClean="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smtClean="0">
                <a:latin typeface="Helvetica" charset="0"/>
                <a:ea typeface="ＭＳ Ｐゴシック" charset="0"/>
                <a:cs typeface="ＭＳ Ｐゴシック" charset="0"/>
              </a:rPr>
              <a:t>Go to the prior stage and repeat the process.</a:t>
            </a: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897937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148507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001279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Helvetica" charset="0"/>
                <a:ea typeface="ＭＳ Ｐゴシック" charset="0"/>
                <a:cs typeface="ＭＳ Ｐゴシック" charset="0"/>
              </a:rPr>
              <a:t>Note:</a:t>
            </a:r>
          </a:p>
          <a:p>
            <a:pPr marL="228600" indent="-228600">
              <a:buFontTx/>
              <a:buAutoNum type="alphaLcPeriod"/>
              <a:defRPr/>
            </a:pPr>
            <a:r>
              <a:rPr lang="en-US" dirty="0" smtClean="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smtClean="0">
                <a:latin typeface="Helvetica" charset="0"/>
                <a:ea typeface="ＭＳ Ｐゴシック" charset="0"/>
                <a:cs typeface="ＭＳ Ｐゴシック" charset="0"/>
              </a:rPr>
              <a:t>The replacement of the standard discount factor (1/(1+r)^n) with the continuous time version (e-</a:t>
            </a:r>
            <a:r>
              <a:rPr lang="en-US" dirty="0" err="1" smtClean="0">
                <a:latin typeface="Helvetica" charset="0"/>
                <a:ea typeface="ＭＳ Ｐゴシック" charset="0"/>
                <a:cs typeface="ＭＳ Ｐゴシック" charset="0"/>
              </a:rPr>
              <a:t>rt</a:t>
            </a:r>
            <a:r>
              <a:rPr lang="en-US" dirty="0" smtClean="0">
                <a:latin typeface="Helvetica" charset="0"/>
                <a:ea typeface="ＭＳ Ｐゴシック" charset="0"/>
                <a:cs typeface="ＭＳ Ｐゴシック" charset="0"/>
              </a:rPr>
              <a:t>)</a:t>
            </a:r>
          </a:p>
          <a:p>
            <a:pPr marL="228600" indent="-228600">
              <a:buFontTx/>
              <a:buAutoNum type="alphaLcPeriod"/>
              <a:defRPr/>
            </a:pPr>
            <a:r>
              <a:rPr lang="en-US" dirty="0" smtClean="0">
                <a:latin typeface="Helvetica" charset="0"/>
                <a:ea typeface="ＭＳ Ｐゴシック" charset="0"/>
                <a:cs typeface="ＭＳ Ｐゴシック" charset="0"/>
              </a:rPr>
              <a:t>The standard deviation input to capture the uncertainty about future value</a:t>
            </a:r>
          </a:p>
          <a:p>
            <a:pPr>
              <a:defRPr/>
            </a:pPr>
            <a:r>
              <a:rPr lang="en-US" dirty="0" smtClean="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956923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998712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525575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045657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93434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10.emf"/><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3.bin"/><Relationship Id="rId5" Type="http://schemas.openxmlformats.org/officeDocument/2006/relationships/image" Target="../media/image1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22: The Essence of real options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Optionality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Underlying Theme: Searching for an Elusive Premium</a:t>
            </a:r>
            <a:endParaRPr lang="en-US">
              <a:ea typeface="+mj-ea"/>
              <a:cs typeface="+mj-cs"/>
            </a:endParaRPr>
          </a:p>
        </p:txBody>
      </p:sp>
      <p:sp>
        <p:nvSpPr>
          <p:cNvPr id="2048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Traditional discounted </a:t>
            </a:r>
            <a:r>
              <a:rPr lang="en-US" dirty="0" err="1" smtClean="0">
                <a:ea typeface="+mn-ea"/>
                <a:cs typeface="+mn-cs"/>
              </a:rPr>
              <a:t>cashflow</a:t>
            </a:r>
            <a:r>
              <a:rPr lang="en-US" dirty="0" smtClean="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smtClean="0">
                <a:ea typeface="+mn-ea"/>
              </a:rPr>
              <a:t>Delay or defer making the investment (delay)</a:t>
            </a:r>
          </a:p>
          <a:p>
            <a:pPr marL="640080" lvl="1" indent="-274320" eaLnBrk="1" fontAlgn="auto" hangingPunct="1">
              <a:spcAft>
                <a:spcPts val="0"/>
              </a:spcAft>
              <a:buFont typeface="Wingdings 2"/>
              <a:buChar char=""/>
              <a:defRPr/>
            </a:pPr>
            <a:r>
              <a:rPr lang="en-US" dirty="0" smtClean="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smtClean="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smtClean="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smtClean="0">
                <a:ea typeface="+mn-ea"/>
                <a:cs typeface="+mn-cs"/>
              </a:rPr>
              <a:t>Put another way, real option advocates believe that you should be paying a premium on discounted </a:t>
            </a:r>
            <a:r>
              <a:rPr lang="en-US" dirty="0" err="1" smtClean="0">
                <a:ea typeface="+mn-ea"/>
                <a:cs typeface="+mn-cs"/>
              </a:rPr>
              <a:t>cashflow</a:t>
            </a:r>
            <a:r>
              <a:rPr lang="en-US" dirty="0" smtClean="0">
                <a:ea typeface="+mn-ea"/>
                <a:cs typeface="+mn-cs"/>
              </a:rPr>
              <a:t> value estimates.</a:t>
            </a:r>
            <a:endParaRPr lang="en-US" dirty="0">
              <a:ea typeface="+mn-ea"/>
              <a:cs typeface="+mn-cs"/>
            </a:endParaRPr>
          </a:p>
        </p:txBody>
      </p:sp>
    </p:spTree>
    <p:extLst>
      <p:ext uri="{BB962C8B-B14F-4D97-AF65-F5344CB8AC3E}">
        <p14:creationId xmlns:p14="http://schemas.microsoft.com/office/powerpoint/2010/main" val="1568759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roots of the option premium</a:t>
            </a:r>
            <a:endParaRPr lang="en-US" altLang="en-US" dirty="0">
              <a:ea typeface="ＭＳ Ｐゴシック" charset="-128"/>
            </a:endParaRPr>
          </a:p>
        </p:txBody>
      </p:sp>
      <p:sp>
        <p:nvSpPr>
          <p:cNvPr id="2253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824139" y="2342051"/>
            <a:ext cx="4965435" cy="2737950"/>
          </a:xfrm>
        </p:spPr>
      </p:pic>
      <p:pic>
        <p:nvPicPr>
          <p:cNvPr id="7" name="Content Placeholder 2"/>
          <p:cNvPicPr>
            <a:picLocks noChangeAspect="1"/>
          </p:cNvPicPr>
          <p:nvPr/>
        </p:nvPicPr>
        <p:blipFill>
          <a:blip r:embed="rId4">
            <a:extLst>
              <a:ext uri="{28A0092B-C50C-407E-A947-70E740481C1C}">
                <a14:useLocalDpi xmlns:a14="http://schemas.microsoft.com/office/drawing/2010/main" val="0"/>
              </a:ext>
            </a:extLst>
          </a:blip>
          <a:srcRect l="-20773" r="-20773"/>
          <a:stretch>
            <a:fillRect/>
          </a:stretch>
        </p:blipFill>
        <p:spPr>
          <a:xfrm>
            <a:off x="3483427" y="2119086"/>
            <a:ext cx="6037904" cy="3329312"/>
          </a:xfrm>
          <a:prstGeom prst="rect">
            <a:avLst/>
          </a:prstGeom>
        </p:spPr>
      </p:pic>
      <p:sp>
        <p:nvSpPr>
          <p:cNvPr id="2" name="TextBox 1"/>
          <p:cNvSpPr txBox="1"/>
          <p:nvPr/>
        </p:nvSpPr>
        <p:spPr>
          <a:xfrm>
            <a:off x="928074" y="1538071"/>
            <a:ext cx="2631874" cy="461665"/>
          </a:xfrm>
          <a:prstGeom prst="rect">
            <a:avLst/>
          </a:prstGeom>
          <a:noFill/>
        </p:spPr>
        <p:txBody>
          <a:bodyPr wrap="none" rtlCol="0">
            <a:spAutoFit/>
          </a:bodyPr>
          <a:lstStyle/>
          <a:p>
            <a:r>
              <a:rPr lang="en-US" dirty="0" smtClean="0"/>
              <a:t>A bad investment </a:t>
            </a:r>
            <a:endParaRPr lang="en-US" dirty="0"/>
          </a:p>
        </p:txBody>
      </p:sp>
      <p:sp>
        <p:nvSpPr>
          <p:cNvPr id="4" name="TextBox 3"/>
          <p:cNvSpPr txBox="1"/>
          <p:nvPr/>
        </p:nvSpPr>
        <p:spPr>
          <a:xfrm>
            <a:off x="5211989" y="1488253"/>
            <a:ext cx="3265638" cy="461665"/>
          </a:xfrm>
          <a:prstGeom prst="rect">
            <a:avLst/>
          </a:prstGeom>
          <a:noFill/>
        </p:spPr>
        <p:txBody>
          <a:bodyPr wrap="none" rtlCol="0">
            <a:spAutoFit/>
          </a:bodyPr>
          <a:lstStyle/>
          <a:p>
            <a:r>
              <a:rPr lang="en-US" dirty="0" smtClean="0"/>
              <a:t>Becomes a good one..</a:t>
            </a:r>
            <a:endParaRPr lang="en-US" dirty="0"/>
          </a:p>
        </p:txBody>
      </p:sp>
    </p:spTree>
    <p:extLst>
      <p:ext uri="{BB962C8B-B14F-4D97-AF65-F5344CB8AC3E}">
        <p14:creationId xmlns:p14="http://schemas.microsoft.com/office/powerpoint/2010/main" val="204472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5</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extLst>
      <p:ext uri="{BB962C8B-B14F-4D97-AF65-F5344CB8AC3E}">
        <p14:creationId xmlns:p14="http://schemas.microsoft.com/office/powerpoint/2010/main" val="1880436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normAutofit fontScale="90000"/>
          </a:bodyPr>
          <a:lstStyle/>
          <a:p>
            <a:r>
              <a:rPr lang="en-US" dirty="0"/>
              <a:t>When is there an option embedded in an action</a:t>
            </a:r>
            <a:r>
              <a:rPr lang="en-US" dirty="0" smtClean="0"/>
              <a:t>?  It’s in the payoff diagram</a:t>
            </a:r>
            <a:endParaRPr lang="en-US" altLang="en-US" dirty="0">
              <a:ea typeface="ＭＳ Ｐゴシック" charset="-128"/>
            </a:endParaRPr>
          </a:p>
        </p:txBody>
      </p:sp>
      <p:sp>
        <p:nvSpPr>
          <p:cNvPr id="3072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6</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dirty="0">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extLst>
      <p:ext uri="{BB962C8B-B14F-4D97-AF65-F5344CB8AC3E}">
        <p14:creationId xmlns:p14="http://schemas.microsoft.com/office/powerpoint/2010/main" val="39332859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7</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extLst>
      <p:ext uri="{BB962C8B-B14F-4D97-AF65-F5344CB8AC3E}">
        <p14:creationId xmlns:p14="http://schemas.microsoft.com/office/powerpoint/2010/main" val="2935259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does the option have significant economic value?</a:t>
            </a:r>
            <a:endParaRPr lang="en-US">
              <a:ea typeface="+mj-ea"/>
              <a:cs typeface="+mj-cs"/>
            </a:endParaRPr>
          </a:p>
        </p:txBody>
      </p:sp>
      <p:sp>
        <p:nvSpPr>
          <p:cNvPr id="3481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8</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extLst>
      <p:ext uri="{BB962C8B-B14F-4D97-AF65-F5344CB8AC3E}">
        <p14:creationId xmlns:p14="http://schemas.microsoft.com/office/powerpoint/2010/main" val="147563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9</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Variables Relating to Underlying Asset</a:t>
            </a:r>
          </a:p>
          <a:p>
            <a:pPr marL="640080" lvl="1" indent="-274320" eaLnBrk="1" fontAlgn="auto" hangingPunct="1">
              <a:spcAft>
                <a:spcPts val="0"/>
              </a:spcAft>
              <a:buFont typeface="Wingdings 2"/>
              <a:buChar char=""/>
              <a:defRPr/>
            </a:pPr>
            <a:r>
              <a:rPr lang="en-US" dirty="0" smtClean="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smtClean="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smtClean="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smtClean="0">
                <a:ea typeface="+mn-ea"/>
                <a:cs typeface="+mn-cs"/>
              </a:rPr>
              <a:t>Variables Relating to Option</a:t>
            </a:r>
          </a:p>
          <a:p>
            <a:pPr marL="640080" lvl="1" indent="-274320" eaLnBrk="1" fontAlgn="auto" hangingPunct="1">
              <a:spcAft>
                <a:spcPts val="0"/>
              </a:spcAft>
              <a:buFont typeface="Wingdings 2"/>
              <a:buChar char=""/>
              <a:defRPr/>
            </a:pPr>
            <a:r>
              <a:rPr lang="en-US" dirty="0" smtClean="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smtClean="0">
                <a:ea typeface="+mn-ea"/>
              </a:rPr>
              <a:t>Life of the Option; both calls and puts benefit from a longer life.</a:t>
            </a:r>
          </a:p>
          <a:p>
            <a:pPr marL="320040" indent="-320040" eaLnBrk="1" fontAlgn="auto" hangingPunct="1">
              <a:spcAft>
                <a:spcPts val="0"/>
              </a:spcAft>
              <a:buFont typeface="Wingdings"/>
              <a:buChar char=""/>
              <a:defRPr/>
            </a:pPr>
            <a:r>
              <a:rPr lang="en-US" dirty="0" smtClean="0">
                <a:ea typeface="+mn-ea"/>
                <a:cs typeface="+mn-cs"/>
              </a:rPr>
              <a:t>Level of Interest Rates; as rates increase, the right to buy (sell) at a fixed price in the future becomes more (less) valuable.</a:t>
            </a:r>
            <a:endParaRPr lang="en-US" dirty="0">
              <a:ea typeface="+mn-ea"/>
              <a:cs typeface="+mn-cs"/>
            </a:endParaRPr>
          </a:p>
        </p:txBody>
      </p:sp>
    </p:spTree>
    <p:extLst>
      <p:ext uri="{BB962C8B-B14F-4D97-AF65-F5344CB8AC3E}">
        <p14:creationId xmlns:p14="http://schemas.microsoft.com/office/powerpoint/2010/main" val="14664148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can you use option pricing models to value real options?</a:t>
            </a:r>
            <a:endParaRPr lang="en-US">
              <a:ea typeface="+mj-ea"/>
              <a:cs typeface="+mj-cs"/>
            </a:endParaRPr>
          </a:p>
        </p:txBody>
      </p:sp>
      <p:sp>
        <p:nvSpPr>
          <p:cNvPr id="3891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10</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smtClean="0">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smtClean="0">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smtClean="0">
                <a:ea typeface="+mn-ea"/>
              </a:rPr>
              <a:t>An active marketplace exists for the option itself.</a:t>
            </a:r>
          </a:p>
          <a:p>
            <a:pPr marL="640080" lvl="1" indent="-274320" eaLnBrk="1" fontAlgn="auto" hangingPunct="1">
              <a:spcAft>
                <a:spcPts val="0"/>
              </a:spcAft>
              <a:buFont typeface="Wingdings 2"/>
              <a:buChar char=""/>
              <a:defRPr/>
            </a:pPr>
            <a:r>
              <a:rPr lang="en-US" smtClean="0">
                <a:ea typeface="+mn-ea"/>
              </a:rPr>
              <a:t>The cost of exercising the option is known with some degree of certainty.</a:t>
            </a:r>
          </a:p>
          <a:p>
            <a:pPr marL="320040" indent="-320040" eaLnBrk="1" fontAlgn="auto" hangingPunct="1">
              <a:spcAft>
                <a:spcPts val="0"/>
              </a:spcAft>
              <a:buFont typeface="Wingdings"/>
              <a:buChar char=""/>
              <a:defRPr/>
            </a:pPr>
            <a:r>
              <a:rPr lang="en-US" smtClean="0">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smtClean="0">
                <a:ea typeface="+mn-ea"/>
              </a:rPr>
              <a:t>The value estimates that emerge will be far more imprecise.</a:t>
            </a:r>
          </a:p>
          <a:p>
            <a:pPr marL="640080" lvl="1" indent="-274320" eaLnBrk="1" fontAlgn="auto" hangingPunct="1">
              <a:spcAft>
                <a:spcPts val="0"/>
              </a:spcAft>
              <a:buFont typeface="Wingdings 2"/>
              <a:buChar char=""/>
              <a:defRPr/>
            </a:pPr>
            <a:r>
              <a:rPr lang="en-US" smtClean="0">
                <a:ea typeface="+mn-ea"/>
              </a:rPr>
              <a:t>The value can deviate much more dramatically from market price because of the difficulty of arbitrage.</a:t>
            </a:r>
            <a:endParaRPr lang="en-US">
              <a:ea typeface="+mn-ea"/>
            </a:endParaRPr>
          </a:p>
        </p:txBody>
      </p:sp>
    </p:spTree>
    <p:extLst>
      <p:ext uri="{BB962C8B-B14F-4D97-AF65-F5344CB8AC3E}">
        <p14:creationId xmlns:p14="http://schemas.microsoft.com/office/powerpoint/2010/main" val="1982469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11</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smtClean="0">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smtClean="0">
                <a:ea typeface="+mn-ea"/>
              </a:rPr>
              <a:t>Call = Borrowing + Buying D of the Underlying Stock  </a:t>
            </a:r>
          </a:p>
          <a:p>
            <a:pPr marL="640080" lvl="1" indent="-274320" eaLnBrk="1" fontAlgn="auto" hangingPunct="1">
              <a:spcAft>
                <a:spcPts val="0"/>
              </a:spcAft>
              <a:buFont typeface="Wingdings 2"/>
              <a:buChar char=""/>
              <a:defRPr/>
            </a:pPr>
            <a:r>
              <a:rPr lang="en-US" smtClean="0">
                <a:ea typeface="+mn-ea"/>
              </a:rPr>
              <a:t>Put = Selling Short D on Underlying Asset + Lending</a:t>
            </a:r>
          </a:p>
          <a:p>
            <a:pPr marL="640080" lvl="1" indent="-274320" eaLnBrk="1" fontAlgn="auto" hangingPunct="1">
              <a:spcAft>
                <a:spcPts val="0"/>
              </a:spcAft>
              <a:buFont typeface="Wingdings 2"/>
              <a:buChar char=""/>
              <a:defRPr/>
            </a:pPr>
            <a:r>
              <a:rPr lang="en-US" smtClean="0">
                <a:ea typeface="+mn-ea"/>
              </a:rPr>
              <a:t>The number of shares bought or sold is called the option delta.</a:t>
            </a:r>
          </a:p>
          <a:p>
            <a:pPr marL="320040" indent="-320040" eaLnBrk="1" fontAlgn="auto" hangingPunct="1">
              <a:spcAft>
                <a:spcPts val="0"/>
              </a:spcAft>
              <a:buFont typeface="Wingdings"/>
              <a:buChar char=""/>
              <a:defRPr/>
            </a:pPr>
            <a:r>
              <a:rPr lang="en-US" smtClean="0">
                <a:ea typeface="+mn-ea"/>
                <a:cs typeface="+mn-cs"/>
              </a:rPr>
              <a:t>The principles of arbitrage then apply, and the value of the option has to be equal to the value of the replicating portfolio. </a:t>
            </a:r>
            <a:endParaRPr lang="en-US">
              <a:ea typeface="+mn-ea"/>
              <a:cs typeface="+mn-cs"/>
            </a:endParaRPr>
          </a:p>
        </p:txBody>
      </p:sp>
    </p:spTree>
    <p:extLst>
      <p:ext uri="{BB962C8B-B14F-4D97-AF65-F5344CB8AC3E}">
        <p14:creationId xmlns:p14="http://schemas.microsoft.com/office/powerpoint/2010/main" val="139049811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12</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extLst>
      <p:ext uri="{BB962C8B-B14F-4D97-AF65-F5344CB8AC3E}">
        <p14:creationId xmlns:p14="http://schemas.microsoft.com/office/powerpoint/2010/main" val="173227427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13</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smtClean="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smtClean="0">
                <a:ea typeface="+mn-ea"/>
              </a:rPr>
              <a:t>If as t-&gt;0, price changes remain large, the limiting distribution is the </a:t>
            </a:r>
            <a:r>
              <a:rPr lang="en-US" dirty="0" err="1" smtClean="0">
                <a:ea typeface="+mn-ea"/>
              </a:rPr>
              <a:t>poisson</a:t>
            </a:r>
            <a:r>
              <a:rPr lang="en-US" dirty="0" smtClean="0">
                <a:ea typeface="+mn-ea"/>
              </a:rPr>
              <a:t> distribution, i.e., a distribution that allows for price jumps.</a:t>
            </a:r>
          </a:p>
          <a:p>
            <a:pPr marL="320040" indent="-320040" eaLnBrk="1" fontAlgn="auto" hangingPunct="1">
              <a:spcAft>
                <a:spcPts val="0"/>
              </a:spcAft>
              <a:buFont typeface="Wingdings"/>
              <a:buChar char=""/>
              <a:defRPr/>
            </a:pPr>
            <a:r>
              <a:rPr lang="en-US" dirty="0" smtClean="0">
                <a:ea typeface="+mn-ea"/>
                <a:cs typeface="+mn-cs"/>
              </a:rPr>
              <a:t>The Black-Scholes model applies when the limiting distribution is the normal distribution , and explicitly assumes that the price process is continuous and that there are no jumps in asset prices. </a:t>
            </a:r>
            <a:endParaRPr lang="en-US" dirty="0">
              <a:ea typeface="+mn-ea"/>
              <a:cs typeface="+mn-cs"/>
            </a:endParaRPr>
          </a:p>
        </p:txBody>
      </p:sp>
    </p:spTree>
    <p:extLst>
      <p:ext uri="{BB962C8B-B14F-4D97-AF65-F5344CB8AC3E}">
        <p14:creationId xmlns:p14="http://schemas.microsoft.com/office/powerpoint/2010/main" val="126874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14</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smtClean="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smtClean="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smtClean="0">
                <a:ea typeface="+mn-ea"/>
              </a:rPr>
              <a:t>S = Current value of the underlying asset</a:t>
            </a:r>
          </a:p>
          <a:p>
            <a:pPr marL="640080" lvl="1" indent="-274320" eaLnBrk="1" fontAlgn="auto" hangingPunct="1">
              <a:spcAft>
                <a:spcPts val="0"/>
              </a:spcAft>
              <a:buFont typeface="Wingdings 2"/>
              <a:buChar char=""/>
              <a:defRPr/>
            </a:pPr>
            <a:r>
              <a:rPr lang="en-US" dirty="0" smtClean="0">
                <a:ea typeface="+mn-ea"/>
              </a:rPr>
              <a:t>K = Strike price of the option</a:t>
            </a:r>
          </a:p>
          <a:p>
            <a:pPr marL="640080" lvl="1" indent="-274320" eaLnBrk="1" fontAlgn="auto" hangingPunct="1">
              <a:spcAft>
                <a:spcPts val="0"/>
              </a:spcAft>
              <a:buFont typeface="Wingdings 2"/>
              <a:buChar char=""/>
              <a:defRPr/>
            </a:pPr>
            <a:r>
              <a:rPr lang="en-US" dirty="0" smtClean="0">
                <a:ea typeface="+mn-ea"/>
              </a:rPr>
              <a:t>t = Life to expiration of the option</a:t>
            </a:r>
          </a:p>
          <a:p>
            <a:pPr marL="640080" lvl="1" indent="-274320" eaLnBrk="1" fontAlgn="auto" hangingPunct="1">
              <a:spcAft>
                <a:spcPts val="0"/>
              </a:spcAft>
              <a:buFont typeface="Wingdings 2"/>
              <a:buChar char=""/>
              <a:defRPr/>
            </a:pPr>
            <a:r>
              <a:rPr lang="en-US" dirty="0" smtClean="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smtClean="0">
                <a:ea typeface="+mn-ea"/>
              </a:rPr>
              <a:t></a:t>
            </a:r>
            <a:r>
              <a:rPr lang="en-US" baseline="30000" dirty="0" smtClean="0">
                <a:ea typeface="+mn-ea"/>
              </a:rPr>
              <a:t>2</a:t>
            </a:r>
            <a:r>
              <a:rPr lang="en-US" dirty="0" smtClean="0">
                <a:ea typeface="+mn-ea"/>
              </a:rPr>
              <a:t> = Variance in the </a:t>
            </a:r>
            <a:r>
              <a:rPr lang="en-US" dirty="0" err="1" smtClean="0">
                <a:ea typeface="+mn-ea"/>
              </a:rPr>
              <a:t>ln</a:t>
            </a:r>
            <a:r>
              <a:rPr lang="en-US" dirty="0" smtClean="0">
                <a:ea typeface="+mn-ea"/>
              </a:rPr>
              <a:t>(value) of the underlying asset</a:t>
            </a:r>
            <a:endParaRPr lang="en-US" dirty="0">
              <a:ea typeface="+mn-ea"/>
            </a:endParaRPr>
          </a:p>
        </p:txBody>
      </p:sp>
    </p:spTree>
    <p:extLst>
      <p:ext uri="{BB962C8B-B14F-4D97-AF65-F5344CB8AC3E}">
        <p14:creationId xmlns:p14="http://schemas.microsoft.com/office/powerpoint/2010/main" val="1624243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15</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smtClean="0">
                <a:ea typeface="+mn-ea"/>
                <a:cs typeface="+mn-cs"/>
              </a:rPr>
              <a:t>Value of call = S N (d1)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0" indent="0" eaLnBrk="1" fontAlgn="auto" hangingPunct="1">
              <a:spcAft>
                <a:spcPts val="0"/>
              </a:spcAft>
              <a:buFont typeface="Wingdings"/>
              <a:buNone/>
              <a:defRPr/>
            </a:pPr>
            <a:r>
              <a:rPr lang="en-US" dirty="0" smtClean="0">
                <a:ea typeface="+mn-ea"/>
                <a:cs typeface="+mn-cs"/>
              </a:rPr>
              <a:t>where</a:t>
            </a:r>
          </a:p>
          <a:p>
            <a:pPr marL="365760" lvl="1" indent="0" eaLnBrk="1" fontAlgn="auto" hangingPunct="1">
              <a:spcAft>
                <a:spcPts val="0"/>
              </a:spcAft>
              <a:buFont typeface="Wingdings 2"/>
              <a:buNone/>
              <a:defRPr/>
            </a:pPr>
            <a:r>
              <a:rPr lang="en-US" dirty="0" smtClean="0">
                <a:ea typeface="+mn-ea"/>
              </a:rPr>
              <a:t>	</a:t>
            </a:r>
          </a:p>
          <a:p>
            <a:pPr marL="365760" lvl="1" indent="0" eaLnBrk="1" fontAlgn="auto" hangingPunct="1">
              <a:spcAft>
                <a:spcPts val="0"/>
              </a:spcAft>
              <a:buFont typeface="Wingdings 2"/>
              <a:buNone/>
              <a:defRPr/>
            </a:pPr>
            <a:endParaRPr lang="en-US" dirty="0" smtClean="0">
              <a:ea typeface="+mn-ea"/>
            </a:endParaRPr>
          </a:p>
          <a:p>
            <a:pPr marL="1097280" lvl="3" indent="0" eaLnBrk="1" fontAlgn="auto" hangingPunct="1">
              <a:spcAft>
                <a:spcPts val="0"/>
              </a:spcAft>
              <a:buClr>
                <a:schemeClr val="accent3"/>
              </a:buClr>
              <a:buFont typeface="Wingdings"/>
              <a:buNone/>
              <a:defRPr/>
            </a:pPr>
            <a:r>
              <a:rPr lang="en-US" dirty="0" smtClean="0">
                <a:ea typeface="+mn-ea"/>
              </a:rPr>
              <a:t>d2 = d1 - </a:t>
            </a:r>
            <a:r>
              <a:rPr lang="en-US" dirty="0" smtClean="0">
                <a:latin typeface="Symbol" charset="2"/>
                <a:ea typeface="Symbol" charset="2"/>
                <a:cs typeface="Symbol" charset="2"/>
              </a:rPr>
              <a:t>s</a:t>
            </a:r>
            <a:r>
              <a:rPr lang="en-US" dirty="0" smtClean="0">
                <a:ea typeface="+mn-ea"/>
              </a:rPr>
              <a:t> √t</a:t>
            </a:r>
          </a:p>
          <a:p>
            <a:pPr marL="320040" indent="-320040" eaLnBrk="1" fontAlgn="auto" hangingPunct="1">
              <a:spcAft>
                <a:spcPts val="0"/>
              </a:spcAft>
              <a:buFont typeface="Wingdings"/>
              <a:buChar char=""/>
              <a:defRPr/>
            </a:pPr>
            <a:r>
              <a:rPr lang="en-US" dirty="0" smtClean="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smtClean="0">
                <a:ea typeface="+mn-ea"/>
              </a:rPr>
              <a:t>Buy N(d1) shares of stock; N(d1) is called the option delta</a:t>
            </a:r>
          </a:p>
          <a:p>
            <a:pPr marL="640080" lvl="1" indent="-274320" eaLnBrk="1" fontAlgn="auto" hangingPunct="1">
              <a:spcAft>
                <a:spcPts val="0"/>
              </a:spcAft>
              <a:buFont typeface="Wingdings 2"/>
              <a:buChar char=""/>
              <a:defRPr/>
            </a:pPr>
            <a:r>
              <a:rPr lang="en-US" dirty="0" smtClean="0">
                <a:ea typeface="+mn-ea"/>
              </a:rPr>
              <a:t>Borrow K e</a:t>
            </a:r>
            <a:r>
              <a:rPr lang="en-US" baseline="30000" dirty="0" smtClean="0">
                <a:ea typeface="+mn-ea"/>
              </a:rPr>
              <a:t>-</a:t>
            </a:r>
            <a:r>
              <a:rPr lang="en-US" baseline="30000" dirty="0" err="1" smtClean="0">
                <a:ea typeface="+mn-ea"/>
              </a:rPr>
              <a:t>rt</a:t>
            </a:r>
            <a:r>
              <a:rPr lang="en-US" baseline="30000" dirty="0" smtClean="0">
                <a:ea typeface="+mn-ea"/>
              </a:rPr>
              <a:t> </a:t>
            </a:r>
            <a:r>
              <a:rPr lang="en-US" dirty="0" smtClean="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1027" name="Equation" r:id="rId4" imgW="1727200" imgH="596900" progId="Equation.3">
                  <p:embed/>
                </p:oleObj>
              </mc:Choice>
              <mc:Fallback>
                <p:oleObj name="Equation" r:id="rId4" imgW="1727200" imgH="596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129376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16</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2051" name="Worksheet" r:id="rId5" imgW="4965700" imgH="6959600" progId="Excel.Sheet.8">
                  <p:embed/>
                </p:oleObj>
              </mc:Choice>
              <mc:Fallback>
                <p:oleObj name="Worksheet" r:id="rId5" imgW="4965700" imgH="69596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12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17</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smtClean="0">
                <a:ea typeface="+mn-ea"/>
                <a:cs typeface="+mn-cs"/>
              </a:rPr>
              <a:t>	C = S e</a:t>
            </a:r>
            <a:r>
              <a:rPr lang="en-US" baseline="30000" dirty="0" smtClean="0">
                <a:ea typeface="+mn-ea"/>
                <a:cs typeface="+mn-cs"/>
              </a:rPr>
              <a:t>-</a:t>
            </a:r>
            <a:r>
              <a:rPr lang="en-US" baseline="30000" dirty="0" err="1" smtClean="0">
                <a:ea typeface="+mn-ea"/>
                <a:cs typeface="+mn-cs"/>
              </a:rPr>
              <a:t>yt</a:t>
            </a:r>
            <a:r>
              <a:rPr lang="en-US" dirty="0" smtClean="0">
                <a:ea typeface="+mn-ea"/>
                <a:cs typeface="+mn-cs"/>
              </a:rPr>
              <a:t> N(d1) - K e</a:t>
            </a:r>
            <a:r>
              <a:rPr lang="en-US" baseline="30000" dirty="0" smtClean="0">
                <a:ea typeface="+mn-ea"/>
                <a:cs typeface="+mn-cs"/>
              </a:rPr>
              <a:t>-</a:t>
            </a:r>
            <a:r>
              <a:rPr lang="en-US" baseline="30000" dirty="0" err="1" smtClean="0">
                <a:ea typeface="+mn-ea"/>
                <a:cs typeface="+mn-cs"/>
              </a:rPr>
              <a:t>rt</a:t>
            </a:r>
            <a:r>
              <a:rPr lang="en-US" baseline="30000" dirty="0" smtClean="0">
                <a:ea typeface="+mn-ea"/>
                <a:cs typeface="+mn-cs"/>
              </a:rPr>
              <a:t> </a:t>
            </a:r>
            <a:r>
              <a:rPr lang="en-US" dirty="0" smtClean="0">
                <a:ea typeface="+mn-ea"/>
                <a:cs typeface="+mn-cs"/>
              </a:rPr>
              <a:t>N(d2)</a:t>
            </a:r>
          </a:p>
          <a:p>
            <a:pPr marL="365760" lvl="1" indent="0" eaLnBrk="1" fontAlgn="auto" hangingPunct="1">
              <a:spcAft>
                <a:spcPts val="0"/>
              </a:spcAft>
              <a:buFont typeface="Wingdings 2"/>
              <a:buNone/>
              <a:defRPr/>
            </a:pPr>
            <a:r>
              <a:rPr lang="en-US" dirty="0" smtClean="0">
                <a:ea typeface="+mn-ea"/>
              </a:rPr>
              <a:t>where,</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smtClean="0">
              <a:ea typeface="+mn-ea"/>
            </a:endParaRPr>
          </a:p>
          <a:p>
            <a:pPr marL="365760" lvl="1" indent="0" eaLnBrk="1" fontAlgn="auto" hangingPunct="1">
              <a:spcAft>
                <a:spcPts val="0"/>
              </a:spcAft>
              <a:buFont typeface="Wingdings 2"/>
              <a:buNone/>
              <a:defRPr/>
            </a:pPr>
            <a:r>
              <a:rPr lang="en-US" dirty="0" smtClean="0">
                <a:ea typeface="+mn-ea"/>
              </a:rPr>
              <a:t>	d2 = d1 -  √t</a:t>
            </a:r>
          </a:p>
          <a:p>
            <a:pPr marL="320040" indent="-320040" eaLnBrk="1" fontAlgn="auto" hangingPunct="1">
              <a:spcAft>
                <a:spcPts val="0"/>
              </a:spcAft>
              <a:buFont typeface="Wingdings"/>
              <a:buChar char=""/>
              <a:defRPr/>
            </a:pPr>
            <a:r>
              <a:rPr lang="en-US" dirty="0" smtClean="0">
                <a:ea typeface="+mn-ea"/>
                <a:cs typeface="+mn-cs"/>
              </a:rPr>
              <a:t>The value of a put can also be derived:</a:t>
            </a:r>
          </a:p>
          <a:p>
            <a:pPr marL="320040" indent="-320040" eaLnBrk="1" fontAlgn="auto" hangingPunct="1">
              <a:spcAft>
                <a:spcPts val="0"/>
              </a:spcAft>
              <a:buFont typeface="Wingdings"/>
              <a:buChar char=""/>
              <a:defRPr/>
            </a:pPr>
            <a:r>
              <a:rPr lang="en-US" dirty="0" smtClean="0">
                <a:ea typeface="+mn-ea"/>
                <a:cs typeface="+mn-cs"/>
              </a:rPr>
              <a:t>	P = K e</a:t>
            </a:r>
            <a:r>
              <a:rPr lang="en-US" baseline="30000" dirty="0" smtClean="0">
                <a:ea typeface="+mn-ea"/>
                <a:cs typeface="+mn-cs"/>
              </a:rPr>
              <a:t>-</a:t>
            </a:r>
            <a:r>
              <a:rPr lang="en-US" baseline="30000" dirty="0" err="1" smtClean="0">
                <a:ea typeface="+mn-ea"/>
                <a:cs typeface="+mn-cs"/>
              </a:rPr>
              <a:t>rt</a:t>
            </a:r>
            <a:r>
              <a:rPr lang="en-US" dirty="0" smtClean="0">
                <a:ea typeface="+mn-ea"/>
                <a:cs typeface="+mn-cs"/>
              </a:rPr>
              <a:t> (1-N(d2)) - S e</a:t>
            </a:r>
            <a:r>
              <a:rPr lang="en-US" baseline="30000" dirty="0" smtClean="0">
                <a:ea typeface="+mn-ea"/>
                <a:cs typeface="+mn-cs"/>
              </a:rPr>
              <a:t>-</a:t>
            </a:r>
            <a:r>
              <a:rPr lang="en-US" baseline="30000" dirty="0" err="1" smtClean="0">
                <a:ea typeface="+mn-ea"/>
                <a:cs typeface="+mn-cs"/>
              </a:rPr>
              <a:t>yt</a:t>
            </a:r>
            <a:r>
              <a:rPr lang="en-US" baseline="30000" dirty="0" smtClean="0">
                <a:ea typeface="+mn-ea"/>
                <a:cs typeface="+mn-cs"/>
              </a:rPr>
              <a:t> </a:t>
            </a:r>
            <a:r>
              <a:rPr lang="en-US" dirty="0" smtClean="0">
                <a:ea typeface="+mn-ea"/>
                <a:cs typeface="+mn-cs"/>
              </a:rPr>
              <a:t>(1-N(d1))</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3075" name="Equation" r:id="rId4" imgW="1917700" imgH="596900" progId="Equation.3">
                  <p:embed/>
                </p:oleObj>
              </mc:Choice>
              <mc:Fallback>
                <p:oleObj name="Equation" r:id="rId4" imgW="1917700" imgH="5969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249576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18</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smtClean="0">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smtClean="0">
                <a:ea typeface="+mn-ea"/>
              </a:rPr>
              <a:t>Early exercise is the rule rather than the exception with real options</a:t>
            </a:r>
          </a:p>
          <a:p>
            <a:pPr marL="640080" lvl="1" indent="-274320" eaLnBrk="1" fontAlgn="auto" hangingPunct="1">
              <a:spcAft>
                <a:spcPts val="0"/>
              </a:spcAft>
              <a:buFont typeface="Wingdings 2"/>
              <a:buChar char=""/>
              <a:defRPr/>
            </a:pPr>
            <a:r>
              <a:rPr lang="en-US" smtClean="0">
                <a:ea typeface="+mn-ea"/>
              </a:rPr>
              <a:t>Underlying asset values are generally discontinous.</a:t>
            </a:r>
          </a:p>
          <a:p>
            <a:pPr marL="320040" indent="-320040" eaLnBrk="1" fontAlgn="auto" hangingPunct="1">
              <a:spcAft>
                <a:spcPts val="0"/>
              </a:spcAft>
              <a:buFont typeface="Wingdings"/>
              <a:buChar char=""/>
              <a:defRPr/>
            </a:pPr>
            <a:r>
              <a:rPr lang="en-US" smtClean="0">
                <a:ea typeface="+mn-ea"/>
                <a:cs typeface="+mn-cs"/>
              </a:rPr>
              <a:t>If you can develop a binomial tree with outcomes at each node, it looks a great deal like a decision tree from capital budgeting. The question then becomes when and why the two approaches yield different estimates of value.</a:t>
            </a:r>
            <a:endParaRPr lang="en-US">
              <a:ea typeface="+mn-ea"/>
              <a:cs typeface="+mn-cs"/>
            </a:endParaRPr>
          </a:p>
        </p:txBody>
      </p:sp>
    </p:spTree>
    <p:extLst>
      <p:ext uri="{BB962C8B-B14F-4D97-AF65-F5344CB8AC3E}">
        <p14:creationId xmlns:p14="http://schemas.microsoft.com/office/powerpoint/2010/main" val="745490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19</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smtClean="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smtClean="0">
                <a:ea typeface="+mn-ea"/>
              </a:rPr>
              <a:t>Can you identify the underlying asset?</a:t>
            </a:r>
          </a:p>
          <a:p>
            <a:pPr marL="640080" lvl="1" indent="-274320" eaLnBrk="1" fontAlgn="auto" hangingPunct="1">
              <a:spcAft>
                <a:spcPts val="0"/>
              </a:spcAft>
              <a:buFont typeface="Wingdings 2"/>
              <a:buChar char=""/>
              <a:defRPr/>
            </a:pPr>
            <a:r>
              <a:rPr lang="en-US" dirty="0" smtClean="0">
                <a:ea typeface="+mn-ea"/>
              </a:rPr>
              <a:t>Can you specify the contingency under which you will get payoff?</a:t>
            </a:r>
          </a:p>
          <a:p>
            <a:pPr marL="320040" indent="-320040" eaLnBrk="1" fontAlgn="auto" hangingPunct="1">
              <a:spcAft>
                <a:spcPts val="0"/>
              </a:spcAft>
              <a:buFont typeface="Wingdings"/>
              <a:buChar char=""/>
              <a:defRPr/>
            </a:pPr>
            <a:r>
              <a:rPr lang="en-US" dirty="0" smtClean="0">
                <a:ea typeface="+mn-ea"/>
                <a:cs typeface="+mn-cs"/>
              </a:rPr>
              <a:t>Is there exclusivity?</a:t>
            </a:r>
          </a:p>
          <a:p>
            <a:pPr marL="640080" lvl="1" indent="-274320" eaLnBrk="1" fontAlgn="auto" hangingPunct="1">
              <a:spcAft>
                <a:spcPts val="0"/>
              </a:spcAft>
              <a:buFont typeface="Wingdings 2"/>
              <a:buChar char=""/>
              <a:defRPr/>
            </a:pPr>
            <a:r>
              <a:rPr lang="en-US" dirty="0" smtClean="0">
                <a:ea typeface="+mn-ea"/>
              </a:rPr>
              <a:t>If yes, there is option value.</a:t>
            </a:r>
          </a:p>
          <a:p>
            <a:pPr marL="640080" lvl="1" indent="-274320" eaLnBrk="1" fontAlgn="auto" hangingPunct="1">
              <a:spcAft>
                <a:spcPts val="0"/>
              </a:spcAft>
              <a:buFont typeface="Wingdings 2"/>
              <a:buChar char=""/>
              <a:defRPr/>
            </a:pPr>
            <a:r>
              <a:rPr lang="en-US" dirty="0" smtClean="0">
                <a:ea typeface="+mn-ea"/>
              </a:rPr>
              <a:t>If no, there is none.</a:t>
            </a:r>
          </a:p>
          <a:p>
            <a:pPr marL="640080" lvl="1" indent="-274320" eaLnBrk="1" fontAlgn="auto" hangingPunct="1">
              <a:spcAft>
                <a:spcPts val="0"/>
              </a:spcAft>
              <a:buFont typeface="Wingdings 2"/>
              <a:buChar char=""/>
              <a:defRPr/>
            </a:pPr>
            <a:r>
              <a:rPr lang="en-US" dirty="0" smtClean="0">
                <a:ea typeface="+mn-ea"/>
              </a:rPr>
              <a:t>If in between, you have to scale value.</a:t>
            </a:r>
          </a:p>
          <a:p>
            <a:pPr marL="320040" indent="-320040" eaLnBrk="1" fontAlgn="auto" hangingPunct="1">
              <a:spcAft>
                <a:spcPts val="0"/>
              </a:spcAft>
              <a:buFont typeface="Wingdings"/>
              <a:buChar char=""/>
              <a:defRPr/>
            </a:pPr>
            <a:r>
              <a:rPr lang="en-US" dirty="0" smtClean="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smtClean="0">
                <a:ea typeface="+mn-ea"/>
              </a:rPr>
              <a:t>Is the underlying asset traded?</a:t>
            </a:r>
          </a:p>
          <a:p>
            <a:pPr marL="640080" lvl="1" indent="-274320" eaLnBrk="1" fontAlgn="auto" hangingPunct="1">
              <a:spcAft>
                <a:spcPts val="0"/>
              </a:spcAft>
              <a:buFont typeface="Wingdings 2"/>
              <a:buChar char=""/>
              <a:defRPr/>
            </a:pPr>
            <a:r>
              <a:rPr lang="en-US" dirty="0" smtClean="0">
                <a:ea typeface="+mn-ea"/>
              </a:rPr>
              <a:t>Can the option be bought and sold?</a:t>
            </a:r>
          </a:p>
          <a:p>
            <a:pPr marL="640080" lvl="1" indent="-274320" eaLnBrk="1" fontAlgn="auto" hangingPunct="1">
              <a:spcAft>
                <a:spcPts val="0"/>
              </a:spcAft>
              <a:buFont typeface="Wingdings 2"/>
              <a:buChar char=""/>
              <a:defRPr/>
            </a:pPr>
            <a:r>
              <a:rPr lang="en-US" dirty="0" smtClean="0">
                <a:ea typeface="+mn-ea"/>
              </a:rPr>
              <a:t>Is the cost of exercising the option known and clear?</a:t>
            </a:r>
          </a:p>
          <a:p>
            <a:pPr marL="640080" lvl="1" indent="-274320" eaLnBrk="1" fontAlgn="auto" hangingPunct="1">
              <a:spcAft>
                <a:spcPts val="0"/>
              </a:spcAft>
              <a:buFont typeface="Wingdings 2"/>
              <a:buChar char=""/>
              <a:defRPr/>
            </a:pPr>
            <a:endParaRPr lang="en-US" dirty="0" smtClean="0">
              <a:ea typeface="+mn-ea"/>
            </a:endParaRPr>
          </a:p>
          <a:p>
            <a:pPr marL="640080" lvl="1" indent="-274320" eaLnBrk="1" fontAlgn="auto" hangingPunct="1">
              <a:spcAft>
                <a:spcPts val="0"/>
              </a:spcAft>
              <a:buFont typeface="Wingdings 2"/>
              <a:buChar char=""/>
              <a:defRPr/>
            </a:pPr>
            <a:endParaRPr lang="en-US" dirty="0">
              <a:ea typeface="+mn-ea"/>
            </a:endParaRPr>
          </a:p>
        </p:txBody>
      </p:sp>
    </p:spTree>
    <p:extLst>
      <p:ext uri="{BB962C8B-B14F-4D97-AF65-F5344CB8AC3E}">
        <p14:creationId xmlns:p14="http://schemas.microsoft.com/office/powerpoint/2010/main" val="20137607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452</TotalTime>
  <Words>2349</Words>
  <Application>Microsoft Macintosh PowerPoint</Application>
  <PresentationFormat>Letter Paper (8.5x11 in)</PresentationFormat>
  <Paragraphs>180</Paragraphs>
  <Slides>19</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9" baseType="lpstr">
      <vt:lpstr>Calibri</vt:lpstr>
      <vt:lpstr>Helvetica</vt:lpstr>
      <vt:lpstr>ＭＳ Ｐゴシック</vt:lpstr>
      <vt:lpstr>Symbol</vt:lpstr>
      <vt:lpstr>Times</vt:lpstr>
      <vt:lpstr>Wingdings</vt:lpstr>
      <vt:lpstr>Wingdings 2</vt:lpstr>
      <vt:lpstr>Basic</vt:lpstr>
      <vt:lpstr>Equation</vt:lpstr>
      <vt:lpstr>Worksheet</vt:lpstr>
      <vt:lpstr>Session 22: The Essence of real options</vt:lpstr>
      <vt:lpstr>Optionality</vt:lpstr>
      <vt:lpstr>Underlying Theme: Searching for an Elusive Premium</vt:lpstr>
      <vt:lpstr>The roots of the option premium</vt:lpstr>
      <vt:lpstr>Three Basic Questions</vt:lpstr>
      <vt:lpstr>When is there an option embedded in an action?  It’s in the payoff diagram</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Key Tests for Real Options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59</cp:revision>
  <cp:lastPrinted>2013-12-12T13:03:45Z</cp:lastPrinted>
  <dcterms:created xsi:type="dcterms:W3CDTF">2011-11-03T12:27:46Z</dcterms:created>
  <dcterms:modified xsi:type="dcterms:W3CDTF">2016-06-13T16:22:23Z</dcterms:modified>
</cp:coreProperties>
</file>