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5"/>
  </p:notesMasterIdLst>
  <p:handoutMasterIdLst>
    <p:handoutMasterId r:id="rId16"/>
  </p:handoutMasterIdLst>
  <p:sldIdLst>
    <p:sldId id="256" r:id="rId2"/>
    <p:sldId id="273" r:id="rId3"/>
    <p:sldId id="275" r:id="rId4"/>
    <p:sldId id="276" r:id="rId5"/>
    <p:sldId id="277" r:id="rId6"/>
    <p:sldId id="278" r:id="rId7"/>
    <p:sldId id="279" r:id="rId8"/>
    <p:sldId id="286" r:id="rId9"/>
    <p:sldId id="287" r:id="rId10"/>
    <p:sldId id="293" r:id="rId11"/>
    <p:sldId id="290" r:id="rId12"/>
    <p:sldId id="291" r:id="rId13"/>
    <p:sldId id="292" r:id="rId14"/>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6/14/16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6/14/16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looks at the option to delay a project, to which you have exclusive rights. </a:t>
            </a:r>
          </a:p>
          <a:p>
            <a:r>
              <a:rPr lang="en-US" altLang="en-US">
                <a:latin typeface="Helvetica" charset="0"/>
                <a:ea typeface="ＭＳ Ｐゴシック" charset="-128"/>
              </a:rPr>
              <a:t>The initial investment in the project is what you would need to invest to convert this project from a right to a real project.</a:t>
            </a:r>
          </a:p>
          <a:p>
            <a:r>
              <a:rPr lang="en-US" altLang="en-US">
                <a:latin typeface="Helvetica" charset="0"/>
                <a:ea typeface="ＭＳ Ｐゴシック" charset="-128"/>
              </a:rPr>
              <a:t>The present value of the cash flows will change over time.</a:t>
            </a:r>
          </a:p>
          <a:p>
            <a:r>
              <a:rPr lang="en-US" altLang="en-US">
                <a:latin typeface="Helvetica" charset="0"/>
                <a:ea typeface="ＭＳ Ｐゴシック" charset="-128"/>
              </a:rPr>
              <a:t>If the perceived present value of the cash flows stays below the investment needed, the project should never be taken.</a:t>
            </a:r>
          </a:p>
        </p:txBody>
      </p:sp>
    </p:spTree>
    <p:extLst>
      <p:ext uri="{BB962C8B-B14F-4D97-AF65-F5344CB8AC3E}">
        <p14:creationId xmlns:p14="http://schemas.microsoft.com/office/powerpoint/2010/main" val="1890442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optionality comes from the fact that you have the right to develop a patent, not an obligation and you get that right through the life of the patent.</a:t>
            </a:r>
          </a:p>
        </p:txBody>
      </p:sp>
    </p:spTree>
    <p:extLst>
      <p:ext uri="{BB962C8B-B14F-4D97-AF65-F5344CB8AC3E}">
        <p14:creationId xmlns:p14="http://schemas.microsoft.com/office/powerpoint/2010/main" val="919023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payoff diagram on the patent as an option…</a:t>
            </a:r>
          </a:p>
        </p:txBody>
      </p:sp>
    </p:spTree>
    <p:extLst>
      <p:ext uri="{BB962C8B-B14F-4D97-AF65-F5344CB8AC3E}">
        <p14:creationId xmlns:p14="http://schemas.microsoft.com/office/powerpoint/2010/main" val="1509901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cash flows from developing the patent today may just be estimates (and you may be uncertain about them) but that is what makes the option valuable.</a:t>
            </a:r>
          </a:p>
          <a:p>
            <a:r>
              <a:rPr lang="en-US" altLang="en-US">
                <a:latin typeface="Helvetica" charset="0"/>
                <a:ea typeface="ＭＳ Ｐゴシック" charset="-128"/>
              </a:rPr>
              <a:t>We introduce a cost to not developing the patent, once it becomes viable. (If you don’t do this, the option will never be exercised until the last moment of the last day, which makes no sense with a patent, since you are giving up the exclusivity) The cost is the cash flow you give up in the next year by not developing, as a percent of overall value. We use 1/n as an approximation of this value.</a:t>
            </a:r>
          </a:p>
        </p:txBody>
      </p:sp>
    </p:spTree>
    <p:extLst>
      <p:ext uri="{BB962C8B-B14F-4D97-AF65-F5344CB8AC3E}">
        <p14:creationId xmlns:p14="http://schemas.microsoft.com/office/powerpoint/2010/main" val="1122172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 old example…. But one where I was able to get my hands on the original cash flow projections to get the PV of $3,422 million.</a:t>
            </a:r>
          </a:p>
          <a:p>
            <a:r>
              <a:rPr lang="en-US" altLang="en-US">
                <a:latin typeface="Helvetica" charset="0"/>
                <a:ea typeface="ＭＳ Ｐゴシック" charset="-128"/>
              </a:rPr>
              <a:t>NPV of this project = 3422 – 2875 = $ 547 million</a:t>
            </a:r>
          </a:p>
          <a:p>
            <a:r>
              <a:rPr lang="en-US" altLang="en-US">
                <a:latin typeface="Helvetica" charset="0"/>
                <a:ea typeface="ＭＳ Ｐゴシック" charset="-128"/>
              </a:rPr>
              <a:t>This is an in the money option (a viable patent) but this analysis suggests that Biogen will gain more from waiting (the value of the option of $907 million &gt; NPV of $547 million from developing today)</a:t>
            </a:r>
          </a:p>
        </p:txBody>
      </p:sp>
    </p:spTree>
    <p:extLst>
      <p:ext uri="{BB962C8B-B14F-4D97-AF65-F5344CB8AC3E}">
        <p14:creationId xmlns:p14="http://schemas.microsoft.com/office/powerpoint/2010/main" val="1570623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On the second test, the exclusivity comes almost entirely from the legal system. If you operate in a porous legal system, where property rights are violated with impunity, the exclusivity is lost. This is a problem that the pharmaceutical companies face as they grow in Asia, where the legal protection offered by patents tends to be weaker. Even in markets with strong legal systems, the exclusivity is weakened by the presence of strong competitors with active research departments working on their alternative cures for the same diseases…</a:t>
            </a:r>
          </a:p>
        </p:txBody>
      </p:sp>
    </p:spTree>
    <p:extLst>
      <p:ext uri="{BB962C8B-B14F-4D97-AF65-F5344CB8AC3E}">
        <p14:creationId xmlns:p14="http://schemas.microsoft.com/office/powerpoint/2010/main" val="314742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option is strongest for undeveloped reserves. However, even after the reserves are developed, there is some optionality since production levels can be varied as a function of the price of the commodity.</a:t>
            </a:r>
          </a:p>
        </p:txBody>
      </p:sp>
    </p:spTree>
    <p:extLst>
      <p:ext uri="{BB962C8B-B14F-4D97-AF65-F5344CB8AC3E}">
        <p14:creationId xmlns:p14="http://schemas.microsoft.com/office/powerpoint/2010/main" val="634793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cash flows from developing the patent today may just be estimates (and you may be uncertain about them) but that is what makes the option valuable.</a:t>
            </a:r>
          </a:p>
          <a:p>
            <a:r>
              <a:rPr lang="en-US" altLang="en-US">
                <a:latin typeface="Helvetica" charset="0"/>
                <a:ea typeface="ＭＳ Ｐゴシック" charset="-128"/>
              </a:rPr>
              <a:t>We introduce a cost to not developing the patent, once it becomes viable. (If you don’t do this, the option will never be exercised until the last moment of the last day, which makes no sense with a patent, since you are giving up the exclusivity) The cost is the cash flow you give up in the next year by not developing, as a percent of overall value. We use 1/n as an approximation of this value.</a:t>
            </a:r>
          </a:p>
        </p:txBody>
      </p:sp>
    </p:spTree>
    <p:extLst>
      <p:ext uri="{BB962C8B-B14F-4D97-AF65-F5344CB8AC3E}">
        <p14:creationId xmlns:p14="http://schemas.microsoft.com/office/powerpoint/2010/main" val="601919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a:xfrm>
            <a:off x="1150938" y="692150"/>
            <a:ext cx="4556125" cy="3416300"/>
          </a:xfrm>
          <a:ln/>
        </p:spPr>
      </p:sp>
      <p:sp>
        <p:nvSpPr>
          <p:cNvPr id="99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Uses the real options approach to value an oil company.</a:t>
            </a:r>
          </a:p>
          <a:p>
            <a:r>
              <a:rPr lang="en-US" altLang="en-US">
                <a:latin typeface="Times" charset="0"/>
                <a:ea typeface="ＭＳ Ｐゴシック" charset="-128"/>
              </a:rPr>
              <a:t>Why go back in time? Because Gulf Oil was not only targeted for its undeveloped reserves but because information was provided on all reserves that the oil company had at that point in time.</a:t>
            </a:r>
          </a:p>
          <a:p>
            <a:r>
              <a:rPr lang="en-US" altLang="en-US">
                <a:latin typeface="Times" charset="0"/>
                <a:ea typeface="ＭＳ Ｐゴシック" charset="-128"/>
              </a:rPr>
              <a:t>Most oil companies report only “viable” reserves (i.e., options in the money)…</a:t>
            </a:r>
          </a:p>
        </p:txBody>
      </p:sp>
    </p:spTree>
    <p:extLst>
      <p:ext uri="{BB962C8B-B14F-4D97-AF65-F5344CB8AC3E}">
        <p14:creationId xmlns:p14="http://schemas.microsoft.com/office/powerpoint/2010/main" val="1226024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value of the reserves on a pure DCF basis is $12 billion = $42.38 - $30.38 billion </a:t>
            </a:r>
          </a:p>
          <a:p>
            <a:r>
              <a:rPr lang="en-US" altLang="en-US">
                <a:latin typeface="Times" charset="0"/>
                <a:ea typeface="ＭＳ Ｐゴシック" charset="-128"/>
              </a:rPr>
              <a:t>The value of the option is $13.3 billion</a:t>
            </a:r>
          </a:p>
          <a:p>
            <a:r>
              <a:rPr lang="en-US" altLang="en-US">
                <a:latin typeface="Times" charset="0"/>
                <a:ea typeface="ＭＳ Ｐゴシック" charset="-128"/>
              </a:rPr>
              <a:t>The difference is the time premium created by the optionality…</a:t>
            </a:r>
          </a:p>
          <a:p>
            <a:r>
              <a:rPr lang="en-US" altLang="en-US">
                <a:latin typeface="Times" charset="0"/>
                <a:ea typeface="ＭＳ Ｐゴシック" charset="-128"/>
              </a:rPr>
              <a:t>Note that the reserves are, on average, viable and that there is a very high probability (N(d2) = 85.4%) that they will be developed.</a:t>
            </a:r>
          </a:p>
        </p:txBody>
      </p:sp>
    </p:spTree>
    <p:extLst>
      <p:ext uri="{BB962C8B-B14F-4D97-AF65-F5344CB8AC3E}">
        <p14:creationId xmlns:p14="http://schemas.microsoft.com/office/powerpoint/2010/main" val="370109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a:xfrm>
            <a:off x="1150938" y="692150"/>
            <a:ext cx="4556125" cy="3416300"/>
          </a:xfrm>
          <a:ln/>
        </p:spPr>
      </p:sp>
      <p:sp>
        <p:nvSpPr>
          <p:cNvPr id="103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Add the option value of the undeveloped reserves to the DCF value of the developed reserves.</a:t>
            </a:r>
          </a:p>
          <a:p>
            <a:r>
              <a:rPr lang="en-US" altLang="en-US">
                <a:latin typeface="Times" charset="0"/>
                <a:ea typeface="ＭＳ Ｐゴシック" charset="-128"/>
              </a:rPr>
              <a:t>Note that you cannot a full DCF value of an oil company, with growth incorporating the undeveloped reserves, and add the value of the options on top of that.. That would be double counting.</a:t>
            </a:r>
          </a:p>
        </p:txBody>
      </p:sp>
    </p:spTree>
    <p:extLst>
      <p:ext uri="{BB962C8B-B14F-4D97-AF65-F5344CB8AC3E}">
        <p14:creationId xmlns:p14="http://schemas.microsoft.com/office/powerpoint/2010/main" val="689005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43000" y="1828800"/>
            <a:ext cx="7753350" cy="4191000"/>
          </a:xfrm>
        </p:spPr>
        <p:txBody>
          <a:bodyPr>
            <a:normAutofit/>
          </a:bodyPr>
          <a:lstStyle/>
          <a:p>
            <a:pPr lvl="0"/>
            <a:endParaRPr lang="en-US" noProof="0" smtClean="0"/>
          </a:p>
        </p:txBody>
      </p:sp>
    </p:spTree>
    <p:extLst>
      <p:ext uri="{BB962C8B-B14F-4D97-AF65-F5344CB8AC3E}">
        <p14:creationId xmlns:p14="http://schemas.microsoft.com/office/powerpoint/2010/main" val="9990095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1.bin"/><Relationship Id="rId5" Type="http://schemas.openxmlformats.org/officeDocument/2006/relationships/oleObject" Target="../embeddings/Microsoft_Word_97_-_2004_Document1.doc"/><Relationship Id="rId6"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Microsoft_Word_97_-_2004_Document2.doc"/><Relationship Id="rId5" Type="http://schemas.openxmlformats.org/officeDocument/2006/relationships/image" Target="../media/image6.emf"/><Relationship Id="rId1" Type="http://schemas.openxmlformats.org/officeDocument/2006/relationships/vmlDrawing" Target="../drawings/vmlDrawing2.vml"/><Relationship Id="rId2"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23: The Option to delay</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Option to Delay</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7" name="Content Placeholder 6"/>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The Option to Delay</a:t>
            </a:r>
            <a:endParaRPr lang="en-US" altLang="en-US" dirty="0">
              <a:ea typeface="ＭＳ Ｐゴシック" charset="-128"/>
            </a:endParaRPr>
          </a:p>
        </p:txBody>
      </p:sp>
      <p:sp>
        <p:nvSpPr>
          <p:cNvPr id="67586"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40D224-13D4-6D48-915C-E6AA5BE9ECCC}" type="slidenum">
              <a:rPr lang="en-US" altLang="en-US" sz="1200">
                <a:solidFill>
                  <a:srgbClr val="FFFFFF"/>
                </a:solidFill>
              </a:rPr>
              <a:pPr>
                <a:lnSpc>
                  <a:spcPct val="80000"/>
                </a:lnSpc>
              </a:pPr>
              <a:t>3</a:t>
            </a:fld>
            <a:endParaRPr lang="en-US" altLang="en-US" sz="1200">
              <a:solidFill>
                <a:srgbClr val="FFFFFF"/>
              </a:solidFill>
            </a:endParaRPr>
          </a:p>
        </p:txBody>
      </p:sp>
      <p:sp>
        <p:nvSpPr>
          <p:cNvPr id="6758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67589" name="Group 3"/>
          <p:cNvGrpSpPr>
            <a:grpSpLocks/>
          </p:cNvGrpSpPr>
          <p:nvPr/>
        </p:nvGrpSpPr>
        <p:grpSpPr bwMode="auto">
          <a:xfrm>
            <a:off x="762000" y="4891088"/>
            <a:ext cx="6707188" cy="115887"/>
            <a:chOff x="480" y="3081"/>
            <a:chExt cx="4225" cy="73"/>
          </a:xfrm>
        </p:grpSpPr>
        <p:sp>
          <p:nvSpPr>
            <p:cNvPr id="6760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7591" name="Group 7"/>
          <p:cNvGrpSpPr>
            <a:grpSpLocks/>
          </p:cNvGrpSpPr>
          <p:nvPr/>
        </p:nvGrpSpPr>
        <p:grpSpPr bwMode="auto">
          <a:xfrm>
            <a:off x="3336925" y="1949450"/>
            <a:ext cx="3416300" cy="3449638"/>
            <a:chOff x="2102" y="1228"/>
            <a:chExt cx="2152" cy="2173"/>
          </a:xfrm>
        </p:grpSpPr>
        <p:sp>
          <p:nvSpPr>
            <p:cNvPr id="6760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67593" name="Rectangle 11"/>
          <p:cNvSpPr>
            <a:spLocks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Product</a:t>
            </a:r>
          </a:p>
        </p:txBody>
      </p:sp>
      <p:sp>
        <p:nvSpPr>
          <p:cNvPr id="6759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9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7596" name="Rectangle 14"/>
          <p:cNvSpPr>
            <a:spLocks noChangeArrowheads="1"/>
          </p:cNvSpPr>
          <p:nvPr/>
        </p:nvSpPr>
        <p:spPr bwMode="auto">
          <a:xfrm>
            <a:off x="6540500" y="2300288"/>
            <a:ext cx="11382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Project</a:t>
            </a:r>
          </a:p>
        </p:txBody>
      </p:sp>
      <p:sp>
        <p:nvSpPr>
          <p:cNvPr id="67597" name="Rectangle 15"/>
          <p:cNvSpPr>
            <a:spLocks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Initial Investment in </a:t>
            </a:r>
          </a:p>
        </p:txBody>
      </p:sp>
      <p:sp>
        <p:nvSpPr>
          <p:cNvPr id="67598" name="Rectangle 16"/>
          <p:cNvSpPr>
            <a:spLocks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a:t>
            </a:r>
          </a:p>
        </p:txBody>
      </p:sp>
      <p:sp>
        <p:nvSpPr>
          <p:cNvPr id="67599" name="Rectangle 17"/>
          <p:cNvSpPr>
            <a:spLocks noChangeArrowheads="1"/>
          </p:cNvSpPr>
          <p:nvPr/>
        </p:nvSpPr>
        <p:spPr bwMode="auto">
          <a:xfrm>
            <a:off x="1252538" y="1541463"/>
            <a:ext cx="34591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8"/>
          <p:cNvSpPr>
            <a:spLocks noChangeArrowheads="1"/>
          </p:cNvSpPr>
          <p:nvPr/>
        </p:nvSpPr>
        <p:spPr bwMode="auto">
          <a:xfrm>
            <a:off x="817563" y="5543550"/>
            <a:ext cx="17145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 has negative</a:t>
            </a:r>
          </a:p>
          <a:p>
            <a:endParaRPr lang="en-US" altLang="en-US" sz="1500"/>
          </a:p>
        </p:txBody>
      </p:sp>
      <p:sp>
        <p:nvSpPr>
          <p:cNvPr id="67601" name="Rectangle 19"/>
          <p:cNvSpPr>
            <a:spLocks noChangeArrowheads="1"/>
          </p:cNvSpPr>
          <p:nvPr/>
        </p:nvSpPr>
        <p:spPr bwMode="auto">
          <a:xfrm>
            <a:off x="817563" y="5734050"/>
            <a:ext cx="1668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NPV in this section</a:t>
            </a:r>
          </a:p>
        </p:txBody>
      </p:sp>
      <p:sp>
        <p:nvSpPr>
          <p:cNvPr id="67602" name="Rectangle 20"/>
          <p:cNvSpPr>
            <a:spLocks noChangeArrowheads="1"/>
          </p:cNvSpPr>
          <p:nvPr/>
        </p:nvSpPr>
        <p:spPr bwMode="auto">
          <a:xfrm>
            <a:off x="4108450" y="5400675"/>
            <a:ext cx="17335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Project's NPV turns </a:t>
            </a:r>
          </a:p>
          <a:p>
            <a:endParaRPr lang="en-US" altLang="en-US" sz="1500"/>
          </a:p>
        </p:txBody>
      </p:sp>
      <p:sp>
        <p:nvSpPr>
          <p:cNvPr id="67603" name="Rectangle 21"/>
          <p:cNvSpPr>
            <a:spLocks noChangeArrowheads="1"/>
          </p:cNvSpPr>
          <p:nvPr/>
        </p:nvSpPr>
        <p:spPr bwMode="auto">
          <a:xfrm>
            <a:off x="4108450" y="5591175"/>
            <a:ext cx="18907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positive in this section</a:t>
            </a:r>
          </a:p>
        </p:txBody>
      </p:sp>
    </p:spTree>
    <p:extLst>
      <p:ext uri="{BB962C8B-B14F-4D97-AF65-F5344CB8AC3E}">
        <p14:creationId xmlns:p14="http://schemas.microsoft.com/office/powerpoint/2010/main" val="208741496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1: Valuing product patents as options</a:t>
            </a:r>
            <a:endParaRPr lang="en-US">
              <a:ea typeface="+mj-ea"/>
              <a:cs typeface="+mj-cs"/>
            </a:endParaRPr>
          </a:p>
        </p:txBody>
      </p:sp>
      <p:sp>
        <p:nvSpPr>
          <p:cNvPr id="69634"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9C5B5D-34B3-2F46-AB85-8F35771C7105}" type="slidenum">
              <a:rPr lang="en-US" altLang="en-US" sz="1200">
                <a:solidFill>
                  <a:srgbClr val="FFFFFF"/>
                </a:solidFill>
              </a:rPr>
              <a:pPr>
                <a:lnSpc>
                  <a:spcPct val="80000"/>
                </a:lnSpc>
              </a:pPr>
              <a:t>4</a:t>
            </a:fld>
            <a:endParaRPr lang="en-US" altLang="en-US" sz="1200">
              <a:solidFill>
                <a:srgbClr val="FFFFFF"/>
              </a:solidFill>
            </a:endParaRPr>
          </a:p>
        </p:txBody>
      </p:sp>
      <p:sp>
        <p:nvSpPr>
          <p:cNvPr id="573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A product patent provides the firm with the right to develop the product and market it. </a:t>
            </a:r>
          </a:p>
          <a:p>
            <a:pPr eaLnBrk="1" hangingPunct="1">
              <a:lnSpc>
                <a:spcPct val="80000"/>
              </a:lnSpc>
            </a:pPr>
            <a:r>
              <a:rPr lang="en-US" altLang="en-US" sz="2200">
                <a:ea typeface="ＭＳ Ｐゴシック" charset="-128"/>
              </a:rPr>
              <a:t>It will do so only if the present value of the expected cash flows from the product sales exceed the cost of development. </a:t>
            </a:r>
          </a:p>
          <a:p>
            <a:pPr eaLnBrk="1" hangingPunct="1">
              <a:lnSpc>
                <a:spcPct val="80000"/>
              </a:lnSpc>
            </a:pPr>
            <a:r>
              <a:rPr lang="en-US" altLang="en-US" sz="2200">
                <a:ea typeface="ＭＳ Ｐゴシック" charset="-128"/>
              </a:rPr>
              <a:t>If this does not occur, the firm can shelve the patent and not incur any further costs. </a:t>
            </a:r>
          </a:p>
          <a:p>
            <a:pPr eaLnBrk="1" hangingPunct="1">
              <a:lnSpc>
                <a:spcPct val="80000"/>
              </a:lnSpc>
            </a:pPr>
            <a:r>
              <a:rPr lang="en-US" altLang="en-US" sz="2200">
                <a:ea typeface="ＭＳ Ｐゴシック" charset="-128"/>
              </a:rPr>
              <a:t>If I is the present value of the costs of developing the product, and V is the present value of the expected cashflows from development, the payoffs from owning a product patent can be written as:</a:t>
            </a:r>
          </a:p>
          <a:p>
            <a:pPr eaLnBrk="1" hangingPunct="1">
              <a:lnSpc>
                <a:spcPct val="80000"/>
              </a:lnSpc>
              <a:buFont typeface="Wingdings" charset="2"/>
              <a:buNone/>
            </a:pPr>
            <a:r>
              <a:rPr lang="en-US" altLang="en-US" sz="2200">
                <a:ea typeface="ＭＳ Ｐゴシック" charset="-128"/>
              </a:rPr>
              <a:t>Payoff from owning a product patent 	= V - I		if V&gt; I</a:t>
            </a:r>
          </a:p>
          <a:p>
            <a:pPr eaLnBrk="1" hangingPunct="1">
              <a:lnSpc>
                <a:spcPct val="80000"/>
              </a:lnSpc>
              <a:buFont typeface="Wingdings" charset="2"/>
              <a:buNone/>
            </a:pPr>
            <a:r>
              <a:rPr lang="en-US" altLang="en-US" sz="2200">
                <a:ea typeface="ＭＳ Ｐゴシック" charset="-128"/>
              </a:rPr>
              <a:t>					= 0		if V ≤ I</a:t>
            </a:r>
          </a:p>
        </p:txBody>
      </p:sp>
    </p:spTree>
    <p:extLst>
      <p:ext uri="{BB962C8B-B14F-4D97-AF65-F5344CB8AC3E}">
        <p14:creationId xmlns:p14="http://schemas.microsoft.com/office/powerpoint/2010/main" val="64748132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on Product Option</a:t>
            </a:r>
          </a:p>
        </p:txBody>
      </p:sp>
      <p:sp>
        <p:nvSpPr>
          <p:cNvPr id="7168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4C03118-6BCA-754C-9EA0-A0B71CFC6EF3}" type="slidenum">
              <a:rPr lang="en-US" altLang="en-US" sz="1200">
                <a:solidFill>
                  <a:srgbClr val="FFFFFF"/>
                </a:solidFill>
              </a:rPr>
              <a:pPr>
                <a:lnSpc>
                  <a:spcPct val="80000"/>
                </a:lnSpc>
              </a:pPr>
              <a:t>5</a:t>
            </a:fld>
            <a:endParaRPr lang="en-US" altLang="en-US" sz="1200">
              <a:solidFill>
                <a:srgbClr val="FFFFFF"/>
              </a:solidFill>
            </a:endParaRPr>
          </a:p>
        </p:txBody>
      </p:sp>
      <p:sp>
        <p:nvSpPr>
          <p:cNvPr id="7168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71685" name="Group 3"/>
          <p:cNvGrpSpPr>
            <a:grpSpLocks/>
          </p:cNvGrpSpPr>
          <p:nvPr/>
        </p:nvGrpSpPr>
        <p:grpSpPr bwMode="auto">
          <a:xfrm>
            <a:off x="1181100" y="5141913"/>
            <a:ext cx="6759575" cy="100012"/>
            <a:chOff x="744" y="3239"/>
            <a:chExt cx="4258" cy="63"/>
          </a:xfrm>
        </p:grpSpPr>
        <p:sp>
          <p:nvSpPr>
            <p:cNvPr id="71694"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chemeClr val="accent1"/>
            </a:solidFill>
            <a:ln w="127000" cap="rnd">
              <a:solidFill>
                <a:schemeClr val="tx1"/>
              </a:solidFill>
              <a:round/>
              <a:headEnd/>
              <a:tailEnd/>
            </a:ln>
          </p:spPr>
          <p:txBody>
            <a:bodyPr/>
            <a:lstStyle/>
            <a:p>
              <a:endParaRPr lang="en-US"/>
            </a:p>
          </p:txBody>
        </p:sp>
        <p:sp>
          <p:nvSpPr>
            <p:cNvPr id="71695"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6"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71687" name="Group 7"/>
          <p:cNvGrpSpPr>
            <a:grpSpLocks/>
          </p:cNvGrpSpPr>
          <p:nvPr/>
        </p:nvGrpSpPr>
        <p:grpSpPr bwMode="auto">
          <a:xfrm>
            <a:off x="3776663" y="2178050"/>
            <a:ext cx="3443287" cy="3476625"/>
            <a:chOff x="2379" y="1372"/>
            <a:chExt cx="2169" cy="2190"/>
          </a:xfrm>
        </p:grpSpPr>
        <p:sp>
          <p:nvSpPr>
            <p:cNvPr id="71692"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chemeClr val="accent1"/>
            </a:solidFill>
            <a:ln w="127000" cap="rnd">
              <a:solidFill>
                <a:schemeClr val="tx1"/>
              </a:solidFill>
              <a:round/>
              <a:headEnd/>
              <a:tailEnd/>
            </a:ln>
          </p:spPr>
          <p:txBody>
            <a:bodyPr/>
            <a:lstStyle/>
            <a:p>
              <a:endParaRPr lang="en-US"/>
            </a:p>
          </p:txBody>
        </p:sp>
        <p:sp>
          <p:nvSpPr>
            <p:cNvPr id="71693"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8" name="Rectangle 10"/>
          <p:cNvSpPr>
            <a:spLocks noChangeArrowheads="1"/>
          </p:cNvSpPr>
          <p:nvPr/>
        </p:nvSpPr>
        <p:spPr bwMode="auto">
          <a:xfrm>
            <a:off x="6723063" y="5422900"/>
            <a:ext cx="1812925"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Present Value of</a:t>
            </a:r>
          </a:p>
          <a:p>
            <a:r>
              <a:rPr lang="en-US" altLang="en-US" sz="1500">
                <a:solidFill>
                  <a:srgbClr val="000000"/>
                </a:solidFill>
              </a:rPr>
              <a:t>cashflows on product</a:t>
            </a:r>
          </a:p>
        </p:txBody>
      </p:sp>
      <p:sp>
        <p:nvSpPr>
          <p:cNvPr id="71689"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690" name="Rectangle 12"/>
          <p:cNvSpPr>
            <a:spLocks noChangeArrowheads="1"/>
          </p:cNvSpPr>
          <p:nvPr/>
        </p:nvSpPr>
        <p:spPr bwMode="auto">
          <a:xfrm>
            <a:off x="7011988" y="2346325"/>
            <a:ext cx="1220787"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to</a:t>
            </a:r>
          </a:p>
          <a:p>
            <a:r>
              <a:rPr lang="en-US" altLang="en-US" sz="1500">
                <a:solidFill>
                  <a:srgbClr val="000000"/>
                </a:solidFill>
              </a:rPr>
              <a:t>introduction </a:t>
            </a:r>
          </a:p>
        </p:txBody>
      </p:sp>
      <p:sp>
        <p:nvSpPr>
          <p:cNvPr id="71691" name="Rectangle 13"/>
          <p:cNvSpPr>
            <a:spLocks noChangeArrowheads="1"/>
          </p:cNvSpPr>
          <p:nvPr/>
        </p:nvSpPr>
        <p:spPr bwMode="auto">
          <a:xfrm>
            <a:off x="2830513" y="4510088"/>
            <a:ext cx="14271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product </a:t>
            </a:r>
          </a:p>
          <a:p>
            <a:r>
              <a:rPr lang="en-US" altLang="en-US" sz="1500">
                <a:solidFill>
                  <a:srgbClr val="000000"/>
                </a:solidFill>
              </a:rPr>
              <a:t>introduction</a:t>
            </a:r>
          </a:p>
        </p:txBody>
      </p:sp>
    </p:spTree>
    <p:extLst>
      <p:ext uri="{BB962C8B-B14F-4D97-AF65-F5344CB8AC3E}">
        <p14:creationId xmlns:p14="http://schemas.microsoft.com/office/powerpoint/2010/main" val="132624755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pPr eaLnBrk="1" hangingPunct="1"/>
            <a:r>
              <a:rPr lang="en-US" altLang="en-US">
                <a:ea typeface="ＭＳ Ｐゴシック" charset="-128"/>
              </a:rPr>
              <a:t>Obtaining Inputs for Patent Valuation</a:t>
            </a:r>
          </a:p>
        </p:txBody>
      </p:sp>
      <p:graphicFrame>
        <p:nvGraphicFramePr>
          <p:cNvPr id="73730" name="Object 2"/>
          <p:cNvGraphicFramePr>
            <a:graphicFrameLocks noGrp="1"/>
          </p:cNvGraphicFramePr>
          <p:nvPr>
            <p:ph type="tbl" idx="1"/>
          </p:nvPr>
        </p:nvGraphicFramePr>
        <p:xfrm>
          <a:off x="1143000" y="2054225"/>
          <a:ext cx="7753350" cy="3740150"/>
        </p:xfrm>
        <a:graphic>
          <a:graphicData uri="http://schemas.openxmlformats.org/presentationml/2006/ole">
            <mc:AlternateContent xmlns:mc="http://schemas.openxmlformats.org/markup-compatibility/2006">
              <mc:Choice xmlns:v="urn:schemas-microsoft-com:vml" Requires="v">
                <p:oleObj spid="_x0000_s4099" name="Document" r:id="rId5" imgW="8369300" imgH="4038600" progId="Word.Document.8">
                  <p:embed/>
                </p:oleObj>
              </mc:Choice>
              <mc:Fallback>
                <p:oleObj name="Document" r:id="rId5" imgW="8369300" imgH="4038600" progId="Word.Document.8">
                  <p:embed/>
                  <p:pic>
                    <p:nvPicPr>
                      <p:cNvPr id="0" name=""/>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2054225"/>
                        <a:ext cx="7753350" cy="3740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85060557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Product Patent: Avonex</a:t>
            </a:r>
          </a:p>
        </p:txBody>
      </p:sp>
      <p:sp>
        <p:nvSpPr>
          <p:cNvPr id="75778"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2EA0E9-BB2C-D84A-9D9C-AF343073710F}" type="slidenum">
              <a:rPr lang="en-US" altLang="en-US" sz="1200">
                <a:solidFill>
                  <a:srgbClr val="FFFFFF"/>
                </a:solidFill>
              </a:rPr>
              <a:pPr>
                <a:lnSpc>
                  <a:spcPct val="80000"/>
                </a:lnSpc>
              </a:pPr>
              <a:t>7</a:t>
            </a:fld>
            <a:endParaRPr lang="en-US" altLang="en-US" sz="1200">
              <a:solidFill>
                <a:srgbClr val="FFFFFF"/>
              </a:solidFill>
            </a:endParaRPr>
          </a:p>
        </p:txBody>
      </p:sp>
      <p:sp>
        <p:nvSpPr>
          <p:cNvPr id="6349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err="1" smtClean="0">
                <a:ea typeface="+mn-ea"/>
                <a:cs typeface="+mn-cs"/>
              </a:rPr>
              <a:t>Biogen</a:t>
            </a:r>
            <a:r>
              <a:rPr lang="en-US" dirty="0" smtClean="0">
                <a:ea typeface="+mn-ea"/>
                <a:cs typeface="+mn-cs"/>
              </a:rPr>
              <a:t>, a bio-technology firm, has a patent on </a:t>
            </a:r>
            <a:r>
              <a:rPr lang="en-US" dirty="0" err="1" smtClean="0">
                <a:ea typeface="+mn-ea"/>
                <a:cs typeface="+mn-cs"/>
              </a:rPr>
              <a:t>Avonex</a:t>
            </a:r>
            <a:r>
              <a:rPr lang="en-US" dirty="0" smtClean="0">
                <a:ea typeface="+mn-ea"/>
                <a:cs typeface="+mn-cs"/>
              </a:rPr>
              <a:t>, a drug to treat multiple sclerosis, for the next 17 years, and it plans to produce and sell the drug by itself. </a:t>
            </a:r>
          </a:p>
          <a:p>
            <a:pPr marL="320040" indent="-320040" eaLnBrk="1" fontAlgn="auto" hangingPunct="1">
              <a:spcAft>
                <a:spcPts val="0"/>
              </a:spcAft>
              <a:buFont typeface="Wingdings"/>
              <a:buChar char=""/>
              <a:defRPr/>
            </a:pPr>
            <a:r>
              <a:rPr lang="en-US" dirty="0" smtClean="0">
                <a:ea typeface="+mn-ea"/>
                <a:cs typeface="+mn-cs"/>
              </a:rPr>
              <a:t>The key inputs on the drug are as follows:</a:t>
            </a:r>
          </a:p>
          <a:p>
            <a:pPr marL="640080" lvl="1" indent="-274320" eaLnBrk="1" fontAlgn="auto" hangingPunct="1">
              <a:spcAft>
                <a:spcPts val="0"/>
              </a:spcAft>
              <a:buFont typeface="Wingdings 2"/>
              <a:buChar char=""/>
              <a:defRPr/>
            </a:pPr>
            <a:r>
              <a:rPr lang="en-US" dirty="0" smtClean="0">
                <a:ea typeface="+mn-ea"/>
              </a:rPr>
              <a:t>PV of Cash Flows from Introducing the Drug Now = S = $ 3.422 billion </a:t>
            </a:r>
          </a:p>
          <a:p>
            <a:pPr marL="640080" lvl="1" indent="-274320" eaLnBrk="1" fontAlgn="auto" hangingPunct="1">
              <a:spcAft>
                <a:spcPts val="0"/>
              </a:spcAft>
              <a:buFont typeface="Wingdings 2"/>
              <a:buChar char=""/>
              <a:defRPr/>
            </a:pPr>
            <a:r>
              <a:rPr lang="en-US" dirty="0" smtClean="0">
                <a:ea typeface="+mn-ea"/>
              </a:rPr>
              <a:t>PV of Cost of Developing Drug for Commercial Use = K = $ 2.875 billion</a:t>
            </a:r>
          </a:p>
          <a:p>
            <a:pPr marL="640080" lvl="1" indent="-274320" eaLnBrk="1" fontAlgn="auto" hangingPunct="1">
              <a:spcAft>
                <a:spcPts val="0"/>
              </a:spcAft>
              <a:buFont typeface="Wingdings 2"/>
              <a:buChar char=""/>
              <a:defRPr/>
            </a:pPr>
            <a:r>
              <a:rPr lang="en-US" dirty="0" smtClean="0">
                <a:ea typeface="+mn-ea"/>
              </a:rPr>
              <a:t>Patent Life = t = 17 years     Riskless Rate = r = 6.7% (17-year </a:t>
            </a:r>
            <a:r>
              <a:rPr lang="en-US" dirty="0" err="1" smtClean="0">
                <a:ea typeface="+mn-ea"/>
              </a:rPr>
              <a:t>T.Bond</a:t>
            </a:r>
            <a:r>
              <a:rPr lang="en-US" dirty="0" smtClean="0">
                <a:ea typeface="+mn-ea"/>
              </a:rPr>
              <a:t> rate)</a:t>
            </a:r>
          </a:p>
          <a:p>
            <a:pPr marL="640080" lvl="1" indent="-274320" eaLnBrk="1" fontAlgn="auto" hangingPunct="1">
              <a:spcAft>
                <a:spcPts val="0"/>
              </a:spcAft>
              <a:buFont typeface="Wingdings 2"/>
              <a:buChar char=""/>
              <a:defRPr/>
            </a:pPr>
            <a:r>
              <a:rPr lang="en-US" dirty="0" smtClean="0">
                <a:ea typeface="+mn-ea"/>
              </a:rPr>
              <a:t>Variance in Expected Present Values =</a:t>
            </a:r>
            <a:r>
              <a:rPr lang="en-US" dirty="0" smtClean="0">
                <a:latin typeface="Symbol" charset="2"/>
                <a:ea typeface="+mn-ea"/>
                <a:cs typeface="Symbol" charset="2"/>
              </a:rPr>
              <a:t>s</a:t>
            </a:r>
            <a:r>
              <a:rPr lang="en-US" baseline="30000" dirty="0" smtClean="0">
                <a:ea typeface="+mn-ea"/>
              </a:rPr>
              <a:t>2</a:t>
            </a:r>
            <a:r>
              <a:rPr lang="en-US" dirty="0" smtClean="0">
                <a:ea typeface="+mn-ea"/>
              </a:rPr>
              <a:t> = 0.224 (Industry average firm variance for bio-tech firms)</a:t>
            </a:r>
          </a:p>
          <a:p>
            <a:pPr marL="640080" lvl="1" indent="-274320" eaLnBrk="1" fontAlgn="auto" hangingPunct="1">
              <a:spcAft>
                <a:spcPts val="0"/>
              </a:spcAft>
              <a:buFont typeface="Wingdings 2"/>
              <a:buChar char=""/>
              <a:defRPr/>
            </a:pPr>
            <a:r>
              <a:rPr lang="en-US" dirty="0" smtClean="0">
                <a:ea typeface="+mn-ea"/>
              </a:rPr>
              <a:t>Expected Cost of Delay = y = 1/17 = 5.89%</a:t>
            </a:r>
          </a:p>
          <a:p>
            <a:pPr marL="320040" indent="-320040" eaLnBrk="1" fontAlgn="auto" hangingPunct="1">
              <a:spcAft>
                <a:spcPts val="0"/>
              </a:spcAft>
              <a:buFont typeface="Wingdings"/>
              <a:buChar char=""/>
              <a:defRPr/>
            </a:pPr>
            <a:r>
              <a:rPr lang="en-US" dirty="0" smtClean="0">
                <a:ea typeface="+mn-ea"/>
                <a:cs typeface="+mn-cs"/>
              </a:rPr>
              <a:t>The output from the option pricing model</a:t>
            </a:r>
          </a:p>
          <a:p>
            <a:pPr marL="640080" lvl="1" indent="-274320" eaLnBrk="1" fontAlgn="auto" hangingPunct="1">
              <a:spcAft>
                <a:spcPts val="0"/>
              </a:spcAft>
              <a:buFont typeface="Wingdings 2"/>
              <a:buChar char=""/>
              <a:defRPr/>
            </a:pPr>
            <a:r>
              <a:rPr lang="en-US" dirty="0" smtClean="0">
                <a:ea typeface="+mn-ea"/>
              </a:rPr>
              <a:t>d1 = 1.1362			N(d1) = 0.8720</a:t>
            </a:r>
          </a:p>
          <a:p>
            <a:pPr marL="640080" lvl="1" indent="-274320" eaLnBrk="1" fontAlgn="auto" hangingPunct="1">
              <a:spcAft>
                <a:spcPts val="0"/>
              </a:spcAft>
              <a:buFont typeface="Wingdings 2"/>
              <a:buChar char=""/>
              <a:defRPr/>
            </a:pPr>
            <a:r>
              <a:rPr lang="en-US" dirty="0" smtClean="0">
                <a:ea typeface="+mn-ea"/>
              </a:rPr>
              <a:t>d2 = -0.8512		N(d2) = 0.2076</a:t>
            </a:r>
          </a:p>
          <a:p>
            <a:pPr marL="320040" lvl="1" indent="0" eaLnBrk="1" fontAlgn="auto" hangingPunct="1">
              <a:spcAft>
                <a:spcPts val="0"/>
              </a:spcAft>
              <a:buFont typeface="Wingdings 2"/>
              <a:buNone/>
              <a:defRPr/>
            </a:pPr>
            <a:r>
              <a:rPr lang="en-US" dirty="0" smtClean="0">
                <a:ea typeface="+mn-ea"/>
              </a:rPr>
              <a:t>Call Value= 3,422 </a:t>
            </a:r>
            <a:r>
              <a:rPr lang="en-US" dirty="0" err="1" smtClean="0">
                <a:ea typeface="+mn-ea"/>
              </a:rPr>
              <a:t>exp</a:t>
            </a:r>
            <a:r>
              <a:rPr lang="en-US" baseline="30000" dirty="0" smtClean="0">
                <a:ea typeface="+mn-ea"/>
              </a:rPr>
              <a:t>(-0.0589)(17) </a:t>
            </a:r>
            <a:r>
              <a:rPr lang="en-US" dirty="0" smtClean="0">
                <a:ea typeface="+mn-ea"/>
              </a:rPr>
              <a:t>(0.8720) - 2,875 </a:t>
            </a:r>
            <a:r>
              <a:rPr lang="en-US" dirty="0" err="1" smtClean="0">
                <a:ea typeface="+mn-ea"/>
              </a:rPr>
              <a:t>exp</a:t>
            </a:r>
            <a:r>
              <a:rPr lang="en-US" baseline="30000" dirty="0" smtClean="0">
                <a:ea typeface="+mn-ea"/>
              </a:rPr>
              <a:t>(-0.067)(17)</a:t>
            </a:r>
            <a:r>
              <a:rPr lang="en-US" dirty="0" smtClean="0">
                <a:ea typeface="+mn-ea"/>
              </a:rPr>
              <a:t> (0.2076)= $ 907  million</a:t>
            </a:r>
            <a:endParaRPr lang="en-US" dirty="0">
              <a:ea typeface="+mn-ea"/>
            </a:endParaRPr>
          </a:p>
        </p:txBody>
      </p:sp>
    </p:spTree>
    <p:extLst>
      <p:ext uri="{BB962C8B-B14F-4D97-AF65-F5344CB8AC3E}">
        <p14:creationId xmlns:p14="http://schemas.microsoft.com/office/powerpoint/2010/main" val="114839091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Real Options Test: Patents and Technology</a:t>
            </a:r>
            <a:endParaRPr lang="en-US">
              <a:ea typeface="+mj-ea"/>
              <a:cs typeface="+mj-cs"/>
            </a:endParaRPr>
          </a:p>
        </p:txBody>
      </p:sp>
      <p:sp>
        <p:nvSpPr>
          <p:cNvPr id="90114"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73F526-B7CC-7945-A93C-203F18C482DA}" type="slidenum">
              <a:rPr lang="en-US" altLang="en-US" sz="1200">
                <a:solidFill>
                  <a:srgbClr val="FFFFFF"/>
                </a:solidFill>
              </a:rPr>
              <a:pPr>
                <a:lnSpc>
                  <a:spcPct val="80000"/>
                </a:lnSpc>
              </a:pPr>
              <a:t>8</a:t>
            </a:fld>
            <a:endParaRPr lang="en-US" altLang="en-US" sz="1200">
              <a:solidFill>
                <a:srgbClr val="FFFFFF"/>
              </a:solidFill>
            </a:endParaRPr>
          </a:p>
        </p:txBody>
      </p:sp>
      <p:sp>
        <p:nvSpPr>
          <p:cNvPr id="778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500">
                <a:ea typeface="ＭＳ Ｐゴシック" charset="-128"/>
              </a:rPr>
              <a:t>The Option Test: </a:t>
            </a:r>
          </a:p>
          <a:p>
            <a:pPr lvl="1" eaLnBrk="1" hangingPunct="1">
              <a:lnSpc>
                <a:spcPct val="80000"/>
              </a:lnSpc>
            </a:pPr>
            <a:r>
              <a:rPr lang="en-US" altLang="en-US" sz="1300">
                <a:ea typeface="ＭＳ Ｐゴシック" charset="-128"/>
              </a:rPr>
              <a:t>Underlying Asset: Product that would be generated by the patent</a:t>
            </a:r>
          </a:p>
          <a:p>
            <a:pPr lvl="1" eaLnBrk="1" hangingPunct="1">
              <a:lnSpc>
                <a:spcPct val="80000"/>
              </a:lnSpc>
            </a:pPr>
            <a:r>
              <a:rPr lang="en-US" altLang="en-US" sz="1300">
                <a:ea typeface="ＭＳ Ｐゴシック" charset="-128"/>
              </a:rPr>
              <a:t>Contingency: </a:t>
            </a:r>
          </a:p>
          <a:p>
            <a:pPr lvl="2" eaLnBrk="1" hangingPunct="1">
              <a:lnSpc>
                <a:spcPct val="80000"/>
              </a:lnSpc>
            </a:pPr>
            <a:r>
              <a:rPr lang="en-US" altLang="en-US" sz="1300">
                <a:ea typeface="ＭＳ Ｐゴシック" charset="-128"/>
              </a:rPr>
              <a:t>If PV of CFs from development &gt; Cost of development: PV - Cost</a:t>
            </a:r>
          </a:p>
          <a:p>
            <a:pPr lvl="2" eaLnBrk="1" hangingPunct="1">
              <a:lnSpc>
                <a:spcPct val="80000"/>
              </a:lnSpc>
            </a:pPr>
            <a:r>
              <a:rPr lang="en-US" altLang="en-US" sz="1300">
                <a:ea typeface="ＭＳ Ｐゴシック" charset="-128"/>
              </a:rPr>
              <a:t>If PV of CFs from development &lt; Cost of development: 0 </a:t>
            </a:r>
          </a:p>
          <a:p>
            <a:pPr eaLnBrk="1" hangingPunct="1">
              <a:lnSpc>
                <a:spcPct val="80000"/>
              </a:lnSpc>
            </a:pPr>
            <a:r>
              <a:rPr lang="en-US" altLang="en-US" sz="1500">
                <a:ea typeface="ＭＳ Ｐゴシック" charset="-128"/>
              </a:rPr>
              <a:t>The Exclusivity Test:</a:t>
            </a:r>
          </a:p>
          <a:p>
            <a:pPr lvl="1" eaLnBrk="1" hangingPunct="1">
              <a:lnSpc>
                <a:spcPct val="80000"/>
              </a:lnSpc>
            </a:pPr>
            <a:r>
              <a:rPr lang="en-US" altLang="en-US" sz="1300">
                <a:ea typeface="ＭＳ Ｐゴシック" charset="-128"/>
              </a:rPr>
              <a:t>Patents restrict competitors from developing similar products</a:t>
            </a:r>
          </a:p>
          <a:p>
            <a:pPr lvl="1" eaLnBrk="1" hangingPunct="1">
              <a:lnSpc>
                <a:spcPct val="80000"/>
              </a:lnSpc>
            </a:pPr>
            <a:r>
              <a:rPr lang="en-US" altLang="en-US" sz="1300">
                <a:ea typeface="ＭＳ Ｐゴシック" charset="-128"/>
              </a:rPr>
              <a:t>Patents do not restrict competitors from developing other products to treat the same disease.</a:t>
            </a:r>
          </a:p>
          <a:p>
            <a:pPr eaLnBrk="1" hangingPunct="1">
              <a:lnSpc>
                <a:spcPct val="80000"/>
              </a:lnSpc>
            </a:pPr>
            <a:r>
              <a:rPr lang="en-US" altLang="en-US" sz="1500">
                <a:ea typeface="ＭＳ Ｐゴシック" charset="-128"/>
              </a:rPr>
              <a:t>The Pricing Test</a:t>
            </a:r>
          </a:p>
          <a:p>
            <a:pPr lvl="1" eaLnBrk="1" hangingPunct="1">
              <a:lnSpc>
                <a:spcPct val="80000"/>
              </a:lnSpc>
            </a:pPr>
            <a:r>
              <a:rPr lang="en-US" altLang="en-US" sz="1300">
                <a:ea typeface="ＭＳ Ｐゴシック" charset="-128"/>
              </a:rPr>
              <a:t>Underlying Asset: Patents are not traded. Not only do you therefore have to estimate the present values and volatilities yourself, you cannot construct replicating positions or do arbitrage.</a:t>
            </a:r>
          </a:p>
          <a:p>
            <a:pPr lvl="1" eaLnBrk="1" hangingPunct="1">
              <a:lnSpc>
                <a:spcPct val="80000"/>
              </a:lnSpc>
            </a:pPr>
            <a:r>
              <a:rPr lang="en-US" altLang="en-US" sz="1300">
                <a:ea typeface="ＭＳ Ｐゴシック" charset="-128"/>
              </a:rPr>
              <a:t>Option: Patents are bought and sold, though not as frequently as oil reserves or mines.</a:t>
            </a:r>
          </a:p>
          <a:p>
            <a:pPr lvl="1" eaLnBrk="1" hangingPunct="1">
              <a:lnSpc>
                <a:spcPct val="80000"/>
              </a:lnSpc>
            </a:pPr>
            <a:r>
              <a:rPr lang="en-US" altLang="en-US" sz="1300">
                <a:ea typeface="ＭＳ Ｐゴシック" charset="-128"/>
              </a:rPr>
              <a:t>Cost of Exercising the Option: This is the cost of converting the patent for commercial production. Here, experience does help and drug firms can make fairly precise estimates of the cost.</a:t>
            </a:r>
          </a:p>
          <a:p>
            <a:pPr eaLnBrk="1" hangingPunct="1">
              <a:lnSpc>
                <a:spcPct val="80000"/>
              </a:lnSpc>
            </a:pPr>
            <a:r>
              <a:rPr lang="en-US" altLang="en-US" sz="1500">
                <a:ea typeface="ＭＳ Ｐゴシック" charset="-128"/>
              </a:rPr>
              <a:t>Conclusion: You can estimate the value of the real option but the quality of your estimate will be a direct function of the quality of your capital budgeting. It works best if you are valuing a publicly traded firm that generates most of its value from one or a few patents - you can use the market value of the firm and the variance in that value then in your option pricing model.</a:t>
            </a:r>
          </a:p>
        </p:txBody>
      </p:sp>
    </p:spTree>
    <p:extLst>
      <p:ext uri="{BB962C8B-B14F-4D97-AF65-F5344CB8AC3E}">
        <p14:creationId xmlns:p14="http://schemas.microsoft.com/office/powerpoint/2010/main" val="1601655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2:  Valuing Natural Resource Options</a:t>
            </a:r>
            <a:endParaRPr lang="en-US">
              <a:ea typeface="+mj-ea"/>
              <a:cs typeface="+mj-cs"/>
            </a:endParaRPr>
          </a:p>
        </p:txBody>
      </p:sp>
      <p:sp>
        <p:nvSpPr>
          <p:cNvPr id="9216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35ACA0-92BD-3A4F-B817-C49850E0DE87}" type="slidenum">
              <a:rPr lang="en-US" altLang="en-US" sz="1200">
                <a:solidFill>
                  <a:srgbClr val="FFFFFF"/>
                </a:solidFill>
              </a:rPr>
              <a:pPr>
                <a:lnSpc>
                  <a:spcPct val="80000"/>
                </a:lnSpc>
              </a:pPr>
              <a:t>9</a:t>
            </a:fld>
            <a:endParaRPr lang="en-US" altLang="en-US" sz="1200">
              <a:solidFill>
                <a:srgbClr val="FFFFFF"/>
              </a:solidFill>
            </a:endParaRPr>
          </a:p>
        </p:txBody>
      </p:sp>
      <p:sp>
        <p:nvSpPr>
          <p:cNvPr id="7987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a natural resource investment, the underlying asset is the resource and the value of the asset is based upon two variables - the quantity of the resource that is available in the investment and the price of the resource. </a:t>
            </a:r>
          </a:p>
          <a:p>
            <a:pPr eaLnBrk="1" hangingPunct="1">
              <a:lnSpc>
                <a:spcPct val="80000"/>
              </a:lnSpc>
            </a:pPr>
            <a:r>
              <a:rPr lang="en-US" altLang="en-US" sz="2400">
                <a:ea typeface="ＭＳ Ｐゴシック" charset="-128"/>
              </a:rPr>
              <a:t>In most such investments, there is a cost associated with developing the resource, and the difference between the value of the asset extracted and the cost of the development is the profit to the owner of the resource. </a:t>
            </a:r>
          </a:p>
          <a:p>
            <a:pPr eaLnBrk="1" hangingPunct="1">
              <a:lnSpc>
                <a:spcPct val="80000"/>
              </a:lnSpc>
            </a:pPr>
            <a:r>
              <a:rPr lang="en-US" altLang="en-US" sz="2400">
                <a:ea typeface="ＭＳ Ｐゴシック" charset="-128"/>
              </a:rPr>
              <a:t>Defining the cost of development as X, and the estimated value of the resource as V, the potential payoffs on a natural resource option can be written as follows:</a:t>
            </a:r>
          </a:p>
          <a:p>
            <a:pPr marL="365125" lvl="1" indent="0" eaLnBrk="1" hangingPunct="1">
              <a:lnSpc>
                <a:spcPct val="80000"/>
              </a:lnSpc>
              <a:buFont typeface="Wingdings 2" charset="2"/>
              <a:buNone/>
            </a:pPr>
            <a:r>
              <a:rPr lang="en-US" altLang="en-US" sz="2000">
                <a:ea typeface="ＭＳ Ｐゴシック" charset="-128"/>
              </a:rPr>
              <a:t>	Payoff on natural resource investment 	= V - X	if V &gt; X</a:t>
            </a:r>
          </a:p>
          <a:p>
            <a:pPr marL="365125" lvl="1" indent="0" eaLnBrk="1" hangingPunct="1">
              <a:lnSpc>
                <a:spcPct val="80000"/>
              </a:lnSpc>
              <a:buFont typeface="Wingdings 2" charset="2"/>
              <a:buNone/>
            </a:pPr>
            <a:r>
              <a:rPr lang="en-US" altLang="en-US" sz="2000">
                <a:ea typeface="ＭＳ Ｐゴシック" charset="-128"/>
              </a:rPr>
              <a:t>						= 0	if V≤ X</a:t>
            </a:r>
          </a:p>
        </p:txBody>
      </p:sp>
    </p:spTree>
    <p:extLst>
      <p:ext uri="{BB962C8B-B14F-4D97-AF65-F5344CB8AC3E}">
        <p14:creationId xmlns:p14="http://schemas.microsoft.com/office/powerpoint/2010/main" val="6205042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pPr eaLnBrk="1" hangingPunct="1"/>
            <a:r>
              <a:rPr lang="en-US" altLang="en-US">
                <a:ea typeface="ＭＳ Ｐゴシック" charset="-128"/>
              </a:rPr>
              <a:t>Obtaining Inputs for Patent Valuation</a:t>
            </a:r>
          </a:p>
        </p:txBody>
      </p:sp>
      <p:graphicFrame>
        <p:nvGraphicFramePr>
          <p:cNvPr id="73730" name="Object 2"/>
          <p:cNvGraphicFramePr>
            <a:graphicFrameLocks noGrp="1"/>
          </p:cNvGraphicFramePr>
          <p:nvPr>
            <p:ph type="tbl" idx="1"/>
          </p:nvPr>
        </p:nvGraphicFramePr>
        <p:xfrm>
          <a:off x="1143000" y="2054225"/>
          <a:ext cx="7753350" cy="3740150"/>
        </p:xfrm>
        <a:graphic>
          <a:graphicData uri="http://schemas.openxmlformats.org/presentationml/2006/ole">
            <mc:AlternateContent xmlns:mc="http://schemas.openxmlformats.org/markup-compatibility/2006">
              <mc:Choice xmlns:v="urn:schemas-microsoft-com:vml" Requires="v">
                <p:oleObj spid="_x0000_s1025" name="Document" r:id="rId4" imgW="8369300" imgH="4038600" progId="Word.Document.8">
                  <p:embed/>
                </p:oleObj>
              </mc:Choice>
              <mc:Fallback>
                <p:oleObj name="Document" r:id="rId4" imgW="8369300" imgH="4038600" progId="Word.Documen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054225"/>
                        <a:ext cx="7753350" cy="3740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83128086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 </a:t>
            </a:r>
          </a:p>
        </p:txBody>
      </p:sp>
      <p:sp>
        <p:nvSpPr>
          <p:cNvPr id="98306"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6572768-92EE-2241-BA9B-A425C9004CAB}" type="slidenum">
              <a:rPr lang="en-US" altLang="en-US" sz="1200">
                <a:solidFill>
                  <a:srgbClr val="FFFFFF"/>
                </a:solidFill>
              </a:rPr>
              <a:pPr>
                <a:lnSpc>
                  <a:spcPct val="80000"/>
                </a:lnSpc>
              </a:pPr>
              <a:t>11</a:t>
            </a:fld>
            <a:endParaRPr lang="en-US" altLang="en-US" sz="1200">
              <a:solidFill>
                <a:srgbClr val="FFFFFF"/>
              </a:solidFill>
            </a:endParaRPr>
          </a:p>
        </p:txBody>
      </p:sp>
      <p:sp>
        <p:nvSpPr>
          <p:cNvPr id="8601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Gulf Oil was the target of a takeover in early 1984 at $70 per share (It had 165.30 million shares outstanding, and total debt of $9.9 billion). </a:t>
            </a:r>
          </a:p>
          <a:p>
            <a:pPr marL="640080" lvl="1" indent="-274320" eaLnBrk="1" fontAlgn="auto" hangingPunct="1">
              <a:spcAft>
                <a:spcPts val="0"/>
              </a:spcAft>
              <a:buFont typeface="Wingdings 2"/>
              <a:buChar char=""/>
              <a:defRPr/>
            </a:pPr>
            <a:r>
              <a:rPr lang="en-US" dirty="0" smtClean="0">
                <a:ea typeface="+mn-ea"/>
              </a:rPr>
              <a:t>It had estimated reserves of 3038 million barrels of oil and the average cost of developing these reserves was estimated to be  $10 a barrel in present value dollars (The development lag is approximately two years). </a:t>
            </a:r>
          </a:p>
          <a:p>
            <a:pPr marL="640080" lvl="1" indent="-274320" eaLnBrk="1" fontAlgn="auto" hangingPunct="1">
              <a:spcAft>
                <a:spcPts val="0"/>
              </a:spcAft>
              <a:buFont typeface="Wingdings 2"/>
              <a:buChar char=""/>
              <a:defRPr/>
            </a:pPr>
            <a:r>
              <a:rPr lang="en-US" dirty="0" smtClean="0">
                <a:ea typeface="+mn-ea"/>
              </a:rPr>
              <a:t>The average relinquishment life of the reserves is 12 years. </a:t>
            </a:r>
          </a:p>
          <a:p>
            <a:pPr marL="640080" lvl="1" indent="-274320" eaLnBrk="1" fontAlgn="auto" hangingPunct="1">
              <a:spcAft>
                <a:spcPts val="0"/>
              </a:spcAft>
              <a:buFont typeface="Wingdings 2"/>
              <a:buChar char=""/>
              <a:defRPr/>
            </a:pPr>
            <a:r>
              <a:rPr lang="en-US" dirty="0" smtClean="0">
                <a:ea typeface="+mn-ea"/>
              </a:rPr>
              <a:t>The price of oil was $22.38 per barrel, and the production cost, taxes and royalties were estimated at $7 per barrel. </a:t>
            </a:r>
          </a:p>
          <a:p>
            <a:pPr marL="640080" lvl="1" indent="-274320" eaLnBrk="1" fontAlgn="auto" hangingPunct="1">
              <a:spcAft>
                <a:spcPts val="0"/>
              </a:spcAft>
              <a:buFont typeface="Wingdings 2"/>
              <a:buChar char=""/>
              <a:defRPr/>
            </a:pPr>
            <a:r>
              <a:rPr lang="en-US" dirty="0" smtClean="0">
                <a:ea typeface="+mn-ea"/>
              </a:rPr>
              <a:t>The bond rate at the time of the analysis was 9.00%. </a:t>
            </a:r>
          </a:p>
          <a:p>
            <a:pPr marL="640080" lvl="1" indent="-274320" eaLnBrk="1" fontAlgn="auto" hangingPunct="1">
              <a:spcAft>
                <a:spcPts val="0"/>
              </a:spcAft>
              <a:buFont typeface="Wingdings 2"/>
              <a:buChar char=""/>
              <a:defRPr/>
            </a:pPr>
            <a:r>
              <a:rPr lang="en-US" dirty="0" smtClean="0">
                <a:ea typeface="+mn-ea"/>
              </a:rPr>
              <a:t>Gulf was expected to have net production revenues each year of approximately 5% of the value of the developed reserves. The variance in oil prices is 0.03. </a:t>
            </a:r>
            <a:endParaRPr lang="en-US" dirty="0">
              <a:ea typeface="+mn-ea"/>
            </a:endParaRPr>
          </a:p>
        </p:txBody>
      </p:sp>
    </p:spTree>
    <p:extLst>
      <p:ext uri="{BB962C8B-B14F-4D97-AF65-F5344CB8AC3E}">
        <p14:creationId xmlns:p14="http://schemas.microsoft.com/office/powerpoint/2010/main" val="129927052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Undeveloped Reserves</a:t>
            </a:r>
          </a:p>
        </p:txBody>
      </p:sp>
      <p:sp>
        <p:nvSpPr>
          <p:cNvPr id="100354"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4D1A39-2EE5-9141-9638-380B99A7DBE5}" type="slidenum">
              <a:rPr lang="en-US" altLang="en-US" sz="1200">
                <a:solidFill>
                  <a:srgbClr val="FFFFFF"/>
                </a:solidFill>
              </a:rPr>
              <a:pPr>
                <a:lnSpc>
                  <a:spcPct val="80000"/>
                </a:lnSpc>
              </a:pPr>
              <a:t>12</a:t>
            </a:fld>
            <a:endParaRPr lang="en-US" altLang="en-US" sz="1200">
              <a:solidFill>
                <a:srgbClr val="FFFFFF"/>
              </a:solidFill>
            </a:endParaRPr>
          </a:p>
        </p:txBody>
      </p:sp>
      <p:sp>
        <p:nvSpPr>
          <p:cNvPr id="880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Inputs for valuing undeveloped reserves</a:t>
            </a:r>
          </a:p>
          <a:p>
            <a:pPr marL="640080" lvl="1" indent="-274320" eaLnBrk="1" fontAlgn="auto" hangingPunct="1">
              <a:spcAft>
                <a:spcPts val="0"/>
              </a:spcAft>
              <a:buFont typeface="Wingdings 2"/>
              <a:buChar char=""/>
              <a:defRPr/>
            </a:pPr>
            <a:r>
              <a:rPr lang="en-US" dirty="0" smtClean="0">
                <a:ea typeface="+mn-ea"/>
              </a:rPr>
              <a:t>Value of underlying asset = Value of estimated reserves discounted back for period of development lag= 3038 * ($ 22.38 - $7) / 1.05</a:t>
            </a:r>
            <a:r>
              <a:rPr lang="en-US" baseline="30000" dirty="0" smtClean="0">
                <a:ea typeface="+mn-ea"/>
              </a:rPr>
              <a:t>2</a:t>
            </a:r>
            <a:r>
              <a:rPr lang="en-US" dirty="0" smtClean="0">
                <a:ea typeface="+mn-ea"/>
              </a:rPr>
              <a:t> = $42,380.44</a:t>
            </a:r>
          </a:p>
          <a:p>
            <a:pPr marL="640080" lvl="1" indent="-274320" eaLnBrk="1" fontAlgn="auto" hangingPunct="1">
              <a:spcAft>
                <a:spcPts val="0"/>
              </a:spcAft>
              <a:buFont typeface="Wingdings 2"/>
              <a:buChar char=""/>
              <a:defRPr/>
            </a:pPr>
            <a:r>
              <a:rPr lang="en-US" dirty="0" smtClean="0">
                <a:ea typeface="+mn-ea"/>
              </a:rPr>
              <a:t>Exercise price = Estimated development cost of reserves = 3038 * $10 = $30,380 million</a:t>
            </a:r>
          </a:p>
          <a:p>
            <a:pPr marL="640080" lvl="1" indent="-274320" eaLnBrk="1" fontAlgn="auto" hangingPunct="1">
              <a:spcAft>
                <a:spcPts val="0"/>
              </a:spcAft>
              <a:buFont typeface="Wingdings 2"/>
              <a:buChar char=""/>
              <a:defRPr/>
            </a:pPr>
            <a:r>
              <a:rPr lang="en-US" dirty="0" smtClean="0">
                <a:ea typeface="+mn-ea"/>
              </a:rPr>
              <a:t>Time to expiration = Average length of relinquishment option = 12 years</a:t>
            </a:r>
          </a:p>
          <a:p>
            <a:pPr marL="640080" lvl="1" indent="-274320" eaLnBrk="1" fontAlgn="auto" hangingPunct="1">
              <a:spcAft>
                <a:spcPts val="0"/>
              </a:spcAft>
              <a:buFont typeface="Wingdings 2"/>
              <a:buChar char=""/>
              <a:defRPr/>
            </a:pPr>
            <a:r>
              <a:rPr lang="en-US" dirty="0" smtClean="0">
                <a:ea typeface="+mn-ea"/>
              </a:rPr>
              <a:t>Variance in value of asset = Variance in oil prices = 0.03</a:t>
            </a:r>
          </a:p>
          <a:p>
            <a:pPr marL="640080" lvl="1" indent="-274320" eaLnBrk="1" fontAlgn="auto" hangingPunct="1">
              <a:spcAft>
                <a:spcPts val="0"/>
              </a:spcAft>
              <a:buFont typeface="Wingdings 2"/>
              <a:buChar char=""/>
              <a:defRPr/>
            </a:pPr>
            <a:r>
              <a:rPr lang="en-US" dirty="0" smtClean="0">
                <a:ea typeface="+mn-ea"/>
              </a:rPr>
              <a:t>Riskless interest rate = 9%</a:t>
            </a:r>
          </a:p>
          <a:p>
            <a:pPr marL="640080" lvl="1" indent="-274320" eaLnBrk="1" fontAlgn="auto" hangingPunct="1">
              <a:spcAft>
                <a:spcPts val="0"/>
              </a:spcAft>
              <a:buFont typeface="Wingdings 2"/>
              <a:buChar char=""/>
              <a:defRPr/>
            </a:pPr>
            <a:r>
              <a:rPr lang="en-US" dirty="0" smtClean="0">
                <a:ea typeface="+mn-ea"/>
              </a:rPr>
              <a:t>Dividend yield = Net production revenue/ Value of developed reserves = 5%</a:t>
            </a:r>
          </a:p>
          <a:p>
            <a:pPr marL="320040" indent="-320040" eaLnBrk="1" fontAlgn="auto" hangingPunct="1">
              <a:spcAft>
                <a:spcPts val="0"/>
              </a:spcAft>
              <a:buFont typeface="Wingdings"/>
              <a:buChar char=""/>
              <a:defRPr/>
            </a:pPr>
            <a:r>
              <a:rPr lang="en-US" dirty="0" smtClean="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smtClean="0">
                <a:ea typeface="+mn-ea"/>
              </a:rPr>
              <a:t>d1 = 1.6548	N(d1) = 0.9510</a:t>
            </a:r>
          </a:p>
          <a:p>
            <a:pPr marL="365760" lvl="1" indent="0" eaLnBrk="1" fontAlgn="auto" hangingPunct="1">
              <a:spcAft>
                <a:spcPts val="0"/>
              </a:spcAft>
              <a:buFont typeface="Wingdings 2"/>
              <a:buNone/>
              <a:defRPr/>
            </a:pPr>
            <a:r>
              <a:rPr lang="en-US" dirty="0" smtClean="0">
                <a:ea typeface="+mn-ea"/>
              </a:rPr>
              <a:t>d2 = 1.0548	N(d2) = 0.8542</a:t>
            </a:r>
          </a:p>
          <a:p>
            <a:pPr marL="320040" lvl="1" indent="0" eaLnBrk="1" fontAlgn="auto" hangingPunct="1">
              <a:spcAft>
                <a:spcPts val="0"/>
              </a:spcAft>
              <a:buFont typeface="Wingdings 2"/>
              <a:buNone/>
              <a:defRPr/>
            </a:pPr>
            <a:r>
              <a:rPr lang="en-US" dirty="0" smtClean="0">
                <a:ea typeface="+mn-ea"/>
              </a:rPr>
              <a:t>Call Value= 42,380.44 </a:t>
            </a:r>
            <a:r>
              <a:rPr lang="en-US" dirty="0" err="1" smtClean="0">
                <a:ea typeface="+mn-ea"/>
              </a:rPr>
              <a:t>exp</a:t>
            </a:r>
            <a:r>
              <a:rPr lang="en-US" baseline="30000" dirty="0" smtClean="0">
                <a:ea typeface="+mn-ea"/>
              </a:rPr>
              <a:t>(-0.05)(12) </a:t>
            </a:r>
            <a:r>
              <a:rPr lang="en-US" dirty="0" smtClean="0">
                <a:ea typeface="+mn-ea"/>
              </a:rPr>
              <a:t>(0.9510) -30,380 (</a:t>
            </a:r>
            <a:r>
              <a:rPr lang="en-US" dirty="0" err="1" smtClean="0">
                <a:ea typeface="+mn-ea"/>
              </a:rPr>
              <a:t>exp</a:t>
            </a:r>
            <a:r>
              <a:rPr lang="en-US" baseline="30000" dirty="0" smtClean="0">
                <a:ea typeface="+mn-ea"/>
              </a:rPr>
              <a:t>(-0.09)(12)</a:t>
            </a:r>
            <a:r>
              <a:rPr lang="en-US" dirty="0" smtClean="0">
                <a:ea typeface="+mn-ea"/>
              </a:rPr>
              <a:t> (0.8542)</a:t>
            </a:r>
          </a:p>
          <a:p>
            <a:pPr marL="320040" lvl="1" indent="0" eaLnBrk="1" fontAlgn="auto" hangingPunct="1">
              <a:spcAft>
                <a:spcPts val="0"/>
              </a:spcAft>
              <a:buFont typeface="Wingdings 2"/>
              <a:buNone/>
              <a:defRPr/>
            </a:pPr>
            <a:r>
              <a:rPr lang="en-US" dirty="0">
                <a:ea typeface="+mn-ea"/>
              </a:rPr>
              <a:t>	</a:t>
            </a:r>
            <a:r>
              <a:rPr lang="en-US" dirty="0" smtClean="0">
                <a:ea typeface="+mn-ea"/>
              </a:rPr>
              <a:t>	= $ 13,306 million</a:t>
            </a:r>
            <a:endParaRPr lang="en-US" dirty="0">
              <a:ea typeface="+mn-ea"/>
            </a:endParaRPr>
          </a:p>
        </p:txBody>
      </p:sp>
    </p:spTree>
    <p:extLst>
      <p:ext uri="{BB962C8B-B14F-4D97-AF65-F5344CB8AC3E}">
        <p14:creationId xmlns:p14="http://schemas.microsoft.com/office/powerpoint/2010/main" val="68974158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a:t>
            </a:r>
          </a:p>
        </p:txBody>
      </p:sp>
      <p:sp>
        <p:nvSpPr>
          <p:cNvPr id="10240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9BC451-3972-7B4F-878A-55E46FA1C19D}" type="slidenum">
              <a:rPr lang="en-US" altLang="en-US" sz="1200">
                <a:solidFill>
                  <a:srgbClr val="FFFFFF"/>
                </a:solidFill>
              </a:rPr>
              <a:pPr>
                <a:lnSpc>
                  <a:spcPct val="80000"/>
                </a:lnSpc>
              </a:pPr>
              <a:t>13</a:t>
            </a:fld>
            <a:endParaRPr lang="en-US" altLang="en-US" sz="1200">
              <a:solidFill>
                <a:srgbClr val="FFFFFF"/>
              </a:solidFill>
            </a:endParaRPr>
          </a:p>
        </p:txBody>
      </p:sp>
      <p:sp>
        <p:nvSpPr>
          <p:cNvPr id="901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In addition, Gulf Oil had free </a:t>
            </a:r>
            <a:r>
              <a:rPr lang="en-US" dirty="0" err="1" smtClean="0">
                <a:ea typeface="+mn-ea"/>
                <a:cs typeface="+mn-cs"/>
              </a:rPr>
              <a:t>cashflows</a:t>
            </a:r>
            <a:r>
              <a:rPr lang="en-US" dirty="0" smtClean="0">
                <a:ea typeface="+mn-ea"/>
                <a:cs typeface="+mn-cs"/>
              </a:rPr>
              <a:t> to the firm from its oil and gas production of $915 million from already developed reserves and these </a:t>
            </a:r>
            <a:r>
              <a:rPr lang="en-US" dirty="0" err="1" smtClean="0">
                <a:ea typeface="+mn-ea"/>
                <a:cs typeface="+mn-cs"/>
              </a:rPr>
              <a:t>cashflows</a:t>
            </a:r>
            <a:r>
              <a:rPr lang="en-US" dirty="0" smtClean="0">
                <a:ea typeface="+mn-ea"/>
                <a:cs typeface="+mn-cs"/>
              </a:rPr>
              <a:t> are likely to continue for ten years (the remaining lifetime of developed reserves). </a:t>
            </a:r>
          </a:p>
          <a:p>
            <a:pPr marL="320040" indent="-320040" eaLnBrk="1" fontAlgn="auto" hangingPunct="1">
              <a:spcAft>
                <a:spcPts val="0"/>
              </a:spcAft>
              <a:buFont typeface="Wingdings"/>
              <a:buChar char=""/>
              <a:defRPr/>
            </a:pPr>
            <a:r>
              <a:rPr lang="en-US" dirty="0" smtClean="0">
                <a:ea typeface="+mn-ea"/>
                <a:cs typeface="+mn-cs"/>
              </a:rPr>
              <a:t>The present value of these developed reserves, discounted at the weighted average cost of capital of 12.5%, yields:</a:t>
            </a:r>
          </a:p>
          <a:p>
            <a:pPr marL="640080" lvl="1" indent="-274320" eaLnBrk="1" fontAlgn="auto" hangingPunct="1">
              <a:spcAft>
                <a:spcPts val="0"/>
              </a:spcAft>
              <a:buFont typeface="Wingdings 2"/>
              <a:buChar char=""/>
              <a:defRPr/>
            </a:pPr>
            <a:r>
              <a:rPr lang="en-US" dirty="0" smtClean="0">
                <a:ea typeface="+mn-ea"/>
              </a:rPr>
              <a:t>Value of already developed reserves = 915 (1 - 1.125</a:t>
            </a:r>
            <a:r>
              <a:rPr lang="en-US" baseline="30000" dirty="0" smtClean="0">
                <a:ea typeface="+mn-ea"/>
              </a:rPr>
              <a:t>-10</a:t>
            </a:r>
            <a:r>
              <a:rPr lang="en-US" dirty="0" smtClean="0">
                <a:ea typeface="+mn-ea"/>
              </a:rPr>
              <a:t>)/.125 = $5065.83</a:t>
            </a:r>
          </a:p>
          <a:p>
            <a:pPr marL="320040" indent="-320040" eaLnBrk="1" fontAlgn="auto" hangingPunct="1">
              <a:spcAft>
                <a:spcPts val="0"/>
              </a:spcAft>
              <a:buFont typeface="Wingdings"/>
              <a:buChar char=""/>
              <a:defRPr/>
            </a:pPr>
            <a:r>
              <a:rPr lang="en-US" dirty="0" smtClean="0">
                <a:ea typeface="+mn-ea"/>
                <a:cs typeface="+mn-cs"/>
              </a:rPr>
              <a:t>Adding the value of the developed and undeveloped reserves </a:t>
            </a:r>
          </a:p>
          <a:p>
            <a:pPr marL="365760" lvl="1" indent="0" eaLnBrk="1" fontAlgn="auto" hangingPunct="1">
              <a:spcAft>
                <a:spcPts val="0"/>
              </a:spcAft>
              <a:buFont typeface="Wingdings 2"/>
              <a:buNone/>
              <a:defRPr/>
            </a:pPr>
            <a:r>
              <a:rPr lang="en-US" dirty="0" smtClean="0">
                <a:ea typeface="+mn-ea"/>
              </a:rPr>
              <a:t>	Value of undeveloped reserves 		= $ 13,306 million</a:t>
            </a:r>
          </a:p>
          <a:p>
            <a:pPr marL="365760" lvl="1" indent="0" eaLnBrk="1" fontAlgn="auto" hangingPunct="1">
              <a:spcAft>
                <a:spcPts val="0"/>
              </a:spcAft>
              <a:buFont typeface="Wingdings 2"/>
              <a:buNone/>
              <a:defRPr/>
            </a:pPr>
            <a:r>
              <a:rPr lang="en-US" dirty="0" smtClean="0">
                <a:ea typeface="+mn-ea"/>
              </a:rPr>
              <a:t>	Value of production in place		= $   5,066 million</a:t>
            </a:r>
          </a:p>
          <a:p>
            <a:pPr marL="365760" lvl="1" indent="0" eaLnBrk="1" fontAlgn="auto" hangingPunct="1">
              <a:spcAft>
                <a:spcPts val="0"/>
              </a:spcAft>
              <a:buFont typeface="Wingdings 2"/>
              <a:buNone/>
              <a:defRPr/>
            </a:pPr>
            <a:r>
              <a:rPr lang="en-US" dirty="0" smtClean="0">
                <a:ea typeface="+mn-ea"/>
              </a:rPr>
              <a:t>	Total value of firm				= $ 18,372 million</a:t>
            </a:r>
          </a:p>
          <a:p>
            <a:pPr marL="365760" lvl="1" indent="0" eaLnBrk="1" fontAlgn="auto" hangingPunct="1">
              <a:spcAft>
                <a:spcPts val="0"/>
              </a:spcAft>
              <a:buFont typeface="Wingdings 2"/>
              <a:buNone/>
              <a:defRPr/>
            </a:pPr>
            <a:r>
              <a:rPr lang="en-US" dirty="0" smtClean="0">
                <a:ea typeface="+mn-ea"/>
              </a:rPr>
              <a:t>	Less Outstanding Debt			= $   9,900 million</a:t>
            </a:r>
          </a:p>
          <a:p>
            <a:pPr marL="365760" lvl="1" indent="0" eaLnBrk="1" fontAlgn="auto" hangingPunct="1">
              <a:spcAft>
                <a:spcPts val="0"/>
              </a:spcAft>
              <a:buFont typeface="Wingdings 2"/>
              <a:buNone/>
              <a:defRPr/>
            </a:pPr>
            <a:r>
              <a:rPr lang="en-US" dirty="0" smtClean="0">
                <a:ea typeface="+mn-ea"/>
              </a:rPr>
              <a:t>	Value of Equity				= $  8,472 million</a:t>
            </a:r>
          </a:p>
          <a:p>
            <a:pPr marL="365760" lvl="1" indent="0" eaLnBrk="1" fontAlgn="auto" hangingPunct="1">
              <a:spcAft>
                <a:spcPts val="0"/>
              </a:spcAft>
              <a:buFont typeface="Wingdings 2"/>
              <a:buNone/>
              <a:defRPr/>
            </a:pPr>
            <a:r>
              <a:rPr lang="en-US" dirty="0" smtClean="0">
                <a:ea typeface="+mn-ea"/>
              </a:rPr>
              <a:t>	Value per share			= $ 8,472/165.3 	= $51.25</a:t>
            </a:r>
            <a:endParaRPr lang="en-US" dirty="0">
              <a:ea typeface="+mn-ea"/>
            </a:endParaRPr>
          </a:p>
        </p:txBody>
      </p:sp>
    </p:spTree>
    <p:extLst>
      <p:ext uri="{BB962C8B-B14F-4D97-AF65-F5344CB8AC3E}">
        <p14:creationId xmlns:p14="http://schemas.microsoft.com/office/powerpoint/2010/main" val="1315976860"/>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455</TotalTime>
  <Words>1849</Words>
  <Application>Microsoft Macintosh PowerPoint</Application>
  <PresentationFormat>Letter Paper (8.5x11 in)</PresentationFormat>
  <Paragraphs>139</Paragraphs>
  <Slides>13</Slides>
  <Notes>11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2" baseType="lpstr">
      <vt:lpstr>Calibri</vt:lpstr>
      <vt:lpstr>Helvetica</vt:lpstr>
      <vt:lpstr>ＭＳ Ｐゴシック</vt:lpstr>
      <vt:lpstr>Symbol</vt:lpstr>
      <vt:lpstr>Times</vt:lpstr>
      <vt:lpstr>Wingdings</vt:lpstr>
      <vt:lpstr>Wingdings 2</vt:lpstr>
      <vt:lpstr>Basic</vt:lpstr>
      <vt:lpstr>Document</vt:lpstr>
      <vt:lpstr>Session 23: The Option to delay</vt:lpstr>
      <vt:lpstr>The Option to Delay</vt:lpstr>
      <vt:lpstr>The Option to Delay</vt:lpstr>
      <vt:lpstr>Example 1: Valuing product patents as options</vt:lpstr>
      <vt:lpstr>Payoff on Product Option</vt:lpstr>
      <vt:lpstr>Obtaining Inputs for Patent Valuation</vt:lpstr>
      <vt:lpstr>Valuing a Product Patent: Avonex</vt:lpstr>
      <vt:lpstr>The Real Options Test: Patents and Technology</vt:lpstr>
      <vt:lpstr>Example 2:  Valuing Natural Resource Options</vt:lpstr>
      <vt:lpstr>Obtaining Inputs for Patent Valuation</vt:lpstr>
      <vt:lpstr>Valuing Gulf Oil </vt:lpstr>
      <vt:lpstr>Valuing Undeveloped Reserves</vt:lpstr>
      <vt:lpstr>Valuing Gulf Oil</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62</cp:revision>
  <cp:lastPrinted>2013-12-12T13:03:45Z</cp:lastPrinted>
  <dcterms:created xsi:type="dcterms:W3CDTF">2011-11-03T12:27:46Z</dcterms:created>
  <dcterms:modified xsi:type="dcterms:W3CDTF">2016-06-14T22:59:46Z</dcterms:modified>
</cp:coreProperties>
</file>