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8" r:id="rId7"/>
    <p:sldId id="279" r:id="rId8"/>
    <p:sldId id="280" r:id="rId9"/>
    <p:sldId id="281" r:id="rId10"/>
    <p:sldId id="282" r:id="rId11"/>
    <p:sldId id="283" r:id="rId12"/>
    <p:sldId id="285" r:id="rId13"/>
    <p:sldId id="286" r:id="rId14"/>
    <p:sldId id="290"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67670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1074249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40796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19215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2437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1551131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49110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617939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029069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808524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718997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115464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24: The Option to expand &amp; abandon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Option to </a:t>
            </a:r>
            <a:r>
              <a:rPr lang="en-US" dirty="0" smtClean="0"/>
              <a:t>Expand &amp; Abandon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a:t>
            </a:r>
            <a:r>
              <a:rPr lang="en-US" altLang="en-US" dirty="0" smtClean="0">
                <a:ea typeface="ＭＳ Ｐゴシック" charset="-128"/>
              </a:rPr>
              <a:t>. </a:t>
            </a:r>
            <a:r>
              <a:rPr lang="en-US" altLang="en-US" dirty="0">
                <a:ea typeface="ＭＳ Ｐゴシック" charset="-128"/>
              </a:rPr>
              <a:t>The Option to Expand</a:t>
            </a:r>
          </a:p>
        </p:txBody>
      </p:sp>
      <p:sp>
        <p:nvSpPr>
          <p:cNvPr id="10854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3</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extLst>
      <p:ext uri="{BB962C8B-B14F-4D97-AF65-F5344CB8AC3E}">
        <p14:creationId xmlns:p14="http://schemas.microsoft.com/office/powerpoint/2010/main" val="60510571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option to expand: Valuing a young, start-up company</a:t>
            </a:r>
            <a:endParaRPr lang="en-US">
              <a:ea typeface="+mj-ea"/>
              <a:cs typeface="+mj-cs"/>
            </a:endParaRPr>
          </a:p>
        </p:txBody>
      </p:sp>
      <p:sp>
        <p:nvSpPr>
          <p:cNvPr id="11059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extLst>
      <p:ext uri="{BB962C8B-B14F-4D97-AF65-F5344CB8AC3E}">
        <p14:creationId xmlns:p14="http://schemas.microsoft.com/office/powerpoint/2010/main" val="102097153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5</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smtClean="0">
                <a:ea typeface="+mn-ea"/>
                <a:cs typeface="+mn-cs"/>
              </a:rPr>
              <a:t>S 	= Value of entering the database software market </a:t>
            </a:r>
          </a:p>
          <a:p>
            <a:pPr marL="0" indent="0" eaLnBrk="1" fontAlgn="auto" hangingPunct="1">
              <a:spcAft>
                <a:spcPts val="0"/>
              </a:spcAft>
              <a:buFont typeface="Wingdings"/>
              <a:buNone/>
              <a:defRPr/>
            </a:pPr>
            <a:r>
              <a:rPr lang="en-US" dirty="0" smtClean="0">
                <a:ea typeface="+mn-ea"/>
                <a:cs typeface="+mn-cs"/>
              </a:rPr>
              <a:t>	= PV of $40 million for 10 years @12% 	= $226 million</a:t>
            </a:r>
          </a:p>
          <a:p>
            <a:pPr marL="0" indent="0" eaLnBrk="1" fontAlgn="auto" hangingPunct="1">
              <a:spcAft>
                <a:spcPts val="0"/>
              </a:spcAft>
              <a:buFont typeface="Wingdings"/>
              <a:buNone/>
              <a:defRPr/>
            </a:pPr>
            <a:r>
              <a:rPr lang="en-US" dirty="0" smtClean="0">
                <a:ea typeface="+mn-ea"/>
                <a:cs typeface="+mn-cs"/>
              </a:rPr>
              <a:t>K 	= Exercise price</a:t>
            </a:r>
          </a:p>
          <a:p>
            <a:pPr marL="0" indent="0" eaLnBrk="1" fontAlgn="auto" hangingPunct="1">
              <a:spcAft>
                <a:spcPts val="0"/>
              </a:spcAft>
              <a:buFont typeface="Wingdings"/>
              <a:buNone/>
              <a:defRPr/>
            </a:pPr>
            <a:r>
              <a:rPr lang="en-US" dirty="0" smtClean="0">
                <a:ea typeface="+mn-ea"/>
                <a:cs typeface="+mn-cs"/>
              </a:rPr>
              <a:t>	 = Cost of entering the database software market = $ 500 million</a:t>
            </a:r>
          </a:p>
          <a:p>
            <a:pPr marL="0" indent="0" eaLnBrk="1" fontAlgn="auto" hangingPunct="1">
              <a:spcAft>
                <a:spcPts val="0"/>
              </a:spcAft>
              <a:buFont typeface="Wingdings"/>
              <a:buNone/>
              <a:defRPr/>
            </a:pPr>
            <a:r>
              <a:rPr lang="en-US" dirty="0" smtClean="0">
                <a:ea typeface="+mn-ea"/>
                <a:cs typeface="+mn-cs"/>
              </a:rPr>
              <a:t>t 	= Period over which you have the right to enter the market</a:t>
            </a:r>
          </a:p>
          <a:p>
            <a:pPr marL="0" indent="0" eaLnBrk="1" fontAlgn="auto" hangingPunct="1">
              <a:spcAft>
                <a:spcPts val="0"/>
              </a:spcAft>
              <a:buFont typeface="Wingdings"/>
              <a:buNone/>
              <a:defRPr/>
            </a:pPr>
            <a:r>
              <a:rPr lang="en-US" dirty="0" smtClean="0">
                <a:ea typeface="+mn-ea"/>
                <a:cs typeface="+mn-cs"/>
              </a:rPr>
              <a:t>	= 5 years</a:t>
            </a:r>
          </a:p>
          <a:p>
            <a:pPr marL="0" indent="0" eaLnBrk="1" fontAlgn="auto" hangingPunct="1">
              <a:spcAft>
                <a:spcPts val="0"/>
              </a:spcAft>
              <a:buFont typeface="Wingdings"/>
              <a:buNone/>
              <a:defRPr/>
            </a:pPr>
            <a:r>
              <a:rPr lang="en-US" dirty="0" smtClean="0">
                <a:ea typeface="+mn-ea"/>
                <a:cs typeface="+mn-cs"/>
              </a:rPr>
              <a:t>s 	= Standard deviation of stock prices of database firms = 50%</a:t>
            </a:r>
          </a:p>
          <a:p>
            <a:pPr marL="0" indent="0" eaLnBrk="1" fontAlgn="auto" hangingPunct="1">
              <a:spcAft>
                <a:spcPts val="0"/>
              </a:spcAft>
              <a:buFont typeface="Wingdings"/>
              <a:buNone/>
              <a:defRPr/>
            </a:pPr>
            <a:r>
              <a:rPr lang="en-US" dirty="0" smtClean="0">
                <a:ea typeface="+mn-ea"/>
                <a:cs typeface="+mn-cs"/>
              </a:rPr>
              <a:t>r 	= Riskless rate = 3%</a:t>
            </a:r>
          </a:p>
          <a:p>
            <a:pPr marL="320040" indent="-320040" eaLnBrk="1" fontAlgn="auto" hangingPunct="1">
              <a:spcAft>
                <a:spcPts val="0"/>
              </a:spcAft>
              <a:buFont typeface="Wingdings"/>
              <a:buChar char=""/>
              <a:defRPr/>
            </a:pPr>
            <a:r>
              <a:rPr lang="en-US" dirty="0" smtClean="0">
                <a:ea typeface="+mn-ea"/>
                <a:cs typeface="+mn-cs"/>
              </a:rPr>
              <a:t>Call Value= $ 56 Million</a:t>
            </a:r>
          </a:p>
          <a:p>
            <a:pPr marL="0" indent="0" eaLnBrk="1" fontAlgn="auto" hangingPunct="1">
              <a:spcAft>
                <a:spcPts val="0"/>
              </a:spcAft>
              <a:buFont typeface="Wingdings"/>
              <a:buNone/>
              <a:defRPr/>
            </a:pPr>
            <a:r>
              <a:rPr lang="en-US" dirty="0" smtClean="0">
                <a:ea typeface="+mn-ea"/>
                <a:cs typeface="+mn-cs"/>
              </a:rPr>
              <a:t>DCF valuation of the firm 			</a:t>
            </a:r>
            <a:r>
              <a:rPr lang="en-US" dirty="0" smtClean="0">
                <a:ea typeface="+mn-ea"/>
                <a:cs typeface="+mn-cs"/>
              </a:rPr>
              <a:t>	= </a:t>
            </a:r>
            <a:r>
              <a:rPr lang="en-US" dirty="0" smtClean="0">
                <a:ea typeface="+mn-ea"/>
                <a:cs typeface="+mn-cs"/>
              </a:rPr>
              <a:t>$ 115 million</a:t>
            </a:r>
          </a:p>
          <a:p>
            <a:pPr marL="0" indent="0" eaLnBrk="1" fontAlgn="auto" hangingPunct="1">
              <a:spcAft>
                <a:spcPts val="0"/>
              </a:spcAft>
              <a:buFont typeface="Wingdings"/>
              <a:buNone/>
              <a:defRPr/>
            </a:pPr>
            <a:r>
              <a:rPr lang="en-US" dirty="0" smtClean="0">
                <a:ea typeface="+mn-ea"/>
                <a:cs typeface="+mn-cs"/>
              </a:rPr>
              <a:t>Value of Option to Expand to Database market	= $   56 million</a:t>
            </a:r>
          </a:p>
          <a:p>
            <a:pPr marL="0" indent="0" eaLnBrk="1" fontAlgn="auto" hangingPunct="1">
              <a:spcAft>
                <a:spcPts val="0"/>
              </a:spcAft>
              <a:buFont typeface="Wingdings"/>
              <a:buNone/>
              <a:defRPr/>
            </a:pPr>
            <a:r>
              <a:rPr lang="en-US" dirty="0" smtClean="0">
                <a:ea typeface="+mn-ea"/>
                <a:cs typeface="+mn-cs"/>
              </a:rPr>
              <a:t>Value of the company with option to expand  	= $ 171 million</a:t>
            </a:r>
            <a:endParaRPr lang="en-US" dirty="0">
              <a:ea typeface="+mn-ea"/>
              <a:cs typeface="+mn-cs"/>
            </a:endParaRPr>
          </a:p>
        </p:txBody>
      </p:sp>
    </p:spTree>
    <p:extLst>
      <p:ext uri="{BB962C8B-B14F-4D97-AF65-F5344CB8AC3E}">
        <p14:creationId xmlns:p14="http://schemas.microsoft.com/office/powerpoint/2010/main" val="101153617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Real Options Test for Expansion Options</a:t>
            </a:r>
            <a:endParaRPr lang="en-US" dirty="0">
              <a:ea typeface="+mj-ea"/>
              <a:cs typeface="+mj-cs"/>
            </a:endParaRPr>
          </a:p>
        </p:txBody>
      </p:sp>
      <p:sp>
        <p:nvSpPr>
          <p:cNvPr id="1157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6</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Options Test</a:t>
            </a:r>
          </a:p>
          <a:p>
            <a:pPr marL="640080" lvl="1" indent="-274320" eaLnBrk="1" fontAlgn="auto" hangingPunct="1">
              <a:spcAft>
                <a:spcPts val="0"/>
              </a:spcAft>
              <a:buFont typeface="Wingdings 2"/>
              <a:buChar char=""/>
              <a:defRPr/>
            </a:pPr>
            <a:r>
              <a:rPr lang="en-US" dirty="0" smtClean="0">
                <a:ea typeface="+mn-ea"/>
              </a:rPr>
              <a:t>Underlying Asset: Expansion Project</a:t>
            </a:r>
          </a:p>
          <a:p>
            <a:pPr marL="640080" lvl="1" indent="-274320" eaLnBrk="1" fontAlgn="auto" hangingPunct="1">
              <a:spcAft>
                <a:spcPts val="0"/>
              </a:spcAft>
              <a:buFont typeface="Wingdings 2"/>
              <a:buChar char=""/>
              <a:defRPr/>
            </a:pPr>
            <a:r>
              <a:rPr lang="en-US" dirty="0" smtClean="0">
                <a:ea typeface="+mn-ea"/>
              </a:rPr>
              <a:t>Contingency</a:t>
            </a:r>
          </a:p>
          <a:p>
            <a:pPr marL="640080" lvl="1" indent="-274320" eaLnBrk="1" fontAlgn="auto" hangingPunct="1">
              <a:spcAft>
                <a:spcPts val="0"/>
              </a:spcAft>
              <a:buFont typeface="Wingdings 2"/>
              <a:buChar char=""/>
              <a:defRPr/>
            </a:pPr>
            <a:r>
              <a:rPr lang="en-US" dirty="0" smtClean="0">
                <a:ea typeface="+mn-ea"/>
              </a:rPr>
              <a:t>If PV of CF from expansion &gt; Expansion Cost: PV - Expansion Cost</a:t>
            </a:r>
          </a:p>
          <a:p>
            <a:pPr marL="640080" lvl="1" indent="-274320" eaLnBrk="1" fontAlgn="auto" hangingPunct="1">
              <a:spcAft>
                <a:spcPts val="0"/>
              </a:spcAft>
              <a:buFont typeface="Wingdings 2"/>
              <a:buChar char=""/>
              <a:defRPr/>
            </a:pPr>
            <a:r>
              <a:rPr lang="en-US" dirty="0" smtClean="0">
                <a:ea typeface="+mn-ea"/>
              </a:rPr>
              <a:t>If PV of CF from expansion &lt; Expansion Cost: 0</a:t>
            </a:r>
          </a:p>
          <a:p>
            <a:pPr marL="320040" indent="-320040" eaLnBrk="1" fontAlgn="auto" hangingPunct="1">
              <a:spcAft>
                <a:spcPts val="0"/>
              </a:spcAft>
              <a:buFont typeface="Wingdings"/>
              <a:buChar char=""/>
              <a:defRPr/>
            </a:pPr>
            <a:r>
              <a:rPr lang="en-US" dirty="0" smtClean="0">
                <a:ea typeface="+mn-ea"/>
                <a:cs typeface="+mn-cs"/>
              </a:rPr>
              <a:t>The Exclusivity Test</a:t>
            </a:r>
          </a:p>
          <a:p>
            <a:pPr marL="640080" lvl="1" indent="-274320" eaLnBrk="1" fontAlgn="auto" hangingPunct="1">
              <a:spcAft>
                <a:spcPts val="0"/>
              </a:spcAft>
              <a:buFont typeface="Wingdings 2"/>
              <a:buChar char=""/>
              <a:defRPr/>
            </a:pPr>
            <a:r>
              <a:rPr lang="en-US" dirty="0" smtClean="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smtClean="0">
                <a:ea typeface="+mn-ea"/>
                <a:cs typeface="+mn-cs"/>
              </a:rPr>
              <a:t>The Pricing Test</a:t>
            </a:r>
          </a:p>
          <a:p>
            <a:pPr marL="640080" lvl="1" indent="-274320" eaLnBrk="1" fontAlgn="auto" hangingPunct="1">
              <a:spcAft>
                <a:spcPts val="0"/>
              </a:spcAft>
              <a:buFont typeface="Wingdings 2"/>
              <a:buChar char=""/>
              <a:defRPr/>
            </a:pPr>
            <a:r>
              <a:rPr lang="en-US" dirty="0" smtClean="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smtClean="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smtClean="0">
                <a:ea typeface="+mn-ea"/>
              </a:rPr>
              <a:t>Cost of Exercising the Option: Not known with any precision and may itself evolve over time as the market evolves</a:t>
            </a:r>
            <a:r>
              <a:rPr lang="en-US" dirty="0" smtClean="0">
                <a:ea typeface="+mn-ea"/>
              </a:rPr>
              <a:t>.</a:t>
            </a:r>
            <a:endParaRPr lang="en-US" dirty="0" smtClean="0">
              <a:ea typeface="+mn-ea"/>
            </a:endParaRPr>
          </a:p>
        </p:txBody>
      </p:sp>
    </p:spTree>
    <p:extLst>
      <p:ext uri="{BB962C8B-B14F-4D97-AF65-F5344CB8AC3E}">
        <p14:creationId xmlns:p14="http://schemas.microsoft.com/office/powerpoint/2010/main" val="38313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2</a:t>
            </a:r>
            <a:r>
              <a:rPr lang="en-US" altLang="en-US" dirty="0" smtClean="0">
                <a:ea typeface="ＭＳ Ｐゴシック" charset="-128"/>
              </a:rPr>
              <a:t>. </a:t>
            </a:r>
            <a:r>
              <a:rPr lang="en-US" altLang="en-US" dirty="0">
                <a:ea typeface="ＭＳ Ｐゴシック" charset="-128"/>
              </a:rPr>
              <a:t>The Option to Abandon</a:t>
            </a:r>
          </a:p>
        </p:txBody>
      </p:sp>
      <p:sp>
        <p:nvSpPr>
          <p:cNvPr id="1177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7</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extLst>
      <p:ext uri="{BB962C8B-B14F-4D97-AF65-F5344CB8AC3E}">
        <p14:creationId xmlns:p14="http://schemas.microsoft.com/office/powerpoint/2010/main" val="6440258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8</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extLst>
      <p:ext uri="{BB962C8B-B14F-4D97-AF65-F5344CB8AC3E}">
        <p14:creationId xmlns:p14="http://schemas.microsoft.com/office/powerpoint/2010/main" val="40155558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9</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extLst>
      <p:ext uri="{BB962C8B-B14F-4D97-AF65-F5344CB8AC3E}">
        <p14:creationId xmlns:p14="http://schemas.microsoft.com/office/powerpoint/2010/main" val="156875991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10</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Value of Put =</a:t>
            </a:r>
            <a:r>
              <a:rPr lang="en-US" dirty="0" err="1" smtClean="0">
                <a:ea typeface="+mn-ea"/>
                <a:cs typeface="+mn-cs"/>
              </a:rPr>
              <a:t>Ke</a:t>
            </a:r>
            <a:r>
              <a:rPr lang="en-US" baseline="30000" dirty="0" err="1" smtClean="0">
                <a:ea typeface="+mn-ea"/>
                <a:cs typeface="+mn-cs"/>
              </a:rPr>
              <a:t>-rt</a:t>
            </a:r>
            <a:r>
              <a:rPr lang="en-US" baseline="30000" dirty="0" smtClean="0">
                <a:ea typeface="+mn-ea"/>
                <a:cs typeface="+mn-cs"/>
              </a:rPr>
              <a:t> </a:t>
            </a:r>
            <a:r>
              <a:rPr lang="en-US" dirty="0" smtClean="0">
                <a:ea typeface="+mn-ea"/>
                <a:cs typeface="+mn-cs"/>
              </a:rPr>
              <a:t>(1-N(d2))- Se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 </a:t>
            </a:r>
          </a:p>
          <a:p>
            <a:pPr marL="320040" lvl="1" indent="0" eaLnBrk="1" fontAlgn="auto" hangingPunct="1">
              <a:spcAft>
                <a:spcPts val="0"/>
              </a:spcAft>
              <a:buFont typeface="Wingdings 2"/>
              <a:buNone/>
              <a:defRPr/>
            </a:pPr>
            <a:r>
              <a:rPr lang="en-US" dirty="0" smtClean="0">
                <a:ea typeface="+mn-ea"/>
              </a:rPr>
              <a:t>=400 </a:t>
            </a:r>
            <a:r>
              <a:rPr lang="en-US" dirty="0" err="1" smtClean="0">
                <a:ea typeface="+mn-ea"/>
              </a:rPr>
              <a:t>exp</a:t>
            </a:r>
            <a:r>
              <a:rPr lang="en-US" baseline="30000" dirty="0" smtClean="0">
                <a:ea typeface="+mn-ea"/>
              </a:rPr>
              <a:t>(-0.06)(5) </a:t>
            </a:r>
            <a:r>
              <a:rPr lang="en-US" dirty="0" smtClean="0">
                <a:ea typeface="+mn-ea"/>
              </a:rPr>
              <a:t>(1-0.4624) - 480 </a:t>
            </a:r>
            <a:r>
              <a:rPr lang="en-US" dirty="0" err="1" smtClean="0">
                <a:ea typeface="+mn-ea"/>
              </a:rPr>
              <a:t>exp</a:t>
            </a:r>
            <a:r>
              <a:rPr lang="en-US" baseline="30000" dirty="0" smtClean="0">
                <a:ea typeface="+mn-ea"/>
              </a:rPr>
              <a:t>(-0.033)(5) </a:t>
            </a:r>
            <a:r>
              <a:rPr lang="en-US" dirty="0" smtClean="0">
                <a:ea typeface="+mn-ea"/>
              </a:rPr>
              <a:t>(1-0.7882) </a:t>
            </a:r>
          </a:p>
          <a:p>
            <a:pPr marL="320040" lvl="1" indent="0" eaLnBrk="1" fontAlgn="auto" hangingPunct="1">
              <a:spcAft>
                <a:spcPts val="0"/>
              </a:spcAft>
              <a:buFont typeface="Wingdings 2"/>
              <a:buNone/>
              <a:defRPr/>
            </a:pPr>
            <a:r>
              <a:rPr lang="en-US" dirty="0" smtClean="0">
                <a:ea typeface="+mn-ea"/>
              </a:rPr>
              <a:t>= $ 73.23 million</a:t>
            </a:r>
          </a:p>
          <a:p>
            <a:pPr marL="320040" indent="-320040" eaLnBrk="1" fontAlgn="auto" hangingPunct="1">
              <a:spcAft>
                <a:spcPts val="0"/>
              </a:spcAft>
              <a:buFont typeface="Wingdings"/>
              <a:buChar char=""/>
              <a:defRPr/>
            </a:pPr>
            <a:r>
              <a:rPr lang="en-US" dirty="0" smtClean="0">
                <a:ea typeface="+mn-ea"/>
                <a:cs typeface="+mn-cs"/>
              </a:rPr>
              <a:t>The value of this abandonment option has to be added on to the net present value of the project of -$ 20 million, yielding a total net present value with the abandonment option of $ 53.23 million.</a:t>
            </a:r>
            <a:endParaRPr lang="en-US" dirty="0">
              <a:ea typeface="+mn-ea"/>
              <a:cs typeface="+mn-cs"/>
            </a:endParaRPr>
          </a:p>
        </p:txBody>
      </p:sp>
    </p:spTree>
    <p:extLst>
      <p:ext uri="{BB962C8B-B14F-4D97-AF65-F5344CB8AC3E}">
        <p14:creationId xmlns:p14="http://schemas.microsoft.com/office/powerpoint/2010/main" val="204472251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Implications for Investment Analysis/ Valuation</a:t>
            </a:r>
            <a:endParaRPr lang="en-US">
              <a:ea typeface="+mj-ea"/>
              <a:cs typeface="+mj-cs"/>
            </a:endParaRPr>
          </a:p>
        </p:txBody>
      </p:sp>
      <p:sp>
        <p:nvSpPr>
          <p:cNvPr id="1259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11</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smtClean="0">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smtClean="0">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smtClean="0">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smtClean="0">
                <a:ea typeface="+mn-ea"/>
                <a:cs typeface="+mn-cs"/>
              </a:rPr>
              <a:t>These actions will undoubtedly cost the firm some value, but this has to be weighed off against the increase in the value of the abandonment option.</a:t>
            </a:r>
            <a:endParaRPr lang="en-US">
              <a:ea typeface="+mn-ea"/>
              <a:cs typeface="+mn-cs"/>
            </a:endParaRPr>
          </a:p>
        </p:txBody>
      </p:sp>
    </p:spTree>
    <p:extLst>
      <p:ext uri="{BB962C8B-B14F-4D97-AF65-F5344CB8AC3E}">
        <p14:creationId xmlns:p14="http://schemas.microsoft.com/office/powerpoint/2010/main" val="1277792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3. The </a:t>
            </a:r>
            <a:r>
              <a:rPr lang="en-US" altLang="en-US" dirty="0">
                <a:ea typeface="ＭＳ Ｐゴシック" charset="-128"/>
              </a:rPr>
              <a:t>Value of </a:t>
            </a:r>
            <a:r>
              <a:rPr lang="en-US" altLang="en-US" dirty="0" smtClean="0">
                <a:ea typeface="ＭＳ Ｐゴシック" charset="-128"/>
              </a:rPr>
              <a:t>Financial Flexibility</a:t>
            </a:r>
            <a:endParaRPr lang="en-US" altLang="en-US" dirty="0">
              <a:ea typeface="ＭＳ Ｐゴシック" charset="-128"/>
            </a:endParaRPr>
          </a:p>
        </p:txBody>
      </p:sp>
      <p:sp>
        <p:nvSpPr>
          <p:cNvPr id="13005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12</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smtClean="0">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smtClean="0">
                <a:ea typeface="+mn-ea"/>
                <a:cs typeface="+mn-cs"/>
              </a:rPr>
              <a:t>The value of flexibility can be analyzed using the option pricing framework; a firm maintains large cash balances and excess debt capacity in order to have the option to take projects that might arise in the future.</a:t>
            </a:r>
            <a:endParaRPr lang="en-US">
              <a:ea typeface="+mn-ea"/>
              <a:cs typeface="+mn-cs"/>
            </a:endParaRPr>
          </a:p>
        </p:txBody>
      </p:sp>
    </p:spTree>
    <p:extLst>
      <p:ext uri="{BB962C8B-B14F-4D97-AF65-F5344CB8AC3E}">
        <p14:creationId xmlns:p14="http://schemas.microsoft.com/office/powerpoint/2010/main" val="106139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13</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extLst>
      <p:ext uri="{BB962C8B-B14F-4D97-AF65-F5344CB8AC3E}">
        <p14:creationId xmlns:p14="http://schemas.microsoft.com/office/powerpoint/2010/main" val="393328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14</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smtClean="0">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smtClean="0">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smtClean="0">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smtClean="0">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smtClean="0">
                <a:ea typeface="+mn-ea"/>
              </a:rPr>
              <a:t>1.3: Firms that do not have the capacity to earn or sustain excess returns get no value from flexibility.</a:t>
            </a:r>
            <a:endParaRPr lang="en-US">
              <a:ea typeface="+mn-ea"/>
            </a:endParaRPr>
          </a:p>
        </p:txBody>
      </p:sp>
    </p:spTree>
    <p:extLst>
      <p:ext uri="{BB962C8B-B14F-4D97-AF65-F5344CB8AC3E}">
        <p14:creationId xmlns:p14="http://schemas.microsoft.com/office/powerpoint/2010/main" val="19824694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458</TotalTime>
  <Words>1657</Words>
  <Application>Microsoft Macintosh PowerPoint</Application>
  <PresentationFormat>Letter Paper (8.5x11 in)</PresentationFormat>
  <Paragraphs>143</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Helvetica</vt:lpstr>
      <vt:lpstr>ＭＳ Ｐゴシック</vt:lpstr>
      <vt:lpstr>Times</vt:lpstr>
      <vt:lpstr>Wingdings</vt:lpstr>
      <vt:lpstr>Wingdings 2</vt:lpstr>
      <vt:lpstr>Basic</vt:lpstr>
      <vt:lpstr>Session 24: The Option to expand &amp; abandon</vt:lpstr>
      <vt:lpstr>The Option to Expand &amp; Abandon</vt:lpstr>
      <vt:lpstr>1. The Option to Expand</vt:lpstr>
      <vt:lpstr>The option to expand: Valuing a young, start-up company</vt:lpstr>
      <vt:lpstr>Valuing the Expansion Option</vt:lpstr>
      <vt:lpstr>The Real Options Test for Expansion Options</vt:lpstr>
      <vt:lpstr>2. The Option to Abandon</vt:lpstr>
      <vt:lpstr>Valuing the Option to Abandon</vt:lpstr>
      <vt:lpstr>Project with Option to Abandon</vt:lpstr>
      <vt:lpstr>Should Airbus enter into the joint venture?</vt:lpstr>
      <vt:lpstr>Implications for Investment Analysis/ Valuation</vt:lpstr>
      <vt:lpstr>3. The Value of Financial Flexibility</vt:lpstr>
      <vt:lpstr>The Value of Flexibility</vt:lpstr>
      <vt:lpstr>Determinants of the Value of Flexibility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63</cp:revision>
  <cp:lastPrinted>2013-12-12T13:03:45Z</cp:lastPrinted>
  <dcterms:created xsi:type="dcterms:W3CDTF">2011-11-03T12:27:46Z</dcterms:created>
  <dcterms:modified xsi:type="dcterms:W3CDTF">2016-06-14T23:03:37Z</dcterms:modified>
</cp:coreProperties>
</file>