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6"/>
  </p:notesMasterIdLst>
  <p:handoutMasterIdLst>
    <p:handoutMasterId r:id="rId17"/>
  </p:handoutMasterIdLst>
  <p:sldIdLst>
    <p:sldId id="256" r:id="rId2"/>
    <p:sldId id="273" r:id="rId3"/>
    <p:sldId id="274" r:id="rId4"/>
    <p:sldId id="275" r:id="rId5"/>
    <p:sldId id="276" r:id="rId6"/>
    <p:sldId id="278" r:id="rId7"/>
    <p:sldId id="279" r:id="rId8"/>
    <p:sldId id="280" r:id="rId9"/>
    <p:sldId id="281" r:id="rId10"/>
    <p:sldId id="282" r:id="rId11"/>
    <p:sldId id="283" r:id="rId12"/>
    <p:sldId id="285" r:id="rId13"/>
    <p:sldId id="286" r:id="rId14"/>
    <p:sldId id="290" r:id="rId1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676700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1074249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values the option, using the Black Scholes model. </a:t>
            </a:r>
          </a:p>
          <a:p>
            <a:r>
              <a:rPr lang="en-US" altLang="en-US">
                <a:latin typeface="Helvetica" charset="0"/>
                <a:ea typeface="ＭＳ Ｐゴシック" charset="-128"/>
              </a:rPr>
              <a:t>The value from the model itself is affected not only by the assumptions made about volatility and value, but also by the asssumptions underlying the model.</a:t>
            </a:r>
          </a:p>
          <a:p>
            <a:r>
              <a:rPr lang="en-US" altLang="en-US">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a:latin typeface="Helvetica" charset="0"/>
                <a:ea typeface="ＭＳ Ｐゴシック" charset="-128"/>
              </a:rPr>
              <a:t> </a:t>
            </a:r>
          </a:p>
        </p:txBody>
      </p:sp>
    </p:spTree>
    <p:extLst>
      <p:ext uri="{BB962C8B-B14F-4D97-AF65-F5344CB8AC3E}">
        <p14:creationId xmlns:p14="http://schemas.microsoft.com/office/powerpoint/2010/main" val="1407960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19215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2437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1551131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491106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617939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Building in escape hatches and flexibility into investments, especially big ones (relative to your size as a company) is not a sign of weakness but one of prudences…</a:t>
            </a:r>
          </a:p>
        </p:txBody>
      </p:sp>
    </p:spTree>
    <p:extLst>
      <p:ext uri="{BB962C8B-B14F-4D97-AF65-F5344CB8AC3E}">
        <p14:creationId xmlns:p14="http://schemas.microsoft.com/office/powerpoint/2010/main" val="1029069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808524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718997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1154641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24: The Option to expand &amp; abandon</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Option to </a:t>
            </a:r>
            <a:r>
              <a:rPr lang="en-US" dirty="0" smtClean="0"/>
              <a:t>Expand &amp; Abandon</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1</a:t>
            </a:r>
            <a:r>
              <a:rPr lang="en-US" altLang="en-US" dirty="0" smtClean="0">
                <a:ea typeface="ＭＳ Ｐゴシック" charset="-128"/>
              </a:rPr>
              <a:t>. </a:t>
            </a:r>
            <a:r>
              <a:rPr lang="en-US" altLang="en-US" dirty="0">
                <a:ea typeface="ＭＳ Ｐゴシック" charset="-128"/>
              </a:rPr>
              <a:t>The Option to Expand</a:t>
            </a:r>
          </a:p>
        </p:txBody>
      </p:sp>
      <p:sp>
        <p:nvSpPr>
          <p:cNvPr id="10854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3</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extLst>
      <p:ext uri="{BB962C8B-B14F-4D97-AF65-F5344CB8AC3E}">
        <p14:creationId xmlns:p14="http://schemas.microsoft.com/office/powerpoint/2010/main" val="60510571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option to expand: Valuing a young, start-up company</a:t>
            </a:r>
            <a:endParaRPr lang="en-US">
              <a:ea typeface="+mj-ea"/>
              <a:cs typeface="+mj-cs"/>
            </a:endParaRPr>
          </a:p>
        </p:txBody>
      </p:sp>
      <p:sp>
        <p:nvSpPr>
          <p:cNvPr id="11059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a:t>
            </a:fld>
            <a:endParaRPr lang="en-US" altLang="en-US" sz="1200">
              <a:solidFill>
                <a:srgbClr val="FFFFFF"/>
              </a:solidFill>
            </a:endParaRPr>
          </a:p>
        </p:txBody>
      </p:sp>
      <p:sp>
        <p:nvSpPr>
          <p:cNvPr id="98306" name="Rectangle 3"/>
          <p:cNvSpPr>
            <a:spLocks noGrp="1" noChangeArrowheads="1"/>
          </p:cNvSpPr>
          <p:nvPr>
            <p:ph sz="quarter" idx="1"/>
          </p:nvPr>
        </p:nvSpPr>
        <p:spPr>
          <a:xfrm>
            <a:off x="612775" y="1600200"/>
            <a:ext cx="8153400" cy="4495800"/>
          </a:xfrm>
        </p:spPr>
        <p:txBody>
          <a:bodyPr>
            <a:noAutofit/>
          </a:bodyPr>
          <a:lstStyle/>
          <a:p>
            <a:pPr eaLnBrk="1" hangingPunct="1">
              <a:lnSpc>
                <a:spcPct val="80000"/>
              </a:lnSpc>
            </a:pPr>
            <a:r>
              <a:rPr lang="en-US" altLang="en-US" sz="2400" dirty="0">
                <a:ea typeface="ＭＳ Ｐゴシック" charset="-128"/>
              </a:rPr>
              <a:t>You have complete a DCF valuation of a small anti-virus  software company, Secure Mail, and estimated a value of $115 million.</a:t>
            </a:r>
          </a:p>
          <a:p>
            <a:pPr eaLnBrk="1" hangingPunct="1">
              <a:lnSpc>
                <a:spcPct val="80000"/>
              </a:lnSpc>
            </a:pPr>
            <a:r>
              <a:rPr lang="en-US" altLang="en-US" sz="2400" dirty="0">
                <a:ea typeface="ＭＳ Ｐゴシック" charset="-128"/>
              </a:rPr>
              <a:t>Assume that there is the possibility that the company could use the customer base that it develops for the anti-virus software and the technology on which the software is based to create a database software program sometime in the next 5 years.  </a:t>
            </a:r>
          </a:p>
          <a:p>
            <a:pPr lvl="1" eaLnBrk="1" hangingPunct="1">
              <a:lnSpc>
                <a:spcPct val="80000"/>
              </a:lnSpc>
            </a:pPr>
            <a:r>
              <a:rPr lang="en-US" altLang="en-US" sz="2000" dirty="0">
                <a:ea typeface="ＭＳ Ｐゴシック" charset="-128"/>
              </a:rPr>
              <a:t>It will cost Secure Mail about $500 million to develop a new database </a:t>
            </a:r>
            <a:r>
              <a:rPr lang="en-US" altLang="en-US" sz="2000" dirty="0" smtClean="0">
                <a:ea typeface="ＭＳ Ｐゴシック" charset="-128"/>
              </a:rPr>
              <a:t>program.</a:t>
            </a:r>
            <a:endParaRPr lang="en-US" altLang="en-US" sz="2000" dirty="0">
              <a:ea typeface="ＭＳ Ｐゴシック" charset="-128"/>
            </a:endParaRPr>
          </a:p>
          <a:p>
            <a:pPr lvl="1" eaLnBrk="1" hangingPunct="1">
              <a:lnSpc>
                <a:spcPct val="80000"/>
              </a:lnSpc>
            </a:pPr>
            <a:r>
              <a:rPr lang="en-US" altLang="en-US" sz="2000" dirty="0" smtClean="0">
                <a:ea typeface="ＭＳ Ｐゴシック" charset="-128"/>
              </a:rPr>
              <a:t>Expect to </a:t>
            </a:r>
            <a:r>
              <a:rPr lang="en-US" altLang="en-US" sz="2000" dirty="0">
                <a:ea typeface="ＭＳ Ｐゴシック" charset="-128"/>
              </a:rPr>
              <a:t>generate about $ 40 million a year in after-tax </a:t>
            </a:r>
            <a:r>
              <a:rPr lang="en-US" altLang="en-US" sz="2000" dirty="0" err="1">
                <a:ea typeface="ＭＳ Ｐゴシック" charset="-128"/>
              </a:rPr>
              <a:t>cashflows</a:t>
            </a:r>
            <a:r>
              <a:rPr lang="en-US" altLang="en-US" sz="2000" dirty="0">
                <a:ea typeface="ＭＳ Ｐゴシック" charset="-128"/>
              </a:rPr>
              <a:t> for ten years. </a:t>
            </a:r>
            <a:r>
              <a:rPr lang="en-US" altLang="en-US" sz="2000" dirty="0" smtClean="0">
                <a:ea typeface="ＭＳ Ｐゴシック" charset="-128"/>
              </a:rPr>
              <a:t>Cost </a:t>
            </a:r>
            <a:r>
              <a:rPr lang="en-US" altLang="en-US" sz="2000" dirty="0">
                <a:ea typeface="ＭＳ Ｐゴシック" charset="-128"/>
              </a:rPr>
              <a:t>of </a:t>
            </a:r>
            <a:r>
              <a:rPr lang="en-US" altLang="en-US" sz="2000" dirty="0" smtClean="0">
                <a:ea typeface="ＭＳ Ｐゴシック" charset="-128"/>
              </a:rPr>
              <a:t>capital  is </a:t>
            </a:r>
            <a:r>
              <a:rPr lang="en-US" altLang="en-US" sz="2000" dirty="0">
                <a:ea typeface="ＭＳ Ｐゴシック" charset="-128"/>
              </a:rPr>
              <a:t>12%.</a:t>
            </a:r>
          </a:p>
          <a:p>
            <a:pPr lvl="1" eaLnBrk="1" hangingPunct="1">
              <a:lnSpc>
                <a:spcPct val="80000"/>
              </a:lnSpc>
            </a:pPr>
            <a:r>
              <a:rPr lang="en-US" altLang="en-US" sz="2000" dirty="0">
                <a:ea typeface="ＭＳ Ｐゴシック" charset="-128"/>
              </a:rPr>
              <a:t>The annualized standard deviation in firm value at publicly traded database companies is 50%.</a:t>
            </a:r>
          </a:p>
          <a:p>
            <a:pPr lvl="1" eaLnBrk="1" hangingPunct="1">
              <a:lnSpc>
                <a:spcPct val="80000"/>
              </a:lnSpc>
            </a:pPr>
            <a:r>
              <a:rPr lang="en-US" altLang="en-US" sz="2000" dirty="0">
                <a:ea typeface="ＭＳ Ｐゴシック" charset="-128"/>
              </a:rPr>
              <a:t>The five-year treasury bond rate is 3%.</a:t>
            </a:r>
          </a:p>
        </p:txBody>
      </p:sp>
    </p:spTree>
    <p:extLst>
      <p:ext uri="{BB962C8B-B14F-4D97-AF65-F5344CB8AC3E}">
        <p14:creationId xmlns:p14="http://schemas.microsoft.com/office/powerpoint/2010/main" val="102097153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Expansion Option</a:t>
            </a:r>
          </a:p>
        </p:txBody>
      </p:sp>
      <p:sp>
        <p:nvSpPr>
          <p:cNvPr id="11264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5</a:t>
            </a:fld>
            <a:endParaRPr lang="en-US" altLang="en-US" sz="1200">
              <a:solidFill>
                <a:srgbClr val="FFFFFF"/>
              </a:solidFill>
            </a:endParaRPr>
          </a:p>
        </p:txBody>
      </p:sp>
      <p:sp>
        <p:nvSpPr>
          <p:cNvPr id="100354"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a:buNone/>
              <a:defRPr/>
            </a:pPr>
            <a:r>
              <a:rPr lang="en-US" dirty="0" smtClean="0">
                <a:ea typeface="+mn-ea"/>
                <a:cs typeface="+mn-cs"/>
              </a:rPr>
              <a:t>S 	= Value of entering the database software market </a:t>
            </a:r>
          </a:p>
          <a:p>
            <a:pPr marL="0" indent="0" eaLnBrk="1" fontAlgn="auto" hangingPunct="1">
              <a:spcAft>
                <a:spcPts val="0"/>
              </a:spcAft>
              <a:buFont typeface="Wingdings"/>
              <a:buNone/>
              <a:defRPr/>
            </a:pPr>
            <a:r>
              <a:rPr lang="en-US" dirty="0" smtClean="0">
                <a:ea typeface="+mn-ea"/>
                <a:cs typeface="+mn-cs"/>
              </a:rPr>
              <a:t>	= PV of $40 million for 10 years @12% 	= $226 million</a:t>
            </a:r>
          </a:p>
          <a:p>
            <a:pPr marL="0" indent="0" eaLnBrk="1" fontAlgn="auto" hangingPunct="1">
              <a:spcAft>
                <a:spcPts val="0"/>
              </a:spcAft>
              <a:buFont typeface="Wingdings"/>
              <a:buNone/>
              <a:defRPr/>
            </a:pPr>
            <a:r>
              <a:rPr lang="en-US" dirty="0" smtClean="0">
                <a:ea typeface="+mn-ea"/>
                <a:cs typeface="+mn-cs"/>
              </a:rPr>
              <a:t>K 	= Exercise price</a:t>
            </a:r>
          </a:p>
          <a:p>
            <a:pPr marL="0" indent="0" eaLnBrk="1" fontAlgn="auto" hangingPunct="1">
              <a:spcAft>
                <a:spcPts val="0"/>
              </a:spcAft>
              <a:buFont typeface="Wingdings"/>
              <a:buNone/>
              <a:defRPr/>
            </a:pPr>
            <a:r>
              <a:rPr lang="en-US" dirty="0" smtClean="0">
                <a:ea typeface="+mn-ea"/>
                <a:cs typeface="+mn-cs"/>
              </a:rPr>
              <a:t>	 = Cost of entering the database software market = $ 500 million</a:t>
            </a:r>
          </a:p>
          <a:p>
            <a:pPr marL="0" indent="0" eaLnBrk="1" fontAlgn="auto" hangingPunct="1">
              <a:spcAft>
                <a:spcPts val="0"/>
              </a:spcAft>
              <a:buFont typeface="Wingdings"/>
              <a:buNone/>
              <a:defRPr/>
            </a:pPr>
            <a:r>
              <a:rPr lang="en-US" dirty="0" smtClean="0">
                <a:ea typeface="+mn-ea"/>
                <a:cs typeface="+mn-cs"/>
              </a:rPr>
              <a:t>t 	= Period over which you have the right to enter the market</a:t>
            </a:r>
          </a:p>
          <a:p>
            <a:pPr marL="0" indent="0" eaLnBrk="1" fontAlgn="auto" hangingPunct="1">
              <a:spcAft>
                <a:spcPts val="0"/>
              </a:spcAft>
              <a:buFont typeface="Wingdings"/>
              <a:buNone/>
              <a:defRPr/>
            </a:pPr>
            <a:r>
              <a:rPr lang="en-US" dirty="0" smtClean="0">
                <a:ea typeface="+mn-ea"/>
                <a:cs typeface="+mn-cs"/>
              </a:rPr>
              <a:t>	= 5 years</a:t>
            </a:r>
          </a:p>
          <a:p>
            <a:pPr marL="0" indent="0" eaLnBrk="1" fontAlgn="auto" hangingPunct="1">
              <a:spcAft>
                <a:spcPts val="0"/>
              </a:spcAft>
              <a:buFont typeface="Wingdings"/>
              <a:buNone/>
              <a:defRPr/>
            </a:pPr>
            <a:r>
              <a:rPr lang="en-US" dirty="0" smtClean="0">
                <a:ea typeface="+mn-ea"/>
                <a:cs typeface="+mn-cs"/>
              </a:rPr>
              <a:t>s 	= Standard deviation of stock prices of database firms = 50%</a:t>
            </a:r>
          </a:p>
          <a:p>
            <a:pPr marL="0" indent="0" eaLnBrk="1" fontAlgn="auto" hangingPunct="1">
              <a:spcAft>
                <a:spcPts val="0"/>
              </a:spcAft>
              <a:buFont typeface="Wingdings"/>
              <a:buNone/>
              <a:defRPr/>
            </a:pPr>
            <a:r>
              <a:rPr lang="en-US" dirty="0" smtClean="0">
                <a:ea typeface="+mn-ea"/>
                <a:cs typeface="+mn-cs"/>
              </a:rPr>
              <a:t>r 	= Riskless rate = 3%</a:t>
            </a:r>
          </a:p>
          <a:p>
            <a:pPr marL="320040" indent="-320040" eaLnBrk="1" fontAlgn="auto" hangingPunct="1">
              <a:spcAft>
                <a:spcPts val="0"/>
              </a:spcAft>
              <a:buFont typeface="Wingdings"/>
              <a:buChar char=""/>
              <a:defRPr/>
            </a:pPr>
            <a:r>
              <a:rPr lang="en-US" dirty="0" smtClean="0">
                <a:ea typeface="+mn-ea"/>
                <a:cs typeface="+mn-cs"/>
              </a:rPr>
              <a:t>Call Value= $ 56 Million</a:t>
            </a:r>
          </a:p>
          <a:p>
            <a:pPr marL="0" indent="0" eaLnBrk="1" fontAlgn="auto" hangingPunct="1">
              <a:spcAft>
                <a:spcPts val="0"/>
              </a:spcAft>
              <a:buFont typeface="Wingdings"/>
              <a:buNone/>
              <a:defRPr/>
            </a:pPr>
            <a:r>
              <a:rPr lang="en-US" dirty="0" smtClean="0">
                <a:ea typeface="+mn-ea"/>
                <a:cs typeface="+mn-cs"/>
              </a:rPr>
              <a:t>DCF valuation of the firm 			</a:t>
            </a:r>
            <a:r>
              <a:rPr lang="en-US" dirty="0" smtClean="0">
                <a:ea typeface="+mn-ea"/>
                <a:cs typeface="+mn-cs"/>
              </a:rPr>
              <a:t>	= </a:t>
            </a:r>
            <a:r>
              <a:rPr lang="en-US" dirty="0" smtClean="0">
                <a:ea typeface="+mn-ea"/>
                <a:cs typeface="+mn-cs"/>
              </a:rPr>
              <a:t>$ 115 million</a:t>
            </a:r>
          </a:p>
          <a:p>
            <a:pPr marL="0" indent="0" eaLnBrk="1" fontAlgn="auto" hangingPunct="1">
              <a:spcAft>
                <a:spcPts val="0"/>
              </a:spcAft>
              <a:buFont typeface="Wingdings"/>
              <a:buNone/>
              <a:defRPr/>
            </a:pPr>
            <a:r>
              <a:rPr lang="en-US" dirty="0" smtClean="0">
                <a:ea typeface="+mn-ea"/>
                <a:cs typeface="+mn-cs"/>
              </a:rPr>
              <a:t>Value of Option to Expand to Database market	= $   56 million</a:t>
            </a:r>
          </a:p>
          <a:p>
            <a:pPr marL="0" indent="0" eaLnBrk="1" fontAlgn="auto" hangingPunct="1">
              <a:spcAft>
                <a:spcPts val="0"/>
              </a:spcAft>
              <a:buFont typeface="Wingdings"/>
              <a:buNone/>
              <a:defRPr/>
            </a:pPr>
            <a:r>
              <a:rPr lang="en-US" dirty="0" smtClean="0">
                <a:ea typeface="+mn-ea"/>
                <a:cs typeface="+mn-cs"/>
              </a:rPr>
              <a:t>Value of the company with option to expand  	= $ 171 million</a:t>
            </a:r>
            <a:endParaRPr lang="en-US" dirty="0">
              <a:ea typeface="+mn-ea"/>
              <a:cs typeface="+mn-cs"/>
            </a:endParaRPr>
          </a:p>
        </p:txBody>
      </p:sp>
    </p:spTree>
    <p:extLst>
      <p:ext uri="{BB962C8B-B14F-4D97-AF65-F5344CB8AC3E}">
        <p14:creationId xmlns:p14="http://schemas.microsoft.com/office/powerpoint/2010/main" val="101153617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 Real Options Test for Expansion Options</a:t>
            </a:r>
            <a:endParaRPr lang="en-US" dirty="0">
              <a:ea typeface="+mj-ea"/>
              <a:cs typeface="+mj-cs"/>
            </a:endParaRPr>
          </a:p>
        </p:txBody>
      </p:sp>
      <p:sp>
        <p:nvSpPr>
          <p:cNvPr id="11571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6</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Options Test</a:t>
            </a:r>
          </a:p>
          <a:p>
            <a:pPr marL="640080" lvl="1" indent="-274320" eaLnBrk="1" fontAlgn="auto" hangingPunct="1">
              <a:spcAft>
                <a:spcPts val="0"/>
              </a:spcAft>
              <a:buFont typeface="Wingdings 2"/>
              <a:buChar char=""/>
              <a:defRPr/>
            </a:pPr>
            <a:r>
              <a:rPr lang="en-US" dirty="0" smtClean="0">
                <a:ea typeface="+mn-ea"/>
              </a:rPr>
              <a:t>Underlying Asset: Expansion Project</a:t>
            </a:r>
          </a:p>
          <a:p>
            <a:pPr marL="640080" lvl="1" indent="-274320" eaLnBrk="1" fontAlgn="auto" hangingPunct="1">
              <a:spcAft>
                <a:spcPts val="0"/>
              </a:spcAft>
              <a:buFont typeface="Wingdings 2"/>
              <a:buChar char=""/>
              <a:defRPr/>
            </a:pPr>
            <a:r>
              <a:rPr lang="en-US" dirty="0" smtClean="0">
                <a:ea typeface="+mn-ea"/>
              </a:rPr>
              <a:t>Contingency</a:t>
            </a:r>
          </a:p>
          <a:p>
            <a:pPr lvl="2" indent="-274320">
              <a:buFont typeface="Wingdings 2"/>
              <a:buChar char=""/>
              <a:defRPr/>
            </a:pPr>
            <a:r>
              <a:rPr lang="en-US" dirty="0" smtClean="0">
                <a:ea typeface="+mn-ea"/>
              </a:rPr>
              <a:t>If PV of CF from expansion &gt; Expansion Cost: PV - Expansion Cost</a:t>
            </a:r>
          </a:p>
          <a:p>
            <a:pPr lvl="2" indent="-274320">
              <a:buFont typeface="Wingdings 2"/>
              <a:buChar char=""/>
              <a:defRPr/>
            </a:pPr>
            <a:r>
              <a:rPr lang="en-US" dirty="0" smtClean="0">
                <a:ea typeface="+mn-ea"/>
              </a:rPr>
              <a:t>If PV of CF from expansion &lt; Expansion Cost: 0</a:t>
            </a:r>
          </a:p>
          <a:p>
            <a:pPr marL="320040" indent="-320040" eaLnBrk="1" fontAlgn="auto" hangingPunct="1">
              <a:spcAft>
                <a:spcPts val="0"/>
              </a:spcAft>
              <a:buFont typeface="Wingdings"/>
              <a:buChar char=""/>
              <a:defRPr/>
            </a:pPr>
            <a:r>
              <a:rPr lang="en-US" dirty="0" smtClean="0">
                <a:ea typeface="+mn-ea"/>
                <a:cs typeface="+mn-cs"/>
              </a:rPr>
              <a:t>The Exclusivity Test</a:t>
            </a:r>
          </a:p>
          <a:p>
            <a:pPr marL="640080" lvl="1" indent="-274320" eaLnBrk="1" fontAlgn="auto" hangingPunct="1">
              <a:spcAft>
                <a:spcPts val="0"/>
              </a:spcAft>
              <a:buFont typeface="Wingdings 2"/>
              <a:buChar char=""/>
              <a:defRPr/>
            </a:pPr>
            <a:r>
              <a:rPr lang="en-US" dirty="0" smtClean="0">
                <a:ea typeface="+mn-ea"/>
              </a:rPr>
              <a:t>Barriers may range from strong (exclusive licenses granted by the government) to weaker (brand name, knowledge of the market) to weakest (first mover).</a:t>
            </a:r>
          </a:p>
          <a:p>
            <a:pPr marL="320040" indent="-320040" eaLnBrk="1" fontAlgn="auto" hangingPunct="1">
              <a:spcAft>
                <a:spcPts val="0"/>
              </a:spcAft>
              <a:buFont typeface="Wingdings"/>
              <a:buChar char=""/>
              <a:defRPr/>
            </a:pPr>
            <a:r>
              <a:rPr lang="en-US" dirty="0" smtClean="0">
                <a:ea typeface="+mn-ea"/>
                <a:cs typeface="+mn-cs"/>
              </a:rPr>
              <a:t>The Pricing Test</a:t>
            </a:r>
          </a:p>
          <a:p>
            <a:pPr marL="640080" lvl="1" indent="-274320" eaLnBrk="1" fontAlgn="auto" hangingPunct="1">
              <a:spcAft>
                <a:spcPts val="0"/>
              </a:spcAft>
              <a:buFont typeface="Wingdings 2"/>
              <a:buChar char=""/>
              <a:defRPr/>
            </a:pPr>
            <a:r>
              <a:rPr lang="en-US" dirty="0" smtClean="0">
                <a:ea typeface="+mn-ea"/>
              </a:rPr>
              <a:t>Underlying Asset: </a:t>
            </a:r>
            <a:r>
              <a:rPr lang="en-US" dirty="0" smtClean="0">
                <a:ea typeface="+mn-ea"/>
              </a:rPr>
              <a:t>Underlying asset is not traded..</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Option: Licenses are sometimes bought and </a:t>
            </a:r>
            <a:r>
              <a:rPr lang="en-US" dirty="0" smtClean="0">
                <a:ea typeface="+mn-ea"/>
              </a:rPr>
              <a:t>sold but not often.</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Cost of Exercising the Option: Not known with any precision and may itself evolve over time as the market evolves</a:t>
            </a:r>
            <a:r>
              <a:rPr lang="en-US" dirty="0" smtClean="0">
                <a:ea typeface="+mn-ea"/>
              </a:rPr>
              <a:t>.</a:t>
            </a:r>
            <a:endParaRPr lang="en-US" dirty="0" smtClean="0">
              <a:ea typeface="+mn-ea"/>
            </a:endParaRPr>
          </a:p>
        </p:txBody>
      </p:sp>
    </p:spTree>
    <p:extLst>
      <p:ext uri="{BB962C8B-B14F-4D97-AF65-F5344CB8AC3E}">
        <p14:creationId xmlns:p14="http://schemas.microsoft.com/office/powerpoint/2010/main" val="383136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2</a:t>
            </a:r>
            <a:r>
              <a:rPr lang="en-US" altLang="en-US" dirty="0" smtClean="0">
                <a:ea typeface="ＭＳ Ｐゴシック" charset="-128"/>
              </a:rPr>
              <a:t>. </a:t>
            </a:r>
            <a:r>
              <a:rPr lang="en-US" altLang="en-US" dirty="0">
                <a:ea typeface="ＭＳ Ｐゴシック" charset="-128"/>
              </a:rPr>
              <a:t>The Option to Abandon</a:t>
            </a:r>
          </a:p>
        </p:txBody>
      </p:sp>
      <p:sp>
        <p:nvSpPr>
          <p:cNvPr id="11776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7</a:t>
            </a:fld>
            <a:endParaRPr lang="en-US" altLang="en-US" sz="1200">
              <a:solidFill>
                <a:srgbClr val="FFFFFF"/>
              </a:solidFill>
            </a:endParaRPr>
          </a:p>
        </p:txBody>
      </p:sp>
      <p:sp>
        <p:nvSpPr>
          <p:cNvPr id="117764"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A firm may sometimes have the option to abandon a project, if the cash flows do not measure up to expectations. </a:t>
            </a: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extLst>
      <p:ext uri="{BB962C8B-B14F-4D97-AF65-F5344CB8AC3E}">
        <p14:creationId xmlns:p14="http://schemas.microsoft.com/office/powerpoint/2010/main" val="6440258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Abandon</a:t>
            </a:r>
          </a:p>
        </p:txBody>
      </p:sp>
      <p:sp>
        <p:nvSpPr>
          <p:cNvPr id="11981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8</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dirty="0" smtClean="0">
                <a:ea typeface="ＭＳ Ｐゴシック" charset="-128"/>
              </a:rPr>
              <a:t>The Project</a:t>
            </a:r>
            <a:r>
              <a:rPr lang="en-US" altLang="en-US" sz="2400" dirty="0" smtClean="0">
                <a:ea typeface="ＭＳ Ｐゴシック" charset="-128"/>
              </a:rPr>
              <a:t>: Airbus </a:t>
            </a:r>
            <a:r>
              <a:rPr lang="en-US" altLang="en-US" sz="2400" dirty="0">
                <a:ea typeface="ＭＳ Ｐゴシック" charset="-128"/>
              </a:rPr>
              <a:t>is considering a joint venture with Lear Aircraft to produce a small commercial airplane </a:t>
            </a:r>
          </a:p>
          <a:p>
            <a:pPr lvl="1" eaLnBrk="1" hangingPunct="1">
              <a:lnSpc>
                <a:spcPct val="80000"/>
              </a:lnSpc>
            </a:pPr>
            <a:r>
              <a:rPr lang="en-US" altLang="en-US" sz="2000" dirty="0">
                <a:ea typeface="ＭＳ Ｐゴシック" charset="-128"/>
              </a:rPr>
              <a:t>Airbus will have to invest $ 500 million for a 50% share of the venture</a:t>
            </a:r>
          </a:p>
          <a:p>
            <a:pPr lvl="1" eaLnBrk="1" hangingPunct="1">
              <a:lnSpc>
                <a:spcPct val="80000"/>
              </a:lnSpc>
            </a:pPr>
            <a:r>
              <a:rPr lang="en-US" altLang="en-US" sz="2000" dirty="0">
                <a:ea typeface="ＭＳ Ｐゴシック" charset="-128"/>
              </a:rPr>
              <a:t>Its share of the present value of expected cash flows is 480 million. </a:t>
            </a:r>
          </a:p>
          <a:p>
            <a:pPr eaLnBrk="1" hangingPunct="1">
              <a:lnSpc>
                <a:spcPct val="80000"/>
              </a:lnSpc>
            </a:pPr>
            <a:r>
              <a:rPr lang="en-US" altLang="en-US" sz="2400" u="sng" dirty="0" smtClean="0">
                <a:ea typeface="ＭＳ Ｐゴシック" charset="-128"/>
              </a:rPr>
              <a:t>The Option</a:t>
            </a:r>
            <a:r>
              <a:rPr lang="en-US" altLang="en-US" sz="2400" dirty="0" smtClean="0">
                <a:ea typeface="ＭＳ Ｐゴシック" charset="-128"/>
              </a:rPr>
              <a:t>: Lear Aircraft offers </a:t>
            </a:r>
            <a:r>
              <a:rPr lang="en-US" altLang="en-US" sz="2400" dirty="0">
                <a:ea typeface="ＭＳ Ｐゴシック" charset="-128"/>
              </a:rPr>
              <a:t>to buy Airbus</a:t>
            </a:r>
            <a:r>
              <a:rPr lang="ja-JP" altLang="en-US" sz="2400" dirty="0">
                <a:ea typeface="ＭＳ Ｐゴシック" charset="-128"/>
              </a:rPr>
              <a:t>’</a:t>
            </a:r>
            <a:r>
              <a:rPr lang="en-US" altLang="ja-JP" sz="2400" dirty="0">
                <a:ea typeface="ＭＳ Ｐゴシック" charset="-128"/>
              </a:rPr>
              <a:t>s 50% share of the investment anytime over the next five years for  $ 400 million, if Airbus decides to get out of the venture.</a:t>
            </a:r>
          </a:p>
          <a:p>
            <a:pPr eaLnBrk="1" hangingPunct="1">
              <a:lnSpc>
                <a:spcPct val="80000"/>
              </a:lnSpc>
            </a:pPr>
            <a:r>
              <a:rPr lang="en-US" altLang="en-US" sz="2400" u="sng" dirty="0" smtClean="0">
                <a:ea typeface="ＭＳ Ｐゴシック" charset="-128"/>
              </a:rPr>
              <a:t>Details</a:t>
            </a:r>
            <a:r>
              <a:rPr lang="en-US" altLang="en-US" sz="2400" dirty="0" smtClean="0">
                <a:ea typeface="ＭＳ Ｐゴシック" charset="-128"/>
              </a:rPr>
              <a:t>: </a:t>
            </a:r>
            <a:r>
              <a:rPr lang="en-US" altLang="en-US" sz="2400" dirty="0">
                <a:ea typeface="ＭＳ Ｐゴシック" charset="-128"/>
              </a:rPr>
              <a:t>A simulation of the cash flows on this time share investment yields a variance in the present value of the cash flows from being in the partnership is </a:t>
            </a:r>
            <a:r>
              <a:rPr lang="en-US" altLang="en-US" sz="2400" dirty="0" smtClean="0">
                <a:ea typeface="ＭＳ Ｐゴシック" charset="-128"/>
              </a:rPr>
              <a:t>0.16. The </a:t>
            </a:r>
            <a:r>
              <a:rPr lang="en-US" altLang="en-US" sz="2400" dirty="0">
                <a:ea typeface="ＭＳ Ｐゴシック" charset="-128"/>
              </a:rPr>
              <a:t>project has a life of 30 years.</a:t>
            </a:r>
          </a:p>
        </p:txBody>
      </p:sp>
    </p:spTree>
    <p:extLst>
      <p:ext uri="{BB962C8B-B14F-4D97-AF65-F5344CB8AC3E}">
        <p14:creationId xmlns:p14="http://schemas.microsoft.com/office/powerpoint/2010/main" val="40155558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 with Option to Abandon</a:t>
            </a:r>
          </a:p>
        </p:txBody>
      </p:sp>
      <p:sp>
        <p:nvSpPr>
          <p:cNvPr id="12185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9</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dirty="0" smtClean="0">
                <a:ea typeface="ＭＳ Ｐゴシック" charset="-128"/>
              </a:rPr>
              <a:t>S = </a:t>
            </a:r>
            <a:r>
              <a:rPr lang="en-US" altLang="en-US" sz="2600" dirty="0">
                <a:ea typeface="ＭＳ Ｐゴシック" charset="-128"/>
              </a:rPr>
              <a:t>PV of Cash Flows from Project	</a:t>
            </a:r>
            <a:r>
              <a:rPr lang="en-US" altLang="en-US" sz="2600" dirty="0" smtClean="0">
                <a:ea typeface="ＭＳ Ｐゴシック" charset="-128"/>
              </a:rPr>
              <a:t>= </a:t>
            </a:r>
            <a:r>
              <a:rPr lang="en-US" altLang="en-US" sz="2600" dirty="0">
                <a:ea typeface="ＭＳ Ｐゴシック" charset="-128"/>
              </a:rPr>
              <a:t>$ 480 million</a:t>
            </a:r>
          </a:p>
          <a:p>
            <a:pPr eaLnBrk="1" hangingPunct="1">
              <a:lnSpc>
                <a:spcPct val="90000"/>
              </a:lnSpc>
            </a:pPr>
            <a:r>
              <a:rPr lang="en-US" altLang="en-US" sz="2600" dirty="0" smtClean="0">
                <a:ea typeface="ＭＳ Ｐゴシック" charset="-128"/>
              </a:rPr>
              <a:t>K = </a:t>
            </a:r>
            <a:r>
              <a:rPr lang="en-US" altLang="en-US" sz="2600" dirty="0">
                <a:ea typeface="ＭＳ Ｐゴシック" charset="-128"/>
              </a:rPr>
              <a:t>Salvage Value from Abandonment = $ 400 million</a:t>
            </a:r>
          </a:p>
          <a:p>
            <a:pPr eaLnBrk="1" hangingPunct="1">
              <a:lnSpc>
                <a:spcPct val="90000"/>
              </a:lnSpc>
            </a:pPr>
            <a:r>
              <a:rPr lang="en-US" altLang="en-US" sz="2600" dirty="0">
                <a:ea typeface="ＭＳ Ｐゴシック" charset="-128"/>
              </a:rPr>
              <a:t>Variance in Underlying Asset</a:t>
            </a:r>
            <a:r>
              <a:rPr lang="ja-JP" altLang="en-US" sz="2600" dirty="0">
                <a:ea typeface="ＭＳ Ｐゴシック" charset="-128"/>
              </a:rPr>
              <a:t>’</a:t>
            </a:r>
            <a:r>
              <a:rPr lang="en-US" altLang="ja-JP" sz="2600" dirty="0">
                <a:ea typeface="ＭＳ Ｐゴシック" charset="-128"/>
              </a:rPr>
              <a:t>s Value = 0.16</a:t>
            </a:r>
          </a:p>
          <a:p>
            <a:pPr eaLnBrk="1" hangingPunct="1">
              <a:lnSpc>
                <a:spcPct val="90000"/>
              </a:lnSpc>
            </a:pPr>
            <a:r>
              <a:rPr lang="en-US" altLang="en-US" sz="2600" dirty="0">
                <a:ea typeface="ＭＳ Ｐゴシック" charset="-128"/>
              </a:rPr>
              <a:t>Time to expiration = Life of the Project =5 years</a:t>
            </a:r>
          </a:p>
          <a:p>
            <a:pPr eaLnBrk="1" hangingPunct="1">
              <a:lnSpc>
                <a:spcPct val="90000"/>
              </a:lnSpc>
            </a:pPr>
            <a:r>
              <a:rPr lang="en-US" altLang="en-US" sz="2600" dirty="0">
                <a:ea typeface="ＭＳ Ｐゴシック" charset="-128"/>
              </a:rPr>
              <a:t>Dividend Yield = 1/Life of the Project = 1/30 = 0.033 </a:t>
            </a:r>
            <a:endParaRPr lang="en-US" altLang="en-US" sz="2600" dirty="0" smtClean="0">
              <a:ea typeface="ＭＳ Ｐゴシック" charset="-128"/>
            </a:endParaRPr>
          </a:p>
          <a:p>
            <a:pPr eaLnBrk="1" hangingPunct="1">
              <a:lnSpc>
                <a:spcPct val="90000"/>
              </a:lnSpc>
            </a:pPr>
            <a:r>
              <a:rPr lang="en-US" altLang="en-US" sz="2600" dirty="0" smtClean="0">
                <a:ea typeface="ＭＳ Ｐゴシック" charset="-128"/>
              </a:rPr>
              <a:t>Assume </a:t>
            </a:r>
            <a:r>
              <a:rPr lang="en-US" altLang="en-US" sz="2600" dirty="0">
                <a:ea typeface="ＭＳ Ｐゴシック" charset="-128"/>
              </a:rPr>
              <a:t>that the five-year riskless rate is 6%. </a:t>
            </a:r>
          </a:p>
        </p:txBody>
      </p:sp>
    </p:spTree>
    <p:extLst>
      <p:ext uri="{BB962C8B-B14F-4D97-AF65-F5344CB8AC3E}">
        <p14:creationId xmlns:p14="http://schemas.microsoft.com/office/powerpoint/2010/main" val="156875991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Airbus enter into the joint venture?</a:t>
            </a:r>
          </a:p>
        </p:txBody>
      </p:sp>
      <p:sp>
        <p:nvSpPr>
          <p:cNvPr id="12390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10</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smtClean="0">
                <a:ea typeface="+mn-ea"/>
                <a:cs typeface="+mn-cs"/>
              </a:rPr>
              <a:t>Value of Put =</a:t>
            </a:r>
            <a:r>
              <a:rPr lang="en-US" dirty="0" err="1" smtClean="0">
                <a:ea typeface="+mn-ea"/>
                <a:cs typeface="+mn-cs"/>
              </a:rPr>
              <a:t>Ke</a:t>
            </a:r>
            <a:r>
              <a:rPr lang="en-US" baseline="30000" dirty="0" err="1" smtClean="0">
                <a:ea typeface="+mn-ea"/>
                <a:cs typeface="+mn-cs"/>
              </a:rPr>
              <a:t>-rt</a:t>
            </a:r>
            <a:r>
              <a:rPr lang="en-US" baseline="30000" dirty="0" smtClean="0">
                <a:ea typeface="+mn-ea"/>
                <a:cs typeface="+mn-cs"/>
              </a:rPr>
              <a:t> </a:t>
            </a:r>
            <a:r>
              <a:rPr lang="en-US" dirty="0" smtClean="0">
                <a:ea typeface="+mn-ea"/>
                <a:cs typeface="+mn-cs"/>
              </a:rPr>
              <a:t>(1-N(d2))- Se</a:t>
            </a:r>
            <a:r>
              <a:rPr lang="en-US" baseline="30000" dirty="0" smtClean="0">
                <a:ea typeface="+mn-ea"/>
                <a:cs typeface="+mn-cs"/>
              </a:rPr>
              <a:t>-</a:t>
            </a:r>
            <a:r>
              <a:rPr lang="en-US" baseline="30000" dirty="0" err="1" smtClean="0">
                <a:ea typeface="+mn-ea"/>
                <a:cs typeface="+mn-cs"/>
              </a:rPr>
              <a:t>yt</a:t>
            </a:r>
            <a:r>
              <a:rPr lang="en-US" baseline="30000" dirty="0" smtClean="0">
                <a:ea typeface="+mn-ea"/>
                <a:cs typeface="+mn-cs"/>
              </a:rPr>
              <a:t> </a:t>
            </a:r>
            <a:r>
              <a:rPr lang="en-US" dirty="0" smtClean="0">
                <a:ea typeface="+mn-ea"/>
                <a:cs typeface="+mn-cs"/>
              </a:rPr>
              <a:t>(1-N(d1)) </a:t>
            </a:r>
          </a:p>
          <a:p>
            <a:pPr marL="320040" lvl="1" indent="0" eaLnBrk="1" fontAlgn="auto" hangingPunct="1">
              <a:spcAft>
                <a:spcPts val="0"/>
              </a:spcAft>
              <a:buFont typeface="Wingdings 2"/>
              <a:buNone/>
              <a:defRPr/>
            </a:pPr>
            <a:r>
              <a:rPr lang="en-US" dirty="0" smtClean="0">
                <a:ea typeface="+mn-ea"/>
              </a:rPr>
              <a:t>=400 </a:t>
            </a:r>
            <a:r>
              <a:rPr lang="en-US" dirty="0" err="1" smtClean="0">
                <a:ea typeface="+mn-ea"/>
              </a:rPr>
              <a:t>exp</a:t>
            </a:r>
            <a:r>
              <a:rPr lang="en-US" baseline="30000" dirty="0" smtClean="0">
                <a:ea typeface="+mn-ea"/>
              </a:rPr>
              <a:t>(-0.06)(5) </a:t>
            </a:r>
            <a:r>
              <a:rPr lang="en-US" dirty="0" smtClean="0">
                <a:ea typeface="+mn-ea"/>
              </a:rPr>
              <a:t>(1-0.4624) - 480 </a:t>
            </a:r>
            <a:r>
              <a:rPr lang="en-US" dirty="0" err="1" smtClean="0">
                <a:ea typeface="+mn-ea"/>
              </a:rPr>
              <a:t>exp</a:t>
            </a:r>
            <a:r>
              <a:rPr lang="en-US" baseline="30000" dirty="0" smtClean="0">
                <a:ea typeface="+mn-ea"/>
              </a:rPr>
              <a:t>(-0.033)(5) </a:t>
            </a:r>
            <a:r>
              <a:rPr lang="en-US" dirty="0" smtClean="0">
                <a:ea typeface="+mn-ea"/>
              </a:rPr>
              <a:t>(1-0.7882) </a:t>
            </a:r>
          </a:p>
          <a:p>
            <a:pPr marL="320040" lvl="1" indent="0" eaLnBrk="1" fontAlgn="auto" hangingPunct="1">
              <a:spcAft>
                <a:spcPts val="0"/>
              </a:spcAft>
              <a:buFont typeface="Wingdings 2"/>
              <a:buNone/>
              <a:defRPr/>
            </a:pPr>
            <a:r>
              <a:rPr lang="en-US" dirty="0" smtClean="0">
                <a:ea typeface="+mn-ea"/>
              </a:rPr>
              <a:t>= $ 73.23 million</a:t>
            </a:r>
          </a:p>
          <a:p>
            <a:pPr marL="320040" indent="-320040" eaLnBrk="1" fontAlgn="auto" hangingPunct="1">
              <a:spcAft>
                <a:spcPts val="0"/>
              </a:spcAft>
              <a:buFont typeface="Wingdings"/>
              <a:buChar char=""/>
              <a:defRPr/>
            </a:pPr>
            <a:r>
              <a:rPr lang="en-US" dirty="0" smtClean="0">
                <a:ea typeface="+mn-ea"/>
                <a:cs typeface="+mn-cs"/>
              </a:rPr>
              <a:t>Add this value </a:t>
            </a:r>
            <a:r>
              <a:rPr lang="en-US" dirty="0" smtClean="0">
                <a:ea typeface="+mn-ea"/>
                <a:cs typeface="+mn-cs"/>
              </a:rPr>
              <a:t>on to the net present value of the project of -$ 20 million, yielding a total </a:t>
            </a:r>
            <a:r>
              <a:rPr lang="en-US" dirty="0" smtClean="0">
                <a:ea typeface="+mn-ea"/>
                <a:cs typeface="+mn-cs"/>
              </a:rPr>
              <a:t>value with </a:t>
            </a:r>
            <a:r>
              <a:rPr lang="en-US" dirty="0" smtClean="0">
                <a:ea typeface="+mn-ea"/>
                <a:cs typeface="+mn-cs"/>
              </a:rPr>
              <a:t>the abandonment option of $ 53.23 million.</a:t>
            </a:r>
            <a:endParaRPr lang="en-US" dirty="0">
              <a:ea typeface="+mn-ea"/>
              <a:cs typeface="+mn-cs"/>
            </a:endParaRPr>
          </a:p>
        </p:txBody>
      </p:sp>
    </p:spTree>
    <p:extLst>
      <p:ext uri="{BB962C8B-B14F-4D97-AF65-F5344CB8AC3E}">
        <p14:creationId xmlns:p14="http://schemas.microsoft.com/office/powerpoint/2010/main" val="204472251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Implications for Investment Analysis/ Valuation</a:t>
            </a:r>
            <a:endParaRPr lang="en-US">
              <a:ea typeface="+mj-ea"/>
              <a:cs typeface="+mj-cs"/>
            </a:endParaRPr>
          </a:p>
        </p:txBody>
      </p:sp>
      <p:sp>
        <p:nvSpPr>
          <p:cNvPr id="12595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11</a:t>
            </a:fld>
            <a:endParaRPr lang="en-US" altLang="en-US" sz="1200">
              <a:solidFill>
                <a:srgbClr val="FFFFFF"/>
              </a:solidFill>
            </a:endParaRPr>
          </a:p>
        </p:txBody>
      </p:sp>
      <p:sp>
        <p:nvSpPr>
          <p:cNvPr id="11366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Having a option to abandon a project can make otherwise unacceptable projects acceptable.</a:t>
            </a:r>
          </a:p>
          <a:p>
            <a:pPr marL="320040" indent="-320040" eaLnBrk="1" fontAlgn="auto" hangingPunct="1">
              <a:spcAft>
                <a:spcPts val="0"/>
              </a:spcAft>
              <a:buFont typeface="Wingdings"/>
              <a:buChar char=""/>
              <a:defRPr/>
            </a:pPr>
            <a:r>
              <a:rPr lang="en-US" dirty="0" smtClean="0">
                <a:ea typeface="+mn-ea"/>
                <a:cs typeface="+mn-cs"/>
              </a:rPr>
              <a:t>Other things remaining equal, you would attach more value to companies with</a:t>
            </a:r>
          </a:p>
          <a:p>
            <a:pPr marL="640080" lvl="1" indent="-274320" eaLnBrk="1" fontAlgn="auto" hangingPunct="1">
              <a:spcAft>
                <a:spcPts val="0"/>
              </a:spcAft>
              <a:buFont typeface="Wingdings 2"/>
              <a:buChar char=""/>
              <a:defRPr/>
            </a:pPr>
            <a:r>
              <a:rPr lang="en-US" dirty="0" smtClean="0">
                <a:ea typeface="+mn-ea"/>
              </a:rPr>
              <a:t>More cost </a:t>
            </a:r>
            <a:r>
              <a:rPr lang="en-US" dirty="0" smtClean="0">
                <a:ea typeface="+mn-ea"/>
              </a:rPr>
              <a:t>flexibility</a:t>
            </a:r>
          </a:p>
          <a:p>
            <a:pPr marL="640080" lvl="1" indent="-274320" eaLnBrk="1" fontAlgn="auto" hangingPunct="1">
              <a:spcAft>
                <a:spcPts val="0"/>
              </a:spcAft>
              <a:buFont typeface="Wingdings 2"/>
              <a:buChar char=""/>
              <a:defRPr/>
            </a:pPr>
            <a:r>
              <a:rPr lang="en-US" dirty="0" smtClean="0">
                <a:ea typeface="+mn-ea"/>
              </a:rPr>
              <a:t>Fewer </a:t>
            </a:r>
            <a:r>
              <a:rPr lang="en-US" dirty="0" smtClean="0">
                <a:ea typeface="+mn-ea"/>
              </a:rPr>
              <a:t>long-term contracts/obligations </a:t>
            </a:r>
            <a:endParaRPr lang="en-US" dirty="0" smtClean="0">
              <a:ea typeface="+mn-ea"/>
            </a:endParaRPr>
          </a:p>
          <a:p>
            <a:pPr indent="-274320">
              <a:buFont typeface="Wingdings 2"/>
              <a:buChar char=""/>
              <a:defRPr/>
            </a:pPr>
            <a:r>
              <a:rPr lang="en-US" dirty="0" smtClean="0">
                <a:ea typeface="+mn-ea"/>
                <a:cs typeface="+mn-cs"/>
              </a:rPr>
              <a:t>These </a:t>
            </a:r>
            <a:r>
              <a:rPr lang="en-US" dirty="0" smtClean="0">
                <a:ea typeface="+mn-ea"/>
                <a:cs typeface="+mn-cs"/>
              </a:rPr>
              <a:t>actions will undoubtedly cost the firm some value, but this has to be weighed off against the increase in the value of the abandonment option.</a:t>
            </a:r>
            <a:endParaRPr lang="en-US" dirty="0">
              <a:ea typeface="+mn-ea"/>
              <a:cs typeface="+mn-cs"/>
            </a:endParaRPr>
          </a:p>
        </p:txBody>
      </p:sp>
    </p:spTree>
    <p:extLst>
      <p:ext uri="{BB962C8B-B14F-4D97-AF65-F5344CB8AC3E}">
        <p14:creationId xmlns:p14="http://schemas.microsoft.com/office/powerpoint/2010/main" val="1277792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3. The </a:t>
            </a:r>
            <a:r>
              <a:rPr lang="en-US" altLang="en-US" dirty="0">
                <a:ea typeface="ＭＳ Ｐゴシック" charset="-128"/>
              </a:rPr>
              <a:t>Value of </a:t>
            </a:r>
            <a:r>
              <a:rPr lang="en-US" altLang="en-US" dirty="0" smtClean="0">
                <a:ea typeface="ＭＳ Ｐゴシック" charset="-128"/>
              </a:rPr>
              <a:t>Financial Flexibility</a:t>
            </a:r>
            <a:endParaRPr lang="en-US" altLang="en-US" dirty="0">
              <a:ea typeface="ＭＳ Ｐゴシック" charset="-128"/>
            </a:endParaRPr>
          </a:p>
        </p:txBody>
      </p:sp>
      <p:sp>
        <p:nvSpPr>
          <p:cNvPr id="13005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12</a:t>
            </a:fld>
            <a:endParaRPr lang="en-US" altLang="en-US" sz="1200">
              <a:solidFill>
                <a:srgbClr val="FFFFFF"/>
              </a:solidFill>
            </a:endParaRPr>
          </a:p>
        </p:txBody>
      </p:sp>
      <p:sp>
        <p:nvSpPr>
          <p:cNvPr id="11776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Firms maintain excess debt capacity or larger cash balances than are warranted by current needs, to meet unexpected future requirements. </a:t>
            </a:r>
          </a:p>
          <a:p>
            <a:pPr marL="320040" indent="-320040" eaLnBrk="1" fontAlgn="auto" hangingPunct="1">
              <a:spcAft>
                <a:spcPts val="0"/>
              </a:spcAft>
              <a:buFont typeface="Wingdings"/>
              <a:buChar char=""/>
              <a:defRPr/>
            </a:pPr>
            <a:r>
              <a:rPr lang="en-US" dirty="0" smtClean="0">
                <a:ea typeface="+mn-ea"/>
                <a:cs typeface="+mn-cs"/>
              </a:rPr>
              <a:t>While maintaining this financing flexibility has value to firms, it also has a cost; the excess debt capacity implies that the firm is giving up some value and has a higher cost of capital.</a:t>
            </a:r>
          </a:p>
          <a:p>
            <a:pPr marL="320040" indent="-320040" eaLnBrk="1" fontAlgn="auto" hangingPunct="1">
              <a:spcAft>
                <a:spcPts val="0"/>
              </a:spcAft>
              <a:buFont typeface="Wingdings"/>
              <a:buChar char=""/>
              <a:defRPr/>
            </a:pPr>
            <a:r>
              <a:rPr lang="en-US" dirty="0" smtClean="0">
                <a:ea typeface="+mn-ea"/>
                <a:cs typeface="+mn-cs"/>
              </a:rPr>
              <a:t>The Option: A firm </a:t>
            </a:r>
            <a:r>
              <a:rPr lang="en-US" dirty="0" smtClean="0">
                <a:ea typeface="+mn-ea"/>
                <a:cs typeface="+mn-cs"/>
              </a:rPr>
              <a:t>maintains large cash balances and excess debt capacity in order to have the option to take projects that might arise in the future.</a:t>
            </a:r>
            <a:endParaRPr lang="en-US" dirty="0">
              <a:ea typeface="+mn-ea"/>
              <a:cs typeface="+mn-cs"/>
            </a:endParaRPr>
          </a:p>
        </p:txBody>
      </p:sp>
    </p:spTree>
    <p:extLst>
      <p:ext uri="{BB962C8B-B14F-4D97-AF65-F5344CB8AC3E}">
        <p14:creationId xmlns:p14="http://schemas.microsoft.com/office/powerpoint/2010/main" val="1061391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209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13</a:t>
            </a:fld>
            <a:endParaRPr lang="en-US" altLang="en-US" sz="1200">
              <a:solidFill>
                <a:srgbClr val="FFFFFF"/>
              </a:solidFill>
            </a:endParaRPr>
          </a:p>
        </p:txBody>
      </p:sp>
      <p:pic>
        <p:nvPicPr>
          <p:cNvPr id="132100"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576" b="-7576"/>
          <a:stretch>
            <a:fillRect/>
          </a:stretch>
        </p:blipFill>
        <p:spPr>
          <a:xfrm>
            <a:off x="612775" y="1600200"/>
            <a:ext cx="8153400" cy="4495800"/>
          </a:xfrm>
        </p:spPr>
      </p:pic>
    </p:spTree>
    <p:extLst>
      <p:ext uri="{BB962C8B-B14F-4D97-AF65-F5344CB8AC3E}">
        <p14:creationId xmlns:p14="http://schemas.microsoft.com/office/powerpoint/2010/main" val="393328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the Value of Flexibility</a:t>
            </a:r>
          </a:p>
        </p:txBody>
      </p:sp>
      <p:sp>
        <p:nvSpPr>
          <p:cNvPr id="14029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14</a:t>
            </a:fld>
            <a:endParaRPr lang="en-US" altLang="en-US" sz="1200">
              <a:solidFill>
                <a:srgbClr val="FFFFFF"/>
              </a:solidFill>
            </a:endParaRPr>
          </a:p>
        </p:txBody>
      </p:sp>
      <p:sp>
        <p:nvSpPr>
          <p:cNvPr id="1280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Capital Constraints (External and Internal): The greater the capacity to raise funds, either internally or externally, the less the value of flexibility.</a:t>
            </a:r>
          </a:p>
          <a:p>
            <a:pPr marL="640080" lvl="1" indent="-274320" eaLnBrk="1" fontAlgn="auto" hangingPunct="1">
              <a:spcAft>
                <a:spcPts val="0"/>
              </a:spcAft>
              <a:buFont typeface="Wingdings 2"/>
              <a:buChar char=""/>
              <a:defRPr/>
            </a:pPr>
            <a:r>
              <a:rPr lang="en-US" dirty="0" smtClean="0">
                <a:ea typeface="+mn-ea"/>
              </a:rPr>
              <a:t>1.1:  Firms with significant internal operating cash flows should value flexibility less than firms with small or negative operating cash flows.</a:t>
            </a:r>
          </a:p>
          <a:p>
            <a:pPr marL="640080" lvl="1" indent="-274320" eaLnBrk="1" fontAlgn="auto" hangingPunct="1">
              <a:spcAft>
                <a:spcPts val="0"/>
              </a:spcAft>
              <a:buFont typeface="Wingdings 2"/>
              <a:buChar char=""/>
              <a:defRPr/>
            </a:pPr>
            <a:r>
              <a:rPr lang="en-US" dirty="0" smtClean="0">
                <a:ea typeface="+mn-ea"/>
              </a:rPr>
              <a:t>1.2: Firms with easy access to financial markets should have a lower value for flexibility than firms without that access.</a:t>
            </a:r>
          </a:p>
          <a:p>
            <a:pPr marL="320040" indent="-320040" eaLnBrk="1" fontAlgn="auto" hangingPunct="1">
              <a:spcAft>
                <a:spcPts val="0"/>
              </a:spcAft>
              <a:buFont typeface="Wingdings"/>
              <a:buChar char=""/>
              <a:defRPr/>
            </a:pPr>
            <a:r>
              <a:rPr lang="en-US" dirty="0" smtClean="0">
                <a:ea typeface="+mn-ea"/>
                <a:cs typeface="+mn-cs"/>
              </a:rPr>
              <a:t>Unpredictability of reinvestment needs: The more unpredictable the reinvestment needs of a firm, the greater the value of flexibility.</a:t>
            </a:r>
          </a:p>
          <a:p>
            <a:pPr marL="320040" indent="-320040" eaLnBrk="1" fontAlgn="auto" hangingPunct="1">
              <a:spcAft>
                <a:spcPts val="0"/>
              </a:spcAft>
              <a:buFont typeface="Wingdings"/>
              <a:buChar char=""/>
              <a:defRPr/>
            </a:pPr>
            <a:r>
              <a:rPr lang="en-US" smtClean="0">
                <a:ea typeface="+mn-ea"/>
                <a:cs typeface="+mn-cs"/>
              </a:rPr>
              <a:t>Capacity to earn excess returns: The greater the capacity to earn excess returns, the greater the value of flexibility.</a:t>
            </a:r>
          </a:p>
          <a:p>
            <a:pPr marL="640080" lvl="1" indent="-274320" eaLnBrk="1" fontAlgn="auto" hangingPunct="1">
              <a:spcAft>
                <a:spcPts val="0"/>
              </a:spcAft>
              <a:buFont typeface="Wingdings 2"/>
              <a:buChar char=""/>
              <a:defRPr/>
            </a:pPr>
            <a:r>
              <a:rPr lang="en-US" dirty="0" smtClean="0">
                <a:ea typeface="+mn-ea"/>
              </a:rPr>
              <a:t>1.3: Firms that do not have the capacity to earn or sustain excess returns get no value from flexibility.</a:t>
            </a:r>
            <a:endParaRPr lang="en-US" dirty="0">
              <a:ea typeface="+mn-ea"/>
            </a:endParaRPr>
          </a:p>
        </p:txBody>
      </p:sp>
    </p:spTree>
    <p:extLst>
      <p:ext uri="{BB962C8B-B14F-4D97-AF65-F5344CB8AC3E}">
        <p14:creationId xmlns:p14="http://schemas.microsoft.com/office/powerpoint/2010/main" val="19824694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462</TotalTime>
  <Words>1503</Words>
  <Application>Microsoft Macintosh PowerPoint</Application>
  <PresentationFormat>Letter Paper (8.5x11 in)</PresentationFormat>
  <Paragraphs>141</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Calibri</vt:lpstr>
      <vt:lpstr>Helvetica</vt:lpstr>
      <vt:lpstr>ＭＳ Ｐゴシック</vt:lpstr>
      <vt:lpstr>Times</vt:lpstr>
      <vt:lpstr>Wingdings</vt:lpstr>
      <vt:lpstr>Wingdings 2</vt:lpstr>
      <vt:lpstr>Basic</vt:lpstr>
      <vt:lpstr>Session 24: The Option to expand &amp; abandon</vt:lpstr>
      <vt:lpstr>The Option to Expand &amp; Abandon</vt:lpstr>
      <vt:lpstr>1. The Option to Expand</vt:lpstr>
      <vt:lpstr>The option to expand: Valuing a young, start-up company</vt:lpstr>
      <vt:lpstr>Valuing the Expansion Option</vt:lpstr>
      <vt:lpstr>The Real Options Test for Expansion Options</vt:lpstr>
      <vt:lpstr>2. The Option to Abandon</vt:lpstr>
      <vt:lpstr>Valuing the Option to Abandon</vt:lpstr>
      <vt:lpstr>Project with Option to Abandon</vt:lpstr>
      <vt:lpstr>Should Airbus enter into the joint venture?</vt:lpstr>
      <vt:lpstr>Implications for Investment Analysis/ Valuation</vt:lpstr>
      <vt:lpstr>3. The Value of Financial Flexibility</vt:lpstr>
      <vt:lpstr>The Value of Flexibility</vt:lpstr>
      <vt:lpstr>Determinants of the Value of Flexibility</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64</cp:revision>
  <cp:lastPrinted>2013-12-12T13:03:45Z</cp:lastPrinted>
  <dcterms:created xsi:type="dcterms:W3CDTF">2011-11-03T12:27:46Z</dcterms:created>
  <dcterms:modified xsi:type="dcterms:W3CDTF">2016-06-14T23:08:21Z</dcterms:modified>
</cp:coreProperties>
</file>