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20"/>
  </p:notesMasterIdLst>
  <p:handoutMasterIdLst>
    <p:handoutMasterId r:id="rId21"/>
  </p:handoutMasterIdLst>
  <p:sldIdLst>
    <p:sldId id="256" r:id="rId2"/>
    <p:sldId id="273" r:id="rId3"/>
    <p:sldId id="274" r:id="rId4"/>
    <p:sldId id="276" r:id="rId5"/>
    <p:sldId id="278"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Consider a young, start-up firm in a new business or industry…The financial statements provide scanty information because the firm</a:t>
            </a:r>
            <a:r>
              <a:rPr lang="ja-JP" altLang="en-US">
                <a:latin typeface="Arial" charset="0"/>
                <a:ea typeface="ＭＳ Ｐゴシック" charset="-128"/>
              </a:rPr>
              <a:t>’</a:t>
            </a:r>
            <a:r>
              <a:rPr lang="en-US" altLang="ja-JP">
                <a:latin typeface="Times" charset="0"/>
                <a:ea typeface="ＭＳ Ｐゴシック" charset="-128"/>
              </a:rPr>
              <a:t>s operations are small, there is no historical data because the firm has not been around for very long and there are either no comparable firms or they all look like the firm being valued.</a:t>
            </a:r>
            <a:endParaRPr lang="en-US" altLang="en-US">
              <a:latin typeface="Times" charset="0"/>
              <a:ea typeface="ＭＳ Ｐゴシック" charset="-128"/>
            </a:endParaRPr>
          </a:p>
        </p:txBody>
      </p:sp>
    </p:spTree>
    <p:extLst>
      <p:ext uri="{BB962C8B-B14F-4D97-AF65-F5344CB8AC3E}">
        <p14:creationId xmlns:p14="http://schemas.microsoft.com/office/powerpoint/2010/main" val="555472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80000"/>
              </a:lnSpc>
              <a:buFontTx/>
              <a:buAutoNum type="arabicPeriod"/>
            </a:pPr>
            <a:r>
              <a:rPr lang="en-US" altLang="en-US" sz="900">
                <a:latin typeface="Times" charset="0"/>
                <a:ea typeface="ＭＳ Ｐゴシック" charset="-128"/>
              </a:rPr>
              <a:t>To estimate a bottom-up beta for Amazon in January 2000, we used the average beta of internet retailers for the first five years as the bottom-up beta  but assume that the beta will move towards the average beta for specialty retailers over time.  The high operating leverage that is typical of an internet retailer (high infrastructure and technology costs)  provides an intuitive explanation for why they should have higher betas than their brick-and-mortar counterparts. </a:t>
            </a:r>
          </a:p>
          <a:p>
            <a:pPr marL="228600" indent="-228600">
              <a:lnSpc>
                <a:spcPct val="80000"/>
              </a:lnSpc>
              <a:buFontTx/>
              <a:buAutoNum type="arabicPeriod"/>
            </a:pPr>
            <a:r>
              <a:rPr lang="en-US" altLang="en-US" sz="900">
                <a:latin typeface="Times" charset="0"/>
                <a:ea typeface="ＭＳ Ｐゴシック" charset="-128"/>
              </a:rPr>
              <a:t>When a firm has operating losses, the interest coverage ratio is negative. Using the interest coverage ratio table on the next page would yield a D rating for the firm. In January 2000, this seemed a little harsh. For better or worse, bondholders and lenders to the firm seemed to be lending based upon expected operating income in the future rather than past operating income. The interest coverage ratio was therefore defined as follows:</a:t>
            </a:r>
          </a:p>
          <a:p>
            <a:pPr marL="228600" indent="-228600">
              <a:lnSpc>
                <a:spcPct val="80000"/>
              </a:lnSpc>
            </a:pPr>
            <a:r>
              <a:rPr lang="en-US" altLang="en-US" sz="900">
                <a:latin typeface="Times" charset="0"/>
                <a:ea typeface="ＭＳ Ｐゴシック" charset="-128"/>
              </a:rPr>
              <a:t>Interest coverage ratio = Average EBIT next 5 years/ Current interest expense</a:t>
            </a:r>
          </a:p>
          <a:p>
            <a:pPr marL="228600" indent="-228600">
              <a:lnSpc>
                <a:spcPct val="80000"/>
              </a:lnSpc>
            </a:pPr>
            <a:r>
              <a:rPr lang="en-US" altLang="en-US" sz="900">
                <a:latin typeface="Times" charset="0"/>
                <a:ea typeface="ＭＳ Ｐゴシック" charset="-128"/>
              </a:rPr>
              <a:t>The interest coverage ratio yielded a synthetic rating of BBB and a default spread of 1.50% in January 2000.</a:t>
            </a:r>
          </a:p>
          <a:p>
            <a:pPr marL="228600" indent="-228600">
              <a:lnSpc>
                <a:spcPct val="80000"/>
              </a:lnSpc>
            </a:pPr>
            <a:r>
              <a:rPr lang="en-US" altLang="en-US" sz="900">
                <a:latin typeface="Times" charset="0"/>
                <a:ea typeface="ＭＳ Ｐゴシック" charset="-128"/>
              </a:rPr>
              <a:t>3. The pre-tax cost of debt is equal to the after-tax cost for the next 2 years because the firm is expected to keep losing money. In year 3, Amazon is expected to make an operating profit, but it wil have net operating losses that shelter the income leading to no taxes. In year 4, Amazon is able to partially cover the operating income with carried-forward net operating losses… Starting in year 6, we lower the cost of debt since the firm is expected to become a profitable firm with substantial increases in operating income in the subsequent years.</a:t>
            </a:r>
          </a:p>
          <a:p>
            <a:pPr marL="228600" indent="-228600">
              <a:lnSpc>
                <a:spcPct val="80000"/>
              </a:lnSpc>
              <a:buFont typeface="Monotype Sorts" charset="2"/>
              <a:buNone/>
            </a:pPr>
            <a:r>
              <a:rPr lang="en-US" altLang="en-US" sz="900">
                <a:latin typeface="Times" charset="0"/>
                <a:ea typeface="ＭＳ Ｐゴシック" charset="-128"/>
              </a:rPr>
              <a:t>Year	1	2	3	4	5	</a:t>
            </a:r>
          </a:p>
          <a:p>
            <a:pPr marL="228600" indent="-228600">
              <a:lnSpc>
                <a:spcPct val="80000"/>
              </a:lnSpc>
              <a:buFont typeface="Monotype Sorts" charset="2"/>
              <a:buNone/>
            </a:pPr>
            <a:r>
              <a:rPr lang="en-US" altLang="en-US" sz="900">
                <a:latin typeface="Times" charset="0"/>
                <a:ea typeface="ＭＳ Ｐゴシック" charset="-128"/>
              </a:rPr>
              <a:t>EBIT	-$373	-$94	$407	$1,038	$1,628	</a:t>
            </a:r>
          </a:p>
          <a:p>
            <a:pPr marL="228600" indent="-228600">
              <a:lnSpc>
                <a:spcPct val="80000"/>
              </a:lnSpc>
              <a:buFont typeface="Monotype Sorts" charset="2"/>
              <a:buNone/>
            </a:pPr>
            <a:r>
              <a:rPr lang="en-US" altLang="en-US" sz="900">
                <a:latin typeface="Times" charset="0"/>
                <a:ea typeface="ＭＳ Ｐゴシック" charset="-128"/>
              </a:rPr>
              <a:t>Taxes	$0	$0	$0	$167	$570	</a:t>
            </a:r>
          </a:p>
          <a:p>
            <a:pPr marL="228600" indent="-228600">
              <a:lnSpc>
                <a:spcPct val="80000"/>
              </a:lnSpc>
              <a:buFont typeface="Monotype Sorts" charset="2"/>
              <a:buNone/>
            </a:pPr>
            <a:r>
              <a:rPr lang="en-US" altLang="en-US" sz="900">
                <a:latin typeface="Times" charset="0"/>
                <a:ea typeface="ＭＳ Ｐゴシック" charset="-128"/>
              </a:rPr>
              <a:t>EBIT(1-t)	-$373	-$94	$407	$871	$1,058	</a:t>
            </a:r>
          </a:p>
          <a:p>
            <a:pPr marL="228600" indent="-228600">
              <a:lnSpc>
                <a:spcPct val="80000"/>
              </a:lnSpc>
              <a:buFont typeface="Monotype Sorts" charset="2"/>
              <a:buNone/>
            </a:pPr>
            <a:r>
              <a:rPr lang="en-US" altLang="en-US" sz="900">
                <a:latin typeface="Times" charset="0"/>
                <a:ea typeface="ＭＳ Ｐゴシック" charset="-128"/>
              </a:rPr>
              <a:t>Tax rate	0%	0%	0%	16.13%	35%	</a:t>
            </a:r>
          </a:p>
          <a:p>
            <a:pPr marL="228600" indent="-228600">
              <a:lnSpc>
                <a:spcPct val="80000"/>
              </a:lnSpc>
              <a:buFont typeface="Monotype Sorts" charset="2"/>
              <a:buNone/>
            </a:pPr>
            <a:r>
              <a:rPr lang="en-US" altLang="en-US" sz="900">
                <a:latin typeface="Times" charset="0"/>
                <a:ea typeface="ＭＳ Ｐゴシック" charset="-128"/>
              </a:rPr>
              <a:t>NOL	$500	$873	$967	$560	$0</a:t>
            </a:r>
          </a:p>
          <a:p>
            <a:pPr marL="228600" indent="-228600">
              <a:lnSpc>
                <a:spcPct val="80000"/>
              </a:lnSpc>
              <a:buFont typeface="Monotype Sorts" charset="2"/>
              <a:buNone/>
            </a:pPr>
            <a:r>
              <a:rPr lang="en-US" altLang="en-US" sz="900">
                <a:latin typeface="Times" charset="0"/>
                <a:ea typeface="ＭＳ Ｐゴシック" charset="-128"/>
              </a:rPr>
              <a:t>The value per share in January 2000 is $ 34. This valuation was done with all of the inputs at the high end of my expectations and can be considered optimistic. Notwithstanding this, the stock is still overvalued. In fact, the optimism shows when you see that the free cashflows to the firm are negative for the first 6 years… I am assuming that Amazon will have no trouble raising the capital to fund these cashflows…</a:t>
            </a:r>
          </a:p>
          <a:p>
            <a:pPr marL="228600" indent="-228600">
              <a:lnSpc>
                <a:spcPct val="80000"/>
              </a:lnSpc>
              <a:buFont typeface="Monotype Sorts" charset="2"/>
              <a:buNone/>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p:txBody>
      </p:sp>
    </p:spTree>
    <p:extLst>
      <p:ext uri="{BB962C8B-B14F-4D97-AF65-F5344CB8AC3E}">
        <p14:creationId xmlns:p14="http://schemas.microsoft.com/office/powerpoint/2010/main" val="124293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Regression</a:t>
            </a:r>
            <a:r>
              <a:rPr lang="en-US" baseline="0" dirty="0" smtClean="0"/>
              <a:t> betas are inherently unreliable, but even more so for young companies. In general, if you allow the cost of capital to change as the company changes over time, it becomes a less critical input and one not suited for carrying the burden of corporate failure. If you have trouble figuring out what business your company is in, use the cross section of costs of capital across all companies and use the 90</a:t>
            </a:r>
            <a:r>
              <a:rPr lang="en-US" baseline="30000" dirty="0" smtClean="0"/>
              <a:t>th</a:t>
            </a:r>
            <a:r>
              <a:rPr lang="en-US" baseline="0" dirty="0" smtClean="0"/>
              <a:t> or 95</a:t>
            </a:r>
            <a:r>
              <a:rPr lang="en-US" baseline="30000" dirty="0" smtClean="0"/>
              <a:t>th</a:t>
            </a:r>
            <a:r>
              <a:rPr lang="en-US" baseline="0" dirty="0" smtClean="0"/>
              <a:t> percentile to get your estimation started. </a:t>
            </a:r>
          </a:p>
        </p:txBody>
      </p:sp>
    </p:spTree>
    <p:extLst>
      <p:ext uri="{BB962C8B-B14F-4D97-AF65-F5344CB8AC3E}">
        <p14:creationId xmlns:p14="http://schemas.microsoft.com/office/powerpoint/2010/main" val="75078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Rot="1" noChangeAspect="1" noChangeArrowheads="1" noTextEdit="1"/>
          </p:cNvSpPr>
          <p:nvPr>
            <p:ph type="sldImg"/>
          </p:nvPr>
        </p:nvSpPr>
        <p:spPr>
          <a:xfrm>
            <a:off x="1150938" y="692150"/>
            <a:ext cx="4556125" cy="3416300"/>
          </a:xfrm>
          <a:ln/>
        </p:spPr>
      </p:sp>
      <p:sp>
        <p:nvSpPr>
          <p:cNvPr id="407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Times" charset="0"/>
                <a:ea typeface="ＭＳ Ｐゴシック" charset="-128"/>
              </a:rPr>
              <a:t>Less is more… Trying to estimate growth rates and revenues sequentially through time will drive you crazy. Look at the market</a:t>
            </a:r>
            <a:r>
              <a:rPr lang="en-US" altLang="en-US" baseline="0" dirty="0" smtClean="0">
                <a:latin typeface="Times" charset="0"/>
                <a:ea typeface="ＭＳ Ｐゴシック" charset="-128"/>
              </a:rPr>
              <a:t> size, the biggest players in the market and work backwards.</a:t>
            </a:r>
            <a:endParaRPr lang="en-US" altLang="en-US" dirty="0" smtClean="0">
              <a:latin typeface="Times" charset="0"/>
              <a:ea typeface="ＭＳ Ｐゴシック" charset="-128"/>
            </a:endParaRPr>
          </a:p>
          <a:p>
            <a:r>
              <a:rPr lang="en-US" altLang="en-US" dirty="0" smtClean="0">
                <a:latin typeface="Times" charset="0"/>
                <a:ea typeface="ＭＳ Ｐゴシック" charset="-128"/>
              </a:rPr>
              <a:t> </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50000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Times" charset="0"/>
                <a:ea typeface="ＭＳ Ｐゴシック" charset="-128"/>
              </a:rPr>
              <a:t>Most growth companies don’t grow for long for two reasons. First, as they get bigger, it gets more difficult to grow. Second, competition picks up, drawn by your success. </a:t>
            </a:r>
          </a:p>
          <a:p>
            <a:endParaRPr lang="en-US" dirty="0"/>
          </a:p>
        </p:txBody>
      </p:sp>
    </p:spTree>
    <p:extLst>
      <p:ext uri="{BB962C8B-B14F-4D97-AF65-F5344CB8AC3E}">
        <p14:creationId xmlns:p14="http://schemas.microsoft.com/office/powerpoint/2010/main" val="902115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ln/>
        </p:spPr>
      </p:sp>
      <p:sp>
        <p:nvSpPr>
          <p:cNvPr id="410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altLang="en-US" dirty="0" smtClean="0">
                <a:latin typeface="Times" charset="0"/>
                <a:ea typeface="ＭＳ Ｐゴシック" charset="-128"/>
              </a:rPr>
              <a:t>Just</a:t>
            </a:r>
            <a:r>
              <a:rPr lang="en-US" altLang="en-US" baseline="0" dirty="0" smtClean="0">
                <a:latin typeface="Times" charset="0"/>
                <a:ea typeface="ＭＳ Ｐゴシック" charset="-128"/>
              </a:rPr>
              <a:t> because you are a growth companies does not mean that the lessons about tying growth to reinvestment can be abandoned. The sales to capital ratio becomes your proxy for the efficiency of growth (with higher numbers indicating more efficient growth). You can look at sector averages and let the number change (go up or down over the years) if you feel that growth will get easier or more difficult over time.</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77952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Options are incorporated into value, as in any</a:t>
            </a:r>
            <a:r>
              <a:rPr lang="en-US" baseline="0" dirty="0" smtClean="0"/>
              <a:t> </a:t>
            </a:r>
            <a:r>
              <a:rPr lang="en-US" baseline="0" dirty="0" err="1" smtClean="0"/>
              <a:t>company</a:t>
            </a:r>
            <a:r>
              <a:rPr lang="en-US" dirty="0" err="1" smtClean="0"/>
              <a:t>When</a:t>
            </a:r>
            <a:r>
              <a:rPr lang="en-US" baseline="0" dirty="0" smtClean="0"/>
              <a:t> a company has big negative cash flows to equity, they have to be covered with new stock issues, which will result in higher share count in future years. However, when computing the DCF value, that dilution effect has already been incorporated into the value when the negative cash flows were discounted back (thus lowering the value today). Counting the new shares that will be issued in the future will result in double counting.</a:t>
            </a:r>
            <a:endParaRPr lang="en-US" dirty="0"/>
          </a:p>
        </p:txBody>
      </p:sp>
    </p:spTree>
    <p:extLst>
      <p:ext uri="{BB962C8B-B14F-4D97-AF65-F5344CB8AC3E}">
        <p14:creationId xmlns:p14="http://schemas.microsoft.com/office/powerpoint/2010/main" val="77802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If you</a:t>
            </a:r>
            <a:r>
              <a:rPr lang="en-US" baseline="0" dirty="0" smtClean="0"/>
              <a:t> feel that there is a chance that your company will not make it, the best way to incorporate that effect into value is by estimating a probability of failure and the consequences of failure (your assets may be worth nothing) and estimating an expected value:</a:t>
            </a:r>
          </a:p>
          <a:p>
            <a:r>
              <a:rPr lang="en-US" baseline="0" dirty="0" smtClean="0"/>
              <a:t>Expected Value = DCF Value of equity (</a:t>
            </a:r>
            <a:r>
              <a:rPr lang="en-US" baseline="0" dirty="0" err="1" smtClean="0"/>
              <a:t>Proabability</a:t>
            </a:r>
            <a:r>
              <a:rPr lang="en-US" baseline="0" dirty="0" smtClean="0"/>
              <a:t> of going concern) + Failure value of equity (1 – Probability of going concern)</a:t>
            </a:r>
            <a:endParaRPr lang="en-US" dirty="0"/>
          </a:p>
        </p:txBody>
      </p:sp>
    </p:spTree>
    <p:extLst>
      <p:ext uri="{BB962C8B-B14F-4D97-AF65-F5344CB8AC3E}">
        <p14:creationId xmlns:p14="http://schemas.microsoft.com/office/powerpoint/2010/main" val="419982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$ 84 feasible? The answer is yes - a combination of compounded 10-year  revenue growth of 60% and margins of 8%, revenue growth of 55% and margins of 10%, revenue growth of 50% and margins of 14% all yield values greater than $ 84…. The problem is that to generate higher revenue growth, Amazon will have to settle for lower margins…</a:t>
            </a:r>
          </a:p>
          <a:p>
            <a:r>
              <a:rPr lang="en-US" altLang="en-US">
                <a:latin typeface="Times" charset="0"/>
                <a:ea typeface="ＭＳ Ｐゴシック" charset="-128"/>
              </a:rPr>
              <a:t>Is $84 likely? The answer is no… </a:t>
            </a:r>
          </a:p>
        </p:txBody>
      </p:sp>
    </p:spTree>
    <p:extLst>
      <p:ext uri="{BB962C8B-B14F-4D97-AF65-F5344CB8AC3E}">
        <p14:creationId xmlns:p14="http://schemas.microsoft.com/office/powerpoint/2010/main" val="1547958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You will be wrong</a:t>
            </a:r>
            <a:r>
              <a:rPr lang="en-US" baseline="0" dirty="0" smtClean="0"/>
              <a:t> but so will everyone else. So, get used to being wrong, adjusting your valuations as new information comes out and moving on.</a:t>
            </a:r>
            <a:endParaRPr lang="en-US" dirty="0"/>
          </a:p>
        </p:txBody>
      </p:sp>
    </p:spTree>
    <p:extLst>
      <p:ext uri="{BB962C8B-B14F-4D97-AF65-F5344CB8AC3E}">
        <p14:creationId xmlns:p14="http://schemas.microsoft.com/office/powerpoint/2010/main" val="747330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ln/>
        </p:spPr>
      </p:sp>
      <p:sp>
        <p:nvSpPr>
          <p:cNvPr id="418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valuation in September 2003 yielded an estimate of value per share of $36 but the stock had shot up to $ 58… Time to sell and start the cycle all over again… The more things change, the more they stay the same…</a:t>
            </a:r>
          </a:p>
        </p:txBody>
      </p:sp>
    </p:spTree>
    <p:extLst>
      <p:ext uri="{BB962C8B-B14F-4D97-AF65-F5344CB8AC3E}">
        <p14:creationId xmlns:p14="http://schemas.microsoft.com/office/powerpoint/2010/main" val="1495958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86073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349964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1641638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1076511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1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25: Valuing Young companies &amp; start-ups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Young Companies &amp; Start-ups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a:t>
            </a:r>
            <a:r>
              <a:rPr lang="en-US" altLang="en-US" dirty="0">
                <a:ea typeface="ＭＳ Ｐゴシック" charset="-128"/>
              </a:rPr>
              <a:t>challenge with young companies…</a:t>
            </a:r>
          </a:p>
        </p:txBody>
      </p:sp>
      <p:sp>
        <p:nvSpPr>
          <p:cNvPr id="52736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56BC237-5FCB-D54F-A0F3-C3BDD2D687C6}" type="slidenum">
              <a:rPr lang="en-US" altLang="en-US" sz="1200">
                <a:solidFill>
                  <a:srgbClr val="FFFFFF"/>
                </a:solidFill>
              </a:rPr>
              <a:pPr eaLnBrk="1" hangingPunct="1">
                <a:lnSpc>
                  <a:spcPct val="80000"/>
                </a:lnSpc>
              </a:pPr>
              <a:t>3</a:t>
            </a:fld>
            <a:endParaRPr lang="en-US" altLang="en-US" sz="1200">
              <a:solidFill>
                <a:srgbClr val="FFFFFF"/>
              </a:solidFill>
            </a:endParaRPr>
          </a:p>
        </p:txBody>
      </p:sp>
      <p:pic>
        <p:nvPicPr>
          <p:cNvPr id="52736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1698" r="-1698"/>
          <a:stretch>
            <a:fillRect/>
          </a:stretch>
        </p:blipFill>
        <p:spPr>
          <a:xfrm>
            <a:off x="612775" y="1600200"/>
            <a:ext cx="8153400" cy="4495800"/>
          </a:xfrm>
          <a:solidFill>
            <a:srgbClr val="FFFFFF"/>
          </a:solidFill>
        </p:spPr>
      </p:pic>
    </p:spTree>
    <p:extLst>
      <p:ext uri="{BB962C8B-B14F-4D97-AF65-F5344CB8AC3E}">
        <p14:creationId xmlns:p14="http://schemas.microsoft.com/office/powerpoint/2010/main" val="642093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145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6363" cy="650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314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3145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4DF7D593-36AC-254C-83B3-F23C88DEB01D}" type="slidenum">
              <a:rPr lang="en-US" altLang="en-US" sz="1400">
                <a:solidFill>
                  <a:schemeClr val="tx2"/>
                </a:solidFill>
              </a:rPr>
              <a:pPr eaLnBrk="1" hangingPunct="1"/>
              <a:t>4</a:t>
            </a:fld>
            <a:endParaRPr lang="en-US" altLang="en-US" sz="1400">
              <a:solidFill>
                <a:schemeClr val="tx2"/>
              </a:solidFill>
            </a:endParaRPr>
          </a:p>
        </p:txBody>
      </p:sp>
    </p:spTree>
    <p:extLst>
      <p:ext uri="{BB962C8B-B14F-4D97-AF65-F5344CB8AC3E}">
        <p14:creationId xmlns:p14="http://schemas.microsoft.com/office/powerpoint/2010/main" val="936523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1: Don’t sweat the small stuff</a:t>
            </a:r>
            <a:endParaRPr lang="en-US" dirty="0"/>
          </a:p>
        </p:txBody>
      </p:sp>
      <p:sp>
        <p:nvSpPr>
          <p:cNvPr id="4" name="Content Placeholder 3"/>
          <p:cNvSpPr>
            <a:spLocks noGrp="1"/>
          </p:cNvSpPr>
          <p:nvPr>
            <p:ph sz="quarter" idx="2"/>
          </p:nvPr>
        </p:nvSpPr>
        <p:spPr/>
        <p:txBody>
          <a:bodyPr/>
          <a:lstStyle/>
          <a:p>
            <a:r>
              <a:rPr lang="en-US" sz="2000" dirty="0" smtClean="0"/>
              <a:t>Spotlight the business the company is in &amp; use the beta of that business.</a:t>
            </a:r>
          </a:p>
          <a:p>
            <a:r>
              <a:rPr lang="en-US" sz="2000" dirty="0" smtClean="0"/>
              <a:t>Don’t try to incorporate failure risk into the discount rate.</a:t>
            </a:r>
          </a:p>
          <a:p>
            <a:r>
              <a:rPr lang="en-US" sz="2000" dirty="0" smtClean="0"/>
              <a:t>Let the cost of capital change over time, as the company changes.</a:t>
            </a:r>
          </a:p>
          <a:p>
            <a:r>
              <a:rPr lang="en-US" sz="2000" dirty="0" smtClean="0"/>
              <a:t>If you are desperate, use the cross section of costs of capital to get your estimation going (use the 90</a:t>
            </a:r>
            <a:r>
              <a:rPr lang="en-US" sz="2000" baseline="30000" dirty="0" smtClean="0"/>
              <a:t>th</a:t>
            </a:r>
            <a:r>
              <a:rPr lang="en-US" sz="2000" dirty="0" smtClean="0"/>
              <a:t> or 95</a:t>
            </a:r>
            <a:r>
              <a:rPr lang="en-US" sz="2000" baseline="30000" dirty="0" smtClean="0"/>
              <a:t>th</a:t>
            </a:r>
            <a:r>
              <a:rPr lang="en-US" sz="2000" dirty="0" smtClean="0"/>
              <a:t> percentile across all companies).</a:t>
            </a:r>
            <a:endParaRPr lang="en-US" sz="2000" dirty="0"/>
          </a:p>
        </p:txBody>
      </p:sp>
      <p:pic>
        <p:nvPicPr>
          <p:cNvPr id="5" name="Picture 5"/>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367" r="-20367"/>
          <a:stretch>
            <a:fillRect/>
          </a:stretch>
        </p:blipFill>
        <p:spPr>
          <a:xfrm>
            <a:off x="-609600" y="1981200"/>
            <a:ext cx="6218608" cy="3429000"/>
          </a:xfrm>
        </p:spPr>
      </p:pic>
    </p:spTree>
    <p:extLst>
      <p:ext uri="{BB962C8B-B14F-4D97-AF65-F5344CB8AC3E}">
        <p14:creationId xmlns:p14="http://schemas.microsoft.com/office/powerpoint/2010/main" val="536779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Lesson 2: Work backwards and keep it simple…</a:t>
            </a:r>
          </a:p>
        </p:txBody>
      </p:sp>
      <p:pic>
        <p:nvPicPr>
          <p:cNvPr id="40653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8060" b="-8060"/>
          <a:stretch>
            <a:fillRect/>
          </a:stretch>
        </p:blipFill>
        <p:spPr>
          <a:xfrm>
            <a:off x="612775" y="1600200"/>
            <a:ext cx="7600627" cy="4191000"/>
          </a:xfrm>
        </p:spPr>
      </p:pic>
    </p:spTree>
    <p:extLst>
      <p:ext uri="{BB962C8B-B14F-4D97-AF65-F5344CB8AC3E}">
        <p14:creationId xmlns:p14="http://schemas.microsoft.com/office/powerpoint/2010/main" val="1279784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 3: Scaling up is hard to do &amp; failure is common</a:t>
            </a:r>
            <a:endParaRPr lang="en-US" dirty="0"/>
          </a:p>
        </p:txBody>
      </p:sp>
      <p:pic>
        <p:nvPicPr>
          <p:cNvPr id="5" name="Content Placeholder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2671" r="-32671"/>
          <a:stretch>
            <a:fillRect/>
          </a:stretch>
        </p:blipFill>
        <p:spPr>
          <a:xfrm>
            <a:off x="-457200" y="2209800"/>
            <a:ext cx="5942377" cy="3276600"/>
          </a:xfrm>
        </p:spPr>
      </p:pic>
      <p:sp>
        <p:nvSpPr>
          <p:cNvPr id="7" name="Content Placeholder 6"/>
          <p:cNvSpPr>
            <a:spLocks noGrp="1"/>
          </p:cNvSpPr>
          <p:nvPr>
            <p:ph sz="quarter" idx="2"/>
          </p:nvPr>
        </p:nvSpPr>
        <p:spPr/>
        <p:txBody>
          <a:bodyPr/>
          <a:lstStyle/>
          <a:p>
            <a:r>
              <a:rPr lang="en-US" dirty="0" smtClean="0"/>
              <a:t>Lower revenue growth rates, as revenues scale up.</a:t>
            </a:r>
          </a:p>
          <a:p>
            <a:r>
              <a:rPr lang="en-US" dirty="0" smtClean="0"/>
              <a:t>Keep track of dollar revenues, as you go through time, measuring against market size.</a:t>
            </a:r>
            <a:endParaRPr lang="en-US" dirty="0"/>
          </a:p>
        </p:txBody>
      </p:sp>
    </p:spTree>
    <p:extLst>
      <p:ext uri="{BB962C8B-B14F-4D97-AF65-F5344CB8AC3E}">
        <p14:creationId xmlns:p14="http://schemas.microsoft.com/office/powerpoint/2010/main" val="2067295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Don’t forget to pay for growth…</a:t>
            </a:r>
          </a:p>
        </p:txBody>
      </p:sp>
      <p:pic>
        <p:nvPicPr>
          <p:cNvPr id="40960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0933" b="-40933"/>
          <a:stretch>
            <a:fillRect/>
          </a:stretch>
        </p:blipFill>
        <p:spPr>
          <a:xfrm>
            <a:off x="612775" y="1600200"/>
            <a:ext cx="8153400" cy="4495800"/>
          </a:xfrm>
        </p:spPr>
      </p:pic>
    </p:spTree>
    <p:extLst>
      <p:ext uri="{BB962C8B-B14F-4D97-AF65-F5344CB8AC3E}">
        <p14:creationId xmlns:p14="http://schemas.microsoft.com/office/powerpoint/2010/main" val="615467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5: The dilution is taken care off..</a:t>
            </a:r>
            <a:endParaRPr lang="en-US" dirty="0"/>
          </a:p>
        </p:txBody>
      </p:sp>
      <p:sp>
        <p:nvSpPr>
          <p:cNvPr id="3" name="Content Placeholder 2"/>
          <p:cNvSpPr>
            <a:spLocks noGrp="1"/>
          </p:cNvSpPr>
          <p:nvPr>
            <p:ph sz="quarter" idx="1"/>
          </p:nvPr>
        </p:nvSpPr>
        <p:spPr/>
        <p:txBody>
          <a:bodyPr>
            <a:normAutofit fontScale="92500"/>
          </a:bodyPr>
          <a:lstStyle/>
          <a:p>
            <a:pPr marL="320040" indent="-320040" eaLnBrk="1" fontAlgn="auto" hangingPunct="1">
              <a:spcAft>
                <a:spcPts val="0"/>
              </a:spcAft>
              <a:buFont typeface="Wingdings"/>
              <a:buChar char=""/>
              <a:defRPr/>
            </a:pPr>
            <a:r>
              <a:rPr lang="en-US" dirty="0"/>
              <a:t>With young growth companies, </a:t>
            </a:r>
            <a:r>
              <a:rPr lang="en-US" dirty="0" smtClean="0"/>
              <a:t>the </a:t>
            </a:r>
            <a:r>
              <a:rPr lang="en-US" dirty="0"/>
              <a:t>number of shares outstanding will </a:t>
            </a:r>
            <a:r>
              <a:rPr lang="en-US" dirty="0" smtClean="0"/>
              <a:t>usually increase over time:</a:t>
            </a:r>
            <a:endParaRPr lang="en-US" dirty="0"/>
          </a:p>
          <a:p>
            <a:pPr marL="640080" lvl="1" indent="-274320" eaLnBrk="1" fontAlgn="auto" hangingPunct="1">
              <a:spcAft>
                <a:spcPts val="0"/>
              </a:spcAft>
              <a:buFont typeface="Wingdings 2"/>
              <a:buChar char=""/>
              <a:defRPr/>
            </a:pPr>
            <a:r>
              <a:rPr lang="en-US" dirty="0"/>
              <a:t>To grow, the company will have to issue new shares </a:t>
            </a:r>
          </a:p>
          <a:p>
            <a:pPr marL="640080" lvl="1" indent="-274320" eaLnBrk="1" fontAlgn="auto" hangingPunct="1">
              <a:spcAft>
                <a:spcPts val="0"/>
              </a:spcAft>
              <a:buFont typeface="Wingdings 2"/>
              <a:buChar char=""/>
              <a:defRPr/>
            </a:pPr>
            <a:r>
              <a:rPr lang="en-US" dirty="0" smtClean="0"/>
              <a:t>To compensate employees with options or restricted shares.</a:t>
            </a:r>
            <a:endParaRPr lang="en-US" dirty="0"/>
          </a:p>
          <a:p>
            <a:pPr marL="320040" indent="-320040" eaLnBrk="1" fontAlgn="auto" hangingPunct="1">
              <a:spcAft>
                <a:spcPts val="0"/>
              </a:spcAft>
              <a:buFont typeface="Wingdings"/>
              <a:buChar char=""/>
              <a:defRPr/>
            </a:pPr>
            <a:r>
              <a:rPr lang="en-US" dirty="0"/>
              <a:t>In DCF valuation, both effects are already incorporated into the value per share, even though we use the current number of shares in estimating value per share</a:t>
            </a:r>
          </a:p>
          <a:p>
            <a:pPr marL="640080" lvl="1" indent="-274320" eaLnBrk="1" fontAlgn="auto" hangingPunct="1">
              <a:spcAft>
                <a:spcPts val="0"/>
              </a:spcAft>
              <a:buFont typeface="Wingdings 2"/>
              <a:buChar char=""/>
              <a:defRPr/>
            </a:pPr>
            <a:r>
              <a:rPr lang="en-US" dirty="0" smtClean="0"/>
              <a:t>Negative cash flows capture dilution effect</a:t>
            </a:r>
          </a:p>
          <a:p>
            <a:pPr marL="640080" lvl="1" indent="-274320" eaLnBrk="1" fontAlgn="auto" hangingPunct="1">
              <a:spcAft>
                <a:spcPts val="0"/>
              </a:spcAft>
              <a:buFont typeface="Wingdings 2"/>
              <a:buChar char=""/>
              <a:defRPr/>
            </a:pPr>
            <a:r>
              <a:rPr lang="en-US" dirty="0" smtClean="0"/>
              <a:t>The </a:t>
            </a:r>
            <a:r>
              <a:rPr lang="en-US" dirty="0"/>
              <a:t>options are valued and netted out against the current value. </a:t>
            </a:r>
          </a:p>
        </p:txBody>
      </p:sp>
    </p:spTree>
    <p:extLst>
      <p:ext uri="{BB962C8B-B14F-4D97-AF65-F5344CB8AC3E}">
        <p14:creationId xmlns:p14="http://schemas.microsoft.com/office/powerpoint/2010/main" val="1186675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normAutofit fontScale="90000"/>
          </a:bodyPr>
          <a:lstStyle/>
          <a:p>
            <a:pPr eaLnBrk="1" hangingPunct="1"/>
            <a:r>
              <a:rPr lang="en-US" altLang="en-US" dirty="0" smtClean="0">
                <a:ea typeface="ＭＳ Ｐゴシック" charset="-128"/>
              </a:rPr>
              <a:t>Lesson 6: If you are worried about failure, incorporate into value</a:t>
            </a:r>
            <a:endParaRPr lang="en-US" altLang="en-US" dirty="0">
              <a:ea typeface="ＭＳ Ｐゴシック" charset="-128"/>
            </a:endParaRPr>
          </a:p>
        </p:txBody>
      </p:sp>
      <p:pic>
        <p:nvPicPr>
          <p:cNvPr id="6553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613" r="-11613"/>
          <a:stretch>
            <a:fillRect/>
          </a:stretch>
        </p:blipFill>
        <p:spPr>
          <a:xfrm>
            <a:off x="612775" y="1600200"/>
            <a:ext cx="8153400" cy="4495800"/>
          </a:xfrm>
        </p:spPr>
      </p:pic>
    </p:spTree>
    <p:extLst>
      <p:ext uri="{BB962C8B-B14F-4D97-AF65-F5344CB8AC3E}">
        <p14:creationId xmlns:p14="http://schemas.microsoft.com/office/powerpoint/2010/main" val="293392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7</a:t>
            </a:r>
            <a:r>
              <a:rPr lang="en-US" altLang="en-US" dirty="0" smtClean="0">
                <a:ea typeface="ＭＳ Ｐゴシック" charset="-128"/>
              </a:rPr>
              <a:t>: </a:t>
            </a:r>
            <a:r>
              <a:rPr lang="en-US" altLang="en-US" dirty="0">
                <a:ea typeface="ＭＳ Ｐゴシック" charset="-128"/>
              </a:rPr>
              <a:t>There are always scenarios where the market price can be justified…</a:t>
            </a:r>
          </a:p>
        </p:txBody>
      </p:sp>
      <p:graphicFrame>
        <p:nvGraphicFramePr>
          <p:cNvPr id="411650" name="Object 3"/>
          <p:cNvGraphicFramePr>
            <a:graphicFrameLocks noGrp="1" noChangeAspect="1"/>
          </p:cNvGraphicFramePr>
          <p:nvPr>
            <p:ph sz="quarter" idx="1"/>
          </p:nvPr>
        </p:nvGraphicFramePr>
        <p:xfrm>
          <a:off x="914400" y="2209800"/>
          <a:ext cx="7661275" cy="2057400"/>
        </p:xfrm>
        <a:graphic>
          <a:graphicData uri="http://schemas.openxmlformats.org/presentationml/2006/ole">
            <mc:AlternateContent xmlns:mc="http://schemas.openxmlformats.org/markup-compatibility/2006">
              <mc:Choice xmlns:v="urn:schemas-microsoft-com:vml" Requires="v">
                <p:oleObj spid="_x0000_s1028" name="Worksheet" r:id="rId5" imgW="4965700" imgH="1333500" progId="Excel.Sheet.8">
                  <p:embed/>
                </p:oleObj>
              </mc:Choice>
              <mc:Fallback>
                <p:oleObj name="Worksheet" r:id="rId5" imgW="4965700" imgH="13335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209800"/>
                        <a:ext cx="7661275" cy="205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22613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8</a:t>
            </a:r>
            <a:r>
              <a:rPr lang="en-US" altLang="en-US" dirty="0" smtClean="0">
                <a:ea typeface="ＭＳ Ｐゴシック" charset="-128"/>
              </a:rPr>
              <a:t>: </a:t>
            </a:r>
            <a:r>
              <a:rPr lang="en-US" altLang="en-US" dirty="0">
                <a:ea typeface="ＭＳ Ｐゴシック" charset="-128"/>
              </a:rPr>
              <a:t>You will be wrong 100% of the </a:t>
            </a:r>
            <a:r>
              <a:rPr lang="en-US" altLang="en-US" dirty="0" err="1" smtClean="0">
                <a:ea typeface="ＭＳ Ｐゴシック" charset="-128"/>
              </a:rPr>
              <a:t>tim</a:t>
            </a:r>
            <a:r>
              <a:rPr lang="en-US" altLang="en-US" dirty="0" smtClean="0">
                <a:ea typeface="ＭＳ Ｐゴシック" charset="-128"/>
              </a:rPr>
              <a:t> and </a:t>
            </a:r>
            <a:r>
              <a:rPr lang="en-US" altLang="en-US" dirty="0">
                <a:ea typeface="ＭＳ Ｐゴシック" charset="-128"/>
              </a:rPr>
              <a:t>it really is not </a:t>
            </a:r>
            <a:r>
              <a:rPr lang="en-US" altLang="en-US" dirty="0" smtClean="0">
                <a:ea typeface="ＭＳ Ｐゴシック" charset="-128"/>
              </a:rPr>
              <a:t>your </a:t>
            </a:r>
            <a:r>
              <a:rPr lang="en-US" altLang="en-US" dirty="0">
                <a:ea typeface="ＭＳ Ｐゴシック" charset="-128"/>
              </a:rPr>
              <a:t>fault…</a:t>
            </a:r>
          </a:p>
        </p:txBody>
      </p:sp>
      <p:sp>
        <p:nvSpPr>
          <p:cNvPr id="140290"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Your estimate of value will change both as new information comes out about the company, the business and the economy.</a:t>
            </a:r>
          </a:p>
          <a:p>
            <a:pPr marL="320040" indent="-320040" eaLnBrk="1" fontAlgn="auto" hangingPunct="1">
              <a:spcAft>
                <a:spcPts val="0"/>
              </a:spcAft>
              <a:buFont typeface="Wingdings"/>
              <a:buChar char=""/>
              <a:defRPr/>
            </a:pPr>
            <a:r>
              <a:rPr lang="en-US" dirty="0" smtClean="0">
                <a:ea typeface="+mn-ea"/>
                <a:cs typeface="+mn-cs"/>
              </a:rPr>
              <a:t>As information comes out, you will have to adjust and adapt your model to reflect the information. </a:t>
            </a:r>
          </a:p>
          <a:p>
            <a:pPr marL="320040" indent="-320040" eaLnBrk="1" fontAlgn="auto" hangingPunct="1">
              <a:spcAft>
                <a:spcPts val="0"/>
              </a:spcAft>
              <a:buFont typeface="Wingdings"/>
              <a:buChar char=""/>
              <a:defRPr/>
            </a:pPr>
            <a:r>
              <a:rPr lang="en-US" u="sng" dirty="0" smtClean="0">
                <a:ea typeface="+mn-ea"/>
                <a:cs typeface="+mn-cs"/>
              </a:rPr>
              <a:t>A test</a:t>
            </a:r>
            <a:r>
              <a:rPr lang="en-US" dirty="0" smtClean="0">
                <a:ea typeface="+mn-ea"/>
                <a:cs typeface="+mn-cs"/>
              </a:rPr>
              <a:t>: If your valuations are unbiased, you should find yourself increasing estimated values as often as you are decreasing values</a:t>
            </a:r>
            <a:endParaRPr lang="en-US" dirty="0">
              <a:ea typeface="+mn-ea"/>
              <a:cs typeface="+mn-cs"/>
            </a:endParaRPr>
          </a:p>
        </p:txBody>
      </p:sp>
    </p:spTree>
    <p:extLst>
      <p:ext uri="{BB962C8B-B14F-4D97-AF65-F5344CB8AC3E}">
        <p14:creationId xmlns:p14="http://schemas.microsoft.com/office/powerpoint/2010/main" val="1926097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market is often “more wrong”….</a:t>
            </a:r>
          </a:p>
        </p:txBody>
      </p:sp>
      <p:pic>
        <p:nvPicPr>
          <p:cNvPr id="41779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1897648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dirty="0" smtClean="0">
                <a:ea typeface="ＭＳ Ｐゴシック" charset="-128"/>
              </a:rPr>
              <a:t>Pricing Young Companies: Amazon in 2000</a:t>
            </a:r>
            <a:endParaRPr lang="en-US" altLang="en-US" sz="2800"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14</a:t>
            </a:fld>
            <a:endParaRPr lang="en-US" altLang="en-US" sz="1200">
              <a:solidFill>
                <a:srgbClr val="FFFFFF"/>
              </a:solidFill>
            </a:endParaRPr>
          </a:p>
        </p:txBody>
      </p:sp>
    </p:spTree>
    <p:extLst>
      <p:ext uri="{BB962C8B-B14F-4D97-AF65-F5344CB8AC3E}">
        <p14:creationId xmlns:p14="http://schemas.microsoft.com/office/powerpoint/2010/main" val="2052746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PS Ratios and Margins are not highly correlated</a:t>
            </a:r>
            <a:endParaRPr lang="en-US">
              <a:ea typeface="+mj-ea"/>
              <a:cs typeface="+mj-cs"/>
            </a:endParaRP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PS ratios against current margins yields the following</a:t>
            </a:r>
          </a:p>
          <a:p>
            <a:pPr marL="365125" lvl="1" indent="0" eaLnBrk="1" hangingPunct="1">
              <a:buFont typeface="Wingdings 2" charset="2"/>
              <a:buNone/>
            </a:pPr>
            <a:r>
              <a:rPr lang="en-US" altLang="en-US">
                <a:ea typeface="ＭＳ Ｐゴシック" charset="-128"/>
              </a:rPr>
              <a:t>PS = 81.36 	- 7.54(Net Margin)	R2 = 0.04</a:t>
            </a:r>
          </a:p>
          <a:p>
            <a:pPr marL="365125" lvl="1" indent="0" eaLnBrk="1" hangingPunct="1">
              <a:buFont typeface="Wingdings 2" charset="2"/>
              <a:buNone/>
            </a:pPr>
            <a:r>
              <a:rPr lang="en-US" altLang="en-US">
                <a:ea typeface="ＭＳ Ｐゴシック" charset="-128"/>
              </a:rPr>
              <a:t>		(0.49)</a:t>
            </a:r>
          </a:p>
          <a:p>
            <a:pPr eaLnBrk="1" hangingPunct="1"/>
            <a:r>
              <a:rPr lang="en-US" altLang="en-US">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1392876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Solution 1: Use proxies for survival and growth: Amazon in early 2000</a:t>
            </a:r>
            <a:endParaRPr lang="en-US">
              <a:ea typeface="+mj-ea"/>
              <a:cs typeface="+mj-cs"/>
            </a:endParaRP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smtClean="0">
                <a:ea typeface="+mn-ea"/>
                <a:cs typeface="+mn-cs"/>
              </a:rPr>
              <a:t>PS = 30.61 - 2.77 </a:t>
            </a:r>
            <a:r>
              <a:rPr lang="en-US" dirty="0" err="1" smtClean="0">
                <a:ea typeface="+mn-ea"/>
                <a:cs typeface="+mn-cs"/>
              </a:rPr>
              <a:t>ln</a:t>
            </a:r>
            <a:r>
              <a:rPr lang="en-US" dirty="0" smtClean="0">
                <a:ea typeface="+mn-ea"/>
                <a:cs typeface="+mn-cs"/>
              </a:rPr>
              <a:t>(Rev) + 6.42 (Rev Growth) + 5.11 (Cash/Rev)</a:t>
            </a:r>
          </a:p>
          <a:p>
            <a:pPr marL="0" indent="0" eaLnBrk="1" fontAlgn="auto" hangingPunct="1">
              <a:spcAft>
                <a:spcPts val="0"/>
              </a:spcAft>
              <a:buFont typeface="Wingdings"/>
              <a:buNone/>
              <a:defRPr/>
            </a:pPr>
            <a:r>
              <a:rPr lang="en-US" dirty="0" smtClean="0">
                <a:ea typeface="+mn-ea"/>
                <a:cs typeface="+mn-cs"/>
              </a:rPr>
              <a:t>		(0.66)		(2.63)		(3.49)	</a:t>
            </a:r>
          </a:p>
          <a:p>
            <a:pPr marL="0" indent="0" eaLnBrk="1" fontAlgn="auto" hangingPunct="1">
              <a:spcAft>
                <a:spcPts val="0"/>
              </a:spcAft>
              <a:buFont typeface="Wingdings"/>
              <a:buNone/>
              <a:defRPr/>
            </a:pPr>
            <a:r>
              <a:rPr lang="en-US" dirty="0" smtClean="0">
                <a:ea typeface="+mn-ea"/>
                <a:cs typeface="+mn-cs"/>
              </a:rPr>
              <a:t>R squared = 31.8%</a:t>
            </a:r>
          </a:p>
          <a:p>
            <a:pPr marL="320040" indent="-320040" eaLnBrk="1" fontAlgn="auto" hangingPunct="1">
              <a:spcAft>
                <a:spcPts val="0"/>
              </a:spcAft>
              <a:buFont typeface="Wingdings"/>
              <a:buChar char=""/>
              <a:defRPr/>
            </a:pPr>
            <a:r>
              <a:rPr lang="en-US" dirty="0" smtClean="0">
                <a:ea typeface="+mn-ea"/>
                <a:cs typeface="+mn-cs"/>
              </a:rPr>
              <a:t>Predicted PS = 30.61 - 2.77(7.1039) + 6.42(1.9946) + 5.11 (.3069) = 30.42</a:t>
            </a:r>
          </a:p>
          <a:p>
            <a:pPr marL="320040" indent="-320040" eaLnBrk="1" fontAlgn="auto" hangingPunct="1">
              <a:spcAft>
                <a:spcPts val="0"/>
              </a:spcAft>
              <a:buFont typeface="Wingdings"/>
              <a:buChar char=""/>
              <a:defRPr/>
            </a:pPr>
            <a:r>
              <a:rPr lang="en-US" dirty="0" smtClean="0">
                <a:ea typeface="+mn-ea"/>
                <a:cs typeface="+mn-cs"/>
              </a:rPr>
              <a:t>Actual PS = 25.63</a:t>
            </a:r>
          </a:p>
          <a:p>
            <a:pPr marL="0" indent="0" algn="ctr" eaLnBrk="1" fontAlgn="auto" hangingPunct="1">
              <a:spcAft>
                <a:spcPts val="0"/>
              </a:spcAft>
              <a:buFont typeface="Wingdings"/>
              <a:buNone/>
              <a:defRPr/>
            </a:pPr>
            <a:r>
              <a:rPr lang="en-US" dirty="0" smtClean="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16</a:t>
            </a:fld>
            <a:endParaRPr lang="en-US" altLang="en-US" sz="1200">
              <a:solidFill>
                <a:srgbClr val="FFFFFF"/>
              </a:solidFill>
            </a:endParaRPr>
          </a:p>
        </p:txBody>
      </p:sp>
    </p:spTree>
    <p:extLst>
      <p:ext uri="{BB962C8B-B14F-4D97-AF65-F5344CB8AC3E}">
        <p14:creationId xmlns:p14="http://schemas.microsoft.com/office/powerpoint/2010/main" val="2051495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a:ea typeface="ＭＳ Ｐゴシック" charset="-128"/>
              </a:rPr>
              <a:t>Solution 2: Use forward multiples</a:t>
            </a:r>
            <a:br>
              <a:rPr lang="en-US" altLang="en-US" dirty="0">
                <a:ea typeface="ＭＳ Ｐゴシック" charset="-128"/>
              </a:rPr>
            </a:br>
            <a:r>
              <a:rPr lang="en-US" altLang="en-US" dirty="0">
                <a:ea typeface="ＭＳ Ｐゴシック" charset="-128"/>
              </a:rPr>
              <a:t>Watch out for bumps in the </a:t>
            </a:r>
            <a:r>
              <a:rPr lang="en-US" altLang="en-US" dirty="0" smtClean="0">
                <a:ea typeface="ＭＳ Ｐゴシック" charset="-128"/>
              </a:rPr>
              <a:t>road</a:t>
            </a:r>
            <a:endParaRPr lang="en-US" altLang="en-US" dirty="0">
              <a:ea typeface="ＭＳ Ｐゴシック" charset="-128"/>
            </a:endParaRPr>
          </a:p>
        </p:txBody>
      </p:sp>
      <p:sp>
        <p:nvSpPr>
          <p:cNvPr id="17613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17</a:t>
            </a:fld>
            <a:endParaRPr lang="en-US" altLang="en-US" sz="1200">
              <a:solidFill>
                <a:srgbClr val="FFFFFF"/>
              </a:solidFill>
            </a:endParaRPr>
          </a:p>
        </p:txBody>
      </p:sp>
      <p:sp>
        <p:nvSpPr>
          <p:cNvPr id="2" name="Content Placeholder 1"/>
          <p:cNvSpPr>
            <a:spLocks noGrp="1"/>
          </p:cNvSpPr>
          <p:nvPr>
            <p:ph sz="quarter" idx="1"/>
          </p:nvPr>
        </p:nvSpPr>
        <p:spPr/>
        <p:txBody>
          <a:bodyPr>
            <a:normAutofit fontScale="92500"/>
          </a:bodyPr>
          <a:lstStyle/>
          <a:p>
            <a:r>
              <a:rPr lang="en-US" dirty="0" smtClean="0"/>
              <a:t>Estimate </a:t>
            </a:r>
            <a:r>
              <a:rPr lang="en-US" dirty="0" smtClean="0"/>
              <a:t>an operating number a few years in the </a:t>
            </a:r>
            <a:r>
              <a:rPr lang="en-US" dirty="0" smtClean="0"/>
              <a:t>future.</a:t>
            </a:r>
            <a:endParaRPr lang="en-US" dirty="0" smtClean="0"/>
          </a:p>
          <a:p>
            <a:r>
              <a:rPr lang="en-US" dirty="0" smtClean="0"/>
              <a:t>You then estimate the multiple of market value (market cap or enterprise value) to this future operating number. </a:t>
            </a:r>
            <a:endParaRPr lang="en-US" dirty="0" smtClean="0"/>
          </a:p>
          <a:p>
            <a:r>
              <a:rPr lang="en-US" dirty="0" smtClean="0"/>
              <a:t>Your </a:t>
            </a:r>
            <a:r>
              <a:rPr lang="en-US" dirty="0" smtClean="0"/>
              <a:t>comparisons across companies will then be on these forward multiples.</a:t>
            </a:r>
          </a:p>
          <a:p>
            <a:r>
              <a:rPr lang="en-US" b="1" dirty="0" smtClean="0"/>
              <a:t>Warning: These forward multiples assume that the chances of survival are the same for all firms and that the cash flow drain (from negative cash flows) are similar across firms.</a:t>
            </a:r>
            <a:endParaRPr lang="en-US" b="1" dirty="0"/>
          </a:p>
        </p:txBody>
      </p:sp>
    </p:spTree>
    <p:extLst>
      <p:ext uri="{BB962C8B-B14F-4D97-AF65-F5344CB8AC3E}">
        <p14:creationId xmlns:p14="http://schemas.microsoft.com/office/powerpoint/2010/main" val="151986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18</a:t>
            </a:fld>
            <a:endParaRPr lang="en-US" altLang="en-US" sz="1200" dirty="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 name="TextBox 2"/>
          <p:cNvSpPr txBox="1"/>
          <p:nvPr/>
        </p:nvSpPr>
        <p:spPr>
          <a:xfrm>
            <a:off x="1451428" y="4531697"/>
            <a:ext cx="5878286" cy="1631216"/>
          </a:xfrm>
          <a:prstGeom prst="rect">
            <a:avLst/>
          </a:prstGeom>
          <a:noFill/>
        </p:spPr>
        <p:txBody>
          <a:bodyPr wrap="square" rtlCol="0">
            <a:spAutoFit/>
          </a:bodyPr>
          <a:lstStyle/>
          <a:p>
            <a:pPr algn="ctr"/>
            <a:r>
              <a:rPr lang="en-US" sz="2000" dirty="0" smtClean="0"/>
              <a:t>Correlations</a:t>
            </a:r>
          </a:p>
          <a:p>
            <a:r>
              <a:rPr lang="en-US" sz="2000" i="0" dirty="0" smtClean="0"/>
              <a:t>Market Cap &amp; Revenues: 0.8933</a:t>
            </a:r>
          </a:p>
          <a:p>
            <a:r>
              <a:rPr lang="en-US" sz="2000" i="0" dirty="0" smtClean="0"/>
              <a:t>Market Cap and EBITDA: 0.9709</a:t>
            </a:r>
          </a:p>
          <a:p>
            <a:r>
              <a:rPr lang="en-US" sz="2000" i="0" dirty="0" smtClean="0"/>
              <a:t>Market Cap and Net Income: 0.8978</a:t>
            </a:r>
          </a:p>
          <a:p>
            <a:r>
              <a:rPr lang="en-US" sz="2000" i="0" dirty="0" smtClean="0"/>
              <a:t>Market Cap and # Users: 0.9812</a:t>
            </a:r>
            <a:endParaRPr lang="en-US" sz="2000" i="0" dirty="0"/>
          </a:p>
        </p:txBody>
      </p:sp>
    </p:spTree>
    <p:extLst>
      <p:ext uri="{BB962C8B-B14F-4D97-AF65-F5344CB8AC3E}">
        <p14:creationId xmlns:p14="http://schemas.microsoft.com/office/powerpoint/2010/main" val="3767015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463</TotalTime>
  <Words>1985</Words>
  <Application>Microsoft Macintosh PowerPoint</Application>
  <PresentationFormat>Letter Paper (8.5x11 in)</PresentationFormat>
  <Paragraphs>247</Paragraphs>
  <Slides>18</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8" baseType="lpstr">
      <vt:lpstr>Calibri</vt:lpstr>
      <vt:lpstr>Helvetica</vt:lpstr>
      <vt:lpstr>Monotype Sorts</vt:lpstr>
      <vt:lpstr>ＭＳ Ｐゴシック</vt:lpstr>
      <vt:lpstr>Times</vt:lpstr>
      <vt:lpstr>Wingdings</vt:lpstr>
      <vt:lpstr>Wingdings 2</vt:lpstr>
      <vt:lpstr>Arial</vt:lpstr>
      <vt:lpstr>Basic</vt:lpstr>
      <vt:lpstr>Worksheet</vt:lpstr>
      <vt:lpstr>Session 25: Valuing Young companies &amp; start-ups</vt:lpstr>
      <vt:lpstr>Valuing Young Companies &amp; Start-ups</vt:lpstr>
      <vt:lpstr>The challenge with young companies…</vt:lpstr>
      <vt:lpstr>PowerPoint Presentation</vt:lpstr>
      <vt:lpstr>Lesson 1: Don’t sweat the small stuff</vt:lpstr>
      <vt:lpstr>Lesson 2: Work backwards and keep it simple…</vt:lpstr>
      <vt:lpstr>Lesson 3: Scaling up is hard to do &amp; failure is common</vt:lpstr>
      <vt:lpstr>Lesson 4: Don’t forget to pay for growth…</vt:lpstr>
      <vt:lpstr>Lesson 5: The dilution is taken care off..</vt:lpstr>
      <vt:lpstr>Lesson 6: If you are worried about failure, incorporate into value</vt:lpstr>
      <vt:lpstr>Lesson 7: There are always scenarios where the market price can be justified…</vt:lpstr>
      <vt:lpstr>Lesson 8: You will be wrong 100% of the tim and it really is not your fault…</vt:lpstr>
      <vt:lpstr>And the market is often “more wrong”….</vt:lpstr>
      <vt:lpstr>Pricing Young Companies: Amazon in 2000</vt:lpstr>
      <vt:lpstr>PS Ratios and Margins are not highly correlated</vt:lpstr>
      <vt:lpstr>Solution 1: Use proxies for survival and growth: Amazon in early 2000</vt:lpstr>
      <vt:lpstr>Solution 2: Use forward multiples Watch out for bumps in the road</vt:lpstr>
      <vt:lpstr>Solution 3: Let the market tell you what matters.. Social media in October 2013</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67</cp:revision>
  <cp:lastPrinted>2013-12-12T13:03:45Z</cp:lastPrinted>
  <dcterms:created xsi:type="dcterms:W3CDTF">2011-11-03T12:27:46Z</dcterms:created>
  <dcterms:modified xsi:type="dcterms:W3CDTF">2016-06-17T15:00:08Z</dcterms:modified>
</cp:coreProperties>
</file>