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emf" ContentType="image/x-emf"/>
  <Default Extension="vml" ContentType="application/vnd.openxmlformats-officedocument.vmlDrawing"/>
  <Default Extension="bin" ContentType="application/vnd.openxmlformats-officedocument.oleObject"/>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76" r:id="rId1"/>
  </p:sldMasterIdLst>
  <p:notesMasterIdLst>
    <p:notesMasterId r:id="rId16"/>
  </p:notesMasterIdLst>
  <p:handoutMasterIdLst>
    <p:handoutMasterId r:id="rId17"/>
  </p:handoutMasterIdLst>
  <p:sldIdLst>
    <p:sldId id="256" r:id="rId2"/>
    <p:sldId id="273" r:id="rId3"/>
    <p:sldId id="274" r:id="rId4"/>
    <p:sldId id="275" r:id="rId5"/>
    <p:sldId id="276" r:id="rId6"/>
    <p:sldId id="277" r:id="rId7"/>
    <p:sldId id="278" r:id="rId8"/>
    <p:sldId id="279" r:id="rId9"/>
    <p:sldId id="280" r:id="rId10"/>
    <p:sldId id="281" r:id="rId11"/>
    <p:sldId id="282" r:id="rId12"/>
    <p:sldId id="283" r:id="rId13"/>
    <p:sldId id="284" r:id="rId14"/>
    <p:sldId id="285" r:id="rId15"/>
  </p:sldIdLst>
  <p:sldSz cx="9144000" cy="6858000" type="letter"/>
  <p:notesSz cx="6858000" cy="9144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1pPr>
    <a:lvl2pPr marL="4572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2pPr>
    <a:lvl3pPr marL="9144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3pPr>
    <a:lvl4pPr marL="13716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4pPr>
    <a:lvl5pPr marL="18288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5pPr>
    <a:lvl6pPr marL="2286000" algn="l" defTabSz="457200" rtl="0" eaLnBrk="1" latinLnBrk="0" hangingPunct="1">
      <a:defRPr sz="2400" i="1" kern="1200">
        <a:solidFill>
          <a:schemeClr val="tx1"/>
        </a:solidFill>
        <a:latin typeface="Helvetica" charset="0"/>
        <a:ea typeface="ＭＳ Ｐゴシック" charset="0"/>
        <a:cs typeface="ＭＳ Ｐゴシック" charset="0"/>
      </a:defRPr>
    </a:lvl6pPr>
    <a:lvl7pPr marL="2743200" algn="l" defTabSz="457200" rtl="0" eaLnBrk="1" latinLnBrk="0" hangingPunct="1">
      <a:defRPr sz="2400" i="1" kern="1200">
        <a:solidFill>
          <a:schemeClr val="tx1"/>
        </a:solidFill>
        <a:latin typeface="Helvetica" charset="0"/>
        <a:ea typeface="ＭＳ Ｐゴシック" charset="0"/>
        <a:cs typeface="ＭＳ Ｐゴシック" charset="0"/>
      </a:defRPr>
    </a:lvl7pPr>
    <a:lvl8pPr marL="3200400" algn="l" defTabSz="457200" rtl="0" eaLnBrk="1" latinLnBrk="0" hangingPunct="1">
      <a:defRPr sz="2400" i="1" kern="1200">
        <a:solidFill>
          <a:schemeClr val="tx1"/>
        </a:solidFill>
        <a:latin typeface="Helvetica" charset="0"/>
        <a:ea typeface="ＭＳ Ｐゴシック" charset="0"/>
        <a:cs typeface="ＭＳ Ｐゴシック" charset="0"/>
      </a:defRPr>
    </a:lvl8pPr>
    <a:lvl9pPr marL="3657600" algn="l" defTabSz="457200" rtl="0" eaLnBrk="1" latinLnBrk="0" hangingPunct="1">
      <a:defRPr sz="2400" i="1" kern="1200">
        <a:solidFill>
          <a:schemeClr val="tx1"/>
        </a:solidFill>
        <a:latin typeface="Helvetica" charset="0"/>
        <a:ea typeface="ＭＳ Ｐゴシック" charset="0"/>
        <a:cs typeface="ＭＳ Ｐゴシック"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4"/>
    <p:restoredTop sz="94617"/>
  </p:normalViewPr>
  <p:slideViewPr>
    <p:cSldViewPr snapToGrid="0" snapToObjects="1">
      <p:cViewPr varScale="1">
        <p:scale>
          <a:sx n="88" d="100"/>
          <a:sy n="88" d="100"/>
        </p:scale>
        <p:origin x="1272" y="18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theme" Target="theme/theme1.xml"/><Relationship Id="rId21"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handoutMaster" Target="handoutMasters/handoutMaster1.xml"/><Relationship Id="rId18" Type="http://schemas.openxmlformats.org/officeDocument/2006/relationships/presProps" Target="presProps.xml"/><Relationship Id="rId19" Type="http://schemas.openxmlformats.org/officeDocument/2006/relationships/viewProps" Target="viewProp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9.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8E363A61-9849-414F-B199-ECB63600C1E2}" type="datetimeFigureOut">
              <a:rPr lang="en-US" smtClean="0"/>
              <a:t>6/14/16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2D1DC62F-4D19-B442-9587-64B04FAB7F62}" type="slidenum">
              <a:rPr lang="en-US" smtClean="0"/>
              <a:t>‹#›</a:t>
            </a:fld>
            <a:endParaRPr lang="en-US"/>
          </a:p>
        </p:txBody>
      </p:sp>
    </p:spTree>
    <p:extLst>
      <p:ext uri="{BB962C8B-B14F-4D97-AF65-F5344CB8AC3E}">
        <p14:creationId xmlns:p14="http://schemas.microsoft.com/office/powerpoint/2010/main" val="256759832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537C19D-81B2-2247-A3C3-C6A56B942EC3}" type="datetimeFigureOut">
              <a:rPr lang="en-US" smtClean="0"/>
              <a:t>6/14/16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504DF09-4431-8C44-A52B-1521175C8437}" type="slidenum">
              <a:rPr lang="en-US" smtClean="0"/>
              <a:t>‹#›</a:t>
            </a:fld>
            <a:endParaRPr lang="en-US"/>
          </a:p>
        </p:txBody>
      </p:sp>
    </p:spTree>
    <p:extLst>
      <p:ext uri="{BB962C8B-B14F-4D97-AF65-F5344CB8AC3E}">
        <p14:creationId xmlns:p14="http://schemas.microsoft.com/office/powerpoint/2010/main" val="664318874"/>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0129" name="Rectangle 2"/>
          <p:cNvSpPr>
            <a:spLocks noGrp="1" noRot="1" noChangeAspect="1" noChangeArrowheads="1"/>
          </p:cNvSpPr>
          <p:nvPr>
            <p:ph type="sldImg"/>
          </p:nvPr>
        </p:nvSpPr>
        <p:spPr>
          <a:xfrm>
            <a:off x="1150938" y="692150"/>
            <a:ext cx="4556125" cy="3416300"/>
          </a:xfrm>
          <a:solidFill>
            <a:srgbClr val="FFFFFF"/>
          </a:solidFill>
          <a:ln/>
        </p:spPr>
      </p:sp>
      <p:sp>
        <p:nvSpPr>
          <p:cNvPr id="56013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DCF valuation tends to view distress rather cavalierly. We either assume that a firm will last forever, or that if even if runs into trouble, it will be able to sell its assets (both in-place and growth) for fair market value. In addition, we assume that our expected cashflows incorporate the possibility that a firm may not survive… In general, DCF valuation will give us an over-optimistic estimate of value for firms in significant financial trouble.</a:t>
            </a:r>
          </a:p>
          <a:p>
            <a:r>
              <a:rPr lang="en-US" altLang="en-US">
                <a:latin typeface="Times" charset="0"/>
                <a:ea typeface="ＭＳ Ｐゴシック" charset="-128"/>
              </a:rPr>
              <a:t>You can estimate the probability of default from a bond by using the price of the bond and solving for the probability of bankruptcy. You can use the distress.xls to make this estimate.</a:t>
            </a:r>
          </a:p>
        </p:txBody>
      </p:sp>
    </p:spTree>
    <p:extLst>
      <p:ext uri="{BB962C8B-B14F-4D97-AF65-F5344CB8AC3E}">
        <p14:creationId xmlns:p14="http://schemas.microsoft.com/office/powerpoint/2010/main" val="13019386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2177" name="Slide Image Placeholder 1"/>
          <p:cNvSpPr>
            <a:spLocks noGrp="1" noRot="1" noChangeAspect="1"/>
          </p:cNvSpPr>
          <p:nvPr>
            <p:ph type="sldImg"/>
          </p:nvPr>
        </p:nvSpPr>
        <p:spPr>
          <a:xfrm>
            <a:off x="1150938" y="692150"/>
            <a:ext cx="4556125" cy="3416300"/>
          </a:xfrm>
          <a:ln/>
        </p:spPr>
      </p:sp>
      <p:sp>
        <p:nvSpPr>
          <p:cNvPr id="56217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Declining firms can have negative reinvestment rates (as they sell or divest assets) and negative growth. If they get rid of assets that are the cause for low ROC, they can still end up as reasonably healthy (smaller) firms in stable growth.</a:t>
            </a:r>
          </a:p>
        </p:txBody>
      </p:sp>
    </p:spTree>
    <p:extLst>
      <p:ext uri="{BB962C8B-B14F-4D97-AF65-F5344CB8AC3E}">
        <p14:creationId xmlns:p14="http://schemas.microsoft.com/office/powerpoint/2010/main" val="4061452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4225" name="Rectangle 2"/>
          <p:cNvSpPr>
            <a:spLocks noGrp="1" noRot="1" noChangeAspect="1" noChangeArrowheads="1"/>
          </p:cNvSpPr>
          <p:nvPr>
            <p:ph type="sldImg"/>
          </p:nvPr>
        </p:nvSpPr>
        <p:spPr>
          <a:xfrm>
            <a:off x="1150938" y="692150"/>
            <a:ext cx="4556125" cy="3416300"/>
          </a:xfrm>
          <a:solidFill>
            <a:srgbClr val="FFFFFF"/>
          </a:solidFill>
          <a:ln/>
        </p:spPr>
      </p:sp>
      <p:sp>
        <p:nvSpPr>
          <p:cNvPr id="56422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DCF valuation tends to view distress rather cavalierly. We either assume that a firm will last forever, or that if even if runs into trouble, it will be able to sell its assets (both in-place and growth) for fair market value. In addition, we assume that our expected cashflows incorporate the possibility that a firm may not survive… In general, DCF valuation will give us an over-optimistic estimate of value for firms in significant financial trouble.</a:t>
            </a:r>
          </a:p>
          <a:p>
            <a:r>
              <a:rPr lang="en-US" altLang="en-US">
                <a:latin typeface="Times" charset="0"/>
                <a:ea typeface="ＭＳ Ｐゴシック" charset="-128"/>
              </a:rPr>
              <a:t>You can estimate the probability of default from a bond by using the price of the bond and solving for the probability of bankruptcy. You can use the distress.xls to make this estimate.</a:t>
            </a:r>
          </a:p>
        </p:txBody>
      </p:sp>
    </p:spTree>
    <p:extLst>
      <p:ext uri="{BB962C8B-B14F-4D97-AF65-F5344CB8AC3E}">
        <p14:creationId xmlns:p14="http://schemas.microsoft.com/office/powerpoint/2010/main" val="14847322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1" name="Slide Image Placeholder 1"/>
          <p:cNvSpPr>
            <a:spLocks noGrp="1" noRot="1" noChangeAspect="1"/>
          </p:cNvSpPr>
          <p:nvPr>
            <p:ph type="sldImg"/>
          </p:nvPr>
        </p:nvSpPr>
        <p:spPr>
          <a:xfrm>
            <a:off x="1150938" y="692150"/>
            <a:ext cx="4556125" cy="3416300"/>
          </a:xfrm>
          <a:ln/>
        </p:spPr>
      </p:sp>
      <p:sp>
        <p:nvSpPr>
          <p:cNvPr id="18432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Very high probability of default = 92.5%, but equity still hangs in there.</a:t>
            </a:r>
          </a:p>
        </p:txBody>
      </p:sp>
    </p:spTree>
    <p:extLst>
      <p:ext uri="{BB962C8B-B14F-4D97-AF65-F5344CB8AC3E}">
        <p14:creationId xmlns:p14="http://schemas.microsoft.com/office/powerpoint/2010/main" val="156972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duotone>
              <a:schemeClr val="accent2">
                <a:shade val="45000"/>
                <a:satMod val="135000"/>
              </a:schemeClr>
              <a:prstClr val="white"/>
            </a:duotone>
          </a:blip>
          <a:srcRect/>
          <a:stretch>
            <a:fillRect l="-9000" r="-5000" b="1000"/>
          </a:stretch>
        </a:blipFill>
        <a:effectLst/>
      </p:bgPr>
    </p:bg>
    <p:spTree>
      <p:nvGrpSpPr>
        <p:cNvPr id="1" name=""/>
        <p:cNvGrpSpPr/>
        <p:nvPr/>
      </p:nvGrpSpPr>
      <p:grpSpPr>
        <a:xfrm>
          <a:off x="0" y="0"/>
          <a:ext cx="0" cy="0"/>
          <a:chOff x="0" y="0"/>
          <a:chExt cx="0" cy="0"/>
        </a:xfrm>
      </p:grpSpPr>
      <p:sp>
        <p:nvSpPr>
          <p:cNvPr id="7" name="Rectangle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0" name="Rectangle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1" name="Rectangle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lang="en-US" smtClean="0"/>
              <a:t>Click to edit Master title style</a:t>
            </a:r>
            <a:endParaRPr lang="en-US" dirty="0"/>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dirty="0"/>
          </a:p>
        </p:txBody>
      </p:sp>
      <p:sp>
        <p:nvSpPr>
          <p:cNvPr id="28" name="Date Placeholder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pPr algn="ctr"/>
            <a:r>
              <a:rPr lang="en-US" sz="2000" smtClean="0">
                <a:solidFill>
                  <a:srgbClr val="FFFFFF"/>
                </a:solidFill>
              </a:rPr>
              <a:t>‹#›</a:t>
            </a:r>
            <a:endParaRPr lang="en-US" sz="2000" dirty="0">
              <a:solidFill>
                <a:srgbClr val="FFFFFF"/>
              </a:solidFill>
            </a:endParaRPr>
          </a:p>
        </p:txBody>
      </p:sp>
      <p:sp>
        <p:nvSpPr>
          <p:cNvPr id="17" name="Footer Placeholder 16"/>
          <p:cNvSpPr>
            <a:spLocks noGrp="1"/>
          </p:cNvSpPr>
          <p:nvPr>
            <p:ph type="ftr" sz="quarter" idx="11"/>
          </p:nvPr>
        </p:nvSpPr>
        <p:spPr>
          <a:xfrm>
            <a:off x="2085393" y="236540"/>
            <a:ext cx="5867400" cy="365125"/>
          </a:xfrm>
        </p:spPr>
        <p:txBody>
          <a:bodyPr/>
          <a:lstStyle>
            <a:lvl1pPr algn="r">
              <a:defRPr>
                <a:solidFill>
                  <a:schemeClr val="tx2"/>
                </a:solidFill>
              </a:defRPr>
            </a:lvl1pPr>
          </a:lstStyle>
          <a:p>
            <a:pPr algn="r"/>
            <a:r>
              <a:rPr lang="en-US" smtClean="0">
                <a:solidFill>
                  <a:schemeClr val="tx2"/>
                </a:solidFill>
              </a:rPr>
              <a:t>Aswath Damodaran</a:t>
            </a:r>
            <a:endParaRPr lang="en-US" dirty="0">
              <a:solidFill>
                <a:schemeClr val="tx2"/>
              </a:solidFill>
            </a:endParaRPr>
          </a:p>
        </p:txBody>
      </p:sp>
      <p:sp>
        <p:nvSpPr>
          <p:cNvPr id="29"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fld id="{72AC53DF-4216-466D-99A7-94400E6C2A25}" type="slidenum">
              <a:rPr lang="en-US" smtClean="0"/>
              <a:pPr/>
              <a:t>‹#›</a:t>
            </a:fld>
            <a:endParaRPr lang="en-US" dirty="0">
              <a:solidFill>
                <a:schemeClr val="tx2"/>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lang="en-US" smtClean="0"/>
              <a:t>Click to edit Master title style</a:t>
            </a:r>
            <a:endParaRPr lang="en-US" dirty="0"/>
          </a:p>
        </p:txBody>
      </p:sp>
      <p:sp>
        <p:nvSpPr>
          <p:cNvPr id="5" name="Footer Placeholder 4"/>
          <p:cNvSpPr>
            <a:spLocks noGrp="1"/>
          </p:cNvSpPr>
          <p:nvPr>
            <p:ph type="ftr" sz="quarter" idx="11"/>
          </p:nvPr>
        </p:nvSpPr>
        <p:spPr/>
        <p:txBody>
          <a:bodyPr/>
          <a:lstStyle>
            <a:lvl1pPr algn="l">
              <a:defRPr/>
            </a:lvl1pPr>
          </a:lstStyle>
          <a:p>
            <a:r>
              <a:rPr lang="en-US" dirty="0" smtClean="0"/>
              <a:t>Aswath Damodaran</a:t>
            </a:r>
            <a:endParaRPr lang="en-US" dirty="0"/>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
        <p:nvSpPr>
          <p:cNvPr id="8" name="Content Placeholder 7"/>
          <p:cNvSpPr>
            <a:spLocks noGrp="1"/>
          </p:cNvSpPr>
          <p:nvPr>
            <p:ph sz="quarter" idx="1"/>
          </p:nvPr>
        </p:nvSpPr>
        <p:spPr>
          <a:xfrm>
            <a:off x="612648" y="1600200"/>
            <a:ext cx="8153400" cy="4495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3" name="TextBox 2"/>
          <p:cNvSpPr txBox="1"/>
          <p:nvPr/>
        </p:nvSpPr>
        <p:spPr>
          <a:xfrm>
            <a:off x="8587765" y="6383635"/>
            <a:ext cx="479017" cy="338554"/>
          </a:xfrm>
          <a:prstGeom prst="rect">
            <a:avLst/>
          </a:prstGeom>
          <a:noFill/>
        </p:spPr>
        <p:txBody>
          <a:bodyPr wrap="none" rtlCol="0">
            <a:spAutoFit/>
          </a:bodyPr>
          <a:lstStyle/>
          <a:p>
            <a:fld id="{A1DA0126-419A-8843-BA24-8B1DD2FAED52}" type="slidenum">
              <a:rPr lang="en-US" sz="1600" smtClean="0"/>
              <a:t>‹#›</a:t>
            </a:fld>
            <a:endParaRPr lang="en-US" sz="16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2" y="2743202"/>
            <a:ext cx="7123113" cy="1673225"/>
          </a:xfrm>
        </p:spPr>
        <p:txBody>
          <a:bodyPr anchor="t"/>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7" name="Rectangle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Rectangle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9" name="Rectangle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lang="en-US" smtClean="0"/>
              <a:t>Click to edit Master title style</a:t>
            </a:r>
            <a:endParaRPr lang="en-US" dirty="0"/>
          </a:p>
        </p:txBody>
      </p:sp>
      <p:sp>
        <p:nvSpPr>
          <p:cNvPr id="12" name="Date Placeholder 11"/>
          <p:cNvSpPr>
            <a:spLocks noGrp="1"/>
          </p:cNvSpPr>
          <p:nvPr>
            <p:ph type="dt" sz="half" idx="10"/>
          </p:nvPr>
        </p:nvSpPr>
        <p:spPr/>
        <p:txBody>
          <a:bodyPr/>
          <a:lstStyle/>
          <a:p>
            <a:r>
              <a:rPr lang="en-US" smtClean="0"/>
              <a:t>‹#›</a:t>
            </a:r>
            <a:endParaRPr lang="en-US" dirty="0"/>
          </a:p>
        </p:txBody>
      </p:sp>
      <p:sp>
        <p:nvSpPr>
          <p:cNvPr id="13" name="Slide Number Placeholder 12"/>
          <p:cNvSpPr>
            <a:spLocks noGrp="1"/>
          </p:cNvSpPr>
          <p:nvPr>
            <p:ph type="sldNum" sz="quarter" idx="11"/>
          </p:nvPr>
        </p:nvSpPr>
        <p:spPr>
          <a:xfrm>
            <a:off x="0" y="1752602"/>
            <a:ext cx="1295400" cy="701676"/>
          </a:xfrm>
        </p:spPr>
        <p:txBody>
          <a:bodyPr>
            <a:noAutofit/>
          </a:bodyPr>
          <a:lstStyle>
            <a:lvl1pPr>
              <a:defRPr sz="2400">
                <a:solidFill>
                  <a:srgbClr val="FFFFFF"/>
                </a:solidFill>
              </a:defRPr>
            </a:lvl1pPr>
          </a:lstStyle>
          <a:p>
            <a:pPr algn="ctr"/>
            <a:fld id="{1AD93096-5B34-4342-9326-69289CEAE4C2}" type="slidenum">
              <a:rPr lang="en-US" smtClean="0"/>
              <a:pPr algn="ctr"/>
              <a:t>‹#›</a:t>
            </a:fld>
            <a:endParaRPr lang="en-US" sz="2400" dirty="0">
              <a:solidFill>
                <a:srgbClr val="FFFFFF"/>
              </a:solidFill>
            </a:endParaRPr>
          </a:p>
        </p:txBody>
      </p:sp>
      <p:sp>
        <p:nvSpPr>
          <p:cNvPr id="14" name="Footer Placeholder 13"/>
          <p:cNvSpPr>
            <a:spLocks noGrp="1"/>
          </p:cNvSpPr>
          <p:nvPr>
            <p:ph type="ftr" sz="quarter" idx="12"/>
          </p:nvPr>
        </p:nvSpPr>
        <p:spPr/>
        <p:txBody>
          <a:bodyPr/>
          <a:lstStyle/>
          <a:p>
            <a:r>
              <a:rPr lang="en-US" dirty="0" smtClean="0"/>
              <a:t>Aswath Damodaran</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
          </p:nvPr>
        </p:nvSpPr>
        <p:spPr>
          <a:xfrm>
            <a:off x="609600" y="1589567"/>
            <a:ext cx="38862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2"/>
          </p:nvPr>
        </p:nvSpPr>
        <p:spPr>
          <a:xfrm>
            <a:off x="4844901" y="1589567"/>
            <a:ext cx="38862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Date Placeholder 7"/>
          <p:cNvSpPr>
            <a:spLocks noGrp="1"/>
          </p:cNvSpPr>
          <p:nvPr>
            <p:ph type="dt" sz="half" idx="15"/>
          </p:nvPr>
        </p:nvSpPr>
        <p:spPr/>
        <p:txBody>
          <a:bodyPr rtlCol="0"/>
          <a:lstStyle/>
          <a:p>
            <a:r>
              <a:rPr lang="en-US" smtClean="0"/>
              <a:t>‹#›</a:t>
            </a:r>
            <a:endParaRPr lang="en-US" dirty="0"/>
          </a:p>
        </p:txBody>
      </p:sp>
      <p:sp>
        <p:nvSpPr>
          <p:cNvPr id="10" name="Slide Number Placeholder 9"/>
          <p:cNvSpPr>
            <a:spLocks noGrp="1"/>
          </p:cNvSpPr>
          <p:nvPr>
            <p:ph type="sldNum" sz="quarter" idx="16"/>
          </p:nvPr>
        </p:nvSpPr>
        <p:spPr/>
        <p:txBody>
          <a:bodyPr rtlCol="0"/>
          <a:lstStyle/>
          <a:p>
            <a:pPr algn="ctr"/>
            <a:fld id="{1AD93096-5B34-4342-9326-69289CEAE4C2}" type="slidenum">
              <a:rPr lang="en-US" smtClean="0"/>
              <a:pPr algn="ctr"/>
              <a:t>‹#›</a:t>
            </a:fld>
            <a:endParaRPr lang="en-US"/>
          </a:p>
        </p:txBody>
      </p:sp>
      <p:sp>
        <p:nvSpPr>
          <p:cNvPr id="12" name="Footer Placeholder 11"/>
          <p:cNvSpPr>
            <a:spLocks noGrp="1"/>
          </p:cNvSpPr>
          <p:nvPr>
            <p:ph type="ftr" sz="quarter" idx="17"/>
          </p:nvPr>
        </p:nvSpPr>
        <p:spPr/>
        <p:txBody>
          <a:bodyPr rtlCol="0"/>
          <a:lstStyle/>
          <a:p>
            <a:r>
              <a:rPr lang="en-US" dirty="0" smtClean="0"/>
              <a:t>Aswath Damodaran</a:t>
            </a:r>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3" name="Date Placeholder 2"/>
          <p:cNvSpPr>
            <a:spLocks noGrp="1"/>
          </p:cNvSpPr>
          <p:nvPr>
            <p:ph type="dt" sz="half" idx="10"/>
          </p:nvPr>
        </p:nvSpPr>
        <p:spPr/>
        <p:txBody>
          <a:bodyPr/>
          <a:lstStyle/>
          <a:p>
            <a:r>
              <a:rPr lang="en-US" smtClean="0"/>
              <a:t>‹#›</a:t>
            </a:r>
            <a:endParaRPr lang="en-US" dirty="0"/>
          </a:p>
        </p:txBody>
      </p:sp>
      <p:sp>
        <p:nvSpPr>
          <p:cNvPr id="4" name="Footer Placeholder 3"/>
          <p:cNvSpPr>
            <a:spLocks noGrp="1"/>
          </p:cNvSpPr>
          <p:nvPr>
            <p:ph type="ftr" sz="quarter" idx="11"/>
          </p:nvPr>
        </p:nvSpPr>
        <p:spPr/>
        <p:txBody>
          <a:bodyPr/>
          <a:lstStyle/>
          <a:p>
            <a:r>
              <a:rPr lang="en-US" smtClean="0"/>
              <a:t>Aswath Damodaran</a:t>
            </a:r>
            <a:endParaRPr lang="en-US" dirty="0"/>
          </a:p>
        </p:txBody>
      </p:sp>
      <p:sp>
        <p:nvSpPr>
          <p:cNvPr id="5" name="Slide Number Placeholder 4"/>
          <p:cNvSpPr>
            <a:spLocks noGrp="1"/>
          </p:cNvSpPr>
          <p:nvPr>
            <p:ph type="sldNum" sz="quarter" idx="12"/>
          </p:nvPr>
        </p:nvSpPr>
        <p:spPr/>
        <p:txBody>
          <a:bodyPr/>
          <a:lstStyle/>
          <a:p>
            <a:pPr algn="ctr"/>
            <a:fld id="{72AC53DF-4216-466D-99A7-94400E6C2A25}" type="slidenum">
              <a:rPr lang="en-US" sz="1200" smtClean="0">
                <a:solidFill>
                  <a:schemeClr val="tx2"/>
                </a:solidFill>
              </a:rPr>
              <a:pPr algn="ctr"/>
              <a:t>‹#›</a:t>
            </a:fld>
            <a:endParaRPr lang="en-US" sz="1400" b="1" dirty="0">
              <a:solidFill>
                <a:srgbClr val="FFFFFF"/>
              </a:solidFil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r>
              <a:rPr lang="en-US" smtClean="0"/>
              <a:t>‹#›</a:t>
            </a:r>
            <a:endParaRPr lang="en-US"/>
          </a:p>
        </p:txBody>
      </p:sp>
      <p:sp>
        <p:nvSpPr>
          <p:cNvPr id="4" name="Footer Placeholder 3"/>
          <p:cNvSpPr>
            <a:spLocks noGrp="1"/>
          </p:cNvSpPr>
          <p:nvPr>
            <p:ph type="ftr" sz="quarter" idx="11"/>
          </p:nvPr>
        </p:nvSpPr>
        <p:spPr/>
        <p:txBody>
          <a:bodyPr/>
          <a:lstStyle/>
          <a:p>
            <a:r>
              <a:rPr lang="en-US" smtClean="0"/>
              <a:t>Aswath Damodaran</a:t>
            </a:r>
            <a:endParaRPr lang="en-US"/>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t>‹#›</a:t>
            </a:r>
            <a:endParaRPr lang="en-US" dirty="0"/>
          </a:p>
        </p:txBody>
      </p:sp>
      <p:sp>
        <p:nvSpPr>
          <p:cNvPr id="3" name="Footer Placeholder 2"/>
          <p:cNvSpPr>
            <a:spLocks noGrp="1"/>
          </p:cNvSpPr>
          <p:nvPr>
            <p:ph type="ftr" sz="quarter" idx="11"/>
          </p:nvPr>
        </p:nvSpPr>
        <p:spPr/>
        <p:txBody>
          <a:bodyPr/>
          <a:lstStyle/>
          <a:p>
            <a:r>
              <a:rPr lang="en-US" dirty="0" smtClean="0"/>
              <a:t>Aswath Damodaran</a:t>
            </a:r>
            <a:endParaRPr lang="en-US" dirty="0"/>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fld id="{1AD93096-5B34-4342-9326-69289CEAE4C2}" type="slidenum">
              <a:rPr lang="en-US" smtClean="0"/>
              <a:pPr/>
              <a:t>‹#›</a:t>
            </a:fld>
            <a:endParaRPr lang="en-US" dirty="0">
              <a:solidFill>
                <a:schemeClr val="tx2"/>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1"/>
            <a:ext cx="8077200" cy="869951"/>
          </a:xfrm>
        </p:spPr>
        <p:txBody>
          <a:bodyPr anchor="ctr"/>
          <a:lstStyle>
            <a:lvl1pPr algn="l">
              <a:buNone/>
              <a:defRPr sz="4400" b="0"/>
            </a:lvl1pPr>
          </a:lstStyle>
          <a:p>
            <a:r>
              <a:rPr lang="en-US" smtClean="0"/>
              <a:t>Click to edit Master title style</a:t>
            </a:r>
            <a:endParaRPr lang="en-US" dirty="0"/>
          </a:p>
        </p:txBody>
      </p:sp>
      <p:sp>
        <p:nvSpPr>
          <p:cNvPr id="5" name="Date Placeholder 4"/>
          <p:cNvSpPr>
            <a:spLocks noGrp="1"/>
          </p:cNvSpPr>
          <p:nvPr>
            <p:ph type="dt" sz="half" idx="10"/>
          </p:nvPr>
        </p:nvSpPr>
        <p:spPr/>
        <p:txBody>
          <a:bodyPr/>
          <a:lstStyle/>
          <a:p>
            <a:r>
              <a:rPr lang="en-US" smtClean="0"/>
              <a:t>‹#›</a:t>
            </a:r>
            <a:endParaRPr lang="en-US" dirty="0"/>
          </a:p>
        </p:txBody>
      </p:sp>
      <p:sp>
        <p:nvSpPr>
          <p:cNvPr id="6" name="Footer Placeholder 5"/>
          <p:cNvSpPr>
            <a:spLocks noGrp="1"/>
          </p:cNvSpPr>
          <p:nvPr>
            <p:ph type="ftr" sz="quarter" idx="11"/>
          </p:nvPr>
        </p:nvSpPr>
        <p:spPr/>
        <p:txBody>
          <a:bodyPr/>
          <a:lstStyle/>
          <a:p>
            <a:r>
              <a:rPr lang="en-US" dirty="0" smtClean="0"/>
              <a:t>Aswath Damodaran</a:t>
            </a:r>
            <a:endParaRPr lang="en-US" dirty="0"/>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
        <p:nvSpPr>
          <p:cNvPr id="9" name="Content Placeholder 8"/>
          <p:cNvSpPr>
            <a:spLocks noGrp="1"/>
          </p:cNvSpPr>
          <p:nvPr>
            <p:ph sz="quarter" idx="1"/>
          </p:nvPr>
        </p:nvSpPr>
        <p:spPr>
          <a:xfrm>
            <a:off x="2362200" y="1752600"/>
            <a:ext cx="6400800" cy="4419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10" name="Picture 9" descr="sm_globe.png"/>
          <p:cNvPicPr>
            <a:picLocks noChangeAspect="1"/>
          </p:cNvPicPr>
          <p:nvPr/>
        </p:nvPicPr>
        <p:blipFill>
          <a:blip r:embed="rId2"/>
          <a:stretch>
            <a:fillRect/>
          </a:stretch>
        </p:blipFill>
        <p:spPr>
          <a:xfrm>
            <a:off x="612652" y="1755648"/>
            <a:ext cx="1615307" cy="1688453"/>
          </a:xfrm>
          <a:prstGeom prst="rect">
            <a:avLst/>
          </a:prstGeom>
          <a:ln w="50800" cap="sq" cmpd="dbl">
            <a:solidFill>
              <a:schemeClr val="accent2"/>
            </a:solidFill>
            <a:miter lim="800000"/>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smtClean="0"/>
              <a:t>Click to edit Master text styles</a:t>
            </a:r>
          </a:p>
        </p:txBody>
      </p:sp>
      <p:sp>
        <p:nvSpPr>
          <p:cNvPr id="8" name="Rectangle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9" name="Rectangle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0" name="Rectangle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 name="Title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lang="en-US" smtClean="0"/>
              <a:t>Click to edit Master title style</a:t>
            </a:r>
            <a:endParaRPr lang="en-US" dirty="0"/>
          </a:p>
        </p:txBody>
      </p:sp>
      <p:sp>
        <p:nvSpPr>
          <p:cNvPr id="11" name="Rectangle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2" name="Date Placeholder 11"/>
          <p:cNvSpPr>
            <a:spLocks noGrp="1"/>
          </p:cNvSpPr>
          <p:nvPr>
            <p:ph type="dt" sz="half" idx="10"/>
          </p:nvPr>
        </p:nvSpPr>
        <p:spPr>
          <a:xfrm>
            <a:off x="6248400" y="6248400"/>
            <a:ext cx="2667000" cy="365125"/>
          </a:xfrm>
        </p:spPr>
        <p:txBody>
          <a:bodyPr rtlCol="0"/>
          <a:lstStyle/>
          <a:p>
            <a:r>
              <a:rPr lang="en-US" smtClean="0"/>
              <a:t>‹#›</a:t>
            </a:r>
            <a:endParaRPr lang="en-US"/>
          </a:p>
        </p:txBody>
      </p:sp>
      <p:sp>
        <p:nvSpPr>
          <p:cNvPr id="13" name="Slide Number Placeholder 12"/>
          <p:cNvSpPr>
            <a:spLocks noGrp="1"/>
          </p:cNvSpPr>
          <p:nvPr>
            <p:ph type="sldNum" sz="quarter" idx="11"/>
          </p:nvPr>
        </p:nvSpPr>
        <p:spPr>
          <a:xfrm>
            <a:off x="0" y="4667249"/>
            <a:ext cx="1447800" cy="663579"/>
          </a:xfrm>
        </p:spPr>
        <p:txBody>
          <a:bodyPr rtlCol="0"/>
          <a:lstStyle>
            <a:lvl1pPr>
              <a:defRPr sz="2800"/>
            </a:lvl1pPr>
          </a:lstStyle>
          <a:p>
            <a:pPr algn="ctr"/>
            <a:fld id="{1AD93096-5B34-4342-9326-69289CEAE4C2}" type="slidenum">
              <a:rPr lang="en-US" smtClean="0"/>
              <a:pPr algn="ctr"/>
              <a:t>‹#›</a:t>
            </a:fld>
            <a:endParaRPr lang="en-US" sz="2800" dirty="0"/>
          </a:p>
        </p:txBody>
      </p:sp>
      <p:sp>
        <p:nvSpPr>
          <p:cNvPr id="14" name="Footer Placeholder 13"/>
          <p:cNvSpPr>
            <a:spLocks noGrp="1"/>
          </p:cNvSpPr>
          <p:nvPr>
            <p:ph type="ftr" sz="quarter" idx="12"/>
          </p:nvPr>
        </p:nvSpPr>
        <p:spPr>
          <a:xfrm>
            <a:off x="1600200" y="6248208"/>
            <a:ext cx="4572000" cy="365125"/>
          </a:xfrm>
        </p:spPr>
        <p:txBody>
          <a:bodyPr rtlCol="0"/>
          <a:lstStyle/>
          <a:p>
            <a:r>
              <a:rPr lang="en-US" smtClean="0"/>
              <a:t>Aswath Damodaran</a:t>
            </a:r>
            <a:endParaRPr lang="en-US" dirty="0"/>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lang="en-US" smtClean="0"/>
              <a:t>Drag picture to placeholder or click icon to add</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solidFill>
                  <a:schemeClr val="tx2"/>
                </a:solidFill>
              </a:rPr>
              <a:t>‹#›</a:t>
            </a:r>
            <a:endParaRPr lang="en-US"/>
          </a:p>
        </p:txBody>
      </p:sp>
      <p:sp>
        <p:nvSpPr>
          <p:cNvPr id="5" name="Footer Placeholder 4"/>
          <p:cNvSpPr>
            <a:spLocks noGrp="1"/>
          </p:cNvSpPr>
          <p:nvPr>
            <p:ph type="ftr" sz="quarter" idx="11"/>
          </p:nvPr>
        </p:nvSpPr>
        <p:spPr/>
        <p:txBody>
          <a:bodyPr/>
          <a:lstStyle/>
          <a:p>
            <a:r>
              <a:rPr lang="en-US" smtClean="0"/>
              <a:t>Aswath Damodaran</a:t>
            </a:r>
            <a:endParaRPr lang="en-US"/>
          </a:p>
        </p:txBody>
      </p:sp>
      <p:sp>
        <p:nvSpPr>
          <p:cNvPr id="6" name="Slide Number Placeholder 5"/>
          <p:cNvSpPr>
            <a:spLocks noGrp="1"/>
          </p:cNvSpPr>
          <p:nvPr>
            <p:ph type="sldNum" sz="quarter" idx="12"/>
          </p:nvPr>
        </p:nvSpPr>
        <p:spPr/>
        <p:txBody>
          <a:bodyPr/>
          <a:lstStyle/>
          <a:p>
            <a:fld id="{72AC53DF-4216-466D-99A7-94400E6C2A25}" type="slidenum">
              <a:rPr lang="en-US" sz="1200" smtClean="0">
                <a:solidFill>
                  <a:schemeClr val="tx2"/>
                </a:solidFill>
              </a: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609601"/>
            <a:ext cx="2057400" cy="5516563"/>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609602"/>
            <a:ext cx="5562600" cy="551656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6553200" y="6248404"/>
            <a:ext cx="2209800" cy="365125"/>
          </a:xfrm>
        </p:spPr>
        <p:txBody>
          <a:bodyPr/>
          <a:lstStyle/>
          <a:p>
            <a:r>
              <a:rPr lang="en-US" smtClean="0">
                <a:solidFill>
                  <a:schemeClr val="tx2"/>
                </a:solidFill>
              </a:rPr>
              <a:t>‹#›</a:t>
            </a:r>
            <a:endParaRPr lang="en-US" dirty="0"/>
          </a:p>
        </p:txBody>
      </p:sp>
      <p:sp>
        <p:nvSpPr>
          <p:cNvPr id="5" name="Footer Placeholder 4"/>
          <p:cNvSpPr>
            <a:spLocks noGrp="1"/>
          </p:cNvSpPr>
          <p:nvPr>
            <p:ph type="ftr" sz="quarter" idx="11"/>
          </p:nvPr>
        </p:nvSpPr>
        <p:spPr>
          <a:xfrm>
            <a:off x="457205" y="6248208"/>
            <a:ext cx="5573483" cy="365125"/>
          </a:xfrm>
        </p:spPr>
        <p:txBody>
          <a:bodyPr/>
          <a:lstStyle/>
          <a:p>
            <a:r>
              <a:rPr lang="en-US" smtClean="0"/>
              <a:t>Aswath Damodaran</a:t>
            </a:r>
            <a:endParaRPr lang="en-US" dirty="0"/>
          </a:p>
        </p:txBody>
      </p:sp>
      <p:sp>
        <p:nvSpPr>
          <p:cNvPr id="7" name="Rectangle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a:xfrm rot="5400000">
            <a:off x="5989638" y="144462"/>
            <a:ext cx="533400" cy="244476"/>
          </a:xfrm>
        </p:spPr>
        <p:txBody>
          <a:bodyPr/>
          <a:lstStyle/>
          <a:p>
            <a:fld id="{72AC53DF-4216-466D-99A7-94400E6C2A25}" type="slidenum">
              <a:rPr lang="en-US" sz="1200" smtClean="0">
                <a:solidFill>
                  <a:schemeClr val="tx2"/>
                </a:solidFill>
              </a: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a:xfrm>
            <a:off x="6096000" y="6248400"/>
            <a:ext cx="2667000" cy="365125"/>
          </a:xfrm>
          <a:prstGeom prst="rect">
            <a:avLst/>
          </a:prstGeom>
        </p:spPr>
        <p:txBody>
          <a:bodyPr/>
          <a:lstStyle>
            <a:lvl1pPr>
              <a:defRPr/>
            </a:lvl1pPr>
          </a:lstStyle>
          <a:p>
            <a:pPr>
              <a:defRPr/>
            </a:pPr>
            <a:r>
              <a:rPr lang="en-US" smtClean="0"/>
              <a:t>‹#›</a:t>
            </a:r>
            <a:endParaRPr lang="en-US"/>
          </a:p>
        </p:txBody>
      </p:sp>
      <p:sp>
        <p:nvSpPr>
          <p:cNvPr id="7" name="Footer Placeholder 2"/>
          <p:cNvSpPr>
            <a:spLocks noGrp="1"/>
          </p:cNvSpPr>
          <p:nvPr>
            <p:ph type="ftr" sz="quarter" idx="11"/>
          </p:nvPr>
        </p:nvSpPr>
        <p:spPr>
          <a:xfrm>
            <a:off x="609604" y="6248400"/>
            <a:ext cx="5421313" cy="365125"/>
          </a:xfrm>
          <a:prstGeom prst="rect">
            <a:avLst/>
          </a:prstGeom>
        </p:spPr>
        <p:txBody>
          <a:bodyPr/>
          <a:lstStyle>
            <a:lvl1pPr>
              <a:defRPr/>
            </a:lvl1pPr>
          </a:lstStyle>
          <a:p>
            <a:pPr>
              <a:defRPr/>
            </a:pPr>
            <a:r>
              <a:rPr lang="en-US"/>
              <a:t>Aswath Damodaran</a:t>
            </a:r>
            <a:endParaRPr lang="en-US" dirty="0"/>
          </a:p>
        </p:txBody>
      </p:sp>
      <p:sp>
        <p:nvSpPr>
          <p:cNvPr id="8" name="Slide Number Placeholder 22"/>
          <p:cNvSpPr>
            <a:spLocks noGrp="1"/>
          </p:cNvSpPr>
          <p:nvPr>
            <p:ph type="sldNum" sz="quarter" idx="12"/>
          </p:nvPr>
        </p:nvSpPr>
        <p:spPr>
          <a:xfrm>
            <a:off x="0" y="1271589"/>
            <a:ext cx="533400" cy="244475"/>
          </a:xfrm>
          <a:prstGeom prst="rect">
            <a:avLst/>
          </a:prstGeom>
        </p:spPr>
        <p:txBody>
          <a:bodyPr/>
          <a:lstStyle>
            <a:lvl1pPr>
              <a:defRPr/>
            </a:lvl1pPr>
          </a:lstStyle>
          <a:p>
            <a:pPr>
              <a:defRPr/>
            </a:pPr>
            <a:fld id="{F6A3B3F2-A7CD-1040-BA6D-B7AAC5507D45}" type="slidenum">
              <a:rPr lang="en-US"/>
              <a:pPr>
                <a:defRPr/>
              </a:pPr>
              <a:t>‹#›</a:t>
            </a:fld>
            <a:endParaRPr lang="en-US" sz="1400" dirty="0">
              <a:solidFill>
                <a:srgbClr val="FFFFFF"/>
              </a:solidFill>
            </a:endParaRPr>
          </a:p>
        </p:txBody>
      </p:sp>
    </p:spTree>
    <p:extLst>
      <p:ext uri="{BB962C8B-B14F-4D97-AF65-F5344CB8AC3E}">
        <p14:creationId xmlns:p14="http://schemas.microsoft.com/office/powerpoint/2010/main" val="1067001397"/>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28600"/>
            <a:ext cx="8153400" cy="990600"/>
          </a:xfrm>
          <a:prstGeom prst="rect">
            <a:avLst/>
          </a:prstGeom>
        </p:spPr>
        <p:txBody>
          <a:bodyPr vert="horz" anchor="ctr">
            <a:normAutofit/>
          </a:bodyPr>
          <a:lstStyle/>
          <a:p>
            <a:r>
              <a:rPr lang="en-US" smtClean="0"/>
              <a:t>Click to edit Master title style</a:t>
            </a:r>
            <a:endParaRPr lang="en-US" dirty="0"/>
          </a:p>
        </p:txBody>
      </p:sp>
      <p:sp>
        <p:nvSpPr>
          <p:cNvPr id="13" name="Text Placeholder 12"/>
          <p:cNvSpPr>
            <a:spLocks noGrp="1"/>
          </p:cNvSpPr>
          <p:nvPr>
            <p:ph type="body" idx="1"/>
          </p:nvPr>
        </p:nvSpPr>
        <p:spPr>
          <a:xfrm>
            <a:off x="612648" y="1600200"/>
            <a:ext cx="8153400" cy="4526280"/>
          </a:xfrm>
          <a:prstGeom prst="rect">
            <a:avLst/>
          </a:prstGeom>
        </p:spPr>
        <p:txBody>
          <a:bodyPr vert="horz">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r">
              <a:defRPr sz="1400">
                <a:solidFill>
                  <a:schemeClr val="tx2"/>
                </a:solidFill>
              </a:defRPr>
            </a:lvl1pPr>
          </a:lstStyle>
          <a:p>
            <a:r>
              <a:rPr lang="en-US" smtClean="0"/>
              <a:t>‹#›</a:t>
            </a:r>
            <a:endParaRPr lang="en-US" dirty="0"/>
          </a:p>
        </p:txBody>
      </p:sp>
      <p:sp>
        <p:nvSpPr>
          <p:cNvPr id="3" name="Footer Placeholder 2"/>
          <p:cNvSpPr>
            <a:spLocks noGrp="1"/>
          </p:cNvSpPr>
          <p:nvPr>
            <p:ph type="ftr" sz="quarter" idx="3"/>
          </p:nvPr>
        </p:nvSpPr>
        <p:spPr>
          <a:xfrm>
            <a:off x="609604" y="6248208"/>
            <a:ext cx="5421083" cy="365125"/>
          </a:xfrm>
          <a:prstGeom prst="rect">
            <a:avLst/>
          </a:prstGeom>
        </p:spPr>
        <p:txBody>
          <a:bodyPr vert="horz" anchor="ctr"/>
          <a:lstStyle>
            <a:lvl1pPr algn="l">
              <a:defRPr sz="1400">
                <a:solidFill>
                  <a:schemeClr val="tx2"/>
                </a:solidFill>
              </a:defRPr>
            </a:lvl1pPr>
          </a:lstStyle>
          <a:p>
            <a:r>
              <a:rPr lang="en-US" dirty="0" smtClean="0"/>
              <a:t>Aswath Damodaran</a:t>
            </a:r>
            <a:endParaRPr lang="en-US" dirty="0"/>
          </a:p>
        </p:txBody>
      </p:sp>
      <p:sp>
        <p:nvSpPr>
          <p:cNvPr id="7" name="Rectangle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Rectangle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schemeClr val="tx1"/>
              </a:solidFill>
            </a:endParaRPr>
          </a:p>
        </p:txBody>
      </p:sp>
      <p:sp>
        <p:nvSpPr>
          <p:cNvPr id="9" name="Rectangle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3" name="Slide Number Placeholder 22"/>
          <p:cNvSpPr>
            <a:spLocks noGrp="1"/>
          </p:cNvSpPr>
          <p:nvPr>
            <p:ph type="sldNum" sz="quarter" idx="4"/>
          </p:nvPr>
        </p:nvSpPr>
        <p:spPr>
          <a:xfrm>
            <a:off x="0" y="1272223"/>
            <a:ext cx="533400" cy="244476"/>
          </a:xfrm>
          <a:prstGeom prst="rect">
            <a:avLst/>
          </a:prstGeom>
        </p:spPr>
        <p:txBody>
          <a:bodyPr vert="horz" anchor="ctr" anchorCtr="0">
            <a:normAutofit/>
          </a:bodyPr>
          <a:lstStyle>
            <a:lvl1pPr algn="ctr">
              <a:defRPr sz="1400" b="1">
                <a:solidFill>
                  <a:srgbClr val="FFFFFF"/>
                </a:solidFill>
              </a:defRPr>
            </a:lvl1pPr>
          </a:lstStyle>
          <a:p>
            <a:pPr algn="ctr"/>
            <a:fld id="{72AC53DF-4216-466D-99A7-94400E6C2A25}" type="slidenum">
              <a:rPr lang="en-US" sz="1200" smtClean="0">
                <a:solidFill>
                  <a:schemeClr val="tx2"/>
                </a:solidFill>
              </a:rPr>
              <a:pPr algn="ctr"/>
              <a:t>‹#›</a:t>
            </a:fld>
            <a:endParaRPr lang="en-US" sz="1400" b="1" dirty="0">
              <a:solidFill>
                <a:srgbClr val="FFFFFF"/>
              </a:solidFill>
            </a:endParaRPr>
          </a:p>
        </p:txBody>
      </p:sp>
    </p:spTree>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 id="2147483688" r:id="rId12"/>
  </p:sldLayoutIdLst>
  <p:hf hdr="0"/>
  <p:txStyles>
    <p:titleStyle>
      <a:lvl1pPr algn="l" rtl="0" eaLnBrk="1" latinLnBrk="0" hangingPunct="1">
        <a:spcBef>
          <a:spcPct val="0"/>
        </a:spcBef>
        <a:buNone/>
        <a:defRPr sz="36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sz="28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sz="24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sz="24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emf"/></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 Id="rId3" Type="http://schemas.openxmlformats.org/officeDocument/2006/relationships/image" Target="../media/image7.emf"/></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emf"/></Relationships>
</file>

<file path=ppt/slides/_rels/slide8.xml.rels><?xml version="1.0" encoding="UTF-8" standalone="yes"?>
<Relationships xmlns="http://schemas.openxmlformats.org/package/2006/relationships"><Relationship Id="rId3" Type="http://schemas.openxmlformats.org/officeDocument/2006/relationships/oleObject" Target="../embeddings/oleObject1.bin"/><Relationship Id="rId4" Type="http://schemas.openxmlformats.org/officeDocument/2006/relationships/image" Target="../media/image9.emf"/><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emf"/></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emf"/></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smtClean="0"/>
              <a:t>Session 26: Valuing declining &amp; distressed companies</a:t>
            </a:r>
            <a:endParaRPr lang="en-US" dirty="0"/>
          </a:p>
        </p:txBody>
      </p:sp>
      <p:sp>
        <p:nvSpPr>
          <p:cNvPr id="5" name="Subtitle 4"/>
          <p:cNvSpPr>
            <a:spLocks noGrp="1"/>
          </p:cNvSpPr>
          <p:nvPr>
            <p:ph type="subTitle" idx="1"/>
          </p:nvPr>
        </p:nvSpPr>
        <p:spPr/>
        <p:txBody>
          <a:bodyPr/>
          <a:lstStyle/>
          <a:p>
            <a:endParaRPr lang="en-US"/>
          </a:p>
        </p:txBody>
      </p:sp>
      <p:sp>
        <p:nvSpPr>
          <p:cNvPr id="6" name="Date Placeholder 5"/>
          <p:cNvSpPr>
            <a:spLocks noGrp="1"/>
          </p:cNvSpPr>
          <p:nvPr>
            <p:ph type="dt" sz="half" idx="10"/>
          </p:nvPr>
        </p:nvSpPr>
        <p:spPr/>
        <p:txBody>
          <a:bodyPr/>
          <a:lstStyle/>
          <a:p>
            <a:pPr algn="ctr"/>
            <a:r>
              <a:rPr lang="en-US" sz="2000" smtClean="0">
                <a:solidFill>
                  <a:srgbClr val="FFFFFF"/>
                </a:solidFill>
              </a:rPr>
              <a:t>‹#›</a:t>
            </a:r>
            <a:endParaRPr lang="en-US" sz="2000" dirty="0">
              <a:solidFill>
                <a:srgbClr val="FFFFFF"/>
              </a:solidFill>
            </a:endParaRPr>
          </a:p>
        </p:txBody>
      </p:sp>
      <p:sp>
        <p:nvSpPr>
          <p:cNvPr id="7" name="Footer Placeholder 6"/>
          <p:cNvSpPr>
            <a:spLocks noGrp="1"/>
          </p:cNvSpPr>
          <p:nvPr>
            <p:ph type="ftr" sz="quarter" idx="11"/>
          </p:nvPr>
        </p:nvSpPr>
        <p:spPr/>
        <p:txBody>
          <a:bodyPr/>
          <a:lstStyle/>
          <a:p>
            <a:pPr algn="r"/>
            <a:r>
              <a:rPr lang="en-US" smtClean="0">
                <a:solidFill>
                  <a:schemeClr val="tx2"/>
                </a:solidFill>
              </a:rPr>
              <a:t>Aswath Damodaran</a:t>
            </a:r>
            <a:endParaRPr lang="en-US" dirty="0">
              <a:solidFill>
                <a:schemeClr val="tx2"/>
              </a:solidFill>
            </a:endParaRPr>
          </a:p>
        </p:txBody>
      </p:sp>
      <p:sp>
        <p:nvSpPr>
          <p:cNvPr id="8" name="Slide Number Placeholder 7"/>
          <p:cNvSpPr>
            <a:spLocks noGrp="1"/>
          </p:cNvSpPr>
          <p:nvPr>
            <p:ph type="sldNum" sz="quarter" idx="12"/>
          </p:nvPr>
        </p:nvSpPr>
        <p:spPr/>
        <p:txBody>
          <a:bodyPr>
            <a:normAutofit/>
          </a:bodyPr>
          <a:lstStyle/>
          <a:p>
            <a:fld id="{72AC53DF-4216-466D-99A7-94400E6C2A25}" type="slidenum">
              <a:rPr lang="en-US" smtClean="0"/>
              <a:pPr/>
              <a:t>1</a:t>
            </a:fld>
            <a:endParaRPr lang="en-US" dirty="0">
              <a:solidFill>
                <a:schemeClr val="tx2"/>
              </a:solidFill>
            </a:endParaRPr>
          </a:p>
        </p:txBody>
      </p:sp>
    </p:spTree>
    <p:extLst>
      <p:ext uri="{BB962C8B-B14F-4D97-AF65-F5344CB8AC3E}">
        <p14:creationId xmlns:p14="http://schemas.microsoft.com/office/powerpoint/2010/main" val="183778350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Valuing </a:t>
            </a:r>
            <a:r>
              <a:rPr lang="en-US" dirty="0" smtClean="0"/>
              <a:t>Declining &amp; </a:t>
            </a:r>
            <a:r>
              <a:rPr lang="en-US" smtClean="0"/>
              <a:t>Distressed Companies</a:t>
            </a:r>
            <a:endParaRPr lang="en-US" dirty="0"/>
          </a:p>
        </p:txBody>
      </p:sp>
      <p:sp>
        <p:nvSpPr>
          <p:cNvPr id="3" name="Footer Placeholder 2"/>
          <p:cNvSpPr>
            <a:spLocks noGrp="1"/>
          </p:cNvSpPr>
          <p:nvPr>
            <p:ph type="ftr" sz="quarter" idx="11"/>
          </p:nvPr>
        </p:nvSpPr>
        <p:spPr/>
        <p:txBody>
          <a:bodyPr/>
          <a:lstStyle/>
          <a:p>
            <a:r>
              <a:rPr lang="en-US" smtClean="0"/>
              <a:t>Aswath Damodaran</a:t>
            </a:r>
            <a:endParaRPr lang="en-US" dirty="0"/>
          </a:p>
        </p:txBody>
      </p:sp>
      <p:sp>
        <p:nvSpPr>
          <p:cNvPr id="4" name="Slide Number Placeholder 3"/>
          <p:cNvSpPr>
            <a:spLocks noGrp="1"/>
          </p:cNvSpPr>
          <p:nvPr>
            <p:ph type="sldNum" sz="quarter" idx="12"/>
          </p:nvPr>
        </p:nvSpPr>
        <p:spPr/>
        <p:txBody>
          <a:bodyPr>
            <a:normAutofit fontScale="85000" lnSpcReduction="20000"/>
          </a:bodyPr>
          <a:lstStyle/>
          <a:p>
            <a:fld id="{1AD93096-5B34-4342-9326-69289CEAE4C2}" type="slidenum">
              <a:rPr lang="en-US" smtClean="0"/>
              <a:pPr/>
              <a:t>2</a:t>
            </a:fld>
            <a:endParaRPr lang="en-US" dirty="0">
              <a:solidFill>
                <a:srgbClr val="FFFFFF"/>
              </a:solidFill>
            </a:endParaRPr>
          </a:p>
        </p:txBody>
      </p:sp>
      <p:pic>
        <p:nvPicPr>
          <p:cNvPr id="9" name="Content Placeholder 8"/>
          <p:cNvPicPr>
            <a:picLocks noGrp="1" noChangeAspect="1"/>
          </p:cNvPicPr>
          <p:nvPr>
            <p:ph sz="quarter" idx="1"/>
          </p:nvPr>
        </p:nvPicPr>
        <p:blipFill>
          <a:blip r:embed="rId2"/>
          <a:stretch>
            <a:fillRect/>
          </a:stretch>
        </p:blipFill>
        <p:spPr>
          <a:xfrm>
            <a:off x="1957621" y="1600200"/>
            <a:ext cx="5463708" cy="4495800"/>
          </a:xfrm>
          <a:prstGeom prst="rect">
            <a:avLst/>
          </a:prstGeom>
        </p:spPr>
      </p:pic>
    </p:spTree>
    <p:extLst>
      <p:ext uri="{BB962C8B-B14F-4D97-AF65-F5344CB8AC3E}">
        <p14:creationId xmlns:p14="http://schemas.microsoft.com/office/powerpoint/2010/main" val="19724133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8081" name="Title 1"/>
          <p:cNvSpPr>
            <a:spLocks noGrp="1"/>
          </p:cNvSpPr>
          <p:nvPr>
            <p:ph type="title"/>
          </p:nvPr>
        </p:nvSpPr>
        <p:spPr>
          <a:xfrm>
            <a:off x="612775" y="228600"/>
            <a:ext cx="8153400" cy="990600"/>
          </a:xfrm>
        </p:spPr>
        <p:txBody>
          <a:bodyPr/>
          <a:lstStyle/>
          <a:p>
            <a:pPr eaLnBrk="1" hangingPunct="1"/>
            <a:r>
              <a:rPr lang="en-US" altLang="en-US" dirty="0" smtClean="0">
                <a:ea typeface="ＭＳ Ｐゴシック" charset="-128"/>
              </a:rPr>
              <a:t>Dealing </a:t>
            </a:r>
            <a:r>
              <a:rPr lang="en-US" altLang="en-US" dirty="0">
                <a:ea typeface="ＭＳ Ｐゴシック" charset="-128"/>
              </a:rPr>
              <a:t>with decline and distress…</a:t>
            </a:r>
          </a:p>
        </p:txBody>
      </p:sp>
      <p:pic>
        <p:nvPicPr>
          <p:cNvPr id="558082" name="Content Placeholder 9"/>
          <p:cNvPicPr>
            <a:picLocks noGrp="1" noChangeAspect="1"/>
          </p:cNvPicPr>
          <p:nvPr>
            <p:ph sz="quarter" idx="1"/>
          </p:nvPr>
        </p:nvPicPr>
        <p:blipFill>
          <a:blip r:embed="rId2">
            <a:extLst>
              <a:ext uri="{28A0092B-C50C-407E-A947-70E740481C1C}">
                <a14:useLocalDpi xmlns:a14="http://schemas.microsoft.com/office/drawing/2010/main" val="0"/>
              </a:ext>
            </a:extLst>
          </a:blip>
          <a:srcRect t="-4355" b="-4355"/>
          <a:stretch>
            <a:fillRect/>
          </a:stretch>
        </p:blipFill>
        <p:spPr>
          <a:xfrm>
            <a:off x="612775" y="1600200"/>
            <a:ext cx="8153400" cy="4495800"/>
          </a:xfrm>
        </p:spPr>
      </p:pic>
      <p:sp>
        <p:nvSpPr>
          <p:cNvPr id="558083" name="Footer Placeholder 3"/>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lnSpc>
                <a:spcPct val="80000"/>
              </a:lnSpc>
            </a:pPr>
            <a:fld id="{ECF2E906-4AA0-0D41-B615-439A0E957508}" type="slidenum">
              <a:rPr lang="en-US" altLang="en-US" sz="1200">
                <a:solidFill>
                  <a:srgbClr val="FFFFFF"/>
                </a:solidFill>
              </a:rPr>
              <a:pPr eaLnBrk="1" hangingPunct="1">
                <a:lnSpc>
                  <a:spcPct val="80000"/>
                </a:lnSpc>
              </a:pPr>
              <a:t>3</a:t>
            </a:fld>
            <a:endParaRPr lang="en-US" altLang="en-US" sz="1200">
              <a:solidFill>
                <a:srgbClr val="FFFFFF"/>
              </a:solidFill>
            </a:endParaRPr>
          </a:p>
        </p:txBody>
      </p:sp>
    </p:spTree>
    <p:extLst>
      <p:ext uri="{BB962C8B-B14F-4D97-AF65-F5344CB8AC3E}">
        <p14:creationId xmlns:p14="http://schemas.microsoft.com/office/powerpoint/2010/main" val="180701253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910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 Dealing with Decline</a:t>
            </a:r>
          </a:p>
        </p:txBody>
      </p:sp>
      <p:sp>
        <p:nvSpPr>
          <p:cNvPr id="515074"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200">
                <a:ea typeface="ＭＳ Ｐゴシック" charset="-128"/>
              </a:rPr>
              <a:t>In decline, firms often see declining revenues and lower margins, translating in negative expected growth over time.</a:t>
            </a:r>
          </a:p>
          <a:p>
            <a:pPr eaLnBrk="1" hangingPunct="1">
              <a:lnSpc>
                <a:spcPct val="80000"/>
              </a:lnSpc>
            </a:pPr>
            <a:r>
              <a:rPr lang="en-US" altLang="en-US" sz="2200">
                <a:ea typeface="ＭＳ Ｐゴシック" charset="-128"/>
              </a:rPr>
              <a:t>If these firms are run by good managers, they will not fight decline. Instead, they will adapt to it and shut down or sell investments that do not generate the cost of capital. This can translate into negative net capital expenditures (depreciation exceeds cap ex), declining working capital and an overall negative reinvestment rate. The best case scenario is that the firm can shed its bad assets, make itself a much smaller and healthier firm and then settle into long-term stable growth.</a:t>
            </a:r>
          </a:p>
          <a:p>
            <a:pPr eaLnBrk="1" hangingPunct="1">
              <a:lnSpc>
                <a:spcPct val="80000"/>
              </a:lnSpc>
            </a:pPr>
            <a:r>
              <a:rPr lang="en-US" altLang="en-US" sz="2200">
                <a:ea typeface="ＭＳ Ｐゴシック" charset="-128"/>
              </a:rPr>
              <a:t>As an investor, your worst case scenario is that these firms are run by managers in denial who continue to expand the firm by making bad investments (that generate lower returns than the cost of capital). These firms may be able to grow revenues and operating income but will destroy value along the way.</a:t>
            </a:r>
          </a:p>
        </p:txBody>
      </p:sp>
      <p:sp>
        <p:nvSpPr>
          <p:cNvPr id="559107" name="Footer Placeholder 3"/>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lnSpc>
                <a:spcPct val="80000"/>
              </a:lnSpc>
            </a:pPr>
            <a:fld id="{96C5B7C8-13BA-9F48-BA1B-670524EDA317}" type="slidenum">
              <a:rPr lang="en-US" altLang="en-US" sz="1200">
                <a:solidFill>
                  <a:srgbClr val="FFFFFF"/>
                </a:solidFill>
              </a:rPr>
              <a:pPr eaLnBrk="1" hangingPunct="1">
                <a:lnSpc>
                  <a:spcPct val="80000"/>
                </a:lnSpc>
              </a:pPr>
              <a:t>4</a:t>
            </a:fld>
            <a:endParaRPr lang="en-US" altLang="en-US" sz="1200">
              <a:solidFill>
                <a:srgbClr val="FFFFFF"/>
              </a:solidFill>
            </a:endParaRPr>
          </a:p>
        </p:txBody>
      </p:sp>
    </p:spTree>
    <p:extLst>
      <p:ext uri="{BB962C8B-B14F-4D97-AF65-F5344CB8AC3E}">
        <p14:creationId xmlns:p14="http://schemas.microsoft.com/office/powerpoint/2010/main" val="74588945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1153"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en-US" sz="1400">
                <a:solidFill>
                  <a:schemeClr val="tx2"/>
                </a:solidFill>
              </a:rPr>
              <a:t>Aswath Damodaran</a:t>
            </a:r>
          </a:p>
        </p:txBody>
      </p:sp>
      <p:sp>
        <p:nvSpPr>
          <p:cNvPr id="561154"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fld id="{4EB230D7-E8B1-FE4A-92A4-368BD8FFB918}" type="slidenum">
              <a:rPr lang="en-US" altLang="en-US" sz="1400">
                <a:solidFill>
                  <a:schemeClr val="tx2"/>
                </a:solidFill>
              </a:rPr>
              <a:pPr eaLnBrk="1" hangingPunct="1"/>
              <a:t>5</a:t>
            </a:fld>
            <a:endParaRPr lang="en-US" altLang="en-US" sz="1400">
              <a:solidFill>
                <a:schemeClr val="tx2"/>
              </a:solidFill>
            </a:endParaRPr>
          </a:p>
        </p:txBody>
      </p:sp>
      <p:pic>
        <p:nvPicPr>
          <p:cNvPr id="561155"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143000"/>
            <a:ext cx="9144000"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7135579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0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b. Dealing with the “downside” of Distress</a:t>
            </a:r>
          </a:p>
        </p:txBody>
      </p:sp>
      <p:sp>
        <p:nvSpPr>
          <p:cNvPr id="519170"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000">
                <a:ea typeface="ＭＳ Ｐゴシック" charset="-128"/>
              </a:rPr>
              <a:t>A DCF  valuation values a firm as a going concern. If there is a significant likelihood of the firm failing before it reaches stable growth and if the assets will then be sold for a value less than the present value of the expected cashflows (a distress sale value), DCF valuations will overstate the value of the firm.</a:t>
            </a:r>
          </a:p>
          <a:p>
            <a:pPr eaLnBrk="1" hangingPunct="1">
              <a:lnSpc>
                <a:spcPct val="80000"/>
              </a:lnSpc>
            </a:pPr>
            <a:r>
              <a:rPr lang="en-US" altLang="en-US" sz="2000">
                <a:ea typeface="ＭＳ Ｐゴシック" charset="-128"/>
              </a:rPr>
              <a:t>Value of Equity= DCF value of equity (1 - Probability of distress) + Distress sale value of equity (Probability of distress)</a:t>
            </a:r>
          </a:p>
          <a:p>
            <a:pPr eaLnBrk="1" hangingPunct="1">
              <a:lnSpc>
                <a:spcPct val="80000"/>
              </a:lnSpc>
            </a:pPr>
            <a:r>
              <a:rPr lang="en-US" altLang="en-US" sz="2000">
                <a:ea typeface="ＭＳ Ｐゴシック" charset="-128"/>
              </a:rPr>
              <a:t>There are three ways in which we can estimate the probability of distress:</a:t>
            </a:r>
          </a:p>
          <a:p>
            <a:pPr lvl="1" eaLnBrk="1" hangingPunct="1">
              <a:lnSpc>
                <a:spcPct val="80000"/>
              </a:lnSpc>
            </a:pPr>
            <a:r>
              <a:rPr lang="en-US" altLang="en-US" sz="1700">
                <a:ea typeface="ＭＳ Ｐゴシック" charset="-128"/>
              </a:rPr>
              <a:t>Use the bond rating to estimate the cumulative probability of distress over 10 years</a:t>
            </a:r>
          </a:p>
          <a:p>
            <a:pPr lvl="1" eaLnBrk="1" hangingPunct="1">
              <a:lnSpc>
                <a:spcPct val="80000"/>
              </a:lnSpc>
            </a:pPr>
            <a:r>
              <a:rPr lang="en-US" altLang="en-US" sz="1700">
                <a:ea typeface="ＭＳ Ｐゴシック" charset="-128"/>
              </a:rPr>
              <a:t>Estimate the probability of distress with a probit</a:t>
            </a:r>
          </a:p>
          <a:p>
            <a:pPr lvl="1" eaLnBrk="1" hangingPunct="1">
              <a:lnSpc>
                <a:spcPct val="80000"/>
              </a:lnSpc>
            </a:pPr>
            <a:r>
              <a:rPr lang="en-US" altLang="en-US" sz="1700">
                <a:ea typeface="ＭＳ Ｐゴシック" charset="-128"/>
              </a:rPr>
              <a:t>Estimate the probability of distress by looking at market value of bonds..</a:t>
            </a:r>
          </a:p>
          <a:p>
            <a:pPr eaLnBrk="1" hangingPunct="1">
              <a:lnSpc>
                <a:spcPct val="80000"/>
              </a:lnSpc>
            </a:pPr>
            <a:r>
              <a:rPr lang="en-US" altLang="en-US" sz="2000">
                <a:ea typeface="ＭＳ Ｐゴシック" charset="-128"/>
              </a:rPr>
              <a:t>The distress sale value of equity is usually best estimated as a percent of book value (and this value will be lower if the economy is doing badly and there are other firms in the same business also in distress).</a:t>
            </a:r>
          </a:p>
        </p:txBody>
      </p:sp>
      <p:sp>
        <p:nvSpPr>
          <p:cNvPr id="563203" name="Footer Placeholder 3"/>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lnSpc>
                <a:spcPct val="80000"/>
              </a:lnSpc>
            </a:pPr>
            <a:fld id="{5B6A12DF-862F-BD45-A2F3-75012252EA09}" type="slidenum">
              <a:rPr lang="en-US" altLang="en-US" sz="1200">
                <a:solidFill>
                  <a:srgbClr val="FFFFFF"/>
                </a:solidFill>
              </a:rPr>
              <a:pPr eaLnBrk="1" hangingPunct="1">
                <a:lnSpc>
                  <a:spcPct val="80000"/>
                </a:lnSpc>
              </a:pPr>
              <a:t>6</a:t>
            </a:fld>
            <a:endParaRPr lang="en-US" altLang="en-US" sz="1200">
              <a:solidFill>
                <a:srgbClr val="FFFFFF"/>
              </a:solidFill>
            </a:endParaRPr>
          </a:p>
        </p:txBody>
      </p:sp>
    </p:spTree>
    <p:extLst>
      <p:ext uri="{BB962C8B-B14F-4D97-AF65-F5344CB8AC3E}">
        <p14:creationId xmlns:p14="http://schemas.microsoft.com/office/powerpoint/2010/main" val="138042188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5249"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8100" y="-6350"/>
            <a:ext cx="9220200" cy="6870700"/>
          </a:xfrm>
          <a:prstGeom prst="rect">
            <a:avLst/>
          </a:prstGeom>
          <a:solidFill>
            <a:srgbClr val="FFFFFF"/>
          </a:solidFill>
          <a:ln w="9525">
            <a:solidFill>
              <a:srgbClr val="00FFFF"/>
            </a:solidFill>
            <a:miter lim="800000"/>
            <a:headEnd/>
            <a:tailEnd/>
          </a:ln>
        </p:spPr>
      </p:pic>
      <p:sp>
        <p:nvSpPr>
          <p:cNvPr id="565250"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en-US" sz="1400">
                <a:solidFill>
                  <a:schemeClr val="tx2"/>
                </a:solidFill>
              </a:rPr>
              <a:t>Aswath Damodaran</a:t>
            </a:r>
          </a:p>
        </p:txBody>
      </p:sp>
      <p:sp>
        <p:nvSpPr>
          <p:cNvPr id="565251"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fld id="{D9D7A431-99AC-3B46-B85B-56D421EE1D8C}" type="slidenum">
              <a:rPr lang="en-US" altLang="en-US" sz="1400">
                <a:solidFill>
                  <a:schemeClr val="tx2"/>
                </a:solidFill>
              </a:rPr>
              <a:pPr eaLnBrk="1" hangingPunct="1"/>
              <a:t>7</a:t>
            </a:fld>
            <a:endParaRPr lang="en-US" altLang="en-US" sz="1400">
              <a:solidFill>
                <a:schemeClr val="tx2"/>
              </a:solidFill>
            </a:endParaRPr>
          </a:p>
        </p:txBody>
      </p:sp>
    </p:spTree>
    <p:extLst>
      <p:ext uri="{BB962C8B-B14F-4D97-AF65-F5344CB8AC3E}">
        <p14:creationId xmlns:p14="http://schemas.microsoft.com/office/powerpoint/2010/main" val="13466189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6273"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Adjusting the value of LVS for distress..</a:t>
            </a:r>
          </a:p>
        </p:txBody>
      </p:sp>
      <p:sp>
        <p:nvSpPr>
          <p:cNvPr id="522242" name="Content Placeholder 2"/>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2000" dirty="0">
                <a:ea typeface="ＭＳ Ｐゴシック" charset="-128"/>
              </a:rPr>
              <a:t>In February 2009, LVS was rated B+ by S&amp;P. Historically, 28.25% of B+ rated bonds default within 10 years. LVS has a 6.375% bond, maturing in February 2015 (7 years), trading at $529. If we discount the expected cash flows on the bond at the </a:t>
            </a:r>
            <a:r>
              <a:rPr lang="en-US" altLang="en-US" sz="2000" dirty="0" err="1">
                <a:ea typeface="ＭＳ Ｐゴシック" charset="-128"/>
              </a:rPr>
              <a:t>riskfree</a:t>
            </a:r>
            <a:r>
              <a:rPr lang="en-US" altLang="en-US" sz="2000" dirty="0">
                <a:ea typeface="ＭＳ Ｐゴシック" charset="-128"/>
              </a:rPr>
              <a:t> rate, we can back out the probability of distress from the bond price:</a:t>
            </a:r>
          </a:p>
          <a:p>
            <a:pPr eaLnBrk="1" hangingPunct="1">
              <a:lnSpc>
                <a:spcPct val="80000"/>
              </a:lnSpc>
            </a:pPr>
            <a:endParaRPr lang="en-US" altLang="en-US" sz="2000" dirty="0">
              <a:ea typeface="ＭＳ Ｐゴシック" charset="-128"/>
            </a:endParaRPr>
          </a:p>
          <a:p>
            <a:pPr eaLnBrk="1" hangingPunct="1">
              <a:lnSpc>
                <a:spcPct val="80000"/>
              </a:lnSpc>
            </a:pPr>
            <a:endParaRPr lang="en-US" altLang="en-US" sz="2000" dirty="0">
              <a:ea typeface="ＭＳ Ｐゴシック" charset="-128"/>
            </a:endParaRPr>
          </a:p>
          <a:p>
            <a:pPr eaLnBrk="1" hangingPunct="1">
              <a:lnSpc>
                <a:spcPct val="80000"/>
              </a:lnSpc>
            </a:pPr>
            <a:r>
              <a:rPr lang="en-US" altLang="en-US" sz="2100" dirty="0">
                <a:ea typeface="ＭＳ Ｐゴシック" charset="-128"/>
              </a:rPr>
              <a:t>Solving for the probability of bankruptcy, we get:</a:t>
            </a:r>
          </a:p>
          <a:p>
            <a:pPr lvl="1" indent="-319088" eaLnBrk="1" hangingPunct="1">
              <a:lnSpc>
                <a:spcPct val="80000"/>
              </a:lnSpc>
              <a:buFont typeface="Wingdings" charset="2"/>
              <a:buChar char=""/>
            </a:pPr>
            <a:r>
              <a:rPr lang="en-US" altLang="en-US" sz="1700" dirty="0" err="1" smtClean="0">
                <a:latin typeface="Symbol" charset="2"/>
                <a:ea typeface="Symbol" charset="2"/>
                <a:cs typeface="Symbol" charset="2"/>
                <a:sym typeface="Symbol" charset="2"/>
              </a:rPr>
              <a:t>p</a:t>
            </a:r>
            <a:r>
              <a:rPr lang="en-US" altLang="en-US" sz="1700" baseline="-25000" dirty="0" err="1" smtClean="0">
                <a:ea typeface="ＭＳ Ｐゴシック" charset="-128"/>
              </a:rPr>
              <a:t>istress</a:t>
            </a:r>
            <a:r>
              <a:rPr lang="en-US" altLang="en-US" sz="1700" dirty="0" smtClean="0">
                <a:ea typeface="ＭＳ Ｐゴシック" charset="-128"/>
              </a:rPr>
              <a:t>  </a:t>
            </a:r>
            <a:r>
              <a:rPr lang="en-US" altLang="en-US" sz="1700" dirty="0">
                <a:ea typeface="ＭＳ Ｐゴシック" charset="-128"/>
              </a:rPr>
              <a:t>= Annual probability of default = 13.54%</a:t>
            </a:r>
          </a:p>
          <a:p>
            <a:pPr lvl="1" indent="-319088" eaLnBrk="1" hangingPunct="1">
              <a:lnSpc>
                <a:spcPct val="80000"/>
              </a:lnSpc>
            </a:pPr>
            <a:r>
              <a:rPr lang="en-US" altLang="en-US" sz="1700" dirty="0">
                <a:ea typeface="ＭＳ Ｐゴシック" charset="-128"/>
              </a:rPr>
              <a:t>Cumulative probability of surviving 10 years = (1 - .1354)</a:t>
            </a:r>
            <a:r>
              <a:rPr lang="en-US" altLang="en-US" sz="1700" baseline="30000" dirty="0">
                <a:ea typeface="ＭＳ Ｐゴシック" charset="-128"/>
              </a:rPr>
              <a:t>10</a:t>
            </a:r>
            <a:r>
              <a:rPr lang="en-US" altLang="en-US" sz="1700" dirty="0">
                <a:ea typeface="ＭＳ Ｐゴシック" charset="-128"/>
              </a:rPr>
              <a:t> = 23.34%</a:t>
            </a:r>
          </a:p>
          <a:p>
            <a:pPr lvl="1" indent="-319088" eaLnBrk="1" hangingPunct="1">
              <a:lnSpc>
                <a:spcPct val="80000"/>
              </a:lnSpc>
            </a:pPr>
            <a:r>
              <a:rPr lang="en-US" altLang="en-US" sz="1700" dirty="0">
                <a:ea typeface="ＭＳ Ｐゴシック" charset="-128"/>
              </a:rPr>
              <a:t>Cumulative probability of distress over 10 years = 1 - .2334 = .7666 or 76.66%</a:t>
            </a:r>
          </a:p>
          <a:p>
            <a:pPr eaLnBrk="1" hangingPunct="1">
              <a:lnSpc>
                <a:spcPct val="80000"/>
              </a:lnSpc>
            </a:pPr>
            <a:r>
              <a:rPr lang="en-US" altLang="en-US" sz="2000" dirty="0">
                <a:ea typeface="ＭＳ Ｐゴシック" charset="-128"/>
              </a:rPr>
              <a:t>If LVS is becomes distressed:</a:t>
            </a:r>
          </a:p>
          <a:p>
            <a:pPr lvl="1" indent="-319088" eaLnBrk="1" hangingPunct="1">
              <a:lnSpc>
                <a:spcPct val="80000"/>
              </a:lnSpc>
            </a:pPr>
            <a:r>
              <a:rPr lang="en-US" altLang="en-US" sz="1700" dirty="0">
                <a:ea typeface="ＭＳ Ｐゴシック" charset="-128"/>
              </a:rPr>
              <a:t>Expected distress sale proceeds = $2,769 million &lt; Face value of debt</a:t>
            </a:r>
          </a:p>
          <a:p>
            <a:pPr lvl="1" indent="-319088" eaLnBrk="1" hangingPunct="1">
              <a:lnSpc>
                <a:spcPct val="80000"/>
              </a:lnSpc>
            </a:pPr>
            <a:r>
              <a:rPr lang="en-US" altLang="en-US" sz="1700" dirty="0">
                <a:ea typeface="ＭＳ Ｐゴシック" charset="-128"/>
              </a:rPr>
              <a:t>Expected equity value/share = $0.00</a:t>
            </a:r>
          </a:p>
          <a:p>
            <a:pPr eaLnBrk="1" hangingPunct="1">
              <a:lnSpc>
                <a:spcPct val="80000"/>
              </a:lnSpc>
            </a:pPr>
            <a:r>
              <a:rPr lang="en-US" altLang="en-US" sz="2000" dirty="0">
                <a:ea typeface="ＭＳ Ｐゴシック" charset="-128"/>
              </a:rPr>
              <a:t>Expected value per share = $8.12 (1 - .7666) + $0.00 (.7666) = $1.92</a:t>
            </a:r>
          </a:p>
        </p:txBody>
      </p:sp>
      <p:graphicFrame>
        <p:nvGraphicFramePr>
          <p:cNvPr id="566275" name="Object 2"/>
          <p:cNvGraphicFramePr>
            <a:graphicFrameLocks noChangeAspect="1"/>
          </p:cNvGraphicFramePr>
          <p:nvPr/>
        </p:nvGraphicFramePr>
        <p:xfrm>
          <a:off x="3200400" y="2895600"/>
          <a:ext cx="3163888" cy="682625"/>
        </p:xfrm>
        <a:graphic>
          <a:graphicData uri="http://schemas.openxmlformats.org/presentationml/2006/ole">
            <mc:AlternateContent xmlns:mc="http://schemas.openxmlformats.org/markup-compatibility/2006">
              <mc:Choice xmlns:v="urn:schemas-microsoft-com:vml" Requires="v">
                <p:oleObj spid="_x0000_s2054" name="Equation" r:id="rId3" imgW="2959100" imgH="444500" progId="Equation.3">
                  <p:embed/>
                </p:oleObj>
              </mc:Choice>
              <mc:Fallback>
                <p:oleObj name="Equation" r:id="rId3" imgW="2959100" imgH="44450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00400" y="2895600"/>
                        <a:ext cx="3163888" cy="6826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66276" name="Footer Placeholder 3"/>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lnSpc>
                <a:spcPct val="80000"/>
              </a:lnSpc>
            </a:pPr>
            <a:fld id="{529EC9C8-3BCD-1947-8A5A-CF3362157FF6}" type="slidenum">
              <a:rPr lang="en-US" altLang="en-US" sz="1200">
                <a:solidFill>
                  <a:srgbClr val="FFFFFF"/>
                </a:solidFill>
              </a:rPr>
              <a:pPr eaLnBrk="1" hangingPunct="1">
                <a:lnSpc>
                  <a:spcPct val="80000"/>
                </a:lnSpc>
              </a:pPr>
              <a:t>8</a:t>
            </a:fld>
            <a:endParaRPr lang="en-US" altLang="en-US" sz="1200">
              <a:solidFill>
                <a:srgbClr val="FFFFFF"/>
              </a:solidFill>
            </a:endParaRPr>
          </a:p>
        </p:txBody>
      </p:sp>
    </p:spTree>
    <p:extLst>
      <p:ext uri="{BB962C8B-B14F-4D97-AF65-F5344CB8AC3E}">
        <p14:creationId xmlns:p14="http://schemas.microsoft.com/office/powerpoint/2010/main" val="196212174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7" name="Rectangle 2"/>
          <p:cNvSpPr>
            <a:spLocks noGrp="1" noChangeArrowheads="1"/>
          </p:cNvSpPr>
          <p:nvPr>
            <p:ph type="title"/>
          </p:nvPr>
        </p:nvSpPr>
        <p:spPr>
          <a:xfrm>
            <a:off x="612775" y="228600"/>
            <a:ext cx="8153400" cy="990600"/>
          </a:xfrm>
        </p:spPr>
        <p:txBody>
          <a:bodyPr>
            <a:normAutofit fontScale="90000"/>
          </a:bodyPr>
          <a:lstStyle/>
          <a:p>
            <a:pPr eaLnBrk="1" hangingPunct="1"/>
            <a:r>
              <a:rPr lang="en-US" altLang="en-US" sz="3200">
                <a:ea typeface="ＭＳ Ｐゴシック" charset="-128"/>
              </a:rPr>
              <a:t>The “sunny” side of distress: Equity as a call option to liquidate the firm</a:t>
            </a:r>
          </a:p>
        </p:txBody>
      </p:sp>
      <p:pic>
        <p:nvPicPr>
          <p:cNvPr id="442370" name="Picture 3"/>
          <p:cNvPicPr>
            <a:picLocks noGrp="1" noChangeArrowheads="1"/>
          </p:cNvPicPr>
          <p:nvPr>
            <p:ph sz="quarter" idx="1"/>
          </p:nvPr>
        </p:nvPicPr>
        <p:blipFill>
          <a:blip r:embed="rId2">
            <a:extLst>
              <a:ext uri="{28A0092B-C50C-407E-A947-70E740481C1C}">
                <a14:useLocalDpi xmlns:a14="http://schemas.microsoft.com/office/drawing/2010/main" val="0"/>
              </a:ext>
            </a:extLst>
          </a:blip>
          <a:srcRect t="-4637" b="-4637"/>
          <a:stretch>
            <a:fillRect/>
          </a:stretch>
        </p:blipFill>
        <p:spPr>
          <a:xfrm>
            <a:off x="612775" y="1600200"/>
            <a:ext cx="8153400" cy="4495800"/>
          </a:xfrm>
        </p:spPr>
      </p:pic>
    </p:spTree>
    <p:extLst>
      <p:ext uri="{BB962C8B-B14F-4D97-AF65-F5344CB8AC3E}">
        <p14:creationId xmlns:p14="http://schemas.microsoft.com/office/powerpoint/2010/main" val="1697259698"/>
      </p:ext>
    </p:extLst>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339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Application to valuation: A simple example</a:t>
            </a:r>
          </a:p>
        </p:txBody>
      </p:sp>
      <p:sp>
        <p:nvSpPr>
          <p:cNvPr id="443394"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Assume that you have a firm whose assets are currently valued at $100 million and that the standard deviation in this asset value is 40%.</a:t>
            </a:r>
          </a:p>
          <a:p>
            <a:pPr eaLnBrk="1" hangingPunct="1"/>
            <a:r>
              <a:rPr lang="en-US" altLang="en-US">
                <a:ea typeface="ＭＳ Ｐゴシック" charset="-128"/>
              </a:rPr>
              <a:t>Further, assume that the face value of debt is $80 million (It is zero coupon debt with 10 years left to maturity). </a:t>
            </a:r>
          </a:p>
          <a:p>
            <a:pPr eaLnBrk="1" hangingPunct="1"/>
            <a:r>
              <a:rPr lang="en-US" altLang="en-US">
                <a:ea typeface="ＭＳ Ｐゴシック" charset="-128"/>
              </a:rPr>
              <a:t>If the ten-year treasury bond rate is 10%, </a:t>
            </a:r>
          </a:p>
          <a:p>
            <a:pPr lvl="1" eaLnBrk="1" hangingPunct="1"/>
            <a:r>
              <a:rPr lang="en-US" altLang="en-US">
                <a:ea typeface="ＭＳ Ｐゴシック" charset="-128"/>
              </a:rPr>
              <a:t>how much is the equity worth? </a:t>
            </a:r>
          </a:p>
          <a:p>
            <a:pPr lvl="1" eaLnBrk="1" hangingPunct="1"/>
            <a:r>
              <a:rPr lang="en-US" altLang="en-US">
                <a:ea typeface="ＭＳ Ｐゴシック" charset="-128"/>
              </a:rPr>
              <a:t>What should the interest rate on debt be?</a:t>
            </a:r>
          </a:p>
        </p:txBody>
      </p:sp>
    </p:spTree>
    <p:extLst>
      <p:ext uri="{BB962C8B-B14F-4D97-AF65-F5344CB8AC3E}">
        <p14:creationId xmlns:p14="http://schemas.microsoft.com/office/powerpoint/2010/main" val="818461185"/>
      </p:ext>
    </p:extLst>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441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Model Parameters &amp; Valuation</a:t>
            </a:r>
          </a:p>
        </p:txBody>
      </p:sp>
      <p:sp>
        <p:nvSpPr>
          <p:cNvPr id="169986"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200" dirty="0">
                <a:ea typeface="ＭＳ Ｐゴシック" charset="-128"/>
              </a:rPr>
              <a:t>The inputs</a:t>
            </a:r>
          </a:p>
          <a:p>
            <a:pPr lvl="1" eaLnBrk="1" hangingPunct="1">
              <a:lnSpc>
                <a:spcPct val="80000"/>
              </a:lnSpc>
            </a:pPr>
            <a:r>
              <a:rPr lang="en-US" altLang="en-US" sz="1900" dirty="0">
                <a:ea typeface="ＭＳ Ｐゴシック" charset="-128"/>
              </a:rPr>
              <a:t>Value of the underlying asset = S = Value of the firm = $ 100 million</a:t>
            </a:r>
          </a:p>
          <a:p>
            <a:pPr lvl="1" eaLnBrk="1" hangingPunct="1">
              <a:lnSpc>
                <a:spcPct val="80000"/>
              </a:lnSpc>
            </a:pPr>
            <a:r>
              <a:rPr lang="en-US" altLang="en-US" sz="1900" dirty="0">
                <a:ea typeface="ＭＳ Ｐゴシック" charset="-128"/>
              </a:rPr>
              <a:t>Exercise price = K = Face Value of outstanding debt = $ 80 million</a:t>
            </a:r>
          </a:p>
          <a:p>
            <a:pPr lvl="1" eaLnBrk="1" hangingPunct="1">
              <a:lnSpc>
                <a:spcPct val="80000"/>
              </a:lnSpc>
            </a:pPr>
            <a:r>
              <a:rPr lang="en-US" altLang="en-US" sz="1900" dirty="0">
                <a:ea typeface="ＭＳ Ｐゴシック" charset="-128"/>
              </a:rPr>
              <a:t>Life of the option = t = Life of zero-coupon debt = 10 years</a:t>
            </a:r>
          </a:p>
          <a:p>
            <a:pPr lvl="1" eaLnBrk="1" hangingPunct="1">
              <a:lnSpc>
                <a:spcPct val="80000"/>
              </a:lnSpc>
            </a:pPr>
            <a:r>
              <a:rPr lang="en-US" altLang="en-US" sz="1900" dirty="0">
                <a:ea typeface="ＭＳ Ｐゴシック" charset="-128"/>
              </a:rPr>
              <a:t>Variance in the value of the underlying asset = </a:t>
            </a:r>
            <a:r>
              <a:rPr lang="en-US" altLang="en-US" sz="1900" dirty="0" smtClean="0">
                <a:latin typeface="Symbol" charset="2"/>
                <a:ea typeface="Symbol" charset="2"/>
                <a:cs typeface="Symbol" charset="2"/>
              </a:rPr>
              <a:t>s</a:t>
            </a:r>
            <a:r>
              <a:rPr lang="en-US" altLang="en-US" sz="1900" baseline="30000" dirty="0" smtClean="0">
                <a:ea typeface="ＭＳ Ｐゴシック" charset="-128"/>
              </a:rPr>
              <a:t>2</a:t>
            </a:r>
            <a:r>
              <a:rPr lang="en-US" altLang="en-US" sz="1900" dirty="0" smtClean="0">
                <a:ea typeface="ＭＳ Ｐゴシック" charset="-128"/>
              </a:rPr>
              <a:t> </a:t>
            </a:r>
            <a:r>
              <a:rPr lang="en-US" altLang="en-US" sz="1900" dirty="0">
                <a:ea typeface="ＭＳ Ｐゴシック" charset="-128"/>
              </a:rPr>
              <a:t>= Variance in firm value = 0.16</a:t>
            </a:r>
          </a:p>
          <a:p>
            <a:pPr lvl="1" eaLnBrk="1" hangingPunct="1">
              <a:lnSpc>
                <a:spcPct val="80000"/>
              </a:lnSpc>
            </a:pPr>
            <a:r>
              <a:rPr lang="en-US" altLang="en-US" sz="1900" dirty="0">
                <a:ea typeface="ＭＳ Ｐゴシック" charset="-128"/>
              </a:rPr>
              <a:t>Riskless rate = r = Treasury bond rate corresponding to option life = 10%</a:t>
            </a:r>
          </a:p>
          <a:p>
            <a:pPr eaLnBrk="1" hangingPunct="1">
              <a:lnSpc>
                <a:spcPct val="80000"/>
              </a:lnSpc>
            </a:pPr>
            <a:r>
              <a:rPr lang="en-US" altLang="en-US" sz="2200" dirty="0">
                <a:ea typeface="ＭＳ Ｐゴシック" charset="-128"/>
              </a:rPr>
              <a:t>The output</a:t>
            </a:r>
          </a:p>
          <a:p>
            <a:pPr lvl="1" eaLnBrk="1" hangingPunct="1">
              <a:lnSpc>
                <a:spcPct val="80000"/>
              </a:lnSpc>
            </a:pPr>
            <a:r>
              <a:rPr lang="en-US" altLang="en-US" sz="1900" dirty="0">
                <a:ea typeface="ＭＳ Ｐゴシック" charset="-128"/>
              </a:rPr>
              <a:t>The Black-Scholes model provides the following value for the call:</a:t>
            </a:r>
          </a:p>
          <a:p>
            <a:pPr lvl="2" eaLnBrk="1" hangingPunct="1">
              <a:lnSpc>
                <a:spcPct val="80000"/>
              </a:lnSpc>
            </a:pPr>
            <a:r>
              <a:rPr lang="en-US" altLang="en-US" sz="1900" dirty="0">
                <a:ea typeface="ＭＳ Ｐゴシック" charset="-128"/>
              </a:rPr>
              <a:t>d1 = 1.5994		N(d1) = 0.9451</a:t>
            </a:r>
          </a:p>
          <a:p>
            <a:pPr lvl="2" eaLnBrk="1" hangingPunct="1">
              <a:lnSpc>
                <a:spcPct val="80000"/>
              </a:lnSpc>
            </a:pPr>
            <a:r>
              <a:rPr lang="en-US" altLang="en-US" sz="1900" dirty="0">
                <a:ea typeface="ＭＳ Ｐゴシック" charset="-128"/>
              </a:rPr>
              <a:t>d2 = 0.3345		N(d2) = 0.6310</a:t>
            </a:r>
          </a:p>
          <a:p>
            <a:pPr lvl="1" eaLnBrk="1" hangingPunct="1">
              <a:lnSpc>
                <a:spcPct val="80000"/>
              </a:lnSpc>
            </a:pPr>
            <a:r>
              <a:rPr lang="en-US" altLang="en-US" sz="1900" dirty="0">
                <a:ea typeface="ＭＳ Ｐゴシック" charset="-128"/>
              </a:rPr>
              <a:t>Value of the call = 100 (0.9451) - 80 </a:t>
            </a:r>
            <a:r>
              <a:rPr lang="en-US" altLang="en-US" sz="1900" dirty="0" err="1">
                <a:ea typeface="ＭＳ Ｐゴシック" charset="-128"/>
              </a:rPr>
              <a:t>exp</a:t>
            </a:r>
            <a:r>
              <a:rPr lang="en-US" altLang="en-US" sz="1900" baseline="30000" dirty="0">
                <a:ea typeface="ＭＳ Ｐゴシック" charset="-128"/>
              </a:rPr>
              <a:t>(-0.10)(10</a:t>
            </a:r>
            <a:r>
              <a:rPr lang="en-US" altLang="en-US" sz="1900" dirty="0">
                <a:ea typeface="ＭＳ Ｐゴシック" charset="-128"/>
              </a:rPr>
              <a:t>) (0.6310) = $75.94 million</a:t>
            </a:r>
          </a:p>
          <a:p>
            <a:pPr lvl="1" eaLnBrk="1" hangingPunct="1">
              <a:lnSpc>
                <a:spcPct val="80000"/>
              </a:lnSpc>
            </a:pPr>
            <a:r>
              <a:rPr lang="en-US" altLang="en-US" sz="1900" dirty="0">
                <a:ea typeface="ＭＳ Ｐゴシック" charset="-128"/>
              </a:rPr>
              <a:t>Value of the outstanding debt = $100 - $75.94 = $24.06 million</a:t>
            </a:r>
          </a:p>
          <a:p>
            <a:pPr lvl="1" eaLnBrk="1" hangingPunct="1">
              <a:lnSpc>
                <a:spcPct val="80000"/>
              </a:lnSpc>
            </a:pPr>
            <a:r>
              <a:rPr lang="en-US" altLang="en-US" sz="1900" dirty="0">
                <a:ea typeface="ＭＳ Ｐゴシック" charset="-128"/>
              </a:rPr>
              <a:t>Interest rate on debt = ($ 80 / $24.06)</a:t>
            </a:r>
            <a:r>
              <a:rPr lang="en-US" altLang="en-US" sz="1900" baseline="30000" dirty="0">
                <a:ea typeface="ＭＳ Ｐゴシック" charset="-128"/>
              </a:rPr>
              <a:t>1/10</a:t>
            </a:r>
            <a:r>
              <a:rPr lang="en-US" altLang="en-US" sz="1900" dirty="0">
                <a:ea typeface="ＭＳ Ｐゴシック" charset="-128"/>
              </a:rPr>
              <a:t> -1 = 12.77%</a:t>
            </a:r>
          </a:p>
        </p:txBody>
      </p:sp>
    </p:spTree>
    <p:extLst>
      <p:ext uri="{BB962C8B-B14F-4D97-AF65-F5344CB8AC3E}">
        <p14:creationId xmlns:p14="http://schemas.microsoft.com/office/powerpoint/2010/main" val="1244377260"/>
      </p:ext>
    </p:extLst>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544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Firm value drops.. </a:t>
            </a:r>
          </a:p>
        </p:txBody>
      </p:sp>
      <p:sp>
        <p:nvSpPr>
          <p:cNvPr id="171010" name="Rectangle 3"/>
          <p:cNvSpPr>
            <a:spLocks noGrp="1" noChangeArrowheads="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dirty="0" smtClean="0">
                <a:ea typeface="+mn-ea"/>
                <a:cs typeface="+mn-cs"/>
              </a:rPr>
              <a:t>Assume now that a catastrophe wipes out half the value of this firm (the value drops to $ 50 million), while the face value of the debt remains at $ 80 million. </a:t>
            </a:r>
          </a:p>
          <a:p>
            <a:pPr marL="320040" indent="-320040" eaLnBrk="1" fontAlgn="auto" hangingPunct="1">
              <a:spcAft>
                <a:spcPts val="0"/>
              </a:spcAft>
              <a:buFont typeface="Wingdings"/>
              <a:buChar char=""/>
              <a:defRPr/>
            </a:pPr>
            <a:r>
              <a:rPr lang="en-US" dirty="0" smtClean="0">
                <a:ea typeface="+mn-ea"/>
                <a:cs typeface="+mn-cs"/>
              </a:rPr>
              <a:t>The inputs</a:t>
            </a:r>
          </a:p>
          <a:p>
            <a:pPr marL="640080" lvl="1" indent="-274320" eaLnBrk="1" fontAlgn="auto" hangingPunct="1">
              <a:spcAft>
                <a:spcPts val="0"/>
              </a:spcAft>
              <a:buFont typeface="Wingdings 2"/>
              <a:buChar char=""/>
              <a:defRPr/>
            </a:pPr>
            <a:r>
              <a:rPr lang="en-US" dirty="0" smtClean="0">
                <a:ea typeface="+mn-ea"/>
              </a:rPr>
              <a:t>Value of the underlying asset = S = Value of the firm = $ 50 million</a:t>
            </a:r>
          </a:p>
          <a:p>
            <a:pPr marL="640080" lvl="1" indent="-274320" eaLnBrk="1" fontAlgn="auto" hangingPunct="1">
              <a:spcAft>
                <a:spcPts val="0"/>
              </a:spcAft>
              <a:buFont typeface="Wingdings 2"/>
              <a:buChar char=""/>
              <a:defRPr/>
            </a:pPr>
            <a:r>
              <a:rPr lang="en-US" dirty="0" smtClean="0">
                <a:ea typeface="+mn-ea"/>
              </a:rPr>
              <a:t>All the other inputs remain unchanged</a:t>
            </a:r>
          </a:p>
          <a:p>
            <a:pPr marL="320040" indent="-320040" eaLnBrk="1" fontAlgn="auto" hangingPunct="1">
              <a:spcAft>
                <a:spcPts val="0"/>
              </a:spcAft>
              <a:buFont typeface="Wingdings"/>
              <a:buChar char=""/>
              <a:defRPr/>
            </a:pPr>
            <a:r>
              <a:rPr lang="en-US" dirty="0" smtClean="0">
                <a:ea typeface="+mn-ea"/>
                <a:cs typeface="+mn-cs"/>
              </a:rPr>
              <a:t>The output</a:t>
            </a:r>
          </a:p>
          <a:p>
            <a:pPr marL="640080" lvl="1" indent="-274320" eaLnBrk="1" fontAlgn="auto" hangingPunct="1">
              <a:spcAft>
                <a:spcPts val="0"/>
              </a:spcAft>
              <a:buFont typeface="Wingdings 2"/>
              <a:buChar char=""/>
              <a:defRPr/>
            </a:pPr>
            <a:r>
              <a:rPr lang="en-US" dirty="0" smtClean="0">
                <a:ea typeface="+mn-ea"/>
              </a:rPr>
              <a:t>Based upon these inputs, the Black-Scholes model provides the following value for the call:</a:t>
            </a:r>
          </a:p>
          <a:p>
            <a:pPr lvl="2" eaLnBrk="1" fontAlgn="auto" hangingPunct="1">
              <a:spcAft>
                <a:spcPts val="0"/>
              </a:spcAft>
              <a:buFont typeface="Wingdings"/>
              <a:buChar char=""/>
              <a:defRPr/>
            </a:pPr>
            <a:r>
              <a:rPr lang="en-US" dirty="0" smtClean="0">
                <a:ea typeface="+mn-ea"/>
              </a:rPr>
              <a:t>d1 = 1.0515		N(d1) = 0.8534</a:t>
            </a:r>
          </a:p>
          <a:p>
            <a:pPr lvl="2" eaLnBrk="1" fontAlgn="auto" hangingPunct="1">
              <a:spcAft>
                <a:spcPts val="0"/>
              </a:spcAft>
              <a:buFont typeface="Wingdings"/>
              <a:buChar char=""/>
              <a:defRPr/>
            </a:pPr>
            <a:r>
              <a:rPr lang="en-US" dirty="0" smtClean="0">
                <a:ea typeface="+mn-ea"/>
              </a:rPr>
              <a:t>d2 = -0.2135		N(d2) = 0.4155</a:t>
            </a:r>
          </a:p>
          <a:p>
            <a:pPr marL="640080" lvl="1" indent="-274320" eaLnBrk="1" fontAlgn="auto" hangingPunct="1">
              <a:spcAft>
                <a:spcPts val="0"/>
              </a:spcAft>
              <a:buFont typeface="Wingdings 2"/>
              <a:buChar char=""/>
              <a:defRPr/>
            </a:pPr>
            <a:r>
              <a:rPr lang="en-US" dirty="0" smtClean="0">
                <a:ea typeface="+mn-ea"/>
              </a:rPr>
              <a:t>Value of the call = 50 (0.8534) - 80 </a:t>
            </a:r>
            <a:r>
              <a:rPr lang="en-US" dirty="0" err="1" smtClean="0">
                <a:ea typeface="+mn-ea"/>
              </a:rPr>
              <a:t>exp</a:t>
            </a:r>
            <a:r>
              <a:rPr lang="en-US" baseline="30000" dirty="0" smtClean="0">
                <a:ea typeface="+mn-ea"/>
              </a:rPr>
              <a:t>(-0.10)(10) </a:t>
            </a:r>
            <a:r>
              <a:rPr lang="en-US" dirty="0" smtClean="0">
                <a:ea typeface="+mn-ea"/>
              </a:rPr>
              <a:t>(0.4155) = $30.44 million</a:t>
            </a:r>
          </a:p>
          <a:p>
            <a:pPr marL="640080" lvl="1" indent="-274320" eaLnBrk="1" fontAlgn="auto" hangingPunct="1">
              <a:spcAft>
                <a:spcPts val="0"/>
              </a:spcAft>
              <a:buFont typeface="Wingdings 2"/>
              <a:buChar char=""/>
              <a:defRPr/>
            </a:pPr>
            <a:r>
              <a:rPr lang="en-US" dirty="0" smtClean="0">
                <a:ea typeface="+mn-ea"/>
              </a:rPr>
              <a:t>Value of the bond= $50 - $30.44 = $19.56 million</a:t>
            </a: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a:ea typeface="+mn-ea"/>
              <a:cs typeface="+mn-cs"/>
            </a:endParaRPr>
          </a:p>
        </p:txBody>
      </p:sp>
    </p:spTree>
    <p:extLst>
      <p:ext uri="{BB962C8B-B14F-4D97-AF65-F5344CB8AC3E}">
        <p14:creationId xmlns:p14="http://schemas.microsoft.com/office/powerpoint/2010/main" val="2052854334"/>
      </p:ext>
    </p:extLst>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3"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Equity value persists .. As firm value declines..</a:t>
            </a:r>
            <a:endParaRPr lang="en-US">
              <a:ea typeface="+mj-ea"/>
              <a:cs typeface="+mj-cs"/>
            </a:endParaRPr>
          </a:p>
        </p:txBody>
      </p:sp>
      <p:pic>
        <p:nvPicPr>
          <p:cNvPr id="446466" name="Picture 3"/>
          <p:cNvPicPr>
            <a:picLocks noGrp="1" noChangeArrowheads="1"/>
          </p:cNvPicPr>
          <p:nvPr>
            <p:ph sz="quarter" idx="1"/>
          </p:nvPr>
        </p:nvPicPr>
        <p:blipFill>
          <a:blip r:embed="rId2">
            <a:extLst>
              <a:ext uri="{28A0092B-C50C-407E-A947-70E740481C1C}">
                <a14:useLocalDpi xmlns:a14="http://schemas.microsoft.com/office/drawing/2010/main" val="0"/>
              </a:ext>
            </a:extLst>
          </a:blip>
          <a:srcRect l="-12001" r="-12001"/>
          <a:stretch>
            <a:fillRect/>
          </a:stretch>
        </p:blipFill>
        <p:spPr>
          <a:xfrm>
            <a:off x="612775" y="1600200"/>
            <a:ext cx="8153400" cy="4495800"/>
          </a:xfrm>
        </p:spPr>
      </p:pic>
    </p:spTree>
    <p:extLst>
      <p:ext uri="{BB962C8B-B14F-4D97-AF65-F5344CB8AC3E}">
        <p14:creationId xmlns:p14="http://schemas.microsoft.com/office/powerpoint/2010/main" val="850518836"/>
      </p:ext>
    </p:extLst>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7" name="Rectangle 2"/>
          <p:cNvSpPr>
            <a:spLocks noGrp="1" noChangeArrowheads="1"/>
          </p:cNvSpPr>
          <p:nvPr>
            <p:ph type="title"/>
          </p:nvPr>
        </p:nvSpPr>
        <p:spPr>
          <a:xfrm>
            <a:off x="612775" y="228600"/>
            <a:ext cx="8153400" cy="990600"/>
          </a:xfrm>
        </p:spPr>
        <p:txBody>
          <a:bodyPr/>
          <a:lstStyle/>
          <a:p>
            <a:pPr eaLnBrk="1" hangingPunct="1"/>
            <a:r>
              <a:rPr lang="en-US" altLang="en-US" dirty="0">
                <a:ea typeface="ＭＳ Ｐゴシック" charset="-128"/>
              </a:rPr>
              <a:t>Valuing </a:t>
            </a:r>
            <a:r>
              <a:rPr lang="en-US" altLang="en-US" dirty="0" smtClean="0">
                <a:ea typeface="ＭＳ Ｐゴシック" charset="-128"/>
              </a:rPr>
              <a:t>Equity in Eurotunnel as an Option</a:t>
            </a:r>
            <a:endParaRPr lang="en-US" altLang="en-US" dirty="0">
              <a:ea typeface="ＭＳ Ｐゴシック" charset="-128"/>
            </a:endParaRPr>
          </a:p>
        </p:txBody>
      </p:sp>
      <p:sp>
        <p:nvSpPr>
          <p:cNvPr id="183298" name="Footer Placeholder 1"/>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CB7509C-903D-0340-9260-0045051E7C3F}" type="slidenum">
              <a:rPr lang="en-US" altLang="en-US" sz="1200">
                <a:solidFill>
                  <a:srgbClr val="FFFFFF"/>
                </a:solidFill>
              </a:rPr>
              <a:pPr>
                <a:lnSpc>
                  <a:spcPct val="80000"/>
                </a:lnSpc>
              </a:pPr>
              <a:t>14</a:t>
            </a:fld>
            <a:endParaRPr lang="en-US" altLang="en-US" sz="1200">
              <a:solidFill>
                <a:srgbClr val="FFFFFF"/>
              </a:solidFill>
            </a:endParaRPr>
          </a:p>
        </p:txBody>
      </p:sp>
      <p:sp>
        <p:nvSpPr>
          <p:cNvPr id="171010"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200" dirty="0">
                <a:ea typeface="ＭＳ Ｐゴシック" charset="-128"/>
              </a:rPr>
              <a:t>Inputs to Model</a:t>
            </a:r>
          </a:p>
          <a:p>
            <a:pPr lvl="1" eaLnBrk="1" hangingPunct="1">
              <a:lnSpc>
                <a:spcPct val="80000"/>
              </a:lnSpc>
            </a:pPr>
            <a:r>
              <a:rPr lang="en-US" altLang="en-US" sz="1900" dirty="0">
                <a:ea typeface="ＭＳ Ｐゴシック" charset="-128"/>
              </a:rPr>
              <a:t>Value of the underlying asset = S = Value of the firm = £2,312 million</a:t>
            </a:r>
          </a:p>
          <a:p>
            <a:pPr lvl="1" eaLnBrk="1" hangingPunct="1">
              <a:lnSpc>
                <a:spcPct val="80000"/>
              </a:lnSpc>
            </a:pPr>
            <a:r>
              <a:rPr lang="en-US" altLang="en-US" sz="1900" dirty="0">
                <a:ea typeface="ＭＳ Ｐゴシック" charset="-128"/>
              </a:rPr>
              <a:t>Exercise price = K = Face Value of outstanding debt = £8,865 million</a:t>
            </a:r>
          </a:p>
          <a:p>
            <a:pPr lvl="1" eaLnBrk="1" hangingPunct="1">
              <a:lnSpc>
                <a:spcPct val="80000"/>
              </a:lnSpc>
            </a:pPr>
            <a:r>
              <a:rPr lang="en-US" altLang="en-US" sz="1900" dirty="0">
                <a:ea typeface="ＭＳ Ｐゴシック" charset="-128"/>
              </a:rPr>
              <a:t>Life of the option = t = Weighted average duration of debt = 10.93 years</a:t>
            </a:r>
          </a:p>
          <a:p>
            <a:pPr lvl="1" eaLnBrk="1" hangingPunct="1">
              <a:lnSpc>
                <a:spcPct val="80000"/>
              </a:lnSpc>
            </a:pPr>
            <a:r>
              <a:rPr lang="en-US" altLang="en-US" sz="1900" dirty="0">
                <a:ea typeface="ＭＳ Ｐゴシック" charset="-128"/>
              </a:rPr>
              <a:t>Variance in the value of the underlying asset = </a:t>
            </a:r>
            <a:r>
              <a:rPr lang="en-US" altLang="en-US" sz="1900" dirty="0" smtClean="0">
                <a:latin typeface="Symbol" charset="2"/>
                <a:ea typeface="Symbol" charset="2"/>
                <a:cs typeface="Symbol" charset="2"/>
              </a:rPr>
              <a:t>s</a:t>
            </a:r>
            <a:r>
              <a:rPr lang="en-US" altLang="en-US" sz="1900" baseline="30000" dirty="0" smtClean="0">
                <a:ea typeface="ＭＳ Ｐゴシック" charset="-128"/>
              </a:rPr>
              <a:t>2</a:t>
            </a:r>
            <a:r>
              <a:rPr lang="en-US" altLang="en-US" sz="1900" dirty="0" smtClean="0">
                <a:ea typeface="ＭＳ Ｐゴシック" charset="-128"/>
              </a:rPr>
              <a:t> </a:t>
            </a:r>
            <a:r>
              <a:rPr lang="en-US" altLang="en-US" sz="1900" dirty="0">
                <a:ea typeface="ＭＳ Ｐゴシック" charset="-128"/>
              </a:rPr>
              <a:t>= Variance in firm value = 0.0335</a:t>
            </a:r>
          </a:p>
          <a:p>
            <a:pPr lvl="1" eaLnBrk="1" hangingPunct="1">
              <a:lnSpc>
                <a:spcPct val="80000"/>
              </a:lnSpc>
            </a:pPr>
            <a:r>
              <a:rPr lang="en-US" altLang="en-US" sz="1900" dirty="0">
                <a:ea typeface="ＭＳ Ｐゴシック" charset="-128"/>
              </a:rPr>
              <a:t>Riskless rate = r = Treasury bond rate corresponding to option life = 6%</a:t>
            </a:r>
          </a:p>
          <a:p>
            <a:pPr eaLnBrk="1" hangingPunct="1">
              <a:lnSpc>
                <a:spcPct val="80000"/>
              </a:lnSpc>
            </a:pPr>
            <a:r>
              <a:rPr lang="en-US" altLang="en-US" sz="2200" dirty="0">
                <a:ea typeface="ＭＳ Ｐゴシック" charset="-128"/>
              </a:rPr>
              <a:t>Based upon these inputs, the Black-Scholes model provides the following value for the call:</a:t>
            </a:r>
          </a:p>
          <a:p>
            <a:pPr lvl="1" eaLnBrk="1" hangingPunct="1">
              <a:lnSpc>
                <a:spcPct val="80000"/>
              </a:lnSpc>
            </a:pPr>
            <a:r>
              <a:rPr lang="en-US" altLang="en-US" sz="1900" dirty="0">
                <a:ea typeface="ＭＳ Ｐゴシック" charset="-128"/>
              </a:rPr>
              <a:t>d1 = -0.8337		N(d1) = 0.2023</a:t>
            </a:r>
          </a:p>
          <a:p>
            <a:pPr lvl="1" eaLnBrk="1" hangingPunct="1">
              <a:lnSpc>
                <a:spcPct val="80000"/>
              </a:lnSpc>
            </a:pPr>
            <a:r>
              <a:rPr lang="en-US" altLang="en-US" sz="1900" dirty="0">
                <a:ea typeface="ＭＳ Ｐゴシック" charset="-128"/>
              </a:rPr>
              <a:t>d2 = -1.4392		N(d2) = 0.0751</a:t>
            </a:r>
          </a:p>
          <a:p>
            <a:pPr eaLnBrk="1" hangingPunct="1">
              <a:lnSpc>
                <a:spcPct val="80000"/>
              </a:lnSpc>
            </a:pPr>
            <a:r>
              <a:rPr lang="en-US" altLang="en-US" sz="2200" dirty="0">
                <a:ea typeface="ＭＳ Ｐゴシック" charset="-128"/>
              </a:rPr>
              <a:t>Value of the call = 2312 (0.2023) - 8,865 </a:t>
            </a:r>
            <a:r>
              <a:rPr lang="en-US" altLang="en-US" sz="2200" dirty="0" err="1">
                <a:ea typeface="ＭＳ Ｐゴシック" charset="-128"/>
              </a:rPr>
              <a:t>exp</a:t>
            </a:r>
            <a:r>
              <a:rPr lang="en-US" altLang="en-US" sz="2200" baseline="30000" dirty="0">
                <a:ea typeface="ＭＳ Ｐゴシック" charset="-128"/>
              </a:rPr>
              <a:t>(-0.06)(10.93)</a:t>
            </a:r>
            <a:r>
              <a:rPr lang="en-US" altLang="en-US" sz="2200" dirty="0">
                <a:ea typeface="ＭＳ Ｐゴシック" charset="-128"/>
              </a:rPr>
              <a:t> (0.0751) = £122 </a:t>
            </a:r>
            <a:r>
              <a:rPr lang="en-US" altLang="en-US" sz="2200" dirty="0" smtClean="0">
                <a:ea typeface="ＭＳ Ｐゴシック" charset="-128"/>
              </a:rPr>
              <a:t>million</a:t>
            </a:r>
            <a:endParaRPr lang="en-US" altLang="en-US" sz="2200" dirty="0">
              <a:ea typeface="ＭＳ Ｐゴシック" charset="-128"/>
            </a:endParaRPr>
          </a:p>
        </p:txBody>
      </p:sp>
    </p:spTree>
    <p:extLst>
      <p:ext uri="{BB962C8B-B14F-4D97-AF65-F5344CB8AC3E}">
        <p14:creationId xmlns:p14="http://schemas.microsoft.com/office/powerpoint/2010/main" val="1532640093"/>
      </p:ext>
    </p:extLst>
  </p:cSld>
  <p:clrMapOvr>
    <a:masterClrMapping/>
  </p:clrMapOvr>
  <p:transition/>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Basic">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Basic.thmx</Template>
  <TotalTime>473</TotalTime>
  <Words>1297</Words>
  <Application>Microsoft Macintosh PowerPoint</Application>
  <PresentationFormat>Letter Paper (8.5x11 in)</PresentationFormat>
  <Paragraphs>96</Paragraphs>
  <Slides>14</Slides>
  <Notes>4</Notes>
  <HiddenSlides>0</HiddenSlides>
  <MMClips>0</MMClips>
  <ScaleCrop>false</ScaleCrop>
  <HeadingPairs>
    <vt:vector size="8" baseType="variant">
      <vt:variant>
        <vt:lpstr>Fonts Used</vt:lpstr>
      </vt:variant>
      <vt:variant>
        <vt:i4>7</vt:i4>
      </vt:variant>
      <vt:variant>
        <vt:lpstr>Theme</vt:lpstr>
      </vt:variant>
      <vt:variant>
        <vt:i4>1</vt:i4>
      </vt:variant>
      <vt:variant>
        <vt:lpstr>Embedded OLE Servers</vt:lpstr>
      </vt:variant>
      <vt:variant>
        <vt:i4>1</vt:i4>
      </vt:variant>
      <vt:variant>
        <vt:lpstr>Slide Titles</vt:lpstr>
      </vt:variant>
      <vt:variant>
        <vt:i4>14</vt:i4>
      </vt:variant>
    </vt:vector>
  </HeadingPairs>
  <TitlesOfParts>
    <vt:vector size="23" baseType="lpstr">
      <vt:lpstr>Calibri</vt:lpstr>
      <vt:lpstr>Helvetica</vt:lpstr>
      <vt:lpstr>ＭＳ Ｐゴシック</vt:lpstr>
      <vt:lpstr>Symbol</vt:lpstr>
      <vt:lpstr>Times</vt:lpstr>
      <vt:lpstr>Wingdings</vt:lpstr>
      <vt:lpstr>Wingdings 2</vt:lpstr>
      <vt:lpstr>Basic</vt:lpstr>
      <vt:lpstr>Equation</vt:lpstr>
      <vt:lpstr>Session 26: Valuing declining &amp; distressed companies</vt:lpstr>
      <vt:lpstr>Valuing Declining &amp; Distressed Companies</vt:lpstr>
      <vt:lpstr>Dealing with decline and distress…</vt:lpstr>
      <vt:lpstr>a. Dealing with Decline</vt:lpstr>
      <vt:lpstr>PowerPoint Presentation</vt:lpstr>
      <vt:lpstr>b. Dealing with the “downside” of Distress</vt:lpstr>
      <vt:lpstr>PowerPoint Presentation</vt:lpstr>
      <vt:lpstr>Adjusting the value of LVS for distress..</vt:lpstr>
      <vt:lpstr>The “sunny” side of distress: Equity as a call option to liquidate the firm</vt:lpstr>
      <vt:lpstr>Application to valuation: A simple example</vt:lpstr>
      <vt:lpstr>Model Parameters &amp; Valuation</vt:lpstr>
      <vt:lpstr>Firm value drops.. </vt:lpstr>
      <vt:lpstr>Equity value persists .. As firm value declines..</vt:lpstr>
      <vt:lpstr>Valuing Equity in Eurotunnel as an Option</vt:lpstr>
    </vt:vector>
  </TitlesOfParts>
  <Company>Stern School of Business</Company>
  <LinksUpToDate>false</LinksUpToDate>
  <SharedDoc>false</SharedDoc>
  <HyperlinksChanged>false</HyperlinksChanged>
  <AppVersion>15.0022</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Session 6: Estimating cost of debt, debt ratios and cost of capital</dc:title>
  <dc:creator>Aswath Damodaran</dc:creator>
  <cp:lastModifiedBy>Aswath Damodaran</cp:lastModifiedBy>
  <cp:revision>70</cp:revision>
  <cp:lastPrinted>2013-12-12T13:03:45Z</cp:lastPrinted>
  <dcterms:created xsi:type="dcterms:W3CDTF">2011-11-03T12:27:46Z</dcterms:created>
  <dcterms:modified xsi:type="dcterms:W3CDTF">2016-06-15T00:01:04Z</dcterms:modified>
</cp:coreProperties>
</file>