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7" r:id="rId12"/>
    <p:sldId id="282" r:id="rId13"/>
    <p:sldId id="283" r:id="rId14"/>
    <p:sldId id="284" r:id="rId15"/>
    <p:sldId id="285" r:id="rId16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/>
    <p:restoredTop sz="94617"/>
  </p:normalViewPr>
  <p:slideViewPr>
    <p:cSldViewPr snapToGrid="0" snapToObjects="1">
      <p:cViewPr varScale="1">
        <p:scale>
          <a:sx n="88" d="100"/>
          <a:sy n="88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3A61-9849-414F-B199-ECB63600C1E2}" type="datetimeFigureOut">
              <a:rPr lang="en-US" smtClean="0"/>
              <a:t>6/17/16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DC62F-4D19-B442-9587-64B04FAB7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83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C19D-81B2-2247-A3C3-C6A56B942EC3}" type="datetimeFigureOut">
              <a:rPr lang="en-US" smtClean="0"/>
              <a:t>6/17/16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4DF09-4431-8C44-A52B-1521175C8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188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9826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A cop out… No doubt… You could try to estimate the free cashflow to equity for a bank but you will find yourself quickly stymied by how little information is revealed by firms. There is also the added rationale that equity retained in a bank increases equity capital which is required for the bank to expand (because of regulatory constraints on capital).</a:t>
            </a:r>
          </a:p>
          <a:p>
            <a:r>
              <a:rPr lang="en-US" altLang="en-US">
                <a:latin typeface="Times" charset="0"/>
                <a:ea typeface="ＭＳ Ｐゴシック" charset="-128"/>
              </a:rPr>
              <a:t>Key inputs:</a:t>
            </a:r>
          </a:p>
          <a:p>
            <a:pPr>
              <a:buFontTx/>
              <a:buAutoNum type="arabicPeriod"/>
            </a:pPr>
            <a:r>
              <a:rPr lang="en-US" altLang="en-US">
                <a:latin typeface="Times" charset="0"/>
                <a:ea typeface="ＭＳ Ｐゴシック" charset="-128"/>
              </a:rPr>
              <a:t>I am assuming that the ROE and retention ratio will stay unchanged for first 5 years.</a:t>
            </a:r>
          </a:p>
          <a:p>
            <a:pPr>
              <a:buFontTx/>
              <a:buAutoNum type="arabicPeriod"/>
            </a:pPr>
            <a:r>
              <a:rPr lang="en-US" altLang="en-US">
                <a:latin typeface="Times" charset="0"/>
                <a:ea typeface="ＭＳ Ｐゴシック" charset="-128"/>
              </a:rPr>
              <a:t>In year 6, the growth decreases and the payout ratio increases. You cannot take dividends in year 5 and grow them one year at 5% because of the change in the dividend payout ratio. </a:t>
            </a:r>
          </a:p>
          <a:p>
            <a:r>
              <a:rPr lang="en-US" altLang="en-US">
                <a:latin typeface="Times" charset="0"/>
                <a:ea typeface="ＭＳ Ｐゴシック" charset="-128"/>
              </a:rPr>
              <a:t>Note that the new cost of equity is used to estimate the terminal value, but the terminal value is discounted back at the current cost of equity.</a:t>
            </a:r>
          </a:p>
          <a:p>
            <a:endParaRPr lang="en-US" altLang="en-US">
              <a:latin typeface="Times" charset="0"/>
              <a:ea typeface="ＭＳ Ｐゴシック" charset="-128"/>
            </a:endParaRPr>
          </a:p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204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1874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A good measure of how the world can shift under you. Four weeks after this valuation, Lehman collapsed and the rest as they say is history. Here are some questions:</a:t>
            </a:r>
          </a:p>
          <a:p>
            <a:pPr>
              <a:buFontTx/>
              <a:buAutoNum type="alphaLcPeriod"/>
            </a:pPr>
            <a:r>
              <a:rPr lang="en-US" altLang="en-US">
                <a:latin typeface="Times" charset="0"/>
                <a:ea typeface="ＭＳ Ｐゴシック" charset="-128"/>
              </a:rPr>
              <a:t>With the benefit of hindsight, which inputs for the company were over optimistic? (Base year earnings and expected ROE..)</a:t>
            </a:r>
          </a:p>
          <a:p>
            <a:pPr>
              <a:buFontTx/>
              <a:buAutoNum type="alphaLcPeriod"/>
            </a:pPr>
            <a:r>
              <a:rPr lang="en-US" altLang="en-US">
                <a:latin typeface="Times" charset="0"/>
                <a:ea typeface="ＭＳ Ｐゴシック" charset="-128"/>
              </a:rPr>
              <a:t>What macro inputs should be changed, in hindsight again? (I think the ERP of 4.5% turned out to be too low..)</a:t>
            </a:r>
          </a:p>
        </p:txBody>
      </p:sp>
    </p:spTree>
    <p:extLst>
      <p:ext uri="{BB962C8B-B14F-4D97-AF65-F5344CB8AC3E}">
        <p14:creationId xmlns:p14="http://schemas.microsoft.com/office/powerpoint/2010/main" val="1175619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71810" name="Notes Placeholder 2"/>
          <p:cNvSpPr>
            <a:spLocks noGrp="1"/>
          </p:cNvSpPr>
          <p:nvPr>
            <p:ph type="body" idx="1"/>
          </p:nvPr>
        </p:nvSpPr>
        <p:spPr>
          <a:ln w="9525"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Macro events can affect value. In this valuation of Wells Fargo, done about three weeks into the market crisis, you wee the effects of the crisis in a couple of places:</a:t>
            </a:r>
          </a:p>
          <a:p>
            <a:pPr marL="228600" indent="-228600">
              <a:buFontTx/>
              <a:buAutoNum type="alphaLcPeriod"/>
              <a:defRPr/>
            </a:pP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An increase in the equity risk premium from 4% (pre-Sept 12) to 5%</a:t>
            </a:r>
          </a:p>
          <a:p>
            <a:pPr marL="228600" indent="-228600">
              <a:buFontTx/>
              <a:buAutoNum type="alphaLcPeriod"/>
              <a:defRPr/>
            </a:pP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A decrease in the ROE, based upon the expectation that capital ratios will be raised as a consequence of the crisis.</a:t>
            </a:r>
          </a:p>
          <a:p>
            <a:pPr>
              <a:defRPr/>
            </a:pP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The stock price dropped from $ 50 to $ 33 but the value also dropped from about $ 48 (pre-crisis) to $ 30 (in this valuation).</a:t>
            </a:r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34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8242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This was just before the crisis. Note that the banks that trade at low P/BV ratios also tend to have low ROEs… </a:t>
            </a:r>
          </a:p>
          <a:p>
            <a:r>
              <a:rPr lang="en-US" altLang="en-US">
                <a:latin typeface="Times" charset="0"/>
                <a:ea typeface="ＭＳ Ｐゴシック" charset="-128"/>
              </a:rPr>
              <a:t>The standard deviation in stock prices is a proxy for risk. If that is not a good measure, you may consider others that are specific to banks (toxic assets on the balance sheet, regulatory capital ratios, loan losses/write offs)</a:t>
            </a:r>
          </a:p>
        </p:txBody>
      </p:sp>
    </p:spTree>
    <p:extLst>
      <p:ext uri="{BB962C8B-B14F-4D97-AF65-F5344CB8AC3E}">
        <p14:creationId xmlns:p14="http://schemas.microsoft.com/office/powerpoint/2010/main" val="1463274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02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A simple way to look for mismatches…. </a:t>
            </a:r>
          </a:p>
        </p:txBody>
      </p:sp>
    </p:spTree>
    <p:extLst>
      <p:ext uri="{BB962C8B-B14F-4D97-AF65-F5344CB8AC3E}">
        <p14:creationId xmlns:p14="http://schemas.microsoft.com/office/powerpoint/2010/main" val="242766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2338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A slightly more sophisticated take which brings in more than one variable into the analysis…</a:t>
            </a:r>
          </a:p>
          <a:p>
            <a:r>
              <a:rPr lang="en-US" altLang="en-US">
                <a:latin typeface="Times" charset="0"/>
                <a:ea typeface="ＭＳ Ｐゴシック" charset="-128"/>
              </a:rPr>
              <a:t>Note how much of the variation in price to book ratios is explained by just ROE and standard deviation. The caveats about small samples and linear relationships continue to apply.</a:t>
            </a:r>
          </a:p>
        </p:txBody>
      </p:sp>
    </p:spTree>
    <p:extLst>
      <p:ext uri="{BB962C8B-B14F-4D97-AF65-F5344CB8AC3E}">
        <p14:creationId xmlns:p14="http://schemas.microsoft.com/office/powerpoint/2010/main" val="1711444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4386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" charset="0"/>
                <a:ea typeface="ＭＳ Ｐゴシック" charset="-128"/>
              </a:rPr>
              <a:t>Using the regression to get predicted values, we can estimate what the PBV ratio should be for each bank, given its ROE and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829172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5" y="6383635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2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2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2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08"/>
            <a:ext cx="5573483" cy="365125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4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9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 27: Valuing financial service companies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Valuing Financial Service Companies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57621" y="1600200"/>
            <a:ext cx="546370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The Questions</a:t>
            </a:r>
            <a:endParaRPr lang="en-US" altLang="en-US" dirty="0">
              <a:ea typeface="ＭＳ Ｐゴシック" charset="-128"/>
            </a:endParaRPr>
          </a:p>
        </p:txBody>
      </p:sp>
      <p:pic>
        <p:nvPicPr>
          <p:cNvPr id="587778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0" r="-1210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  <p:sp>
        <p:nvSpPr>
          <p:cNvPr id="587779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fld id="{84E7BB35-4BC1-9044-93CD-FD80AFC93EDF}" type="slidenum">
              <a:rPr lang="en-US" altLang="en-US" sz="1200">
                <a:solidFill>
                  <a:srgbClr val="FFFFFF"/>
                </a:solidFill>
              </a:rPr>
              <a:pPr eaLnBrk="1" hangingPunct="1">
                <a:lnSpc>
                  <a:spcPct val="80000"/>
                </a:lnSpc>
              </a:pPr>
              <a:t>3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5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1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8880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fld id="{384C10C0-B878-1C4D-9002-A5E4B0A4EB8F}" type="slidenum">
              <a:rPr lang="en-US" altLang="en-US" sz="1400">
                <a:solidFill>
                  <a:schemeClr val="tx2"/>
                </a:solidFill>
              </a:rPr>
              <a:pPr eaLnBrk="1" hangingPunct="1"/>
              <a:t>4</a:t>
            </a:fld>
            <a:endParaRPr lang="en-US" altLang="en-US" sz="1400">
              <a:solidFill>
                <a:schemeClr val="tx2"/>
              </a:solidFill>
            </a:endParaRPr>
          </a:p>
        </p:txBody>
      </p:sp>
      <p:pic>
        <p:nvPicPr>
          <p:cNvPr id="58880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00"/>
            <a:ext cx="9144000" cy="663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50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8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82200" cy="6642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0850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9085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fld id="{0699612F-60D1-8F43-8190-82489E2ADA3D}" type="slidenum">
              <a:rPr lang="en-US" altLang="en-US" sz="1400">
                <a:solidFill>
                  <a:schemeClr val="tx2"/>
                </a:solidFill>
              </a:rPr>
              <a:pPr eaLnBrk="1" hangingPunct="1"/>
              <a:t>5</a:t>
            </a:fld>
            <a:endParaRPr lang="en-US" altLang="en-US" sz="1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01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5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ea typeface="ＭＳ Ｐゴシック" charset="-128"/>
              </a:rPr>
              <a:t>Lesson 1: Financial service companies are opaque…</a:t>
            </a:r>
          </a:p>
        </p:txBody>
      </p:sp>
      <p:sp>
        <p:nvSpPr>
          <p:cNvPr id="59289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u="sng" dirty="0" smtClean="0">
                <a:ea typeface="ＭＳ Ｐゴシック" charset="-128"/>
              </a:rPr>
              <a:t>The Faustian Bargain</a:t>
            </a:r>
            <a:r>
              <a:rPr lang="en-US" altLang="en-US" sz="2400" dirty="0" smtClean="0">
                <a:ea typeface="ＭＳ Ｐゴシック" charset="-128"/>
              </a:rPr>
              <a:t>: Banks tell investors </a:t>
            </a:r>
            <a:r>
              <a:rPr lang="en-US" altLang="en-US" sz="2400" dirty="0">
                <a:ea typeface="ＭＳ Ｐゴシック" charset="-128"/>
              </a:rPr>
              <a:t>very little about the quality of their assets (loans, for a bank, for instance are not broken down by default risk status) but </a:t>
            </a:r>
            <a:r>
              <a:rPr lang="en-US" altLang="en-US" sz="2400" dirty="0" smtClean="0">
                <a:ea typeface="ＭＳ Ｐゴシック" charset="-128"/>
              </a:rPr>
              <a:t>they </a:t>
            </a:r>
            <a:r>
              <a:rPr lang="en-US" altLang="en-US" sz="2400" dirty="0">
                <a:ea typeface="ＭＳ Ｐゴシック" charset="-128"/>
              </a:rPr>
              <a:t>accept that in return for assets being marked to market (by accountants who presumably have access to the information that we don’t have</a:t>
            </a:r>
            <a:r>
              <a:rPr lang="en-US" altLang="en-US" sz="2400" dirty="0" smtClean="0">
                <a:ea typeface="ＭＳ Ｐゴシック" charset="-128"/>
              </a:rPr>
              <a:t>) and regulatory oversight (to constrain </a:t>
            </a:r>
            <a:r>
              <a:rPr lang="en-US" altLang="en-US" sz="2400" dirty="0" err="1" smtClean="0">
                <a:ea typeface="ＭＳ Ｐゴシック" charset="-128"/>
              </a:rPr>
              <a:t>risktaking</a:t>
            </a:r>
            <a:r>
              <a:rPr lang="en-US" altLang="en-US" sz="2400" dirty="0" smtClean="0">
                <a:ea typeface="ＭＳ Ｐゴシック" charset="-128"/>
              </a:rPr>
              <a:t>)</a:t>
            </a:r>
            <a:endParaRPr lang="en-US" altLang="en-US" sz="2400" dirty="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u="sng" dirty="0" smtClean="0">
                <a:ea typeface="ＭＳ Ｐゴシック" charset="-128"/>
              </a:rPr>
              <a:t>Cash Flows? </a:t>
            </a:r>
            <a:r>
              <a:rPr lang="en-US" altLang="en-US" sz="2400" dirty="0" smtClean="0">
                <a:ea typeface="ＭＳ Ｐゴシック" charset="-128"/>
              </a:rPr>
              <a:t>In </a:t>
            </a:r>
            <a:r>
              <a:rPr lang="en-US" altLang="en-US" sz="2400" dirty="0">
                <a:ea typeface="ＭＳ Ｐゴシック" charset="-128"/>
              </a:rPr>
              <a:t>addition, estimating cash flows for a financial service firm is difficult to do. So, we trust financial service firms to pay out their cash flows as dividends. Hence, the use of the dividend discount model.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u="sng" dirty="0" smtClean="0">
                <a:ea typeface="ＭＳ Ｐゴシック" charset="-128"/>
              </a:rPr>
              <a:t>Delusional Dividends</a:t>
            </a:r>
            <a:r>
              <a:rPr lang="en-US" altLang="en-US" sz="2400" dirty="0" smtClean="0">
                <a:ea typeface="ＭＳ Ｐゴシック" charset="-128"/>
              </a:rPr>
              <a:t>: During </a:t>
            </a:r>
            <a:r>
              <a:rPr lang="en-US" altLang="en-US" sz="2400" dirty="0">
                <a:ea typeface="ＭＳ Ｐゴシック" charset="-128"/>
              </a:rPr>
              <a:t>times of crises or when you don’t trust banks to pay out what they can afford to in dividends, using the dividend discount model may not give you a “reliable” value.</a:t>
            </a:r>
          </a:p>
        </p:txBody>
      </p:sp>
      <p:sp>
        <p:nvSpPr>
          <p:cNvPr id="592899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fld id="{331EFC95-D633-5043-8DE1-AB31C50FC9FE}" type="slidenum">
              <a:rPr lang="en-US" altLang="en-US" sz="1200">
                <a:solidFill>
                  <a:srgbClr val="FFFFFF"/>
                </a:solidFill>
              </a:rPr>
              <a:pPr eaLnBrk="1" hangingPunct="1">
                <a:lnSpc>
                  <a:spcPct val="80000"/>
                </a:lnSpc>
              </a:pPr>
              <a:t>6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0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2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07950"/>
            <a:ext cx="8902700" cy="6642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22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93923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fld id="{86159288-5712-4B48-B3E8-0376BB093783}" type="slidenum">
              <a:rPr lang="en-US" altLang="en-US" sz="1400">
                <a:solidFill>
                  <a:schemeClr val="tx2"/>
                </a:solidFill>
              </a:rPr>
              <a:pPr eaLnBrk="1" hangingPunct="1"/>
              <a:t>7</a:t>
            </a:fld>
            <a:endParaRPr lang="en-US" altLang="en-US" sz="1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ea typeface="ＭＳ Ｐゴシック" charset="-128"/>
              </a:rPr>
              <a:t>Lesson 2: For financial service companies, book value matters…</a:t>
            </a:r>
          </a:p>
        </p:txBody>
      </p:sp>
      <p:sp>
        <p:nvSpPr>
          <p:cNvPr id="55193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ea typeface="ＭＳ Ｐゴシック" charset="-128"/>
              </a:rPr>
              <a:t>The book value of assets and equity is mostly irrelevant when valuing non-financial service companies. After all, the book value of equity is a historical figure and can be nonsensical. (The book value of equity can be negative and is so for more than a 1000 publicly traded US companies)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a typeface="ＭＳ Ｐゴシック" charset="-128"/>
              </a:rPr>
              <a:t>With financial service firms, book value of equity is relevant for two reasons: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>
                <a:ea typeface="ＭＳ Ｐゴシック" charset="-128"/>
              </a:rPr>
              <a:t>Since financial service firms mark to market, the book value is more likely to reflect what the firms own right now (rather than a historical value)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>
                <a:ea typeface="ＭＳ Ｐゴシック" charset="-128"/>
              </a:rPr>
              <a:t>The regulatory capital ratios are based on book equity. Thus, a bank with negative or even low book equity will be shut down by the regulators.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a typeface="ＭＳ Ｐゴシック" charset="-128"/>
              </a:rPr>
              <a:t>From a valuation perspective, it therefore makes sense to pay heed to book value. In fact, you can argue that reinvestment for a bank is the amount that it needs to add to book equity to sustain its growth ambitions and safety requirements: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>
                <a:ea typeface="ＭＳ Ｐゴシック" charset="-128"/>
              </a:rPr>
              <a:t>FCFE = Net Income – Reinvestment in regulatory capital (book equity)</a:t>
            </a:r>
          </a:p>
        </p:txBody>
      </p:sp>
      <p:sp>
        <p:nvSpPr>
          <p:cNvPr id="595971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fld id="{5A1BD49E-E24C-EA47-AAB1-D722EBBCAAE7}" type="slidenum">
              <a:rPr lang="en-US" altLang="en-US" sz="1200">
                <a:solidFill>
                  <a:srgbClr val="FFFFFF"/>
                </a:solidFill>
              </a:rPr>
              <a:pPr eaLnBrk="1" hangingPunct="1">
                <a:lnSpc>
                  <a:spcPct val="80000"/>
                </a:lnSpc>
              </a:pPr>
              <a:t>8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76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FCFE for a bank…</a:t>
            </a:r>
          </a:p>
        </p:txBody>
      </p:sp>
      <p:sp>
        <p:nvSpPr>
          <p:cNvPr id="552962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000" dirty="0">
                <a:ea typeface="ＭＳ Ｐゴシック" charset="-128"/>
              </a:rPr>
              <a:t>To estimate the FCFE for a bank, we redefine reinvestment as investment in regulatory capital. </a:t>
            </a:r>
          </a:p>
          <a:p>
            <a:pPr eaLnBrk="1" hangingPunct="1">
              <a:buFont typeface="Wingdings" charset="2"/>
              <a:buNone/>
            </a:pPr>
            <a:r>
              <a:rPr lang="en-US" altLang="en-US" sz="2000" dirty="0" err="1">
                <a:ea typeface="ＭＳ Ｐゴシック" charset="-128"/>
              </a:rPr>
              <a:t>FCFE</a:t>
            </a:r>
            <a:r>
              <a:rPr lang="en-US" altLang="en-US" sz="2000" baseline="-25000" dirty="0" err="1">
                <a:ea typeface="ＭＳ Ｐゴシック" charset="-128"/>
              </a:rPr>
              <a:t>Bank</a:t>
            </a:r>
            <a:r>
              <a:rPr lang="en-US" altLang="en-US" sz="2000" dirty="0">
                <a:ea typeface="ＭＳ Ｐゴシック" charset="-128"/>
              </a:rPr>
              <a:t>= Net Income – Increase in Regulatory Capital (Book Equity</a:t>
            </a:r>
            <a:r>
              <a:rPr lang="en-US" altLang="en-US" sz="2000" dirty="0" smtClean="0">
                <a:ea typeface="ＭＳ Ｐゴシック" charset="-128"/>
              </a:rPr>
              <a:t>)</a:t>
            </a:r>
          </a:p>
          <a:p>
            <a:pPr eaLnBrk="1" hangingPunct="1">
              <a:buFont typeface="Wingdings" charset="2"/>
              <a:buNone/>
            </a:pPr>
            <a:r>
              <a:rPr lang="en-US" altLang="en-US" sz="2000" dirty="0" smtClean="0">
                <a:ea typeface="ＭＳ Ｐゴシック" charset="-128"/>
              </a:rPr>
              <a:t>Think of this as potential dividend and if negative, new equity issues that will dilute your equity value per share.</a:t>
            </a:r>
            <a:endParaRPr lang="en-US" altLang="en-US" sz="2000" dirty="0">
              <a:ea typeface="ＭＳ Ｐゴシック" charset="-128"/>
            </a:endParaRPr>
          </a:p>
          <a:p>
            <a:pPr eaLnBrk="1" hangingPunct="1"/>
            <a:endParaRPr lang="en-US" altLang="en-US" sz="2000" dirty="0">
              <a:ea typeface="ＭＳ Ｐゴシック" charset="-128"/>
            </a:endParaRPr>
          </a:p>
        </p:txBody>
      </p:sp>
      <p:sp>
        <p:nvSpPr>
          <p:cNvPr id="596995" name="TextBox 4"/>
          <p:cNvSpPr txBox="1">
            <a:spLocks noChangeArrowheads="1"/>
          </p:cNvSpPr>
          <p:nvPr/>
        </p:nvSpPr>
        <p:spPr bwMode="auto">
          <a:xfrm>
            <a:off x="3581400" y="3429000"/>
            <a:ext cx="2108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600" i="1"/>
              <a:t>Deutsche Bank: FCFE</a:t>
            </a:r>
          </a:p>
        </p:txBody>
      </p:sp>
      <p:pic>
        <p:nvPicPr>
          <p:cNvPr id="59699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3962400"/>
            <a:ext cx="90424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6997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fld id="{7736EDB9-E218-5446-9E60-1B4F723C37A0}" type="slidenum">
              <a:rPr lang="en-US" altLang="en-US" sz="1200">
                <a:solidFill>
                  <a:srgbClr val="FFFFFF"/>
                </a:solidFill>
              </a:rPr>
              <a:pPr eaLnBrk="1" hangingPunct="1">
                <a:lnSpc>
                  <a:spcPct val="80000"/>
                </a:lnSpc>
              </a:pPr>
              <a:t>9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8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01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800"/>
            <a:ext cx="9144000" cy="64881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8018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98019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fld id="{4754E050-48E3-AB48-9B89-077DB79A3375}" type="slidenum">
              <a:rPr lang="en-US" altLang="en-US" sz="1400">
                <a:solidFill>
                  <a:schemeClr val="tx2"/>
                </a:solidFill>
              </a:rPr>
              <a:pPr eaLnBrk="1" hangingPunct="1"/>
              <a:t>10</a:t>
            </a:fld>
            <a:endParaRPr lang="en-US" altLang="en-US" sz="1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2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Pricing Financing Service Companies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Stay equity focused</a:t>
            </a:r>
            <a:r>
              <a:rPr lang="en-US" dirty="0" smtClean="0"/>
              <a:t>: As with intrinsic valuation, pricing should be based on the equity in the financial service firm, rather than enterprise or operating asset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Pay attention to book value</a:t>
            </a:r>
            <a:r>
              <a:rPr lang="en-US" dirty="0" smtClean="0"/>
              <a:t>: The book value for a bank is marked to market and has regulatory implications.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Refine risk</a:t>
            </a:r>
            <a:r>
              <a:rPr lang="en-US" dirty="0" smtClean="0"/>
              <a:t>: Your risk measure should incorporate regulatory risk.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1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766175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An </a:t>
            </a:r>
            <a:r>
              <a:rPr lang="en-US" dirty="0" smtClean="0">
                <a:ea typeface="+mj-ea"/>
                <a:cs typeface="+mj-cs"/>
              </a:rPr>
              <a:t>Eyeballing Exercise with P/BV Ratios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ea typeface="+mj-ea"/>
                <a:cs typeface="+mj-cs"/>
              </a:rPr>
              <a:t>European Banks in 2010</a:t>
            </a:r>
            <a:endParaRPr lang="en-US" dirty="0">
              <a:ea typeface="+mj-ea"/>
              <a:cs typeface="+mj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143000" y="1752600"/>
          <a:ext cx="7213600" cy="4107012"/>
        </p:xfrm>
        <a:graphic>
          <a:graphicData uri="http://schemas.openxmlformats.org/drawingml/2006/table">
            <a:tbl>
              <a:tblPr/>
              <a:tblGrid>
                <a:gridCol w="3200400"/>
                <a:gridCol w="914400"/>
                <a:gridCol w="1549400"/>
                <a:gridCol w="1549400"/>
              </a:tblGrid>
              <a:tr h="195565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PBV Ratio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Return on Equity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Standard Deviation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BAYERISCHE HYPO-UND VEREINSB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0.80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-1.66%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49.06%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COMMERZBANK AG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1.09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-6.72%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36.21%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DEUTSCHE BANK AG -REG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1.23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1.32%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35.79%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BANCA INTESA SPA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1.66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1.56%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34.14%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BNP PARIBAS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1.72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12.46%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31.03%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BANCO SANTANDER CENTRAL HISP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1.86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11.06%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28.36%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SANPAOLO IMI SPA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1.96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8.55%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26.64%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BANCO BILBAO VIZCAYA ARGENTA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1.98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11.17%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18.62%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SOCIETE GENERALE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2.04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9.71%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22.55%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ROYAL BANK OF SCOTLAND GROUP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2.09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20.22%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18.35%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HBOS PLC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2.15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22.45%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21.95%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BARCLAYS PLC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2.23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21.16%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20.73%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UNICREDITO ITALIANO SPA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2.30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14.86%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13.79%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KREDIETBANK SA LUXEMBOURGEOI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2.46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17.74%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12.38%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ERSTE BANK DER OESTER SPARK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2.53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10.28%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21.91%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STANDARD CHARTERED PLC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2.59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20.18%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19.93%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HSBC HOLDINGS PLC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2.94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18.50%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19.66%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LLOYDS TSB GROUP PLC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3.33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32.84%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18.66%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Average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2.05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12.54%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24.99%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6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Median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2.07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11.82%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21.93%</a:t>
                      </a:r>
                    </a:p>
                  </a:txBody>
                  <a:tcPr marL="12700" marR="12700" marT="12692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7330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fld id="{79A2D3CF-4FD4-B746-ABF9-83B5CDC5860F}" type="slidenum">
              <a:rPr lang="en-US" altLang="en-U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12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0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The median test…</a:t>
            </a:r>
          </a:p>
        </p:txBody>
      </p:sp>
      <p:sp>
        <p:nvSpPr>
          <p:cNvPr id="12185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We are looking for stocks that trade at low price to book ratios, while generating high returns on equity, with low risk. But what is a low price to book ratio? Or a high return on equity? Or a low risk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One simple measure of what is par for the sector are the median values for each of the variables. A simplistic decision rule on under and over valued stocks would therefore be: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u="sng" dirty="0" smtClean="0">
                <a:ea typeface="+mn-ea"/>
              </a:rPr>
              <a:t>Undervalued stocks</a:t>
            </a:r>
            <a:r>
              <a:rPr lang="en-US" dirty="0" smtClean="0">
                <a:ea typeface="+mn-ea"/>
              </a:rPr>
              <a:t>: Trade at price to book ratios below the median for the sector,(2.07), generate returns on equity higher than the sector median (11.82%) and have standard deviations lower than the median (21.93%).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endParaRPr lang="en-US" dirty="0" smtClean="0">
              <a:ea typeface="+mn-ea"/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u="sng" dirty="0" smtClean="0">
                <a:ea typeface="+mn-ea"/>
              </a:rPr>
              <a:t>Overvalued stocks</a:t>
            </a:r>
            <a:r>
              <a:rPr lang="en-US" dirty="0" smtClean="0">
                <a:ea typeface="+mn-ea"/>
              </a:rPr>
              <a:t>: Trade at price to book ratios above the median for the sector and generate returns on equity lower than the sector median.</a:t>
            </a:r>
          </a:p>
          <a:p>
            <a:pPr lvl="2" eaLnBrk="1" fontAlgn="auto" hangingPunct="1">
              <a:spcAft>
                <a:spcPts val="0"/>
              </a:spcAft>
              <a:buFont typeface="Wingdings"/>
              <a:buChar char=""/>
              <a:defRPr/>
            </a:pPr>
            <a:endParaRPr lang="en-US" dirty="0">
              <a:ea typeface="+mn-ea"/>
            </a:endParaRPr>
          </a:p>
        </p:txBody>
      </p:sp>
      <p:sp>
        <p:nvSpPr>
          <p:cNvPr id="139267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fld id="{A8AA960D-381B-1946-9BBC-A304BA386485}" type="slidenum">
              <a:rPr lang="en-US" altLang="en-U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13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3226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How about this mechanism?</a:t>
            </a:r>
          </a:p>
        </p:txBody>
      </p:sp>
      <p:sp>
        <p:nvSpPr>
          <p:cNvPr id="123906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We are looking for stocks that trade at low price to book ratios, while generating high returns on equity. But what is a low price to book ratio? Or a high return on equity?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Taking the sample of 18 banks, we ran a regression of PBV against ROE and standard deviation in stock prices (as a proxy for risk).</a:t>
            </a:r>
          </a:p>
          <a:p>
            <a:pPr marL="320040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ea typeface="+mn-ea"/>
              </a:rPr>
              <a:t>	PBV = 	2.27	+	3.63 ROE	- 	2.68 </a:t>
            </a:r>
            <a:r>
              <a:rPr lang="en-US" dirty="0" err="1" smtClean="0">
                <a:ea typeface="+mn-ea"/>
              </a:rPr>
              <a:t>Std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dev</a:t>
            </a:r>
            <a:endParaRPr lang="en-US" dirty="0" smtClean="0">
              <a:ea typeface="+mn-ea"/>
            </a:endParaRPr>
          </a:p>
          <a:p>
            <a:pPr marL="320040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ea typeface="+mn-ea"/>
              </a:rPr>
              <a:t>		</a:t>
            </a:r>
            <a:r>
              <a:rPr lang="en-US" dirty="0">
                <a:ea typeface="+mn-ea"/>
              </a:rPr>
              <a:t>(</a:t>
            </a:r>
            <a:r>
              <a:rPr lang="en-US" dirty="0" smtClean="0">
                <a:ea typeface="+mn-ea"/>
              </a:rPr>
              <a:t>5.56)		(3.32)			(2.33)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	R squared of regression = 79%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141315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fld id="{48B042AF-9ABF-1A40-B43C-5B824A2D4006}" type="slidenum">
              <a:rPr lang="en-US" altLang="en-U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14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03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And these predictions?</a:t>
            </a:r>
          </a:p>
        </p:txBody>
      </p:sp>
      <p:pic>
        <p:nvPicPr>
          <p:cNvPr id="143362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01" b="-15701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  <p:sp>
        <p:nvSpPr>
          <p:cNvPr id="143363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chemeClr val="tx2"/>
                </a:solidFill>
              </a:rPr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fld id="{886C2655-9C11-884B-97F7-C426DF57F4EE}" type="slidenum">
              <a:rPr lang="en-US" altLang="en-U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15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409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481</TotalTime>
  <Words>1444</Words>
  <Application>Microsoft Macintosh PowerPoint</Application>
  <PresentationFormat>Letter Paper (8.5x11 in)</PresentationFormat>
  <Paragraphs>170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Calibri</vt:lpstr>
      <vt:lpstr>Helvetica</vt:lpstr>
      <vt:lpstr>ＭＳ Ｐゴシック</vt:lpstr>
      <vt:lpstr>Times</vt:lpstr>
      <vt:lpstr>Verdana</vt:lpstr>
      <vt:lpstr>Wingdings</vt:lpstr>
      <vt:lpstr>Wingdings 2</vt:lpstr>
      <vt:lpstr>Arial</vt:lpstr>
      <vt:lpstr>Basic</vt:lpstr>
      <vt:lpstr>Session 27: Valuing financial service companies</vt:lpstr>
      <vt:lpstr>Valuing Financial Service Companies</vt:lpstr>
      <vt:lpstr>The Questions</vt:lpstr>
      <vt:lpstr>PowerPoint Presentation</vt:lpstr>
      <vt:lpstr>PowerPoint Presentation</vt:lpstr>
      <vt:lpstr>Lesson 1: Financial service companies are opaque…</vt:lpstr>
      <vt:lpstr>PowerPoint Presentation</vt:lpstr>
      <vt:lpstr>Lesson 2: For financial service companies, book value matters…</vt:lpstr>
      <vt:lpstr>FCFE for a bank…</vt:lpstr>
      <vt:lpstr>PowerPoint Presentation</vt:lpstr>
      <vt:lpstr>Pricing Financing Service Companies</vt:lpstr>
      <vt:lpstr>An Eyeballing Exercise with P/BV Ratios European Banks in 2010</vt:lpstr>
      <vt:lpstr>The median test…</vt:lpstr>
      <vt:lpstr>How about this mechanism?</vt:lpstr>
      <vt:lpstr>And these predictions?</vt:lpstr>
    </vt:vector>
  </TitlesOfParts>
  <Company>Stern School of Business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6: Estimating cost of debt, debt ratios and cost of capital</dc:title>
  <dc:creator>Aswath Damodaran</dc:creator>
  <cp:lastModifiedBy>Aswath Damodaran</cp:lastModifiedBy>
  <cp:revision>73</cp:revision>
  <cp:lastPrinted>2013-12-12T13:03:45Z</cp:lastPrinted>
  <dcterms:created xsi:type="dcterms:W3CDTF">2011-11-03T12:27:46Z</dcterms:created>
  <dcterms:modified xsi:type="dcterms:W3CDTF">2016-06-17T15:03:36Z</dcterms:modified>
</cp:coreProperties>
</file>