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7"/>
  </p:notesMasterIdLst>
  <p:handoutMasterIdLst>
    <p:handoutMasterId r:id="rId18"/>
  </p:handout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Slide Image Placeholder 1"/>
          <p:cNvSpPr>
            <a:spLocks noGrp="1" noRot="1" noChangeAspect="1"/>
          </p:cNvSpPr>
          <p:nvPr>
            <p:ph type="sldImg"/>
          </p:nvPr>
        </p:nvSpPr>
        <p:spPr>
          <a:xfrm>
            <a:off x="1150938" y="692150"/>
            <a:ext cx="4556125" cy="3416300"/>
          </a:xfrm>
          <a:ln/>
        </p:spPr>
      </p:sp>
      <p:sp>
        <p:nvSpPr>
          <p:cNvPr id="589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cop out… No doubt… You could try to estimate the free cashflow to equity for a bank but you will find yourself quickly stymied by how little information is revealed by firms. There is also the added rationale that equity retained in a bank increases equity capital which is required for the bank to expand (because of regulatory constraints on capital).</a:t>
            </a:r>
          </a:p>
          <a:p>
            <a:r>
              <a:rPr lang="en-US" altLang="en-US">
                <a:latin typeface="Times" charset="0"/>
                <a:ea typeface="ＭＳ Ｐゴシック" charset="-128"/>
              </a:rPr>
              <a:t>Key inputs:</a:t>
            </a:r>
          </a:p>
          <a:p>
            <a:pPr>
              <a:buFontTx/>
              <a:buAutoNum type="arabicPeriod"/>
            </a:pPr>
            <a:r>
              <a:rPr lang="en-US" altLang="en-US">
                <a:latin typeface="Times" charset="0"/>
                <a:ea typeface="ＭＳ Ｐゴシック" charset="-128"/>
              </a:rPr>
              <a:t>I am assuming that the ROE and retention ratio will stay unchanged for first 5 years.</a:t>
            </a:r>
          </a:p>
          <a:p>
            <a:pPr>
              <a:buFontTx/>
              <a:buAutoNum type="arabicPeriod"/>
            </a:pPr>
            <a:r>
              <a:rPr lang="en-US" altLang="en-US">
                <a:latin typeface="Times" charset="0"/>
                <a:ea typeface="ＭＳ Ｐゴシック" charset="-128"/>
              </a:rPr>
              <a:t>In year 6, the growth decreases and the payout ratio increases. You cannot take dividends in year 5 and grow them one year at 5% because of the change in the dividend payout ratio. </a:t>
            </a:r>
          </a:p>
          <a:p>
            <a:r>
              <a:rPr lang="en-US" altLang="en-US">
                <a:latin typeface="Times" charset="0"/>
                <a:ea typeface="ＭＳ Ｐゴシック" charset="-128"/>
              </a:rPr>
              <a:t>Note that the new cost of equity is used to estimate the terminal value, but the terminal value is discounted back at the current cost of equity.</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85204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Slide Image Placeholder 1"/>
          <p:cNvSpPr>
            <a:spLocks noGrp="1" noRot="1" noChangeAspect="1"/>
          </p:cNvSpPr>
          <p:nvPr>
            <p:ph type="sldImg"/>
          </p:nvPr>
        </p:nvSpPr>
        <p:spPr>
          <a:xfrm>
            <a:off x="1150938" y="692150"/>
            <a:ext cx="4556125" cy="3416300"/>
          </a:xfrm>
          <a:ln/>
        </p:spPr>
      </p:sp>
      <p:sp>
        <p:nvSpPr>
          <p:cNvPr id="591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good measure of how the world can shift under you. Four weeks after this valuation, Lehman collapsed and the rest as they say is history. Here are some questions:</a:t>
            </a:r>
          </a:p>
          <a:p>
            <a:pPr>
              <a:buFontTx/>
              <a:buAutoNum type="alphaLcPeriod"/>
            </a:pPr>
            <a:r>
              <a:rPr lang="en-US" altLang="en-US">
                <a:latin typeface="Times" charset="0"/>
                <a:ea typeface="ＭＳ Ｐゴシック" charset="-128"/>
              </a:rPr>
              <a:t>With the benefit of hindsight, which inputs for the company were over optimistic? (Base year earnings and expected ROE..)</a:t>
            </a:r>
          </a:p>
          <a:p>
            <a:pPr>
              <a:buFontTx/>
              <a:buAutoNum type="alphaLcPeriod"/>
            </a:pPr>
            <a:r>
              <a:rPr lang="en-US" altLang="en-US">
                <a:latin typeface="Times" charset="0"/>
                <a:ea typeface="ＭＳ Ｐゴシック" charset="-128"/>
              </a:rPr>
              <a:t>What macro inputs should be changed, in hindsight again? (I think the ERP of 4.5% turned out to be too low..)</a:t>
            </a:r>
          </a:p>
        </p:txBody>
      </p:sp>
    </p:spTree>
    <p:extLst>
      <p:ext uri="{BB962C8B-B14F-4D97-AF65-F5344CB8AC3E}">
        <p14:creationId xmlns:p14="http://schemas.microsoft.com/office/powerpoint/2010/main" val="117561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5" name="Slide Image Placeholder 1"/>
          <p:cNvSpPr>
            <a:spLocks noGrp="1" noRot="1" noChangeAspect="1"/>
          </p:cNvSpPr>
          <p:nvPr>
            <p:ph type="sldImg"/>
          </p:nvPr>
        </p:nvSpPr>
        <p:spPr>
          <a:xfrm>
            <a:off x="1150938" y="692150"/>
            <a:ext cx="4556125" cy="3416300"/>
          </a:xfrm>
          <a:ln/>
        </p:spPr>
      </p:sp>
      <p:sp>
        <p:nvSpPr>
          <p:cNvPr id="1271810"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Macro events can affect value. In this valuation of Wells Fargo, done about three weeks into the market crisis, you wee the effects of the crisis in a couple of places:</a:t>
            </a:r>
          </a:p>
          <a:p>
            <a:pPr marL="228600" indent="-228600">
              <a:buFontTx/>
              <a:buAutoNum type="alphaLcPeriod"/>
              <a:defRPr/>
            </a:pPr>
            <a:r>
              <a:rPr lang="en-US" dirty="0" smtClean="0">
                <a:latin typeface="Times" charset="0"/>
                <a:ea typeface="ＭＳ Ｐゴシック" charset="0"/>
                <a:cs typeface="ＭＳ Ｐゴシック" charset="0"/>
              </a:rPr>
              <a:t>An increase in the equity risk premium from 4% (pre-Sept 12) to 5%</a:t>
            </a:r>
          </a:p>
          <a:p>
            <a:pPr marL="228600" indent="-228600">
              <a:buFontTx/>
              <a:buAutoNum type="alphaLcPeriod"/>
              <a:defRPr/>
            </a:pPr>
            <a:r>
              <a:rPr lang="en-US" dirty="0" smtClean="0">
                <a:latin typeface="Times" charset="0"/>
                <a:ea typeface="ＭＳ Ｐゴシック" charset="0"/>
                <a:cs typeface="ＭＳ Ｐゴシック" charset="0"/>
              </a:rPr>
              <a:t>A decrease in the ROE, based upon the expectation that capital ratios will be raised as a consequence of the crisis.</a:t>
            </a:r>
          </a:p>
          <a:p>
            <a:pPr>
              <a:defRPr/>
            </a:pPr>
            <a:r>
              <a:rPr lang="en-US" dirty="0" smtClean="0">
                <a:latin typeface="Times" charset="0"/>
                <a:ea typeface="ＭＳ Ｐゴシック" charset="0"/>
                <a:cs typeface="ＭＳ Ｐゴシック" charset="0"/>
              </a:rPr>
              <a:t>The stock price dropped from $ 50 to $ 33 but the value also dropped from about $ 48 (pre-crisis) to $ 30 (in this valuation).</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21673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56232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757086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1878698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522119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27: Valuing financial service companies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Financial Service Companies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The Questions</a:t>
            </a:r>
            <a:endParaRPr lang="en-US" altLang="en-US" dirty="0">
              <a:ea typeface="ＭＳ Ｐゴシック" charset="-128"/>
            </a:endParaRPr>
          </a:p>
        </p:txBody>
      </p:sp>
      <p:pic>
        <p:nvPicPr>
          <p:cNvPr id="58777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210" r="-1210"/>
          <a:stretch>
            <a:fillRect/>
          </a:stretch>
        </p:blipFill>
        <p:spPr>
          <a:xfrm>
            <a:off x="612775" y="1600200"/>
            <a:ext cx="8153400" cy="4495800"/>
          </a:xfrm>
        </p:spPr>
      </p:pic>
      <p:sp>
        <p:nvSpPr>
          <p:cNvPr id="5877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84E7BB35-4BC1-9044-93CD-FD80AFC93EDF}" type="slidenum">
              <a:rPr lang="en-US" altLang="en-US" sz="1200">
                <a:solidFill>
                  <a:srgbClr val="FFFFFF"/>
                </a:solidFill>
              </a:rPr>
              <a:pPr eaLnBrk="1" hangingPunct="1">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510353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8880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384C10C0-B878-1C4D-9002-A5E4B0A4EB8F}" type="slidenum">
              <a:rPr lang="en-US" altLang="en-US" sz="1400">
                <a:solidFill>
                  <a:schemeClr val="tx2"/>
                </a:solidFill>
              </a:rPr>
              <a:pPr eaLnBrk="1" hangingPunct="1"/>
              <a:t>4</a:t>
            </a:fld>
            <a:endParaRPr lang="en-US" altLang="en-US" sz="1400">
              <a:solidFill>
                <a:schemeClr val="tx2"/>
              </a:solidFill>
            </a:endParaRPr>
          </a:p>
        </p:txBody>
      </p:sp>
      <p:pic>
        <p:nvPicPr>
          <p:cNvPr id="58880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1600"/>
            <a:ext cx="9144000" cy="663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504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084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2200" cy="6642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9085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9085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0699612F-60D1-8F43-8190-82489E2ADA3D}" type="slidenum">
              <a:rPr lang="en-US" altLang="en-US" sz="1400">
                <a:solidFill>
                  <a:schemeClr val="tx2"/>
                </a:solidFill>
              </a:rPr>
              <a:pPr eaLnBrk="1" hangingPunct="1"/>
              <a:t>5</a:t>
            </a:fld>
            <a:endParaRPr lang="en-US" altLang="en-US" sz="1400">
              <a:solidFill>
                <a:schemeClr val="tx2"/>
              </a:solidFill>
            </a:endParaRPr>
          </a:p>
        </p:txBody>
      </p:sp>
    </p:spTree>
    <p:extLst>
      <p:ext uri="{BB962C8B-B14F-4D97-AF65-F5344CB8AC3E}">
        <p14:creationId xmlns:p14="http://schemas.microsoft.com/office/powerpoint/2010/main" val="16620155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Financial service companies are opaque…</a:t>
            </a:r>
          </a:p>
        </p:txBody>
      </p:sp>
      <p:sp>
        <p:nvSpPr>
          <p:cNvPr id="59289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u="sng" dirty="0" smtClean="0">
                <a:ea typeface="ＭＳ Ｐゴシック" charset="-128"/>
              </a:rPr>
              <a:t>The Faustian Bargain</a:t>
            </a:r>
            <a:r>
              <a:rPr lang="en-US" altLang="en-US" sz="2400" dirty="0" smtClean="0">
                <a:ea typeface="ＭＳ Ｐゴシック" charset="-128"/>
              </a:rPr>
              <a:t>: Banks don’t provide much information about the quality of their assets but the salve that investors have is that accountants mark assets to market (presumably with information on their quality) and regulators keep banks in check.</a:t>
            </a:r>
            <a:endParaRPr lang="en-US" altLang="en-US" sz="2400" dirty="0">
              <a:ea typeface="ＭＳ Ｐゴシック" charset="-128"/>
            </a:endParaRPr>
          </a:p>
          <a:p>
            <a:pPr eaLnBrk="1" hangingPunct="1">
              <a:lnSpc>
                <a:spcPct val="80000"/>
              </a:lnSpc>
            </a:pPr>
            <a:r>
              <a:rPr lang="en-US" altLang="en-US" sz="2400" u="sng" dirty="0" smtClean="0">
                <a:ea typeface="ＭＳ Ｐゴシック" charset="-128"/>
              </a:rPr>
              <a:t>What are cash flows? </a:t>
            </a:r>
            <a:r>
              <a:rPr lang="en-US" altLang="en-US" sz="2400" dirty="0" smtClean="0">
                <a:ea typeface="ＭＳ Ｐゴシック" charset="-128"/>
              </a:rPr>
              <a:t>In </a:t>
            </a:r>
            <a:r>
              <a:rPr lang="en-US" altLang="en-US" sz="2400" dirty="0">
                <a:ea typeface="ＭＳ Ｐゴシック" charset="-128"/>
              </a:rPr>
              <a:t>addition, estimating cash flows for a financial service firm is difficult to do. So, we trust financial service firms to pay out their cash flows as dividends. Hence, the use of the dividend discount model.</a:t>
            </a:r>
          </a:p>
          <a:p>
            <a:pPr eaLnBrk="1" hangingPunct="1">
              <a:lnSpc>
                <a:spcPct val="80000"/>
              </a:lnSpc>
            </a:pPr>
            <a:r>
              <a:rPr lang="en-US" altLang="en-US" sz="2400" u="sng" dirty="0" smtClean="0">
                <a:ea typeface="ＭＳ Ｐゴシック" charset="-128"/>
              </a:rPr>
              <a:t>Sensible Banks</a:t>
            </a:r>
            <a:r>
              <a:rPr lang="en-US" altLang="en-US" sz="2400" dirty="0" smtClean="0">
                <a:ea typeface="ＭＳ Ｐゴシック" charset="-128"/>
              </a:rPr>
              <a:t>: During </a:t>
            </a:r>
            <a:r>
              <a:rPr lang="en-US" altLang="en-US" sz="2400" dirty="0">
                <a:ea typeface="ＭＳ Ｐゴシック" charset="-128"/>
              </a:rPr>
              <a:t>times of crises or when you don’t trust banks to pay out what they can afford to in dividends, using the dividend discount model may not give you a “reliable” value.</a:t>
            </a:r>
          </a:p>
        </p:txBody>
      </p:sp>
      <p:sp>
        <p:nvSpPr>
          <p:cNvPr id="59289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31EFC95-D633-5043-8DE1-AB31C50FC9FE}"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7882076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2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650" y="107950"/>
            <a:ext cx="8902700" cy="6642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9392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9392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6159288-5712-4B48-B3E8-0376BB093783}" type="slidenum">
              <a:rPr lang="en-US" altLang="en-US" sz="1400">
                <a:solidFill>
                  <a:schemeClr val="tx2"/>
                </a:solidFill>
              </a:rPr>
              <a:pPr eaLnBrk="1" hangingPunct="1"/>
              <a:t>7</a:t>
            </a:fld>
            <a:endParaRPr lang="en-US" altLang="en-US" sz="1400">
              <a:solidFill>
                <a:schemeClr val="tx2"/>
              </a:solidFill>
            </a:endParaRPr>
          </a:p>
        </p:txBody>
      </p:sp>
    </p:spTree>
    <p:extLst>
      <p:ext uri="{BB962C8B-B14F-4D97-AF65-F5344CB8AC3E}">
        <p14:creationId xmlns:p14="http://schemas.microsoft.com/office/powerpoint/2010/main" val="372216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2: For financial service companies, book value matters…</a:t>
            </a:r>
          </a:p>
        </p:txBody>
      </p:sp>
      <p:sp>
        <p:nvSpPr>
          <p:cNvPr id="551938" name="Content Placeholder 2"/>
          <p:cNvSpPr>
            <a:spLocks noGrp="1"/>
          </p:cNvSpPr>
          <p:nvPr>
            <p:ph sz="quarter" idx="1"/>
          </p:nvPr>
        </p:nvSpPr>
        <p:spPr>
          <a:xfrm>
            <a:off x="612775" y="1600200"/>
            <a:ext cx="8153400" cy="4495800"/>
          </a:xfrm>
        </p:spPr>
        <p:txBody>
          <a:bodyPr>
            <a:normAutofit fontScale="92500"/>
          </a:bodyPr>
          <a:lstStyle/>
          <a:p>
            <a:pPr eaLnBrk="1" hangingPunct="1">
              <a:lnSpc>
                <a:spcPct val="80000"/>
              </a:lnSpc>
            </a:pPr>
            <a:r>
              <a:rPr lang="en-US" altLang="en-US" sz="2400" dirty="0">
                <a:ea typeface="ＭＳ Ｐゴシック" charset="-128"/>
              </a:rPr>
              <a:t>The book value of assets and equity is mostly irrelevant when valuing non-financial service companies. </a:t>
            </a:r>
            <a:r>
              <a:rPr lang="en-US" altLang="en-US" sz="2400" dirty="0" smtClean="0">
                <a:ea typeface="ＭＳ Ｐゴシック" charset="-128"/>
              </a:rPr>
              <a:t>With </a:t>
            </a:r>
            <a:r>
              <a:rPr lang="en-US" altLang="en-US" sz="2400" dirty="0">
                <a:ea typeface="ＭＳ Ｐゴシック" charset="-128"/>
              </a:rPr>
              <a:t>financial service firms, book value of equity is relevant for two reasons:</a:t>
            </a:r>
          </a:p>
          <a:p>
            <a:pPr lvl="1" eaLnBrk="1" hangingPunct="1">
              <a:lnSpc>
                <a:spcPct val="80000"/>
              </a:lnSpc>
            </a:pPr>
            <a:r>
              <a:rPr lang="en-US" altLang="en-US" dirty="0">
                <a:ea typeface="ＭＳ Ｐゴシック" charset="-128"/>
              </a:rPr>
              <a:t>Since financial service firms mark to market, the book value is more likely to reflect what the firms own right now (rather than a historical value)</a:t>
            </a:r>
          </a:p>
          <a:p>
            <a:pPr lvl="1" eaLnBrk="1" hangingPunct="1">
              <a:lnSpc>
                <a:spcPct val="80000"/>
              </a:lnSpc>
            </a:pPr>
            <a:r>
              <a:rPr lang="en-US" altLang="en-US" dirty="0">
                <a:ea typeface="ＭＳ Ｐゴシック" charset="-128"/>
              </a:rPr>
              <a:t>The regulatory capital ratios are based on book equity. Thus, a bank with negative or even low book equity will be shut down by the regulators.</a:t>
            </a:r>
          </a:p>
          <a:p>
            <a:pPr eaLnBrk="1" hangingPunct="1">
              <a:lnSpc>
                <a:spcPct val="80000"/>
              </a:lnSpc>
            </a:pPr>
            <a:r>
              <a:rPr lang="en-US" altLang="en-US" sz="2400" dirty="0">
                <a:ea typeface="ＭＳ Ｐゴシック" charset="-128"/>
              </a:rPr>
              <a:t>From a valuation perspective, it therefore makes sense to </a:t>
            </a:r>
            <a:r>
              <a:rPr lang="en-US" altLang="en-US" sz="2400" dirty="0" smtClean="0">
                <a:ea typeface="ＭＳ Ｐゴシック" charset="-128"/>
              </a:rPr>
              <a:t>define </a:t>
            </a:r>
            <a:r>
              <a:rPr lang="en-US" altLang="en-US" sz="2400" dirty="0">
                <a:ea typeface="ＭＳ Ｐゴシック" charset="-128"/>
              </a:rPr>
              <a:t>reinvestment for a bank a</a:t>
            </a:r>
            <a:r>
              <a:rPr lang="en-US" altLang="en-US" sz="2400" dirty="0" smtClean="0">
                <a:ea typeface="ＭＳ Ｐゴシック" charset="-128"/>
              </a:rPr>
              <a:t>s </a:t>
            </a:r>
            <a:r>
              <a:rPr lang="en-US" altLang="en-US" sz="2400" dirty="0">
                <a:ea typeface="ＭＳ Ｐゴシック" charset="-128"/>
              </a:rPr>
              <a:t>the amount that it needs to add to book equity to sustain its growth ambitions and safety requirements:</a:t>
            </a:r>
          </a:p>
          <a:p>
            <a:pPr lvl="1" eaLnBrk="1" hangingPunct="1">
              <a:lnSpc>
                <a:spcPct val="80000"/>
              </a:lnSpc>
            </a:pPr>
            <a:r>
              <a:rPr lang="en-US" altLang="en-US" dirty="0">
                <a:ea typeface="ＭＳ Ｐゴシック" charset="-128"/>
              </a:rPr>
              <a:t>FCFE = Net Income – Reinvestment in regulatory capital (book equity)</a:t>
            </a:r>
          </a:p>
        </p:txBody>
      </p:sp>
      <p:sp>
        <p:nvSpPr>
          <p:cNvPr id="59597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5A1BD49E-E24C-EA47-AAB1-D722EBBCAAE7}"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516761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FCFE for a bank</a:t>
            </a:r>
            <a:r>
              <a:rPr lang="en-US" altLang="en-US" dirty="0" smtClean="0">
                <a:ea typeface="ＭＳ Ｐゴシック" charset="-128"/>
              </a:rPr>
              <a:t>… Deutsche Bank in 2009</a:t>
            </a:r>
            <a:endParaRPr lang="en-US" altLang="en-US" dirty="0">
              <a:ea typeface="ＭＳ Ｐゴシック" charset="-128"/>
            </a:endParaRPr>
          </a:p>
        </p:txBody>
      </p:sp>
      <p:sp>
        <p:nvSpPr>
          <p:cNvPr id="552962" name="Content Placeholder 2"/>
          <p:cNvSpPr>
            <a:spLocks noGrp="1"/>
          </p:cNvSpPr>
          <p:nvPr>
            <p:ph sz="quarter" idx="1"/>
          </p:nvPr>
        </p:nvSpPr>
        <p:spPr>
          <a:xfrm>
            <a:off x="612775" y="1600200"/>
            <a:ext cx="8153400" cy="4495800"/>
          </a:xfrm>
        </p:spPr>
        <p:txBody>
          <a:bodyPr>
            <a:normAutofit/>
          </a:bodyPr>
          <a:lstStyle/>
          <a:p>
            <a:pPr eaLnBrk="1" hangingPunct="1"/>
            <a:endParaRPr lang="en-US" altLang="en-US" sz="2000" dirty="0">
              <a:ea typeface="ＭＳ Ｐゴシック" charset="-128"/>
            </a:endParaRPr>
          </a:p>
        </p:txBody>
      </p:sp>
      <p:sp>
        <p:nvSpPr>
          <p:cNvPr id="596995" name="TextBox 4"/>
          <p:cNvSpPr txBox="1">
            <a:spLocks noChangeArrowheads="1"/>
          </p:cNvSpPr>
          <p:nvPr/>
        </p:nvSpPr>
        <p:spPr bwMode="auto">
          <a:xfrm>
            <a:off x="3436257" y="1841308"/>
            <a:ext cx="210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i="1"/>
              <a:t>Deutsche Bank: FCFE</a:t>
            </a:r>
          </a:p>
        </p:txBody>
      </p:sp>
      <p:pic>
        <p:nvPicPr>
          <p:cNvPr id="59699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71" y="2331654"/>
            <a:ext cx="90424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699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7736EDB9-E218-5446-9E60-1B4F723C37A0}"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791283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801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800"/>
            <a:ext cx="9144000" cy="6488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9801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980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4754E050-48E3-AB48-9B89-077DB79A3375}" type="slidenum">
              <a:rPr lang="en-US" altLang="en-US" sz="1400">
                <a:solidFill>
                  <a:schemeClr val="tx2"/>
                </a:solidFill>
              </a:rPr>
              <a:pPr eaLnBrk="1" hangingPunct="1"/>
              <a:t>10</a:t>
            </a:fld>
            <a:endParaRPr lang="en-US" altLang="en-US" sz="1400">
              <a:solidFill>
                <a:schemeClr val="tx2"/>
              </a:solidFill>
            </a:endParaRPr>
          </a:p>
        </p:txBody>
      </p:sp>
    </p:spTree>
    <p:extLst>
      <p:ext uri="{BB962C8B-B14F-4D97-AF65-F5344CB8AC3E}">
        <p14:creationId xmlns:p14="http://schemas.microsoft.com/office/powerpoint/2010/main" val="1890723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Pricing Financing Service Companies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
        <p:nvSpPr>
          <p:cNvPr id="5" name="Content Placeholder 4"/>
          <p:cNvSpPr>
            <a:spLocks noGrp="1"/>
          </p:cNvSpPr>
          <p:nvPr>
            <p:ph sz="quarter" idx="1"/>
          </p:nvPr>
        </p:nvSpPr>
        <p:spPr/>
        <p:txBody>
          <a:bodyPr/>
          <a:lstStyle/>
          <a:p>
            <a:pPr marL="514350" indent="-514350">
              <a:buFont typeface="+mj-lt"/>
              <a:buAutoNum type="arabicPeriod"/>
            </a:pPr>
            <a:r>
              <a:rPr lang="en-US" u="sng" dirty="0" smtClean="0"/>
              <a:t>Stay equity focused</a:t>
            </a:r>
            <a:r>
              <a:rPr lang="en-US" dirty="0" smtClean="0"/>
              <a:t>: Pricing should be based on the equity in the financial service firm.</a:t>
            </a:r>
          </a:p>
          <a:p>
            <a:pPr marL="514350" indent="-514350">
              <a:buFont typeface="+mj-lt"/>
              <a:buAutoNum type="arabicPeriod"/>
            </a:pPr>
            <a:r>
              <a:rPr lang="en-US" u="sng" dirty="0" smtClean="0"/>
              <a:t>Pay attention to book value</a:t>
            </a:r>
            <a:r>
              <a:rPr lang="en-US" dirty="0" smtClean="0"/>
              <a:t>: The book value for a bank is marked to market and has regulatory implications.</a:t>
            </a:r>
          </a:p>
          <a:p>
            <a:pPr marL="514350" indent="-514350">
              <a:buFont typeface="+mj-lt"/>
              <a:buAutoNum type="arabicPeriod"/>
            </a:pPr>
            <a:r>
              <a:rPr lang="en-US" u="sng" dirty="0" smtClean="0"/>
              <a:t>Refine risk</a:t>
            </a:r>
            <a:r>
              <a:rPr lang="en-US" dirty="0" smtClean="0"/>
              <a:t>: Your risk measure should incorporate regulatory risk.</a:t>
            </a:r>
            <a:endParaRPr lang="en-US" dirty="0"/>
          </a:p>
        </p:txBody>
      </p:sp>
    </p:spTree>
    <p:extLst>
      <p:ext uri="{BB962C8B-B14F-4D97-AF65-F5344CB8AC3E}">
        <p14:creationId xmlns:p14="http://schemas.microsoft.com/office/powerpoint/2010/main" val="919036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8766175" cy="990600"/>
          </a:xfrm>
        </p:spPr>
        <p:txBody>
          <a:bodyPr>
            <a:normAutofit fontScale="90000"/>
          </a:bodyPr>
          <a:lstStyle/>
          <a:p>
            <a:pPr eaLnBrk="1" fontAlgn="auto" hangingPunct="1">
              <a:spcAft>
                <a:spcPts val="0"/>
              </a:spcAft>
              <a:defRPr/>
            </a:pPr>
            <a:r>
              <a:rPr lang="en-US" dirty="0" smtClean="0">
                <a:ea typeface="+mj-ea"/>
                <a:cs typeface="+mj-cs"/>
              </a:rPr>
              <a:t>An </a:t>
            </a:r>
            <a:r>
              <a:rPr lang="en-US" dirty="0" smtClean="0">
                <a:ea typeface="+mj-ea"/>
                <a:cs typeface="+mj-cs"/>
              </a:rPr>
              <a:t>Eyeballing Exercise with P/BV Ratios</a:t>
            </a:r>
            <a:br>
              <a:rPr lang="en-US" dirty="0" smtClean="0">
                <a:ea typeface="+mj-ea"/>
                <a:cs typeface="+mj-cs"/>
              </a:rPr>
            </a:br>
            <a:r>
              <a:rPr lang="en-US" dirty="0" smtClean="0">
                <a:ea typeface="+mj-ea"/>
                <a:cs typeface="+mj-cs"/>
              </a:rPr>
              <a:t>European Banks in 2010</a:t>
            </a:r>
            <a:endParaRPr lang="en-US" dirty="0">
              <a:ea typeface="+mj-ea"/>
              <a:cs typeface="+mj-cs"/>
            </a:endParaRPr>
          </a:p>
        </p:txBody>
      </p:sp>
      <p:graphicFrame>
        <p:nvGraphicFramePr>
          <p:cNvPr id="4" name="Content Placeholder 3"/>
          <p:cNvGraphicFramePr>
            <a:graphicFrameLocks noGrp="1"/>
          </p:cNvGraphicFramePr>
          <p:nvPr>
            <p:ph sz="quarter" idx="1"/>
          </p:nvPr>
        </p:nvGraphicFramePr>
        <p:xfrm>
          <a:off x="1143000" y="1752600"/>
          <a:ext cx="7213600" cy="4107012"/>
        </p:xfrm>
        <a:graphic>
          <a:graphicData uri="http://schemas.openxmlformats.org/drawingml/2006/table">
            <a:tbl>
              <a:tblPr/>
              <a:tblGrid>
                <a:gridCol w="3200400"/>
                <a:gridCol w="914400"/>
                <a:gridCol w="1549400"/>
                <a:gridCol w="1549400"/>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7330" name="Footer Placeholder 4"/>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1549410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One </a:t>
            </a:r>
            <a:r>
              <a:rPr lang="en-US" dirty="0" smtClean="0">
                <a:ea typeface="+mn-ea"/>
                <a:cs typeface="+mn-cs"/>
              </a:rPr>
              <a:t>simple measure of what is par for the sector are the median values for each of the variables. </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A </a:t>
            </a:r>
            <a:r>
              <a:rPr lang="en-US" dirty="0" smtClean="0">
                <a:ea typeface="+mn-ea"/>
                <a:cs typeface="+mn-cs"/>
              </a:rPr>
              <a:t>simplistic decision rule on under and over valued stocks would therefore be:</a:t>
            </a:r>
          </a:p>
          <a:p>
            <a:pPr marL="640080" lvl="1" indent="-274320" eaLnBrk="1" fontAlgn="auto" hangingPunct="1">
              <a:spcAft>
                <a:spcPts val="0"/>
              </a:spcAft>
              <a:buFont typeface="Wingdings 2"/>
              <a:buChar char=""/>
              <a:defRPr/>
            </a:pPr>
            <a:r>
              <a:rPr lang="en-US" u="sng" dirty="0" smtClean="0">
                <a:ea typeface="+mn-ea"/>
              </a:rPr>
              <a:t>Undervalued stocks</a:t>
            </a:r>
            <a:r>
              <a:rPr lang="en-US" dirty="0" smtClean="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u="sng" dirty="0" smtClean="0">
                <a:ea typeface="+mn-ea"/>
              </a:rPr>
              <a:t>Overvalued stocks</a:t>
            </a:r>
            <a:r>
              <a:rPr lang="en-US" dirty="0" smtClean="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13</a:t>
            </a:fld>
            <a:endParaRPr lang="en-US" altLang="en-US" sz="1200">
              <a:solidFill>
                <a:srgbClr val="FFFFFF"/>
              </a:solidFill>
            </a:endParaRPr>
          </a:p>
        </p:txBody>
      </p:sp>
    </p:spTree>
    <p:extLst>
      <p:ext uri="{BB962C8B-B14F-4D97-AF65-F5344CB8AC3E}">
        <p14:creationId xmlns:p14="http://schemas.microsoft.com/office/powerpoint/2010/main" val="20916235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about this mechanism?</a:t>
            </a:r>
          </a:p>
        </p:txBody>
      </p:sp>
      <p:sp>
        <p:nvSpPr>
          <p:cNvPr id="12390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smtClean="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smtClean="0">
                <a:ea typeface="+mn-ea"/>
              </a:rPr>
              <a:t>	PBV = 	2.27	+	3.63 ROE	- 	2.68 </a:t>
            </a:r>
            <a:r>
              <a:rPr lang="en-US" dirty="0" err="1" smtClean="0">
                <a:ea typeface="+mn-ea"/>
              </a:rPr>
              <a:t>Std</a:t>
            </a:r>
            <a:r>
              <a:rPr lang="en-US" dirty="0" smtClean="0">
                <a:ea typeface="+mn-ea"/>
              </a:rPr>
              <a:t> </a:t>
            </a:r>
            <a:r>
              <a:rPr lang="en-US" dirty="0" err="1" smtClean="0">
                <a:ea typeface="+mn-ea"/>
              </a:rPr>
              <a:t>dev</a:t>
            </a:r>
            <a:endParaRPr lang="en-US" dirty="0" smtClean="0">
              <a:ea typeface="+mn-ea"/>
            </a:endParaRPr>
          </a:p>
          <a:p>
            <a:pPr marL="320040" lvl="1" indent="0" eaLnBrk="1" fontAlgn="auto" hangingPunct="1">
              <a:spcAft>
                <a:spcPts val="0"/>
              </a:spcAft>
              <a:buFont typeface="Wingdings 2"/>
              <a:buNone/>
              <a:defRPr/>
            </a:pPr>
            <a:r>
              <a:rPr lang="en-US" dirty="0" smtClean="0">
                <a:ea typeface="+mn-ea"/>
              </a:rPr>
              <a:t>		</a:t>
            </a:r>
            <a:r>
              <a:rPr lang="en-US" dirty="0">
                <a:ea typeface="+mn-ea"/>
              </a:rPr>
              <a:t>(</a:t>
            </a:r>
            <a:r>
              <a:rPr lang="en-US" dirty="0" smtClean="0">
                <a:ea typeface="+mn-ea"/>
              </a:rPr>
              <a:t>5.56)		(3.32)			(2.33)</a:t>
            </a:r>
          </a:p>
          <a:p>
            <a:pPr marL="0" indent="0" eaLnBrk="1" fontAlgn="auto" hangingPunct="1">
              <a:spcAft>
                <a:spcPts val="0"/>
              </a:spcAft>
              <a:buFont typeface="Wingdings"/>
              <a:buNone/>
              <a:defRPr/>
            </a:pPr>
            <a:r>
              <a:rPr lang="en-US" dirty="0" smtClean="0">
                <a:ea typeface="+mn-ea"/>
                <a:cs typeface="+mn-cs"/>
              </a:rPr>
              <a:t>	R squared of regression = 79%</a:t>
            </a: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14</a:t>
            </a:fld>
            <a:endParaRPr lang="en-US" altLang="en-US" sz="1200">
              <a:solidFill>
                <a:srgbClr val="FFFFFF"/>
              </a:solidFill>
            </a:endParaRPr>
          </a:p>
        </p:txBody>
      </p:sp>
    </p:spTree>
    <p:extLst>
      <p:ext uri="{BB962C8B-B14F-4D97-AF65-F5344CB8AC3E}">
        <p14:creationId xmlns:p14="http://schemas.microsoft.com/office/powerpoint/2010/main" val="1301225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8370730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1233</TotalTime>
  <Words>1263</Words>
  <Application>Microsoft Macintosh PowerPoint</Application>
  <PresentationFormat>Letter Paper (8.5x11 in)</PresentationFormat>
  <Paragraphs>166</Paragraphs>
  <Slides>15</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Calibri</vt:lpstr>
      <vt:lpstr>Helvetica</vt:lpstr>
      <vt:lpstr>ＭＳ Ｐゴシック</vt:lpstr>
      <vt:lpstr>Times</vt:lpstr>
      <vt:lpstr>Verdana</vt:lpstr>
      <vt:lpstr>Wingdings</vt:lpstr>
      <vt:lpstr>Wingdings 2</vt:lpstr>
      <vt:lpstr>Arial</vt:lpstr>
      <vt:lpstr>Basic</vt:lpstr>
      <vt:lpstr>Session 27: Valuing financial service companies</vt:lpstr>
      <vt:lpstr>Valuing Financial Service Companies</vt:lpstr>
      <vt:lpstr>The Questions</vt:lpstr>
      <vt:lpstr>PowerPoint Presentation</vt:lpstr>
      <vt:lpstr>PowerPoint Presentation</vt:lpstr>
      <vt:lpstr>Lesson 1: Financial service companies are opaque…</vt:lpstr>
      <vt:lpstr>PowerPoint Presentation</vt:lpstr>
      <vt:lpstr>Lesson 2: For financial service companies, book value matters…</vt:lpstr>
      <vt:lpstr>FCFE for a bank… Deutsche Bank in 2009</vt:lpstr>
      <vt:lpstr>PowerPoint Presentation</vt:lpstr>
      <vt:lpstr>Pricing Financing Service Companies</vt:lpstr>
      <vt:lpstr>An Eyeballing Exercise with P/BV Ratios European Banks in 2010</vt:lpstr>
      <vt:lpstr>The median test…</vt:lpstr>
      <vt:lpstr>How about this mechanism?</vt:lpstr>
      <vt:lpstr>And these predictions?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75</cp:revision>
  <cp:lastPrinted>2013-12-12T13:03:45Z</cp:lastPrinted>
  <dcterms:created xsi:type="dcterms:W3CDTF">2011-11-03T12:27:46Z</dcterms:created>
  <dcterms:modified xsi:type="dcterms:W3CDTF">2016-06-17T15:04:41Z</dcterms:modified>
</cp:coreProperties>
</file>