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Lst>
  <p:notesMasterIdLst>
    <p:notesMasterId r:id="rId13"/>
  </p:notesMasterIdLst>
  <p:handoutMasterIdLst>
    <p:handoutMasterId r:id="rId14"/>
  </p:handoutMasterIdLst>
  <p:sldIdLst>
    <p:sldId id="256" r:id="rId2"/>
    <p:sldId id="273" r:id="rId3"/>
    <p:sldId id="274" r:id="rId4"/>
    <p:sldId id="280" r:id="rId5"/>
    <p:sldId id="281" r:id="rId6"/>
    <p:sldId id="275" r:id="rId7"/>
    <p:sldId id="277" r:id="rId8"/>
    <p:sldId id="276" r:id="rId9"/>
    <p:sldId id="278" r:id="rId10"/>
    <p:sldId id="279" r:id="rId11"/>
    <p:sldId id="282" r:id="rId12"/>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4"/>
    <p:restoredTop sz="94617"/>
  </p:normalViewPr>
  <p:slideViewPr>
    <p:cSldViewPr snapToGrid="0" snapToObjects="1">
      <p:cViewPr varScale="1">
        <p:scale>
          <a:sx n="88" d="100"/>
          <a:sy n="88" d="100"/>
        </p:scale>
        <p:origin x="1272"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handoutMaster" Target="handoutMasters/handout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charts/_rels/chart1.xml.rels><?xml version="1.0" encoding="UTF-8" standalone="yes"?>
<Relationships xmlns="http://schemas.openxmlformats.org/package/2006/relationships"><Relationship Id="rId3" Type="http://schemas.openxmlformats.org/officeDocument/2006/relationships/oleObject" Target="file://localhost/All%20My%20Stuff/TEACHING/ShellSeminar/Shellbreakdown.xlsx" TargetMode="External"/><Relationship Id="rId4" Type="http://schemas.openxmlformats.org/officeDocument/2006/relationships/chartUserShapes" Target="../drawings/drawing1.xml"/><Relationship Id="rId1" Type="http://schemas.microsoft.com/office/2011/relationships/chartStyle" Target="style1.xml"/><Relationship Id="rId2" Type="http://schemas.microsoft.com/office/2011/relationships/chartColorStyle" Target="colors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Shell:</a:t>
            </a:r>
            <a:r>
              <a:rPr lang="en-US" i="1" baseline="0"/>
              <a:t> Revenues vs Oil Price</a:t>
            </a:r>
            <a:endParaRPr lang="en-US" i="1"/>
          </a:p>
        </c:rich>
      </c:tx>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'Revenues and Margins'!$A$2</c:f>
              <c:strCache>
                <c:ptCount val="1"/>
                <c:pt idx="0">
                  <c:v>Revenue</c:v>
                </c:pt>
              </c:strCache>
            </c:strRef>
          </c:tx>
          <c:spPr>
            <a:solidFill>
              <a:schemeClr val="accent1"/>
            </a:solidFill>
            <a:ln>
              <a:noFill/>
            </a:ln>
            <a:effectLst/>
          </c:spPr>
          <c:invertIfNegative val="0"/>
          <c:cat>
            <c:numRef>
              <c:f>'Revenues and Margins'!$B$1:$AB$1</c:f>
              <c:numCache>
                <c:formatCode>General</c:formatCode>
                <c:ptCount val="27"/>
                <c:pt idx="0">
                  <c:v>1989.0</c:v>
                </c:pt>
                <c:pt idx="1">
                  <c:v>1990.0</c:v>
                </c:pt>
                <c:pt idx="2">
                  <c:v>1991.0</c:v>
                </c:pt>
                <c:pt idx="3">
                  <c:v>1992.0</c:v>
                </c:pt>
                <c:pt idx="4">
                  <c:v>1993.0</c:v>
                </c:pt>
                <c:pt idx="5">
                  <c:v>1994.0</c:v>
                </c:pt>
                <c:pt idx="6">
                  <c:v>1995.0</c:v>
                </c:pt>
                <c:pt idx="7">
                  <c:v>1996.0</c:v>
                </c:pt>
                <c:pt idx="8">
                  <c:v>1997.0</c:v>
                </c:pt>
                <c:pt idx="9">
                  <c:v>1998.0</c:v>
                </c:pt>
                <c:pt idx="10">
                  <c:v>1999.0</c:v>
                </c:pt>
                <c:pt idx="11">
                  <c:v>2000.0</c:v>
                </c:pt>
                <c:pt idx="12">
                  <c:v>2001.0</c:v>
                </c:pt>
                <c:pt idx="13">
                  <c:v>2002.0</c:v>
                </c:pt>
                <c:pt idx="14">
                  <c:v>2003.0</c:v>
                </c:pt>
                <c:pt idx="15">
                  <c:v>2004.0</c:v>
                </c:pt>
                <c:pt idx="16">
                  <c:v>2005.0</c:v>
                </c:pt>
                <c:pt idx="17">
                  <c:v>2006.0</c:v>
                </c:pt>
                <c:pt idx="18">
                  <c:v>2007.0</c:v>
                </c:pt>
                <c:pt idx="19">
                  <c:v>2008.0</c:v>
                </c:pt>
                <c:pt idx="20">
                  <c:v>2009.0</c:v>
                </c:pt>
                <c:pt idx="21">
                  <c:v>2010.0</c:v>
                </c:pt>
                <c:pt idx="22">
                  <c:v>2011.0</c:v>
                </c:pt>
                <c:pt idx="23">
                  <c:v>2012.0</c:v>
                </c:pt>
                <c:pt idx="24">
                  <c:v>2013.0</c:v>
                </c:pt>
                <c:pt idx="25">
                  <c:v>2014.0</c:v>
                </c:pt>
                <c:pt idx="26">
                  <c:v>2015.0</c:v>
                </c:pt>
              </c:numCache>
            </c:numRef>
          </c:cat>
          <c:val>
            <c:numRef>
              <c:f>'Revenues and Margins'!$B$2:$AB$2</c:f>
              <c:numCache>
                <c:formatCode>_(* #,##0.0_);_(* \(#,##0.0\)_)\ ;_(* 0_)</c:formatCode>
                <c:ptCount val="27"/>
                <c:pt idx="0">
                  <c:v>84222.007</c:v>
                </c:pt>
                <c:pt idx="1">
                  <c:v>114583.755940584</c:v>
                </c:pt>
                <c:pt idx="2">
                  <c:v>108394.073941911</c:v>
                </c:pt>
                <c:pt idx="3">
                  <c:v>83254.337944974</c:v>
                </c:pt>
                <c:pt idx="4">
                  <c:v>93599.625</c:v>
                </c:pt>
                <c:pt idx="5">
                  <c:v>97011.778438071</c:v>
                </c:pt>
                <c:pt idx="6">
                  <c:v>69595.0</c:v>
                </c:pt>
                <c:pt idx="7">
                  <c:v>128313.0</c:v>
                </c:pt>
                <c:pt idx="8">
                  <c:v>128155.0</c:v>
                </c:pt>
                <c:pt idx="9">
                  <c:v>93692.0</c:v>
                </c:pt>
                <c:pt idx="10">
                  <c:v>105366.0</c:v>
                </c:pt>
                <c:pt idx="11">
                  <c:v>149146.0</c:v>
                </c:pt>
                <c:pt idx="12">
                  <c:v>125361.0</c:v>
                </c:pt>
                <c:pt idx="13">
                  <c:v>163453.0</c:v>
                </c:pt>
                <c:pt idx="14">
                  <c:v>198362.0</c:v>
                </c:pt>
                <c:pt idx="15">
                  <c:v>266386.0</c:v>
                </c:pt>
                <c:pt idx="16">
                  <c:v>306731.0</c:v>
                </c:pt>
                <c:pt idx="17">
                  <c:v>318845.0</c:v>
                </c:pt>
                <c:pt idx="18">
                  <c:v>355782.0</c:v>
                </c:pt>
                <c:pt idx="19">
                  <c:v>458361.0</c:v>
                </c:pt>
                <c:pt idx="20">
                  <c:v>278188.0</c:v>
                </c:pt>
                <c:pt idx="21">
                  <c:v>368056.0</c:v>
                </c:pt>
                <c:pt idx="22">
                  <c:v>470171.0</c:v>
                </c:pt>
                <c:pt idx="23">
                  <c:v>467153.0</c:v>
                </c:pt>
                <c:pt idx="24">
                  <c:v>451235.0</c:v>
                </c:pt>
                <c:pt idx="25">
                  <c:v>421105.0</c:v>
                </c:pt>
                <c:pt idx="26">
                  <c:v>264960.0</c:v>
                </c:pt>
              </c:numCache>
            </c:numRef>
          </c:val>
        </c:ser>
        <c:dLbls>
          <c:showLegendKey val="0"/>
          <c:showVal val="0"/>
          <c:showCatName val="0"/>
          <c:showSerName val="0"/>
          <c:showPercent val="0"/>
          <c:showBubbleSize val="0"/>
        </c:dLbls>
        <c:gapWidth val="150"/>
        <c:axId val="1767972768"/>
        <c:axId val="1294823152"/>
      </c:barChart>
      <c:lineChart>
        <c:grouping val="standard"/>
        <c:varyColors val="0"/>
        <c:ser>
          <c:idx val="4"/>
          <c:order val="1"/>
          <c:tx>
            <c:strRef>
              <c:f>'Revenues and Margins'!$A$6</c:f>
              <c:strCache>
                <c:ptCount val="1"/>
                <c:pt idx="0">
                  <c:v>Oil price</c:v>
                </c:pt>
              </c:strCache>
            </c:strRef>
          </c:tx>
          <c:spPr>
            <a:ln w="28575" cap="rnd">
              <a:solidFill>
                <a:schemeClr val="accent5"/>
              </a:solidFill>
              <a:round/>
            </a:ln>
            <a:effectLst/>
          </c:spPr>
          <c:marker>
            <c:symbol val="none"/>
          </c:marker>
          <c:cat>
            <c:numRef>
              <c:f>'Revenues and Margins'!$B$1:$AB$1</c:f>
              <c:numCache>
                <c:formatCode>General</c:formatCode>
                <c:ptCount val="27"/>
                <c:pt idx="0">
                  <c:v>1989.0</c:v>
                </c:pt>
                <c:pt idx="1">
                  <c:v>1990.0</c:v>
                </c:pt>
                <c:pt idx="2">
                  <c:v>1991.0</c:v>
                </c:pt>
                <c:pt idx="3">
                  <c:v>1992.0</c:v>
                </c:pt>
                <c:pt idx="4">
                  <c:v>1993.0</c:v>
                </c:pt>
                <c:pt idx="5">
                  <c:v>1994.0</c:v>
                </c:pt>
                <c:pt idx="6">
                  <c:v>1995.0</c:v>
                </c:pt>
                <c:pt idx="7">
                  <c:v>1996.0</c:v>
                </c:pt>
                <c:pt idx="8">
                  <c:v>1997.0</c:v>
                </c:pt>
                <c:pt idx="9">
                  <c:v>1998.0</c:v>
                </c:pt>
                <c:pt idx="10">
                  <c:v>1999.0</c:v>
                </c:pt>
                <c:pt idx="11">
                  <c:v>2000.0</c:v>
                </c:pt>
                <c:pt idx="12">
                  <c:v>2001.0</c:v>
                </c:pt>
                <c:pt idx="13">
                  <c:v>2002.0</c:v>
                </c:pt>
                <c:pt idx="14">
                  <c:v>2003.0</c:v>
                </c:pt>
                <c:pt idx="15">
                  <c:v>2004.0</c:v>
                </c:pt>
                <c:pt idx="16">
                  <c:v>2005.0</c:v>
                </c:pt>
                <c:pt idx="17">
                  <c:v>2006.0</c:v>
                </c:pt>
                <c:pt idx="18">
                  <c:v>2007.0</c:v>
                </c:pt>
                <c:pt idx="19">
                  <c:v>2008.0</c:v>
                </c:pt>
                <c:pt idx="20">
                  <c:v>2009.0</c:v>
                </c:pt>
                <c:pt idx="21">
                  <c:v>2010.0</c:v>
                </c:pt>
                <c:pt idx="22">
                  <c:v>2011.0</c:v>
                </c:pt>
                <c:pt idx="23">
                  <c:v>2012.0</c:v>
                </c:pt>
                <c:pt idx="24">
                  <c:v>2013.0</c:v>
                </c:pt>
                <c:pt idx="25">
                  <c:v>2014.0</c:v>
                </c:pt>
                <c:pt idx="26">
                  <c:v>2015.0</c:v>
                </c:pt>
              </c:numCache>
            </c:numRef>
          </c:cat>
          <c:val>
            <c:numRef>
              <c:f>'Revenues and Margins'!$B$6:$AB$6</c:f>
              <c:numCache>
                <c:formatCode>_("$"* #,##0.00_);_("$"* \(#,##0.00\);_("$"* "-"??_);_(@_)</c:formatCode>
                <c:ptCount val="27"/>
                <c:pt idx="0">
                  <c:v>18.23</c:v>
                </c:pt>
                <c:pt idx="1">
                  <c:v>23.76</c:v>
                </c:pt>
                <c:pt idx="2">
                  <c:v>20.04</c:v>
                </c:pt>
                <c:pt idx="3">
                  <c:v>19.32</c:v>
                </c:pt>
                <c:pt idx="4">
                  <c:v>17.01</c:v>
                </c:pt>
                <c:pt idx="5">
                  <c:v>15.86</c:v>
                </c:pt>
                <c:pt idx="6">
                  <c:v>17.02</c:v>
                </c:pt>
                <c:pt idx="7">
                  <c:v>20.64</c:v>
                </c:pt>
                <c:pt idx="8">
                  <c:v>19.11</c:v>
                </c:pt>
                <c:pt idx="9">
                  <c:v>12.76</c:v>
                </c:pt>
                <c:pt idx="10">
                  <c:v>17.9</c:v>
                </c:pt>
                <c:pt idx="11">
                  <c:v>28.66</c:v>
                </c:pt>
                <c:pt idx="12">
                  <c:v>24.46</c:v>
                </c:pt>
                <c:pt idx="13">
                  <c:v>24.99</c:v>
                </c:pt>
                <c:pt idx="14">
                  <c:v>28.85</c:v>
                </c:pt>
                <c:pt idx="15">
                  <c:v>38.26</c:v>
                </c:pt>
                <c:pt idx="16">
                  <c:v>54.57</c:v>
                </c:pt>
                <c:pt idx="17">
                  <c:v>65.16</c:v>
                </c:pt>
                <c:pt idx="18">
                  <c:v>72.44</c:v>
                </c:pt>
                <c:pt idx="19">
                  <c:v>96.94</c:v>
                </c:pt>
                <c:pt idx="20">
                  <c:v>61.74</c:v>
                </c:pt>
                <c:pt idx="21">
                  <c:v>79.61</c:v>
                </c:pt>
                <c:pt idx="22">
                  <c:v>111.26</c:v>
                </c:pt>
                <c:pt idx="23">
                  <c:v>111.57</c:v>
                </c:pt>
                <c:pt idx="24">
                  <c:v>108.56</c:v>
                </c:pt>
                <c:pt idx="25">
                  <c:v>98.97</c:v>
                </c:pt>
                <c:pt idx="26">
                  <c:v>52.32</c:v>
                </c:pt>
              </c:numCache>
            </c:numRef>
          </c:val>
          <c:smooth val="0"/>
        </c:ser>
        <c:dLbls>
          <c:showLegendKey val="0"/>
          <c:showVal val="0"/>
          <c:showCatName val="0"/>
          <c:showSerName val="0"/>
          <c:showPercent val="0"/>
          <c:showBubbleSize val="0"/>
        </c:dLbls>
        <c:marker val="1"/>
        <c:smooth val="0"/>
        <c:axId val="-2114171200"/>
        <c:axId val="1764908720"/>
      </c:lineChart>
      <c:catAx>
        <c:axId val="1767972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94823152"/>
        <c:crosses val="autoZero"/>
        <c:auto val="1"/>
        <c:lblAlgn val="ctr"/>
        <c:lblOffset val="100"/>
        <c:noMultiLvlLbl val="0"/>
      </c:catAx>
      <c:valAx>
        <c:axId val="129482315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Revenues (in millions of $)</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_(* #,##0.0_);_(* \(#,##0.0\)_)\ ;_(* 0_)"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67972768"/>
        <c:crosses val="autoZero"/>
        <c:crossBetween val="between"/>
      </c:valAx>
      <c:valAx>
        <c:axId val="1764908720"/>
        <c:scaling>
          <c:orientation val="minMax"/>
        </c:scaling>
        <c:delete val="0"/>
        <c:axPos val="r"/>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Average Oil Price during year</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_(&quot;$&quot;* #,##0.00_);_(&quot;$&quot;* \(#,##0.00\);_(&quot;$&quot;* &quot;-&quot;??_);_(@_)" sourceLinked="0"/>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14171200"/>
        <c:crosses val="max"/>
        <c:crossBetween val="between"/>
      </c:valAx>
      <c:catAx>
        <c:axId val="-2114171200"/>
        <c:scaling>
          <c:orientation val="minMax"/>
        </c:scaling>
        <c:delete val="1"/>
        <c:axPos val="b"/>
        <c:numFmt formatCode="General" sourceLinked="0"/>
        <c:majorTickMark val="out"/>
        <c:minorTickMark val="none"/>
        <c:tickLblPos val="nextTo"/>
        <c:crossAx val="1764908720"/>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0.18653</cdr:x>
      <cdr:y>0.20339</cdr:y>
    </cdr:from>
    <cdr:to>
      <cdr:x>0.29868</cdr:x>
      <cdr:y>0.40678</cdr:y>
    </cdr:to>
    <cdr:sp macro="" textlink="">
      <cdr:nvSpPr>
        <cdr:cNvPr id="2" name="TextBox 1"/>
        <cdr:cNvSpPr txBox="1"/>
      </cdr:nvSpPr>
      <cdr:spPr>
        <a:xfrm xmlns:a="http://schemas.openxmlformats.org/drawingml/2006/main">
          <a:off x="1520825" y="91440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E363A61-9849-414F-B199-ECB63600C1E2}" type="datetimeFigureOut">
              <a:rPr lang="en-US" smtClean="0"/>
              <a:t>6/17/16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D1DC62F-4D19-B442-9587-64B04FAB7F62}" type="slidenum">
              <a:rPr lang="en-US" smtClean="0"/>
              <a:t>‹#›</a:t>
            </a:fld>
            <a:endParaRPr lang="en-US"/>
          </a:p>
        </p:txBody>
      </p:sp>
    </p:spTree>
    <p:extLst>
      <p:ext uri="{BB962C8B-B14F-4D97-AF65-F5344CB8AC3E}">
        <p14:creationId xmlns:p14="http://schemas.microsoft.com/office/powerpoint/2010/main" val="25675983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537C19D-81B2-2247-A3C3-C6A56B942EC3}" type="datetimeFigureOut">
              <a:rPr lang="en-US" smtClean="0"/>
              <a:t>6/17/16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04DF09-4431-8C44-A52B-1521175C8437}" type="slidenum">
              <a:rPr lang="en-US" smtClean="0"/>
              <a:t>‹#›</a:t>
            </a:fld>
            <a:endParaRPr lang="en-US"/>
          </a:p>
        </p:txBody>
      </p:sp>
    </p:spTree>
    <p:extLst>
      <p:ext uri="{BB962C8B-B14F-4D97-AF65-F5344CB8AC3E}">
        <p14:creationId xmlns:p14="http://schemas.microsoft.com/office/powerpoint/2010/main" val="66431887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7233" name="Slide Image Placeholder 1"/>
          <p:cNvSpPr>
            <a:spLocks noGrp="1" noRot="1" noChangeAspect="1"/>
          </p:cNvSpPr>
          <p:nvPr>
            <p:ph type="sldImg"/>
          </p:nvPr>
        </p:nvSpPr>
        <p:spPr>
          <a:xfrm>
            <a:off x="1150938" y="692150"/>
            <a:ext cx="4556125" cy="3416300"/>
          </a:xfrm>
          <a:ln/>
        </p:spPr>
      </p:sp>
      <p:sp>
        <p:nvSpPr>
          <p:cNvPr id="6072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With commodity companies, you ride the price of the commodity. As commodity prices rise, current earnings will rise, but what goes up will come down. The key is normalizing the commodity price, easier said than done, but necessary. Here are some strategies:</a:t>
            </a:r>
          </a:p>
          <a:p>
            <a:pPr>
              <a:buFontTx/>
              <a:buAutoNum type="alphaLcPeriod"/>
            </a:pPr>
            <a:r>
              <a:rPr lang="en-US" altLang="en-US">
                <a:latin typeface="Times" charset="0"/>
                <a:ea typeface="ＭＳ Ｐゴシック" charset="-128"/>
              </a:rPr>
              <a:t>Look at the average price over a long period (10 years or more)</a:t>
            </a:r>
          </a:p>
          <a:p>
            <a:pPr>
              <a:buFontTx/>
              <a:buAutoNum type="alphaLcPeriod"/>
            </a:pPr>
            <a:r>
              <a:rPr lang="en-US" altLang="en-US">
                <a:latin typeface="Times" charset="0"/>
                <a:ea typeface="ＭＳ Ｐゴシック" charset="-128"/>
              </a:rPr>
              <a:t>Estimate what a fair price would be, given demand and supply, for the commodity.</a:t>
            </a:r>
          </a:p>
        </p:txBody>
      </p:sp>
    </p:spTree>
    <p:extLst>
      <p:ext uri="{BB962C8B-B14F-4D97-AF65-F5344CB8AC3E}">
        <p14:creationId xmlns:p14="http://schemas.microsoft.com/office/powerpoint/2010/main" val="16905325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236540"/>
            <a:ext cx="5867400" cy="365125"/>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5" y="6383635"/>
            <a:ext cx="479017"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2" y="2743202"/>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752602"/>
            <a:ext cx="129540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1"/>
            <a:ext cx="8077200" cy="869951"/>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52" y="1755648"/>
            <a:ext cx="1615307" cy="1688453"/>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4667249"/>
            <a:ext cx="1447800" cy="663579"/>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6248208"/>
            <a:ext cx="4572000" cy="365125"/>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1"/>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2"/>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6248404"/>
            <a:ext cx="2209800" cy="365125"/>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5" y="6248208"/>
            <a:ext cx="5573483" cy="365125"/>
          </a:xfrm>
        </p:spPr>
        <p:txBody>
          <a:bodyPr/>
          <a:lstStyle/>
          <a:p>
            <a:r>
              <a:rPr lang="en-US" smtClean="0"/>
              <a:t>Aswath Damodaran</a:t>
            </a:r>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6248400"/>
            <a:ext cx="2667000" cy="365125"/>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4" y="6248400"/>
            <a:ext cx="5421313" cy="365125"/>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1271589"/>
            <a:ext cx="533400" cy="244475"/>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4" y="6248208"/>
            <a:ext cx="5421083" cy="365125"/>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3"/>
            <a:ext cx="53340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hdr="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tif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9.tif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Session 28: Valuing commodity &amp; cyclical companies</a:t>
            </a:r>
            <a:endParaRPr lang="en-US" dirty="0"/>
          </a:p>
        </p:txBody>
      </p:sp>
      <p:sp>
        <p:nvSpPr>
          <p:cNvPr id="5" name="Subtitle 4"/>
          <p:cNvSpPr>
            <a:spLocks noGrp="1"/>
          </p:cNvSpPr>
          <p:nvPr>
            <p:ph type="subTitle" idx="1"/>
          </p:nvPr>
        </p:nvSpPr>
        <p:spPr/>
        <p:txBody>
          <a:bodyPr/>
          <a:lstStyle/>
          <a:p>
            <a:endParaRPr lang="en-US"/>
          </a:p>
        </p:txBody>
      </p:sp>
      <p:sp>
        <p:nvSpPr>
          <p:cNvPr id="6" name="Date Placeholder 5"/>
          <p:cNvSpPr>
            <a:spLocks noGrp="1"/>
          </p:cNvSpPr>
          <p:nvPr>
            <p:ph type="dt" sz="half" idx="10"/>
          </p:nvPr>
        </p:nvSpPr>
        <p:spPr/>
        <p:txBody>
          <a:bodyPr/>
          <a:lstStyle/>
          <a:p>
            <a:pPr algn="ctr"/>
            <a:r>
              <a:rPr lang="en-US" sz="2000" smtClean="0">
                <a:solidFill>
                  <a:srgbClr val="FFFFFF"/>
                </a:solidFill>
              </a:rPr>
              <a:t>‹#›</a:t>
            </a:r>
            <a:endParaRPr lang="en-US" sz="2000" dirty="0">
              <a:solidFill>
                <a:srgbClr val="FFFFFF"/>
              </a:solidFill>
            </a:endParaRPr>
          </a:p>
        </p:txBody>
      </p:sp>
      <p:sp>
        <p:nvSpPr>
          <p:cNvPr id="7" name="Footer Placeholder 6"/>
          <p:cNvSpPr>
            <a:spLocks noGrp="1"/>
          </p:cNvSpPr>
          <p:nvPr>
            <p:ph type="ftr" sz="quarter" idx="11"/>
          </p:nvPr>
        </p:nvSpPr>
        <p:spPr/>
        <p:txBody>
          <a:bodyPr/>
          <a:lstStyle/>
          <a:p>
            <a:pPr algn="r"/>
            <a:r>
              <a:rPr lang="en-US" smtClean="0">
                <a:solidFill>
                  <a:schemeClr val="tx2"/>
                </a:solidFill>
              </a:rPr>
              <a:t>Aswath Damodaran</a:t>
            </a:r>
            <a:endParaRPr lang="en-US" dirty="0">
              <a:solidFill>
                <a:schemeClr val="tx2"/>
              </a:solidFill>
            </a:endParaRPr>
          </a:p>
        </p:txBody>
      </p:sp>
      <p:sp>
        <p:nvSpPr>
          <p:cNvPr id="8" name="Slide Number Placeholder 7"/>
          <p:cNvSpPr>
            <a:spLocks noGrp="1"/>
          </p:cNvSpPr>
          <p:nvPr>
            <p:ph type="sldNum" sz="quarter" idx="12"/>
          </p:nvPr>
        </p:nvSpPr>
        <p:spPr/>
        <p:txBody>
          <a:bodyPr>
            <a:normAutofit/>
          </a:bodyPr>
          <a:lstStyle/>
          <a:p>
            <a:fld id="{72AC53DF-4216-466D-99A7-94400E6C2A25}" type="slidenum">
              <a:rPr lang="en-US" smtClean="0"/>
              <a:pPr/>
              <a:t>1</a:t>
            </a:fld>
            <a:endParaRPr lang="en-US" dirty="0">
              <a:solidFill>
                <a:schemeClr val="tx2"/>
              </a:solidFill>
            </a:endParaRPr>
          </a:p>
        </p:txBody>
      </p:sp>
    </p:spTree>
    <p:extLst>
      <p:ext uri="{BB962C8B-B14F-4D97-AF65-F5344CB8AC3E}">
        <p14:creationId xmlns:p14="http://schemas.microsoft.com/office/powerpoint/2010/main" val="18377835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Valuing Commodity &amp; Cyclical Companies</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2</a:t>
            </a:fld>
            <a:endParaRPr lang="en-US" dirty="0">
              <a:solidFill>
                <a:srgbClr val="FFFFFF"/>
              </a:solidFill>
            </a:endParaRPr>
          </a:p>
        </p:txBody>
      </p:sp>
      <p:pic>
        <p:nvPicPr>
          <p:cNvPr id="7" name="Content Placeholder 6"/>
          <p:cNvPicPr>
            <a:picLocks noGrp="1" noChangeAspect="1"/>
          </p:cNvPicPr>
          <p:nvPr>
            <p:ph sz="quarter" idx="1"/>
          </p:nvPr>
        </p:nvPicPr>
        <p:blipFill>
          <a:blip r:embed="rId2"/>
          <a:stretch>
            <a:fillRect/>
          </a:stretch>
        </p:blipFill>
        <p:spPr>
          <a:xfrm>
            <a:off x="1957621" y="1600200"/>
            <a:ext cx="5463708" cy="4495800"/>
          </a:xfrm>
          <a:prstGeom prst="rect">
            <a:avLst/>
          </a:prstGeom>
        </p:spPr>
      </p:pic>
    </p:spTree>
    <p:extLst>
      <p:ext uri="{BB962C8B-B14F-4D97-AF65-F5344CB8AC3E}">
        <p14:creationId xmlns:p14="http://schemas.microsoft.com/office/powerpoint/2010/main" val="1972413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1153" name="Title 1"/>
          <p:cNvSpPr>
            <a:spLocks noGrp="1"/>
          </p:cNvSpPr>
          <p:nvPr>
            <p:ph type="title"/>
          </p:nvPr>
        </p:nvSpPr>
        <p:spPr>
          <a:xfrm>
            <a:off x="612775" y="228600"/>
            <a:ext cx="8153400" cy="990600"/>
          </a:xfrm>
        </p:spPr>
        <p:txBody>
          <a:bodyPr>
            <a:normAutofit/>
          </a:bodyPr>
          <a:lstStyle/>
          <a:p>
            <a:pPr eaLnBrk="1" fontAlgn="auto" hangingPunct="1">
              <a:spcAft>
                <a:spcPts val="0"/>
              </a:spcAft>
              <a:defRPr/>
            </a:pPr>
            <a:r>
              <a:rPr lang="en-US" dirty="0" smtClean="0">
                <a:ea typeface="+mj-ea"/>
                <a:cs typeface="+mj-cs"/>
              </a:rPr>
              <a:t>Valuing cyclical and commodity companies</a:t>
            </a:r>
            <a:endParaRPr lang="en-US" dirty="0">
              <a:ea typeface="+mj-ea"/>
              <a:cs typeface="+mj-cs"/>
            </a:endParaRPr>
          </a:p>
        </p:txBody>
      </p:sp>
      <p:pic>
        <p:nvPicPr>
          <p:cNvPr id="605186"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t="1025" b="1025"/>
          <a:stretch>
            <a:fillRect/>
          </a:stretch>
        </p:blipFill>
        <p:spPr>
          <a:xfrm>
            <a:off x="612775" y="1600200"/>
            <a:ext cx="8153400" cy="4495800"/>
          </a:xfrm>
        </p:spPr>
      </p:pic>
      <p:sp>
        <p:nvSpPr>
          <p:cNvPr id="605187"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3FD900F3-71E8-DB4A-A767-FC9BF5B3E4AC}" type="slidenum">
              <a:rPr lang="en-US" altLang="en-US" sz="1200">
                <a:solidFill>
                  <a:srgbClr val="FFFFFF"/>
                </a:solidFill>
              </a:rPr>
              <a:pPr eaLnBrk="1" hangingPunct="1">
                <a:lnSpc>
                  <a:spcPct val="80000"/>
                </a:lnSpc>
              </a:pPr>
              <a:t>3</a:t>
            </a:fld>
            <a:endParaRPr lang="en-US" altLang="en-US" sz="1200">
              <a:solidFill>
                <a:srgbClr val="FFFFFF"/>
              </a:solidFill>
            </a:endParaRPr>
          </a:p>
        </p:txBody>
      </p:sp>
    </p:spTree>
    <p:extLst>
      <p:ext uri="{BB962C8B-B14F-4D97-AF65-F5344CB8AC3E}">
        <p14:creationId xmlns:p14="http://schemas.microsoft.com/office/powerpoint/2010/main" val="17191705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Lesson 1: The Operating Numbers will ebb and flow</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4</a:t>
            </a:fld>
            <a:endParaRPr lang="en-US" dirty="0">
              <a:solidFill>
                <a:srgbClr val="FFFFFF"/>
              </a:solidFill>
            </a:endParaRPr>
          </a:p>
        </p:txBody>
      </p:sp>
      <p:sp>
        <p:nvSpPr>
          <p:cNvPr id="5" name="Content Placeholder 4"/>
          <p:cNvSpPr>
            <a:spLocks noGrp="1"/>
          </p:cNvSpPr>
          <p:nvPr>
            <p:ph sz="quarter" idx="1"/>
          </p:nvPr>
        </p:nvSpPr>
        <p:spPr/>
        <p:txBody>
          <a:bodyPr>
            <a:normAutofit fontScale="92500" lnSpcReduction="20000"/>
          </a:bodyPr>
          <a:lstStyle/>
          <a:p>
            <a:r>
              <a:rPr lang="en-US" dirty="0" smtClean="0"/>
              <a:t>With both cyclical and commodity companies, it is a given that the operating numbers (and earnings in particular) will be volatile, even for mature firms in the space.</a:t>
            </a:r>
          </a:p>
          <a:p>
            <a:r>
              <a:rPr lang="en-US" dirty="0" smtClean="0"/>
              <a:t>That volatility comes from economic cycles (for cyclical firms) and commodity price cycles (for commodity firms)</a:t>
            </a:r>
          </a:p>
          <a:p>
            <a:r>
              <a:rPr lang="en-US" dirty="0" smtClean="0"/>
              <a:t>If you value these firms based on the most recent year’s numbers, you can over value the firm (following a peak year) or under value the firm (following a bottom year).</a:t>
            </a:r>
          </a:p>
          <a:p>
            <a:r>
              <a:rPr lang="en-US" dirty="0" smtClean="0"/>
              <a:t>The conventional solution to this problem is to average numbers across a cycle and to normalize operating numbers.</a:t>
            </a:r>
          </a:p>
        </p:txBody>
      </p:sp>
    </p:spTree>
    <p:extLst>
      <p:ext uri="{BB962C8B-B14F-4D97-AF65-F5344CB8AC3E}">
        <p14:creationId xmlns:p14="http://schemas.microsoft.com/office/powerpoint/2010/main" val="17703062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lstStyle/>
          <a:p>
            <a:fld id="{1AD93096-5B34-4342-9326-69289CEAE4C2}" type="slidenum">
              <a:rPr lang="en-US" smtClean="0"/>
              <a:pPr/>
              <a:t>5</a:t>
            </a:fld>
            <a:endParaRPr lang="en-US" dirty="0">
              <a:solidFill>
                <a:schemeClr val="tx2"/>
              </a:solidFill>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 y="349250"/>
            <a:ext cx="9144000" cy="66405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51485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5249" name="Title 1"/>
          <p:cNvSpPr>
            <a:spLocks noGrp="1"/>
          </p:cNvSpPr>
          <p:nvPr>
            <p:ph type="title"/>
          </p:nvPr>
        </p:nvSpPr>
        <p:spPr>
          <a:xfrm>
            <a:off x="612775" y="228600"/>
            <a:ext cx="8153400" cy="990600"/>
          </a:xfrm>
        </p:spPr>
        <p:txBody>
          <a:bodyPr>
            <a:normAutofit fontScale="90000"/>
          </a:bodyPr>
          <a:lstStyle/>
          <a:p>
            <a:pPr eaLnBrk="1" hangingPunct="1"/>
            <a:r>
              <a:rPr lang="en-US" altLang="en-US" sz="3200" dirty="0">
                <a:ea typeface="ＭＳ Ｐゴシック" charset="-128"/>
              </a:rPr>
              <a:t>Lesson </a:t>
            </a:r>
            <a:r>
              <a:rPr lang="en-US" altLang="en-US" sz="3200" dirty="0" smtClean="0">
                <a:ea typeface="ＭＳ Ｐゴシック" charset="-128"/>
              </a:rPr>
              <a:t>2: </a:t>
            </a:r>
            <a:r>
              <a:rPr lang="en-US" altLang="en-US" sz="3200" dirty="0">
                <a:ea typeface="ＭＳ Ｐゴシック" charset="-128"/>
              </a:rPr>
              <a:t>With “macro” companies, it is easy to get lost in “macro” assumptions…</a:t>
            </a:r>
          </a:p>
        </p:txBody>
      </p:sp>
      <p:sp>
        <p:nvSpPr>
          <p:cNvPr id="565250"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With cyclical and commodity companies, it is undeniable that the value you arrive at will be affected by your views on the economy or the price of the commodity. </a:t>
            </a:r>
          </a:p>
          <a:p>
            <a:pPr eaLnBrk="1" hangingPunct="1">
              <a:lnSpc>
                <a:spcPct val="80000"/>
              </a:lnSpc>
            </a:pPr>
            <a:r>
              <a:rPr lang="en-US" altLang="en-US" sz="2400">
                <a:ea typeface="ＭＳ Ｐゴシック" charset="-128"/>
              </a:rPr>
              <a:t>Consequently, you will feel the urge to take a stand on these macro variables and build them into your valuation. Doing so, though, will create valuations that are jointly impacted by your views on macro variables and your views on the company, and it is difficult to separate the two.</a:t>
            </a:r>
          </a:p>
          <a:p>
            <a:pPr eaLnBrk="1" hangingPunct="1">
              <a:lnSpc>
                <a:spcPct val="80000"/>
              </a:lnSpc>
            </a:pPr>
            <a:r>
              <a:rPr lang="en-US" altLang="en-US" sz="2400">
                <a:ea typeface="ＭＳ Ｐゴシック" charset="-128"/>
              </a:rPr>
              <a:t>The best (though not easiest) thing to do is to separate your macro views from your micro views. Use  current market based numbers for your valuation, but then provide a separate assessment of what you think about those market numbers.</a:t>
            </a:r>
          </a:p>
        </p:txBody>
      </p:sp>
      <p:sp>
        <p:nvSpPr>
          <p:cNvPr id="609283"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4C86FFD6-2C69-144C-B26F-EB61F24625AA}" type="slidenum">
              <a:rPr lang="en-US" altLang="en-US" sz="1200">
                <a:solidFill>
                  <a:srgbClr val="FFFFFF"/>
                </a:solidFill>
              </a:rPr>
              <a:pPr eaLnBrk="1" hangingPunct="1">
                <a:lnSpc>
                  <a:spcPct val="80000"/>
                </a:lnSpc>
              </a:pPr>
              <a:t>6</a:t>
            </a:fld>
            <a:endParaRPr lang="en-US" altLang="en-US" sz="1200">
              <a:solidFill>
                <a:srgbClr val="FFFFFF"/>
              </a:solidFill>
            </a:endParaRPr>
          </a:p>
        </p:txBody>
      </p:sp>
    </p:spTree>
    <p:extLst>
      <p:ext uri="{BB962C8B-B14F-4D97-AF65-F5344CB8AC3E}">
        <p14:creationId xmlns:p14="http://schemas.microsoft.com/office/powerpoint/2010/main" val="185444711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8258"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608259"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fld id="{27A51E8C-1F84-BD4D-AC31-5B29647B4E59}" type="slidenum">
              <a:rPr lang="en-US" altLang="en-US" sz="1400">
                <a:solidFill>
                  <a:schemeClr val="tx2"/>
                </a:solidFill>
              </a:rPr>
              <a:pPr eaLnBrk="1" hangingPunct="1"/>
              <a:t>7</a:t>
            </a:fld>
            <a:endParaRPr lang="en-US" altLang="en-US" sz="1400">
              <a:solidFill>
                <a:schemeClr val="tx2"/>
              </a:solidFill>
            </a:endParaRPr>
          </a:p>
        </p:txBody>
      </p:sp>
      <p:pic>
        <p:nvPicPr>
          <p:cNvPr id="4" name="Picture 3"/>
          <p:cNvPicPr>
            <a:picLocks noChangeAspect="1"/>
          </p:cNvPicPr>
          <p:nvPr/>
        </p:nvPicPr>
        <p:blipFill>
          <a:blip r:embed="rId2"/>
          <a:stretch>
            <a:fillRect/>
          </a:stretch>
        </p:blipFill>
        <p:spPr>
          <a:xfrm>
            <a:off x="0" y="837049"/>
            <a:ext cx="9144000" cy="5183901"/>
          </a:xfrm>
          <a:prstGeom prst="rect">
            <a:avLst/>
          </a:prstGeom>
        </p:spPr>
      </p:pic>
    </p:spTree>
    <p:extLst>
      <p:ext uri="{BB962C8B-B14F-4D97-AF65-F5344CB8AC3E}">
        <p14:creationId xmlns:p14="http://schemas.microsoft.com/office/powerpoint/2010/main" val="7322113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6273" name="Title 1"/>
          <p:cNvSpPr>
            <a:spLocks noGrp="1"/>
          </p:cNvSpPr>
          <p:nvPr>
            <p:ph type="title"/>
          </p:nvPr>
        </p:nvSpPr>
        <p:spPr>
          <a:xfrm>
            <a:off x="612775" y="228600"/>
            <a:ext cx="8153400" cy="990600"/>
          </a:xfrm>
        </p:spPr>
        <p:txBody>
          <a:bodyPr>
            <a:normAutofit fontScale="90000"/>
          </a:bodyPr>
          <a:lstStyle/>
          <a:p>
            <a:pPr eaLnBrk="1" hangingPunct="1"/>
            <a:r>
              <a:rPr lang="en-US" altLang="en-US" sz="3200" dirty="0">
                <a:ea typeface="ＭＳ Ｐゴシック" charset="-128"/>
              </a:rPr>
              <a:t>Lesson </a:t>
            </a:r>
            <a:r>
              <a:rPr lang="en-US" altLang="en-US" sz="3200" dirty="0" smtClean="0">
                <a:ea typeface="ＭＳ Ｐゴシック" charset="-128"/>
              </a:rPr>
              <a:t>3: </a:t>
            </a:r>
            <a:r>
              <a:rPr lang="en-US" altLang="en-US" sz="3200" dirty="0">
                <a:ea typeface="ＭＳ Ｐゴシック" charset="-128"/>
              </a:rPr>
              <a:t>Use probabilistic tools to assess value as a function of macro variables…</a:t>
            </a:r>
          </a:p>
        </p:txBody>
      </p:sp>
      <p:sp>
        <p:nvSpPr>
          <p:cNvPr id="566274" name="Content Placeholder 2"/>
          <p:cNvSpPr>
            <a:spLocks noGrp="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smtClean="0">
                <a:ea typeface="+mn-ea"/>
                <a:cs typeface="+mn-cs"/>
              </a:rPr>
              <a:t>If there is a key macro variable affecting the value of your company that you are uncertain about (and who is not), why not quantify the uncertainty in a distribution (rather than a single price) and use that distribution in your valuation.</a:t>
            </a:r>
          </a:p>
          <a:p>
            <a:pPr marL="320040" indent="-320040" eaLnBrk="1" fontAlgn="auto" hangingPunct="1">
              <a:spcAft>
                <a:spcPts val="0"/>
              </a:spcAft>
              <a:buFont typeface="Wingdings"/>
              <a:buChar char=""/>
              <a:defRPr/>
            </a:pPr>
            <a:r>
              <a:rPr lang="en-US" smtClean="0">
                <a:ea typeface="+mn-ea"/>
                <a:cs typeface="+mn-cs"/>
              </a:rPr>
              <a:t>That is exactly what you do in a Monte Carlo simulation, where you allow one or more variables to be distributions and compute a distribution of values for the company. </a:t>
            </a:r>
          </a:p>
          <a:p>
            <a:pPr marL="320040" indent="-320040" eaLnBrk="1" fontAlgn="auto" hangingPunct="1">
              <a:spcAft>
                <a:spcPts val="0"/>
              </a:spcAft>
              <a:buFont typeface="Wingdings"/>
              <a:buChar char=""/>
              <a:defRPr/>
            </a:pPr>
            <a:r>
              <a:rPr lang="en-US" smtClean="0">
                <a:ea typeface="+mn-ea"/>
                <a:cs typeface="+mn-cs"/>
              </a:rPr>
              <a:t>With a simulation, you get not only everything you would get in a standard valuation (an estimated value for your company) but you will get additional output (on the variation in that value and the likelihood that your firm is under or over valued)</a:t>
            </a: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a:ea typeface="+mn-ea"/>
              <a:cs typeface="+mn-cs"/>
            </a:endParaRPr>
          </a:p>
        </p:txBody>
      </p:sp>
      <p:sp>
        <p:nvSpPr>
          <p:cNvPr id="610307"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9FE1CF99-E1CD-2249-A211-BC135A633296}" type="slidenum">
              <a:rPr lang="en-US" altLang="en-US" sz="1200">
                <a:solidFill>
                  <a:srgbClr val="FFFFFF"/>
                </a:solidFill>
              </a:rPr>
              <a:pPr eaLnBrk="1" hangingPunct="1">
                <a:lnSpc>
                  <a:spcPct val="80000"/>
                </a:lnSpc>
              </a:pPr>
              <a:t>8</a:t>
            </a:fld>
            <a:endParaRPr lang="en-US" altLang="en-US" sz="1200">
              <a:solidFill>
                <a:srgbClr val="FFFFFF"/>
              </a:solidFill>
            </a:endParaRPr>
          </a:p>
        </p:txBody>
      </p:sp>
    </p:spTree>
    <p:extLst>
      <p:ext uri="{BB962C8B-B14F-4D97-AF65-F5344CB8AC3E}">
        <p14:creationId xmlns:p14="http://schemas.microsoft.com/office/powerpoint/2010/main" val="12624424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Shell’s Revenues &amp; Oil Prices</a:t>
            </a:r>
            <a:endParaRPr lang="en-US" dirty="0"/>
          </a:p>
        </p:txBody>
      </p:sp>
      <p:graphicFrame>
        <p:nvGraphicFramePr>
          <p:cNvPr id="4" name="Content Placeholder 3"/>
          <p:cNvGraphicFramePr>
            <a:graphicFrameLocks noGrp="1"/>
          </p:cNvGraphicFramePr>
          <p:nvPr>
            <p:ph sz="quarter" idx="1"/>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p:cNvSpPr/>
          <p:nvPr/>
        </p:nvSpPr>
        <p:spPr>
          <a:xfrm>
            <a:off x="1676400" y="2667000"/>
            <a:ext cx="4267200" cy="523220"/>
          </a:xfrm>
          <a:prstGeom prst="rect">
            <a:avLst/>
          </a:prstGeom>
        </p:spPr>
        <p:txBody>
          <a:bodyPr wrap="square">
            <a:spAutoFit/>
          </a:bodyPr>
          <a:lstStyle/>
          <a:p>
            <a:r>
              <a:rPr lang="en-US" sz="1400" i="1" dirty="0" smtClean="0"/>
              <a:t>Revenues =  39,992.77 + 4,039.39 * Average Oil Price    R squared = 96.44% </a:t>
            </a:r>
            <a:endParaRPr lang="en-US" sz="1400" i="1" dirty="0"/>
          </a:p>
        </p:txBody>
      </p:sp>
    </p:spTree>
    <p:extLst>
      <p:ext uri="{BB962C8B-B14F-4D97-AF65-F5344CB8AC3E}">
        <p14:creationId xmlns:p14="http://schemas.microsoft.com/office/powerpoint/2010/main" val="11948789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6209" name="Picture 1"/>
          <p:cNvSpPr>
            <a:spLocks noChangeAspect="1"/>
          </p:cNvSpPr>
          <p:nvPr/>
        </p:nvSpPr>
        <p:spPr bwMode="auto">
          <a:xfrm>
            <a:off x="0" y="196850"/>
            <a:ext cx="9144000" cy="66405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endParaRPr lang="en-US" altLang="en-US"/>
          </a:p>
        </p:txBody>
      </p:sp>
      <p:sp>
        <p:nvSpPr>
          <p:cNvPr id="606211"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606212"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fld id="{61211636-D9BC-5A41-AAB4-A57315B46670}" type="slidenum">
              <a:rPr lang="en-US" altLang="en-US" sz="1400">
                <a:solidFill>
                  <a:schemeClr val="tx2"/>
                </a:solidFill>
              </a:rPr>
              <a:pPr eaLnBrk="1" hangingPunct="1"/>
              <a:t>10</a:t>
            </a:fld>
            <a:endParaRPr lang="en-US" altLang="en-US" sz="1400">
              <a:solidFill>
                <a:schemeClr val="tx2"/>
              </a:solidFill>
            </a:endParaRPr>
          </a:p>
        </p:txBody>
      </p:sp>
      <p:pic>
        <p:nvPicPr>
          <p:cNvPr id="3" name="Picture 2"/>
          <p:cNvPicPr>
            <a:picLocks noChangeAspect="1"/>
          </p:cNvPicPr>
          <p:nvPr/>
        </p:nvPicPr>
        <p:blipFill>
          <a:blip r:embed="rId3"/>
          <a:stretch>
            <a:fillRect/>
          </a:stretch>
        </p:blipFill>
        <p:spPr>
          <a:xfrm>
            <a:off x="204762" y="0"/>
            <a:ext cx="8734476" cy="6858000"/>
          </a:xfrm>
          <a:prstGeom prst="rect">
            <a:avLst/>
          </a:prstGeom>
        </p:spPr>
      </p:pic>
    </p:spTree>
    <p:extLst>
      <p:ext uri="{BB962C8B-B14F-4D97-AF65-F5344CB8AC3E}">
        <p14:creationId xmlns:p14="http://schemas.microsoft.com/office/powerpoint/2010/main" val="12108791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Pricing Commodity/Cyclical Companies – Three choices for standardization</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11</a:t>
            </a:fld>
            <a:endParaRPr lang="en-US" dirty="0">
              <a:solidFill>
                <a:srgbClr val="FFFFFF"/>
              </a:solidFill>
            </a:endParaRPr>
          </a:p>
        </p:txBody>
      </p:sp>
      <p:sp>
        <p:nvSpPr>
          <p:cNvPr id="5" name="Content Placeholder 4"/>
          <p:cNvSpPr>
            <a:spLocks noGrp="1"/>
          </p:cNvSpPr>
          <p:nvPr>
            <p:ph sz="quarter" idx="1"/>
          </p:nvPr>
        </p:nvSpPr>
        <p:spPr/>
        <p:txBody>
          <a:bodyPr>
            <a:normAutofit fontScale="85000" lnSpcReduction="20000"/>
          </a:bodyPr>
          <a:lstStyle/>
          <a:p>
            <a:r>
              <a:rPr lang="en-US" u="sng" dirty="0" smtClean="0"/>
              <a:t>Base year numbers</a:t>
            </a:r>
            <a:r>
              <a:rPr lang="en-US" dirty="0" smtClean="0"/>
              <a:t>: The market value of equity or firm can be divided by the most recent year’s numbers, on the assumption that even if there are cycles, </a:t>
            </a:r>
            <a:r>
              <a:rPr lang="en-US" smtClean="0"/>
              <a:t>those cycles </a:t>
            </a:r>
            <a:r>
              <a:rPr lang="en-US" dirty="0" smtClean="0"/>
              <a:t>are affecting all companies in the sector.</a:t>
            </a:r>
          </a:p>
          <a:p>
            <a:r>
              <a:rPr lang="en-US" u="sng" dirty="0" smtClean="0"/>
              <a:t>Normalized numbers</a:t>
            </a:r>
            <a:r>
              <a:rPr lang="en-US" dirty="0" smtClean="0"/>
              <a:t>: You can first normalize the numbers (average earnings or revenues across a cycle) and then divide the market values by these normalized numbers. You are assuming that cycles are the only reason for operating number changes over time and that all companies will recover with the cycle.</a:t>
            </a:r>
          </a:p>
          <a:p>
            <a:r>
              <a:rPr lang="en-US" u="sng" dirty="0" smtClean="0"/>
              <a:t>Potential</a:t>
            </a:r>
            <a:r>
              <a:rPr lang="en-US" dirty="0" smtClean="0"/>
              <a:t>: You can divide the market value by reserves or potential for production rather than operating numbers. You are assuming that all reserves/potential are equally valuable.</a:t>
            </a:r>
            <a:endParaRPr lang="en-US" dirty="0"/>
          </a:p>
        </p:txBody>
      </p:sp>
    </p:spTree>
    <p:extLst>
      <p:ext uri="{BB962C8B-B14F-4D97-AF65-F5344CB8AC3E}">
        <p14:creationId xmlns:p14="http://schemas.microsoft.com/office/powerpoint/2010/main" val="183484420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491</TotalTime>
  <Words>716</Words>
  <Application>Microsoft Macintosh PowerPoint</Application>
  <PresentationFormat>Letter Paper (8.5x11 in)</PresentationFormat>
  <Paragraphs>50</Paragraphs>
  <Slides>11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Calibri</vt:lpstr>
      <vt:lpstr>Helvetica</vt:lpstr>
      <vt:lpstr>ＭＳ Ｐゴシック</vt:lpstr>
      <vt:lpstr>Times</vt:lpstr>
      <vt:lpstr>Wingdings</vt:lpstr>
      <vt:lpstr>Wingdings 2</vt:lpstr>
      <vt:lpstr>Basic</vt:lpstr>
      <vt:lpstr>Session 28: Valuing commodity &amp; cyclical companies</vt:lpstr>
      <vt:lpstr>Valuing Commodity &amp; Cyclical Companies</vt:lpstr>
      <vt:lpstr>Valuing cyclical and commodity companies</vt:lpstr>
      <vt:lpstr>Lesson 1: The Operating Numbers will ebb and flow</vt:lpstr>
      <vt:lpstr>PowerPoint Presentation</vt:lpstr>
      <vt:lpstr>Lesson 2: With “macro” companies, it is easy to get lost in “macro” assumptions…</vt:lpstr>
      <vt:lpstr>PowerPoint Presentation</vt:lpstr>
      <vt:lpstr>Lesson 3: Use probabilistic tools to assess value as a function of macro variables…</vt:lpstr>
      <vt:lpstr>Shell’s Revenues &amp; Oil Prices</vt:lpstr>
      <vt:lpstr>PowerPoint Presentation</vt:lpstr>
      <vt:lpstr>Pricing Commodity/Cyclical Companies – Three choices for standardization</vt:lpstr>
    </vt:vector>
  </TitlesOfParts>
  <Company>Stern School of Business</Company>
  <LinksUpToDate>false</LinksUpToDate>
  <SharedDoc>false</SharedDoc>
  <HyperlinksChanged>false</HyperlinksChanged>
  <AppVersion>15.0022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6: Estimating cost of debt, debt ratios and cost of capital</dc:title>
  <dc:creator>Aswath Damodaran</dc:creator>
  <cp:lastModifiedBy>Aswath Damodaran</cp:lastModifiedBy>
  <cp:revision>76</cp:revision>
  <cp:lastPrinted>2013-12-12T13:03:45Z</cp:lastPrinted>
  <dcterms:created xsi:type="dcterms:W3CDTF">2011-11-03T12:27:46Z</dcterms:created>
  <dcterms:modified xsi:type="dcterms:W3CDTF">2016-06-17T15:11:09Z</dcterms:modified>
</cp:coreProperties>
</file>