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3"/>
  </p:notesMasterIdLst>
  <p:handoutMasterIdLst>
    <p:handoutMasterId r:id="rId14"/>
  </p:handoutMasterIdLst>
  <p:sldIdLst>
    <p:sldId id="256" r:id="rId2"/>
    <p:sldId id="273" r:id="rId3"/>
    <p:sldId id="274" r:id="rId4"/>
    <p:sldId id="280" r:id="rId5"/>
    <p:sldId id="281" r:id="rId6"/>
    <p:sldId id="275" r:id="rId7"/>
    <p:sldId id="277" r:id="rId8"/>
    <p:sldId id="276" r:id="rId9"/>
    <p:sldId id="278" r:id="rId10"/>
    <p:sldId id="279" r:id="rId11"/>
    <p:sldId id="282" r:id="rId1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3" Type="http://schemas.openxmlformats.org/officeDocument/2006/relationships/oleObject" Target="file://localhost/All%20My%20Stuff/TEACHING/ShellSeminar/Shellbreakdown.xlsx" TargetMode="External"/><Relationship Id="rId4" Type="http://schemas.openxmlformats.org/officeDocument/2006/relationships/chartUserShapes" Target="../drawings/drawing1.xml"/><Relationship Id="rId1" Type="http://schemas.microsoft.com/office/2011/relationships/chartStyle" Target="style1.xml"/><Relationship Id="rId2" Type="http://schemas.microsoft.com/office/2011/relationships/chartColorStyle" Target="colors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Shell:</a:t>
            </a:r>
            <a:r>
              <a:rPr lang="en-US" i="1" baseline="0"/>
              <a:t> Revenues vs Oil Price</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'Revenues and Margins'!$A$2</c:f>
              <c:strCache>
                <c:ptCount val="1"/>
                <c:pt idx="0">
                  <c:v>Revenue</c:v>
                </c:pt>
              </c:strCache>
            </c:strRef>
          </c:tx>
          <c:spPr>
            <a:solidFill>
              <a:schemeClr val="accent1"/>
            </a:solidFill>
            <a:ln>
              <a:noFill/>
            </a:ln>
            <a:effectLst/>
          </c:spPr>
          <c:invertIfNegative val="0"/>
          <c:cat>
            <c:numRef>
              <c:f>'Revenues and Margins'!$B$1:$AB$1</c:f>
              <c:numCache>
                <c:formatCode>General</c:formatCode>
                <c:ptCount val="27"/>
                <c:pt idx="0">
                  <c:v>1989.0</c:v>
                </c:pt>
                <c:pt idx="1">
                  <c:v>1990.0</c:v>
                </c:pt>
                <c:pt idx="2">
                  <c:v>1991.0</c:v>
                </c:pt>
                <c:pt idx="3">
                  <c:v>1992.0</c:v>
                </c:pt>
                <c:pt idx="4">
                  <c:v>1993.0</c:v>
                </c:pt>
                <c:pt idx="5">
                  <c:v>1994.0</c:v>
                </c:pt>
                <c:pt idx="6">
                  <c:v>1995.0</c:v>
                </c:pt>
                <c:pt idx="7">
                  <c:v>1996.0</c:v>
                </c:pt>
                <c:pt idx="8">
                  <c:v>1997.0</c:v>
                </c:pt>
                <c:pt idx="9">
                  <c:v>1998.0</c:v>
                </c:pt>
                <c:pt idx="10">
                  <c:v>1999.0</c:v>
                </c:pt>
                <c:pt idx="11">
                  <c:v>2000.0</c:v>
                </c:pt>
                <c:pt idx="12">
                  <c:v>2001.0</c:v>
                </c:pt>
                <c:pt idx="13">
                  <c:v>2002.0</c:v>
                </c:pt>
                <c:pt idx="14">
                  <c:v>2003.0</c:v>
                </c:pt>
                <c:pt idx="15">
                  <c:v>2004.0</c:v>
                </c:pt>
                <c:pt idx="16">
                  <c:v>2005.0</c:v>
                </c:pt>
                <c:pt idx="17">
                  <c:v>2006.0</c:v>
                </c:pt>
                <c:pt idx="18">
                  <c:v>2007.0</c:v>
                </c:pt>
                <c:pt idx="19">
                  <c:v>2008.0</c:v>
                </c:pt>
                <c:pt idx="20">
                  <c:v>2009.0</c:v>
                </c:pt>
                <c:pt idx="21">
                  <c:v>2010.0</c:v>
                </c:pt>
                <c:pt idx="22">
                  <c:v>2011.0</c:v>
                </c:pt>
                <c:pt idx="23">
                  <c:v>2012.0</c:v>
                </c:pt>
                <c:pt idx="24">
                  <c:v>2013.0</c:v>
                </c:pt>
                <c:pt idx="25">
                  <c:v>2014.0</c:v>
                </c:pt>
                <c:pt idx="26">
                  <c:v>2015.0</c:v>
                </c:pt>
              </c:numCache>
            </c:numRef>
          </c:cat>
          <c:val>
            <c:numRef>
              <c:f>'Revenues and Margins'!$B$2:$AB$2</c:f>
              <c:numCache>
                <c:formatCode>_(* #,##0.0_);_(* \(#,##0.0\)_)\ ;_(* 0_)</c:formatCode>
                <c:ptCount val="27"/>
                <c:pt idx="0">
                  <c:v>84222.007</c:v>
                </c:pt>
                <c:pt idx="1">
                  <c:v>114583.755940584</c:v>
                </c:pt>
                <c:pt idx="2">
                  <c:v>108394.073941911</c:v>
                </c:pt>
                <c:pt idx="3">
                  <c:v>83254.337944974</c:v>
                </c:pt>
                <c:pt idx="4">
                  <c:v>93599.625</c:v>
                </c:pt>
                <c:pt idx="5">
                  <c:v>97011.778438071</c:v>
                </c:pt>
                <c:pt idx="6">
                  <c:v>69595.0</c:v>
                </c:pt>
                <c:pt idx="7">
                  <c:v>128313.0</c:v>
                </c:pt>
                <c:pt idx="8">
                  <c:v>128155.0</c:v>
                </c:pt>
                <c:pt idx="9">
                  <c:v>93692.0</c:v>
                </c:pt>
                <c:pt idx="10">
                  <c:v>105366.0</c:v>
                </c:pt>
                <c:pt idx="11">
                  <c:v>149146.0</c:v>
                </c:pt>
                <c:pt idx="12">
                  <c:v>125361.0</c:v>
                </c:pt>
                <c:pt idx="13">
                  <c:v>163453.0</c:v>
                </c:pt>
                <c:pt idx="14">
                  <c:v>198362.0</c:v>
                </c:pt>
                <c:pt idx="15">
                  <c:v>266386.0</c:v>
                </c:pt>
                <c:pt idx="16">
                  <c:v>306731.0</c:v>
                </c:pt>
                <c:pt idx="17">
                  <c:v>318845.0</c:v>
                </c:pt>
                <c:pt idx="18">
                  <c:v>355782.0</c:v>
                </c:pt>
                <c:pt idx="19">
                  <c:v>458361.0</c:v>
                </c:pt>
                <c:pt idx="20">
                  <c:v>278188.0</c:v>
                </c:pt>
                <c:pt idx="21">
                  <c:v>368056.0</c:v>
                </c:pt>
                <c:pt idx="22">
                  <c:v>470171.0</c:v>
                </c:pt>
                <c:pt idx="23">
                  <c:v>467153.0</c:v>
                </c:pt>
                <c:pt idx="24">
                  <c:v>451235.0</c:v>
                </c:pt>
                <c:pt idx="25">
                  <c:v>421105.0</c:v>
                </c:pt>
                <c:pt idx="26">
                  <c:v>264960.0</c:v>
                </c:pt>
              </c:numCache>
            </c:numRef>
          </c:val>
        </c:ser>
        <c:dLbls>
          <c:showLegendKey val="0"/>
          <c:showVal val="0"/>
          <c:showCatName val="0"/>
          <c:showSerName val="0"/>
          <c:showPercent val="0"/>
          <c:showBubbleSize val="0"/>
        </c:dLbls>
        <c:gapWidth val="150"/>
        <c:axId val="2079388544"/>
        <c:axId val="-2042928944"/>
      </c:barChart>
      <c:lineChart>
        <c:grouping val="standard"/>
        <c:varyColors val="0"/>
        <c:ser>
          <c:idx val="4"/>
          <c:order val="1"/>
          <c:tx>
            <c:strRef>
              <c:f>'Revenues and Margins'!$A$6</c:f>
              <c:strCache>
                <c:ptCount val="1"/>
                <c:pt idx="0">
                  <c:v>Oil price</c:v>
                </c:pt>
              </c:strCache>
            </c:strRef>
          </c:tx>
          <c:spPr>
            <a:ln w="28575" cap="rnd">
              <a:solidFill>
                <a:schemeClr val="accent5"/>
              </a:solidFill>
              <a:round/>
            </a:ln>
            <a:effectLst/>
          </c:spPr>
          <c:marker>
            <c:symbol val="none"/>
          </c:marker>
          <c:cat>
            <c:numRef>
              <c:f>'Revenues and Margins'!$B$1:$AB$1</c:f>
              <c:numCache>
                <c:formatCode>General</c:formatCode>
                <c:ptCount val="27"/>
                <c:pt idx="0">
                  <c:v>1989.0</c:v>
                </c:pt>
                <c:pt idx="1">
                  <c:v>1990.0</c:v>
                </c:pt>
                <c:pt idx="2">
                  <c:v>1991.0</c:v>
                </c:pt>
                <c:pt idx="3">
                  <c:v>1992.0</c:v>
                </c:pt>
                <c:pt idx="4">
                  <c:v>1993.0</c:v>
                </c:pt>
                <c:pt idx="5">
                  <c:v>1994.0</c:v>
                </c:pt>
                <c:pt idx="6">
                  <c:v>1995.0</c:v>
                </c:pt>
                <c:pt idx="7">
                  <c:v>1996.0</c:v>
                </c:pt>
                <c:pt idx="8">
                  <c:v>1997.0</c:v>
                </c:pt>
                <c:pt idx="9">
                  <c:v>1998.0</c:v>
                </c:pt>
                <c:pt idx="10">
                  <c:v>1999.0</c:v>
                </c:pt>
                <c:pt idx="11">
                  <c:v>2000.0</c:v>
                </c:pt>
                <c:pt idx="12">
                  <c:v>2001.0</c:v>
                </c:pt>
                <c:pt idx="13">
                  <c:v>2002.0</c:v>
                </c:pt>
                <c:pt idx="14">
                  <c:v>2003.0</c:v>
                </c:pt>
                <c:pt idx="15">
                  <c:v>2004.0</c:v>
                </c:pt>
                <c:pt idx="16">
                  <c:v>2005.0</c:v>
                </c:pt>
                <c:pt idx="17">
                  <c:v>2006.0</c:v>
                </c:pt>
                <c:pt idx="18">
                  <c:v>2007.0</c:v>
                </c:pt>
                <c:pt idx="19">
                  <c:v>2008.0</c:v>
                </c:pt>
                <c:pt idx="20">
                  <c:v>2009.0</c:v>
                </c:pt>
                <c:pt idx="21">
                  <c:v>2010.0</c:v>
                </c:pt>
                <c:pt idx="22">
                  <c:v>2011.0</c:v>
                </c:pt>
                <c:pt idx="23">
                  <c:v>2012.0</c:v>
                </c:pt>
                <c:pt idx="24">
                  <c:v>2013.0</c:v>
                </c:pt>
                <c:pt idx="25">
                  <c:v>2014.0</c:v>
                </c:pt>
                <c:pt idx="26">
                  <c:v>2015.0</c:v>
                </c:pt>
              </c:numCache>
            </c:numRef>
          </c:cat>
          <c:val>
            <c:numRef>
              <c:f>'Revenues and Margins'!$B$6:$AB$6</c:f>
              <c:numCache>
                <c:formatCode>_("$"* #,##0.00_);_("$"* \(#,##0.00\);_("$"* "-"??_);_(@_)</c:formatCode>
                <c:ptCount val="27"/>
                <c:pt idx="0">
                  <c:v>18.23</c:v>
                </c:pt>
                <c:pt idx="1">
                  <c:v>23.76</c:v>
                </c:pt>
                <c:pt idx="2">
                  <c:v>20.04</c:v>
                </c:pt>
                <c:pt idx="3">
                  <c:v>19.32</c:v>
                </c:pt>
                <c:pt idx="4">
                  <c:v>17.01</c:v>
                </c:pt>
                <c:pt idx="5">
                  <c:v>15.86</c:v>
                </c:pt>
                <c:pt idx="6">
                  <c:v>17.02</c:v>
                </c:pt>
                <c:pt idx="7">
                  <c:v>20.64</c:v>
                </c:pt>
                <c:pt idx="8">
                  <c:v>19.11</c:v>
                </c:pt>
                <c:pt idx="9">
                  <c:v>12.76</c:v>
                </c:pt>
                <c:pt idx="10">
                  <c:v>17.9</c:v>
                </c:pt>
                <c:pt idx="11">
                  <c:v>28.66</c:v>
                </c:pt>
                <c:pt idx="12">
                  <c:v>24.46</c:v>
                </c:pt>
                <c:pt idx="13">
                  <c:v>24.99</c:v>
                </c:pt>
                <c:pt idx="14">
                  <c:v>28.85</c:v>
                </c:pt>
                <c:pt idx="15">
                  <c:v>38.26</c:v>
                </c:pt>
                <c:pt idx="16">
                  <c:v>54.57</c:v>
                </c:pt>
                <c:pt idx="17">
                  <c:v>65.16</c:v>
                </c:pt>
                <c:pt idx="18">
                  <c:v>72.44</c:v>
                </c:pt>
                <c:pt idx="19">
                  <c:v>96.94</c:v>
                </c:pt>
                <c:pt idx="20">
                  <c:v>61.74</c:v>
                </c:pt>
                <c:pt idx="21">
                  <c:v>79.61</c:v>
                </c:pt>
                <c:pt idx="22">
                  <c:v>111.26</c:v>
                </c:pt>
                <c:pt idx="23">
                  <c:v>111.57</c:v>
                </c:pt>
                <c:pt idx="24">
                  <c:v>108.56</c:v>
                </c:pt>
                <c:pt idx="25">
                  <c:v>98.97</c:v>
                </c:pt>
                <c:pt idx="26">
                  <c:v>52.32</c:v>
                </c:pt>
              </c:numCache>
            </c:numRef>
          </c:val>
          <c:smooth val="0"/>
        </c:ser>
        <c:dLbls>
          <c:showLegendKey val="0"/>
          <c:showVal val="0"/>
          <c:showCatName val="0"/>
          <c:showSerName val="0"/>
          <c:showPercent val="0"/>
          <c:showBubbleSize val="0"/>
        </c:dLbls>
        <c:marker val="1"/>
        <c:smooth val="0"/>
        <c:axId val="-2041531536"/>
        <c:axId val="-2047244672"/>
      </c:lineChart>
      <c:catAx>
        <c:axId val="207938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2928944"/>
        <c:crosses val="autoZero"/>
        <c:auto val="1"/>
        <c:lblAlgn val="ctr"/>
        <c:lblOffset val="100"/>
        <c:noMultiLvlLbl val="0"/>
      </c:catAx>
      <c:valAx>
        <c:axId val="-20429289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Revenues (in millions of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0_);_(* \(#,##0.0\)_)\ ;_(* 0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9388544"/>
        <c:crosses val="autoZero"/>
        <c:crossBetween val="between"/>
      </c:valAx>
      <c:valAx>
        <c:axId val="-204724467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Average Oil Price during year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quot;$&quot;* #,##0.00_);_(&quot;$&quot;* \(#,##0.00\);_(&quot;$&quot;* &quot;-&quot;??_);_(@_)"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1531536"/>
        <c:crosses val="max"/>
        <c:crossBetween val="between"/>
      </c:valAx>
      <c:catAx>
        <c:axId val="-2041531536"/>
        <c:scaling>
          <c:orientation val="minMax"/>
        </c:scaling>
        <c:delete val="1"/>
        <c:axPos val="b"/>
        <c:numFmt formatCode="General" sourceLinked="0"/>
        <c:majorTickMark val="out"/>
        <c:minorTickMark val="none"/>
        <c:tickLblPos val="nextTo"/>
        <c:crossAx val="-204724467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0.18653</cdr:x>
      <cdr:y>0.20339</cdr:y>
    </cdr:from>
    <cdr:to>
      <cdr:x>0.29868</cdr:x>
      <cdr:y>0.40678</cdr:y>
    </cdr:to>
    <cdr:sp macro="" textlink="">
      <cdr:nvSpPr>
        <cdr:cNvPr id="2" name="TextBox 1"/>
        <cdr:cNvSpPr txBox="1"/>
      </cdr:nvSpPr>
      <cdr:spPr>
        <a:xfrm xmlns:a="http://schemas.openxmlformats.org/drawingml/2006/main">
          <a:off x="1520825" y="914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6/17/16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3" name="Slide Image Placeholder 1"/>
          <p:cNvSpPr>
            <a:spLocks noGrp="1" noRot="1" noChangeAspect="1"/>
          </p:cNvSpPr>
          <p:nvPr>
            <p:ph type="sldImg"/>
          </p:nvPr>
        </p:nvSpPr>
        <p:spPr>
          <a:xfrm>
            <a:off x="1150938" y="692150"/>
            <a:ext cx="4556125" cy="3416300"/>
          </a:xfrm>
          <a:ln/>
        </p:spPr>
      </p:sp>
      <p:sp>
        <p:nvSpPr>
          <p:cNvPr id="607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With commodity companies, you ride the price of the commodity. As commodity prices rise, current earnings will rise, but what goes up will come down. The key is normalizing the commodity price, easier said than done, but necessary. Here are some strategies:</a:t>
            </a:r>
          </a:p>
          <a:p>
            <a:pPr>
              <a:buFontTx/>
              <a:buAutoNum type="alphaLcPeriod"/>
            </a:pPr>
            <a:r>
              <a:rPr lang="en-US" altLang="en-US">
                <a:latin typeface="Times" charset="0"/>
                <a:ea typeface="ＭＳ Ｐゴシック" charset="-128"/>
              </a:rPr>
              <a:t>Look at the average price over a long period (10 years or more)</a:t>
            </a:r>
          </a:p>
          <a:p>
            <a:pPr>
              <a:buFontTx/>
              <a:buAutoNum type="alphaLcPeriod"/>
            </a:pPr>
            <a:r>
              <a:rPr lang="en-US" altLang="en-US">
                <a:latin typeface="Times" charset="0"/>
                <a:ea typeface="ＭＳ Ｐゴシック" charset="-128"/>
              </a:rPr>
              <a:t>Estimate what a fair price would be, given demand and supply, for the commodity.</a:t>
            </a:r>
          </a:p>
        </p:txBody>
      </p:sp>
    </p:spTree>
    <p:extLst>
      <p:ext uri="{BB962C8B-B14F-4D97-AF65-F5344CB8AC3E}">
        <p14:creationId xmlns:p14="http://schemas.microsoft.com/office/powerpoint/2010/main" val="1690532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9.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28: Valuing commodity &amp; cyclical companies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Commodity &amp; Cyclical Companies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Valuing cyclical and commodity companies</a:t>
            </a:r>
            <a:endParaRPr lang="en-US" dirty="0">
              <a:ea typeface="+mj-ea"/>
              <a:cs typeface="+mj-cs"/>
            </a:endParaRPr>
          </a:p>
        </p:txBody>
      </p:sp>
      <p:pic>
        <p:nvPicPr>
          <p:cNvPr id="60518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025" b="1025"/>
          <a:stretch>
            <a:fillRect/>
          </a:stretch>
        </p:blipFill>
        <p:spPr>
          <a:xfrm>
            <a:off x="612775" y="1600200"/>
            <a:ext cx="8153400" cy="4495800"/>
          </a:xfrm>
        </p:spPr>
      </p:pic>
      <p:sp>
        <p:nvSpPr>
          <p:cNvPr id="60518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3FD900F3-71E8-DB4A-A767-FC9BF5B3E4AC}" type="slidenum">
              <a:rPr lang="en-US" altLang="en-US" sz="1200">
                <a:solidFill>
                  <a:srgbClr val="FFFFFF"/>
                </a:solidFill>
              </a:rPr>
              <a:pPr eaLnBrk="1" hangingPunct="1">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17191705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Lesson 1: The Operating Numbers will ebb and flow</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
        <p:nvSpPr>
          <p:cNvPr id="5" name="Content Placeholder 4"/>
          <p:cNvSpPr>
            <a:spLocks noGrp="1"/>
          </p:cNvSpPr>
          <p:nvPr>
            <p:ph sz="quarter" idx="1"/>
          </p:nvPr>
        </p:nvSpPr>
        <p:spPr/>
        <p:txBody>
          <a:bodyPr>
            <a:normAutofit lnSpcReduction="10000"/>
          </a:bodyPr>
          <a:lstStyle/>
          <a:p>
            <a:r>
              <a:rPr lang="en-US" dirty="0" err="1" smtClean="0"/>
              <a:t>perating</a:t>
            </a:r>
            <a:r>
              <a:rPr lang="en-US" dirty="0" smtClean="0"/>
              <a:t> numbers (and earnings in particular) will be volatile, even for mature firms.</a:t>
            </a:r>
          </a:p>
          <a:p>
            <a:r>
              <a:rPr lang="en-US" dirty="0" smtClean="0"/>
              <a:t>That volatility comes from economic cycles (for cyclical firms) and commodity price cycles (for commodity firms)</a:t>
            </a:r>
          </a:p>
          <a:p>
            <a:r>
              <a:rPr lang="en-US" dirty="0" smtClean="0"/>
              <a:t>If you value these firms based on the most recent year’s numbers, you can over value the firm (following a peak year) or under value the firm (following a bottom year).</a:t>
            </a:r>
          </a:p>
          <a:p>
            <a:r>
              <a:rPr lang="en-US" dirty="0" smtClean="0"/>
              <a:t>Normalize.</a:t>
            </a:r>
          </a:p>
        </p:txBody>
      </p:sp>
    </p:spTree>
    <p:extLst>
      <p:ext uri="{BB962C8B-B14F-4D97-AF65-F5344CB8AC3E}">
        <p14:creationId xmlns:p14="http://schemas.microsoft.com/office/powerpoint/2010/main" val="1770306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lstStyle/>
          <a:p>
            <a:fld id="{1AD93096-5B34-4342-9326-69289CEAE4C2}" type="slidenum">
              <a:rPr lang="en-US" smtClean="0"/>
              <a:pPr/>
              <a:t>5</a:t>
            </a:fld>
            <a:endParaRPr lang="en-US" dirty="0">
              <a:solidFill>
                <a:schemeClr val="tx2"/>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49250"/>
            <a:ext cx="9144000" cy="6640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148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Title 1"/>
          <p:cNvSpPr>
            <a:spLocks noGrp="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Lesson </a:t>
            </a:r>
            <a:r>
              <a:rPr lang="en-US" altLang="en-US" sz="3200" dirty="0" smtClean="0">
                <a:ea typeface="ＭＳ Ｐゴシック" charset="-128"/>
              </a:rPr>
              <a:t>2: </a:t>
            </a:r>
            <a:r>
              <a:rPr lang="en-US" altLang="en-US" sz="3200" dirty="0">
                <a:ea typeface="ＭＳ Ｐゴシック" charset="-128"/>
              </a:rPr>
              <a:t>With “macro” companies, it is easy to get lost in “macro” assumptions…</a:t>
            </a:r>
          </a:p>
        </p:txBody>
      </p:sp>
      <p:sp>
        <p:nvSpPr>
          <p:cNvPr id="56525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smtClean="0">
                <a:ea typeface="ＭＳ Ｐゴシック" charset="-128"/>
              </a:rPr>
              <a:t>Value </a:t>
            </a:r>
            <a:r>
              <a:rPr lang="en-US" altLang="en-US" sz="2400" dirty="0">
                <a:ea typeface="ＭＳ Ｐゴシック" charset="-128"/>
              </a:rPr>
              <a:t>you arrive at will be affected by your views on the economy or the price of the commodity. </a:t>
            </a:r>
          </a:p>
          <a:p>
            <a:pPr eaLnBrk="1" hangingPunct="1">
              <a:lnSpc>
                <a:spcPct val="80000"/>
              </a:lnSpc>
            </a:pPr>
            <a:r>
              <a:rPr lang="en-US" altLang="en-US" sz="2400" dirty="0" smtClean="0">
                <a:ea typeface="ＭＳ Ｐゴシック" charset="-128"/>
              </a:rPr>
              <a:t>Value will reflect your </a:t>
            </a:r>
            <a:r>
              <a:rPr lang="en-US" altLang="en-US" sz="2400" dirty="0">
                <a:ea typeface="ＭＳ Ｐゴシック" charset="-128"/>
              </a:rPr>
              <a:t>views on macro variables and your views on the company, and it is difficult to separate the two.</a:t>
            </a:r>
          </a:p>
          <a:p>
            <a:pPr eaLnBrk="1" hangingPunct="1">
              <a:lnSpc>
                <a:spcPct val="80000"/>
              </a:lnSpc>
            </a:pPr>
            <a:r>
              <a:rPr lang="en-US" altLang="en-US" sz="2400" dirty="0" smtClean="0">
                <a:ea typeface="ＭＳ Ｐゴシック" charset="-128"/>
              </a:rPr>
              <a:t>Start with a macro-neutral valuation (where you don’t take a point of view) and then present your macro views separately.</a:t>
            </a:r>
            <a:endParaRPr lang="en-US" altLang="en-US" sz="2400" dirty="0">
              <a:ea typeface="ＭＳ Ｐゴシック" charset="-128"/>
            </a:endParaRPr>
          </a:p>
        </p:txBody>
      </p:sp>
      <p:sp>
        <p:nvSpPr>
          <p:cNvPr id="60928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C86FFD6-2C69-144C-B26F-EB61F24625AA}" type="slidenum">
              <a:rPr lang="en-US" altLang="en-US" sz="1200">
                <a:solidFill>
                  <a:srgbClr val="FFFFFF"/>
                </a:solidFill>
              </a:rPr>
              <a:pPr eaLnBrk="1" hangingPunct="1">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8544471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60825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27A51E8C-1F84-BD4D-AC31-5B29647B4E59}" type="slidenum">
              <a:rPr lang="en-US" altLang="en-US" sz="1400">
                <a:solidFill>
                  <a:schemeClr val="tx2"/>
                </a:solidFill>
              </a:rPr>
              <a:pPr eaLnBrk="1" hangingPunct="1"/>
              <a:t>7</a:t>
            </a:fld>
            <a:endParaRPr lang="en-US" altLang="en-US" sz="1400">
              <a:solidFill>
                <a:schemeClr val="tx2"/>
              </a:solidFill>
            </a:endParaRPr>
          </a:p>
        </p:txBody>
      </p:sp>
      <p:pic>
        <p:nvPicPr>
          <p:cNvPr id="4" name="Picture 3"/>
          <p:cNvPicPr>
            <a:picLocks noChangeAspect="1"/>
          </p:cNvPicPr>
          <p:nvPr/>
        </p:nvPicPr>
        <p:blipFill>
          <a:blip r:embed="rId2"/>
          <a:stretch>
            <a:fillRect/>
          </a:stretch>
        </p:blipFill>
        <p:spPr>
          <a:xfrm>
            <a:off x="0" y="837049"/>
            <a:ext cx="9144000" cy="5183901"/>
          </a:xfrm>
          <a:prstGeom prst="rect">
            <a:avLst/>
          </a:prstGeom>
        </p:spPr>
      </p:pic>
    </p:spTree>
    <p:extLst>
      <p:ext uri="{BB962C8B-B14F-4D97-AF65-F5344CB8AC3E}">
        <p14:creationId xmlns:p14="http://schemas.microsoft.com/office/powerpoint/2010/main" val="7322113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Lesson </a:t>
            </a:r>
            <a:r>
              <a:rPr lang="en-US" altLang="en-US" sz="3200" dirty="0" smtClean="0">
                <a:ea typeface="ＭＳ Ｐゴシック" charset="-128"/>
              </a:rPr>
              <a:t>3: </a:t>
            </a:r>
            <a:r>
              <a:rPr lang="en-US" altLang="en-US" sz="3200" dirty="0">
                <a:ea typeface="ＭＳ Ｐゴシック" charset="-128"/>
              </a:rPr>
              <a:t>Use probabilistic tools to assess value as a function of macro variables…</a:t>
            </a:r>
          </a:p>
        </p:txBody>
      </p:sp>
      <p:sp>
        <p:nvSpPr>
          <p:cNvPr id="566274"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Quantify the uncertainty about macro variables in a distribution (rather than a single price) and use that distribution in your valuation.</a:t>
            </a:r>
          </a:p>
          <a:p>
            <a:pPr marL="320040" indent="-320040" eaLnBrk="1" fontAlgn="auto" hangingPunct="1">
              <a:spcAft>
                <a:spcPts val="0"/>
              </a:spcAft>
              <a:buFont typeface="Wingdings"/>
              <a:buChar char=""/>
              <a:defRPr/>
            </a:pPr>
            <a:r>
              <a:rPr lang="en-US" dirty="0" smtClean="0">
                <a:ea typeface="+mn-ea"/>
                <a:cs typeface="+mn-cs"/>
              </a:rPr>
              <a:t>You will get a distribution of value for the company that provides richer information for your decision making.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
        <p:nvSpPr>
          <p:cNvPr id="6103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9FE1CF99-E1CD-2249-A211-BC135A633296}" type="slidenum">
              <a:rPr lang="en-US" altLang="en-US" sz="1200">
                <a:solidFill>
                  <a:srgbClr val="FFFFFF"/>
                </a:solidFill>
              </a:rPr>
              <a:pPr eaLnBrk="1" hangingPunct="1">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12624424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Shell’s Revenues &amp; Oil Prices</a:t>
            </a:r>
            <a:endParaRPr lang="en-US" dirty="0"/>
          </a:p>
        </p:txBody>
      </p:sp>
      <p:graphicFrame>
        <p:nvGraphicFramePr>
          <p:cNvPr id="4" name="Content Placeholder 3"/>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676400" y="2667000"/>
            <a:ext cx="4267200" cy="523220"/>
          </a:xfrm>
          <a:prstGeom prst="rect">
            <a:avLst/>
          </a:prstGeom>
        </p:spPr>
        <p:txBody>
          <a:bodyPr wrap="square">
            <a:spAutoFit/>
          </a:bodyPr>
          <a:lstStyle/>
          <a:p>
            <a:r>
              <a:rPr lang="en-US" sz="1400" i="1" dirty="0" smtClean="0"/>
              <a:t>Revenues =  39,992.77 + 4,039.39 * Average Oil Price    R squared = 96.44% </a:t>
            </a:r>
            <a:endParaRPr lang="en-US" sz="1400" i="1" dirty="0"/>
          </a:p>
        </p:txBody>
      </p:sp>
    </p:spTree>
    <p:extLst>
      <p:ext uri="{BB962C8B-B14F-4D97-AF65-F5344CB8AC3E}">
        <p14:creationId xmlns:p14="http://schemas.microsoft.com/office/powerpoint/2010/main" val="1194878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09" name="Picture 1"/>
          <p:cNvSpPr>
            <a:spLocks noChangeAspect="1"/>
          </p:cNvSpPr>
          <p:nvPr/>
        </p:nvSpPr>
        <p:spPr bwMode="auto">
          <a:xfrm>
            <a:off x="0" y="196850"/>
            <a:ext cx="9144000" cy="6640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endParaRPr lang="en-US" altLang="en-US"/>
          </a:p>
        </p:txBody>
      </p:sp>
      <p:sp>
        <p:nvSpPr>
          <p:cNvPr id="60621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6062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61211636-D9BC-5A41-AAB4-A57315B46670}" type="slidenum">
              <a:rPr lang="en-US" altLang="en-US" sz="1400">
                <a:solidFill>
                  <a:schemeClr val="tx2"/>
                </a:solidFill>
              </a:rPr>
              <a:pPr eaLnBrk="1" hangingPunct="1"/>
              <a:t>10</a:t>
            </a:fld>
            <a:endParaRPr lang="en-US" altLang="en-US" sz="1400">
              <a:solidFill>
                <a:schemeClr val="tx2"/>
              </a:solidFill>
            </a:endParaRPr>
          </a:p>
        </p:txBody>
      </p:sp>
      <p:pic>
        <p:nvPicPr>
          <p:cNvPr id="3" name="Picture 2"/>
          <p:cNvPicPr>
            <a:picLocks noChangeAspect="1"/>
          </p:cNvPicPr>
          <p:nvPr/>
        </p:nvPicPr>
        <p:blipFill>
          <a:blip r:embed="rId3"/>
          <a:stretch>
            <a:fillRect/>
          </a:stretch>
        </p:blipFill>
        <p:spPr>
          <a:xfrm>
            <a:off x="204762" y="0"/>
            <a:ext cx="8734476" cy="6858000"/>
          </a:xfrm>
          <a:prstGeom prst="rect">
            <a:avLst/>
          </a:prstGeom>
        </p:spPr>
      </p:pic>
    </p:spTree>
    <p:extLst>
      <p:ext uri="{BB962C8B-B14F-4D97-AF65-F5344CB8AC3E}">
        <p14:creationId xmlns:p14="http://schemas.microsoft.com/office/powerpoint/2010/main" val="12108791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Pricing Commodity/Cyclical Companies – Three choices for standardization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
        <p:nvSpPr>
          <p:cNvPr id="5" name="Content Placeholder 4"/>
          <p:cNvSpPr>
            <a:spLocks noGrp="1"/>
          </p:cNvSpPr>
          <p:nvPr>
            <p:ph sz="quarter" idx="1"/>
          </p:nvPr>
        </p:nvSpPr>
        <p:spPr/>
        <p:txBody>
          <a:bodyPr>
            <a:normAutofit/>
          </a:bodyPr>
          <a:lstStyle/>
          <a:p>
            <a:r>
              <a:rPr lang="en-US" u="sng" dirty="0" smtClean="0"/>
              <a:t>Base year numbers</a:t>
            </a:r>
            <a:r>
              <a:rPr lang="en-US" dirty="0" smtClean="0"/>
              <a:t>: Cycles are affecting all companies in the sector.</a:t>
            </a:r>
          </a:p>
          <a:p>
            <a:r>
              <a:rPr lang="en-US" u="sng" dirty="0" smtClean="0"/>
              <a:t>Normalized numbers</a:t>
            </a:r>
            <a:r>
              <a:rPr lang="en-US" dirty="0" smtClean="0"/>
              <a:t>: Cycles are the only reason for operating number changes over time and that all companies will recover with the cycle.</a:t>
            </a:r>
          </a:p>
          <a:p>
            <a:r>
              <a:rPr lang="en-US" u="sng" dirty="0" smtClean="0"/>
              <a:t>Potential</a:t>
            </a:r>
            <a:r>
              <a:rPr lang="en-US" smtClean="0"/>
              <a:t>: Assume that </a:t>
            </a:r>
            <a:r>
              <a:rPr lang="en-US" dirty="0" smtClean="0"/>
              <a:t>all reserves/potential are equally valuable.</a:t>
            </a:r>
            <a:endParaRPr lang="en-US" dirty="0"/>
          </a:p>
        </p:txBody>
      </p:sp>
    </p:spTree>
    <p:extLst>
      <p:ext uri="{BB962C8B-B14F-4D97-AF65-F5344CB8AC3E}">
        <p14:creationId xmlns:p14="http://schemas.microsoft.com/office/powerpoint/2010/main" val="13580069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489</TotalTime>
  <Words>456</Words>
  <Application>Microsoft Macintosh PowerPoint</Application>
  <PresentationFormat>Letter Paper (8.5x11 in)</PresentationFormat>
  <Paragraphs>49</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Calibri</vt:lpstr>
      <vt:lpstr>Helvetica</vt:lpstr>
      <vt:lpstr>ＭＳ Ｐゴシック</vt:lpstr>
      <vt:lpstr>Times</vt:lpstr>
      <vt:lpstr>Wingdings</vt:lpstr>
      <vt:lpstr>Wingdings 2</vt:lpstr>
      <vt:lpstr>Basic</vt:lpstr>
      <vt:lpstr>Session 28: Valuing commodity &amp; cyclical companies</vt:lpstr>
      <vt:lpstr>Valuing Commodity &amp; Cyclical Companies</vt:lpstr>
      <vt:lpstr>Valuing cyclical and commodity companies</vt:lpstr>
      <vt:lpstr>Lesson 1: The Operating Numbers will ebb and flow</vt:lpstr>
      <vt:lpstr>PowerPoint Presentation</vt:lpstr>
      <vt:lpstr>Lesson 2: With “macro” companies, it is easy to get lost in “macro” assumptions…</vt:lpstr>
      <vt:lpstr>PowerPoint Presentation</vt:lpstr>
      <vt:lpstr>Lesson 3: Use probabilistic tools to assess value as a function of macro variables…</vt:lpstr>
      <vt:lpstr>Shell’s Revenues &amp; Oil Prices</vt:lpstr>
      <vt:lpstr>PowerPoint Presentation</vt:lpstr>
      <vt:lpstr>Pricing Commodity/Cyclical Companies – Three choices for standardization</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75</cp:revision>
  <cp:lastPrinted>2013-12-12T13:03:45Z</cp:lastPrinted>
  <dcterms:created xsi:type="dcterms:W3CDTF">2011-11-03T12:27:46Z</dcterms:created>
  <dcterms:modified xsi:type="dcterms:W3CDTF">2016-06-17T15:11:01Z</dcterms:modified>
</cp:coreProperties>
</file>