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6" r:id="rId1"/>
  </p:sldMasterIdLst>
  <p:notesMasterIdLst>
    <p:notesMasterId r:id="rId13"/>
  </p:notesMasterIdLst>
  <p:handoutMasterIdLst>
    <p:handoutMasterId r:id="rId14"/>
  </p:handoutMasterIdLst>
  <p:sldIdLst>
    <p:sldId id="257" r:id="rId2"/>
    <p:sldId id="269" r:id="rId3"/>
    <p:sldId id="258" r:id="rId4"/>
    <p:sldId id="259" r:id="rId5"/>
    <p:sldId id="262" r:id="rId6"/>
    <p:sldId id="263" r:id="rId7"/>
    <p:sldId id="264" r:id="rId8"/>
    <p:sldId id="265" r:id="rId9"/>
    <p:sldId id="270" r:id="rId10"/>
    <p:sldId id="267" r:id="rId11"/>
    <p:sldId id="268"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Macro%20Data:Other:govtbondratedec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t>Euro Government</a:t>
            </a:r>
            <a:r>
              <a:rPr lang="en-US" baseline="0" dirty="0"/>
              <a:t> Bond Rates - January 1, </a:t>
            </a:r>
            <a:r>
              <a:rPr lang="en-US" baseline="0" dirty="0" smtClean="0"/>
              <a:t>2016</a:t>
            </a:r>
            <a:endParaRPr lang="en-US"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Sheet3!$C$1</c:f>
              <c:strCache>
                <c:ptCount val="1"/>
                <c:pt idx="0">
                  <c:v>Govt Bond Rate (12/31/14)</c:v>
                </c:pt>
              </c:strCache>
            </c:strRef>
          </c:tx>
          <c:invertIfNegative val="0"/>
          <c:cat>
            <c:strRef>
              <c:f>Sheet3!$A$2:$A$15</c:f>
              <c:strCache>
                <c:ptCount val="14"/>
                <c:pt idx="0">
                  <c:v>Germany</c:v>
                </c:pt>
                <c:pt idx="1">
                  <c:v>Finland</c:v>
                </c:pt>
                <c:pt idx="2">
                  <c:v>Netherlands</c:v>
                </c:pt>
                <c:pt idx="3">
                  <c:v>Austria</c:v>
                </c:pt>
                <c:pt idx="4">
                  <c:v>Belgium</c:v>
                </c:pt>
                <c:pt idx="5">
                  <c:v>France</c:v>
                </c:pt>
                <c:pt idx="6">
                  <c:v>Ireland</c:v>
                </c:pt>
                <c:pt idx="7">
                  <c:v>Spain</c:v>
                </c:pt>
                <c:pt idx="8">
                  <c:v>Latvia</c:v>
                </c:pt>
                <c:pt idx="9">
                  <c:v>Italy</c:v>
                </c:pt>
                <c:pt idx="10">
                  <c:v>Lithuania</c:v>
                </c:pt>
                <c:pt idx="11">
                  <c:v>Slovenia</c:v>
                </c:pt>
                <c:pt idx="12">
                  <c:v>Portugal</c:v>
                </c:pt>
                <c:pt idx="13">
                  <c:v>Greece</c:v>
                </c:pt>
              </c:strCache>
            </c:strRef>
          </c:cat>
          <c:val>
            <c:numRef>
              <c:f>Sheet3!$C$2:$C$15</c:f>
              <c:numCache>
                <c:formatCode>0.00%</c:formatCode>
                <c:ptCount val="14"/>
                <c:pt idx="0">
                  <c:v>0.0054</c:v>
                </c:pt>
                <c:pt idx="1">
                  <c:v>0.006</c:v>
                </c:pt>
                <c:pt idx="2">
                  <c:v>0.0062</c:v>
                </c:pt>
                <c:pt idx="3">
                  <c:v>0.0066</c:v>
                </c:pt>
                <c:pt idx="4">
                  <c:v>0.0082</c:v>
                </c:pt>
                <c:pt idx="5">
                  <c:v>0.0083</c:v>
                </c:pt>
                <c:pt idx="6">
                  <c:v>0.0124</c:v>
                </c:pt>
                <c:pt idx="7">
                  <c:v>0.016</c:v>
                </c:pt>
                <c:pt idx="8">
                  <c:v>0.0179</c:v>
                </c:pt>
                <c:pt idx="9">
                  <c:v>0.0187</c:v>
                </c:pt>
                <c:pt idx="10">
                  <c:v>0.0199</c:v>
                </c:pt>
                <c:pt idx="11">
                  <c:v>0.0204</c:v>
                </c:pt>
                <c:pt idx="12">
                  <c:v>0.0244</c:v>
                </c:pt>
                <c:pt idx="13">
                  <c:v>0.0925</c:v>
                </c:pt>
              </c:numCache>
            </c:numRef>
          </c:val>
        </c:ser>
        <c:dLbls>
          <c:showLegendKey val="0"/>
          <c:showVal val="0"/>
          <c:showCatName val="0"/>
          <c:showSerName val="0"/>
          <c:showPercent val="0"/>
          <c:showBubbleSize val="0"/>
        </c:dLbls>
        <c:gapWidth val="150"/>
        <c:shape val="box"/>
        <c:axId val="-2061441976"/>
        <c:axId val="-2117397816"/>
        <c:axId val="0"/>
      </c:bar3DChart>
      <c:catAx>
        <c:axId val="-2061441976"/>
        <c:scaling>
          <c:orientation val="minMax"/>
        </c:scaling>
        <c:delete val="0"/>
        <c:axPos val="b"/>
        <c:majorTickMark val="out"/>
        <c:minorTickMark val="none"/>
        <c:tickLblPos val="nextTo"/>
        <c:crossAx val="-2117397816"/>
        <c:crosses val="autoZero"/>
        <c:auto val="1"/>
        <c:lblAlgn val="ctr"/>
        <c:lblOffset val="100"/>
        <c:noMultiLvlLbl val="0"/>
      </c:catAx>
      <c:valAx>
        <c:axId val="-2117397816"/>
        <c:scaling>
          <c:orientation val="minMax"/>
        </c:scaling>
        <c:delete val="0"/>
        <c:axPos val="l"/>
        <c:majorGridlines/>
        <c:numFmt formatCode="0.00%" sourceLinked="1"/>
        <c:majorTickMark val="out"/>
        <c:minorTickMark val="none"/>
        <c:tickLblPos val="nextTo"/>
        <c:crossAx val="-2061441976"/>
        <c:crosses val="autoZero"/>
        <c:crossBetween val="between"/>
      </c:valAx>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39C562-6B42-004D-8E83-BCE989BBC979}" type="datetimeFigureOut">
              <a:rPr lang="en-US" smtClean="0"/>
              <a:t>2/4/16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1DE56E-DF80-C842-877C-3E61BE787B3E}" type="slidenum">
              <a:rPr lang="en-US" smtClean="0"/>
              <a:t>‹#›</a:t>
            </a:fld>
            <a:endParaRPr lang="en-US"/>
          </a:p>
        </p:txBody>
      </p:sp>
    </p:spTree>
    <p:extLst>
      <p:ext uri="{BB962C8B-B14F-4D97-AF65-F5344CB8AC3E}">
        <p14:creationId xmlns:p14="http://schemas.microsoft.com/office/powerpoint/2010/main" val="7373779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ln/>
        </p:spPr>
      </p:sp>
      <p:sp>
        <p:nvSpPr>
          <p:cNvPr id="43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discount rates are a critical ingredient in discounted cashflow valuation, I think we spend far too much time on discount rates and far too little on cashflows. The most significant errors in valuation are often the result of failures to estimate cash flows correctly….</a:t>
            </a:r>
          </a:p>
          <a:p>
            <a:r>
              <a:rPr lang="en-US">
                <a:latin typeface="Times" charset="0"/>
                <a:ea typeface="ＭＳ Ｐゴシック" charset="0"/>
                <a:cs typeface="ＭＳ Ｐゴシック" charset="0"/>
              </a:rPr>
              <a:t>As companies increasingly become global, and multiple listings abound (Royal Dutch has six equity listings in different markets). the consistentcy principle becomes very important. The currency used in estimating cash flows should also be the currency in which you estimate discount rates - Euro discount rates for Euro cashflows and peso discount rates for peso cash flows.</a:t>
            </a:r>
          </a:p>
          <a:p>
            <a:r>
              <a:rPr lang="en-US">
                <a:latin typeface="Times" charset="0"/>
                <a:ea typeface="ＭＳ Ｐゴシック" charset="0"/>
                <a:cs typeface="ＭＳ Ｐゴシック" charset="0"/>
              </a:rPr>
              <a:t>Recently, I came across a valuation of a Mexican company, where the cashflows were in nominal pesos but the discount rate used was the dollar cost of capital of a U.S. acquirer…. As a result, the value was inflated by more than 300%….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ln/>
        </p:spPr>
      </p:sp>
      <p:sp>
        <p:nvSpPr>
          <p:cNvPr id="45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Re-emphasizes a key assumption that we make in risk and return models in finance. It is not risk that matters, but non-diversifiable risk and the cost of equity will increase as the non-diversifiable risk in an investment increases.</a:t>
            </a:r>
          </a:p>
          <a:p>
            <a:r>
              <a:rPr lang="en-US">
                <a:latin typeface="Times" charset="0"/>
                <a:ea typeface="ＭＳ Ｐゴシック" charset="0"/>
                <a:cs typeface="ＭＳ Ｐゴシック" charset="0"/>
              </a:rPr>
              <a:t>This view of the world may pose a problem for us when valuing private companies or closely held, small publicly traded firms, where the marginal investor (owner, venture capitalist….)  may not be diversified.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ln/>
        </p:spPr>
      </p:sp>
      <p:sp>
        <p:nvSpPr>
          <p:cNvPr id="512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Treasury bills may be default free but there is reinvestment risk when they are used as riskless rates for longer-term cashflows. A 6-month T.Bill is not riskless when looking at a 5-year cashflow.</a:t>
            </a:r>
          </a:p>
          <a:p>
            <a:r>
              <a:rPr lang="en-US">
                <a:latin typeface="Times" charset="0"/>
                <a:ea typeface="ＭＳ Ｐゴシック" charset="0"/>
                <a:cs typeface="ＭＳ Ｐゴシック" charset="0"/>
              </a:rPr>
              <a:t>Would a 5-year treasury be riskfree? Not really. The coupons would still expose you to reinvestment risk. Only a 5-year zero-coupon treasury would be riskfree for a 5-year cash flow.</a:t>
            </a:r>
          </a:p>
          <a:p>
            <a:r>
              <a:rPr lang="en-US">
                <a:latin typeface="Times" charset="0"/>
                <a:ea typeface="ＭＳ Ｐゴシック" charset="0"/>
                <a:cs typeface="ＭＳ Ｐゴシック" charset="0"/>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xfrm>
            <a:off x="1150938" y="692150"/>
            <a:ext cx="4556125" cy="3416300"/>
          </a:xfrm>
          <a:ln/>
        </p:spPr>
      </p:sp>
      <p:sp>
        <p:nvSpPr>
          <p:cNvPr id="53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are valuing cashflows for the long term, we want a long-term riskfree rate (so, rule out the 6-month T.Bill rate). Since the valuation is in US dollars (a nominal rate), we can also rule out the TIPS rate. In theory, the 30-year rate should be the best choice. In practice, I would go with the 20-year bond for the following reasons:</a:t>
            </a:r>
          </a:p>
          <a:p>
            <a:pPr>
              <a:buFontTx/>
              <a:buAutoNum type="arabicPeriod"/>
            </a:pPr>
            <a:r>
              <a:rPr lang="en-US">
                <a:latin typeface="Times" charset="0"/>
                <a:ea typeface="ＭＳ Ｐゴシック" charset="0"/>
                <a:cs typeface="ＭＳ Ｐゴシック" charset="0"/>
              </a:rPr>
              <a:t>It is the most liquid of the treasuries and there is always a fresh auction rate from the previous Monday,</a:t>
            </a:r>
          </a:p>
          <a:p>
            <a:pPr>
              <a:buFontTx/>
              <a:buAutoNum type="arabicPeriod"/>
            </a:pPr>
            <a:r>
              <a:rPr lang="en-US">
                <a:latin typeface="Times" charset="0"/>
                <a:ea typeface="ＭＳ Ｐゴシック" charset="0"/>
                <a:cs typeface="ＭＳ Ｐゴシック" charset="0"/>
              </a:rPr>
              <a:t>Getting other inputs such as equity risk premiums and default spreads is easier with a 10-year rate than a 30-year rate</a:t>
            </a:r>
          </a:p>
          <a:p>
            <a:pPr>
              <a:buFontTx/>
              <a:buAutoNum type="arabicPeriod"/>
            </a:pPr>
            <a:r>
              <a:rPr lang="en-US">
                <a:latin typeface="Times" charset="0"/>
                <a:ea typeface="ＭＳ Ｐゴシック" charset="0"/>
                <a:cs typeface="ＭＳ Ｐゴシック" charset="0"/>
              </a:rPr>
              <a:t>The term structure flattens out by the time you get to the 10-year rate…..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xfrm>
            <a:off x="1150938" y="692150"/>
            <a:ext cx="4556125" cy="3416300"/>
          </a:xfrm>
          <a:ln/>
        </p:spPr>
      </p:sp>
      <p:sp>
        <p:nvSpPr>
          <p:cNvPr id="55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only reason for differences in rates across these securities is default risk. Consequently, it makes sense to use the lowest of the rates (Germany) as the rsikfree rete, if you are valuing a company in Euros.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xfrm>
            <a:off x="1150938" y="692150"/>
            <a:ext cx="4556125" cy="3416300"/>
          </a:xfrm>
          <a:ln/>
        </p:spPr>
      </p:sp>
      <p:sp>
        <p:nvSpPr>
          <p:cNvPr id="57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government bond rate is not riskfree. To get to a riskfree rate, you would subtract out the default spread of 2.55% from the bond rate to get to a riskfree rate of 8%.</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9"/>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3"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1"/>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1"/>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0"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7"/>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1"/>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3"/>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3"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2"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2" y="6248207"/>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normAutofit/>
          </a:bodyPr>
          <a:lstStyle/>
          <a:p>
            <a:r>
              <a:rPr lang="en-US" dirty="0" smtClean="0"/>
              <a:t>Session 3: Discount rate basics</a:t>
            </a:r>
            <a:br>
              <a:rPr lang="en-US" dirty="0" smtClean="0"/>
            </a:br>
            <a:r>
              <a:rPr lang="en-US" dirty="0" smtClean="0"/>
              <a:t>the Risk free rate</a:t>
            </a:r>
            <a:endParaRPr lang="en-US" dirty="0"/>
          </a:p>
        </p:txBody>
      </p:sp>
      <p:sp>
        <p:nvSpPr>
          <p:cNvPr id="39938" name="Rectangle 3"/>
          <p:cNvSpPr>
            <a:spLocks noGrp="1" noChangeArrowheads="1"/>
          </p:cNvSpPr>
          <p:nvPr>
            <p:ph type="subTitle" idx="1"/>
          </p:nvPr>
        </p:nvSpPr>
        <p:spPr/>
        <p:txBody>
          <a:bodyPr/>
          <a:lstStyle/>
          <a:p>
            <a:r>
              <a:rPr lang="en-US" smtClean="0"/>
              <a:t>Aswath Damodaran</a:t>
            </a:r>
            <a:endParaRPr lang="en-US" dirty="0"/>
          </a:p>
        </p:txBody>
      </p:sp>
      <p:sp>
        <p:nvSpPr>
          <p:cNvPr id="4" name="Footer Placeholder 3"/>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5" name="Slide Number Placeholder 4"/>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Humble Beginnings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5218" r="-25218"/>
          <a:stretch>
            <a:fillRect/>
          </a:stretch>
        </p:blipFill>
        <p:spPr/>
      </p:pic>
    </p:spTree>
    <p:extLst>
      <p:ext uri="{BB962C8B-B14F-4D97-AF65-F5344CB8AC3E}">
        <p14:creationId xmlns:p14="http://schemas.microsoft.com/office/powerpoint/2010/main" val="395437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en-US" smtClean="0"/>
              <a:t>Estimating Inputs: Discount Rates</a:t>
            </a:r>
            <a:endParaRPr lang="en-US"/>
          </a:p>
        </p:txBody>
      </p:sp>
      <p:sp>
        <p:nvSpPr>
          <p:cNvPr id="41986" name="Rectangle 3"/>
          <p:cNvSpPr>
            <a:spLocks noGrp="1" noChangeArrowheads="1"/>
          </p:cNvSpPr>
          <p:nvPr>
            <p:ph sz="quarter" idx="1"/>
          </p:nvPr>
        </p:nvSpPr>
        <p:spPr/>
        <p:txBody>
          <a:bodyPr>
            <a:normAutofit fontScale="85000" lnSpcReduction="20000"/>
          </a:bodyPr>
          <a:lstStyle/>
          <a:p>
            <a:r>
              <a:rPr lang="en-US" dirty="0" smtClean="0"/>
              <a:t>Critical ingredient in discounted </a:t>
            </a:r>
            <a:r>
              <a:rPr lang="en-US" dirty="0" err="1" smtClean="0"/>
              <a:t>cashflow</a:t>
            </a:r>
            <a:r>
              <a:rPr lang="en-US" dirty="0" smtClean="0"/>
              <a:t> valuation. Errors in estimating the discount rate or mismatching cashflows and discount rates can lead to serious errors in valuation. </a:t>
            </a:r>
          </a:p>
          <a:p>
            <a:r>
              <a:rPr lang="en-US" dirty="0" smtClean="0"/>
              <a:t>At an intuitive level, the discount rate used should be consistent with both the riskiness and the type of </a:t>
            </a:r>
            <a:r>
              <a:rPr lang="en-US" dirty="0" err="1" smtClean="0"/>
              <a:t>cashflow</a:t>
            </a:r>
            <a:r>
              <a:rPr lang="en-US" dirty="0" smtClean="0"/>
              <a:t> being discounted.</a:t>
            </a:r>
          </a:p>
          <a:p>
            <a:pPr lvl="1"/>
            <a:r>
              <a:rPr lang="en-US" u="sng" dirty="0" smtClean="0"/>
              <a:t>Equity versus Firm</a:t>
            </a:r>
            <a:r>
              <a:rPr lang="en-US" dirty="0" smtClean="0"/>
              <a:t>: If the cash flows being discounted are cash flows to equity, the appropriate discount rate is a cost of equity. If the cash flows are cash flows to the firm, the appropriate discount rate is the cost of capital.</a:t>
            </a:r>
          </a:p>
          <a:p>
            <a:pPr lvl="1"/>
            <a:r>
              <a:rPr lang="en-US" u="sng" dirty="0" smtClean="0"/>
              <a:t>Currency</a:t>
            </a:r>
            <a:r>
              <a:rPr lang="en-US" dirty="0" smtClean="0"/>
              <a:t>: The currency in which the cash flows are estimated should also be the currency in which the discount rate is estimated.</a:t>
            </a:r>
          </a:p>
          <a:p>
            <a:pPr lvl="1"/>
            <a:r>
              <a:rPr lang="en-US" u="sng" dirty="0" smtClean="0"/>
              <a:t>Nominal versus Real</a:t>
            </a:r>
            <a:r>
              <a:rPr lang="en-US" dirty="0" smtClean="0"/>
              <a:t>: If the cash flows being discounted are nominal cash flows (i.e., reflect expected inflation), the discount rate should be nominal</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1597714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dirty="0" smtClean="0"/>
              <a:t>Cost of Equity</a:t>
            </a:r>
            <a:endParaRPr lang="en-US" dirty="0"/>
          </a:p>
        </p:txBody>
      </p:sp>
      <p:sp>
        <p:nvSpPr>
          <p:cNvPr id="44034" name="Rectangle 3"/>
          <p:cNvSpPr>
            <a:spLocks noGrp="1" noChangeArrowheads="1"/>
          </p:cNvSpPr>
          <p:nvPr>
            <p:ph sz="quarter" idx="1"/>
          </p:nvPr>
        </p:nvSpPr>
        <p:spPr/>
        <p:txBody>
          <a:bodyPr>
            <a:normAutofit/>
          </a:bodyPr>
          <a:lstStyle/>
          <a:p>
            <a:pPr algn="just"/>
            <a:r>
              <a:rPr lang="en-US" dirty="0" smtClean="0"/>
              <a:t>The cost of equity should be higher for riskier investments and lower for safer </a:t>
            </a:r>
            <a:r>
              <a:rPr lang="en-US" dirty="0" smtClean="0"/>
              <a:t>investments. </a:t>
            </a:r>
            <a:endParaRPr lang="en-US" dirty="0" smtClean="0"/>
          </a:p>
          <a:p>
            <a:pPr algn="just"/>
            <a:r>
              <a:rPr lang="en-US" dirty="0" smtClean="0"/>
              <a:t>No matter what model or theory you have for measuring risk and coming up with a premium, that premium has to be on top of what you would make on a guaranteed investment, where you know your returns with certainty. </a:t>
            </a:r>
          </a:p>
          <a:p>
            <a:pPr algn="just"/>
            <a:r>
              <a:rPr lang="en-US" dirty="0" smtClean="0"/>
              <a:t>That guaranteed rate of return is the risk free rate.</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285996573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smtClean="0"/>
              <a:t>A Riskfree Rate</a:t>
            </a:r>
            <a:endParaRPr lang="en-US"/>
          </a:p>
        </p:txBody>
      </p:sp>
      <p:sp>
        <p:nvSpPr>
          <p:cNvPr id="50178" name="Rectangle 3"/>
          <p:cNvSpPr>
            <a:spLocks noGrp="1" noChangeArrowheads="1"/>
          </p:cNvSpPr>
          <p:nvPr>
            <p:ph sz="quarter" idx="1"/>
          </p:nvPr>
        </p:nvSpPr>
        <p:spPr/>
        <p:txBody>
          <a:bodyPr>
            <a:normAutofit fontScale="77500" lnSpcReduction="20000"/>
          </a:bodyPr>
          <a:lstStyle/>
          <a:p>
            <a:r>
              <a:rPr lang="en-US" dirty="0" smtClean="0"/>
              <a:t>On a </a:t>
            </a:r>
            <a:r>
              <a:rPr lang="en-US" dirty="0" err="1" smtClean="0"/>
              <a:t>riskfree</a:t>
            </a:r>
            <a:r>
              <a:rPr lang="en-US" dirty="0" smtClean="0"/>
              <a:t> asset, the actual return is equal to the expected return. Therefore, there is no variance around the expected return.</a:t>
            </a:r>
          </a:p>
          <a:p>
            <a:r>
              <a:rPr lang="en-US" dirty="0" smtClean="0"/>
              <a:t>For an investment to be </a:t>
            </a:r>
            <a:r>
              <a:rPr lang="en-US" dirty="0" err="1" smtClean="0"/>
              <a:t>riskfree</a:t>
            </a:r>
            <a:r>
              <a:rPr lang="en-US" dirty="0" smtClean="0"/>
              <a:t>, then, it has to have</a:t>
            </a:r>
          </a:p>
          <a:p>
            <a:pPr lvl="1"/>
            <a:r>
              <a:rPr lang="en-US" dirty="0" smtClean="0"/>
              <a:t>No default risk</a:t>
            </a:r>
          </a:p>
          <a:p>
            <a:pPr lvl="1"/>
            <a:r>
              <a:rPr lang="en-US" dirty="0" smtClean="0"/>
              <a:t>No reinvestment risk</a:t>
            </a:r>
          </a:p>
          <a:p>
            <a:pPr marL="514350" indent="-514350">
              <a:buFont typeface="+mj-lt"/>
              <a:buAutoNum type="arabicPeriod"/>
            </a:pPr>
            <a:r>
              <a:rPr lang="en-US" u="sng" dirty="0" smtClean="0"/>
              <a:t>Time horizon matters</a:t>
            </a:r>
            <a:r>
              <a:rPr lang="en-US" dirty="0" smtClean="0"/>
              <a:t>: Thus, the </a:t>
            </a:r>
            <a:r>
              <a:rPr lang="en-US" dirty="0" err="1" smtClean="0"/>
              <a:t>riskfree</a:t>
            </a:r>
            <a:r>
              <a:rPr lang="en-US" dirty="0" smtClean="0"/>
              <a:t> rates in valuation will depend upon when the cash flow is expected to occur and will vary across time. If your cash flows stretch out over the long term, your risk free rate has to be a long term risk free rate. </a:t>
            </a:r>
            <a:endParaRPr lang="en-US" dirty="0" smtClean="0"/>
          </a:p>
          <a:p>
            <a:pPr marL="514350" indent="-514350">
              <a:buFont typeface="+mj-lt"/>
              <a:buAutoNum type="arabicPeriod"/>
            </a:pPr>
            <a:r>
              <a:rPr lang="en-US" u="sng" dirty="0" smtClean="0"/>
              <a:t>Currency matters</a:t>
            </a:r>
            <a:r>
              <a:rPr lang="en-US" dirty="0" smtClean="0"/>
              <a:t>: The risk free rate will vary across currencies, with higher inflation currencies having higher rates.</a:t>
            </a:r>
            <a:endParaRPr lang="en-US" dirty="0" smtClean="0"/>
          </a:p>
          <a:p>
            <a:pPr marL="514350" indent="-514350">
              <a:buFont typeface="+mj-lt"/>
              <a:buAutoNum type="arabicPeriod"/>
            </a:pPr>
            <a:r>
              <a:rPr lang="en-US" u="sng" dirty="0" smtClean="0"/>
              <a:t>Not all government securities are </a:t>
            </a:r>
            <a:r>
              <a:rPr lang="en-US" u="sng" dirty="0" err="1" smtClean="0"/>
              <a:t>riskfree</a:t>
            </a:r>
            <a:r>
              <a:rPr lang="en-US" dirty="0" smtClean="0"/>
              <a:t>: Some governments face default risk and the rates on bonds issued by them will not be </a:t>
            </a:r>
            <a:r>
              <a:rPr lang="en-US" dirty="0" err="1" smtClean="0"/>
              <a:t>riskfree</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26174379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normAutofit fontScale="90000"/>
          </a:bodyPr>
          <a:lstStyle/>
          <a:p>
            <a:r>
              <a:rPr lang="en-US" dirty="0" smtClean="0"/>
              <a:t>Let’s start easy</a:t>
            </a:r>
            <a:br>
              <a:rPr lang="en-US" dirty="0" smtClean="0"/>
            </a:br>
            <a:r>
              <a:rPr lang="en-US" dirty="0" smtClean="0"/>
              <a:t>A </a:t>
            </a:r>
            <a:r>
              <a:rPr lang="en-US" dirty="0" err="1"/>
              <a:t>R</a:t>
            </a:r>
            <a:r>
              <a:rPr lang="en-US" dirty="0" err="1" smtClean="0"/>
              <a:t>iskfree</a:t>
            </a:r>
            <a:r>
              <a:rPr lang="en-US" dirty="0" smtClean="0"/>
              <a:t> </a:t>
            </a:r>
            <a:r>
              <a:rPr lang="en-US" dirty="0"/>
              <a:t>R</a:t>
            </a:r>
            <a:r>
              <a:rPr lang="en-US" dirty="0" smtClean="0"/>
              <a:t>ate </a:t>
            </a:r>
            <a:r>
              <a:rPr lang="en-US" dirty="0" smtClean="0"/>
              <a:t>in US dollars!</a:t>
            </a:r>
            <a:endParaRPr lang="en-US" dirty="0"/>
          </a:p>
        </p:txBody>
      </p:sp>
      <p:sp>
        <p:nvSpPr>
          <p:cNvPr id="52226" name="Content Placeholder 2"/>
          <p:cNvSpPr>
            <a:spLocks noGrp="1"/>
          </p:cNvSpPr>
          <p:nvPr>
            <p:ph sz="quarter" idx="1"/>
          </p:nvPr>
        </p:nvSpPr>
        <p:spPr/>
        <p:txBody>
          <a:bodyPr>
            <a:normAutofit fontScale="85000" lnSpcReduction="10000"/>
          </a:bodyPr>
          <a:lstStyle/>
          <a:p>
            <a:r>
              <a:rPr lang="en-US" dirty="0" smtClean="0"/>
              <a:t>If you are valuing a company in US dollars, you need a US dollar risk free rate.</a:t>
            </a:r>
          </a:p>
          <a:p>
            <a:r>
              <a:rPr lang="en-US" dirty="0" smtClean="0"/>
              <a:t>In practice, we have tended to use US treasury rates as risk free rates, but that is built on the presumption that the US treasury is default free.</a:t>
            </a:r>
          </a:p>
          <a:p>
            <a:pPr lvl="1"/>
            <a:r>
              <a:rPr lang="en-US" dirty="0" smtClean="0"/>
              <a:t>If you accept the premise that the US treasury is default free, you still have several choices, since the US treasury issues securities with differing maturities (ranging from 3 months to 30 years) as well in real or nominal terms (Inflation protected treasuries (TIPs) or nominal treasuries)</a:t>
            </a:r>
          </a:p>
          <a:p>
            <a:pPr lvl="1"/>
            <a:r>
              <a:rPr lang="en-US" dirty="0" smtClean="0"/>
              <a:t>In valuation, we estimate cash flows forever (or at least for very long time periods) and in nominal terms. </a:t>
            </a:r>
            <a:r>
              <a:rPr lang="en-US" u="sng" dirty="0" smtClean="0"/>
              <a:t>The correct risk free rate to use should therefore be a long term, default-free rate</a:t>
            </a:r>
            <a:r>
              <a:rPr lang="en-US" dirty="0" smtClean="0"/>
              <a:t>. With US dollars, I use a 10-year treasury bond rate as the risk free </a:t>
            </a:r>
            <a:r>
              <a:rPr lang="en-US" dirty="0" smtClean="0"/>
              <a:t>rate</a:t>
            </a:r>
            <a:r>
              <a:rPr lang="en-US" dirty="0"/>
              <a:t>.</a:t>
            </a:r>
            <a:endParaRPr lang="en-US" dirty="0" smtClean="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13447973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dirty="0" smtClean="0"/>
              <a:t>A </a:t>
            </a:r>
            <a:r>
              <a:rPr lang="en-US" dirty="0" err="1" smtClean="0"/>
              <a:t>Riskfree</a:t>
            </a:r>
            <a:r>
              <a:rPr lang="en-US" dirty="0" smtClean="0"/>
              <a:t> Rate in Euros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graphicFrame>
        <p:nvGraphicFramePr>
          <p:cNvPr id="7" name="Content Placeholder 8"/>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27265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dirty="0" smtClean="0"/>
              <a:t>A </a:t>
            </a:r>
            <a:r>
              <a:rPr lang="en-US" dirty="0" err="1" smtClean="0"/>
              <a:t>Riskfree</a:t>
            </a:r>
            <a:r>
              <a:rPr lang="en-US" dirty="0" smtClean="0"/>
              <a:t> Rate in </a:t>
            </a:r>
            <a:r>
              <a:rPr lang="en-US" dirty="0" smtClean="0"/>
              <a:t>Indian Rupees</a:t>
            </a:r>
            <a:endParaRPr lang="en-US" dirty="0"/>
          </a:p>
        </p:txBody>
      </p:sp>
      <p:sp>
        <p:nvSpPr>
          <p:cNvPr id="56322" name="Content Placeholder 2"/>
          <p:cNvSpPr>
            <a:spLocks noGrp="1"/>
          </p:cNvSpPr>
          <p:nvPr>
            <p:ph sz="quarter" idx="1"/>
          </p:nvPr>
        </p:nvSpPr>
        <p:spPr/>
        <p:txBody>
          <a:bodyPr>
            <a:normAutofit lnSpcReduction="10000"/>
          </a:bodyPr>
          <a:lstStyle/>
          <a:p>
            <a:pPr>
              <a:defRPr/>
            </a:pPr>
            <a:r>
              <a:rPr lang="en-US" dirty="0"/>
              <a:t>The Indian government had 10-year Rupee bonds outstanding, with a yield to maturity of about 7.73% on January 1, 2016. </a:t>
            </a:r>
          </a:p>
          <a:p>
            <a:pPr>
              <a:defRPr/>
            </a:pPr>
            <a:r>
              <a:rPr lang="en-US" dirty="0" smtClean="0"/>
              <a:t>In January 2016, the Indian government had a local currency sovereign rating of Baa3. The typical default spread (over a default free rate) for Baa3 rated country bonds in early 2016 was 2.44%. </a:t>
            </a:r>
          </a:p>
          <a:p>
            <a:pPr>
              <a:defRPr/>
            </a:pPr>
            <a:r>
              <a:rPr lang="en-US" dirty="0" smtClean="0"/>
              <a:t>The </a:t>
            </a:r>
            <a:r>
              <a:rPr lang="en-US" dirty="0" err="1" smtClean="0"/>
              <a:t>riskfree</a:t>
            </a:r>
            <a:r>
              <a:rPr lang="en-US" dirty="0" smtClean="0"/>
              <a:t> rate in Indian Rupees is therefore 5.29%.</a:t>
            </a:r>
          </a:p>
          <a:p>
            <a:pPr lvl="1">
              <a:defRPr/>
            </a:pPr>
            <a:r>
              <a:rPr lang="en-US" dirty="0" smtClean="0"/>
              <a:t>Risk free Rate in Indian Rupees = 7.73% - 2.44% = 5.29%</a:t>
            </a:r>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7012993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you get a default spread for a country? Two paths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
        <p:nvSpPr>
          <p:cNvPr id="5" name="Content Placeholder 4"/>
          <p:cNvSpPr>
            <a:spLocks noGrp="1"/>
          </p:cNvSpPr>
          <p:nvPr>
            <p:ph sz="quarter" idx="1"/>
          </p:nvPr>
        </p:nvSpPr>
        <p:spPr/>
        <p:txBody>
          <a:bodyPr/>
          <a:lstStyle/>
          <a:p>
            <a:r>
              <a:rPr lang="en-US" dirty="0" smtClean="0"/>
              <a:t>You can find a government bond, denominated in US dollars or Euros, by that country and subtract out the </a:t>
            </a:r>
            <a:r>
              <a:rPr lang="en-US" dirty="0" err="1" smtClean="0"/>
              <a:t>riskfree</a:t>
            </a:r>
            <a:r>
              <a:rPr lang="en-US" dirty="0" smtClean="0"/>
              <a:t> rate in US dollars or Euros. For instance, in January 2016, the Brazilian 10-year dollar denominated bond was trading to yield 7.25%. Subtracting out the US </a:t>
            </a:r>
            <a:r>
              <a:rPr lang="en-US" dirty="0" err="1" smtClean="0"/>
              <a:t>T.Bond</a:t>
            </a:r>
            <a:r>
              <a:rPr lang="en-US" dirty="0" smtClean="0"/>
              <a:t> rate of 2.17% that day would have yielded a default spread of 5.08% for Brazil.</a:t>
            </a:r>
          </a:p>
          <a:p>
            <a:r>
              <a:rPr lang="en-US" dirty="0" smtClean="0"/>
              <a:t>Brazil has a sovereign CDS that is publicly traded. In January 2016, it was trading at 5.19%.</a:t>
            </a:r>
            <a:endParaRPr lang="en-US" dirty="0"/>
          </a:p>
        </p:txBody>
      </p:sp>
    </p:spTree>
    <p:extLst>
      <p:ext uri="{BB962C8B-B14F-4D97-AF65-F5344CB8AC3E}">
        <p14:creationId xmlns:p14="http://schemas.microsoft.com/office/powerpoint/2010/main" val="1253743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normAutofit fontScale="90000"/>
          </a:bodyPr>
          <a:lstStyle/>
          <a:p>
            <a:r>
              <a:rPr lang="en-US" dirty="0" smtClean="0"/>
              <a:t>And a third – Average Default Spreads: January </a:t>
            </a:r>
            <a:r>
              <a:rPr lang="en-US" dirty="0" smtClean="0"/>
              <a:t>2016</a:t>
            </a:r>
            <a:endParaRPr lang="en-US" dirty="0"/>
          </a:p>
        </p:txBody>
      </p:sp>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pic>
        <p:nvPicPr>
          <p:cNvPr id="7"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40991" r="-140991"/>
          <a:stretch>
            <a:fillRect/>
          </a:stretch>
        </p:blipFill>
        <p:spPr/>
      </p:pic>
    </p:spTree>
    <p:extLst>
      <p:ext uri="{BB962C8B-B14F-4D97-AF65-F5344CB8AC3E}">
        <p14:creationId xmlns:p14="http://schemas.microsoft.com/office/powerpoint/2010/main" val="12573130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rates in different currencies: </a:t>
            </a:r>
            <a:r>
              <a:rPr lang="en-US" smtClean="0"/>
              <a:t>January </a:t>
            </a:r>
            <a:r>
              <a:rPr lang="en-US" smtClean="0"/>
              <a:t>2016</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pic>
        <p:nvPicPr>
          <p:cNvPr id="7"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2036" b="12036"/>
          <a:stretch>
            <a:fillRect/>
          </a:stretch>
        </p:blipFill>
        <p:spPr/>
      </p:pic>
    </p:spTree>
    <p:extLst>
      <p:ext uri="{BB962C8B-B14F-4D97-AF65-F5344CB8AC3E}">
        <p14:creationId xmlns:p14="http://schemas.microsoft.com/office/powerpoint/2010/main" val="9916228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83</TotalTime>
  <Words>1472</Words>
  <Application>Microsoft Macintosh PowerPoint</Application>
  <PresentationFormat>Letter Paper (8.5x11 in)</PresentationFormat>
  <Paragraphs>74</Paragraphs>
  <Slides>11</Slides>
  <Notes>7</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Basic</vt:lpstr>
      <vt:lpstr>Session 3: Discount rate basics the Risk free rate</vt:lpstr>
      <vt:lpstr>The Humble Beginnings</vt:lpstr>
      <vt:lpstr>Estimating Inputs: Discount Rates</vt:lpstr>
      <vt:lpstr>Cost of Equity</vt:lpstr>
      <vt:lpstr>A Riskfree Rate</vt:lpstr>
      <vt:lpstr>Let’s start easy A Riskfree Rate in US dollars!</vt:lpstr>
      <vt:lpstr>A Riskfree Rate in Euros</vt:lpstr>
      <vt:lpstr>A Riskfree Rate in Indian Rupees</vt:lpstr>
      <vt:lpstr>How do you get a default spread for a country? Two paths</vt:lpstr>
      <vt:lpstr>And a third – Average Default Spreads: January 2016</vt:lpstr>
      <vt:lpstr>Risk free rates in different currencies: January 2016</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16</cp:revision>
  <cp:lastPrinted>2013-12-12T13:02:13Z</cp:lastPrinted>
  <dcterms:created xsi:type="dcterms:W3CDTF">2011-11-03T12:08:38Z</dcterms:created>
  <dcterms:modified xsi:type="dcterms:W3CDTF">2016-02-04T20:23:41Z</dcterms:modified>
</cp:coreProperties>
</file>