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6"/>
  </p:notesMasterIdLst>
  <p:handoutMasterIdLst>
    <p:handoutMasterId r:id="rId17"/>
  </p:handoutMasterIdLst>
  <p:sldIdLst>
    <p:sldId id="257" r:id="rId2"/>
    <p:sldId id="329" r:id="rId3"/>
    <p:sldId id="320" r:id="rId4"/>
    <p:sldId id="273" r:id="rId5"/>
    <p:sldId id="274" r:id="rId6"/>
    <p:sldId id="321" r:id="rId7"/>
    <p:sldId id="293" r:id="rId8"/>
    <p:sldId id="318" r:id="rId9"/>
    <p:sldId id="330" r:id="rId10"/>
    <p:sldId id="331" r:id="rId11"/>
    <p:sldId id="332" r:id="rId12"/>
    <p:sldId id="333" r:id="rId13"/>
    <p:sldId id="326" r:id="rId14"/>
    <p:sldId id="335" r:id="rId15"/>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6" d="100"/>
          <a:sy n="86" d="100"/>
        </p:scale>
        <p:origin x="-120" y="-1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6A3C49-B934-A349-A514-03CD4078F432}" type="datetimeFigureOut">
              <a:rPr lang="en-US" smtClean="0"/>
              <a:t>2/5/16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FA6DF12-1417-0E4F-9B59-C6F26AEA832E}" type="slidenum">
              <a:rPr lang="en-US" smtClean="0"/>
              <a:t>‹#›</a:t>
            </a:fld>
            <a:endParaRPr lang="en-US"/>
          </a:p>
        </p:txBody>
      </p:sp>
    </p:spTree>
    <p:extLst>
      <p:ext uri="{BB962C8B-B14F-4D97-AF65-F5344CB8AC3E}">
        <p14:creationId xmlns:p14="http://schemas.microsoft.com/office/powerpoint/2010/main" val="34860468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BFEEDD-5D12-AD4A-B0E5-CA19C4AC6B2F}" type="datetimeFigureOut">
              <a:rPr lang="en-US" smtClean="0"/>
              <a:t>2/5/16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7B93AA-4125-D045-98A1-B2A270A315A6}" type="slidenum">
              <a:rPr lang="en-US" smtClean="0"/>
              <a:t>‹#›</a:t>
            </a:fld>
            <a:endParaRPr lang="en-US"/>
          </a:p>
        </p:txBody>
      </p:sp>
    </p:spTree>
    <p:extLst>
      <p:ext uri="{BB962C8B-B14F-4D97-AF65-F5344CB8AC3E}">
        <p14:creationId xmlns:p14="http://schemas.microsoft.com/office/powerpoint/2010/main" val="6429375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ln/>
        </p:spPr>
      </p:sp>
      <p:sp>
        <p:nvSpPr>
          <p:cNvPr id="40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everyone uses historical risk premiums, the actual premium in use can vary depending upon</a:t>
            </a:r>
          </a:p>
          <a:p>
            <a:pPr lvl="1">
              <a:buFontTx/>
              <a:buChar char="•"/>
            </a:pPr>
            <a:r>
              <a:rPr lang="en-US">
                <a:latin typeface="Times" charset="0"/>
                <a:ea typeface="ＭＳ Ｐゴシック" charset="0"/>
              </a:rPr>
              <a:t>How far back you go in time</a:t>
            </a:r>
          </a:p>
          <a:p>
            <a:pPr lvl="1">
              <a:buFontTx/>
              <a:buChar char="•"/>
            </a:pPr>
            <a:r>
              <a:rPr lang="en-US">
                <a:latin typeface="Times" charset="0"/>
                <a:ea typeface="ＭＳ Ｐゴシック" charset="0"/>
              </a:rPr>
              <a:t>Whether you T.Bills or T.Bonds</a:t>
            </a:r>
          </a:p>
          <a:p>
            <a:pPr lvl="1">
              <a:buFontTx/>
              <a:buChar char="•"/>
            </a:pPr>
            <a:r>
              <a:rPr lang="en-US">
                <a:latin typeface="Times" charset="0"/>
                <a:ea typeface="ＭＳ Ｐゴシック" charset="0"/>
              </a:rPr>
              <a:t>Whether you use arithmetic or geometric averages</a:t>
            </a:r>
          </a:p>
          <a:p>
            <a:pPr>
              <a:buFontTx/>
              <a:buChar char="•"/>
            </a:pPr>
            <a:r>
              <a:rPr lang="en-US">
                <a:latin typeface="Times" charset="0"/>
                <a:ea typeface="ＭＳ Ｐゴシック" charset="0"/>
                <a:cs typeface="ＭＳ Ｐゴシック" charset="0"/>
              </a:rPr>
              <a:t>This table was developed using data that is publicly accessible on the S&amp;P 500, treasury bills and 10-year treasury bonds on the Federal Reserve of St. Louis web site.</a:t>
            </a:r>
          </a:p>
          <a:p>
            <a:pPr algn="ctr"/>
            <a:r>
              <a:rPr lang="en-US" b="1">
                <a:latin typeface="Times" charset="0"/>
                <a:ea typeface="ＭＳ Ｐゴシック" charset="0"/>
                <a:cs typeface="ＭＳ Ｐゴシック" charset="0"/>
              </a:rPr>
              <a:t>Dataset: histretSP.xls</a:t>
            </a:r>
          </a:p>
          <a:p>
            <a:pPr>
              <a:buFontTx/>
              <a:buChar char="•"/>
            </a:pPr>
            <a:r>
              <a:rPr lang="en-US" b="1">
                <a:latin typeface="Times" charset="0"/>
                <a:ea typeface="ＭＳ Ｐゴシック" charset="0"/>
                <a:cs typeface="ＭＳ Ｐゴシック" charset="0"/>
              </a:rPr>
              <a:t> </a:t>
            </a:r>
            <a:r>
              <a:rPr lang="en-US">
                <a:latin typeface="Times" charset="0"/>
                <a:ea typeface="ＭＳ Ｐゴシック" charset="0"/>
                <a:cs typeface="ＭＳ Ｐゴシック" charset="0"/>
              </a:rPr>
              <a:t>An interesting issue that has been raised by some researchers is that there may be a selection bias here. The U.S. stock market was undoubtedly the most successful equity market of the 20th century. Not surprisingly, you find that it earned a healthy premium over riskless rates. A more realistic estimate of the premium would require looking at the ten largest equity markets in the early part of the century and estimating the average premium you would have earned over all ten markets. A study at the London Business School that did this found an average equity risk premium of only 4% across these markets.</a:t>
            </a:r>
            <a:endParaRPr lang="en-US" b="1">
              <a:latin typeface="Times"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noise in stock prices is such that you need 100-150 years of data to arrive at reasonably small standard errors. It is pointless estimating risk premiums with 10-20 years of data.</a:t>
            </a:r>
          </a:p>
          <a:p>
            <a:r>
              <a:rPr lang="en-US">
                <a:latin typeface="Times" charset="0"/>
                <a:ea typeface="ＭＳ Ｐゴシック" charset="0"/>
                <a:cs typeface="ＭＳ Ｐゴシック" charset="0"/>
              </a:rPr>
              <a:t>The survivorship bias will push historical risk premiums up, if you use the US as the base market.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1150938" y="692150"/>
            <a:ext cx="4556125" cy="3416300"/>
          </a:xfrm>
          <a:ln/>
        </p:spPr>
      </p:sp>
      <p:sp>
        <p:nvSpPr>
          <p:cNvPr id="1413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key lesson I would take away is that equity risk premiums are unstable and that globalization has made them more unstable. The other is that there seems to be mean reversion in the process – implied premiums, when abnormally high or low, move back towards a longer term average.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atin typeface="Times" charset="0"/>
                <a:ea typeface="ＭＳ Ｐゴシック" charset="0"/>
                <a:cs typeface="ＭＳ Ｐゴシック" charset="0"/>
              </a:rPr>
              <a:t>Would you settle for a 2% premium? If your answer is no, you believe that stocks are overvalued.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xfrm>
            <a:off x="1150938" y="692150"/>
            <a:ext cx="4556125" cy="3416300"/>
          </a:xfrm>
          <a:ln/>
        </p:spPr>
      </p:sp>
      <p:sp>
        <p:nvSpPr>
          <p:cNvPr id="59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p:cNvSpPr>
          <p:nvPr>
            <p:ph type="sldImg"/>
          </p:nvPr>
        </p:nvSpPr>
        <p:spPr>
          <a:xfrm>
            <a:off x="1150938" y="692150"/>
            <a:ext cx="4556125" cy="3416300"/>
          </a:xfrm>
          <a:ln/>
        </p:spPr>
      </p:sp>
      <p:sp>
        <p:nvSpPr>
          <p:cNvPr id="114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a:xfrm>
            <a:off x="1150938" y="692150"/>
            <a:ext cx="4556125" cy="3416300"/>
          </a:xfrm>
          <a:ln/>
        </p:spPr>
      </p:sp>
      <p:sp>
        <p:nvSpPr>
          <p:cNvPr id="122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With a multinational, it is often too messy to do individual countries, either because of the logistics of computing dozens of CRP or because the information is not provided. You can use the regional breakdown to get an approximate ERP. I applied the GDP weighted average from the map to arrive at the ERPs and CRPs for each region.</a:t>
            </a:r>
          </a:p>
          <a:p>
            <a:endParaRPr lang="en-US">
              <a:latin typeface="Times"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a:xfrm>
            <a:off x="1150938" y="692150"/>
            <a:ext cx="4556125" cy="3416300"/>
          </a:xfrm>
          <a:ln/>
        </p:spPr>
      </p:sp>
      <p:sp>
        <p:nvSpPr>
          <p:cNvPr id="1208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not meant to be an all inclusive list. While there are undoubtedly other factors to consider, you also have to be able to obtain this information not only on your firm but on other firms in the market. In fact, of the three items listed above, revenue sources may be the only publicly available information on companies.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73"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8"/>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7"/>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3"/>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endParaRPr lang="en-US" dirty="0"/>
          </a:p>
        </p:txBody>
      </p:sp>
      <p:sp>
        <p:nvSpPr>
          <p:cNvPr id="5" name="Footer Placeholder 4"/>
          <p:cNvSpPr>
            <a:spLocks noGrp="1"/>
          </p:cNvSpPr>
          <p:nvPr>
            <p:ph type="ftr" sz="quarter" idx="11"/>
          </p:nvPr>
        </p:nvSpPr>
        <p:spPr>
          <a:xfrm>
            <a:off x="457213"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endParaRPr lang="en-US"/>
          </a:p>
        </p:txBody>
      </p:sp>
      <p:sp>
        <p:nvSpPr>
          <p:cNvPr id="7" name="Footer Placeholder 2"/>
          <p:cNvSpPr>
            <a:spLocks noGrp="1"/>
          </p:cNvSpPr>
          <p:nvPr>
            <p:ph type="ftr" sz="quarter" idx="11"/>
          </p:nvPr>
        </p:nvSpPr>
        <p:spPr>
          <a:xfrm>
            <a:off x="609612"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endParaRPr lang="en-US" dirty="0"/>
          </a:p>
        </p:txBody>
      </p:sp>
      <p:sp>
        <p:nvSpPr>
          <p:cNvPr id="3" name="Footer Placeholder 2"/>
          <p:cNvSpPr>
            <a:spLocks noGrp="1"/>
          </p:cNvSpPr>
          <p:nvPr>
            <p:ph type="ftr" sz="quarter" idx="3"/>
          </p:nvPr>
        </p:nvSpPr>
        <p:spPr>
          <a:xfrm>
            <a:off x="609611"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1" Type="http://schemas.openxmlformats.org/officeDocument/2006/relationships/image" Target="../media/image17.png"/><Relationship Id="rId12" Type="http://schemas.openxmlformats.org/officeDocument/2006/relationships/image" Target="../media/image18.png"/><Relationship Id="rId13" Type="http://schemas.openxmlformats.org/officeDocument/2006/relationships/image" Target="../media/image19.png"/><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9.jpe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 Id="rId9" Type="http://schemas.openxmlformats.org/officeDocument/2006/relationships/image" Target="../media/image15.png"/><Relationship Id="rId10"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ctrTitle"/>
          </p:nvPr>
        </p:nvSpPr>
        <p:spPr/>
        <p:txBody>
          <a:bodyPr/>
          <a:lstStyle/>
          <a:p>
            <a:r>
              <a:rPr lang="en-US" dirty="0" smtClean="0"/>
              <a:t>Session 4: Equity Risk Premiums</a:t>
            </a:r>
            <a:endParaRPr lang="en-US" dirty="0"/>
          </a:p>
        </p:txBody>
      </p:sp>
      <p:sp>
        <p:nvSpPr>
          <p:cNvPr id="39938" name="Rectangle 3"/>
          <p:cNvSpPr>
            <a:spLocks noGrp="1" noChangeArrowheads="1"/>
          </p:cNvSpPr>
          <p:nvPr>
            <p:ph type="subTitle" idx="1"/>
          </p:nvPr>
        </p:nvSpPr>
        <p:spPr/>
        <p:txBody>
          <a:bodyPr/>
          <a:lstStyle/>
          <a:p>
            <a:r>
              <a:rPr lang="en-US" smtClean="0"/>
              <a:t>DCF Valuation</a:t>
            </a:r>
            <a:endParaRPr lang="en-US"/>
          </a:p>
        </p:txBody>
      </p:sp>
      <p:sp>
        <p:nvSpPr>
          <p:cNvPr id="4" name="Date Placeholder 3"/>
          <p:cNvSpPr>
            <a:spLocks noGrp="1"/>
          </p:cNvSpPr>
          <p:nvPr>
            <p:ph type="dt" sz="half" idx="10"/>
          </p:nvPr>
        </p:nvSpPr>
        <p:spPr/>
        <p:txBody>
          <a:bodyPr/>
          <a:lstStyle/>
          <a:p>
            <a:pPr algn="ctr"/>
            <a:endParaRPr lang="en-US" sz="2000" dirty="0">
              <a:solidFill>
                <a:srgbClr val="FFFFFF"/>
              </a:solidFill>
            </a:endParaRPr>
          </a:p>
        </p:txBody>
      </p:sp>
      <p:sp>
        <p:nvSpPr>
          <p:cNvPr id="5" name="Footer Placeholder 4"/>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6" name="Slide Number Placeholder 5"/>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29176509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Price of Equity Risk</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rcRect l="-24528" r="-24528"/>
          <a:stretch>
            <a:fillRect/>
          </a:stretch>
        </p:blipFill>
        <p:spPr/>
      </p:pic>
    </p:spTree>
    <p:extLst>
      <p:ext uri="{BB962C8B-B14F-4D97-AF65-F5344CB8AC3E}">
        <p14:creationId xmlns:p14="http://schemas.microsoft.com/office/powerpoint/2010/main" val="1260195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Equity Risk Premiums: Intuition</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The equity risk premium is the premium that investors  charge for investing in the average equity. For lack of  a better description, think of it as the price of bearing a unit of equity risk.</a:t>
            </a:r>
          </a:p>
          <a:p>
            <a:r>
              <a:rPr lang="en-US" dirty="0" smtClean="0"/>
              <a:t>It is a function of </a:t>
            </a:r>
          </a:p>
          <a:p>
            <a:pPr lvl="1"/>
            <a:r>
              <a:rPr lang="en-US" dirty="0" smtClean="0"/>
              <a:t>How risk averse investors are collectively</a:t>
            </a:r>
          </a:p>
          <a:p>
            <a:pPr lvl="1"/>
            <a:r>
              <a:rPr lang="en-US" dirty="0" smtClean="0"/>
              <a:t>How much risk they see in the average equity</a:t>
            </a:r>
          </a:p>
          <a:p>
            <a:r>
              <a:rPr lang="en-US" dirty="0" smtClean="0"/>
              <a:t>The level of the equity risk premium should vary over time as a function of:</a:t>
            </a:r>
          </a:p>
          <a:p>
            <a:pPr lvl="1"/>
            <a:r>
              <a:rPr lang="en-US" dirty="0" smtClean="0"/>
              <a:t>Changing macro economic risk (inflation &amp; GDP growth)</a:t>
            </a:r>
          </a:p>
          <a:p>
            <a:pPr lvl="1"/>
            <a:r>
              <a:rPr lang="en-US" dirty="0" smtClean="0"/>
              <a:t>The fear of catastrophic risk </a:t>
            </a:r>
          </a:p>
          <a:p>
            <a:pPr lvl="1"/>
            <a:r>
              <a:rPr lang="en-US" dirty="0" smtClean="0"/>
              <a:t>The transparency or lack thereof of the companies issuing equity</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1919986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normAutofit fontScale="90000"/>
          </a:bodyPr>
          <a:lstStyle/>
          <a:p>
            <a:r>
              <a:rPr lang="en-US" smtClean="0"/>
              <a:t>Equity Risk Premiums</a:t>
            </a:r>
            <a:br>
              <a:rPr lang="en-US" smtClean="0"/>
            </a:br>
            <a:r>
              <a:rPr lang="en-US" smtClean="0"/>
              <a:t>The ubiquitous historical risk premium</a:t>
            </a:r>
            <a:endParaRPr lang="en-US" dirty="0"/>
          </a:p>
        </p:txBody>
      </p:sp>
      <p:sp>
        <p:nvSpPr>
          <p:cNvPr id="70658" name="Rectangle 3"/>
          <p:cNvSpPr>
            <a:spLocks noGrp="1" noChangeArrowheads="1"/>
          </p:cNvSpPr>
          <p:nvPr>
            <p:ph sz="quarter" idx="1"/>
          </p:nvPr>
        </p:nvSpPr>
        <p:spPr/>
        <p:txBody>
          <a:bodyPr>
            <a:normAutofit/>
          </a:bodyPr>
          <a:lstStyle/>
          <a:p>
            <a:r>
              <a:rPr lang="en-US" sz="1800" dirty="0" smtClean="0"/>
              <a:t>The historical premium is the premium that stocks have historically earned over riskless securities.</a:t>
            </a:r>
          </a:p>
          <a:p>
            <a:r>
              <a:rPr lang="en-US" sz="1800" dirty="0" smtClean="0"/>
              <a:t>While the users of historical risk premiums act as if it is a fact (rather than an estimate), it is sensitive to </a:t>
            </a:r>
          </a:p>
          <a:p>
            <a:pPr lvl="1"/>
            <a:r>
              <a:rPr lang="en-US" sz="1800" dirty="0" smtClean="0"/>
              <a:t>How far back you go in history…</a:t>
            </a:r>
          </a:p>
          <a:p>
            <a:pPr lvl="1"/>
            <a:r>
              <a:rPr lang="en-US" sz="1800" dirty="0" smtClean="0"/>
              <a:t>Whether you use </a:t>
            </a:r>
            <a:r>
              <a:rPr lang="en-US" sz="1800" dirty="0" err="1" smtClean="0"/>
              <a:t>T.bill</a:t>
            </a:r>
            <a:r>
              <a:rPr lang="en-US" sz="1800" dirty="0" smtClean="0"/>
              <a:t> rates or </a:t>
            </a:r>
            <a:r>
              <a:rPr lang="en-US" sz="1800" dirty="0" err="1" smtClean="0"/>
              <a:t>T.Bond</a:t>
            </a:r>
            <a:r>
              <a:rPr lang="en-US" sz="1800" dirty="0" smtClean="0"/>
              <a:t> rates</a:t>
            </a:r>
          </a:p>
          <a:p>
            <a:pPr lvl="1"/>
            <a:r>
              <a:rPr lang="en-US" sz="1800" dirty="0" smtClean="0"/>
              <a:t>Whether you use geometric or arithmetic averages.</a:t>
            </a:r>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pic>
        <p:nvPicPr>
          <p:cNvPr id="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5781" y="4202794"/>
            <a:ext cx="6210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74829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lstStyle/>
          <a:p>
            <a:r>
              <a:rPr lang="en-US" smtClean="0"/>
              <a:t>The perils of trusting the past…….</a:t>
            </a:r>
            <a:endParaRPr lang="en-US"/>
          </a:p>
        </p:txBody>
      </p:sp>
      <p:sp>
        <p:nvSpPr>
          <p:cNvPr id="72706" name="Rectangle 3"/>
          <p:cNvSpPr>
            <a:spLocks noGrp="1" noChangeArrowheads="1"/>
          </p:cNvSpPr>
          <p:nvPr>
            <p:ph sz="quarter" idx="1"/>
          </p:nvPr>
        </p:nvSpPr>
        <p:spPr/>
        <p:txBody>
          <a:bodyPr>
            <a:normAutofit fontScale="92500" lnSpcReduction="20000"/>
          </a:bodyPr>
          <a:lstStyle/>
          <a:p>
            <a:r>
              <a:rPr lang="en-US" u="sng" dirty="0" smtClean="0"/>
              <a:t>Noisy estimates</a:t>
            </a:r>
            <a:r>
              <a:rPr lang="en-US" dirty="0" smtClean="0"/>
              <a:t>: Even with long time periods of history, the risk premium that you derive will have substantial standard error. For instance, if you go back to 1928 (about 80 years of history) and you assume a standard deviation of 20% in annual stock returns, you arrive at a standard error of greater than 2%:  </a:t>
            </a:r>
          </a:p>
          <a:p>
            <a:pPr marL="0" indent="0" algn="ctr">
              <a:buNone/>
            </a:pPr>
            <a:r>
              <a:rPr lang="en-US" dirty="0" smtClean="0"/>
              <a:t>Standard Error in Premium = 20%/√80 = 2.26%</a:t>
            </a:r>
          </a:p>
          <a:p>
            <a:r>
              <a:rPr lang="en-US" u="sng" dirty="0" smtClean="0"/>
              <a:t>Survivorship Bias</a:t>
            </a:r>
            <a:r>
              <a:rPr lang="en-US" dirty="0" smtClean="0"/>
              <a:t>: Using historical data from the U.S. equity markets over the twentieth century does create a sampling bias. After all, the US economy and equity markets were among the most successful of the global economies that you could have invested in early in the century.</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17837705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1"/>
          <p:cNvSpPr>
            <a:spLocks noGrp="1"/>
          </p:cNvSpPr>
          <p:nvPr>
            <p:ph type="title"/>
          </p:nvPr>
        </p:nvSpPr>
        <p:spPr>
          <a:xfrm>
            <a:off x="612775" y="228600"/>
            <a:ext cx="8153400" cy="990600"/>
          </a:xfrm>
        </p:spPr>
        <p:txBody>
          <a:bodyPr/>
          <a:lstStyle/>
          <a:p>
            <a:pPr eaLnBrk="1" hangingPunct="1"/>
            <a:r>
              <a:rPr lang="en-US" dirty="0" smtClean="0">
                <a:latin typeface="Calibri" charset="0"/>
              </a:rPr>
              <a:t>A Forward Looking, Dynamic ERP</a:t>
            </a:r>
            <a:endParaRPr lang="en-US" dirty="0">
              <a:latin typeface="Calibri" charset="0"/>
            </a:endParaRPr>
          </a:p>
        </p:txBody>
      </p:sp>
      <p:sp>
        <p:nvSpPr>
          <p:cNvPr id="140292" name="Footer Placeholder 3"/>
          <p:cNvSpPr>
            <a:spLocks noGrp="1"/>
          </p:cNvSpPr>
          <p:nvPr>
            <p:ph type="ftr" sz="quarter" idx="4294967295"/>
          </p:nvPr>
        </p:nvSpPr>
        <p:spPr bwMode="auto">
          <a:xfrm>
            <a:off x="60961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p>
            <a:pPr>
              <a:defRPr/>
            </a:pPr>
            <a:endParaRPr lang="en-US" dirty="0"/>
          </a:p>
        </p:txBody>
      </p:sp>
      <p:pic>
        <p:nvPicPr>
          <p:cNvPr id="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805" r="1805"/>
          <a:stretch>
            <a:fillRect/>
          </a:stretch>
        </p:blipFill>
        <p:spPr>
          <a:xfrm>
            <a:off x="612775" y="1600200"/>
            <a:ext cx="8153400" cy="4495800"/>
          </a:xfrm>
        </p:spPr>
      </p:pic>
    </p:spTree>
    <p:extLst>
      <p:ext uri="{BB962C8B-B14F-4D97-AF65-F5344CB8AC3E}">
        <p14:creationId xmlns:p14="http://schemas.microsoft.com/office/powerpoint/2010/main" val="44521838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p:txBody>
          <a:bodyPr/>
          <a:lstStyle/>
          <a:p>
            <a:r>
              <a:rPr lang="en-US" dirty="0" smtClean="0"/>
              <a:t>Implied Premiums in the US: 1960-2015</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6" name="Slide Number Placeholder 5"/>
          <p:cNvSpPr>
            <a:spLocks noGrp="1"/>
          </p:cNvSpPr>
          <p:nvPr>
            <p:ph type="sldNum" sz="quarter" idx="12"/>
          </p:nvPr>
        </p:nvSpPr>
        <p:spPr/>
        <p:txBody>
          <a:bodyPr>
            <a:normAutofit fontScale="85000" lnSpcReduction="20000"/>
          </a:bodyPr>
          <a:lstStyle/>
          <a:p>
            <a:fld id="{1AD93096-5B34-4342-9326-69289CEAE4C2}" type="slidenum">
              <a:rPr lang="en-US" smtClean="0"/>
              <a:pPr/>
              <a:t>7</a:t>
            </a:fld>
            <a:endParaRPr lang="en-US" dirty="0">
              <a:solidFill>
                <a:srgbClr val="FFFFFF"/>
              </a:solidFill>
            </a:endParaRPr>
          </a:p>
        </p:txBody>
      </p:sp>
      <p:pic>
        <p:nvPicPr>
          <p:cNvPr id="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5586" r="-15586"/>
          <a:stretch>
            <a:fillRect/>
          </a:stretch>
        </p:blipFill>
        <p:spPr/>
      </p:pic>
    </p:spTree>
    <p:extLst>
      <p:ext uri="{BB962C8B-B14F-4D97-AF65-F5344CB8AC3E}">
        <p14:creationId xmlns:p14="http://schemas.microsoft.com/office/powerpoint/2010/main" val="30287843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12648" y="228600"/>
            <a:ext cx="8531352" cy="728029"/>
          </a:xfrm>
        </p:spPr>
        <p:txBody>
          <a:bodyPr>
            <a:noAutofit/>
          </a:bodyPr>
          <a:lstStyle/>
          <a:p>
            <a:r>
              <a:rPr lang="en-US" sz="2800" dirty="0" smtClean="0"/>
              <a:t>Estimating a risk premium for an emerging market</a:t>
            </a:r>
            <a:br>
              <a:rPr lang="en-US" sz="2800" dirty="0" smtClean="0"/>
            </a:br>
            <a:r>
              <a:rPr lang="en-US" sz="2800" dirty="0" smtClean="0"/>
              <a:t>Approach 1: Default Spread as Country Risk Premium</a:t>
            </a:r>
            <a:endParaRPr lang="en-US" sz="2800" dirty="0"/>
          </a:p>
        </p:txBody>
      </p:sp>
      <p:sp>
        <p:nvSpPr>
          <p:cNvPr id="58370" name="Content Placeholder 3"/>
          <p:cNvSpPr>
            <a:spLocks noGrp="1"/>
          </p:cNvSpPr>
          <p:nvPr>
            <p:ph sz="quarter" idx="1"/>
          </p:nvPr>
        </p:nvSpPr>
        <p:spPr/>
        <p:txBody>
          <a:bodyPr>
            <a:normAutofit fontScale="77500" lnSpcReduction="20000"/>
          </a:bodyPr>
          <a:lstStyle/>
          <a:p>
            <a:pPr>
              <a:defRPr/>
            </a:pPr>
            <a:r>
              <a:rPr lang="en-US" u="sng" dirty="0"/>
              <a:t>Default spread for country</a:t>
            </a:r>
            <a:r>
              <a:rPr lang="en-US" dirty="0"/>
              <a:t>: In this approach, the country equity risk premium is set equal to the default spread for the country, estimated in one of three ways:</a:t>
            </a:r>
          </a:p>
          <a:p>
            <a:pPr lvl="1">
              <a:defRPr/>
            </a:pPr>
            <a:r>
              <a:rPr lang="en-US" altLang="ja-JP" dirty="0"/>
              <a:t>The default spread on a dollar denominated bond issued by the country. (In January 2016, that spread was 4.83% for the Brazilian $ bond)</a:t>
            </a:r>
          </a:p>
          <a:p>
            <a:pPr lvl="1">
              <a:defRPr/>
            </a:pPr>
            <a:r>
              <a:rPr lang="en-US" altLang="ja-JP" dirty="0"/>
              <a:t>The sovereign CDS spread for the country. In January 2016, the ten year CDS spread for Brazil, adjusted for the US CDS, was 5.19%.</a:t>
            </a:r>
          </a:p>
          <a:p>
            <a:pPr lvl="1">
              <a:defRPr/>
            </a:pPr>
            <a:r>
              <a:rPr lang="en-US" altLang="ja-JP" dirty="0"/>
              <a:t>The default spread based on the local currency rating for the country. Brazil’s sovereign local currency rating is Baa3 and the default spread for a Baa3 rated sovereign was about 2.44% in January 2016. </a:t>
            </a:r>
          </a:p>
          <a:p>
            <a:pPr>
              <a:defRPr/>
            </a:pPr>
            <a:r>
              <a:rPr lang="en-US" altLang="ja-JP" dirty="0"/>
              <a:t>Add the default spread to a “mature” market premium: This default spread is added on to the mature market premium to arrive at the total equity risk premium for Brazil, assuming a mature market premium of 6.00%.</a:t>
            </a:r>
          </a:p>
          <a:p>
            <a:pPr lvl="1">
              <a:defRPr/>
            </a:pPr>
            <a:r>
              <a:rPr lang="en-US" altLang="ja-JP" dirty="0"/>
              <a:t>Country Risk Premium for Brazil = 2.44%</a:t>
            </a:r>
          </a:p>
          <a:p>
            <a:pPr lvl="1">
              <a:defRPr/>
            </a:pPr>
            <a:r>
              <a:rPr lang="en-US" altLang="ja-JP" dirty="0"/>
              <a:t>Total ERP for Brazil = 6.00% + 2.44% = 8.44%</a:t>
            </a:r>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338661402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Approach 2: A Relative Equity Volatility Approach</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9</a:t>
            </a:fld>
            <a:endParaRPr lang="en-US" dirty="0">
              <a:solidFill>
                <a:srgbClr val="FFFFFF"/>
              </a:solidFill>
            </a:endParaRPr>
          </a:p>
        </p:txBody>
      </p:sp>
      <p:sp>
        <p:nvSpPr>
          <p:cNvPr id="5" name="Content Placeholder 4"/>
          <p:cNvSpPr>
            <a:spLocks noGrp="1"/>
          </p:cNvSpPr>
          <p:nvPr>
            <p:ph sz="quarter" idx="1"/>
          </p:nvPr>
        </p:nvSpPr>
        <p:spPr/>
        <p:txBody>
          <a:bodyPr>
            <a:normAutofit fontScale="85000" lnSpcReduction="10000"/>
          </a:bodyPr>
          <a:lstStyle/>
          <a:p>
            <a:pPr>
              <a:defRPr/>
            </a:pPr>
            <a:r>
              <a:rPr lang="en-US" dirty="0"/>
              <a:t>This approach draws on the standard deviation of two equity markets, the emerging market in question and a base market (usually the US). The total equity risk premium for the emerging market is then written as:</a:t>
            </a:r>
          </a:p>
          <a:p>
            <a:pPr lvl="1">
              <a:defRPr/>
            </a:pPr>
            <a:r>
              <a:rPr lang="en-US" dirty="0"/>
              <a:t>Total equity risk premium = Risk </a:t>
            </a:r>
            <a:r>
              <a:rPr lang="en-US" dirty="0" err="1"/>
              <a:t>Premium</a:t>
            </a:r>
            <a:r>
              <a:rPr lang="en-US" baseline="-25000" dirty="0" err="1"/>
              <a:t>US</a:t>
            </a:r>
            <a:r>
              <a:rPr lang="en-US" dirty="0"/>
              <a:t>* </a:t>
            </a:r>
            <a:r>
              <a:rPr lang="en-US" baseline="-25000" dirty="0"/>
              <a:t>Country Equity </a:t>
            </a:r>
            <a:r>
              <a:rPr lang="en-US" dirty="0"/>
              <a:t>/ </a:t>
            </a:r>
            <a:r>
              <a:rPr lang="en-US" baseline="-25000" dirty="0"/>
              <a:t>US Equity</a:t>
            </a:r>
          </a:p>
          <a:p>
            <a:pPr>
              <a:defRPr/>
            </a:pPr>
            <a:r>
              <a:rPr lang="en-US" dirty="0"/>
              <a:t>The country equity risk premium is based upon the volatility of the market in question relative to U.S market.</a:t>
            </a:r>
          </a:p>
          <a:p>
            <a:pPr lvl="1">
              <a:defRPr/>
            </a:pPr>
            <a:r>
              <a:rPr lang="en-US" dirty="0"/>
              <a:t>Assume that the equity risk premium for the US is 6.00%.</a:t>
            </a:r>
          </a:p>
          <a:p>
            <a:pPr lvl="1">
              <a:defRPr/>
            </a:pPr>
            <a:r>
              <a:rPr lang="en-US" dirty="0"/>
              <a:t>Assume that the standard deviation in the </a:t>
            </a:r>
            <a:r>
              <a:rPr lang="en-US" dirty="0" err="1"/>
              <a:t>Bovespa</a:t>
            </a:r>
            <a:r>
              <a:rPr lang="en-US" dirty="0"/>
              <a:t> (Brazilian equity) is 30% and that the standard deviation for the S&amp;P 500 (US equity) is 18%.</a:t>
            </a:r>
          </a:p>
          <a:p>
            <a:pPr lvl="1">
              <a:defRPr/>
            </a:pPr>
            <a:r>
              <a:rPr lang="en-US" dirty="0"/>
              <a:t>Total Equity Risk Premium for Brazil = 6.00% (30%/18%) = 10.0%</a:t>
            </a:r>
          </a:p>
          <a:p>
            <a:pPr lvl="1">
              <a:defRPr/>
            </a:pPr>
            <a:r>
              <a:rPr lang="en-US" dirty="0"/>
              <a:t>Country equity risk premium for Brazil = 10.00% - 6.00% = 4.00%</a:t>
            </a:r>
          </a:p>
          <a:p>
            <a:pPr marL="0" indent="0">
              <a:buNone/>
            </a:pPr>
            <a:endParaRPr lang="en-US" dirty="0"/>
          </a:p>
        </p:txBody>
      </p:sp>
    </p:spTree>
    <p:extLst>
      <p:ext uri="{BB962C8B-B14F-4D97-AF65-F5344CB8AC3E}">
        <p14:creationId xmlns:p14="http://schemas.microsoft.com/office/powerpoint/2010/main" val="4227316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Approach 3: </a:t>
            </a:r>
            <a:r>
              <a:rPr lang="en-US" dirty="0"/>
              <a:t>A melded approach to estimating the additional country risk premium</a:t>
            </a:r>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10</a:t>
            </a:fld>
            <a:endParaRPr lang="en-US" dirty="0">
              <a:solidFill>
                <a:srgbClr val="FFFFFF"/>
              </a:solidFill>
            </a:endParaRPr>
          </a:p>
        </p:txBody>
      </p:sp>
      <p:sp>
        <p:nvSpPr>
          <p:cNvPr id="5" name="Content Placeholder 4"/>
          <p:cNvSpPr>
            <a:spLocks noGrp="1"/>
          </p:cNvSpPr>
          <p:nvPr>
            <p:ph sz="quarter" idx="1"/>
          </p:nvPr>
        </p:nvSpPr>
        <p:spPr/>
        <p:txBody>
          <a:bodyPr>
            <a:normAutofit fontScale="77500" lnSpcReduction="20000"/>
          </a:bodyPr>
          <a:lstStyle/>
          <a:p>
            <a:pPr>
              <a:defRPr/>
            </a:pPr>
            <a:r>
              <a:rPr lang="en-US" dirty="0"/>
              <a:t>Country ratings measure default risk. While default risk premiums and equity risk premiums are highly correlated, one would expect equity spreads to be higher than debt spreads. </a:t>
            </a:r>
          </a:p>
          <a:p>
            <a:pPr>
              <a:defRPr/>
            </a:pPr>
            <a:r>
              <a:rPr lang="en-US" dirty="0"/>
              <a:t>Another is to multiply the bond default spread by the relative volatility of stock and bond prices in that market.  Using this approach for Brazil in January 2016, you would get:</a:t>
            </a:r>
          </a:p>
          <a:p>
            <a:pPr lvl="1">
              <a:defRPr/>
            </a:pPr>
            <a:r>
              <a:rPr lang="en-US" dirty="0"/>
              <a:t>Country Equity risk premium = Default spread on country bond* </a:t>
            </a:r>
            <a:r>
              <a:rPr lang="en-US" baseline="-25000" dirty="0"/>
              <a:t>Country Equity</a:t>
            </a:r>
            <a:r>
              <a:rPr lang="en-US" dirty="0"/>
              <a:t> / </a:t>
            </a:r>
            <a:r>
              <a:rPr lang="en-US" baseline="-25000" dirty="0"/>
              <a:t>Country Bond</a:t>
            </a:r>
          </a:p>
          <a:p>
            <a:pPr lvl="2">
              <a:defRPr/>
            </a:pPr>
            <a:r>
              <a:rPr lang="en-US" dirty="0"/>
              <a:t>Standard Deviation in </a:t>
            </a:r>
            <a:r>
              <a:rPr lang="en-US" dirty="0" err="1"/>
              <a:t>Bovespa</a:t>
            </a:r>
            <a:r>
              <a:rPr lang="en-US" dirty="0"/>
              <a:t> (Equity) = 30%</a:t>
            </a:r>
          </a:p>
          <a:p>
            <a:pPr lvl="2">
              <a:defRPr/>
            </a:pPr>
            <a:r>
              <a:rPr lang="en-US" dirty="0"/>
              <a:t>Standard Deviation in Brazil government bond = 20%</a:t>
            </a:r>
          </a:p>
          <a:p>
            <a:pPr lvl="2">
              <a:defRPr/>
            </a:pPr>
            <a:r>
              <a:rPr lang="en-US" dirty="0"/>
              <a:t>Default spread for Brazil= 2.44%</a:t>
            </a:r>
          </a:p>
          <a:p>
            <a:pPr lvl="1">
              <a:defRPr/>
            </a:pPr>
            <a:r>
              <a:rPr lang="en-US" dirty="0"/>
              <a:t>Brazil Country Risk Premium = 2.44% (30%/20%) =  3.66%</a:t>
            </a:r>
          </a:p>
          <a:p>
            <a:pPr lvl="1">
              <a:defRPr/>
            </a:pPr>
            <a:r>
              <a:rPr lang="en-US" dirty="0"/>
              <a:t>Brazil Total ERP = Mature Market Premium + CRP = 6.00% + 3.66% = 9.66</a:t>
            </a:r>
            <a:r>
              <a:rPr lang="en-US" dirty="0" smtClean="0"/>
              <a:t>%</a:t>
            </a:r>
            <a:endParaRPr lang="en-US" dirty="0"/>
          </a:p>
        </p:txBody>
      </p:sp>
    </p:spTree>
    <p:extLst>
      <p:ext uri="{BB962C8B-B14F-4D97-AF65-F5344CB8AC3E}">
        <p14:creationId xmlns:p14="http://schemas.microsoft.com/office/powerpoint/2010/main" val="195835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5"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6"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2016</a:t>
            </a:r>
          </a:p>
        </p:txBody>
      </p:sp>
      <p:pic>
        <p:nvPicPr>
          <p:cNvPr id="113668"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590800"/>
            <a:ext cx="1485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9"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590800"/>
            <a:ext cx="1676400"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0"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19950" y="2057400"/>
            <a:ext cx="1889125"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1"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6019800"/>
            <a:ext cx="1765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2"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3124200"/>
            <a:ext cx="1765300"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3" name="Picture 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3352800"/>
            <a:ext cx="1674813"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4" name="Picture 1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267200" y="0"/>
            <a:ext cx="1963738"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5" name="Picture 1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419600" y="3810000"/>
            <a:ext cx="191452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6" name="Picture 20"/>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85800" y="0"/>
            <a:ext cx="3276600"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7" name="Picture 2"/>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323013" y="36513"/>
            <a:ext cx="2820987"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40326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384175" y="228600"/>
            <a:ext cx="8759825" cy="838200"/>
          </a:xfrm>
        </p:spPr>
        <p:txBody>
          <a:bodyPr>
            <a:normAutofit fontScale="90000"/>
          </a:bodyPr>
          <a:lstStyle/>
          <a:p>
            <a:pPr eaLnBrk="1" fontAlgn="auto" hangingPunct="1">
              <a:spcAft>
                <a:spcPts val="0"/>
              </a:spcAft>
              <a:defRPr/>
            </a:pPr>
            <a:r>
              <a:rPr lang="en-US" dirty="0" smtClean="0">
                <a:ea typeface="+mj-ea"/>
                <a:cs typeface="+mj-cs"/>
              </a:rPr>
              <a:t>Extending to a multinational: Regional breakdown</a:t>
            </a:r>
            <a:br>
              <a:rPr lang="en-US" dirty="0" smtClean="0">
                <a:ea typeface="+mj-ea"/>
                <a:cs typeface="+mj-cs"/>
              </a:rPr>
            </a:br>
            <a:r>
              <a:rPr lang="en-US" dirty="0" smtClean="0">
                <a:ea typeface="+mj-ea"/>
                <a:cs typeface="+mj-cs"/>
              </a:rPr>
              <a:t>Coca Cola’s revenue breakdown and ERP in 2012</a:t>
            </a:r>
            <a:endParaRPr lang="en-US" dirty="0">
              <a:ea typeface="+mj-ea"/>
              <a:cs typeface="+mj-cs"/>
            </a:endParaRPr>
          </a:p>
        </p:txBody>
      </p:sp>
      <p:pic>
        <p:nvPicPr>
          <p:cNvPr id="121858" name="Content Placeholder 7"/>
          <p:cNvPicPr>
            <a:picLocks noGrp="1" noChangeAspect="1"/>
          </p:cNvPicPr>
          <p:nvPr>
            <p:ph sz="quarter" idx="1"/>
          </p:nvPr>
        </p:nvPicPr>
        <p:blipFill>
          <a:blip r:embed="rId3">
            <a:extLst>
              <a:ext uri="{28A0092B-C50C-407E-A947-70E740481C1C}">
                <a14:useLocalDpi xmlns:a14="http://schemas.microsoft.com/office/drawing/2010/main" val="0"/>
              </a:ext>
            </a:extLst>
          </a:blip>
          <a:srcRect t="-4938" b="-4938"/>
          <a:stretch>
            <a:fillRect/>
          </a:stretch>
        </p:blipFill>
        <p:spPr>
          <a:xfrm>
            <a:off x="612775" y="1600200"/>
            <a:ext cx="8153400" cy="4495800"/>
          </a:xfrm>
        </p:spPr>
      </p:pic>
      <p:sp>
        <p:nvSpPr>
          <p:cNvPr id="6" name="TextBox 5"/>
          <p:cNvSpPr txBox="1"/>
          <p:nvPr/>
        </p:nvSpPr>
        <p:spPr>
          <a:xfrm>
            <a:off x="366713" y="5791200"/>
            <a:ext cx="8777287" cy="830263"/>
          </a:xfrm>
          <a:prstGeom prst="rect">
            <a:avLst/>
          </a:prstGeom>
          <a:noFill/>
        </p:spPr>
        <p:txBody>
          <a:bodyPr wrap="none">
            <a:spAutoFit/>
          </a:bodyPr>
          <a:lstStyle/>
          <a:p>
            <a:pPr eaLnBrk="0" hangingPunct="0">
              <a:defRPr/>
            </a:pPr>
            <a:r>
              <a:rPr lang="en-US" sz="1600" dirty="0"/>
              <a:t>Things to watch out for</a:t>
            </a:r>
          </a:p>
          <a:p>
            <a:pPr marL="342900" indent="-342900" eaLnBrk="0" hangingPunct="0">
              <a:buFontTx/>
              <a:buAutoNum type="arabicPeriod"/>
              <a:defRPr/>
            </a:pPr>
            <a:r>
              <a:rPr lang="en-US" sz="1600" dirty="0"/>
              <a:t>Aggregation across regions. For instance, the Pacific region often includes Australia &amp; NZ with Asia</a:t>
            </a:r>
          </a:p>
          <a:p>
            <a:pPr marL="342900" indent="-342900" eaLnBrk="0" hangingPunct="0">
              <a:buFontTx/>
              <a:buAutoNum type="arabicPeriod"/>
              <a:defRPr/>
            </a:pPr>
            <a:r>
              <a:rPr lang="en-US" sz="1600" dirty="0"/>
              <a:t>Obscure aggregations including Eurasia and Oceania</a:t>
            </a:r>
          </a:p>
        </p:txBody>
      </p:sp>
      <p:sp>
        <p:nvSpPr>
          <p:cNvPr id="121860"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en-US" sz="1400">
              <a:solidFill>
                <a:schemeClr val="tx2"/>
              </a:solidFill>
            </a:endParaRPr>
          </a:p>
        </p:txBody>
      </p:sp>
      <p:sp>
        <p:nvSpPr>
          <p:cNvPr id="5" name="Slide Number Placeholder 4"/>
          <p:cNvSpPr>
            <a:spLocks noGrp="1"/>
          </p:cNvSpPr>
          <p:nvPr>
            <p:ph type="sldNum" sz="quarter" idx="11"/>
          </p:nvPr>
        </p:nvSpPr>
        <p:spPr/>
        <p:txBody>
          <a:bodyPr>
            <a:normAutofit/>
          </a:bodyPr>
          <a:lstStyle/>
          <a:p>
            <a:pPr>
              <a:defRPr/>
            </a:pPr>
            <a:fld id="{02DF5CB8-C872-4645-A048-6EA1B09C2EA2}" type="slidenum">
              <a:rPr lang="en-US"/>
              <a:pPr>
                <a:defRPr/>
              </a:pPr>
              <a:t>12</a:t>
            </a:fld>
            <a:endParaRPr lang="en-US" dirty="0"/>
          </a:p>
        </p:txBody>
      </p:sp>
    </p:spTree>
    <p:extLst>
      <p:ext uri="{BB962C8B-B14F-4D97-AF65-F5344CB8AC3E}">
        <p14:creationId xmlns:p14="http://schemas.microsoft.com/office/powerpoint/2010/main" val="406320417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 Richer Approach to Country Risk Exposure: Estimate a lambda for country risk</a:t>
            </a:r>
            <a:endParaRPr lang="en-US" dirty="0">
              <a:ea typeface="+mj-ea"/>
              <a:cs typeface="+mj-cs"/>
            </a:endParaRPr>
          </a:p>
        </p:txBody>
      </p:sp>
      <p:sp>
        <p:nvSpPr>
          <p:cNvPr id="10752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Source of revenues</a:t>
            </a:r>
            <a:r>
              <a:rPr lang="en-US" dirty="0" smtClean="0">
                <a:ea typeface="+mn-ea"/>
                <a:cs typeface="+mn-cs"/>
              </a:rPr>
              <a:t>: Other things remaining equal, a company should be more exposed to risk in a country if it generates more of its revenues from that country.  </a:t>
            </a:r>
          </a:p>
          <a:p>
            <a:pPr marL="320040" indent="-320040" eaLnBrk="1" fontAlgn="auto" hangingPunct="1">
              <a:spcAft>
                <a:spcPts val="0"/>
              </a:spcAft>
              <a:buFont typeface="Wingdings"/>
              <a:buChar char=""/>
              <a:defRPr/>
            </a:pPr>
            <a:r>
              <a:rPr lang="en-US" u="sng" dirty="0" smtClean="0">
                <a:ea typeface="+mn-ea"/>
                <a:cs typeface="+mn-cs"/>
              </a:rPr>
              <a:t>Manufacturing facilities</a:t>
            </a:r>
            <a:r>
              <a:rPr lang="en-US" dirty="0" smtClean="0">
                <a:ea typeface="+mn-ea"/>
                <a:cs typeface="+mn-cs"/>
              </a:rPr>
              <a:t>: Other things remaining equal, a firm that has all of its production facilities in a “risky country” should be more exposed to country risk than one which has production facilities spread over multiple countries. The problem will be accented for companies that cannot move their production facilities (mining and petroleum companies, for instance).</a:t>
            </a:r>
          </a:p>
          <a:p>
            <a:pPr marL="320040" indent="-320040" eaLnBrk="1" fontAlgn="auto" hangingPunct="1">
              <a:spcAft>
                <a:spcPts val="0"/>
              </a:spcAft>
              <a:buFont typeface="Wingdings"/>
              <a:buChar char=""/>
              <a:defRPr/>
            </a:pPr>
            <a:r>
              <a:rPr lang="en-US" u="sng" dirty="0" smtClean="0">
                <a:ea typeface="+mn-ea"/>
                <a:cs typeface="+mn-cs"/>
              </a:rPr>
              <a:t>Use of risk management products</a:t>
            </a:r>
            <a:r>
              <a:rPr lang="en-US" dirty="0" smtClean="0">
                <a:ea typeface="+mn-ea"/>
                <a:cs typeface="+mn-cs"/>
              </a:rPr>
              <a:t>: Companies can use both options/futures markets and insurance to hedge some or a significant portion of country risk.</a:t>
            </a:r>
            <a:endParaRPr lang="en-US" dirty="0">
              <a:ea typeface="+mn-ea"/>
              <a:cs typeface="+mn-cs"/>
            </a:endParaRPr>
          </a:p>
        </p:txBody>
      </p:sp>
      <p:sp>
        <p:nvSpPr>
          <p:cNvPr id="119811" name="Footer Placeholder 3"/>
          <p:cNvSpPr>
            <a:spLocks noGrp="1"/>
          </p:cNvSpPr>
          <p:nvPr>
            <p:ph type="ftr" sz="quarter" idx="4294967295"/>
          </p:nvPr>
        </p:nvSpPr>
        <p:spPr bwMode="auto">
          <a:xfrm>
            <a:off x="609604"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dirty="0" smtClean="0">
                <a:solidFill>
                  <a:schemeClr val="tx2"/>
                </a:solidFill>
              </a:rPr>
              <a:t>Aswath </a:t>
            </a:r>
            <a:r>
              <a:rPr lang="en-US" sz="1400" dirty="0">
                <a:solidFill>
                  <a:schemeClr val="tx2"/>
                </a:solidFill>
              </a:rPr>
              <a:t>Damodaran</a:t>
            </a:r>
          </a:p>
        </p:txBody>
      </p:sp>
      <p:sp>
        <p:nvSpPr>
          <p:cNvPr id="5" name="Slide Number Placeholder 4"/>
          <p:cNvSpPr>
            <a:spLocks noGrp="1"/>
          </p:cNvSpPr>
          <p:nvPr>
            <p:ph type="sldNum" sz="quarter" idx="11"/>
          </p:nvPr>
        </p:nvSpPr>
        <p:spPr/>
        <p:txBody>
          <a:bodyPr>
            <a:normAutofit/>
          </a:bodyPr>
          <a:lstStyle/>
          <a:p>
            <a:pPr>
              <a:defRPr/>
            </a:pPr>
            <a:endParaRPr lang="en-US" dirty="0"/>
          </a:p>
        </p:txBody>
      </p:sp>
    </p:spTree>
    <p:extLst>
      <p:ext uri="{BB962C8B-B14F-4D97-AF65-F5344CB8AC3E}">
        <p14:creationId xmlns:p14="http://schemas.microsoft.com/office/powerpoint/2010/main" val="393853402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Estimating Lambda: Embraer in 2004</a:t>
            </a:r>
            <a:endParaRPr lang="en-US" dirty="0"/>
          </a:p>
        </p:txBody>
      </p:sp>
      <p:sp>
        <p:nvSpPr>
          <p:cNvPr id="3" name="Content Placeholder 2"/>
          <p:cNvSpPr>
            <a:spLocks noGrp="1"/>
          </p:cNvSpPr>
          <p:nvPr>
            <p:ph sz="quarter" idx="1"/>
          </p:nvPr>
        </p:nvSpPr>
        <p:spPr/>
        <p:txBody>
          <a:bodyPr/>
          <a:lstStyle/>
          <a:p>
            <a:r>
              <a:rPr lang="en-US" dirty="0" smtClean="0"/>
              <a:t>Revenue Approach</a:t>
            </a:r>
          </a:p>
          <a:p>
            <a:pPr lvl="1"/>
            <a:r>
              <a:rPr lang="en-US" dirty="0" smtClean="0"/>
              <a:t>% of Embraer’s revenues from Brazil in 2003 = 3%</a:t>
            </a:r>
          </a:p>
          <a:p>
            <a:pPr lvl="1"/>
            <a:r>
              <a:rPr lang="en-US" dirty="0" smtClean="0"/>
              <a:t>% of typical Brazilian company’s revenues from Brazil = 77%</a:t>
            </a:r>
          </a:p>
          <a:p>
            <a:pPr lvl="1"/>
            <a:r>
              <a:rPr lang="en-US" dirty="0" smtClean="0"/>
              <a:t>Embraer’s Lambda = 3%/77% = .04</a:t>
            </a:r>
            <a:endParaRPr lang="en-US" dirty="0"/>
          </a:p>
        </p:txBody>
      </p:sp>
      <p:pic>
        <p:nvPicPr>
          <p:cNvPr id="8" name="Content Placeholder 7"/>
          <p:cNvPicPr>
            <a:picLocks noGrp="1" noChangeAspect="1"/>
          </p:cNvPicPr>
          <p:nvPr>
            <p:ph sz="quarter" idx="2"/>
          </p:nvPr>
        </p:nvPicPr>
        <p:blipFill>
          <a:blip r:embed="rId2"/>
          <a:srcRect t="-19352" b="-19352"/>
          <a:stretch>
            <a:fillRect/>
          </a:stretch>
        </p:blipFill>
        <p:spPr/>
      </p:pic>
      <p:sp>
        <p:nvSpPr>
          <p:cNvPr id="5" name="Date Placeholder 4"/>
          <p:cNvSpPr>
            <a:spLocks noGrp="1"/>
          </p:cNvSpPr>
          <p:nvPr>
            <p:ph type="dt" sz="half" idx="15"/>
          </p:nvPr>
        </p:nvSpPr>
        <p:spPr/>
        <p:txBody>
          <a:bodyPr/>
          <a:lstStyle/>
          <a:p>
            <a:endParaRPr lang="en-US" dirty="0"/>
          </a:p>
        </p:txBody>
      </p:sp>
      <p:sp>
        <p:nvSpPr>
          <p:cNvPr id="6" name="Slide Number Placeholder 5"/>
          <p:cNvSpPr>
            <a:spLocks noGrp="1"/>
          </p:cNvSpPr>
          <p:nvPr>
            <p:ph type="sldNum" sz="quarter" idx="16"/>
          </p:nvPr>
        </p:nvSpPr>
        <p:spPr/>
        <p:txBody>
          <a:bodyPr>
            <a:normAutofit fontScale="85000" lnSpcReduction="20000"/>
          </a:bodyPr>
          <a:lstStyle/>
          <a:p>
            <a:pPr algn="ctr"/>
            <a:fld id="{1AD93096-5B34-4342-9326-69289CEAE4C2}" type="slidenum">
              <a:rPr lang="en-US" smtClean="0"/>
              <a:pPr algn="ctr"/>
              <a:t>14</a:t>
            </a:fld>
            <a:endParaRPr lang="en-US"/>
          </a:p>
        </p:txBody>
      </p:sp>
      <p:sp>
        <p:nvSpPr>
          <p:cNvPr id="7" name="Footer Placeholder 6"/>
          <p:cNvSpPr>
            <a:spLocks noGrp="1"/>
          </p:cNvSpPr>
          <p:nvPr>
            <p:ph type="ftr" sz="quarter" idx="17"/>
          </p:nvPr>
        </p:nvSpPr>
        <p:spPr/>
        <p:txBody>
          <a:bodyPr/>
          <a:lstStyle/>
          <a:p>
            <a:r>
              <a:rPr lang="en-US" smtClean="0"/>
              <a:t>Aswath Damodaran</a:t>
            </a:r>
            <a:endParaRPr lang="en-US" dirty="0"/>
          </a:p>
        </p:txBody>
      </p:sp>
      <p:sp>
        <p:nvSpPr>
          <p:cNvPr id="9" name="Rectangle 8"/>
          <p:cNvSpPr/>
          <p:nvPr/>
        </p:nvSpPr>
        <p:spPr>
          <a:xfrm>
            <a:off x="4338509" y="5347666"/>
            <a:ext cx="4572000" cy="338554"/>
          </a:xfrm>
          <a:prstGeom prst="rect">
            <a:avLst/>
          </a:prstGeom>
        </p:spPr>
        <p:txBody>
          <a:bodyPr>
            <a:spAutoFit/>
          </a:bodyPr>
          <a:lstStyle/>
          <a:p>
            <a:pPr algn="just"/>
            <a:r>
              <a:rPr lang="en-US" sz="1600" dirty="0" err="1">
                <a:solidFill>
                  <a:srgbClr val="000000"/>
                </a:solidFill>
              </a:rPr>
              <a:t>Return</a:t>
            </a:r>
            <a:r>
              <a:rPr lang="en-US" sz="1600" baseline="-25000" dirty="0" err="1">
                <a:solidFill>
                  <a:srgbClr val="000000"/>
                </a:solidFill>
              </a:rPr>
              <a:t>Embraer</a:t>
            </a:r>
            <a:r>
              <a:rPr lang="en-US" sz="1600" dirty="0">
                <a:solidFill>
                  <a:srgbClr val="000000"/>
                </a:solidFill>
              </a:rPr>
              <a:t> = 0.0195 + </a:t>
            </a:r>
            <a:r>
              <a:rPr lang="en-US" sz="1600" b="1" dirty="0">
                <a:solidFill>
                  <a:srgbClr val="000000"/>
                </a:solidFill>
              </a:rPr>
              <a:t>0.2681</a:t>
            </a:r>
            <a:r>
              <a:rPr lang="en-US" sz="1600" dirty="0">
                <a:solidFill>
                  <a:srgbClr val="000000"/>
                </a:solidFill>
              </a:rPr>
              <a:t> </a:t>
            </a:r>
            <a:r>
              <a:rPr lang="en-US" sz="1600" dirty="0" err="1">
                <a:solidFill>
                  <a:srgbClr val="000000"/>
                </a:solidFill>
              </a:rPr>
              <a:t>Return</a:t>
            </a:r>
            <a:r>
              <a:rPr lang="en-US" sz="1600" baseline="-25000" dirty="0" err="1">
                <a:solidFill>
                  <a:srgbClr val="000000"/>
                </a:solidFill>
              </a:rPr>
              <a:t>C</a:t>
            </a:r>
            <a:r>
              <a:rPr lang="en-US" sz="1600" baseline="-25000" dirty="0">
                <a:solidFill>
                  <a:srgbClr val="000000"/>
                </a:solidFill>
              </a:rPr>
              <a:t> Bond</a:t>
            </a:r>
            <a:endParaRPr lang="en-US" sz="1600" baseline="-25000" dirty="0">
              <a:solidFill>
                <a:srgbClr val="000000"/>
              </a:solidFill>
            </a:endParaRPr>
          </a:p>
        </p:txBody>
      </p:sp>
      <p:sp>
        <p:nvSpPr>
          <p:cNvPr id="10" name="TextBox 9"/>
          <p:cNvSpPr txBox="1"/>
          <p:nvPr/>
        </p:nvSpPr>
        <p:spPr>
          <a:xfrm>
            <a:off x="533400" y="5760826"/>
            <a:ext cx="7410828" cy="400110"/>
          </a:xfrm>
          <a:prstGeom prst="rect">
            <a:avLst/>
          </a:prstGeom>
          <a:noFill/>
        </p:spPr>
        <p:txBody>
          <a:bodyPr wrap="none" rtlCol="0">
            <a:spAutoFit/>
          </a:bodyPr>
          <a:lstStyle/>
          <a:p>
            <a:r>
              <a:rPr lang="en-US" sz="2000" dirty="0" smtClean="0"/>
              <a:t>Embraer in 2004= 4.29% </a:t>
            </a:r>
            <a:r>
              <a:rPr lang="en-US" sz="2000" dirty="0"/>
              <a:t>+ </a:t>
            </a:r>
            <a:r>
              <a:rPr lang="en-US" sz="2000" dirty="0" smtClean="0"/>
              <a:t>1.07 (4%</a:t>
            </a:r>
            <a:r>
              <a:rPr lang="en-US" sz="2000" dirty="0"/>
              <a:t>) + </a:t>
            </a:r>
            <a:r>
              <a:rPr lang="en-US" sz="2000" dirty="0" smtClean="0"/>
              <a:t>0.27 </a:t>
            </a:r>
            <a:r>
              <a:rPr lang="en-US" sz="2000" dirty="0"/>
              <a:t>(3.66%) = </a:t>
            </a:r>
            <a:r>
              <a:rPr lang="en-US" sz="2000" dirty="0" smtClean="0"/>
              <a:t>10.70%</a:t>
            </a:r>
            <a:endParaRPr lang="en-US" sz="2000" dirty="0"/>
          </a:p>
        </p:txBody>
      </p:sp>
    </p:spTree>
    <p:extLst>
      <p:ext uri="{BB962C8B-B14F-4D97-AF65-F5344CB8AC3E}">
        <p14:creationId xmlns:p14="http://schemas.microsoft.com/office/powerpoint/2010/main" val="37591020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89</TotalTime>
  <Words>1694</Words>
  <Application>Microsoft Macintosh PowerPoint</Application>
  <PresentationFormat>Letter Paper (8.5x11 in)</PresentationFormat>
  <Paragraphs>106</Paragraphs>
  <Slides>14</Slides>
  <Notes>9</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Basic</vt:lpstr>
      <vt:lpstr>Session 4: Equity Risk Premiums</vt:lpstr>
      <vt:lpstr>The Price of Equity Risk</vt:lpstr>
      <vt:lpstr>Equity Risk Premiums: Intuition</vt:lpstr>
      <vt:lpstr>Equity Risk Premiums The ubiquitous historical risk premium</vt:lpstr>
      <vt:lpstr>The perils of trusting the past…….</vt:lpstr>
      <vt:lpstr>A Forward Looking, Dynamic ERP</vt:lpstr>
      <vt:lpstr>Implied Premiums in the US: 1960-2015</vt:lpstr>
      <vt:lpstr>Estimating a risk premium for an emerging market Approach 1: Default Spread as Country Risk Premium</vt:lpstr>
      <vt:lpstr>Approach 2: A Relative Equity Volatility Approach</vt:lpstr>
      <vt:lpstr>Approach 3: A melded approach to estimating the additional country risk premium</vt:lpstr>
      <vt:lpstr>PowerPoint Presentation</vt:lpstr>
      <vt:lpstr>Extending to a multinational: Regional breakdown Coca Cola’s revenue breakdown and ERP in 2012</vt:lpstr>
      <vt:lpstr>A Richer Approach to Country Risk Exposure: Estimate a lambda for country risk</vt:lpstr>
      <vt:lpstr>Estimating Lambda: Embraer in 2004</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free Rates, Risk Premiums and Betas</dc:title>
  <dc:creator>Aswath Damodaran</dc:creator>
  <cp:lastModifiedBy>Aswath Damodaran</cp:lastModifiedBy>
  <cp:revision>15</cp:revision>
  <cp:lastPrinted>2013-12-12T13:02:39Z</cp:lastPrinted>
  <dcterms:created xsi:type="dcterms:W3CDTF">2011-11-03T12:08:38Z</dcterms:created>
  <dcterms:modified xsi:type="dcterms:W3CDTF">2016-02-05T13:25:59Z</dcterms:modified>
</cp:coreProperties>
</file>