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7" r:id="rId2"/>
    <p:sldId id="325" r:id="rId3"/>
    <p:sldId id="323" r:id="rId4"/>
    <p:sldId id="301" r:id="rId5"/>
    <p:sldId id="302" r:id="rId6"/>
    <p:sldId id="321" r:id="rId7"/>
    <p:sldId id="303" r:id="rId8"/>
    <p:sldId id="306" r:id="rId9"/>
    <p:sldId id="317" r:id="rId10"/>
    <p:sldId id="311" r:id="rId11"/>
    <p:sldId id="318" r:id="rId12"/>
    <p:sldId id="322" r:id="rId13"/>
    <p:sldId id="324"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E19047-28AA-EE46-858A-6308118E8F32}" type="datetimeFigureOut">
              <a:rPr lang="en-US" smtClean="0"/>
              <a:t>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9ADA92-0D1F-014F-A55A-2103BD85E7F2}" type="slidenum">
              <a:rPr lang="en-US" smtClean="0"/>
              <a:t>‹#›</a:t>
            </a:fld>
            <a:endParaRPr lang="en-US"/>
          </a:p>
        </p:txBody>
      </p:sp>
    </p:spTree>
    <p:extLst>
      <p:ext uri="{BB962C8B-B14F-4D97-AF65-F5344CB8AC3E}">
        <p14:creationId xmlns:p14="http://schemas.microsoft.com/office/powerpoint/2010/main" val="42845097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ln/>
        </p:spPr>
      </p:sp>
      <p:sp>
        <p:nvSpPr>
          <p:cNvPr id="1290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standard approach for estimating betas- regressions - leads to flawed and backward looking estimates of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Rot="1" noChangeAspect="1" noChangeArrowheads="1" noTextEdit="1"/>
          </p:cNvSpPr>
          <p:nvPr>
            <p:ph type="sldImg"/>
          </p:nvPr>
        </p:nvSpPr>
        <p:spPr>
          <a:xfrm>
            <a:off x="1150938" y="692150"/>
            <a:ext cx="4556125" cy="3416300"/>
          </a:xfrm>
          <a:ln/>
        </p:spPr>
      </p:sp>
      <p:sp>
        <p:nvSpPr>
          <p:cNvPr id="1310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the standard error problem. Amazon has a beta estimate of 2.23, but the standard error of 0.50 results in a considerable range around this estimate.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noTextEdit="1"/>
          </p:cNvSpPr>
          <p:nvPr>
            <p:ph type="sldImg"/>
          </p:nvPr>
        </p:nvSpPr>
        <p:spPr>
          <a:xfrm>
            <a:off x="1150938" y="692150"/>
            <a:ext cx="4556125" cy="3416300"/>
          </a:xfrm>
          <a:ln/>
        </p:spPr>
      </p:sp>
      <p:sp>
        <p:nvSpPr>
          <p:cNvPr id="133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beta looks much better (in terms of standard error) but it is misleading. Nokia dominates the Helisinki index (it was 70% of the index at the time of this regression). </a:t>
            </a:r>
          </a:p>
          <a:p>
            <a:r>
              <a:rPr lang="en-US">
                <a:latin typeface="Times" charset="0"/>
                <a:ea typeface="ＭＳ Ｐゴシック" charset="0"/>
                <a:cs typeface="ＭＳ Ｐゴシック" charset="0"/>
              </a:rPr>
              <a:t>The reason it is misleading is because Nokia</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largest single investor was Barclays, which manages one of the worlds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largest global index funds. Barclays would not view the beta of this regression as a good measure of risk. (They would probably prefer a beta estimate against a global equity index like the Morgan Stanley Capital Index).</a:t>
            </a:r>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ln/>
        </p:spPr>
      </p:sp>
      <p:sp>
        <p:nvSpPr>
          <p:cNvPr id="1392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three fundamentals that drive betas. </a:t>
            </a:r>
          </a:p>
          <a:p>
            <a:pPr>
              <a:buFontTx/>
              <a:buChar char="•"/>
            </a:pPr>
            <a:r>
              <a:rPr lang="en-US">
                <a:latin typeface="Times" charset="0"/>
                <a:ea typeface="ＭＳ Ｐゴシック" charset="0"/>
                <a:cs typeface="ＭＳ Ｐゴシック" charset="0"/>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atin typeface="Times" charset="0"/>
                <a:ea typeface="ＭＳ Ｐゴシック" charset="0"/>
                <a:cs typeface="ＭＳ Ｐゴシック" charset="0"/>
              </a:rPr>
              <a:t>Firms in businesses with high fixed cost structures (like airlines) should have higher betas than firms with more flexible cost structures.</a:t>
            </a:r>
          </a:p>
          <a:p>
            <a:pPr>
              <a:buFontTx/>
              <a:buChar char="•"/>
            </a:pPr>
            <a:r>
              <a:rPr lang="en-US">
                <a:latin typeface="Times" charset="0"/>
                <a:ea typeface="ＭＳ Ｐゴシック" charset="0"/>
                <a:cs typeface="ＭＳ Ｐゴシック" charset="0"/>
              </a:rPr>
              <a:t>Firms that borrow more money will have higher equity betas than otherwise similar firms that do not borrow money.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Three measurement issues come up:</a:t>
            </a:r>
          </a:p>
          <a:p>
            <a:pPr marL="228600" indent="-228600">
              <a:buFontTx/>
              <a:buAutoNum type="arabicPeriod"/>
            </a:pPr>
            <a:r>
              <a:rPr lang="en-US">
                <a:latin typeface="Times" charset="0"/>
                <a:ea typeface="ＭＳ Ｐゴシック" charset="0"/>
                <a:cs typeface="ＭＳ Ｐゴシック" charset="0"/>
              </a:rPr>
              <a:t>How broadly or narrowly do we define comparable firms?</a:t>
            </a:r>
          </a:p>
          <a:p>
            <a:pPr marL="685800" lvl="1" indent="-228600">
              <a:buFontTx/>
              <a:buAutoNum type="arabicPeriod"/>
            </a:pPr>
            <a:r>
              <a:rPr lang="en-US">
                <a:latin typeface="Times" charset="0"/>
                <a:ea typeface="ＭＳ Ｐゴシック" charset="0"/>
              </a:rPr>
              <a:t>We would argue for a broader rather than a narrow definition, because the savings in standard error increase with the number of firms.</a:t>
            </a:r>
          </a:p>
          <a:p>
            <a:pPr marL="228600" indent="-228600">
              <a:buFontTx/>
              <a:buAutoNum type="arabicPeriod"/>
            </a:pPr>
            <a:r>
              <a:rPr lang="en-US">
                <a:latin typeface="Times" charset="0"/>
                <a:ea typeface="ＭＳ Ｐゴシック" charset="0"/>
                <a:cs typeface="ＭＳ Ｐゴシック" charset="0"/>
              </a:rPr>
              <a:t>How do we deal with differences in operating leverage and business mix that may persist across these firms?</a:t>
            </a:r>
          </a:p>
          <a:p>
            <a:pPr marL="685800" lvl="1" indent="-228600">
              <a:buFontTx/>
              <a:buChar char="•"/>
            </a:pPr>
            <a:r>
              <a:rPr lang="en-US">
                <a:latin typeface="Times" charset="0"/>
                <a:ea typeface="ＭＳ Ｐゴシック" charset="0"/>
              </a:rPr>
              <a:t>Assume that there are no differences in operating leverage and business mix or that the differences average out.</a:t>
            </a:r>
          </a:p>
          <a:p>
            <a:pPr marL="685800" lvl="1" indent="-228600">
              <a:buFontTx/>
              <a:buChar char="•"/>
            </a:pPr>
            <a:r>
              <a:rPr lang="en-US">
                <a:latin typeface="Times" charset="0"/>
                <a:ea typeface="ＭＳ Ｐゴシック" charset="0"/>
              </a:rPr>
              <a:t>Adjust for the differences quantitatively. For instance, you could decompose the unlevered beta further into a business beta and the operating leverage effect:</a:t>
            </a:r>
          </a:p>
          <a:p>
            <a:pPr marL="685800" lvl="1" indent="-228600">
              <a:buFontTx/>
              <a:buChar char="•"/>
            </a:pPr>
            <a:r>
              <a:rPr lang="en-US">
                <a:latin typeface="Times" charset="0"/>
                <a:ea typeface="ＭＳ Ｐゴシック" charset="0"/>
              </a:rPr>
              <a:t>Unlevered beta = Business beta (1 + (Fixed Cost/Variable costs))</a:t>
            </a:r>
          </a:p>
          <a:p>
            <a:pPr marL="228600" indent="-228600">
              <a:buFontTx/>
              <a:buAutoNum type="arabicPeriod"/>
            </a:pPr>
            <a:r>
              <a:rPr lang="en-US">
                <a:latin typeface="Times" charset="0"/>
                <a:ea typeface="ＭＳ Ｐゴシック" charset="0"/>
                <a:cs typeface="ＭＳ Ｐゴシック" charset="0"/>
              </a:rPr>
              <a:t>How do we compute an average - simple or weighted?</a:t>
            </a:r>
          </a:p>
          <a:p>
            <a:pPr marL="228600" indent="-228600">
              <a:buFontTx/>
              <a:buChar char="•"/>
            </a:pPr>
            <a:r>
              <a:rPr lang="en-US">
                <a:latin typeface="Times" charset="0"/>
                <a:ea typeface="ＭＳ Ｐゴシック" charset="0"/>
                <a:cs typeface="ＭＳ Ｐゴシック" charset="0"/>
              </a:rPr>
              <a:t>I prefer simple averages. Otherwise, your betas reflect those of the largest and most stable firms in the business.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ln/>
        </p:spPr>
      </p:sp>
      <p:sp>
        <p:nvSpPr>
          <p:cNvPr id="149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we still use regression betas to compute bottom-up betas, the law of large numbers works in your favor. The average of a large number of imprecise betas is more precise than any one regression beta. The reason we unlever and relever is because different firms may have different debt ratios.</a:t>
            </a:r>
          </a:p>
          <a:p>
            <a:r>
              <a:rPr lang="en-US">
                <a:latin typeface="Times" charset="0"/>
                <a:ea typeface="ＭＳ Ｐゴシック" charset="0"/>
                <a:cs typeface="ＭＳ Ｐゴシック" charset="0"/>
              </a:rPr>
              <a:t>Even if a company is in a single business and has not changed its business over time, the bottom up beta should dominate a regression beta. If a company has changed its business mix, the argument for bottom up betas becomes irrefutable.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ln/>
        </p:spPr>
      </p:sp>
      <p:sp>
        <p:nvSpPr>
          <p:cNvPr id="153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unlevered beta is the beta for aerospace companies globally. The debt to equity ratio is Embraer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market debt to equity ratio and the tax rate used is the marginal tax rate in Brazil.</a:t>
            </a:r>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noTextEdit="1"/>
          </p:cNvSpPr>
          <p:nvPr>
            <p:ph type="sldImg"/>
          </p:nvPr>
        </p:nvSpPr>
        <p:spPr>
          <a:xfrm>
            <a:off x="1150938" y="692150"/>
            <a:ext cx="4556125" cy="3416300"/>
          </a:xfrm>
          <a:ln/>
        </p:spPr>
      </p:sp>
      <p:sp>
        <p:nvSpPr>
          <p:cNvPr id="1853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Computed bottom up betas using both the conventional approach of using other companies in the business and an alternative approach, where we look at the customers served by SAP and use their betas. Especially for companies that provide products/services to other businesses, you could argue that your risk is a reflected risk. (In other words, if you are a consulting firm that provides services to banks, the beta for banks may be a much better indicator of your risk than the beta of consulting firm, with adjustments for operating leverage)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1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lstStyle/>
          <a:p>
            <a:r>
              <a:rPr lang="en-US" dirty="0" smtClean="0"/>
              <a:t>Session 5: </a:t>
            </a:r>
            <a:r>
              <a:rPr lang="en-US" dirty="0" smtClean="0"/>
              <a:t>Relative Risk</a:t>
            </a:r>
            <a:endParaRPr lang="en-US" dirty="0"/>
          </a:p>
        </p:txBody>
      </p:sp>
      <p:sp>
        <p:nvSpPr>
          <p:cNvPr id="39938" name="Rectangle 3"/>
          <p:cNvSpPr>
            <a:spLocks noGrp="1" noChangeArrowheads="1"/>
          </p:cNvSpPr>
          <p:nvPr>
            <p:ph type="subTitle" idx="1"/>
          </p:nvPr>
        </p:nvSpPr>
        <p:spPr/>
        <p:txBody>
          <a:bodyPr/>
          <a:lstStyle/>
          <a:p>
            <a:r>
              <a:rPr lang="en-US" smtClean="0"/>
              <a:t>Aswath Damodaran</a:t>
            </a:r>
            <a:endParaRPr lang="en-US" dirty="0"/>
          </a:p>
        </p:txBody>
      </p:sp>
      <p:sp>
        <p:nvSpPr>
          <p:cNvPr id="4" name="Date Placeholder 3"/>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all relative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4098" r="-24098"/>
          <a:stretch>
            <a:fillRect/>
          </a:stretch>
        </p:blipFill>
        <p:spPr/>
      </p:pic>
    </p:spTree>
    <p:extLst>
      <p:ext uri="{BB962C8B-B14F-4D97-AF65-F5344CB8AC3E}">
        <p14:creationId xmlns:p14="http://schemas.microsoft.com/office/powerpoint/2010/main" val="1730099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a:bodyPr>
          <a:lstStyle/>
          <a:p>
            <a:fld id="{1AD93096-5B34-4342-9326-69289CEAE4C2}" type="slidenum">
              <a:rPr lang="en-US" smtClean="0"/>
              <a:pPr/>
              <a:t>3</a:t>
            </a:fld>
            <a:endParaRPr lang="en-US" dirty="0">
              <a:solidFill>
                <a:schemeClr val="tx2"/>
              </a:solidFill>
            </a:endParaRPr>
          </a:p>
        </p:txBody>
      </p:sp>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3023" y="304286"/>
            <a:ext cx="7490812" cy="604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729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p:txBody>
          <a:bodyPr/>
          <a:lstStyle/>
          <a:p>
            <a:r>
              <a:rPr lang="en-US" dirty="0" smtClean="0"/>
              <a:t>The Default: The CAPM Beta</a:t>
            </a:r>
            <a:endParaRPr lang="en-US" dirty="0"/>
          </a:p>
        </p:txBody>
      </p:sp>
      <p:sp>
        <p:nvSpPr>
          <p:cNvPr id="128002" name="Rectangle 3"/>
          <p:cNvSpPr>
            <a:spLocks noGrp="1" noChangeArrowheads="1"/>
          </p:cNvSpPr>
          <p:nvPr>
            <p:ph sz="quarter" idx="1"/>
          </p:nvPr>
        </p:nvSpPr>
        <p:spPr/>
        <p:txBody>
          <a:bodyPr>
            <a:normAutofit fontScale="92500" lnSpcReduction="20000"/>
          </a:bodyPr>
          <a:lstStyle/>
          <a:p>
            <a:r>
              <a:rPr lang="en-US" smtClean="0"/>
              <a:t>The standard procedure for estimating betas is to regress stock returns (Rj) against market returns (Rm) -</a:t>
            </a:r>
          </a:p>
          <a:p>
            <a:r>
              <a:rPr lang="en-US" smtClean="0"/>
              <a:t>Rj = a + b Rm</a:t>
            </a:r>
          </a:p>
          <a:p>
            <a:pPr lvl="1"/>
            <a:r>
              <a:rPr lang="en-US" smtClean="0"/>
              <a:t>where  a is the intercept and b is the slope of the regression. </a:t>
            </a:r>
          </a:p>
          <a:p>
            <a:r>
              <a:rPr lang="en-US" smtClean="0"/>
              <a:t>The slope of the regression corresponds to the beta of the stock, and measures the riskiness of the stock. </a:t>
            </a:r>
          </a:p>
          <a:p>
            <a:r>
              <a:rPr lang="en-US" smtClean="0"/>
              <a:t>This beta has three problems:</a:t>
            </a:r>
          </a:p>
          <a:p>
            <a:pPr lvl="1"/>
            <a:r>
              <a:rPr lang="en-US" smtClean="0"/>
              <a:t>It has high standard error</a:t>
            </a:r>
          </a:p>
          <a:p>
            <a:pPr lvl="1"/>
            <a:r>
              <a:rPr lang="en-US" smtClean="0"/>
              <a:t>It reflects the firm</a:t>
            </a:r>
            <a:r>
              <a:rPr lang="ja-JP" altLang="en-US" smtClean="0"/>
              <a:t>’</a:t>
            </a:r>
            <a:r>
              <a:rPr lang="en-US" altLang="ja-JP" smtClean="0"/>
              <a:t>s business mix over the period of the regression, not the current mix</a:t>
            </a:r>
          </a:p>
          <a:p>
            <a:pPr lvl="1"/>
            <a:r>
              <a:rPr lang="en-US" smtClean="0"/>
              <a:t>It reflects the firm</a:t>
            </a:r>
            <a:r>
              <a:rPr lang="ja-JP" altLang="en-US" smtClean="0"/>
              <a:t>’</a:t>
            </a:r>
            <a:r>
              <a:rPr lang="en-US" altLang="ja-JP" smtClean="0"/>
              <a:t>s average financial leverage over the period rather than the current leverage.</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2841405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p:txBody>
          <a:bodyPr/>
          <a:lstStyle/>
          <a:p>
            <a:r>
              <a:rPr lang="en-US" smtClean="0"/>
              <a:t>Beta Estimation: Is this Embraer’s beta?</a:t>
            </a:r>
            <a:endParaRPr lang="en-US" dirty="0"/>
          </a:p>
        </p:txBody>
      </p:sp>
      <p:pic>
        <p:nvPicPr>
          <p:cNvPr id="3" name="Content Placeholder 2"/>
          <p:cNvPicPr>
            <a:picLocks noGrp="1" noChangeAspect="1"/>
          </p:cNvPicPr>
          <p:nvPr>
            <p:ph sz="quarter" idx="1"/>
          </p:nvPr>
        </p:nvPicPr>
        <p:blipFill>
          <a:blip r:embed="rId3"/>
          <a:srcRect l="-33693" r="-33693"/>
          <a:stretch>
            <a:fillRect/>
          </a:stretch>
        </p:blipFill>
        <p:spPr/>
      </p:pic>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35952765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Or is this it?</a:t>
            </a:r>
            <a:endParaRPr lang="en-US" dirty="0"/>
          </a:p>
        </p:txBody>
      </p:sp>
      <p:pic>
        <p:nvPicPr>
          <p:cNvPr id="4" name="Content Placeholder 3"/>
          <p:cNvPicPr>
            <a:picLocks noGrp="1" noChangeAspect="1"/>
          </p:cNvPicPr>
          <p:nvPr>
            <p:ph sz="quarter" idx="1"/>
          </p:nvPr>
        </p:nvPicPr>
        <p:blipFill>
          <a:blip r:embed="rId2"/>
          <a:srcRect l="-35388" r="-35388"/>
          <a:stretch>
            <a:fillRect/>
          </a:stretch>
        </p:blipFill>
        <p:spPr>
          <a:xfrm>
            <a:off x="612775" y="1600200"/>
            <a:ext cx="8153400" cy="4495800"/>
          </a:xfrm>
        </p:spPr>
      </p:pic>
      <p:sp>
        <p:nvSpPr>
          <p:cNvPr id="6" name="Footer Placeholder 5"/>
          <p:cNvSpPr>
            <a:spLocks noGrp="1"/>
          </p:cNvSpPr>
          <p:nvPr>
            <p:ph type="ftr" sz="quarter" idx="11"/>
          </p:nvPr>
        </p:nvSpPr>
        <p:spPr/>
        <p:txBody>
          <a:bodyPr/>
          <a:lstStyle/>
          <a:p>
            <a:r>
              <a:rPr lang="en-US" smtClean="0"/>
              <a:t>Aswath Damodaran</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193600429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normAutofit fontScale="90000"/>
          </a:bodyPr>
          <a:lstStyle/>
          <a:p>
            <a:r>
              <a:rPr lang="en-US" smtClean="0"/>
              <a:t>And watch out if your regression looks too good…</a:t>
            </a:r>
            <a:endParaRPr lang="en-US" dirty="0"/>
          </a:p>
        </p:txBody>
      </p:sp>
      <p:pic>
        <p:nvPicPr>
          <p:cNvPr id="132098" name="Picture 5"/>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41525" r="-4152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87857883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p:txBody>
          <a:bodyPr/>
          <a:lstStyle/>
          <a:p>
            <a:r>
              <a:rPr lang="en-US" smtClean="0"/>
              <a:t>Determinants of Betas</a:t>
            </a:r>
            <a:endParaRPr lang="en-US"/>
          </a:p>
        </p:txBody>
      </p:sp>
      <p:pic>
        <p:nvPicPr>
          <p:cNvPr id="13824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3548" r="-23548"/>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835459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mtClean="0"/>
              <a:t>Bottom-up Betas</a:t>
            </a:r>
            <a:endParaRPr lang="en-US"/>
          </a:p>
        </p:txBody>
      </p:sp>
      <p:pic>
        <p:nvPicPr>
          <p:cNvPr id="8192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7785" r="-1778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435500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p:txBody>
          <a:bodyPr/>
          <a:lstStyle/>
          <a:p>
            <a:r>
              <a:rPr lang="en-US" smtClean="0"/>
              <a:t>Why bottom-up betas?</a:t>
            </a:r>
            <a:endParaRPr lang="en-US"/>
          </a:p>
        </p:txBody>
      </p:sp>
      <p:sp>
        <p:nvSpPr>
          <p:cNvPr id="148482" name="Rectangle 3"/>
          <p:cNvSpPr>
            <a:spLocks noGrp="1" noChangeArrowheads="1"/>
          </p:cNvSpPr>
          <p:nvPr>
            <p:ph sz="quarter" idx="1"/>
          </p:nvPr>
        </p:nvSpPr>
        <p:spPr/>
        <p:txBody>
          <a:bodyPr>
            <a:normAutofit/>
          </a:bodyPr>
          <a:lstStyle/>
          <a:p>
            <a:r>
              <a:rPr lang="en-US" sz="2000" dirty="0" smtClean="0"/>
              <a:t>The standard error in a bottom-up beta will be significantly lower than the standard error in a single regression beta. Roughly speaking, the standard error of a bottom-up beta estimate can be written as follows:</a:t>
            </a:r>
          </a:p>
          <a:p>
            <a:pPr marL="320040" lvl="1" indent="0">
              <a:buNone/>
            </a:pPr>
            <a:r>
              <a:rPr lang="en-US" sz="2000" dirty="0" smtClean="0"/>
              <a:t>Standard error of bottom-up beta = </a:t>
            </a:r>
          </a:p>
          <a:p>
            <a:pPr marL="0" indent="0">
              <a:buNone/>
            </a:pPr>
            <a:endParaRPr lang="en-US" sz="2000" dirty="0"/>
          </a:p>
          <a:p>
            <a:r>
              <a:rPr lang="en-US" sz="2000" dirty="0" smtClean="0"/>
              <a:t>The </a:t>
            </a:r>
            <a:r>
              <a:rPr lang="en-US" sz="2000" dirty="0" smtClean="0"/>
              <a:t>bottom-up beta can be adjusted to reflect changes in the firm</a:t>
            </a:r>
            <a:r>
              <a:rPr lang="ja-JP" altLang="en-US" sz="2000" dirty="0" smtClean="0"/>
              <a:t>’</a:t>
            </a:r>
            <a:r>
              <a:rPr lang="en-US" altLang="ja-JP" sz="2000" dirty="0" smtClean="0"/>
              <a:t>s business mix and financial leverage. Regression betas reflect the past.</a:t>
            </a:r>
          </a:p>
          <a:p>
            <a:r>
              <a:rPr lang="en-US" sz="2000" dirty="0" smtClean="0"/>
              <a:t>You can estimate bottom-up betas even when you do not have historical stock prices. This is the case with initial public offerings, private businesses or divisions of companies.</a:t>
            </a:r>
            <a:endParaRPr lang="en-US" sz="2000" dirty="0"/>
          </a:p>
        </p:txBody>
      </p:sp>
      <p:graphicFrame>
        <p:nvGraphicFramePr>
          <p:cNvPr id="148483" name="Object 2"/>
          <p:cNvGraphicFramePr>
            <a:graphicFrameLocks noChangeAspect="1"/>
          </p:cNvGraphicFramePr>
          <p:nvPr>
            <p:extLst>
              <p:ext uri="{D42A27DB-BD31-4B8C-83A1-F6EECF244321}">
                <p14:modId xmlns:p14="http://schemas.microsoft.com/office/powerpoint/2010/main" val="1717506838"/>
              </p:ext>
            </p:extLst>
          </p:nvPr>
        </p:nvGraphicFramePr>
        <p:xfrm>
          <a:off x="4862643" y="2578083"/>
          <a:ext cx="3187700" cy="679451"/>
        </p:xfrm>
        <a:graphic>
          <a:graphicData uri="http://schemas.openxmlformats.org/presentationml/2006/ole">
            <mc:AlternateContent xmlns:mc="http://schemas.openxmlformats.org/markup-compatibility/2006">
              <mc:Choice xmlns:v="urn:schemas-microsoft-com:vml" Requires="v">
                <p:oleObj spid="_x0000_s109597" name="Equation" r:id="rId4" imgW="1968500" imgH="419100" progId="Equation.3">
                  <p:embed/>
                </p:oleObj>
              </mc:Choice>
              <mc:Fallback>
                <p:oleObj name="Equation" r:id="rId4" imgW="19685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2643" y="2578083"/>
                        <a:ext cx="3187700" cy="6794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25508941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p:txBody>
          <a:bodyPr>
            <a:normAutofit fontScale="90000"/>
          </a:bodyPr>
          <a:lstStyle/>
          <a:p>
            <a:r>
              <a:rPr lang="en-US" smtClean="0"/>
              <a:t>Estimating a bottom up beta for Embraer in 2004</a:t>
            </a:r>
            <a:endParaRPr lang="en-US" dirty="0"/>
          </a:p>
        </p:txBody>
      </p:sp>
      <p:sp>
        <p:nvSpPr>
          <p:cNvPr id="152578" name="Rectangle 3"/>
          <p:cNvSpPr>
            <a:spLocks noGrp="1" noChangeArrowheads="1"/>
          </p:cNvSpPr>
          <p:nvPr>
            <p:ph sz="quarter" idx="1"/>
          </p:nvPr>
        </p:nvSpPr>
        <p:spPr/>
        <p:txBody>
          <a:bodyPr>
            <a:normAutofit fontScale="62500" lnSpcReduction="20000"/>
          </a:bodyPr>
          <a:lstStyle/>
          <a:p>
            <a:r>
              <a:rPr lang="en-US" dirty="0" smtClean="0"/>
              <a:t>Embraer is in a single business, aerospace, where there are no other listed firms in Latin America and very few in emerging markets. To estimate the bottom up beta, we therefore used all publicly listed companies in the aerospace business (globally), averaged their betas and estimated an average unlevered beta for the business of 0.95</a:t>
            </a:r>
          </a:p>
          <a:p>
            <a:r>
              <a:rPr lang="en-US" dirty="0" smtClean="0"/>
              <a:t>We then applied Embraer’s gross debt to equity ratio of 18.95% and the Brazilian marginal tax rate of 34% to estimate a levered beta for the company.</a:t>
            </a:r>
          </a:p>
          <a:p>
            <a:pPr marL="0" indent="0">
              <a:buNone/>
            </a:pPr>
            <a:r>
              <a:rPr lang="en-US" dirty="0" smtClean="0"/>
              <a:t>	Business		Unlevered Beta	D/E Ratio	Levered beta</a:t>
            </a:r>
          </a:p>
          <a:p>
            <a:pPr marL="0" indent="0">
              <a:buNone/>
            </a:pPr>
            <a:r>
              <a:rPr lang="en-US" dirty="0" smtClean="0"/>
              <a:t>	Aerospace		0.95		18.95%	1.07	</a:t>
            </a:r>
          </a:p>
          <a:p>
            <a:pPr marL="0" indent="0">
              <a:buNone/>
            </a:pPr>
            <a:r>
              <a:rPr lang="en-US" dirty="0" smtClean="0"/>
              <a:t>	Levered Beta	= Unlevered Beta ( 1 + (1- tax rate) (D/E Ratio)</a:t>
            </a:r>
          </a:p>
          <a:p>
            <a:pPr marL="0" indent="0">
              <a:buNone/>
            </a:pPr>
            <a:r>
              <a:rPr lang="en-US" dirty="0" smtClean="0"/>
              <a:t>			= 0.95 ( 1 + (1-.34) (.1895)) = 1.07</a:t>
            </a:r>
          </a:p>
          <a:p>
            <a:r>
              <a:rPr lang="en-US" dirty="0" smtClean="0"/>
              <a:t>The fact that most of the other companies in this business are listed on developed markets is not a deal breaker, since betas average to one in every market. The fact that Brazil may be a riskier market is captured in the equity risk premium, not in the beta.</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333957872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normAutofit fontScale="90000"/>
          </a:bodyPr>
          <a:lstStyle/>
          <a:p>
            <a:r>
              <a:rPr lang="en-US" smtClean="0"/>
              <a:t>Bottom-up Beta: Firm in Multiple Businesses</a:t>
            </a:r>
            <a:br>
              <a:rPr lang="en-US" smtClean="0"/>
            </a:br>
            <a:r>
              <a:rPr lang="en-US" smtClean="0"/>
              <a:t>SAP in 2004</a:t>
            </a:r>
            <a:endParaRPr lang="en-US"/>
          </a:p>
        </p:txBody>
      </p:sp>
      <p:sp>
        <p:nvSpPr>
          <p:cNvPr id="172034" name="Rectangle 3"/>
          <p:cNvSpPr>
            <a:spLocks noGrp="1" noChangeArrowheads="1"/>
          </p:cNvSpPr>
          <p:nvPr>
            <p:ph sz="quarter" idx="1"/>
          </p:nvPr>
        </p:nvSpPr>
        <p:spPr/>
        <p:txBody>
          <a:bodyPr>
            <a:normAutofit fontScale="77500" lnSpcReduction="20000"/>
          </a:bodyPr>
          <a:lstStyle/>
          <a:p>
            <a:r>
              <a:rPr lang="en-US" dirty="0" smtClean="0"/>
              <a:t>When a company is in multiple businesses, its beta will be a weighted average of the unlevered betas of these businesses. The weights should be “value” weights, though you may have to estimate the values, based on revenues on operating income. The levered beta for the firm can then be estimated, using its tax rate and debt to equity ratio.</a:t>
            </a:r>
          </a:p>
          <a:p>
            <a:r>
              <a:rPr lang="en-US" dirty="0" smtClean="0"/>
              <a:t>SAP is in three business: software, consulting and training. We will aggregate the consulting and training businesses.</a:t>
            </a:r>
          </a:p>
          <a:p>
            <a:pPr marL="365760" lvl="1" indent="0">
              <a:buNone/>
            </a:pPr>
            <a:r>
              <a:rPr lang="en-US" dirty="0" smtClean="0"/>
              <a:t>Business	Revenues	EV/Sales	Value	Weights	Unlevered Beta</a:t>
            </a:r>
          </a:p>
          <a:p>
            <a:pPr marL="365760" lvl="1" indent="0">
              <a:buNone/>
            </a:pPr>
            <a:r>
              <a:rPr lang="en-US" dirty="0" smtClean="0"/>
              <a:t>Software	$ 5.3		3.25	17.23	80%	1.30</a:t>
            </a:r>
          </a:p>
          <a:p>
            <a:pPr marL="365760" lvl="1" indent="0">
              <a:buNone/>
            </a:pPr>
            <a:r>
              <a:rPr lang="en-US" dirty="0" smtClean="0"/>
              <a:t>Consulting	$ 2.2		2.00	  4.40	20%	1.05</a:t>
            </a:r>
          </a:p>
          <a:p>
            <a:pPr marL="365760" lvl="1" indent="0">
              <a:buNone/>
            </a:pPr>
            <a:r>
              <a:rPr lang="en-US" dirty="0" smtClean="0"/>
              <a:t>SAP		$ 7.5			21.63		1.25	</a:t>
            </a:r>
          </a:p>
          <a:p>
            <a:pPr marL="365760" lvl="1" indent="0">
              <a:buNone/>
            </a:pPr>
            <a:r>
              <a:rPr lang="en-US" dirty="0" smtClean="0"/>
              <a:t>Levered Beta = 1.25 (1 + (1- .32)(.0141)) = 1.26 (Tax rate =32%; D/E =1.41%)</a:t>
            </a:r>
            <a:endParaRPr lang="en-US" dirty="0"/>
          </a:p>
        </p:txBody>
      </p:sp>
      <p:sp>
        <p:nvSpPr>
          <p:cNvPr id="184325" name="Footer Placeholder 3"/>
          <p:cNvSpPr>
            <a:spLocks noGrp="1"/>
          </p:cNvSpPr>
          <p:nvPr>
            <p:ph type="ftr" sz="quarter" idx="4294967295"/>
          </p:nvPr>
        </p:nvSpPr>
        <p:spPr bwMode="auto">
          <a:xfrm>
            <a:off x="188511" y="6288088"/>
            <a:ext cx="5421313" cy="3661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smtClean="0">
                <a:solidFill>
                  <a:schemeClr val="tx2"/>
                </a:solidFill>
              </a:rPr>
              <a:t>Aswath Damodaran</a:t>
            </a:r>
            <a:endParaRPr lang="en-US" sz="1400" dirty="0">
              <a:solidFill>
                <a:schemeClr val="tx2"/>
              </a:solidFill>
            </a:endParaRPr>
          </a:p>
        </p:txBody>
      </p:sp>
      <p:sp>
        <p:nvSpPr>
          <p:cNvPr id="184324" name="Rectangle 5"/>
          <p:cNvSpPr>
            <a:spLocks noChangeArrowheads="1"/>
          </p:cNvSpPr>
          <p:nvPr/>
        </p:nvSpPr>
        <p:spPr bwMode="auto">
          <a:xfrm>
            <a:off x="13154025" y="-1603374"/>
            <a:ext cx="184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endParaRPr lang="en-US"/>
          </a:p>
        </p:txBody>
      </p:sp>
    </p:spTree>
    <p:extLst>
      <p:ext uri="{BB962C8B-B14F-4D97-AF65-F5344CB8AC3E}">
        <p14:creationId xmlns:p14="http://schemas.microsoft.com/office/powerpoint/2010/main" val="342057238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don’t like betas…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
        <p:nvSpPr>
          <p:cNvPr id="5" name="Content Placeholder 4"/>
          <p:cNvSpPr>
            <a:spLocks noGrp="1"/>
          </p:cNvSpPr>
          <p:nvPr>
            <p:ph sz="quarter" idx="1"/>
          </p:nvPr>
        </p:nvSpPr>
        <p:spPr/>
        <p:txBody>
          <a:bodyPr>
            <a:normAutofit fontScale="77500" lnSpcReduction="20000"/>
          </a:bodyPr>
          <a:lstStyle/>
          <a:p>
            <a:r>
              <a:rPr lang="en-US" dirty="0" smtClean="0"/>
              <a:t>There are many investors who are inherently suspicious about beta as a measure of risk, though the reasons for the suspicion vary. If you don’t like betas, use another measure of relative risk.</a:t>
            </a:r>
          </a:p>
          <a:p>
            <a:r>
              <a:rPr lang="en-US" dirty="0" smtClean="0"/>
              <a:t>Here is a simple guideline</a:t>
            </a:r>
          </a:p>
          <a:p>
            <a:pPr lvl="1"/>
            <a:r>
              <a:rPr lang="en-US" dirty="0"/>
              <a:t>If you don’t like betas because they are different in different services: Use sector average or bottom up betas</a:t>
            </a:r>
          </a:p>
          <a:p>
            <a:pPr lvl="1"/>
            <a:r>
              <a:rPr lang="en-US" dirty="0" smtClean="0"/>
              <a:t>If you don’t like betas because you think you should be measuring total risk &amp; not market risk: Use relative standard deviation.</a:t>
            </a:r>
          </a:p>
          <a:p>
            <a:pPr lvl="1"/>
            <a:r>
              <a:rPr lang="en-US" dirty="0" smtClean="0"/>
              <a:t>If you don’t like betas because they are based upon stock prices (and you care about intrinsic value): Use accounting measures (earnings or balance sheet)  to get a measure of relative risk.</a:t>
            </a:r>
          </a:p>
          <a:p>
            <a:pPr lvl="1"/>
            <a:r>
              <a:rPr lang="en-US" dirty="0" smtClean="0"/>
              <a:t>If you don’t like betas because they don’t bring in qualitative variables (such as the quality of management): Those variables are generally better reflected in your cash flows, but if you insist, use them to come up with qualitative measures of risk.</a:t>
            </a:r>
          </a:p>
        </p:txBody>
      </p:sp>
    </p:spTree>
    <p:extLst>
      <p:ext uri="{BB962C8B-B14F-4D97-AF65-F5344CB8AC3E}">
        <p14:creationId xmlns:p14="http://schemas.microsoft.com/office/powerpoint/2010/main" val="12446910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190</TotalTime>
  <Words>1331</Words>
  <Application>Microsoft Macintosh PowerPoint</Application>
  <PresentationFormat>Letter Paper (8.5x11 in)</PresentationFormat>
  <Paragraphs>94</Paragraphs>
  <Slides>13</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Basic</vt:lpstr>
      <vt:lpstr>Equation</vt:lpstr>
      <vt:lpstr>Session 5: Relative Risk</vt:lpstr>
      <vt:lpstr>It’s all relative</vt:lpstr>
      <vt:lpstr>PowerPoint Presentation</vt:lpstr>
      <vt:lpstr>The Default: The CAPM Beta</vt:lpstr>
      <vt:lpstr>Beta Estimation: Is this Embraer’s beta?</vt:lpstr>
      <vt:lpstr>Or is this it?</vt:lpstr>
      <vt:lpstr>And watch out if your regression looks too good…</vt:lpstr>
      <vt:lpstr>Determinants of Betas</vt:lpstr>
      <vt:lpstr>Bottom-up Betas</vt:lpstr>
      <vt:lpstr>Why bottom-up betas?</vt:lpstr>
      <vt:lpstr>Estimating a bottom up beta for Embraer in 2004</vt:lpstr>
      <vt:lpstr>Bottom-up Beta: Firm in Multiple Businesses SAP in 2004</vt:lpstr>
      <vt:lpstr>You don’t like betas…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17</cp:revision>
  <cp:lastPrinted>2013-12-12T13:03:13Z</cp:lastPrinted>
  <dcterms:created xsi:type="dcterms:W3CDTF">2011-11-03T12:08:38Z</dcterms:created>
  <dcterms:modified xsi:type="dcterms:W3CDTF">2016-02-05T12:55:30Z</dcterms:modified>
</cp:coreProperties>
</file>