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embeddings/oleObject1.bin" ContentType="application/vnd.openxmlformats-officedocument.oleObject"/>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5"/>
  </p:notesMasterIdLst>
  <p:handoutMasterIdLst>
    <p:handoutMasterId r:id="rId16"/>
  </p:handoutMasterIdLst>
  <p:sldIdLst>
    <p:sldId id="257" r:id="rId2"/>
    <p:sldId id="325" r:id="rId3"/>
    <p:sldId id="323" r:id="rId4"/>
    <p:sldId id="301" r:id="rId5"/>
    <p:sldId id="302" r:id="rId6"/>
    <p:sldId id="321" r:id="rId7"/>
    <p:sldId id="303" r:id="rId8"/>
    <p:sldId id="306" r:id="rId9"/>
    <p:sldId id="317" r:id="rId10"/>
    <p:sldId id="311" r:id="rId11"/>
    <p:sldId id="318" r:id="rId12"/>
    <p:sldId id="322" r:id="rId13"/>
    <p:sldId id="324" r:id="rId14"/>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6" d="100"/>
          <a:sy n="86" d="100"/>
        </p:scale>
        <p:origin x="-120" y="-1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EE19047-28AA-EE46-858A-6308118E8F32}" type="datetimeFigureOut">
              <a:rPr lang="en-US" smtClean="0"/>
              <a:t>2/5/16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C9ADA92-0D1F-014F-A55A-2103BD85E7F2}" type="slidenum">
              <a:rPr lang="en-US" smtClean="0"/>
              <a:t>‹#›</a:t>
            </a:fld>
            <a:endParaRPr lang="en-US"/>
          </a:p>
        </p:txBody>
      </p:sp>
    </p:spTree>
    <p:extLst>
      <p:ext uri="{BB962C8B-B14F-4D97-AF65-F5344CB8AC3E}">
        <p14:creationId xmlns:p14="http://schemas.microsoft.com/office/powerpoint/2010/main" val="42845097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BFEEDD-5D12-AD4A-B0E5-CA19C4AC6B2F}" type="datetimeFigureOut">
              <a:rPr lang="en-US" smtClean="0"/>
              <a:t>2/5/16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7B93AA-4125-D045-98A1-B2A270A315A6}" type="slidenum">
              <a:rPr lang="en-US" smtClean="0"/>
              <a:t>‹#›</a:t>
            </a:fld>
            <a:endParaRPr lang="en-US"/>
          </a:p>
        </p:txBody>
      </p:sp>
    </p:spTree>
    <p:extLst>
      <p:ext uri="{BB962C8B-B14F-4D97-AF65-F5344CB8AC3E}">
        <p14:creationId xmlns:p14="http://schemas.microsoft.com/office/powerpoint/2010/main" val="64293755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1150938" y="692150"/>
            <a:ext cx="4556125" cy="3416300"/>
          </a:xfrm>
          <a:ln/>
        </p:spPr>
      </p:sp>
      <p:sp>
        <p:nvSpPr>
          <p:cNvPr id="409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Rot="1" noChangeAspect="1" noChangeArrowheads="1" noTextEdit="1"/>
          </p:cNvSpPr>
          <p:nvPr>
            <p:ph type="sldImg"/>
          </p:nvPr>
        </p:nvSpPr>
        <p:spPr>
          <a:xfrm>
            <a:off x="1150938" y="692150"/>
            <a:ext cx="4556125" cy="3416300"/>
          </a:xfrm>
          <a:ln/>
        </p:spPr>
      </p:sp>
      <p:sp>
        <p:nvSpPr>
          <p:cNvPr id="1290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standard approach for estimating betas- regressions - leads to flawed and backward looking estimates of risk.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2"/>
          <p:cNvSpPr>
            <a:spLocks noGrp="1" noRot="1" noChangeAspect="1" noChangeArrowheads="1" noTextEdit="1"/>
          </p:cNvSpPr>
          <p:nvPr>
            <p:ph type="sldImg"/>
          </p:nvPr>
        </p:nvSpPr>
        <p:spPr>
          <a:xfrm>
            <a:off x="1150938" y="692150"/>
            <a:ext cx="4556125" cy="3416300"/>
          </a:xfrm>
          <a:ln/>
        </p:spPr>
      </p:sp>
      <p:sp>
        <p:nvSpPr>
          <p:cNvPr id="1310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the standard error problem. Amazon has a beta estimate of 2.23, but the standard error of 0.50 results in a considerable range around this estimate.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Rot="1" noChangeAspect="1" noChangeArrowheads="1" noTextEdit="1"/>
          </p:cNvSpPr>
          <p:nvPr>
            <p:ph type="sldImg"/>
          </p:nvPr>
        </p:nvSpPr>
        <p:spPr>
          <a:xfrm>
            <a:off x="1150938" y="692150"/>
            <a:ext cx="4556125" cy="3416300"/>
          </a:xfrm>
          <a:ln/>
        </p:spPr>
      </p:sp>
      <p:sp>
        <p:nvSpPr>
          <p:cNvPr id="1331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beta looks much better (in terms of standard error) but it is misleading. Nokia dominates the Helisinki index (it was 70% of the index at the time of this regression). </a:t>
            </a:r>
          </a:p>
          <a:p>
            <a:r>
              <a:rPr lang="en-US">
                <a:latin typeface="Times" charset="0"/>
                <a:ea typeface="ＭＳ Ｐゴシック" charset="0"/>
                <a:cs typeface="ＭＳ Ｐゴシック" charset="0"/>
              </a:rPr>
              <a:t>The reason it is misleading is because Nokia</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largest single investor was Barclays, which manages one of the worlds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largest global index funds. Barclays would not view the beta of this regression as a good measure of risk. (They would probably prefer a beta estimate against a global equity index like the Morgan Stanley Capital Index).</a:t>
            </a:r>
            <a:endParaRPr lang="en-US">
              <a:latin typeface="Times"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Rot="1" noChangeAspect="1" noChangeArrowheads="1" noTextEdit="1"/>
          </p:cNvSpPr>
          <p:nvPr>
            <p:ph type="sldImg"/>
          </p:nvPr>
        </p:nvSpPr>
        <p:spPr>
          <a:xfrm>
            <a:off x="1150938" y="692150"/>
            <a:ext cx="4556125" cy="3416300"/>
          </a:xfrm>
          <a:ln/>
        </p:spPr>
      </p:sp>
      <p:sp>
        <p:nvSpPr>
          <p:cNvPr id="1392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are the three fundamentals that drive betas. </a:t>
            </a:r>
          </a:p>
          <a:p>
            <a:pPr>
              <a:buFontTx/>
              <a:buChar char="•"/>
            </a:pPr>
            <a:r>
              <a:rPr lang="en-US">
                <a:latin typeface="Times" charset="0"/>
                <a:ea typeface="ＭＳ Ｐゴシック" charset="0"/>
                <a:cs typeface="ＭＳ Ｐゴシック" charset="0"/>
              </a:rPr>
              <a:t>Firms that produce luxury goods (such as Gucci and Tiffanys) should have higher betas than firms that cater to more basic needs (Walmart). These firms tend to have revenues that are much more sensitive to changes in economic conditions.</a:t>
            </a:r>
          </a:p>
          <a:p>
            <a:pPr>
              <a:buFontTx/>
              <a:buChar char="•"/>
            </a:pPr>
            <a:r>
              <a:rPr lang="en-US">
                <a:latin typeface="Times" charset="0"/>
                <a:ea typeface="ＭＳ Ｐゴシック" charset="0"/>
                <a:cs typeface="ＭＳ Ｐゴシック" charset="0"/>
              </a:rPr>
              <a:t>Firms in businesses with high fixed cost structures (like airlines) should have higher betas than firms with more flexible cost structures.</a:t>
            </a:r>
          </a:p>
          <a:p>
            <a:pPr>
              <a:buFontTx/>
              <a:buChar char="•"/>
            </a:pPr>
            <a:r>
              <a:rPr lang="en-US">
                <a:latin typeface="Times" charset="0"/>
                <a:ea typeface="ＭＳ Ｐゴシック" charset="0"/>
                <a:cs typeface="ＭＳ Ｐゴシック" charset="0"/>
              </a:rPr>
              <a:t>Firms that borrow more money will have higher equity betas than otherwise similar firms that do not borrow money.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p:cNvSpPr>
          <p:nvPr>
            <p:ph type="sldImg"/>
          </p:nvPr>
        </p:nvSpPr>
        <p:spPr>
          <a:xfrm>
            <a:off x="1150938" y="692150"/>
            <a:ext cx="4556125" cy="3416300"/>
          </a:xfrm>
          <a:solidFill>
            <a:srgbClr val="FFFFFF"/>
          </a:solidFill>
          <a:ln/>
        </p:spPr>
      </p:sp>
      <p:sp>
        <p:nvSpPr>
          <p:cNvPr id="829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Three measurement issues come up:</a:t>
            </a:r>
          </a:p>
          <a:p>
            <a:pPr marL="228600" indent="-228600">
              <a:buFontTx/>
              <a:buAutoNum type="arabicPeriod"/>
            </a:pPr>
            <a:r>
              <a:rPr lang="en-US">
                <a:latin typeface="Times" charset="0"/>
                <a:ea typeface="ＭＳ Ｐゴシック" charset="0"/>
                <a:cs typeface="ＭＳ Ｐゴシック" charset="0"/>
              </a:rPr>
              <a:t>How broadly or narrowly do we define comparable firms?</a:t>
            </a:r>
          </a:p>
          <a:p>
            <a:pPr marL="685800" lvl="1" indent="-228600">
              <a:buFontTx/>
              <a:buAutoNum type="arabicPeriod"/>
            </a:pPr>
            <a:r>
              <a:rPr lang="en-US">
                <a:latin typeface="Times" charset="0"/>
                <a:ea typeface="ＭＳ Ｐゴシック" charset="0"/>
              </a:rPr>
              <a:t>We would argue for a broader rather than a narrow definition, because the savings in standard error increase with the number of firms.</a:t>
            </a:r>
          </a:p>
          <a:p>
            <a:pPr marL="228600" indent="-228600">
              <a:buFontTx/>
              <a:buAutoNum type="arabicPeriod"/>
            </a:pPr>
            <a:r>
              <a:rPr lang="en-US">
                <a:latin typeface="Times" charset="0"/>
                <a:ea typeface="ＭＳ Ｐゴシック" charset="0"/>
                <a:cs typeface="ＭＳ Ｐゴシック" charset="0"/>
              </a:rPr>
              <a:t>How do we deal with differences in operating leverage and business mix that may persist across these firms?</a:t>
            </a:r>
          </a:p>
          <a:p>
            <a:pPr marL="685800" lvl="1" indent="-228600">
              <a:buFontTx/>
              <a:buChar char="•"/>
            </a:pPr>
            <a:r>
              <a:rPr lang="en-US">
                <a:latin typeface="Times" charset="0"/>
                <a:ea typeface="ＭＳ Ｐゴシック" charset="0"/>
              </a:rPr>
              <a:t>Assume that there are no differences in operating leverage and business mix or that the differences average out.</a:t>
            </a:r>
          </a:p>
          <a:p>
            <a:pPr marL="685800" lvl="1" indent="-228600">
              <a:buFontTx/>
              <a:buChar char="•"/>
            </a:pPr>
            <a:r>
              <a:rPr lang="en-US">
                <a:latin typeface="Times" charset="0"/>
                <a:ea typeface="ＭＳ Ｐゴシック" charset="0"/>
              </a:rPr>
              <a:t>Adjust for the differences quantitatively. For instance, you could decompose the unlevered beta further into a business beta and the operating leverage effect:</a:t>
            </a:r>
          </a:p>
          <a:p>
            <a:pPr marL="685800" lvl="1" indent="-228600">
              <a:buFontTx/>
              <a:buChar char="•"/>
            </a:pPr>
            <a:r>
              <a:rPr lang="en-US">
                <a:latin typeface="Times" charset="0"/>
                <a:ea typeface="ＭＳ Ｐゴシック" charset="0"/>
              </a:rPr>
              <a:t>Unlevered beta = Business beta (1 + (Fixed Cost/Variable costs))</a:t>
            </a:r>
          </a:p>
          <a:p>
            <a:pPr marL="228600" indent="-228600">
              <a:buFontTx/>
              <a:buAutoNum type="arabicPeriod"/>
            </a:pPr>
            <a:r>
              <a:rPr lang="en-US">
                <a:latin typeface="Times" charset="0"/>
                <a:ea typeface="ＭＳ Ｐゴシック" charset="0"/>
                <a:cs typeface="ＭＳ Ｐゴシック" charset="0"/>
              </a:rPr>
              <a:t>How do we compute an average - simple or weighted?</a:t>
            </a:r>
          </a:p>
          <a:p>
            <a:pPr marL="228600" indent="-228600">
              <a:buFontTx/>
              <a:buChar char="•"/>
            </a:pPr>
            <a:r>
              <a:rPr lang="en-US">
                <a:latin typeface="Times" charset="0"/>
                <a:ea typeface="ＭＳ Ｐゴシック" charset="0"/>
                <a:cs typeface="ＭＳ Ｐゴシック" charset="0"/>
              </a:rPr>
              <a:t>I prefer simple averages. Otherwise, your betas reflect those of the largest and most stable firms in the business.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Rot="1" noChangeAspect="1" noChangeArrowheads="1" noTextEdit="1"/>
          </p:cNvSpPr>
          <p:nvPr>
            <p:ph type="sldImg"/>
          </p:nvPr>
        </p:nvSpPr>
        <p:spPr>
          <a:xfrm>
            <a:off x="1150938" y="692150"/>
            <a:ext cx="4556125" cy="3416300"/>
          </a:xfrm>
          <a:ln/>
        </p:spPr>
      </p:sp>
      <p:sp>
        <p:nvSpPr>
          <p:cNvPr id="149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we still use regression betas to compute bottom-up betas, the law of large numbers works in your favor. The average of a large number of imprecise betas is more precise than any one regression beta. The reason we unlever and relever is because different firms may have different debt ratios.</a:t>
            </a:r>
          </a:p>
          <a:p>
            <a:r>
              <a:rPr lang="en-US">
                <a:latin typeface="Times" charset="0"/>
                <a:ea typeface="ＭＳ Ｐゴシック" charset="0"/>
                <a:cs typeface="ＭＳ Ｐゴシック" charset="0"/>
              </a:rPr>
              <a:t>Even if a company is in a single business and has not changed its business over time, the bottom up beta should dominate a regression beta. If a company has changed its business mix, the argument for bottom up betas becomes irrefutable.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Rot="1" noChangeAspect="1" noChangeArrowheads="1" noTextEdit="1"/>
          </p:cNvSpPr>
          <p:nvPr>
            <p:ph type="sldImg"/>
          </p:nvPr>
        </p:nvSpPr>
        <p:spPr>
          <a:xfrm>
            <a:off x="1150938" y="692150"/>
            <a:ext cx="4556125" cy="3416300"/>
          </a:xfrm>
          <a:ln/>
        </p:spPr>
      </p:sp>
      <p:sp>
        <p:nvSpPr>
          <p:cNvPr id="1536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unlevered beta is the beta for aerospace companies globally. The debt to equity ratio is Embraer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current market debt to equity ratio and the tax rate used is the marginal tax rate in Brazil.</a:t>
            </a:r>
            <a:endParaRPr lang="en-US">
              <a:latin typeface="Times"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Rot="1" noChangeAspect="1" noChangeArrowheads="1" noTextEdit="1"/>
          </p:cNvSpPr>
          <p:nvPr>
            <p:ph type="sldImg"/>
          </p:nvPr>
        </p:nvSpPr>
        <p:spPr>
          <a:xfrm>
            <a:off x="1150938" y="692150"/>
            <a:ext cx="4556125" cy="3416300"/>
          </a:xfrm>
          <a:ln/>
        </p:spPr>
      </p:sp>
      <p:sp>
        <p:nvSpPr>
          <p:cNvPr id="1853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Computed bottom up betas using both the conventional approach of using other companies in the business and an alternative approach, where we look at the customers served by SAP and use their betas. Especially for companies that provide products/services to other businesses, you could argue that your risk is a reflected risk. (In other words, if you are a consulting firm that provides services to banks, the beta for banks may be a much better indicator of your risk than the beta of consulting firm, with adjustments for operating leverage)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e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1.bin"/><Relationship Id="rId5" Type="http://schemas.openxmlformats.org/officeDocument/2006/relationships/image" Target="../media/image12.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ctrTitle"/>
          </p:nvPr>
        </p:nvSpPr>
        <p:spPr/>
        <p:txBody>
          <a:bodyPr/>
          <a:lstStyle/>
          <a:p>
            <a:r>
              <a:rPr lang="en-US" dirty="0" smtClean="0"/>
              <a:t>Session 5: </a:t>
            </a:r>
            <a:r>
              <a:rPr lang="en-US" dirty="0" smtClean="0"/>
              <a:t>Relative Risk</a:t>
            </a:r>
            <a:endParaRPr lang="en-US" dirty="0"/>
          </a:p>
        </p:txBody>
      </p:sp>
      <p:sp>
        <p:nvSpPr>
          <p:cNvPr id="39938" name="Rectangle 3"/>
          <p:cNvSpPr>
            <a:spLocks noGrp="1" noChangeArrowheads="1"/>
          </p:cNvSpPr>
          <p:nvPr>
            <p:ph type="subTitle" idx="1"/>
          </p:nvPr>
        </p:nvSpPr>
        <p:spPr/>
        <p:txBody>
          <a:bodyPr/>
          <a:lstStyle/>
          <a:p>
            <a:r>
              <a:rPr lang="en-US" smtClean="0"/>
              <a:t>Aswath Damodaran</a:t>
            </a:r>
            <a:endParaRPr lang="en-US" dirty="0"/>
          </a:p>
        </p:txBody>
      </p:sp>
      <p:sp>
        <p:nvSpPr>
          <p:cNvPr id="4" name="Date Placeholder 3"/>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5" name="Footer Placeholder 4"/>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6" name="Slide Number Placeholder 5"/>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29176509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It’s all relative</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rcRect l="-24098" r="-24098"/>
          <a:stretch>
            <a:fillRect/>
          </a:stretch>
        </p:blipFill>
        <p:spPr/>
      </p:pic>
    </p:spTree>
    <p:extLst>
      <p:ext uri="{BB962C8B-B14F-4D97-AF65-F5344CB8AC3E}">
        <p14:creationId xmlns:p14="http://schemas.microsoft.com/office/powerpoint/2010/main" val="1730099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a:bodyPr>
          <a:lstStyle/>
          <a:p>
            <a:fld id="{1AD93096-5B34-4342-9326-69289CEAE4C2}" type="slidenum">
              <a:rPr lang="en-US" smtClean="0"/>
              <a:pPr/>
              <a:t>3</a:t>
            </a:fld>
            <a:endParaRPr lang="en-US" dirty="0">
              <a:solidFill>
                <a:schemeClr val="tx2"/>
              </a:solidFill>
            </a:endParaRPr>
          </a:p>
        </p:txBody>
      </p:sp>
      <p:pic>
        <p:nvPicPr>
          <p:cNvPr id="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3023" y="304286"/>
            <a:ext cx="7490812" cy="604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1729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ChangeArrowheads="1"/>
          </p:cNvSpPr>
          <p:nvPr>
            <p:ph type="title"/>
          </p:nvPr>
        </p:nvSpPr>
        <p:spPr/>
        <p:txBody>
          <a:bodyPr/>
          <a:lstStyle/>
          <a:p>
            <a:r>
              <a:rPr lang="en-US" dirty="0" smtClean="0"/>
              <a:t>The Default: The CAPM Beta</a:t>
            </a:r>
            <a:endParaRPr lang="en-US" dirty="0"/>
          </a:p>
        </p:txBody>
      </p:sp>
      <p:sp>
        <p:nvSpPr>
          <p:cNvPr id="128002" name="Rectangle 3"/>
          <p:cNvSpPr>
            <a:spLocks noGrp="1" noChangeArrowheads="1"/>
          </p:cNvSpPr>
          <p:nvPr>
            <p:ph sz="quarter" idx="1"/>
          </p:nvPr>
        </p:nvSpPr>
        <p:spPr/>
        <p:txBody>
          <a:bodyPr>
            <a:normAutofit/>
          </a:bodyPr>
          <a:lstStyle/>
          <a:p>
            <a:pPr marL="0" indent="0" algn="ctr">
              <a:buNone/>
            </a:pPr>
            <a:r>
              <a:rPr lang="en-US" dirty="0" err="1" smtClean="0"/>
              <a:t>Rj</a:t>
            </a:r>
            <a:r>
              <a:rPr lang="en-US" dirty="0" smtClean="0"/>
              <a:t> </a:t>
            </a:r>
            <a:r>
              <a:rPr lang="en-US" dirty="0" smtClean="0"/>
              <a:t>= a + b </a:t>
            </a:r>
            <a:r>
              <a:rPr lang="en-US" dirty="0" err="1" smtClean="0"/>
              <a:t>Rm</a:t>
            </a:r>
            <a:endParaRPr lang="en-US" dirty="0" smtClean="0"/>
          </a:p>
          <a:p>
            <a:r>
              <a:rPr lang="en-US" dirty="0" smtClean="0"/>
              <a:t>The </a:t>
            </a:r>
            <a:r>
              <a:rPr lang="en-US" dirty="0" smtClean="0"/>
              <a:t>slope of the regression corresponds to the beta of the stock, and measures the riskiness of the stock. </a:t>
            </a:r>
          </a:p>
          <a:p>
            <a:r>
              <a:rPr lang="en-US" dirty="0" smtClean="0"/>
              <a:t>This beta has three problems:</a:t>
            </a:r>
          </a:p>
          <a:p>
            <a:pPr lvl="1"/>
            <a:r>
              <a:rPr lang="en-US" dirty="0" smtClean="0"/>
              <a:t>High standard Error</a:t>
            </a:r>
            <a:endParaRPr lang="en-US" dirty="0" smtClean="0"/>
          </a:p>
          <a:p>
            <a:pPr lvl="1"/>
            <a:r>
              <a:rPr lang="en-US" dirty="0" smtClean="0"/>
              <a:t>Backward looking (Business Mix and Leverage)</a:t>
            </a:r>
            <a:endParaRPr lang="en-US" altLang="ja-JP" dirty="0" smtClean="0"/>
          </a:p>
          <a:p>
            <a:pPr lvl="1"/>
            <a:r>
              <a:rPr lang="en-US" dirty="0" smtClean="0"/>
              <a:t>Non-traded assets?</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4</a:t>
            </a:fld>
            <a:endParaRPr lang="en-US" dirty="0">
              <a:solidFill>
                <a:srgbClr val="FFFFFF"/>
              </a:solidFill>
            </a:endParaRPr>
          </a:p>
        </p:txBody>
      </p:sp>
    </p:spTree>
    <p:extLst>
      <p:ext uri="{BB962C8B-B14F-4D97-AF65-F5344CB8AC3E}">
        <p14:creationId xmlns:p14="http://schemas.microsoft.com/office/powerpoint/2010/main" val="28414054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ChangeArrowheads="1"/>
          </p:cNvSpPr>
          <p:nvPr>
            <p:ph type="title"/>
          </p:nvPr>
        </p:nvSpPr>
        <p:spPr/>
        <p:txBody>
          <a:bodyPr/>
          <a:lstStyle/>
          <a:p>
            <a:r>
              <a:rPr lang="en-US" smtClean="0"/>
              <a:t>Beta Estimation: Is this Embraer’s beta?</a:t>
            </a:r>
            <a:endParaRPr lang="en-US" dirty="0"/>
          </a:p>
        </p:txBody>
      </p:sp>
      <p:pic>
        <p:nvPicPr>
          <p:cNvPr id="3" name="Content Placeholder 2"/>
          <p:cNvPicPr>
            <a:picLocks noGrp="1" noChangeAspect="1"/>
          </p:cNvPicPr>
          <p:nvPr>
            <p:ph sz="quarter" idx="1"/>
          </p:nvPr>
        </p:nvPicPr>
        <p:blipFill>
          <a:blip r:embed="rId3"/>
          <a:srcRect l="-33693" r="-33693"/>
          <a:stretch>
            <a:fillRect/>
          </a:stretch>
        </p:blipFill>
        <p:spPr/>
      </p:pic>
      <p:sp>
        <p:nvSpPr>
          <p:cNvPr id="5" name="Footer Placeholder 4"/>
          <p:cNvSpPr>
            <a:spLocks noGrp="1"/>
          </p:cNvSpPr>
          <p:nvPr>
            <p:ph type="ftr" sz="quarter" idx="11"/>
          </p:nvPr>
        </p:nvSpPr>
        <p:spPr/>
        <p:txBody>
          <a:bodyPr/>
          <a:lstStyle/>
          <a:p>
            <a:r>
              <a:rPr lang="en-US" smtClean="0"/>
              <a:t>Aswath Damodaran</a:t>
            </a:r>
            <a:endParaRPr lang="en-US" dirty="0"/>
          </a:p>
        </p:txBody>
      </p:sp>
      <p:sp>
        <p:nvSpPr>
          <p:cNvPr id="6" name="Slide Number Placeholder 5"/>
          <p:cNvSpPr>
            <a:spLocks noGrp="1"/>
          </p:cNvSpPr>
          <p:nvPr>
            <p:ph type="sldNum" sz="quarter" idx="12"/>
          </p:nvPr>
        </p:nvSpPr>
        <p:spPr/>
        <p:txBody>
          <a:bodyPr>
            <a:normAutofit fontScale="85000" lnSpcReduction="20000"/>
          </a:bodyPr>
          <a:lstStyle/>
          <a:p>
            <a:fld id="{1AD93096-5B34-4342-9326-69289CEAE4C2}" type="slidenum">
              <a:rPr lang="en-US" smtClean="0"/>
              <a:pPr/>
              <a:t>5</a:t>
            </a:fld>
            <a:endParaRPr lang="en-US" dirty="0">
              <a:solidFill>
                <a:srgbClr val="FFFFFF"/>
              </a:solidFill>
            </a:endParaRPr>
          </a:p>
        </p:txBody>
      </p:sp>
    </p:spTree>
    <p:extLst>
      <p:ext uri="{BB962C8B-B14F-4D97-AF65-F5344CB8AC3E}">
        <p14:creationId xmlns:p14="http://schemas.microsoft.com/office/powerpoint/2010/main" val="359527653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Or is this it?</a:t>
            </a:r>
            <a:endParaRPr lang="en-US" dirty="0"/>
          </a:p>
        </p:txBody>
      </p:sp>
      <p:pic>
        <p:nvPicPr>
          <p:cNvPr id="4" name="Content Placeholder 3"/>
          <p:cNvPicPr>
            <a:picLocks noGrp="1" noChangeAspect="1"/>
          </p:cNvPicPr>
          <p:nvPr>
            <p:ph sz="quarter" idx="1"/>
          </p:nvPr>
        </p:nvPicPr>
        <p:blipFill>
          <a:blip r:embed="rId2"/>
          <a:srcRect l="-35388" r="-35388"/>
          <a:stretch>
            <a:fillRect/>
          </a:stretch>
        </p:blipFill>
        <p:spPr>
          <a:xfrm>
            <a:off x="612775" y="1600200"/>
            <a:ext cx="8153400" cy="4495800"/>
          </a:xfrm>
        </p:spPr>
      </p:pic>
      <p:sp>
        <p:nvSpPr>
          <p:cNvPr id="6" name="Footer Placeholder 5"/>
          <p:cNvSpPr>
            <a:spLocks noGrp="1"/>
          </p:cNvSpPr>
          <p:nvPr>
            <p:ph type="ftr" sz="quarter" idx="11"/>
          </p:nvPr>
        </p:nvSpPr>
        <p:spPr/>
        <p:txBody>
          <a:bodyPr/>
          <a:lstStyle/>
          <a:p>
            <a:r>
              <a:rPr lang="en-US" smtClean="0"/>
              <a:t>Aswath Damodaran</a:t>
            </a:r>
            <a:endParaRPr lang="en-US" dirty="0"/>
          </a:p>
        </p:txBody>
      </p:sp>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6</a:t>
            </a:fld>
            <a:endParaRPr lang="en-US" dirty="0">
              <a:solidFill>
                <a:srgbClr val="FFFFFF"/>
              </a:solidFill>
            </a:endParaRPr>
          </a:p>
        </p:txBody>
      </p:sp>
    </p:spTree>
    <p:extLst>
      <p:ext uri="{BB962C8B-B14F-4D97-AF65-F5344CB8AC3E}">
        <p14:creationId xmlns:p14="http://schemas.microsoft.com/office/powerpoint/2010/main" val="193600429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p:txBody>
          <a:bodyPr>
            <a:normAutofit fontScale="90000"/>
          </a:bodyPr>
          <a:lstStyle/>
          <a:p>
            <a:r>
              <a:rPr lang="en-US" smtClean="0"/>
              <a:t>And watch out if your regression looks too good…</a:t>
            </a:r>
            <a:endParaRPr lang="en-US" dirty="0"/>
          </a:p>
        </p:txBody>
      </p:sp>
      <p:pic>
        <p:nvPicPr>
          <p:cNvPr id="132098" name="Picture 5"/>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41525" r="-41525"/>
          <a:stretch>
            <a:fillRect/>
          </a:stretch>
        </p:blipFill>
        <p:spPr/>
      </p:pic>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7</a:t>
            </a:fld>
            <a:endParaRPr lang="en-US" dirty="0">
              <a:solidFill>
                <a:srgbClr val="FFFFFF"/>
              </a:solidFill>
            </a:endParaRPr>
          </a:p>
        </p:txBody>
      </p:sp>
    </p:spTree>
    <p:extLst>
      <p:ext uri="{BB962C8B-B14F-4D97-AF65-F5344CB8AC3E}">
        <p14:creationId xmlns:p14="http://schemas.microsoft.com/office/powerpoint/2010/main" val="187857883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ChangeArrowheads="1"/>
          </p:cNvSpPr>
          <p:nvPr>
            <p:ph type="title"/>
          </p:nvPr>
        </p:nvSpPr>
        <p:spPr/>
        <p:txBody>
          <a:bodyPr/>
          <a:lstStyle/>
          <a:p>
            <a:r>
              <a:rPr lang="en-US" smtClean="0"/>
              <a:t>Determinants of Betas</a:t>
            </a:r>
            <a:endParaRPr lang="en-US"/>
          </a:p>
        </p:txBody>
      </p:sp>
      <p:pic>
        <p:nvPicPr>
          <p:cNvPr id="13824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3548" r="-23548"/>
          <a:stretch>
            <a:fillRect/>
          </a:stretch>
        </p:blipFill>
        <p:spPr/>
      </p:pic>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8</a:t>
            </a:fld>
            <a:endParaRPr lang="en-US" dirty="0">
              <a:solidFill>
                <a:srgbClr val="FFFFFF"/>
              </a:solidFill>
            </a:endParaRPr>
          </a:p>
        </p:txBody>
      </p:sp>
    </p:spTree>
    <p:extLst>
      <p:ext uri="{BB962C8B-B14F-4D97-AF65-F5344CB8AC3E}">
        <p14:creationId xmlns:p14="http://schemas.microsoft.com/office/powerpoint/2010/main" val="8354591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smtClean="0"/>
              <a:t>Bottom-up Betas</a:t>
            </a:r>
            <a:endParaRPr lang="en-US"/>
          </a:p>
        </p:txBody>
      </p:sp>
      <p:pic>
        <p:nvPicPr>
          <p:cNvPr id="8192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7785" r="-17785"/>
          <a:stretch>
            <a:fillRect/>
          </a:stretch>
        </p:blipFill>
        <p:spPr/>
      </p:pic>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9</a:t>
            </a:fld>
            <a:endParaRPr lang="en-US" dirty="0">
              <a:solidFill>
                <a:srgbClr val="FFFFFF"/>
              </a:solidFill>
            </a:endParaRPr>
          </a:p>
        </p:txBody>
      </p:sp>
    </p:spTree>
    <p:extLst>
      <p:ext uri="{BB962C8B-B14F-4D97-AF65-F5344CB8AC3E}">
        <p14:creationId xmlns:p14="http://schemas.microsoft.com/office/powerpoint/2010/main" val="4355004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title"/>
          </p:nvPr>
        </p:nvSpPr>
        <p:spPr/>
        <p:txBody>
          <a:bodyPr/>
          <a:lstStyle/>
          <a:p>
            <a:r>
              <a:rPr lang="en-US" smtClean="0"/>
              <a:t>Why bottom-up betas?</a:t>
            </a:r>
            <a:endParaRPr lang="en-US"/>
          </a:p>
        </p:txBody>
      </p:sp>
      <p:sp>
        <p:nvSpPr>
          <p:cNvPr id="148482" name="Rectangle 3"/>
          <p:cNvSpPr>
            <a:spLocks noGrp="1" noChangeArrowheads="1"/>
          </p:cNvSpPr>
          <p:nvPr>
            <p:ph sz="quarter" idx="1"/>
          </p:nvPr>
        </p:nvSpPr>
        <p:spPr/>
        <p:txBody>
          <a:bodyPr>
            <a:normAutofit/>
          </a:bodyPr>
          <a:lstStyle/>
          <a:p>
            <a:r>
              <a:rPr lang="en-US" sz="2000" dirty="0" smtClean="0"/>
              <a:t>It is more precise.</a:t>
            </a:r>
            <a:endParaRPr lang="en-US" sz="2000" dirty="0" smtClean="0"/>
          </a:p>
          <a:p>
            <a:pPr marL="0" indent="0">
              <a:buNone/>
            </a:pPr>
            <a:endParaRPr lang="en-US" sz="2000" dirty="0"/>
          </a:p>
          <a:p>
            <a:endParaRPr lang="en-US" sz="2000" dirty="0" smtClean="0"/>
          </a:p>
          <a:p>
            <a:r>
              <a:rPr lang="en-US" sz="2000" dirty="0" smtClean="0"/>
              <a:t>It can be adjusted to reflect current and even future business mixes.</a:t>
            </a:r>
            <a:endParaRPr lang="en-US" altLang="ja-JP" sz="2000" dirty="0" smtClean="0"/>
          </a:p>
          <a:p>
            <a:r>
              <a:rPr lang="en-US" sz="2000" dirty="0" smtClean="0"/>
              <a:t>It ca</a:t>
            </a:r>
            <a:r>
              <a:rPr lang="en-US" sz="2000" dirty="0" smtClean="0"/>
              <a:t>n be estimated for a non-traded asset or business.</a:t>
            </a:r>
            <a:endParaRPr lang="en-US" sz="2000" dirty="0"/>
          </a:p>
        </p:txBody>
      </p:sp>
      <p:graphicFrame>
        <p:nvGraphicFramePr>
          <p:cNvPr id="148483" name="Object 2"/>
          <p:cNvGraphicFramePr>
            <a:graphicFrameLocks noChangeAspect="1"/>
          </p:cNvGraphicFramePr>
          <p:nvPr>
            <p:extLst>
              <p:ext uri="{D42A27DB-BD31-4B8C-83A1-F6EECF244321}">
                <p14:modId xmlns:p14="http://schemas.microsoft.com/office/powerpoint/2010/main" val="2675024393"/>
              </p:ext>
            </p:extLst>
          </p:nvPr>
        </p:nvGraphicFramePr>
        <p:xfrm>
          <a:off x="2071821" y="2046482"/>
          <a:ext cx="3187700" cy="679451"/>
        </p:xfrm>
        <a:graphic>
          <a:graphicData uri="http://schemas.openxmlformats.org/presentationml/2006/ole">
            <mc:AlternateContent xmlns:mc="http://schemas.openxmlformats.org/markup-compatibility/2006">
              <mc:Choice xmlns:v="urn:schemas-microsoft-com:vml" Requires="v">
                <p:oleObj spid="_x0000_s109598" name="Equation" r:id="rId4" imgW="1968500" imgH="419100" progId="Equation.3">
                  <p:embed/>
                </p:oleObj>
              </mc:Choice>
              <mc:Fallback>
                <p:oleObj name="Equation" r:id="rId4" imgW="1968500" imgH="4191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71821" y="2046482"/>
                        <a:ext cx="3187700" cy="67945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10</a:t>
            </a:fld>
            <a:endParaRPr lang="en-US" dirty="0">
              <a:solidFill>
                <a:srgbClr val="FFFFFF"/>
              </a:solidFill>
            </a:endParaRPr>
          </a:p>
        </p:txBody>
      </p:sp>
    </p:spTree>
    <p:extLst>
      <p:ext uri="{BB962C8B-B14F-4D97-AF65-F5344CB8AC3E}">
        <p14:creationId xmlns:p14="http://schemas.microsoft.com/office/powerpoint/2010/main" val="255089411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p:txBody>
          <a:bodyPr>
            <a:normAutofit fontScale="90000"/>
          </a:bodyPr>
          <a:lstStyle/>
          <a:p>
            <a:r>
              <a:rPr lang="en-US" smtClean="0"/>
              <a:t>Estimating a bottom up beta for Embraer in 2004</a:t>
            </a:r>
            <a:endParaRPr lang="en-US" dirty="0"/>
          </a:p>
        </p:txBody>
      </p:sp>
      <p:sp>
        <p:nvSpPr>
          <p:cNvPr id="152578" name="Rectangle 3"/>
          <p:cNvSpPr>
            <a:spLocks noGrp="1" noChangeArrowheads="1"/>
          </p:cNvSpPr>
          <p:nvPr>
            <p:ph sz="quarter" idx="1"/>
          </p:nvPr>
        </p:nvSpPr>
        <p:spPr/>
        <p:txBody>
          <a:bodyPr>
            <a:normAutofit/>
          </a:bodyPr>
          <a:lstStyle/>
          <a:p>
            <a:r>
              <a:rPr lang="en-US" dirty="0" smtClean="0"/>
              <a:t>The a</a:t>
            </a:r>
            <a:r>
              <a:rPr lang="en-US" dirty="0" smtClean="0"/>
              <a:t>verage unlevered </a:t>
            </a:r>
            <a:r>
              <a:rPr lang="en-US" dirty="0" smtClean="0"/>
              <a:t>beta </a:t>
            </a:r>
            <a:r>
              <a:rPr lang="en-US" dirty="0" smtClean="0"/>
              <a:t>for </a:t>
            </a:r>
            <a:r>
              <a:rPr lang="en-US" dirty="0" smtClean="0"/>
              <a:t>global aerospace companies </a:t>
            </a:r>
            <a:r>
              <a:rPr lang="en-US" dirty="0" smtClean="0"/>
              <a:t>was 0.95.</a:t>
            </a:r>
            <a:endParaRPr lang="en-US" dirty="0" smtClean="0"/>
          </a:p>
          <a:p>
            <a:r>
              <a:rPr lang="en-US" dirty="0" smtClean="0"/>
              <a:t>Apply </a:t>
            </a:r>
            <a:r>
              <a:rPr lang="en-US" dirty="0" smtClean="0"/>
              <a:t>Embraer’s gross debt to equity ratio of 18.95% and the Brazilian marginal tax rate of 34% 	Business		</a:t>
            </a:r>
          </a:p>
          <a:p>
            <a:pPr marL="0" indent="0">
              <a:buNone/>
            </a:pPr>
            <a:r>
              <a:rPr lang="en-US" dirty="0" smtClean="0"/>
              <a:t>Levered </a:t>
            </a:r>
            <a:r>
              <a:rPr lang="en-US" dirty="0" smtClean="0"/>
              <a:t>Beta	= Unlevered Beta ( 1 + (1- tax rate) (D/E Ratio)</a:t>
            </a:r>
          </a:p>
          <a:p>
            <a:pPr marL="0" indent="0">
              <a:buNone/>
            </a:pPr>
            <a:r>
              <a:rPr lang="en-US" dirty="0" smtClean="0"/>
              <a:t>		</a:t>
            </a:r>
            <a:r>
              <a:rPr lang="en-US" dirty="0" smtClean="0"/>
              <a:t>= </a:t>
            </a:r>
            <a:r>
              <a:rPr lang="en-US" dirty="0" smtClean="0"/>
              <a:t>0.95 ( 1 + (1-.34) (.1895)) = 1.07</a:t>
            </a:r>
          </a:p>
          <a:p>
            <a:r>
              <a:rPr lang="en-US" dirty="0" smtClean="0"/>
              <a:t>Why global? </a:t>
            </a:r>
            <a:r>
              <a:rPr lang="en-US" dirty="0" smtClean="0"/>
              <a:t>Where is the country risk?</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11</a:t>
            </a:fld>
            <a:endParaRPr lang="en-US" dirty="0">
              <a:solidFill>
                <a:srgbClr val="FFFFFF"/>
              </a:solidFill>
            </a:endParaRPr>
          </a:p>
        </p:txBody>
      </p:sp>
    </p:spTree>
    <p:extLst>
      <p:ext uri="{BB962C8B-B14F-4D97-AF65-F5344CB8AC3E}">
        <p14:creationId xmlns:p14="http://schemas.microsoft.com/office/powerpoint/2010/main" val="333957872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p:txBody>
          <a:bodyPr>
            <a:normAutofit fontScale="90000"/>
          </a:bodyPr>
          <a:lstStyle/>
          <a:p>
            <a:r>
              <a:rPr lang="en-US" smtClean="0"/>
              <a:t>Bottom-up Beta: Firm in Multiple Businesses</a:t>
            </a:r>
            <a:br>
              <a:rPr lang="en-US" smtClean="0"/>
            </a:br>
            <a:r>
              <a:rPr lang="en-US" smtClean="0"/>
              <a:t>SAP in 2004</a:t>
            </a:r>
            <a:endParaRPr lang="en-US"/>
          </a:p>
        </p:txBody>
      </p:sp>
      <p:sp>
        <p:nvSpPr>
          <p:cNvPr id="172034" name="Rectangle 3"/>
          <p:cNvSpPr>
            <a:spLocks noGrp="1" noChangeArrowheads="1"/>
          </p:cNvSpPr>
          <p:nvPr>
            <p:ph sz="quarter" idx="1"/>
          </p:nvPr>
        </p:nvSpPr>
        <p:spPr/>
        <p:txBody>
          <a:bodyPr>
            <a:normAutofit/>
          </a:bodyPr>
          <a:lstStyle/>
          <a:p>
            <a:r>
              <a:rPr lang="en-US" dirty="0" smtClean="0"/>
              <a:t>When you have multi-business company, beta will be weighted average of business betas</a:t>
            </a:r>
            <a:endParaRPr lang="en-US" dirty="0" smtClean="0"/>
          </a:p>
          <a:p>
            <a:r>
              <a:rPr lang="en-US" dirty="0" smtClean="0"/>
              <a:t>SAP is in three business: software, consulting and training. </a:t>
            </a:r>
          </a:p>
          <a:p>
            <a:pPr marL="365760" lvl="1" indent="0">
              <a:buNone/>
            </a:pPr>
            <a:r>
              <a:rPr lang="en-US" sz="2000" dirty="0" smtClean="0"/>
              <a:t>Business	Revenues	EV/Sales	Value	Weights	Unlevered </a:t>
            </a:r>
            <a:r>
              <a:rPr lang="en-US" sz="2000" dirty="0" smtClean="0"/>
              <a:t>							Beta</a:t>
            </a:r>
            <a:endParaRPr lang="en-US" sz="2000" dirty="0" smtClean="0"/>
          </a:p>
          <a:p>
            <a:pPr marL="365760" lvl="1" indent="0">
              <a:buNone/>
            </a:pPr>
            <a:r>
              <a:rPr lang="en-US" sz="2000" dirty="0" smtClean="0"/>
              <a:t>Software	$ 5.3		3.25	17.23	80%	1.30</a:t>
            </a:r>
          </a:p>
          <a:p>
            <a:pPr marL="365760" lvl="1" indent="0">
              <a:buNone/>
            </a:pPr>
            <a:r>
              <a:rPr lang="en-US" sz="2000" dirty="0" smtClean="0"/>
              <a:t>Consulting	$ 2.2		2.00	  4.40	20%	1.05</a:t>
            </a:r>
          </a:p>
          <a:p>
            <a:pPr marL="365760" lvl="1" indent="0">
              <a:buNone/>
            </a:pPr>
            <a:r>
              <a:rPr lang="en-US" sz="2000" dirty="0" smtClean="0"/>
              <a:t>SAP		$ 7.5			21.63		1.25	</a:t>
            </a:r>
          </a:p>
          <a:p>
            <a:pPr marL="365760" lvl="1" indent="0">
              <a:buNone/>
            </a:pPr>
            <a:r>
              <a:rPr lang="en-US" dirty="0" smtClean="0"/>
              <a:t>Levered Beta = 1.25 (1 + (1- .32)(.0141)) = 1.26 (Tax rate =32%; D/E =1.41%)</a:t>
            </a:r>
            <a:endParaRPr lang="en-US" dirty="0"/>
          </a:p>
        </p:txBody>
      </p:sp>
      <p:sp>
        <p:nvSpPr>
          <p:cNvPr id="184325" name="Footer Placeholder 3"/>
          <p:cNvSpPr>
            <a:spLocks noGrp="1"/>
          </p:cNvSpPr>
          <p:nvPr>
            <p:ph type="ftr" sz="quarter" idx="4294967295"/>
          </p:nvPr>
        </p:nvSpPr>
        <p:spPr bwMode="auto">
          <a:xfrm>
            <a:off x="188511" y="6288088"/>
            <a:ext cx="5421313" cy="36618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dirty="0" smtClean="0">
                <a:solidFill>
                  <a:schemeClr val="tx2"/>
                </a:solidFill>
              </a:rPr>
              <a:t>Aswath Damodaran</a:t>
            </a:r>
            <a:endParaRPr lang="en-US" sz="1400" dirty="0">
              <a:solidFill>
                <a:schemeClr val="tx2"/>
              </a:solidFill>
            </a:endParaRPr>
          </a:p>
        </p:txBody>
      </p:sp>
      <p:sp>
        <p:nvSpPr>
          <p:cNvPr id="184324" name="Rectangle 5"/>
          <p:cNvSpPr>
            <a:spLocks noChangeArrowheads="1"/>
          </p:cNvSpPr>
          <p:nvPr/>
        </p:nvSpPr>
        <p:spPr bwMode="auto">
          <a:xfrm>
            <a:off x="13154025" y="-1603374"/>
            <a:ext cx="1846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eaLnBrk="0" hangingPunct="0"/>
            <a:endParaRPr lang="en-US"/>
          </a:p>
        </p:txBody>
      </p:sp>
    </p:spTree>
    <p:extLst>
      <p:ext uri="{BB962C8B-B14F-4D97-AF65-F5344CB8AC3E}">
        <p14:creationId xmlns:p14="http://schemas.microsoft.com/office/powerpoint/2010/main" val="342057238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 don’t like betas…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13</a:t>
            </a:fld>
            <a:endParaRPr lang="en-US" dirty="0">
              <a:solidFill>
                <a:srgbClr val="FFFFFF"/>
              </a:solidFill>
            </a:endParaRPr>
          </a:p>
        </p:txBody>
      </p:sp>
      <p:sp>
        <p:nvSpPr>
          <p:cNvPr id="5" name="Content Placeholder 4"/>
          <p:cNvSpPr>
            <a:spLocks noGrp="1"/>
          </p:cNvSpPr>
          <p:nvPr>
            <p:ph sz="quarter" idx="1"/>
          </p:nvPr>
        </p:nvSpPr>
        <p:spPr/>
        <p:txBody>
          <a:bodyPr>
            <a:normAutofit lnSpcReduction="10000"/>
          </a:bodyPr>
          <a:lstStyle/>
          <a:p>
            <a:r>
              <a:rPr lang="en-US" dirty="0" smtClean="0"/>
              <a:t>If </a:t>
            </a:r>
            <a:r>
              <a:rPr lang="en-US" dirty="0" smtClean="0"/>
              <a:t>you don’t like betas, use another measure of relative risk.</a:t>
            </a:r>
          </a:p>
          <a:p>
            <a:r>
              <a:rPr lang="en-US" dirty="0" smtClean="0"/>
              <a:t>Here is a simple guideline</a:t>
            </a:r>
          </a:p>
          <a:p>
            <a:pPr lvl="1"/>
            <a:r>
              <a:rPr lang="en-US" dirty="0" smtClean="0"/>
              <a:t>Bothered by differences in service estimates? </a:t>
            </a:r>
            <a:r>
              <a:rPr lang="en-US" dirty="0"/>
              <a:t>Use sector average or bottom up betas</a:t>
            </a:r>
          </a:p>
          <a:p>
            <a:pPr lvl="1"/>
            <a:r>
              <a:rPr lang="en-US" dirty="0" smtClean="0"/>
              <a:t>Bothered by focus on market risk? </a:t>
            </a:r>
            <a:r>
              <a:rPr lang="en-US" dirty="0" smtClean="0"/>
              <a:t>Use relative standard deviation.</a:t>
            </a:r>
          </a:p>
          <a:p>
            <a:pPr lvl="1"/>
            <a:r>
              <a:rPr lang="en-US" dirty="0" smtClean="0"/>
              <a:t>Bothered by stock-price basis? </a:t>
            </a:r>
            <a:r>
              <a:rPr lang="en-US" dirty="0" smtClean="0"/>
              <a:t>Use </a:t>
            </a:r>
            <a:r>
              <a:rPr lang="en-US" dirty="0" smtClean="0"/>
              <a:t>accounting risk measures</a:t>
            </a:r>
          </a:p>
          <a:p>
            <a:pPr lvl="1"/>
            <a:r>
              <a:rPr lang="en-US" dirty="0" smtClean="0"/>
              <a:t>Bothered by absence of qualitative </a:t>
            </a:r>
            <a:r>
              <a:rPr lang="en-US" smtClean="0"/>
              <a:t>risk factors? </a:t>
            </a:r>
            <a:r>
              <a:rPr lang="en-US" dirty="0" smtClean="0"/>
              <a:t>Use a qualitative measure </a:t>
            </a:r>
            <a:r>
              <a:rPr lang="en-US" dirty="0" smtClean="0"/>
              <a:t>of risk.</a:t>
            </a:r>
          </a:p>
        </p:txBody>
      </p:sp>
    </p:spTree>
    <p:extLst>
      <p:ext uri="{BB962C8B-B14F-4D97-AF65-F5344CB8AC3E}">
        <p14:creationId xmlns:p14="http://schemas.microsoft.com/office/powerpoint/2010/main" val="12446910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198</TotalTime>
  <Words>970</Words>
  <Application>Microsoft Macintosh PowerPoint</Application>
  <PresentationFormat>Letter Paper (8.5x11 in)</PresentationFormat>
  <Paragraphs>90</Paragraphs>
  <Slides>13</Slides>
  <Notes>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5" baseType="lpstr">
      <vt:lpstr>Basic</vt:lpstr>
      <vt:lpstr>Equation</vt:lpstr>
      <vt:lpstr>Session 5: Relative Risk</vt:lpstr>
      <vt:lpstr>It’s all relative</vt:lpstr>
      <vt:lpstr>PowerPoint Presentation</vt:lpstr>
      <vt:lpstr>The Default: The CAPM Beta</vt:lpstr>
      <vt:lpstr>Beta Estimation: Is this Embraer’s beta?</vt:lpstr>
      <vt:lpstr>Or is this it?</vt:lpstr>
      <vt:lpstr>And watch out if your regression looks too good…</vt:lpstr>
      <vt:lpstr>Determinants of Betas</vt:lpstr>
      <vt:lpstr>Bottom-up Betas</vt:lpstr>
      <vt:lpstr>Why bottom-up betas?</vt:lpstr>
      <vt:lpstr>Estimating a bottom up beta for Embraer in 2004</vt:lpstr>
      <vt:lpstr>Bottom-up Beta: Firm in Multiple Businesses SAP in 2004</vt:lpstr>
      <vt:lpstr>You don’t like betas…</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free Rates, Risk Premiums and Betas</dc:title>
  <dc:creator>Aswath Damodaran</dc:creator>
  <cp:lastModifiedBy>Aswath Damodaran</cp:lastModifiedBy>
  <cp:revision>18</cp:revision>
  <cp:lastPrinted>2013-12-12T13:03:13Z</cp:lastPrinted>
  <dcterms:created xsi:type="dcterms:W3CDTF">2011-11-03T12:08:38Z</dcterms:created>
  <dcterms:modified xsi:type="dcterms:W3CDTF">2016-02-05T13:03:18Z</dcterms:modified>
</cp:coreProperties>
</file>