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Microsoft_Equation1.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5"/>
  </p:notesMasterIdLst>
  <p:handoutMasterIdLst>
    <p:handoutMasterId r:id="rId16"/>
  </p:handoutMasterIdLst>
  <p:sldIdLst>
    <p:sldId id="256" r:id="rId2"/>
    <p:sldId id="273" r:id="rId3"/>
    <p:sldId id="271" r:id="rId4"/>
    <p:sldId id="257" r:id="rId5"/>
    <p:sldId id="258" r:id="rId6"/>
    <p:sldId id="272" r:id="rId7"/>
    <p:sldId id="260" r:id="rId8"/>
    <p:sldId id="264" r:id="rId9"/>
    <p:sldId id="274" r:id="rId10"/>
    <p:sldId id="265" r:id="rId11"/>
    <p:sldId id="266" r:id="rId12"/>
    <p:sldId id="270" r:id="rId13"/>
    <p:sldId id="269"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6" d="100"/>
          <a:sy n="86" d="100"/>
        </p:scale>
        <p:origin x="-120" y="-1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363A61-9849-414F-B199-ECB63600C1E2}" type="datetimeFigureOut">
              <a:rPr lang="en-US" smtClean="0"/>
              <a:t>2/5/16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1DC62F-4D19-B442-9587-64B04FAB7F62}" type="slidenum">
              <a:rPr lang="en-US" smtClean="0"/>
              <a:t>‹#›</a:t>
            </a:fld>
            <a:endParaRPr lang="en-US"/>
          </a:p>
        </p:txBody>
      </p:sp>
    </p:spTree>
    <p:extLst>
      <p:ext uri="{BB962C8B-B14F-4D97-AF65-F5344CB8AC3E}">
        <p14:creationId xmlns:p14="http://schemas.microsoft.com/office/powerpoint/2010/main" val="25675983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7C19D-81B2-2247-A3C3-C6A56B942EC3}" type="datetimeFigureOut">
              <a:rPr lang="en-US" smtClean="0"/>
              <a:t>2/5/16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04DF09-4431-8C44-A52B-1521175C8437}" type="slidenum">
              <a:rPr lang="en-US" smtClean="0"/>
              <a:t>‹#›</a:t>
            </a:fld>
            <a:endParaRPr lang="en-US"/>
          </a:p>
        </p:txBody>
      </p:sp>
    </p:spTree>
    <p:extLst>
      <p:ext uri="{BB962C8B-B14F-4D97-AF65-F5344CB8AC3E}">
        <p14:creationId xmlns:p14="http://schemas.microsoft.com/office/powerpoint/2010/main" val="6643188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noTextEdit="1"/>
          </p:cNvSpPr>
          <p:nvPr>
            <p:ph type="sldImg"/>
          </p:nvPr>
        </p:nvSpPr>
        <p:spPr>
          <a:xfrm>
            <a:off x="1150938" y="692150"/>
            <a:ext cx="4556125" cy="3416300"/>
          </a:xfrm>
          <a:ln/>
        </p:spPr>
      </p:sp>
      <p:sp>
        <p:nvSpPr>
          <p:cNvPr id="161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cost of debt is not the rate at which you borrowed money historically. That is why you cannot use the book cost of debt in the cost of capital calculation. </a:t>
            </a:r>
          </a:p>
          <a:p>
            <a:r>
              <a:rPr lang="en-US">
                <a:latin typeface="Times" charset="0"/>
                <a:ea typeface="ＭＳ Ｐゴシック" charset="0"/>
                <a:cs typeface="ＭＳ Ｐゴシック" charset="0"/>
              </a:rPr>
              <a:t>While many companies have bonds outstanding, corporate bonds often have special features attached to them and are not liquid, making it difficult to use the yield to maturity as the cost of debt. </a:t>
            </a:r>
          </a:p>
          <a:p>
            <a:r>
              <a:rPr lang="en-US">
                <a:latin typeface="Times" charset="0"/>
                <a:ea typeface="ＭＳ Ｐゴシック" charset="0"/>
                <a:cs typeface="ＭＳ Ｐゴシック" charset="0"/>
              </a:rPr>
              <a:t>While ratings are often useful tools for coming up with the cost of debt, there can be problems:</a:t>
            </a:r>
          </a:p>
          <a:p>
            <a:pPr lvl="1">
              <a:buFontTx/>
              <a:buChar char="•"/>
            </a:pPr>
            <a:r>
              <a:rPr lang="en-US">
                <a:latin typeface="Times" charset="0"/>
                <a:ea typeface="ＭＳ Ｐゴシック" charset="0"/>
              </a:rPr>
              <a:t>A firm can have multiple ratings. You need a rating across all of a firm</a:t>
            </a:r>
            <a:r>
              <a:rPr lang="ja-JP" altLang="en-US">
                <a:latin typeface="Times" charset="0"/>
                <a:ea typeface="ＭＳ Ｐゴシック" charset="0"/>
              </a:rPr>
              <a:t>’</a:t>
            </a:r>
            <a:r>
              <a:rPr lang="en-US" altLang="ja-JP">
                <a:latin typeface="Times" charset="0"/>
                <a:ea typeface="ＭＳ Ｐゴシック" charset="0"/>
              </a:rPr>
              <a:t>s debt, not just its safest…</a:t>
            </a:r>
          </a:p>
          <a:p>
            <a:pPr lvl="1">
              <a:buFontTx/>
              <a:buChar char="•"/>
            </a:pPr>
            <a:r>
              <a:rPr lang="en-US">
                <a:latin typeface="Times" charset="0"/>
                <a:ea typeface="ＭＳ Ｐゴシック" charset="0"/>
              </a:rPr>
              <a:t>A firm</a:t>
            </a:r>
            <a:r>
              <a:rPr lang="ja-JP" altLang="en-US">
                <a:latin typeface="Times" charset="0"/>
                <a:ea typeface="ＭＳ Ｐゴシック" charset="0"/>
              </a:rPr>
              <a:t>’</a:t>
            </a:r>
            <a:r>
              <a:rPr lang="en-US" altLang="ja-JP">
                <a:latin typeface="Times" charset="0"/>
                <a:ea typeface="ＭＳ Ｐゴシック" charset="0"/>
              </a:rPr>
              <a:t>s bonds can be structured in such a way that they can be safer than the rest of the firm</a:t>
            </a:r>
            <a:r>
              <a:rPr lang="ja-JP" altLang="en-US">
                <a:latin typeface="Times" charset="0"/>
                <a:ea typeface="ＭＳ Ｐゴシック" charset="0"/>
              </a:rPr>
              <a:t>’</a:t>
            </a:r>
            <a:r>
              <a:rPr lang="en-US" altLang="ja-JP">
                <a:latin typeface="Times" charset="0"/>
                <a:ea typeface="ＭＳ Ｐゴシック" charset="0"/>
              </a:rPr>
              <a:t>s debt - they can be more senior or secured than the other debt of the firm.</a:t>
            </a:r>
          </a:p>
          <a:p>
            <a:pPr lvl="1">
              <a:buFontTx/>
              <a:buChar char="•"/>
            </a:pPr>
            <a:endParaRPr lang="en-US">
              <a:latin typeface="Times" charset="0"/>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noTextEdit="1"/>
          </p:cNvSpPr>
          <p:nvPr>
            <p:ph type="sldImg"/>
          </p:nvPr>
        </p:nvSpPr>
        <p:spPr>
          <a:xfrm>
            <a:off x="1150938" y="692150"/>
            <a:ext cx="4556125" cy="3416300"/>
          </a:xfrm>
          <a:ln/>
        </p:spPr>
      </p:sp>
      <p:sp>
        <p:nvSpPr>
          <p:cNvPr id="163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This is a simplistic approach but it uses the ratio that explains the largest proportion of the differences between ratings at non-financial service U.S. companies - I tried the 8 ratios that S&amp;P said it depends upon the most to rate companies (which are available on its web site) and correlated them with bond ratings in 1999. </a:t>
            </a:r>
          </a:p>
          <a:p>
            <a:r>
              <a:rPr lang="en-US">
                <a:latin typeface="Times" charset="0"/>
                <a:ea typeface="ＭＳ Ｐゴシック" charset="0"/>
                <a:cs typeface="ＭＳ Ｐゴシック" charset="0"/>
              </a:rPr>
              <a:t>You could expand this approach to incorporate other ratios and create a score - similar to the Altman Z score - but you have to decide on whether the trade off is worth it - more complexity for less transparency.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ChangeArrowheads="1"/>
          </p:cNvSpPr>
          <p:nvPr>
            <p:ph type="sldImg"/>
          </p:nvPr>
        </p:nvSpPr>
        <p:spPr>
          <a:xfrm>
            <a:off x="1150938" y="692150"/>
            <a:ext cx="4556125" cy="3416300"/>
          </a:xfrm>
          <a:solidFill>
            <a:srgbClr val="FFFFFF"/>
          </a:solidFill>
          <a:ln/>
        </p:spPr>
      </p:sp>
      <p:sp>
        <p:nvSpPr>
          <p:cNvPr id="197634" name="Rectangle 3"/>
          <p:cNvSpPr>
            <a:spLocks noGrp="1" noChangeArrowheads="1"/>
          </p:cNvSpPr>
          <p:nvPr>
            <p:ph type="body" idx="1"/>
          </p:nvPr>
        </p:nvSpPr>
        <p:spPr>
          <a:solidFill>
            <a:srgbClr val="FFFFFF"/>
          </a:solidFill>
          <a:ln>
            <a:solidFill>
              <a:srgbClr val="000000"/>
            </a:solidFill>
          </a:ln>
        </p:spPr>
        <p:txBody>
          <a:bodyPr/>
          <a:lstStyle/>
          <a:p>
            <a:r>
              <a:rPr lang="en-US">
                <a:latin typeface="Times" charset="0"/>
                <a:ea typeface="ＭＳ Ｐゴシック" charset="0"/>
                <a:cs typeface="ＭＳ Ｐゴシック" charset="0"/>
              </a:rPr>
              <a:t>The numbers in the first column are the ones I would use for larger market cap companies (&gt; $ 5 billion), whereas the numbers in the brackets are the ones for smaller or riskier firms. The default spreads are as off 2003-04 and the most recent ones can be obtained from http://www.bondsonline.com. (This is the table from 2003. The one on my website now reflects current numbers….)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noTextEdit="1"/>
          </p:cNvSpPr>
          <p:nvPr>
            <p:ph type="sldImg"/>
          </p:nvPr>
        </p:nvSpPr>
        <p:spPr>
          <a:xfrm>
            <a:off x="1150938" y="692150"/>
            <a:ext cx="4556125" cy="3416300"/>
          </a:xfrm>
          <a:ln/>
        </p:spPr>
      </p:sp>
      <p:sp>
        <p:nvSpPr>
          <p:cNvPr id="16793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When estimating the cost of debt for an emerging market company, you have to decide whether to add the country default spread to the company default spread when estimating the cost of debt. </a:t>
            </a:r>
          </a:p>
          <a:p>
            <a:r>
              <a:rPr lang="en-US">
                <a:latin typeface="Times" charset="0"/>
                <a:ea typeface="ＭＳ Ｐゴシック" charset="0"/>
                <a:cs typeface="ＭＳ Ｐゴシック" charset="0"/>
              </a:rPr>
              <a:t>For smaller, less well known firms, it is safer to assume that firms cannot borrow at a rate lower than the countries in which they are incorporated. For larger firms, you could make the argument that firms can borrow at lower rates. In practical terms, you could ignore the country default spread or add only a fraction of that spread.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Rot="1" noChangeAspect="1" noChangeArrowheads="1" noTextEdit="1"/>
          </p:cNvSpPr>
          <p:nvPr>
            <p:ph type="sldImg"/>
          </p:nvPr>
        </p:nvSpPr>
        <p:spPr>
          <a:xfrm>
            <a:off x="1150938" y="692150"/>
            <a:ext cx="4556125" cy="3416300"/>
          </a:xfrm>
          <a:ln/>
        </p:spPr>
      </p:sp>
      <p:sp>
        <p:nvSpPr>
          <p:cNvPr id="176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rationale for using market values is simple. You are considering how much someone who would buy the company today should be willing to pay for the company. Since he or she can buy equity and debt at today</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market value, you use those as weights. However, you could very well push the market values towards your estimated values in the process of buying the company. If this is a concern, you can iterate the weights in the cost of capital calculation to make the values used in the weights converge on the values estimated in the analysis.</a:t>
            </a:r>
            <a:endParaRPr lang="en-US">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Rot="1" noChangeAspect="1" noChangeArrowheads="1" noTextEdit="1"/>
          </p:cNvSpPr>
          <p:nvPr>
            <p:ph type="sldImg"/>
          </p:nvPr>
        </p:nvSpPr>
        <p:spPr>
          <a:xfrm>
            <a:off x="1150938" y="692150"/>
            <a:ext cx="4556125" cy="3416300"/>
          </a:xfrm>
          <a:ln/>
        </p:spPr>
      </p:sp>
      <p:sp>
        <p:nvSpPr>
          <p:cNvPr id="178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Most of Embraer</a:t>
            </a:r>
            <a:r>
              <a:rPr lang="ja-JP" altLang="en-US">
                <a:latin typeface="Times" charset="0"/>
                <a:ea typeface="ＭＳ Ｐゴシック" charset="0"/>
                <a:cs typeface="ＭＳ Ｐゴシック" charset="0"/>
              </a:rPr>
              <a:t>’</a:t>
            </a:r>
            <a:r>
              <a:rPr lang="en-US" altLang="ja-JP">
                <a:latin typeface="Times" charset="0"/>
                <a:ea typeface="ＭＳ Ｐゴシック" charset="0"/>
                <a:cs typeface="ＭＳ Ｐゴシック" charset="0"/>
              </a:rPr>
              <a:t>s debt is not traded. Many analysts assume that book value of debt is equal to market value. You can estimate the market value of debt fairly easily using the interest rate on the debt and the book value of debt.</a:t>
            </a:r>
            <a:endParaRPr lang="en-US">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Rot="1" noChangeAspect="1" noChangeArrowheads="1" noTextEdit="1"/>
          </p:cNvSpPr>
          <p:nvPr>
            <p:ph type="sldImg"/>
          </p:nvPr>
        </p:nvSpPr>
        <p:spPr>
          <a:xfrm>
            <a:off x="1150938" y="692150"/>
            <a:ext cx="4556125" cy="3416300"/>
          </a:xfrm>
          <a:ln/>
        </p:spPr>
      </p:sp>
      <p:sp>
        <p:nvSpPr>
          <p:cNvPr id="1802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two approaches will give you different answers because they make different assumptions about the equity risk premium. In the first approach, the risk premium remains a constant as you switch from one currency to another. In the second, you scale up the risk premium for higher interest rate currencies. The second approach will give you more consistent valuations as you switch from currency to currency.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noTextEdit="1"/>
          </p:cNvSpPr>
          <p:nvPr>
            <p:ph type="sldImg"/>
          </p:nvPr>
        </p:nvSpPr>
        <p:spPr>
          <a:xfrm>
            <a:off x="1150938" y="692150"/>
            <a:ext cx="4556125" cy="3416300"/>
          </a:xfrm>
          <a:ln/>
        </p:spPr>
      </p:sp>
      <p:sp>
        <p:nvSpPr>
          <p:cNvPr id="1812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Keep your cost of capital simple. If possible, consolidate all of your capital into either debt or equity. With convertible bonds, this is fairly simple to do. With preferred, you do have a problem since its non-tax deductible status makes it unlike debt and it certainly is not equity. Here, you would make the exception and allow for a third source of capital. (In practice, I would do this only if preferred stock were more than 5% of capital in market value terms. Otherwise, I would ignore it for purposes of analysis).</a:t>
            </a:r>
          </a:p>
          <a:p>
            <a:r>
              <a:rPr lang="en-US">
                <a:latin typeface="Times" charset="0"/>
                <a:ea typeface="ＭＳ Ｐゴシック" charset="0"/>
                <a:cs typeface="ＭＳ Ｐゴシック" charset="0"/>
              </a:rPr>
              <a:t>The cost of preferred stock is the preferred dividend yield.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Rot="1" noChangeAspect="1" noChangeArrowheads="1" noTextEdit="1"/>
          </p:cNvSpPr>
          <p:nvPr>
            <p:ph type="sldImg"/>
          </p:nvPr>
        </p:nvSpPr>
        <p:spPr>
          <a:xfrm>
            <a:off x="1150938" y="692150"/>
            <a:ext cx="4556125" cy="3416300"/>
          </a:xfrm>
          <a:ln/>
        </p:spPr>
      </p:sp>
      <p:sp>
        <p:nvSpPr>
          <p:cNvPr id="1863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Big picture of the cost of capital.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5" y="6383635"/>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2743202"/>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2"/>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1"/>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52"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9"/>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8"/>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1"/>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2"/>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4"/>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5" y="6248208"/>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4"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9"/>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4" y="6248208"/>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Equation1.bin"/><Relationship Id="rId4" Type="http://schemas.openxmlformats.org/officeDocument/2006/relationships/image" Target="../media/image6.emf"/><Relationship Id="rId5" Type="http://schemas.openxmlformats.org/officeDocument/2006/relationships/package" Target="../embeddings/Microsoft_Word_Document1.docx"/><Relationship Id="rId6"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mtClean="0"/>
              <a:t>Session 6: Estimating cost of debt, debt ratios and cost of capital</a:t>
            </a:r>
            <a:endParaRPr lang="en-US" dirty="0"/>
          </a:p>
        </p:txBody>
      </p:sp>
      <p:sp>
        <p:nvSpPr>
          <p:cNvPr id="5" name="Subtitle 4"/>
          <p:cNvSpPr>
            <a:spLocks noGrp="1"/>
          </p:cNvSpPr>
          <p:nvPr>
            <p:ph type="subTitle" idx="1"/>
          </p:nvPr>
        </p:nvSpPr>
        <p:spPr/>
        <p:txBody>
          <a:bodyPr/>
          <a:lstStyle/>
          <a:p>
            <a:endParaRPr lang="en-US"/>
          </a:p>
        </p:txBody>
      </p:sp>
      <p:sp>
        <p:nvSpPr>
          <p:cNvPr id="6" name="Date Placeholder 5"/>
          <p:cNvSpPr>
            <a:spLocks noGrp="1"/>
          </p:cNvSpPr>
          <p:nvPr>
            <p:ph type="dt" sz="half" idx="10"/>
          </p:nvPr>
        </p:nvSpPr>
        <p:spPr/>
        <p:txBody>
          <a:bodyPr/>
          <a:lstStyle/>
          <a:p>
            <a:pPr algn="ctr"/>
            <a:r>
              <a:rPr lang="en-US" sz="2000" smtClean="0">
                <a:solidFill>
                  <a:srgbClr val="FFFFFF"/>
                </a:solidFill>
              </a:rPr>
              <a:t>‹#›</a:t>
            </a:r>
            <a:endParaRPr lang="en-US" sz="2000" dirty="0">
              <a:solidFill>
                <a:srgbClr val="FFFFFF"/>
              </a:solidFill>
            </a:endParaRPr>
          </a:p>
        </p:txBody>
      </p:sp>
      <p:sp>
        <p:nvSpPr>
          <p:cNvPr id="7" name="Footer Placeholder 6"/>
          <p:cNvSpPr>
            <a:spLocks noGrp="1"/>
          </p:cNvSpPr>
          <p:nvPr>
            <p:ph type="ftr" sz="quarter" idx="11"/>
          </p:nvPr>
        </p:nvSpPr>
        <p:spPr/>
        <p:txBody>
          <a:bodyPr/>
          <a:lstStyle/>
          <a:p>
            <a:pPr algn="r"/>
            <a:r>
              <a:rPr lang="en-US" smtClean="0">
                <a:solidFill>
                  <a:schemeClr val="tx2"/>
                </a:solidFill>
              </a:rPr>
              <a:t>Aswath Damodaran</a:t>
            </a:r>
            <a:endParaRPr lang="en-US" dirty="0">
              <a:solidFill>
                <a:schemeClr val="tx2"/>
              </a:solidFill>
            </a:endParaRPr>
          </a:p>
        </p:txBody>
      </p:sp>
      <p:sp>
        <p:nvSpPr>
          <p:cNvPr id="8" name="Slide Number Placeholder 7"/>
          <p:cNvSpPr>
            <a:spLocks noGrp="1"/>
          </p:cNvSpPr>
          <p:nvPr>
            <p:ph type="sldNum" sz="quarter" idx="12"/>
          </p:nvPr>
        </p:nvSpPr>
        <p:spPr/>
        <p:txBody>
          <a:bodyPr>
            <a:normAutofit/>
          </a:bodyPr>
          <a:lstStyle/>
          <a:p>
            <a:fld id="{72AC53DF-4216-466D-99A7-94400E6C2A25}" type="slidenum">
              <a:rPr lang="en-US" smtClean="0"/>
              <a:pPr/>
              <a:t>1</a:t>
            </a:fld>
            <a:endParaRPr lang="en-US" dirty="0">
              <a:solidFill>
                <a:schemeClr val="tx2"/>
              </a:solidFill>
            </a:endParaRPr>
          </a:p>
        </p:txBody>
      </p:sp>
    </p:spTree>
    <p:extLst>
      <p:ext uri="{BB962C8B-B14F-4D97-AF65-F5344CB8AC3E}">
        <p14:creationId xmlns:p14="http://schemas.microsoft.com/office/powerpoint/2010/main" val="183778350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Bringing debt into the capital equation</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2</a:t>
            </a:fld>
            <a:endParaRPr lang="en-US" dirty="0">
              <a:solidFill>
                <a:srgbClr val="FFFFFF"/>
              </a:solidFill>
            </a:endParaRPr>
          </a:p>
        </p:txBody>
      </p:sp>
      <p:pic>
        <p:nvPicPr>
          <p:cNvPr id="6" name="Content Placeholder 5"/>
          <p:cNvPicPr>
            <a:picLocks noGrp="1" noChangeAspect="1"/>
          </p:cNvPicPr>
          <p:nvPr>
            <p:ph sz="quarter" idx="1"/>
          </p:nvPr>
        </p:nvPicPr>
        <p:blipFill>
          <a:blip r:embed="rId2"/>
          <a:srcRect l="-24966" r="-24966"/>
          <a:stretch>
            <a:fillRect/>
          </a:stretch>
        </p:blipFill>
        <p:spPr/>
      </p:pic>
    </p:spTree>
    <p:extLst>
      <p:ext uri="{BB962C8B-B14F-4D97-AF65-F5344CB8AC3E}">
        <p14:creationId xmlns:p14="http://schemas.microsoft.com/office/powerpoint/2010/main" val="197241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debt?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Criteria for debt</a:t>
            </a:r>
          </a:p>
          <a:p>
            <a:pPr lvl="1"/>
            <a:r>
              <a:rPr lang="en-US" dirty="0" smtClean="0"/>
              <a:t>Contractual commitment</a:t>
            </a:r>
          </a:p>
          <a:p>
            <a:pPr lvl="1"/>
            <a:r>
              <a:rPr lang="en-US" dirty="0" smtClean="0"/>
              <a:t>Usually tax deductible</a:t>
            </a:r>
          </a:p>
          <a:p>
            <a:pPr lvl="1"/>
            <a:r>
              <a:rPr lang="en-US" dirty="0" smtClean="0"/>
              <a:t>Failure to meet leads to loss of control.</a:t>
            </a:r>
          </a:p>
          <a:p>
            <a:r>
              <a:rPr lang="en-US" dirty="0" smtClean="0"/>
              <a:t>Meeting these criteria</a:t>
            </a:r>
          </a:p>
          <a:p>
            <a:pPr lvl="1"/>
            <a:r>
              <a:rPr lang="en-US" dirty="0" smtClean="0"/>
              <a:t>All interest bearing debt</a:t>
            </a:r>
          </a:p>
          <a:p>
            <a:pPr lvl="1"/>
            <a:r>
              <a:rPr lang="en-US" dirty="0" smtClean="0"/>
              <a:t>Lease commitments</a:t>
            </a:r>
          </a:p>
          <a:p>
            <a:r>
              <a:rPr lang="en-US" dirty="0" smtClean="0"/>
              <a:t>Questionable</a:t>
            </a:r>
          </a:p>
          <a:p>
            <a:pPr lvl="1"/>
            <a:r>
              <a:rPr lang="en-US" dirty="0" smtClean="0"/>
              <a:t>Accounts payable &amp; supplier credit</a:t>
            </a:r>
          </a:p>
          <a:p>
            <a:pPr lvl="1"/>
            <a:r>
              <a:rPr lang="en-US" dirty="0" smtClean="0"/>
              <a:t>Under funded pension and health care obligations</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3</a:t>
            </a:fld>
            <a:endParaRPr lang="en-US" dirty="0">
              <a:solidFill>
                <a:srgbClr val="FFFFFF"/>
              </a:solidFill>
            </a:endParaRPr>
          </a:p>
        </p:txBody>
      </p:sp>
    </p:spTree>
    <p:extLst>
      <p:ext uri="{BB962C8B-B14F-4D97-AF65-F5344CB8AC3E}">
        <p14:creationId xmlns:p14="http://schemas.microsoft.com/office/powerpoint/2010/main" val="30675087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p:txBody>
          <a:bodyPr/>
          <a:lstStyle/>
          <a:p>
            <a:r>
              <a:rPr lang="en-US" smtClean="0"/>
              <a:t>Estimating the Cost of Debt</a:t>
            </a:r>
            <a:endParaRPr lang="en-US"/>
          </a:p>
        </p:txBody>
      </p:sp>
      <p:sp>
        <p:nvSpPr>
          <p:cNvPr id="160770" name="Rectangle 3"/>
          <p:cNvSpPr>
            <a:spLocks noGrp="1" noChangeArrowheads="1"/>
          </p:cNvSpPr>
          <p:nvPr>
            <p:ph sz="quarter" idx="1"/>
          </p:nvPr>
        </p:nvSpPr>
        <p:spPr/>
        <p:txBody>
          <a:bodyPr>
            <a:normAutofit/>
          </a:bodyPr>
          <a:lstStyle/>
          <a:p>
            <a:r>
              <a:rPr lang="en-US" dirty="0" smtClean="0"/>
              <a:t>Rate at which you can borrow money</a:t>
            </a:r>
            <a:r>
              <a:rPr lang="en-US" b="1" dirty="0" smtClean="0"/>
              <a:t>, long term </a:t>
            </a:r>
            <a:r>
              <a:rPr lang="en-US" dirty="0" smtClean="0"/>
              <a:t>&amp; </a:t>
            </a:r>
            <a:r>
              <a:rPr lang="en-US" b="1" dirty="0" smtClean="0"/>
              <a:t>today</a:t>
            </a:r>
            <a:r>
              <a:rPr lang="en-US" dirty="0" smtClean="0"/>
              <a:t>.</a:t>
            </a:r>
          </a:p>
          <a:p>
            <a:r>
              <a:rPr lang="en-US" dirty="0" smtClean="0"/>
              <a:t>Easy cases</a:t>
            </a:r>
          </a:p>
          <a:p>
            <a:pPr lvl="1"/>
            <a:r>
              <a:rPr lang="en-US" dirty="0" smtClean="0"/>
              <a:t>Liquid, traded straight bonds outstanding: Yield to maturity</a:t>
            </a:r>
            <a:r>
              <a:rPr lang="en-US" u="sng" dirty="0" smtClean="0"/>
              <a:t>.</a:t>
            </a:r>
          </a:p>
          <a:p>
            <a:pPr lvl="1"/>
            <a:r>
              <a:rPr lang="en-US" dirty="0" smtClean="0"/>
              <a:t>Bond Rating for company: Default spread for rating</a:t>
            </a:r>
          </a:p>
          <a:p>
            <a:r>
              <a:rPr lang="en-US" dirty="0" smtClean="0"/>
              <a:t>No bonds, no rating: Synthetic rating</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4</a:t>
            </a:fld>
            <a:endParaRPr lang="en-US" dirty="0">
              <a:solidFill>
                <a:srgbClr val="FFFFFF"/>
              </a:solidFill>
            </a:endParaRPr>
          </a:p>
        </p:txBody>
      </p:sp>
    </p:spTree>
    <p:extLst>
      <p:ext uri="{BB962C8B-B14F-4D97-AF65-F5344CB8AC3E}">
        <p14:creationId xmlns:p14="http://schemas.microsoft.com/office/powerpoint/2010/main" val="305892204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p:txBody>
          <a:bodyPr/>
          <a:lstStyle/>
          <a:p>
            <a:r>
              <a:rPr lang="en-US" smtClean="0"/>
              <a:t>Estimating Synthetic Ratings</a:t>
            </a:r>
            <a:endParaRPr lang="en-US"/>
          </a:p>
        </p:txBody>
      </p:sp>
      <p:sp>
        <p:nvSpPr>
          <p:cNvPr id="162818" name="Rectangle 3"/>
          <p:cNvSpPr>
            <a:spLocks noGrp="1" noChangeArrowheads="1"/>
          </p:cNvSpPr>
          <p:nvPr>
            <p:ph sz="quarter" idx="1"/>
          </p:nvPr>
        </p:nvSpPr>
        <p:spPr/>
        <p:txBody>
          <a:bodyPr>
            <a:normAutofit/>
          </a:bodyPr>
          <a:lstStyle/>
          <a:p>
            <a:r>
              <a:rPr lang="en-US" dirty="0" smtClean="0"/>
              <a:t>Simplest synthetic rating based on:</a:t>
            </a:r>
          </a:p>
          <a:p>
            <a:pPr marL="320040" lvl="1" indent="0">
              <a:buNone/>
            </a:pPr>
            <a:r>
              <a:rPr lang="en-US" dirty="0" smtClean="0"/>
              <a:t>Interest Coverage Ratio = EBIT / Interest Expenses</a:t>
            </a:r>
          </a:p>
          <a:p>
            <a:pPr>
              <a:defRPr/>
            </a:pPr>
            <a:r>
              <a:rPr lang="en-US" dirty="0"/>
              <a:t>For Embraer</a:t>
            </a:r>
            <a:r>
              <a:rPr lang="ja-JP" altLang="en-US" dirty="0"/>
              <a:t>’</a:t>
            </a:r>
            <a:r>
              <a:rPr lang="en-US" altLang="ja-JP" dirty="0"/>
              <a:t>s interest coverage ratio, we used the interest expenses from 2003 and the average EBIT from 2001 to 2003. </a:t>
            </a:r>
          </a:p>
          <a:p>
            <a:pPr lvl="1">
              <a:defRPr/>
            </a:pPr>
            <a:r>
              <a:rPr lang="en-US" dirty="0" smtClean="0"/>
              <a:t>Interest </a:t>
            </a:r>
            <a:r>
              <a:rPr lang="en-US" dirty="0"/>
              <a:t>Coverage Ratio = 462.1 /129.70 = </a:t>
            </a:r>
            <a:r>
              <a:rPr lang="en-US" dirty="0" smtClean="0"/>
              <a:t>3.56</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5</a:t>
            </a:fld>
            <a:endParaRPr lang="en-US" dirty="0">
              <a:solidFill>
                <a:srgbClr val="FFFFFF"/>
              </a:solidFill>
            </a:endParaRPr>
          </a:p>
        </p:txBody>
      </p:sp>
    </p:spTree>
    <p:extLst>
      <p:ext uri="{BB962C8B-B14F-4D97-AF65-F5344CB8AC3E}">
        <p14:creationId xmlns:p14="http://schemas.microsoft.com/office/powerpoint/2010/main" val="30100828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Interest Coverage Ratios, Ratings and Default Spreads: 2003 &amp; 2004</a:t>
            </a:r>
            <a:endParaRPr lang="en-US">
              <a:ea typeface="+mj-ea"/>
              <a:cs typeface="+mj-cs"/>
            </a:endParaRPr>
          </a:p>
        </p:txBody>
      </p:sp>
      <p:sp>
        <p:nvSpPr>
          <p:cNvPr id="184322" name="Rectangle 3"/>
          <p:cNvSpPr>
            <a:spLocks noGrp="1" noChangeArrowheads="1"/>
          </p:cNvSpPr>
          <p:nvPr>
            <p:ph sz="quarter" idx="1"/>
          </p:nvPr>
        </p:nvSpPr>
        <p:spPr>
          <a:xfrm>
            <a:off x="612775" y="1600200"/>
            <a:ext cx="8153400" cy="4495800"/>
          </a:xfrm>
        </p:spPr>
        <p:txBody>
          <a:bodyPr>
            <a:normAutofit fontScale="32500" lnSpcReduction="20000"/>
          </a:bodyPr>
          <a:lstStyle/>
          <a:p>
            <a:pPr marL="365760" lvl="1" indent="0" eaLnBrk="1" fontAlgn="auto" hangingPunct="1">
              <a:spcAft>
                <a:spcPts val="0"/>
              </a:spcAft>
              <a:buFont typeface="Wingdings 2"/>
              <a:buNone/>
              <a:defRPr/>
            </a:pPr>
            <a:r>
              <a:rPr lang="en-US" sz="4800" dirty="0" smtClean="0">
                <a:ea typeface="+mn-ea"/>
              </a:rPr>
              <a:t>If Interest Coverage Ratio is	Estimated Bond Rating	Default Spread(2003)	Default Spread(2004)</a:t>
            </a:r>
          </a:p>
          <a:p>
            <a:pPr marL="365760" lvl="1" indent="0" eaLnBrk="1" fontAlgn="auto" hangingPunct="1">
              <a:spcAft>
                <a:spcPts val="0"/>
              </a:spcAft>
              <a:buFont typeface="Wingdings 2"/>
              <a:buNone/>
              <a:defRPr/>
            </a:pPr>
            <a:r>
              <a:rPr lang="en-US" sz="4800" dirty="0" smtClean="0">
                <a:ea typeface="+mn-ea"/>
              </a:rPr>
              <a:t>&gt; 8.50		(&gt;12.50)	AAA		0.75%		0.35%</a:t>
            </a:r>
          </a:p>
          <a:p>
            <a:pPr marL="365760" lvl="1" indent="0" eaLnBrk="1" fontAlgn="auto" hangingPunct="1">
              <a:spcAft>
                <a:spcPts val="0"/>
              </a:spcAft>
              <a:buFont typeface="Wingdings 2"/>
              <a:buNone/>
              <a:defRPr/>
            </a:pPr>
            <a:r>
              <a:rPr lang="en-US" sz="4800" dirty="0" smtClean="0">
                <a:ea typeface="+mn-ea"/>
              </a:rPr>
              <a:t>6.50 - 8.50	(9.5-12.5)	AA		1.00%		0.50%	</a:t>
            </a:r>
          </a:p>
          <a:p>
            <a:pPr marL="365760" lvl="1" indent="0" eaLnBrk="1" fontAlgn="auto" hangingPunct="1">
              <a:spcAft>
                <a:spcPts val="0"/>
              </a:spcAft>
              <a:buFont typeface="Wingdings 2"/>
              <a:buNone/>
              <a:defRPr/>
            </a:pPr>
            <a:r>
              <a:rPr lang="en-US" sz="4800" dirty="0" smtClean="0">
                <a:ea typeface="+mn-ea"/>
              </a:rPr>
              <a:t>5.50 - 6.50	(7.5-9.5)	A+		1.50%		0.70%</a:t>
            </a:r>
          </a:p>
          <a:p>
            <a:pPr marL="365760" lvl="1" indent="0" eaLnBrk="1" fontAlgn="auto" hangingPunct="1">
              <a:spcAft>
                <a:spcPts val="0"/>
              </a:spcAft>
              <a:buFont typeface="Wingdings 2"/>
              <a:buNone/>
              <a:defRPr/>
            </a:pPr>
            <a:r>
              <a:rPr lang="en-US" sz="4800" dirty="0" smtClean="0">
                <a:ea typeface="+mn-ea"/>
              </a:rPr>
              <a:t>4.25 - 5.50	(6-7.5)	A		1.80%		0.85%</a:t>
            </a:r>
          </a:p>
          <a:p>
            <a:pPr marL="365760" lvl="1" indent="0" eaLnBrk="1" fontAlgn="auto" hangingPunct="1">
              <a:spcAft>
                <a:spcPts val="0"/>
              </a:spcAft>
              <a:buFont typeface="Wingdings 2"/>
              <a:buNone/>
              <a:defRPr/>
            </a:pPr>
            <a:r>
              <a:rPr lang="en-US" sz="4800" dirty="0" smtClean="0">
                <a:ea typeface="+mn-ea"/>
              </a:rPr>
              <a:t>3.00 - 4.25	(4.5-6)	A–		2.00%		1.00%</a:t>
            </a:r>
          </a:p>
          <a:p>
            <a:pPr marL="365760" lvl="1" indent="0" eaLnBrk="1" fontAlgn="auto" hangingPunct="1">
              <a:spcAft>
                <a:spcPts val="0"/>
              </a:spcAft>
              <a:buFont typeface="Wingdings 2"/>
              <a:buNone/>
              <a:defRPr/>
            </a:pPr>
            <a:r>
              <a:rPr lang="en-US" sz="4800" dirty="0" smtClean="0">
                <a:ea typeface="+mn-ea"/>
              </a:rPr>
              <a:t>2.50 - 3.00	(4-4.5)	BBB		2.25%		1.50%</a:t>
            </a:r>
          </a:p>
          <a:p>
            <a:pPr marL="365760" lvl="1" indent="0" eaLnBrk="1" fontAlgn="auto" hangingPunct="1">
              <a:spcAft>
                <a:spcPts val="0"/>
              </a:spcAft>
              <a:buFont typeface="Wingdings 2"/>
              <a:buNone/>
              <a:defRPr/>
            </a:pPr>
            <a:r>
              <a:rPr lang="en-US" sz="4800" dirty="0" smtClean="0">
                <a:ea typeface="+mn-ea"/>
              </a:rPr>
              <a:t>2.25- 2.50	(3.5-4)	BB+		2.75%		2.00%	</a:t>
            </a:r>
          </a:p>
          <a:p>
            <a:pPr marL="365760" lvl="1" indent="0" eaLnBrk="1" fontAlgn="auto" hangingPunct="1">
              <a:spcAft>
                <a:spcPts val="0"/>
              </a:spcAft>
              <a:buFont typeface="Wingdings 2"/>
              <a:buNone/>
              <a:defRPr/>
            </a:pPr>
            <a:r>
              <a:rPr lang="en-US" sz="4800" dirty="0" smtClean="0">
                <a:ea typeface="+mn-ea"/>
              </a:rPr>
              <a:t>2.00 - 2.25	((3-3.5)	BB		3.50%		2.50%</a:t>
            </a:r>
          </a:p>
          <a:p>
            <a:pPr marL="365760" lvl="1" indent="0" eaLnBrk="1" fontAlgn="auto" hangingPunct="1">
              <a:spcAft>
                <a:spcPts val="0"/>
              </a:spcAft>
              <a:buFont typeface="Wingdings 2"/>
              <a:buNone/>
              <a:defRPr/>
            </a:pPr>
            <a:r>
              <a:rPr lang="en-US" sz="4800" dirty="0" smtClean="0">
                <a:ea typeface="+mn-ea"/>
              </a:rPr>
              <a:t>1.75 - 2.00	(2.5-3)	B+		4.75%		3.25%</a:t>
            </a:r>
          </a:p>
          <a:p>
            <a:pPr marL="365760" lvl="1" indent="0" eaLnBrk="1" fontAlgn="auto" hangingPunct="1">
              <a:spcAft>
                <a:spcPts val="0"/>
              </a:spcAft>
              <a:buFont typeface="Wingdings 2"/>
              <a:buNone/>
              <a:defRPr/>
            </a:pPr>
            <a:r>
              <a:rPr lang="en-US" sz="4800" dirty="0" smtClean="0">
                <a:ea typeface="+mn-ea"/>
              </a:rPr>
              <a:t>1.50 - 1.75	(2-2.5)	B		6.50%		4.00%</a:t>
            </a:r>
          </a:p>
          <a:p>
            <a:pPr marL="365760" lvl="1" indent="0" eaLnBrk="1" fontAlgn="auto" hangingPunct="1">
              <a:spcAft>
                <a:spcPts val="0"/>
              </a:spcAft>
              <a:buFont typeface="Wingdings 2"/>
              <a:buNone/>
              <a:defRPr/>
            </a:pPr>
            <a:r>
              <a:rPr lang="en-US" sz="4800" dirty="0" smtClean="0">
                <a:ea typeface="+mn-ea"/>
              </a:rPr>
              <a:t>1.25 - 1.50	(1.5-2)	B –		8.00%		6.00%</a:t>
            </a:r>
          </a:p>
          <a:p>
            <a:pPr marL="365760" lvl="1" indent="0" eaLnBrk="1" fontAlgn="auto" hangingPunct="1">
              <a:spcAft>
                <a:spcPts val="0"/>
              </a:spcAft>
              <a:buFont typeface="Wingdings 2"/>
              <a:buNone/>
              <a:defRPr/>
            </a:pPr>
            <a:r>
              <a:rPr lang="en-US" sz="4800" dirty="0" smtClean="0">
                <a:ea typeface="+mn-ea"/>
              </a:rPr>
              <a:t>0.80 - 1.25	(1.25-1.5)	CCC		10.00%		8.00%</a:t>
            </a:r>
          </a:p>
          <a:p>
            <a:pPr marL="365760" lvl="1" indent="0" eaLnBrk="1" fontAlgn="auto" hangingPunct="1">
              <a:spcAft>
                <a:spcPts val="0"/>
              </a:spcAft>
              <a:buFont typeface="Wingdings 2"/>
              <a:buNone/>
              <a:defRPr/>
            </a:pPr>
            <a:r>
              <a:rPr lang="en-US" sz="4800" dirty="0" smtClean="0">
                <a:ea typeface="+mn-ea"/>
              </a:rPr>
              <a:t>0.65 - 0.80	(0.8-1.25)	CC		11.50%		10.00%</a:t>
            </a:r>
          </a:p>
          <a:p>
            <a:pPr marL="365760" lvl="1" indent="0" eaLnBrk="1" fontAlgn="auto" hangingPunct="1">
              <a:spcAft>
                <a:spcPts val="0"/>
              </a:spcAft>
              <a:buFont typeface="Wingdings 2"/>
              <a:buNone/>
              <a:defRPr/>
            </a:pPr>
            <a:r>
              <a:rPr lang="en-US" sz="4800" dirty="0" smtClean="0">
                <a:ea typeface="+mn-ea"/>
              </a:rPr>
              <a:t>0.20 - 0.65	(0.5-0.8)	C		12.70%		12.00%</a:t>
            </a:r>
          </a:p>
          <a:p>
            <a:pPr marL="365760" lvl="1" indent="0" eaLnBrk="1" fontAlgn="auto" hangingPunct="1">
              <a:spcAft>
                <a:spcPts val="0"/>
              </a:spcAft>
              <a:buFont typeface="Wingdings 2"/>
              <a:buNone/>
              <a:defRPr/>
            </a:pPr>
            <a:r>
              <a:rPr lang="en-US" sz="4800" dirty="0" smtClean="0">
                <a:ea typeface="+mn-ea"/>
              </a:rPr>
              <a:t>&lt; 0.20	(&lt;0.5)	D			15.00%		20.00%</a:t>
            </a:r>
            <a:r>
              <a:rPr lang="en-US" sz="3500" dirty="0" smtClean="0">
                <a:ea typeface="+mn-ea"/>
                <a:cs typeface="+mn-cs"/>
              </a:rPr>
              <a:t>.</a:t>
            </a:r>
            <a:endParaRPr lang="en-US" sz="3500" dirty="0">
              <a:ea typeface="+mn-ea"/>
              <a:cs typeface="+mn-cs"/>
            </a:endParaRPr>
          </a:p>
        </p:txBody>
      </p:sp>
      <p:sp>
        <p:nvSpPr>
          <p:cNvPr id="196611" name="Footer Placeholder 3"/>
          <p:cNvSpPr>
            <a:spLocks noGrp="1"/>
          </p:cNvSpPr>
          <p:nvPr>
            <p:ph type="ftr" sz="quarter" idx="4294967295"/>
          </p:nvPr>
        </p:nvSpPr>
        <p:spPr bwMode="auto">
          <a:xfrm>
            <a:off x="609602" y="6323542"/>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dirty="0">
                <a:solidFill>
                  <a:schemeClr val="tx2"/>
                </a:solidFill>
              </a:rPr>
              <a:t>Aswath Damodaran</a:t>
            </a:r>
          </a:p>
        </p:txBody>
      </p:sp>
      <p:sp>
        <p:nvSpPr>
          <p:cNvPr id="2" name="Slide Number Placeholder 1"/>
          <p:cNvSpPr>
            <a:spLocks noGrp="1"/>
          </p:cNvSpPr>
          <p:nvPr>
            <p:ph type="sldNum" sz="quarter" idx="12"/>
          </p:nvPr>
        </p:nvSpPr>
        <p:spPr/>
        <p:txBody>
          <a:bodyPr>
            <a:normAutofit fontScale="85000" lnSpcReduction="20000"/>
          </a:bodyPr>
          <a:lstStyle/>
          <a:p>
            <a:fld id="{1AD93096-5B34-4342-9326-69289CEAE4C2}" type="slidenum">
              <a:rPr lang="en-US" smtClean="0"/>
              <a:pPr/>
              <a:t>6</a:t>
            </a:fld>
            <a:endParaRPr lang="en-US" dirty="0">
              <a:solidFill>
                <a:srgbClr val="FFFFFF"/>
              </a:solidFill>
            </a:endParaRPr>
          </a:p>
        </p:txBody>
      </p:sp>
    </p:spTree>
    <p:extLst>
      <p:ext uri="{BB962C8B-B14F-4D97-AF65-F5344CB8AC3E}">
        <p14:creationId xmlns:p14="http://schemas.microsoft.com/office/powerpoint/2010/main" val="6698241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p:txBody>
          <a:bodyPr/>
          <a:lstStyle/>
          <a:p>
            <a:r>
              <a:rPr lang="en-US" smtClean="0"/>
              <a:t>Cost of Debt computations</a:t>
            </a:r>
            <a:endParaRPr lang="en-US"/>
          </a:p>
        </p:txBody>
      </p:sp>
      <p:sp>
        <p:nvSpPr>
          <p:cNvPr id="166914" name="Rectangle 3"/>
          <p:cNvSpPr>
            <a:spLocks noGrp="1" noChangeArrowheads="1"/>
          </p:cNvSpPr>
          <p:nvPr>
            <p:ph sz="quarter" idx="1"/>
          </p:nvPr>
        </p:nvSpPr>
        <p:spPr/>
        <p:txBody>
          <a:bodyPr>
            <a:normAutofit/>
          </a:bodyPr>
          <a:lstStyle/>
          <a:p>
            <a:r>
              <a:rPr lang="en-US" sz="2900" dirty="0" smtClean="0"/>
              <a:t>In general:</a:t>
            </a:r>
          </a:p>
          <a:p>
            <a:pPr lvl="1"/>
            <a:r>
              <a:rPr lang="en-US" sz="2500" dirty="0" smtClean="0"/>
              <a:t>Pre-tax cost of debt = Risk free rate + Default spread</a:t>
            </a:r>
          </a:p>
          <a:p>
            <a:r>
              <a:rPr lang="en-US" sz="2900" dirty="0" smtClean="0"/>
              <a:t>With companies in risky (default) countries:</a:t>
            </a:r>
          </a:p>
          <a:p>
            <a:pPr marL="594360" lvl="2" indent="-320040">
              <a:spcBef>
                <a:spcPts val="700"/>
              </a:spcBef>
              <a:buSzPct val="60000"/>
              <a:buFont typeface="Wingdings"/>
              <a:buChar char=""/>
            </a:pPr>
            <a:r>
              <a:rPr lang="en-US" sz="2500" dirty="0"/>
              <a:t>Pre-tax cost of debt = Risk free rate + </a:t>
            </a:r>
            <a:r>
              <a:rPr lang="en-US" sz="2500" dirty="0" smtClean="0"/>
              <a:t>Company Default Spread + Country Default Spread</a:t>
            </a:r>
            <a:endParaRPr lang="en-US" sz="2900" dirty="0"/>
          </a:p>
          <a:p>
            <a:r>
              <a:rPr lang="en-US" sz="2900" dirty="0" smtClean="0"/>
              <a:t>Embraer’s cost of debt in 2004</a:t>
            </a:r>
            <a:endParaRPr lang="en-US" sz="2500" dirty="0" smtClean="0"/>
          </a:p>
          <a:p>
            <a:pPr marL="320040" lvl="1" indent="0">
              <a:buNone/>
            </a:pPr>
            <a:r>
              <a:rPr lang="en-US" sz="2000" dirty="0" smtClean="0"/>
              <a:t>= </a:t>
            </a:r>
            <a:r>
              <a:rPr lang="en-US" sz="2000" dirty="0" err="1" smtClean="0"/>
              <a:t>Riskfree</a:t>
            </a:r>
            <a:r>
              <a:rPr lang="en-US" sz="2000" dirty="0" smtClean="0"/>
              <a:t> rate + 2/3 (Brazil default spread) + Embraer default spread</a:t>
            </a:r>
          </a:p>
          <a:p>
            <a:pPr marL="320040" lvl="1" indent="0">
              <a:buNone/>
            </a:pPr>
            <a:r>
              <a:rPr lang="en-US" sz="2500" dirty="0" smtClean="0"/>
              <a:t> =4.29% + 2/3 (6%) + 1.00% = 9.29%</a:t>
            </a:r>
            <a:endParaRPr lang="en-US" sz="2500"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7</a:t>
            </a:fld>
            <a:endParaRPr lang="en-US" dirty="0">
              <a:solidFill>
                <a:srgbClr val="FFFFFF"/>
              </a:solidFill>
            </a:endParaRPr>
          </a:p>
        </p:txBody>
      </p:sp>
    </p:spTree>
    <p:extLst>
      <p:ext uri="{BB962C8B-B14F-4D97-AF65-F5344CB8AC3E}">
        <p14:creationId xmlns:p14="http://schemas.microsoft.com/office/powerpoint/2010/main" val="62800845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normAutofit fontScale="90000"/>
          </a:bodyPr>
          <a:lstStyle/>
          <a:p>
            <a:r>
              <a:rPr lang="en-US" smtClean="0"/>
              <a:t>Weights for the Cost of Capital Computation</a:t>
            </a:r>
            <a:endParaRPr lang="en-US"/>
          </a:p>
        </p:txBody>
      </p:sp>
      <p:sp>
        <p:nvSpPr>
          <p:cNvPr id="175106" name="Rectangle 3"/>
          <p:cNvSpPr>
            <a:spLocks noGrp="1" noChangeArrowheads="1"/>
          </p:cNvSpPr>
          <p:nvPr>
            <p:ph sz="quarter" idx="1"/>
          </p:nvPr>
        </p:nvSpPr>
        <p:spPr/>
        <p:txBody>
          <a:bodyPr>
            <a:normAutofit/>
          </a:bodyPr>
          <a:lstStyle/>
          <a:p>
            <a:r>
              <a:rPr lang="en-US" dirty="0" smtClean="0"/>
              <a:t>Use market value weights.</a:t>
            </a:r>
          </a:p>
          <a:p>
            <a:r>
              <a:rPr lang="en-US" dirty="0" smtClean="0"/>
              <a:t>Not Reasons</a:t>
            </a:r>
          </a:p>
          <a:p>
            <a:pPr lvl="1"/>
            <a:r>
              <a:rPr lang="en-US" dirty="0" smtClean="0"/>
              <a:t>Not because market is right</a:t>
            </a:r>
          </a:p>
          <a:p>
            <a:pPr lvl="1"/>
            <a:r>
              <a:rPr lang="en-US" dirty="0" smtClean="0"/>
              <a:t>Not because market values are easier to get</a:t>
            </a:r>
          </a:p>
          <a:p>
            <a:r>
              <a:rPr lang="en-US" dirty="0" smtClean="0"/>
              <a:t>Real reason</a:t>
            </a:r>
          </a:p>
          <a:p>
            <a:pPr lvl="1"/>
            <a:r>
              <a:rPr lang="en-US" dirty="0" smtClean="0"/>
              <a:t>Cost of acquiring company today</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8</a:t>
            </a:fld>
            <a:endParaRPr lang="en-US" dirty="0">
              <a:solidFill>
                <a:srgbClr val="FFFFFF"/>
              </a:solidFill>
            </a:endParaRPr>
          </a:p>
        </p:txBody>
      </p:sp>
    </p:spTree>
    <p:extLst>
      <p:ext uri="{BB962C8B-B14F-4D97-AF65-F5344CB8AC3E}">
        <p14:creationId xmlns:p14="http://schemas.microsoft.com/office/powerpoint/2010/main" val="374137628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a market value for debt: Disney</a:t>
            </a:r>
            <a:endParaRPr lang="en-US" dirty="0"/>
          </a:p>
        </p:txBody>
      </p:sp>
      <p:sp>
        <p:nvSpPr>
          <p:cNvPr id="3" name="Footer Placeholder 2"/>
          <p:cNvSpPr>
            <a:spLocks noGrp="1"/>
          </p:cNvSpPr>
          <p:nvPr>
            <p:ph type="ftr" sz="quarter" idx="11"/>
          </p:nvPr>
        </p:nvSpPr>
        <p:spPr/>
        <p:txBody>
          <a:bodyPr/>
          <a:lstStyle/>
          <a:p>
            <a:r>
              <a:rPr lang="en-US" smtClean="0"/>
              <a:t>Aswath Damodaran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AD93096-5B34-4342-9326-69289CEAE4C2}" type="slidenum">
              <a:rPr lang="en-US" smtClean="0"/>
              <a:pPr/>
              <a:t>9</a:t>
            </a:fld>
            <a:endParaRPr lang="en-US" dirty="0">
              <a:solidFill>
                <a:srgbClr val="FFFFFF"/>
              </a:solidFill>
            </a:endParaRPr>
          </a:p>
        </p:txBody>
      </p:sp>
      <p:sp>
        <p:nvSpPr>
          <p:cNvPr id="5" name="Content Placeholder 4"/>
          <p:cNvSpPr>
            <a:spLocks noGrp="1"/>
          </p:cNvSpPr>
          <p:nvPr>
            <p:ph sz="quarter" idx="1"/>
          </p:nvPr>
        </p:nvSpPr>
        <p:spPr/>
        <p:txBody>
          <a:bodyPr/>
          <a:lstStyle/>
          <a:p>
            <a:pPr>
              <a:defRPr/>
            </a:pPr>
            <a:r>
              <a:rPr lang="en-US" sz="2000" dirty="0" smtClean="0"/>
              <a:t>In 2013, Disney’s pre-tax cost of debt was 3.75%. To get the market value of interest bearing debt, act as if you are pricing a bond:</a:t>
            </a:r>
            <a:endParaRPr lang="en-US" altLang="ja-JP" sz="2000" dirty="0"/>
          </a:p>
          <a:p>
            <a:pPr lvl="1">
              <a:defRPr/>
            </a:pPr>
            <a:r>
              <a:rPr lang="en-US" sz="2000" dirty="0"/>
              <a:t>Estimated MV of Disney Debt = </a:t>
            </a:r>
          </a:p>
          <a:p>
            <a:endParaRPr lang="en-US" sz="2000" dirty="0" smtClean="0"/>
          </a:p>
          <a:p>
            <a:r>
              <a:rPr lang="en-US" sz="2000" dirty="0" smtClean="0"/>
              <a:t>To convert leases into debt, you take the PV of lease commitments in the future @3.75% </a:t>
            </a:r>
            <a:endParaRPr lang="en-US" dirty="0"/>
          </a:p>
        </p:txBody>
      </p:sp>
      <p:graphicFrame>
        <p:nvGraphicFramePr>
          <p:cNvPr id="6" name="Object 4"/>
          <p:cNvGraphicFramePr>
            <a:graphicFrameLocks noChangeAspect="1"/>
          </p:cNvGraphicFramePr>
          <p:nvPr>
            <p:extLst>
              <p:ext uri="{D42A27DB-BD31-4B8C-83A1-F6EECF244321}">
                <p14:modId xmlns:p14="http://schemas.microsoft.com/office/powerpoint/2010/main" val="3432405857"/>
              </p:ext>
            </p:extLst>
          </p:nvPr>
        </p:nvGraphicFramePr>
        <p:xfrm>
          <a:off x="4722585" y="2245840"/>
          <a:ext cx="3289300" cy="825500"/>
        </p:xfrm>
        <a:graphic>
          <a:graphicData uri="http://schemas.openxmlformats.org/presentationml/2006/ole">
            <mc:AlternateContent xmlns:mc="http://schemas.openxmlformats.org/markup-compatibility/2006">
              <mc:Choice xmlns:v="urn:schemas-microsoft-com:vml" Requires="v">
                <p:oleObj spid="_x0000_s1025" name="Equation" r:id="rId3" imgW="3289300" imgH="825500" progId="Equation.3">
                  <p:embed/>
                </p:oleObj>
              </mc:Choice>
              <mc:Fallback>
                <p:oleObj name="Equation" r:id="rId3" imgW="3289300" imgH="825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2585" y="2245840"/>
                        <a:ext cx="3289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2"/>
          <p:cNvGraphicFramePr>
            <a:graphicFrameLocks noChangeAspect="1"/>
          </p:cNvGraphicFramePr>
          <p:nvPr>
            <p:extLst>
              <p:ext uri="{D42A27DB-BD31-4B8C-83A1-F6EECF244321}">
                <p14:modId xmlns:p14="http://schemas.microsoft.com/office/powerpoint/2010/main" val="3587560881"/>
              </p:ext>
            </p:extLst>
          </p:nvPr>
        </p:nvGraphicFramePr>
        <p:xfrm>
          <a:off x="927100" y="3765588"/>
          <a:ext cx="5626100" cy="1968500"/>
        </p:xfrm>
        <a:graphic>
          <a:graphicData uri="http://schemas.openxmlformats.org/presentationml/2006/ole">
            <mc:AlternateContent xmlns:mc="http://schemas.openxmlformats.org/markup-compatibility/2006">
              <mc:Choice xmlns:v="urn:schemas-microsoft-com:vml" Requires="v">
                <p:oleObj spid="_x0000_s1026" name="Document" r:id="rId5" imgW="5626100" imgH="1968500" progId="Word.Document.12">
                  <p:embed/>
                </p:oleObj>
              </mc:Choice>
              <mc:Fallback>
                <p:oleObj name="Document" r:id="rId5" imgW="5626100" imgH="1968500" progId="Word.Document.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7100" y="3765588"/>
                        <a:ext cx="5626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Box 5"/>
          <p:cNvSpPr txBox="1">
            <a:spLocks noChangeArrowheads="1"/>
          </p:cNvSpPr>
          <p:nvPr/>
        </p:nvSpPr>
        <p:spPr bwMode="auto">
          <a:xfrm>
            <a:off x="6175248" y="3893490"/>
            <a:ext cx="2590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a:t>Disney reported $1,784 million in commitments after year 5. Given that their average commitment over the first 5 years, we assumed 5 years @ $356.8  million each.</a:t>
            </a:r>
          </a:p>
        </p:txBody>
      </p:sp>
    </p:spTree>
    <p:extLst>
      <p:ext uri="{BB962C8B-B14F-4D97-AF65-F5344CB8AC3E}">
        <p14:creationId xmlns:p14="http://schemas.microsoft.com/office/powerpoint/2010/main" val="2064096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p:txBody>
          <a:bodyPr>
            <a:normAutofit fontScale="90000"/>
          </a:bodyPr>
          <a:lstStyle/>
          <a:p>
            <a:r>
              <a:rPr lang="en-US" smtClean="0"/>
              <a:t>Estimating Cost of Capital: Embraer in 2004</a:t>
            </a:r>
            <a:endParaRPr lang="en-US" dirty="0"/>
          </a:p>
        </p:txBody>
      </p:sp>
      <p:sp>
        <p:nvSpPr>
          <p:cNvPr id="177154" name="Rectangle 3"/>
          <p:cNvSpPr>
            <a:spLocks noGrp="1" noChangeArrowheads="1"/>
          </p:cNvSpPr>
          <p:nvPr>
            <p:ph sz="quarter" idx="1"/>
          </p:nvPr>
        </p:nvSpPr>
        <p:spPr/>
        <p:txBody>
          <a:bodyPr>
            <a:normAutofit fontScale="85000" lnSpcReduction="20000"/>
          </a:bodyPr>
          <a:lstStyle/>
          <a:p>
            <a:r>
              <a:rPr lang="en-US" dirty="0" smtClean="0"/>
              <a:t>Equity</a:t>
            </a:r>
          </a:p>
          <a:p>
            <a:pPr lvl="1"/>
            <a:r>
              <a:rPr lang="en-US" dirty="0" smtClean="0"/>
              <a:t>Cost of Equity = 4.29% + 1.07 (4%) + 0.27 (7.89%) = 10.70% </a:t>
            </a:r>
          </a:p>
          <a:p>
            <a:pPr lvl="1"/>
            <a:r>
              <a:rPr lang="en-US" dirty="0" smtClean="0"/>
              <a:t>Market Value of Equity =11,042 million BR ($ 3,781 million)</a:t>
            </a:r>
          </a:p>
          <a:p>
            <a:r>
              <a:rPr lang="en-US" dirty="0" smtClean="0"/>
              <a:t>Debt</a:t>
            </a:r>
          </a:p>
          <a:p>
            <a:pPr lvl="1"/>
            <a:r>
              <a:rPr lang="en-US" dirty="0" smtClean="0"/>
              <a:t>Cost of debt = 4.29% + 4.00% +1.00%= 9.29% </a:t>
            </a:r>
          </a:p>
          <a:p>
            <a:pPr lvl="1"/>
            <a:r>
              <a:rPr lang="en-US" dirty="0" smtClean="0"/>
              <a:t>Market Value of Debt = 2,083 million BR ($713 million)</a:t>
            </a:r>
          </a:p>
          <a:p>
            <a:r>
              <a:rPr lang="en-US" dirty="0" smtClean="0"/>
              <a:t>Cost of Capital</a:t>
            </a:r>
          </a:p>
          <a:p>
            <a:pPr marL="0" indent="0" algn="ctr">
              <a:buNone/>
            </a:pPr>
            <a:r>
              <a:rPr lang="en-US" dirty="0" smtClean="0"/>
              <a:t>Cost of Capital = 10.70 % (.84) + 9.29% (1- .34) (0.16)) = 9.97%</a:t>
            </a:r>
          </a:p>
          <a:p>
            <a:pPr marL="0" indent="0">
              <a:buNone/>
            </a:pPr>
            <a:endParaRPr lang="en-US" dirty="0" smtClean="0"/>
          </a:p>
          <a:p>
            <a:r>
              <a:rPr lang="en-US" dirty="0" smtClean="0"/>
              <a:t>Computing Market Value of debt</a:t>
            </a:r>
          </a:p>
          <a:p>
            <a:pPr lvl="1"/>
            <a:r>
              <a:rPr lang="en-US" dirty="0" smtClean="0"/>
              <a:t>Book Value = $1,953 m, Interest Expense = $222 m, Maturity = 4 years</a:t>
            </a:r>
          </a:p>
          <a:p>
            <a:pPr lvl="1"/>
            <a:r>
              <a:rPr lang="en-US" dirty="0" smtClean="0"/>
              <a:t>Market Value = 222  million (PV of annuity, 4 years, 9.29%) + $1,953 million/1.0929</a:t>
            </a:r>
            <a:r>
              <a:rPr lang="en-US" baseline="30000" dirty="0" smtClean="0"/>
              <a:t>4</a:t>
            </a:r>
            <a:r>
              <a:rPr lang="en-US" dirty="0" smtClean="0"/>
              <a:t> = 2,083 million BR</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10</a:t>
            </a:fld>
            <a:endParaRPr lang="en-US" dirty="0">
              <a:solidFill>
                <a:srgbClr val="FFFFFF"/>
              </a:solidFill>
            </a:endParaRPr>
          </a:p>
        </p:txBody>
      </p:sp>
    </p:spTree>
    <p:extLst>
      <p:ext uri="{BB962C8B-B14F-4D97-AF65-F5344CB8AC3E}">
        <p14:creationId xmlns:p14="http://schemas.microsoft.com/office/powerpoint/2010/main" val="32936304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p:txBody>
          <a:bodyPr>
            <a:normAutofit fontScale="90000"/>
          </a:bodyPr>
          <a:lstStyle/>
          <a:p>
            <a:r>
              <a:rPr lang="en-US" dirty="0" smtClean="0"/>
              <a:t>If you had to do it….Converting a Dollar Cost of Capital to a Nominal Real Cost of Capital</a:t>
            </a:r>
            <a:endParaRPr lang="en-US" dirty="0"/>
          </a:p>
        </p:txBody>
      </p:sp>
      <p:sp>
        <p:nvSpPr>
          <p:cNvPr id="179202" name="Rectangle 3"/>
          <p:cNvSpPr>
            <a:spLocks noGrp="1" noChangeArrowheads="1"/>
          </p:cNvSpPr>
          <p:nvPr>
            <p:ph sz="quarter" idx="1"/>
          </p:nvPr>
        </p:nvSpPr>
        <p:spPr/>
        <p:txBody>
          <a:bodyPr>
            <a:normAutofit fontScale="92500"/>
          </a:bodyPr>
          <a:lstStyle/>
          <a:p>
            <a:r>
              <a:rPr lang="en-US" u="sng" dirty="0" smtClean="0"/>
              <a:t>Approach 1</a:t>
            </a:r>
            <a:r>
              <a:rPr lang="en-US" dirty="0" smtClean="0"/>
              <a:t>: Use $R risk free rate and given inputs.</a:t>
            </a:r>
          </a:p>
          <a:p>
            <a:pPr lvl="1"/>
            <a:r>
              <a:rPr lang="en-US" sz="2600" dirty="0" smtClean="0"/>
              <a:t>Cost of Equity = 12% + 1.07(4%) + 27 (7.%) = 18.41% </a:t>
            </a:r>
          </a:p>
          <a:p>
            <a:pPr lvl="1"/>
            <a:r>
              <a:rPr lang="en-US" sz="2600" dirty="0" smtClean="0"/>
              <a:t>Cost of Debt = 12% + 1% = 13% </a:t>
            </a:r>
          </a:p>
          <a:p>
            <a:pPr lvl="1"/>
            <a:r>
              <a:rPr lang="en-US" sz="2600" dirty="0" smtClean="0"/>
              <a:t>Cost of Capital = 18.41% (.84) + 13%(1-.34)(.16) =16.84% </a:t>
            </a:r>
          </a:p>
          <a:p>
            <a:r>
              <a:rPr lang="en-US" u="sng" dirty="0" smtClean="0"/>
              <a:t>Approach 2</a:t>
            </a:r>
            <a:r>
              <a:rPr lang="en-US" dirty="0" smtClean="0"/>
              <a:t>: Use the differential inflation rate to estimate the cost of capital. </a:t>
            </a:r>
            <a:r>
              <a:rPr lang="en-US" dirty="0" err="1" smtClean="0"/>
              <a:t>Ifthe</a:t>
            </a:r>
            <a:r>
              <a:rPr lang="en-US" dirty="0" smtClean="0"/>
              <a:t> inflation rate in BR is 8% and the inflation rate in the U.S. is 2%:</a:t>
            </a:r>
          </a:p>
          <a:p>
            <a:pPr marL="0" indent="0">
              <a:buNone/>
            </a:pPr>
            <a:r>
              <a:rPr lang="en-US" dirty="0" smtClean="0"/>
              <a:t>	Cost of capital=</a:t>
            </a:r>
          </a:p>
          <a:p>
            <a:pPr marL="0" indent="0">
              <a:buNone/>
            </a:pPr>
            <a:r>
              <a:rPr lang="en-US" dirty="0" smtClean="0"/>
              <a:t>			</a:t>
            </a:r>
            <a:r>
              <a:rPr lang="en-US" sz="2200" dirty="0" smtClean="0"/>
              <a:t>= 1.0997 (1.08/1.02)-1   = 0.1644 or 16.44%</a:t>
            </a:r>
          </a:p>
          <a:p>
            <a:endParaRPr lang="en-US" dirty="0"/>
          </a:p>
        </p:txBody>
      </p:sp>
      <p:graphicFrame>
        <p:nvGraphicFramePr>
          <p:cNvPr id="179203" name="Object 2"/>
          <p:cNvGraphicFramePr>
            <a:graphicFrameLocks noChangeAspect="1"/>
          </p:cNvGraphicFramePr>
          <p:nvPr>
            <p:extLst>
              <p:ext uri="{D42A27DB-BD31-4B8C-83A1-F6EECF244321}">
                <p14:modId xmlns:p14="http://schemas.microsoft.com/office/powerpoint/2010/main" val="3207297658"/>
              </p:ext>
            </p:extLst>
          </p:nvPr>
        </p:nvGraphicFramePr>
        <p:xfrm>
          <a:off x="3960217" y="4725830"/>
          <a:ext cx="2855965" cy="580012"/>
        </p:xfrm>
        <a:graphic>
          <a:graphicData uri="http://schemas.openxmlformats.org/presentationml/2006/ole">
            <mc:AlternateContent xmlns:mc="http://schemas.openxmlformats.org/markup-compatibility/2006">
              <mc:Choice xmlns:v="urn:schemas-microsoft-com:vml" Requires="v">
                <p:oleObj spid="_x0000_s19482" name="Equation" r:id="rId4" imgW="1943100" imgH="393700" progId="Equation.3">
                  <p:embed/>
                </p:oleObj>
              </mc:Choice>
              <mc:Fallback>
                <p:oleObj name="Equation" r:id="rId4" imgW="1943100" imgH="393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0217" y="4725830"/>
                        <a:ext cx="2855965" cy="580012"/>
                      </a:xfrm>
                      <a:prstGeom prst="rect">
                        <a:avLst/>
                      </a:prstGeom>
                      <a:solidFill>
                        <a:srgbClr val="FFFFFF"/>
                      </a:solidFill>
                      <a:ln>
                        <a:noFill/>
                      </a:ln>
                      <a:extLst/>
                    </p:spPr>
                  </p:pic>
                </p:oleObj>
              </mc:Fallback>
            </mc:AlternateContent>
          </a:graphicData>
        </a:graphic>
      </p:graphicFrame>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11</a:t>
            </a:fld>
            <a:endParaRPr lang="en-US" dirty="0">
              <a:solidFill>
                <a:srgbClr val="FFFFFF"/>
              </a:solidFill>
            </a:endParaRPr>
          </a:p>
        </p:txBody>
      </p:sp>
    </p:spTree>
    <p:extLst>
      <p:ext uri="{BB962C8B-B14F-4D97-AF65-F5344CB8AC3E}">
        <p14:creationId xmlns:p14="http://schemas.microsoft.com/office/powerpoint/2010/main" val="429294216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p:txBody>
          <a:bodyPr/>
          <a:lstStyle/>
          <a:p>
            <a:r>
              <a:rPr lang="en-US" smtClean="0"/>
              <a:t>Dealing with Hybrids and Preferred Stock</a:t>
            </a:r>
            <a:endParaRPr lang="en-US"/>
          </a:p>
        </p:txBody>
      </p:sp>
      <p:sp>
        <p:nvSpPr>
          <p:cNvPr id="180226" name="Rectangle 3"/>
          <p:cNvSpPr>
            <a:spLocks noGrp="1" noChangeArrowheads="1"/>
          </p:cNvSpPr>
          <p:nvPr>
            <p:ph sz="quarter" idx="1"/>
          </p:nvPr>
        </p:nvSpPr>
        <p:spPr/>
        <p:txBody>
          <a:bodyPr>
            <a:normAutofit/>
          </a:bodyPr>
          <a:lstStyle/>
          <a:p>
            <a:r>
              <a:rPr lang="en-US" dirty="0" smtClean="0"/>
              <a:t>With convertibles: Break down hybrids into debt and equity components.</a:t>
            </a:r>
          </a:p>
          <a:p>
            <a:r>
              <a:rPr lang="en-US" dirty="0" smtClean="0"/>
              <a:t>With preferred stock: Keep as separate capital source, with yield as cost.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12</a:t>
            </a:fld>
            <a:endParaRPr lang="en-US" dirty="0">
              <a:solidFill>
                <a:srgbClr val="FFFFFF"/>
              </a:solidFill>
            </a:endParaRPr>
          </a:p>
        </p:txBody>
      </p:sp>
    </p:spTree>
    <p:extLst>
      <p:ext uri="{BB962C8B-B14F-4D97-AF65-F5344CB8AC3E}">
        <p14:creationId xmlns:p14="http://schemas.microsoft.com/office/powerpoint/2010/main" val="395686463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p:txBody>
          <a:bodyPr/>
          <a:lstStyle/>
          <a:p>
            <a:r>
              <a:rPr lang="en-US" smtClean="0"/>
              <a:t>Recapping the Cost of Capital</a:t>
            </a:r>
            <a:endParaRPr lang="en-US"/>
          </a:p>
        </p:txBody>
      </p:sp>
      <p:pic>
        <p:nvPicPr>
          <p:cNvPr id="185346"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6305" b="-26305"/>
          <a:stretch>
            <a:fillRect/>
          </a:stretch>
        </p:blipFill>
        <p:spPr/>
      </p:pic>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1AD93096-5B34-4342-9326-69289CEAE4C2}" type="slidenum">
              <a:rPr lang="en-US" smtClean="0"/>
              <a:pPr/>
              <a:t>13</a:t>
            </a:fld>
            <a:endParaRPr lang="en-US" dirty="0">
              <a:solidFill>
                <a:srgbClr val="FFFFFF"/>
              </a:solidFill>
            </a:endParaRPr>
          </a:p>
        </p:txBody>
      </p:sp>
    </p:spTree>
    <p:extLst>
      <p:ext uri="{BB962C8B-B14F-4D97-AF65-F5344CB8AC3E}">
        <p14:creationId xmlns:p14="http://schemas.microsoft.com/office/powerpoint/2010/main" val="322885627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209</TotalTime>
  <Words>1552</Words>
  <Application>Microsoft Macintosh PowerPoint</Application>
  <PresentationFormat>Letter Paper (8.5x11 in)</PresentationFormat>
  <Paragraphs>130</Paragraphs>
  <Slides>13</Slides>
  <Notes>9</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13</vt:i4>
      </vt:variant>
    </vt:vector>
  </HeadingPairs>
  <TitlesOfParts>
    <vt:vector size="17" baseType="lpstr">
      <vt:lpstr>Basic</vt:lpstr>
      <vt:lpstr>Equation</vt:lpstr>
      <vt:lpstr>Microsoft Equation</vt:lpstr>
      <vt:lpstr>Microsoft Word Document</vt:lpstr>
      <vt:lpstr>Session 6: Estimating cost of debt, debt ratios and cost of capital</vt:lpstr>
      <vt:lpstr>Bringing debt into the capital equation</vt:lpstr>
      <vt:lpstr>What is debt?</vt:lpstr>
      <vt:lpstr>Estimating the Cost of Debt</vt:lpstr>
      <vt:lpstr>Estimating Synthetic Ratings</vt:lpstr>
      <vt:lpstr>Interest Coverage Ratios, Ratings and Default Spreads: 2003 &amp; 2004</vt:lpstr>
      <vt:lpstr>Cost of Debt computations</vt:lpstr>
      <vt:lpstr>Weights for the Cost of Capital Computation</vt:lpstr>
      <vt:lpstr>Getting a market value for debt: Disney</vt:lpstr>
      <vt:lpstr>Estimating Cost of Capital: Embraer in 2004</vt:lpstr>
      <vt:lpstr>If you had to do it….Converting a Dollar Cost of Capital to a Nominal Real Cost of Capital</vt:lpstr>
      <vt:lpstr>Dealing with Hybrids and Preferred Stock</vt:lpstr>
      <vt:lpstr>Recapping the Cost of Capital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Estimating cost of debt, debt ratios and cost of capital</dc:title>
  <dc:creator>Aswath Damodaran</dc:creator>
  <cp:lastModifiedBy>Aswath Damodaran</cp:lastModifiedBy>
  <cp:revision>16</cp:revision>
  <cp:lastPrinted>2013-12-12T13:03:45Z</cp:lastPrinted>
  <dcterms:created xsi:type="dcterms:W3CDTF">2011-11-03T12:27:46Z</dcterms:created>
  <dcterms:modified xsi:type="dcterms:W3CDTF">2016-02-05T21:20:24Z</dcterms:modified>
</cp:coreProperties>
</file>