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6"/>
  </p:notesMasterIdLst>
  <p:handoutMasterIdLst>
    <p:handoutMasterId r:id="rId17"/>
  </p:handoutMasterIdLst>
  <p:sldIdLst>
    <p:sldId id="256" r:id="rId2"/>
    <p:sldId id="273" r:id="rId3"/>
    <p:sldId id="274" r:id="rId4"/>
    <p:sldId id="275" r:id="rId5"/>
    <p:sldId id="276" r:id="rId6"/>
    <p:sldId id="277" r:id="rId7"/>
    <p:sldId id="278" r:id="rId8"/>
    <p:sldId id="280" r:id="rId9"/>
    <p:sldId id="281" r:id="rId10"/>
    <p:sldId id="284" r:id="rId11"/>
    <p:sldId id="285" r:id="rId12"/>
    <p:sldId id="286" r:id="rId13"/>
    <p:sldId id="287" r:id="rId14"/>
    <p:sldId id="289" r:id="rId15"/>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17"/>
  </p:normalViewPr>
  <p:slideViewPr>
    <p:cSldViewPr snapToGrid="0" snapToObjects="1">
      <p:cViewPr varScale="1">
        <p:scale>
          <a:sx n="88" d="100"/>
          <a:sy n="88"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6/12/16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6/12/16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Rot="1" noChangeAspect="1" noChangeArrowheads="1" noTextEdit="1"/>
          </p:cNvSpPr>
          <p:nvPr>
            <p:ph type="sldImg"/>
          </p:nvPr>
        </p:nvSpPr>
        <p:spPr>
          <a:xfrm>
            <a:off x="1150938" y="692150"/>
            <a:ext cx="4556125" cy="3416300"/>
          </a:xfrm>
          <a:ln/>
        </p:spPr>
      </p:sp>
      <p:sp>
        <p:nvSpPr>
          <p:cNvPr id="2324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up the process. Much as we do not trust accounting statements, that is where we go for the information. Accounting earnings are not cash flows. </a:t>
            </a:r>
          </a:p>
          <a:p>
            <a:r>
              <a:rPr lang="en-US" altLang="en-US">
                <a:latin typeface="Times" charset="0"/>
                <a:ea typeface="ＭＳ Ｐゴシック" charset="-128"/>
              </a:rPr>
              <a:t>We do not draw a distinction between discretionary and required capital expenditures. Once you introduce growth in earnings, the distinction becomes largely symbolic. </a:t>
            </a:r>
          </a:p>
          <a:p>
            <a:r>
              <a:rPr lang="en-US" altLang="en-US">
                <a:latin typeface="Times" charset="0"/>
                <a:ea typeface="ＭＳ Ｐゴシック" charset="-128"/>
              </a:rPr>
              <a:t>Draws a distinction between cashflows to equity and the firm again.</a:t>
            </a:r>
          </a:p>
        </p:txBody>
      </p:sp>
    </p:spTree>
    <p:extLst>
      <p:ext uri="{BB962C8B-B14F-4D97-AF65-F5344CB8AC3E}">
        <p14:creationId xmlns:p14="http://schemas.microsoft.com/office/powerpoint/2010/main" val="202595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2"/>
          <p:cNvSpPr>
            <a:spLocks noGrp="1" noRot="1" noChangeAspect="1" noChangeArrowheads="1"/>
          </p:cNvSpPr>
          <p:nvPr>
            <p:ph type="sldImg"/>
          </p:nvPr>
        </p:nvSpPr>
        <p:spPr>
          <a:xfrm>
            <a:off x="1150938" y="692150"/>
            <a:ext cx="4556125" cy="3416300"/>
          </a:xfrm>
          <a:solidFill>
            <a:srgbClr val="FFFFFF"/>
          </a:solidFill>
          <a:ln/>
        </p:spPr>
      </p:sp>
      <p:sp>
        <p:nvSpPr>
          <p:cNvPr id="1873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Lays out the three definitions of cashflows. The strictest measure is the dividend measure. (In fact, there are some who do not count stock buybacks.) The more expansive equity measure is the free cashflow to equity, which you can think off as potential dividends. The free cashflow to the firm is the cash available for all claimholders in the firm - it is before cashflows to any of the claimholders in the firm - debt or equity. </a:t>
            </a:r>
          </a:p>
        </p:txBody>
      </p:sp>
    </p:spTree>
    <p:extLst>
      <p:ext uri="{BB962C8B-B14F-4D97-AF65-F5344CB8AC3E}">
        <p14:creationId xmlns:p14="http://schemas.microsoft.com/office/powerpoint/2010/main" val="1074703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ChangeArrowheads="1"/>
          </p:cNvSpPr>
          <p:nvPr>
            <p:ph type="sldImg"/>
          </p:nvPr>
        </p:nvSpPr>
        <p:spPr>
          <a:xfrm>
            <a:off x="1150938" y="692150"/>
            <a:ext cx="4556125" cy="3416300"/>
          </a:xfrm>
          <a:solidFill>
            <a:srgbClr val="FFFFFF"/>
          </a:solidFill>
          <a:ln/>
        </p:spPr>
      </p:sp>
      <p:sp>
        <p:nvSpPr>
          <p:cNvPr id="18944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Very seldom can you use the reported earnings in the annual report in valuation. This lays out the three adjustments that you usually have to make before you start doing valuation:</a:t>
            </a:r>
          </a:p>
          <a:p>
            <a:pPr marL="228600" indent="-228600">
              <a:buFontTx/>
              <a:buAutoNum type="arabicPeriod"/>
            </a:pPr>
            <a:r>
              <a:rPr lang="en-US" altLang="en-US">
                <a:latin typeface="Times" charset="0"/>
                <a:ea typeface="ＭＳ Ｐゴシック" charset="-128"/>
              </a:rPr>
              <a:t>You might need to update the accounting information for most recent reports that have come from the firm or other sources.</a:t>
            </a:r>
          </a:p>
          <a:p>
            <a:pPr marL="228600" indent="-228600">
              <a:buFontTx/>
              <a:buAutoNum type="arabicPeriod"/>
            </a:pPr>
            <a:r>
              <a:rPr lang="en-US" altLang="en-US">
                <a:latin typeface="Times" charset="0"/>
                <a:ea typeface="ＭＳ Ｐゴシック" charset="-128"/>
              </a:rPr>
              <a:t>If you have a cyclical or commodity firm, you have to adjust the earnings for where in the cycle (of the economy, for a cyclical firm, or for the commodity price, for a commodity firm) you are currently.</a:t>
            </a:r>
          </a:p>
          <a:p>
            <a:pPr marL="228600" indent="-228600">
              <a:buFontTx/>
              <a:buAutoNum type="arabicPeriod"/>
            </a:pPr>
            <a:r>
              <a:rPr lang="en-US" altLang="en-US">
                <a:latin typeface="Times" charset="0"/>
                <a:ea typeface="ＭＳ Ｐゴシック" charset="-128"/>
              </a:rPr>
              <a:t>You have to clean up for obvious shortcomings in accounting rules. </a:t>
            </a:r>
          </a:p>
          <a:p>
            <a:pPr marL="228600" indent="-228600">
              <a:buFontTx/>
              <a:buAutoNum type="arabicPeriod"/>
            </a:pPr>
            <a:endParaRPr lang="en-US" altLang="en-US">
              <a:latin typeface="Times" charset="0"/>
              <a:ea typeface="ＭＳ Ｐゴシック" charset="-128"/>
            </a:endParaRPr>
          </a:p>
        </p:txBody>
      </p:sp>
    </p:spTree>
    <p:extLst>
      <p:ext uri="{BB962C8B-B14F-4D97-AF65-F5344CB8AC3E}">
        <p14:creationId xmlns:p14="http://schemas.microsoft.com/office/powerpoint/2010/main" val="32086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ChangeArrowheads="1"/>
          </p:cNvSpPr>
          <p:nvPr>
            <p:ph type="sldImg"/>
          </p:nvPr>
        </p:nvSpPr>
        <p:spPr>
          <a:xfrm>
            <a:off x="1150938" y="692150"/>
            <a:ext cx="4556125" cy="3416300"/>
          </a:xfrm>
          <a:solidFill>
            <a:srgbClr val="FFFFFF"/>
          </a:solidFill>
          <a:ln/>
        </p:spPr>
      </p:sp>
      <p:sp>
        <p:nvSpPr>
          <p:cNvPr id="1914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From an intuitive standpoint, there is little difference between a term loan (where you pay off a loan in equal annual installments) and an operating lease. It may be more like unsecured debt than secured debt but it is debt.</a:t>
            </a:r>
          </a:p>
          <a:p>
            <a:r>
              <a:rPr lang="en-US" altLang="en-US">
                <a:latin typeface="Times" charset="0"/>
                <a:ea typeface="ＭＳ Ｐゴシック" charset="-128"/>
              </a:rPr>
              <a:t>It is not just debt that is affected when you convert operating leases to debt. The operating income also will change.</a:t>
            </a:r>
          </a:p>
        </p:txBody>
      </p:sp>
    </p:spTree>
    <p:extLst>
      <p:ext uri="{BB962C8B-B14F-4D97-AF65-F5344CB8AC3E}">
        <p14:creationId xmlns:p14="http://schemas.microsoft.com/office/powerpoint/2010/main" val="158785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Rot="1" noChangeAspect="1" noChangeArrowheads="1"/>
          </p:cNvSpPr>
          <p:nvPr>
            <p:ph type="sldImg"/>
          </p:nvPr>
        </p:nvSpPr>
        <p:spPr>
          <a:xfrm>
            <a:off x="1150938" y="692150"/>
            <a:ext cx="4556125" cy="3416300"/>
          </a:xfrm>
          <a:solidFill>
            <a:srgbClr val="FFFFFF"/>
          </a:solidFill>
          <a:ln/>
        </p:spPr>
      </p:sp>
      <p:sp>
        <p:nvSpPr>
          <p:cNvPr id="1935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Home Depot reports its lease commitments in its financial statements. The present value of operating lease expenses is computed using the pre-tax cost of debt. (An argument can be made that the unsecured cost of debt should be used.)</a:t>
            </a:r>
          </a:p>
        </p:txBody>
      </p:sp>
    </p:spTree>
    <p:extLst>
      <p:ext uri="{BB962C8B-B14F-4D97-AF65-F5344CB8AC3E}">
        <p14:creationId xmlns:p14="http://schemas.microsoft.com/office/powerpoint/2010/main" val="1138983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noTextEdit="1"/>
          </p:cNvSpPr>
          <p:nvPr>
            <p:ph type="sldImg"/>
          </p:nvPr>
        </p:nvSpPr>
        <p:spPr>
          <a:xfrm>
            <a:off x="1150938" y="692150"/>
            <a:ext cx="4556125" cy="3416300"/>
          </a:xfrm>
          <a:ln/>
        </p:spPr>
      </p:sp>
      <p:sp>
        <p:nvSpPr>
          <p:cNvPr id="19763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argument used by accountants - that R&amp;D yields uncertain benefits - is specious. You could make the same argument about other investments - investing in a factory in an emerging market, deciding to build a concept car - and you are forced to treat these as capital expenditures.</a:t>
            </a:r>
          </a:p>
          <a:p>
            <a:r>
              <a:rPr lang="en-US" altLang="en-US">
                <a:latin typeface="Times" charset="0"/>
                <a:ea typeface="ＭＳ Ｐゴシック" charset="-128"/>
              </a:rPr>
              <a:t>To capitalize R&amp;D, you need to specify</a:t>
            </a:r>
          </a:p>
          <a:p>
            <a:pPr lvl="1">
              <a:buFontTx/>
              <a:buChar char="•"/>
            </a:pPr>
            <a:r>
              <a:rPr lang="en-US" altLang="en-US">
                <a:latin typeface="Times" charset="0"/>
                <a:ea typeface="ＭＳ Ｐゴシック" charset="-128"/>
              </a:rPr>
              <a:t>On average, how long it takes between the time you do research and a commercial product </a:t>
            </a:r>
            <a:r>
              <a:rPr lang="en-US" altLang="en-US" u="sng">
                <a:latin typeface="Times" charset="0"/>
                <a:ea typeface="ＭＳ Ｐゴシック" charset="-128"/>
              </a:rPr>
              <a:t>emerges</a:t>
            </a:r>
            <a:r>
              <a:rPr lang="en-US" altLang="en-US">
                <a:latin typeface="Times" charset="0"/>
                <a:ea typeface="ＭＳ Ｐゴシック" charset="-128"/>
              </a:rPr>
              <a:t> from the research. (This is the amortizable life)</a:t>
            </a:r>
          </a:p>
          <a:p>
            <a:pPr lvl="1">
              <a:buFontTx/>
              <a:buChar char="•"/>
            </a:pPr>
            <a:r>
              <a:rPr lang="en-US" altLang="en-US">
                <a:latin typeface="Times" charset="0"/>
                <a:ea typeface="ＭＳ Ｐゴシック" charset="-128"/>
              </a:rPr>
              <a:t>R&amp;D expenses from the past (for a period equivalent to the amortizable life). If your firm has not been in existence for that long, you would go back for as many years as you can.</a:t>
            </a:r>
          </a:p>
          <a:p>
            <a:pPr lvl="1">
              <a:buFontTx/>
              <a:buChar char="•"/>
            </a:pPr>
            <a:r>
              <a:rPr lang="en-US" altLang="en-US">
                <a:latin typeface="Times" charset="0"/>
                <a:ea typeface="ＭＳ Ｐゴシック" charset="-128"/>
              </a:rPr>
              <a:t>Depreciation schedules - stick with the simplest which is straight line depreciation.</a:t>
            </a:r>
          </a:p>
          <a:p>
            <a:pPr lvl="1">
              <a:buFontTx/>
              <a:buChar char="•"/>
            </a:pPr>
            <a:endParaRPr lang="en-US" altLang="en-US">
              <a:latin typeface="Times" charset="0"/>
              <a:ea typeface="ＭＳ Ｐゴシック" charset="-128"/>
            </a:endParaRPr>
          </a:p>
        </p:txBody>
      </p:sp>
    </p:spTree>
    <p:extLst>
      <p:ext uri="{BB962C8B-B14F-4D97-AF65-F5344CB8AC3E}">
        <p14:creationId xmlns:p14="http://schemas.microsoft.com/office/powerpoint/2010/main" val="2100262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Rot="1" noChangeAspect="1" noChangeArrowheads="1"/>
          </p:cNvSpPr>
          <p:nvPr>
            <p:ph type="sldImg"/>
          </p:nvPr>
        </p:nvSpPr>
        <p:spPr>
          <a:xfrm>
            <a:off x="1150938" y="692150"/>
            <a:ext cx="4556125" cy="3416300"/>
          </a:xfrm>
          <a:solidFill>
            <a:srgbClr val="FFFFFF"/>
          </a:solidFill>
          <a:ln/>
        </p:spPr>
      </p:sp>
      <p:sp>
        <p:nvSpPr>
          <p:cNvPr id="1996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amortizable life is an assumption based upon Cisco</a:t>
            </a:r>
            <a:r>
              <a:rPr lang="ja-JP" altLang="en-US">
                <a:latin typeface="Helvetica" charset="0"/>
                <a:ea typeface="ＭＳ Ｐゴシック" charset="-128"/>
              </a:rPr>
              <a:t>’</a:t>
            </a:r>
            <a:r>
              <a:rPr lang="en-US" altLang="ja-JP">
                <a:latin typeface="Helvetica" charset="0"/>
                <a:ea typeface="ＭＳ Ｐゴシック" charset="-128"/>
              </a:rPr>
              <a:t>s business (telecom equipment and software). It would be shorter in other businesses (such as computer chips) and longer in businesses that need regulatory approval (such as pharmaceuticals).</a:t>
            </a:r>
          </a:p>
          <a:p>
            <a:r>
              <a:rPr lang="en-US" altLang="en-US">
                <a:latin typeface="Helvetica" charset="0"/>
                <a:ea typeface="ＭＳ Ｐゴシック" charset="-128"/>
              </a:rPr>
              <a:t>Note that the amortization is 1/5 of the R&amp;D expense each year.</a:t>
            </a:r>
          </a:p>
          <a:p>
            <a:r>
              <a:rPr lang="en-US" altLang="en-US">
                <a:latin typeface="Helvetica" charset="0"/>
                <a:ea typeface="ＭＳ Ｐゴシック" charset="-128"/>
              </a:rPr>
              <a:t>We are also assuming that R&amp;D expenses are spent at the end of each year - not realistic, but simplifies analysis - that is why there is no amortization of the current year</a:t>
            </a:r>
            <a:r>
              <a:rPr lang="ja-JP" altLang="en-US">
                <a:latin typeface="Helvetica" charset="0"/>
                <a:ea typeface="ＭＳ Ｐゴシック" charset="-128"/>
              </a:rPr>
              <a:t>’</a:t>
            </a:r>
            <a:r>
              <a:rPr lang="en-US" altLang="ja-JP">
                <a:latin typeface="Helvetica" charset="0"/>
                <a:ea typeface="ＭＳ Ｐゴシック" charset="-128"/>
              </a:rPr>
              <a:t>s expense.</a:t>
            </a:r>
          </a:p>
          <a:p>
            <a:r>
              <a:rPr lang="en-US" altLang="en-US">
                <a:latin typeface="Helvetica" charset="0"/>
                <a:ea typeface="ＭＳ Ｐゴシック" charset="-128"/>
              </a:rPr>
              <a:t>The effect of capitalizing R&amp;D will be greatest at firms where R&amp;D is growing over time and be non-existent at firms with flat R&amp;D.</a:t>
            </a:r>
          </a:p>
        </p:txBody>
      </p:sp>
    </p:spTree>
    <p:extLst>
      <p:ext uri="{BB962C8B-B14F-4D97-AF65-F5344CB8AC3E}">
        <p14:creationId xmlns:p14="http://schemas.microsoft.com/office/powerpoint/2010/main" val="7584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p:cNvSpPr>
          <p:nvPr>
            <p:ph type="sldImg"/>
          </p:nvPr>
        </p:nvSpPr>
        <p:spPr>
          <a:xfrm>
            <a:off x="1150938" y="692150"/>
            <a:ext cx="4556125" cy="3416300"/>
          </a:xfrm>
          <a:solidFill>
            <a:srgbClr val="FFFFFF"/>
          </a:solidFill>
          <a:ln/>
        </p:spPr>
      </p:sp>
      <p:sp>
        <p:nvSpPr>
          <p:cNvPr id="206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accounting definition of cap ex is too narrow. It excludes external cap ex (which is what acquisitions are) and intangible cap ex (which is what R&amp;D is).</a:t>
            </a:r>
          </a:p>
          <a:p>
            <a:r>
              <a:rPr lang="en-US" altLang="en-US">
                <a:latin typeface="Times" charset="0"/>
                <a:ea typeface="ＭＳ Ｐゴシック" charset="-128"/>
              </a:rPr>
              <a:t>We would include all acquisitions, including stock swaps acquisitions. To those who would argue that there is no cashflow associated with stock swaps, we would suggest that all that has occurred is that the firm has just skipped a step - the firm could have issued the stock to the market and used the cash on the acquisitions. </a:t>
            </a:r>
          </a:p>
          <a:p>
            <a:r>
              <a:rPr lang="en-US" altLang="en-US">
                <a:latin typeface="Times" charset="0"/>
                <a:ea typeface="ＭＳ Ｐゴシック" charset="-128"/>
              </a:rPr>
              <a:t>It is true that incorporating acquisitions into valuation can be messy for firms that do relatively few and very diverse acquisitions over time. You have the option of ignoring these acquisitions when you do valuation but make sure that the expected growth rate in earnings does not then include the expected growth from acquisitions. You are implicitly assuming that acquisitions in the future will be done at fair value and hence have no value impact.</a:t>
            </a:r>
          </a:p>
        </p:txBody>
      </p:sp>
    </p:spTree>
    <p:extLst>
      <p:ext uri="{BB962C8B-B14F-4D97-AF65-F5344CB8AC3E}">
        <p14:creationId xmlns:p14="http://schemas.microsoft.com/office/powerpoint/2010/main" val="590953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p:cNvSpPr>
          <p:nvPr>
            <p:ph type="sldImg"/>
          </p:nvPr>
        </p:nvSpPr>
        <p:spPr>
          <a:xfrm>
            <a:off x="1150938" y="692150"/>
            <a:ext cx="4556125" cy="3416300"/>
          </a:xfrm>
          <a:solidFill>
            <a:srgbClr val="FFFFFF"/>
          </a:solidFill>
          <a:ln/>
        </p:spPr>
      </p:sp>
      <p:sp>
        <p:nvSpPr>
          <p:cNvPr id="208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true net cap ex of $ 3.7 billion is well in excess of the net cap ex from the accounting statement ($98 million).</a:t>
            </a:r>
          </a:p>
        </p:txBody>
      </p:sp>
    </p:spTree>
    <p:extLst>
      <p:ext uri="{BB962C8B-B14F-4D97-AF65-F5344CB8AC3E}">
        <p14:creationId xmlns:p14="http://schemas.microsoft.com/office/powerpoint/2010/main" val="1947411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p:cNvSpPr>
          <p:nvPr>
            <p:ph type="sldImg"/>
          </p:nvPr>
        </p:nvSpPr>
        <p:spPr>
          <a:xfrm>
            <a:off x="1150938" y="692150"/>
            <a:ext cx="4556125" cy="3416300"/>
          </a:xfrm>
          <a:solidFill>
            <a:srgbClr val="FFFFFF"/>
          </a:solidFill>
          <a:ln/>
        </p:spPr>
      </p:sp>
      <p:sp>
        <p:nvSpPr>
          <p:cNvPr id="2109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We remove cash from current assets because cash is not a wasting asset for most firms with substantial cash balances. Cash today tends to be invested in treasuries or commercial paper which yields a fair return for the risk taken (which is little or none). There are some analysts who still use operating cash (which they estimate as a percent of revenues) as part of working capital, but we believe that this is no longer appropriate for firms in markets with well developed banking systems and investment alternatives.</a:t>
            </a:r>
          </a:p>
          <a:p>
            <a:r>
              <a:rPr lang="en-US" altLang="en-US">
                <a:latin typeface="Times" charset="0"/>
                <a:ea typeface="ＭＳ Ｐゴシック" charset="-128"/>
              </a:rPr>
              <a:t>The debt in current liabilities is included in the debt used for cost of capital.</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32632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Session 7: Estimating cash flows</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Cash Flows</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9" name="Content Placeholder 8"/>
          <p:cNvPicPr>
            <a:picLocks noGrp="1" noChangeAspect="1"/>
          </p:cNvPicPr>
          <p:nvPr>
            <p:ph sz="quarter" idx="1"/>
          </p:nvPr>
        </p:nvPicPr>
        <p:blipFill>
          <a:blip r:embed="rId2"/>
          <a:stretch>
            <a:fillRect/>
          </a:stretch>
        </p:blipFill>
        <p:spPr>
          <a:xfrm>
            <a:off x="1957621" y="1600200"/>
            <a:ext cx="5463708" cy="4495800"/>
          </a:xfrm>
          <a:prstGeom prst="rect">
            <a:avLst/>
          </a:prstGeom>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Steps in Cash Flow Estimation</a:t>
            </a:r>
          </a:p>
        </p:txBody>
      </p:sp>
      <p:sp>
        <p:nvSpPr>
          <p:cNvPr id="21094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Estimate the current earnings of the firm</a:t>
            </a:r>
          </a:p>
          <a:p>
            <a:pPr marL="640080" lvl="1" indent="-274320" eaLnBrk="1" fontAlgn="auto" hangingPunct="1">
              <a:spcAft>
                <a:spcPts val="0"/>
              </a:spcAft>
              <a:buFont typeface="Wingdings 2"/>
              <a:buChar char=""/>
              <a:defRPr/>
            </a:pPr>
            <a:r>
              <a:rPr lang="en-US" dirty="0" smtClean="0">
                <a:ea typeface="+mn-ea"/>
              </a:rPr>
              <a:t>If cash flows to equity, look at net income</a:t>
            </a:r>
          </a:p>
          <a:p>
            <a:pPr marL="640080" lvl="1" indent="-274320" eaLnBrk="1" fontAlgn="auto" hangingPunct="1">
              <a:spcAft>
                <a:spcPts val="0"/>
              </a:spcAft>
              <a:buFont typeface="Wingdings 2"/>
              <a:buChar char=""/>
              <a:defRPr/>
            </a:pPr>
            <a:r>
              <a:rPr lang="en-US" dirty="0" smtClean="0">
                <a:ea typeface="+mn-ea"/>
              </a:rPr>
              <a:t>If cash flows to the firm, look at operating earnings after taxes</a:t>
            </a:r>
          </a:p>
          <a:p>
            <a:pPr marL="320040" indent="-320040" eaLnBrk="1" fontAlgn="auto" hangingPunct="1">
              <a:spcAft>
                <a:spcPts val="0"/>
              </a:spcAft>
              <a:buFont typeface="Wingdings"/>
              <a:buChar char=""/>
              <a:defRPr/>
            </a:pPr>
            <a:r>
              <a:rPr lang="en-US" dirty="0" smtClean="0">
                <a:ea typeface="+mn-ea"/>
                <a:cs typeface="+mn-cs"/>
              </a:rPr>
              <a:t>Consider how much the firm invested to create future growth</a:t>
            </a:r>
            <a:r>
              <a:rPr lang="en-US" dirty="0" smtClean="0">
                <a:ea typeface="+mn-ea"/>
              </a:rPr>
              <a:t>.</a:t>
            </a:r>
          </a:p>
          <a:p>
            <a:pPr marL="320040" indent="-320040" eaLnBrk="1" fontAlgn="auto" hangingPunct="1">
              <a:spcAft>
                <a:spcPts val="0"/>
              </a:spcAft>
              <a:buFont typeface="Wingdings"/>
              <a:buChar char=""/>
              <a:defRPr/>
            </a:pPr>
            <a:r>
              <a:rPr lang="en-US" dirty="0" smtClean="0">
                <a:ea typeface="+mn-ea"/>
                <a:cs typeface="+mn-cs"/>
              </a:rPr>
              <a:t>If looking at cash flows to equity, consider the cash flows from net debt issues (debt issued - debt repaid)</a:t>
            </a:r>
            <a:endParaRPr lang="en-US" dirty="0">
              <a:ea typeface="+mn-ea"/>
              <a:cs typeface="+mn-cs"/>
            </a:endParaRPr>
          </a:p>
        </p:txBody>
      </p:sp>
      <p:sp>
        <p:nvSpPr>
          <p:cNvPr id="231427"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en-US" sz="1400">
                <a:solidFill>
                  <a:schemeClr val="tx2"/>
                </a:solidFill>
              </a:rPr>
              <a:t>Aswath Damodaran</a:t>
            </a:r>
          </a:p>
        </p:txBody>
      </p:sp>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DF143248-417C-8D4C-AA08-8EABCB745271}" type="slidenum">
              <a:rPr lang="en-US" altLang="en-US" sz="1200">
                <a:solidFill>
                  <a:srgbClr val="FFFFFF"/>
                </a:solidFill>
              </a:rPr>
              <a:pPr eaLnBrk="1" hangingPunct="1">
                <a:lnSpc>
                  <a:spcPct val="80000"/>
                </a:lnSpc>
              </a:pPr>
              <a:t>3</a:t>
            </a:fld>
            <a:endParaRPr lang="en-US" altLang="en-US" sz="1200">
              <a:solidFill>
                <a:srgbClr val="FFFFFF"/>
              </a:solidFill>
            </a:endParaRPr>
          </a:p>
        </p:txBody>
      </p:sp>
    </p:spTree>
    <p:extLst>
      <p:ext uri="{BB962C8B-B14F-4D97-AF65-F5344CB8AC3E}">
        <p14:creationId xmlns:p14="http://schemas.microsoft.com/office/powerpoint/2010/main" val="13841595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Defining Cashflow</a:t>
            </a:r>
          </a:p>
        </p:txBody>
      </p:sp>
      <p:pic>
        <p:nvPicPr>
          <p:cNvPr id="18637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7082" b="-57082"/>
          <a:stretch>
            <a:fillRect/>
          </a:stretch>
        </p:blipFill>
        <p:spPr>
          <a:xfrm>
            <a:off x="612775" y="1600200"/>
            <a:ext cx="8153400" cy="4495800"/>
          </a:xfrm>
        </p:spPr>
      </p:pic>
    </p:spTree>
    <p:extLst>
      <p:ext uri="{BB962C8B-B14F-4D97-AF65-F5344CB8AC3E}">
        <p14:creationId xmlns:p14="http://schemas.microsoft.com/office/powerpoint/2010/main" val="1839486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From Reported to Actual Earnings</a:t>
            </a:r>
          </a:p>
        </p:txBody>
      </p:sp>
      <p:pic>
        <p:nvPicPr>
          <p:cNvPr id="18841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383" b="-2383"/>
          <a:stretch>
            <a:fillRect/>
          </a:stretch>
        </p:blipFill>
        <p:spPr>
          <a:xfrm>
            <a:off x="612775" y="1600200"/>
            <a:ext cx="8153400" cy="4495800"/>
          </a:xfrm>
        </p:spPr>
      </p:pic>
    </p:spTree>
    <p:extLst>
      <p:ext uri="{BB962C8B-B14F-4D97-AF65-F5344CB8AC3E}">
        <p14:creationId xmlns:p14="http://schemas.microsoft.com/office/powerpoint/2010/main" val="6441676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Dealing with Operating Lease Expenses</a:t>
            </a:r>
          </a:p>
        </p:txBody>
      </p:sp>
      <p:sp>
        <p:nvSpPr>
          <p:cNvPr id="12185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Operating Lease Expenses are financial expenses, not operating expenses</a:t>
            </a:r>
          </a:p>
          <a:p>
            <a:pPr marL="320040" indent="-320040" eaLnBrk="1" fontAlgn="auto" hangingPunct="1">
              <a:spcAft>
                <a:spcPts val="0"/>
              </a:spcAft>
              <a:buFont typeface="Wingdings"/>
              <a:buChar char=""/>
              <a:defRPr/>
            </a:pPr>
            <a:r>
              <a:rPr lang="en-US" dirty="0" smtClean="0">
                <a:ea typeface="+mn-ea"/>
                <a:cs typeface="+mn-cs"/>
              </a:rPr>
              <a:t>Debt Value of Operating Leases = Present value of Operating Lease Commitments at the pre-tax cost of debt</a:t>
            </a:r>
          </a:p>
          <a:p>
            <a:pPr marL="320040" indent="-320040" eaLnBrk="1" fontAlgn="auto" hangingPunct="1">
              <a:spcAft>
                <a:spcPts val="0"/>
              </a:spcAft>
              <a:buFont typeface="Wingdings"/>
              <a:buChar char=""/>
              <a:defRPr/>
            </a:pPr>
            <a:r>
              <a:rPr lang="en-US" dirty="0" smtClean="0">
                <a:ea typeface="+mn-ea"/>
                <a:cs typeface="+mn-cs"/>
              </a:rPr>
              <a:t>Adjusted Operating Earnings</a:t>
            </a:r>
          </a:p>
          <a:p>
            <a:pPr marL="640080" lvl="1" indent="-274320" eaLnBrk="1" fontAlgn="auto" hangingPunct="1">
              <a:spcAft>
                <a:spcPts val="0"/>
              </a:spcAft>
              <a:buFont typeface="Wingdings 2"/>
              <a:buChar char=""/>
              <a:defRPr/>
            </a:pPr>
            <a:r>
              <a:rPr lang="en-US" dirty="0" smtClean="0">
                <a:ea typeface="+mn-ea"/>
              </a:rPr>
              <a:t>Adjusted Operating Earnings = Operating Earnings + Operating Lease Expenses - Depreciation on Leased Asset</a:t>
            </a:r>
          </a:p>
        </p:txBody>
      </p:sp>
    </p:spTree>
    <p:extLst>
      <p:ext uri="{BB962C8B-B14F-4D97-AF65-F5344CB8AC3E}">
        <p14:creationId xmlns:p14="http://schemas.microsoft.com/office/powerpoint/2010/main" val="390952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Operating Leases at Amgen in 2007</a:t>
            </a:r>
          </a:p>
        </p:txBody>
      </p:sp>
      <p:sp>
        <p:nvSpPr>
          <p:cNvPr id="28674" name="Rectangle 3"/>
          <p:cNvSpPr>
            <a:spLocks noGrp="1" noChangeArrowheads="1"/>
          </p:cNvSpPr>
          <p:nvPr>
            <p:ph sz="quarter" idx="1"/>
          </p:nvPr>
        </p:nvSpPr>
        <p:spPr>
          <a:xfrm>
            <a:off x="612775" y="1600200"/>
            <a:ext cx="8153400" cy="4495800"/>
          </a:xfrm>
        </p:spPr>
        <p:txBody>
          <a:bodyPr>
            <a:noAutofit/>
          </a:bodyPr>
          <a:lstStyle/>
          <a:p>
            <a:pPr eaLnBrk="1" hangingPunct="1">
              <a:lnSpc>
                <a:spcPct val="80000"/>
              </a:lnSpc>
            </a:pPr>
            <a:r>
              <a:rPr lang="en-US" altLang="en-US" sz="1800" dirty="0">
                <a:ea typeface="ＭＳ Ｐゴシック" charset="-128"/>
              </a:rPr>
              <a:t>Amgen has lease commitments and its cost of debt (based on it</a:t>
            </a:r>
            <a:r>
              <a:rPr lang="ja-JP" altLang="en-US" sz="1800" dirty="0">
                <a:ea typeface="ＭＳ Ｐゴシック" charset="-128"/>
              </a:rPr>
              <a:t>’</a:t>
            </a:r>
            <a:r>
              <a:rPr lang="en-US" altLang="ja-JP" sz="1800" dirty="0">
                <a:ea typeface="ＭＳ Ｐゴシック" charset="-128"/>
              </a:rPr>
              <a:t>s A rating) is 5.63%.</a:t>
            </a:r>
          </a:p>
          <a:p>
            <a:pPr eaLnBrk="1" hangingPunct="1">
              <a:lnSpc>
                <a:spcPct val="80000"/>
              </a:lnSpc>
              <a:buFont typeface="Wingdings" charset="2"/>
              <a:buNone/>
            </a:pPr>
            <a:r>
              <a:rPr lang="en-US" altLang="en-US" sz="1800" dirty="0">
                <a:ea typeface="ＭＳ Ｐゴシック" charset="-128"/>
              </a:rPr>
              <a:t>Year	Commitment	Present Value</a:t>
            </a:r>
          </a:p>
          <a:p>
            <a:pPr eaLnBrk="1" hangingPunct="1">
              <a:lnSpc>
                <a:spcPct val="80000"/>
              </a:lnSpc>
              <a:buFont typeface="Wingdings" charset="2"/>
              <a:buNone/>
            </a:pPr>
            <a:r>
              <a:rPr lang="en-US" altLang="en-US" sz="1800" dirty="0">
                <a:ea typeface="ＭＳ Ｐゴシック" charset="-128"/>
              </a:rPr>
              <a:t>1	 $96.00 		$90.88 </a:t>
            </a:r>
          </a:p>
          <a:p>
            <a:pPr eaLnBrk="1" hangingPunct="1">
              <a:lnSpc>
                <a:spcPct val="80000"/>
              </a:lnSpc>
              <a:buFont typeface="Wingdings" charset="2"/>
              <a:buNone/>
            </a:pPr>
            <a:r>
              <a:rPr lang="en-US" altLang="en-US" sz="1800" dirty="0">
                <a:ea typeface="ＭＳ Ｐゴシック" charset="-128"/>
              </a:rPr>
              <a:t>2	 $95.00 		$85.14 </a:t>
            </a:r>
          </a:p>
          <a:p>
            <a:pPr eaLnBrk="1" hangingPunct="1">
              <a:lnSpc>
                <a:spcPct val="80000"/>
              </a:lnSpc>
              <a:buFont typeface="Wingdings" charset="2"/>
              <a:buNone/>
            </a:pPr>
            <a:r>
              <a:rPr lang="en-US" altLang="en-US" sz="1800" dirty="0">
                <a:ea typeface="ＭＳ Ｐゴシック" charset="-128"/>
              </a:rPr>
              <a:t>3	 $102.00 		$86.54 </a:t>
            </a:r>
          </a:p>
          <a:p>
            <a:pPr eaLnBrk="1" hangingPunct="1">
              <a:lnSpc>
                <a:spcPct val="80000"/>
              </a:lnSpc>
              <a:buFont typeface="Wingdings" charset="2"/>
              <a:buNone/>
            </a:pPr>
            <a:r>
              <a:rPr lang="en-US" altLang="en-US" sz="1800" dirty="0">
                <a:ea typeface="ＭＳ Ｐゴシック" charset="-128"/>
              </a:rPr>
              <a:t>4	 $98.00 		$78.72 </a:t>
            </a:r>
          </a:p>
          <a:p>
            <a:pPr eaLnBrk="1" hangingPunct="1">
              <a:lnSpc>
                <a:spcPct val="80000"/>
              </a:lnSpc>
              <a:buFont typeface="Wingdings" charset="2"/>
              <a:buNone/>
            </a:pPr>
            <a:r>
              <a:rPr lang="en-US" altLang="en-US" sz="1800" dirty="0">
                <a:ea typeface="ＭＳ Ｐゴシック" charset="-128"/>
              </a:rPr>
              <a:t>5	 $87.00 		$66.16 </a:t>
            </a:r>
          </a:p>
          <a:p>
            <a:pPr eaLnBrk="1" hangingPunct="1">
              <a:lnSpc>
                <a:spcPct val="80000"/>
              </a:lnSpc>
              <a:buFont typeface="Wingdings" charset="2"/>
              <a:buNone/>
            </a:pPr>
            <a:r>
              <a:rPr lang="en-US" altLang="en-US" sz="1800" dirty="0">
                <a:ea typeface="ＭＳ Ｐゴシック" charset="-128"/>
              </a:rPr>
              <a:t>6-12	 $107.43	 	$462.10 ($752 million prorated)</a:t>
            </a:r>
          </a:p>
          <a:p>
            <a:pPr eaLnBrk="1" hangingPunct="1">
              <a:lnSpc>
                <a:spcPct val="80000"/>
              </a:lnSpc>
            </a:pPr>
            <a:r>
              <a:rPr lang="en-US" altLang="en-US" sz="1800" dirty="0">
                <a:ea typeface="ＭＳ Ｐゴシック" charset="-128"/>
              </a:rPr>
              <a:t>Debt Value of leases =		 $869.55 </a:t>
            </a:r>
          </a:p>
          <a:p>
            <a:pPr eaLnBrk="1" hangingPunct="1">
              <a:lnSpc>
                <a:spcPct val="80000"/>
              </a:lnSpc>
            </a:pPr>
            <a:r>
              <a:rPr lang="en-US" altLang="en-US" sz="1800" dirty="0">
                <a:ea typeface="ＭＳ Ｐゴシック" charset="-128"/>
              </a:rPr>
              <a:t>Debt outstanding at Amgen = $7,402 + $ 870 = $8,272 million</a:t>
            </a:r>
          </a:p>
          <a:p>
            <a:pPr eaLnBrk="1" hangingPunct="1">
              <a:lnSpc>
                <a:spcPct val="80000"/>
              </a:lnSpc>
            </a:pPr>
            <a:r>
              <a:rPr lang="en-US" altLang="en-US" sz="1800" dirty="0">
                <a:ea typeface="ＭＳ Ｐゴシック" charset="-128"/>
              </a:rPr>
              <a:t>Adjusted Operating Income = Stated OI + Lease expense this year – Depreciation</a:t>
            </a:r>
          </a:p>
          <a:p>
            <a:pPr eaLnBrk="1" hangingPunct="1">
              <a:lnSpc>
                <a:spcPct val="80000"/>
              </a:lnSpc>
              <a:buFont typeface="Wingdings" charset="2"/>
              <a:buNone/>
            </a:pPr>
            <a:r>
              <a:rPr lang="en-US" altLang="en-US" sz="1800" dirty="0">
                <a:ea typeface="ＭＳ Ｐゴシック" charset="-128"/>
              </a:rPr>
              <a:t>	= 5,071 m + 69 m - 870/12 = $5,068 million (12 year life for assets</a:t>
            </a:r>
            <a:r>
              <a:rPr lang="en-US" altLang="en-US" sz="1800" dirty="0" smtClean="0">
                <a:ea typeface="ＭＳ Ｐゴシック" charset="-128"/>
              </a:rPr>
              <a:t>)</a:t>
            </a:r>
            <a:endParaRPr lang="en-US" altLang="en-US" sz="1800" dirty="0">
              <a:ea typeface="ＭＳ Ｐゴシック" charset="-128"/>
            </a:endParaRPr>
          </a:p>
        </p:txBody>
      </p:sp>
      <p:sp>
        <p:nvSpPr>
          <p:cNvPr id="192515" name="Rectangle 4"/>
          <p:cNvSpPr>
            <a:spLocks noChangeArrowheads="1"/>
          </p:cNvSpPr>
          <p:nvPr/>
        </p:nvSpPr>
        <p:spPr bwMode="auto">
          <a:xfrm>
            <a:off x="11896725" y="3235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endParaRPr lang="en-US" altLang="en-US"/>
          </a:p>
        </p:txBody>
      </p:sp>
    </p:spTree>
    <p:extLst>
      <p:ext uri="{BB962C8B-B14F-4D97-AF65-F5344CB8AC3E}">
        <p14:creationId xmlns:p14="http://schemas.microsoft.com/office/powerpoint/2010/main" val="30340127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R&amp;D Expenses: Operating or Capital Expenses</a:t>
            </a:r>
            <a:endParaRPr lang="en-US">
              <a:ea typeface="+mj-ea"/>
              <a:cs typeface="+mj-cs"/>
            </a:endParaRPr>
          </a:p>
        </p:txBody>
      </p:sp>
      <p:sp>
        <p:nvSpPr>
          <p:cNvPr id="12800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R&amp;D is a capital expense, not an operating expense.</a:t>
            </a:r>
          </a:p>
          <a:p>
            <a:pPr marL="320040" indent="-320040" eaLnBrk="1" fontAlgn="auto" hangingPunct="1">
              <a:spcAft>
                <a:spcPts val="0"/>
              </a:spcAft>
              <a:buFont typeface="Wingdings"/>
              <a:buChar char=""/>
              <a:defRPr/>
            </a:pPr>
            <a:r>
              <a:rPr lang="en-US" dirty="0" smtClean="0">
                <a:ea typeface="+mn-ea"/>
                <a:cs typeface="+mn-cs"/>
              </a:rPr>
              <a:t>To capitalize R&amp;D,</a:t>
            </a:r>
          </a:p>
          <a:p>
            <a:pPr marL="640080" lvl="1" indent="-274320" eaLnBrk="1" fontAlgn="auto" hangingPunct="1">
              <a:spcAft>
                <a:spcPts val="0"/>
              </a:spcAft>
              <a:buFont typeface="Wingdings 2"/>
              <a:buChar char=""/>
              <a:defRPr/>
            </a:pPr>
            <a:r>
              <a:rPr lang="en-US" dirty="0" smtClean="0">
                <a:ea typeface="+mn-ea"/>
              </a:rPr>
              <a:t>Specify an amortizable life for R&amp;D (2 - 10 years)</a:t>
            </a:r>
          </a:p>
          <a:p>
            <a:pPr marL="640080" lvl="1" indent="-274320" eaLnBrk="1" fontAlgn="auto" hangingPunct="1">
              <a:spcAft>
                <a:spcPts val="0"/>
              </a:spcAft>
              <a:buFont typeface="Wingdings 2"/>
              <a:buChar char=""/>
              <a:defRPr/>
            </a:pPr>
            <a:r>
              <a:rPr lang="en-US" dirty="0" smtClean="0">
                <a:ea typeface="+mn-ea"/>
              </a:rPr>
              <a:t>Collect past R&amp;D expenses for the amortizable life</a:t>
            </a:r>
          </a:p>
          <a:p>
            <a:pPr marL="640080" lvl="1" indent="-274320" eaLnBrk="1" fontAlgn="auto" hangingPunct="1">
              <a:spcAft>
                <a:spcPts val="0"/>
              </a:spcAft>
              <a:buFont typeface="Wingdings 2"/>
              <a:buChar char=""/>
              <a:defRPr/>
            </a:pPr>
            <a:r>
              <a:rPr lang="en-US" dirty="0" smtClean="0">
                <a:ea typeface="+mn-ea"/>
              </a:rPr>
              <a:t>Sum up the unamortized R&amp;D over the period. </a:t>
            </a:r>
            <a:endParaRPr lang="en-US" dirty="0">
              <a:ea typeface="+mn-ea"/>
            </a:endParaRPr>
          </a:p>
        </p:txBody>
      </p:sp>
    </p:spTree>
    <p:extLst>
      <p:ext uri="{BB962C8B-B14F-4D97-AF65-F5344CB8AC3E}">
        <p14:creationId xmlns:p14="http://schemas.microsoft.com/office/powerpoint/2010/main" val="2082827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Capitalizing R&amp;D Expenses: Amgen</a:t>
            </a:r>
          </a:p>
        </p:txBody>
      </p:sp>
      <p:sp>
        <p:nvSpPr>
          <p:cNvPr id="30722" name="Rectangle 3"/>
          <p:cNvSpPr>
            <a:spLocks noGrp="1" noChangeArrowheads="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R &amp; D was assumed to have a 10-year life. </a:t>
            </a:r>
          </a:p>
          <a:p>
            <a:pPr marL="0" indent="0" eaLnBrk="1" fontAlgn="auto" hangingPunct="1">
              <a:spcAft>
                <a:spcPts val="0"/>
              </a:spcAft>
              <a:buFont typeface="Wingdings"/>
              <a:buNone/>
              <a:defRPr/>
            </a:pPr>
            <a:r>
              <a:rPr lang="en-US" dirty="0" smtClean="0">
                <a:ea typeface="+mn-ea"/>
                <a:cs typeface="+mn-cs"/>
              </a:rPr>
              <a:t>Year		R&amp;D Expense	Unamortized portion	 Amortization this year</a:t>
            </a:r>
          </a:p>
          <a:p>
            <a:pPr marL="0" indent="0" eaLnBrk="1" fontAlgn="auto" hangingPunct="1">
              <a:spcAft>
                <a:spcPts val="0"/>
              </a:spcAft>
              <a:buFont typeface="Wingdings"/>
              <a:buNone/>
              <a:defRPr/>
            </a:pPr>
            <a:r>
              <a:rPr lang="en-US" dirty="0" smtClean="0">
                <a:ea typeface="+mn-ea"/>
                <a:cs typeface="+mn-cs"/>
              </a:rPr>
              <a:t>Current		3366.00		1.00	3366.00	</a:t>
            </a:r>
          </a:p>
          <a:p>
            <a:pPr marL="0" indent="0" eaLnBrk="1" fontAlgn="auto" hangingPunct="1">
              <a:spcAft>
                <a:spcPts val="0"/>
              </a:spcAft>
              <a:buFont typeface="Wingdings"/>
              <a:buNone/>
              <a:defRPr/>
            </a:pPr>
            <a:r>
              <a:rPr lang="en-US" dirty="0" smtClean="0">
                <a:ea typeface="+mn-ea"/>
                <a:cs typeface="+mn-cs"/>
              </a:rPr>
              <a:t>-1		2314.00		0.90	2082.60		$231.40 </a:t>
            </a:r>
          </a:p>
          <a:p>
            <a:pPr marL="0" indent="0" eaLnBrk="1" fontAlgn="auto" hangingPunct="1">
              <a:spcAft>
                <a:spcPts val="0"/>
              </a:spcAft>
              <a:buFont typeface="Wingdings"/>
              <a:buNone/>
              <a:defRPr/>
            </a:pPr>
            <a:r>
              <a:rPr lang="en-US" dirty="0" smtClean="0">
                <a:ea typeface="+mn-ea"/>
                <a:cs typeface="+mn-cs"/>
              </a:rPr>
              <a:t>-2		2028.00		0.80	1622.40		$202.80 </a:t>
            </a:r>
          </a:p>
          <a:p>
            <a:pPr marL="0" indent="0" eaLnBrk="1" fontAlgn="auto" hangingPunct="1">
              <a:spcAft>
                <a:spcPts val="0"/>
              </a:spcAft>
              <a:buFont typeface="Wingdings"/>
              <a:buNone/>
              <a:defRPr/>
            </a:pPr>
            <a:r>
              <a:rPr lang="en-US" dirty="0" smtClean="0">
                <a:ea typeface="+mn-ea"/>
                <a:cs typeface="+mn-cs"/>
              </a:rPr>
              <a:t>-3		1655.00		0.70	1158.50		$165.50 </a:t>
            </a:r>
          </a:p>
          <a:p>
            <a:pPr marL="0" indent="0" eaLnBrk="1" fontAlgn="auto" hangingPunct="1">
              <a:spcAft>
                <a:spcPts val="0"/>
              </a:spcAft>
              <a:buFont typeface="Wingdings"/>
              <a:buNone/>
              <a:defRPr/>
            </a:pPr>
            <a:r>
              <a:rPr lang="en-US" dirty="0" smtClean="0">
                <a:ea typeface="+mn-ea"/>
                <a:cs typeface="+mn-cs"/>
              </a:rPr>
              <a:t>-4		1117.00		0.60	670.20		$111.70 </a:t>
            </a:r>
          </a:p>
          <a:p>
            <a:pPr marL="0" indent="0" eaLnBrk="1" fontAlgn="auto" hangingPunct="1">
              <a:spcAft>
                <a:spcPts val="0"/>
              </a:spcAft>
              <a:buFont typeface="Wingdings"/>
              <a:buNone/>
              <a:defRPr/>
            </a:pPr>
            <a:r>
              <a:rPr lang="en-US" dirty="0" smtClean="0">
                <a:ea typeface="+mn-ea"/>
                <a:cs typeface="+mn-cs"/>
              </a:rPr>
              <a:t>-5		865.00		0.50	432.50		$86.50 </a:t>
            </a:r>
          </a:p>
          <a:p>
            <a:pPr marL="0" indent="0" eaLnBrk="1" fontAlgn="auto" hangingPunct="1">
              <a:spcAft>
                <a:spcPts val="0"/>
              </a:spcAft>
              <a:buFont typeface="Wingdings"/>
              <a:buNone/>
              <a:defRPr/>
            </a:pPr>
            <a:r>
              <a:rPr lang="en-US" dirty="0" smtClean="0">
                <a:ea typeface="+mn-ea"/>
                <a:cs typeface="+mn-cs"/>
              </a:rPr>
              <a:t>-6		845.00		0.40	338.00		$84.50 </a:t>
            </a:r>
          </a:p>
          <a:p>
            <a:pPr marL="0" indent="0" eaLnBrk="1" fontAlgn="auto" hangingPunct="1">
              <a:spcAft>
                <a:spcPts val="0"/>
              </a:spcAft>
              <a:buFont typeface="Wingdings"/>
              <a:buNone/>
              <a:defRPr/>
            </a:pPr>
            <a:r>
              <a:rPr lang="en-US" dirty="0" smtClean="0">
                <a:ea typeface="+mn-ea"/>
                <a:cs typeface="+mn-cs"/>
              </a:rPr>
              <a:t>-7		823.00		0.30	246.90		$82.30 </a:t>
            </a:r>
          </a:p>
          <a:p>
            <a:pPr marL="0" indent="0" eaLnBrk="1" fontAlgn="auto" hangingPunct="1">
              <a:spcAft>
                <a:spcPts val="0"/>
              </a:spcAft>
              <a:buFont typeface="Wingdings"/>
              <a:buNone/>
              <a:defRPr/>
            </a:pPr>
            <a:r>
              <a:rPr lang="en-US" dirty="0" smtClean="0">
                <a:ea typeface="+mn-ea"/>
                <a:cs typeface="+mn-cs"/>
              </a:rPr>
              <a:t>-8		663.00		0.20	132.60		$66.30 </a:t>
            </a:r>
          </a:p>
          <a:p>
            <a:pPr marL="0" indent="0" eaLnBrk="1" fontAlgn="auto" hangingPunct="1">
              <a:spcAft>
                <a:spcPts val="0"/>
              </a:spcAft>
              <a:buFont typeface="Wingdings"/>
              <a:buNone/>
              <a:defRPr/>
            </a:pPr>
            <a:r>
              <a:rPr lang="en-US" dirty="0" smtClean="0">
                <a:ea typeface="+mn-ea"/>
                <a:cs typeface="+mn-cs"/>
              </a:rPr>
              <a:t>-9		631.00		0.10	63.10		$63.10 </a:t>
            </a:r>
          </a:p>
          <a:p>
            <a:pPr marL="0" indent="0" eaLnBrk="1" fontAlgn="auto" hangingPunct="1">
              <a:spcAft>
                <a:spcPts val="0"/>
              </a:spcAft>
              <a:buFont typeface="Wingdings"/>
              <a:buNone/>
              <a:defRPr/>
            </a:pPr>
            <a:r>
              <a:rPr lang="en-US" dirty="0" smtClean="0">
                <a:ea typeface="+mn-ea"/>
                <a:cs typeface="+mn-cs"/>
              </a:rPr>
              <a:t>-10		558.00			0.00		$55.80 </a:t>
            </a:r>
          </a:p>
          <a:p>
            <a:pPr marL="0" indent="0" eaLnBrk="1" fontAlgn="auto" hangingPunct="1">
              <a:spcAft>
                <a:spcPts val="0"/>
              </a:spcAft>
              <a:buFont typeface="Wingdings"/>
              <a:buNone/>
              <a:defRPr/>
            </a:pPr>
            <a:r>
              <a:rPr lang="en-US" dirty="0" smtClean="0">
                <a:ea typeface="+mn-ea"/>
                <a:cs typeface="+mn-cs"/>
              </a:rPr>
              <a:t>Value of Research Asset =			$10,112.80		$1,149.90 </a:t>
            </a:r>
          </a:p>
          <a:p>
            <a:pPr marL="320040" indent="-320040" eaLnBrk="1" fontAlgn="auto" hangingPunct="1">
              <a:spcAft>
                <a:spcPts val="0"/>
              </a:spcAft>
              <a:buFont typeface="Wingdings"/>
              <a:buChar char=""/>
              <a:defRPr/>
            </a:pPr>
            <a:r>
              <a:rPr lang="en-US" dirty="0" smtClean="0">
                <a:ea typeface="+mn-ea"/>
                <a:cs typeface="+mn-cs"/>
              </a:rPr>
              <a:t>Adjusted Operating Income = $5,120 + 3,366 - 1,150 = $7,336 million</a:t>
            </a:r>
            <a:endParaRPr lang="en-US" dirty="0">
              <a:ea typeface="+mn-ea"/>
              <a:cs typeface="+mn-cs"/>
            </a:endParaRPr>
          </a:p>
        </p:txBody>
      </p:sp>
    </p:spTree>
    <p:extLst>
      <p:ext uri="{BB962C8B-B14F-4D97-AF65-F5344CB8AC3E}">
        <p14:creationId xmlns:p14="http://schemas.microsoft.com/office/powerpoint/2010/main" val="921417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Which tax rate?</a:t>
            </a:r>
            <a:endParaRPr lang="en-US" altLang="en-US" dirty="0">
              <a:ea typeface="ＭＳ Ｐゴシック" charset="-128"/>
            </a:endParaRPr>
          </a:p>
        </p:txBody>
      </p:sp>
      <p:pic>
        <p:nvPicPr>
          <p:cNvPr id="204802"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extLst>
      <p:ext uri="{BB962C8B-B14F-4D97-AF65-F5344CB8AC3E}">
        <p14:creationId xmlns:p14="http://schemas.microsoft.com/office/powerpoint/2010/main" val="995629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Capital expenditures should include</a:t>
            </a:r>
          </a:p>
        </p:txBody>
      </p:sp>
      <p:sp>
        <p:nvSpPr>
          <p:cNvPr id="137218"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dirty="0">
                <a:ea typeface="ＭＳ Ｐゴシック" charset="-128"/>
              </a:rPr>
              <a:t>Research and development </a:t>
            </a:r>
            <a:r>
              <a:rPr lang="en-US" altLang="en-US" sz="2400" dirty="0" smtClean="0">
                <a:ea typeface="ＭＳ Ｐゴシック" charset="-128"/>
              </a:rPr>
              <a:t>expenses, net of amortization</a:t>
            </a:r>
            <a:r>
              <a:rPr lang="en-US" altLang="en-US" sz="2400" dirty="0" smtClean="0">
                <a:ea typeface="ＭＳ Ｐゴシック" charset="-128"/>
              </a:rPr>
              <a:t>.  </a:t>
            </a:r>
            <a:endParaRPr lang="en-US" altLang="ja-JP" sz="2400" dirty="0">
              <a:ea typeface="ＭＳ Ｐゴシック" charset="-128"/>
            </a:endParaRPr>
          </a:p>
          <a:p>
            <a:pPr eaLnBrk="1" hangingPunct="1">
              <a:lnSpc>
                <a:spcPct val="80000"/>
              </a:lnSpc>
            </a:pPr>
            <a:r>
              <a:rPr lang="en-US" altLang="en-US" sz="2400" dirty="0">
                <a:ea typeface="ＭＳ Ｐゴシック" charset="-128"/>
              </a:rPr>
              <a:t>Acquisitions of other firms, since these are like capital expenditures. </a:t>
            </a:r>
            <a:endParaRPr lang="en-US" altLang="en-US" sz="2400" dirty="0" smtClean="0">
              <a:ea typeface="ＭＳ Ｐゴシック" charset="-128"/>
            </a:endParaRPr>
          </a:p>
        </p:txBody>
      </p:sp>
    </p:spTree>
    <p:extLst>
      <p:ext uri="{BB962C8B-B14F-4D97-AF65-F5344CB8AC3E}">
        <p14:creationId xmlns:p14="http://schemas.microsoft.com/office/powerpoint/2010/main" val="359588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Amgen Net Capital Expenditures</a:t>
            </a:r>
          </a:p>
        </p:txBody>
      </p:sp>
      <p:sp>
        <p:nvSpPr>
          <p:cNvPr id="139266"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If we define capital expenditures broadly to include R&amp;D and acquisitions:</a:t>
            </a:r>
          </a:p>
          <a:p>
            <a:pPr marL="640080" lvl="1" indent="-274320" eaLnBrk="1" fontAlgn="auto" hangingPunct="1">
              <a:spcAft>
                <a:spcPts val="0"/>
              </a:spcAft>
              <a:buFont typeface="Wingdings 2"/>
              <a:buChar char=""/>
              <a:defRPr/>
            </a:pPr>
            <a:r>
              <a:rPr lang="en-US" sz="2000" dirty="0" smtClean="0">
                <a:ea typeface="+mn-ea"/>
              </a:rPr>
              <a:t>Accounting Capital Expenditures =		$1,218 million</a:t>
            </a:r>
          </a:p>
          <a:p>
            <a:pPr marL="640080" lvl="1" indent="-274320" eaLnBrk="1" fontAlgn="auto" hangingPunct="1">
              <a:spcAft>
                <a:spcPts val="0"/>
              </a:spcAft>
              <a:buFont typeface="Wingdings 2"/>
              <a:buChar char=""/>
              <a:defRPr/>
            </a:pPr>
            <a:r>
              <a:rPr lang="en-US" sz="2000" dirty="0" smtClean="0">
                <a:ea typeface="+mn-ea"/>
              </a:rPr>
              <a:t>- Accounting Depreciation =		$  963 million</a:t>
            </a:r>
          </a:p>
          <a:p>
            <a:pPr marL="640080" lvl="1" indent="-274320" eaLnBrk="1" fontAlgn="auto" hangingPunct="1">
              <a:spcAft>
                <a:spcPts val="0"/>
              </a:spcAft>
              <a:buFont typeface="Wingdings 2"/>
              <a:buChar char=""/>
              <a:defRPr/>
            </a:pPr>
            <a:r>
              <a:rPr lang="en-US" sz="2000" dirty="0" smtClean="0">
                <a:ea typeface="+mn-ea"/>
              </a:rPr>
              <a:t>Accounting Net Cap Ex =			$  255 million</a:t>
            </a:r>
          </a:p>
          <a:p>
            <a:pPr marL="640080" lvl="1" indent="-274320" eaLnBrk="1" fontAlgn="auto" hangingPunct="1">
              <a:spcAft>
                <a:spcPts val="0"/>
              </a:spcAft>
              <a:buFont typeface="Wingdings 2"/>
              <a:buChar char=""/>
              <a:defRPr/>
            </a:pPr>
            <a:r>
              <a:rPr lang="en-US" sz="2000" dirty="0" smtClean="0">
                <a:ea typeface="+mn-ea"/>
              </a:rPr>
              <a:t>Net R&amp;D Cap Ex = (3366-1150) =		$2,216 million</a:t>
            </a:r>
          </a:p>
          <a:p>
            <a:pPr marL="640080" lvl="1" indent="-274320" eaLnBrk="1" fontAlgn="auto" hangingPunct="1">
              <a:spcAft>
                <a:spcPts val="0"/>
              </a:spcAft>
              <a:buFont typeface="Wingdings 2"/>
              <a:buChar char=""/>
              <a:defRPr/>
            </a:pPr>
            <a:r>
              <a:rPr lang="en-US" sz="2000" dirty="0" smtClean="0">
                <a:ea typeface="+mn-ea"/>
              </a:rPr>
              <a:t>Acquisitions in 2006 =			$3,975 million</a:t>
            </a:r>
          </a:p>
          <a:p>
            <a:pPr marL="640080" lvl="1" indent="-274320" eaLnBrk="1" fontAlgn="auto" hangingPunct="1">
              <a:spcAft>
                <a:spcPts val="0"/>
              </a:spcAft>
              <a:buFont typeface="Wingdings 2"/>
              <a:buChar char=""/>
              <a:defRPr/>
            </a:pPr>
            <a:r>
              <a:rPr lang="en-US" sz="2000" dirty="0" smtClean="0">
                <a:ea typeface="+mn-ea"/>
              </a:rPr>
              <a:t>Total Net Capital Expenditures =		$ 6,443 million</a:t>
            </a:r>
          </a:p>
        </p:txBody>
      </p:sp>
    </p:spTree>
    <p:extLst>
      <p:ext uri="{BB962C8B-B14F-4D97-AF65-F5344CB8AC3E}">
        <p14:creationId xmlns:p14="http://schemas.microsoft.com/office/powerpoint/2010/main" val="47775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Working Capital Investments</a:t>
            </a:r>
          </a:p>
        </p:txBody>
      </p:sp>
      <p:sp>
        <p:nvSpPr>
          <p:cNvPr id="141314"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In accounting terms, the working capital is the difference between current assets and current liabilities.</a:t>
            </a:r>
          </a:p>
          <a:p>
            <a:pPr marL="320040" indent="-320040" eaLnBrk="1" fontAlgn="auto" hangingPunct="1">
              <a:spcAft>
                <a:spcPts val="0"/>
              </a:spcAft>
              <a:buFont typeface="Wingdings"/>
              <a:buChar char=""/>
              <a:defRPr/>
            </a:pPr>
            <a:r>
              <a:rPr lang="en-US" dirty="0" smtClean="0">
                <a:ea typeface="+mn-ea"/>
                <a:cs typeface="+mn-cs"/>
              </a:rPr>
              <a:t>In valuation, it is the difference between non-cash current assets (inventory and accounts receivable) and non-debt current liabilities (accounts payable)</a:t>
            </a:r>
          </a:p>
          <a:p>
            <a:pPr marL="320040" indent="-320040" eaLnBrk="1" fontAlgn="auto" hangingPunct="1">
              <a:spcAft>
                <a:spcPts val="0"/>
              </a:spcAft>
              <a:buFont typeface="Wingdings"/>
              <a:buChar char=""/>
              <a:defRPr/>
            </a:pPr>
            <a:r>
              <a:rPr lang="en-US" dirty="0" smtClean="0"/>
              <a:t>In estimating working capital changes, recognize that </a:t>
            </a:r>
          </a:p>
          <a:p>
            <a:pPr lvl="1" indent="-320040">
              <a:buFont typeface="Wingdings"/>
              <a:buChar char=""/>
              <a:defRPr/>
            </a:pPr>
            <a:r>
              <a:rPr lang="en-US" dirty="0" smtClean="0">
                <a:ea typeface="+mn-ea"/>
                <a:cs typeface="+mn-cs"/>
              </a:rPr>
              <a:t>They can be volatile</a:t>
            </a:r>
          </a:p>
          <a:p>
            <a:pPr lvl="1" indent="-320040">
              <a:buFont typeface="Wingdings"/>
              <a:buChar char=""/>
              <a:defRPr/>
            </a:pPr>
            <a:r>
              <a:rPr lang="en-US" dirty="0" smtClean="0"/>
              <a:t>They can be negative (creating positive cash flows)</a:t>
            </a:r>
            <a:endParaRPr lang="en-US" dirty="0">
              <a:ea typeface="+mn-ea"/>
              <a:cs typeface="+mn-cs"/>
            </a:endParaRPr>
          </a:p>
        </p:txBody>
      </p:sp>
    </p:spTree>
    <p:extLst>
      <p:ext uri="{BB962C8B-B14F-4D97-AF65-F5344CB8AC3E}">
        <p14:creationId xmlns:p14="http://schemas.microsoft.com/office/powerpoint/2010/main" val="343387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From FCFF to FCFE: Debt cash flows….</a:t>
            </a:r>
          </a:p>
        </p:txBody>
      </p:sp>
      <p:sp>
        <p:nvSpPr>
          <p:cNvPr id="144386" name="Content Placeholder 2"/>
          <p:cNvSpPr>
            <a:spLocks noGrp="1"/>
          </p:cNvSpPr>
          <p:nvPr>
            <p:ph sz="quarter" idx="1"/>
          </p:nvPr>
        </p:nvSpPr>
        <p:spPr>
          <a:xfrm>
            <a:off x="612775" y="1600200"/>
            <a:ext cx="8153400" cy="4495800"/>
          </a:xfrm>
        </p:spPr>
        <p:txBody>
          <a:bodyPr>
            <a:noAutofit/>
          </a:bodyPr>
          <a:lstStyle/>
          <a:p>
            <a:pPr eaLnBrk="1" hangingPunct="1">
              <a:lnSpc>
                <a:spcPct val="80000"/>
              </a:lnSpc>
            </a:pPr>
            <a:r>
              <a:rPr lang="en-US" altLang="en-US" sz="2000" dirty="0">
                <a:ea typeface="ＭＳ Ｐゴシック" charset="-128"/>
              </a:rPr>
              <a:t>In the strictest sense, the only cash flow that an investor will receive from an equity investment in a publicly traded firm is the dividend </a:t>
            </a:r>
            <a:r>
              <a:rPr lang="en-US" altLang="en-US" sz="2000" dirty="0" smtClean="0">
                <a:ea typeface="ＭＳ Ｐゴシック" charset="-128"/>
              </a:rPr>
              <a:t>paid.</a:t>
            </a:r>
            <a:endParaRPr lang="en-US" altLang="en-US" sz="2000" dirty="0">
              <a:ea typeface="ＭＳ Ｐゴシック" charset="-128"/>
            </a:endParaRPr>
          </a:p>
          <a:p>
            <a:pPr eaLnBrk="1" hangingPunct="1">
              <a:lnSpc>
                <a:spcPct val="80000"/>
              </a:lnSpc>
            </a:pPr>
            <a:r>
              <a:rPr lang="en-US" altLang="en-US" sz="2000" dirty="0">
                <a:ea typeface="ＭＳ Ｐゴシック" charset="-128"/>
              </a:rPr>
              <a:t>Actual dividends, however, are set by the managers of the firm and may </a:t>
            </a:r>
            <a:r>
              <a:rPr lang="en-US" altLang="en-US" sz="2000" dirty="0" smtClean="0">
                <a:ea typeface="ＭＳ Ｐゴシック" charset="-128"/>
              </a:rPr>
              <a:t>be </a:t>
            </a:r>
            <a:r>
              <a:rPr lang="en-US" altLang="en-US" sz="2000" dirty="0">
                <a:ea typeface="ＭＳ Ｐゴシック" charset="-128"/>
              </a:rPr>
              <a:t>lower than the potential dividends (that could have been paid out)</a:t>
            </a:r>
          </a:p>
          <a:p>
            <a:pPr eaLnBrk="1" hangingPunct="1">
              <a:lnSpc>
                <a:spcPct val="80000"/>
              </a:lnSpc>
            </a:pPr>
            <a:r>
              <a:rPr lang="en-US" altLang="en-US" sz="2000" dirty="0" smtClean="0">
                <a:ea typeface="ＭＳ Ｐゴシック" charset="-128"/>
              </a:rPr>
              <a:t>The </a:t>
            </a:r>
            <a:r>
              <a:rPr lang="en-US" altLang="en-US" sz="2000" dirty="0">
                <a:ea typeface="ＭＳ Ｐゴシック" charset="-128"/>
              </a:rPr>
              <a:t>potential dividends of a firm are the cash flows left over after the firm has </a:t>
            </a:r>
            <a:r>
              <a:rPr lang="en-US" altLang="en-US" sz="2000" dirty="0" smtClean="0">
                <a:ea typeface="ＭＳ Ｐゴシック" charset="-128"/>
              </a:rPr>
              <a:t>reinvested, paid taxes and </a:t>
            </a:r>
            <a:r>
              <a:rPr lang="en-US" altLang="en-US" sz="2000" smtClean="0">
                <a:ea typeface="ＭＳ Ｐゴシック" charset="-128"/>
              </a:rPr>
              <a:t>covered debt payments.</a:t>
            </a:r>
            <a:endParaRPr lang="en-US" altLang="ja-JP" sz="2000" dirty="0">
              <a:ea typeface="ＭＳ Ｐゴシック" charset="-128"/>
            </a:endParaRPr>
          </a:p>
          <a:p>
            <a:pPr lvl="1" eaLnBrk="1" hangingPunct="1">
              <a:lnSpc>
                <a:spcPct val="80000"/>
              </a:lnSpc>
              <a:buFont typeface="Wingdings 2" charset="2"/>
              <a:buNone/>
            </a:pPr>
            <a:r>
              <a:rPr lang="en-US" altLang="en-US" sz="1600" dirty="0">
                <a:ea typeface="ＭＳ Ｐゴシック" charset="-128"/>
              </a:rPr>
              <a:t>	</a:t>
            </a:r>
            <a:r>
              <a:rPr lang="en-US" altLang="en-US" sz="1800" dirty="0">
                <a:ea typeface="ＭＳ Ｐゴシック" charset="-128"/>
              </a:rPr>
              <a:t>Net Income</a:t>
            </a:r>
          </a:p>
          <a:p>
            <a:pPr lvl="1" eaLnBrk="1" hangingPunct="1">
              <a:lnSpc>
                <a:spcPct val="80000"/>
              </a:lnSpc>
              <a:buFont typeface="Wingdings 2" charset="2"/>
              <a:buNone/>
            </a:pPr>
            <a:r>
              <a:rPr lang="en-US" altLang="en-US" sz="1800" dirty="0">
                <a:ea typeface="ＭＳ Ｐゴシック" charset="-128"/>
              </a:rPr>
              <a:t>	- (Capital Expenditures - Depreciation)</a:t>
            </a:r>
          </a:p>
          <a:p>
            <a:pPr lvl="1" eaLnBrk="1" hangingPunct="1">
              <a:lnSpc>
                <a:spcPct val="80000"/>
              </a:lnSpc>
              <a:buFont typeface="Wingdings 2" charset="2"/>
              <a:buNone/>
            </a:pPr>
            <a:r>
              <a:rPr lang="en-US" altLang="en-US" sz="1800" dirty="0">
                <a:ea typeface="ＭＳ Ｐゴシック" charset="-128"/>
              </a:rPr>
              <a:t>	- Changes in non-cash Working Capital</a:t>
            </a:r>
          </a:p>
          <a:p>
            <a:pPr lvl="1" eaLnBrk="1" hangingPunct="1">
              <a:lnSpc>
                <a:spcPct val="80000"/>
              </a:lnSpc>
              <a:buFont typeface="Wingdings 2" charset="2"/>
              <a:buNone/>
            </a:pPr>
            <a:r>
              <a:rPr lang="en-US" altLang="en-US" sz="1800" dirty="0">
                <a:ea typeface="ＭＳ Ｐゴシック" charset="-128"/>
              </a:rPr>
              <a:t>	- (Principal Repayments - New Debt Issues) 	</a:t>
            </a:r>
          </a:p>
          <a:p>
            <a:pPr lvl="1" eaLnBrk="1" hangingPunct="1">
              <a:lnSpc>
                <a:spcPct val="80000"/>
              </a:lnSpc>
              <a:buFont typeface="Wingdings 2" charset="2"/>
              <a:buNone/>
            </a:pPr>
            <a:r>
              <a:rPr lang="en-US" altLang="en-US" sz="1800" dirty="0">
                <a:ea typeface="ＭＳ Ｐゴシック" charset="-128"/>
              </a:rPr>
              <a:t>	= Free Cash flow to Equity</a:t>
            </a:r>
          </a:p>
        </p:txBody>
      </p:sp>
    </p:spTree>
    <p:extLst>
      <p:ext uri="{BB962C8B-B14F-4D97-AF65-F5344CB8AC3E}">
        <p14:creationId xmlns:p14="http://schemas.microsoft.com/office/powerpoint/2010/main" val="17601105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207</TotalTime>
  <Words>1396</Words>
  <Application>Microsoft Macintosh PowerPoint</Application>
  <PresentationFormat>Letter Paper (8.5x11 in)</PresentationFormat>
  <Paragraphs>110</Paragraphs>
  <Slides>14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Helvetica</vt:lpstr>
      <vt:lpstr>ＭＳ Ｐゴシック</vt:lpstr>
      <vt:lpstr>Times</vt:lpstr>
      <vt:lpstr>Wingdings</vt:lpstr>
      <vt:lpstr>Wingdings 2</vt:lpstr>
      <vt:lpstr>Basic</vt:lpstr>
      <vt:lpstr>Session 7: Estimating cash flows</vt:lpstr>
      <vt:lpstr>Cash Flows</vt:lpstr>
      <vt:lpstr>Steps in Cash Flow Estimation</vt:lpstr>
      <vt:lpstr>Defining Cashflow</vt:lpstr>
      <vt:lpstr>From Reported to Actual Earnings</vt:lpstr>
      <vt:lpstr>Dealing with Operating Lease Expenses</vt:lpstr>
      <vt:lpstr>Operating Leases at Amgen in 2007</vt:lpstr>
      <vt:lpstr>R&amp;D Expenses: Operating or Capital Expenses</vt:lpstr>
      <vt:lpstr>Capitalizing R&amp;D Expenses: Amgen</vt:lpstr>
      <vt:lpstr>Which tax rate?</vt:lpstr>
      <vt:lpstr>Capital expenditures should include</vt:lpstr>
      <vt:lpstr>Amgen Net Capital Expenditures</vt:lpstr>
      <vt:lpstr>Working Capital Investments</vt:lpstr>
      <vt:lpstr>From FCFF to FCFE: Debt cash flows….</vt:lpstr>
    </vt:vector>
  </TitlesOfParts>
  <Company>Stern School of Business</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16</cp:revision>
  <cp:lastPrinted>2013-12-12T13:03:45Z</cp:lastPrinted>
  <dcterms:created xsi:type="dcterms:W3CDTF">2011-11-03T12:27:46Z</dcterms:created>
  <dcterms:modified xsi:type="dcterms:W3CDTF">2016-06-12T23:47:42Z</dcterms:modified>
</cp:coreProperties>
</file>