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4" r:id="rId4"/>
    <p:sldId id="275" r:id="rId5"/>
    <p:sldId id="276" r:id="rId6"/>
    <p:sldId id="277" r:id="rId7"/>
    <p:sldId id="282" r:id="rId8"/>
    <p:sldId id="278" r:id="rId9"/>
    <p:sldId id="283" r:id="rId10"/>
    <p:sldId id="279" r:id="rId11"/>
    <p:sldId id="280" r:id="rId12"/>
    <p:sldId id="281"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Rot="1" noChangeAspect="1" noChangeArrowheads="1"/>
          </p:cNvSpPr>
          <p:nvPr>
            <p:ph type="sldImg"/>
          </p:nvPr>
        </p:nvSpPr>
        <p:spPr>
          <a:xfrm>
            <a:off x="1150938" y="692150"/>
            <a:ext cx="4556125" cy="3416300"/>
          </a:xfrm>
          <a:solidFill>
            <a:srgbClr val="FFFFFF"/>
          </a:solidFill>
          <a:ln/>
        </p:spPr>
      </p:sp>
      <p:sp>
        <p:nvSpPr>
          <p:cNvPr id="215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Three basic approaches for estimating growth. We tend to use all three but the degree to which we weight each in will depend upon the company that we are looking at.</a:t>
            </a:r>
          </a:p>
        </p:txBody>
      </p:sp>
    </p:spTree>
    <p:extLst>
      <p:ext uri="{BB962C8B-B14F-4D97-AF65-F5344CB8AC3E}">
        <p14:creationId xmlns:p14="http://schemas.microsoft.com/office/powerpoint/2010/main" val="191466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Estimating historical growth rates may seem to be trivial, but there are a number of estimation issues that can lead different analysts to estimate different historical growth rates for the same firm.</a:t>
            </a:r>
          </a:p>
        </p:txBody>
      </p:sp>
    </p:spTree>
    <p:extLst>
      <p:ext uri="{BB962C8B-B14F-4D97-AF65-F5344CB8AC3E}">
        <p14:creationId xmlns:p14="http://schemas.microsoft.com/office/powerpoint/2010/main" val="1435015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ln/>
        </p:spPr>
      </p:sp>
      <p:sp>
        <p:nvSpPr>
          <p:cNvPr id="219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Use analyst forecasts with caution. They know less than you think they do, and much of what they know has little impact on long-term value. </a:t>
            </a:r>
          </a:p>
          <a:p>
            <a:r>
              <a:rPr lang="en-US" altLang="en-US" i="1">
                <a:latin typeface="Times" charset="0"/>
                <a:ea typeface="ＭＳ Ｐゴシック" charset="-128"/>
              </a:rPr>
              <a:t>Interesting issue:</a:t>
            </a:r>
          </a:p>
          <a:p>
            <a:r>
              <a:rPr lang="en-US" altLang="en-US">
                <a:latin typeface="Times" charset="0"/>
                <a:ea typeface="ＭＳ Ｐゴシック" charset="-128"/>
              </a:rPr>
              <a:t>How will the SEC</a:t>
            </a:r>
            <a:r>
              <a:rPr lang="ja-JP" altLang="en-US">
                <a:latin typeface="Times" charset="0"/>
                <a:ea typeface="ＭＳ Ｐゴシック" charset="-128"/>
              </a:rPr>
              <a:t>’</a:t>
            </a:r>
            <a:r>
              <a:rPr lang="en-US" altLang="ja-JP">
                <a:latin typeface="Times" charset="0"/>
                <a:ea typeface="ＭＳ Ｐゴシック" charset="-128"/>
              </a:rPr>
              <a:t>s Fair Disclosure rule (FD) that restricts companies from selectively revealing information to analysts have on analysts?</a:t>
            </a:r>
            <a:endParaRPr lang="en-US" altLang="en-US">
              <a:latin typeface="Times" charset="0"/>
              <a:ea typeface="ＭＳ Ｐゴシック" charset="-128"/>
            </a:endParaRPr>
          </a:p>
        </p:txBody>
      </p:sp>
    </p:spTree>
    <p:extLst>
      <p:ext uri="{BB962C8B-B14F-4D97-AF65-F5344CB8AC3E}">
        <p14:creationId xmlns:p14="http://schemas.microsoft.com/office/powerpoint/2010/main" val="1665283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883489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ln/>
        </p:spPr>
      </p:sp>
      <p:sp>
        <p:nvSpPr>
          <p:cNvPr id="338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Implicitly, we are assuming that the current return on equity applies not only to existing investments but to marginal investments as well… In this case, the expected growth in earnings per share will be 7.97%.</a:t>
            </a:r>
          </a:p>
        </p:txBody>
      </p:sp>
    </p:spTree>
    <p:extLst>
      <p:ext uri="{BB962C8B-B14F-4D97-AF65-F5344CB8AC3E}">
        <p14:creationId xmlns:p14="http://schemas.microsoft.com/office/powerpoint/2010/main" val="147262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ln/>
        </p:spPr>
      </p:sp>
      <p:sp>
        <p:nvSpPr>
          <p:cNvPr id="223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11694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ln/>
        </p:spPr>
      </p:sp>
      <p:sp>
        <p:nvSpPr>
          <p:cNvPr id="355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Growth is earned.</a:t>
            </a:r>
          </a:p>
          <a:p>
            <a:r>
              <a:rPr lang="en-US" altLang="en-US">
                <a:latin typeface="Times" charset="0"/>
                <a:ea typeface="ＭＳ Ｐゴシック" charset="-128"/>
              </a:rPr>
              <a:t> Cisco had a high growth because it reinvested a lot and reinvested well. (To show how transient value creating growth is at companies, look at Cisco from 2001-2010, when its reinvestment rate stayed high but its return on capital dropped to single digits)</a:t>
            </a:r>
          </a:p>
          <a:p>
            <a:r>
              <a:rPr lang="en-US" altLang="en-US">
                <a:latin typeface="Times" charset="0"/>
                <a:ea typeface="ＭＳ Ｐゴシック" charset="-128"/>
              </a:rPr>
              <a:t>Motorola had a low growth rate because it reinvested less and earned a much lower return on capital.</a:t>
            </a:r>
          </a:p>
        </p:txBody>
      </p:sp>
    </p:spTree>
    <p:extLst>
      <p:ext uri="{BB962C8B-B14F-4D97-AF65-F5344CB8AC3E}">
        <p14:creationId xmlns:p14="http://schemas.microsoft.com/office/powerpoint/2010/main" val="1748033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ln/>
        </p:spPr>
      </p:sp>
      <p:sp>
        <p:nvSpPr>
          <p:cNvPr id="363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has negative operating income and low revenues, the sequence changes. Instead of assuming a reinvestment rate and return on capital first, and obtaining growth from these inputs, you should consider estimating revenue growth first and then asking what you would need to reinvest to generate this revenue growth. In conjunction, you will need to assume that your margins will improve over time towards stable (and positive) levels.</a:t>
            </a:r>
          </a:p>
        </p:txBody>
      </p:sp>
    </p:spTree>
    <p:extLst>
      <p:ext uri="{BB962C8B-B14F-4D97-AF65-F5344CB8AC3E}">
        <p14:creationId xmlns:p14="http://schemas.microsoft.com/office/powerpoint/2010/main" val="1834876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ln/>
        </p:spPr>
      </p:sp>
      <p:sp>
        <p:nvSpPr>
          <p:cNvPr id="365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charset="0"/>
                <a:ea typeface="ＭＳ Ｐゴシック" charset="-128"/>
              </a:rPr>
              <a:t>My</a:t>
            </a:r>
            <a:r>
              <a:rPr lang="en-US" altLang="en-US" baseline="0" dirty="0" smtClean="0">
                <a:latin typeface="Times" charset="0"/>
                <a:ea typeface="ＭＳ Ｐゴシック" charset="-128"/>
              </a:rPr>
              <a:t> story about Tesla is that it will be a successful high-end automaker, with its edge coming from its brand name and superior battery technology. My revenue growth and margins are built around that story and what I see as typical numbers (revenues and margins) for established high-end auto makers.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407307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8: Estimating Growth</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and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in Earnings</a:t>
            </a:r>
          </a:p>
        </p:txBody>
      </p:sp>
      <p:sp>
        <p:nvSpPr>
          <p:cNvPr id="1454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Look at the past</a:t>
            </a:r>
          </a:p>
          <a:p>
            <a:pPr marL="640080" lvl="1" indent="-274320" eaLnBrk="1" fontAlgn="auto" hangingPunct="1">
              <a:spcAft>
                <a:spcPts val="0"/>
              </a:spcAft>
              <a:buFont typeface="Wingdings 2"/>
              <a:buChar char=""/>
              <a:defRPr/>
            </a:pPr>
            <a:r>
              <a:rPr lang="en-US" smtClean="0">
                <a:ea typeface="+mn-ea"/>
              </a:rPr>
              <a:t>The historical growth in earnings per share is usually a good starting point for growth estimation</a:t>
            </a:r>
          </a:p>
          <a:p>
            <a:pPr marL="320040" indent="-320040" eaLnBrk="1" fontAlgn="auto" hangingPunct="1">
              <a:spcAft>
                <a:spcPts val="0"/>
              </a:spcAft>
              <a:buFont typeface="Wingdings"/>
              <a:buChar char=""/>
              <a:defRPr/>
            </a:pPr>
            <a:r>
              <a:rPr lang="en-US" smtClean="0">
                <a:ea typeface="+mn-ea"/>
                <a:cs typeface="+mn-cs"/>
              </a:rPr>
              <a:t>Look at what others are estimating</a:t>
            </a:r>
          </a:p>
          <a:p>
            <a:pPr marL="640080" lvl="1" indent="-274320" eaLnBrk="1" fontAlgn="auto" hangingPunct="1">
              <a:spcAft>
                <a:spcPts val="0"/>
              </a:spcAft>
              <a:buFont typeface="Wingdings 2"/>
              <a:buChar char=""/>
              <a:defRPr/>
            </a:pPr>
            <a:r>
              <a:rPr lang="en-US" smtClean="0">
                <a:ea typeface="+mn-ea"/>
              </a:rPr>
              <a:t>Analysts estimate growth in earnings per share for many firms. It is useful to know what their estimates are.</a:t>
            </a:r>
          </a:p>
          <a:p>
            <a:pPr marL="320040" indent="-320040" eaLnBrk="1" fontAlgn="auto" hangingPunct="1">
              <a:spcAft>
                <a:spcPts val="0"/>
              </a:spcAft>
              <a:buFont typeface="Wingdings"/>
              <a:buChar char=""/>
              <a:defRPr/>
            </a:pPr>
            <a:r>
              <a:rPr lang="en-US" smtClean="0">
                <a:ea typeface="+mn-ea"/>
                <a:cs typeface="+mn-cs"/>
              </a:rPr>
              <a:t>Look at fundamentals</a:t>
            </a:r>
          </a:p>
          <a:p>
            <a:pPr marL="640080" lvl="1" indent="-274320" eaLnBrk="1" fontAlgn="auto" hangingPunct="1">
              <a:spcAft>
                <a:spcPts val="0"/>
              </a:spcAft>
              <a:buFont typeface="Wingdings 2"/>
              <a:buChar char=""/>
              <a:defRPr/>
            </a:pPr>
            <a:r>
              <a:rPr lang="en-US" smtClean="0">
                <a:ea typeface="+mn-ea"/>
              </a:rPr>
              <a:t>Ultimately, all growth in earnings can be traced to two fundamentals - how much the firm is investing in new projects, and what returns these projects are making for the firm.</a:t>
            </a:r>
            <a:endParaRPr lang="en-US">
              <a:ea typeface="+mn-ea"/>
            </a:endParaRPr>
          </a:p>
        </p:txBody>
      </p:sp>
    </p:spTree>
    <p:extLst>
      <p:ext uri="{BB962C8B-B14F-4D97-AF65-F5344CB8AC3E}">
        <p14:creationId xmlns:p14="http://schemas.microsoft.com/office/powerpoint/2010/main" val="175175629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Historical Growth in EPS</a:t>
            </a:r>
          </a:p>
        </p:txBody>
      </p:sp>
      <p:sp>
        <p:nvSpPr>
          <p:cNvPr id="28672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Historical growth rates can be estimated in a number of different ways</a:t>
            </a:r>
          </a:p>
          <a:p>
            <a:pPr marL="640080" lvl="1" indent="-274320" eaLnBrk="1" fontAlgn="auto" hangingPunct="1">
              <a:spcAft>
                <a:spcPts val="0"/>
              </a:spcAft>
              <a:buFont typeface="Wingdings 2"/>
              <a:buChar char=""/>
              <a:defRPr/>
            </a:pPr>
            <a:r>
              <a:rPr lang="en-US" smtClean="0">
                <a:ea typeface="+mn-ea"/>
              </a:rPr>
              <a:t>Arithmetic versus Geometric Averages</a:t>
            </a:r>
          </a:p>
          <a:p>
            <a:pPr marL="640080" lvl="1" indent="-274320" eaLnBrk="1" fontAlgn="auto" hangingPunct="1">
              <a:spcAft>
                <a:spcPts val="0"/>
              </a:spcAft>
              <a:buFont typeface="Wingdings 2"/>
              <a:buChar char=""/>
              <a:defRPr/>
            </a:pPr>
            <a:r>
              <a:rPr lang="en-US" smtClean="0">
                <a:ea typeface="+mn-ea"/>
              </a:rPr>
              <a:t>Simple versus Regression Models</a:t>
            </a:r>
          </a:p>
          <a:p>
            <a:pPr marL="320040" indent="-320040" eaLnBrk="1" fontAlgn="auto" hangingPunct="1">
              <a:spcAft>
                <a:spcPts val="0"/>
              </a:spcAft>
              <a:buFont typeface="Wingdings"/>
              <a:buChar char=""/>
              <a:defRPr/>
            </a:pPr>
            <a:r>
              <a:rPr lang="en-US" smtClean="0">
                <a:ea typeface="+mn-ea"/>
                <a:cs typeface="+mn-cs"/>
              </a:rPr>
              <a:t>Historical growth rates can be sensitive to</a:t>
            </a:r>
          </a:p>
          <a:p>
            <a:pPr marL="640080" lvl="1" indent="-274320" eaLnBrk="1" fontAlgn="auto" hangingPunct="1">
              <a:spcAft>
                <a:spcPts val="0"/>
              </a:spcAft>
              <a:buFont typeface="Wingdings 2"/>
              <a:buChar char=""/>
              <a:defRPr/>
            </a:pPr>
            <a:r>
              <a:rPr lang="en-US" smtClean="0">
                <a:ea typeface="+mn-ea"/>
              </a:rPr>
              <a:t>the period used in the estimation</a:t>
            </a:r>
          </a:p>
          <a:p>
            <a:pPr marL="320040" indent="-320040" eaLnBrk="1" fontAlgn="auto" hangingPunct="1">
              <a:spcAft>
                <a:spcPts val="0"/>
              </a:spcAft>
              <a:buFont typeface="Wingdings"/>
              <a:buChar char=""/>
              <a:defRPr/>
            </a:pPr>
            <a:r>
              <a:rPr lang="en-US" smtClean="0">
                <a:ea typeface="+mn-ea"/>
                <a:cs typeface="+mn-cs"/>
              </a:rPr>
              <a:t>In using historical growth rates, the following factors have to be considered</a:t>
            </a:r>
          </a:p>
          <a:p>
            <a:pPr marL="640080" lvl="1" indent="-274320" eaLnBrk="1" fontAlgn="auto" hangingPunct="1">
              <a:spcAft>
                <a:spcPts val="0"/>
              </a:spcAft>
              <a:buFont typeface="Wingdings 2"/>
              <a:buChar char=""/>
              <a:defRPr/>
            </a:pPr>
            <a:r>
              <a:rPr lang="en-US" smtClean="0">
                <a:ea typeface="+mn-ea"/>
              </a:rPr>
              <a:t>how to deal with negative earnings</a:t>
            </a:r>
          </a:p>
          <a:p>
            <a:pPr marL="640080" lvl="1" indent="-274320" eaLnBrk="1" fontAlgn="auto" hangingPunct="1">
              <a:spcAft>
                <a:spcPts val="0"/>
              </a:spcAft>
              <a:buFont typeface="Wingdings 2"/>
              <a:buChar char=""/>
              <a:defRPr/>
            </a:pPr>
            <a:r>
              <a:rPr lang="en-US" smtClean="0">
                <a:ea typeface="+mn-ea"/>
              </a:rPr>
              <a:t>the effect of changing size</a:t>
            </a:r>
            <a:endParaRPr lang="en-US">
              <a:ea typeface="+mn-ea"/>
            </a:endParaRPr>
          </a:p>
        </p:txBody>
      </p:sp>
      <p:sp>
        <p:nvSpPr>
          <p:cNvPr id="21606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16068"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153F1762-49B7-0F4C-931B-9BD11CFE0780}" type="slidenum">
              <a:rPr lang="en-US" altLang="en-US" sz="1400" b="0">
                <a:solidFill>
                  <a:schemeClr val="tx2"/>
                </a:solidFill>
              </a:rPr>
              <a:pPr algn="l" eaLnBrk="1" hangingPunct="1"/>
              <a:t>4</a:t>
            </a:fld>
            <a:endParaRPr lang="en-US" altLang="en-US" sz="1400" b="0">
              <a:solidFill>
                <a:schemeClr val="tx2"/>
              </a:solidFill>
            </a:endParaRPr>
          </a:p>
        </p:txBody>
      </p:sp>
    </p:spTree>
    <p:extLst>
      <p:ext uri="{BB962C8B-B14F-4D97-AF65-F5344CB8AC3E}">
        <p14:creationId xmlns:p14="http://schemas.microsoft.com/office/powerpoint/2010/main" val="189841135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Analyst Growth Rates</a:t>
            </a:r>
          </a:p>
        </p:txBody>
      </p:sp>
      <p:sp>
        <p:nvSpPr>
          <p:cNvPr id="307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Proposition 1: There if far less private information and far more public information in most analyst forecasts than is generally claimed.</a:t>
            </a:r>
          </a:p>
          <a:p>
            <a:pPr eaLnBrk="1" hangingPunct="1">
              <a:lnSpc>
                <a:spcPct val="80000"/>
              </a:lnSpc>
            </a:pPr>
            <a:r>
              <a:rPr lang="en-US" altLang="en-US" sz="2200">
                <a:ea typeface="ＭＳ Ｐゴシック" charset="-128"/>
              </a:rPr>
              <a:t>Proposition 2: The biggest source of private information for analysts remains the company itself which might explain</a:t>
            </a:r>
          </a:p>
          <a:p>
            <a:pPr lvl="1" eaLnBrk="1" hangingPunct="1">
              <a:lnSpc>
                <a:spcPct val="80000"/>
              </a:lnSpc>
            </a:pPr>
            <a:r>
              <a:rPr lang="en-US" altLang="en-US" sz="1900">
                <a:ea typeface="ＭＳ Ｐゴシック" charset="-128"/>
              </a:rPr>
              <a:t>why there are more buy recommendations than sell recommendations (information bias and the need to preserve sources)</a:t>
            </a:r>
          </a:p>
          <a:p>
            <a:pPr lvl="1" eaLnBrk="1" hangingPunct="1">
              <a:lnSpc>
                <a:spcPct val="80000"/>
              </a:lnSpc>
            </a:pPr>
            <a:r>
              <a:rPr lang="en-US" altLang="en-US" sz="1900">
                <a:ea typeface="ＭＳ Ｐゴシック" charset="-128"/>
              </a:rPr>
              <a:t>why there is such a high correlation across analysts forecasts and revisions</a:t>
            </a:r>
          </a:p>
          <a:p>
            <a:pPr lvl="1" eaLnBrk="1" hangingPunct="1">
              <a:lnSpc>
                <a:spcPct val="80000"/>
              </a:lnSpc>
            </a:pPr>
            <a:r>
              <a:rPr lang="en-US" altLang="en-US" sz="1900">
                <a:ea typeface="ＭＳ Ｐゴシック" charset="-128"/>
              </a:rPr>
              <a:t>why All-America analysts become better forecasters than other analysts after they are chosen to be part of the team.</a:t>
            </a:r>
          </a:p>
          <a:p>
            <a:pPr eaLnBrk="1" hangingPunct="1">
              <a:lnSpc>
                <a:spcPct val="80000"/>
              </a:lnSpc>
            </a:pPr>
            <a:r>
              <a:rPr lang="en-US" altLang="en-US" sz="2200">
                <a:ea typeface="ＭＳ Ｐゴシック" charset="-128"/>
              </a:rPr>
              <a:t>Proposition 3: There is value to knowing what analysts are forecasting as earnings growth for a firm. There is, however, danger when they agree too much (lemmingitis) and when they agree to little (in which case the information that they have is so noisy as to be useless).</a:t>
            </a:r>
          </a:p>
        </p:txBody>
      </p:sp>
      <p:sp>
        <p:nvSpPr>
          <p:cNvPr id="2181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18116"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E1E1383A-7200-FC49-B3E8-2A2BB37291F0}" type="slidenum">
              <a:rPr lang="en-US" altLang="en-US" sz="1400" b="0">
                <a:solidFill>
                  <a:schemeClr val="tx2"/>
                </a:solidFill>
              </a:rPr>
              <a:pPr algn="l" eaLnBrk="1" hangingPunct="1"/>
              <a:t>5</a:t>
            </a:fld>
            <a:endParaRPr lang="en-US" altLang="en-US" sz="1400" b="0">
              <a:solidFill>
                <a:schemeClr val="tx2"/>
              </a:solidFill>
            </a:endParaRPr>
          </a:p>
        </p:txBody>
      </p:sp>
    </p:spTree>
    <p:extLst>
      <p:ext uri="{BB962C8B-B14F-4D97-AF65-F5344CB8AC3E}">
        <p14:creationId xmlns:p14="http://schemas.microsoft.com/office/powerpoint/2010/main" val="207206878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Fundamental or Intrinsic Growth</a:t>
            </a:r>
          </a:p>
        </p:txBody>
      </p:sp>
      <p:pic>
        <p:nvPicPr>
          <p:cNvPr id="22016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extLst>
      <p:ext uri="{BB962C8B-B14F-4D97-AF65-F5344CB8AC3E}">
        <p14:creationId xmlns:p14="http://schemas.microsoft.com/office/powerpoint/2010/main" val="263009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Sustainable Growth in EPS: Wells Fargo in 2008</a:t>
            </a:r>
            <a:endParaRPr lang="en-US" dirty="0">
              <a:ea typeface="+mj-ea"/>
              <a:cs typeface="+mj-cs"/>
            </a:endParaRPr>
          </a:p>
        </p:txBody>
      </p:sp>
      <p:sp>
        <p:nvSpPr>
          <p:cNvPr id="316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Return on equity (based on 2008 earnings)= 17.56%</a:t>
            </a:r>
          </a:p>
          <a:p>
            <a:pPr eaLnBrk="1" hangingPunct="1">
              <a:buFont typeface="Wingdings" charset="0"/>
              <a:buChar char=""/>
              <a:defRPr/>
            </a:pPr>
            <a:r>
              <a:rPr lang="en-US" dirty="0"/>
              <a:t>Retention Ratio (based on 2008 earnings and dividends) = 45.37%</a:t>
            </a:r>
          </a:p>
          <a:p>
            <a:pPr eaLnBrk="1" hangingPunct="1">
              <a:buFont typeface="Wingdings" charset="0"/>
              <a:buChar char=""/>
              <a:defRPr/>
            </a:pPr>
            <a:r>
              <a:rPr lang="en-US" dirty="0"/>
              <a:t>Expected growth rate in earnings per share for Wells Fargo, if it can maintain these numbers.</a:t>
            </a:r>
          </a:p>
          <a:p>
            <a:pPr marL="0" indent="0" algn="ctr" eaLnBrk="1" hangingPunct="1">
              <a:buFont typeface="Wingdings" charset="0"/>
              <a:buNone/>
              <a:defRPr/>
            </a:pPr>
            <a:r>
              <a:rPr lang="en-US" dirty="0"/>
              <a:t>Expected Growth Rate = 0.4537 (17.56%) = 7.97%</a:t>
            </a:r>
          </a:p>
        </p:txBody>
      </p:sp>
      <p:sp>
        <p:nvSpPr>
          <p:cNvPr id="33792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6A00F24-8CDB-C64A-89C7-38C3A9F9094A}" type="slidenum">
              <a:rPr lang="en-US" altLang="en-US" sz="1200">
                <a:solidFill>
                  <a:srgbClr val="FFFFFF"/>
                </a:solidFill>
              </a:rPr>
              <a:pPr eaLnBrk="1" hangingPunct="1">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51616344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Measuring Return on </a:t>
            </a:r>
            <a:r>
              <a:rPr lang="en-US" altLang="en-US" dirty="0" smtClean="0">
                <a:ea typeface="ＭＳ Ｐゴシック" charset="-128"/>
              </a:rPr>
              <a:t>Capital</a:t>
            </a:r>
            <a:endParaRPr lang="en-US" altLang="en-US" dirty="0">
              <a:ea typeface="ＭＳ Ｐゴシック" charset="-128"/>
            </a:endParaRPr>
          </a:p>
        </p:txBody>
      </p:sp>
      <p:pic>
        <p:nvPicPr>
          <p:cNvPr id="22221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0" b="-3850"/>
          <a:stretch>
            <a:fillRect/>
          </a:stretch>
        </p:blipFill>
        <p:spPr>
          <a:xfrm>
            <a:off x="612775" y="1600200"/>
            <a:ext cx="8153400" cy="4495800"/>
          </a:xfrm>
        </p:spPr>
      </p:pic>
    </p:spTree>
    <p:extLst>
      <p:ext uri="{BB962C8B-B14F-4D97-AF65-F5344CB8AC3E}">
        <p14:creationId xmlns:p14="http://schemas.microsoft.com/office/powerpoint/2010/main" val="1099536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a:ea typeface="ＭＳ Ｐゴシック" charset="-128"/>
              </a:rPr>
              <a:t>Estimating Growth in Operating </a:t>
            </a:r>
            <a:r>
              <a:rPr lang="en-US" altLang="en-US" dirty="0" smtClean="0">
                <a:ea typeface="ＭＳ Ｐゴシック" charset="-128"/>
              </a:rPr>
              <a:t>Income, if fundamentals stay unchanged</a:t>
            </a:r>
            <a:endParaRPr lang="en-US" altLang="en-US" dirty="0">
              <a:ea typeface="ＭＳ Ｐゴシック" charset="-128"/>
            </a:endParaRPr>
          </a:p>
        </p:txBody>
      </p:sp>
      <p:sp>
        <p:nvSpPr>
          <p:cNvPr id="354306"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dirty="0">
                <a:ea typeface="ＭＳ Ｐゴシック" charset="-128"/>
              </a:rPr>
              <a:t>Cisco</a:t>
            </a:r>
            <a:r>
              <a:rPr lang="ja-JP" altLang="en-US" dirty="0">
                <a:ea typeface="ＭＳ Ｐゴシック" charset="-128"/>
              </a:rPr>
              <a:t>’</a:t>
            </a:r>
            <a:r>
              <a:rPr lang="en-US" altLang="ja-JP" dirty="0">
                <a:ea typeface="ＭＳ Ｐゴシック" charset="-128"/>
              </a:rPr>
              <a:t>s </a:t>
            </a:r>
            <a:r>
              <a:rPr lang="en-US" altLang="ja-JP" dirty="0" smtClean="0">
                <a:ea typeface="ＭＳ Ｐゴシック" charset="-128"/>
              </a:rPr>
              <a:t>Fundamentals in 1999</a:t>
            </a:r>
            <a:endParaRPr lang="en-US" altLang="ja-JP" dirty="0">
              <a:ea typeface="ＭＳ Ｐゴシック" charset="-128"/>
            </a:endParaRPr>
          </a:p>
          <a:p>
            <a:pPr lvl="1" eaLnBrk="1" hangingPunct="1"/>
            <a:r>
              <a:rPr lang="en-US" altLang="en-US" dirty="0">
                <a:ea typeface="ＭＳ Ｐゴシック" charset="-128"/>
              </a:rPr>
              <a:t>Reinvestment Rate = 106.81%</a:t>
            </a:r>
          </a:p>
          <a:p>
            <a:pPr lvl="1" eaLnBrk="1" hangingPunct="1"/>
            <a:r>
              <a:rPr lang="en-US" altLang="en-US" dirty="0">
                <a:ea typeface="ＭＳ Ｐゴシック" charset="-128"/>
              </a:rPr>
              <a:t>Return on Capital =34.07%</a:t>
            </a:r>
          </a:p>
          <a:p>
            <a:pPr lvl="1" eaLnBrk="1" hangingPunct="1"/>
            <a:r>
              <a:rPr lang="en-US" altLang="en-US" dirty="0">
                <a:ea typeface="ＭＳ Ｐゴシック" charset="-128"/>
              </a:rPr>
              <a:t>Expected Growth in EBIT =(1.0681)(.3407) = 36.39%</a:t>
            </a:r>
          </a:p>
          <a:p>
            <a:pPr eaLnBrk="1" hangingPunct="1"/>
            <a:r>
              <a:rPr lang="en-US" altLang="en-US" dirty="0">
                <a:ea typeface="ＭＳ Ｐゴシック" charset="-128"/>
              </a:rPr>
              <a:t>Motorola</a:t>
            </a:r>
            <a:r>
              <a:rPr lang="ja-JP" altLang="en-US" dirty="0">
                <a:ea typeface="ＭＳ Ｐゴシック" charset="-128"/>
              </a:rPr>
              <a:t>’</a:t>
            </a:r>
            <a:r>
              <a:rPr lang="en-US" altLang="ja-JP" dirty="0">
                <a:ea typeface="ＭＳ Ｐゴシック" charset="-128"/>
              </a:rPr>
              <a:t>s </a:t>
            </a:r>
            <a:r>
              <a:rPr lang="en-US" altLang="ja-JP" dirty="0" smtClean="0">
                <a:ea typeface="ＭＳ Ｐゴシック" charset="-128"/>
              </a:rPr>
              <a:t>Fundamentals in 1999</a:t>
            </a:r>
            <a:endParaRPr lang="en-US" altLang="ja-JP" dirty="0">
              <a:ea typeface="ＭＳ Ｐゴシック" charset="-128"/>
            </a:endParaRPr>
          </a:p>
          <a:p>
            <a:pPr lvl="1" eaLnBrk="1" hangingPunct="1"/>
            <a:r>
              <a:rPr lang="en-US" altLang="en-US" dirty="0">
                <a:ea typeface="ＭＳ Ｐゴシック" charset="-128"/>
              </a:rPr>
              <a:t>Reinvestment Rate = 52.99%</a:t>
            </a:r>
          </a:p>
          <a:p>
            <a:pPr lvl="1" eaLnBrk="1" hangingPunct="1"/>
            <a:r>
              <a:rPr lang="en-US" altLang="en-US" dirty="0">
                <a:ea typeface="ＭＳ Ｐゴシック" charset="-128"/>
              </a:rPr>
              <a:t>Return on Capital = 12.18%</a:t>
            </a:r>
          </a:p>
          <a:p>
            <a:pPr lvl="1" eaLnBrk="1" hangingPunct="1"/>
            <a:r>
              <a:rPr lang="en-US" altLang="en-US" dirty="0">
                <a:ea typeface="ＭＳ Ｐゴシック" charset="-128"/>
              </a:rPr>
              <a:t>Expected Growth in EBIT = (.5299)(.1218) = 6.45</a:t>
            </a:r>
            <a:r>
              <a:rPr lang="en-US" altLang="en-US" dirty="0" smtClean="0">
                <a:ea typeface="ＭＳ Ｐゴシック" charset="-128"/>
              </a:rPr>
              <a:t>%</a:t>
            </a:r>
          </a:p>
        </p:txBody>
      </p:sp>
      <p:sp>
        <p:nvSpPr>
          <p:cNvPr id="3543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311F1C4-8F8F-7C4F-B158-51E138EB04BC}"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108272606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Top Down Growth – Revenues and Margins</a:t>
            </a:r>
            <a:endParaRPr lang="en-US" dirty="0">
              <a:ea typeface="+mj-ea"/>
              <a:cs typeface="+mj-cs"/>
            </a:endParaRPr>
          </a:p>
        </p:txBody>
      </p:sp>
      <p:sp>
        <p:nvSpPr>
          <p:cNvPr id="34201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All of the fundamental growth equations assume that the firm has a return on equity or return on capital it can sustain in the long term.</a:t>
            </a:r>
          </a:p>
          <a:p>
            <a:pPr marL="320040" indent="-320040" eaLnBrk="1" fontAlgn="auto" hangingPunct="1">
              <a:spcAft>
                <a:spcPts val="0"/>
              </a:spcAft>
              <a:buFont typeface="Wingdings"/>
              <a:buChar char=""/>
              <a:defRPr/>
            </a:pPr>
            <a:r>
              <a:rPr lang="en-US" dirty="0" smtClean="0">
                <a:ea typeface="+mn-ea"/>
                <a:cs typeface="+mn-cs"/>
              </a:rPr>
              <a:t>When operating income is negative or margins are expected to change over time, we use a three step process to estimate growth:</a:t>
            </a:r>
          </a:p>
          <a:p>
            <a:pPr marL="640080" lvl="1" indent="-274320" eaLnBrk="1" fontAlgn="auto" hangingPunct="1">
              <a:spcAft>
                <a:spcPts val="0"/>
              </a:spcAft>
              <a:buFont typeface="Wingdings 2"/>
              <a:buChar char=""/>
              <a:defRPr/>
            </a:pPr>
            <a:r>
              <a:rPr lang="en-US" dirty="0" smtClean="0">
                <a:ea typeface="+mn-ea"/>
              </a:rPr>
              <a:t>Estimate growth rates in revenues over time</a:t>
            </a:r>
          </a:p>
          <a:p>
            <a:pPr lvl="2" eaLnBrk="1" fontAlgn="auto" hangingPunct="1">
              <a:spcAft>
                <a:spcPts val="0"/>
              </a:spcAft>
              <a:buFont typeface="Wingdings"/>
              <a:buChar char=""/>
              <a:defRPr/>
            </a:pPr>
            <a:r>
              <a:rPr lang="en-US" dirty="0" smtClean="0">
                <a:ea typeface="+mn-ea"/>
              </a:rPr>
              <a:t>Determine the total market (given your business model) and estimate the market share that you think your company will earn.</a:t>
            </a:r>
          </a:p>
          <a:p>
            <a:pPr lvl="2" eaLnBrk="1" fontAlgn="auto" hangingPunct="1">
              <a:spcAft>
                <a:spcPts val="0"/>
              </a:spcAft>
              <a:buFont typeface="Wingdings"/>
              <a:buChar char=""/>
              <a:defRPr/>
            </a:pPr>
            <a:r>
              <a:rPr lang="en-US" dirty="0" smtClean="0">
                <a:ea typeface="+mn-ea"/>
              </a:rPr>
              <a:t>Decrease the growth rate as the firm becomes larger</a:t>
            </a:r>
          </a:p>
          <a:p>
            <a:pPr lvl="2" eaLnBrk="1" fontAlgn="auto" hangingPunct="1">
              <a:spcAft>
                <a:spcPts val="0"/>
              </a:spcAft>
              <a:buFont typeface="Wingdings"/>
              <a:buChar char=""/>
              <a:defRPr/>
            </a:pPr>
            <a:r>
              <a:rPr lang="en-US" dirty="0" smtClean="0">
                <a:ea typeface="+mn-ea"/>
              </a:rPr>
              <a:t>Keep track of absolute revenues to make sure that the growth is feasible</a:t>
            </a:r>
          </a:p>
          <a:p>
            <a:pPr marL="640080" lvl="1" indent="-274320" eaLnBrk="1" fontAlgn="auto" hangingPunct="1">
              <a:spcAft>
                <a:spcPts val="0"/>
              </a:spcAft>
              <a:buFont typeface="Wingdings 2"/>
              <a:buChar char=""/>
              <a:defRPr/>
            </a:pPr>
            <a:r>
              <a:rPr lang="en-US" dirty="0" smtClean="0">
                <a:ea typeface="+mn-ea"/>
              </a:rPr>
              <a:t>Estimate expected operating margins each year</a:t>
            </a:r>
          </a:p>
          <a:p>
            <a:pPr lvl="2" eaLnBrk="1" fontAlgn="auto" hangingPunct="1">
              <a:spcAft>
                <a:spcPts val="0"/>
              </a:spcAft>
              <a:buFont typeface="Wingdings"/>
              <a:buChar char=""/>
              <a:defRPr/>
            </a:pPr>
            <a:r>
              <a:rPr lang="en-US" dirty="0" smtClean="0">
                <a:ea typeface="+mn-ea"/>
              </a:rPr>
              <a:t>Set a target margin that the firm will move towards</a:t>
            </a:r>
          </a:p>
          <a:p>
            <a:pPr lvl="2" eaLnBrk="1" fontAlgn="auto" hangingPunct="1">
              <a:spcAft>
                <a:spcPts val="0"/>
              </a:spcAft>
              <a:buFont typeface="Wingdings"/>
              <a:buChar char=""/>
              <a:defRPr/>
            </a:pPr>
            <a:r>
              <a:rPr lang="en-US" dirty="0" smtClean="0">
                <a:ea typeface="+mn-ea"/>
              </a:rPr>
              <a:t>Adjust the current margin towards the target margin</a:t>
            </a:r>
          </a:p>
          <a:p>
            <a:pPr marL="640080" lvl="1" indent="-274320" eaLnBrk="1" fontAlgn="auto" hangingPunct="1">
              <a:spcAft>
                <a:spcPts val="0"/>
              </a:spcAft>
              <a:buFont typeface="Wingdings 2"/>
              <a:buChar char=""/>
              <a:defRPr/>
            </a:pPr>
            <a:r>
              <a:rPr lang="en-US" dirty="0" smtClean="0">
                <a:ea typeface="+mn-ea"/>
              </a:rPr>
              <a:t>Estimate the capital that needs to be invested to generate revenue growth and expected margins</a:t>
            </a:r>
          </a:p>
          <a:p>
            <a:pPr lvl="2" eaLnBrk="1" fontAlgn="auto" hangingPunct="1">
              <a:spcAft>
                <a:spcPts val="0"/>
              </a:spcAft>
              <a:buFont typeface="Wingdings"/>
              <a:buChar char=""/>
              <a:defRPr/>
            </a:pPr>
            <a:r>
              <a:rPr lang="en-US" dirty="0" smtClean="0">
                <a:ea typeface="+mn-ea"/>
              </a:rPr>
              <a:t>Estimate a sales to capital ratio that you will use to generate reinvestment needs each year.</a:t>
            </a:r>
            <a:endParaRPr lang="en-US" dirty="0">
              <a:ea typeface="+mn-ea"/>
            </a:endParaRPr>
          </a:p>
        </p:txBody>
      </p:sp>
      <p:sp>
        <p:nvSpPr>
          <p:cNvPr id="36249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0F2A84F-398F-2145-86A0-48C291174928}" type="slidenum">
              <a:rPr lang="en-US" altLang="en-US" sz="1200">
                <a:solidFill>
                  <a:srgbClr val="FFFFFF"/>
                </a:solidFill>
              </a:rPr>
              <a:pPr eaLnBrk="1" hangingPunct="1">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1325755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Tesla in July 2015: Growth and Profitability</a:t>
            </a:r>
            <a:endParaRPr lang="en-US" dirty="0">
              <a:ea typeface="+mj-ea"/>
              <a:cs typeface="+mj-cs"/>
            </a:endParaRPr>
          </a:p>
        </p:txBody>
      </p:sp>
      <p:sp>
        <p:nvSpPr>
          <p:cNvPr id="36454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76F09D5-B8B6-1B43-95BA-4E6CEF54CEC1}" type="slidenum">
              <a:rPr lang="en-US" altLang="en-US" sz="1200">
                <a:solidFill>
                  <a:srgbClr val="FFFFFF"/>
                </a:solidFill>
              </a:rPr>
              <a:pPr eaLnBrk="1" hangingPunct="1">
                <a:lnSpc>
                  <a:spcPct val="80000"/>
                </a:lnSpc>
              </a:pPr>
              <a:t>11</a:t>
            </a:fld>
            <a:endParaRPr lang="en-US" altLang="en-US" sz="1200">
              <a:solidFill>
                <a:srgbClr val="FFFFFF"/>
              </a:solidFill>
            </a:endParaRPr>
          </a:p>
        </p:txBody>
      </p:sp>
      <p:pic>
        <p:nvPicPr>
          <p:cNvPr id="6" name="Content Placeholder 5"/>
          <p:cNvPicPr>
            <a:picLocks noGrp="1" noChangeAspect="1"/>
          </p:cNvPicPr>
          <p:nvPr>
            <p:ph sz="quarter" idx="1"/>
          </p:nvPr>
        </p:nvPicPr>
        <p:blipFill>
          <a:blip r:embed="rId3"/>
          <a:stretch>
            <a:fillRect/>
          </a:stretch>
        </p:blipFill>
        <p:spPr>
          <a:xfrm>
            <a:off x="1081635" y="1600200"/>
            <a:ext cx="7215679" cy="4495800"/>
          </a:xfrm>
          <a:prstGeom prst="rect">
            <a:avLst/>
          </a:prstGeom>
        </p:spPr>
      </p:pic>
    </p:spTree>
    <p:extLst>
      <p:ext uri="{BB962C8B-B14F-4D97-AF65-F5344CB8AC3E}">
        <p14:creationId xmlns:p14="http://schemas.microsoft.com/office/powerpoint/2010/main" val="898584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Tesla: Reinvestment and Profitability</a:t>
            </a:r>
            <a:endParaRPr lang="en-US" dirty="0"/>
          </a:p>
        </p:txBody>
      </p:sp>
      <p:pic>
        <p:nvPicPr>
          <p:cNvPr id="6" name="Content Placeholder 5"/>
          <p:cNvPicPr>
            <a:picLocks noGrp="1" noChangeAspect="1"/>
          </p:cNvPicPr>
          <p:nvPr>
            <p:ph sz="quarter" idx="1"/>
          </p:nvPr>
        </p:nvPicPr>
        <p:blipFill>
          <a:blip r:embed="rId2"/>
          <a:stretch>
            <a:fillRect/>
          </a:stretch>
        </p:blipFill>
        <p:spPr>
          <a:xfrm>
            <a:off x="612775" y="1948165"/>
            <a:ext cx="8153400" cy="3799869"/>
          </a:xfrm>
          <a:prstGeom prst="rect">
            <a:avLst/>
          </a:prstGeom>
        </p:spPr>
      </p:pic>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12</a:t>
            </a:fld>
            <a:endParaRPr lang="en-US" altLang="en-US"/>
          </a:p>
        </p:txBody>
      </p:sp>
    </p:spTree>
    <p:extLst>
      <p:ext uri="{BB962C8B-B14F-4D97-AF65-F5344CB8AC3E}">
        <p14:creationId xmlns:p14="http://schemas.microsoft.com/office/powerpoint/2010/main" val="2354241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208</TotalTime>
  <Words>1054</Words>
  <Application>Microsoft Macintosh PowerPoint</Application>
  <PresentationFormat>Letter Paper (8.5x11 in)</PresentationFormat>
  <Paragraphs>85</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Helvetica</vt:lpstr>
      <vt:lpstr>ＭＳ Ｐゴシック</vt:lpstr>
      <vt:lpstr>Times</vt:lpstr>
      <vt:lpstr>Wingdings</vt:lpstr>
      <vt:lpstr>Wingdings 2</vt:lpstr>
      <vt:lpstr>Basic</vt:lpstr>
      <vt:lpstr>Session 8: Estimating Growth</vt:lpstr>
      <vt:lpstr>Growth and Value</vt:lpstr>
      <vt:lpstr>Growth in Earnings</vt:lpstr>
      <vt:lpstr>I. Historical Growth in EPS</vt:lpstr>
      <vt:lpstr>II. Analyst Growth Rates</vt:lpstr>
      <vt:lpstr>III. Fundamental or Intrinsic Growth</vt:lpstr>
      <vt:lpstr>Sustainable Growth in EPS: Wells Fargo in 2008</vt:lpstr>
      <vt:lpstr>Measuring Return on Capital</vt:lpstr>
      <vt:lpstr>Estimating Growth in Operating Income, if fundamentals stay unchanged</vt:lpstr>
      <vt:lpstr>IV. Top Down Growth – Revenues and Margins</vt:lpstr>
      <vt:lpstr>Tesla in July 2015: Growth and Profitability</vt:lpstr>
      <vt:lpstr>Tesla: Reinvestment and Profitability</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17</cp:revision>
  <cp:lastPrinted>2013-12-12T13:03:45Z</cp:lastPrinted>
  <dcterms:created xsi:type="dcterms:W3CDTF">2011-11-03T12:27:46Z</dcterms:created>
  <dcterms:modified xsi:type="dcterms:W3CDTF">2016-06-13T00:00:13Z</dcterms:modified>
</cp:coreProperties>
</file>