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5" r:id="rId5"/>
    <p:sldId id="276" r:id="rId6"/>
    <p:sldId id="277" r:id="rId7"/>
    <p:sldId id="278" r:id="rId8"/>
    <p:sldId id="279" r:id="rId9"/>
    <p:sldId id="280" r:id="rId10"/>
    <p:sldId id="281" r:id="rId11"/>
    <p:sldId id="282" r:id="rId12"/>
    <p:sldId id="284"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put closure on valuation, we have to stop forecasting cashflows at some point in time and estimate a terminal value.</a:t>
            </a:r>
          </a:p>
          <a:p>
            <a:r>
              <a:rPr lang="en-US" altLang="en-US">
                <a:latin typeface="Times" charset="0"/>
                <a:ea typeface="ＭＳ Ｐゴシック" charset="-128"/>
              </a:rPr>
              <a:t>It is generally the biggest component of value and estimating it consistently is a key to good valuation.</a:t>
            </a:r>
          </a:p>
        </p:txBody>
      </p:sp>
    </p:spTree>
    <p:extLst>
      <p:ext uri="{BB962C8B-B14F-4D97-AF65-F5344CB8AC3E}">
        <p14:creationId xmlns:p14="http://schemas.microsoft.com/office/powerpoint/2010/main" val="276157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ln/>
        </p:spPr>
      </p:sp>
      <p:sp>
        <p:nvSpPr>
          <p:cNvPr id="231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p>
          <a:p>
            <a:endParaRPr lang="en-US" altLang="en-US">
              <a:latin typeface="Times" charset="0"/>
              <a:ea typeface="ＭＳ Ｐゴシック" charset="-128"/>
            </a:endParaRPr>
          </a:p>
          <a:p>
            <a:r>
              <a:rPr lang="en-US" altLang="en-US">
                <a:latin typeface="Times" charset="0"/>
                <a:ea typeface="ＭＳ Ｐゴシック" charset="-128"/>
              </a:rPr>
              <a:t>The real choice is between stable growth models and liquidation value. One values the firm as a going concern and the other is based upon shutting the firm down and getting what you can for its assets. When valuing publicly traded firms, it is generally better practice to value them as going concerns (and use a stable growth rate). With private businesses or finite life public companies (a mining company with limited reserves…), liquidation value is a viable option.</a:t>
            </a:r>
          </a:p>
        </p:txBody>
      </p:sp>
    </p:spTree>
    <p:extLst>
      <p:ext uri="{BB962C8B-B14F-4D97-AF65-F5344CB8AC3E}">
        <p14:creationId xmlns:p14="http://schemas.microsoft.com/office/powerpoint/2010/main" val="497126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stable growth model, the cashflows grow at a constant rate forever. Consequently, this growth rate cannot exceed the growth rate of the economy in which the firm operates - in nominal (real) terms, if you are doing a nominal (real) valuation. In fact, as a simple rule of thumb, the stable growth rate should not be higher than the riskfree rate, since the riskless rate can be viewed as the sum of expected inflation and real growth.</a:t>
            </a:r>
          </a:p>
        </p:txBody>
      </p:sp>
    </p:spTree>
    <p:extLst>
      <p:ext uri="{BB962C8B-B14F-4D97-AF65-F5344CB8AC3E}">
        <p14:creationId xmlns:p14="http://schemas.microsoft.com/office/powerpoint/2010/main" val="1425053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ln/>
        </p:spPr>
      </p:sp>
      <p:sp>
        <p:nvSpPr>
          <p:cNvPr id="377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overall economy is composed of high growth and mature companies, and is growing at 5%, the mature companies must be growing at a rate less than 5%. This is a mathematical constraint that cannot be eased. A firm that grows at a rate higher than that of the economy will become the economy.</a:t>
            </a:r>
          </a:p>
          <a:p>
            <a:r>
              <a:rPr lang="en-US" altLang="en-US">
                <a:latin typeface="Times" charset="0"/>
                <a:ea typeface="ＭＳ Ｐゴシック" charset="-128"/>
              </a:rPr>
              <a:t>Should this growth be nominal or real? It depends on how you have estimated all of your inputs prior to getting to the terminal value computation. If everything has been done in real terms (very unusual), then the growth rate has to be a real growth rate. If it is in nominal terms, the growth rate has to be nominal (in the currency chosen for the analysis).</a:t>
            </a:r>
          </a:p>
          <a:p>
            <a:r>
              <a:rPr lang="en-US" altLang="en-US">
                <a:latin typeface="Times" charset="0"/>
                <a:ea typeface="ＭＳ Ｐゴシック" charset="-128"/>
              </a:rPr>
              <a:t>While the stable growth rate cannot exceed the growth rate of the economy, it can be lower. In fact, it should be lower for most mature firms, since an economy is composed of both growth firms and mature firms. If every mature firms grows at the same rate as the economy, then where does the growth rate from growth firms go?</a:t>
            </a:r>
          </a:p>
          <a:p>
            <a:r>
              <a:rPr lang="en-US" altLang="en-US">
                <a:latin typeface="Times" charset="0"/>
                <a:ea typeface="ＭＳ Ｐゴシック" charset="-128"/>
              </a:rPr>
              <a:t>The stable growth rate can be a negative number. This is an intermediate solution between the infinite growth model and liquidation value. Using a negative stable growth rate will make your firm disappear gradually over time.</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a:t>
            </a:r>
          </a:p>
          <a:p>
            <a:r>
              <a:rPr lang="en-US" altLang="en-US">
                <a:latin typeface="Times" charset="0"/>
                <a:ea typeface="ＭＳ Ｐゴシック" charset="-128"/>
              </a:rPr>
              <a:t>In the long term, expected real interest rate = expected real growth rate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38066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Much</a:t>
            </a:r>
            <a:r>
              <a:rPr lang="en-US" baseline="0" dirty="0" smtClean="0"/>
              <a:t> time and effort is spent on estimating a growth rate in perpetuity, but that effort becomes entangled in estimating a long term, nominal growth rate for the entire economy. I use the risk free rate as my cap for long term growth in the economy, and while the theoretical underpinnings are weak, the practical reasoning for keeping the risk free rate as a cap on nominal GDP is strong.</a:t>
            </a:r>
            <a:endParaRPr lang="en-US" dirty="0"/>
          </a:p>
        </p:txBody>
      </p:sp>
    </p:spTree>
    <p:extLst>
      <p:ext uri="{BB962C8B-B14F-4D97-AF65-F5344CB8AC3E}">
        <p14:creationId xmlns:p14="http://schemas.microsoft.com/office/powerpoint/2010/main" val="758649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can become a problem, when analysts are either faced with transitional moments (where the economy shifts from low inflation to high, as it did in the 1970s, or from high inflation to low, as it did post 2008. This is because nominal growth assumptions are obtained by looking at historical data and risk free rates are forward looking.</a:t>
            </a:r>
            <a:endParaRPr lang="en-US" dirty="0"/>
          </a:p>
        </p:txBody>
      </p:sp>
    </p:spTree>
    <p:extLst>
      <p:ext uri="{BB962C8B-B14F-4D97-AF65-F5344CB8AC3E}">
        <p14:creationId xmlns:p14="http://schemas.microsoft.com/office/powerpoint/2010/main" val="286225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noTextEdit="1"/>
          </p:cNvSpPr>
          <p:nvPr>
            <p:ph type="sldImg"/>
          </p:nvPr>
        </p:nvSpPr>
        <p:spPr>
          <a:xfrm>
            <a:off x="1150938" y="692150"/>
            <a:ext cx="4556125" cy="3416300"/>
          </a:xfrm>
          <a:ln/>
        </p:spPr>
      </p:sp>
      <p:sp>
        <p:nvSpPr>
          <p:cNvPr id="379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uncommon to see analysts use growth periods of longer than 10 years for small, promising companies and even for larger, growth companies (Coke, Microsoft, Walmart..)</a:t>
            </a:r>
          </a:p>
        </p:txBody>
      </p:sp>
    </p:spTree>
    <p:extLst>
      <p:ext uri="{BB962C8B-B14F-4D97-AF65-F5344CB8AC3E}">
        <p14:creationId xmlns:p14="http://schemas.microsoft.com/office/powerpoint/2010/main" val="349230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key balancing assumption that keeps terminal values from becoming unbounded. If you can change the growth rate without changing the reinvestment assumptions, you can make any firm worth any amount of money.</a:t>
            </a:r>
          </a:p>
          <a:p>
            <a:r>
              <a:rPr lang="en-US" altLang="en-US">
                <a:latin typeface="Times" charset="0"/>
                <a:ea typeface="ＭＳ Ｐゴシック" charset="-128"/>
              </a:rPr>
              <a:t>If you adopt this rule, the terminal value becomes a function of the return on capital:</a:t>
            </a:r>
          </a:p>
          <a:p>
            <a:r>
              <a:rPr lang="en-US" altLang="en-US">
                <a:latin typeface="Times" charset="0"/>
                <a:ea typeface="ＭＳ Ｐゴシック" charset="-128"/>
              </a:rPr>
              <a:t>Terminal value = EBIT (1-t) (1- g/ROC)/ (Cost of capital –g)</a:t>
            </a:r>
          </a:p>
          <a:p>
            <a:r>
              <a:rPr lang="en-US" altLang="en-US">
                <a:latin typeface="Times" charset="0"/>
                <a:ea typeface="ＭＳ Ｐゴシック" charset="-128"/>
              </a:rPr>
              <a:t>If ROC = Cost of capital,</a:t>
            </a:r>
          </a:p>
          <a:p>
            <a:r>
              <a:rPr lang="en-US" altLang="en-US">
                <a:latin typeface="Times" charset="0"/>
                <a:ea typeface="ＭＳ Ｐゴシック" charset="-128"/>
              </a:rPr>
              <a:t>Terminal value = EBIT (1-t)/ Cost of capital</a:t>
            </a:r>
          </a:p>
          <a:p>
            <a:r>
              <a:rPr lang="en-US" altLang="en-US">
                <a:latin typeface="Times" charset="0"/>
                <a:ea typeface="ＭＳ Ｐゴシック" charset="-128"/>
              </a:rPr>
              <a:t>The growth effect is neutralized entirely by the reinvestment requirement and the terminal value is invariant to the growth rate assumed.</a:t>
            </a:r>
          </a:p>
        </p:txBody>
      </p:sp>
    </p:spTree>
    <p:extLst>
      <p:ext uri="{BB962C8B-B14F-4D97-AF65-F5344CB8AC3E}">
        <p14:creationId xmlns:p14="http://schemas.microsoft.com/office/powerpoint/2010/main" val="1379494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Note that when the return on capital is equal to the cost of capital, the</a:t>
            </a:r>
            <a:r>
              <a:rPr lang="en-US" baseline="0" dirty="0" smtClean="0"/>
              <a:t> terminal value is invariant to growth. If it is set above the cost of capital, terminal value increases with growth and if set below, it decreases. The big assumption in your terminal value calculation in the one you make about excess returns in perpetuity, not the growth rate.</a:t>
            </a:r>
            <a:endParaRPr lang="en-US" dirty="0"/>
          </a:p>
        </p:txBody>
      </p:sp>
    </p:spTree>
    <p:extLst>
      <p:ext uri="{BB962C8B-B14F-4D97-AF65-F5344CB8AC3E}">
        <p14:creationId xmlns:p14="http://schemas.microsoft.com/office/powerpoint/2010/main" val="2035909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noTextEdit="1"/>
          </p:cNvSpPr>
          <p:nvPr>
            <p:ph type="sldImg"/>
          </p:nvPr>
        </p:nvSpPr>
        <p:spPr>
          <a:xfrm>
            <a:off x="1150938" y="692150"/>
            <a:ext cx="4556125" cy="3416300"/>
          </a:xfrm>
          <a:ln/>
        </p:spPr>
      </p:sp>
      <p:sp>
        <p:nvSpPr>
          <p:cNvPr id="390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you reduce the growth rate but leave the other characteristics of the firm unchanged, you will create internal inconsistencies in your valuation. This can happen if you forecast out the cash flow in your terminal year as the cash flow in the year prior augmented by the stable growth rate. (You are then locking in the reinvestment rate assumptions in the last year of high growth in perpetuity)</a:t>
            </a:r>
          </a:p>
        </p:txBody>
      </p:sp>
    </p:spTree>
    <p:extLst>
      <p:ext uri="{BB962C8B-B14F-4D97-AF65-F5344CB8AC3E}">
        <p14:creationId xmlns:p14="http://schemas.microsoft.com/office/powerpoint/2010/main" val="1543295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9: Terminal Value</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Tail that wags the dog.</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Closure in Valuation</a:t>
            </a:r>
          </a:p>
        </p:txBody>
      </p:sp>
      <p:sp>
        <p:nvSpPr>
          <p:cNvPr id="228354" name="Rectangle 3"/>
          <p:cNvSpPr>
            <a:spLocks noGrp="1" noChangeArrowheads="1"/>
          </p:cNvSpPr>
          <p:nvPr>
            <p:ph sz="quarter" idx="1"/>
          </p:nvPr>
        </p:nvSpPr>
        <p:spPr>
          <a:xfrm>
            <a:off x="612775" y="1600200"/>
            <a:ext cx="8153400" cy="4495800"/>
          </a:xfrm>
        </p:spPr>
        <p:txBody>
          <a:bodyPr/>
          <a:lstStyle/>
          <a:p>
            <a:pPr eaLnBrk="1" hangingPunct="1"/>
            <a:r>
              <a:rPr lang="en-US" altLang="en-US" sz="2000" dirty="0">
                <a:ea typeface="ＭＳ Ｐゴシック" charset="-128"/>
              </a:rPr>
              <a:t>A publicly traded firm potentially has an infinite life. The value is therefore the present value of cash flows forever.</a:t>
            </a:r>
          </a:p>
          <a:p>
            <a:pPr eaLnBrk="1" hangingPunct="1"/>
            <a:endParaRPr lang="en-US" altLang="en-US" sz="2000" dirty="0">
              <a:ea typeface="ＭＳ Ｐゴシック" charset="-128"/>
            </a:endParaRPr>
          </a:p>
          <a:p>
            <a:pPr eaLnBrk="1" hangingPunct="1"/>
            <a:endParaRPr lang="en-US" altLang="en-US" sz="2000" dirty="0">
              <a:ea typeface="ＭＳ Ｐゴシック" charset="-128"/>
            </a:endParaRPr>
          </a:p>
          <a:p>
            <a:pPr eaLnBrk="1" hangingPunct="1"/>
            <a:endParaRPr lang="en-US" altLang="en-US" sz="2000" dirty="0">
              <a:ea typeface="ＭＳ Ｐゴシック" charset="-128"/>
            </a:endParaRPr>
          </a:p>
          <a:p>
            <a:pPr eaLnBrk="1" hangingPunct="1"/>
            <a:r>
              <a:rPr lang="en-US" altLang="en-US" sz="2000" dirty="0">
                <a:ea typeface="ＭＳ Ｐゴシック" charset="-128"/>
              </a:rPr>
              <a:t>Since we cannot estimate cash flows forever, we estimate cash flows for a </a:t>
            </a:r>
            <a:r>
              <a:rPr lang="ja-JP" altLang="en-US" sz="2000" dirty="0">
                <a:ea typeface="ＭＳ Ｐゴシック" charset="-128"/>
              </a:rPr>
              <a:t>“</a:t>
            </a:r>
            <a:r>
              <a:rPr lang="en-US" altLang="ja-JP" sz="2000" dirty="0">
                <a:ea typeface="ＭＳ Ｐゴシック" charset="-128"/>
              </a:rPr>
              <a:t>growth period</a:t>
            </a:r>
            <a:r>
              <a:rPr lang="ja-JP" altLang="en-US" sz="2000" dirty="0">
                <a:ea typeface="ＭＳ Ｐゴシック" charset="-128"/>
              </a:rPr>
              <a:t>”</a:t>
            </a:r>
            <a:r>
              <a:rPr lang="en-US" altLang="ja-JP" sz="2000" dirty="0">
                <a:ea typeface="ＭＳ Ｐゴシック" charset="-128"/>
              </a:rPr>
              <a:t> and then estimate a terminal value, to capture the value at the end of the period:</a:t>
            </a:r>
          </a:p>
          <a:p>
            <a:pPr eaLnBrk="1" hangingPunct="1"/>
            <a:endParaRPr lang="en-US" altLang="en-US" sz="2000" dirty="0">
              <a:ea typeface="ＭＳ Ｐゴシック" charset="-128"/>
            </a:endParaRPr>
          </a:p>
        </p:txBody>
      </p:sp>
      <p:graphicFrame>
        <p:nvGraphicFramePr>
          <p:cNvPr id="228355" name="Object 2"/>
          <p:cNvGraphicFramePr>
            <a:graphicFrameLocks/>
          </p:cNvGraphicFramePr>
          <p:nvPr/>
        </p:nvGraphicFramePr>
        <p:xfrm>
          <a:off x="3808413" y="2547938"/>
          <a:ext cx="1804987" cy="1027112"/>
        </p:xfrm>
        <a:graphic>
          <a:graphicData uri="http://schemas.openxmlformats.org/presentationml/2006/ole">
            <mc:AlternateContent xmlns:mc="http://schemas.openxmlformats.org/markup-compatibility/2006">
              <mc:Choice xmlns:v="urn:schemas-microsoft-com:vml" Requires="v">
                <p:oleObj spid="_x0000_s1028" name="Equation" r:id="rId4" imgW="1612900" imgH="927100" progId="Equation.3">
                  <p:embed/>
                </p:oleObj>
              </mc:Choice>
              <mc:Fallback>
                <p:oleObj name="Equation" r:id="rId4" imgW="1612900" imgH="927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8413" y="2547938"/>
                        <a:ext cx="1804987" cy="1027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8356" name="Object 3"/>
          <p:cNvGraphicFramePr>
            <a:graphicFrameLocks/>
          </p:cNvGraphicFramePr>
          <p:nvPr/>
        </p:nvGraphicFramePr>
        <p:xfrm>
          <a:off x="3392488" y="4779963"/>
          <a:ext cx="3489325" cy="1028700"/>
        </p:xfrm>
        <a:graphic>
          <a:graphicData uri="http://schemas.openxmlformats.org/presentationml/2006/ole">
            <mc:AlternateContent xmlns:mc="http://schemas.openxmlformats.org/markup-compatibility/2006">
              <mc:Choice xmlns:v="urn:schemas-microsoft-com:vml" Requires="v">
                <p:oleObj spid="_x0000_s1029" name="Equation" r:id="rId6" imgW="3111500" imgH="927100" progId="Equation.3">
                  <p:embed/>
                </p:oleObj>
              </mc:Choice>
              <mc:Fallback>
                <p:oleObj name="Equation" r:id="rId6" imgW="3111500" imgH="927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2488" y="4779963"/>
                        <a:ext cx="3489325"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835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28358"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2DCC21C1-F2DF-5D4C-8746-9D2995AEB16F}" type="slidenum">
              <a:rPr lang="en-US" altLang="en-US" sz="1400" b="0">
                <a:solidFill>
                  <a:schemeClr val="tx2"/>
                </a:solidFill>
              </a:rPr>
              <a:pPr algn="l" eaLnBrk="1" hangingPunct="1"/>
              <a:t>3</a:t>
            </a:fld>
            <a:endParaRPr lang="en-US" altLang="en-US" sz="1400" b="0">
              <a:solidFill>
                <a:schemeClr val="tx2"/>
              </a:solidFill>
            </a:endParaRPr>
          </a:p>
        </p:txBody>
      </p:sp>
    </p:spTree>
    <p:extLst>
      <p:ext uri="{BB962C8B-B14F-4D97-AF65-F5344CB8AC3E}">
        <p14:creationId xmlns:p14="http://schemas.microsoft.com/office/powerpoint/2010/main" val="181273437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Ways of Estimating Terminal Value</a:t>
            </a:r>
          </a:p>
        </p:txBody>
      </p:sp>
      <p:pic>
        <p:nvPicPr>
          <p:cNvPr id="23040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45" b="-545"/>
          <a:stretch>
            <a:fillRect/>
          </a:stretch>
        </p:blipFill>
        <p:spPr>
          <a:xfrm>
            <a:off x="612775" y="1600200"/>
            <a:ext cx="8153400" cy="4495800"/>
          </a:xfrm>
        </p:spPr>
      </p:pic>
      <p:sp>
        <p:nvSpPr>
          <p:cNvPr id="23040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30404" name="Slide Number Placeholder 4"/>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76EDD646-08E7-6345-B9DC-DF508FF24F9A}" type="slidenum">
              <a:rPr lang="en-US" altLang="en-US" sz="1400" b="0">
                <a:solidFill>
                  <a:schemeClr val="tx2"/>
                </a:solidFill>
              </a:rPr>
              <a:pPr algn="l" eaLnBrk="1" hangingPunct="1"/>
              <a:t>4</a:t>
            </a:fld>
            <a:endParaRPr lang="en-US" altLang="en-US" sz="1400" b="0">
              <a:solidFill>
                <a:schemeClr val="tx2"/>
              </a:solidFill>
            </a:endParaRPr>
          </a:p>
        </p:txBody>
      </p:sp>
    </p:spTree>
    <p:extLst>
      <p:ext uri="{BB962C8B-B14F-4D97-AF65-F5344CB8AC3E}">
        <p14:creationId xmlns:p14="http://schemas.microsoft.com/office/powerpoint/2010/main" val="665983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Stable Growth and Terminal Value</a:t>
            </a:r>
          </a:p>
        </p:txBody>
      </p:sp>
      <p:sp>
        <p:nvSpPr>
          <p:cNvPr id="15974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When a firm</a:t>
            </a:r>
            <a:r>
              <a:rPr lang="ja-JP" altLang="en-US" sz="2600">
                <a:ea typeface="ＭＳ Ｐゴシック" charset="-128"/>
              </a:rPr>
              <a:t>’</a:t>
            </a:r>
            <a:r>
              <a:rPr lang="en-US" altLang="ja-JP" sz="2600">
                <a:ea typeface="ＭＳ Ｐゴシック" charset="-128"/>
              </a:rPr>
              <a:t>s cash flows grow at a </a:t>
            </a:r>
            <a:r>
              <a:rPr lang="ja-JP" altLang="en-US" sz="2600">
                <a:ea typeface="ＭＳ Ｐゴシック" charset="-128"/>
              </a:rPr>
              <a:t>“</a:t>
            </a:r>
            <a:r>
              <a:rPr lang="en-US" altLang="ja-JP" sz="2600">
                <a:ea typeface="ＭＳ Ｐゴシック" charset="-128"/>
              </a:rPr>
              <a:t>constant</a:t>
            </a:r>
            <a:r>
              <a:rPr lang="ja-JP" altLang="en-US" sz="2600">
                <a:ea typeface="ＭＳ Ｐゴシック" charset="-128"/>
              </a:rPr>
              <a:t>”</a:t>
            </a:r>
            <a:r>
              <a:rPr lang="en-US" altLang="ja-JP" sz="26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2200">
                <a:ea typeface="ＭＳ Ｐゴシック" charset="-128"/>
              </a:rPr>
              <a:t>Value = Expected Cash Flow Next Period / (r - g)</a:t>
            </a:r>
          </a:p>
          <a:p>
            <a:pPr marL="365125" lvl="1" indent="0" eaLnBrk="1" hangingPunct="1">
              <a:lnSpc>
                <a:spcPct val="80000"/>
              </a:lnSpc>
              <a:buFont typeface="Wingdings 2" charset="2"/>
              <a:buNone/>
            </a:pPr>
            <a:r>
              <a:rPr lang="en-US" altLang="en-US" sz="2200">
                <a:ea typeface="ＭＳ Ｐゴシック" charset="-128"/>
              </a:rPr>
              <a:t>where,</a:t>
            </a:r>
          </a:p>
          <a:p>
            <a:pPr marL="365125" lvl="1" indent="0" eaLnBrk="1" hangingPunct="1">
              <a:lnSpc>
                <a:spcPct val="80000"/>
              </a:lnSpc>
              <a:buFont typeface="Wingdings 2" charset="2"/>
              <a:buNone/>
            </a:pPr>
            <a:r>
              <a:rPr lang="en-US" altLang="en-US" sz="22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2200">
                <a:ea typeface="ＭＳ Ｐゴシック" charset="-128"/>
              </a:rPr>
              <a:t>	g = Expected growth rate</a:t>
            </a:r>
          </a:p>
          <a:p>
            <a:pPr eaLnBrk="1" hangingPunct="1">
              <a:lnSpc>
                <a:spcPct val="80000"/>
              </a:lnSpc>
            </a:pPr>
            <a:r>
              <a:rPr lang="en-US" altLang="en-US" sz="2600">
                <a:ea typeface="ＭＳ Ｐゴシック" charset="-128"/>
              </a:rPr>
              <a:t>This </a:t>
            </a:r>
            <a:r>
              <a:rPr lang="ja-JP" altLang="en-US" sz="2600">
                <a:ea typeface="ＭＳ Ｐゴシック" charset="-128"/>
              </a:rPr>
              <a:t>“</a:t>
            </a:r>
            <a:r>
              <a:rPr lang="en-US" altLang="ja-JP" sz="2600">
                <a:ea typeface="ＭＳ Ｐゴシック" charset="-128"/>
              </a:rPr>
              <a:t>constant</a:t>
            </a:r>
            <a:r>
              <a:rPr lang="ja-JP" altLang="en-US" sz="2600">
                <a:ea typeface="ＭＳ Ｐゴシック" charset="-128"/>
              </a:rPr>
              <a:t>”</a:t>
            </a:r>
            <a:r>
              <a:rPr lang="en-US" altLang="ja-JP" sz="2600">
                <a:ea typeface="ＭＳ Ｐゴシック" charset="-128"/>
              </a:rPr>
              <a:t> growth rate is called a stable growth rate and cannot be higher than the growth rate of the economy in which the firm operates.</a:t>
            </a:r>
          </a:p>
          <a:p>
            <a:pPr eaLnBrk="1" hangingPunct="1">
              <a:lnSpc>
                <a:spcPct val="80000"/>
              </a:lnSpc>
            </a:pPr>
            <a:r>
              <a:rPr lang="en-US" altLang="en-US" sz="2600">
                <a:ea typeface="ＭＳ Ｐゴシック" charset="-128"/>
              </a:rPr>
              <a:t>While companies can maintain high growth rates for extended periods, they will all approach </a:t>
            </a:r>
            <a:r>
              <a:rPr lang="ja-JP" altLang="en-US" sz="2600">
                <a:ea typeface="ＭＳ Ｐゴシック" charset="-128"/>
              </a:rPr>
              <a:t>“</a:t>
            </a:r>
            <a:r>
              <a:rPr lang="en-US" altLang="ja-JP" sz="2600">
                <a:ea typeface="ＭＳ Ｐゴシック" charset="-128"/>
              </a:rPr>
              <a:t>stable growth</a:t>
            </a:r>
            <a:r>
              <a:rPr lang="ja-JP" altLang="en-US" sz="2600">
                <a:ea typeface="ＭＳ Ｐゴシック" charset="-128"/>
              </a:rPr>
              <a:t>”</a:t>
            </a:r>
            <a:r>
              <a:rPr lang="en-US" altLang="ja-JP" sz="2600">
                <a:ea typeface="ＭＳ Ｐゴシック" charset="-128"/>
              </a:rPr>
              <a:t> at some point in time.</a:t>
            </a:r>
            <a:endParaRPr lang="en-US" altLang="en-US" sz="2600">
              <a:ea typeface="ＭＳ Ｐゴシック" charset="-128"/>
            </a:endParaRPr>
          </a:p>
        </p:txBody>
      </p:sp>
    </p:spTree>
    <p:extLst>
      <p:ext uri="{BB962C8B-B14F-4D97-AF65-F5344CB8AC3E}">
        <p14:creationId xmlns:p14="http://schemas.microsoft.com/office/powerpoint/2010/main" val="149158098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1. Obey the growth cap </a:t>
            </a:r>
            <a:endParaRPr lang="en-US" dirty="0">
              <a:ea typeface="+mj-ea"/>
              <a:cs typeface="+mj-cs"/>
            </a:endParaRP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When a firm</a:t>
            </a:r>
            <a:r>
              <a:rPr lang="ja-JP" altLang="en-US" sz="1800" dirty="0">
                <a:ea typeface="ＭＳ Ｐゴシック" charset="-128"/>
              </a:rPr>
              <a:t>’</a:t>
            </a:r>
            <a:r>
              <a:rPr lang="en-US" altLang="ja-JP" sz="1800" dirty="0">
                <a:ea typeface="ＭＳ Ｐゴシック" charset="-128"/>
              </a:rPr>
              <a:t>s cash flows grow at a </a:t>
            </a:r>
            <a:r>
              <a:rPr lang="ja-JP" altLang="en-US" sz="1800" dirty="0">
                <a:ea typeface="ＭＳ Ｐゴシック" charset="-128"/>
              </a:rPr>
              <a:t>“</a:t>
            </a:r>
            <a:r>
              <a:rPr lang="en-US" altLang="ja-JP" sz="1800" dirty="0">
                <a:ea typeface="ＭＳ Ｐゴシック" charset="-128"/>
              </a:rPr>
              <a:t>constant</a:t>
            </a:r>
            <a:r>
              <a:rPr lang="ja-JP" altLang="en-US" sz="1800" dirty="0">
                <a:ea typeface="ＭＳ Ｐゴシック" charset="-128"/>
              </a:rPr>
              <a:t>”</a:t>
            </a:r>
            <a:r>
              <a:rPr lang="en-US" altLang="ja-JP" sz="1800" dirty="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500" dirty="0">
                <a:ea typeface="ＭＳ Ｐゴシック" charset="-128"/>
              </a:rPr>
              <a:t>Value = Expected Cash Flow Next Period / (r - g)</a:t>
            </a:r>
          </a:p>
          <a:p>
            <a:pPr marL="365125" lvl="1" indent="0" eaLnBrk="1" hangingPunct="1">
              <a:lnSpc>
                <a:spcPct val="80000"/>
              </a:lnSpc>
              <a:buFont typeface="Wingdings 2" charset="2"/>
              <a:buNone/>
            </a:pPr>
            <a:r>
              <a:rPr lang="en-US" altLang="en-US" sz="1500" dirty="0">
                <a:ea typeface="ＭＳ Ｐゴシック" charset="-128"/>
              </a:rPr>
              <a:t>where,</a:t>
            </a:r>
          </a:p>
          <a:p>
            <a:pPr marL="365125" lvl="1" indent="0" eaLnBrk="1" hangingPunct="1">
              <a:lnSpc>
                <a:spcPct val="80000"/>
              </a:lnSpc>
              <a:buFont typeface="Wingdings 2" charset="2"/>
              <a:buNone/>
            </a:pPr>
            <a:r>
              <a:rPr lang="en-US" altLang="en-US" sz="1500" dirty="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500" dirty="0">
                <a:ea typeface="ＭＳ Ｐゴシック" charset="-128"/>
              </a:rPr>
              <a:t>	g = Expected growth rate</a:t>
            </a:r>
          </a:p>
          <a:p>
            <a:pPr eaLnBrk="1" hangingPunct="1">
              <a:lnSpc>
                <a:spcPct val="80000"/>
              </a:lnSpc>
            </a:pPr>
            <a:r>
              <a:rPr lang="en-US" altLang="en-US" sz="1800" dirty="0">
                <a:ea typeface="ＭＳ Ｐゴシック" charset="-128"/>
              </a:rPr>
              <a:t>The stable growth rate cannot exceed the growth rate of the economy but it can be set lower. </a:t>
            </a:r>
          </a:p>
          <a:p>
            <a:pPr marL="365125" lvl="1" indent="0" eaLnBrk="1" hangingPunct="1">
              <a:lnSpc>
                <a:spcPct val="80000"/>
              </a:lnSpc>
            </a:pPr>
            <a:r>
              <a:rPr lang="en-US" altLang="en-US" sz="1500" dirty="0">
                <a:ea typeface="ＭＳ Ｐゴシック" charset="-128"/>
              </a:rPr>
              <a:t>If you assume that the economy is composed of high growth and stable growth firms, the growth rate of the latter will probably be lower than the growth rate of the economy.</a:t>
            </a:r>
          </a:p>
          <a:p>
            <a:pPr marL="365125" lvl="1" indent="0" eaLnBrk="1" hangingPunct="1">
              <a:lnSpc>
                <a:spcPct val="80000"/>
              </a:lnSpc>
            </a:pPr>
            <a:r>
              <a:rPr lang="en-US" altLang="en-US" sz="1500" dirty="0">
                <a:ea typeface="ＭＳ Ｐゴシック" charset="-128"/>
              </a:rPr>
              <a:t>The stable growth rate can be negative. The terminal value will be lower and you are assuming that your firm will disappear over time. </a:t>
            </a:r>
          </a:p>
          <a:p>
            <a:pPr marL="365125" lvl="1" indent="0" eaLnBrk="1" hangingPunct="1">
              <a:lnSpc>
                <a:spcPct val="80000"/>
              </a:lnSpc>
            </a:pPr>
            <a:r>
              <a:rPr lang="en-US" altLang="en-US" sz="1500" dirty="0">
                <a:ea typeface="ＭＳ Ｐゴシック" charset="-128"/>
              </a:rPr>
              <a:t>If you use nominal </a:t>
            </a:r>
            <a:r>
              <a:rPr lang="en-US" altLang="en-US" sz="1500" dirty="0" err="1">
                <a:ea typeface="ＭＳ Ｐゴシック" charset="-128"/>
              </a:rPr>
              <a:t>cashflows</a:t>
            </a:r>
            <a:r>
              <a:rPr lang="en-US" altLang="en-US" sz="1500" dirty="0">
                <a:ea typeface="ＭＳ Ｐゴシック" charset="-128"/>
              </a:rPr>
              <a:t> and discount rates, the growth rate should be nominal in the currency in which the valuation is denominated.</a:t>
            </a:r>
          </a:p>
          <a:p>
            <a:pPr eaLnBrk="1" hangingPunct="1">
              <a:lnSpc>
                <a:spcPct val="80000"/>
              </a:lnSpc>
            </a:pPr>
            <a:r>
              <a:rPr lang="en-US" altLang="en-US" sz="1800" b="1" dirty="0">
                <a:ea typeface="ＭＳ Ｐゴシック" charset="-128"/>
              </a:rPr>
              <a:t>One simple proxy for the nominal growth rate of the economy is the </a:t>
            </a:r>
            <a:r>
              <a:rPr lang="en-US" altLang="en-US" sz="1800" b="1" dirty="0" err="1">
                <a:ea typeface="ＭＳ Ｐゴシック" charset="-128"/>
              </a:rPr>
              <a:t>riskfree</a:t>
            </a:r>
            <a:r>
              <a:rPr lang="en-US" altLang="en-US" sz="1800" b="1" dirty="0">
                <a:ea typeface="ＭＳ Ｐゴシック" charset="-128"/>
              </a:rPr>
              <a:t> rate</a:t>
            </a:r>
            <a:r>
              <a:rPr lang="en-US" altLang="en-US" sz="1800" dirty="0">
                <a:ea typeface="ＭＳ Ｐゴシック" charset="-128"/>
              </a:rPr>
              <a:t>. </a:t>
            </a:r>
          </a:p>
        </p:txBody>
      </p:sp>
      <p:sp>
        <p:nvSpPr>
          <p:cNvPr id="37683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B2F8D82-BA46-914E-8567-B0704DAA7189}"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2143013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Rates and Nominal GDP Growth</a:t>
            </a:r>
            <a:endParaRPr lang="en-US" dirty="0"/>
          </a:p>
        </p:txBody>
      </p:sp>
      <p:sp>
        <p:nvSpPr>
          <p:cNvPr id="3" name="Content Placeholder 2"/>
          <p:cNvSpPr>
            <a:spLocks noGrp="1"/>
          </p:cNvSpPr>
          <p:nvPr>
            <p:ph sz="quarter" idx="1"/>
          </p:nvPr>
        </p:nvSpPr>
        <p:spPr>
          <a:xfrm>
            <a:off x="609599" y="1589567"/>
            <a:ext cx="4235301" cy="1382233"/>
          </a:xfrm>
        </p:spPr>
        <p:txBody>
          <a:bodyPr>
            <a:normAutofit lnSpcReduction="10000"/>
          </a:bodyPr>
          <a:lstStyle/>
          <a:p>
            <a:r>
              <a:rPr lang="en-US" sz="1600" b="1" dirty="0" smtClean="0"/>
              <a:t>Risk free Rate </a:t>
            </a:r>
            <a:r>
              <a:rPr lang="en-US" sz="1600" dirty="0" smtClean="0"/>
              <a:t>= Expected Inflation + Expected Real Interest Rate</a:t>
            </a:r>
          </a:p>
          <a:p>
            <a:r>
              <a:rPr lang="en-US" sz="1600" dirty="0" smtClean="0"/>
              <a:t>The real interest rate is what borrowers agree to return to lenders in real goods/services.</a:t>
            </a:r>
            <a:endParaRPr lang="en-US" sz="1600" dirty="0"/>
          </a:p>
        </p:txBody>
      </p:sp>
      <p:sp>
        <p:nvSpPr>
          <p:cNvPr id="4" name="Content Placeholder 3"/>
          <p:cNvSpPr>
            <a:spLocks noGrp="1"/>
          </p:cNvSpPr>
          <p:nvPr>
            <p:ph sz="quarter" idx="2"/>
          </p:nvPr>
        </p:nvSpPr>
        <p:spPr>
          <a:xfrm>
            <a:off x="4844901" y="1589567"/>
            <a:ext cx="4070500" cy="1534633"/>
          </a:xfrm>
        </p:spPr>
        <p:txBody>
          <a:bodyPr>
            <a:normAutofit lnSpcReduction="10000"/>
          </a:bodyPr>
          <a:lstStyle/>
          <a:p>
            <a:r>
              <a:rPr lang="en-US" sz="1600" b="1" dirty="0" smtClean="0"/>
              <a:t>Nominal GDP Growth </a:t>
            </a:r>
            <a:r>
              <a:rPr lang="en-US" sz="1600" dirty="0" smtClean="0"/>
              <a:t>= Expected Inflation + Expected Real Growth</a:t>
            </a:r>
          </a:p>
          <a:p>
            <a:r>
              <a:rPr lang="en-US" sz="1600" dirty="0" smtClean="0"/>
              <a:t>The real growth rate in the economy measures the expected growth in the production of goods and services.</a:t>
            </a:r>
            <a:endParaRPr lang="en-US" sz="1600" dirty="0"/>
          </a:p>
        </p:txBody>
      </p:sp>
      <p:sp>
        <p:nvSpPr>
          <p:cNvPr id="6" name="TextBox 5"/>
          <p:cNvSpPr txBox="1"/>
          <p:nvPr/>
        </p:nvSpPr>
        <p:spPr>
          <a:xfrm>
            <a:off x="914400" y="3124200"/>
            <a:ext cx="7543800" cy="2062103"/>
          </a:xfrm>
          <a:prstGeom prst="rect">
            <a:avLst/>
          </a:prstGeom>
          <a:noFill/>
        </p:spPr>
        <p:txBody>
          <a:bodyPr wrap="square" rtlCol="0">
            <a:spAutoFit/>
          </a:bodyPr>
          <a:lstStyle/>
          <a:p>
            <a:r>
              <a:rPr lang="en-US" sz="1600" b="1" dirty="0" smtClean="0"/>
              <a:t>The argument for Risk free rate = Nominal GDP growth</a:t>
            </a:r>
          </a:p>
          <a:p>
            <a:pPr marL="457200" indent="-457200">
              <a:buAutoNum type="arabicPeriod"/>
            </a:pPr>
            <a:r>
              <a:rPr lang="en-US" sz="1600" dirty="0" smtClean="0"/>
              <a:t>In the long term, the real growth rate </a:t>
            </a:r>
            <a:r>
              <a:rPr lang="en-US" sz="1600" u="sng" dirty="0" smtClean="0"/>
              <a:t>cannot be lower </a:t>
            </a:r>
            <a:r>
              <a:rPr lang="en-US" sz="1600" dirty="0" smtClean="0"/>
              <a:t>than the real interest rate, since you have the growth in goods/services has to be enough to cover the promised rate.</a:t>
            </a:r>
          </a:p>
          <a:p>
            <a:pPr marL="457200" indent="-457200">
              <a:buAutoNum type="arabicPeriod"/>
            </a:pPr>
            <a:r>
              <a:rPr lang="en-US" sz="1600" dirty="0" smtClean="0"/>
              <a:t>In the long term, the real growth rate </a:t>
            </a:r>
            <a:r>
              <a:rPr lang="en-US" sz="1600" u="sng" dirty="0" smtClean="0"/>
              <a:t>can be higher </a:t>
            </a:r>
            <a:r>
              <a:rPr lang="en-US" sz="1600" dirty="0" smtClean="0"/>
              <a:t>than the real interest rate, to compensate risk taking. However, as economies mature, the difference should get smaller and since there will be growth companies in the economy, it is prudent to assume that the extra growth comes from these companies.</a:t>
            </a:r>
            <a:endParaRPr lang="en-US" sz="1600" dirty="0"/>
          </a:p>
        </p:txBody>
      </p:sp>
      <p:graphicFrame>
        <p:nvGraphicFramePr>
          <p:cNvPr id="8" name="Content Placeholder 5"/>
          <p:cNvGraphicFramePr>
            <a:graphicFrameLocks/>
          </p:cNvGraphicFramePr>
          <p:nvPr/>
        </p:nvGraphicFramePr>
        <p:xfrm>
          <a:off x="457200" y="5211703"/>
          <a:ext cx="8153400" cy="1339675"/>
        </p:xfrm>
        <a:graphic>
          <a:graphicData uri="http://schemas.openxmlformats.org/drawingml/2006/table">
            <a:tbl>
              <a:tblPr>
                <a:tableStyleId>{5C22544A-7EE6-4342-B048-85BDC9FD1C3A}</a:tableStyleId>
              </a:tblPr>
              <a:tblGrid>
                <a:gridCol w="1003300"/>
                <a:gridCol w="1235763"/>
                <a:gridCol w="1278837"/>
                <a:gridCol w="1295400"/>
                <a:gridCol w="1493542"/>
                <a:gridCol w="1846558"/>
              </a:tblGrid>
              <a:tr h="190444">
                <a:tc>
                  <a:txBody>
                    <a:bodyPr/>
                    <a:lstStyle/>
                    <a:p>
                      <a:pPr algn="l" fontAlgn="b"/>
                      <a:r>
                        <a:rPr lang="en-US" sz="1400" b="0" i="1" u="none" strike="noStrike" dirty="0" smtClean="0">
                          <a:solidFill>
                            <a:schemeClr val="dk1"/>
                          </a:solidFill>
                          <a:effectLst/>
                          <a:latin typeface="+mn-lt"/>
                        </a:rPr>
                        <a:t>Period</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10-Year </a:t>
                      </a:r>
                      <a:r>
                        <a:rPr lang="en-US" sz="1400" i="1" u="none" strike="noStrike" dirty="0" err="1">
                          <a:effectLst/>
                        </a:rPr>
                        <a:t>T.Bond</a:t>
                      </a:r>
                      <a:r>
                        <a:rPr lang="en-US" sz="1400" i="1" u="none" strike="noStrike" dirty="0">
                          <a:effectLst/>
                        </a:rPr>
                        <a:t>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Inflation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Real GDP Growth</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Nominal GDP growth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Nominal GDP - </a:t>
                      </a:r>
                      <a:r>
                        <a:rPr lang="en-US" sz="1400" i="1" u="none" strike="noStrike" dirty="0" err="1">
                          <a:effectLst/>
                        </a:rPr>
                        <a:t>T.Bond</a:t>
                      </a:r>
                      <a:r>
                        <a:rPr lang="en-US" sz="1400" i="1" u="none" strike="noStrike" dirty="0">
                          <a:effectLst/>
                        </a:rPr>
                        <a:t> Rate</a:t>
                      </a:r>
                      <a:endParaRPr lang="en-US" sz="1400" b="1" i="1"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1954-2015</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5.93%</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3.61%</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3.06%</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6.67%</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0.74%</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1954-1980</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5.83%</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4.49%</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3.50%</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7.98%</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400" u="none" strike="noStrike">
                          <a:effectLst/>
                        </a:rPr>
                        <a:t>2.15%</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1981-2008</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6.88%</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3.26%</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3.04%</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6.30%</a:t>
                      </a:r>
                      <a:endParaRPr lang="pt-B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uk-UA" sz="1400" u="none" strike="noStrike">
                          <a:effectLst/>
                        </a:rPr>
                        <a:t>-0.58%</a:t>
                      </a:r>
                      <a:endParaRPr lang="uk-UA"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444">
                <a:tc>
                  <a:txBody>
                    <a:bodyPr/>
                    <a:lstStyle/>
                    <a:p>
                      <a:pPr algn="ctr" fontAlgn="b"/>
                      <a:r>
                        <a:rPr lang="is-IS" sz="1400" u="none" strike="noStrike">
                          <a:effectLst/>
                        </a:rPr>
                        <a:t>2009-2015</a:t>
                      </a:r>
                      <a:endParaRPr lang="is-IS"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2.57%</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1.66%</a:t>
                      </a:r>
                      <a:endParaRPr lang="hr-HR" sz="1400" b="0" i="0" u="none" strike="noStrike">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1.47%</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3.14%</a:t>
                      </a:r>
                      <a:endParaRPr lang="hr-H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pt-BR" sz="1400" u="none" strike="noStrike" dirty="0">
                          <a:effectLst/>
                        </a:rPr>
                        <a:t>0.57%</a:t>
                      </a:r>
                      <a:endParaRPr lang="pt-BR" sz="1400" b="0" i="0" u="none" strike="noStrike" dirty="0">
                        <a:solidFill>
                          <a:srgbClr val="000000"/>
                        </a:solidFill>
                        <a:effectLst/>
                        <a:latin typeface="Calibri" charset="0"/>
                      </a:endParaRPr>
                    </a:p>
                  </a:txBody>
                  <a:tcPr marL="11903" marR="11903" marT="119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7720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Practical Reason for using the Risk free Rate Cap – Preserve Consistency</a:t>
            </a:r>
            <a:endParaRPr lang="en-US" dirty="0"/>
          </a:p>
        </p:txBody>
      </p:sp>
      <p:sp>
        <p:nvSpPr>
          <p:cNvPr id="3" name="Content Placeholder 2"/>
          <p:cNvSpPr>
            <a:spLocks noGrp="1"/>
          </p:cNvSpPr>
          <p:nvPr>
            <p:ph sz="quarter" idx="1"/>
          </p:nvPr>
        </p:nvSpPr>
        <p:spPr/>
        <p:txBody>
          <a:bodyPr>
            <a:normAutofit fontScale="85000" lnSpcReduction="20000"/>
          </a:bodyPr>
          <a:lstStyle/>
          <a:p>
            <a:pPr algn="just"/>
            <a:r>
              <a:rPr lang="en-US" dirty="0" smtClean="0"/>
              <a:t>You are </a:t>
            </a:r>
            <a:r>
              <a:rPr lang="en-US" u="sng" dirty="0" smtClean="0"/>
              <a:t>implicitly making assumptions about nominal growth </a:t>
            </a:r>
            <a:r>
              <a:rPr lang="en-US" dirty="0" smtClean="0"/>
              <a:t>in the economy, with your risk free rate. Thus, with a low risk free rate, you are assuming low nominal growth in the economy (with low inflation and low real growth) and with a high risk free rate, a high nominal growth rate in the economy.</a:t>
            </a:r>
          </a:p>
          <a:p>
            <a:pPr algn="just"/>
            <a:r>
              <a:rPr lang="en-US" dirty="0" smtClean="0"/>
              <a:t>If you make an explicit assumption about nominal growth in cash flows that is at odds with your implicit growth assumption in the denominator, you are being inconsistent and bias your valuations:</a:t>
            </a:r>
          </a:p>
          <a:p>
            <a:pPr lvl="1" algn="just"/>
            <a:r>
              <a:rPr lang="en-US" dirty="0" smtClean="0"/>
              <a:t>If you assume high nominal growth in the economy, with a low risk free rate, you will over value businesses.</a:t>
            </a:r>
          </a:p>
          <a:p>
            <a:pPr lvl="1" algn="just"/>
            <a:r>
              <a:rPr lang="en-US" dirty="0" smtClean="0"/>
              <a:t>If you assume low nominal growth rate in the economy, with a high risk free rate, you will under value businesses.</a:t>
            </a:r>
            <a:endParaRPr lang="en-US" dirty="0"/>
          </a:p>
        </p:txBody>
      </p:sp>
      <p:sp>
        <p:nvSpPr>
          <p:cNvPr id="4" name="Footer Placeholder 3"/>
          <p:cNvSpPr>
            <a:spLocks noGrp="1"/>
          </p:cNvSpPr>
          <p:nvPr>
            <p:ph type="ftr" sz="quarter" idx="4294967295"/>
          </p:nvPr>
        </p:nvSpPr>
        <p:spPr>
          <a:xfrm>
            <a:off x="609600" y="6248400"/>
            <a:ext cx="5421313" cy="365125"/>
          </a:xfrm>
          <a:prstGeom prst="rect">
            <a:avLst/>
          </a:prstGeom>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8</a:t>
            </a:fld>
            <a:endParaRPr lang="en-US" altLang="en-US"/>
          </a:p>
        </p:txBody>
      </p:sp>
    </p:spTree>
    <p:extLst>
      <p:ext uri="{BB962C8B-B14F-4D97-AF65-F5344CB8AC3E}">
        <p14:creationId xmlns:p14="http://schemas.microsoft.com/office/powerpoint/2010/main" val="1019902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dirty="0" smtClean="0">
                <a:ea typeface="ＭＳ Ｐゴシック" charset="-128"/>
              </a:rPr>
              <a:t>2</a:t>
            </a:r>
            <a:r>
              <a:rPr lang="en-US" altLang="en-US" dirty="0">
                <a:ea typeface="ＭＳ Ｐゴシック" charset="-128"/>
              </a:rPr>
              <a:t>. Don</a:t>
            </a:r>
            <a:r>
              <a:rPr lang="ja-JP" altLang="en-US" dirty="0">
                <a:ea typeface="ＭＳ Ｐゴシック" charset="-128"/>
              </a:rPr>
              <a:t>’</a:t>
            </a:r>
            <a:r>
              <a:rPr lang="en-US" altLang="ja-JP" dirty="0">
                <a:ea typeface="ＭＳ Ｐゴシック" charset="-128"/>
              </a:rPr>
              <a:t>t wait too long…</a:t>
            </a:r>
            <a:endParaRPr lang="en-US" altLang="en-US" dirty="0">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Assume that you are valuing a young, high growth firm with great potential, just after its initial public offering. How long would you set your high growth period?</a:t>
            </a:r>
          </a:p>
          <a:p>
            <a:pPr marL="835025" lvl="1" indent="-514350" eaLnBrk="1" hangingPunct="1">
              <a:lnSpc>
                <a:spcPct val="80000"/>
              </a:lnSpc>
              <a:buFont typeface="Calibri" charset="0"/>
              <a:buAutoNum type="alphaLcPeriod"/>
            </a:pPr>
            <a:r>
              <a:rPr lang="en-US" altLang="en-US" sz="2000" dirty="0">
                <a:ea typeface="ＭＳ Ｐゴシック" charset="-128"/>
              </a:rPr>
              <a:t>&lt; 5 years</a:t>
            </a:r>
          </a:p>
          <a:p>
            <a:pPr marL="835025" lvl="1" indent="-514350" eaLnBrk="1" hangingPunct="1">
              <a:lnSpc>
                <a:spcPct val="80000"/>
              </a:lnSpc>
              <a:buFont typeface="Calibri" charset="0"/>
              <a:buAutoNum type="alphaLcPeriod"/>
            </a:pPr>
            <a:r>
              <a:rPr lang="en-US" altLang="en-US" sz="2000" dirty="0">
                <a:ea typeface="ＭＳ Ｐゴシック" charset="-128"/>
              </a:rPr>
              <a:t>5 years</a:t>
            </a:r>
          </a:p>
          <a:p>
            <a:pPr marL="835025" lvl="1" indent="-514350" eaLnBrk="1" hangingPunct="1">
              <a:lnSpc>
                <a:spcPct val="80000"/>
              </a:lnSpc>
              <a:buFont typeface="Calibri" charset="0"/>
              <a:buAutoNum type="alphaLcPeriod"/>
            </a:pPr>
            <a:r>
              <a:rPr lang="en-US" altLang="en-US" sz="2000" dirty="0">
                <a:ea typeface="ＭＳ Ｐゴシック" charset="-128"/>
              </a:rPr>
              <a:t>10 years</a:t>
            </a:r>
          </a:p>
          <a:p>
            <a:pPr marL="835025" lvl="1" indent="-514350" eaLnBrk="1" hangingPunct="1">
              <a:lnSpc>
                <a:spcPct val="80000"/>
              </a:lnSpc>
              <a:buFont typeface="Calibri" charset="0"/>
              <a:buAutoNum type="alphaLcPeriod"/>
            </a:pPr>
            <a:r>
              <a:rPr lang="en-US" altLang="en-US" sz="2000">
                <a:ea typeface="ＭＳ Ｐゴシック" charset="-128"/>
              </a:rPr>
              <a:t>&gt;10 years</a:t>
            </a:r>
          </a:p>
          <a:p>
            <a:pPr eaLnBrk="1" hangingPunct="1">
              <a:lnSpc>
                <a:spcPct val="80000"/>
              </a:lnSpc>
            </a:pPr>
            <a:r>
              <a:rPr lang="en-US" altLang="en-US" sz="2400" smtClean="0">
                <a:ea typeface="ＭＳ Ｐゴシック" charset="-128"/>
              </a:rPr>
              <a:t>While </a:t>
            </a:r>
            <a:r>
              <a:rPr lang="en-US" altLang="en-US" sz="2400">
                <a:ea typeface="ＭＳ Ｐゴシック" charset="-128"/>
              </a:rPr>
              <a:t>analysts routinely assume very long high growth periods (with substantial excess returns during the periods), the evidence suggests that they are much too optimistic. </a:t>
            </a:r>
            <a:r>
              <a:rPr lang="en-US" altLang="en-US" sz="2400" dirty="0">
                <a:ea typeface="ＭＳ Ｐゴシック" charset="-128"/>
              </a:rPr>
              <a:t>Most growth firms have difficulty sustaining their growth for long periods, especially while earning excess returns.</a:t>
            </a:r>
          </a:p>
          <a:p>
            <a:pPr eaLnBrk="1" hangingPunct="1">
              <a:lnSpc>
                <a:spcPct val="80000"/>
              </a:lnSpc>
            </a:pPr>
            <a:endParaRPr lang="en-US" altLang="en-US" sz="2400" dirty="0">
              <a:ea typeface="ＭＳ Ｐゴシック" charset="-128"/>
            </a:endParaRPr>
          </a:p>
        </p:txBody>
      </p:sp>
      <p:sp>
        <p:nvSpPr>
          <p:cNvPr id="3788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988AA27-207F-2E4C-8F41-CD71028AA951}"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225029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228600" y="228600"/>
            <a:ext cx="8915400" cy="838200"/>
          </a:xfrm>
        </p:spPr>
        <p:txBody>
          <a:bodyPr/>
          <a:lstStyle/>
          <a:p>
            <a:pPr eaLnBrk="1" hangingPunct="1"/>
            <a:r>
              <a:rPr lang="en-US" altLang="ja-JP" dirty="0" smtClean="0">
                <a:ea typeface="ＭＳ Ｐゴシック" charset="-128"/>
              </a:rPr>
              <a:t>3</a:t>
            </a:r>
            <a:r>
              <a:rPr lang="en-US" altLang="ja-JP" dirty="0">
                <a:ea typeface="ＭＳ Ｐゴシック" charset="-128"/>
              </a:rPr>
              <a:t>. </a:t>
            </a:r>
            <a:r>
              <a:rPr lang="en-US" altLang="en-US" dirty="0">
                <a:ea typeface="ＭＳ Ｐゴシック" charset="-128"/>
              </a:rPr>
              <a:t>Don</a:t>
            </a:r>
            <a:r>
              <a:rPr lang="ja-JP" altLang="en-US" dirty="0">
                <a:ea typeface="ＭＳ Ｐゴシック" charset="-128"/>
              </a:rPr>
              <a:t>’</a:t>
            </a:r>
            <a:r>
              <a:rPr lang="en-US" altLang="ja-JP" dirty="0">
                <a:ea typeface="ＭＳ Ｐゴシック" charset="-128"/>
              </a:rPr>
              <a:t>t forget that growth has to be earned</a:t>
            </a:r>
            <a:r>
              <a:rPr lang="en-US" altLang="ja-JP" dirty="0" smtClean="0">
                <a:ea typeface="ＭＳ Ｐゴシック" charset="-128"/>
              </a:rPr>
              <a:t>..</a:t>
            </a:r>
            <a:endParaRPr lang="en-US" altLang="en-US" dirty="0">
              <a:ea typeface="ＭＳ Ｐゴシック" charset="-128"/>
            </a:endParaRPr>
          </a:p>
        </p:txBody>
      </p:sp>
      <mc:AlternateContent xmlns:mc="http://schemas.openxmlformats.org/markup-compatibility/2006" xmlns:a14="http://schemas.microsoft.com/office/drawing/2010/main">
        <mc:Choice Requires="a14">
          <p:sp>
            <p:nvSpPr>
              <p:cNvPr id="362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 the section on expected growth, we laid out the fundamental equation for growth:</a:t>
                </a:r>
              </a:p>
              <a:p>
                <a:pPr lvl="1" eaLnBrk="1" hangingPunct="1">
                  <a:lnSpc>
                    <a:spcPct val="80000"/>
                  </a:lnSpc>
                  <a:buFont typeface="Wingdings" charset="2"/>
                  <a:buNone/>
                </a:pPr>
                <a:r>
                  <a:rPr lang="en-US" altLang="en-US" sz="1800" dirty="0">
                    <a:ea typeface="ＭＳ Ｐゴシック" charset="-128"/>
                  </a:rPr>
                  <a:t>Growth rate = Reinvestment Rate * Return on invested capital </a:t>
                </a:r>
              </a:p>
              <a:p>
                <a:pPr lvl="1" eaLnBrk="1" hangingPunct="1">
                  <a:lnSpc>
                    <a:spcPct val="80000"/>
                  </a:lnSpc>
                  <a:buFont typeface="Wingdings" charset="2"/>
                  <a:buNone/>
                </a:pPr>
                <a:r>
                  <a:rPr lang="en-US" altLang="en-US" sz="1800" dirty="0">
                    <a:ea typeface="ＭＳ Ｐゴシック" charset="-128"/>
                  </a:rPr>
                  <a:t>		+ Growth rate from improved efficiency</a:t>
                </a:r>
              </a:p>
              <a:p>
                <a:pPr eaLnBrk="1" hangingPunct="1">
                  <a:lnSpc>
                    <a:spcPct val="80000"/>
                  </a:lnSpc>
                </a:pPr>
                <a:r>
                  <a:rPr lang="en-US" altLang="en-US" sz="2200" dirty="0">
                    <a:ea typeface="ＭＳ Ｐゴシック" charset="-128"/>
                  </a:rPr>
                  <a:t>In stable growth, you cannot count on efficiency delivering growth </a:t>
                </a:r>
                <a:r>
                  <a:rPr lang="en-US" altLang="en-US" sz="2200" dirty="0" smtClean="0">
                    <a:ea typeface="ＭＳ Ｐゴシック" charset="-128"/>
                  </a:rPr>
                  <a:t>and </a:t>
                </a:r>
                <a:r>
                  <a:rPr lang="en-US" altLang="en-US" sz="2200" dirty="0">
                    <a:ea typeface="ＭＳ Ｐゴシック" charset="-128"/>
                  </a:rPr>
                  <a:t>you have to reinvest to deliver the growth rate that you have forecast.  </a:t>
                </a:r>
                <a:endParaRPr lang="en-US" altLang="en-US" sz="2200" dirty="0" smtClean="0">
                  <a:ea typeface="ＭＳ Ｐゴシック" charset="-128"/>
                </a:endParaRPr>
              </a:p>
              <a:p>
                <a:pPr eaLnBrk="1" hangingPunct="1">
                  <a:lnSpc>
                    <a:spcPct val="80000"/>
                  </a:lnSpc>
                </a:pPr>
                <a:r>
                  <a:rPr lang="en-US" altLang="en-US" sz="2200" dirty="0" smtClean="0">
                    <a:ea typeface="ＭＳ Ｐゴシック" charset="-128"/>
                  </a:rPr>
                  <a:t>Consequently</a:t>
                </a:r>
                <a:r>
                  <a:rPr lang="en-US" altLang="en-US" sz="2200" dirty="0">
                    <a:ea typeface="ＭＳ Ｐゴシック" charset="-128"/>
                  </a:rPr>
                  <a:t>, your reinvestment rate in stable growth will be a function of your stable growth rate and what you believe the firm will earn as a return on capital in perpetuity:</a:t>
                </a:r>
              </a:p>
              <a:p>
                <a:pPr lvl="1" eaLnBrk="1" hangingPunct="1">
                  <a:lnSpc>
                    <a:spcPct val="80000"/>
                  </a:lnSpc>
                </a:pPr>
                <a:r>
                  <a:rPr lang="en-US" altLang="en-US" sz="1900" dirty="0">
                    <a:ea typeface="ＭＳ Ｐゴシック" charset="-128"/>
                  </a:rPr>
                  <a:t>Reinvestment Rate = Stable growth rate/ Stable period </a:t>
                </a:r>
                <a:r>
                  <a:rPr lang="en-US" altLang="en-US" sz="1900" dirty="0" smtClean="0">
                    <a:ea typeface="ＭＳ Ｐゴシック" charset="-128"/>
                  </a:rPr>
                  <a:t>ROC = g/ ROC</a:t>
                </a:r>
              </a:p>
              <a:p>
                <a:pPr eaLnBrk="1" hangingPunct="1">
                  <a:lnSpc>
                    <a:spcPct val="80000"/>
                  </a:lnSpc>
                </a:pPr>
                <a:r>
                  <a:rPr lang="en-US" altLang="en-US" sz="2300" dirty="0" smtClean="0">
                    <a:ea typeface="ＭＳ Ｐゴシック" charset="-128"/>
                  </a:rPr>
                  <a:t>Your terminal value equation can then be rewritten as:</a:t>
                </a:r>
              </a:p>
              <a:p>
                <a:pPr marL="366713" lvl="1" indent="0" eaLnBrk="1" hangingPunct="1">
                  <a:lnSpc>
                    <a:spcPct val="80000"/>
                  </a:lnSpc>
                  <a:buNone/>
                </a:pPr>
                <a14:m>
                  <m:oMath xmlns:m="http://schemas.openxmlformats.org/officeDocument/2006/math">
                    <m:r>
                      <m:rPr>
                        <m:sty m:val="p"/>
                      </m:rPr>
                      <a:rPr lang="en-US" sz="2000">
                        <a:latin typeface="Cambria Math" charset="0"/>
                      </a:rPr>
                      <m:t>Terminal</m:t>
                    </m:r>
                    <m:r>
                      <a:rPr lang="en-US" sz="2000">
                        <a:latin typeface="Cambria Math" charset="0"/>
                      </a:rPr>
                      <m:t> </m:t>
                    </m:r>
                    <m:r>
                      <m:rPr>
                        <m:sty m:val="p"/>
                      </m:rPr>
                      <a:rPr lang="en-US" sz="2000">
                        <a:latin typeface="Cambria Math" charset="0"/>
                      </a:rPr>
                      <m:t>Value</m:t>
                    </m:r>
                    <m:r>
                      <a:rPr lang="en-US" sz="2000">
                        <a:latin typeface="Cambria Math" charset="0"/>
                      </a:rPr>
                      <m:t> </m:t>
                    </m:r>
                    <m:r>
                      <m:rPr>
                        <m:sty m:val="p"/>
                      </m:rPr>
                      <a:rPr lang="en-US" sz="2000">
                        <a:latin typeface="Cambria Math" charset="0"/>
                      </a:rPr>
                      <m:t>in</m:t>
                    </m:r>
                    <m:r>
                      <a:rPr lang="en-US" sz="2000">
                        <a:latin typeface="Cambria Math" charset="0"/>
                      </a:rPr>
                      <m:t> </m:t>
                    </m:r>
                    <m:r>
                      <m:rPr>
                        <m:sty m:val="p"/>
                      </m:rPr>
                      <a:rPr lang="en-US" sz="2000">
                        <a:latin typeface="Cambria Math" charset="0"/>
                      </a:rPr>
                      <m:t>year</m:t>
                    </m:r>
                    <m:r>
                      <a:rPr lang="en-US" sz="2000">
                        <a:latin typeface="Cambria Math" charset="0"/>
                      </a:rPr>
                      <m:t> </m:t>
                    </m:r>
                    <m:r>
                      <m:rPr>
                        <m:sty m:val="p"/>
                      </m:rPr>
                      <a:rPr lang="en-US" sz="2000">
                        <a:latin typeface="Cambria Math" charset="0"/>
                      </a:rPr>
                      <m:t>n</m:t>
                    </m:r>
                    <m:r>
                      <a:rPr lang="en-US" sz="2000">
                        <a:latin typeface="Cambria Math" charset="0"/>
                      </a:rPr>
                      <m:t>= </m:t>
                    </m:r>
                    <m:f>
                      <m:fPr>
                        <m:ctrlPr>
                          <a:rPr lang="en-US" sz="2000" i="1">
                            <a:latin typeface="Cambria Math" charset="0"/>
                          </a:rPr>
                        </m:ctrlPr>
                      </m:fPr>
                      <m:num>
                        <m:sSub>
                          <m:sSubPr>
                            <m:ctrlPr>
                              <a:rPr lang="en-US" sz="2000" i="1">
                                <a:latin typeface="Cambria Math" charset="0"/>
                              </a:rPr>
                            </m:ctrlPr>
                          </m:sSubPr>
                          <m:e>
                            <m:r>
                              <m:rPr>
                                <m:sty m:val="p"/>
                              </m:rPr>
                              <a:rPr lang="en-US" sz="2000">
                                <a:latin typeface="Cambria Math" charset="0"/>
                              </a:rPr>
                              <m:t>EBIT</m:t>
                            </m:r>
                          </m:e>
                          <m:sub>
                            <m:r>
                              <m:rPr>
                                <m:sty m:val="p"/>
                              </m:rPr>
                              <a:rPr lang="en-US" sz="2000">
                                <a:latin typeface="Cambria Math" charset="0"/>
                              </a:rPr>
                              <m:t>n</m:t>
                            </m:r>
                            <m:r>
                              <a:rPr lang="en-US" sz="2000">
                                <a:latin typeface="Cambria Math" charset="0"/>
                              </a:rPr>
                              <m:t>+1</m:t>
                            </m:r>
                          </m:sub>
                        </m:sSub>
                        <m:r>
                          <a:rPr lang="en-US" sz="2000">
                            <a:latin typeface="Cambria Math" charset="0"/>
                          </a:rPr>
                          <m:t>  </m:t>
                        </m:r>
                        <m:d>
                          <m:dPr>
                            <m:ctrlPr>
                              <a:rPr lang="en-US" sz="2000" i="1">
                                <a:latin typeface="Cambria Math" charset="0"/>
                              </a:rPr>
                            </m:ctrlPr>
                          </m:dPr>
                          <m:e>
                            <m:r>
                              <a:rPr lang="en-US" sz="2000">
                                <a:latin typeface="Cambria Math" charset="0"/>
                              </a:rPr>
                              <m:t>1</m:t>
                            </m:r>
                            <m:r>
                              <a:rPr lang="en-US" sz="2000" i="1">
                                <a:latin typeface="Cambria Math" charset="0"/>
                              </a:rPr>
                              <m:t>−</m:t>
                            </m:r>
                            <m:r>
                              <m:rPr>
                                <m:sty m:val="p"/>
                              </m:rPr>
                              <a:rPr lang="en-US" sz="2000">
                                <a:latin typeface="Cambria Math" charset="0"/>
                              </a:rPr>
                              <m:t>t</m:t>
                            </m:r>
                          </m:e>
                        </m:d>
                        <m:r>
                          <a:rPr lang="en-US" sz="2000">
                            <a:latin typeface="Cambria Math" charset="0"/>
                          </a:rPr>
                          <m:t>(1</m:t>
                        </m:r>
                        <m:r>
                          <a:rPr lang="en-US" sz="2000" i="1">
                            <a:latin typeface="Cambria Math" charset="0"/>
                          </a:rPr>
                          <m:t>−</m:t>
                        </m:r>
                        <m:f>
                          <m:fPr>
                            <m:ctrlPr>
                              <a:rPr lang="en-US" sz="2000" i="1">
                                <a:latin typeface="Cambria Math" charset="0"/>
                              </a:rPr>
                            </m:ctrlPr>
                          </m:fPr>
                          <m:num>
                            <m:r>
                              <m:rPr>
                                <m:sty m:val="p"/>
                              </m:rPr>
                              <a:rPr lang="en-US" sz="2000">
                                <a:latin typeface="Cambria Math" charset="0"/>
                              </a:rPr>
                              <m:t>g</m:t>
                            </m:r>
                          </m:num>
                          <m:den>
                            <m:r>
                              <m:rPr>
                                <m:sty m:val="p"/>
                              </m:rPr>
                              <a:rPr lang="en-US" sz="2000">
                                <a:latin typeface="Cambria Math" charset="0"/>
                              </a:rPr>
                              <m:t>ROC</m:t>
                            </m:r>
                          </m:den>
                        </m:f>
                        <m:r>
                          <a:rPr lang="en-US" sz="2000">
                            <a:latin typeface="Cambria Math" charset="0"/>
                          </a:rPr>
                          <m:t>)</m:t>
                        </m:r>
                      </m:num>
                      <m:den>
                        <m:r>
                          <a:rPr lang="en-US" sz="2000">
                            <a:latin typeface="Cambria Math" charset="0"/>
                          </a:rPr>
                          <m:t>(</m:t>
                        </m:r>
                        <m:r>
                          <m:rPr>
                            <m:sty m:val="p"/>
                          </m:rPr>
                          <a:rPr lang="en-US" sz="2000">
                            <a:latin typeface="Cambria Math" charset="0"/>
                          </a:rPr>
                          <m:t>Cost</m:t>
                        </m:r>
                        <m:r>
                          <a:rPr lang="en-US" sz="2000">
                            <a:latin typeface="Cambria Math" charset="0"/>
                          </a:rPr>
                          <m:t> </m:t>
                        </m:r>
                        <m:r>
                          <m:rPr>
                            <m:sty m:val="p"/>
                          </m:rPr>
                          <a:rPr lang="en-US" sz="2000">
                            <a:latin typeface="Cambria Math" charset="0"/>
                          </a:rPr>
                          <m:t>of</m:t>
                        </m:r>
                        <m:r>
                          <a:rPr lang="en-US" sz="2000">
                            <a:latin typeface="Cambria Math" charset="0"/>
                          </a:rPr>
                          <m:t> </m:t>
                        </m:r>
                        <m:r>
                          <m:rPr>
                            <m:sty m:val="p"/>
                          </m:rPr>
                          <a:rPr lang="en-US" sz="2000">
                            <a:latin typeface="Cambria Math" charset="0"/>
                          </a:rPr>
                          <m:t>Capital</m:t>
                        </m:r>
                        <m:r>
                          <a:rPr lang="en-US" sz="2000" i="1">
                            <a:latin typeface="Cambria Math" charset="0"/>
                          </a:rPr>
                          <m:t>−</m:t>
                        </m:r>
                        <m:r>
                          <m:rPr>
                            <m:sty m:val="p"/>
                          </m:rPr>
                          <a:rPr lang="en-US" sz="2000">
                            <a:latin typeface="Cambria Math" charset="0"/>
                          </a:rPr>
                          <m:t>g</m:t>
                        </m:r>
                        <m:r>
                          <a:rPr lang="en-US" sz="2000">
                            <a:latin typeface="Cambria Math" charset="0"/>
                          </a:rPr>
                          <m:t>)</m:t>
                        </m:r>
                      </m:den>
                    </m:f>
                  </m:oMath>
                </a14:m>
                <a:r>
                  <a:rPr lang="en-US" sz="2000" dirty="0">
                    <a:effectLst/>
                  </a:rPr>
                  <a:t> </a:t>
                </a:r>
                <a:endParaRPr lang="en-US" altLang="en-US" sz="2300" dirty="0">
                  <a:ea typeface="ＭＳ Ｐゴシック" charset="-128"/>
                </a:endParaRPr>
              </a:p>
            </p:txBody>
          </p:sp>
        </mc:Choice>
        <mc:Fallback xmlns="">
          <p:sp>
            <p:nvSpPr>
              <p:cNvPr id="362498" name="Content Placeholder 2"/>
              <p:cNvSpPr>
                <a:spLocks noGrp="1" noRot="1" noChangeAspect="1" noMove="1" noResize="1" noEditPoints="1" noAdjustHandles="1" noChangeArrowheads="1" noChangeShapeType="1" noTextEdit="1"/>
              </p:cNvSpPr>
              <p:nvPr>
                <p:ph sz="quarter" idx="1"/>
              </p:nvPr>
            </p:nvSpPr>
            <p:spPr>
              <a:xfrm>
                <a:off x="612775" y="1600200"/>
                <a:ext cx="8153400" cy="4495800"/>
              </a:xfrm>
              <a:blipFill rotWithShape="0">
                <a:blip r:embed="rId3"/>
                <a:stretch>
                  <a:fillRect l="-150" t="-2307"/>
                </a:stretch>
              </a:blipFill>
            </p:spPr>
            <p:txBody>
              <a:bodyPr/>
              <a:lstStyle/>
              <a:p>
                <a:r>
                  <a:rPr lang="en-US">
                    <a:noFill/>
                  </a:rPr>
                  <a:t> </a:t>
                </a:r>
              </a:p>
            </p:txBody>
          </p:sp>
        </mc:Fallback>
      </mc:AlternateContent>
      <p:sp>
        <p:nvSpPr>
          <p:cNvPr id="3829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7D2D9C5-1C35-954C-9F04-8CC74A4282DF}" type="slidenum">
              <a:rPr lang="en-US" altLang="en-US" sz="1200">
                <a:solidFill>
                  <a:srgbClr val="FFFFFF"/>
                </a:solidFill>
              </a:rPr>
              <a:pPr eaLnBrk="1" hangingPunct="1">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438088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Assumption</a:t>
            </a:r>
            <a:endParaRPr lang="en-US" dirty="0"/>
          </a:p>
        </p:txBody>
      </p:sp>
      <p:graphicFrame>
        <p:nvGraphicFramePr>
          <p:cNvPr id="6" name="Content Placeholder 5"/>
          <p:cNvGraphicFramePr>
            <a:graphicFrameLocks noGrp="1"/>
          </p:cNvGraphicFramePr>
          <p:nvPr>
            <p:ph sz="quarter" idx="1"/>
          </p:nvPr>
        </p:nvGraphicFramePr>
        <p:xfrm>
          <a:off x="762001" y="1905000"/>
          <a:ext cx="6607175" cy="2857500"/>
        </p:xfrm>
        <a:graphic>
          <a:graphicData uri="http://schemas.openxmlformats.org/drawingml/2006/table">
            <a:tbl>
              <a:tblPr>
                <a:tableStyleId>{5C22544A-7EE6-4342-B048-85BDC9FD1C3A}</a:tableStyleId>
              </a:tblPr>
              <a:tblGrid>
                <a:gridCol w="502847"/>
                <a:gridCol w="1017388"/>
                <a:gridCol w="1017388"/>
                <a:gridCol w="1017388"/>
                <a:gridCol w="1017388"/>
                <a:gridCol w="1017388"/>
                <a:gridCol w="1017388"/>
              </a:tblGrid>
              <a:tr h="317500">
                <a:tc>
                  <a:txBody>
                    <a:bodyPr/>
                    <a:lstStyle/>
                    <a:p>
                      <a:pPr algn="l" fontAlgn="b"/>
                      <a:endParaRPr lang="en-US" sz="1600" b="0" i="0" u="none" strike="noStrike" dirty="0">
                        <a:solidFill>
                          <a:srgbClr val="000000"/>
                        </a:solidFill>
                        <a:effectLst/>
                        <a:latin typeface="Calibri" charset="0"/>
                      </a:endParaRPr>
                    </a:p>
                  </a:txBody>
                  <a:tcPr marL="12700" marR="12700" marT="12700" marB="0" anchor="b"/>
                </a:tc>
                <a:tc>
                  <a:txBody>
                    <a:bodyPr/>
                    <a:lstStyle/>
                    <a:p>
                      <a:pPr algn="ctr" fontAlgn="b"/>
                      <a:endParaRPr lang="en-US" sz="1600" b="0" i="0" u="none" strike="noStrike" dirty="0">
                        <a:solidFill>
                          <a:srgbClr val="000000"/>
                        </a:solidFill>
                        <a:effectLst/>
                        <a:latin typeface="Calibri" charset="0"/>
                      </a:endParaRPr>
                    </a:p>
                  </a:txBody>
                  <a:tcPr marL="12700" marR="12700" marT="1270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algn="ctr" fontAlgn="b"/>
                      <a:r>
                        <a:rPr lang="en-US" sz="1600" u="none" strike="noStrike" dirty="0">
                          <a:effectLst/>
                        </a:rPr>
                        <a:t>Return on capital in perpetuity</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500">
                <a:tc>
                  <a:txBody>
                    <a:bodyPr/>
                    <a:lstStyle/>
                    <a:p>
                      <a:pPr algn="l" fontAlgn="b"/>
                      <a:endParaRPr lang="en-US" sz="1600" b="0" i="0" u="none" strike="noStrike">
                        <a:solidFill>
                          <a:srgbClr val="000000"/>
                        </a:solidFill>
                        <a:effectLst/>
                        <a:latin typeface="Calibri" charset="0"/>
                      </a:endParaRPr>
                    </a:p>
                  </a:txBody>
                  <a:tcPr marL="12700" marR="12700" marT="1270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6%</a:t>
                      </a:r>
                      <a:endParaRPr lang="pt-B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8%</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10%</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12%</a:t>
                      </a:r>
                      <a:endParaRPr lang="is-I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14%</a:t>
                      </a:r>
                      <a:endParaRPr lang="it-IT"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rowSpan="7">
                  <a:txBody>
                    <a:bodyPr/>
                    <a:lstStyle/>
                    <a:p>
                      <a:pPr algn="ctr" fontAlgn="b"/>
                      <a:r>
                        <a:rPr lang="en-US" sz="1600" u="none" strike="noStrike" dirty="0">
                          <a:effectLst/>
                        </a:rPr>
                        <a:t>Growth rate forever</a:t>
                      </a:r>
                      <a:endParaRPr lang="en-US" sz="1600" b="0" i="1" u="none" strike="noStrike" dirty="0">
                        <a:solidFill>
                          <a:srgbClr val="000000"/>
                        </a:solidFill>
                        <a:effectLst/>
                        <a:latin typeface="Calibri" charset="0"/>
                      </a:endParaRPr>
                    </a:p>
                  </a:txBody>
                  <a:tcPr marL="12700" marR="12700" marT="1270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0.0%</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0.5%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$965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$987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$1,009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$1,015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nb-NO" sz="1600" u="none" strike="noStrike">
                          <a:effectLst/>
                        </a:rPr>
                        <a:t>1.0%</a:t>
                      </a:r>
                      <a:endParaRPr lang="nb-NO"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$926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$972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$1,019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$1,032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1.5%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$882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$956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$1,029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$1,050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2.0%</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$833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$938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$1,042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$1,071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2.5%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$778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$917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$1,056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$1,095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vMerge="1">
                  <a:txBody>
                    <a:bodyPr/>
                    <a:lstStyle/>
                    <a:p>
                      <a:endParaRPr lang="en-US"/>
                    </a:p>
                  </a:txBody>
                  <a:tcPr/>
                </a:tc>
                <a:tc>
                  <a:txBody>
                    <a:bodyPr/>
                    <a:lstStyle/>
                    <a:p>
                      <a:pPr algn="ctr" fontAlgn="b"/>
                      <a:r>
                        <a:rPr lang="hr-HR" sz="1600" u="none" strike="noStrike">
                          <a:effectLst/>
                        </a:rPr>
                        <a:t>3.0%</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$714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$893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$1,000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$1,071 </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$1,122 </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4294967295"/>
          </p:nvPr>
        </p:nvSpPr>
        <p:spPr>
          <a:xfrm>
            <a:off x="609600" y="6248400"/>
            <a:ext cx="5421313" cy="365125"/>
          </a:xfrm>
          <a:prstGeom prst="rect">
            <a:avLst/>
          </a:prstGeom>
        </p:spPr>
        <p:txBody>
          <a:bodyPr/>
          <a:lstStyle/>
          <a:p>
            <a:pPr>
              <a:defRPr/>
            </a:pPr>
            <a:r>
              <a:rPr lang="en-US" dirty="0" smtClean="0"/>
              <a:t>Aswath Damodaran</a:t>
            </a:r>
            <a:endParaRPr lang="en-US" dirty="0"/>
          </a:p>
        </p:txBody>
      </p:sp>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11</a:t>
            </a:fld>
            <a:endParaRPr lang="en-US" altLang="en-US"/>
          </a:p>
        </p:txBody>
      </p:sp>
      <p:sp>
        <p:nvSpPr>
          <p:cNvPr id="7" name="TextBox 6"/>
          <p:cNvSpPr txBox="1"/>
          <p:nvPr/>
        </p:nvSpPr>
        <p:spPr>
          <a:xfrm>
            <a:off x="1143000" y="5029200"/>
            <a:ext cx="7391400" cy="707886"/>
          </a:xfrm>
          <a:prstGeom prst="rect">
            <a:avLst/>
          </a:prstGeom>
          <a:noFill/>
        </p:spPr>
        <p:txBody>
          <a:bodyPr wrap="square" rtlCol="0">
            <a:spAutoFit/>
          </a:bodyPr>
          <a:lstStyle/>
          <a:p>
            <a:r>
              <a:rPr lang="en-US" sz="2000" dirty="0" smtClean="0"/>
              <a:t>Terminal value for a firm with expected after-tax operating income of $100 million in year n+1 and a cost of capital of 10%.</a:t>
            </a:r>
          </a:p>
        </p:txBody>
      </p:sp>
    </p:spTree>
    <p:extLst>
      <p:ext uri="{BB962C8B-B14F-4D97-AF65-F5344CB8AC3E}">
        <p14:creationId xmlns:p14="http://schemas.microsoft.com/office/powerpoint/2010/main" val="928776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4. Be internally consistent</a:t>
            </a:r>
            <a:endParaRPr lang="en-US" dirty="0">
              <a:ea typeface="+mj-ea"/>
              <a:cs typeface="+mj-cs"/>
            </a:endParaRPr>
          </a:p>
        </p:txBody>
      </p:sp>
      <p:sp>
        <p:nvSpPr>
          <p:cNvPr id="3686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Risk and costs of equity and capital: Stable growth firms tend to </a:t>
            </a:r>
          </a:p>
          <a:p>
            <a:pPr marL="640080" lvl="1" indent="-274320" eaLnBrk="1" fontAlgn="auto" hangingPunct="1">
              <a:spcAft>
                <a:spcPts val="0"/>
              </a:spcAft>
              <a:buFont typeface="Wingdings 2"/>
              <a:buChar char=""/>
              <a:defRPr/>
            </a:pPr>
            <a:r>
              <a:rPr lang="en-US" smtClean="0">
                <a:ea typeface="+mn-ea"/>
              </a:rPr>
              <a:t>Have betas closer to one</a:t>
            </a:r>
          </a:p>
          <a:p>
            <a:pPr marL="640080" lvl="1" indent="-274320" eaLnBrk="1" fontAlgn="auto" hangingPunct="1">
              <a:spcAft>
                <a:spcPts val="0"/>
              </a:spcAft>
              <a:buFont typeface="Wingdings 2"/>
              <a:buChar char=""/>
              <a:defRPr/>
            </a:pPr>
            <a:r>
              <a:rPr lang="en-US" smtClean="0">
                <a:ea typeface="+mn-ea"/>
              </a:rPr>
              <a:t>Have debt ratios closer to industry averages (or mature company averages)</a:t>
            </a:r>
          </a:p>
          <a:p>
            <a:pPr marL="640080" lvl="1" indent="-274320" eaLnBrk="1" fontAlgn="auto" hangingPunct="1">
              <a:spcAft>
                <a:spcPts val="0"/>
              </a:spcAft>
              <a:buFont typeface="Wingdings 2"/>
              <a:buChar char=""/>
              <a:defRPr/>
            </a:pPr>
            <a:r>
              <a:rPr lang="en-US" smtClean="0">
                <a:ea typeface="+mn-ea"/>
              </a:rPr>
              <a:t>Country risk premiums (especially in emerging markets should evolve over time)</a:t>
            </a:r>
          </a:p>
          <a:p>
            <a:pPr marL="320040" indent="-320040" eaLnBrk="1" fontAlgn="auto" hangingPunct="1">
              <a:spcAft>
                <a:spcPts val="0"/>
              </a:spcAft>
              <a:buFont typeface="Wingdings"/>
              <a:buChar char=""/>
              <a:defRPr/>
            </a:pPr>
            <a:r>
              <a:rPr lang="en-US" smtClean="0">
                <a:ea typeface="+mn-ea"/>
                <a:cs typeface="+mn-cs"/>
              </a:rPr>
              <a:t>The excess returns at stable growth firms should approach (or become) zero. ROC -&gt; Cost of capital and ROE -&gt; Cost of equity</a:t>
            </a:r>
          </a:p>
          <a:p>
            <a:pPr marL="320040" indent="-320040" eaLnBrk="1" fontAlgn="auto" hangingPunct="1">
              <a:spcAft>
                <a:spcPts val="0"/>
              </a:spcAft>
              <a:buFont typeface="Wingdings"/>
              <a:buChar char=""/>
              <a:defRPr/>
            </a:pPr>
            <a:r>
              <a:rPr lang="en-US" smtClean="0">
                <a:ea typeface="+mn-ea"/>
                <a:cs typeface="+mn-cs"/>
              </a:rPr>
              <a:t>The reinvestment needs and dividend payout ratios should reflect the lower growth and excess returns:</a:t>
            </a:r>
          </a:p>
          <a:p>
            <a:pPr marL="640080" lvl="1" indent="-274320" eaLnBrk="1" fontAlgn="auto" hangingPunct="1">
              <a:spcAft>
                <a:spcPts val="0"/>
              </a:spcAft>
              <a:buFont typeface="Wingdings 2"/>
              <a:buChar char=""/>
              <a:defRPr/>
            </a:pPr>
            <a:r>
              <a:rPr lang="en-US" smtClean="0">
                <a:ea typeface="+mn-ea"/>
              </a:rPr>
              <a:t>Stable period payout ratio = 1 - g/ ROE</a:t>
            </a:r>
          </a:p>
          <a:p>
            <a:pPr marL="640080" lvl="1" indent="-274320" eaLnBrk="1" fontAlgn="auto" hangingPunct="1">
              <a:spcAft>
                <a:spcPts val="0"/>
              </a:spcAft>
              <a:buFont typeface="Wingdings 2"/>
              <a:buChar char=""/>
              <a:defRPr/>
            </a:pPr>
            <a:r>
              <a:rPr lang="en-US" smtClean="0">
                <a:ea typeface="+mn-ea"/>
              </a:rPr>
              <a:t>Stable period reinvestment rate = g/ ROC</a:t>
            </a:r>
            <a:endParaRPr lang="en-US">
              <a:ea typeface="+mn-ea"/>
            </a:endParaRPr>
          </a:p>
        </p:txBody>
      </p:sp>
      <p:sp>
        <p:nvSpPr>
          <p:cNvPr id="38912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E308E67-3BE4-0B45-BE02-05540DCAD843}" type="slidenum">
              <a:rPr lang="en-US" altLang="en-US" sz="1200">
                <a:solidFill>
                  <a:srgbClr val="FFFFFF"/>
                </a:solidFill>
              </a:rPr>
              <a:pPr eaLnBrk="1" hangingPunct="1">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9015315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211</TotalTime>
  <Words>2012</Words>
  <Application>Microsoft Macintosh PowerPoint</Application>
  <PresentationFormat>Letter Paper (8.5x11 in)</PresentationFormat>
  <Paragraphs>194</Paragraphs>
  <Slides>12</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Calibri</vt:lpstr>
      <vt:lpstr>Cambria Math</vt:lpstr>
      <vt:lpstr>Helvetica</vt:lpstr>
      <vt:lpstr>ＭＳ Ｐゴシック</vt:lpstr>
      <vt:lpstr>Times</vt:lpstr>
      <vt:lpstr>Wingdings</vt:lpstr>
      <vt:lpstr>Wingdings 2</vt:lpstr>
      <vt:lpstr>Basic</vt:lpstr>
      <vt:lpstr>Equation</vt:lpstr>
      <vt:lpstr>Session 9: Terminal Value</vt:lpstr>
      <vt:lpstr>The Tail that wags the dog.</vt:lpstr>
      <vt:lpstr>Getting Closure in Valuation</vt:lpstr>
      <vt:lpstr>Ways of Estimating Terminal Value</vt:lpstr>
      <vt:lpstr>Stable Growth and Terminal Value</vt:lpstr>
      <vt:lpstr>1. Obey the growth cap </vt:lpstr>
      <vt:lpstr>Risk free Rates and Nominal GDP Growth</vt:lpstr>
      <vt:lpstr>A Practical Reason for using the Risk free Rate Cap – Preserve Consistency</vt:lpstr>
      <vt:lpstr>2. Don’t wait too long…</vt:lpstr>
      <vt:lpstr>3. Don’t forget that growth has to be earned..</vt:lpstr>
      <vt:lpstr>The Big Assumption</vt:lpstr>
      <vt:lpstr>4. Be internally consistent</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20</cp:revision>
  <cp:lastPrinted>2013-12-12T13:03:45Z</cp:lastPrinted>
  <dcterms:created xsi:type="dcterms:W3CDTF">2011-11-03T12:27:46Z</dcterms:created>
  <dcterms:modified xsi:type="dcterms:W3CDTF">2016-06-13T00:11:36Z</dcterms:modified>
</cp:coreProperties>
</file>