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4" r:id="rId1"/>
  </p:sldMasterIdLst>
  <p:notesMasterIdLst>
    <p:notesMasterId r:id="rId45"/>
  </p:notesMasterIdLst>
  <p:handoutMasterIdLst>
    <p:handoutMasterId r:id="rId46"/>
  </p:handoutMasterIdLst>
  <p:sldIdLst>
    <p:sldId id="256" r:id="rId2"/>
    <p:sldId id="260" r:id="rId3"/>
    <p:sldId id="356" r:id="rId4"/>
    <p:sldId id="912" r:id="rId5"/>
    <p:sldId id="913" r:id="rId6"/>
    <p:sldId id="776" r:id="rId7"/>
    <p:sldId id="376" r:id="rId8"/>
    <p:sldId id="386" r:id="rId9"/>
    <p:sldId id="364" r:id="rId10"/>
    <p:sldId id="340" r:id="rId11"/>
    <p:sldId id="294" r:id="rId12"/>
    <p:sldId id="302" r:id="rId13"/>
    <p:sldId id="303" r:id="rId14"/>
    <p:sldId id="775" r:id="rId15"/>
    <p:sldId id="889" r:id="rId16"/>
    <p:sldId id="829" r:id="rId17"/>
    <p:sldId id="914" r:id="rId18"/>
    <p:sldId id="915" r:id="rId19"/>
    <p:sldId id="892" r:id="rId20"/>
    <p:sldId id="893" r:id="rId21"/>
    <p:sldId id="916" r:id="rId22"/>
    <p:sldId id="894" r:id="rId23"/>
    <p:sldId id="897" r:id="rId24"/>
    <p:sldId id="898" r:id="rId25"/>
    <p:sldId id="901" r:id="rId26"/>
    <p:sldId id="902" r:id="rId27"/>
    <p:sldId id="903" r:id="rId28"/>
    <p:sldId id="911" r:id="rId29"/>
    <p:sldId id="283" r:id="rId30"/>
    <p:sldId id="772" r:id="rId31"/>
    <p:sldId id="284" r:id="rId32"/>
    <p:sldId id="365" r:id="rId33"/>
    <p:sldId id="773" r:id="rId34"/>
    <p:sldId id="354" r:id="rId35"/>
    <p:sldId id="366" r:id="rId36"/>
    <p:sldId id="271" r:id="rId37"/>
    <p:sldId id="363" r:id="rId38"/>
    <p:sldId id="917" r:id="rId39"/>
    <p:sldId id="367" r:id="rId40"/>
    <p:sldId id="310" r:id="rId41"/>
    <p:sldId id="270" r:id="rId42"/>
    <p:sldId id="375" r:id="rId43"/>
    <p:sldId id="290" r:id="rId4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95"/>
    <p:restoredTop sz="93803"/>
  </p:normalViewPr>
  <p:slideViewPr>
    <p:cSldViewPr>
      <p:cViewPr varScale="1">
        <p:scale>
          <a:sx n="111" d="100"/>
          <a:sy n="111" d="100"/>
        </p:scale>
        <p:origin x="1568"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9" d="100"/>
          <a:sy n="99" d="100"/>
        </p:scale>
        <p:origin x="-2464"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Users/Shared/Previously%20Relocated%20Items/Security/All%20My%20Stuff/TEACHING/EqSpr20/ProjSummSpr2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Recommendations!$A$2</c:f>
              <c:strCache>
                <c:ptCount val="1"/>
                <c:pt idx="0">
                  <c:v>Buy</c:v>
                </c:pt>
              </c:strCache>
            </c:strRef>
          </c:tx>
          <c:invertIfNegative val="0"/>
          <c:cat>
            <c:strRef>
              <c:f>Recommendations!$B$1:$Z$1</c:f>
              <c:strCache>
                <c:ptCount val="25"/>
                <c:pt idx="0">
                  <c:v>Spring 2021</c:v>
                </c:pt>
                <c:pt idx="1">
                  <c:v>Spring 2020</c:v>
                </c:pt>
                <c:pt idx="2">
                  <c:v>Spring 2019</c:v>
                </c:pt>
                <c:pt idx="3">
                  <c:v>Spring 2017</c:v>
                </c:pt>
                <c:pt idx="4">
                  <c:v>Fall 2016</c:v>
                </c:pt>
                <c:pt idx="5">
                  <c:v>Fall 2015</c:v>
                </c:pt>
                <c:pt idx="6">
                  <c:v>Spring 2015</c:v>
                </c:pt>
                <c:pt idx="7">
                  <c:v>Fall 2014</c:v>
                </c:pt>
                <c:pt idx="8">
                  <c:v>Spring 2014</c:v>
                </c:pt>
                <c:pt idx="9">
                  <c:v>Spring 2013</c:v>
                </c:pt>
                <c:pt idx="10">
                  <c:v>Spring 2012</c:v>
                </c:pt>
                <c:pt idx="11">
                  <c:v>Fall 2011</c:v>
                </c:pt>
                <c:pt idx="12">
                  <c:v>Spring 2011</c:v>
                </c:pt>
                <c:pt idx="13">
                  <c:v>Fall 2010</c:v>
                </c:pt>
                <c:pt idx="14">
                  <c:v>Spring 2010</c:v>
                </c:pt>
                <c:pt idx="15">
                  <c:v>Spring 2009</c:v>
                </c:pt>
                <c:pt idx="16">
                  <c:v>Spring 08</c:v>
                </c:pt>
                <c:pt idx="17">
                  <c:v>Spring 07</c:v>
                </c:pt>
                <c:pt idx="18">
                  <c:v>Spring 05</c:v>
                </c:pt>
                <c:pt idx="19">
                  <c:v>Spring 04</c:v>
                </c:pt>
                <c:pt idx="20">
                  <c:v>Spring 03</c:v>
                </c:pt>
                <c:pt idx="21">
                  <c:v>Spring 2002</c:v>
                </c:pt>
                <c:pt idx="22">
                  <c:v>Spring 2001</c:v>
                </c:pt>
                <c:pt idx="23">
                  <c:v>Spring '00</c:v>
                </c:pt>
                <c:pt idx="24">
                  <c:v>Spr 99 (May)</c:v>
                </c:pt>
              </c:strCache>
            </c:strRef>
          </c:cat>
          <c:val>
            <c:numRef>
              <c:f>Recommendations!$B$2:$Z$2</c:f>
              <c:numCache>
                <c:formatCode>General</c:formatCode>
                <c:ptCount val="25"/>
                <c:pt idx="0">
                  <c:v>42</c:v>
                </c:pt>
                <c:pt idx="1">
                  <c:v>125</c:v>
                </c:pt>
                <c:pt idx="2">
                  <c:v>78</c:v>
                </c:pt>
                <c:pt idx="3">
                  <c:v>105</c:v>
                </c:pt>
                <c:pt idx="4">
                  <c:v>73</c:v>
                </c:pt>
                <c:pt idx="5">
                  <c:v>81</c:v>
                </c:pt>
                <c:pt idx="6">
                  <c:v>32</c:v>
                </c:pt>
                <c:pt idx="7">
                  <c:v>72</c:v>
                </c:pt>
                <c:pt idx="8">
                  <c:v>35</c:v>
                </c:pt>
                <c:pt idx="9">
                  <c:v>30</c:v>
                </c:pt>
                <c:pt idx="10">
                  <c:v>36</c:v>
                </c:pt>
                <c:pt idx="11">
                  <c:v>86</c:v>
                </c:pt>
                <c:pt idx="12">
                  <c:v>48</c:v>
                </c:pt>
                <c:pt idx="13">
                  <c:v>58</c:v>
                </c:pt>
                <c:pt idx="14">
                  <c:v>45</c:v>
                </c:pt>
                <c:pt idx="15">
                  <c:v>62</c:v>
                </c:pt>
                <c:pt idx="16">
                  <c:v>41</c:v>
                </c:pt>
                <c:pt idx="17">
                  <c:v>89</c:v>
                </c:pt>
                <c:pt idx="18">
                  <c:v>71</c:v>
                </c:pt>
                <c:pt idx="19">
                  <c:v>74</c:v>
                </c:pt>
                <c:pt idx="20">
                  <c:v>63</c:v>
                </c:pt>
                <c:pt idx="21">
                  <c:v>76</c:v>
                </c:pt>
                <c:pt idx="22">
                  <c:v>85</c:v>
                </c:pt>
                <c:pt idx="23">
                  <c:v>60</c:v>
                </c:pt>
                <c:pt idx="24">
                  <c:v>62</c:v>
                </c:pt>
              </c:numCache>
            </c:numRef>
          </c:val>
          <c:extLst>
            <c:ext xmlns:c16="http://schemas.microsoft.com/office/drawing/2014/chart" uri="{C3380CC4-5D6E-409C-BE32-E72D297353CC}">
              <c16:uniqueId val="{00000000-64B1-F947-BC27-1BA5DE70E0DD}"/>
            </c:ext>
          </c:extLst>
        </c:ser>
        <c:ser>
          <c:idx val="1"/>
          <c:order val="1"/>
          <c:tx>
            <c:strRef>
              <c:f>Recommendations!$A$3</c:f>
              <c:strCache>
                <c:ptCount val="1"/>
                <c:pt idx="0">
                  <c:v>Sell</c:v>
                </c:pt>
              </c:strCache>
            </c:strRef>
          </c:tx>
          <c:invertIfNegative val="0"/>
          <c:cat>
            <c:strRef>
              <c:f>Recommendations!$B$1:$Z$1</c:f>
              <c:strCache>
                <c:ptCount val="25"/>
                <c:pt idx="0">
                  <c:v>Spring 2021</c:v>
                </c:pt>
                <c:pt idx="1">
                  <c:v>Spring 2020</c:v>
                </c:pt>
                <c:pt idx="2">
                  <c:v>Spring 2019</c:v>
                </c:pt>
                <c:pt idx="3">
                  <c:v>Spring 2017</c:v>
                </c:pt>
                <c:pt idx="4">
                  <c:v>Fall 2016</c:v>
                </c:pt>
                <c:pt idx="5">
                  <c:v>Fall 2015</c:v>
                </c:pt>
                <c:pt idx="6">
                  <c:v>Spring 2015</c:v>
                </c:pt>
                <c:pt idx="7">
                  <c:v>Fall 2014</c:v>
                </c:pt>
                <c:pt idx="8">
                  <c:v>Spring 2014</c:v>
                </c:pt>
                <c:pt idx="9">
                  <c:v>Spring 2013</c:v>
                </c:pt>
                <c:pt idx="10">
                  <c:v>Spring 2012</c:v>
                </c:pt>
                <c:pt idx="11">
                  <c:v>Fall 2011</c:v>
                </c:pt>
                <c:pt idx="12">
                  <c:v>Spring 2011</c:v>
                </c:pt>
                <c:pt idx="13">
                  <c:v>Fall 2010</c:v>
                </c:pt>
                <c:pt idx="14">
                  <c:v>Spring 2010</c:v>
                </c:pt>
                <c:pt idx="15">
                  <c:v>Spring 2009</c:v>
                </c:pt>
                <c:pt idx="16">
                  <c:v>Spring 08</c:v>
                </c:pt>
                <c:pt idx="17">
                  <c:v>Spring 07</c:v>
                </c:pt>
                <c:pt idx="18">
                  <c:v>Spring 05</c:v>
                </c:pt>
                <c:pt idx="19">
                  <c:v>Spring 04</c:v>
                </c:pt>
                <c:pt idx="20">
                  <c:v>Spring 03</c:v>
                </c:pt>
                <c:pt idx="21">
                  <c:v>Spring 2002</c:v>
                </c:pt>
                <c:pt idx="22">
                  <c:v>Spring 2001</c:v>
                </c:pt>
                <c:pt idx="23">
                  <c:v>Spring '00</c:v>
                </c:pt>
                <c:pt idx="24">
                  <c:v>Spr 99 (May)</c:v>
                </c:pt>
              </c:strCache>
            </c:strRef>
          </c:cat>
          <c:val>
            <c:numRef>
              <c:f>Recommendations!$B$3:$Z$3</c:f>
              <c:numCache>
                <c:formatCode>General</c:formatCode>
                <c:ptCount val="25"/>
                <c:pt idx="0">
                  <c:v>88</c:v>
                </c:pt>
                <c:pt idx="1">
                  <c:v>137</c:v>
                </c:pt>
                <c:pt idx="2">
                  <c:v>105</c:v>
                </c:pt>
                <c:pt idx="3">
                  <c:v>105</c:v>
                </c:pt>
                <c:pt idx="4">
                  <c:v>117</c:v>
                </c:pt>
                <c:pt idx="5">
                  <c:v>125</c:v>
                </c:pt>
                <c:pt idx="6">
                  <c:v>69</c:v>
                </c:pt>
                <c:pt idx="7">
                  <c:v>70</c:v>
                </c:pt>
                <c:pt idx="8">
                  <c:v>35</c:v>
                </c:pt>
                <c:pt idx="9">
                  <c:v>30</c:v>
                </c:pt>
                <c:pt idx="10">
                  <c:v>29</c:v>
                </c:pt>
                <c:pt idx="11">
                  <c:v>72</c:v>
                </c:pt>
                <c:pt idx="12">
                  <c:v>59</c:v>
                </c:pt>
                <c:pt idx="13">
                  <c:v>74</c:v>
                </c:pt>
                <c:pt idx="14">
                  <c:v>35</c:v>
                </c:pt>
                <c:pt idx="15">
                  <c:v>41</c:v>
                </c:pt>
                <c:pt idx="16">
                  <c:v>37</c:v>
                </c:pt>
                <c:pt idx="17">
                  <c:v>136</c:v>
                </c:pt>
                <c:pt idx="18">
                  <c:v>69</c:v>
                </c:pt>
                <c:pt idx="19">
                  <c:v>76</c:v>
                </c:pt>
                <c:pt idx="20">
                  <c:v>67</c:v>
                </c:pt>
                <c:pt idx="21">
                  <c:v>62</c:v>
                </c:pt>
                <c:pt idx="22">
                  <c:v>56</c:v>
                </c:pt>
                <c:pt idx="23">
                  <c:v>48</c:v>
                </c:pt>
                <c:pt idx="24">
                  <c:v>64</c:v>
                </c:pt>
              </c:numCache>
            </c:numRef>
          </c:val>
          <c:extLst>
            <c:ext xmlns:c16="http://schemas.microsoft.com/office/drawing/2014/chart" uri="{C3380CC4-5D6E-409C-BE32-E72D297353CC}">
              <c16:uniqueId val="{00000001-64B1-F947-BC27-1BA5DE70E0DD}"/>
            </c:ext>
          </c:extLst>
        </c:ser>
        <c:ser>
          <c:idx val="2"/>
          <c:order val="2"/>
          <c:tx>
            <c:strRef>
              <c:f>Recommendations!$A$4</c:f>
              <c:strCache>
                <c:ptCount val="1"/>
                <c:pt idx="0">
                  <c:v>Hold</c:v>
                </c:pt>
              </c:strCache>
            </c:strRef>
          </c:tx>
          <c:invertIfNegative val="0"/>
          <c:cat>
            <c:strRef>
              <c:f>Recommendations!$B$1:$Z$1</c:f>
              <c:strCache>
                <c:ptCount val="25"/>
                <c:pt idx="0">
                  <c:v>Spring 2021</c:v>
                </c:pt>
                <c:pt idx="1">
                  <c:v>Spring 2020</c:v>
                </c:pt>
                <c:pt idx="2">
                  <c:v>Spring 2019</c:v>
                </c:pt>
                <c:pt idx="3">
                  <c:v>Spring 2017</c:v>
                </c:pt>
                <c:pt idx="4">
                  <c:v>Fall 2016</c:v>
                </c:pt>
                <c:pt idx="5">
                  <c:v>Fall 2015</c:v>
                </c:pt>
                <c:pt idx="6">
                  <c:v>Spring 2015</c:v>
                </c:pt>
                <c:pt idx="7">
                  <c:v>Fall 2014</c:v>
                </c:pt>
                <c:pt idx="8">
                  <c:v>Spring 2014</c:v>
                </c:pt>
                <c:pt idx="9">
                  <c:v>Spring 2013</c:v>
                </c:pt>
                <c:pt idx="10">
                  <c:v>Spring 2012</c:v>
                </c:pt>
                <c:pt idx="11">
                  <c:v>Fall 2011</c:v>
                </c:pt>
                <c:pt idx="12">
                  <c:v>Spring 2011</c:v>
                </c:pt>
                <c:pt idx="13">
                  <c:v>Fall 2010</c:v>
                </c:pt>
                <c:pt idx="14">
                  <c:v>Spring 2010</c:v>
                </c:pt>
                <c:pt idx="15">
                  <c:v>Spring 2009</c:v>
                </c:pt>
                <c:pt idx="16">
                  <c:v>Spring 08</c:v>
                </c:pt>
                <c:pt idx="17">
                  <c:v>Spring 07</c:v>
                </c:pt>
                <c:pt idx="18">
                  <c:v>Spring 05</c:v>
                </c:pt>
                <c:pt idx="19">
                  <c:v>Spring 04</c:v>
                </c:pt>
                <c:pt idx="20">
                  <c:v>Spring 03</c:v>
                </c:pt>
                <c:pt idx="21">
                  <c:v>Spring 2002</c:v>
                </c:pt>
                <c:pt idx="22">
                  <c:v>Spring 2001</c:v>
                </c:pt>
                <c:pt idx="23">
                  <c:v>Spring '00</c:v>
                </c:pt>
                <c:pt idx="24">
                  <c:v>Spr 99 (May)</c:v>
                </c:pt>
              </c:strCache>
            </c:strRef>
          </c:cat>
          <c:val>
            <c:numRef>
              <c:f>Recommendations!$B$4:$Z$4</c:f>
              <c:numCache>
                <c:formatCode>General</c:formatCode>
                <c:ptCount val="25"/>
                <c:pt idx="0">
                  <c:v>28</c:v>
                </c:pt>
                <c:pt idx="1">
                  <c:v>38</c:v>
                </c:pt>
                <c:pt idx="2">
                  <c:v>49</c:v>
                </c:pt>
                <c:pt idx="3">
                  <c:v>32</c:v>
                </c:pt>
                <c:pt idx="4">
                  <c:v>30</c:v>
                </c:pt>
                <c:pt idx="5">
                  <c:v>26</c:v>
                </c:pt>
                <c:pt idx="6">
                  <c:v>7</c:v>
                </c:pt>
                <c:pt idx="7">
                  <c:v>28</c:v>
                </c:pt>
                <c:pt idx="8">
                  <c:v>1</c:v>
                </c:pt>
                <c:pt idx="9">
                  <c:v>9</c:v>
                </c:pt>
                <c:pt idx="10">
                  <c:v>7</c:v>
                </c:pt>
                <c:pt idx="11">
                  <c:v>14</c:v>
                </c:pt>
                <c:pt idx="12">
                  <c:v>10</c:v>
                </c:pt>
                <c:pt idx="13">
                  <c:v>25</c:v>
                </c:pt>
                <c:pt idx="14">
                  <c:v>38</c:v>
                </c:pt>
                <c:pt idx="15">
                  <c:v>12</c:v>
                </c:pt>
                <c:pt idx="16">
                  <c:v>17</c:v>
                </c:pt>
                <c:pt idx="17">
                  <c:v>22</c:v>
                </c:pt>
                <c:pt idx="18">
                  <c:v>12</c:v>
                </c:pt>
                <c:pt idx="19">
                  <c:v>13</c:v>
                </c:pt>
                <c:pt idx="20">
                  <c:v>15</c:v>
                </c:pt>
                <c:pt idx="21">
                  <c:v>13</c:v>
                </c:pt>
                <c:pt idx="22">
                  <c:v>25</c:v>
                </c:pt>
                <c:pt idx="23">
                  <c:v>20</c:v>
                </c:pt>
                <c:pt idx="24">
                  <c:v>15</c:v>
                </c:pt>
              </c:numCache>
            </c:numRef>
          </c:val>
          <c:extLst>
            <c:ext xmlns:c16="http://schemas.microsoft.com/office/drawing/2014/chart" uri="{C3380CC4-5D6E-409C-BE32-E72D297353CC}">
              <c16:uniqueId val="{00000002-64B1-F947-BC27-1BA5DE70E0DD}"/>
            </c:ext>
          </c:extLst>
        </c:ser>
        <c:dLbls>
          <c:showLegendKey val="0"/>
          <c:showVal val="0"/>
          <c:showCatName val="0"/>
          <c:showSerName val="0"/>
          <c:showPercent val="0"/>
          <c:showBubbleSize val="0"/>
        </c:dLbls>
        <c:gapWidth val="150"/>
        <c:axId val="1102272832"/>
        <c:axId val="1102275152"/>
      </c:barChart>
      <c:lineChart>
        <c:grouping val="standard"/>
        <c:varyColors val="0"/>
        <c:ser>
          <c:idx val="3"/>
          <c:order val="3"/>
          <c:tx>
            <c:strRef>
              <c:f>Recommendations!$A$5</c:f>
              <c:strCache>
                <c:ptCount val="1"/>
                <c:pt idx="0">
                  <c:v>Buy/Sell ratio</c:v>
                </c:pt>
              </c:strCache>
            </c:strRef>
          </c:tx>
          <c:cat>
            <c:strRef>
              <c:f>Recommendations!$H$1:$Z$1</c:f>
              <c:strCache>
                <c:ptCount val="19"/>
                <c:pt idx="0">
                  <c:v>Spring 2015</c:v>
                </c:pt>
                <c:pt idx="1">
                  <c:v>Fall 2014</c:v>
                </c:pt>
                <c:pt idx="2">
                  <c:v>Spring 2014</c:v>
                </c:pt>
                <c:pt idx="3">
                  <c:v>Spring 2013</c:v>
                </c:pt>
                <c:pt idx="4">
                  <c:v>Spring 2012</c:v>
                </c:pt>
                <c:pt idx="5">
                  <c:v>Fall 2011</c:v>
                </c:pt>
                <c:pt idx="6">
                  <c:v>Spring 2011</c:v>
                </c:pt>
                <c:pt idx="7">
                  <c:v>Fall 2010</c:v>
                </c:pt>
                <c:pt idx="8">
                  <c:v>Spring 2010</c:v>
                </c:pt>
                <c:pt idx="9">
                  <c:v>Spring 2009</c:v>
                </c:pt>
                <c:pt idx="10">
                  <c:v>Spring 08</c:v>
                </c:pt>
                <c:pt idx="11">
                  <c:v>Spring 07</c:v>
                </c:pt>
                <c:pt idx="12">
                  <c:v>Spring 05</c:v>
                </c:pt>
                <c:pt idx="13">
                  <c:v>Spring 04</c:v>
                </c:pt>
                <c:pt idx="14">
                  <c:v>Spring 03</c:v>
                </c:pt>
                <c:pt idx="15">
                  <c:v>Spring 2002</c:v>
                </c:pt>
                <c:pt idx="16">
                  <c:v>Spring 2001</c:v>
                </c:pt>
                <c:pt idx="17">
                  <c:v>Spring '00</c:v>
                </c:pt>
                <c:pt idx="18">
                  <c:v>Spr 99 (May)</c:v>
                </c:pt>
              </c:strCache>
            </c:strRef>
          </c:cat>
          <c:val>
            <c:numRef>
              <c:f>Recommendations!$B$5:$Z$5</c:f>
              <c:numCache>
                <c:formatCode>0.00</c:formatCode>
                <c:ptCount val="25"/>
                <c:pt idx="0">
                  <c:v>0.47727272727272729</c:v>
                </c:pt>
                <c:pt idx="1">
                  <c:v>0.91240875912408759</c:v>
                </c:pt>
                <c:pt idx="2">
                  <c:v>0.74285714285714288</c:v>
                </c:pt>
                <c:pt idx="3">
                  <c:v>1</c:v>
                </c:pt>
                <c:pt idx="4">
                  <c:v>0.62393162393162394</c:v>
                </c:pt>
                <c:pt idx="5">
                  <c:v>0.64800000000000002</c:v>
                </c:pt>
                <c:pt idx="6">
                  <c:v>0.46376811594202899</c:v>
                </c:pt>
                <c:pt idx="7">
                  <c:v>1.0285714285714285</c:v>
                </c:pt>
                <c:pt idx="8">
                  <c:v>1</c:v>
                </c:pt>
                <c:pt idx="9">
                  <c:v>1</c:v>
                </c:pt>
                <c:pt idx="10">
                  <c:v>1.2413793103448276</c:v>
                </c:pt>
                <c:pt idx="11">
                  <c:v>1.1944444444444444</c:v>
                </c:pt>
                <c:pt idx="12">
                  <c:v>0.81355932203389836</c:v>
                </c:pt>
                <c:pt idx="13">
                  <c:v>0.78378378378378377</c:v>
                </c:pt>
                <c:pt idx="14">
                  <c:v>1.2857142857142858</c:v>
                </c:pt>
                <c:pt idx="15">
                  <c:v>1.5121951219512195</c:v>
                </c:pt>
                <c:pt idx="16">
                  <c:v>1.1081081081081081</c:v>
                </c:pt>
                <c:pt idx="17">
                  <c:v>0.65441176470588236</c:v>
                </c:pt>
                <c:pt idx="18">
                  <c:v>1.0289855072463767</c:v>
                </c:pt>
                <c:pt idx="19">
                  <c:v>0.97368421052631582</c:v>
                </c:pt>
                <c:pt idx="20">
                  <c:v>0.94029850746268662</c:v>
                </c:pt>
                <c:pt idx="21">
                  <c:v>1.2258064516129032</c:v>
                </c:pt>
                <c:pt idx="22">
                  <c:v>1.5178571428571428</c:v>
                </c:pt>
                <c:pt idx="23">
                  <c:v>1.25</c:v>
                </c:pt>
                <c:pt idx="24">
                  <c:v>0.96875</c:v>
                </c:pt>
              </c:numCache>
            </c:numRef>
          </c:val>
          <c:smooth val="0"/>
          <c:extLst>
            <c:ext xmlns:c16="http://schemas.microsoft.com/office/drawing/2014/chart" uri="{C3380CC4-5D6E-409C-BE32-E72D297353CC}">
              <c16:uniqueId val="{00000003-64B1-F947-BC27-1BA5DE70E0DD}"/>
            </c:ext>
          </c:extLst>
        </c:ser>
        <c:dLbls>
          <c:showLegendKey val="0"/>
          <c:showVal val="0"/>
          <c:showCatName val="0"/>
          <c:showSerName val="0"/>
          <c:showPercent val="0"/>
          <c:showBubbleSize val="0"/>
        </c:dLbls>
        <c:marker val="1"/>
        <c:smooth val="0"/>
        <c:axId val="1102279792"/>
        <c:axId val="1102277472"/>
      </c:lineChart>
      <c:catAx>
        <c:axId val="1102272832"/>
        <c:scaling>
          <c:orientation val="minMax"/>
        </c:scaling>
        <c:delete val="0"/>
        <c:axPos val="b"/>
        <c:numFmt formatCode="General" sourceLinked="0"/>
        <c:majorTickMark val="out"/>
        <c:minorTickMark val="none"/>
        <c:tickLblPos val="nextTo"/>
        <c:crossAx val="1102275152"/>
        <c:crosses val="autoZero"/>
        <c:auto val="1"/>
        <c:lblAlgn val="ctr"/>
        <c:lblOffset val="100"/>
        <c:noMultiLvlLbl val="0"/>
      </c:catAx>
      <c:valAx>
        <c:axId val="1102275152"/>
        <c:scaling>
          <c:orientation val="minMax"/>
        </c:scaling>
        <c:delete val="0"/>
        <c:axPos val="l"/>
        <c:majorGridlines/>
        <c:numFmt formatCode="General" sourceLinked="1"/>
        <c:majorTickMark val="out"/>
        <c:minorTickMark val="none"/>
        <c:tickLblPos val="nextTo"/>
        <c:crossAx val="1102272832"/>
        <c:crosses val="autoZero"/>
        <c:crossBetween val="between"/>
      </c:valAx>
      <c:valAx>
        <c:axId val="1102277472"/>
        <c:scaling>
          <c:orientation val="minMax"/>
        </c:scaling>
        <c:delete val="0"/>
        <c:axPos val="r"/>
        <c:numFmt formatCode="0.00" sourceLinked="1"/>
        <c:majorTickMark val="out"/>
        <c:minorTickMark val="none"/>
        <c:tickLblPos val="nextTo"/>
        <c:crossAx val="1102279792"/>
        <c:crosses val="max"/>
        <c:crossBetween val="between"/>
      </c:valAx>
      <c:catAx>
        <c:axId val="1102279792"/>
        <c:scaling>
          <c:orientation val="minMax"/>
        </c:scaling>
        <c:delete val="1"/>
        <c:axPos val="b"/>
        <c:numFmt formatCode="General" sourceLinked="0"/>
        <c:majorTickMark val="out"/>
        <c:minorTickMark val="none"/>
        <c:tickLblPos val="nextTo"/>
        <c:crossAx val="1102277472"/>
        <c:crosses val="autoZero"/>
        <c:auto val="1"/>
        <c:lblAlgn val="ctr"/>
        <c:lblOffset val="100"/>
        <c:noMultiLvlLbl val="0"/>
      </c:catAx>
    </c:plotArea>
    <c:legend>
      <c:legendPos val="r"/>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1150938" y="692150"/>
            <a:ext cx="4556125" cy="3416300"/>
          </a:xfrm>
          <a:ln/>
        </p:spPr>
      </p:sp>
      <p:sp>
        <p:nvSpPr>
          <p:cNvPr id="194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1150938" y="692150"/>
            <a:ext cx="4556125" cy="3416300"/>
          </a:xfrm>
          <a:ln/>
        </p:spPr>
      </p:sp>
      <p:sp>
        <p:nvSpPr>
          <p:cNvPr id="542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Contrary to conventional wisdom, the value of control is not 20%… (That is a common rule of thumb used in acquisitions, and really reflects the average premium paid in acquisitions..) Even if bidders do not overpay, the premium on an acquisition can reflect lots of other motivations besides control (synergy, for example).</a:t>
            </a:r>
          </a:p>
        </p:txBody>
      </p:sp>
    </p:spTree>
    <p:extLst>
      <p:ext uri="{BB962C8B-B14F-4D97-AF65-F5344CB8AC3E}">
        <p14:creationId xmlns:p14="http://schemas.microsoft.com/office/powerpoint/2010/main" val="118474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p:cNvSpPr>
          <p:nvPr>
            <p:ph type="sldImg"/>
          </p:nvPr>
        </p:nvSpPr>
        <p:spPr>
          <a:xfrm>
            <a:off x="1150938" y="692150"/>
            <a:ext cx="4556125" cy="3416300"/>
          </a:xfrm>
          <a:solidFill>
            <a:srgbClr val="FFFFFF"/>
          </a:solidFill>
          <a:ln/>
        </p:spPr>
      </p:sp>
      <p:sp>
        <p:nvSpPr>
          <p:cNvPr id="13312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Contrary to conventional wisdom, the value of control is not 20%… (That is a common rule of thumb used in acquisitions, and really reflects the average premium paid in acquisitions..) Even if bidders do not overpay, the premium on an acquisition can reflect lots of other motivations besides control (synergy, for example).</a:t>
            </a:r>
          </a:p>
        </p:txBody>
      </p:sp>
    </p:spTree>
    <p:extLst>
      <p:ext uri="{BB962C8B-B14F-4D97-AF65-F5344CB8AC3E}">
        <p14:creationId xmlns:p14="http://schemas.microsoft.com/office/powerpoint/2010/main" val="118474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Slide Image Placeholder 1"/>
          <p:cNvSpPr>
            <a:spLocks noGrp="1" noRot="1" noChangeAspect="1"/>
          </p:cNvSpPr>
          <p:nvPr>
            <p:ph type="sldImg"/>
          </p:nvPr>
        </p:nvSpPr>
        <p:spPr>
          <a:xfrm>
            <a:off x="1150938" y="692150"/>
            <a:ext cx="4556125" cy="3416300"/>
          </a:xfrm>
          <a:ln/>
        </p:spPr>
      </p:sp>
      <p:sp>
        <p:nvSpPr>
          <p:cNvPr id="293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rules do keep changing, sometimes because of external pressure, When they change, the probability of management changing also shifts.</a:t>
            </a:r>
          </a:p>
          <a:p>
            <a:r>
              <a:rPr lang="en-US" altLang="en-US">
                <a:latin typeface="Times" charset="0"/>
                <a:ea typeface="ＭＳ Ｐゴシック" charset="-128"/>
              </a:rPr>
              <a:t>A hostile acquisition of one company or an activist investor can alter the probabilities for a wide range of companies…</a:t>
            </a:r>
          </a:p>
        </p:txBody>
      </p:sp>
    </p:spTree>
    <p:extLst>
      <p:ext uri="{BB962C8B-B14F-4D97-AF65-F5344CB8AC3E}">
        <p14:creationId xmlns:p14="http://schemas.microsoft.com/office/powerpoint/2010/main" val="485580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Getting a sense of whether it should be high or low is easy. Putting a number on it is more difficult to do. In recent years, there are researchers who have looked at firms where management has been changed (either by hostile acquisitions or through other means) and compared these firms to those where there has been no change to estimate the probability of change happening. Good approach, but has high standard errors…</a:t>
            </a:r>
          </a:p>
        </p:txBody>
      </p:sp>
    </p:spTree>
    <p:extLst>
      <p:ext uri="{BB962C8B-B14F-4D97-AF65-F5344CB8AC3E}">
        <p14:creationId xmlns:p14="http://schemas.microsoft.com/office/powerpoint/2010/main" val="718041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297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all scenarios where the value of control plays out, in one way or the other.</a:t>
            </a:r>
          </a:p>
        </p:txBody>
      </p:sp>
    </p:spTree>
    <p:extLst>
      <p:ext uri="{BB962C8B-B14F-4D97-AF65-F5344CB8AC3E}">
        <p14:creationId xmlns:p14="http://schemas.microsoft.com/office/powerpoint/2010/main" val="1420407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pay the entire $2.97 as a premium, you get no value added as the acquirer…</a:t>
            </a:r>
          </a:p>
          <a:p>
            <a:r>
              <a:rPr lang="en-US" altLang="en-US">
                <a:latin typeface="Times" charset="0"/>
                <a:ea typeface="ＭＳ Ｐゴシック" charset="-128"/>
              </a:rPr>
              <a:t>Take the present value of $2.97 (at Blockbuster’s cost of equity) over 3 years.</a:t>
            </a:r>
          </a:p>
        </p:txBody>
      </p:sp>
    </p:spTree>
    <p:extLst>
      <p:ext uri="{BB962C8B-B14F-4D97-AF65-F5344CB8AC3E}">
        <p14:creationId xmlns:p14="http://schemas.microsoft.com/office/powerpoint/2010/main" val="1361355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The voting share premium will increase with</a:t>
            </a:r>
          </a:p>
          <a:p>
            <a:pPr marL="228600" indent="-228600">
              <a:buFontTx/>
              <a:buAutoNum type="alphaLcPeriod"/>
              <a:defRPr/>
            </a:pPr>
            <a:r>
              <a:rPr lang="en-US" dirty="0"/>
              <a:t>The value of changing management (higher for  badly managed firms)</a:t>
            </a:r>
          </a:p>
          <a:p>
            <a:pPr marL="228600" indent="-228600">
              <a:buFontTx/>
              <a:buAutoNum type="alphaLcPeriod"/>
              <a:defRPr/>
            </a:pPr>
            <a:r>
              <a:rPr lang="en-US" dirty="0"/>
              <a:t>The probability of changing management (higher for firms where voting shares are dispersed among investors)</a:t>
            </a:r>
          </a:p>
          <a:p>
            <a:pPr marL="228600" indent="-228600">
              <a:buFontTx/>
              <a:buAutoNum type="alphaLcPeriod"/>
              <a:defRPr/>
            </a:pPr>
            <a:r>
              <a:rPr lang="en-US" dirty="0"/>
              <a:t>The number of voting shares, relative to non-voting shares (higher when the number of voting shares is lower)</a:t>
            </a:r>
          </a:p>
          <a:p>
            <a:pPr>
              <a:defRPr/>
            </a:pPr>
            <a:endParaRPr lang="en-US" dirty="0"/>
          </a:p>
        </p:txBody>
      </p:sp>
    </p:spTree>
    <p:extLst>
      <p:ext uri="{BB962C8B-B14F-4D97-AF65-F5344CB8AC3E}">
        <p14:creationId xmlns:p14="http://schemas.microsoft.com/office/powerpoint/2010/main" val="2108855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Slide Image Placeholder 1"/>
          <p:cNvSpPr>
            <a:spLocks noGrp="1" noRot="1" noChangeAspect="1"/>
          </p:cNvSpPr>
          <p:nvPr>
            <p:ph type="sldImg"/>
          </p:nvPr>
        </p:nvSpPr>
        <p:spPr>
          <a:xfrm>
            <a:off x="1150938" y="692150"/>
            <a:ext cx="4556125" cy="3416300"/>
          </a:xfrm>
          <a:ln/>
        </p:spPr>
      </p:sp>
      <p:sp>
        <p:nvSpPr>
          <p:cNvPr id="308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a private business, a minority stake can trade at a much lower value than a majority stake… The reason is the expected value of control.</a:t>
            </a:r>
          </a:p>
        </p:txBody>
      </p:sp>
    </p:spTree>
    <p:extLst>
      <p:ext uri="{BB962C8B-B14F-4D97-AF65-F5344CB8AC3E}">
        <p14:creationId xmlns:p14="http://schemas.microsoft.com/office/powerpoint/2010/main" val="1467841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Firms prefer these alternative approaches because they seem less subjective and much simpler… </a:t>
            </a:r>
          </a:p>
        </p:txBody>
      </p:sp>
    </p:spTree>
    <p:extLst>
      <p:ext uri="{BB962C8B-B14F-4D97-AF65-F5344CB8AC3E}">
        <p14:creationId xmlns:p14="http://schemas.microsoft.com/office/powerpoint/2010/main" val="1867370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ChangeArrowheads="1"/>
          </p:cNvSpPr>
          <p:nvPr>
            <p:ph type="sldImg"/>
          </p:nvPr>
        </p:nvSpPr>
        <p:spPr>
          <a:xfrm>
            <a:off x="1150938" y="692150"/>
            <a:ext cx="4556125" cy="3416300"/>
          </a:xfrm>
          <a:solidFill>
            <a:srgbClr val="FFFFFF"/>
          </a:solidFill>
          <a:ln/>
        </p:spPr>
      </p:sp>
      <p:sp>
        <p:nvSpPr>
          <p:cNvPr id="312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Two widely used measures of value enhancement… The first is a dollar measure of excess returns.. The second is a percentage measure of excess return.</a:t>
            </a:r>
          </a:p>
        </p:txBody>
      </p:sp>
    </p:spTree>
    <p:extLst>
      <p:ext uri="{BB962C8B-B14F-4D97-AF65-F5344CB8AC3E}">
        <p14:creationId xmlns:p14="http://schemas.microsoft.com/office/powerpoint/2010/main" val="1564648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 is a function of expected cash flows, growth and risk. All metrics build of this theme and require fundamentally the same information, and with the same assumptions about the numbers, give you the same values.</a:t>
            </a:r>
          </a:p>
        </p:txBody>
      </p:sp>
    </p:spTree>
    <p:extLst>
      <p:ext uri="{BB962C8B-B14F-4D97-AF65-F5344CB8AC3E}">
        <p14:creationId xmlns:p14="http://schemas.microsoft.com/office/powerpoint/2010/main" val="11087878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Summarizing</a:t>
            </a:r>
            <a:r>
              <a:rPr lang="mr-IN" altLang="en-US" baseline="0" dirty="0">
                <a:latin typeface="Times" charset="0"/>
                <a:ea typeface="ＭＳ Ｐゴシック" charset="-128"/>
              </a:rPr>
              <a:t>…</a:t>
            </a:r>
            <a:r>
              <a:rPr lang="en-US" altLang="en-US" baseline="0" dirty="0">
                <a:latin typeface="Times" charset="0"/>
                <a:ea typeface="ＭＳ Ｐゴシック" charset="-128"/>
              </a:rPr>
              <a:t> the drivers of equity and enterprise value multiples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9498223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a:xfrm>
            <a:off x="1150938" y="692150"/>
            <a:ext cx="4556125" cy="3416300"/>
          </a:xfrm>
          <a:ln/>
        </p:spPr>
      </p:sp>
      <p:sp>
        <p:nvSpPr>
          <p:cNvPr id="68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r>
              <a:rPr lang="en-US" altLang="x-none"/>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smtClean="0"/>
            </a:lvl1pPr>
          </a:lstStyle>
          <a:p>
            <a:pPr>
              <a:defRPr/>
            </a:pPr>
            <a:fld id="{35EABF92-F78D-0D4F-AA4A-A4BD785EF03C}" type="slidenum">
              <a:rPr lang="en-US" altLang="x-none"/>
              <a:pPr>
                <a:defRPr/>
              </a:pPr>
              <a:t>‹#›</a:t>
            </a:fld>
            <a:endParaRPr lang="en-US" altLang="x-none"/>
          </a:p>
        </p:txBody>
      </p:sp>
    </p:spTree>
    <p:extLst>
      <p:ext uri="{BB962C8B-B14F-4D97-AF65-F5344CB8AC3E}">
        <p14:creationId xmlns:p14="http://schemas.microsoft.com/office/powerpoint/2010/main" val="479267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defRPr/>
            </a:pPr>
            <a:fld id="{FF354C98-AB79-B34C-AE3F-BD79804128E2}" type="slidenum">
              <a:rPr lang="en-US" altLang="x-none" sz="1600" smtClean="0"/>
              <a:pPr eaLnBrk="1" hangingPunct="1">
                <a:defRPr/>
              </a:pPr>
              <a:t>‹#›</a:t>
            </a:fld>
            <a:endParaRPr lang="en-US" altLang="x-none"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smtClean="0">
                <a:solidFill>
                  <a:srgbClr val="FFFFFF"/>
                </a:solidFill>
              </a:defRPr>
            </a:lvl1pPr>
          </a:lstStyle>
          <a:p>
            <a:pPr>
              <a:defRPr/>
            </a:pPr>
            <a:fld id="{ED36A1E7-33E6-A645-A42F-628EA656DE46}" type="slidenum">
              <a:rPr lang="en-US" altLang="x-none"/>
              <a:pPr>
                <a:defRPr/>
              </a:pPr>
              <a:t>‹#›</a:t>
            </a:fld>
            <a:endParaRPr lang="en-US" altLang="x-none"/>
          </a:p>
        </p:txBody>
      </p:sp>
    </p:spTree>
    <p:extLst>
      <p:ext uri="{BB962C8B-B14F-4D97-AF65-F5344CB8AC3E}">
        <p14:creationId xmlns:p14="http://schemas.microsoft.com/office/powerpoint/2010/main" val="1985885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smtClean="0"/>
            </a:lvl1pPr>
          </a:lstStyle>
          <a:p>
            <a:pPr>
              <a:defRPr/>
            </a:pPr>
            <a:r>
              <a:rPr lang="en-US" altLang="x-none"/>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smtClean="0">
                <a:solidFill>
                  <a:srgbClr val="FFFFFF"/>
                </a:solidFill>
              </a:defRPr>
            </a:lvl1pPr>
          </a:lstStyle>
          <a:p>
            <a:pPr>
              <a:defRPr/>
            </a:pPr>
            <a:fld id="{8C9B9141-D1BB-C946-B5ED-0FD6AA224BE2}" type="slidenum">
              <a:rPr lang="en-US" altLang="x-none"/>
              <a:pPr>
                <a:defRPr/>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584017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smtClean="0"/>
            </a:lvl1pPr>
          </a:lstStyle>
          <a:p>
            <a:pPr>
              <a:defRPr/>
            </a:pPr>
            <a:r>
              <a:rPr lang="en-US" altLang="x-none"/>
              <a:t>‹#›</a:t>
            </a:r>
          </a:p>
        </p:txBody>
      </p:sp>
      <p:sp>
        <p:nvSpPr>
          <p:cNvPr id="6" name="Slide Number Placeholder 9"/>
          <p:cNvSpPr>
            <a:spLocks noGrp="1"/>
          </p:cNvSpPr>
          <p:nvPr>
            <p:ph type="sldNum" sz="quarter" idx="11"/>
          </p:nvPr>
        </p:nvSpPr>
        <p:spPr/>
        <p:txBody>
          <a:bodyPr/>
          <a:lstStyle>
            <a:lvl1pPr>
              <a:defRPr sz="1400" smtClean="0">
                <a:solidFill>
                  <a:srgbClr val="FFFFFF"/>
                </a:solidFill>
              </a:defRPr>
            </a:lvl1pPr>
          </a:lstStyle>
          <a:p>
            <a:pPr>
              <a:defRPr/>
            </a:pPr>
            <a:fld id="{7B495518-8C13-2646-8EAA-6CC895424D59}" type="slidenum">
              <a:rPr lang="en-US" altLang="x-none"/>
              <a:pPr>
                <a:defRPr/>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578242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641A6730-3111-DA47-9837-5AA073F69D79}"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1640870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smtClean="0"/>
            </a:lvl1pPr>
          </a:lstStyle>
          <a:p>
            <a:pPr>
              <a:defRPr/>
            </a:pPr>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smtClean="0">
                <a:solidFill>
                  <a:srgbClr val="FFFFFF"/>
                </a:solidFill>
              </a:defRPr>
            </a:lvl1pPr>
          </a:lstStyle>
          <a:p>
            <a:pPr>
              <a:defRPr/>
            </a:pPr>
            <a:fld id="{A51C8F1F-4C00-F84A-98D4-9D83A33B9662}" type="slidenum">
              <a:rPr lang="en-US" altLang="x-none"/>
              <a:pPr>
                <a:defRPr/>
              </a:pPr>
              <a:t>‹#›</a:t>
            </a:fld>
            <a:endParaRPr lang="en-US" altLang="x-none"/>
          </a:p>
        </p:txBody>
      </p:sp>
    </p:spTree>
    <p:extLst>
      <p:ext uri="{BB962C8B-B14F-4D97-AF65-F5344CB8AC3E}">
        <p14:creationId xmlns:p14="http://schemas.microsoft.com/office/powerpoint/2010/main" val="1946215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smtClean="0"/>
            </a:lvl1pPr>
          </a:lstStyle>
          <a:p>
            <a:pPr>
              <a:defRPr/>
            </a:pPr>
            <a:fld id="{49A65C17-5CA3-3C41-9375-2C10C0802FE1}" type="slidenum">
              <a:rPr lang="en-US" altLang="x-none"/>
              <a:pPr>
                <a:defRPr/>
              </a:pPr>
              <a:t>‹#›</a:t>
            </a:fld>
            <a:endParaRPr lang="en-US" altLang="x-none"/>
          </a:p>
        </p:txBody>
      </p:sp>
    </p:spTree>
    <p:extLst>
      <p:ext uri="{BB962C8B-B14F-4D97-AF65-F5344CB8AC3E}">
        <p14:creationId xmlns:p14="http://schemas.microsoft.com/office/powerpoint/2010/main" val="1717758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smtClean="0"/>
            </a:lvl1pPr>
          </a:lstStyle>
          <a:p>
            <a:pPr>
              <a:defRPr/>
            </a:pPr>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smtClean="0">
                <a:solidFill>
                  <a:srgbClr val="FFFFFF"/>
                </a:solidFill>
              </a:defRPr>
            </a:lvl1pPr>
          </a:lstStyle>
          <a:p>
            <a:pPr>
              <a:defRPr/>
            </a:pPr>
            <a:fld id="{23727DCE-4AE6-5040-9084-746569C97DB7}" type="slidenum">
              <a:rPr lang="en-US" altLang="x-none"/>
              <a:pPr>
                <a:defRPr/>
              </a:pPr>
              <a:t>‹#›</a:t>
            </a:fld>
            <a:endParaRPr lang="en-US" altLang="x-none"/>
          </a:p>
        </p:txBody>
      </p:sp>
    </p:spTree>
    <p:extLst>
      <p:ext uri="{BB962C8B-B14F-4D97-AF65-F5344CB8AC3E}">
        <p14:creationId xmlns:p14="http://schemas.microsoft.com/office/powerpoint/2010/main" val="1741232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smtClean="0"/>
            </a:lvl1pPr>
          </a:lstStyle>
          <a:p>
            <a:pPr>
              <a:defRPr/>
            </a:pPr>
            <a:r>
              <a:rPr lang="en-US" altLang="x-none"/>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smtClean="0">
                <a:solidFill>
                  <a:srgbClr val="FFFFFF"/>
                </a:solidFill>
              </a:defRPr>
            </a:lvl1pPr>
          </a:lstStyle>
          <a:p>
            <a:pPr>
              <a:defRPr/>
            </a:pPr>
            <a:fld id="{0604E342-BF49-7048-8638-A57A8E43601B}" type="slidenum">
              <a:rPr lang="en-US" altLang="x-none"/>
              <a:pPr>
                <a:defRPr/>
              </a:pPr>
              <a:t>‹#›</a:t>
            </a:fld>
            <a:endParaRPr lang="en-US" altLang="x-none"/>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3903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D46841AD-1A14-594F-A966-9C0394DF6FBD}"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126523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smtClean="0"/>
            </a:lvl1pPr>
          </a:lstStyle>
          <a:p>
            <a:pPr>
              <a:defRPr/>
            </a:pPr>
            <a:r>
              <a:rPr lang="en-US" altLang="x-none"/>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smtClean="0"/>
            </a:lvl1pPr>
          </a:lstStyle>
          <a:p>
            <a:pPr>
              <a:defRPr/>
            </a:pPr>
            <a:fld id="{02392E92-07EA-BA47-B40A-9EE30163C729}"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11277305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smtClean="0"/>
            </a:lvl1pPr>
          </a:lstStyle>
          <a:p>
            <a:pPr>
              <a:defRPr/>
            </a:pPr>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smtClean="0">
                <a:solidFill>
                  <a:srgbClr val="FFFFFF"/>
                </a:solidFill>
              </a:defRPr>
            </a:lvl1pPr>
          </a:lstStyle>
          <a:p>
            <a:pPr>
              <a:defRPr/>
            </a:pPr>
            <a:fld id="{573C7C65-D28C-5749-833A-EFD1988C0C5F}" type="slidenum">
              <a:rPr lang="en-US" altLang="x-none"/>
              <a:pPr>
                <a:defRPr/>
              </a:pPr>
              <a:t>‹#›</a:t>
            </a:fld>
            <a:endParaRPr lang="en-US" altLang="x-none"/>
          </a:p>
        </p:txBody>
      </p:sp>
    </p:spTree>
    <p:extLst>
      <p:ext uri="{BB962C8B-B14F-4D97-AF65-F5344CB8AC3E}">
        <p14:creationId xmlns:p14="http://schemas.microsoft.com/office/powerpoint/2010/main" val="76130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00" smtClean="0">
                <a:solidFill>
                  <a:schemeClr val="tx2"/>
                </a:solidFill>
              </a:defRPr>
            </a:lvl1pPr>
          </a:lstStyle>
          <a:p>
            <a:pPr>
              <a:defRPr/>
            </a:pPr>
            <a:r>
              <a:rPr lang="en-US" altLang="x-none"/>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eaLnBrk="1" hangingPunct="1">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eaLnBrk="1" hangingPunct="1">
              <a:defRPr sz="1200" b="1" smtClean="0">
                <a:solidFill>
                  <a:schemeClr val="tx2"/>
                </a:solidFill>
              </a:defRPr>
            </a:lvl1pPr>
          </a:lstStyle>
          <a:p>
            <a:pPr>
              <a:defRPr/>
            </a:pPr>
            <a:fld id="{F1011D6B-37D5-104C-AB42-2BC1F3A1222E}" type="slidenum">
              <a:rPr lang="en-US" altLang="x-none"/>
              <a:pPr>
                <a:defRPr/>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1" r:id="rId5"/>
    <p:sldLayoutId id="2147483977" r:id="rId6"/>
    <p:sldLayoutId id="2147483978" r:id="rId7"/>
    <p:sldLayoutId id="2147483979" r:id="rId8"/>
    <p:sldLayoutId id="2147483980" r:id="rId9"/>
    <p:sldLayoutId id="2147483972" r:id="rId10"/>
    <p:sldLayoutId id="2147483981" r:id="rId11"/>
    <p:sldLayoutId id="2147483982"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Valuation: Closing Thoughts</a:t>
            </a:r>
          </a:p>
        </p:txBody>
      </p:sp>
      <p:sp>
        <p:nvSpPr>
          <p:cNvPr id="1638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en-US" altLang="x-none" sz="2000" dirty="0">
                <a:ea typeface="ＭＳ Ｐゴシック" charset="-128"/>
              </a:rPr>
              <a:t>Spring 2024</a:t>
            </a:r>
          </a:p>
          <a:p>
            <a:pPr eaLnBrk="1" hangingPunct="1">
              <a:lnSpc>
                <a:spcPct val="80000"/>
              </a:lnSpc>
            </a:pPr>
            <a:r>
              <a:rPr lang="en-US" altLang="en-US" sz="2000" dirty="0">
                <a:ea typeface="ＭＳ Ｐゴシック" charset="-128"/>
              </a:rPr>
              <a:t>“</a:t>
            </a:r>
            <a:r>
              <a:rPr lang="en-US" altLang="x-none" sz="2000" dirty="0">
                <a:ea typeface="ＭＳ Ｐゴシック" charset="-128"/>
              </a:rPr>
              <a:t>It </a:t>
            </a:r>
            <a:r>
              <a:rPr lang="en-US" altLang="x-none" sz="2000" dirty="0" err="1">
                <a:ea typeface="ＭＳ Ｐゴシック" charset="-128"/>
              </a:rPr>
              <a:t>ain</a:t>
            </a:r>
            <a:r>
              <a:rPr lang="en-US" altLang="en-US" sz="2000" dirty="0" err="1">
                <a:ea typeface="ＭＳ Ｐゴシック" charset="-128"/>
              </a:rPr>
              <a:t>’</a:t>
            </a:r>
            <a:r>
              <a:rPr lang="en-US" altLang="x-none" sz="2000" dirty="0" err="1">
                <a:ea typeface="ＭＳ Ｐゴシック" charset="-128"/>
              </a:rPr>
              <a:t>t</a:t>
            </a:r>
            <a:r>
              <a:rPr lang="en-US" altLang="x-none" sz="2000" dirty="0">
                <a:ea typeface="ＭＳ Ｐゴシック" charset="-128"/>
              </a:rPr>
              <a:t> over till its over</a:t>
            </a:r>
            <a:r>
              <a:rPr lang="en-US" altLang="en-US" sz="2000" dirty="0">
                <a:ea typeface="ＭＳ Ｐゴシック" charset="-128"/>
              </a:rPr>
              <a:t>”</a:t>
            </a:r>
            <a:endParaRPr lang="en-US" altLang="x-none" sz="2000" dirty="0">
              <a:ea typeface="ＭＳ Ｐゴシック" charset="-128"/>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Back to the very beginning:</a:t>
            </a:r>
            <a:br>
              <a:rPr lang="en-US">
                <a:ea typeface="+mj-ea"/>
                <a:cs typeface="+mj-cs"/>
              </a:rPr>
            </a:br>
            <a:r>
              <a:rPr lang="en-US">
                <a:ea typeface="+mj-ea"/>
                <a:cs typeface="+mj-cs"/>
              </a:rPr>
              <a:t>Approaches to Valuation</a:t>
            </a:r>
          </a:p>
        </p:txBody>
      </p:sp>
      <p:sp>
        <p:nvSpPr>
          <p:cNvPr id="1843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x-none" b="1">
                <a:ea typeface="ＭＳ Ｐゴシック" charset="-128"/>
              </a:rPr>
              <a:t>Discounted Cashflow Valuation</a:t>
            </a:r>
            <a:r>
              <a:rPr lang="en-US" altLang="x-none">
                <a:ea typeface="ＭＳ Ｐゴシック" charset="-128"/>
              </a:rPr>
              <a:t>, where we try (sometimes desperately) to estimate the intrinsic value of an asset by using a mix of theory, guesswork and prayer.</a:t>
            </a:r>
          </a:p>
          <a:p>
            <a:pPr eaLnBrk="1" hangingPunct="1">
              <a:lnSpc>
                <a:spcPct val="90000"/>
              </a:lnSpc>
            </a:pPr>
            <a:r>
              <a:rPr lang="en-US" altLang="x-none" b="1">
                <a:ea typeface="ＭＳ Ｐゴシック" charset="-128"/>
              </a:rPr>
              <a:t>Relative valuation</a:t>
            </a:r>
            <a:r>
              <a:rPr lang="en-US" altLang="x-none">
                <a:ea typeface="ＭＳ Ｐゴシック" charset="-128"/>
              </a:rPr>
              <a:t>, where we pick a group of assets, attach the name </a:t>
            </a:r>
            <a:r>
              <a:rPr lang="ja-JP" altLang="en-US">
                <a:ea typeface="ＭＳ Ｐゴシック" charset="-128"/>
              </a:rPr>
              <a:t>“</a:t>
            </a:r>
            <a:r>
              <a:rPr lang="en-US" altLang="ja-JP">
                <a:ea typeface="ＭＳ Ｐゴシック" charset="-128"/>
              </a:rPr>
              <a:t>comparable</a:t>
            </a:r>
            <a:r>
              <a:rPr lang="ja-JP" altLang="en-US">
                <a:ea typeface="ＭＳ Ｐゴシック" charset="-128"/>
              </a:rPr>
              <a:t>”</a:t>
            </a:r>
            <a:r>
              <a:rPr lang="en-US" altLang="ja-JP">
                <a:ea typeface="ＭＳ Ｐゴシック" charset="-128"/>
              </a:rPr>
              <a:t> to them and tell a story.</a:t>
            </a:r>
          </a:p>
          <a:p>
            <a:pPr eaLnBrk="1" hangingPunct="1">
              <a:lnSpc>
                <a:spcPct val="90000"/>
              </a:lnSpc>
            </a:pPr>
            <a:r>
              <a:rPr lang="en-US" altLang="x-none" b="1">
                <a:ea typeface="ＭＳ Ｐゴシック" charset="-128"/>
              </a:rPr>
              <a:t>Contingent claim valuation</a:t>
            </a:r>
            <a:r>
              <a:rPr lang="en-US" altLang="x-none">
                <a:ea typeface="ＭＳ Ｐゴシック" charset="-128"/>
              </a:rPr>
              <a:t>, where we take the valuation that we did in the DCF valuation and divvy it up between the potential thieves (equity) and the victims of this crime (lenders)</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12775" y="228600"/>
            <a:ext cx="8153400" cy="990600"/>
          </a:xfrm>
        </p:spPr>
        <p:txBody>
          <a:bodyPr/>
          <a:lstStyle/>
          <a:p>
            <a:pPr eaLnBrk="1" hangingPunct="1"/>
            <a:r>
              <a:rPr lang="en-US" altLang="x-none">
                <a:ea typeface="ＭＳ Ｐゴシック" charset="-128"/>
              </a:rPr>
              <a:t>Intrinsic Valuation: The set up</a:t>
            </a:r>
          </a:p>
        </p:txBody>
      </p:sp>
      <p:pic>
        <p:nvPicPr>
          <p:cNvPr id="3" name="Content Placeholder 3">
            <a:extLst>
              <a:ext uri="{FF2B5EF4-FFF2-40B4-BE49-F238E27FC236}">
                <a16:creationId xmlns:a16="http://schemas.microsoft.com/office/drawing/2014/main" id="{0F9176CB-8C71-C542-62C7-39D1ADC5C7FC}"/>
              </a:ext>
            </a:extLst>
          </p:cNvPr>
          <p:cNvPicPr>
            <a:picLocks noGrp="1" noChangeAspect="1"/>
          </p:cNvPicPr>
          <p:nvPr>
            <p:ph sz="quarter" idx="1"/>
          </p:nvPr>
        </p:nvPicPr>
        <p:blipFill>
          <a:blip r:embed="rId2"/>
          <a:stretch>
            <a:fillRect/>
          </a:stretch>
        </p:blipFill>
        <p:spPr>
          <a:xfrm>
            <a:off x="612775" y="1840712"/>
            <a:ext cx="8153400" cy="40147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34A3D-1BF0-40AC-FE65-B6F2BFD5FD78}"/>
              </a:ext>
            </a:extLst>
          </p:cNvPr>
          <p:cNvSpPr>
            <a:spLocks noGrp="1"/>
          </p:cNvSpPr>
          <p:nvPr>
            <p:ph type="title"/>
          </p:nvPr>
        </p:nvSpPr>
        <p:spPr/>
        <p:txBody>
          <a:bodyPr/>
          <a:lstStyle/>
          <a:p>
            <a:r>
              <a:rPr lang="en-US" dirty="0"/>
              <a:t>The Value Drivers..</a:t>
            </a:r>
          </a:p>
        </p:txBody>
      </p:sp>
      <p:pic>
        <p:nvPicPr>
          <p:cNvPr id="4" name="Content Placeholder 1">
            <a:extLst>
              <a:ext uri="{FF2B5EF4-FFF2-40B4-BE49-F238E27FC236}">
                <a16:creationId xmlns:a16="http://schemas.microsoft.com/office/drawing/2014/main" id="{358C4E9E-B699-1EE1-5CBB-366A38C961CB}"/>
              </a:ext>
            </a:extLst>
          </p:cNvPr>
          <p:cNvPicPr>
            <a:picLocks noGrp="1" noChangeAspect="1"/>
          </p:cNvPicPr>
          <p:nvPr>
            <p:ph sz="quarter" idx="1"/>
          </p:nvPr>
        </p:nvPicPr>
        <p:blipFill>
          <a:blip r:embed="rId2"/>
          <a:stretch>
            <a:fillRect/>
          </a:stretch>
        </p:blipFill>
        <p:spPr>
          <a:xfrm>
            <a:off x="612775" y="2091100"/>
            <a:ext cx="8153400" cy="3514000"/>
          </a:xfrm>
          <a:prstGeom prst="rect">
            <a:avLst/>
          </a:prstGeom>
        </p:spPr>
      </p:pic>
    </p:spTree>
    <p:extLst>
      <p:ext uri="{BB962C8B-B14F-4D97-AF65-F5344CB8AC3E}">
        <p14:creationId xmlns:p14="http://schemas.microsoft.com/office/powerpoint/2010/main" val="2307162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45628-0E87-D71D-757D-6D7DAED2CD1D}"/>
              </a:ext>
            </a:extLst>
          </p:cNvPr>
          <p:cNvSpPr>
            <a:spLocks noGrp="1"/>
          </p:cNvSpPr>
          <p:nvPr>
            <p:ph type="title"/>
          </p:nvPr>
        </p:nvSpPr>
        <p:spPr/>
        <p:txBody>
          <a:bodyPr/>
          <a:lstStyle/>
          <a:p>
            <a:r>
              <a:rPr lang="en-US" dirty="0"/>
              <a:t>The Valuation Triangle</a:t>
            </a:r>
          </a:p>
        </p:txBody>
      </p:sp>
      <p:pic>
        <p:nvPicPr>
          <p:cNvPr id="4" name="Content Placeholder 3">
            <a:extLst>
              <a:ext uri="{FF2B5EF4-FFF2-40B4-BE49-F238E27FC236}">
                <a16:creationId xmlns:a16="http://schemas.microsoft.com/office/drawing/2014/main" id="{B419F6D3-D2CE-A2B1-9AFB-9BB2B51B3D32}"/>
              </a:ext>
            </a:extLst>
          </p:cNvPr>
          <p:cNvPicPr>
            <a:picLocks noGrp="1" noChangeAspect="1"/>
          </p:cNvPicPr>
          <p:nvPr>
            <p:ph sz="quarter" idx="1"/>
          </p:nvPr>
        </p:nvPicPr>
        <p:blipFill>
          <a:blip r:embed="rId2"/>
          <a:stretch>
            <a:fillRect/>
          </a:stretch>
        </p:blipFill>
        <p:spPr>
          <a:xfrm>
            <a:off x="612775" y="1639341"/>
            <a:ext cx="8153400" cy="4417517"/>
          </a:xfrm>
          <a:prstGeom prst="rect">
            <a:avLst/>
          </a:prstGeom>
        </p:spPr>
      </p:pic>
    </p:spTree>
    <p:extLst>
      <p:ext uri="{BB962C8B-B14F-4D97-AF65-F5344CB8AC3E}">
        <p14:creationId xmlns:p14="http://schemas.microsoft.com/office/powerpoint/2010/main" val="1561716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932604-A8D7-C69D-9FF4-43790DA45621}"/>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E6F550C4-74CC-9CED-CD13-3B9834865AFB}"/>
              </a:ext>
            </a:extLst>
          </p:cNvPr>
          <p:cNvSpPr>
            <a:spLocks noGrp="1"/>
          </p:cNvSpPr>
          <p:nvPr>
            <p:ph type="title"/>
          </p:nvPr>
        </p:nvSpPr>
        <p:spPr/>
        <p:txBody>
          <a:bodyPr/>
          <a:lstStyle/>
          <a:p>
            <a:r>
              <a:rPr lang="en-US" dirty="0"/>
              <a:t>Your intrinsic valuation findings</a:t>
            </a:r>
          </a:p>
        </p:txBody>
      </p:sp>
    </p:spTree>
    <p:extLst>
      <p:ext uri="{BB962C8B-B14F-4D97-AF65-F5344CB8AC3E}">
        <p14:creationId xmlns:p14="http://schemas.microsoft.com/office/powerpoint/2010/main" val="568671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612775" y="228600"/>
            <a:ext cx="8153400" cy="990600"/>
          </a:xfrm>
        </p:spPr>
        <p:txBody>
          <a:bodyPr/>
          <a:lstStyle/>
          <a:p>
            <a:r>
              <a:rPr lang="en-US" altLang="x-none">
                <a:ea typeface="ＭＳ Ｐゴシック" charset="-128"/>
              </a:rPr>
              <a:t>The Most Valued Company (Companies)..</a:t>
            </a:r>
          </a:p>
        </p:txBody>
      </p:sp>
      <p:graphicFrame>
        <p:nvGraphicFramePr>
          <p:cNvPr id="3" name="Content Placeholder 2">
            <a:extLst>
              <a:ext uri="{FF2B5EF4-FFF2-40B4-BE49-F238E27FC236}">
                <a16:creationId xmlns:a16="http://schemas.microsoft.com/office/drawing/2014/main" id="{1AE9E39B-B2CB-3541-A2F6-6B2DAB104BAC}"/>
              </a:ext>
            </a:extLst>
          </p:cNvPr>
          <p:cNvGraphicFramePr>
            <a:graphicFrameLocks noGrp="1"/>
          </p:cNvGraphicFramePr>
          <p:nvPr>
            <p:ph sz="quarter" idx="1"/>
            <p:extLst>
              <p:ext uri="{D42A27DB-BD31-4B8C-83A1-F6EECF244321}">
                <p14:modId xmlns:p14="http://schemas.microsoft.com/office/powerpoint/2010/main" val="455743740"/>
              </p:ext>
            </p:extLst>
          </p:nvPr>
        </p:nvGraphicFramePr>
        <p:xfrm>
          <a:off x="914400" y="1676400"/>
          <a:ext cx="7162800" cy="1835725"/>
        </p:xfrm>
        <a:graphic>
          <a:graphicData uri="http://schemas.openxmlformats.org/drawingml/2006/table">
            <a:tbl>
              <a:tblPr>
                <a:tableStyleId>{5C22544A-7EE6-4342-B048-85BDC9FD1C3A}</a:tableStyleId>
              </a:tblPr>
              <a:tblGrid>
                <a:gridCol w="2533186">
                  <a:extLst>
                    <a:ext uri="{9D8B030D-6E8A-4147-A177-3AD203B41FA5}">
                      <a16:colId xmlns:a16="http://schemas.microsoft.com/office/drawing/2014/main" val="2589178712"/>
                    </a:ext>
                  </a:extLst>
                </a:gridCol>
                <a:gridCol w="4629614">
                  <a:extLst>
                    <a:ext uri="{9D8B030D-6E8A-4147-A177-3AD203B41FA5}">
                      <a16:colId xmlns:a16="http://schemas.microsoft.com/office/drawing/2014/main" val="759211535"/>
                    </a:ext>
                  </a:extLst>
                </a:gridCol>
              </a:tblGrid>
              <a:tr h="367145">
                <a:tc>
                  <a:txBody>
                    <a:bodyPr/>
                    <a:lstStyle/>
                    <a:p>
                      <a:pPr algn="ctr" fontAlgn="b"/>
                      <a:r>
                        <a:rPr lang="en-US" sz="2000" i="1" u="none" strike="noStrike" dirty="0">
                          <a:effectLst/>
                        </a:rPr>
                        <a:t>Company</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i="1" u="none" strike="noStrike" dirty="0">
                          <a:effectLst/>
                        </a:rPr>
                        <a:t>Number of analyses</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289963"/>
                  </a:ext>
                </a:extLst>
              </a:tr>
              <a:tr h="367145">
                <a:tc>
                  <a:txBody>
                    <a:bodyPr/>
                    <a:lstStyle/>
                    <a:p>
                      <a:pPr algn="l" fontAlgn="b"/>
                      <a:r>
                        <a:rPr lang="en-US" sz="2000" b="0" i="0" u="none" strike="noStrike" dirty="0">
                          <a:solidFill>
                            <a:srgbClr val="000000"/>
                          </a:solidFill>
                          <a:effectLst/>
                          <a:latin typeface="Calibri" panose="020F0502020204030204" pitchFamily="34" charset="0"/>
                        </a:rPr>
                        <a:t>Nvidia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0" i="0" u="none" strike="noStrike" dirty="0">
                          <a:solidFill>
                            <a:srgbClr val="000000"/>
                          </a:solidFill>
                          <a:effectLst/>
                          <a:latin typeface="Calibri" panose="020F0502020204030204" pitchFamily="34" charset="0"/>
                        </a:rPr>
                        <a:t>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23184073"/>
                  </a:ext>
                </a:extLst>
              </a:tr>
              <a:tr h="367145">
                <a:tc>
                  <a:txBody>
                    <a:bodyPr/>
                    <a:lstStyle/>
                    <a:p>
                      <a:pPr algn="l" fontAlgn="b"/>
                      <a:r>
                        <a:rPr lang="en-US" sz="2000" b="0" i="0" u="none" strike="noStrike" dirty="0">
                          <a:solidFill>
                            <a:srgbClr val="000000"/>
                          </a:solidFill>
                          <a:effectLst/>
                          <a:latin typeface="Calibri" panose="020F0502020204030204" pitchFamily="34" charset="0"/>
                        </a:rPr>
                        <a:t>Lululemon</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0" i="0" u="none" strike="noStrike" dirty="0">
                          <a:solidFill>
                            <a:srgbClr val="000000"/>
                          </a:solidFill>
                          <a:effectLst/>
                          <a:latin typeface="Calibri" panose="020F0502020204030204" pitchFamily="34" charset="0"/>
                        </a:rPr>
                        <a:t>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42577169"/>
                  </a:ext>
                </a:extLst>
              </a:tr>
              <a:tr h="367145">
                <a:tc>
                  <a:txBody>
                    <a:bodyPr/>
                    <a:lstStyle/>
                    <a:p>
                      <a:pPr algn="l" fontAlgn="b"/>
                      <a:r>
                        <a:rPr lang="en-US" sz="2000" b="0" i="0" u="none" strike="noStrike" dirty="0">
                          <a:solidFill>
                            <a:srgbClr val="000000"/>
                          </a:solidFill>
                          <a:effectLst/>
                          <a:latin typeface="Calibri" panose="020F0502020204030204" pitchFamily="34" charset="0"/>
                        </a:rPr>
                        <a:t>Novo Nordisk, Nike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0" i="0" u="none" strike="noStrike" dirty="0">
                          <a:solidFill>
                            <a:srgbClr val="000000"/>
                          </a:solidFill>
                          <a:effectLst/>
                          <a:latin typeface="Calibri" panose="020F0502020204030204" pitchFamily="34" charset="0"/>
                        </a:rPr>
                        <a:t>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41378157"/>
                  </a:ext>
                </a:extLst>
              </a:tr>
              <a:tr h="367145">
                <a:tc>
                  <a:txBody>
                    <a:bodyPr/>
                    <a:lstStyle/>
                    <a:p>
                      <a:pPr algn="l" fontAlgn="b"/>
                      <a:r>
                        <a:rPr lang="en-US" sz="2000" b="0" i="0" u="none" strike="noStrike" dirty="0">
                          <a:solidFill>
                            <a:srgbClr val="000000"/>
                          </a:solidFill>
                          <a:effectLst/>
                          <a:latin typeface="Calibri" panose="020F0502020204030204" pitchFamily="34" charset="0"/>
                        </a:rPr>
                        <a:t>Five other firms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0" i="0" u="none" strike="noStrike" dirty="0">
                          <a:solidFill>
                            <a:srgbClr val="000000"/>
                          </a:solidFill>
                          <a:effectLst/>
                          <a:latin typeface="Calibri" panose="020F0502020204030204" pitchFamily="34" charset="0"/>
                        </a:rPr>
                        <a:t>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222959"/>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here is why its not a problem..</a:t>
            </a:r>
          </a:p>
        </p:txBody>
      </p:sp>
      <p:pic>
        <p:nvPicPr>
          <p:cNvPr id="7" name="Content Placeholder 6">
            <a:extLst>
              <a:ext uri="{FF2B5EF4-FFF2-40B4-BE49-F238E27FC236}">
                <a16:creationId xmlns:a16="http://schemas.microsoft.com/office/drawing/2014/main" id="{DD417CF8-265B-8643-9D72-E9697E862B90}"/>
              </a:ext>
            </a:extLst>
          </p:cNvPr>
          <p:cNvPicPr>
            <a:picLocks noGrp="1" noChangeAspect="1"/>
          </p:cNvPicPr>
          <p:nvPr>
            <p:ph sz="quarter" idx="1"/>
          </p:nvPr>
        </p:nvPicPr>
        <p:blipFill>
          <a:blip r:embed="rId2"/>
          <a:stretch>
            <a:fillRect/>
          </a:stretch>
        </p:blipFill>
        <p:spPr>
          <a:xfrm>
            <a:off x="612648" y="2279466"/>
            <a:ext cx="8153400" cy="1149534"/>
          </a:xfrm>
          <a:prstGeom prst="rect">
            <a:avLst/>
          </a:prstGeom>
        </p:spPr>
      </p:pic>
    </p:spTree>
    <p:extLst>
      <p:ext uri="{BB962C8B-B14F-4D97-AF65-F5344CB8AC3E}">
        <p14:creationId xmlns:p14="http://schemas.microsoft.com/office/powerpoint/2010/main" val="1722118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612775" y="228600"/>
            <a:ext cx="8153400" cy="990600"/>
          </a:xfrm>
        </p:spPr>
        <p:txBody>
          <a:bodyPr/>
          <a:lstStyle/>
          <a:p>
            <a:pPr eaLnBrk="1" hangingPunct="1"/>
            <a:r>
              <a:rPr lang="en-US" altLang="x-none">
                <a:ea typeface="ＭＳ Ｐゴシック" charset="-128"/>
              </a:rPr>
              <a:t>What you found…</a:t>
            </a:r>
          </a:p>
        </p:txBody>
      </p:sp>
      <p:pic>
        <p:nvPicPr>
          <p:cNvPr id="9" name="Content Placeholder 8">
            <a:extLst>
              <a:ext uri="{FF2B5EF4-FFF2-40B4-BE49-F238E27FC236}">
                <a16:creationId xmlns:a16="http://schemas.microsoft.com/office/drawing/2014/main" id="{8865AE7D-C2AE-FF6F-3A04-2F61E4F90135}"/>
              </a:ext>
            </a:extLst>
          </p:cNvPr>
          <p:cNvPicPr>
            <a:picLocks noGrp="1" noChangeAspect="1"/>
          </p:cNvPicPr>
          <p:nvPr>
            <p:ph sz="quarter" idx="1"/>
          </p:nvPr>
        </p:nvPicPr>
        <p:blipFill>
          <a:blip r:embed="rId2"/>
          <a:stretch>
            <a:fillRect/>
          </a:stretch>
        </p:blipFill>
        <p:spPr>
          <a:xfrm>
            <a:off x="1484466" y="1752600"/>
            <a:ext cx="6410017" cy="4648200"/>
          </a:xfrm>
          <a:prstGeom prst="rect">
            <a:avLst/>
          </a:prstGeom>
        </p:spPr>
      </p:pic>
      <p:pic>
        <p:nvPicPr>
          <p:cNvPr id="10" name="Picture 9">
            <a:extLst>
              <a:ext uri="{FF2B5EF4-FFF2-40B4-BE49-F238E27FC236}">
                <a16:creationId xmlns:a16="http://schemas.microsoft.com/office/drawing/2014/main" id="{CE0927D2-B68D-A68F-AF73-8A57801B2106}"/>
              </a:ext>
            </a:extLst>
          </p:cNvPr>
          <p:cNvPicPr>
            <a:picLocks noChangeAspect="1"/>
          </p:cNvPicPr>
          <p:nvPr/>
        </p:nvPicPr>
        <p:blipFill>
          <a:blip r:embed="rId3"/>
          <a:stretch>
            <a:fillRect/>
          </a:stretch>
        </p:blipFill>
        <p:spPr>
          <a:xfrm>
            <a:off x="6484784" y="2197100"/>
            <a:ext cx="2349500" cy="12319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12775" y="228600"/>
            <a:ext cx="8153400" cy="990600"/>
          </a:xfrm>
        </p:spPr>
        <p:txBody>
          <a:bodyPr/>
          <a:lstStyle/>
          <a:p>
            <a:pPr eaLnBrk="1" hangingPunct="1"/>
            <a:r>
              <a:rPr lang="en-US" altLang="x-none">
                <a:ea typeface="ＭＳ Ｐゴシック" charset="-128"/>
              </a:rPr>
              <a:t>The most undervalued stocks…</a:t>
            </a:r>
          </a:p>
        </p:txBody>
      </p:sp>
      <p:sp>
        <p:nvSpPr>
          <p:cNvPr id="2" name="Content Placeholder 1">
            <a:extLst>
              <a:ext uri="{FF2B5EF4-FFF2-40B4-BE49-F238E27FC236}">
                <a16:creationId xmlns:a16="http://schemas.microsoft.com/office/drawing/2014/main" id="{02FDCA5B-D4BF-F5C9-0C59-4E7A4E32F73D}"/>
              </a:ext>
            </a:extLst>
          </p:cNvPr>
          <p:cNvSpPr>
            <a:spLocks noGrp="1"/>
          </p:cNvSpPr>
          <p:nvPr>
            <p:ph sz="quarter" idx="1"/>
          </p:nvPr>
        </p:nvSpPr>
        <p:spPr/>
        <p:txBody>
          <a:bodyPr/>
          <a:lstStyle/>
          <a:p>
            <a:endParaRPr lang="en-US"/>
          </a:p>
        </p:txBody>
      </p:sp>
      <p:pic>
        <p:nvPicPr>
          <p:cNvPr id="4" name="Picture 3">
            <a:extLst>
              <a:ext uri="{FF2B5EF4-FFF2-40B4-BE49-F238E27FC236}">
                <a16:creationId xmlns:a16="http://schemas.microsoft.com/office/drawing/2014/main" id="{B4D74279-4B0E-9976-1650-3507DEAAE3AD}"/>
              </a:ext>
            </a:extLst>
          </p:cNvPr>
          <p:cNvPicPr>
            <a:picLocks noChangeAspect="1"/>
          </p:cNvPicPr>
          <p:nvPr/>
        </p:nvPicPr>
        <p:blipFill>
          <a:blip r:embed="rId2"/>
          <a:stretch>
            <a:fillRect/>
          </a:stretch>
        </p:blipFill>
        <p:spPr>
          <a:xfrm>
            <a:off x="803148" y="1625278"/>
            <a:ext cx="7772400" cy="294672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x-none">
                <a:ea typeface="ＭＳ Ｐゴシック" charset="-128"/>
              </a:rPr>
              <a:t>The Most Overvalued stocks are...</a:t>
            </a:r>
          </a:p>
        </p:txBody>
      </p:sp>
      <p:pic>
        <p:nvPicPr>
          <p:cNvPr id="3" name="Content Placeholder 2">
            <a:extLst>
              <a:ext uri="{FF2B5EF4-FFF2-40B4-BE49-F238E27FC236}">
                <a16:creationId xmlns:a16="http://schemas.microsoft.com/office/drawing/2014/main" id="{4137C6A9-7FB8-94C2-31E1-A6235F2B6326}"/>
              </a:ext>
            </a:extLst>
          </p:cNvPr>
          <p:cNvPicPr>
            <a:picLocks noGrp="1" noChangeAspect="1"/>
          </p:cNvPicPr>
          <p:nvPr>
            <p:ph sz="quarter" idx="1"/>
          </p:nvPr>
        </p:nvPicPr>
        <p:blipFill>
          <a:blip r:embed="rId3"/>
          <a:stretch>
            <a:fillRect/>
          </a:stretch>
        </p:blipFill>
        <p:spPr>
          <a:xfrm>
            <a:off x="495300" y="1828800"/>
            <a:ext cx="8153400" cy="24384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x-none" sz="3200">
                <a:ea typeface="ＭＳ Ｐゴシック" charset="-128"/>
              </a:rPr>
              <a:t>The ultimate test… Did undervalued stocks make money?</a:t>
            </a:r>
          </a:p>
        </p:txBody>
      </p:sp>
      <p:graphicFrame>
        <p:nvGraphicFramePr>
          <p:cNvPr id="53250" name="Content Placeholder 5"/>
          <p:cNvGraphicFramePr>
            <a:graphicFrameLocks noGrp="1" noChangeAspect="1"/>
          </p:cNvGraphicFramePr>
          <p:nvPr>
            <p:ph sz="quarter" idx="1"/>
          </p:nvPr>
        </p:nvGraphicFramePr>
        <p:xfrm>
          <a:off x="254000" y="1905000"/>
          <a:ext cx="8699500" cy="3810000"/>
        </p:xfrm>
        <a:graphic>
          <a:graphicData uri="http://schemas.openxmlformats.org/presentationml/2006/ole">
            <mc:AlternateContent xmlns:mc="http://schemas.openxmlformats.org/markup-compatibility/2006">
              <mc:Choice xmlns:v="urn:schemas-microsoft-com:vml" Requires="v">
                <p:oleObj name="Worksheet" r:id="rId3" imgW="15049500" imgH="6591300" progId="Excel.Sheet.12">
                  <p:embed/>
                </p:oleObj>
              </mc:Choice>
              <mc:Fallback>
                <p:oleObj name="Worksheet" r:id="rId3" imgW="15049500" imgH="6591300" progId="Excel.Sheet.12">
                  <p:embed/>
                  <p:pic>
                    <p:nvPicPr>
                      <p:cNvPr id="0" name="Content Placeholder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000" y="1905000"/>
                        <a:ext cx="86995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x-none">
                <a:ea typeface="ＭＳ Ｐゴシック" charset="-128"/>
              </a:rPr>
              <a:t>More on the winners...</a:t>
            </a:r>
          </a:p>
        </p:txBody>
      </p:sp>
      <p:sp>
        <p:nvSpPr>
          <p:cNvPr id="4096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u="sng" dirty="0">
                <a:ea typeface="+mn-ea"/>
                <a:cs typeface="+mn-cs"/>
              </a:rPr>
              <a:t>On average, right</a:t>
            </a:r>
            <a:r>
              <a:rPr lang="en-US" dirty="0">
                <a:ea typeface="+mn-ea"/>
                <a:cs typeface="+mn-cs"/>
              </a:rPr>
              <a:t>: About 60% of all buy recommendations make money; about 45% of sell recommendations beat the market. The average return on buy recommendations was about 4% higher, on an annualized basis, than the average return on sell recommendations.</a:t>
            </a:r>
          </a:p>
          <a:p>
            <a:pPr marL="320040" indent="-320040" eaLnBrk="1" fontAlgn="auto" hangingPunct="1">
              <a:spcAft>
                <a:spcPts val="0"/>
              </a:spcAft>
              <a:buFont typeface="Wingdings"/>
              <a:buChar char=""/>
              <a:defRPr/>
            </a:pPr>
            <a:r>
              <a:rPr lang="en-US" u="sng" dirty="0">
                <a:ea typeface="+mn-ea"/>
                <a:cs typeface="+mn-cs"/>
              </a:rPr>
              <a:t>More so on some</a:t>
            </a:r>
            <a:r>
              <a:rPr lang="en-US" dirty="0">
                <a:ea typeface="+mn-ea"/>
                <a:cs typeface="+mn-cs"/>
              </a:rPr>
              <a:t>: The excess returns on buy recommendations on small cap and emerging market companies is higher than the excess returns on large market cap companies, with higher mistakes in both directions on the former.</a:t>
            </a:r>
          </a:p>
          <a:p>
            <a:pPr marL="320040" indent="-320040" eaLnBrk="1" fontAlgn="auto" hangingPunct="1">
              <a:spcAft>
                <a:spcPts val="0"/>
              </a:spcAft>
              <a:buFont typeface="Wingdings"/>
              <a:buChar char=""/>
              <a:defRPr/>
            </a:pPr>
            <a:r>
              <a:rPr lang="en-US" u="sng" dirty="0">
                <a:ea typeface="+mn-ea"/>
                <a:cs typeface="+mn-cs"/>
              </a:rPr>
              <a:t>Skewed payoffs</a:t>
            </a:r>
            <a:r>
              <a:rPr lang="en-US" dirty="0">
                <a:ea typeface="+mn-ea"/>
                <a:cs typeface="+mn-cs"/>
              </a:rPr>
              <a:t>: There are two or three big winners in each period, but the payoff was not always immediate. Buying Apple in 1999 would have led to negative returns for a year or more, before the turnaround occurred.</a:t>
            </a:r>
          </a:p>
          <a:p>
            <a:pPr marL="320040" indent="-320040" eaLnBrk="1" fontAlgn="auto" hangingPunct="1">
              <a:spcAft>
                <a:spcPts val="0"/>
              </a:spcAft>
              <a:buFont typeface="Wingdings"/>
              <a:buChar char=""/>
              <a:defRPr/>
            </a:pPr>
            <a:r>
              <a:rPr lang="en-US" u="sng" dirty="0">
                <a:ea typeface="+mn-ea"/>
                <a:cs typeface="+mn-cs"/>
              </a:rPr>
              <a:t>Double whammy</a:t>
            </a:r>
            <a:r>
              <a:rPr lang="en-US" dirty="0">
                <a:ea typeface="+mn-ea"/>
                <a:cs typeface="+mn-cs"/>
              </a:rPr>
              <a:t>: Stocks that are under valued on both a DCF and relative valuation basis do better than stocks that are under valued on only one approach.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72276F-0DAF-AE69-9D1D-05CFD978F527}"/>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8AF2AF9D-8A68-D784-F869-E47298E52D02}"/>
              </a:ext>
            </a:extLst>
          </p:cNvPr>
          <p:cNvSpPr>
            <a:spLocks noGrp="1"/>
          </p:cNvSpPr>
          <p:nvPr>
            <p:ph type="title"/>
          </p:nvPr>
        </p:nvSpPr>
        <p:spPr>
          <a:xfrm>
            <a:off x="1371600" y="1447800"/>
            <a:ext cx="7620000" cy="1295400"/>
          </a:xfrm>
        </p:spPr>
        <p:txBody>
          <a:bodyPr/>
          <a:lstStyle/>
          <a:p>
            <a:r>
              <a:rPr lang="en-US" dirty="0"/>
              <a:t>The Value of Control</a:t>
            </a:r>
          </a:p>
        </p:txBody>
      </p:sp>
    </p:spTree>
    <p:extLst>
      <p:ext uri="{BB962C8B-B14F-4D97-AF65-F5344CB8AC3E}">
        <p14:creationId xmlns:p14="http://schemas.microsoft.com/office/powerpoint/2010/main" val="4014389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Expected Value of Control</a:t>
            </a:r>
          </a:p>
        </p:txBody>
      </p:sp>
      <p:sp>
        <p:nvSpPr>
          <p:cNvPr id="290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990712-EF87-0140-B48C-CA20CD424CE9}" type="slidenum">
              <a:rPr lang="en-US" altLang="en-US" sz="1200">
                <a:solidFill>
                  <a:srgbClr val="FFFFFF"/>
                </a:solidFill>
              </a:rPr>
              <a:pPr>
                <a:lnSpc>
                  <a:spcPct val="80000"/>
                </a:lnSpc>
              </a:pPr>
              <a:t>15</a:t>
            </a:fld>
            <a:endParaRPr lang="en-US" altLang="en-US" sz="1200">
              <a:solidFill>
                <a:srgbClr val="FFFFFF"/>
              </a:solidFill>
            </a:endParaRPr>
          </a:p>
        </p:txBody>
      </p:sp>
      <p:pic>
        <p:nvPicPr>
          <p:cNvPr id="29082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2969" b="-52969"/>
          <a:stretch>
            <a:fillRect/>
          </a:stretch>
        </p:blipFill>
        <p:spPr>
          <a:xfrm>
            <a:off x="612775" y="1600200"/>
            <a:ext cx="8153400" cy="44958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Footer Placeholder 1"/>
          <p:cNvSpPr>
            <a:spLocks noGrp="1"/>
          </p:cNvSpPr>
          <p:nvPr>
            <p:ph type="ftr" sz="quarter" idx="1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2" name="Picture 1">
            <a:extLst>
              <a:ext uri="{FF2B5EF4-FFF2-40B4-BE49-F238E27FC236}">
                <a16:creationId xmlns:a16="http://schemas.microsoft.com/office/drawing/2014/main" id="{707AD0E2-A245-EB1A-20DC-76BC0346BA9A}"/>
              </a:ext>
            </a:extLst>
          </p:cNvPr>
          <p:cNvPicPr>
            <a:picLocks noChangeAspect="1"/>
          </p:cNvPicPr>
          <p:nvPr/>
        </p:nvPicPr>
        <p:blipFill>
          <a:blip r:embed="rId3"/>
          <a:stretch>
            <a:fillRect/>
          </a:stretch>
        </p:blipFill>
        <p:spPr>
          <a:xfrm>
            <a:off x="476543" y="762000"/>
            <a:ext cx="8351520" cy="51054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Expected Value of Control</a:t>
            </a:r>
          </a:p>
        </p:txBody>
      </p:sp>
      <p:sp>
        <p:nvSpPr>
          <p:cNvPr id="290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990712-EF87-0140-B48C-CA20CD424CE9}" type="slidenum">
              <a:rPr lang="en-US" altLang="en-US" sz="1200">
                <a:solidFill>
                  <a:srgbClr val="FFFFFF"/>
                </a:solidFill>
              </a:rPr>
              <a:pPr>
                <a:lnSpc>
                  <a:spcPct val="80000"/>
                </a:lnSpc>
              </a:pPr>
              <a:t>17</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5AFF3091-D7B6-780C-2B62-9CF10C0609FB}"/>
              </a:ext>
            </a:extLst>
          </p:cNvPr>
          <p:cNvPicPr>
            <a:picLocks noGrp="1" noChangeAspect="1"/>
          </p:cNvPicPr>
          <p:nvPr>
            <p:ph sz="quarter" idx="1"/>
          </p:nvPr>
        </p:nvPicPr>
        <p:blipFill>
          <a:blip r:embed="rId3"/>
          <a:stretch>
            <a:fillRect/>
          </a:stretch>
        </p:blipFill>
        <p:spPr>
          <a:xfrm>
            <a:off x="612775" y="2353310"/>
            <a:ext cx="8153400" cy="298958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Why the probability of management changing shifts over time….</a:t>
            </a:r>
          </a:p>
        </p:txBody>
      </p:sp>
      <p:sp>
        <p:nvSpPr>
          <p:cNvPr id="292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5A3DB1A-6894-444A-8CAB-9E7D4C8B4562}" type="slidenum">
              <a:rPr lang="en-US" altLang="en-US" sz="1200">
                <a:solidFill>
                  <a:srgbClr val="FFFFFF"/>
                </a:solidFill>
              </a:rPr>
              <a:pPr>
                <a:lnSpc>
                  <a:spcPct val="80000"/>
                </a:lnSpc>
              </a:pPr>
              <a:t>18</a:t>
            </a:fld>
            <a:endParaRPr lang="en-US" altLang="en-US" sz="1200">
              <a:solidFill>
                <a:srgbClr val="FFFFFF"/>
              </a:solidFill>
            </a:endParaRPr>
          </a:p>
        </p:txBody>
      </p:sp>
      <p:sp>
        <p:nvSpPr>
          <p:cNvPr id="27545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Corporate governance rules can change over time</a:t>
            </a:r>
            <a:r>
              <a:rPr lang="en-US" dirty="0">
                <a:ea typeface="+mn-ea"/>
                <a:cs typeface="+mn-cs"/>
              </a:rPr>
              <a:t>, as new laws are passed. If the change gives stockholders more power, the likelihood of management changing will increase.</a:t>
            </a:r>
          </a:p>
          <a:p>
            <a:pPr marL="320040" indent="-320040" eaLnBrk="1" fontAlgn="auto" hangingPunct="1">
              <a:spcAft>
                <a:spcPts val="0"/>
              </a:spcAft>
              <a:buFont typeface="Wingdings"/>
              <a:buChar char=""/>
              <a:defRPr/>
            </a:pPr>
            <a:r>
              <a:rPr lang="en-US" u="sng" dirty="0">
                <a:ea typeface="+mn-ea"/>
                <a:cs typeface="+mn-cs"/>
              </a:rPr>
              <a:t>Activist investing ebbs and flows </a:t>
            </a:r>
            <a:r>
              <a:rPr lang="en-US" dirty="0">
                <a:ea typeface="+mn-ea"/>
                <a:cs typeface="+mn-cs"/>
              </a:rPr>
              <a:t>with market movements (activist investors are more visible in down markets) and often in response to scandals.</a:t>
            </a:r>
          </a:p>
          <a:p>
            <a:pPr marL="320040" indent="-320040" eaLnBrk="1" fontAlgn="auto" hangingPunct="1">
              <a:spcAft>
                <a:spcPts val="0"/>
              </a:spcAft>
              <a:buFont typeface="Wingdings"/>
              <a:buChar char=""/>
              <a:defRPr/>
            </a:pPr>
            <a:r>
              <a:rPr lang="en-US" dirty="0">
                <a:ea typeface="+mn-ea"/>
                <a:cs typeface="+mn-cs"/>
              </a:rPr>
              <a:t>Events such as </a:t>
            </a:r>
            <a:r>
              <a:rPr lang="en-US" u="sng" dirty="0">
                <a:ea typeface="+mn-ea"/>
                <a:cs typeface="+mn-cs"/>
              </a:rPr>
              <a:t>hostile acquisitions </a:t>
            </a:r>
            <a:r>
              <a:rPr lang="en-US" dirty="0">
                <a:ea typeface="+mn-ea"/>
                <a:cs typeface="+mn-cs"/>
              </a:rPr>
              <a:t>can make investors reassess the likelihood of change by reminding them of the power that they do possess.</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Probability of Change</a:t>
            </a:r>
          </a:p>
        </p:txBody>
      </p:sp>
      <p:sp>
        <p:nvSpPr>
          <p:cNvPr id="294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0AA301-71A9-694C-A0E4-816154CB0290}" type="slidenum">
              <a:rPr lang="en-US" altLang="en-US" sz="1200">
                <a:solidFill>
                  <a:srgbClr val="FFFFFF"/>
                </a:solidFill>
              </a:rPr>
              <a:pPr>
                <a:lnSpc>
                  <a:spcPct val="80000"/>
                </a:lnSpc>
              </a:pPr>
              <a:t>19</a:t>
            </a:fld>
            <a:endParaRPr lang="en-US" altLang="en-US" sz="1200">
              <a:solidFill>
                <a:srgbClr val="FFFFFF"/>
              </a:solidFill>
            </a:endParaRPr>
          </a:p>
        </p:txBody>
      </p:sp>
      <p:sp>
        <p:nvSpPr>
          <p:cNvPr id="277506"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z="2400" dirty="0">
                <a:ea typeface="+mn-ea"/>
                <a:cs typeface="+mn-cs"/>
              </a:rPr>
              <a:t>You can estimate the probability of management changes by using historical data (on companies where change has occurred) and statistical techniques such as </a:t>
            </a:r>
            <a:r>
              <a:rPr lang="en-US" sz="2400" dirty="0" err="1">
                <a:ea typeface="+mn-ea"/>
                <a:cs typeface="+mn-cs"/>
              </a:rPr>
              <a:t>probits</a:t>
            </a:r>
            <a:r>
              <a:rPr lang="en-US" sz="2400" dirty="0">
                <a:ea typeface="+mn-ea"/>
                <a:cs typeface="+mn-cs"/>
              </a:rPr>
              <a:t> or </a:t>
            </a:r>
            <a:r>
              <a:rPr lang="en-US" sz="2400" dirty="0" err="1">
                <a:ea typeface="+mn-ea"/>
                <a:cs typeface="+mn-cs"/>
              </a:rPr>
              <a:t>logits</a:t>
            </a:r>
            <a:r>
              <a:rPr lang="en-US" sz="2400" dirty="0">
                <a:ea typeface="+mn-ea"/>
                <a:cs typeface="+mn-cs"/>
              </a:rPr>
              <a:t>.</a:t>
            </a:r>
          </a:p>
          <a:p>
            <a:pPr marL="320040" indent="-320040" eaLnBrk="1" fontAlgn="auto" hangingPunct="1">
              <a:spcAft>
                <a:spcPts val="0"/>
              </a:spcAft>
              <a:buFont typeface="Wingdings"/>
              <a:buChar char=""/>
              <a:defRPr/>
            </a:pPr>
            <a:r>
              <a:rPr lang="en-US" sz="2400" dirty="0">
                <a:ea typeface="+mn-ea"/>
                <a:cs typeface="+mn-cs"/>
              </a:rPr>
              <a:t>Empirically, the following seem to be related to the probability of management change:</a:t>
            </a:r>
          </a:p>
          <a:p>
            <a:pPr marL="640080" lvl="1" indent="-274320" eaLnBrk="1" fontAlgn="auto" hangingPunct="1">
              <a:spcAft>
                <a:spcPts val="0"/>
              </a:spcAft>
              <a:buFont typeface="Wingdings 2"/>
              <a:buChar char=""/>
              <a:defRPr/>
            </a:pPr>
            <a:r>
              <a:rPr lang="en-US" sz="1800" dirty="0">
                <a:ea typeface="+mn-ea"/>
              </a:rPr>
              <a:t>Stock price and earnings performance, with forced turnover more likely in firms that have performed poorly relative to their peer group and to expectations. </a:t>
            </a:r>
            <a:endParaRPr lang="en-US" sz="1800" dirty="0">
              <a:ea typeface="+mn-ea"/>
              <a:sym typeface="Symbol" charset="0"/>
            </a:endParaRPr>
          </a:p>
          <a:p>
            <a:pPr marL="640080" lvl="1" indent="-274320" eaLnBrk="1" fontAlgn="auto" hangingPunct="1">
              <a:spcAft>
                <a:spcPts val="0"/>
              </a:spcAft>
              <a:buFont typeface="Wingdings 2"/>
              <a:buChar char=""/>
              <a:defRPr/>
            </a:pPr>
            <a:r>
              <a:rPr lang="en-US" sz="1800" dirty="0">
                <a:ea typeface="+mn-ea"/>
              </a:rPr>
              <a:t>Structure of the board, with forced CEO changes more likely to occur when the board is small, is composed of outsiders and when the CEO is not also the chairman of the board of directors. </a:t>
            </a:r>
          </a:p>
          <a:p>
            <a:pPr marL="640080" lvl="1" indent="-274320" eaLnBrk="1" fontAlgn="auto" hangingPunct="1">
              <a:spcAft>
                <a:spcPts val="0"/>
              </a:spcAft>
              <a:buFont typeface="Wingdings 2"/>
              <a:buChar char=""/>
              <a:defRPr/>
            </a:pPr>
            <a:r>
              <a:rPr lang="en-US" sz="1800" dirty="0">
                <a:ea typeface="+mn-ea"/>
              </a:rPr>
              <a:t>Ownership structure, since forced CEO changes are more common in companies with high institutional and low insider holdings. They also seem to occur more frequently in firms that are more dependent upon equity markets for new capital.</a:t>
            </a:r>
          </a:p>
          <a:p>
            <a:pPr marL="640080" lvl="1" indent="-274320" eaLnBrk="1" fontAlgn="auto" hangingPunct="1">
              <a:spcAft>
                <a:spcPts val="0"/>
              </a:spcAft>
              <a:buFont typeface="Wingdings 2"/>
              <a:buChar char=""/>
              <a:defRPr/>
            </a:pPr>
            <a:r>
              <a:rPr lang="en-US" sz="1800" dirty="0">
                <a:ea typeface="+mn-ea"/>
              </a:rPr>
              <a:t>Industry structure, with CEOs more likely to be replaced in competitive industries.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Manifestations of the Value of Control</a:t>
            </a:r>
          </a:p>
        </p:txBody>
      </p:sp>
      <p:sp>
        <p:nvSpPr>
          <p:cNvPr id="296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05DC5E-15E7-AE4E-A14E-719DDE07B904}" type="slidenum">
              <a:rPr lang="en-US" altLang="en-US" sz="1200">
                <a:solidFill>
                  <a:srgbClr val="FFFFFF"/>
                </a:solidFill>
              </a:rPr>
              <a:pPr>
                <a:lnSpc>
                  <a:spcPct val="80000"/>
                </a:lnSpc>
              </a:pPr>
              <a:t>20</a:t>
            </a:fld>
            <a:endParaRPr lang="en-US" altLang="en-US" sz="1200">
              <a:solidFill>
                <a:srgbClr val="FFFFFF"/>
              </a:solidFill>
            </a:endParaRPr>
          </a:p>
        </p:txBody>
      </p:sp>
      <p:sp>
        <p:nvSpPr>
          <p:cNvPr id="279554"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u="sng" dirty="0">
                <a:ea typeface="ＭＳ Ｐゴシック" charset="-128"/>
              </a:rPr>
              <a:t>Publicly traded firms:</a:t>
            </a:r>
            <a:r>
              <a:rPr lang="en-US" altLang="en-US" sz="2400" dirty="0">
                <a:ea typeface="ＭＳ Ｐゴシック" charset="-128"/>
              </a:rPr>
              <a:t> The market price of every publicly traded firm has an embedded expected value of control in it, increasing with</a:t>
            </a:r>
          </a:p>
          <a:p>
            <a:pPr lvl="1" eaLnBrk="1" hangingPunct="1">
              <a:lnSpc>
                <a:spcPct val="80000"/>
              </a:lnSpc>
            </a:pPr>
            <a:r>
              <a:rPr lang="en-US" altLang="en-US" sz="2000" dirty="0">
                <a:ea typeface="ＭＳ Ｐゴシック" charset="-128"/>
              </a:rPr>
              <a:t>how well or badly the firm is perceived to be run</a:t>
            </a:r>
          </a:p>
          <a:p>
            <a:pPr lvl="1" eaLnBrk="1" hangingPunct="1">
              <a:lnSpc>
                <a:spcPct val="80000"/>
              </a:lnSpc>
            </a:pPr>
            <a:r>
              <a:rPr lang="en-US" altLang="en-US" sz="2000" dirty="0">
                <a:ea typeface="ＭＳ Ｐゴシック" charset="-128"/>
              </a:rPr>
              <a:t>the likelihood that there will be change in the firm</a:t>
            </a:r>
          </a:p>
          <a:p>
            <a:pPr eaLnBrk="1" hangingPunct="1">
              <a:lnSpc>
                <a:spcPct val="80000"/>
              </a:lnSpc>
            </a:pPr>
            <a:r>
              <a:rPr lang="en-US" altLang="en-US" sz="2400" u="sng" dirty="0">
                <a:ea typeface="ＭＳ Ｐゴシック" charset="-128"/>
              </a:rPr>
              <a:t>Hostile acquisitions</a:t>
            </a:r>
            <a:r>
              <a:rPr lang="en-US" altLang="en-US" sz="2400" dirty="0">
                <a:ea typeface="ＭＳ Ｐゴシック" charset="-128"/>
              </a:rPr>
              <a:t>: In hostile acquisitions which are motivated by control, the control premium should reflect the change in value that will come from changing management.</a:t>
            </a:r>
          </a:p>
          <a:p>
            <a:pPr eaLnBrk="1" hangingPunct="1">
              <a:lnSpc>
                <a:spcPct val="80000"/>
              </a:lnSpc>
            </a:pPr>
            <a:r>
              <a:rPr lang="en-US" altLang="en-US" sz="2400" u="sng" dirty="0">
                <a:ea typeface="ＭＳ Ｐゴシック" charset="-128"/>
              </a:rPr>
              <a:t>Voting and non-voting shares</a:t>
            </a:r>
            <a:r>
              <a:rPr lang="en-US" altLang="en-US" sz="2400" dirty="0">
                <a:ea typeface="ＭＳ Ｐゴシック" charset="-128"/>
              </a:rPr>
              <a:t>: The premium (if any) that you would pay for a voting share should increase with  the expected value of control.</a:t>
            </a:r>
          </a:p>
          <a:p>
            <a:pPr eaLnBrk="1" hangingPunct="1">
              <a:lnSpc>
                <a:spcPct val="80000"/>
              </a:lnSpc>
            </a:pPr>
            <a:r>
              <a:rPr lang="en-US" altLang="en-US" sz="2400" u="sng" dirty="0">
                <a:ea typeface="ＭＳ Ｐゴシック" charset="-128"/>
              </a:rPr>
              <a:t>Minority Discounts in private companies</a:t>
            </a:r>
            <a:r>
              <a:rPr lang="en-US" altLang="en-US" sz="2400" dirty="0">
                <a:ea typeface="ＭＳ Ｐゴシック" charset="-128"/>
              </a:rPr>
              <a:t>: The minority discount (attached to buying less than a controlling stake) in a private business should be increase with the expected value of control.</a:t>
            </a:r>
          </a:p>
          <a:p>
            <a:pPr eaLnBrk="1" hangingPunct="1">
              <a:lnSpc>
                <a:spcPct val="80000"/>
              </a:lnSpc>
            </a:pPr>
            <a:endParaRPr lang="en-US" altLang="en-US" sz="2200" dirty="0">
              <a:ea typeface="ＭＳ Ｐゴシック" charset="-128"/>
            </a:endParaRPr>
          </a:p>
          <a:p>
            <a:pPr eaLnBrk="1" hangingPunct="1">
              <a:lnSpc>
                <a:spcPct val="80000"/>
              </a:lnSpc>
            </a:pPr>
            <a:endParaRPr lang="en-US" altLang="en-US" sz="2200" dirty="0">
              <a:ea typeface="ＭＳ Ｐゴシック" charset="-128"/>
            </a:endParaRPr>
          </a:p>
          <a:p>
            <a:pPr eaLnBrk="1" hangingPunct="1">
              <a:lnSpc>
                <a:spcPct val="80000"/>
              </a:lnSpc>
            </a:pPr>
            <a:endParaRPr lang="en-US" altLang="en-US" sz="2200" dirty="0">
              <a:ea typeface="ＭＳ Ｐゴシック"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0F7E5-2789-F732-DEF9-AE82CCEF9AAB}"/>
              </a:ext>
            </a:extLst>
          </p:cNvPr>
          <p:cNvSpPr>
            <a:spLocks noGrp="1"/>
          </p:cNvSpPr>
          <p:nvPr>
            <p:ph type="title"/>
          </p:nvPr>
        </p:nvSpPr>
        <p:spPr/>
        <p:txBody>
          <a:bodyPr/>
          <a:lstStyle/>
          <a:p>
            <a:r>
              <a:rPr lang="en-US" dirty="0"/>
              <a:t>1. All publicly traded firms</a:t>
            </a:r>
          </a:p>
        </p:txBody>
      </p:sp>
      <p:sp>
        <p:nvSpPr>
          <p:cNvPr id="3" name="Content Placeholder 2">
            <a:extLst>
              <a:ext uri="{FF2B5EF4-FFF2-40B4-BE49-F238E27FC236}">
                <a16:creationId xmlns:a16="http://schemas.microsoft.com/office/drawing/2014/main" id="{90D754F1-239F-9647-8D0F-CCE54CD45F89}"/>
              </a:ext>
            </a:extLst>
          </p:cNvPr>
          <p:cNvSpPr>
            <a:spLocks noGrp="1"/>
          </p:cNvSpPr>
          <p:nvPr>
            <p:ph sz="quarter" idx="1"/>
          </p:nvPr>
        </p:nvSpPr>
        <p:spPr/>
        <p:txBody>
          <a:bodyPr/>
          <a:lstStyle/>
          <a:p>
            <a:r>
              <a:rPr lang="en-US" dirty="0"/>
              <a:t>When investors value a publicly traded firm, they are implicitly valuing (or pricing) two versions of the firm:</a:t>
            </a:r>
          </a:p>
          <a:p>
            <a:pPr lvl="1"/>
            <a:r>
              <a:rPr lang="en-US" dirty="0"/>
              <a:t>Status Quo: The firm run by the existing management in place (with all of its pluses and minuses)</a:t>
            </a:r>
          </a:p>
          <a:p>
            <a:pPr lvl="1"/>
            <a:r>
              <a:rPr lang="en-US" dirty="0"/>
              <a:t>With change: The firm run by someone else with different ideas on how best to run it</a:t>
            </a:r>
          </a:p>
          <a:p>
            <a:pPr marL="0" indent="0">
              <a:buNone/>
            </a:pPr>
            <a:r>
              <a:rPr lang="en-US" b="1" dirty="0"/>
              <a:t>Value = Status Quo value (1 – Probability of change) + Change value (Probability of change</a:t>
            </a:r>
          </a:p>
        </p:txBody>
      </p:sp>
    </p:spTree>
    <p:extLst>
      <p:ext uri="{BB962C8B-B14F-4D97-AF65-F5344CB8AC3E}">
        <p14:creationId xmlns:p14="http://schemas.microsoft.com/office/powerpoint/2010/main" val="34251423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2. Hostile Acquisition: Example</a:t>
            </a:r>
          </a:p>
        </p:txBody>
      </p:sp>
      <p:sp>
        <p:nvSpPr>
          <p:cNvPr id="299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3AF8127-4633-4C44-88E1-F183B1FA49FF}" type="slidenum">
              <a:rPr lang="en-US" altLang="en-US" sz="1200">
                <a:solidFill>
                  <a:srgbClr val="FFFFFF"/>
                </a:solidFill>
              </a:rPr>
              <a:pPr>
                <a:lnSpc>
                  <a:spcPct val="80000"/>
                </a:lnSpc>
              </a:pPr>
              <a:t>22</a:t>
            </a:fld>
            <a:endParaRPr lang="en-US" altLang="en-US" sz="1200">
              <a:solidFill>
                <a:srgbClr val="FFFFFF"/>
              </a:solidFill>
            </a:endParaRPr>
          </a:p>
        </p:txBody>
      </p:sp>
      <p:sp>
        <p:nvSpPr>
          <p:cNvPr id="2816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In a hostile acquisition, you can ensure management change after you take over the firm. Consequently, you would be willing to pay up to the optimal value.</a:t>
            </a:r>
          </a:p>
          <a:p>
            <a:pPr eaLnBrk="1" hangingPunct="1">
              <a:lnSpc>
                <a:spcPct val="80000"/>
              </a:lnSpc>
            </a:pPr>
            <a:r>
              <a:rPr lang="en-US" altLang="en-US" sz="2600" dirty="0">
                <a:ea typeface="ＭＳ Ｐゴシック" charset="-128"/>
              </a:rPr>
              <a:t>As an example, Blockbuster was trading at $9.50  per share in July 2005. The optimal value per share that we estimated as $ 12.47 per share. Assuming that this is a reasonable estimate, you would be willing to pay up to $2.97 as a premium in acquiring the shares.</a:t>
            </a:r>
          </a:p>
          <a:p>
            <a:pPr eaLnBrk="1" hangingPunct="1">
              <a:lnSpc>
                <a:spcPct val="80000"/>
              </a:lnSpc>
            </a:pPr>
            <a:r>
              <a:rPr lang="en-US" altLang="en-US" sz="2600" dirty="0">
                <a:ea typeface="ＭＳ Ｐゴシック" charset="-128"/>
              </a:rPr>
              <a:t>Issues to ponder:</a:t>
            </a:r>
          </a:p>
          <a:p>
            <a:pPr lvl="1" eaLnBrk="1" hangingPunct="1">
              <a:lnSpc>
                <a:spcPct val="80000"/>
              </a:lnSpc>
            </a:pPr>
            <a:r>
              <a:rPr lang="en-US" altLang="en-US" sz="2200" dirty="0">
                <a:ea typeface="ＭＳ Ｐゴシック" charset="-128"/>
              </a:rPr>
              <a:t>Would you automatically pay $2.97 as a premium per share? Why or why not?</a:t>
            </a:r>
          </a:p>
          <a:p>
            <a:pPr lvl="1" eaLnBrk="1" hangingPunct="1">
              <a:lnSpc>
                <a:spcPct val="80000"/>
              </a:lnSpc>
            </a:pPr>
            <a:r>
              <a:rPr lang="en-US" altLang="en-US" sz="2200" dirty="0">
                <a:ea typeface="ＭＳ Ｐゴシック" charset="-128"/>
              </a:rPr>
              <a:t>What would your premium per share be if change will take three years to implement?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3. Voting and Non-voting Shares: An Example</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1F4061-15A9-A54C-BFD1-25BDCEBF7E61}" type="slidenum">
              <a:rPr lang="en-US" altLang="en-US" sz="1200">
                <a:solidFill>
                  <a:srgbClr val="FFFFFF"/>
                </a:solidFill>
              </a:rPr>
              <a:pPr>
                <a:lnSpc>
                  <a:spcPct val="80000"/>
                </a:lnSpc>
              </a:pPr>
              <a:t>23</a:t>
            </a:fld>
            <a:endParaRPr lang="en-US" altLang="en-US" sz="1200">
              <a:solidFill>
                <a:srgbClr val="FFFFFF"/>
              </a:solidFill>
            </a:endParaRPr>
          </a:p>
        </p:txBody>
      </p:sp>
      <p:sp>
        <p:nvSpPr>
          <p:cNvPr id="287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1900">
                <a:ea typeface="ＭＳ Ｐゴシック" charset="-128"/>
              </a:rPr>
              <a:t>To value voting and non-voting shares, we will consider Embraer, the Brazilian aerospace company. As is typical of most Brazilian companies, the company has common (voting) shares and preferred (non-voting shares). </a:t>
            </a:r>
          </a:p>
          <a:p>
            <a:pPr lvl="1" eaLnBrk="1" hangingPunct="1">
              <a:lnSpc>
                <a:spcPct val="90000"/>
              </a:lnSpc>
            </a:pPr>
            <a:r>
              <a:rPr lang="en-US" altLang="en-US" sz="1500">
                <a:ea typeface="ＭＳ Ｐゴシック" charset="-128"/>
              </a:rPr>
              <a:t>Status Quo Value = 12.5 billion $R for the equity; </a:t>
            </a:r>
          </a:p>
          <a:p>
            <a:pPr lvl="1" eaLnBrk="1" hangingPunct="1">
              <a:lnSpc>
                <a:spcPct val="90000"/>
              </a:lnSpc>
            </a:pPr>
            <a:r>
              <a:rPr lang="en-US" altLang="en-US" sz="1500">
                <a:ea typeface="ＭＳ Ｐゴシック" charset="-128"/>
              </a:rPr>
              <a:t>Optimal Value = 14.7 billion $R, assuming that the firm would be more aggressive both in its use of debt and in its reinvestment policy.</a:t>
            </a:r>
          </a:p>
          <a:p>
            <a:pPr eaLnBrk="1" hangingPunct="1">
              <a:lnSpc>
                <a:spcPct val="90000"/>
              </a:lnSpc>
            </a:pPr>
            <a:r>
              <a:rPr lang="en-US" altLang="en-US" sz="1900">
                <a:ea typeface="ＭＳ Ｐゴシック" charset="-128"/>
              </a:rPr>
              <a:t>There are 242.5 million voting shares and 476.7 non-voting shares in the company and the probability of management change is relatively low. Assuming a probability of 20% that management will change, we estimated the value per non-voting and voting share:</a:t>
            </a:r>
          </a:p>
          <a:p>
            <a:pPr lvl="1" eaLnBrk="1" hangingPunct="1">
              <a:lnSpc>
                <a:spcPct val="90000"/>
              </a:lnSpc>
            </a:pPr>
            <a:r>
              <a:rPr lang="en-US" altLang="en-US" sz="1500">
                <a:ea typeface="ＭＳ Ｐゴシック" charset="-128"/>
              </a:rPr>
              <a:t>Value per non-voting share = Status Quo Value/ (# voting shares + # non-voting shares) = 12,500/(242.5+476.7) = 17.38 $R/ share</a:t>
            </a:r>
          </a:p>
          <a:p>
            <a:pPr lvl="1" eaLnBrk="1" hangingPunct="1">
              <a:lnSpc>
                <a:spcPct val="90000"/>
              </a:lnSpc>
            </a:pPr>
            <a:r>
              <a:rPr lang="en-US" altLang="en-US" sz="1500">
                <a:ea typeface="ＭＳ Ｐゴシック" charset="-128"/>
              </a:rPr>
              <a:t>Value per voting share = Status Quo value/sh + Probability of management change * (Optimal value – Status Quo Value) = 17.38 + 0.2* (14,700-12,500)/242.5 = 19.19 $R/share</a:t>
            </a:r>
          </a:p>
          <a:p>
            <a:pPr eaLnBrk="1" hangingPunct="1">
              <a:lnSpc>
                <a:spcPct val="90000"/>
              </a:lnSpc>
            </a:pPr>
            <a:r>
              <a:rPr lang="en-US" altLang="en-US" sz="1900">
                <a:ea typeface="ＭＳ Ｐゴシック" charset="-128"/>
              </a:rPr>
              <a:t>With our assumptions, the voting shares should trade at a premium of 10.4% over the non-voting shares.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4. Minority Discount: An example</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AA4205-A83A-5948-AF69-8651645C1DF9}" type="slidenum">
              <a:rPr lang="en-US" altLang="en-US" sz="1200">
                <a:solidFill>
                  <a:srgbClr val="FFFFFF"/>
                </a:solidFill>
              </a:rPr>
              <a:pPr>
                <a:lnSpc>
                  <a:spcPct val="80000"/>
                </a:lnSpc>
              </a:pPr>
              <a:t>24</a:t>
            </a:fld>
            <a:endParaRPr lang="en-US" altLang="en-US" sz="1200">
              <a:solidFill>
                <a:srgbClr val="FFFFFF"/>
              </a:solidFill>
            </a:endParaRPr>
          </a:p>
        </p:txBody>
      </p:sp>
      <p:sp>
        <p:nvSpPr>
          <p:cNvPr id="289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Assume that you are valuing Kristin Kandy, a privately owned candy business for sale in a private transaction. You have estimated a value of $ 1.6 million for the equity in this firm, assuming that the existing management of the firm continues into the future and a value of $ 2 million for the equity with new and more creative management in place. </a:t>
            </a:r>
          </a:p>
          <a:p>
            <a:pPr lvl="1" eaLnBrk="1" hangingPunct="1">
              <a:lnSpc>
                <a:spcPct val="90000"/>
              </a:lnSpc>
            </a:pPr>
            <a:r>
              <a:rPr lang="en-US" altLang="en-US" sz="2000">
                <a:ea typeface="ＭＳ Ｐゴシック" charset="-128"/>
              </a:rPr>
              <a:t>Value of 51% of the firm = 51% of optimal value = 0.51* $ 2 million = $1.02 million</a:t>
            </a:r>
          </a:p>
          <a:p>
            <a:pPr lvl="1" eaLnBrk="1" hangingPunct="1">
              <a:lnSpc>
                <a:spcPct val="90000"/>
              </a:lnSpc>
            </a:pPr>
            <a:r>
              <a:rPr lang="en-US" altLang="en-US" sz="2000">
                <a:ea typeface="ＭＳ Ｐゴシック" charset="-128"/>
              </a:rPr>
              <a:t>Value of 49% of the firm = 49% of status quo value = 0.49 * $1.6 million = $784,000</a:t>
            </a:r>
          </a:p>
          <a:p>
            <a:pPr eaLnBrk="1" hangingPunct="1">
              <a:lnSpc>
                <a:spcPct val="90000"/>
              </a:lnSpc>
            </a:pPr>
            <a:r>
              <a:rPr lang="en-US" altLang="en-US" sz="2400">
                <a:ea typeface="ＭＳ Ｐゴシック" charset="-128"/>
              </a:rPr>
              <a:t>Note that a 2% difference in ownership translates into a large difference in value because one stake ensures control and the other does not.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Alternative Approaches to Value Enhancement</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3EF02D-8B8B-AB40-8D01-BD5CE445413F}" type="slidenum">
              <a:rPr lang="en-US" altLang="en-US" sz="1200">
                <a:solidFill>
                  <a:srgbClr val="FFFFFF"/>
                </a:solidFill>
              </a:rPr>
              <a:pPr>
                <a:lnSpc>
                  <a:spcPct val="80000"/>
                </a:lnSpc>
              </a:pPr>
              <a:t>25</a:t>
            </a:fld>
            <a:endParaRPr lang="en-US" altLang="en-US" sz="1200">
              <a:solidFill>
                <a:srgbClr val="FFFFFF"/>
              </a:solidFill>
            </a:endParaRPr>
          </a:p>
        </p:txBody>
      </p:sp>
      <p:sp>
        <p:nvSpPr>
          <p:cNvPr id="29184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Maximize a variable that is correlated with the value of the firm. There are several choices for such a variable. It could be</a:t>
            </a:r>
          </a:p>
          <a:p>
            <a:pPr marL="640080" lvl="1" indent="-274320" eaLnBrk="1" fontAlgn="auto" hangingPunct="1">
              <a:spcAft>
                <a:spcPts val="0"/>
              </a:spcAft>
              <a:buFont typeface="Wingdings 2"/>
              <a:buChar char=""/>
              <a:defRPr/>
            </a:pPr>
            <a:r>
              <a:rPr lang="en-US">
                <a:ea typeface="+mn-ea"/>
              </a:rPr>
              <a:t>an accounting variable, such as earnings or return on investment</a:t>
            </a:r>
          </a:p>
          <a:p>
            <a:pPr marL="640080" lvl="1" indent="-274320" eaLnBrk="1" fontAlgn="auto" hangingPunct="1">
              <a:spcAft>
                <a:spcPts val="0"/>
              </a:spcAft>
              <a:buFont typeface="Wingdings 2"/>
              <a:buChar char=""/>
              <a:defRPr/>
            </a:pPr>
            <a:r>
              <a:rPr lang="en-US">
                <a:ea typeface="+mn-ea"/>
              </a:rPr>
              <a:t>a marketing variable, such as market share</a:t>
            </a:r>
          </a:p>
          <a:p>
            <a:pPr marL="640080" lvl="1" indent="-274320" eaLnBrk="1" fontAlgn="auto" hangingPunct="1">
              <a:spcAft>
                <a:spcPts val="0"/>
              </a:spcAft>
              <a:buFont typeface="Wingdings 2"/>
              <a:buChar char=""/>
              <a:defRPr/>
            </a:pPr>
            <a:r>
              <a:rPr lang="en-US">
                <a:ea typeface="+mn-ea"/>
              </a:rPr>
              <a:t>a cash flow variable, such as cash flow return on investment (CFROI)</a:t>
            </a:r>
          </a:p>
          <a:p>
            <a:pPr marL="640080" lvl="1" indent="-274320" eaLnBrk="1" fontAlgn="auto" hangingPunct="1">
              <a:spcAft>
                <a:spcPts val="0"/>
              </a:spcAft>
              <a:buFont typeface="Wingdings 2"/>
              <a:buChar char=""/>
              <a:defRPr/>
            </a:pPr>
            <a:r>
              <a:rPr lang="en-US">
                <a:ea typeface="+mn-ea"/>
              </a:rPr>
              <a:t>a risk-adjusted cash flow variable, such as Economic Value Added (EVA)</a:t>
            </a:r>
          </a:p>
          <a:p>
            <a:pPr marL="320040" indent="-320040" eaLnBrk="1" fontAlgn="auto" hangingPunct="1">
              <a:spcAft>
                <a:spcPts val="0"/>
              </a:spcAft>
              <a:buFont typeface="Wingdings"/>
              <a:buChar char=""/>
              <a:defRPr/>
            </a:pPr>
            <a:r>
              <a:rPr lang="en-US">
                <a:ea typeface="+mn-ea"/>
                <a:cs typeface="+mn-cs"/>
              </a:rPr>
              <a:t>The advantages of using these variables are that they</a:t>
            </a:r>
          </a:p>
          <a:p>
            <a:pPr marL="640080" lvl="1" indent="-274320" eaLnBrk="1" fontAlgn="auto" hangingPunct="1">
              <a:spcAft>
                <a:spcPts val="0"/>
              </a:spcAft>
              <a:buFont typeface="Wingdings 2"/>
              <a:buChar char=""/>
              <a:defRPr/>
            </a:pPr>
            <a:r>
              <a:rPr lang="en-US">
                <a:ea typeface="+mn-ea"/>
              </a:rPr>
              <a:t>Are often simpler and easier to use than DCF value.</a:t>
            </a:r>
          </a:p>
          <a:p>
            <a:pPr marL="320040" indent="-320040" eaLnBrk="1" fontAlgn="auto" hangingPunct="1">
              <a:spcAft>
                <a:spcPts val="0"/>
              </a:spcAft>
              <a:buFont typeface="Wingdings"/>
              <a:buChar char=""/>
              <a:defRPr/>
            </a:pPr>
            <a:r>
              <a:rPr lang="en-US">
                <a:ea typeface="+mn-ea"/>
                <a:cs typeface="+mn-cs"/>
              </a:rPr>
              <a:t>The disadvantage is that the</a:t>
            </a:r>
          </a:p>
          <a:p>
            <a:pPr marL="640080" lvl="1" indent="-274320" eaLnBrk="1" fontAlgn="auto" hangingPunct="1">
              <a:spcAft>
                <a:spcPts val="0"/>
              </a:spcAft>
              <a:buFont typeface="Wingdings 2"/>
              <a:buChar char=""/>
              <a:defRPr/>
            </a:pPr>
            <a:r>
              <a:rPr lang="en-US">
                <a:ea typeface="+mn-ea"/>
              </a:rPr>
              <a:t>Simplicity comes at a cost; these variables are not perfectly correlated with DCF value.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Value Alchemy: Acronyms and Shortcuts</a:t>
            </a: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F51694-D310-904A-8C35-74610A9555EE}" type="slidenum">
              <a:rPr lang="en-US" altLang="en-US" sz="1200">
                <a:solidFill>
                  <a:srgbClr val="FFFFFF"/>
                </a:solidFill>
              </a:rPr>
              <a:pPr>
                <a:lnSpc>
                  <a:spcPct val="80000"/>
                </a:lnSpc>
              </a:pPr>
              <a:t>26</a:t>
            </a:fld>
            <a:endParaRPr lang="en-US" altLang="en-US" sz="1200">
              <a:solidFill>
                <a:srgbClr val="FFFFFF"/>
              </a:solidFill>
            </a:endParaRPr>
          </a:p>
        </p:txBody>
      </p:sp>
      <p:sp>
        <p:nvSpPr>
          <p:cNvPr id="293890"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dirty="0">
                <a:ea typeface="ＭＳ Ｐゴシック" charset="-128"/>
              </a:rPr>
              <a:t>The nature of value consulting is to add mystery and magic to the process, with a proprietary twist (to make the consultant indispensable)</a:t>
            </a:r>
          </a:p>
          <a:p>
            <a:pPr eaLnBrk="1" hangingPunct="1">
              <a:lnSpc>
                <a:spcPct val="80000"/>
              </a:lnSpc>
            </a:pPr>
            <a:r>
              <a:rPr lang="en-US" altLang="en-US" sz="2600" dirty="0">
                <a:ea typeface="ＭＳ Ｐゴシック" charset="-128"/>
              </a:rPr>
              <a:t>In the 1990s, Stern Stewart soared by offering companies its variant, the Economic Value Added (EVA), measured as follows:</a:t>
            </a:r>
          </a:p>
          <a:p>
            <a:pPr lvl="1" eaLnBrk="1" hangingPunct="1">
              <a:lnSpc>
                <a:spcPct val="80000"/>
              </a:lnSpc>
            </a:pPr>
            <a:r>
              <a:rPr lang="en-US" altLang="en-US" sz="2200" dirty="0">
                <a:ea typeface="ＭＳ Ｐゴシック" charset="-128"/>
              </a:rPr>
              <a:t>EVA = (Return on Capital - Cost of Capital) (Capital Invested in Project)</a:t>
            </a:r>
          </a:p>
          <a:p>
            <a:pPr lvl="1" eaLnBrk="1" hangingPunct="1">
              <a:lnSpc>
                <a:spcPct val="80000"/>
              </a:lnSpc>
            </a:pPr>
            <a:r>
              <a:rPr lang="en-US" altLang="en-US" sz="2200" dirty="0">
                <a:ea typeface="ＭＳ Ｐゴシック" charset="-128"/>
              </a:rPr>
              <a:t>Firms were advised to focus on increasing EVA and tie top management compensation to EVA</a:t>
            </a:r>
          </a:p>
          <a:p>
            <a:pPr eaLnBrk="1" hangingPunct="1">
              <a:lnSpc>
                <a:spcPct val="80000"/>
              </a:lnSpc>
            </a:pPr>
            <a:r>
              <a:rPr lang="en-US" altLang="en-US" sz="2600" dirty="0">
                <a:ea typeface="ＭＳ Ｐゴシック" charset="-128"/>
              </a:rPr>
              <a:t>In the 1980s, Holt Associates offered CFROI as a measure of the cash flow return made on capital</a:t>
            </a:r>
          </a:p>
          <a:p>
            <a:pPr lvl="1" eaLnBrk="1" hangingPunct="1">
              <a:lnSpc>
                <a:spcPct val="80000"/>
              </a:lnSpc>
            </a:pPr>
            <a:r>
              <a:rPr lang="en-US" altLang="en-US" sz="2200" dirty="0">
                <a:ea typeface="ＭＳ Ｐゴシック" charset="-128"/>
              </a:rPr>
              <a:t>It is computed as an IRR, based upon a base value of capital invested and the cash flow on that capital.</a:t>
            </a:r>
          </a:p>
          <a:p>
            <a:pPr eaLnBrk="1" hangingPunct="1">
              <a:lnSpc>
                <a:spcPct val="80000"/>
              </a:lnSpc>
            </a:pPr>
            <a:endParaRPr lang="en-US" altLang="en-US" sz="2600" dirty="0">
              <a:ea typeface="ＭＳ Ｐゴシック" charset="-128"/>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a:t>
            </a:r>
          </a:p>
        </p:txBody>
      </p:sp>
      <p:sp>
        <p:nvSpPr>
          <p:cNvPr id="313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43668F-DCA2-0045-8147-96B290A355BE}" type="slidenum">
              <a:rPr lang="en-US" altLang="en-US" sz="1200">
                <a:solidFill>
                  <a:srgbClr val="FFFFFF"/>
                </a:solidFill>
              </a:rPr>
              <a:pPr>
                <a:lnSpc>
                  <a:spcPct val="80000"/>
                </a:lnSpc>
              </a:pPr>
              <a:t>27</a:t>
            </a:fld>
            <a:endParaRPr lang="en-US" altLang="en-US" sz="1200">
              <a:solidFill>
                <a:srgbClr val="FFFFFF"/>
              </a:solidFill>
            </a:endParaRPr>
          </a:p>
        </p:txBody>
      </p:sp>
      <p:sp>
        <p:nvSpPr>
          <p:cNvPr id="313348"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r>
              <a:rPr lang="en-US" altLang="en-US" dirty="0">
                <a:ea typeface="ＭＳ Ｐゴシック" charset="-128"/>
              </a:rPr>
              <a:t>The value of a firm is not going to change just because you use a different metric for value. All approaches that are discounted cash flow approaches should yield the same value for a business, if they make consistent assumptions.</a:t>
            </a:r>
          </a:p>
          <a:p>
            <a:pPr eaLnBrk="1" hangingPunct="1"/>
            <a:r>
              <a:rPr lang="en-US" altLang="en-US" dirty="0">
                <a:ea typeface="ＭＳ Ｐゴシック" charset="-128"/>
              </a:rPr>
              <a:t>If there are differences in value from using different approaches, they must be attributable to differences in assumptions, either explicit or implicit, behind the valuation. </a:t>
            </a:r>
          </a:p>
          <a:p>
            <a:pPr eaLnBrk="1" hangingPunct="1"/>
            <a:r>
              <a:rPr lang="en-US" altLang="en-US" dirty="0">
                <a:ea typeface="ＭＳ Ｐゴシック" charset="-128"/>
              </a:rPr>
              <a:t>When you use a shortcut (as you are with EVA or CFROI), you are making assumptions that firms can exploit to game the system.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AD98A57-96DE-E5C6-0DAE-0976101C237C}"/>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80B380EF-0A78-7A8B-B15B-FC256984E074}"/>
              </a:ext>
            </a:extLst>
          </p:cNvPr>
          <p:cNvSpPr>
            <a:spLocks noGrp="1"/>
          </p:cNvSpPr>
          <p:nvPr>
            <p:ph type="title"/>
          </p:nvPr>
        </p:nvSpPr>
        <p:spPr/>
        <p:txBody>
          <a:bodyPr/>
          <a:lstStyle/>
          <a:p>
            <a:r>
              <a:rPr lang="en-US" dirty="0"/>
              <a:t>Your Pricing</a:t>
            </a:r>
          </a:p>
        </p:txBody>
      </p:sp>
    </p:spTree>
    <p:extLst>
      <p:ext uri="{BB962C8B-B14F-4D97-AF65-F5344CB8AC3E}">
        <p14:creationId xmlns:p14="http://schemas.microsoft.com/office/powerpoint/2010/main" val="8328777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Relative Valuation: The Four Steps to Understanding Multiples</a:t>
            </a:r>
          </a:p>
        </p:txBody>
      </p:sp>
      <p:sp>
        <p:nvSpPr>
          <p:cNvPr id="5632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x-none" sz="2200">
                <a:ea typeface="ＭＳ Ｐゴシック" charset="-128"/>
              </a:rPr>
              <a:t>Anna Kournikova knows PE…. Or does she?</a:t>
            </a:r>
          </a:p>
          <a:p>
            <a:pPr lvl="1" eaLnBrk="1" hangingPunct="1">
              <a:lnSpc>
                <a:spcPct val="80000"/>
              </a:lnSpc>
            </a:pPr>
            <a:r>
              <a:rPr lang="en-US" altLang="x-none" sz="1900">
                <a:ea typeface="ＭＳ Ｐゴシック" charset="-128"/>
              </a:rPr>
              <a:t>In use, the same multiple can be defined in different ways by different users. When comparing and using multiples, estimated by someone else, it is critical that we understand how the multiples have been estimated</a:t>
            </a:r>
          </a:p>
          <a:p>
            <a:pPr eaLnBrk="1" hangingPunct="1">
              <a:lnSpc>
                <a:spcPct val="80000"/>
              </a:lnSpc>
            </a:pPr>
            <a:r>
              <a:rPr lang="en-US" altLang="x-none" sz="2200">
                <a:ea typeface="ＭＳ Ｐゴシック" charset="-128"/>
              </a:rPr>
              <a:t>8 times EBITDA is not always cheap…</a:t>
            </a:r>
          </a:p>
          <a:p>
            <a:pPr lvl="1" eaLnBrk="1" hangingPunct="1">
              <a:lnSpc>
                <a:spcPct val="80000"/>
              </a:lnSpc>
            </a:pPr>
            <a:r>
              <a:rPr lang="en-US" altLang="x-none" sz="1900">
                <a:ea typeface="ＭＳ Ｐゴシック" charset="-128"/>
              </a:rPr>
              <a:t>Too many people who use a multiple have no idea what its cross sectional distribution is. If you do not know what the cross sectional distribution of a multiple is, it is difficult to look at a number and pass judgment on whether it is too high or low.</a:t>
            </a:r>
          </a:p>
          <a:p>
            <a:pPr eaLnBrk="1" hangingPunct="1">
              <a:lnSpc>
                <a:spcPct val="80000"/>
              </a:lnSpc>
            </a:pPr>
            <a:r>
              <a:rPr lang="en-US" altLang="x-none" sz="2200">
                <a:ea typeface="ＭＳ Ｐゴシック" charset="-128"/>
              </a:rPr>
              <a:t>You cannot get away without making assumptions</a:t>
            </a:r>
          </a:p>
          <a:p>
            <a:pPr lvl="1" eaLnBrk="1" hangingPunct="1">
              <a:lnSpc>
                <a:spcPct val="80000"/>
              </a:lnSpc>
            </a:pPr>
            <a:r>
              <a:rPr lang="en-US" altLang="x-none" sz="1900">
                <a:ea typeface="ＭＳ Ｐゴシック" charset="-128"/>
              </a:rPr>
              <a:t>It is critical that we understand the fundamentals that drive each multiple, and the nature of the relationship between the multiple and each variable.</a:t>
            </a:r>
          </a:p>
          <a:p>
            <a:pPr eaLnBrk="1" hangingPunct="1">
              <a:lnSpc>
                <a:spcPct val="80000"/>
              </a:lnSpc>
            </a:pPr>
            <a:r>
              <a:rPr lang="en-US" altLang="x-none" sz="2200">
                <a:ea typeface="ＭＳ Ｐゴシック" charset="-128"/>
              </a:rPr>
              <a:t>There are no perfect comparables</a:t>
            </a:r>
          </a:p>
          <a:p>
            <a:pPr lvl="1" eaLnBrk="1" hangingPunct="1">
              <a:lnSpc>
                <a:spcPct val="80000"/>
              </a:lnSpc>
            </a:pPr>
            <a:r>
              <a:rPr lang="en-US" altLang="x-none" sz="1900">
                <a:ea typeface="ＭＳ Ｐゴシック" charset="-128"/>
              </a:rPr>
              <a:t>Defining the comparable universe and controlling for differences is far more difficult in practice than it is in theory.</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Multiples…</a:t>
            </a:r>
          </a:p>
        </p:txBody>
      </p:sp>
      <p:sp>
        <p:nvSpPr>
          <p:cNvPr id="1187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926CEA1-D8C2-0340-87DC-3C306DBAC2E0}" type="slidenum">
              <a:rPr lang="en-US" altLang="en-US" sz="1200">
                <a:solidFill>
                  <a:srgbClr val="FFFFFF"/>
                </a:solidFill>
              </a:rPr>
              <a:pPr>
                <a:lnSpc>
                  <a:spcPct val="80000"/>
                </a:lnSpc>
              </a:pPr>
              <a:t>30</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BC010615-9CEF-8247-A233-5D70DE9D8C38}"/>
              </a:ext>
            </a:extLst>
          </p:cNvPr>
          <p:cNvPicPr>
            <a:picLocks noGrp="1" noChangeAspect="1"/>
          </p:cNvPicPr>
          <p:nvPr>
            <p:ph sz="quarter" idx="1"/>
          </p:nvPr>
        </p:nvPicPr>
        <p:blipFill>
          <a:blip r:embed="rId3"/>
          <a:stretch>
            <a:fillRect/>
          </a:stretch>
        </p:blipFill>
        <p:spPr>
          <a:xfrm>
            <a:off x="1175214" y="1714500"/>
            <a:ext cx="7028521" cy="44958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12775" y="228600"/>
            <a:ext cx="8153400" cy="990600"/>
          </a:xfrm>
        </p:spPr>
        <p:txBody>
          <a:bodyPr/>
          <a:lstStyle/>
          <a:p>
            <a:pPr eaLnBrk="1" hangingPunct="1"/>
            <a:r>
              <a:rPr lang="en-US" altLang="x-none">
                <a:ea typeface="ＭＳ Ｐゴシック" charset="-128"/>
              </a:rPr>
              <a:t>The Multiples you used were ...</a:t>
            </a:r>
          </a:p>
        </p:txBody>
      </p:sp>
      <p:pic>
        <p:nvPicPr>
          <p:cNvPr id="5" name="Content Placeholder 4">
            <a:extLst>
              <a:ext uri="{FF2B5EF4-FFF2-40B4-BE49-F238E27FC236}">
                <a16:creationId xmlns:a16="http://schemas.microsoft.com/office/drawing/2014/main" id="{C000A60E-C672-9E56-9694-A6CD1E5D9EA0}"/>
              </a:ext>
            </a:extLst>
          </p:cNvPr>
          <p:cNvPicPr>
            <a:picLocks noGrp="1" noChangeAspect="1"/>
          </p:cNvPicPr>
          <p:nvPr>
            <p:ph sz="quarter" idx="1"/>
          </p:nvPr>
        </p:nvPicPr>
        <p:blipFill>
          <a:blip r:embed="rId2"/>
          <a:stretch>
            <a:fillRect/>
          </a:stretch>
        </p:blipFill>
        <p:spPr>
          <a:xfrm>
            <a:off x="2146616" y="1600200"/>
            <a:ext cx="5085718" cy="44958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a:xfrm>
            <a:off x="612775" y="228600"/>
            <a:ext cx="8153400" cy="990600"/>
          </a:xfrm>
        </p:spPr>
        <p:txBody>
          <a:bodyPr/>
          <a:lstStyle/>
          <a:p>
            <a:pPr eaLnBrk="1" hangingPunct="1"/>
            <a:r>
              <a:rPr lang="en-US" altLang="x-none">
                <a:ea typeface="ＭＳ Ｐゴシック" charset="-128"/>
              </a:rPr>
              <a:t>DCF vs Relative Valuation</a:t>
            </a:r>
          </a:p>
        </p:txBody>
      </p:sp>
      <p:pic>
        <p:nvPicPr>
          <p:cNvPr id="5" name="Content Placeholder 4">
            <a:extLst>
              <a:ext uri="{FF2B5EF4-FFF2-40B4-BE49-F238E27FC236}">
                <a16:creationId xmlns:a16="http://schemas.microsoft.com/office/drawing/2014/main" id="{13F417F7-189B-EAC4-774D-AB5512FAD84F}"/>
              </a:ext>
            </a:extLst>
          </p:cNvPr>
          <p:cNvPicPr>
            <a:picLocks noGrp="1" noChangeAspect="1"/>
          </p:cNvPicPr>
          <p:nvPr>
            <p:ph sz="quarter" idx="1"/>
          </p:nvPr>
        </p:nvPicPr>
        <p:blipFill>
          <a:blip r:embed="rId2"/>
          <a:stretch>
            <a:fillRect/>
          </a:stretch>
        </p:blipFill>
        <p:spPr>
          <a:xfrm>
            <a:off x="1591263" y="1600200"/>
            <a:ext cx="6196424" cy="4495800"/>
          </a:xfrm>
          <a:prstGeom prst="rect">
            <a:avLst/>
          </a:prstGeom>
        </p:spPr>
      </p:pic>
      <p:pic>
        <p:nvPicPr>
          <p:cNvPr id="7" name="Picture 6">
            <a:extLst>
              <a:ext uri="{FF2B5EF4-FFF2-40B4-BE49-F238E27FC236}">
                <a16:creationId xmlns:a16="http://schemas.microsoft.com/office/drawing/2014/main" id="{0791A8D8-A540-AB90-1DF9-7C73D2B51D0F}"/>
              </a:ext>
            </a:extLst>
          </p:cNvPr>
          <p:cNvPicPr>
            <a:picLocks noChangeAspect="1"/>
          </p:cNvPicPr>
          <p:nvPr/>
        </p:nvPicPr>
        <p:blipFill>
          <a:blip r:embed="rId3"/>
          <a:stretch>
            <a:fillRect/>
          </a:stretch>
        </p:blipFill>
        <p:spPr>
          <a:xfrm>
            <a:off x="6096000" y="1752600"/>
            <a:ext cx="2349500" cy="12319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B8D93-31D6-74B5-A339-5550E3F9BFD7}"/>
              </a:ext>
            </a:extLst>
          </p:cNvPr>
          <p:cNvSpPr>
            <a:spLocks noGrp="1"/>
          </p:cNvSpPr>
          <p:nvPr>
            <p:ph type="title"/>
          </p:nvPr>
        </p:nvSpPr>
        <p:spPr/>
        <p:txBody>
          <a:bodyPr/>
          <a:lstStyle/>
          <a:p>
            <a:r>
              <a:rPr lang="en-US" dirty="0"/>
              <a:t>Pricing Results</a:t>
            </a:r>
          </a:p>
        </p:txBody>
      </p:sp>
      <p:pic>
        <p:nvPicPr>
          <p:cNvPr id="5" name="Content Placeholder 4">
            <a:extLst>
              <a:ext uri="{FF2B5EF4-FFF2-40B4-BE49-F238E27FC236}">
                <a16:creationId xmlns:a16="http://schemas.microsoft.com/office/drawing/2014/main" id="{CCC7758B-BFBC-194A-067D-B9D9037256E8}"/>
              </a:ext>
            </a:extLst>
          </p:cNvPr>
          <p:cNvPicPr>
            <a:picLocks noGrp="1" noChangeAspect="1"/>
          </p:cNvPicPr>
          <p:nvPr>
            <p:ph sz="quarter" idx="1"/>
          </p:nvPr>
        </p:nvPicPr>
        <p:blipFill>
          <a:blip r:embed="rId2"/>
          <a:stretch>
            <a:fillRect/>
          </a:stretch>
        </p:blipFill>
        <p:spPr>
          <a:xfrm>
            <a:off x="1066800" y="1752600"/>
            <a:ext cx="6196424" cy="4495800"/>
          </a:xfrm>
          <a:prstGeom prst="rect">
            <a:avLst/>
          </a:prstGeom>
        </p:spPr>
      </p:pic>
      <p:pic>
        <p:nvPicPr>
          <p:cNvPr id="6" name="Picture 5">
            <a:extLst>
              <a:ext uri="{FF2B5EF4-FFF2-40B4-BE49-F238E27FC236}">
                <a16:creationId xmlns:a16="http://schemas.microsoft.com/office/drawing/2014/main" id="{D1139DDE-1534-5DD8-DCAE-2AC980C1D8AE}"/>
              </a:ext>
            </a:extLst>
          </p:cNvPr>
          <p:cNvPicPr>
            <a:picLocks noChangeAspect="1"/>
          </p:cNvPicPr>
          <p:nvPr/>
        </p:nvPicPr>
        <p:blipFill>
          <a:blip r:embed="rId3"/>
          <a:stretch>
            <a:fillRect/>
          </a:stretch>
        </p:blipFill>
        <p:spPr>
          <a:xfrm>
            <a:off x="5867400" y="2057400"/>
            <a:ext cx="2413000" cy="1231900"/>
          </a:xfrm>
          <a:prstGeom prst="rect">
            <a:avLst/>
          </a:prstGeom>
        </p:spPr>
      </p:pic>
    </p:spTree>
    <p:extLst>
      <p:ext uri="{BB962C8B-B14F-4D97-AF65-F5344CB8AC3E}">
        <p14:creationId xmlns:p14="http://schemas.microsoft.com/office/powerpoint/2010/main" val="11248504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a:xfrm>
            <a:off x="612775" y="228600"/>
            <a:ext cx="8153400" cy="990600"/>
          </a:xfrm>
        </p:spPr>
        <p:txBody>
          <a:bodyPr/>
          <a:lstStyle/>
          <a:p>
            <a:pPr eaLnBrk="1" hangingPunct="1"/>
            <a:r>
              <a:rPr lang="en-US" altLang="x-none" dirty="0">
                <a:ea typeface="ＭＳ Ｐゴシック" charset="-128"/>
              </a:rPr>
              <a:t>Most underpriced on a relative basis…</a:t>
            </a:r>
          </a:p>
        </p:txBody>
      </p:sp>
      <p:pic>
        <p:nvPicPr>
          <p:cNvPr id="3" name="Content Placeholder 2">
            <a:extLst>
              <a:ext uri="{FF2B5EF4-FFF2-40B4-BE49-F238E27FC236}">
                <a16:creationId xmlns:a16="http://schemas.microsoft.com/office/drawing/2014/main" id="{54320EE1-1B14-CCBF-8E18-CF2DB2984485}"/>
              </a:ext>
            </a:extLst>
          </p:cNvPr>
          <p:cNvPicPr>
            <a:picLocks noGrp="1" noChangeAspect="1"/>
          </p:cNvPicPr>
          <p:nvPr>
            <p:ph sz="quarter" idx="1"/>
          </p:nvPr>
        </p:nvPicPr>
        <p:blipFill>
          <a:blip r:embed="rId2"/>
          <a:stretch>
            <a:fillRect/>
          </a:stretch>
        </p:blipFill>
        <p:spPr>
          <a:xfrm>
            <a:off x="612775" y="1956397"/>
            <a:ext cx="8153400" cy="2310803"/>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612775" y="228600"/>
            <a:ext cx="8153400" cy="990600"/>
          </a:xfrm>
        </p:spPr>
        <p:txBody>
          <a:bodyPr/>
          <a:lstStyle/>
          <a:p>
            <a:pPr eaLnBrk="1" hangingPunct="1"/>
            <a:r>
              <a:rPr lang="en-US" altLang="x-none" dirty="0">
                <a:ea typeface="ＭＳ Ｐゴシック" charset="-128"/>
              </a:rPr>
              <a:t>Most overpriced on a relative basis…</a:t>
            </a:r>
          </a:p>
        </p:txBody>
      </p:sp>
      <p:pic>
        <p:nvPicPr>
          <p:cNvPr id="5" name="Content Placeholder 4">
            <a:extLst>
              <a:ext uri="{FF2B5EF4-FFF2-40B4-BE49-F238E27FC236}">
                <a16:creationId xmlns:a16="http://schemas.microsoft.com/office/drawing/2014/main" id="{5E5722DD-23C5-33CF-74F6-C25F6BF8EA2B}"/>
              </a:ext>
            </a:extLst>
          </p:cNvPr>
          <p:cNvPicPr>
            <a:picLocks noGrp="1" noChangeAspect="1"/>
          </p:cNvPicPr>
          <p:nvPr>
            <p:ph sz="quarter" idx="1"/>
          </p:nvPr>
        </p:nvPicPr>
        <p:blipFill>
          <a:blip r:embed="rId2"/>
          <a:stretch>
            <a:fillRect/>
          </a:stretch>
        </p:blipFill>
        <p:spPr>
          <a:xfrm>
            <a:off x="592519" y="1905000"/>
            <a:ext cx="8153400" cy="21336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12775" y="228600"/>
            <a:ext cx="8153400" cy="990600"/>
          </a:xfrm>
        </p:spPr>
        <p:txBody>
          <a:bodyPr/>
          <a:lstStyle/>
          <a:p>
            <a:pPr eaLnBrk="1" hangingPunct="1"/>
            <a:r>
              <a:rPr lang="en-US" altLang="x-none">
                <a:ea typeface="ＭＳ Ｐゴシック" charset="-128"/>
              </a:rPr>
              <a:t>Contingent Claim (Option) Valuation</a:t>
            </a:r>
          </a:p>
        </p:txBody>
      </p:sp>
      <p:sp>
        <p:nvSpPr>
          <p:cNvPr id="4915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Options have several features</a:t>
            </a:r>
          </a:p>
          <a:p>
            <a:pPr marL="640080" lvl="1" indent="-274320" eaLnBrk="1" fontAlgn="auto" hangingPunct="1">
              <a:spcAft>
                <a:spcPts val="0"/>
              </a:spcAft>
              <a:buFont typeface="Wingdings 2"/>
              <a:buChar char=""/>
              <a:defRPr/>
            </a:pPr>
            <a:r>
              <a:rPr lang="en-US" dirty="0">
                <a:ea typeface="+mn-ea"/>
              </a:rPr>
              <a:t>They derive their value from an underlying asset, which has value</a:t>
            </a:r>
          </a:p>
          <a:p>
            <a:pPr marL="640080" lvl="1" indent="-274320" eaLnBrk="1" fontAlgn="auto" hangingPunct="1">
              <a:spcAft>
                <a:spcPts val="0"/>
              </a:spcAft>
              <a:buFont typeface="Wingdings 2"/>
              <a:buChar char=""/>
              <a:defRPr/>
            </a:pPr>
            <a:r>
              <a:rPr lang="en-US" dirty="0">
                <a:ea typeface="+mn-ea"/>
              </a:rPr>
              <a:t>The payoff on a call (put) option occurs only if the value of the underlying asset is greater (lesser) than an exercise price that is specified at the time the option is created. If this contingency does not occur, the option is worthless.</a:t>
            </a:r>
          </a:p>
          <a:p>
            <a:pPr marL="640080" lvl="1" indent="-274320" eaLnBrk="1" fontAlgn="auto" hangingPunct="1">
              <a:spcAft>
                <a:spcPts val="0"/>
              </a:spcAft>
              <a:buFont typeface="Wingdings 2"/>
              <a:buChar char=""/>
              <a:defRPr/>
            </a:pPr>
            <a:r>
              <a:rPr lang="en-US" dirty="0">
                <a:ea typeface="+mn-ea"/>
              </a:rPr>
              <a:t>They have a fixed life</a:t>
            </a:r>
          </a:p>
          <a:p>
            <a:pPr marL="320040" indent="-320040" eaLnBrk="1" fontAlgn="auto" hangingPunct="1">
              <a:spcAft>
                <a:spcPts val="0"/>
              </a:spcAft>
              <a:buFont typeface="Wingdings"/>
              <a:buChar char=""/>
              <a:defRPr/>
            </a:pPr>
            <a:r>
              <a:rPr lang="en-US" dirty="0">
                <a:ea typeface="+mn-ea"/>
                <a:cs typeface="+mn-cs"/>
              </a:rPr>
              <a:t>Any security that shares these features can be valued as an option.</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Number of firms valued using option models = 14</a:t>
            </a:r>
          </a:p>
          <a:p>
            <a:pPr marL="320040" indent="-320040" eaLnBrk="1" fontAlgn="auto" hangingPunct="1">
              <a:spcAft>
                <a:spcPts val="0"/>
              </a:spcAft>
              <a:buFont typeface="Wingdings"/>
              <a:buChar char=""/>
              <a:defRPr/>
            </a:pPr>
            <a:r>
              <a:rPr lang="en-US" dirty="0">
                <a:ea typeface="+mn-ea"/>
                <a:cs typeface="+mn-cs"/>
              </a:rPr>
              <a:t>Median Percent increase in value over DCF value= 36.99%</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Acting on valuation: It is not just an academic exercise</a:t>
            </a:r>
          </a:p>
        </p:txBody>
      </p:sp>
      <p:sp>
        <p:nvSpPr>
          <p:cNvPr id="66562" name="Content Placeholder 2"/>
          <p:cNvSpPr>
            <a:spLocks noGrp="1"/>
          </p:cNvSpPr>
          <p:nvPr>
            <p:ph sz="quarter" idx="1"/>
          </p:nvPr>
        </p:nvSpPr>
        <p:spPr>
          <a:xfrm>
            <a:off x="612775" y="1600200"/>
            <a:ext cx="8153400" cy="4495800"/>
          </a:xfrm>
        </p:spPr>
        <p:txBody>
          <a:bodyPr/>
          <a:lstStyle/>
          <a:p>
            <a:pPr marL="514350" indent="-514350" eaLnBrk="1" hangingPunct="1">
              <a:lnSpc>
                <a:spcPct val="90000"/>
              </a:lnSpc>
              <a:buFont typeface="Calibri" charset="0"/>
              <a:buAutoNum type="alphaLcPeriod"/>
            </a:pPr>
            <a:r>
              <a:rPr lang="en-US" altLang="x-none" u="sng">
                <a:ea typeface="ＭＳ Ｐゴシック" charset="-128"/>
              </a:rPr>
              <a:t>I am not sure yet</a:t>
            </a:r>
            <a:r>
              <a:rPr lang="en-US" altLang="x-none">
                <a:ea typeface="ＭＳ Ｐゴシック" charset="-128"/>
              </a:rPr>
              <a:t>: Uncertainty is not a shield against action. If you wait until you feel </a:t>
            </a:r>
            <a:r>
              <a:rPr lang="en-US" altLang="en-US">
                <a:ea typeface="ＭＳ Ｐゴシック" charset="-128"/>
              </a:rPr>
              <a:t>“</a:t>
            </a:r>
            <a:r>
              <a:rPr lang="en-US" altLang="x-none">
                <a:ea typeface="ＭＳ Ｐゴシック" charset="-128"/>
              </a:rPr>
              <a:t>certain</a:t>
            </a:r>
            <a:r>
              <a:rPr lang="en-US" altLang="en-US">
                <a:ea typeface="ＭＳ Ｐゴシック" charset="-128"/>
              </a:rPr>
              <a:t>”</a:t>
            </a:r>
            <a:r>
              <a:rPr lang="en-US" altLang="x-none">
                <a:ea typeface="ＭＳ Ｐゴシック" charset="-128"/>
              </a:rPr>
              <a:t> about your valuation, you will never act.</a:t>
            </a:r>
          </a:p>
          <a:p>
            <a:pPr marL="514350" indent="-514350" eaLnBrk="1" hangingPunct="1">
              <a:lnSpc>
                <a:spcPct val="90000"/>
              </a:lnSpc>
              <a:buFont typeface="Calibri" charset="0"/>
              <a:buAutoNum type="alphaLcPeriod"/>
            </a:pPr>
            <a:r>
              <a:rPr lang="en-US" altLang="x-none" u="sng">
                <a:ea typeface="ＭＳ Ｐゴシック" charset="-128"/>
              </a:rPr>
              <a:t>All believers now</a:t>
            </a:r>
            <a:r>
              <a:rPr lang="en-US" altLang="x-none">
                <a:ea typeface="ＭＳ Ｐゴシック" charset="-128"/>
              </a:rPr>
              <a:t>? Ultimately, you have to believe in some modicum of market efficiency. Markets have to correct their mistakes for your valuations to pay off.</a:t>
            </a:r>
          </a:p>
          <a:p>
            <a:pPr marL="514350" indent="-514350" eaLnBrk="1" hangingPunct="1">
              <a:lnSpc>
                <a:spcPct val="90000"/>
              </a:lnSpc>
              <a:buFont typeface="Calibri" charset="0"/>
              <a:buAutoNum type="alphaLcPeriod"/>
            </a:pPr>
            <a:r>
              <a:rPr lang="en-US" altLang="x-none" u="sng">
                <a:ea typeface="ＭＳ Ｐゴシック" charset="-128"/>
              </a:rPr>
              <a:t>The law of large numbers</a:t>
            </a:r>
            <a:r>
              <a:rPr lang="en-US" altLang="x-none">
                <a:ea typeface="ＭＳ Ｐゴシック" charset="-128"/>
              </a:rPr>
              <a:t>: Assuming your valuations carry heft, you are far more likely to be right across many companies than on any individual 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013F8-1144-CCE5-13FC-D1204CEBE85F}"/>
              </a:ext>
            </a:extLst>
          </p:cNvPr>
          <p:cNvSpPr>
            <a:spLocks noGrp="1"/>
          </p:cNvSpPr>
          <p:nvPr>
            <p:ph type="title"/>
          </p:nvPr>
        </p:nvSpPr>
        <p:spPr/>
        <p:txBody>
          <a:bodyPr/>
          <a:lstStyle/>
          <a:p>
            <a:r>
              <a:rPr lang="en-US" dirty="0"/>
              <a:t>Your recommendations!</a:t>
            </a:r>
          </a:p>
        </p:txBody>
      </p:sp>
      <p:pic>
        <p:nvPicPr>
          <p:cNvPr id="4" name="Content Placeholder 3">
            <a:extLst>
              <a:ext uri="{FF2B5EF4-FFF2-40B4-BE49-F238E27FC236}">
                <a16:creationId xmlns:a16="http://schemas.microsoft.com/office/drawing/2014/main" id="{DF4EB2E9-EDEA-5978-3305-B481E9EB93A7}"/>
              </a:ext>
            </a:extLst>
          </p:cNvPr>
          <p:cNvPicPr>
            <a:picLocks noGrp="1" noChangeAspect="1"/>
          </p:cNvPicPr>
          <p:nvPr>
            <p:ph sz="quarter" idx="1"/>
          </p:nvPr>
        </p:nvPicPr>
        <p:blipFill>
          <a:blip r:embed="rId2"/>
          <a:stretch>
            <a:fillRect/>
          </a:stretch>
        </p:blipFill>
        <p:spPr>
          <a:xfrm>
            <a:off x="1828801" y="1665134"/>
            <a:ext cx="4648200" cy="4661006"/>
          </a:xfrm>
          <a:prstGeom prst="rect">
            <a:avLst/>
          </a:prstGeom>
        </p:spPr>
      </p:pic>
      <p:sp>
        <p:nvSpPr>
          <p:cNvPr id="3" name="TextBox 2">
            <a:extLst>
              <a:ext uri="{FF2B5EF4-FFF2-40B4-BE49-F238E27FC236}">
                <a16:creationId xmlns:a16="http://schemas.microsoft.com/office/drawing/2014/main" id="{2B388E59-FA0B-9D16-246C-CB7FCB065A0D}"/>
              </a:ext>
            </a:extLst>
          </p:cNvPr>
          <p:cNvSpPr txBox="1"/>
          <p:nvPr/>
        </p:nvSpPr>
        <p:spPr>
          <a:xfrm>
            <a:off x="2895600" y="6167735"/>
            <a:ext cx="2908168" cy="461665"/>
          </a:xfrm>
          <a:prstGeom prst="rect">
            <a:avLst/>
          </a:prstGeom>
          <a:noFill/>
        </p:spPr>
        <p:txBody>
          <a:bodyPr wrap="none" rtlCol="0">
            <a:spAutoFit/>
          </a:bodyPr>
          <a:lstStyle/>
          <a:p>
            <a:r>
              <a:rPr lang="en-US" dirty="0"/>
              <a:t>Buy to Sell ratio: 0.56</a:t>
            </a:r>
          </a:p>
        </p:txBody>
      </p:sp>
    </p:spTree>
    <p:extLst>
      <p:ext uri="{BB962C8B-B14F-4D97-AF65-F5344CB8AC3E}">
        <p14:creationId xmlns:p14="http://schemas.microsoft.com/office/powerpoint/2010/main" val="9483355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a:xfrm>
            <a:off x="612775" y="228600"/>
            <a:ext cx="8153400" cy="990600"/>
          </a:xfrm>
        </p:spPr>
        <p:txBody>
          <a:bodyPr/>
          <a:lstStyle/>
          <a:p>
            <a:pPr eaLnBrk="1" hangingPunct="1"/>
            <a:r>
              <a:rPr lang="en-US" altLang="x-none" dirty="0">
                <a:ea typeface="ＭＳ Ｐゴシック" charset="-128"/>
              </a:rPr>
              <a:t>Prior semesters</a:t>
            </a:r>
          </a:p>
        </p:txBody>
      </p:sp>
      <p:graphicFrame>
        <p:nvGraphicFramePr>
          <p:cNvPr id="6" name="Content Placeholder 5">
            <a:extLst>
              <a:ext uri="{FF2B5EF4-FFF2-40B4-BE49-F238E27FC236}">
                <a16:creationId xmlns:a16="http://schemas.microsoft.com/office/drawing/2014/main" id="{00000000-0008-0000-0A00-000002000000}"/>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612775" y="228600"/>
            <a:ext cx="8153400" cy="990600"/>
          </a:xfrm>
        </p:spPr>
        <p:txBody>
          <a:bodyPr/>
          <a:lstStyle/>
          <a:p>
            <a:pPr eaLnBrk="1" hangingPunct="1"/>
            <a:r>
              <a:rPr lang="en-US" altLang="x-none">
                <a:ea typeface="ＭＳ Ｐゴシック" charset="-128"/>
              </a:rPr>
              <a:t>Picking your valuation approach</a:t>
            </a:r>
          </a:p>
        </p:txBody>
      </p:sp>
      <p:sp>
        <p:nvSpPr>
          <p:cNvPr id="69634" name="Rectangle 3"/>
          <p:cNvSpPr>
            <a:spLocks noGrp="1" noChangeArrowheads="1"/>
          </p:cNvSpPr>
          <p:nvPr>
            <p:ph sz="quarter" idx="1"/>
          </p:nvPr>
        </p:nvSpPr>
        <p:spPr>
          <a:xfrm>
            <a:off x="612775" y="1600200"/>
            <a:ext cx="8153400" cy="4495800"/>
          </a:xfrm>
        </p:spPr>
        <p:txBody>
          <a:bodyPr/>
          <a:lstStyle/>
          <a:p>
            <a:pPr eaLnBrk="1" hangingPunct="1"/>
            <a:r>
              <a:rPr lang="en-US" altLang="x-none">
                <a:ea typeface="ＭＳ Ｐゴシック" charset="-128"/>
              </a:rPr>
              <a:t>Asset characteristics</a:t>
            </a:r>
          </a:p>
          <a:p>
            <a:pPr lvl="1" eaLnBrk="1" hangingPunct="1"/>
            <a:r>
              <a:rPr lang="en-US" altLang="x-none">
                <a:ea typeface="ＭＳ Ｐゴシック" charset="-128"/>
              </a:rPr>
              <a:t>Marketability</a:t>
            </a:r>
          </a:p>
          <a:p>
            <a:pPr lvl="1" eaLnBrk="1" hangingPunct="1"/>
            <a:r>
              <a:rPr lang="en-US" altLang="x-none">
                <a:ea typeface="ＭＳ Ｐゴシック" charset="-128"/>
              </a:rPr>
              <a:t>Cash flow generating capacity</a:t>
            </a:r>
          </a:p>
          <a:p>
            <a:pPr lvl="1" eaLnBrk="1" hangingPunct="1"/>
            <a:r>
              <a:rPr lang="en-US" altLang="x-none">
                <a:ea typeface="ＭＳ Ｐゴシック" charset="-128"/>
              </a:rPr>
              <a:t>Uniqueness</a:t>
            </a:r>
          </a:p>
          <a:p>
            <a:pPr eaLnBrk="1" hangingPunct="1"/>
            <a:r>
              <a:rPr lang="en-US" altLang="x-none">
                <a:ea typeface="ＭＳ Ｐゴシック" charset="-128"/>
              </a:rPr>
              <a:t>Your characteristics</a:t>
            </a:r>
          </a:p>
          <a:p>
            <a:pPr lvl="1" eaLnBrk="1" hangingPunct="1"/>
            <a:r>
              <a:rPr lang="en-US" altLang="x-none">
                <a:ea typeface="ＭＳ Ｐゴシック" charset="-128"/>
              </a:rPr>
              <a:t>Time horizon</a:t>
            </a:r>
          </a:p>
          <a:p>
            <a:pPr lvl="1" eaLnBrk="1" hangingPunct="1"/>
            <a:r>
              <a:rPr lang="en-US" altLang="x-none">
                <a:ea typeface="ＭＳ Ｐゴシック" charset="-128"/>
              </a:rPr>
              <a:t>Reasons for doing the valuation</a:t>
            </a:r>
          </a:p>
          <a:p>
            <a:pPr lvl="1" eaLnBrk="1" hangingPunct="1"/>
            <a:r>
              <a:rPr lang="en-US" altLang="x-none">
                <a:ea typeface="ＭＳ Ｐゴシック" charset="-128"/>
              </a:rPr>
              <a:t>Beliefs about markets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12775" y="228600"/>
            <a:ext cx="8153400" cy="990600"/>
          </a:xfrm>
        </p:spPr>
        <p:txBody>
          <a:bodyPr/>
          <a:lstStyle/>
          <a:p>
            <a:pPr eaLnBrk="1" hangingPunct="1"/>
            <a:r>
              <a:rPr lang="en-US" altLang="x-none">
                <a:ea typeface="ＭＳ Ｐゴシック" charset="-128"/>
              </a:rPr>
              <a:t>What approach would work for you?</a:t>
            </a:r>
          </a:p>
        </p:txBody>
      </p:sp>
      <p:sp>
        <p:nvSpPr>
          <p:cNvPr id="71682"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As an investor, given your investment philosophy, time horizon and beliefs about markets (that you will be investing in), which of the the approaches to valuation would you choose?</a:t>
            </a:r>
          </a:p>
          <a:p>
            <a:pPr marL="514350" indent="-514350" eaLnBrk="1" hangingPunct="1">
              <a:buFont typeface="+mj-lt"/>
              <a:buAutoNum type="alphaLcPeriod"/>
              <a:defRPr/>
            </a:pPr>
            <a:r>
              <a:rPr lang="en-US" dirty="0"/>
              <a:t>Discounted Cash Flow Valuation</a:t>
            </a:r>
          </a:p>
          <a:p>
            <a:pPr marL="514350" indent="-514350" eaLnBrk="1" hangingPunct="1">
              <a:buFont typeface="+mj-lt"/>
              <a:buAutoNum type="alphaLcPeriod"/>
              <a:defRPr/>
            </a:pPr>
            <a:r>
              <a:rPr lang="en-US" dirty="0"/>
              <a:t>Relative Valuation</a:t>
            </a:r>
          </a:p>
          <a:p>
            <a:pPr marL="514350" indent="-514350" eaLnBrk="1" hangingPunct="1">
              <a:buFont typeface="+mj-lt"/>
              <a:buAutoNum type="alphaLcPeriod"/>
              <a:defRPr/>
            </a:pPr>
            <a:r>
              <a:rPr lang="en-US" dirty="0"/>
              <a:t>Neither. I believe that markets are efficient.</a:t>
            </a:r>
          </a:p>
          <a:p>
            <a:pPr eaLnBrk="1" hangingPunct="1">
              <a:buFont typeface="Wingdings" charset="0"/>
              <a:buChar char=""/>
              <a:defRPr/>
            </a:pPr>
            <a:endParaRPr lang="en-US" dirty="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612775" y="228600"/>
            <a:ext cx="8153400" cy="990600"/>
          </a:xfrm>
        </p:spPr>
        <p:txBody>
          <a:bodyPr/>
          <a:lstStyle/>
          <a:p>
            <a:r>
              <a:rPr lang="en-US" altLang="x-none">
                <a:ea typeface="ＭＳ Ｐゴシック" charset="-128"/>
              </a:rPr>
              <a:t>Story Tellers? Number Crunchers?</a:t>
            </a:r>
          </a:p>
        </p:txBody>
      </p:sp>
      <p:sp>
        <p:nvSpPr>
          <p:cNvPr id="71682" name="Content Placeholder 2"/>
          <p:cNvSpPr>
            <a:spLocks noGrp="1"/>
          </p:cNvSpPr>
          <p:nvPr>
            <p:ph sz="quarter" idx="1"/>
          </p:nvPr>
        </p:nvSpPr>
        <p:spPr>
          <a:xfrm>
            <a:off x="612775" y="1600200"/>
            <a:ext cx="8153400" cy="4495800"/>
          </a:xfrm>
        </p:spPr>
        <p:txBody>
          <a:bodyPr/>
          <a:lstStyle/>
          <a:p>
            <a:r>
              <a:rPr lang="en-US" altLang="x-none" dirty="0">
                <a:ea typeface="ＭＳ Ｐゴシック" charset="-128"/>
              </a:rPr>
              <a:t>If you are a storyteller, I hope that you have </a:t>
            </a:r>
          </a:p>
          <a:p>
            <a:pPr lvl="1"/>
            <a:r>
              <a:rPr lang="en-US" altLang="x-none" dirty="0">
                <a:ea typeface="ＭＳ Ｐゴシック" charset="-128"/>
              </a:rPr>
              <a:t>More confidence in your number crunching</a:t>
            </a:r>
          </a:p>
          <a:p>
            <a:pPr lvl="1"/>
            <a:r>
              <a:rPr lang="en-US" altLang="x-none" dirty="0">
                <a:ea typeface="ＭＳ Ｐゴシック" charset="-128"/>
              </a:rPr>
              <a:t>More discipline in your stories</a:t>
            </a:r>
          </a:p>
          <a:p>
            <a:pPr lvl="1"/>
            <a:r>
              <a:rPr lang="en-US" altLang="x-none" dirty="0">
                <a:ea typeface="ＭＳ Ｐゴシック" charset="-128"/>
              </a:rPr>
              <a:t>Less intimidation, when confronted with number crunchers</a:t>
            </a:r>
          </a:p>
          <a:p>
            <a:r>
              <a:rPr lang="en-US" altLang="x-none" dirty="0">
                <a:ea typeface="ＭＳ Ｐゴシック" charset="-128"/>
              </a:rPr>
              <a:t>If you are a number cruncher, I hope that you have</a:t>
            </a:r>
          </a:p>
          <a:p>
            <a:pPr lvl="1"/>
            <a:r>
              <a:rPr lang="en-US" altLang="x-none" dirty="0">
                <a:ea typeface="ＭＳ Ｐゴシック" charset="-128"/>
              </a:rPr>
              <a:t>More willingness to put stories behind your numbers</a:t>
            </a:r>
          </a:p>
          <a:p>
            <a:pPr lvl="1"/>
            <a:r>
              <a:rPr lang="en-US" altLang="x-none" dirty="0">
                <a:ea typeface="ＭＳ Ｐゴシック" charset="-128"/>
              </a:rPr>
              <a:t>More imagination in your number crunching</a:t>
            </a:r>
          </a:p>
          <a:p>
            <a:pPr lvl="1"/>
            <a:r>
              <a:rPr lang="en-US" altLang="x-none" dirty="0">
                <a:ea typeface="ＭＳ Ｐゴシック" charset="-128"/>
              </a:rPr>
              <a:t>More understanding, when confronted with story telling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12775" y="228600"/>
            <a:ext cx="8153400" cy="990600"/>
          </a:xfrm>
        </p:spPr>
        <p:txBody>
          <a:bodyPr/>
          <a:lstStyle/>
          <a:p>
            <a:pPr eaLnBrk="1" hangingPunct="1"/>
            <a:r>
              <a:rPr lang="en-US" altLang="x-none">
                <a:ea typeface="ＭＳ Ｐゴシック" charset="-128"/>
              </a:rPr>
              <a:t>Some Not Very Profound Advice</a:t>
            </a:r>
          </a:p>
        </p:txBody>
      </p:sp>
      <p:sp>
        <p:nvSpPr>
          <p:cNvPr id="72706" name="Rectangle 3"/>
          <p:cNvSpPr>
            <a:spLocks noGrp="1" noChangeArrowheads="1"/>
          </p:cNvSpPr>
          <p:nvPr>
            <p:ph sz="quarter" idx="1"/>
          </p:nvPr>
        </p:nvSpPr>
        <p:spPr>
          <a:xfrm>
            <a:off x="612775" y="1600200"/>
            <a:ext cx="8153400" cy="4495800"/>
          </a:xfrm>
        </p:spPr>
        <p:txBody>
          <a:bodyPr/>
          <a:lstStyle/>
          <a:p>
            <a:pPr marL="514350" indent="-514350" eaLnBrk="1" hangingPunct="1">
              <a:buFont typeface="Calibri" charset="0"/>
              <a:buAutoNum type="arabicPeriod"/>
            </a:pPr>
            <a:r>
              <a:rPr lang="en-US" altLang="x-none" dirty="0">
                <a:ea typeface="ＭＳ Ｐゴシック" charset="-128"/>
              </a:rPr>
              <a:t>Its all in the fundamentals. </a:t>
            </a:r>
          </a:p>
          <a:p>
            <a:pPr marL="514350" indent="-514350" eaLnBrk="1" hangingPunct="1">
              <a:buFont typeface="Calibri" charset="0"/>
              <a:buAutoNum type="arabicPeriod"/>
            </a:pPr>
            <a:r>
              <a:rPr lang="en-US" altLang="x-none" dirty="0">
                <a:ea typeface="ＭＳ Ｐゴシック" charset="-128"/>
              </a:rPr>
              <a:t>Focus on the big picture. Don</a:t>
            </a:r>
            <a:r>
              <a:rPr lang="en-US" altLang="en-US" dirty="0">
                <a:ea typeface="ＭＳ Ｐゴシック" charset="-128"/>
              </a:rPr>
              <a:t>’</a:t>
            </a:r>
            <a:r>
              <a:rPr lang="en-US" altLang="x-none" dirty="0">
                <a:ea typeface="ＭＳ Ｐゴシック" charset="-128"/>
              </a:rPr>
              <a:t>t sweat the small stuff and don</a:t>
            </a:r>
            <a:r>
              <a:rPr lang="en-US" altLang="en-US" dirty="0">
                <a:ea typeface="ＭＳ Ｐゴシック" charset="-128"/>
              </a:rPr>
              <a:t>’</a:t>
            </a:r>
            <a:r>
              <a:rPr lang="en-US" altLang="x-none" dirty="0">
                <a:ea typeface="ＭＳ Ｐゴシック" charset="-128"/>
              </a:rPr>
              <a:t>t get distracted.</a:t>
            </a:r>
            <a:endParaRPr lang="en-US" altLang="ja-JP" dirty="0">
              <a:ea typeface="ＭＳ Ｐゴシック" charset="-128"/>
            </a:endParaRPr>
          </a:p>
          <a:p>
            <a:pPr marL="514350" indent="-514350" eaLnBrk="1" hangingPunct="1">
              <a:buFont typeface="Calibri" charset="0"/>
              <a:buAutoNum type="arabicPeriod"/>
            </a:pPr>
            <a:r>
              <a:rPr lang="en-US" altLang="x-none" dirty="0">
                <a:ea typeface="ＭＳ Ｐゴシック" charset="-128"/>
              </a:rPr>
              <a:t>Anecdotes mean little and experience does not equal knowledge.</a:t>
            </a:r>
          </a:p>
          <a:p>
            <a:pPr marL="514350" indent="-514350" eaLnBrk="1" hangingPunct="1">
              <a:buFont typeface="Calibri" charset="0"/>
              <a:buAutoNum type="arabicPeriod"/>
            </a:pPr>
            <a:r>
              <a:rPr lang="en-US" altLang="x-none" dirty="0">
                <a:ea typeface="ＭＳ Ｐゴシック" charset="-128"/>
              </a:rPr>
              <a:t>Keep your perspective. It is only a valuation.</a:t>
            </a:r>
          </a:p>
          <a:p>
            <a:pPr marL="514350" indent="-514350" eaLnBrk="1" hangingPunct="1">
              <a:buFont typeface="Calibri" charset="0"/>
              <a:buAutoNum type="arabicPeriod"/>
            </a:pPr>
            <a:r>
              <a:rPr lang="en-US" altLang="x-none" dirty="0">
                <a:ea typeface="ＭＳ Ｐゴシック" charset="-128"/>
              </a:rPr>
              <a:t>In investing, luck dominates skill and knowledge.</a:t>
            </a:r>
          </a:p>
          <a:p>
            <a:pPr marL="514350" indent="-514350" eaLnBrk="1" hangingPunct="1">
              <a:buFont typeface="Wingdings" charset="2"/>
              <a:buNone/>
            </a:pPr>
            <a:r>
              <a:rPr lang="en-US" altLang="x-none" sz="2400" b="1" dirty="0">
                <a:ea typeface="ＭＳ Ｐゴシック" charset="-128"/>
              </a:rPr>
              <a:t>Do not forget to do your CFEs. Your ability to check your grade rests on it.</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5340</TotalTime>
  <Pages>184</Pages>
  <Words>2876</Words>
  <Application>Microsoft Macintosh PowerPoint</Application>
  <PresentationFormat>On-screen Show (4:3)</PresentationFormat>
  <Paragraphs>203</Paragraphs>
  <Slides>43</Slides>
  <Notes>18</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50" baseType="lpstr">
      <vt:lpstr>Calibri</vt:lpstr>
      <vt:lpstr>Helvetica</vt:lpstr>
      <vt:lpstr>Times</vt:lpstr>
      <vt:lpstr>Wingdings</vt:lpstr>
      <vt:lpstr>Wingdings 2</vt:lpstr>
      <vt:lpstr>Basic</vt:lpstr>
      <vt:lpstr>Worksheet</vt:lpstr>
      <vt:lpstr>Valuation: Closing Thoughts</vt:lpstr>
      <vt:lpstr>Back to the very beginning: Approaches to Valuation</vt:lpstr>
      <vt:lpstr>Intrinsic Valuation: The set up</vt:lpstr>
      <vt:lpstr>The Value Drivers..</vt:lpstr>
      <vt:lpstr>The Valuation Triangle</vt:lpstr>
      <vt:lpstr>Your intrinsic valuation findings</vt:lpstr>
      <vt:lpstr>The Most Valued Company (Companies)..</vt:lpstr>
      <vt:lpstr>And here is why its not a problem..</vt:lpstr>
      <vt:lpstr>What you found…</vt:lpstr>
      <vt:lpstr>The most undervalued stocks…</vt:lpstr>
      <vt:lpstr>The Most Overvalued stocks are...</vt:lpstr>
      <vt:lpstr>The ultimate test… Did undervalued stocks make money?</vt:lpstr>
      <vt:lpstr>More on the winners...</vt:lpstr>
      <vt:lpstr>The Value of Control</vt:lpstr>
      <vt:lpstr>The Expected Value of Control</vt:lpstr>
      <vt:lpstr>PowerPoint Presentation</vt:lpstr>
      <vt:lpstr>The Expected Value of Control</vt:lpstr>
      <vt:lpstr>Why the probability of management changing shifts over time….</vt:lpstr>
      <vt:lpstr>Estimating the Probability of Change</vt:lpstr>
      <vt:lpstr>Manifestations of the Value of Control</vt:lpstr>
      <vt:lpstr>1. All publicly traded firms</vt:lpstr>
      <vt:lpstr>2. Hostile Acquisition: Example</vt:lpstr>
      <vt:lpstr>3. Voting and Non-voting Shares: An Example</vt:lpstr>
      <vt:lpstr>4. Minority Discount: An example</vt:lpstr>
      <vt:lpstr>Alternative Approaches to Value Enhancement</vt:lpstr>
      <vt:lpstr>Value Alchemy: Acronyms and Shortcuts</vt:lpstr>
      <vt:lpstr>The bottom line…</vt:lpstr>
      <vt:lpstr>Your Pricing</vt:lpstr>
      <vt:lpstr>Relative Valuation: The Four Steps to Understanding Multiples</vt:lpstr>
      <vt:lpstr>The Determinants of Multiples…</vt:lpstr>
      <vt:lpstr>The Multiples you used were ...</vt:lpstr>
      <vt:lpstr>DCF vs Relative Valuation</vt:lpstr>
      <vt:lpstr>Pricing Results</vt:lpstr>
      <vt:lpstr>Most underpriced on a relative basis…</vt:lpstr>
      <vt:lpstr>Most overpriced on a relative basis…</vt:lpstr>
      <vt:lpstr>Contingent Claim (Option) Valuation</vt:lpstr>
      <vt:lpstr>Acting on valuation: It is not just an academic exercise</vt:lpstr>
      <vt:lpstr>Your recommendations!</vt:lpstr>
      <vt:lpstr>Prior semesters</vt:lpstr>
      <vt:lpstr>Picking your valuation approach</vt:lpstr>
      <vt:lpstr>What approach would work for you?</vt:lpstr>
      <vt:lpstr>Story Tellers? Number Crunchers?</vt:lpstr>
      <vt:lpstr>Some Not Very Profound Advice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252</cp:revision>
  <cp:lastPrinted>2015-12-14T14:29:55Z</cp:lastPrinted>
  <dcterms:created xsi:type="dcterms:W3CDTF">2010-05-03T12:54:53Z</dcterms:created>
  <dcterms:modified xsi:type="dcterms:W3CDTF">2024-05-06T14:07:43Z</dcterms:modified>
</cp:coreProperties>
</file>