
<file path=[Content_Types].xml><?xml version="1.0" encoding="utf-8"?>
<Types xmlns="http://schemas.openxmlformats.org/package/2006/content-types">
  <Default Extension="xml" ContentType="application/xml"/>
  <Default Extension="doc" ContentType="application/msword"/>
  <Default Extension="jpeg" ContentType="image/jpeg"/>
  <Default Extension="rels" ContentType="application/vnd.openxmlformats-package.relationships+xml"/>
  <Default Extension="emf" ContentType="image/x-emf"/>
  <Default Extension="vml" ContentType="application/vnd.openxmlformats-officedocument.vmlDrawing"/>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embeddings/oleObject1.bin" ContentType="application/vnd.openxmlformats-officedocument.oleObject"/>
  <Override PartName="/ppt/notesSlides/notesSlide2.xml" ContentType="application/vnd.openxmlformats-officedocument.presentationml.notesSlide+xml"/>
  <Override PartName="/ppt/embeddings/oleObject2.bin" ContentType="application/vnd.openxmlformats-officedocument.oleObject"/>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embeddings/oleObject3.bin" ContentType="application/vnd.openxmlformats-officedocument.oleObject"/>
  <Override PartName="/ppt/embeddings/oleObject4.bin" ContentType="application/vnd.openxmlformats-officedocument.oleObject"/>
  <Override PartName="/ppt/embeddings/oleObject5.bin" ContentType="application/vnd.openxmlformats-officedocument.oleObject"/>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4" r:id="rId1"/>
  </p:sldMasterIdLst>
  <p:notesMasterIdLst>
    <p:notesMasterId r:id="rId30"/>
  </p:notesMasterIdLst>
  <p:sldIdLst>
    <p:sldId id="256" r:id="rId2"/>
    <p:sldId id="257" r:id="rId3"/>
    <p:sldId id="258" r:id="rId4"/>
    <p:sldId id="262" r:id="rId5"/>
    <p:sldId id="288" r:id="rId6"/>
    <p:sldId id="260" r:id="rId7"/>
    <p:sldId id="261" r:id="rId8"/>
    <p:sldId id="286" r:id="rId9"/>
    <p:sldId id="287" r:id="rId10"/>
    <p:sldId id="263" r:id="rId11"/>
    <p:sldId id="284" r:id="rId12"/>
    <p:sldId id="285" r:id="rId13"/>
    <p:sldId id="265" r:id="rId14"/>
    <p:sldId id="267" r:id="rId15"/>
    <p:sldId id="268" r:id="rId16"/>
    <p:sldId id="269" r:id="rId17"/>
    <p:sldId id="282" r:id="rId18"/>
    <p:sldId id="283" r:id="rId19"/>
    <p:sldId id="270" r:id="rId20"/>
    <p:sldId id="271" r:id="rId21"/>
    <p:sldId id="280" r:id="rId22"/>
    <p:sldId id="281" r:id="rId23"/>
    <p:sldId id="272" r:id="rId24"/>
    <p:sldId id="275" r:id="rId25"/>
    <p:sldId id="276" r:id="rId26"/>
    <p:sldId id="278" r:id="rId27"/>
    <p:sldId id="279" r:id="rId28"/>
    <p:sldId id="277" r:id="rId29"/>
  </p:sldIdLst>
  <p:sldSz cx="9144000" cy="6858000" type="letter"/>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1pPr>
    <a:lvl2pPr marL="4572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2pPr>
    <a:lvl3pPr marL="9144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3pPr>
    <a:lvl4pPr marL="13716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4pPr>
    <a:lvl5pPr marL="18288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5pPr>
    <a:lvl6pPr marL="2286000" algn="l" defTabSz="457200" rtl="0" eaLnBrk="1" latinLnBrk="0" hangingPunct="1">
      <a:defRPr sz="2400" i="1" kern="1200">
        <a:solidFill>
          <a:schemeClr val="tx1"/>
        </a:solidFill>
        <a:latin typeface="Helvetica" charset="0"/>
        <a:ea typeface="ＭＳ Ｐゴシック" charset="0"/>
        <a:cs typeface="ＭＳ Ｐゴシック" charset="0"/>
      </a:defRPr>
    </a:lvl6pPr>
    <a:lvl7pPr marL="2743200" algn="l" defTabSz="457200" rtl="0" eaLnBrk="1" latinLnBrk="0" hangingPunct="1">
      <a:defRPr sz="2400" i="1" kern="1200">
        <a:solidFill>
          <a:schemeClr val="tx1"/>
        </a:solidFill>
        <a:latin typeface="Helvetica" charset="0"/>
        <a:ea typeface="ＭＳ Ｐゴシック" charset="0"/>
        <a:cs typeface="ＭＳ Ｐゴシック" charset="0"/>
      </a:defRPr>
    </a:lvl7pPr>
    <a:lvl8pPr marL="3200400" algn="l" defTabSz="457200" rtl="0" eaLnBrk="1" latinLnBrk="0" hangingPunct="1">
      <a:defRPr sz="2400" i="1" kern="1200">
        <a:solidFill>
          <a:schemeClr val="tx1"/>
        </a:solidFill>
        <a:latin typeface="Helvetica" charset="0"/>
        <a:ea typeface="ＭＳ Ｐゴシック" charset="0"/>
        <a:cs typeface="ＭＳ Ｐゴシック" charset="0"/>
      </a:defRPr>
    </a:lvl8pPr>
    <a:lvl9pPr marL="3657600" algn="l" defTabSz="457200" rtl="0" eaLnBrk="1" latinLnBrk="0" hangingPunct="1">
      <a:defRPr sz="2400" i="1" kern="1200">
        <a:solidFill>
          <a:schemeClr val="tx1"/>
        </a:solidFill>
        <a:latin typeface="Helvetica"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99" d="100"/>
          <a:sy n="99" d="100"/>
        </p:scale>
        <p:origin x="-904" y="-10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notesMaster" Target="notesMasters/notesMaster1.xml"/><Relationship Id="rId31" Type="http://schemas.openxmlformats.org/officeDocument/2006/relationships/printerSettings" Target="printerSettings/printerSettings1.bin"/><Relationship Id="rId32" Type="http://schemas.openxmlformats.org/officeDocument/2006/relationships/presProps" Target="presProps.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viewProps" Target="viewProps.xml"/><Relationship Id="rId34" Type="http://schemas.openxmlformats.org/officeDocument/2006/relationships/theme" Target="theme/theme1.xml"/><Relationship Id="rId35"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3.emf"/><Relationship Id="rId2" Type="http://schemas.openxmlformats.org/officeDocument/2006/relationships/image" Target="../media/image14.emf"/><Relationship Id="rId3" Type="http://schemas.openxmlformats.org/officeDocument/2006/relationships/image" Target="../media/image15.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1F5461F-ECF4-4B4B-A0D0-DFE67F224087}" type="datetimeFigureOut">
              <a:rPr lang="en-US" smtClean="0"/>
              <a:t>5/7/13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A5E9CE1-0F5E-0A4C-B7AC-26DD82FA1B73}" type="slidenum">
              <a:rPr lang="en-US" smtClean="0"/>
              <a:t>‹#›</a:t>
            </a:fld>
            <a:endParaRPr lang="en-US"/>
          </a:p>
        </p:txBody>
      </p:sp>
    </p:spTree>
    <p:extLst>
      <p:ext uri="{BB962C8B-B14F-4D97-AF65-F5344CB8AC3E}">
        <p14:creationId xmlns:p14="http://schemas.microsoft.com/office/powerpoint/2010/main" val="399092682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A5E9CE1-0F5E-0A4C-B7AC-26DD82FA1B73}" type="slidenum">
              <a:rPr lang="en-US" smtClean="0"/>
              <a:t>3</a:t>
            </a:fld>
            <a:endParaRPr lang="en-US"/>
          </a:p>
        </p:txBody>
      </p:sp>
    </p:spTree>
    <p:extLst>
      <p:ext uri="{BB962C8B-B14F-4D97-AF65-F5344CB8AC3E}">
        <p14:creationId xmlns:p14="http://schemas.microsoft.com/office/powerpoint/2010/main" val="17217010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2"/>
          <p:cNvSpPr>
            <a:spLocks noGrp="1" noRot="1" noChangeAspect="1" noChangeArrowheads="1" noTextEdit="1"/>
          </p:cNvSpPr>
          <p:nvPr>
            <p:ph type="sldImg"/>
          </p:nvPr>
        </p:nvSpPr>
        <p:spPr>
          <a:xfrm>
            <a:off x="1150938" y="692150"/>
            <a:ext cx="4556125" cy="3416300"/>
          </a:xfrm>
          <a:ln/>
        </p:spPr>
      </p:sp>
      <p:sp>
        <p:nvSpPr>
          <p:cNvPr id="686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Helvetica" charset="0"/>
                <a:ea typeface="ＭＳ Ｐゴシック" charset="0"/>
                <a:cs typeface="ＭＳ Ｐゴシック" charset="0"/>
              </a:rPr>
              <a:t>This looks at the option to delay a project, to which you have exclusive rights. </a:t>
            </a:r>
          </a:p>
          <a:p>
            <a:r>
              <a:rPr lang="en-US">
                <a:latin typeface="Helvetica" charset="0"/>
                <a:ea typeface="ＭＳ Ｐゴシック" charset="0"/>
                <a:cs typeface="ＭＳ Ｐゴシック" charset="0"/>
              </a:rPr>
              <a:t>The initial investment in the project is what you would need to invest to convert this project from a right to a real project.</a:t>
            </a:r>
          </a:p>
          <a:p>
            <a:r>
              <a:rPr lang="en-US">
                <a:latin typeface="Helvetica" charset="0"/>
                <a:ea typeface="ＭＳ Ｐゴシック" charset="0"/>
                <a:cs typeface="ＭＳ Ｐゴシック" charset="0"/>
              </a:rPr>
              <a:t>The present value of the cash flows will change over time.</a:t>
            </a:r>
          </a:p>
          <a:p>
            <a:r>
              <a:rPr lang="en-US">
                <a:latin typeface="Helvetica" charset="0"/>
                <a:ea typeface="ＭＳ Ｐゴシック" charset="0"/>
                <a:cs typeface="ＭＳ Ｐゴシック" charset="0"/>
              </a:rPr>
              <a:t>If the perceived present value of the cash flows stays below the investment needed, the project should never be taken.</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p:cNvSpPr>
            <a:spLocks noGrp="1" noRot="1" noChangeAspect="1" noChangeArrowheads="1" noTextEdit="1"/>
          </p:cNvSpPr>
          <p:nvPr>
            <p:ph type="sldImg"/>
          </p:nvPr>
        </p:nvSpPr>
        <p:spPr>
          <a:xfrm>
            <a:off x="1150938" y="692150"/>
            <a:ext cx="4556125" cy="3416300"/>
          </a:xfrm>
          <a:ln/>
        </p:spPr>
      </p:sp>
      <p:sp>
        <p:nvSpPr>
          <p:cNvPr id="10957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Helvetica" charset="0"/>
                <a:ea typeface="ＭＳ Ｐゴシック" charset="0"/>
                <a:cs typeface="ＭＳ Ｐゴシック" charset="0"/>
              </a:rPr>
              <a:t>Here, the initial project gives you the option to invest an additional amount in the future which you will do only if the present value of the additional cash flows you will get by expanding are greater than the investment needed.</a:t>
            </a:r>
          </a:p>
          <a:p>
            <a:r>
              <a:rPr lang="en-US">
                <a:latin typeface="Helvetica" charset="0"/>
                <a:ea typeface="ＭＳ Ｐゴシック" charset="0"/>
                <a:cs typeface="ＭＳ Ｐゴシック" charset="0"/>
              </a:rPr>
              <a:t>For this to work, you have to do the first project to be eligible for the option to expand.</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Rectangle 2"/>
          <p:cNvSpPr>
            <a:spLocks noGrp="1" noRot="1" noChangeAspect="1" noChangeArrowheads="1" noTextEdit="1"/>
          </p:cNvSpPr>
          <p:nvPr>
            <p:ph type="sldImg"/>
          </p:nvPr>
        </p:nvSpPr>
        <p:spPr>
          <a:xfrm>
            <a:off x="1150938" y="692150"/>
            <a:ext cx="4556125" cy="3416300"/>
          </a:xfrm>
          <a:ln/>
        </p:spPr>
      </p:sp>
      <p:sp>
        <p:nvSpPr>
          <p:cNvPr id="11878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Helvetica" charset="0"/>
                <a:ea typeface="ＭＳ Ｐゴシック" charset="0"/>
                <a:cs typeface="ＭＳ Ｐゴシック" charset="0"/>
              </a:rPr>
              <a:t>You would like to abandon a project, once you know that it will create only negative cash flows for you. This is not always possible, because of contracts you might have entered into with employees or customers. </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Slide Image Placeholder 1"/>
          <p:cNvSpPr>
            <a:spLocks noGrp="1" noRot="1" noChangeAspect="1"/>
          </p:cNvSpPr>
          <p:nvPr>
            <p:ph type="sldImg"/>
          </p:nvPr>
        </p:nvSpPr>
        <p:spPr>
          <a:xfrm>
            <a:off x="1150938" y="692150"/>
            <a:ext cx="4556125" cy="3416300"/>
          </a:xfrm>
          <a:ln/>
        </p:spPr>
      </p:sp>
      <p:sp>
        <p:nvSpPr>
          <p:cNvPr id="1331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Shown as a payoff diagram..</a:t>
            </a:r>
          </a:p>
          <a:p>
            <a:r>
              <a:rPr lang="en-US">
                <a:latin typeface="Times" charset="0"/>
                <a:ea typeface="ＭＳ Ｐゴシック" charset="0"/>
                <a:cs typeface="ＭＳ Ｐゴシック" charset="0"/>
              </a:rPr>
              <a:t>Note that the cost of the option emanates from the fact that you borrow less than optimal (to preserve your debt capacity and financial flexibility) and thus have a higher cost of capital.</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Slide Image Placeholder 1"/>
          <p:cNvSpPr>
            <a:spLocks noGrp="1" noRot="1" noChangeAspect="1"/>
          </p:cNvSpPr>
          <p:nvPr>
            <p:ph type="sldImg"/>
          </p:nvPr>
        </p:nvSpPr>
        <p:spPr>
          <a:xfrm>
            <a:off x="1150938" y="692150"/>
            <a:ext cx="4556125" cy="3416300"/>
          </a:xfrm>
          <a:ln/>
        </p:spPr>
      </p:sp>
      <p:sp>
        <p:nvSpPr>
          <p:cNvPr id="14541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 option revolves around the outstanding debt; the face value of the debt is the strike price and the remaining life of the debt is the life of the option. The value of the assets in liquidation becomes the stock price.</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fld id="{B02089C9-E77F-AD46-8EFF-6E66D370D36D}" type="slidenum">
              <a:rPr lang="en-US" sz="1200"/>
              <a:pPr/>
              <a:t>24</a:t>
            </a:fld>
            <a:endParaRPr lang="en-US" sz="1200"/>
          </a:p>
        </p:txBody>
      </p:sp>
      <p:sp>
        <p:nvSpPr>
          <p:cNvPr id="25602" name="Rectangle 2"/>
          <p:cNvSpPr>
            <a:spLocks noGrp="1" noRot="1" noChangeAspect="1" noChangeArrowheads="1" noTextEdit="1"/>
          </p:cNvSpPr>
          <p:nvPr>
            <p:ph type="sldImg"/>
          </p:nvPr>
        </p:nvSpPr>
        <p:spPr>
          <a:ln/>
        </p:spPr>
      </p:sp>
      <p:sp>
        <p:nvSpPr>
          <p:cNvPr id="25603"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1" name="Rectangle 2"/>
          <p:cNvSpPr>
            <a:spLocks noGrp="1" noRot="1" noChangeAspect="1" noChangeArrowheads="1"/>
          </p:cNvSpPr>
          <p:nvPr>
            <p:ph type="sldImg"/>
          </p:nvPr>
        </p:nvSpPr>
        <p:spPr>
          <a:xfrm>
            <a:off x="1150938" y="692150"/>
            <a:ext cx="4556125" cy="3416300"/>
          </a:xfrm>
          <a:solidFill>
            <a:srgbClr val="FFFFFF"/>
          </a:solidFill>
          <a:ln/>
        </p:spPr>
      </p:sp>
      <p:sp>
        <p:nvSpPr>
          <p:cNvPr id="291842" name="Rectangle 3"/>
          <p:cNvSpPr>
            <a:spLocks noGrp="1" noChangeArrowheads="1"/>
          </p:cNvSpPr>
          <p:nvPr>
            <p:ph type="body" idx="1"/>
          </p:nvPr>
        </p:nvSpPr>
        <p:spPr>
          <a:solidFill>
            <a:srgbClr val="FFFFFF"/>
          </a:solidFill>
          <a:ln>
            <a:solidFill>
              <a:srgbClr val="000000"/>
            </a:solidFill>
          </a:ln>
        </p:spPr>
        <p:txBody>
          <a:bodyPr/>
          <a:lstStyle/>
          <a:p>
            <a:r>
              <a:rPr lang="en-US">
                <a:latin typeface="Helvetica" charset="0"/>
                <a:ea typeface="ＭＳ Ｐゴシック" charset="0"/>
                <a:cs typeface="ＭＳ Ｐゴシック" charset="0"/>
              </a:rPr>
              <a:t>Contrary to conventional wisdom, the value of control is not 20%… (That is a common rule of thumb used in acquisitions, and really reflects the average premium paid in acquisitions..) Even if bidders do not overpay, the premium on an acquisition can reflect lots of other motivations besides control (synergy, for example).</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29" name="Rectangle 2"/>
          <p:cNvSpPr>
            <a:spLocks noGrp="1" noRot="1" noChangeAspect="1" noChangeArrowheads="1" noTextEdit="1"/>
          </p:cNvSpPr>
          <p:nvPr>
            <p:ph type="sldImg"/>
          </p:nvPr>
        </p:nvSpPr>
        <p:spPr>
          <a:xfrm>
            <a:off x="1150938" y="692150"/>
            <a:ext cx="4556125" cy="3416300"/>
          </a:xfrm>
          <a:ln/>
        </p:spPr>
      </p:sp>
      <p:sp>
        <p:nvSpPr>
          <p:cNvPr id="30413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Helvetica" charset="0"/>
                <a:ea typeface="ＭＳ Ｐゴシック" charset="0"/>
                <a:cs typeface="ＭＳ Ｐゴシック" charset="0"/>
              </a:rPr>
              <a:t>This is based on the assumption that the entire value of control rests with the voting shareholders and that the non-voting shareholders are helpless bystanders. That may be a little unfair since many countries have laws protecting non-voting shareholders at least partially.</a:t>
            </a:r>
          </a:p>
          <a:p>
            <a:r>
              <a:rPr lang="en-US">
                <a:latin typeface="Helvetica" charset="0"/>
                <a:ea typeface="ＭＳ Ｐゴシック" charset="0"/>
                <a:cs typeface="ＭＳ Ｐゴシック" charset="0"/>
              </a:rPr>
              <a:t>It is also likely to overstate the voting share premium, when non-voting shareholders can piggyback and benefit from changes made in the way the firm is run.</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pPr algn="ctr"/>
            <a:r>
              <a:rPr lang="en-US" sz="2000" smtClean="0">
                <a:solidFill>
                  <a:srgbClr val="FFFFFF"/>
                </a:solidFill>
              </a:rPr>
              <a:t>‹#›</a:t>
            </a:r>
            <a:endParaRPr lang="en-US" sz="2000" dirty="0">
              <a:solidFill>
                <a:srgbClr val="FFFFFF"/>
              </a:solidFill>
            </a:endParaRPr>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pPr algn="r"/>
            <a:r>
              <a:rPr lang="en-US" smtClean="0">
                <a:solidFill>
                  <a:schemeClr val="tx2"/>
                </a:solidFill>
              </a:rPr>
              <a:t>Aswath Damodaran</a:t>
            </a:r>
            <a:endParaRPr lang="en-US" dirty="0">
              <a:solidFill>
                <a:schemeClr val="tx2"/>
              </a:solidFill>
            </a:endParaRPr>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72AC53DF-4216-466D-99A7-94400E6C2A25}" type="slidenum">
              <a:rPr lang="en-US" smtClean="0"/>
              <a:pPr/>
              <a:t>‹#›</a:t>
            </a:fld>
            <a:endParaRPr lang="en-US" dirty="0">
              <a:solidFill>
                <a:schemeClr val="tx2"/>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lang="en-US" smtClean="0"/>
              <a:t>Click to edit Master title style</a:t>
            </a:r>
            <a:endParaRPr lang="en-US" dirty="0"/>
          </a:p>
        </p:txBody>
      </p:sp>
      <p:sp>
        <p:nvSpPr>
          <p:cNvPr id="5" name="Footer Placeholder 4"/>
          <p:cNvSpPr>
            <a:spLocks noGrp="1"/>
          </p:cNvSpPr>
          <p:nvPr>
            <p:ph type="ftr" sz="quarter" idx="11"/>
          </p:nvPr>
        </p:nvSpPr>
        <p:spPr/>
        <p:txBody>
          <a:bodyPr/>
          <a:lstStyle>
            <a:lvl1pPr algn="l">
              <a:defRPr/>
            </a:lvl1pPr>
          </a:lstStyle>
          <a:p>
            <a:r>
              <a:rPr lang="en-US" dirty="0" smtClean="0"/>
              <a:t>Aswath Damodaran</a:t>
            </a:r>
            <a:endParaRPr lang="en-US" dirty="0"/>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8" name="Content Placeholder 7"/>
          <p:cNvSpPr>
            <a:spLocks noGrp="1"/>
          </p:cNvSpPr>
          <p:nvPr>
            <p:ph sz="quarter" idx="1"/>
          </p:nvPr>
        </p:nvSpPr>
        <p:spPr>
          <a:xfrm>
            <a:off x="612648" y="1600200"/>
            <a:ext cx="81534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3" name="TextBox 2"/>
          <p:cNvSpPr txBox="1"/>
          <p:nvPr/>
        </p:nvSpPr>
        <p:spPr>
          <a:xfrm>
            <a:off x="8587762" y="6383635"/>
            <a:ext cx="423914" cy="338554"/>
          </a:xfrm>
          <a:prstGeom prst="rect">
            <a:avLst/>
          </a:prstGeom>
          <a:noFill/>
        </p:spPr>
        <p:txBody>
          <a:bodyPr wrap="none" rtlCol="0">
            <a:spAutoFit/>
          </a:bodyPr>
          <a:lstStyle/>
          <a:p>
            <a:fld id="{A1DA0126-419A-8843-BA24-8B1DD2FAED52}" type="slidenum">
              <a:rPr lang="en-US" sz="1600" smtClean="0"/>
              <a:t>‹#›</a:t>
            </a:fld>
            <a:endParaRPr lang="en-US" sz="16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12" name="Date Placeholder 11"/>
          <p:cNvSpPr>
            <a:spLocks noGrp="1"/>
          </p:cNvSpPr>
          <p:nvPr>
            <p:ph type="dt" sz="half" idx="10"/>
          </p:nvPr>
        </p:nvSpPr>
        <p:spPr/>
        <p:txBody>
          <a:bodyPr/>
          <a:lstStyle/>
          <a:p>
            <a:r>
              <a:rPr lang="en-US" smtClean="0"/>
              <a:t>‹#›</a:t>
            </a:r>
            <a:endParaRPr lang="en-US" dirty="0"/>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pPr algn="ctr"/>
            <a:fld id="{1AD93096-5B34-4342-9326-69289CEAE4C2}" type="slidenum">
              <a:rPr lang="en-US" smtClean="0"/>
              <a:pPr algn="ctr"/>
              <a:t>‹#›</a:t>
            </a:fld>
            <a:endParaRPr lang="en-US" sz="2400" dirty="0">
              <a:solidFill>
                <a:srgbClr val="FFFFFF"/>
              </a:solidFill>
            </a:endParaRPr>
          </a:p>
        </p:txBody>
      </p:sp>
      <p:sp>
        <p:nvSpPr>
          <p:cNvPr id="14" name="Footer Placeholder 13"/>
          <p:cNvSpPr>
            <a:spLocks noGrp="1"/>
          </p:cNvSpPr>
          <p:nvPr>
            <p:ph type="ftr" sz="quarter" idx="12"/>
          </p:nvPr>
        </p:nvSpPr>
        <p:spPr/>
        <p:txBody>
          <a:bodyPr/>
          <a:lstStyle/>
          <a:p>
            <a:r>
              <a:rPr lang="en-US" dirty="0" smtClean="0"/>
              <a:t>Aswath Damodaran</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7"/>
          <p:cNvSpPr>
            <a:spLocks noGrp="1"/>
          </p:cNvSpPr>
          <p:nvPr>
            <p:ph type="dt" sz="half" idx="15"/>
          </p:nvPr>
        </p:nvSpPr>
        <p:spPr/>
        <p:txBody>
          <a:bodyPr rtlCol="0"/>
          <a:lstStyle/>
          <a:p>
            <a:r>
              <a:rPr lang="en-US" smtClean="0"/>
              <a:t>‹#›</a:t>
            </a:r>
            <a:endParaRPr lang="en-US" dirty="0"/>
          </a:p>
        </p:txBody>
      </p:sp>
      <p:sp>
        <p:nvSpPr>
          <p:cNvPr id="10" name="Slide Number Placeholder 9"/>
          <p:cNvSpPr>
            <a:spLocks noGrp="1"/>
          </p:cNvSpPr>
          <p:nvPr>
            <p:ph type="sldNum" sz="quarter" idx="16"/>
          </p:nvPr>
        </p:nvSpPr>
        <p:spPr/>
        <p:txBody>
          <a:bodyPr rtlCol="0"/>
          <a:lstStyle/>
          <a:p>
            <a:pPr algn="ctr"/>
            <a:fld id="{1AD93096-5B34-4342-9326-69289CEAE4C2}" type="slidenum">
              <a:rPr lang="en-US" smtClean="0"/>
              <a:pPr algn="ctr"/>
              <a:t>‹#›</a:t>
            </a:fld>
            <a:endParaRPr lang="en-US"/>
          </a:p>
        </p:txBody>
      </p:sp>
      <p:sp>
        <p:nvSpPr>
          <p:cNvPr id="12" name="Footer Placeholder 11"/>
          <p:cNvSpPr>
            <a:spLocks noGrp="1"/>
          </p:cNvSpPr>
          <p:nvPr>
            <p:ph type="ftr" sz="quarter" idx="17"/>
          </p:nvPr>
        </p:nvSpPr>
        <p:spPr/>
        <p:txBody>
          <a:bodyPr rtlCol="0"/>
          <a:lstStyle/>
          <a:p>
            <a:r>
              <a:rPr lang="en-US" dirty="0" smtClean="0"/>
              <a:t>Aswath Damodaran</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3" name="Date Placeholder 2"/>
          <p:cNvSpPr>
            <a:spLocks noGrp="1"/>
          </p:cNvSpPr>
          <p:nvPr>
            <p:ph type="dt" sz="half" idx="10"/>
          </p:nvPr>
        </p:nvSpPr>
        <p:spPr/>
        <p:txBody>
          <a:bodyPr/>
          <a:lstStyle/>
          <a:p>
            <a:r>
              <a:rPr lang="en-US" smtClean="0"/>
              <a:t>‹#›</a:t>
            </a:r>
            <a:endParaRPr lang="en-US" dirty="0"/>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smtClean="0"/>
              <a:t>‹#›</a:t>
            </a:r>
            <a:endParaRPr lang="en-US"/>
          </a:p>
        </p:txBody>
      </p:sp>
      <p:sp>
        <p:nvSpPr>
          <p:cNvPr id="4" name="Footer Placeholder 3"/>
          <p:cNvSpPr>
            <a:spLocks noGrp="1"/>
          </p:cNvSpPr>
          <p:nvPr>
            <p:ph type="ftr" sz="quarter" idx="11"/>
          </p:nvPr>
        </p:nvSpPr>
        <p:spPr/>
        <p:txBody>
          <a:bodyPr/>
          <a:lstStyle/>
          <a:p>
            <a:r>
              <a:rPr lang="en-US" smtClean="0"/>
              <a:t>Aswath Damodaran</a:t>
            </a:r>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a:t>
            </a:r>
            <a:endParaRPr lang="en-US" dirty="0"/>
          </a:p>
        </p:txBody>
      </p:sp>
      <p:sp>
        <p:nvSpPr>
          <p:cNvPr id="3" name="Footer Placeholder 2"/>
          <p:cNvSpPr>
            <a:spLocks noGrp="1"/>
          </p:cNvSpPr>
          <p:nvPr>
            <p:ph type="ftr" sz="quarter" idx="11"/>
          </p:nvPr>
        </p:nvSpPr>
        <p:spPr/>
        <p:txBody>
          <a:bodyPr/>
          <a:lstStyle/>
          <a:p>
            <a:r>
              <a:rPr lang="en-US" dirty="0" smtClean="0"/>
              <a:t>Aswath Damodaran</a:t>
            </a:r>
            <a:endParaRPr lang="en-US" dirty="0"/>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1AD93096-5B34-4342-9326-69289CEAE4C2}" type="slidenum">
              <a:rPr lang="en-US" smtClean="0"/>
              <a:pPr/>
              <a:t>‹#›</a:t>
            </a:fld>
            <a:endParaRPr lang="en-US" dirty="0">
              <a:solidFill>
                <a:schemeClr val="tx2"/>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lang="en-US" smtClean="0"/>
              <a:t>Click to edit Master title style</a:t>
            </a:r>
            <a:endParaRPr lang="en-US" dirty="0"/>
          </a:p>
        </p:txBody>
      </p:sp>
      <p:sp>
        <p:nvSpPr>
          <p:cNvPr id="5" name="Date Placeholder 4"/>
          <p:cNvSpPr>
            <a:spLocks noGrp="1"/>
          </p:cNvSpPr>
          <p:nvPr>
            <p:ph type="dt" sz="half" idx="10"/>
          </p:nvPr>
        </p:nvSpPr>
        <p:spPr/>
        <p:txBody>
          <a:bodyPr/>
          <a:lstStyle/>
          <a:p>
            <a:r>
              <a:rPr lang="en-US" smtClean="0"/>
              <a:t>‹#›</a:t>
            </a:r>
            <a:endParaRPr lang="en-US" dirty="0"/>
          </a:p>
        </p:txBody>
      </p:sp>
      <p:sp>
        <p:nvSpPr>
          <p:cNvPr id="6" name="Footer Placeholder 5"/>
          <p:cNvSpPr>
            <a:spLocks noGrp="1"/>
          </p:cNvSpPr>
          <p:nvPr>
            <p:ph type="ftr" sz="quarter" idx="11"/>
          </p:nvPr>
        </p:nvSpPr>
        <p:spPr/>
        <p:txBody>
          <a:bodyPr/>
          <a:lstStyle/>
          <a:p>
            <a:r>
              <a:rPr lang="en-US" dirty="0" smtClean="0"/>
              <a:t>Aswath Damodaran</a:t>
            </a:r>
            <a:endParaRPr lang="en-US" dirty="0"/>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9" name="Content Placeholder 8"/>
          <p:cNvSpPr>
            <a:spLocks noGrp="1"/>
          </p:cNvSpPr>
          <p:nvPr>
            <p:ph sz="quarter" idx="1"/>
          </p:nvPr>
        </p:nvSpPr>
        <p:spPr>
          <a:xfrm>
            <a:off x="2362200" y="1752600"/>
            <a:ext cx="6400800" cy="4419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10" name="Picture 9" descr="sm_globe.png"/>
          <p:cNvPicPr>
            <a:picLocks noChangeAspect="1"/>
          </p:cNvPicPr>
          <p:nvPr/>
        </p:nvPicPr>
        <p:blipFill>
          <a:blip r:embed="rId2"/>
          <a:stretch>
            <a:fillRect/>
          </a:stretch>
        </p:blipFill>
        <p:spPr>
          <a:xfrm>
            <a:off x="612648" y="1755648"/>
            <a:ext cx="1615307" cy="1688453"/>
          </a:xfrm>
          <a:prstGeom prst="rect">
            <a:avLst/>
          </a:prstGeom>
          <a:ln w="50800" cap="sq" cmpd="dbl">
            <a:solidFill>
              <a:schemeClr val="accent2"/>
            </a:solidFill>
            <a:miter lim="800000"/>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lang="en-US" smtClean="0"/>
              <a:t>Click to edit Master title style</a:t>
            </a:r>
            <a:endParaRPr lang="en-US" dirty="0"/>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2" name="Date Placeholder 11"/>
          <p:cNvSpPr>
            <a:spLocks noGrp="1"/>
          </p:cNvSpPr>
          <p:nvPr>
            <p:ph type="dt" sz="half" idx="10"/>
          </p:nvPr>
        </p:nvSpPr>
        <p:spPr>
          <a:xfrm>
            <a:off x="6248400" y="6248400"/>
            <a:ext cx="2667000" cy="365125"/>
          </a:xfrm>
        </p:spPr>
        <p:txBody>
          <a:bodyPr rtlCol="0"/>
          <a:lstStyle/>
          <a:p>
            <a:r>
              <a:rPr lang="en-US" smtClean="0"/>
              <a:t>‹#›</a:t>
            </a:r>
            <a:endParaRPr lang="en-US"/>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pPr algn="ctr"/>
            <a:fld id="{1AD93096-5B34-4342-9326-69289CEAE4C2}" type="slidenum">
              <a:rPr lang="en-US" smtClean="0"/>
              <a:pPr algn="ctr"/>
              <a:t>‹#›</a:t>
            </a:fld>
            <a:endParaRPr lang="en-US" sz="2800" dirty="0"/>
          </a:p>
        </p:txBody>
      </p:sp>
      <p:sp>
        <p:nvSpPr>
          <p:cNvPr id="14" name="Footer Placeholder 13"/>
          <p:cNvSpPr>
            <a:spLocks noGrp="1"/>
          </p:cNvSpPr>
          <p:nvPr>
            <p:ph type="ftr" sz="quarter" idx="12"/>
          </p:nvPr>
        </p:nvSpPr>
        <p:spPr>
          <a:xfrm>
            <a:off x="1600200" y="6248206"/>
            <a:ext cx="4572000" cy="365125"/>
          </a:xfrm>
        </p:spPr>
        <p:txBody>
          <a:bodyPr rtlCol="0"/>
          <a:lstStyle/>
          <a:p>
            <a:r>
              <a:rPr lang="en-US" smtClean="0"/>
              <a:t>Aswath Damodaran</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lang="en-US" smtClean="0"/>
              <a:t>Drag picture to placeholder or click icon to add</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solidFill>
                  <a:schemeClr val="tx2"/>
                </a:solidFill>
              </a:rPr>
              <a:t>‹#›</a:t>
            </a:r>
            <a:endParaRPr lang="en-US"/>
          </a:p>
        </p:txBody>
      </p:sp>
      <p:sp>
        <p:nvSpPr>
          <p:cNvPr id="5" name="Footer Placeholder 4"/>
          <p:cNvSpPr>
            <a:spLocks noGrp="1"/>
          </p:cNvSpPr>
          <p:nvPr>
            <p:ph type="ftr" sz="quarter" idx="11"/>
          </p:nvPr>
        </p:nvSpPr>
        <p:spPr/>
        <p:txBody>
          <a:bodyPr/>
          <a:lstStyle/>
          <a:p>
            <a:r>
              <a:rPr lang="en-US" smtClean="0"/>
              <a:t>Aswath Damodaran</a:t>
            </a:r>
            <a:endParaRPr lang="en-US"/>
          </a:p>
        </p:txBody>
      </p:sp>
      <p:sp>
        <p:nvSpPr>
          <p:cNvPr id="6" name="Slide Number Placeholder 5"/>
          <p:cNvSpPr>
            <a:spLocks noGrp="1"/>
          </p:cNvSpPr>
          <p:nvPr>
            <p:ph type="sldNum" sz="quarter" idx="12"/>
          </p:nvPr>
        </p:nvSpPr>
        <p:spPr/>
        <p:txBody>
          <a:bodyPr/>
          <a:lstStyle/>
          <a:p>
            <a:fld id="{72AC53DF-4216-466D-99A7-94400E6C2A25}" type="slidenum">
              <a:rPr lang="en-US" sz="1200" smtClean="0">
                <a:solidFill>
                  <a:schemeClr val="tx2"/>
                </a:solidFill>
              </a: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553200" y="6248402"/>
            <a:ext cx="2209800" cy="365125"/>
          </a:xfrm>
        </p:spPr>
        <p:txBody>
          <a:bodyPr/>
          <a:lstStyle/>
          <a:p>
            <a:r>
              <a:rPr lang="en-US" smtClean="0">
                <a:solidFill>
                  <a:schemeClr val="tx2"/>
                </a:solidFill>
              </a:rPr>
              <a:t>‹#›</a:t>
            </a:r>
            <a:endParaRPr lang="en-US" dirty="0"/>
          </a:p>
        </p:txBody>
      </p:sp>
      <p:sp>
        <p:nvSpPr>
          <p:cNvPr id="5" name="Footer Placeholder 4"/>
          <p:cNvSpPr>
            <a:spLocks noGrp="1"/>
          </p:cNvSpPr>
          <p:nvPr>
            <p:ph type="ftr" sz="quarter" idx="11"/>
          </p:nvPr>
        </p:nvSpPr>
        <p:spPr>
          <a:xfrm>
            <a:off x="457201" y="6248207"/>
            <a:ext cx="5573483" cy="365125"/>
          </a:xfrm>
        </p:spPr>
        <p:txBody>
          <a:bodyPr/>
          <a:lstStyle/>
          <a:p>
            <a:r>
              <a:rPr lang="en-US" smtClean="0"/>
              <a:t>Aswath Damodaran</a:t>
            </a:r>
            <a:endParaRPr lang="en-US" dirty="0"/>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72AC53DF-4216-466D-99A7-94400E6C2A25}" type="slidenum">
              <a:rPr lang="en-US" sz="1200" smtClean="0">
                <a:solidFill>
                  <a:schemeClr val="tx2"/>
                </a:solidFill>
              </a: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a:xfrm>
            <a:off x="6096000" y="6248400"/>
            <a:ext cx="2667000" cy="365125"/>
          </a:xfrm>
          <a:prstGeom prst="rect">
            <a:avLst/>
          </a:prstGeom>
        </p:spPr>
        <p:txBody>
          <a:bodyPr/>
          <a:lstStyle>
            <a:lvl1pPr>
              <a:defRPr/>
            </a:lvl1pPr>
          </a:lstStyle>
          <a:p>
            <a:pPr>
              <a:defRPr/>
            </a:pPr>
            <a:r>
              <a:rPr lang="en-US" smtClean="0"/>
              <a:t>‹#›</a:t>
            </a:r>
            <a:endParaRPr lang="en-US"/>
          </a:p>
        </p:txBody>
      </p:sp>
      <p:sp>
        <p:nvSpPr>
          <p:cNvPr id="7" name="Footer Placeholder 2"/>
          <p:cNvSpPr>
            <a:spLocks noGrp="1"/>
          </p:cNvSpPr>
          <p:nvPr>
            <p:ph type="ftr" sz="quarter" idx="11"/>
          </p:nvPr>
        </p:nvSpPr>
        <p:spPr>
          <a:xfrm>
            <a:off x="609600" y="6248400"/>
            <a:ext cx="5421313" cy="365125"/>
          </a:xfrm>
          <a:prstGeom prst="rect">
            <a:avLst/>
          </a:prstGeom>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a:xfrm>
            <a:off x="0" y="1271588"/>
            <a:ext cx="533400" cy="244475"/>
          </a:xfrm>
          <a:prstGeom prst="rect">
            <a:avLst/>
          </a:prstGeom>
        </p:spPr>
        <p:txBody>
          <a:bodyPr/>
          <a:lstStyle>
            <a:lvl1pPr>
              <a:defRPr/>
            </a:lvl1pPr>
          </a:lstStyle>
          <a:p>
            <a:pPr>
              <a:defRPr/>
            </a:pPr>
            <a:fld id="{F6A3B3F2-A7CD-1040-BA6D-B7AAC5507D45}" type="slidenum">
              <a:rPr lang="en-US"/>
              <a:pPr>
                <a:defRPr/>
              </a:pPr>
              <a:t>‹#›</a:t>
            </a:fld>
            <a:endParaRPr lang="en-US" sz="1400" dirty="0">
              <a:solidFill>
                <a:srgbClr val="FFFFFF"/>
              </a:solidFill>
            </a:endParaRPr>
          </a:p>
        </p:txBody>
      </p:sp>
    </p:spTree>
    <p:extLst>
      <p:ext uri="{BB962C8B-B14F-4D97-AF65-F5344CB8AC3E}">
        <p14:creationId xmlns:p14="http://schemas.microsoft.com/office/powerpoint/2010/main" val="106700139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lang="en-US" smtClean="0"/>
              <a:t>Click to edit Master title style</a:t>
            </a:r>
            <a:endParaRPr lang="en-US" dirty="0"/>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r">
              <a:defRPr sz="1400">
                <a:solidFill>
                  <a:schemeClr val="tx2"/>
                </a:solidFill>
              </a:defRPr>
            </a:lvl1pPr>
          </a:lstStyle>
          <a:p>
            <a:r>
              <a:rPr lang="en-US" smtClean="0"/>
              <a:t>‹#›</a:t>
            </a:r>
            <a:endParaRPr lang="en-US" dirty="0"/>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l">
              <a:defRPr sz="1400">
                <a:solidFill>
                  <a:schemeClr val="tx2"/>
                </a:solidFill>
              </a:defRPr>
            </a:lvl1pPr>
          </a:lstStyle>
          <a:p>
            <a:r>
              <a:rPr lang="en-US" dirty="0" smtClean="0"/>
              <a:t>Aswath Damodaran</a:t>
            </a:r>
            <a:endParaRPr lang="en-US" dirty="0"/>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chemeClr val="tx1"/>
              </a:solidFill>
            </a:endParaRPr>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a:defRPr sz="1400" b="1">
                <a:solidFill>
                  <a:srgbClr val="FFFFFF"/>
                </a:solidFill>
              </a:defRPr>
            </a:lvl1p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 id="2147483676" r:id="rId12"/>
  </p:sldLayoutIdLst>
  <p:txStyles>
    <p:titleStyle>
      <a:lvl1pPr algn="l" rtl="0" eaLnBrk="1" latinLnBrk="0" hangingPunct="1">
        <a:spcBef>
          <a:spcPct val="0"/>
        </a:spcBef>
        <a:buNone/>
        <a:defRPr sz="36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sz="28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sz="24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sz="24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1.bin"/><Relationship Id="rId4" Type="http://schemas.openxmlformats.org/officeDocument/2006/relationships/image" Target="../media/image5.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7.xml.rels><?xml version="1.0" encoding="UTF-8" standalone="yes"?>
<Relationships xmlns="http://schemas.openxmlformats.org/package/2006/relationships"><Relationship Id="rId3" Type="http://schemas.openxmlformats.org/officeDocument/2006/relationships/oleObject" Target="../embeddings/Microsoft_Word_97_-_2004_Document1.doc"/><Relationship Id="rId4" Type="http://schemas.openxmlformats.org/officeDocument/2006/relationships/image" Target="../media/image6.emf"/><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2.bin"/><Relationship Id="rId4" Type="http://schemas.openxmlformats.org/officeDocument/2006/relationships/image" Target="../media/image7.emf"/><Relationship Id="rId1" Type="http://schemas.openxmlformats.org/officeDocument/2006/relationships/vmlDrawing" Target="../drawings/vmlDrawing3.vml"/><Relationship Id="rId2"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8.em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9.em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image" Target="../media/image11.emf"/></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2.emf"/></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9.xml"/><Relationship Id="rId4" Type="http://schemas.openxmlformats.org/officeDocument/2006/relationships/oleObject" Target="../embeddings/oleObject3.bin"/><Relationship Id="rId5" Type="http://schemas.openxmlformats.org/officeDocument/2006/relationships/image" Target="../media/image13.emf"/><Relationship Id="rId6" Type="http://schemas.openxmlformats.org/officeDocument/2006/relationships/oleObject" Target="../embeddings/oleObject4.bin"/><Relationship Id="rId7" Type="http://schemas.openxmlformats.org/officeDocument/2006/relationships/image" Target="../media/image14.emf"/><Relationship Id="rId8" Type="http://schemas.openxmlformats.org/officeDocument/2006/relationships/oleObject" Target="../embeddings/oleObject5.bin"/><Relationship Id="rId9" Type="http://schemas.openxmlformats.org/officeDocument/2006/relationships/image" Target="../media/image15.emf"/><Relationship Id="rId1" Type="http://schemas.openxmlformats.org/officeDocument/2006/relationships/vmlDrawing" Target="../drawings/vmlDrawing4.vml"/><Relationship Id="rId2"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THE FINAL REVIEW: THE REST OF THE MATERIAL</a:t>
            </a:r>
            <a:endParaRPr lang="en-US" dirty="0"/>
          </a:p>
        </p:txBody>
      </p:sp>
      <p:sp>
        <p:nvSpPr>
          <p:cNvPr id="3" name="Subtitle 2"/>
          <p:cNvSpPr>
            <a:spLocks noGrp="1"/>
          </p:cNvSpPr>
          <p:nvPr>
            <p:ph type="subTitle" idx="1"/>
          </p:nvPr>
        </p:nvSpPr>
        <p:spPr/>
        <p:txBody>
          <a:bodyPr/>
          <a:lstStyle/>
          <a:p>
            <a:r>
              <a:rPr lang="en-US" dirty="0" smtClean="0"/>
              <a:t>Aswath Damodaran</a:t>
            </a:r>
            <a:endParaRPr lang="en-US" dirty="0"/>
          </a:p>
        </p:txBody>
      </p:sp>
    </p:spTree>
    <p:extLst>
      <p:ext uri="{BB962C8B-B14F-4D97-AF65-F5344CB8AC3E}">
        <p14:creationId xmlns:p14="http://schemas.microsoft.com/office/powerpoint/2010/main" val="2437934546"/>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final pieces of the puzzle</a:t>
            </a:r>
            <a:endParaRPr lang="en-US" dirty="0"/>
          </a:p>
        </p:txBody>
      </p:sp>
      <p:sp>
        <p:nvSpPr>
          <p:cNvPr id="3" name="Content Placeholder 2"/>
          <p:cNvSpPr>
            <a:spLocks noGrp="1"/>
          </p:cNvSpPr>
          <p:nvPr>
            <p:ph sz="quarter" idx="1"/>
          </p:nvPr>
        </p:nvSpPr>
        <p:spPr/>
        <p:txBody>
          <a:bodyPr>
            <a:normAutofit fontScale="77500" lnSpcReduction="20000"/>
          </a:bodyPr>
          <a:lstStyle/>
          <a:p>
            <a:r>
              <a:rPr lang="en-US" dirty="0" smtClean="0"/>
              <a:t>Real Options</a:t>
            </a:r>
          </a:p>
          <a:p>
            <a:pPr lvl="1"/>
            <a:r>
              <a:rPr lang="en-US" dirty="0" smtClean="0"/>
              <a:t>The three key questions</a:t>
            </a:r>
          </a:p>
          <a:p>
            <a:pPr lvl="1"/>
            <a:r>
              <a:rPr lang="en-US" dirty="0" smtClean="0"/>
              <a:t>The option to delay: Patents &amp; Natural resources</a:t>
            </a:r>
          </a:p>
          <a:p>
            <a:pPr lvl="1"/>
            <a:r>
              <a:rPr lang="en-US" dirty="0" smtClean="0"/>
              <a:t>The options to expand &amp; abandon</a:t>
            </a:r>
          </a:p>
          <a:p>
            <a:pPr lvl="1"/>
            <a:r>
              <a:rPr lang="en-US" dirty="0" smtClean="0"/>
              <a:t>The value of financial flexibility</a:t>
            </a:r>
          </a:p>
          <a:p>
            <a:pPr lvl="1"/>
            <a:r>
              <a:rPr lang="en-US" dirty="0" smtClean="0"/>
              <a:t>Equity in deeply troubled firms</a:t>
            </a:r>
          </a:p>
          <a:p>
            <a:r>
              <a:rPr lang="en-US" dirty="0" smtClean="0"/>
              <a:t>Acquisition valuation</a:t>
            </a:r>
          </a:p>
          <a:p>
            <a:pPr lvl="1"/>
            <a:r>
              <a:rPr lang="en-US" dirty="0" smtClean="0"/>
              <a:t>Key principles on risk &amp; discount rates</a:t>
            </a:r>
          </a:p>
          <a:p>
            <a:pPr lvl="1"/>
            <a:r>
              <a:rPr lang="en-US" dirty="0" smtClean="0"/>
              <a:t>The value of synergy &amp; control</a:t>
            </a:r>
          </a:p>
          <a:p>
            <a:pPr lvl="1"/>
            <a:r>
              <a:rPr lang="en-US" dirty="0" smtClean="0"/>
              <a:t>Acquisition mechanics (Exchange offers)</a:t>
            </a:r>
          </a:p>
          <a:p>
            <a:r>
              <a:rPr lang="en-US" dirty="0" smtClean="0"/>
              <a:t>Value Enhancement</a:t>
            </a:r>
          </a:p>
          <a:p>
            <a:pPr lvl="1"/>
            <a:r>
              <a:rPr lang="en-US" dirty="0" smtClean="0"/>
              <a:t>The drivers of value</a:t>
            </a:r>
          </a:p>
          <a:p>
            <a:pPr lvl="1"/>
            <a:r>
              <a:rPr lang="en-US" dirty="0" smtClean="0"/>
              <a:t>Value enhancement</a:t>
            </a:r>
          </a:p>
          <a:p>
            <a:pPr lvl="1"/>
            <a:r>
              <a:rPr lang="en-US" dirty="0" smtClean="0"/>
              <a:t>Voting &amp; non-voting shares</a:t>
            </a:r>
            <a:endParaRPr lang="en-US" dirty="0"/>
          </a:p>
        </p:txBody>
      </p:sp>
    </p:spTree>
    <p:extLst>
      <p:ext uri="{BB962C8B-B14F-4D97-AF65-F5344CB8AC3E}">
        <p14:creationId xmlns:p14="http://schemas.microsoft.com/office/powerpoint/2010/main" val="3670337063"/>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Real Option: Key Questions</a:t>
            </a:r>
            <a:endParaRPr lang="en-US" dirty="0"/>
          </a:p>
        </p:txBody>
      </p:sp>
      <p:sp>
        <p:nvSpPr>
          <p:cNvPr id="3" name="Content Placeholder 2"/>
          <p:cNvSpPr>
            <a:spLocks noGrp="1"/>
          </p:cNvSpPr>
          <p:nvPr>
            <p:ph sz="quarter" idx="1"/>
          </p:nvPr>
        </p:nvSpPr>
        <p:spPr/>
        <p:txBody>
          <a:bodyPr>
            <a:normAutofit fontScale="85000" lnSpcReduction="10000"/>
          </a:bodyPr>
          <a:lstStyle/>
          <a:p>
            <a:pPr>
              <a:defRPr/>
            </a:pPr>
            <a:r>
              <a:rPr lang="en-US" dirty="0"/>
              <a:t>Is there an option embedded in this asset/ decision?</a:t>
            </a:r>
          </a:p>
          <a:p>
            <a:pPr lvl="1">
              <a:defRPr/>
            </a:pPr>
            <a:r>
              <a:rPr lang="en-US" dirty="0"/>
              <a:t>Can you identify the underlying asset?</a:t>
            </a:r>
          </a:p>
          <a:p>
            <a:pPr lvl="1">
              <a:defRPr/>
            </a:pPr>
            <a:r>
              <a:rPr lang="en-US" dirty="0"/>
              <a:t>Can you specify the </a:t>
            </a:r>
            <a:r>
              <a:rPr lang="en-US" dirty="0" smtClean="0"/>
              <a:t>contingency </a:t>
            </a:r>
            <a:r>
              <a:rPr lang="en-US" dirty="0"/>
              <a:t>under which you will get payoff?</a:t>
            </a:r>
          </a:p>
          <a:p>
            <a:pPr>
              <a:defRPr/>
            </a:pPr>
            <a:r>
              <a:rPr lang="en-US" dirty="0"/>
              <a:t>Is there exclusivity?</a:t>
            </a:r>
          </a:p>
          <a:p>
            <a:pPr lvl="1">
              <a:defRPr/>
            </a:pPr>
            <a:r>
              <a:rPr lang="en-US" dirty="0"/>
              <a:t>If yes, there is option value.</a:t>
            </a:r>
          </a:p>
          <a:p>
            <a:pPr lvl="1">
              <a:defRPr/>
            </a:pPr>
            <a:r>
              <a:rPr lang="en-US" dirty="0"/>
              <a:t>If no, there is none.</a:t>
            </a:r>
          </a:p>
          <a:p>
            <a:pPr lvl="1">
              <a:defRPr/>
            </a:pPr>
            <a:r>
              <a:rPr lang="en-US" dirty="0"/>
              <a:t>If in between, you have to scale value.</a:t>
            </a:r>
          </a:p>
          <a:p>
            <a:pPr>
              <a:defRPr/>
            </a:pPr>
            <a:r>
              <a:rPr lang="en-US" dirty="0"/>
              <a:t>Can you use an option pricing model to value the real option?</a:t>
            </a:r>
          </a:p>
          <a:p>
            <a:pPr lvl="1">
              <a:defRPr/>
            </a:pPr>
            <a:r>
              <a:rPr lang="en-US" dirty="0"/>
              <a:t>Is the underlying asset traded?</a:t>
            </a:r>
          </a:p>
          <a:p>
            <a:pPr lvl="1">
              <a:defRPr/>
            </a:pPr>
            <a:r>
              <a:rPr lang="en-US" dirty="0"/>
              <a:t>Can the option be bought and sold?</a:t>
            </a:r>
          </a:p>
          <a:p>
            <a:pPr lvl="1">
              <a:defRPr/>
            </a:pPr>
            <a:r>
              <a:rPr lang="en-US" dirty="0"/>
              <a:t>Is the cost of exercising the option known and clear</a:t>
            </a:r>
            <a:r>
              <a:rPr lang="en-US" dirty="0" smtClean="0"/>
              <a:t>?</a:t>
            </a:r>
            <a:endParaRPr lang="en-US" dirty="0"/>
          </a:p>
        </p:txBody>
      </p:sp>
    </p:spTree>
    <p:extLst>
      <p:ext uri="{BB962C8B-B14F-4D97-AF65-F5344CB8AC3E}">
        <p14:creationId xmlns:p14="http://schemas.microsoft.com/office/powerpoint/2010/main" val="267962677"/>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Option Pricing Model: Reading the Entrails</a:t>
            </a:r>
            <a:endParaRPr lang="en-US" dirty="0"/>
          </a:p>
        </p:txBody>
      </p:sp>
      <p:sp>
        <p:nvSpPr>
          <p:cNvPr id="3" name="Content Placeholder 2"/>
          <p:cNvSpPr>
            <a:spLocks noGrp="1"/>
          </p:cNvSpPr>
          <p:nvPr>
            <p:ph sz="quarter" idx="1"/>
          </p:nvPr>
        </p:nvSpPr>
        <p:spPr/>
        <p:txBody>
          <a:bodyPr>
            <a:normAutofit fontScale="62500" lnSpcReduction="20000"/>
          </a:bodyPr>
          <a:lstStyle/>
          <a:p>
            <a:pPr marL="0" indent="0">
              <a:buNone/>
            </a:pPr>
            <a:r>
              <a:rPr lang="en-US" dirty="0" smtClean="0"/>
              <a:t>In the Black Scholes model the value of a call and put are estimated by creating and valuing replicating portfolios. In the dividend yield adjusted versions:</a:t>
            </a:r>
          </a:p>
          <a:p>
            <a:pPr marL="0" indent="0" algn="ctr">
              <a:buNone/>
              <a:defRPr/>
            </a:pPr>
            <a:r>
              <a:rPr lang="en-US" dirty="0"/>
              <a:t>C = S e</a:t>
            </a:r>
            <a:r>
              <a:rPr lang="en-US" baseline="30000" dirty="0"/>
              <a:t>-</a:t>
            </a:r>
            <a:r>
              <a:rPr lang="en-US" baseline="30000" dirty="0" err="1"/>
              <a:t>yt</a:t>
            </a:r>
            <a:r>
              <a:rPr lang="en-US" dirty="0"/>
              <a:t> N(d1) - K e</a:t>
            </a:r>
            <a:r>
              <a:rPr lang="en-US" baseline="30000" dirty="0"/>
              <a:t>-</a:t>
            </a:r>
            <a:r>
              <a:rPr lang="en-US" baseline="30000" dirty="0" err="1"/>
              <a:t>rt</a:t>
            </a:r>
            <a:r>
              <a:rPr lang="en-US" baseline="30000" dirty="0"/>
              <a:t> </a:t>
            </a:r>
            <a:r>
              <a:rPr lang="en-US" dirty="0"/>
              <a:t>N(d2)</a:t>
            </a:r>
          </a:p>
          <a:p>
            <a:pPr marL="365760" lvl="1" indent="0">
              <a:buNone/>
              <a:defRPr/>
            </a:pPr>
            <a:r>
              <a:rPr lang="en-US" dirty="0"/>
              <a:t>where,</a:t>
            </a:r>
          </a:p>
          <a:p>
            <a:pPr marL="365760" lvl="1" indent="0">
              <a:buNone/>
              <a:defRPr/>
            </a:pPr>
            <a:r>
              <a:rPr lang="en-US" dirty="0"/>
              <a:t>	</a:t>
            </a:r>
            <a:r>
              <a:rPr lang="en-US" dirty="0" smtClean="0"/>
              <a:t>				and </a:t>
            </a:r>
            <a:r>
              <a:rPr lang="en-US" dirty="0"/>
              <a:t>d2 = d1 -  √t</a:t>
            </a:r>
          </a:p>
          <a:p>
            <a:pPr marL="365760" lvl="1" indent="0">
              <a:buNone/>
              <a:defRPr/>
            </a:pPr>
            <a:endParaRPr lang="en-US" dirty="0"/>
          </a:p>
          <a:p>
            <a:pPr>
              <a:defRPr/>
            </a:pPr>
            <a:endParaRPr lang="en-US" dirty="0" smtClean="0"/>
          </a:p>
          <a:p>
            <a:pPr>
              <a:defRPr/>
            </a:pPr>
            <a:r>
              <a:rPr lang="en-US" dirty="0" smtClean="0"/>
              <a:t>The </a:t>
            </a:r>
            <a:r>
              <a:rPr lang="en-US" dirty="0"/>
              <a:t>value of a put can also be </a:t>
            </a:r>
            <a:r>
              <a:rPr lang="en-US" dirty="0" smtClean="0"/>
              <a:t>derived from the call</a:t>
            </a:r>
            <a:endParaRPr lang="en-US" dirty="0"/>
          </a:p>
          <a:p>
            <a:pPr marL="320040" lvl="1" indent="0">
              <a:buNone/>
              <a:defRPr/>
            </a:pPr>
            <a:r>
              <a:rPr lang="en-US" dirty="0" smtClean="0"/>
              <a:t>P </a:t>
            </a:r>
            <a:r>
              <a:rPr lang="en-US" dirty="0"/>
              <a:t>= K e</a:t>
            </a:r>
            <a:r>
              <a:rPr lang="en-US" baseline="30000" dirty="0"/>
              <a:t>-</a:t>
            </a:r>
            <a:r>
              <a:rPr lang="en-US" baseline="30000" dirty="0" err="1"/>
              <a:t>rt</a:t>
            </a:r>
            <a:r>
              <a:rPr lang="en-US" dirty="0"/>
              <a:t> (1-N(d2)) - S e</a:t>
            </a:r>
            <a:r>
              <a:rPr lang="en-US" baseline="30000" dirty="0"/>
              <a:t>-</a:t>
            </a:r>
            <a:r>
              <a:rPr lang="en-US" baseline="30000" dirty="0" err="1"/>
              <a:t>yt</a:t>
            </a:r>
            <a:r>
              <a:rPr lang="en-US" baseline="30000" dirty="0"/>
              <a:t> </a:t>
            </a:r>
            <a:r>
              <a:rPr lang="en-US" dirty="0"/>
              <a:t>(1-N(d1)</a:t>
            </a:r>
            <a:r>
              <a:rPr lang="en-US" dirty="0" smtClean="0"/>
              <a:t>)</a:t>
            </a:r>
          </a:p>
          <a:p>
            <a:pPr marL="342900" indent="-342900">
              <a:defRPr/>
            </a:pPr>
            <a:r>
              <a:rPr lang="en-US" dirty="0" smtClean="0"/>
              <a:t>The model has embedded in it some key features:</a:t>
            </a:r>
          </a:p>
          <a:p>
            <a:pPr marL="662940" lvl="1" indent="-342900">
              <a:defRPr/>
            </a:pPr>
            <a:r>
              <a:rPr lang="en-US" dirty="0" smtClean="0"/>
              <a:t>The dividend yield operates as a trigger pushing an investor to exercise early. More generically, you can think of it as  the cost of delaying exercise, once an option becomes in the money.</a:t>
            </a:r>
          </a:p>
          <a:p>
            <a:pPr marL="662940" lvl="1" indent="-342900">
              <a:defRPr/>
            </a:pPr>
            <a:r>
              <a:rPr lang="en-US" dirty="0" smtClean="0"/>
              <a:t>N(d2): Risk neutral probability that the option will end up in the money.</a:t>
            </a:r>
          </a:p>
          <a:p>
            <a:pPr marL="662940" lvl="1" indent="-342900">
              <a:defRPr/>
            </a:pPr>
            <a:r>
              <a:rPr lang="en-US" dirty="0" smtClean="0"/>
              <a:t>N(d1): Also can be read as a probability and N(d1) – N(d2) can very loosely be thought off as the range of probability that the option will be in the money.</a:t>
            </a:r>
            <a:endParaRPr lang="en-US" dirty="0"/>
          </a:p>
        </p:txBody>
      </p:sp>
      <p:graphicFrame>
        <p:nvGraphicFramePr>
          <p:cNvPr id="4" name="Object 2"/>
          <p:cNvGraphicFramePr>
            <a:graphicFrameLocks/>
          </p:cNvGraphicFramePr>
          <p:nvPr>
            <p:extLst>
              <p:ext uri="{D42A27DB-BD31-4B8C-83A1-F6EECF244321}">
                <p14:modId xmlns:p14="http://schemas.microsoft.com/office/powerpoint/2010/main" val="362909326"/>
              </p:ext>
            </p:extLst>
          </p:nvPr>
        </p:nvGraphicFramePr>
        <p:xfrm>
          <a:off x="1932311" y="2411308"/>
          <a:ext cx="2852738" cy="877888"/>
        </p:xfrm>
        <a:graphic>
          <a:graphicData uri="http://schemas.openxmlformats.org/presentationml/2006/ole">
            <mc:AlternateContent xmlns:mc="http://schemas.openxmlformats.org/markup-compatibility/2006">
              <mc:Choice xmlns:v="urn:schemas-microsoft-com:vml" Requires="v">
                <p:oleObj spid="_x0000_s1033" name="Equation" r:id="rId3" imgW="1917700" imgH="596900" progId="Equation.3">
                  <p:embed/>
                </p:oleObj>
              </mc:Choice>
              <mc:Fallback>
                <p:oleObj name="Equation" r:id="rId3" imgW="1917700" imgH="596900" progId="Equation.3">
                  <p:embed/>
                  <p:pic>
                    <p:nvPicPr>
                      <p:cNvPr id="0" name=""/>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32311" y="2411308"/>
                        <a:ext cx="2852738" cy="8778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2968907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Cost of Delay</a:t>
            </a:r>
            <a:endParaRPr lang="en-US" dirty="0"/>
          </a:p>
        </p:txBody>
      </p:sp>
      <p:sp>
        <p:nvSpPr>
          <p:cNvPr id="3" name="Content Placeholder 2"/>
          <p:cNvSpPr>
            <a:spLocks noGrp="1"/>
          </p:cNvSpPr>
          <p:nvPr>
            <p:ph sz="quarter" idx="1"/>
          </p:nvPr>
        </p:nvSpPr>
        <p:spPr/>
        <p:txBody>
          <a:bodyPr>
            <a:normAutofit fontScale="92500" lnSpcReduction="10000"/>
          </a:bodyPr>
          <a:lstStyle/>
          <a:p>
            <a:r>
              <a:rPr lang="en-US" dirty="0"/>
              <a:t>The cost of delay is a measure of how much you will lose in the next period if you don't exercise the option now as a fraction of the current value of the </a:t>
            </a:r>
            <a:r>
              <a:rPr lang="en-US" dirty="0" smtClean="0"/>
              <a:t>underlying asset. There are three ways you can get it:</a:t>
            </a:r>
          </a:p>
          <a:p>
            <a:pPr marL="320040" lvl="1" indent="0">
              <a:buNone/>
            </a:pPr>
            <a:r>
              <a:rPr lang="en-US" dirty="0" smtClean="0"/>
              <a:t>Option 1: </a:t>
            </a:r>
            <a:r>
              <a:rPr lang="en-US" dirty="0"/>
              <a:t> If you have a decent estimate of the </a:t>
            </a:r>
            <a:r>
              <a:rPr lang="en-US" dirty="0" err="1"/>
              <a:t>cashflows</a:t>
            </a:r>
            <a:r>
              <a:rPr lang="en-US" dirty="0"/>
              <a:t> you will receive each period from exercising the option, it is better to use that </a:t>
            </a:r>
            <a:r>
              <a:rPr lang="en-US" dirty="0" err="1"/>
              <a:t>cashflow</a:t>
            </a:r>
            <a:r>
              <a:rPr lang="en-US" dirty="0"/>
              <a:t>/ PV of the asset as the dividend yield</a:t>
            </a:r>
            <a:r>
              <a:rPr lang="en-US" dirty="0" smtClean="0"/>
              <a:t>. (Example: Cash flows on an oil reserve)</a:t>
            </a:r>
          </a:p>
          <a:p>
            <a:pPr marL="320040" lvl="1" indent="0">
              <a:buNone/>
            </a:pPr>
            <a:r>
              <a:rPr lang="en-US" dirty="0" smtClean="0"/>
              <a:t>Option 2: If </a:t>
            </a:r>
            <a:r>
              <a:rPr lang="en-US" dirty="0"/>
              <a:t>your </a:t>
            </a:r>
            <a:r>
              <a:rPr lang="en-US" dirty="0" err="1"/>
              <a:t>cashflows</a:t>
            </a:r>
            <a:r>
              <a:rPr lang="en-US" dirty="0"/>
              <a:t> are uneven or if you do not know what the </a:t>
            </a:r>
            <a:r>
              <a:rPr lang="en-US" dirty="0" err="1"/>
              <a:t>cashflow</a:t>
            </a:r>
            <a:r>
              <a:rPr lang="en-US" dirty="0"/>
              <a:t> will be each period, you should use 1/n as your cost of delay. </a:t>
            </a:r>
            <a:r>
              <a:rPr lang="en-US" dirty="0" smtClean="0"/>
              <a:t>(Patent &amp; life()</a:t>
            </a:r>
          </a:p>
          <a:p>
            <a:pPr marL="320040" lvl="1" indent="0">
              <a:buNone/>
            </a:pPr>
            <a:r>
              <a:rPr lang="en-US" dirty="0" smtClean="0"/>
              <a:t>Option 3: If </a:t>
            </a:r>
            <a:r>
              <a:rPr lang="en-US" dirty="0"/>
              <a:t>you will lose nothing in terms of </a:t>
            </a:r>
            <a:r>
              <a:rPr lang="en-US" dirty="0" err="1"/>
              <a:t>cashflows</a:t>
            </a:r>
            <a:r>
              <a:rPr lang="en-US" dirty="0"/>
              <a:t> by waiting, you should have no cost of delay</a:t>
            </a:r>
            <a:r>
              <a:rPr lang="en-US" dirty="0" smtClean="0"/>
              <a:t>. (Olympics example)</a:t>
            </a:r>
            <a:endParaRPr lang="en-US" dirty="0"/>
          </a:p>
        </p:txBody>
      </p:sp>
    </p:spTree>
    <p:extLst>
      <p:ext uri="{BB962C8B-B14F-4D97-AF65-F5344CB8AC3E}">
        <p14:creationId xmlns:p14="http://schemas.microsoft.com/office/powerpoint/2010/main" val="33068003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2"/>
          <p:cNvSpPr>
            <a:spLocks noGrp="1" noChangeArrowheads="1"/>
          </p:cNvSpPr>
          <p:nvPr>
            <p:ph type="title"/>
          </p:nvPr>
        </p:nvSpPr>
        <p:spPr>
          <a:xfrm>
            <a:off x="612775" y="228600"/>
            <a:ext cx="8153400" cy="990600"/>
          </a:xfrm>
        </p:spPr>
        <p:txBody>
          <a:bodyPr/>
          <a:lstStyle/>
          <a:p>
            <a:pPr eaLnBrk="1" hangingPunct="1"/>
            <a:r>
              <a:rPr lang="en-US" dirty="0" smtClean="0">
                <a:latin typeface="Calibri" charset="0"/>
              </a:rPr>
              <a:t>The Option </a:t>
            </a:r>
            <a:r>
              <a:rPr lang="en-US" dirty="0">
                <a:latin typeface="Calibri" charset="0"/>
              </a:rPr>
              <a:t>to Delay a Project</a:t>
            </a:r>
          </a:p>
        </p:txBody>
      </p:sp>
      <p:sp>
        <p:nvSpPr>
          <p:cNvPr id="67586" name="Footer Placeholder 1"/>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p>
            <a:pPr>
              <a:defRPr/>
            </a:pPr>
            <a:fld id="{1E8FF8A4-CD82-004D-98E0-C3148A044CAB}" type="slidenum">
              <a:rPr lang="en-US"/>
              <a:pPr>
                <a:defRPr/>
              </a:pPr>
              <a:t>6</a:t>
            </a:fld>
            <a:endParaRPr lang="en-US" dirty="0"/>
          </a:p>
        </p:txBody>
      </p:sp>
      <p:sp>
        <p:nvSpPr>
          <p:cNvPr id="67588" name="Content Placeholder 6"/>
          <p:cNvSpPr>
            <a:spLocks noGrp="1"/>
          </p:cNvSpPr>
          <p:nvPr>
            <p:ph sz="quarter" idx="1"/>
          </p:nvPr>
        </p:nvSpPr>
        <p:spPr>
          <a:xfrm>
            <a:off x="612775" y="1600200"/>
            <a:ext cx="8153400" cy="4495800"/>
          </a:xfrm>
        </p:spPr>
        <p:txBody>
          <a:bodyPr/>
          <a:lstStyle/>
          <a:p>
            <a:pPr eaLnBrk="1" hangingPunct="1"/>
            <a:endParaRPr lang="en-US" dirty="0">
              <a:latin typeface="Calibri" charset="0"/>
            </a:endParaRPr>
          </a:p>
        </p:txBody>
      </p:sp>
      <p:grpSp>
        <p:nvGrpSpPr>
          <p:cNvPr id="67589" name="Group 3"/>
          <p:cNvGrpSpPr>
            <a:grpSpLocks/>
          </p:cNvGrpSpPr>
          <p:nvPr/>
        </p:nvGrpSpPr>
        <p:grpSpPr bwMode="auto">
          <a:xfrm>
            <a:off x="762000" y="4891088"/>
            <a:ext cx="6707188" cy="115887"/>
            <a:chOff x="480" y="3081"/>
            <a:chExt cx="4225" cy="73"/>
          </a:xfrm>
        </p:grpSpPr>
        <p:sp>
          <p:nvSpPr>
            <p:cNvPr id="67606" name="Freeform 4"/>
            <p:cNvSpPr>
              <a:spLocks/>
            </p:cNvSpPr>
            <p:nvPr/>
          </p:nvSpPr>
          <p:spPr bwMode="auto">
            <a:xfrm>
              <a:off x="4562" y="3081"/>
              <a:ext cx="143" cy="73"/>
            </a:xfrm>
            <a:custGeom>
              <a:avLst/>
              <a:gdLst>
                <a:gd name="T0" fmla="*/ 142 w 143"/>
                <a:gd name="T1" fmla="*/ 36 h 73"/>
                <a:gd name="T2" fmla="*/ 0 w 143"/>
                <a:gd name="T3" fmla="*/ 72 h 73"/>
                <a:gd name="T4" fmla="*/ 0 w 143"/>
                <a:gd name="T5" fmla="*/ 36 h 73"/>
                <a:gd name="T6" fmla="*/ 0 w 143"/>
                <a:gd name="T7" fmla="*/ 0 h 73"/>
                <a:gd name="T8" fmla="*/ 142 w 143"/>
                <a:gd name="T9" fmla="*/ 36 h 73"/>
                <a:gd name="T10" fmla="*/ 0 60000 65536"/>
                <a:gd name="T11" fmla="*/ 0 60000 65536"/>
                <a:gd name="T12" fmla="*/ 0 60000 65536"/>
                <a:gd name="T13" fmla="*/ 0 60000 65536"/>
                <a:gd name="T14" fmla="*/ 0 60000 65536"/>
                <a:gd name="T15" fmla="*/ 0 w 143"/>
                <a:gd name="T16" fmla="*/ 0 h 73"/>
                <a:gd name="T17" fmla="*/ 143 w 143"/>
                <a:gd name="T18" fmla="*/ 73 h 73"/>
              </a:gdLst>
              <a:ahLst/>
              <a:cxnLst>
                <a:cxn ang="T10">
                  <a:pos x="T0" y="T1"/>
                </a:cxn>
                <a:cxn ang="T11">
                  <a:pos x="T2" y="T3"/>
                </a:cxn>
                <a:cxn ang="T12">
                  <a:pos x="T4" y="T5"/>
                </a:cxn>
                <a:cxn ang="T13">
                  <a:pos x="T6" y="T7"/>
                </a:cxn>
                <a:cxn ang="T14">
                  <a:pos x="T8" y="T9"/>
                </a:cxn>
              </a:cxnLst>
              <a:rect l="T15" t="T16" r="T17" b="T18"/>
              <a:pathLst>
                <a:path w="143" h="73">
                  <a:moveTo>
                    <a:pt x="142" y="36"/>
                  </a:moveTo>
                  <a:lnTo>
                    <a:pt x="0" y="72"/>
                  </a:lnTo>
                  <a:lnTo>
                    <a:pt x="0" y="36"/>
                  </a:lnTo>
                  <a:lnTo>
                    <a:pt x="0" y="0"/>
                  </a:lnTo>
                  <a:lnTo>
                    <a:pt x="142" y="36"/>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67607" name="Line 5"/>
            <p:cNvSpPr>
              <a:spLocks noChangeShapeType="1"/>
            </p:cNvSpPr>
            <p:nvPr/>
          </p:nvSpPr>
          <p:spPr bwMode="auto">
            <a:xfrm>
              <a:off x="480" y="3125"/>
              <a:ext cx="408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67590" name="Line 6"/>
          <p:cNvSpPr>
            <a:spLocks noChangeShapeType="1"/>
          </p:cNvSpPr>
          <p:nvPr/>
        </p:nvSpPr>
        <p:spPr bwMode="auto">
          <a:xfrm>
            <a:off x="762000" y="5389563"/>
            <a:ext cx="25654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67591" name="Group 7"/>
          <p:cNvGrpSpPr>
            <a:grpSpLocks/>
          </p:cNvGrpSpPr>
          <p:nvPr/>
        </p:nvGrpSpPr>
        <p:grpSpPr bwMode="auto">
          <a:xfrm>
            <a:off x="3336925" y="1949450"/>
            <a:ext cx="3416300" cy="3449638"/>
            <a:chOff x="2102" y="1228"/>
            <a:chExt cx="2152" cy="2173"/>
          </a:xfrm>
        </p:grpSpPr>
        <p:sp>
          <p:nvSpPr>
            <p:cNvPr id="67604" name="Freeform 8"/>
            <p:cNvSpPr>
              <a:spLocks/>
            </p:cNvSpPr>
            <p:nvPr/>
          </p:nvSpPr>
          <p:spPr bwMode="auto">
            <a:xfrm>
              <a:off x="4131" y="1228"/>
              <a:ext cx="123" cy="113"/>
            </a:xfrm>
            <a:custGeom>
              <a:avLst/>
              <a:gdLst>
                <a:gd name="T0" fmla="*/ 122 w 123"/>
                <a:gd name="T1" fmla="*/ 0 h 113"/>
                <a:gd name="T2" fmla="*/ 47 w 123"/>
                <a:gd name="T3" fmla="*/ 112 h 113"/>
                <a:gd name="T4" fmla="*/ 28 w 123"/>
                <a:gd name="T5" fmla="*/ 93 h 113"/>
                <a:gd name="T6" fmla="*/ 0 w 123"/>
                <a:gd name="T7" fmla="*/ 65 h 113"/>
                <a:gd name="T8" fmla="*/ 122 w 123"/>
                <a:gd name="T9" fmla="*/ 0 h 113"/>
                <a:gd name="T10" fmla="*/ 0 60000 65536"/>
                <a:gd name="T11" fmla="*/ 0 60000 65536"/>
                <a:gd name="T12" fmla="*/ 0 60000 65536"/>
                <a:gd name="T13" fmla="*/ 0 60000 65536"/>
                <a:gd name="T14" fmla="*/ 0 60000 65536"/>
                <a:gd name="T15" fmla="*/ 0 w 123"/>
                <a:gd name="T16" fmla="*/ 0 h 113"/>
                <a:gd name="T17" fmla="*/ 123 w 123"/>
                <a:gd name="T18" fmla="*/ 113 h 113"/>
              </a:gdLst>
              <a:ahLst/>
              <a:cxnLst>
                <a:cxn ang="T10">
                  <a:pos x="T0" y="T1"/>
                </a:cxn>
                <a:cxn ang="T11">
                  <a:pos x="T2" y="T3"/>
                </a:cxn>
                <a:cxn ang="T12">
                  <a:pos x="T4" y="T5"/>
                </a:cxn>
                <a:cxn ang="T13">
                  <a:pos x="T6" y="T7"/>
                </a:cxn>
                <a:cxn ang="T14">
                  <a:pos x="T8" y="T9"/>
                </a:cxn>
              </a:cxnLst>
              <a:rect l="T15" t="T16" r="T17" b="T18"/>
              <a:pathLst>
                <a:path w="123" h="113">
                  <a:moveTo>
                    <a:pt x="122" y="0"/>
                  </a:moveTo>
                  <a:lnTo>
                    <a:pt x="47" y="112"/>
                  </a:lnTo>
                  <a:lnTo>
                    <a:pt x="28" y="93"/>
                  </a:lnTo>
                  <a:lnTo>
                    <a:pt x="0" y="65"/>
                  </a:lnTo>
                  <a:lnTo>
                    <a:pt x="122" y="0"/>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67605" name="Line 9"/>
            <p:cNvSpPr>
              <a:spLocks noChangeShapeType="1"/>
            </p:cNvSpPr>
            <p:nvPr/>
          </p:nvSpPr>
          <p:spPr bwMode="auto">
            <a:xfrm flipV="1">
              <a:off x="2102" y="1328"/>
              <a:ext cx="2065" cy="207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67592" name="Rectangle 10"/>
          <p:cNvSpPr>
            <a:spLocks noChangeArrowheads="1"/>
          </p:cNvSpPr>
          <p:nvPr/>
        </p:nvSpPr>
        <p:spPr bwMode="auto">
          <a:xfrm>
            <a:off x="6254750" y="4970463"/>
            <a:ext cx="22542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500"/>
              <a:t>Present Value of Expected </a:t>
            </a:r>
          </a:p>
        </p:txBody>
      </p:sp>
      <p:sp>
        <p:nvSpPr>
          <p:cNvPr id="67593" name="Rectangle 11"/>
          <p:cNvSpPr>
            <a:spLocks noChangeArrowheads="1"/>
          </p:cNvSpPr>
          <p:nvPr/>
        </p:nvSpPr>
        <p:spPr bwMode="auto">
          <a:xfrm>
            <a:off x="6254750" y="5160963"/>
            <a:ext cx="1954213"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500"/>
              <a:t>Cash Flows on Product</a:t>
            </a:r>
          </a:p>
        </p:txBody>
      </p:sp>
      <p:sp>
        <p:nvSpPr>
          <p:cNvPr id="67594" name="Line 12"/>
          <p:cNvSpPr>
            <a:spLocks noChangeShapeType="1"/>
          </p:cNvSpPr>
          <p:nvPr/>
        </p:nvSpPr>
        <p:spPr bwMode="auto">
          <a:xfrm>
            <a:off x="3336925" y="4818063"/>
            <a:ext cx="0" cy="2762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7595" name="Rectangle 13"/>
          <p:cNvSpPr>
            <a:spLocks noChangeArrowheads="1"/>
          </p:cNvSpPr>
          <p:nvPr/>
        </p:nvSpPr>
        <p:spPr bwMode="auto">
          <a:xfrm>
            <a:off x="6540500" y="2109788"/>
            <a:ext cx="1620838"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500"/>
              <a:t>PV of Cash Flows </a:t>
            </a:r>
          </a:p>
        </p:txBody>
      </p:sp>
      <p:sp>
        <p:nvSpPr>
          <p:cNvPr id="67596" name="Rectangle 14"/>
          <p:cNvSpPr>
            <a:spLocks noChangeArrowheads="1"/>
          </p:cNvSpPr>
          <p:nvPr/>
        </p:nvSpPr>
        <p:spPr bwMode="auto">
          <a:xfrm>
            <a:off x="6540500" y="2300288"/>
            <a:ext cx="1138238"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500"/>
              <a:t>from Project</a:t>
            </a:r>
          </a:p>
        </p:txBody>
      </p:sp>
      <p:sp>
        <p:nvSpPr>
          <p:cNvPr id="67597" name="Rectangle 15"/>
          <p:cNvSpPr>
            <a:spLocks noChangeArrowheads="1"/>
          </p:cNvSpPr>
          <p:nvPr/>
        </p:nvSpPr>
        <p:spPr bwMode="auto">
          <a:xfrm>
            <a:off x="2392363" y="4256088"/>
            <a:ext cx="1773237"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500"/>
              <a:t>Initial Investment in </a:t>
            </a:r>
          </a:p>
        </p:txBody>
      </p:sp>
      <p:sp>
        <p:nvSpPr>
          <p:cNvPr id="67598" name="Rectangle 16"/>
          <p:cNvSpPr>
            <a:spLocks noChangeArrowheads="1"/>
          </p:cNvSpPr>
          <p:nvPr/>
        </p:nvSpPr>
        <p:spPr bwMode="auto">
          <a:xfrm>
            <a:off x="2392363" y="4446588"/>
            <a:ext cx="720725"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500"/>
              <a:t>Project</a:t>
            </a:r>
          </a:p>
        </p:txBody>
      </p:sp>
      <p:sp>
        <p:nvSpPr>
          <p:cNvPr id="67599" name="Rectangle 17"/>
          <p:cNvSpPr>
            <a:spLocks noChangeArrowheads="1"/>
          </p:cNvSpPr>
          <p:nvPr/>
        </p:nvSpPr>
        <p:spPr bwMode="auto">
          <a:xfrm>
            <a:off x="1252538" y="1541463"/>
            <a:ext cx="3459162"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67600" name="Rectangle 18"/>
          <p:cNvSpPr>
            <a:spLocks noChangeArrowheads="1"/>
          </p:cNvSpPr>
          <p:nvPr/>
        </p:nvSpPr>
        <p:spPr bwMode="auto">
          <a:xfrm>
            <a:off x="817563" y="5543550"/>
            <a:ext cx="1714500" cy="54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500"/>
              <a:t>Project has negative</a:t>
            </a:r>
          </a:p>
          <a:p>
            <a:endParaRPr lang="en-US" sz="1500"/>
          </a:p>
        </p:txBody>
      </p:sp>
      <p:sp>
        <p:nvSpPr>
          <p:cNvPr id="67601" name="Rectangle 19"/>
          <p:cNvSpPr>
            <a:spLocks noChangeArrowheads="1"/>
          </p:cNvSpPr>
          <p:nvPr/>
        </p:nvSpPr>
        <p:spPr bwMode="auto">
          <a:xfrm>
            <a:off x="817563" y="5734050"/>
            <a:ext cx="1668462"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500"/>
              <a:t>NPV in this section</a:t>
            </a:r>
          </a:p>
        </p:txBody>
      </p:sp>
      <p:sp>
        <p:nvSpPr>
          <p:cNvPr id="67602" name="Rectangle 20"/>
          <p:cNvSpPr>
            <a:spLocks noChangeArrowheads="1"/>
          </p:cNvSpPr>
          <p:nvPr/>
        </p:nvSpPr>
        <p:spPr bwMode="auto">
          <a:xfrm>
            <a:off x="4108450" y="5400675"/>
            <a:ext cx="1733550" cy="54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500"/>
              <a:t>Project's NPV turns </a:t>
            </a:r>
          </a:p>
          <a:p>
            <a:endParaRPr lang="en-US" sz="1500"/>
          </a:p>
        </p:txBody>
      </p:sp>
      <p:sp>
        <p:nvSpPr>
          <p:cNvPr id="67603" name="Rectangle 21"/>
          <p:cNvSpPr>
            <a:spLocks noChangeArrowheads="1"/>
          </p:cNvSpPr>
          <p:nvPr/>
        </p:nvSpPr>
        <p:spPr bwMode="auto">
          <a:xfrm>
            <a:off x="4108450" y="5591175"/>
            <a:ext cx="1890713"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500"/>
              <a:t>positive in this section</a:t>
            </a:r>
          </a:p>
        </p:txBody>
      </p:sp>
    </p:spTree>
    <p:extLst>
      <p:ext uri="{BB962C8B-B14F-4D97-AF65-F5344CB8AC3E}">
        <p14:creationId xmlns:p14="http://schemas.microsoft.com/office/powerpoint/2010/main" val="2377340033"/>
      </p:ext>
    </p:extLst>
  </p:cSld>
  <p:clrMapOvr>
    <a:masterClrMapping/>
  </p:clrMapOvr>
  <p:transition xmlns:p14="http://schemas.microsoft.com/office/powerpoint/2010/mai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 Valuing a Patent</a:t>
            </a:r>
            <a:endParaRPr lang="en-US" dirty="0"/>
          </a:p>
        </p:txBody>
      </p:sp>
      <p:graphicFrame>
        <p:nvGraphicFramePr>
          <p:cNvPr id="4" name="Object 2"/>
          <p:cNvGraphicFramePr>
            <a:graphicFrameLocks noGrp="1"/>
          </p:cNvGraphicFramePr>
          <p:nvPr>
            <p:ph sz="quarter" idx="1"/>
          </p:nvPr>
        </p:nvGraphicFramePr>
        <p:xfrm>
          <a:off x="612775" y="1880891"/>
          <a:ext cx="8153400" cy="3934417"/>
        </p:xfrm>
        <a:graphic>
          <a:graphicData uri="http://schemas.openxmlformats.org/presentationml/2006/ole">
            <mc:AlternateContent xmlns:mc="http://schemas.openxmlformats.org/markup-compatibility/2006">
              <mc:Choice xmlns:v="urn:schemas-microsoft-com:vml" Requires="v">
                <p:oleObj spid="_x0000_s4105" name="Document" r:id="rId3" imgW="8369300" imgH="4038600" progId="Word.Document.8">
                  <p:embed/>
                </p:oleObj>
              </mc:Choice>
              <mc:Fallback>
                <p:oleObj name="Document" r:id="rId3" imgW="8369300" imgH="4038600" progId="Word.Document.8">
                  <p:embed/>
                  <p:pic>
                    <p:nvPicPr>
                      <p:cNvPr id="0" name=""/>
                      <p:cNvPicPr>
                        <a:picLocks noGrp="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2775" y="1880891"/>
                        <a:ext cx="8153400" cy="393441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25724405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Problem 5, Spring 2008</a:t>
            </a:r>
            <a:endParaRPr lang="en-US" dirty="0"/>
          </a:p>
        </p:txBody>
      </p:sp>
      <p:sp>
        <p:nvSpPr>
          <p:cNvPr id="3" name="Content Placeholder 2"/>
          <p:cNvSpPr>
            <a:spLocks noGrp="1"/>
          </p:cNvSpPr>
          <p:nvPr>
            <p:ph sz="quarter" idx="1"/>
          </p:nvPr>
        </p:nvSpPr>
        <p:spPr/>
        <p:txBody>
          <a:bodyPr>
            <a:normAutofit fontScale="77500" lnSpcReduction="20000"/>
          </a:bodyPr>
          <a:lstStyle/>
          <a:p>
            <a:r>
              <a:rPr lang="en-US" dirty="0"/>
              <a:t>You have been asked to value a new technology for producing and distributing solar power. You estimate that the technology will need an up-front investment of $ 1.5 billion and that the expected cash flows will depend on the price of oil.  For </a:t>
            </a:r>
            <a:r>
              <a:rPr lang="en-US" u="sng" dirty="0"/>
              <a:t>every dollar that the oil price exceeds $ 100</a:t>
            </a:r>
            <a:r>
              <a:rPr lang="en-US" dirty="0"/>
              <a:t>, the firm expects to generate $ 20 million in </a:t>
            </a:r>
            <a:r>
              <a:rPr lang="en-US" u="sng" dirty="0"/>
              <a:t>annual after-tax cash flow</a:t>
            </a:r>
            <a:r>
              <a:rPr lang="en-US" dirty="0"/>
              <a:t>, each year for 10 years. The expected cash flows are risky and the appropriate discount rate for these cash flows is 12%. The current oil price is $ 110 and the standard deviation in </a:t>
            </a:r>
            <a:r>
              <a:rPr lang="en-US" dirty="0" err="1"/>
              <a:t>ln</a:t>
            </a:r>
            <a:r>
              <a:rPr lang="en-US" dirty="0"/>
              <a:t> (oil prices) is 30%. The riskless rate is 4%.</a:t>
            </a:r>
          </a:p>
          <a:p>
            <a:pPr marL="514350" indent="-514350">
              <a:buFont typeface="+mj-lt"/>
              <a:buAutoNum type="alphaLcPeriod"/>
            </a:pPr>
            <a:r>
              <a:rPr lang="en-US" dirty="0" smtClean="0"/>
              <a:t>Estimate </a:t>
            </a:r>
            <a:r>
              <a:rPr lang="en-US" dirty="0"/>
              <a:t>the net present value of the solar power investment at the current oil </a:t>
            </a:r>
            <a:r>
              <a:rPr lang="en-US" dirty="0" smtClean="0"/>
              <a:t>price.</a:t>
            </a:r>
            <a:endParaRPr lang="en-US" dirty="0"/>
          </a:p>
          <a:p>
            <a:pPr marL="514350" indent="-514350">
              <a:buFont typeface="+mj-lt"/>
              <a:buAutoNum type="alphaLcPeriod"/>
            </a:pPr>
            <a:r>
              <a:rPr lang="en-US" dirty="0" smtClean="0"/>
              <a:t>Now </a:t>
            </a:r>
            <a:r>
              <a:rPr lang="en-US" dirty="0"/>
              <a:t>assume that you can get the exclusive rights to this technology for the next 15 years. Estimate how much you would be willing to pay for these exclusive rights? </a:t>
            </a:r>
          </a:p>
        </p:txBody>
      </p:sp>
    </p:spTree>
    <p:extLst>
      <p:ext uri="{BB962C8B-B14F-4D97-AF65-F5344CB8AC3E}">
        <p14:creationId xmlns:p14="http://schemas.microsoft.com/office/powerpoint/2010/main" val="19383188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a:t>
            </a:r>
            <a:endParaRPr lang="en-US" dirty="0"/>
          </a:p>
        </p:txBody>
      </p:sp>
      <p:graphicFrame>
        <p:nvGraphicFramePr>
          <p:cNvPr id="4" name="Content Placeholder 3"/>
          <p:cNvGraphicFramePr>
            <a:graphicFrameLocks noGrp="1"/>
          </p:cNvGraphicFramePr>
          <p:nvPr>
            <p:ph sz="quarter" idx="1"/>
          </p:nvPr>
        </p:nvGraphicFramePr>
        <p:xfrm>
          <a:off x="898525" y="2362200"/>
          <a:ext cx="7581900" cy="2971800"/>
        </p:xfrm>
        <a:graphic>
          <a:graphicData uri="http://schemas.openxmlformats.org/drawingml/2006/table">
            <a:tbl>
              <a:tblPr/>
              <a:tblGrid>
                <a:gridCol w="1866900"/>
                <a:gridCol w="952500"/>
                <a:gridCol w="952500"/>
                <a:gridCol w="952500"/>
                <a:gridCol w="952500"/>
                <a:gridCol w="952500"/>
                <a:gridCol w="952500"/>
              </a:tblGrid>
              <a:tr h="165100">
                <a:tc>
                  <a:txBody>
                    <a:bodyPr/>
                    <a:lstStyle/>
                    <a:p>
                      <a:pPr algn="l" fontAlgn="b"/>
                      <a:r>
                        <a:rPr lang="en-US" sz="1000" b="0" i="0" u="none" strike="noStrike">
                          <a:effectLst/>
                          <a:latin typeface="Verdana"/>
                        </a:rPr>
                        <a:t>After=tax cash flow =</a:t>
                      </a:r>
                    </a:p>
                  </a:txBody>
                  <a:tcPr marL="12700" marR="12700" marT="12700" marB="0" anchor="b">
                    <a:lnL>
                      <a:noFill/>
                    </a:lnL>
                    <a:lnR>
                      <a:noFill/>
                    </a:lnR>
                    <a:lnT>
                      <a:noFill/>
                    </a:lnT>
                    <a:lnB>
                      <a:noFill/>
                    </a:lnB>
                  </a:tcPr>
                </a:tc>
                <a:tc>
                  <a:txBody>
                    <a:bodyPr/>
                    <a:lstStyle/>
                    <a:p>
                      <a:pPr algn="r" fontAlgn="b"/>
                      <a:r>
                        <a:rPr lang="en-US" sz="1000" b="0" i="0" u="none" strike="noStrike">
                          <a:effectLst/>
                          <a:latin typeface="Verdana"/>
                        </a:rPr>
                        <a:t>200</a:t>
                      </a:r>
                    </a:p>
                  </a:txBody>
                  <a:tcPr marL="12700" marR="12700" marT="12700" marB="0" anchor="b">
                    <a:lnL>
                      <a:noFill/>
                    </a:lnL>
                    <a:lnR>
                      <a:noFill/>
                    </a:lnR>
                    <a:lnT>
                      <a:noFill/>
                    </a:lnT>
                    <a:lnB>
                      <a:noFill/>
                    </a:lnB>
                  </a:tcPr>
                </a:tc>
                <a:tc>
                  <a:txBody>
                    <a:bodyPr/>
                    <a:lstStyle/>
                    <a:p>
                      <a:pPr algn="l" fontAlgn="b"/>
                      <a:endParaRPr lang="en-US" sz="1000" b="0" i="0" u="none" strike="noStrike">
                        <a:effectLst/>
                        <a:latin typeface="Verdana"/>
                      </a:endParaRPr>
                    </a:p>
                  </a:txBody>
                  <a:tcPr marL="12700" marR="12700" marT="12700" marB="0" anchor="b">
                    <a:lnL>
                      <a:noFill/>
                    </a:lnL>
                    <a:lnR>
                      <a:noFill/>
                    </a:lnR>
                    <a:lnT>
                      <a:noFill/>
                    </a:lnT>
                    <a:lnB>
                      <a:noFill/>
                    </a:lnB>
                  </a:tcPr>
                </a:tc>
                <a:tc>
                  <a:txBody>
                    <a:bodyPr/>
                    <a:lstStyle/>
                    <a:p>
                      <a:pPr algn="l" fontAlgn="b"/>
                      <a:endParaRPr lang="en-US" sz="1000" b="0" i="0" u="none" strike="noStrike">
                        <a:effectLst/>
                        <a:latin typeface="Verdana"/>
                      </a:endParaRPr>
                    </a:p>
                  </a:txBody>
                  <a:tcPr marL="12700" marR="12700" marT="12700" marB="0" anchor="b">
                    <a:lnL>
                      <a:noFill/>
                    </a:lnL>
                    <a:lnR>
                      <a:noFill/>
                    </a:lnR>
                    <a:lnT>
                      <a:noFill/>
                    </a:lnT>
                    <a:lnB>
                      <a:noFill/>
                    </a:lnB>
                  </a:tcPr>
                </a:tc>
                <a:tc>
                  <a:txBody>
                    <a:bodyPr/>
                    <a:lstStyle/>
                    <a:p>
                      <a:pPr algn="l" fontAlgn="b"/>
                      <a:endParaRPr lang="en-US" sz="1000" b="0" i="0" u="none" strike="noStrike">
                        <a:effectLst/>
                        <a:latin typeface="Verdana"/>
                      </a:endParaRPr>
                    </a:p>
                  </a:txBody>
                  <a:tcPr marL="12700" marR="12700" marT="12700" marB="0" anchor="b">
                    <a:lnL>
                      <a:noFill/>
                    </a:lnL>
                    <a:lnR>
                      <a:noFill/>
                    </a:lnR>
                    <a:lnT>
                      <a:noFill/>
                    </a:lnT>
                    <a:lnB>
                      <a:noFill/>
                    </a:lnB>
                  </a:tcPr>
                </a:tc>
                <a:tc>
                  <a:txBody>
                    <a:bodyPr/>
                    <a:lstStyle/>
                    <a:p>
                      <a:pPr algn="l" fontAlgn="b"/>
                      <a:endParaRPr lang="en-US" sz="1000" b="0" i="0" u="none" strike="noStrike">
                        <a:effectLst/>
                        <a:latin typeface="Verdana"/>
                      </a:endParaRPr>
                    </a:p>
                  </a:txBody>
                  <a:tcPr marL="12700" marR="12700" marT="12700" marB="0" anchor="b">
                    <a:lnL>
                      <a:noFill/>
                    </a:lnL>
                    <a:lnR>
                      <a:noFill/>
                    </a:lnR>
                    <a:lnT>
                      <a:noFill/>
                    </a:lnT>
                    <a:lnB>
                      <a:noFill/>
                    </a:lnB>
                  </a:tcPr>
                </a:tc>
                <a:tc>
                  <a:txBody>
                    <a:bodyPr/>
                    <a:lstStyle/>
                    <a:p>
                      <a:pPr algn="l" fontAlgn="b"/>
                      <a:endParaRPr lang="en-US" sz="1000" b="0" i="0" u="none" strike="noStrike">
                        <a:effectLst/>
                        <a:latin typeface="Verdana"/>
                      </a:endParaRPr>
                    </a:p>
                  </a:txBody>
                  <a:tcPr marL="12700" marR="12700" marT="12700" marB="0" anchor="b">
                    <a:lnL>
                      <a:noFill/>
                    </a:lnL>
                    <a:lnR>
                      <a:noFill/>
                    </a:lnR>
                    <a:lnT>
                      <a:noFill/>
                    </a:lnT>
                    <a:lnB>
                      <a:noFill/>
                    </a:lnB>
                  </a:tcPr>
                </a:tc>
              </a:tr>
              <a:tr h="165100">
                <a:tc>
                  <a:txBody>
                    <a:bodyPr/>
                    <a:lstStyle/>
                    <a:p>
                      <a:pPr algn="l" fontAlgn="b"/>
                      <a:r>
                        <a:rPr lang="en-US" sz="1000" b="0" i="0" u="none" strike="noStrike">
                          <a:effectLst/>
                          <a:latin typeface="Verdana"/>
                        </a:rPr>
                        <a:t>PV over 10 years =</a:t>
                      </a:r>
                    </a:p>
                  </a:txBody>
                  <a:tcPr marL="12700" marR="12700" marT="12700" marB="0" anchor="b">
                    <a:lnL>
                      <a:noFill/>
                    </a:lnL>
                    <a:lnR>
                      <a:noFill/>
                    </a:lnR>
                    <a:lnT>
                      <a:noFill/>
                    </a:lnT>
                    <a:lnB>
                      <a:noFill/>
                    </a:lnB>
                  </a:tcPr>
                </a:tc>
                <a:tc>
                  <a:txBody>
                    <a:bodyPr/>
                    <a:lstStyle/>
                    <a:p>
                      <a:pPr algn="r" fontAlgn="b"/>
                      <a:r>
                        <a:rPr lang="en-US" sz="1000" b="0" i="0" u="none" strike="noStrike">
                          <a:effectLst/>
                          <a:latin typeface="Verdana"/>
                        </a:rPr>
                        <a:t>1130.044606</a:t>
                      </a:r>
                    </a:p>
                  </a:txBody>
                  <a:tcPr marL="12700" marR="12700" marT="12700" marB="0" anchor="b">
                    <a:lnL>
                      <a:noFill/>
                    </a:lnL>
                    <a:lnR>
                      <a:noFill/>
                    </a:lnR>
                    <a:lnT>
                      <a:noFill/>
                    </a:lnT>
                    <a:lnB>
                      <a:noFill/>
                    </a:lnB>
                  </a:tcPr>
                </a:tc>
                <a:tc>
                  <a:txBody>
                    <a:bodyPr/>
                    <a:lstStyle/>
                    <a:p>
                      <a:pPr algn="l" fontAlgn="b"/>
                      <a:endParaRPr lang="en-US" sz="1000" b="0" i="0" u="none" strike="noStrike">
                        <a:effectLst/>
                        <a:latin typeface="Verdana"/>
                      </a:endParaRPr>
                    </a:p>
                  </a:txBody>
                  <a:tcPr marL="12700" marR="12700" marT="12700" marB="0" anchor="b">
                    <a:lnL>
                      <a:noFill/>
                    </a:lnL>
                    <a:lnR>
                      <a:noFill/>
                    </a:lnR>
                    <a:lnT>
                      <a:noFill/>
                    </a:lnT>
                    <a:lnB>
                      <a:noFill/>
                    </a:lnB>
                  </a:tcPr>
                </a:tc>
                <a:tc>
                  <a:txBody>
                    <a:bodyPr/>
                    <a:lstStyle/>
                    <a:p>
                      <a:pPr algn="l" fontAlgn="b"/>
                      <a:endParaRPr lang="en-US" sz="1000" b="0" i="0" u="none" strike="noStrike">
                        <a:effectLst/>
                        <a:latin typeface="Verdana"/>
                      </a:endParaRPr>
                    </a:p>
                  </a:txBody>
                  <a:tcPr marL="12700" marR="12700" marT="12700" marB="0" anchor="b">
                    <a:lnL>
                      <a:noFill/>
                    </a:lnL>
                    <a:lnR>
                      <a:noFill/>
                    </a:lnR>
                    <a:lnT>
                      <a:noFill/>
                    </a:lnT>
                    <a:lnB>
                      <a:noFill/>
                    </a:lnB>
                  </a:tcPr>
                </a:tc>
                <a:tc>
                  <a:txBody>
                    <a:bodyPr/>
                    <a:lstStyle/>
                    <a:p>
                      <a:pPr algn="l" fontAlgn="b"/>
                      <a:endParaRPr lang="en-US" sz="1000" b="0" i="0" u="none" strike="noStrike">
                        <a:effectLst/>
                        <a:latin typeface="Verdana"/>
                      </a:endParaRPr>
                    </a:p>
                  </a:txBody>
                  <a:tcPr marL="12700" marR="12700" marT="12700" marB="0" anchor="b">
                    <a:lnL>
                      <a:noFill/>
                    </a:lnL>
                    <a:lnR>
                      <a:noFill/>
                    </a:lnR>
                    <a:lnT>
                      <a:noFill/>
                    </a:lnT>
                    <a:lnB>
                      <a:noFill/>
                    </a:lnB>
                  </a:tcPr>
                </a:tc>
                <a:tc>
                  <a:txBody>
                    <a:bodyPr/>
                    <a:lstStyle/>
                    <a:p>
                      <a:pPr algn="l" fontAlgn="b"/>
                      <a:endParaRPr lang="en-US" sz="1000" b="0" i="0" u="none" strike="noStrike">
                        <a:effectLst/>
                        <a:latin typeface="Verdana"/>
                      </a:endParaRPr>
                    </a:p>
                  </a:txBody>
                  <a:tcPr marL="12700" marR="12700" marT="12700" marB="0" anchor="b">
                    <a:lnL>
                      <a:noFill/>
                    </a:lnL>
                    <a:lnR>
                      <a:noFill/>
                    </a:lnR>
                    <a:lnT>
                      <a:noFill/>
                    </a:lnT>
                    <a:lnB>
                      <a:noFill/>
                    </a:lnB>
                  </a:tcPr>
                </a:tc>
                <a:tc>
                  <a:txBody>
                    <a:bodyPr/>
                    <a:lstStyle/>
                    <a:p>
                      <a:pPr algn="l" fontAlgn="b"/>
                      <a:endParaRPr lang="en-US" sz="1000" b="0" i="0" u="none" strike="noStrike">
                        <a:effectLst/>
                        <a:latin typeface="Verdana"/>
                      </a:endParaRPr>
                    </a:p>
                  </a:txBody>
                  <a:tcPr marL="12700" marR="12700" marT="12700" marB="0" anchor="b">
                    <a:lnL>
                      <a:noFill/>
                    </a:lnL>
                    <a:lnR>
                      <a:noFill/>
                    </a:lnR>
                    <a:lnT>
                      <a:noFill/>
                    </a:lnT>
                    <a:lnB>
                      <a:noFill/>
                    </a:lnB>
                  </a:tcPr>
                </a:tc>
              </a:tr>
              <a:tr h="165100">
                <a:tc>
                  <a:txBody>
                    <a:bodyPr/>
                    <a:lstStyle/>
                    <a:p>
                      <a:pPr algn="l" fontAlgn="b"/>
                      <a:r>
                        <a:rPr lang="en-US" sz="1000" b="0" i="0" u="none" strike="noStrike">
                          <a:effectLst/>
                          <a:latin typeface="Verdana"/>
                        </a:rPr>
                        <a:t>Investment =</a:t>
                      </a:r>
                    </a:p>
                  </a:txBody>
                  <a:tcPr marL="12700" marR="12700" marT="12700" marB="0" anchor="b">
                    <a:lnL>
                      <a:noFill/>
                    </a:lnL>
                    <a:lnR>
                      <a:noFill/>
                    </a:lnR>
                    <a:lnT>
                      <a:noFill/>
                    </a:lnT>
                    <a:lnB>
                      <a:noFill/>
                    </a:lnB>
                  </a:tcPr>
                </a:tc>
                <a:tc>
                  <a:txBody>
                    <a:bodyPr/>
                    <a:lstStyle/>
                    <a:p>
                      <a:pPr algn="r" fontAlgn="b"/>
                      <a:r>
                        <a:rPr lang="en-US" sz="1000" b="0" i="0" u="none" strike="noStrike">
                          <a:effectLst/>
                          <a:latin typeface="Verdana"/>
                        </a:rPr>
                        <a:t>1500</a:t>
                      </a:r>
                    </a:p>
                  </a:txBody>
                  <a:tcPr marL="12700" marR="12700" marT="12700" marB="0" anchor="b">
                    <a:lnL>
                      <a:noFill/>
                    </a:lnL>
                    <a:lnR>
                      <a:noFill/>
                    </a:lnR>
                    <a:lnT>
                      <a:noFill/>
                    </a:lnT>
                    <a:lnB>
                      <a:noFill/>
                    </a:lnB>
                  </a:tcPr>
                </a:tc>
                <a:tc>
                  <a:txBody>
                    <a:bodyPr/>
                    <a:lstStyle/>
                    <a:p>
                      <a:pPr algn="l" fontAlgn="b"/>
                      <a:endParaRPr lang="en-US" sz="1000" b="0" i="0" u="none" strike="noStrike">
                        <a:effectLst/>
                        <a:latin typeface="Verdana"/>
                      </a:endParaRPr>
                    </a:p>
                  </a:txBody>
                  <a:tcPr marL="12700" marR="12700" marT="12700" marB="0" anchor="b">
                    <a:lnL>
                      <a:noFill/>
                    </a:lnL>
                    <a:lnR>
                      <a:noFill/>
                    </a:lnR>
                    <a:lnT>
                      <a:noFill/>
                    </a:lnT>
                    <a:lnB>
                      <a:noFill/>
                    </a:lnB>
                  </a:tcPr>
                </a:tc>
                <a:tc>
                  <a:txBody>
                    <a:bodyPr/>
                    <a:lstStyle/>
                    <a:p>
                      <a:pPr algn="l" fontAlgn="b"/>
                      <a:endParaRPr lang="en-US" sz="1000" b="0" i="0" u="none" strike="noStrike">
                        <a:effectLst/>
                        <a:latin typeface="Verdana"/>
                      </a:endParaRPr>
                    </a:p>
                  </a:txBody>
                  <a:tcPr marL="12700" marR="12700" marT="12700" marB="0" anchor="b">
                    <a:lnL>
                      <a:noFill/>
                    </a:lnL>
                    <a:lnR>
                      <a:noFill/>
                    </a:lnR>
                    <a:lnT>
                      <a:noFill/>
                    </a:lnT>
                    <a:lnB>
                      <a:noFill/>
                    </a:lnB>
                  </a:tcPr>
                </a:tc>
                <a:tc>
                  <a:txBody>
                    <a:bodyPr/>
                    <a:lstStyle/>
                    <a:p>
                      <a:pPr algn="l" fontAlgn="b"/>
                      <a:endParaRPr lang="en-US" sz="1000" b="0" i="0" u="none" strike="noStrike">
                        <a:effectLst/>
                        <a:latin typeface="Verdana"/>
                      </a:endParaRPr>
                    </a:p>
                  </a:txBody>
                  <a:tcPr marL="12700" marR="12700" marT="12700" marB="0" anchor="b">
                    <a:lnL>
                      <a:noFill/>
                    </a:lnL>
                    <a:lnR>
                      <a:noFill/>
                    </a:lnR>
                    <a:lnT>
                      <a:noFill/>
                    </a:lnT>
                    <a:lnB>
                      <a:noFill/>
                    </a:lnB>
                  </a:tcPr>
                </a:tc>
                <a:tc>
                  <a:txBody>
                    <a:bodyPr/>
                    <a:lstStyle/>
                    <a:p>
                      <a:pPr algn="l" fontAlgn="b"/>
                      <a:endParaRPr lang="en-US" sz="1000" b="0" i="0" u="none" strike="noStrike">
                        <a:effectLst/>
                        <a:latin typeface="Verdana"/>
                      </a:endParaRPr>
                    </a:p>
                  </a:txBody>
                  <a:tcPr marL="12700" marR="12700" marT="12700" marB="0" anchor="b">
                    <a:lnL>
                      <a:noFill/>
                    </a:lnL>
                    <a:lnR>
                      <a:noFill/>
                    </a:lnR>
                    <a:lnT>
                      <a:noFill/>
                    </a:lnT>
                    <a:lnB>
                      <a:noFill/>
                    </a:lnB>
                  </a:tcPr>
                </a:tc>
                <a:tc>
                  <a:txBody>
                    <a:bodyPr/>
                    <a:lstStyle/>
                    <a:p>
                      <a:pPr algn="l" fontAlgn="b"/>
                      <a:endParaRPr lang="en-US" sz="1000" b="0" i="0" u="none" strike="noStrike">
                        <a:effectLst/>
                        <a:latin typeface="Verdana"/>
                      </a:endParaRPr>
                    </a:p>
                  </a:txBody>
                  <a:tcPr marL="12700" marR="12700" marT="12700" marB="0" anchor="b">
                    <a:lnL>
                      <a:noFill/>
                    </a:lnL>
                    <a:lnR>
                      <a:noFill/>
                    </a:lnR>
                    <a:lnT>
                      <a:noFill/>
                    </a:lnT>
                    <a:lnB>
                      <a:noFill/>
                    </a:lnB>
                  </a:tcPr>
                </a:tc>
              </a:tr>
              <a:tr h="165100">
                <a:tc>
                  <a:txBody>
                    <a:bodyPr/>
                    <a:lstStyle/>
                    <a:p>
                      <a:pPr algn="l" fontAlgn="b"/>
                      <a:r>
                        <a:rPr lang="en-US" sz="1000" b="0" i="0" u="none" strike="noStrike">
                          <a:effectLst/>
                          <a:latin typeface="Verdana"/>
                        </a:rPr>
                        <a:t>NPV =</a:t>
                      </a:r>
                    </a:p>
                  </a:txBody>
                  <a:tcPr marL="12700" marR="12700" marT="12700" marB="0" anchor="b">
                    <a:lnL>
                      <a:noFill/>
                    </a:lnL>
                    <a:lnR>
                      <a:noFill/>
                    </a:lnR>
                    <a:lnT>
                      <a:noFill/>
                    </a:lnT>
                    <a:lnB>
                      <a:noFill/>
                    </a:lnB>
                  </a:tcPr>
                </a:tc>
                <a:tc>
                  <a:txBody>
                    <a:bodyPr/>
                    <a:lstStyle/>
                    <a:p>
                      <a:pPr algn="r" fontAlgn="b"/>
                      <a:r>
                        <a:rPr lang="en-US" sz="1000" b="0" i="0" u="none" strike="noStrike">
                          <a:effectLst/>
                          <a:latin typeface="Verdana"/>
                        </a:rPr>
                        <a:t>-369.9553943</a:t>
                      </a:r>
                    </a:p>
                  </a:txBody>
                  <a:tcPr marL="12700" marR="12700" marT="12700" marB="0" anchor="b">
                    <a:lnL>
                      <a:noFill/>
                    </a:lnL>
                    <a:lnR>
                      <a:noFill/>
                    </a:lnR>
                    <a:lnT>
                      <a:noFill/>
                    </a:lnT>
                    <a:lnB>
                      <a:noFill/>
                    </a:lnB>
                  </a:tcPr>
                </a:tc>
                <a:tc>
                  <a:txBody>
                    <a:bodyPr/>
                    <a:lstStyle/>
                    <a:p>
                      <a:pPr algn="l" fontAlgn="b"/>
                      <a:endParaRPr lang="en-US" sz="1000" b="0" i="0" u="none" strike="noStrike">
                        <a:effectLst/>
                        <a:latin typeface="Verdana"/>
                      </a:endParaRPr>
                    </a:p>
                  </a:txBody>
                  <a:tcPr marL="12700" marR="12700" marT="12700" marB="0" anchor="b">
                    <a:lnL>
                      <a:noFill/>
                    </a:lnL>
                    <a:lnR>
                      <a:noFill/>
                    </a:lnR>
                    <a:lnT>
                      <a:noFill/>
                    </a:lnT>
                    <a:lnB>
                      <a:noFill/>
                    </a:lnB>
                  </a:tcPr>
                </a:tc>
                <a:tc>
                  <a:txBody>
                    <a:bodyPr/>
                    <a:lstStyle/>
                    <a:p>
                      <a:pPr algn="l" fontAlgn="b"/>
                      <a:endParaRPr lang="en-US" sz="1000" b="0" i="0" u="none" strike="noStrike">
                        <a:effectLst/>
                        <a:latin typeface="Verdana"/>
                      </a:endParaRPr>
                    </a:p>
                  </a:txBody>
                  <a:tcPr marL="12700" marR="12700" marT="12700" marB="0" anchor="b">
                    <a:lnL>
                      <a:noFill/>
                    </a:lnL>
                    <a:lnR>
                      <a:noFill/>
                    </a:lnR>
                    <a:lnT>
                      <a:noFill/>
                    </a:lnT>
                    <a:lnB>
                      <a:noFill/>
                    </a:lnB>
                  </a:tcPr>
                </a:tc>
                <a:tc>
                  <a:txBody>
                    <a:bodyPr/>
                    <a:lstStyle/>
                    <a:p>
                      <a:pPr algn="l" fontAlgn="b"/>
                      <a:endParaRPr lang="en-US" sz="1000" b="0" i="0" u="none" strike="noStrike">
                        <a:effectLst/>
                        <a:latin typeface="Verdana"/>
                      </a:endParaRPr>
                    </a:p>
                  </a:txBody>
                  <a:tcPr marL="12700" marR="12700" marT="12700" marB="0" anchor="b">
                    <a:lnL>
                      <a:noFill/>
                    </a:lnL>
                    <a:lnR>
                      <a:noFill/>
                    </a:lnR>
                    <a:lnT>
                      <a:noFill/>
                    </a:lnT>
                    <a:lnB>
                      <a:noFill/>
                    </a:lnB>
                  </a:tcPr>
                </a:tc>
                <a:tc>
                  <a:txBody>
                    <a:bodyPr/>
                    <a:lstStyle/>
                    <a:p>
                      <a:pPr algn="l" fontAlgn="b"/>
                      <a:endParaRPr lang="en-US" sz="1000" b="0" i="0" u="none" strike="noStrike">
                        <a:effectLst/>
                        <a:latin typeface="Verdana"/>
                      </a:endParaRPr>
                    </a:p>
                  </a:txBody>
                  <a:tcPr marL="12700" marR="12700" marT="12700" marB="0" anchor="b">
                    <a:lnL>
                      <a:noFill/>
                    </a:lnL>
                    <a:lnR>
                      <a:noFill/>
                    </a:lnR>
                    <a:lnT>
                      <a:noFill/>
                    </a:lnT>
                    <a:lnB>
                      <a:noFill/>
                    </a:lnB>
                  </a:tcPr>
                </a:tc>
                <a:tc>
                  <a:txBody>
                    <a:bodyPr/>
                    <a:lstStyle/>
                    <a:p>
                      <a:pPr algn="l" fontAlgn="b"/>
                      <a:endParaRPr lang="en-US" sz="1000" b="0" i="0" u="none" strike="noStrike">
                        <a:effectLst/>
                        <a:latin typeface="Verdana"/>
                      </a:endParaRPr>
                    </a:p>
                  </a:txBody>
                  <a:tcPr marL="12700" marR="12700" marT="12700" marB="0" anchor="b">
                    <a:lnL>
                      <a:noFill/>
                    </a:lnL>
                    <a:lnR>
                      <a:noFill/>
                    </a:lnR>
                    <a:lnT>
                      <a:noFill/>
                    </a:lnT>
                    <a:lnB>
                      <a:noFill/>
                    </a:lnB>
                  </a:tcPr>
                </a:tc>
              </a:tr>
              <a:tr h="165100">
                <a:tc>
                  <a:txBody>
                    <a:bodyPr/>
                    <a:lstStyle/>
                    <a:p>
                      <a:pPr algn="l" fontAlgn="b"/>
                      <a:endParaRPr lang="en-US" sz="1000" b="0" i="0" u="none" strike="noStrike">
                        <a:effectLst/>
                        <a:latin typeface="Verdana"/>
                      </a:endParaRPr>
                    </a:p>
                  </a:txBody>
                  <a:tcPr marL="12700" marR="12700" marT="12700" marB="0" anchor="b">
                    <a:lnL>
                      <a:noFill/>
                    </a:lnL>
                    <a:lnR>
                      <a:noFill/>
                    </a:lnR>
                    <a:lnT>
                      <a:noFill/>
                    </a:lnT>
                    <a:lnB>
                      <a:noFill/>
                    </a:lnB>
                  </a:tcPr>
                </a:tc>
                <a:tc>
                  <a:txBody>
                    <a:bodyPr/>
                    <a:lstStyle/>
                    <a:p>
                      <a:pPr algn="l" fontAlgn="b"/>
                      <a:endParaRPr lang="en-US" sz="1000" b="0" i="0" u="none" strike="noStrike">
                        <a:effectLst/>
                        <a:latin typeface="Verdana"/>
                      </a:endParaRPr>
                    </a:p>
                  </a:txBody>
                  <a:tcPr marL="12700" marR="12700" marT="12700" marB="0" anchor="b">
                    <a:lnL>
                      <a:noFill/>
                    </a:lnL>
                    <a:lnR>
                      <a:noFill/>
                    </a:lnR>
                    <a:lnT>
                      <a:noFill/>
                    </a:lnT>
                    <a:lnB>
                      <a:noFill/>
                    </a:lnB>
                  </a:tcPr>
                </a:tc>
                <a:tc>
                  <a:txBody>
                    <a:bodyPr/>
                    <a:lstStyle/>
                    <a:p>
                      <a:pPr algn="l" fontAlgn="b"/>
                      <a:endParaRPr lang="en-US" sz="1000" b="0" i="0" u="none" strike="noStrike">
                        <a:effectLst/>
                        <a:latin typeface="Verdana"/>
                      </a:endParaRPr>
                    </a:p>
                  </a:txBody>
                  <a:tcPr marL="12700" marR="12700" marT="12700" marB="0" anchor="b">
                    <a:lnL>
                      <a:noFill/>
                    </a:lnL>
                    <a:lnR>
                      <a:noFill/>
                    </a:lnR>
                    <a:lnT>
                      <a:noFill/>
                    </a:lnT>
                    <a:lnB>
                      <a:noFill/>
                    </a:lnB>
                  </a:tcPr>
                </a:tc>
                <a:tc>
                  <a:txBody>
                    <a:bodyPr/>
                    <a:lstStyle/>
                    <a:p>
                      <a:pPr algn="l" fontAlgn="b"/>
                      <a:endParaRPr lang="en-US" sz="1000" b="0" i="0" u="none" strike="noStrike">
                        <a:effectLst/>
                        <a:latin typeface="Verdana"/>
                      </a:endParaRPr>
                    </a:p>
                  </a:txBody>
                  <a:tcPr marL="12700" marR="12700" marT="12700" marB="0" anchor="b">
                    <a:lnL>
                      <a:noFill/>
                    </a:lnL>
                    <a:lnR>
                      <a:noFill/>
                    </a:lnR>
                    <a:lnT>
                      <a:noFill/>
                    </a:lnT>
                    <a:lnB>
                      <a:noFill/>
                    </a:lnB>
                  </a:tcPr>
                </a:tc>
                <a:tc>
                  <a:txBody>
                    <a:bodyPr/>
                    <a:lstStyle/>
                    <a:p>
                      <a:pPr algn="l" fontAlgn="b"/>
                      <a:endParaRPr lang="en-US" sz="1000" b="0" i="0" u="none" strike="noStrike">
                        <a:effectLst/>
                        <a:latin typeface="Verdana"/>
                      </a:endParaRPr>
                    </a:p>
                  </a:txBody>
                  <a:tcPr marL="12700" marR="12700" marT="12700" marB="0" anchor="b">
                    <a:lnL>
                      <a:noFill/>
                    </a:lnL>
                    <a:lnR>
                      <a:noFill/>
                    </a:lnR>
                    <a:lnT>
                      <a:noFill/>
                    </a:lnT>
                    <a:lnB>
                      <a:noFill/>
                    </a:lnB>
                  </a:tcPr>
                </a:tc>
                <a:tc>
                  <a:txBody>
                    <a:bodyPr/>
                    <a:lstStyle/>
                    <a:p>
                      <a:pPr algn="l" fontAlgn="b"/>
                      <a:endParaRPr lang="en-US" sz="1000" b="0" i="0" u="none" strike="noStrike">
                        <a:effectLst/>
                        <a:latin typeface="Verdana"/>
                      </a:endParaRPr>
                    </a:p>
                  </a:txBody>
                  <a:tcPr marL="12700" marR="12700" marT="12700" marB="0" anchor="b">
                    <a:lnL>
                      <a:noFill/>
                    </a:lnL>
                    <a:lnR>
                      <a:noFill/>
                    </a:lnR>
                    <a:lnT>
                      <a:noFill/>
                    </a:lnT>
                    <a:lnB>
                      <a:noFill/>
                    </a:lnB>
                  </a:tcPr>
                </a:tc>
                <a:tc>
                  <a:txBody>
                    <a:bodyPr/>
                    <a:lstStyle/>
                    <a:p>
                      <a:pPr algn="l" fontAlgn="b"/>
                      <a:endParaRPr lang="en-US" sz="1000" b="0" i="0" u="none" strike="noStrike">
                        <a:effectLst/>
                        <a:latin typeface="Verdana"/>
                      </a:endParaRPr>
                    </a:p>
                  </a:txBody>
                  <a:tcPr marL="12700" marR="12700" marT="12700" marB="0" anchor="b">
                    <a:lnL>
                      <a:noFill/>
                    </a:lnL>
                    <a:lnR>
                      <a:noFill/>
                    </a:lnR>
                    <a:lnT>
                      <a:noFill/>
                    </a:lnT>
                    <a:lnB>
                      <a:noFill/>
                    </a:lnB>
                  </a:tcPr>
                </a:tc>
              </a:tr>
              <a:tr h="165100">
                <a:tc>
                  <a:txBody>
                    <a:bodyPr/>
                    <a:lstStyle/>
                    <a:p>
                      <a:pPr algn="l" fontAlgn="b"/>
                      <a:r>
                        <a:rPr lang="en-US" sz="1000" b="0" i="0" u="none" strike="noStrike">
                          <a:effectLst/>
                          <a:latin typeface="Verdana"/>
                        </a:rPr>
                        <a:t>Option inputs</a:t>
                      </a:r>
                    </a:p>
                  </a:txBody>
                  <a:tcPr marL="12700" marR="12700" marT="12700" marB="0" anchor="b">
                    <a:lnL>
                      <a:noFill/>
                    </a:lnL>
                    <a:lnR>
                      <a:noFill/>
                    </a:lnR>
                    <a:lnT>
                      <a:noFill/>
                    </a:lnT>
                    <a:lnB>
                      <a:noFill/>
                    </a:lnB>
                  </a:tcPr>
                </a:tc>
                <a:tc>
                  <a:txBody>
                    <a:bodyPr/>
                    <a:lstStyle/>
                    <a:p>
                      <a:pPr algn="l" fontAlgn="b"/>
                      <a:endParaRPr lang="en-US" sz="1000" b="0" i="0" u="none" strike="noStrike">
                        <a:effectLst/>
                        <a:latin typeface="Verdana"/>
                      </a:endParaRPr>
                    </a:p>
                  </a:txBody>
                  <a:tcPr marL="12700" marR="12700" marT="12700" marB="0" anchor="b">
                    <a:lnL>
                      <a:noFill/>
                    </a:lnL>
                    <a:lnR>
                      <a:noFill/>
                    </a:lnR>
                    <a:lnT>
                      <a:noFill/>
                    </a:lnT>
                    <a:lnB>
                      <a:noFill/>
                    </a:lnB>
                  </a:tcPr>
                </a:tc>
                <a:tc>
                  <a:txBody>
                    <a:bodyPr/>
                    <a:lstStyle/>
                    <a:p>
                      <a:pPr algn="l" fontAlgn="b"/>
                      <a:endParaRPr lang="en-US" sz="1000" b="0" i="0" u="none" strike="noStrike">
                        <a:effectLst/>
                        <a:latin typeface="Verdana"/>
                      </a:endParaRPr>
                    </a:p>
                  </a:txBody>
                  <a:tcPr marL="12700" marR="12700" marT="12700" marB="0" anchor="b">
                    <a:lnL>
                      <a:noFill/>
                    </a:lnL>
                    <a:lnR>
                      <a:noFill/>
                    </a:lnR>
                    <a:lnT>
                      <a:noFill/>
                    </a:lnT>
                    <a:lnB>
                      <a:noFill/>
                    </a:lnB>
                  </a:tcPr>
                </a:tc>
                <a:tc>
                  <a:txBody>
                    <a:bodyPr/>
                    <a:lstStyle/>
                    <a:p>
                      <a:pPr algn="l" fontAlgn="b"/>
                      <a:endParaRPr lang="en-US" sz="1000" b="0" i="0" u="none" strike="noStrike">
                        <a:effectLst/>
                        <a:latin typeface="Verdana"/>
                      </a:endParaRPr>
                    </a:p>
                  </a:txBody>
                  <a:tcPr marL="12700" marR="12700" marT="12700" marB="0" anchor="b">
                    <a:lnL>
                      <a:noFill/>
                    </a:lnL>
                    <a:lnR>
                      <a:noFill/>
                    </a:lnR>
                    <a:lnT>
                      <a:noFill/>
                    </a:lnT>
                    <a:lnB>
                      <a:noFill/>
                    </a:lnB>
                  </a:tcPr>
                </a:tc>
                <a:tc>
                  <a:txBody>
                    <a:bodyPr/>
                    <a:lstStyle/>
                    <a:p>
                      <a:pPr algn="l" fontAlgn="b"/>
                      <a:endParaRPr lang="en-US" sz="1000" b="0" i="0" u="none" strike="noStrike">
                        <a:effectLst/>
                        <a:latin typeface="Verdana"/>
                      </a:endParaRPr>
                    </a:p>
                  </a:txBody>
                  <a:tcPr marL="12700" marR="12700" marT="12700" marB="0" anchor="b">
                    <a:lnL>
                      <a:noFill/>
                    </a:lnL>
                    <a:lnR>
                      <a:noFill/>
                    </a:lnR>
                    <a:lnT>
                      <a:noFill/>
                    </a:lnT>
                    <a:lnB>
                      <a:noFill/>
                    </a:lnB>
                  </a:tcPr>
                </a:tc>
                <a:tc>
                  <a:txBody>
                    <a:bodyPr/>
                    <a:lstStyle/>
                    <a:p>
                      <a:pPr algn="l" fontAlgn="b"/>
                      <a:endParaRPr lang="en-US" sz="1000" b="0" i="0" u="none" strike="noStrike">
                        <a:effectLst/>
                        <a:latin typeface="Verdana"/>
                      </a:endParaRPr>
                    </a:p>
                  </a:txBody>
                  <a:tcPr marL="12700" marR="12700" marT="12700" marB="0" anchor="b">
                    <a:lnL>
                      <a:noFill/>
                    </a:lnL>
                    <a:lnR>
                      <a:noFill/>
                    </a:lnR>
                    <a:lnT>
                      <a:noFill/>
                    </a:lnT>
                    <a:lnB>
                      <a:noFill/>
                    </a:lnB>
                  </a:tcPr>
                </a:tc>
                <a:tc>
                  <a:txBody>
                    <a:bodyPr/>
                    <a:lstStyle/>
                    <a:p>
                      <a:pPr algn="l" fontAlgn="b"/>
                      <a:endParaRPr lang="en-US" sz="1000" b="0" i="0" u="none" strike="noStrike">
                        <a:effectLst/>
                        <a:latin typeface="Verdana"/>
                      </a:endParaRPr>
                    </a:p>
                  </a:txBody>
                  <a:tcPr marL="12700" marR="12700" marT="12700" marB="0" anchor="b">
                    <a:lnL>
                      <a:noFill/>
                    </a:lnL>
                    <a:lnR>
                      <a:noFill/>
                    </a:lnR>
                    <a:lnT>
                      <a:noFill/>
                    </a:lnT>
                    <a:lnB>
                      <a:noFill/>
                    </a:lnB>
                  </a:tcPr>
                </a:tc>
              </a:tr>
              <a:tr h="165100">
                <a:tc>
                  <a:txBody>
                    <a:bodyPr/>
                    <a:lstStyle/>
                    <a:p>
                      <a:pPr algn="l" fontAlgn="b"/>
                      <a:r>
                        <a:rPr lang="en-US" sz="1000" b="0" i="0" u="none" strike="noStrike">
                          <a:effectLst/>
                          <a:latin typeface="Verdana"/>
                        </a:rPr>
                        <a:t>S =</a:t>
                      </a:r>
                    </a:p>
                  </a:txBody>
                  <a:tcPr marL="12700" marR="12700" marT="12700" marB="0" anchor="b">
                    <a:lnL>
                      <a:noFill/>
                    </a:lnL>
                    <a:lnR>
                      <a:noFill/>
                    </a:lnR>
                    <a:lnT>
                      <a:noFill/>
                    </a:lnT>
                    <a:lnB>
                      <a:noFill/>
                    </a:lnB>
                  </a:tcPr>
                </a:tc>
                <a:tc>
                  <a:txBody>
                    <a:bodyPr/>
                    <a:lstStyle/>
                    <a:p>
                      <a:pPr algn="r" fontAlgn="b"/>
                      <a:r>
                        <a:rPr lang="en-US" sz="1000" b="0" i="0" u="none" strike="noStrike">
                          <a:effectLst/>
                          <a:latin typeface="Verdana"/>
                        </a:rPr>
                        <a:t>1130.044606</a:t>
                      </a:r>
                    </a:p>
                  </a:txBody>
                  <a:tcPr marL="12700" marR="12700" marT="12700" marB="0" anchor="b">
                    <a:lnL>
                      <a:noFill/>
                    </a:lnL>
                    <a:lnR>
                      <a:noFill/>
                    </a:lnR>
                    <a:lnT>
                      <a:noFill/>
                    </a:lnT>
                    <a:lnB>
                      <a:noFill/>
                    </a:lnB>
                  </a:tcPr>
                </a:tc>
                <a:tc>
                  <a:txBody>
                    <a:bodyPr/>
                    <a:lstStyle/>
                    <a:p>
                      <a:pPr algn="l" fontAlgn="b"/>
                      <a:endParaRPr lang="en-US" sz="1000" b="0" i="0" u="none" strike="noStrike">
                        <a:effectLst/>
                        <a:latin typeface="Verdana"/>
                      </a:endParaRPr>
                    </a:p>
                  </a:txBody>
                  <a:tcPr marL="12700" marR="12700" marT="12700" marB="0" anchor="b">
                    <a:lnL>
                      <a:noFill/>
                    </a:lnL>
                    <a:lnR>
                      <a:noFill/>
                    </a:lnR>
                    <a:lnT>
                      <a:noFill/>
                    </a:lnT>
                    <a:lnB>
                      <a:noFill/>
                    </a:lnB>
                  </a:tcPr>
                </a:tc>
                <a:tc>
                  <a:txBody>
                    <a:bodyPr/>
                    <a:lstStyle/>
                    <a:p>
                      <a:pPr algn="l" fontAlgn="b"/>
                      <a:endParaRPr lang="en-US" sz="1000" b="0" i="0" u="none" strike="noStrike">
                        <a:effectLst/>
                        <a:latin typeface="Verdana"/>
                      </a:endParaRPr>
                    </a:p>
                  </a:txBody>
                  <a:tcPr marL="12700" marR="12700" marT="12700" marB="0" anchor="b">
                    <a:lnL>
                      <a:noFill/>
                    </a:lnL>
                    <a:lnR>
                      <a:noFill/>
                    </a:lnR>
                    <a:lnT>
                      <a:noFill/>
                    </a:lnT>
                    <a:lnB>
                      <a:noFill/>
                    </a:lnB>
                  </a:tcPr>
                </a:tc>
                <a:tc>
                  <a:txBody>
                    <a:bodyPr/>
                    <a:lstStyle/>
                    <a:p>
                      <a:pPr algn="l" fontAlgn="b"/>
                      <a:endParaRPr lang="en-US" sz="1000" b="0" i="0" u="none" strike="noStrike">
                        <a:effectLst/>
                        <a:latin typeface="Verdana"/>
                      </a:endParaRPr>
                    </a:p>
                  </a:txBody>
                  <a:tcPr marL="12700" marR="12700" marT="12700" marB="0" anchor="b">
                    <a:lnL>
                      <a:noFill/>
                    </a:lnL>
                    <a:lnR>
                      <a:noFill/>
                    </a:lnR>
                    <a:lnT>
                      <a:noFill/>
                    </a:lnT>
                    <a:lnB>
                      <a:noFill/>
                    </a:lnB>
                  </a:tcPr>
                </a:tc>
                <a:tc>
                  <a:txBody>
                    <a:bodyPr/>
                    <a:lstStyle/>
                    <a:p>
                      <a:pPr algn="l" fontAlgn="b"/>
                      <a:endParaRPr lang="en-US" sz="1000" b="0" i="0" u="none" strike="noStrike">
                        <a:effectLst/>
                        <a:latin typeface="Verdana"/>
                      </a:endParaRPr>
                    </a:p>
                  </a:txBody>
                  <a:tcPr marL="12700" marR="12700" marT="12700" marB="0" anchor="b">
                    <a:lnL>
                      <a:noFill/>
                    </a:lnL>
                    <a:lnR>
                      <a:noFill/>
                    </a:lnR>
                    <a:lnT>
                      <a:noFill/>
                    </a:lnT>
                    <a:lnB>
                      <a:noFill/>
                    </a:lnB>
                  </a:tcPr>
                </a:tc>
                <a:tc>
                  <a:txBody>
                    <a:bodyPr/>
                    <a:lstStyle/>
                    <a:p>
                      <a:pPr algn="l" fontAlgn="b"/>
                      <a:endParaRPr lang="en-US" sz="1000" b="0" i="0" u="none" strike="noStrike">
                        <a:effectLst/>
                        <a:latin typeface="Verdana"/>
                      </a:endParaRPr>
                    </a:p>
                  </a:txBody>
                  <a:tcPr marL="12700" marR="12700" marT="12700" marB="0" anchor="b">
                    <a:lnL>
                      <a:noFill/>
                    </a:lnL>
                    <a:lnR>
                      <a:noFill/>
                    </a:lnR>
                    <a:lnT>
                      <a:noFill/>
                    </a:lnT>
                    <a:lnB>
                      <a:noFill/>
                    </a:lnB>
                  </a:tcPr>
                </a:tc>
              </a:tr>
              <a:tr h="165100">
                <a:tc>
                  <a:txBody>
                    <a:bodyPr/>
                    <a:lstStyle/>
                    <a:p>
                      <a:pPr algn="l" fontAlgn="b"/>
                      <a:r>
                        <a:rPr lang="en-US" sz="1000" b="0" i="0" u="none" strike="noStrike">
                          <a:effectLst/>
                          <a:latin typeface="Verdana"/>
                        </a:rPr>
                        <a:t>K =</a:t>
                      </a:r>
                    </a:p>
                  </a:txBody>
                  <a:tcPr marL="12700" marR="12700" marT="12700" marB="0" anchor="b">
                    <a:lnL>
                      <a:noFill/>
                    </a:lnL>
                    <a:lnR>
                      <a:noFill/>
                    </a:lnR>
                    <a:lnT>
                      <a:noFill/>
                    </a:lnT>
                    <a:lnB>
                      <a:noFill/>
                    </a:lnB>
                  </a:tcPr>
                </a:tc>
                <a:tc>
                  <a:txBody>
                    <a:bodyPr/>
                    <a:lstStyle/>
                    <a:p>
                      <a:pPr algn="r" fontAlgn="b"/>
                      <a:r>
                        <a:rPr lang="en-US" sz="1000" b="0" i="0" u="none" strike="noStrike">
                          <a:effectLst/>
                          <a:latin typeface="Verdana"/>
                        </a:rPr>
                        <a:t>1500</a:t>
                      </a:r>
                    </a:p>
                  </a:txBody>
                  <a:tcPr marL="12700" marR="12700" marT="12700" marB="0" anchor="b">
                    <a:lnL>
                      <a:noFill/>
                    </a:lnL>
                    <a:lnR>
                      <a:noFill/>
                    </a:lnR>
                    <a:lnT>
                      <a:noFill/>
                    </a:lnT>
                    <a:lnB>
                      <a:noFill/>
                    </a:lnB>
                  </a:tcPr>
                </a:tc>
                <a:tc>
                  <a:txBody>
                    <a:bodyPr/>
                    <a:lstStyle/>
                    <a:p>
                      <a:pPr algn="l" fontAlgn="b"/>
                      <a:endParaRPr lang="en-US" sz="1000" b="0" i="0" u="none" strike="noStrike">
                        <a:effectLst/>
                        <a:latin typeface="Verdana"/>
                      </a:endParaRPr>
                    </a:p>
                  </a:txBody>
                  <a:tcPr marL="12700" marR="12700" marT="12700" marB="0" anchor="b">
                    <a:lnL>
                      <a:noFill/>
                    </a:lnL>
                    <a:lnR>
                      <a:noFill/>
                    </a:lnR>
                    <a:lnT>
                      <a:noFill/>
                    </a:lnT>
                    <a:lnB>
                      <a:noFill/>
                    </a:lnB>
                  </a:tcPr>
                </a:tc>
                <a:tc>
                  <a:txBody>
                    <a:bodyPr/>
                    <a:lstStyle/>
                    <a:p>
                      <a:pPr algn="l" fontAlgn="b"/>
                      <a:endParaRPr lang="en-US" sz="1000" b="0" i="0" u="none" strike="noStrike">
                        <a:effectLst/>
                        <a:latin typeface="Verdana"/>
                      </a:endParaRPr>
                    </a:p>
                  </a:txBody>
                  <a:tcPr marL="12700" marR="12700" marT="12700" marB="0" anchor="b">
                    <a:lnL>
                      <a:noFill/>
                    </a:lnL>
                    <a:lnR>
                      <a:noFill/>
                    </a:lnR>
                    <a:lnT>
                      <a:noFill/>
                    </a:lnT>
                    <a:lnB>
                      <a:noFill/>
                    </a:lnB>
                  </a:tcPr>
                </a:tc>
                <a:tc>
                  <a:txBody>
                    <a:bodyPr/>
                    <a:lstStyle/>
                    <a:p>
                      <a:pPr algn="l" fontAlgn="b"/>
                      <a:endParaRPr lang="en-US" sz="1000" b="0" i="0" u="none" strike="noStrike">
                        <a:effectLst/>
                        <a:latin typeface="Verdana"/>
                      </a:endParaRPr>
                    </a:p>
                  </a:txBody>
                  <a:tcPr marL="12700" marR="12700" marT="12700" marB="0" anchor="b">
                    <a:lnL>
                      <a:noFill/>
                    </a:lnL>
                    <a:lnR>
                      <a:noFill/>
                    </a:lnR>
                    <a:lnT>
                      <a:noFill/>
                    </a:lnT>
                    <a:lnB>
                      <a:noFill/>
                    </a:lnB>
                  </a:tcPr>
                </a:tc>
                <a:tc>
                  <a:txBody>
                    <a:bodyPr/>
                    <a:lstStyle/>
                    <a:p>
                      <a:pPr algn="l" fontAlgn="b"/>
                      <a:endParaRPr lang="en-US" sz="1000" b="0" i="0" u="none" strike="noStrike">
                        <a:effectLst/>
                        <a:latin typeface="Verdana"/>
                      </a:endParaRPr>
                    </a:p>
                  </a:txBody>
                  <a:tcPr marL="12700" marR="12700" marT="12700" marB="0" anchor="b">
                    <a:lnL>
                      <a:noFill/>
                    </a:lnL>
                    <a:lnR>
                      <a:noFill/>
                    </a:lnR>
                    <a:lnT>
                      <a:noFill/>
                    </a:lnT>
                    <a:lnB>
                      <a:noFill/>
                    </a:lnB>
                  </a:tcPr>
                </a:tc>
                <a:tc>
                  <a:txBody>
                    <a:bodyPr/>
                    <a:lstStyle/>
                    <a:p>
                      <a:pPr algn="l" fontAlgn="b"/>
                      <a:endParaRPr lang="en-US" sz="1000" b="0" i="0" u="none" strike="noStrike">
                        <a:effectLst/>
                        <a:latin typeface="Verdana"/>
                      </a:endParaRPr>
                    </a:p>
                  </a:txBody>
                  <a:tcPr marL="12700" marR="12700" marT="12700" marB="0" anchor="b">
                    <a:lnL>
                      <a:noFill/>
                    </a:lnL>
                    <a:lnR>
                      <a:noFill/>
                    </a:lnR>
                    <a:lnT>
                      <a:noFill/>
                    </a:lnT>
                    <a:lnB>
                      <a:noFill/>
                    </a:lnB>
                  </a:tcPr>
                </a:tc>
              </a:tr>
              <a:tr h="165100">
                <a:tc>
                  <a:txBody>
                    <a:bodyPr/>
                    <a:lstStyle/>
                    <a:p>
                      <a:pPr algn="l" fontAlgn="b"/>
                      <a:r>
                        <a:rPr lang="en-US" sz="1000" b="0" i="0" u="none" strike="noStrike">
                          <a:effectLst/>
                          <a:latin typeface="Verdana"/>
                        </a:rPr>
                        <a:t>t =</a:t>
                      </a:r>
                    </a:p>
                  </a:txBody>
                  <a:tcPr marL="12700" marR="12700" marT="12700" marB="0" anchor="b">
                    <a:lnL>
                      <a:noFill/>
                    </a:lnL>
                    <a:lnR>
                      <a:noFill/>
                    </a:lnR>
                    <a:lnT>
                      <a:noFill/>
                    </a:lnT>
                    <a:lnB>
                      <a:noFill/>
                    </a:lnB>
                  </a:tcPr>
                </a:tc>
                <a:tc>
                  <a:txBody>
                    <a:bodyPr/>
                    <a:lstStyle/>
                    <a:p>
                      <a:pPr algn="r" fontAlgn="b"/>
                      <a:r>
                        <a:rPr lang="en-US" sz="1000" b="0" i="0" u="none" strike="noStrike">
                          <a:effectLst/>
                          <a:latin typeface="Verdana"/>
                        </a:rPr>
                        <a:t>15</a:t>
                      </a:r>
                    </a:p>
                  </a:txBody>
                  <a:tcPr marL="12700" marR="12700" marT="12700" marB="0" anchor="b">
                    <a:lnL>
                      <a:noFill/>
                    </a:lnL>
                    <a:lnR>
                      <a:noFill/>
                    </a:lnR>
                    <a:lnT>
                      <a:noFill/>
                    </a:lnT>
                    <a:lnB>
                      <a:noFill/>
                    </a:lnB>
                  </a:tcPr>
                </a:tc>
                <a:tc>
                  <a:txBody>
                    <a:bodyPr/>
                    <a:lstStyle/>
                    <a:p>
                      <a:pPr algn="l" fontAlgn="b"/>
                      <a:endParaRPr lang="en-US" sz="1000" b="0" i="0" u="none" strike="noStrike">
                        <a:effectLst/>
                        <a:latin typeface="Verdana"/>
                      </a:endParaRPr>
                    </a:p>
                  </a:txBody>
                  <a:tcPr marL="12700" marR="12700" marT="12700" marB="0" anchor="b">
                    <a:lnL>
                      <a:noFill/>
                    </a:lnL>
                    <a:lnR>
                      <a:noFill/>
                    </a:lnR>
                    <a:lnT>
                      <a:noFill/>
                    </a:lnT>
                    <a:lnB>
                      <a:noFill/>
                    </a:lnB>
                  </a:tcPr>
                </a:tc>
                <a:tc>
                  <a:txBody>
                    <a:bodyPr/>
                    <a:lstStyle/>
                    <a:p>
                      <a:pPr algn="l" fontAlgn="b"/>
                      <a:endParaRPr lang="en-US" sz="1000" b="0" i="0" u="none" strike="noStrike">
                        <a:effectLst/>
                        <a:latin typeface="Verdana"/>
                      </a:endParaRPr>
                    </a:p>
                  </a:txBody>
                  <a:tcPr marL="12700" marR="12700" marT="12700" marB="0" anchor="b">
                    <a:lnL>
                      <a:noFill/>
                    </a:lnL>
                    <a:lnR>
                      <a:noFill/>
                    </a:lnR>
                    <a:lnT>
                      <a:noFill/>
                    </a:lnT>
                    <a:lnB>
                      <a:noFill/>
                    </a:lnB>
                  </a:tcPr>
                </a:tc>
                <a:tc>
                  <a:txBody>
                    <a:bodyPr/>
                    <a:lstStyle/>
                    <a:p>
                      <a:pPr algn="l" fontAlgn="b"/>
                      <a:endParaRPr lang="en-US" sz="1000" b="0" i="0" u="none" strike="noStrike">
                        <a:effectLst/>
                        <a:latin typeface="Verdana"/>
                      </a:endParaRPr>
                    </a:p>
                  </a:txBody>
                  <a:tcPr marL="12700" marR="12700" marT="12700" marB="0" anchor="b">
                    <a:lnL>
                      <a:noFill/>
                    </a:lnL>
                    <a:lnR>
                      <a:noFill/>
                    </a:lnR>
                    <a:lnT>
                      <a:noFill/>
                    </a:lnT>
                    <a:lnB>
                      <a:noFill/>
                    </a:lnB>
                  </a:tcPr>
                </a:tc>
                <a:tc>
                  <a:txBody>
                    <a:bodyPr/>
                    <a:lstStyle/>
                    <a:p>
                      <a:pPr algn="l" fontAlgn="b"/>
                      <a:endParaRPr lang="en-US" sz="1000" b="0" i="0" u="none" strike="noStrike">
                        <a:effectLst/>
                        <a:latin typeface="Verdana"/>
                      </a:endParaRPr>
                    </a:p>
                  </a:txBody>
                  <a:tcPr marL="12700" marR="12700" marT="12700" marB="0" anchor="b">
                    <a:lnL>
                      <a:noFill/>
                    </a:lnL>
                    <a:lnR>
                      <a:noFill/>
                    </a:lnR>
                    <a:lnT>
                      <a:noFill/>
                    </a:lnT>
                    <a:lnB>
                      <a:noFill/>
                    </a:lnB>
                  </a:tcPr>
                </a:tc>
                <a:tc>
                  <a:txBody>
                    <a:bodyPr/>
                    <a:lstStyle/>
                    <a:p>
                      <a:pPr algn="l" fontAlgn="b"/>
                      <a:endParaRPr lang="en-US" sz="1000" b="0" i="0" u="none" strike="noStrike">
                        <a:effectLst/>
                        <a:latin typeface="Verdana"/>
                      </a:endParaRPr>
                    </a:p>
                  </a:txBody>
                  <a:tcPr marL="12700" marR="12700" marT="12700" marB="0" anchor="b">
                    <a:lnL>
                      <a:noFill/>
                    </a:lnL>
                    <a:lnR>
                      <a:noFill/>
                    </a:lnR>
                    <a:lnT>
                      <a:noFill/>
                    </a:lnT>
                    <a:lnB>
                      <a:noFill/>
                    </a:lnB>
                  </a:tcPr>
                </a:tc>
              </a:tr>
              <a:tr h="165100">
                <a:tc>
                  <a:txBody>
                    <a:bodyPr/>
                    <a:lstStyle/>
                    <a:p>
                      <a:pPr algn="l" fontAlgn="b"/>
                      <a:r>
                        <a:rPr lang="en-US" sz="1000" b="0" i="0" u="none" strike="noStrike">
                          <a:effectLst/>
                          <a:latin typeface="Verdana"/>
                        </a:rPr>
                        <a:t>Standard deviation =</a:t>
                      </a:r>
                    </a:p>
                  </a:txBody>
                  <a:tcPr marL="12700" marR="12700" marT="12700" marB="0" anchor="b">
                    <a:lnL>
                      <a:noFill/>
                    </a:lnL>
                    <a:lnR>
                      <a:noFill/>
                    </a:lnR>
                    <a:lnT>
                      <a:noFill/>
                    </a:lnT>
                    <a:lnB>
                      <a:noFill/>
                    </a:lnB>
                  </a:tcPr>
                </a:tc>
                <a:tc>
                  <a:txBody>
                    <a:bodyPr/>
                    <a:lstStyle/>
                    <a:p>
                      <a:pPr algn="r" fontAlgn="b"/>
                      <a:r>
                        <a:rPr lang="en-US" sz="1000" b="0" i="0" u="none" strike="noStrike">
                          <a:effectLst/>
                          <a:latin typeface="Verdana"/>
                        </a:rPr>
                        <a:t>30%</a:t>
                      </a:r>
                    </a:p>
                  </a:txBody>
                  <a:tcPr marL="12700" marR="12700" marT="12700" marB="0" anchor="b">
                    <a:lnL>
                      <a:noFill/>
                    </a:lnL>
                    <a:lnR>
                      <a:noFill/>
                    </a:lnR>
                    <a:lnT>
                      <a:noFill/>
                    </a:lnT>
                    <a:lnB>
                      <a:noFill/>
                    </a:lnB>
                  </a:tcPr>
                </a:tc>
                <a:tc>
                  <a:txBody>
                    <a:bodyPr/>
                    <a:lstStyle/>
                    <a:p>
                      <a:pPr algn="l" fontAlgn="b"/>
                      <a:endParaRPr lang="en-US" sz="1000" b="0" i="0" u="none" strike="noStrike">
                        <a:effectLst/>
                        <a:latin typeface="Verdana"/>
                      </a:endParaRPr>
                    </a:p>
                  </a:txBody>
                  <a:tcPr marL="12700" marR="12700" marT="12700" marB="0" anchor="b">
                    <a:lnL>
                      <a:noFill/>
                    </a:lnL>
                    <a:lnR>
                      <a:noFill/>
                    </a:lnR>
                    <a:lnT>
                      <a:noFill/>
                    </a:lnT>
                    <a:lnB>
                      <a:noFill/>
                    </a:lnB>
                  </a:tcPr>
                </a:tc>
                <a:tc>
                  <a:txBody>
                    <a:bodyPr/>
                    <a:lstStyle/>
                    <a:p>
                      <a:pPr algn="l" fontAlgn="b"/>
                      <a:endParaRPr lang="en-US" sz="1000" b="0" i="0" u="none" strike="noStrike">
                        <a:effectLst/>
                        <a:latin typeface="Verdana"/>
                      </a:endParaRPr>
                    </a:p>
                  </a:txBody>
                  <a:tcPr marL="12700" marR="12700" marT="12700" marB="0" anchor="b">
                    <a:lnL>
                      <a:noFill/>
                    </a:lnL>
                    <a:lnR>
                      <a:noFill/>
                    </a:lnR>
                    <a:lnT>
                      <a:noFill/>
                    </a:lnT>
                    <a:lnB>
                      <a:noFill/>
                    </a:lnB>
                  </a:tcPr>
                </a:tc>
                <a:tc>
                  <a:txBody>
                    <a:bodyPr/>
                    <a:lstStyle/>
                    <a:p>
                      <a:pPr algn="l" fontAlgn="b"/>
                      <a:endParaRPr lang="en-US" sz="1000" b="0" i="0" u="none" strike="noStrike">
                        <a:effectLst/>
                        <a:latin typeface="Verdana"/>
                      </a:endParaRPr>
                    </a:p>
                  </a:txBody>
                  <a:tcPr marL="12700" marR="12700" marT="12700" marB="0" anchor="b">
                    <a:lnL>
                      <a:noFill/>
                    </a:lnL>
                    <a:lnR>
                      <a:noFill/>
                    </a:lnR>
                    <a:lnT>
                      <a:noFill/>
                    </a:lnT>
                    <a:lnB>
                      <a:noFill/>
                    </a:lnB>
                  </a:tcPr>
                </a:tc>
                <a:tc>
                  <a:txBody>
                    <a:bodyPr/>
                    <a:lstStyle/>
                    <a:p>
                      <a:pPr algn="l" fontAlgn="b"/>
                      <a:endParaRPr lang="en-US" sz="1000" b="0" i="0" u="none" strike="noStrike">
                        <a:effectLst/>
                        <a:latin typeface="Verdana"/>
                      </a:endParaRPr>
                    </a:p>
                  </a:txBody>
                  <a:tcPr marL="12700" marR="12700" marT="12700" marB="0" anchor="b">
                    <a:lnL>
                      <a:noFill/>
                    </a:lnL>
                    <a:lnR>
                      <a:noFill/>
                    </a:lnR>
                    <a:lnT>
                      <a:noFill/>
                    </a:lnT>
                    <a:lnB>
                      <a:noFill/>
                    </a:lnB>
                  </a:tcPr>
                </a:tc>
                <a:tc>
                  <a:txBody>
                    <a:bodyPr/>
                    <a:lstStyle/>
                    <a:p>
                      <a:pPr algn="l" fontAlgn="b"/>
                      <a:endParaRPr lang="en-US" sz="1000" b="0" i="0" u="none" strike="noStrike">
                        <a:effectLst/>
                        <a:latin typeface="Verdana"/>
                      </a:endParaRPr>
                    </a:p>
                  </a:txBody>
                  <a:tcPr marL="12700" marR="12700" marT="12700" marB="0" anchor="b">
                    <a:lnL>
                      <a:noFill/>
                    </a:lnL>
                    <a:lnR>
                      <a:noFill/>
                    </a:lnR>
                    <a:lnT>
                      <a:noFill/>
                    </a:lnT>
                    <a:lnB>
                      <a:noFill/>
                    </a:lnB>
                  </a:tcPr>
                </a:tc>
              </a:tr>
              <a:tr h="165100">
                <a:tc>
                  <a:txBody>
                    <a:bodyPr/>
                    <a:lstStyle/>
                    <a:p>
                      <a:pPr algn="l" fontAlgn="b"/>
                      <a:r>
                        <a:rPr lang="en-US" sz="1000" b="0" i="0" u="none" strike="noStrike">
                          <a:effectLst/>
                          <a:latin typeface="Verdana"/>
                        </a:rPr>
                        <a:t>Riskless rate =</a:t>
                      </a:r>
                    </a:p>
                  </a:txBody>
                  <a:tcPr marL="12700" marR="12700" marT="12700" marB="0" anchor="b">
                    <a:lnL>
                      <a:noFill/>
                    </a:lnL>
                    <a:lnR>
                      <a:noFill/>
                    </a:lnR>
                    <a:lnT>
                      <a:noFill/>
                    </a:lnT>
                    <a:lnB>
                      <a:noFill/>
                    </a:lnB>
                  </a:tcPr>
                </a:tc>
                <a:tc>
                  <a:txBody>
                    <a:bodyPr/>
                    <a:lstStyle/>
                    <a:p>
                      <a:pPr algn="r" fontAlgn="b"/>
                      <a:r>
                        <a:rPr lang="en-US" sz="1000" b="0" i="0" u="none" strike="noStrike">
                          <a:effectLst/>
                          <a:latin typeface="Verdana"/>
                        </a:rPr>
                        <a:t>4%</a:t>
                      </a:r>
                    </a:p>
                  </a:txBody>
                  <a:tcPr marL="12700" marR="12700" marT="12700" marB="0" anchor="b">
                    <a:lnL>
                      <a:noFill/>
                    </a:lnL>
                    <a:lnR>
                      <a:noFill/>
                    </a:lnR>
                    <a:lnT>
                      <a:noFill/>
                    </a:lnT>
                    <a:lnB>
                      <a:noFill/>
                    </a:lnB>
                  </a:tcPr>
                </a:tc>
                <a:tc>
                  <a:txBody>
                    <a:bodyPr/>
                    <a:lstStyle/>
                    <a:p>
                      <a:pPr algn="l" fontAlgn="b"/>
                      <a:endParaRPr lang="en-US" sz="1000" b="0" i="0" u="none" strike="noStrike">
                        <a:effectLst/>
                        <a:latin typeface="Verdana"/>
                      </a:endParaRPr>
                    </a:p>
                  </a:txBody>
                  <a:tcPr marL="12700" marR="12700" marT="12700" marB="0" anchor="b">
                    <a:lnL>
                      <a:noFill/>
                    </a:lnL>
                    <a:lnR>
                      <a:noFill/>
                    </a:lnR>
                    <a:lnT>
                      <a:noFill/>
                    </a:lnT>
                    <a:lnB>
                      <a:noFill/>
                    </a:lnB>
                  </a:tcPr>
                </a:tc>
                <a:tc>
                  <a:txBody>
                    <a:bodyPr/>
                    <a:lstStyle/>
                    <a:p>
                      <a:pPr algn="l" fontAlgn="b"/>
                      <a:endParaRPr lang="en-US" sz="1000" b="0" i="0" u="none" strike="noStrike">
                        <a:effectLst/>
                        <a:latin typeface="Verdana"/>
                      </a:endParaRPr>
                    </a:p>
                  </a:txBody>
                  <a:tcPr marL="12700" marR="12700" marT="12700" marB="0" anchor="b">
                    <a:lnL>
                      <a:noFill/>
                    </a:lnL>
                    <a:lnR>
                      <a:noFill/>
                    </a:lnR>
                    <a:lnT>
                      <a:noFill/>
                    </a:lnT>
                    <a:lnB>
                      <a:noFill/>
                    </a:lnB>
                  </a:tcPr>
                </a:tc>
                <a:tc>
                  <a:txBody>
                    <a:bodyPr/>
                    <a:lstStyle/>
                    <a:p>
                      <a:pPr algn="l" fontAlgn="b"/>
                      <a:endParaRPr lang="en-US" sz="1000" b="0" i="0" u="none" strike="noStrike">
                        <a:effectLst/>
                        <a:latin typeface="Verdana"/>
                      </a:endParaRPr>
                    </a:p>
                  </a:txBody>
                  <a:tcPr marL="12700" marR="12700" marT="12700" marB="0" anchor="b">
                    <a:lnL>
                      <a:noFill/>
                    </a:lnL>
                    <a:lnR>
                      <a:noFill/>
                    </a:lnR>
                    <a:lnT>
                      <a:noFill/>
                    </a:lnT>
                    <a:lnB>
                      <a:noFill/>
                    </a:lnB>
                  </a:tcPr>
                </a:tc>
                <a:tc>
                  <a:txBody>
                    <a:bodyPr/>
                    <a:lstStyle/>
                    <a:p>
                      <a:pPr algn="l" fontAlgn="b"/>
                      <a:endParaRPr lang="en-US" sz="1000" b="0" i="0" u="none" strike="noStrike">
                        <a:effectLst/>
                        <a:latin typeface="Verdana"/>
                      </a:endParaRPr>
                    </a:p>
                  </a:txBody>
                  <a:tcPr marL="12700" marR="12700" marT="12700" marB="0" anchor="b">
                    <a:lnL>
                      <a:noFill/>
                    </a:lnL>
                    <a:lnR>
                      <a:noFill/>
                    </a:lnR>
                    <a:lnT>
                      <a:noFill/>
                    </a:lnT>
                    <a:lnB>
                      <a:noFill/>
                    </a:lnB>
                  </a:tcPr>
                </a:tc>
                <a:tc>
                  <a:txBody>
                    <a:bodyPr/>
                    <a:lstStyle/>
                    <a:p>
                      <a:pPr algn="l" fontAlgn="b"/>
                      <a:endParaRPr lang="en-US" sz="1000" b="0" i="0" u="none" strike="noStrike">
                        <a:effectLst/>
                        <a:latin typeface="Verdana"/>
                      </a:endParaRPr>
                    </a:p>
                  </a:txBody>
                  <a:tcPr marL="12700" marR="12700" marT="12700" marB="0" anchor="b">
                    <a:lnL>
                      <a:noFill/>
                    </a:lnL>
                    <a:lnR>
                      <a:noFill/>
                    </a:lnR>
                    <a:lnT>
                      <a:noFill/>
                    </a:lnT>
                    <a:lnB>
                      <a:noFill/>
                    </a:lnB>
                  </a:tcPr>
                </a:tc>
              </a:tr>
              <a:tr h="165100">
                <a:tc>
                  <a:txBody>
                    <a:bodyPr/>
                    <a:lstStyle/>
                    <a:p>
                      <a:pPr algn="l" fontAlgn="b"/>
                      <a:r>
                        <a:rPr lang="en-US" sz="1000" b="0" i="0" u="none" strike="noStrike">
                          <a:effectLst/>
                          <a:latin typeface="Verdana"/>
                        </a:rPr>
                        <a:t>Cost of delay =</a:t>
                      </a:r>
                    </a:p>
                  </a:txBody>
                  <a:tcPr marL="12700" marR="12700" marT="12700" marB="0" anchor="b">
                    <a:lnL>
                      <a:noFill/>
                    </a:lnL>
                    <a:lnR>
                      <a:noFill/>
                    </a:lnR>
                    <a:lnT>
                      <a:noFill/>
                    </a:lnT>
                    <a:lnB>
                      <a:noFill/>
                    </a:lnB>
                  </a:tcPr>
                </a:tc>
                <a:tc>
                  <a:txBody>
                    <a:bodyPr/>
                    <a:lstStyle/>
                    <a:p>
                      <a:pPr algn="r" fontAlgn="b"/>
                      <a:r>
                        <a:rPr lang="en-US" sz="1000" b="0" i="0" u="none" strike="noStrike">
                          <a:effectLst/>
                          <a:latin typeface="Verdana"/>
                        </a:rPr>
                        <a:t>0%</a:t>
                      </a:r>
                    </a:p>
                  </a:txBody>
                  <a:tcPr marL="12700" marR="12700" marT="12700" marB="0" anchor="b">
                    <a:lnL>
                      <a:noFill/>
                    </a:lnL>
                    <a:lnR>
                      <a:noFill/>
                    </a:lnR>
                    <a:lnT>
                      <a:noFill/>
                    </a:lnT>
                    <a:lnB>
                      <a:noFill/>
                    </a:lnB>
                  </a:tcPr>
                </a:tc>
                <a:tc gridSpan="5">
                  <a:txBody>
                    <a:bodyPr/>
                    <a:lstStyle/>
                    <a:p>
                      <a:pPr algn="l" fontAlgn="b"/>
                      <a:r>
                        <a:rPr lang="en-US" sz="1000" b="0" i="0" u="none" strike="noStrike">
                          <a:effectLst/>
                          <a:latin typeface="Verdana"/>
                        </a:rPr>
                        <a:t>if you assume that the project life will not be truncated</a:t>
                      </a:r>
                    </a:p>
                  </a:txBody>
                  <a:tcPr marL="12700" marR="12700" marT="12700"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65100">
                <a:tc>
                  <a:txBody>
                    <a:bodyPr/>
                    <a:lstStyle/>
                    <a:p>
                      <a:pPr algn="l" fontAlgn="b"/>
                      <a:endParaRPr lang="en-US" sz="1000" b="0" i="0" u="none" strike="noStrike">
                        <a:effectLst/>
                        <a:latin typeface="Verdana"/>
                      </a:endParaRPr>
                    </a:p>
                  </a:txBody>
                  <a:tcPr marL="12700" marR="12700" marT="12700" marB="0" anchor="b">
                    <a:lnL>
                      <a:noFill/>
                    </a:lnL>
                    <a:lnR>
                      <a:noFill/>
                    </a:lnR>
                    <a:lnT>
                      <a:noFill/>
                    </a:lnT>
                    <a:lnB>
                      <a:noFill/>
                    </a:lnB>
                  </a:tcPr>
                </a:tc>
                <a:tc>
                  <a:txBody>
                    <a:bodyPr/>
                    <a:lstStyle/>
                    <a:p>
                      <a:pPr algn="r" fontAlgn="b"/>
                      <a:r>
                        <a:rPr lang="en-US" sz="1000" b="0" i="0" u="none" strike="noStrike">
                          <a:effectLst/>
                          <a:latin typeface="Verdana"/>
                        </a:rPr>
                        <a:t>10%</a:t>
                      </a:r>
                    </a:p>
                  </a:txBody>
                  <a:tcPr marL="12700" marR="12700" marT="12700" marB="0" anchor="b">
                    <a:lnL>
                      <a:noFill/>
                    </a:lnL>
                    <a:lnR>
                      <a:noFill/>
                    </a:lnR>
                    <a:lnT>
                      <a:noFill/>
                    </a:lnT>
                    <a:lnB>
                      <a:noFill/>
                    </a:lnB>
                  </a:tcPr>
                </a:tc>
                <a:tc gridSpan="5">
                  <a:txBody>
                    <a:bodyPr/>
                    <a:lstStyle/>
                    <a:p>
                      <a:pPr algn="l" fontAlgn="b"/>
                      <a:r>
                        <a:rPr lang="en-US" sz="1000" b="0" i="0" u="none" strike="noStrike">
                          <a:effectLst/>
                          <a:latin typeface="Verdana"/>
                        </a:rPr>
                        <a:t>!if you assume that the project life will be truncated if taken after yr 5</a:t>
                      </a:r>
                    </a:p>
                  </a:txBody>
                  <a:tcPr marL="12700" marR="12700" marT="12700"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65100">
                <a:tc>
                  <a:txBody>
                    <a:bodyPr/>
                    <a:lstStyle/>
                    <a:p>
                      <a:pPr algn="l" fontAlgn="b"/>
                      <a:endParaRPr lang="en-US" sz="1000" b="0" i="0" u="none" strike="noStrike">
                        <a:effectLst/>
                        <a:latin typeface="Verdana"/>
                      </a:endParaRPr>
                    </a:p>
                  </a:txBody>
                  <a:tcPr marL="12700" marR="12700" marT="12700" marB="0" anchor="b">
                    <a:lnL>
                      <a:noFill/>
                    </a:lnL>
                    <a:lnR>
                      <a:noFill/>
                    </a:lnR>
                    <a:lnT>
                      <a:noFill/>
                    </a:lnT>
                    <a:lnB>
                      <a:noFill/>
                    </a:lnB>
                  </a:tcPr>
                </a:tc>
                <a:tc>
                  <a:txBody>
                    <a:bodyPr/>
                    <a:lstStyle/>
                    <a:p>
                      <a:pPr algn="l" fontAlgn="b"/>
                      <a:endParaRPr lang="en-US" sz="1000" b="0" i="0" u="none" strike="noStrike">
                        <a:effectLst/>
                        <a:latin typeface="Verdana"/>
                      </a:endParaRPr>
                    </a:p>
                  </a:txBody>
                  <a:tcPr marL="12700" marR="12700" marT="12700" marB="0" anchor="b">
                    <a:lnL>
                      <a:noFill/>
                    </a:lnL>
                    <a:lnR>
                      <a:noFill/>
                    </a:lnR>
                    <a:lnT>
                      <a:noFill/>
                    </a:lnT>
                    <a:lnB>
                      <a:noFill/>
                    </a:lnB>
                  </a:tcPr>
                </a:tc>
                <a:tc>
                  <a:txBody>
                    <a:bodyPr/>
                    <a:lstStyle/>
                    <a:p>
                      <a:pPr algn="l" fontAlgn="b"/>
                      <a:endParaRPr lang="en-US" sz="1000" b="0" i="0" u="none" strike="noStrike">
                        <a:effectLst/>
                        <a:latin typeface="Verdana"/>
                      </a:endParaRPr>
                    </a:p>
                  </a:txBody>
                  <a:tcPr marL="12700" marR="12700" marT="12700" marB="0" anchor="b">
                    <a:lnL>
                      <a:noFill/>
                    </a:lnL>
                    <a:lnR>
                      <a:noFill/>
                    </a:lnR>
                    <a:lnT>
                      <a:noFill/>
                    </a:lnT>
                    <a:lnB>
                      <a:noFill/>
                    </a:lnB>
                  </a:tcPr>
                </a:tc>
                <a:tc>
                  <a:txBody>
                    <a:bodyPr/>
                    <a:lstStyle/>
                    <a:p>
                      <a:pPr algn="l" fontAlgn="b"/>
                      <a:endParaRPr lang="en-US" sz="1000" b="0" i="0" u="none" strike="noStrike">
                        <a:effectLst/>
                        <a:latin typeface="Verdana"/>
                      </a:endParaRPr>
                    </a:p>
                  </a:txBody>
                  <a:tcPr marL="12700" marR="12700" marT="12700" marB="0" anchor="b">
                    <a:lnL>
                      <a:noFill/>
                    </a:lnL>
                    <a:lnR>
                      <a:noFill/>
                    </a:lnR>
                    <a:lnT>
                      <a:noFill/>
                    </a:lnT>
                    <a:lnB>
                      <a:noFill/>
                    </a:lnB>
                  </a:tcPr>
                </a:tc>
                <a:tc>
                  <a:txBody>
                    <a:bodyPr/>
                    <a:lstStyle/>
                    <a:p>
                      <a:pPr algn="l" fontAlgn="b"/>
                      <a:endParaRPr lang="en-US" sz="1000" b="0" i="0" u="none" strike="noStrike">
                        <a:effectLst/>
                        <a:latin typeface="Verdana"/>
                      </a:endParaRPr>
                    </a:p>
                  </a:txBody>
                  <a:tcPr marL="12700" marR="12700" marT="12700" marB="0" anchor="b">
                    <a:lnL>
                      <a:noFill/>
                    </a:lnL>
                    <a:lnR>
                      <a:noFill/>
                    </a:lnR>
                    <a:lnT>
                      <a:noFill/>
                    </a:lnT>
                    <a:lnB>
                      <a:noFill/>
                    </a:lnB>
                  </a:tcPr>
                </a:tc>
                <a:tc>
                  <a:txBody>
                    <a:bodyPr/>
                    <a:lstStyle/>
                    <a:p>
                      <a:pPr algn="l" fontAlgn="b"/>
                      <a:endParaRPr lang="en-US" sz="1000" b="0" i="0" u="none" strike="noStrike">
                        <a:effectLst/>
                        <a:latin typeface="Verdana"/>
                      </a:endParaRPr>
                    </a:p>
                  </a:txBody>
                  <a:tcPr marL="12700" marR="12700" marT="12700" marB="0" anchor="b">
                    <a:lnL>
                      <a:noFill/>
                    </a:lnL>
                    <a:lnR>
                      <a:noFill/>
                    </a:lnR>
                    <a:lnT>
                      <a:noFill/>
                    </a:lnT>
                    <a:lnB>
                      <a:noFill/>
                    </a:lnB>
                  </a:tcPr>
                </a:tc>
                <a:tc>
                  <a:txBody>
                    <a:bodyPr/>
                    <a:lstStyle/>
                    <a:p>
                      <a:pPr algn="l" fontAlgn="b"/>
                      <a:endParaRPr lang="en-US" sz="1000" b="0" i="0" u="none" strike="noStrike">
                        <a:effectLst/>
                        <a:latin typeface="Verdana"/>
                      </a:endParaRPr>
                    </a:p>
                  </a:txBody>
                  <a:tcPr marL="12700" marR="12700" marT="12700" marB="0" anchor="b">
                    <a:lnL>
                      <a:noFill/>
                    </a:lnL>
                    <a:lnR>
                      <a:noFill/>
                    </a:lnR>
                    <a:lnT>
                      <a:noFill/>
                    </a:lnT>
                    <a:lnB>
                      <a:noFill/>
                    </a:lnB>
                  </a:tcPr>
                </a:tc>
              </a:tr>
              <a:tr h="165100">
                <a:tc>
                  <a:txBody>
                    <a:bodyPr/>
                    <a:lstStyle/>
                    <a:p>
                      <a:pPr algn="l" fontAlgn="b"/>
                      <a:r>
                        <a:rPr lang="en-US" sz="1000" b="0" i="0" u="none" strike="noStrike">
                          <a:effectLst/>
                          <a:latin typeface="Verdana"/>
                        </a:rPr>
                        <a:t>Value of the option</a:t>
                      </a:r>
                    </a:p>
                  </a:txBody>
                  <a:tcPr marL="12700" marR="12700" marT="12700" marB="0" anchor="b">
                    <a:lnL>
                      <a:noFill/>
                    </a:lnL>
                    <a:lnR>
                      <a:noFill/>
                    </a:lnR>
                    <a:lnT>
                      <a:noFill/>
                    </a:lnT>
                    <a:lnB>
                      <a:noFill/>
                    </a:lnB>
                  </a:tcPr>
                </a:tc>
                <a:tc>
                  <a:txBody>
                    <a:bodyPr/>
                    <a:lstStyle/>
                    <a:p>
                      <a:pPr algn="l" fontAlgn="b"/>
                      <a:endParaRPr lang="en-US" sz="1000" b="0" i="0" u="none" strike="noStrike">
                        <a:effectLst/>
                        <a:latin typeface="Verdana"/>
                      </a:endParaRPr>
                    </a:p>
                  </a:txBody>
                  <a:tcPr marL="12700" marR="12700" marT="1270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000" b="0" i="0" u="none" strike="noStrike">
                        <a:effectLst/>
                        <a:latin typeface="Verdana"/>
                      </a:endParaRPr>
                    </a:p>
                  </a:txBody>
                  <a:tcPr marL="12700" marR="12700" marT="12700" marB="0" anchor="b">
                    <a:lnL>
                      <a:noFill/>
                    </a:lnL>
                    <a:lnR>
                      <a:noFill/>
                    </a:lnR>
                    <a:lnT>
                      <a:noFill/>
                    </a:lnT>
                    <a:lnB>
                      <a:noFill/>
                    </a:lnB>
                  </a:tcPr>
                </a:tc>
                <a:tc>
                  <a:txBody>
                    <a:bodyPr/>
                    <a:lstStyle/>
                    <a:p>
                      <a:pPr algn="l" fontAlgn="b"/>
                      <a:endParaRPr lang="en-US" sz="1000" b="0" i="0" u="none" strike="noStrike">
                        <a:effectLst/>
                        <a:latin typeface="Verdana"/>
                      </a:endParaRPr>
                    </a:p>
                  </a:txBody>
                  <a:tcPr marL="12700" marR="12700" marT="12700" marB="0" anchor="b">
                    <a:lnL>
                      <a:noFill/>
                    </a:lnL>
                    <a:lnR>
                      <a:noFill/>
                    </a:lnR>
                    <a:lnT>
                      <a:noFill/>
                    </a:lnT>
                    <a:lnB>
                      <a:noFill/>
                    </a:lnB>
                  </a:tcPr>
                </a:tc>
                <a:tc>
                  <a:txBody>
                    <a:bodyPr/>
                    <a:lstStyle/>
                    <a:p>
                      <a:pPr algn="l" fontAlgn="b"/>
                      <a:endParaRPr lang="en-US" sz="1000" b="0" i="0" u="none" strike="noStrike">
                        <a:effectLst/>
                        <a:latin typeface="Verdana"/>
                      </a:endParaRPr>
                    </a:p>
                  </a:txBody>
                  <a:tcPr marL="12700" marR="12700" marT="12700" marB="0" anchor="b">
                    <a:lnL>
                      <a:noFill/>
                    </a:lnL>
                    <a:lnR>
                      <a:noFill/>
                    </a:lnR>
                    <a:lnT>
                      <a:noFill/>
                    </a:lnT>
                    <a:lnB>
                      <a:noFill/>
                    </a:lnB>
                  </a:tcPr>
                </a:tc>
                <a:tc>
                  <a:txBody>
                    <a:bodyPr/>
                    <a:lstStyle/>
                    <a:p>
                      <a:pPr algn="l" fontAlgn="b"/>
                      <a:endParaRPr lang="en-US" sz="1000" b="0" i="0" u="none" strike="noStrike">
                        <a:effectLst/>
                        <a:latin typeface="Verdana"/>
                      </a:endParaRPr>
                    </a:p>
                  </a:txBody>
                  <a:tcPr marL="12700" marR="12700" marT="12700" marB="0" anchor="b">
                    <a:lnL>
                      <a:noFill/>
                    </a:lnL>
                    <a:lnR>
                      <a:noFill/>
                    </a:lnR>
                    <a:lnT>
                      <a:noFill/>
                    </a:lnT>
                    <a:lnB>
                      <a:noFill/>
                    </a:lnB>
                  </a:tcPr>
                </a:tc>
                <a:tc>
                  <a:txBody>
                    <a:bodyPr/>
                    <a:lstStyle/>
                    <a:p>
                      <a:pPr algn="l" fontAlgn="b"/>
                      <a:endParaRPr lang="en-US" sz="1000" b="0" i="0" u="none" strike="noStrike">
                        <a:effectLst/>
                        <a:latin typeface="Verdana"/>
                      </a:endParaRPr>
                    </a:p>
                  </a:txBody>
                  <a:tcPr marL="12700" marR="12700" marT="12700" marB="0" anchor="b">
                    <a:lnL>
                      <a:noFill/>
                    </a:lnL>
                    <a:lnR>
                      <a:noFill/>
                    </a:lnR>
                    <a:lnT>
                      <a:noFill/>
                    </a:lnT>
                    <a:lnB>
                      <a:noFill/>
                    </a:lnB>
                  </a:tcPr>
                </a:tc>
              </a:tr>
              <a:tr h="165100">
                <a:tc>
                  <a:txBody>
                    <a:bodyPr/>
                    <a:lstStyle/>
                    <a:p>
                      <a:pPr algn="l" fontAlgn="b"/>
                      <a:r>
                        <a:rPr lang="en-US" sz="1000" b="0" i="0" u="none" strike="noStrike">
                          <a:effectLst/>
                          <a:latin typeface="Verdana"/>
                        </a:rPr>
                        <a:t>With no cost of delay</a:t>
                      </a:r>
                    </a:p>
                  </a:txBody>
                  <a:tcPr marL="12700" marR="12700" marT="1270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000" b="0" i="0" u="none" strike="noStrike">
                          <a:effectLst/>
                          <a:latin typeface="Verdana"/>
                        </a:rPr>
                        <a:t>$596 million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4">
                  <a:txBody>
                    <a:bodyPr/>
                    <a:lstStyle/>
                    <a:p>
                      <a:pPr algn="l" fontAlgn="b"/>
                      <a:r>
                        <a:rPr lang="en-US" sz="1000" b="0" i="0" u="none" strike="noStrike">
                          <a:effectLst/>
                          <a:latin typeface="Verdana"/>
                        </a:rPr>
                        <a:t>! Rounding off will yield about $592 million</a:t>
                      </a:r>
                    </a:p>
                  </a:txBody>
                  <a:tcPr marL="12700" marR="12700" marT="12700" marB="0" anchor="b">
                    <a:lnL w="6350" cap="flat" cmpd="sng" algn="ctr">
                      <a:solidFill>
                        <a:srgbClr val="000000"/>
                      </a:solidFill>
                      <a:prstDash val="solid"/>
                      <a:round/>
                      <a:headEnd type="none" w="med" len="med"/>
                      <a:tailEnd type="none" w="med" len="med"/>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en-US" sz="1000" b="0" i="0" u="none" strike="noStrike">
                        <a:effectLst/>
                        <a:latin typeface="Verdana"/>
                      </a:endParaRPr>
                    </a:p>
                  </a:txBody>
                  <a:tcPr marL="12700" marR="12700" marT="12700" marB="0" anchor="b">
                    <a:lnL>
                      <a:noFill/>
                    </a:lnL>
                    <a:lnR>
                      <a:noFill/>
                    </a:lnR>
                    <a:lnT>
                      <a:noFill/>
                    </a:lnT>
                    <a:lnB>
                      <a:noFill/>
                    </a:lnB>
                  </a:tcPr>
                </a:tc>
              </a:tr>
              <a:tr h="165100">
                <a:tc>
                  <a:txBody>
                    <a:bodyPr/>
                    <a:lstStyle/>
                    <a:p>
                      <a:pPr algn="l" fontAlgn="b"/>
                      <a:r>
                        <a:rPr lang="en-US" sz="1000" b="0" i="0" u="none" strike="noStrike">
                          <a:effectLst/>
                          <a:latin typeface="Verdana"/>
                        </a:rPr>
                        <a:t>With 10% cost of delay</a:t>
                      </a:r>
                    </a:p>
                  </a:txBody>
                  <a:tcPr marL="12700" marR="12700" marT="1270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000" b="0" i="0" u="none" strike="noStrike">
                          <a:effectLst/>
                          <a:latin typeface="Verdana"/>
                        </a:rPr>
                        <a:t>$38 million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000" b="0" i="0" u="none" strike="noStrike">
                        <a:effectLst/>
                        <a:latin typeface="Verdana"/>
                      </a:endParaRPr>
                    </a:p>
                  </a:txBody>
                  <a:tcPr marL="12700" marR="12700" marT="1270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000" b="0" i="0" u="none" strike="noStrike">
                        <a:effectLst/>
                        <a:latin typeface="Verdana"/>
                      </a:endParaRPr>
                    </a:p>
                  </a:txBody>
                  <a:tcPr marL="12700" marR="12700" marT="12700" marB="0" anchor="b">
                    <a:lnL>
                      <a:noFill/>
                    </a:lnL>
                    <a:lnR>
                      <a:noFill/>
                    </a:lnR>
                    <a:lnT>
                      <a:noFill/>
                    </a:lnT>
                    <a:lnB>
                      <a:noFill/>
                    </a:lnB>
                  </a:tcPr>
                </a:tc>
                <a:tc>
                  <a:txBody>
                    <a:bodyPr/>
                    <a:lstStyle/>
                    <a:p>
                      <a:pPr algn="l" fontAlgn="b"/>
                      <a:endParaRPr lang="en-US" sz="1000" b="0" i="0" u="none" strike="noStrike">
                        <a:effectLst/>
                        <a:latin typeface="Verdana"/>
                      </a:endParaRPr>
                    </a:p>
                  </a:txBody>
                  <a:tcPr marL="12700" marR="12700" marT="12700" marB="0" anchor="b">
                    <a:lnL>
                      <a:noFill/>
                    </a:lnL>
                    <a:lnR>
                      <a:noFill/>
                    </a:lnR>
                    <a:lnT>
                      <a:noFill/>
                    </a:lnT>
                    <a:lnB>
                      <a:noFill/>
                    </a:lnB>
                  </a:tcPr>
                </a:tc>
                <a:tc>
                  <a:txBody>
                    <a:bodyPr/>
                    <a:lstStyle/>
                    <a:p>
                      <a:pPr algn="l" fontAlgn="b"/>
                      <a:endParaRPr lang="en-US" sz="1000" b="0" i="0" u="none" strike="noStrike">
                        <a:effectLst/>
                        <a:latin typeface="Verdana"/>
                      </a:endParaRPr>
                    </a:p>
                  </a:txBody>
                  <a:tcPr marL="12700" marR="12700" marT="12700" marB="0" anchor="b">
                    <a:lnL>
                      <a:noFill/>
                    </a:lnL>
                    <a:lnR>
                      <a:noFill/>
                    </a:lnR>
                    <a:lnT>
                      <a:noFill/>
                    </a:lnT>
                    <a:lnB>
                      <a:noFill/>
                    </a:lnB>
                  </a:tcPr>
                </a:tc>
                <a:tc>
                  <a:txBody>
                    <a:bodyPr/>
                    <a:lstStyle/>
                    <a:p>
                      <a:pPr algn="l" fontAlgn="b"/>
                      <a:endParaRPr lang="en-US" sz="1000" b="0" i="0" u="none" strike="noStrike">
                        <a:effectLst/>
                        <a:latin typeface="Verdana"/>
                      </a:endParaRPr>
                    </a:p>
                  </a:txBody>
                  <a:tcPr marL="12700" marR="12700" marT="12700" marB="0" anchor="b">
                    <a:lnL>
                      <a:noFill/>
                    </a:lnL>
                    <a:lnR>
                      <a:noFill/>
                    </a:lnR>
                    <a:lnT>
                      <a:noFill/>
                    </a:lnT>
                    <a:lnB>
                      <a:noFill/>
                    </a:lnB>
                  </a:tcPr>
                </a:tc>
              </a:tr>
              <a:tr h="165100">
                <a:tc>
                  <a:txBody>
                    <a:bodyPr/>
                    <a:lstStyle/>
                    <a:p>
                      <a:pPr algn="l" fontAlgn="b"/>
                      <a:r>
                        <a:rPr lang="en-US" sz="1000" b="0" i="0" u="none" strike="noStrike">
                          <a:effectLst/>
                          <a:latin typeface="Verdana"/>
                        </a:rPr>
                        <a:t>With 17.7% cost of delay</a:t>
                      </a:r>
                    </a:p>
                  </a:txBody>
                  <a:tcPr marL="12700" marR="12700" marT="1270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000" b="0" i="0" u="none" strike="noStrike">
                          <a:effectLst/>
                          <a:latin typeface="Verdana"/>
                        </a:rPr>
                        <a:t>$2 million</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000" b="0" i="0" u="none" strike="noStrike">
                        <a:effectLst/>
                        <a:latin typeface="Verdana"/>
                      </a:endParaRPr>
                    </a:p>
                  </a:txBody>
                  <a:tcPr marL="12700" marR="12700" marT="1270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000" b="0" i="0" u="none" strike="noStrike">
                        <a:effectLst/>
                        <a:latin typeface="Verdana"/>
                      </a:endParaRPr>
                    </a:p>
                  </a:txBody>
                  <a:tcPr marL="12700" marR="12700" marT="12700" marB="0" anchor="b">
                    <a:lnL>
                      <a:noFill/>
                    </a:lnL>
                    <a:lnR>
                      <a:noFill/>
                    </a:lnR>
                    <a:lnT>
                      <a:noFill/>
                    </a:lnT>
                    <a:lnB>
                      <a:noFill/>
                    </a:lnB>
                  </a:tcPr>
                </a:tc>
                <a:tc>
                  <a:txBody>
                    <a:bodyPr/>
                    <a:lstStyle/>
                    <a:p>
                      <a:pPr algn="l" fontAlgn="b"/>
                      <a:endParaRPr lang="en-US" sz="1000" b="0" i="0" u="none" strike="noStrike">
                        <a:effectLst/>
                        <a:latin typeface="Verdana"/>
                      </a:endParaRPr>
                    </a:p>
                  </a:txBody>
                  <a:tcPr marL="12700" marR="12700" marT="12700" marB="0" anchor="b">
                    <a:lnL>
                      <a:noFill/>
                    </a:lnL>
                    <a:lnR>
                      <a:noFill/>
                    </a:lnR>
                    <a:lnT>
                      <a:noFill/>
                    </a:lnT>
                    <a:lnB>
                      <a:noFill/>
                    </a:lnB>
                  </a:tcPr>
                </a:tc>
                <a:tc>
                  <a:txBody>
                    <a:bodyPr/>
                    <a:lstStyle/>
                    <a:p>
                      <a:pPr algn="l" fontAlgn="b"/>
                      <a:endParaRPr lang="en-US" sz="1000" b="0" i="0" u="none" strike="noStrike">
                        <a:effectLst/>
                        <a:latin typeface="Verdana"/>
                      </a:endParaRPr>
                    </a:p>
                  </a:txBody>
                  <a:tcPr marL="12700" marR="12700" marT="12700" marB="0" anchor="b">
                    <a:lnL>
                      <a:noFill/>
                    </a:lnL>
                    <a:lnR>
                      <a:noFill/>
                    </a:lnR>
                    <a:lnT>
                      <a:noFill/>
                    </a:lnT>
                    <a:lnB>
                      <a:noFill/>
                    </a:lnB>
                  </a:tcPr>
                </a:tc>
                <a:tc>
                  <a:txBody>
                    <a:bodyPr/>
                    <a:lstStyle/>
                    <a:p>
                      <a:pPr algn="l" fontAlgn="b"/>
                      <a:endParaRPr lang="en-US" sz="1000" b="0" i="0" u="none" strike="noStrike" dirty="0">
                        <a:effectLst/>
                        <a:latin typeface="Verdana"/>
                      </a:endParaRPr>
                    </a:p>
                  </a:txBody>
                  <a:tcPr marL="12700" marR="12700" marT="12700" marB="0" anchor="b">
                    <a:lnL>
                      <a:noFill/>
                    </a:lnL>
                    <a:lnR>
                      <a:noFill/>
                    </a:lnR>
                    <a:lnT>
                      <a:noFill/>
                    </a:lnT>
                    <a:lnB>
                      <a:noFill/>
                    </a:lnB>
                  </a:tcPr>
                </a:tc>
              </a:tr>
            </a:tbl>
          </a:graphicData>
        </a:graphic>
      </p:graphicFrame>
    </p:spTree>
    <p:extLst>
      <p:ext uri="{BB962C8B-B14F-4D97-AF65-F5344CB8AC3E}">
        <p14:creationId xmlns:p14="http://schemas.microsoft.com/office/powerpoint/2010/main" val="34275411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II. Valuing a Natural Resource Option</a:t>
            </a:r>
            <a:endParaRPr lang="en-US" dirty="0"/>
          </a:p>
        </p:txBody>
      </p:sp>
      <p:graphicFrame>
        <p:nvGraphicFramePr>
          <p:cNvPr id="4" name="Object 2"/>
          <p:cNvGraphicFramePr>
            <a:graphicFrameLocks noGrp="1"/>
          </p:cNvGraphicFramePr>
          <p:nvPr>
            <p:ph sz="quarter" idx="1"/>
          </p:nvPr>
        </p:nvGraphicFramePr>
        <p:xfrm>
          <a:off x="612775" y="1897827"/>
          <a:ext cx="8153400" cy="3900546"/>
        </p:xfrm>
        <a:graphic>
          <a:graphicData uri="http://schemas.openxmlformats.org/presentationml/2006/ole">
            <mc:AlternateContent xmlns:mc="http://schemas.openxmlformats.org/markup-compatibility/2006">
              <mc:Choice xmlns:v="urn:schemas-microsoft-com:vml" Requires="v">
                <p:oleObj spid="_x0000_s5129" name="Document" r:id="rId3" imgW="8229600" imgH="3937000" progId="Word.Document.8">
                  <p:embed/>
                </p:oleObj>
              </mc:Choice>
              <mc:Fallback>
                <p:oleObj name="Document" r:id="rId3" imgW="8229600" imgH="3937000" progId="Word.Document.8">
                  <p:embed/>
                  <p:pic>
                    <p:nvPicPr>
                      <p:cNvPr id="0" name=""/>
                      <p:cNvPicPr>
                        <a:picLocks noGrp="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2775" y="1897827"/>
                        <a:ext cx="8153400" cy="390054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25220742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Problem 5, Spring 2011</a:t>
            </a:r>
            <a:endParaRPr lang="en-US" dirty="0"/>
          </a:p>
        </p:txBody>
      </p:sp>
      <p:sp>
        <p:nvSpPr>
          <p:cNvPr id="3" name="Content Placeholder 2"/>
          <p:cNvSpPr>
            <a:spLocks noGrp="1"/>
          </p:cNvSpPr>
          <p:nvPr>
            <p:ph sz="quarter" idx="1"/>
          </p:nvPr>
        </p:nvSpPr>
        <p:spPr/>
        <p:txBody>
          <a:bodyPr>
            <a:normAutofit fontScale="62500" lnSpcReduction="20000"/>
          </a:bodyPr>
          <a:lstStyle/>
          <a:p>
            <a:r>
              <a:rPr lang="en-US" dirty="0"/>
              <a:t>You are valuing an oil company with significant undeveloped reserves and have collected the following information on the company:</a:t>
            </a:r>
          </a:p>
          <a:p>
            <a:pPr lvl="1"/>
            <a:r>
              <a:rPr lang="en-US" dirty="0"/>
              <a:t>The company has developed reserves of 100 million barrels. It is extracting 10 million barrels a year, and the marginal (variable) cost per barrel of oil extracted is $ 40/barrel. The price per barrel is $75/barrel. The tax rate is 40% and the company’s cost of capital is 9%. (You can assume that both oil prices and the cost per barrel are expected to stay at the same level for the foreseeable future.)</a:t>
            </a:r>
          </a:p>
          <a:p>
            <a:pPr lvl="1"/>
            <a:r>
              <a:rPr lang="en-US" dirty="0"/>
              <a:t>The company has undeveloped reserves of 150 million barrels, and has 20 years to explore and develop them. The initial cost of developing all these reserves is $ 3 billion and the variable cost per barrel, once developed, will be 20% higher than it is for the current developed reserves.</a:t>
            </a:r>
          </a:p>
          <a:p>
            <a:pPr lvl="1"/>
            <a:r>
              <a:rPr lang="en-US" dirty="0"/>
              <a:t>The standard deviation in oil prices is 30% and the </a:t>
            </a:r>
            <a:r>
              <a:rPr lang="en-US" dirty="0" err="1"/>
              <a:t>riskfree</a:t>
            </a:r>
            <a:r>
              <a:rPr lang="en-US" dirty="0"/>
              <a:t> rate is 4%.</a:t>
            </a:r>
          </a:p>
          <a:p>
            <a:pPr lvl="1"/>
            <a:r>
              <a:rPr lang="en-US" dirty="0"/>
              <a:t>There is a one-year lag between the decision to develop the reserves and oil production commencing. </a:t>
            </a:r>
            <a:endParaRPr lang="en-US" dirty="0" smtClean="0"/>
          </a:p>
          <a:p>
            <a:pPr marL="834390" lvl="1" indent="-514350">
              <a:buAutoNum type="alphaLcPeriod"/>
            </a:pPr>
            <a:r>
              <a:rPr lang="en-US" dirty="0" smtClean="0"/>
              <a:t>Value </a:t>
            </a:r>
            <a:r>
              <a:rPr lang="en-US" dirty="0"/>
              <a:t>the developed reserves for the company.		</a:t>
            </a:r>
            <a:endParaRPr lang="en-US" dirty="0" smtClean="0"/>
          </a:p>
          <a:p>
            <a:pPr marL="834390" lvl="1" indent="-514350">
              <a:buAutoNum type="alphaLcPeriod"/>
            </a:pPr>
            <a:r>
              <a:rPr lang="en-US" dirty="0" smtClean="0"/>
              <a:t>Value </a:t>
            </a:r>
            <a:r>
              <a:rPr lang="en-US" dirty="0"/>
              <a:t>the undeveloped reserves for the company, using option pricing. </a:t>
            </a:r>
            <a:endParaRPr lang="en-US" dirty="0" smtClean="0"/>
          </a:p>
          <a:p>
            <a:pPr marL="834390" lvl="1" indent="-514350">
              <a:buAutoNum type="alphaLcPeriod"/>
            </a:pPr>
            <a:r>
              <a:rPr lang="en-US" dirty="0"/>
              <a:t>Now assume that you had valued this company using a conventional discounted cash flow model, using a growth rate and the expected oil price to incorporate the undeveloped reserves. Would the value per share that you obtain by doing so be higher than, lower than or equal to the value using the option pricing </a:t>
            </a:r>
            <a:r>
              <a:rPr lang="en-US" dirty="0" smtClean="0"/>
              <a:t>approach?</a:t>
            </a:r>
            <a:endParaRPr lang="en-US" dirty="0"/>
          </a:p>
        </p:txBody>
      </p:sp>
    </p:spTree>
    <p:extLst>
      <p:ext uri="{BB962C8B-B14F-4D97-AF65-F5344CB8AC3E}">
        <p14:creationId xmlns:p14="http://schemas.microsoft.com/office/powerpoint/2010/main" val="9062661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a:t>
            </a:r>
            <a:endParaRPr lang="en-US" dirty="0"/>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1841485196"/>
              </p:ext>
            </p:extLst>
          </p:nvPr>
        </p:nvGraphicFramePr>
        <p:xfrm>
          <a:off x="1260475" y="1892300"/>
          <a:ext cx="6858000" cy="3911600"/>
        </p:xfrm>
        <a:graphic>
          <a:graphicData uri="http://schemas.openxmlformats.org/drawingml/2006/table">
            <a:tbl>
              <a:tblPr/>
              <a:tblGrid>
                <a:gridCol w="1663700"/>
                <a:gridCol w="1549400"/>
                <a:gridCol w="774700"/>
                <a:gridCol w="1930400"/>
                <a:gridCol w="469900"/>
                <a:gridCol w="469900"/>
              </a:tblGrid>
              <a:tr h="190500">
                <a:tc>
                  <a:txBody>
                    <a:bodyPr/>
                    <a:lstStyle/>
                    <a:p>
                      <a:pPr algn="l" fontAlgn="b"/>
                      <a:r>
                        <a:rPr lang="en-US" sz="1200" b="0" i="0" u="none" strike="noStrike" dirty="0">
                          <a:solidFill>
                            <a:srgbClr val="000000"/>
                          </a:solidFill>
                          <a:effectLst/>
                          <a:latin typeface="Calibri"/>
                        </a:rPr>
                        <a:t>a. Developed reserves</a:t>
                      </a:r>
                    </a:p>
                  </a:txBody>
                  <a:tcPr marL="12700" marR="12700" marT="12700"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a:endParaRPr>
                    </a:p>
                  </a:txBody>
                  <a:tcPr marL="12700" marR="12700" marT="12700"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a:endParaRPr>
                    </a:p>
                  </a:txBody>
                  <a:tcPr marL="12700" marR="12700" marT="12700"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a:endParaRPr>
                    </a:p>
                  </a:txBody>
                  <a:tcPr marL="12700" marR="12700" marT="12700"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a:endParaRPr>
                    </a:p>
                  </a:txBody>
                  <a:tcPr marL="12700" marR="12700" marT="12700"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a:endParaRPr>
                    </a:p>
                  </a:txBody>
                  <a:tcPr marL="12700" marR="12700" marT="12700" marB="0" anchor="b">
                    <a:lnL>
                      <a:noFill/>
                    </a:lnL>
                    <a:lnR>
                      <a:noFill/>
                    </a:lnR>
                    <a:lnT>
                      <a:noFill/>
                    </a:lnT>
                    <a:lnB>
                      <a:noFill/>
                    </a:lnB>
                  </a:tcPr>
                </a:tc>
              </a:tr>
              <a:tr h="190500">
                <a:tc>
                  <a:txBody>
                    <a:bodyPr/>
                    <a:lstStyle/>
                    <a:p>
                      <a:pPr algn="l" fontAlgn="b"/>
                      <a:r>
                        <a:rPr lang="en-US" sz="1200" b="0" i="0" u="none" strike="noStrike" dirty="0">
                          <a:solidFill>
                            <a:srgbClr val="000000"/>
                          </a:solidFill>
                          <a:effectLst/>
                          <a:latin typeface="Calibri"/>
                        </a:rPr>
                        <a:t>Pre-tax cash flow/barrel</a:t>
                      </a:r>
                    </a:p>
                  </a:txBody>
                  <a:tcPr marL="12700" marR="12700" marT="12700" marB="0" anchor="b">
                    <a:lnL>
                      <a:noFill/>
                    </a:lnL>
                    <a:lnR>
                      <a:noFill/>
                    </a:lnR>
                    <a:lnT>
                      <a:noFill/>
                    </a:lnT>
                    <a:lnB>
                      <a:noFill/>
                    </a:lnB>
                  </a:tcPr>
                </a:tc>
                <a:tc>
                  <a:txBody>
                    <a:bodyPr/>
                    <a:lstStyle/>
                    <a:p>
                      <a:pPr algn="r" fontAlgn="b"/>
                      <a:r>
                        <a:rPr lang="en-US" sz="1200" b="0" i="0" u="none" strike="noStrike">
                          <a:solidFill>
                            <a:srgbClr val="000000"/>
                          </a:solidFill>
                          <a:effectLst/>
                          <a:latin typeface="Calibri"/>
                        </a:rPr>
                        <a:t>35</a:t>
                      </a:r>
                    </a:p>
                  </a:txBody>
                  <a:tcPr marL="12700" marR="12700" marT="12700"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a:endParaRPr>
                    </a:p>
                  </a:txBody>
                  <a:tcPr marL="12700" marR="12700" marT="12700"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a:endParaRPr>
                    </a:p>
                  </a:txBody>
                  <a:tcPr marL="12700" marR="12700" marT="12700"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a:endParaRPr>
                    </a:p>
                  </a:txBody>
                  <a:tcPr marL="12700" marR="12700" marT="12700"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a:endParaRPr>
                    </a:p>
                  </a:txBody>
                  <a:tcPr marL="12700" marR="12700" marT="12700" marB="0" anchor="b">
                    <a:lnL>
                      <a:noFill/>
                    </a:lnL>
                    <a:lnR>
                      <a:noFill/>
                    </a:lnR>
                    <a:lnT>
                      <a:noFill/>
                    </a:lnT>
                    <a:lnB>
                      <a:noFill/>
                    </a:lnB>
                  </a:tcPr>
                </a:tc>
              </a:tr>
              <a:tr h="190500">
                <a:tc>
                  <a:txBody>
                    <a:bodyPr/>
                    <a:lstStyle/>
                    <a:p>
                      <a:pPr algn="l" fontAlgn="b"/>
                      <a:r>
                        <a:rPr lang="en-US" sz="1200" b="0" i="0" u="none" strike="noStrike">
                          <a:solidFill>
                            <a:srgbClr val="000000"/>
                          </a:solidFill>
                          <a:effectLst/>
                          <a:latin typeface="Calibri"/>
                        </a:rPr>
                        <a:t>Annual after-tax CF =</a:t>
                      </a:r>
                    </a:p>
                  </a:txBody>
                  <a:tcPr marL="12700" marR="12700" marT="12700" marB="0" anchor="b">
                    <a:lnL>
                      <a:noFill/>
                    </a:lnL>
                    <a:lnR>
                      <a:noFill/>
                    </a:lnR>
                    <a:lnT>
                      <a:noFill/>
                    </a:lnT>
                    <a:lnB>
                      <a:noFill/>
                    </a:lnB>
                  </a:tcPr>
                </a:tc>
                <a:tc>
                  <a:txBody>
                    <a:bodyPr/>
                    <a:lstStyle/>
                    <a:p>
                      <a:pPr algn="r" fontAlgn="b"/>
                      <a:r>
                        <a:rPr lang="en-US" sz="1200" b="0" i="0" u="none" strike="noStrike">
                          <a:solidFill>
                            <a:srgbClr val="000000"/>
                          </a:solidFill>
                          <a:effectLst/>
                          <a:latin typeface="Calibri"/>
                        </a:rPr>
                        <a:t>210</a:t>
                      </a:r>
                    </a:p>
                  </a:txBody>
                  <a:tcPr marL="12700" marR="12700" marT="12700"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a:endParaRPr>
                    </a:p>
                  </a:txBody>
                  <a:tcPr marL="12700" marR="12700" marT="12700"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a:endParaRPr>
                    </a:p>
                  </a:txBody>
                  <a:tcPr marL="12700" marR="12700" marT="12700"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a:endParaRPr>
                    </a:p>
                  </a:txBody>
                  <a:tcPr marL="12700" marR="12700" marT="12700"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a:endParaRPr>
                    </a:p>
                  </a:txBody>
                  <a:tcPr marL="12700" marR="12700" marT="12700" marB="0" anchor="b">
                    <a:lnL>
                      <a:noFill/>
                    </a:lnL>
                    <a:lnR>
                      <a:noFill/>
                    </a:lnR>
                    <a:lnT>
                      <a:noFill/>
                    </a:lnT>
                    <a:lnB>
                      <a:noFill/>
                    </a:lnB>
                  </a:tcPr>
                </a:tc>
              </a:tr>
              <a:tr h="190500">
                <a:tc>
                  <a:txBody>
                    <a:bodyPr/>
                    <a:lstStyle/>
                    <a:p>
                      <a:pPr algn="l" fontAlgn="b"/>
                      <a:r>
                        <a:rPr lang="en-US" sz="1200" b="0" i="0" u="none" strike="noStrike">
                          <a:solidFill>
                            <a:srgbClr val="000000"/>
                          </a:solidFill>
                          <a:effectLst/>
                          <a:latin typeface="Calibri"/>
                        </a:rPr>
                        <a:t>PV of CF for 10 years =</a:t>
                      </a:r>
                    </a:p>
                  </a:txBody>
                  <a:tcPr marL="12700" marR="12700" marT="12700" marB="0" anchor="b">
                    <a:lnL>
                      <a:noFill/>
                    </a:lnL>
                    <a:lnR>
                      <a:noFill/>
                    </a:lnR>
                    <a:lnT>
                      <a:noFill/>
                    </a:lnT>
                    <a:lnB>
                      <a:noFill/>
                    </a:lnB>
                  </a:tcPr>
                </a:tc>
                <a:tc>
                  <a:txBody>
                    <a:bodyPr/>
                    <a:lstStyle/>
                    <a:p>
                      <a:pPr algn="r" fontAlgn="b"/>
                      <a:r>
                        <a:rPr lang="en-US" sz="1200" b="0" i="0" u="none" strike="noStrike">
                          <a:solidFill>
                            <a:srgbClr val="000000"/>
                          </a:solidFill>
                          <a:effectLst/>
                          <a:latin typeface="Calibri"/>
                        </a:rPr>
                        <a:t>1347.708117</a:t>
                      </a:r>
                    </a:p>
                  </a:txBody>
                  <a:tcPr marL="12700" marR="12700" marT="12700"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a:endParaRPr>
                    </a:p>
                  </a:txBody>
                  <a:tcPr marL="12700" marR="12700" marT="12700"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a:endParaRPr>
                    </a:p>
                  </a:txBody>
                  <a:tcPr marL="12700" marR="12700" marT="12700"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a:endParaRPr>
                    </a:p>
                  </a:txBody>
                  <a:tcPr marL="12700" marR="12700" marT="12700"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a:endParaRPr>
                    </a:p>
                  </a:txBody>
                  <a:tcPr marL="12700" marR="12700" marT="12700" marB="0" anchor="b">
                    <a:lnL>
                      <a:noFill/>
                    </a:lnL>
                    <a:lnR>
                      <a:noFill/>
                    </a:lnR>
                    <a:lnT>
                      <a:noFill/>
                    </a:lnT>
                    <a:lnB>
                      <a:noFill/>
                    </a:lnB>
                  </a:tcPr>
                </a:tc>
              </a:tr>
              <a:tr h="190500">
                <a:tc>
                  <a:txBody>
                    <a:bodyPr/>
                    <a:lstStyle/>
                    <a:p>
                      <a:pPr algn="l" fontAlgn="b"/>
                      <a:endParaRPr lang="en-US" sz="1200" b="0" i="0" u="none" strike="noStrike">
                        <a:solidFill>
                          <a:srgbClr val="000000"/>
                        </a:solidFill>
                        <a:effectLst/>
                        <a:latin typeface="Calibri"/>
                      </a:endParaRPr>
                    </a:p>
                  </a:txBody>
                  <a:tcPr marL="12700" marR="12700" marT="12700"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a:endParaRPr>
                    </a:p>
                  </a:txBody>
                  <a:tcPr marL="12700" marR="12700" marT="12700"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a:endParaRPr>
                    </a:p>
                  </a:txBody>
                  <a:tcPr marL="12700" marR="12700" marT="12700"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a:endParaRPr>
                    </a:p>
                  </a:txBody>
                  <a:tcPr marL="12700" marR="12700" marT="12700"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a:endParaRPr>
                    </a:p>
                  </a:txBody>
                  <a:tcPr marL="12700" marR="12700" marT="12700"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a:endParaRPr>
                    </a:p>
                  </a:txBody>
                  <a:tcPr marL="12700" marR="12700" marT="12700" marB="0" anchor="b">
                    <a:lnL>
                      <a:noFill/>
                    </a:lnL>
                    <a:lnR>
                      <a:noFill/>
                    </a:lnR>
                    <a:lnT>
                      <a:noFill/>
                    </a:lnT>
                    <a:lnB>
                      <a:noFill/>
                    </a:lnB>
                  </a:tcPr>
                </a:tc>
              </a:tr>
              <a:tr h="190500">
                <a:tc>
                  <a:txBody>
                    <a:bodyPr/>
                    <a:lstStyle/>
                    <a:p>
                      <a:pPr algn="l" fontAlgn="b"/>
                      <a:r>
                        <a:rPr lang="en-US" sz="1200" b="0" i="0" u="none" strike="noStrike">
                          <a:solidFill>
                            <a:srgbClr val="000000"/>
                          </a:solidFill>
                          <a:effectLst/>
                          <a:latin typeface="Calibri"/>
                        </a:rPr>
                        <a:t>b. Undeveloped reserves</a:t>
                      </a:r>
                    </a:p>
                  </a:txBody>
                  <a:tcPr marL="12700" marR="12700" marT="12700"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a:endParaRPr>
                    </a:p>
                  </a:txBody>
                  <a:tcPr marL="12700" marR="12700" marT="12700"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a:endParaRPr>
                    </a:p>
                  </a:txBody>
                  <a:tcPr marL="12700" marR="12700" marT="12700"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a:endParaRPr>
                    </a:p>
                  </a:txBody>
                  <a:tcPr marL="12700" marR="12700" marT="12700"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a:endParaRPr>
                    </a:p>
                  </a:txBody>
                  <a:tcPr marL="12700" marR="12700" marT="12700"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a:endParaRPr>
                    </a:p>
                  </a:txBody>
                  <a:tcPr marL="12700" marR="12700" marT="12700" marB="0" anchor="b">
                    <a:lnL>
                      <a:noFill/>
                    </a:lnL>
                    <a:lnR>
                      <a:noFill/>
                    </a:lnR>
                    <a:lnT>
                      <a:noFill/>
                    </a:lnT>
                    <a:lnB>
                      <a:noFill/>
                    </a:lnB>
                  </a:tcPr>
                </a:tc>
              </a:tr>
              <a:tr h="190500">
                <a:tc>
                  <a:txBody>
                    <a:bodyPr/>
                    <a:lstStyle/>
                    <a:p>
                      <a:pPr algn="l" fontAlgn="b"/>
                      <a:r>
                        <a:rPr lang="en-US" sz="1200" b="0" i="0" u="none" strike="noStrike">
                          <a:solidFill>
                            <a:srgbClr val="000000"/>
                          </a:solidFill>
                          <a:effectLst/>
                          <a:latin typeface="Calibri"/>
                        </a:rPr>
                        <a:t>S =</a:t>
                      </a:r>
                    </a:p>
                  </a:txBody>
                  <a:tcPr marL="12700" marR="12700" marT="12700" marB="0" anchor="b">
                    <a:lnL>
                      <a:noFill/>
                    </a:lnL>
                    <a:lnR>
                      <a:noFill/>
                    </a:lnR>
                    <a:lnT>
                      <a:noFill/>
                    </a:lnT>
                    <a:lnB>
                      <a:noFill/>
                    </a:lnB>
                  </a:tcPr>
                </a:tc>
                <a:tc>
                  <a:txBody>
                    <a:bodyPr/>
                    <a:lstStyle/>
                    <a:p>
                      <a:pPr algn="r" fontAlgn="b"/>
                      <a:r>
                        <a:rPr lang="en-US" sz="1200" b="0" i="0" u="none" strike="noStrike">
                          <a:solidFill>
                            <a:srgbClr val="000000"/>
                          </a:solidFill>
                          <a:effectLst/>
                          <a:latin typeface="Calibri"/>
                        </a:rPr>
                        <a:t>1224.217055</a:t>
                      </a:r>
                    </a:p>
                  </a:txBody>
                  <a:tcPr marL="12700" marR="12700" marT="12700" marB="0" anchor="b">
                    <a:lnL>
                      <a:noFill/>
                    </a:lnL>
                    <a:lnR>
                      <a:noFill/>
                    </a:lnR>
                    <a:lnT>
                      <a:noFill/>
                    </a:lnT>
                    <a:lnB>
                      <a:noFill/>
                    </a:lnB>
                  </a:tcPr>
                </a:tc>
                <a:tc gridSpan="4">
                  <a:txBody>
                    <a:bodyPr/>
                    <a:lstStyle/>
                    <a:p>
                      <a:pPr algn="l" fontAlgn="b"/>
                      <a:r>
                        <a:rPr lang="en-US" sz="1200" b="0" i="0" u="none" strike="noStrike">
                          <a:solidFill>
                            <a:srgbClr val="000000"/>
                          </a:solidFill>
                          <a:effectLst/>
                          <a:latin typeface="Calibri"/>
                        </a:rPr>
                        <a:t>! Annual cash flow = 10*27*.6 = 162; PV over 15 year</a:t>
                      </a:r>
                    </a:p>
                  </a:txBody>
                  <a:tcPr marL="12700" marR="12700" marT="12700"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r>
              <a:tr h="190500">
                <a:tc>
                  <a:txBody>
                    <a:bodyPr/>
                    <a:lstStyle/>
                    <a:p>
                      <a:pPr algn="l" fontAlgn="b"/>
                      <a:r>
                        <a:rPr lang="en-US" sz="1200" b="0" i="0" u="none" strike="noStrike">
                          <a:solidFill>
                            <a:srgbClr val="000000"/>
                          </a:solidFill>
                          <a:effectLst/>
                          <a:latin typeface="Calibri"/>
                        </a:rPr>
                        <a:t>K = </a:t>
                      </a:r>
                    </a:p>
                  </a:txBody>
                  <a:tcPr marL="12700" marR="12700" marT="12700" marB="0" anchor="b">
                    <a:lnL>
                      <a:noFill/>
                    </a:lnL>
                    <a:lnR>
                      <a:noFill/>
                    </a:lnR>
                    <a:lnT>
                      <a:noFill/>
                    </a:lnT>
                    <a:lnB>
                      <a:noFill/>
                    </a:lnB>
                  </a:tcPr>
                </a:tc>
                <a:tc>
                  <a:txBody>
                    <a:bodyPr/>
                    <a:lstStyle/>
                    <a:p>
                      <a:pPr algn="r" fontAlgn="b"/>
                      <a:r>
                        <a:rPr lang="en-US" sz="1200" b="0" i="0" u="none" strike="noStrike">
                          <a:solidFill>
                            <a:srgbClr val="000000"/>
                          </a:solidFill>
                          <a:effectLst/>
                          <a:latin typeface="Calibri"/>
                        </a:rPr>
                        <a:t>3000</a:t>
                      </a:r>
                    </a:p>
                  </a:txBody>
                  <a:tcPr marL="12700" marR="12700" marT="12700"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a:endParaRPr>
                    </a:p>
                  </a:txBody>
                  <a:tcPr marL="12700" marR="12700" marT="12700"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a:endParaRPr>
                    </a:p>
                  </a:txBody>
                  <a:tcPr marL="12700" marR="12700" marT="12700"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a:endParaRPr>
                    </a:p>
                  </a:txBody>
                  <a:tcPr marL="12700" marR="12700" marT="12700"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a:endParaRPr>
                    </a:p>
                  </a:txBody>
                  <a:tcPr marL="12700" marR="12700" marT="12700" marB="0" anchor="b">
                    <a:lnL>
                      <a:noFill/>
                    </a:lnL>
                    <a:lnR>
                      <a:noFill/>
                    </a:lnR>
                    <a:lnT>
                      <a:noFill/>
                    </a:lnT>
                    <a:lnB>
                      <a:noFill/>
                    </a:lnB>
                  </a:tcPr>
                </a:tc>
              </a:tr>
              <a:tr h="190500">
                <a:tc>
                  <a:txBody>
                    <a:bodyPr/>
                    <a:lstStyle/>
                    <a:p>
                      <a:pPr algn="l" fontAlgn="b"/>
                      <a:r>
                        <a:rPr lang="en-US" sz="1200" b="0" i="0" u="none" strike="noStrike">
                          <a:solidFill>
                            <a:srgbClr val="000000"/>
                          </a:solidFill>
                          <a:effectLst/>
                          <a:latin typeface="Calibri"/>
                        </a:rPr>
                        <a:t>r = </a:t>
                      </a:r>
                    </a:p>
                  </a:txBody>
                  <a:tcPr marL="12700" marR="12700" marT="12700" marB="0" anchor="b">
                    <a:lnL>
                      <a:noFill/>
                    </a:lnL>
                    <a:lnR>
                      <a:noFill/>
                    </a:lnR>
                    <a:lnT>
                      <a:noFill/>
                    </a:lnT>
                    <a:lnB>
                      <a:noFill/>
                    </a:lnB>
                  </a:tcPr>
                </a:tc>
                <a:tc>
                  <a:txBody>
                    <a:bodyPr/>
                    <a:lstStyle/>
                    <a:p>
                      <a:pPr algn="r" fontAlgn="b"/>
                      <a:r>
                        <a:rPr lang="en-US" sz="1200" b="0" i="0" u="none" strike="noStrike">
                          <a:solidFill>
                            <a:srgbClr val="000000"/>
                          </a:solidFill>
                          <a:effectLst/>
                          <a:latin typeface="Calibri"/>
                        </a:rPr>
                        <a:t>4%</a:t>
                      </a:r>
                    </a:p>
                  </a:txBody>
                  <a:tcPr marL="12700" marR="12700" marT="12700"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a:endParaRPr>
                    </a:p>
                  </a:txBody>
                  <a:tcPr marL="12700" marR="12700" marT="12700"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a:endParaRPr>
                    </a:p>
                  </a:txBody>
                  <a:tcPr marL="12700" marR="12700" marT="12700"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a:endParaRPr>
                    </a:p>
                  </a:txBody>
                  <a:tcPr marL="12700" marR="12700" marT="12700"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a:endParaRPr>
                    </a:p>
                  </a:txBody>
                  <a:tcPr marL="12700" marR="12700" marT="12700" marB="0" anchor="b">
                    <a:lnL>
                      <a:noFill/>
                    </a:lnL>
                    <a:lnR>
                      <a:noFill/>
                    </a:lnR>
                    <a:lnT>
                      <a:noFill/>
                    </a:lnT>
                    <a:lnB>
                      <a:noFill/>
                    </a:lnB>
                  </a:tcPr>
                </a:tc>
              </a:tr>
              <a:tr h="190500">
                <a:tc>
                  <a:txBody>
                    <a:bodyPr/>
                    <a:lstStyle/>
                    <a:p>
                      <a:pPr algn="l" fontAlgn="b"/>
                      <a:r>
                        <a:rPr lang="en-US" sz="1200" b="0" i="0" u="none" strike="noStrike">
                          <a:solidFill>
                            <a:srgbClr val="000000"/>
                          </a:solidFill>
                          <a:effectLst/>
                          <a:latin typeface="Calibri"/>
                        </a:rPr>
                        <a:t>t =</a:t>
                      </a:r>
                    </a:p>
                  </a:txBody>
                  <a:tcPr marL="12700" marR="12700" marT="12700" marB="0" anchor="b">
                    <a:lnL>
                      <a:noFill/>
                    </a:lnL>
                    <a:lnR>
                      <a:noFill/>
                    </a:lnR>
                    <a:lnT>
                      <a:noFill/>
                    </a:lnT>
                    <a:lnB>
                      <a:noFill/>
                    </a:lnB>
                  </a:tcPr>
                </a:tc>
                <a:tc>
                  <a:txBody>
                    <a:bodyPr/>
                    <a:lstStyle/>
                    <a:p>
                      <a:pPr algn="r" fontAlgn="b"/>
                      <a:r>
                        <a:rPr lang="en-US" sz="1200" b="0" i="0" u="none" strike="noStrike">
                          <a:solidFill>
                            <a:srgbClr val="000000"/>
                          </a:solidFill>
                          <a:effectLst/>
                          <a:latin typeface="Calibri"/>
                        </a:rPr>
                        <a:t>20</a:t>
                      </a:r>
                    </a:p>
                  </a:txBody>
                  <a:tcPr marL="12700" marR="12700" marT="12700"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a:endParaRPr>
                    </a:p>
                  </a:txBody>
                  <a:tcPr marL="12700" marR="12700" marT="12700"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a:endParaRPr>
                    </a:p>
                  </a:txBody>
                  <a:tcPr marL="12700" marR="12700" marT="12700"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a:endParaRPr>
                    </a:p>
                  </a:txBody>
                  <a:tcPr marL="12700" marR="12700" marT="12700"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a:endParaRPr>
                    </a:p>
                  </a:txBody>
                  <a:tcPr marL="12700" marR="12700" marT="12700" marB="0" anchor="b">
                    <a:lnL>
                      <a:noFill/>
                    </a:lnL>
                    <a:lnR>
                      <a:noFill/>
                    </a:lnR>
                    <a:lnT>
                      <a:noFill/>
                    </a:lnT>
                    <a:lnB>
                      <a:noFill/>
                    </a:lnB>
                  </a:tcPr>
                </a:tc>
              </a:tr>
              <a:tr h="190500">
                <a:tc>
                  <a:txBody>
                    <a:bodyPr/>
                    <a:lstStyle/>
                    <a:p>
                      <a:pPr algn="l" fontAlgn="b"/>
                      <a:r>
                        <a:rPr lang="en-US" sz="1200" b="0" i="0" u="none" strike="noStrike">
                          <a:solidFill>
                            <a:srgbClr val="000000"/>
                          </a:solidFill>
                          <a:effectLst/>
                          <a:latin typeface="Calibri"/>
                        </a:rPr>
                        <a:t>Standard deviation =</a:t>
                      </a:r>
                    </a:p>
                  </a:txBody>
                  <a:tcPr marL="12700" marR="12700" marT="12700" marB="0" anchor="b">
                    <a:lnL>
                      <a:noFill/>
                    </a:lnL>
                    <a:lnR>
                      <a:noFill/>
                    </a:lnR>
                    <a:lnT>
                      <a:noFill/>
                    </a:lnT>
                    <a:lnB>
                      <a:noFill/>
                    </a:lnB>
                  </a:tcPr>
                </a:tc>
                <a:tc>
                  <a:txBody>
                    <a:bodyPr/>
                    <a:lstStyle/>
                    <a:p>
                      <a:pPr algn="r" fontAlgn="b"/>
                      <a:r>
                        <a:rPr lang="en-US" sz="1200" b="0" i="0" u="none" strike="noStrike">
                          <a:solidFill>
                            <a:srgbClr val="000000"/>
                          </a:solidFill>
                          <a:effectLst/>
                          <a:latin typeface="Calibri"/>
                        </a:rPr>
                        <a:t>0.3</a:t>
                      </a:r>
                    </a:p>
                  </a:txBody>
                  <a:tcPr marL="12700" marR="12700" marT="12700"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a:endParaRPr>
                    </a:p>
                  </a:txBody>
                  <a:tcPr marL="12700" marR="12700" marT="12700"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a:endParaRPr>
                    </a:p>
                  </a:txBody>
                  <a:tcPr marL="12700" marR="12700" marT="12700"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a:endParaRPr>
                    </a:p>
                  </a:txBody>
                  <a:tcPr marL="12700" marR="12700" marT="12700"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a:endParaRPr>
                    </a:p>
                  </a:txBody>
                  <a:tcPr marL="12700" marR="12700" marT="12700" marB="0" anchor="b">
                    <a:lnL>
                      <a:noFill/>
                    </a:lnL>
                    <a:lnR>
                      <a:noFill/>
                    </a:lnR>
                    <a:lnT>
                      <a:noFill/>
                    </a:lnT>
                    <a:lnB>
                      <a:noFill/>
                    </a:lnB>
                  </a:tcPr>
                </a:tc>
              </a:tr>
              <a:tr h="190500">
                <a:tc>
                  <a:txBody>
                    <a:bodyPr/>
                    <a:lstStyle/>
                    <a:p>
                      <a:pPr algn="l" fontAlgn="b"/>
                      <a:r>
                        <a:rPr lang="en-US" sz="1200" b="0" i="0" u="none" strike="noStrike">
                          <a:solidFill>
                            <a:srgbClr val="000000"/>
                          </a:solidFill>
                          <a:effectLst/>
                          <a:latin typeface="Calibri"/>
                        </a:rPr>
                        <a:t>Cost of delay=</a:t>
                      </a:r>
                    </a:p>
                  </a:txBody>
                  <a:tcPr marL="12700" marR="12700" marT="12700" marB="0" anchor="b">
                    <a:lnL>
                      <a:noFill/>
                    </a:lnL>
                    <a:lnR>
                      <a:noFill/>
                    </a:lnR>
                    <a:lnT>
                      <a:noFill/>
                    </a:lnT>
                    <a:lnB>
                      <a:noFill/>
                    </a:lnB>
                  </a:tcPr>
                </a:tc>
                <a:tc>
                  <a:txBody>
                    <a:bodyPr/>
                    <a:lstStyle/>
                    <a:p>
                      <a:pPr algn="r" fontAlgn="b"/>
                      <a:r>
                        <a:rPr lang="en-US" sz="1200" b="0" i="0" u="none" strike="noStrike">
                          <a:solidFill>
                            <a:srgbClr val="000000"/>
                          </a:solidFill>
                          <a:effectLst/>
                          <a:latin typeface="Calibri"/>
                        </a:rPr>
                        <a:t>0.066666667</a:t>
                      </a:r>
                    </a:p>
                  </a:txBody>
                  <a:tcPr marL="12700" marR="12700" marT="12700" marB="0" anchor="b">
                    <a:lnL>
                      <a:noFill/>
                    </a:lnL>
                    <a:lnR>
                      <a:noFill/>
                    </a:lnR>
                    <a:lnT>
                      <a:noFill/>
                    </a:lnT>
                    <a:lnB>
                      <a:noFill/>
                    </a:lnB>
                  </a:tcPr>
                </a:tc>
                <a:tc gridSpan="3">
                  <a:txBody>
                    <a:bodyPr/>
                    <a:lstStyle/>
                    <a:p>
                      <a:pPr algn="l" fontAlgn="b"/>
                      <a:r>
                        <a:rPr lang="en-US" sz="1200" b="0" i="0" u="none" strike="noStrike" dirty="0">
                          <a:solidFill>
                            <a:srgbClr val="000000"/>
                          </a:solidFill>
                          <a:effectLst/>
                          <a:latin typeface="Calibri"/>
                        </a:rPr>
                        <a:t>! I am assuming that the extraction capacity is 10</a:t>
                      </a:r>
                    </a:p>
                  </a:txBody>
                  <a:tcPr marL="12700" marR="12700" marT="12700" marB="0" anchor="b">
                    <a:lnL>
                      <a:noFill/>
                    </a:lnL>
                    <a:lnR>
                      <a:noFill/>
                    </a:lnR>
                    <a:lnT>
                      <a:noFill/>
                    </a:lnT>
                    <a:lnB>
                      <a:noFill/>
                    </a:lnB>
                  </a:tcPr>
                </a:tc>
                <a:tc hMerge="1">
                  <a:txBody>
                    <a:bodyPr/>
                    <a:lstStyle/>
                    <a:p>
                      <a:endParaRPr lang="en-US"/>
                    </a:p>
                  </a:txBody>
                  <a:tcPr/>
                </a:tc>
                <a:tc hMerge="1">
                  <a:txBody>
                    <a:bodyPr/>
                    <a:lstStyle/>
                    <a:p>
                      <a:endParaRPr lang="en-US"/>
                    </a:p>
                  </a:txBody>
                  <a:tcPr/>
                </a:tc>
                <a:tc>
                  <a:txBody>
                    <a:bodyPr/>
                    <a:lstStyle/>
                    <a:p>
                      <a:pPr algn="l" fontAlgn="b"/>
                      <a:endParaRPr lang="en-US" sz="1200" b="0" i="0" u="none" strike="noStrike">
                        <a:solidFill>
                          <a:srgbClr val="000000"/>
                        </a:solidFill>
                        <a:effectLst/>
                        <a:latin typeface="Calibri"/>
                      </a:endParaRPr>
                    </a:p>
                  </a:txBody>
                  <a:tcPr marL="12700" marR="12700" marT="12700" marB="0" anchor="b">
                    <a:lnL>
                      <a:noFill/>
                    </a:lnL>
                    <a:lnR>
                      <a:noFill/>
                    </a:lnR>
                    <a:lnT>
                      <a:noFill/>
                    </a:lnT>
                    <a:lnB>
                      <a:noFill/>
                    </a:lnB>
                  </a:tcPr>
                </a:tc>
              </a:tr>
              <a:tr h="190500">
                <a:tc>
                  <a:txBody>
                    <a:bodyPr/>
                    <a:lstStyle/>
                    <a:p>
                      <a:pPr algn="l" fontAlgn="b"/>
                      <a:endParaRPr lang="en-US" sz="1200" b="0" i="0" u="none" strike="noStrike">
                        <a:solidFill>
                          <a:srgbClr val="000000"/>
                        </a:solidFill>
                        <a:effectLst/>
                        <a:latin typeface="Calibri"/>
                      </a:endParaRPr>
                    </a:p>
                  </a:txBody>
                  <a:tcPr marL="12700" marR="12700" marT="12700"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a:endParaRPr>
                    </a:p>
                  </a:txBody>
                  <a:tcPr marL="12700" marR="12700" marT="12700" marB="0" anchor="b">
                    <a:lnL>
                      <a:noFill/>
                    </a:lnL>
                    <a:lnR>
                      <a:noFill/>
                    </a:lnR>
                    <a:lnT>
                      <a:noFill/>
                    </a:lnT>
                    <a:lnB>
                      <a:noFill/>
                    </a:lnB>
                  </a:tcPr>
                </a:tc>
                <a:tc gridSpan="4">
                  <a:txBody>
                    <a:bodyPr/>
                    <a:lstStyle/>
                    <a:p>
                      <a:pPr algn="l" fontAlgn="b"/>
                      <a:r>
                        <a:rPr lang="en-US" sz="1200" b="0" i="0" u="none" strike="noStrike">
                          <a:solidFill>
                            <a:srgbClr val="000000"/>
                          </a:solidFill>
                          <a:effectLst/>
                          <a:latin typeface="Calibri"/>
                        </a:rPr>
                        <a:t>million barrels. I also gave full credit if you assumed it</a:t>
                      </a:r>
                    </a:p>
                  </a:txBody>
                  <a:tcPr marL="12700" marR="12700" marT="12700"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r>
              <a:tr h="190500">
                <a:tc>
                  <a:txBody>
                    <a:bodyPr/>
                    <a:lstStyle/>
                    <a:p>
                      <a:pPr algn="l" fontAlgn="b"/>
                      <a:endParaRPr lang="en-US" sz="1200" b="0" i="0" u="none" strike="noStrike">
                        <a:solidFill>
                          <a:srgbClr val="000000"/>
                        </a:solidFill>
                        <a:effectLst/>
                        <a:latin typeface="Calibri"/>
                      </a:endParaRPr>
                    </a:p>
                  </a:txBody>
                  <a:tcPr marL="12700" marR="12700" marT="12700"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a:endParaRPr>
                    </a:p>
                  </a:txBody>
                  <a:tcPr marL="12700" marR="12700" marT="12700" marB="0" anchor="b">
                    <a:lnL>
                      <a:noFill/>
                    </a:lnL>
                    <a:lnR>
                      <a:noFill/>
                    </a:lnR>
                    <a:lnT>
                      <a:noFill/>
                    </a:lnT>
                    <a:lnB>
                      <a:noFill/>
                    </a:lnB>
                  </a:tcPr>
                </a:tc>
                <a:tc gridSpan="2">
                  <a:txBody>
                    <a:bodyPr/>
                    <a:lstStyle/>
                    <a:p>
                      <a:pPr algn="l" fontAlgn="b"/>
                      <a:r>
                        <a:rPr lang="en-US" sz="1200" b="0" i="0" u="none" strike="noStrike">
                          <a:solidFill>
                            <a:srgbClr val="000000"/>
                          </a:solidFill>
                          <a:effectLst/>
                          <a:latin typeface="Calibri"/>
                        </a:rPr>
                        <a:t>to be 7.5 million barrels (5% cost of delY)</a:t>
                      </a:r>
                    </a:p>
                  </a:txBody>
                  <a:tcPr marL="12700" marR="12700" marT="12700" marB="0" anchor="b">
                    <a:lnL>
                      <a:noFill/>
                    </a:lnL>
                    <a:lnR>
                      <a:noFill/>
                    </a:lnR>
                    <a:lnT>
                      <a:noFill/>
                    </a:lnT>
                    <a:lnB>
                      <a:noFill/>
                    </a:lnB>
                  </a:tcPr>
                </a:tc>
                <a:tc hMerge="1">
                  <a:txBody>
                    <a:bodyPr/>
                    <a:lstStyle/>
                    <a:p>
                      <a:endParaRPr lang="en-US"/>
                    </a:p>
                  </a:txBody>
                  <a:tcPr/>
                </a:tc>
                <a:tc>
                  <a:txBody>
                    <a:bodyPr/>
                    <a:lstStyle/>
                    <a:p>
                      <a:pPr algn="l" fontAlgn="b"/>
                      <a:endParaRPr lang="en-US" sz="1200" b="0" i="0" u="none" strike="noStrike">
                        <a:solidFill>
                          <a:srgbClr val="000000"/>
                        </a:solidFill>
                        <a:effectLst/>
                        <a:latin typeface="Calibri"/>
                      </a:endParaRPr>
                    </a:p>
                  </a:txBody>
                  <a:tcPr marL="12700" marR="12700" marT="12700"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a:endParaRPr>
                    </a:p>
                  </a:txBody>
                  <a:tcPr marL="12700" marR="12700" marT="12700" marB="0" anchor="b">
                    <a:lnL>
                      <a:noFill/>
                    </a:lnL>
                    <a:lnR>
                      <a:noFill/>
                    </a:lnR>
                    <a:lnT>
                      <a:noFill/>
                    </a:lnT>
                    <a:lnB>
                      <a:noFill/>
                    </a:lnB>
                  </a:tcPr>
                </a:tc>
              </a:tr>
              <a:tr h="190500">
                <a:tc>
                  <a:txBody>
                    <a:bodyPr/>
                    <a:lstStyle/>
                    <a:p>
                      <a:pPr algn="l" fontAlgn="b"/>
                      <a:endParaRPr lang="en-US" sz="1200" b="0" i="0" u="none" strike="noStrike">
                        <a:solidFill>
                          <a:srgbClr val="000000"/>
                        </a:solidFill>
                        <a:effectLst/>
                        <a:latin typeface="Calibri"/>
                      </a:endParaRPr>
                    </a:p>
                  </a:txBody>
                  <a:tcPr marL="12700" marR="12700" marT="12700"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a:endParaRPr>
                    </a:p>
                  </a:txBody>
                  <a:tcPr marL="12700" marR="12700" marT="12700"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a:endParaRPr>
                    </a:p>
                  </a:txBody>
                  <a:tcPr marL="12700" marR="12700" marT="12700"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a:endParaRPr>
                    </a:p>
                  </a:txBody>
                  <a:tcPr marL="12700" marR="12700" marT="12700"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a:endParaRPr>
                    </a:p>
                  </a:txBody>
                  <a:tcPr marL="12700" marR="12700" marT="12700"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a:endParaRPr>
                    </a:p>
                  </a:txBody>
                  <a:tcPr marL="12700" marR="12700" marT="12700" marB="0" anchor="b">
                    <a:lnL>
                      <a:noFill/>
                    </a:lnL>
                    <a:lnR>
                      <a:noFill/>
                    </a:lnR>
                    <a:lnT>
                      <a:noFill/>
                    </a:lnT>
                    <a:lnB>
                      <a:noFill/>
                    </a:lnB>
                  </a:tcPr>
                </a:tc>
              </a:tr>
              <a:tr h="190500">
                <a:tc>
                  <a:txBody>
                    <a:bodyPr/>
                    <a:lstStyle/>
                    <a:p>
                      <a:pPr algn="l" fontAlgn="b"/>
                      <a:r>
                        <a:rPr lang="en-US" sz="1200" b="0" i="0" u="none" strike="noStrike">
                          <a:solidFill>
                            <a:srgbClr val="000000"/>
                          </a:solidFill>
                          <a:effectLst/>
                          <a:latin typeface="Calibri"/>
                        </a:rPr>
                        <a:t>d1 =</a:t>
                      </a:r>
                    </a:p>
                  </a:txBody>
                  <a:tcPr marL="12700" marR="12700" marT="12700" marB="0" anchor="b">
                    <a:lnL>
                      <a:noFill/>
                    </a:lnL>
                    <a:lnR>
                      <a:noFill/>
                    </a:lnR>
                    <a:lnT>
                      <a:noFill/>
                    </a:lnT>
                    <a:lnB>
                      <a:noFill/>
                    </a:lnB>
                  </a:tcPr>
                </a:tc>
                <a:tc>
                  <a:txBody>
                    <a:bodyPr/>
                    <a:lstStyle/>
                    <a:p>
                      <a:pPr algn="r" fontAlgn="b"/>
                      <a:r>
                        <a:rPr lang="en-US" sz="1200" b="0" i="0" u="none" strike="noStrike">
                          <a:solidFill>
                            <a:srgbClr val="000000"/>
                          </a:solidFill>
                          <a:effectLst/>
                          <a:latin typeface="Calibri"/>
                        </a:rPr>
                        <a:t>-0.3949</a:t>
                      </a:r>
                    </a:p>
                  </a:txBody>
                  <a:tcPr marL="12700" marR="12700" marT="12700" marB="0" anchor="b">
                    <a:lnL>
                      <a:noFill/>
                    </a:lnL>
                    <a:lnR>
                      <a:noFill/>
                    </a:lnR>
                    <a:lnT>
                      <a:noFill/>
                    </a:lnT>
                    <a:lnB>
                      <a:noFill/>
                    </a:lnB>
                  </a:tcPr>
                </a:tc>
                <a:tc>
                  <a:txBody>
                    <a:bodyPr/>
                    <a:lstStyle/>
                    <a:p>
                      <a:pPr algn="l" fontAlgn="b"/>
                      <a:r>
                        <a:rPr lang="en-US" sz="1200" b="0" i="0" u="none" strike="noStrike">
                          <a:solidFill>
                            <a:srgbClr val="000000"/>
                          </a:solidFill>
                          <a:effectLst/>
                          <a:latin typeface="Calibri"/>
                        </a:rPr>
                        <a:t>N(d1)</a:t>
                      </a:r>
                    </a:p>
                  </a:txBody>
                  <a:tcPr marL="12700" marR="12700" marT="12700" marB="0" anchor="b">
                    <a:lnL>
                      <a:noFill/>
                    </a:lnL>
                    <a:lnR>
                      <a:noFill/>
                    </a:lnR>
                    <a:lnT>
                      <a:noFill/>
                    </a:lnT>
                    <a:lnB>
                      <a:noFill/>
                    </a:lnB>
                  </a:tcPr>
                </a:tc>
                <a:tc>
                  <a:txBody>
                    <a:bodyPr/>
                    <a:lstStyle/>
                    <a:p>
                      <a:pPr algn="r" fontAlgn="b"/>
                      <a:r>
                        <a:rPr lang="en-US" sz="1200" b="0" i="0" u="none" strike="noStrike">
                          <a:solidFill>
                            <a:srgbClr val="000000"/>
                          </a:solidFill>
                          <a:effectLst/>
                          <a:latin typeface="Calibri"/>
                        </a:rPr>
                        <a:t>0.3465</a:t>
                      </a:r>
                    </a:p>
                  </a:txBody>
                  <a:tcPr marL="12700" marR="12700" marT="12700"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a:endParaRPr>
                    </a:p>
                  </a:txBody>
                  <a:tcPr marL="12700" marR="12700" marT="12700"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a:endParaRPr>
                    </a:p>
                  </a:txBody>
                  <a:tcPr marL="12700" marR="12700" marT="12700" marB="0" anchor="b">
                    <a:lnL>
                      <a:noFill/>
                    </a:lnL>
                    <a:lnR>
                      <a:noFill/>
                    </a:lnR>
                    <a:lnT>
                      <a:noFill/>
                    </a:lnT>
                    <a:lnB>
                      <a:noFill/>
                    </a:lnB>
                  </a:tcPr>
                </a:tc>
              </a:tr>
              <a:tr h="190500">
                <a:tc>
                  <a:txBody>
                    <a:bodyPr/>
                    <a:lstStyle/>
                    <a:p>
                      <a:pPr algn="l" fontAlgn="b"/>
                      <a:r>
                        <a:rPr lang="en-US" sz="1200" b="0" i="0" u="none" strike="noStrike">
                          <a:solidFill>
                            <a:srgbClr val="000000"/>
                          </a:solidFill>
                          <a:effectLst/>
                          <a:latin typeface="Calibri"/>
                        </a:rPr>
                        <a:t>d2 =</a:t>
                      </a:r>
                    </a:p>
                  </a:txBody>
                  <a:tcPr marL="12700" marR="12700" marT="12700" marB="0" anchor="b">
                    <a:lnL>
                      <a:noFill/>
                    </a:lnL>
                    <a:lnR>
                      <a:noFill/>
                    </a:lnR>
                    <a:lnT>
                      <a:noFill/>
                    </a:lnT>
                    <a:lnB>
                      <a:noFill/>
                    </a:lnB>
                  </a:tcPr>
                </a:tc>
                <a:tc>
                  <a:txBody>
                    <a:bodyPr/>
                    <a:lstStyle/>
                    <a:p>
                      <a:pPr algn="r" fontAlgn="b"/>
                      <a:r>
                        <a:rPr lang="en-US" sz="1200" b="0" i="0" u="none" strike="noStrike">
                          <a:solidFill>
                            <a:srgbClr val="000000"/>
                          </a:solidFill>
                          <a:effectLst/>
                          <a:latin typeface="Calibri"/>
                        </a:rPr>
                        <a:t>-17365</a:t>
                      </a:r>
                    </a:p>
                  </a:txBody>
                  <a:tcPr marL="12700" marR="12700" marT="12700" marB="0" anchor="b">
                    <a:lnL>
                      <a:noFill/>
                    </a:lnL>
                    <a:lnR>
                      <a:noFill/>
                    </a:lnR>
                    <a:lnT>
                      <a:noFill/>
                    </a:lnT>
                    <a:lnB>
                      <a:noFill/>
                    </a:lnB>
                  </a:tcPr>
                </a:tc>
                <a:tc>
                  <a:txBody>
                    <a:bodyPr/>
                    <a:lstStyle/>
                    <a:p>
                      <a:pPr algn="l" fontAlgn="b"/>
                      <a:r>
                        <a:rPr lang="en-US" sz="1200" b="0" i="0" u="none" strike="noStrike">
                          <a:solidFill>
                            <a:srgbClr val="000000"/>
                          </a:solidFill>
                          <a:effectLst/>
                          <a:latin typeface="Calibri"/>
                        </a:rPr>
                        <a:t>N(d2)</a:t>
                      </a:r>
                    </a:p>
                  </a:txBody>
                  <a:tcPr marL="12700" marR="12700" marT="12700" marB="0" anchor="b">
                    <a:lnL>
                      <a:noFill/>
                    </a:lnL>
                    <a:lnR>
                      <a:noFill/>
                    </a:lnR>
                    <a:lnT>
                      <a:noFill/>
                    </a:lnT>
                    <a:lnB>
                      <a:noFill/>
                    </a:lnB>
                  </a:tcPr>
                </a:tc>
                <a:tc>
                  <a:txBody>
                    <a:bodyPr/>
                    <a:lstStyle/>
                    <a:p>
                      <a:pPr algn="r" fontAlgn="b"/>
                      <a:r>
                        <a:rPr lang="en-US" sz="1200" b="0" i="0" u="none" strike="noStrike" dirty="0">
                          <a:solidFill>
                            <a:srgbClr val="000000"/>
                          </a:solidFill>
                          <a:effectLst/>
                          <a:latin typeface="Calibri"/>
                        </a:rPr>
                        <a:t>0.0412</a:t>
                      </a:r>
                    </a:p>
                  </a:txBody>
                  <a:tcPr marL="12700" marR="12700" marT="12700"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a:endParaRPr>
                    </a:p>
                  </a:txBody>
                  <a:tcPr marL="12700" marR="12700" marT="12700"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a:endParaRPr>
                    </a:p>
                  </a:txBody>
                  <a:tcPr marL="12700" marR="12700" marT="12700" marB="0" anchor="b">
                    <a:lnL>
                      <a:noFill/>
                    </a:lnL>
                    <a:lnR>
                      <a:noFill/>
                    </a:lnR>
                    <a:lnT>
                      <a:noFill/>
                    </a:lnT>
                    <a:lnB>
                      <a:noFill/>
                    </a:lnB>
                  </a:tcPr>
                </a:tc>
              </a:tr>
              <a:tr h="190500">
                <a:tc gridSpan="2">
                  <a:txBody>
                    <a:bodyPr/>
                    <a:lstStyle/>
                    <a:p>
                      <a:pPr algn="l" fontAlgn="b"/>
                      <a:r>
                        <a:rPr lang="en-US" sz="1200" b="0" i="0" u="none" strike="noStrike">
                          <a:solidFill>
                            <a:srgbClr val="000000"/>
                          </a:solidFill>
                          <a:effectLst/>
                          <a:latin typeface="Calibri"/>
                        </a:rPr>
                        <a:t>Value of undeveloped reserves =</a:t>
                      </a:r>
                    </a:p>
                  </a:txBody>
                  <a:tcPr marL="12700" marR="12700" marT="12700" marB="0" anchor="b">
                    <a:lnL>
                      <a:noFill/>
                    </a:lnL>
                    <a:lnR>
                      <a:noFill/>
                    </a:lnR>
                    <a:lnT>
                      <a:noFill/>
                    </a:lnT>
                    <a:lnB>
                      <a:noFill/>
                    </a:lnB>
                  </a:tcPr>
                </a:tc>
                <a:tc hMerge="1">
                  <a:txBody>
                    <a:bodyPr/>
                    <a:lstStyle/>
                    <a:p>
                      <a:endParaRPr lang="en-US"/>
                    </a:p>
                  </a:txBody>
                  <a:tcPr/>
                </a:tc>
                <a:tc>
                  <a:txBody>
                    <a:bodyPr/>
                    <a:lstStyle/>
                    <a:p>
                      <a:pPr algn="r" fontAlgn="b"/>
                      <a:r>
                        <a:rPr lang="en-US" sz="1200" b="0" i="0" u="none" strike="noStrike">
                          <a:solidFill>
                            <a:srgbClr val="000000"/>
                          </a:solidFill>
                          <a:effectLst/>
                          <a:latin typeface="Calibri"/>
                        </a:rPr>
                        <a:t>$56.20</a:t>
                      </a:r>
                    </a:p>
                  </a:txBody>
                  <a:tcPr marL="12700" marR="12700" marT="12700" marB="0" anchor="b">
                    <a:lnL>
                      <a:noFill/>
                    </a:lnL>
                    <a:lnR>
                      <a:noFill/>
                    </a:lnR>
                    <a:lnT>
                      <a:noFill/>
                    </a:lnT>
                    <a:lnB>
                      <a:noFill/>
                    </a:lnB>
                  </a:tcPr>
                </a:tc>
                <a:tc>
                  <a:txBody>
                    <a:bodyPr/>
                    <a:lstStyle/>
                    <a:p>
                      <a:pPr algn="l" fontAlgn="b"/>
                      <a:endParaRPr lang="en-US" sz="1200" b="0" i="0" u="none" strike="noStrike" dirty="0">
                        <a:solidFill>
                          <a:srgbClr val="000000"/>
                        </a:solidFill>
                        <a:effectLst/>
                        <a:latin typeface="Calibri"/>
                      </a:endParaRPr>
                    </a:p>
                  </a:txBody>
                  <a:tcPr marL="12700" marR="12700" marT="12700"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a:endParaRPr>
                    </a:p>
                  </a:txBody>
                  <a:tcPr marL="12700" marR="12700" marT="12700"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a:endParaRPr>
                    </a:p>
                  </a:txBody>
                  <a:tcPr marL="12700" marR="12700" marT="12700" marB="0" anchor="b">
                    <a:lnL>
                      <a:noFill/>
                    </a:lnL>
                    <a:lnR>
                      <a:noFill/>
                    </a:lnR>
                    <a:lnT>
                      <a:noFill/>
                    </a:lnT>
                    <a:lnB>
                      <a:noFill/>
                    </a:lnB>
                  </a:tcPr>
                </a:tc>
              </a:tr>
              <a:tr h="190500">
                <a:tc>
                  <a:txBody>
                    <a:bodyPr/>
                    <a:lstStyle/>
                    <a:p>
                      <a:pPr algn="l" fontAlgn="b"/>
                      <a:endParaRPr lang="en-US" sz="1200" b="0" i="0" u="none" strike="noStrike">
                        <a:solidFill>
                          <a:srgbClr val="000000"/>
                        </a:solidFill>
                        <a:effectLst/>
                        <a:latin typeface="Calibri"/>
                      </a:endParaRPr>
                    </a:p>
                  </a:txBody>
                  <a:tcPr marL="12700" marR="12700" marT="12700"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a:endParaRPr>
                    </a:p>
                  </a:txBody>
                  <a:tcPr marL="12700" marR="12700" marT="12700"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a:endParaRPr>
                    </a:p>
                  </a:txBody>
                  <a:tcPr marL="12700" marR="12700" marT="12700" marB="0" anchor="b">
                    <a:lnL>
                      <a:noFill/>
                    </a:lnL>
                    <a:lnR>
                      <a:noFill/>
                    </a:lnR>
                    <a:lnT>
                      <a:noFill/>
                    </a:lnT>
                    <a:lnB>
                      <a:noFill/>
                    </a:lnB>
                  </a:tcPr>
                </a:tc>
                <a:tc>
                  <a:txBody>
                    <a:bodyPr/>
                    <a:lstStyle/>
                    <a:p>
                      <a:pPr algn="l" fontAlgn="b"/>
                      <a:endParaRPr lang="en-US" sz="1200" b="0" i="0" u="none" strike="noStrike" dirty="0">
                        <a:solidFill>
                          <a:srgbClr val="000000"/>
                        </a:solidFill>
                        <a:effectLst/>
                        <a:latin typeface="Calibri"/>
                      </a:endParaRPr>
                    </a:p>
                  </a:txBody>
                  <a:tcPr marL="12700" marR="12700" marT="12700"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a:endParaRPr>
                    </a:p>
                  </a:txBody>
                  <a:tcPr marL="12700" marR="12700" marT="12700"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a:endParaRPr>
                    </a:p>
                  </a:txBody>
                  <a:tcPr marL="12700" marR="12700" marT="12700" marB="0" anchor="b">
                    <a:lnL>
                      <a:noFill/>
                    </a:lnL>
                    <a:lnR>
                      <a:noFill/>
                    </a:lnR>
                    <a:lnT>
                      <a:noFill/>
                    </a:lnT>
                    <a:lnB>
                      <a:noFill/>
                    </a:lnB>
                  </a:tcPr>
                </a:tc>
              </a:tr>
              <a:tr h="190500">
                <a:tc gridSpan="4">
                  <a:txBody>
                    <a:bodyPr/>
                    <a:lstStyle/>
                    <a:p>
                      <a:pPr algn="l" fontAlgn="b"/>
                      <a:r>
                        <a:rPr lang="en-US" sz="1200" b="0" i="0" u="none" strike="noStrike" dirty="0">
                          <a:solidFill>
                            <a:srgbClr val="000000"/>
                          </a:solidFill>
                          <a:effectLst/>
                          <a:latin typeface="Calibri"/>
                        </a:rPr>
                        <a:t>c. </a:t>
                      </a:r>
                      <a:r>
                        <a:rPr lang="en-US" sz="1200" b="0" i="0" u="none" strike="noStrike" dirty="0" smtClean="0">
                          <a:solidFill>
                            <a:srgbClr val="000000"/>
                          </a:solidFill>
                          <a:effectLst/>
                          <a:latin typeface="Calibri"/>
                        </a:rPr>
                        <a:t>DCF</a:t>
                      </a:r>
                      <a:r>
                        <a:rPr lang="en-US" sz="1200" b="0" i="0" u="none" strike="noStrike" baseline="0" dirty="0" smtClean="0">
                          <a:solidFill>
                            <a:srgbClr val="000000"/>
                          </a:solidFill>
                          <a:effectLst/>
                          <a:latin typeface="Calibri"/>
                        </a:rPr>
                        <a:t> </a:t>
                      </a:r>
                      <a:r>
                        <a:rPr lang="en-US" sz="1200" b="0" i="0" u="none" strike="noStrike" dirty="0" smtClean="0">
                          <a:solidFill>
                            <a:srgbClr val="000000"/>
                          </a:solidFill>
                          <a:effectLst/>
                          <a:latin typeface="Calibri"/>
                        </a:rPr>
                        <a:t>value </a:t>
                      </a:r>
                      <a:r>
                        <a:rPr lang="en-US" sz="1200" b="0" i="0" u="none" strike="noStrike" dirty="0">
                          <a:solidFill>
                            <a:srgbClr val="000000"/>
                          </a:solidFill>
                          <a:effectLst/>
                          <a:latin typeface="Calibri"/>
                        </a:rPr>
                        <a:t>will be lower than the option value, for any given oil price expectation.</a:t>
                      </a:r>
                    </a:p>
                  </a:txBody>
                  <a:tcPr marL="12700" marR="12700" marT="12700"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en-US" sz="1200" b="0" i="0" u="none" strike="noStrike">
                        <a:solidFill>
                          <a:srgbClr val="000000"/>
                        </a:solidFill>
                        <a:effectLst/>
                        <a:latin typeface="Calibri"/>
                      </a:endParaRPr>
                    </a:p>
                  </a:txBody>
                  <a:tcPr marL="12700" marR="12700" marT="12700" marB="0" anchor="b">
                    <a:lnL>
                      <a:noFill/>
                    </a:lnL>
                    <a:lnR>
                      <a:noFill/>
                    </a:lnR>
                    <a:lnT>
                      <a:noFill/>
                    </a:lnT>
                    <a:lnB>
                      <a:noFill/>
                    </a:lnB>
                  </a:tcPr>
                </a:tc>
                <a:tc>
                  <a:txBody>
                    <a:bodyPr/>
                    <a:lstStyle/>
                    <a:p>
                      <a:pPr algn="l" fontAlgn="b"/>
                      <a:endParaRPr lang="en-US" sz="1200" b="0" i="0" u="none" strike="noStrike" dirty="0">
                        <a:solidFill>
                          <a:srgbClr val="000000"/>
                        </a:solidFill>
                        <a:effectLst/>
                        <a:latin typeface="Calibri"/>
                      </a:endParaRPr>
                    </a:p>
                  </a:txBody>
                  <a:tcPr marL="12700" marR="12700" marT="12700" marB="0" anchor="b">
                    <a:lnL>
                      <a:noFill/>
                    </a:lnL>
                    <a:lnR>
                      <a:noFill/>
                    </a:lnR>
                    <a:lnT>
                      <a:noFill/>
                    </a:lnT>
                    <a:lnB>
                      <a:noFill/>
                    </a:lnB>
                  </a:tcPr>
                </a:tc>
              </a:tr>
            </a:tbl>
          </a:graphicData>
        </a:graphic>
      </p:graphicFrame>
    </p:spTree>
    <p:extLst>
      <p:ext uri="{BB962C8B-B14F-4D97-AF65-F5344CB8AC3E}">
        <p14:creationId xmlns:p14="http://schemas.microsoft.com/office/powerpoint/2010/main" val="30103676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B. The Option to Expand</a:t>
            </a:r>
          </a:p>
        </p:txBody>
      </p:sp>
      <p:sp>
        <p:nvSpPr>
          <p:cNvPr id="108546" name="Footer Placeholder 1"/>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p>
            <a:pPr>
              <a:defRPr/>
            </a:pPr>
            <a:fld id="{BDC3AFED-C84A-5549-B901-B24431689F5E}" type="slidenum">
              <a:rPr lang="en-US"/>
              <a:pPr>
                <a:defRPr/>
              </a:pPr>
              <a:t>13</a:t>
            </a:fld>
            <a:endParaRPr lang="en-US" dirty="0"/>
          </a:p>
        </p:txBody>
      </p:sp>
      <p:sp>
        <p:nvSpPr>
          <p:cNvPr id="108548" name="Content Placeholder 6"/>
          <p:cNvSpPr>
            <a:spLocks noGrp="1"/>
          </p:cNvSpPr>
          <p:nvPr>
            <p:ph sz="quarter" idx="1"/>
          </p:nvPr>
        </p:nvSpPr>
        <p:spPr>
          <a:xfrm>
            <a:off x="612775" y="1600200"/>
            <a:ext cx="8153400" cy="4495800"/>
          </a:xfrm>
        </p:spPr>
        <p:txBody>
          <a:bodyPr/>
          <a:lstStyle/>
          <a:p>
            <a:pPr eaLnBrk="1" hangingPunct="1"/>
            <a:endParaRPr lang="en-US">
              <a:latin typeface="Calibri" charset="0"/>
            </a:endParaRPr>
          </a:p>
        </p:txBody>
      </p:sp>
      <p:grpSp>
        <p:nvGrpSpPr>
          <p:cNvPr id="108549" name="Group 3"/>
          <p:cNvGrpSpPr>
            <a:grpSpLocks/>
          </p:cNvGrpSpPr>
          <p:nvPr/>
        </p:nvGrpSpPr>
        <p:grpSpPr bwMode="auto">
          <a:xfrm>
            <a:off x="762000" y="4891088"/>
            <a:ext cx="6707188" cy="115887"/>
            <a:chOff x="480" y="3081"/>
            <a:chExt cx="4225" cy="73"/>
          </a:xfrm>
        </p:grpSpPr>
        <p:sp>
          <p:nvSpPr>
            <p:cNvPr id="108566" name="Freeform 4"/>
            <p:cNvSpPr>
              <a:spLocks/>
            </p:cNvSpPr>
            <p:nvPr/>
          </p:nvSpPr>
          <p:spPr bwMode="auto">
            <a:xfrm>
              <a:off x="4562" y="3081"/>
              <a:ext cx="143" cy="73"/>
            </a:xfrm>
            <a:custGeom>
              <a:avLst/>
              <a:gdLst>
                <a:gd name="T0" fmla="*/ 142 w 143"/>
                <a:gd name="T1" fmla="*/ 36 h 73"/>
                <a:gd name="T2" fmla="*/ 0 w 143"/>
                <a:gd name="T3" fmla="*/ 72 h 73"/>
                <a:gd name="T4" fmla="*/ 0 w 143"/>
                <a:gd name="T5" fmla="*/ 36 h 73"/>
                <a:gd name="T6" fmla="*/ 0 w 143"/>
                <a:gd name="T7" fmla="*/ 0 h 73"/>
                <a:gd name="T8" fmla="*/ 142 w 143"/>
                <a:gd name="T9" fmla="*/ 36 h 73"/>
                <a:gd name="T10" fmla="*/ 0 60000 65536"/>
                <a:gd name="T11" fmla="*/ 0 60000 65536"/>
                <a:gd name="T12" fmla="*/ 0 60000 65536"/>
                <a:gd name="T13" fmla="*/ 0 60000 65536"/>
                <a:gd name="T14" fmla="*/ 0 60000 65536"/>
                <a:gd name="T15" fmla="*/ 0 w 143"/>
                <a:gd name="T16" fmla="*/ 0 h 73"/>
                <a:gd name="T17" fmla="*/ 143 w 143"/>
                <a:gd name="T18" fmla="*/ 73 h 73"/>
              </a:gdLst>
              <a:ahLst/>
              <a:cxnLst>
                <a:cxn ang="T10">
                  <a:pos x="T0" y="T1"/>
                </a:cxn>
                <a:cxn ang="T11">
                  <a:pos x="T2" y="T3"/>
                </a:cxn>
                <a:cxn ang="T12">
                  <a:pos x="T4" y="T5"/>
                </a:cxn>
                <a:cxn ang="T13">
                  <a:pos x="T6" y="T7"/>
                </a:cxn>
                <a:cxn ang="T14">
                  <a:pos x="T8" y="T9"/>
                </a:cxn>
              </a:cxnLst>
              <a:rect l="T15" t="T16" r="T17" b="T18"/>
              <a:pathLst>
                <a:path w="143" h="73">
                  <a:moveTo>
                    <a:pt x="142" y="36"/>
                  </a:moveTo>
                  <a:lnTo>
                    <a:pt x="0" y="72"/>
                  </a:lnTo>
                  <a:lnTo>
                    <a:pt x="0" y="36"/>
                  </a:lnTo>
                  <a:lnTo>
                    <a:pt x="0" y="0"/>
                  </a:lnTo>
                  <a:lnTo>
                    <a:pt x="142" y="36"/>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108567" name="Line 5"/>
            <p:cNvSpPr>
              <a:spLocks noChangeShapeType="1"/>
            </p:cNvSpPr>
            <p:nvPr/>
          </p:nvSpPr>
          <p:spPr bwMode="auto">
            <a:xfrm>
              <a:off x="480" y="3125"/>
              <a:ext cx="408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108550" name="Line 6"/>
          <p:cNvSpPr>
            <a:spLocks noChangeShapeType="1"/>
          </p:cNvSpPr>
          <p:nvPr/>
        </p:nvSpPr>
        <p:spPr bwMode="auto">
          <a:xfrm>
            <a:off x="762000" y="5389563"/>
            <a:ext cx="25654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108551" name="Group 7"/>
          <p:cNvGrpSpPr>
            <a:grpSpLocks/>
          </p:cNvGrpSpPr>
          <p:nvPr/>
        </p:nvGrpSpPr>
        <p:grpSpPr bwMode="auto">
          <a:xfrm>
            <a:off x="3336925" y="1949450"/>
            <a:ext cx="3416300" cy="3449638"/>
            <a:chOff x="2102" y="1228"/>
            <a:chExt cx="2152" cy="2173"/>
          </a:xfrm>
        </p:grpSpPr>
        <p:sp>
          <p:nvSpPr>
            <p:cNvPr id="108564" name="Freeform 8"/>
            <p:cNvSpPr>
              <a:spLocks/>
            </p:cNvSpPr>
            <p:nvPr/>
          </p:nvSpPr>
          <p:spPr bwMode="auto">
            <a:xfrm>
              <a:off x="4131" y="1228"/>
              <a:ext cx="123" cy="113"/>
            </a:xfrm>
            <a:custGeom>
              <a:avLst/>
              <a:gdLst>
                <a:gd name="T0" fmla="*/ 122 w 123"/>
                <a:gd name="T1" fmla="*/ 0 h 113"/>
                <a:gd name="T2" fmla="*/ 47 w 123"/>
                <a:gd name="T3" fmla="*/ 112 h 113"/>
                <a:gd name="T4" fmla="*/ 28 w 123"/>
                <a:gd name="T5" fmla="*/ 93 h 113"/>
                <a:gd name="T6" fmla="*/ 0 w 123"/>
                <a:gd name="T7" fmla="*/ 65 h 113"/>
                <a:gd name="T8" fmla="*/ 122 w 123"/>
                <a:gd name="T9" fmla="*/ 0 h 113"/>
                <a:gd name="T10" fmla="*/ 0 60000 65536"/>
                <a:gd name="T11" fmla="*/ 0 60000 65536"/>
                <a:gd name="T12" fmla="*/ 0 60000 65536"/>
                <a:gd name="T13" fmla="*/ 0 60000 65536"/>
                <a:gd name="T14" fmla="*/ 0 60000 65536"/>
                <a:gd name="T15" fmla="*/ 0 w 123"/>
                <a:gd name="T16" fmla="*/ 0 h 113"/>
                <a:gd name="T17" fmla="*/ 123 w 123"/>
                <a:gd name="T18" fmla="*/ 113 h 113"/>
              </a:gdLst>
              <a:ahLst/>
              <a:cxnLst>
                <a:cxn ang="T10">
                  <a:pos x="T0" y="T1"/>
                </a:cxn>
                <a:cxn ang="T11">
                  <a:pos x="T2" y="T3"/>
                </a:cxn>
                <a:cxn ang="T12">
                  <a:pos x="T4" y="T5"/>
                </a:cxn>
                <a:cxn ang="T13">
                  <a:pos x="T6" y="T7"/>
                </a:cxn>
                <a:cxn ang="T14">
                  <a:pos x="T8" y="T9"/>
                </a:cxn>
              </a:cxnLst>
              <a:rect l="T15" t="T16" r="T17" b="T18"/>
              <a:pathLst>
                <a:path w="123" h="113">
                  <a:moveTo>
                    <a:pt x="122" y="0"/>
                  </a:moveTo>
                  <a:lnTo>
                    <a:pt x="47" y="112"/>
                  </a:lnTo>
                  <a:lnTo>
                    <a:pt x="28" y="93"/>
                  </a:lnTo>
                  <a:lnTo>
                    <a:pt x="0" y="65"/>
                  </a:lnTo>
                  <a:lnTo>
                    <a:pt x="122" y="0"/>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108565" name="Line 9"/>
            <p:cNvSpPr>
              <a:spLocks noChangeShapeType="1"/>
            </p:cNvSpPr>
            <p:nvPr/>
          </p:nvSpPr>
          <p:spPr bwMode="auto">
            <a:xfrm flipV="1">
              <a:off x="2102" y="1328"/>
              <a:ext cx="2065" cy="207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108552" name="Rectangle 10"/>
          <p:cNvSpPr>
            <a:spLocks noChangeArrowheads="1"/>
          </p:cNvSpPr>
          <p:nvPr/>
        </p:nvSpPr>
        <p:spPr bwMode="auto">
          <a:xfrm>
            <a:off x="6254750" y="4970463"/>
            <a:ext cx="22542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500"/>
              <a:t>Present Value of Expected </a:t>
            </a:r>
          </a:p>
        </p:txBody>
      </p:sp>
      <p:sp>
        <p:nvSpPr>
          <p:cNvPr id="108553" name="Rectangle 11"/>
          <p:cNvSpPr>
            <a:spLocks noChangeArrowheads="1"/>
          </p:cNvSpPr>
          <p:nvPr/>
        </p:nvSpPr>
        <p:spPr bwMode="auto">
          <a:xfrm>
            <a:off x="6254750" y="5160963"/>
            <a:ext cx="21653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500"/>
              <a:t>Cash Flows on Expansion</a:t>
            </a:r>
          </a:p>
        </p:txBody>
      </p:sp>
      <p:sp>
        <p:nvSpPr>
          <p:cNvPr id="108554" name="Line 12"/>
          <p:cNvSpPr>
            <a:spLocks noChangeShapeType="1"/>
          </p:cNvSpPr>
          <p:nvPr/>
        </p:nvSpPr>
        <p:spPr bwMode="auto">
          <a:xfrm>
            <a:off x="3336925" y="4818063"/>
            <a:ext cx="0" cy="2762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8555" name="Rectangle 13"/>
          <p:cNvSpPr>
            <a:spLocks noChangeArrowheads="1"/>
          </p:cNvSpPr>
          <p:nvPr/>
        </p:nvSpPr>
        <p:spPr bwMode="auto">
          <a:xfrm>
            <a:off x="6540500" y="2109788"/>
            <a:ext cx="1620838"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500"/>
              <a:t>PV of Cash Flows </a:t>
            </a:r>
          </a:p>
        </p:txBody>
      </p:sp>
      <p:sp>
        <p:nvSpPr>
          <p:cNvPr id="108556" name="Rectangle 14"/>
          <p:cNvSpPr>
            <a:spLocks noChangeArrowheads="1"/>
          </p:cNvSpPr>
          <p:nvPr/>
        </p:nvSpPr>
        <p:spPr bwMode="auto">
          <a:xfrm>
            <a:off x="6540500" y="2300288"/>
            <a:ext cx="14033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500"/>
              <a:t>from Expansion</a:t>
            </a:r>
          </a:p>
        </p:txBody>
      </p:sp>
      <p:sp>
        <p:nvSpPr>
          <p:cNvPr id="108557" name="Rectangle 15"/>
          <p:cNvSpPr>
            <a:spLocks noChangeArrowheads="1"/>
          </p:cNvSpPr>
          <p:nvPr/>
        </p:nvSpPr>
        <p:spPr bwMode="auto">
          <a:xfrm>
            <a:off x="2392363" y="4256088"/>
            <a:ext cx="19367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500"/>
              <a:t>Additional Investment </a:t>
            </a:r>
          </a:p>
        </p:txBody>
      </p:sp>
      <p:sp>
        <p:nvSpPr>
          <p:cNvPr id="108558" name="Rectangle 16"/>
          <p:cNvSpPr>
            <a:spLocks noChangeArrowheads="1"/>
          </p:cNvSpPr>
          <p:nvPr/>
        </p:nvSpPr>
        <p:spPr bwMode="auto">
          <a:xfrm>
            <a:off x="2392363" y="4446588"/>
            <a:ext cx="9588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500"/>
              <a:t>to Expand</a:t>
            </a:r>
          </a:p>
        </p:txBody>
      </p:sp>
      <p:sp>
        <p:nvSpPr>
          <p:cNvPr id="108559" name="Rectangle 17"/>
          <p:cNvSpPr>
            <a:spLocks noChangeArrowheads="1"/>
          </p:cNvSpPr>
          <p:nvPr/>
        </p:nvSpPr>
        <p:spPr bwMode="auto">
          <a:xfrm>
            <a:off x="1252538" y="1541463"/>
            <a:ext cx="3538537"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08560" name="Rectangle 18"/>
          <p:cNvSpPr>
            <a:spLocks noChangeArrowheads="1"/>
          </p:cNvSpPr>
          <p:nvPr/>
        </p:nvSpPr>
        <p:spPr bwMode="auto">
          <a:xfrm>
            <a:off x="817563" y="5543550"/>
            <a:ext cx="1979612" cy="54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500"/>
              <a:t>Firm will not expand in</a:t>
            </a:r>
          </a:p>
          <a:p>
            <a:endParaRPr lang="en-US" sz="1500"/>
          </a:p>
        </p:txBody>
      </p:sp>
      <p:sp>
        <p:nvSpPr>
          <p:cNvPr id="108561" name="Rectangle 19"/>
          <p:cNvSpPr>
            <a:spLocks noChangeArrowheads="1"/>
          </p:cNvSpPr>
          <p:nvPr/>
        </p:nvSpPr>
        <p:spPr bwMode="auto">
          <a:xfrm>
            <a:off x="817563" y="5734050"/>
            <a:ext cx="1042987"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500"/>
              <a:t>this section</a:t>
            </a:r>
          </a:p>
        </p:txBody>
      </p:sp>
      <p:sp>
        <p:nvSpPr>
          <p:cNvPr id="108562" name="Rectangle 20"/>
          <p:cNvSpPr>
            <a:spLocks noChangeArrowheads="1"/>
          </p:cNvSpPr>
          <p:nvPr/>
        </p:nvSpPr>
        <p:spPr bwMode="auto">
          <a:xfrm>
            <a:off x="4108450" y="5400675"/>
            <a:ext cx="17462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500"/>
              <a:t>Expansion becomes </a:t>
            </a:r>
          </a:p>
        </p:txBody>
      </p:sp>
      <p:sp>
        <p:nvSpPr>
          <p:cNvPr id="108563" name="Rectangle 21"/>
          <p:cNvSpPr>
            <a:spLocks noChangeArrowheads="1"/>
          </p:cNvSpPr>
          <p:nvPr/>
        </p:nvSpPr>
        <p:spPr bwMode="auto">
          <a:xfrm>
            <a:off x="4108450" y="5591175"/>
            <a:ext cx="1995488"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500"/>
              <a:t>attractive in this section</a:t>
            </a:r>
          </a:p>
        </p:txBody>
      </p:sp>
    </p:spTree>
    <p:extLst>
      <p:ext uri="{BB962C8B-B14F-4D97-AF65-F5344CB8AC3E}">
        <p14:creationId xmlns:p14="http://schemas.microsoft.com/office/powerpoint/2010/main" val="2418216200"/>
      </p:ext>
    </p:extLst>
  </p:cSld>
  <p:clrMapOvr>
    <a:masterClrMapping/>
  </p:clrMapOvr>
  <p:transition xmlns:p14="http://schemas.microsoft.com/office/powerpoint/2010/mai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C. The Option to Abandon</a:t>
            </a:r>
          </a:p>
        </p:txBody>
      </p:sp>
      <p:sp>
        <p:nvSpPr>
          <p:cNvPr id="117762" name="Footer Placeholder 1"/>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p>
            <a:pPr>
              <a:defRPr/>
            </a:pPr>
            <a:fld id="{4CDD5A1C-B79B-E94E-9A88-49CC4C93FC31}" type="slidenum">
              <a:rPr lang="en-US"/>
              <a:pPr>
                <a:defRPr/>
              </a:pPr>
              <a:t>14</a:t>
            </a:fld>
            <a:endParaRPr lang="en-US" dirty="0"/>
          </a:p>
        </p:txBody>
      </p:sp>
      <p:sp>
        <p:nvSpPr>
          <p:cNvPr id="117764" name="Rectangle 3"/>
          <p:cNvSpPr>
            <a:spLocks noGrp="1" noChangeArrowheads="1"/>
          </p:cNvSpPr>
          <p:nvPr>
            <p:ph sz="quarter" idx="1"/>
          </p:nvPr>
        </p:nvSpPr>
        <p:spPr>
          <a:xfrm>
            <a:off x="612775" y="1600200"/>
            <a:ext cx="8153400" cy="4495800"/>
          </a:xfrm>
        </p:spPr>
        <p:txBody>
          <a:bodyPr/>
          <a:lstStyle/>
          <a:p>
            <a:pPr eaLnBrk="1" hangingPunct="1"/>
            <a:r>
              <a:rPr lang="en-US" sz="2400">
                <a:latin typeface="Calibri" charset="0"/>
              </a:rPr>
              <a:t>A firm may sometimes have the option to abandon a project, if the cash flows do not measure up to expectations. </a:t>
            </a:r>
          </a:p>
          <a:p>
            <a:pPr eaLnBrk="1" hangingPunct="1"/>
            <a:r>
              <a:rPr lang="en-US" sz="2400">
                <a:latin typeface="Calibri" charset="0"/>
              </a:rPr>
              <a:t>If abandoning the project allows the firm to save itself from further losses, this option can make  a project more valuable.</a:t>
            </a:r>
          </a:p>
          <a:p>
            <a:pPr eaLnBrk="1" hangingPunct="1"/>
            <a:endParaRPr lang="en-US">
              <a:latin typeface="Calibri" charset="0"/>
            </a:endParaRPr>
          </a:p>
        </p:txBody>
      </p:sp>
      <p:grpSp>
        <p:nvGrpSpPr>
          <p:cNvPr id="117765" name="Group 4"/>
          <p:cNvGrpSpPr>
            <a:grpSpLocks/>
          </p:cNvGrpSpPr>
          <p:nvPr/>
        </p:nvGrpSpPr>
        <p:grpSpPr bwMode="auto">
          <a:xfrm>
            <a:off x="2051050" y="5257800"/>
            <a:ext cx="5354638" cy="90488"/>
            <a:chOff x="1292" y="3312"/>
            <a:chExt cx="3373" cy="57"/>
          </a:xfrm>
        </p:grpSpPr>
        <p:sp>
          <p:nvSpPr>
            <p:cNvPr id="117777" name="Freeform 5"/>
            <p:cNvSpPr>
              <a:spLocks/>
            </p:cNvSpPr>
            <p:nvPr/>
          </p:nvSpPr>
          <p:spPr bwMode="auto">
            <a:xfrm>
              <a:off x="4560" y="3312"/>
              <a:ext cx="105" cy="57"/>
            </a:xfrm>
            <a:custGeom>
              <a:avLst/>
              <a:gdLst>
                <a:gd name="T0" fmla="*/ 104 w 105"/>
                <a:gd name="T1" fmla="*/ 28 h 57"/>
                <a:gd name="T2" fmla="*/ 0 w 105"/>
                <a:gd name="T3" fmla="*/ 56 h 57"/>
                <a:gd name="T4" fmla="*/ 0 w 105"/>
                <a:gd name="T5" fmla="*/ 28 h 57"/>
                <a:gd name="T6" fmla="*/ 0 w 105"/>
                <a:gd name="T7" fmla="*/ 0 h 57"/>
                <a:gd name="T8" fmla="*/ 104 w 105"/>
                <a:gd name="T9" fmla="*/ 28 h 57"/>
                <a:gd name="T10" fmla="*/ 0 60000 65536"/>
                <a:gd name="T11" fmla="*/ 0 60000 65536"/>
                <a:gd name="T12" fmla="*/ 0 60000 65536"/>
                <a:gd name="T13" fmla="*/ 0 60000 65536"/>
                <a:gd name="T14" fmla="*/ 0 60000 65536"/>
                <a:gd name="T15" fmla="*/ 0 w 105"/>
                <a:gd name="T16" fmla="*/ 0 h 57"/>
                <a:gd name="T17" fmla="*/ 105 w 105"/>
                <a:gd name="T18" fmla="*/ 57 h 57"/>
              </a:gdLst>
              <a:ahLst/>
              <a:cxnLst>
                <a:cxn ang="T10">
                  <a:pos x="T0" y="T1"/>
                </a:cxn>
                <a:cxn ang="T11">
                  <a:pos x="T2" y="T3"/>
                </a:cxn>
                <a:cxn ang="T12">
                  <a:pos x="T4" y="T5"/>
                </a:cxn>
                <a:cxn ang="T13">
                  <a:pos x="T6" y="T7"/>
                </a:cxn>
                <a:cxn ang="T14">
                  <a:pos x="T8" y="T9"/>
                </a:cxn>
              </a:cxnLst>
              <a:rect l="T15" t="T16" r="T17" b="T18"/>
              <a:pathLst>
                <a:path w="105" h="57">
                  <a:moveTo>
                    <a:pt x="104" y="28"/>
                  </a:moveTo>
                  <a:lnTo>
                    <a:pt x="0" y="56"/>
                  </a:lnTo>
                  <a:lnTo>
                    <a:pt x="0" y="28"/>
                  </a:lnTo>
                  <a:lnTo>
                    <a:pt x="0" y="0"/>
                  </a:lnTo>
                  <a:lnTo>
                    <a:pt x="104" y="28"/>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117778" name="Line 6"/>
            <p:cNvSpPr>
              <a:spLocks noChangeShapeType="1"/>
            </p:cNvSpPr>
            <p:nvPr/>
          </p:nvSpPr>
          <p:spPr bwMode="auto">
            <a:xfrm>
              <a:off x="1292" y="3348"/>
              <a:ext cx="3264"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117766" name="Line 7"/>
          <p:cNvSpPr>
            <a:spLocks noChangeShapeType="1"/>
          </p:cNvSpPr>
          <p:nvPr/>
        </p:nvSpPr>
        <p:spPr bwMode="auto">
          <a:xfrm>
            <a:off x="4108450" y="5772150"/>
            <a:ext cx="31877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117767" name="Group 8"/>
          <p:cNvGrpSpPr>
            <a:grpSpLocks/>
          </p:cNvGrpSpPr>
          <p:nvPr/>
        </p:nvGrpSpPr>
        <p:grpSpPr bwMode="auto">
          <a:xfrm>
            <a:off x="2273300" y="3937000"/>
            <a:ext cx="1835150" cy="1835150"/>
            <a:chOff x="1432" y="2480"/>
            <a:chExt cx="1156" cy="1156"/>
          </a:xfrm>
        </p:grpSpPr>
        <p:sp>
          <p:nvSpPr>
            <p:cNvPr id="117775" name="Freeform 9"/>
            <p:cNvSpPr>
              <a:spLocks/>
            </p:cNvSpPr>
            <p:nvPr/>
          </p:nvSpPr>
          <p:spPr bwMode="auto">
            <a:xfrm>
              <a:off x="1432" y="2480"/>
              <a:ext cx="89" cy="89"/>
            </a:xfrm>
            <a:custGeom>
              <a:avLst/>
              <a:gdLst>
                <a:gd name="T0" fmla="*/ 0 w 89"/>
                <a:gd name="T1" fmla="*/ 0 h 89"/>
                <a:gd name="T2" fmla="*/ 88 w 89"/>
                <a:gd name="T3" fmla="*/ 51 h 89"/>
                <a:gd name="T4" fmla="*/ 73 w 89"/>
                <a:gd name="T5" fmla="*/ 73 h 89"/>
                <a:gd name="T6" fmla="*/ 51 w 89"/>
                <a:gd name="T7" fmla="*/ 88 h 89"/>
                <a:gd name="T8" fmla="*/ 0 w 89"/>
                <a:gd name="T9" fmla="*/ 0 h 89"/>
                <a:gd name="T10" fmla="*/ 0 60000 65536"/>
                <a:gd name="T11" fmla="*/ 0 60000 65536"/>
                <a:gd name="T12" fmla="*/ 0 60000 65536"/>
                <a:gd name="T13" fmla="*/ 0 60000 65536"/>
                <a:gd name="T14" fmla="*/ 0 60000 65536"/>
                <a:gd name="T15" fmla="*/ 0 w 89"/>
                <a:gd name="T16" fmla="*/ 0 h 89"/>
                <a:gd name="T17" fmla="*/ 89 w 89"/>
                <a:gd name="T18" fmla="*/ 89 h 89"/>
              </a:gdLst>
              <a:ahLst/>
              <a:cxnLst>
                <a:cxn ang="T10">
                  <a:pos x="T0" y="T1"/>
                </a:cxn>
                <a:cxn ang="T11">
                  <a:pos x="T2" y="T3"/>
                </a:cxn>
                <a:cxn ang="T12">
                  <a:pos x="T4" y="T5"/>
                </a:cxn>
                <a:cxn ang="T13">
                  <a:pos x="T6" y="T7"/>
                </a:cxn>
                <a:cxn ang="T14">
                  <a:pos x="T8" y="T9"/>
                </a:cxn>
              </a:cxnLst>
              <a:rect l="T15" t="T16" r="T17" b="T18"/>
              <a:pathLst>
                <a:path w="89" h="89">
                  <a:moveTo>
                    <a:pt x="0" y="0"/>
                  </a:moveTo>
                  <a:lnTo>
                    <a:pt x="88" y="51"/>
                  </a:lnTo>
                  <a:lnTo>
                    <a:pt x="73" y="73"/>
                  </a:lnTo>
                  <a:lnTo>
                    <a:pt x="51" y="88"/>
                  </a:lnTo>
                  <a:lnTo>
                    <a:pt x="0" y="0"/>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117776" name="Line 10"/>
            <p:cNvSpPr>
              <a:spLocks noChangeShapeType="1"/>
            </p:cNvSpPr>
            <p:nvPr/>
          </p:nvSpPr>
          <p:spPr bwMode="auto">
            <a:xfrm>
              <a:off x="1516" y="2564"/>
              <a:ext cx="1072" cy="107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117768" name="Rectangle 11"/>
          <p:cNvSpPr>
            <a:spLocks noChangeArrowheads="1"/>
          </p:cNvSpPr>
          <p:nvPr/>
        </p:nvSpPr>
        <p:spPr bwMode="auto">
          <a:xfrm>
            <a:off x="1731963" y="5311775"/>
            <a:ext cx="18399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t>Present Value of Expected </a:t>
            </a:r>
          </a:p>
        </p:txBody>
      </p:sp>
      <p:sp>
        <p:nvSpPr>
          <p:cNvPr id="117769" name="Rectangle 12"/>
          <p:cNvSpPr>
            <a:spLocks noChangeArrowheads="1"/>
          </p:cNvSpPr>
          <p:nvPr/>
        </p:nvSpPr>
        <p:spPr bwMode="auto">
          <a:xfrm>
            <a:off x="1731963" y="5464175"/>
            <a:ext cx="15573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t>Cash Flows on Project</a:t>
            </a:r>
          </a:p>
        </p:txBody>
      </p:sp>
      <p:sp>
        <p:nvSpPr>
          <p:cNvPr id="117770" name="Line 13"/>
          <p:cNvSpPr>
            <a:spLocks noChangeShapeType="1"/>
          </p:cNvSpPr>
          <p:nvPr/>
        </p:nvSpPr>
        <p:spPr bwMode="auto">
          <a:xfrm>
            <a:off x="4108450" y="5200650"/>
            <a:ext cx="0" cy="2159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7771" name="Rectangle 14"/>
          <p:cNvSpPr>
            <a:spLocks noChangeArrowheads="1"/>
          </p:cNvSpPr>
          <p:nvPr/>
        </p:nvSpPr>
        <p:spPr bwMode="auto">
          <a:xfrm>
            <a:off x="1617663" y="3368675"/>
            <a:ext cx="13319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t>PV of Cash Flows </a:t>
            </a:r>
          </a:p>
        </p:txBody>
      </p:sp>
      <p:sp>
        <p:nvSpPr>
          <p:cNvPr id="117772" name="Rectangle 15"/>
          <p:cNvSpPr>
            <a:spLocks noChangeArrowheads="1"/>
          </p:cNvSpPr>
          <p:nvPr/>
        </p:nvSpPr>
        <p:spPr bwMode="auto">
          <a:xfrm>
            <a:off x="1617663" y="3521075"/>
            <a:ext cx="9477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t>from Project</a:t>
            </a:r>
          </a:p>
        </p:txBody>
      </p:sp>
      <p:sp>
        <p:nvSpPr>
          <p:cNvPr id="117773" name="Rectangle 16"/>
          <p:cNvSpPr>
            <a:spLocks noChangeArrowheads="1"/>
          </p:cNvSpPr>
          <p:nvPr/>
        </p:nvSpPr>
        <p:spPr bwMode="auto">
          <a:xfrm>
            <a:off x="3446463" y="4854575"/>
            <a:ext cx="15271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r>
              <a:rPr lang="en-US" sz="1200"/>
              <a:t>Cost of Abandonment</a:t>
            </a:r>
          </a:p>
        </p:txBody>
      </p:sp>
      <p:sp>
        <p:nvSpPr>
          <p:cNvPr id="117774" name="Rectangle 17"/>
          <p:cNvSpPr>
            <a:spLocks noChangeArrowheads="1"/>
          </p:cNvSpPr>
          <p:nvPr/>
        </p:nvSpPr>
        <p:spPr bwMode="auto">
          <a:xfrm>
            <a:off x="3336925" y="3144838"/>
            <a:ext cx="299402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Tree>
    <p:extLst>
      <p:ext uri="{BB962C8B-B14F-4D97-AF65-F5344CB8AC3E}">
        <p14:creationId xmlns:p14="http://schemas.microsoft.com/office/powerpoint/2010/main" val="4226317575"/>
      </p:ext>
    </p:extLst>
  </p:cSld>
  <p:clrMapOvr>
    <a:masterClrMapping/>
  </p:clrMapOvr>
  <p:transition xmlns:p14="http://schemas.microsoft.com/office/powerpoint/2010/mai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The Value of Flexibility</a:t>
            </a:r>
          </a:p>
        </p:txBody>
      </p:sp>
      <p:sp>
        <p:nvSpPr>
          <p:cNvPr id="132098" name="Footer Placeholder 1"/>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p>
            <a:pPr>
              <a:defRPr/>
            </a:pPr>
            <a:fld id="{E3CAF41C-B985-184F-9FBE-6177AC2C0D0C}" type="slidenum">
              <a:rPr lang="en-US"/>
              <a:pPr>
                <a:defRPr/>
              </a:pPr>
              <a:t>15</a:t>
            </a:fld>
            <a:endParaRPr lang="en-US" dirty="0"/>
          </a:p>
        </p:txBody>
      </p:sp>
      <p:pic>
        <p:nvPicPr>
          <p:cNvPr id="132100" name="Picture 6"/>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7576" b="-7576"/>
          <a:stretch>
            <a:fillRect/>
          </a:stretch>
        </p:blipFill>
        <p:spPr>
          <a:xfrm>
            <a:off x="612775" y="1600200"/>
            <a:ext cx="8153400" cy="4495800"/>
          </a:xfrm>
        </p:spPr>
      </p:pic>
    </p:spTree>
    <p:extLst>
      <p:ext uri="{BB962C8B-B14F-4D97-AF65-F5344CB8AC3E}">
        <p14:creationId xmlns:p14="http://schemas.microsoft.com/office/powerpoint/2010/main" val="30894163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Payoff Diagram for Liquidation Option</a:t>
            </a:r>
          </a:p>
        </p:txBody>
      </p:sp>
      <p:sp>
        <p:nvSpPr>
          <p:cNvPr id="144386" name="Footer Placeholder 1"/>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p>
            <a:pPr>
              <a:defRPr/>
            </a:pPr>
            <a:fld id="{189523C1-4D9D-AD49-A347-7AC8D3A1B79A}" type="slidenum">
              <a:rPr lang="en-US"/>
              <a:pPr>
                <a:defRPr/>
              </a:pPr>
              <a:t>16</a:t>
            </a:fld>
            <a:endParaRPr lang="en-US" dirty="0"/>
          </a:p>
        </p:txBody>
      </p:sp>
      <p:pic>
        <p:nvPicPr>
          <p:cNvPr id="144388" name="Picture 3"/>
          <p:cNvPicPr>
            <a:picLocks noGrp="1" noChangeArrowheads="1"/>
          </p:cNvPicPr>
          <p:nvPr>
            <p:ph sz="quarter" idx="1"/>
          </p:nvPr>
        </p:nvPicPr>
        <p:blipFill>
          <a:blip r:embed="rId3">
            <a:extLst>
              <a:ext uri="{28A0092B-C50C-407E-A947-70E740481C1C}">
                <a14:useLocalDpi xmlns:a14="http://schemas.microsoft.com/office/drawing/2010/main" val="0"/>
              </a:ext>
            </a:extLst>
          </a:blip>
          <a:srcRect t="-4637" b="-4637"/>
          <a:stretch>
            <a:fillRect/>
          </a:stretch>
        </p:blipFill>
        <p:spPr>
          <a:xfrm>
            <a:off x="612775" y="1600200"/>
            <a:ext cx="8153400" cy="4495800"/>
          </a:xfrm>
        </p:spPr>
      </p:pic>
    </p:spTree>
    <p:extLst>
      <p:ext uri="{BB962C8B-B14F-4D97-AF65-F5344CB8AC3E}">
        <p14:creationId xmlns:p14="http://schemas.microsoft.com/office/powerpoint/2010/main" val="499712190"/>
      </p:ext>
    </p:extLst>
  </p:cSld>
  <p:clrMapOvr>
    <a:masterClrMapping/>
  </p:clrMapOvr>
  <p:transition xmlns:p14="http://schemas.microsoft.com/office/powerpoint/2010/mai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Problem 5, Spring 2010</a:t>
            </a:r>
            <a:endParaRPr lang="en-US" dirty="0"/>
          </a:p>
        </p:txBody>
      </p:sp>
      <p:sp>
        <p:nvSpPr>
          <p:cNvPr id="3" name="Content Placeholder 2"/>
          <p:cNvSpPr>
            <a:spLocks noGrp="1"/>
          </p:cNvSpPr>
          <p:nvPr>
            <p:ph sz="quarter" idx="1"/>
          </p:nvPr>
        </p:nvSpPr>
        <p:spPr/>
        <p:txBody>
          <a:bodyPr>
            <a:normAutofit fontScale="70000" lnSpcReduction="20000"/>
          </a:bodyPr>
          <a:lstStyle/>
          <a:p>
            <a:r>
              <a:rPr lang="en-US" dirty="0"/>
              <a:t>You are helping a vulture investor decide whether he should be investing in the equity of Reza Steel. You have collected the following information on the firm:</a:t>
            </a:r>
          </a:p>
          <a:p>
            <a:pPr lvl="1"/>
            <a:r>
              <a:rPr lang="en-US" dirty="0"/>
              <a:t>The firm is expected to report EBITDA of $ 25 million this year and a net income of -$10 million for the year.</a:t>
            </a:r>
          </a:p>
          <a:p>
            <a:pPr lvl="1"/>
            <a:r>
              <a:rPr lang="en-US" dirty="0"/>
              <a:t>Mature steel companies trade at an EV/EBITDA multiple of 6. The standard deviation in firm value at these companies is approximately 30% and the standard deviation in equity value is 40%.</a:t>
            </a:r>
          </a:p>
          <a:p>
            <a:pPr lvl="1"/>
            <a:r>
              <a:rPr lang="en-US" dirty="0"/>
              <a:t>Given the state of the market, you estimate that you will face an illiquidity discount of approximately 20% on the value of the assets liquidated.</a:t>
            </a:r>
          </a:p>
          <a:p>
            <a:pPr lvl="1"/>
            <a:r>
              <a:rPr lang="en-US" dirty="0"/>
              <a:t>The firm has substantial debt outstanding. The firm has two </a:t>
            </a:r>
            <a:r>
              <a:rPr lang="en-US" u="sng" dirty="0"/>
              <a:t>zero coupon bonds outstanding</a:t>
            </a:r>
            <a:r>
              <a:rPr lang="en-US" dirty="0"/>
              <a:t>, $ 120 million (face value) in five-year bonds and 80 million (face value) in ten-year bonds. </a:t>
            </a:r>
          </a:p>
          <a:p>
            <a:pPr lvl="1"/>
            <a:r>
              <a:rPr lang="en-US" dirty="0"/>
              <a:t>The treasury bill rate is 2% and the long term treasury bond rate is 4%.</a:t>
            </a:r>
          </a:p>
          <a:p>
            <a:pPr marL="514350" indent="-514350">
              <a:buFont typeface="+mj-lt"/>
              <a:buAutoNum type="alphaLcPeriod"/>
            </a:pPr>
            <a:r>
              <a:rPr lang="en-US" dirty="0"/>
              <a:t>If you consider equity as an option (to liquidate), value the equity in the firm. </a:t>
            </a:r>
            <a:endParaRPr lang="en-US" dirty="0" smtClean="0"/>
          </a:p>
          <a:p>
            <a:pPr marL="514350" indent="-514350">
              <a:buFont typeface="+mj-lt"/>
              <a:buAutoNum type="alphaLcPeriod"/>
            </a:pPr>
            <a:r>
              <a:rPr lang="en-US" dirty="0" smtClean="0"/>
              <a:t>Estimate </a:t>
            </a:r>
            <a:r>
              <a:rPr lang="en-US" dirty="0"/>
              <a:t>the “fair” interest rate for the debt in the company. </a:t>
            </a:r>
            <a:endParaRPr lang="en-US" dirty="0" smtClean="0"/>
          </a:p>
          <a:p>
            <a:pPr marL="514350" indent="-514350">
              <a:buFont typeface="+mj-lt"/>
              <a:buAutoNum type="alphaLcPeriod"/>
            </a:pPr>
            <a:endParaRPr lang="en-US" dirty="0"/>
          </a:p>
        </p:txBody>
      </p:sp>
    </p:spTree>
    <p:extLst>
      <p:ext uri="{BB962C8B-B14F-4D97-AF65-F5344CB8AC3E}">
        <p14:creationId xmlns:p14="http://schemas.microsoft.com/office/powerpoint/2010/main" val="42801788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a:t>
            </a:r>
            <a:endParaRPr lang="en-US" dirty="0"/>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2146923797"/>
              </p:ext>
            </p:extLst>
          </p:nvPr>
        </p:nvGraphicFramePr>
        <p:xfrm>
          <a:off x="859554" y="1744563"/>
          <a:ext cx="7210001" cy="4156176"/>
        </p:xfrm>
        <a:graphic>
          <a:graphicData uri="http://schemas.openxmlformats.org/drawingml/2006/table">
            <a:tbl>
              <a:tblPr/>
              <a:tblGrid>
                <a:gridCol w="4740822"/>
                <a:gridCol w="2469179"/>
              </a:tblGrid>
              <a:tr h="321609">
                <a:tc>
                  <a:txBody>
                    <a:bodyPr/>
                    <a:lstStyle/>
                    <a:p>
                      <a:pPr algn="l" fontAlgn="b"/>
                      <a:r>
                        <a:rPr lang="en-US" sz="1600" b="0" i="0" u="none" strike="noStrike" dirty="0">
                          <a:effectLst/>
                          <a:latin typeface="Verdana"/>
                        </a:rPr>
                        <a:t>S = Liquidation value =</a:t>
                      </a:r>
                    </a:p>
                  </a:txBody>
                  <a:tcPr marL="12700" marR="12700" marT="12700" marB="0" anchor="b">
                    <a:lnL>
                      <a:noFill/>
                    </a:lnL>
                    <a:lnR>
                      <a:noFill/>
                    </a:lnR>
                    <a:lnT>
                      <a:noFill/>
                    </a:lnT>
                    <a:lnB>
                      <a:noFill/>
                    </a:lnB>
                  </a:tcPr>
                </a:tc>
                <a:tc>
                  <a:txBody>
                    <a:bodyPr/>
                    <a:lstStyle/>
                    <a:p>
                      <a:pPr algn="r" fontAlgn="b"/>
                      <a:r>
                        <a:rPr lang="en-US" sz="1600" b="0" i="0" u="none" strike="noStrike">
                          <a:effectLst/>
                          <a:latin typeface="Verdana"/>
                        </a:rPr>
                        <a:t>120</a:t>
                      </a:r>
                    </a:p>
                  </a:txBody>
                  <a:tcPr marL="12700" marR="12700" marT="12700" marB="0" anchor="b">
                    <a:lnL>
                      <a:noFill/>
                    </a:lnL>
                    <a:lnR>
                      <a:noFill/>
                    </a:lnR>
                    <a:lnT>
                      <a:noFill/>
                    </a:lnT>
                    <a:lnB>
                      <a:noFill/>
                    </a:lnB>
                  </a:tcPr>
                </a:tc>
              </a:tr>
              <a:tr h="321609">
                <a:tc>
                  <a:txBody>
                    <a:bodyPr/>
                    <a:lstStyle/>
                    <a:p>
                      <a:pPr algn="l" fontAlgn="b"/>
                      <a:r>
                        <a:rPr lang="en-US" sz="1600" b="0" i="0" u="none" strike="noStrike" dirty="0">
                          <a:effectLst/>
                          <a:latin typeface="Verdana"/>
                        </a:rPr>
                        <a:t>K = Face value of debt =</a:t>
                      </a:r>
                    </a:p>
                  </a:txBody>
                  <a:tcPr marL="12700" marR="12700" marT="12700" marB="0" anchor="b">
                    <a:lnL>
                      <a:noFill/>
                    </a:lnL>
                    <a:lnR>
                      <a:noFill/>
                    </a:lnR>
                    <a:lnT>
                      <a:noFill/>
                    </a:lnT>
                    <a:lnB>
                      <a:noFill/>
                    </a:lnB>
                  </a:tcPr>
                </a:tc>
                <a:tc>
                  <a:txBody>
                    <a:bodyPr/>
                    <a:lstStyle/>
                    <a:p>
                      <a:pPr algn="r" fontAlgn="b"/>
                      <a:r>
                        <a:rPr lang="en-US" sz="1600" b="0" i="0" u="none" strike="noStrike">
                          <a:effectLst/>
                          <a:latin typeface="Verdana"/>
                        </a:rPr>
                        <a:t>200</a:t>
                      </a:r>
                    </a:p>
                  </a:txBody>
                  <a:tcPr marL="12700" marR="12700" marT="12700" marB="0" anchor="b">
                    <a:lnL>
                      <a:noFill/>
                    </a:lnL>
                    <a:lnR>
                      <a:noFill/>
                    </a:lnR>
                    <a:lnT>
                      <a:noFill/>
                    </a:lnT>
                    <a:lnB>
                      <a:noFill/>
                    </a:lnB>
                  </a:tcPr>
                </a:tc>
              </a:tr>
              <a:tr h="321609">
                <a:tc>
                  <a:txBody>
                    <a:bodyPr/>
                    <a:lstStyle/>
                    <a:p>
                      <a:pPr algn="l" fontAlgn="b"/>
                      <a:r>
                        <a:rPr lang="en-US" sz="1600" b="0" i="0" u="none" strike="noStrike">
                          <a:effectLst/>
                          <a:latin typeface="Verdana"/>
                        </a:rPr>
                        <a:t>t = Weighted duration =</a:t>
                      </a:r>
                    </a:p>
                  </a:txBody>
                  <a:tcPr marL="12700" marR="12700" marT="12700" marB="0" anchor="b">
                    <a:lnL>
                      <a:noFill/>
                    </a:lnL>
                    <a:lnR>
                      <a:noFill/>
                    </a:lnR>
                    <a:lnT>
                      <a:noFill/>
                    </a:lnT>
                    <a:lnB>
                      <a:noFill/>
                    </a:lnB>
                  </a:tcPr>
                </a:tc>
                <a:tc>
                  <a:txBody>
                    <a:bodyPr/>
                    <a:lstStyle/>
                    <a:p>
                      <a:pPr algn="r" fontAlgn="b"/>
                      <a:r>
                        <a:rPr lang="en-US" sz="1600" b="0" i="0" u="none" strike="noStrike">
                          <a:effectLst/>
                          <a:latin typeface="Verdana"/>
                        </a:rPr>
                        <a:t>7</a:t>
                      </a:r>
                    </a:p>
                  </a:txBody>
                  <a:tcPr marL="12700" marR="12700" marT="12700" marB="0" anchor="b">
                    <a:lnL>
                      <a:noFill/>
                    </a:lnL>
                    <a:lnR>
                      <a:noFill/>
                    </a:lnR>
                    <a:lnT>
                      <a:noFill/>
                    </a:lnT>
                    <a:lnB>
                      <a:noFill/>
                    </a:lnB>
                  </a:tcPr>
                </a:tc>
              </a:tr>
              <a:tr h="321609">
                <a:tc>
                  <a:txBody>
                    <a:bodyPr/>
                    <a:lstStyle/>
                    <a:p>
                      <a:pPr algn="l" fontAlgn="b"/>
                      <a:r>
                        <a:rPr lang="en-US" sz="1600" b="0" i="0" u="none" strike="noStrike" dirty="0">
                          <a:effectLst/>
                          <a:latin typeface="Verdana"/>
                        </a:rPr>
                        <a:t>r =Long term </a:t>
                      </a:r>
                      <a:r>
                        <a:rPr lang="en-US" sz="1600" b="0" i="0" u="none" strike="noStrike" dirty="0" err="1">
                          <a:effectLst/>
                          <a:latin typeface="Verdana"/>
                        </a:rPr>
                        <a:t>Tbond</a:t>
                      </a:r>
                      <a:r>
                        <a:rPr lang="en-US" sz="1600" b="0" i="0" u="none" strike="noStrike" dirty="0">
                          <a:effectLst/>
                          <a:latin typeface="Verdana"/>
                        </a:rPr>
                        <a:t> rate =</a:t>
                      </a:r>
                    </a:p>
                  </a:txBody>
                  <a:tcPr marL="12700" marR="12700" marT="12700" marB="0" anchor="b">
                    <a:lnL>
                      <a:noFill/>
                    </a:lnL>
                    <a:lnR>
                      <a:noFill/>
                    </a:lnR>
                    <a:lnT>
                      <a:noFill/>
                    </a:lnT>
                    <a:lnB>
                      <a:noFill/>
                    </a:lnB>
                  </a:tcPr>
                </a:tc>
                <a:tc>
                  <a:txBody>
                    <a:bodyPr/>
                    <a:lstStyle/>
                    <a:p>
                      <a:pPr algn="r" fontAlgn="b"/>
                      <a:r>
                        <a:rPr lang="en-US" sz="1600" b="0" i="0" u="none" strike="noStrike">
                          <a:effectLst/>
                          <a:latin typeface="Verdana"/>
                        </a:rPr>
                        <a:t>4%</a:t>
                      </a:r>
                    </a:p>
                  </a:txBody>
                  <a:tcPr marL="12700" marR="12700" marT="12700" marB="0" anchor="b">
                    <a:lnL>
                      <a:noFill/>
                    </a:lnL>
                    <a:lnR>
                      <a:noFill/>
                    </a:lnR>
                    <a:lnT>
                      <a:noFill/>
                    </a:lnT>
                    <a:lnB>
                      <a:noFill/>
                    </a:lnB>
                  </a:tcPr>
                </a:tc>
              </a:tr>
              <a:tr h="618477">
                <a:tc>
                  <a:txBody>
                    <a:bodyPr/>
                    <a:lstStyle/>
                    <a:p>
                      <a:pPr algn="l" fontAlgn="b"/>
                      <a:r>
                        <a:rPr lang="en-US" sz="1600" b="0" i="0" u="none" strike="noStrike" dirty="0">
                          <a:effectLst/>
                          <a:latin typeface="Verdana"/>
                        </a:rPr>
                        <a:t>Standard deviation in firm value =</a:t>
                      </a:r>
                    </a:p>
                  </a:txBody>
                  <a:tcPr marL="12700" marR="12700" marT="12700" marB="0" anchor="b">
                    <a:lnL>
                      <a:noFill/>
                    </a:lnL>
                    <a:lnR>
                      <a:noFill/>
                    </a:lnR>
                    <a:lnT>
                      <a:noFill/>
                    </a:lnT>
                    <a:lnB>
                      <a:noFill/>
                    </a:lnB>
                  </a:tcPr>
                </a:tc>
                <a:tc>
                  <a:txBody>
                    <a:bodyPr/>
                    <a:lstStyle/>
                    <a:p>
                      <a:pPr algn="r" fontAlgn="b"/>
                      <a:r>
                        <a:rPr lang="en-US" sz="1600" b="0" i="0" u="none" strike="noStrike">
                          <a:effectLst/>
                          <a:latin typeface="Verdana"/>
                        </a:rPr>
                        <a:t>30%</a:t>
                      </a:r>
                    </a:p>
                  </a:txBody>
                  <a:tcPr marL="12700" marR="12700" marT="12700" marB="0" anchor="b">
                    <a:lnL>
                      <a:noFill/>
                    </a:lnL>
                    <a:lnR>
                      <a:noFill/>
                    </a:lnR>
                    <a:lnT>
                      <a:noFill/>
                    </a:lnT>
                    <a:lnB>
                      <a:noFill/>
                    </a:lnB>
                  </a:tcPr>
                </a:tc>
              </a:tr>
              <a:tr h="321609">
                <a:tc>
                  <a:txBody>
                    <a:bodyPr/>
                    <a:lstStyle/>
                    <a:p>
                      <a:pPr algn="l" fontAlgn="b"/>
                      <a:endParaRPr lang="en-US" sz="1600" b="0" i="0" u="none" strike="noStrike">
                        <a:effectLst/>
                        <a:latin typeface="Verdana"/>
                      </a:endParaRPr>
                    </a:p>
                  </a:txBody>
                  <a:tcPr marL="12700" marR="12700" marT="12700" marB="0" anchor="b">
                    <a:lnL>
                      <a:noFill/>
                    </a:lnL>
                    <a:lnR>
                      <a:noFill/>
                    </a:lnR>
                    <a:lnT>
                      <a:noFill/>
                    </a:lnT>
                    <a:lnB>
                      <a:noFill/>
                    </a:lnB>
                  </a:tcPr>
                </a:tc>
                <a:tc>
                  <a:txBody>
                    <a:bodyPr/>
                    <a:lstStyle/>
                    <a:p>
                      <a:pPr algn="l" fontAlgn="b"/>
                      <a:endParaRPr lang="en-US" sz="1600" b="0" i="0" u="none" strike="noStrike">
                        <a:effectLst/>
                        <a:latin typeface="Verdana"/>
                      </a:endParaRPr>
                    </a:p>
                  </a:txBody>
                  <a:tcPr marL="12700" marR="12700" marT="12700" marB="0" anchor="b">
                    <a:lnL>
                      <a:noFill/>
                    </a:lnL>
                    <a:lnR>
                      <a:noFill/>
                    </a:lnR>
                    <a:lnT>
                      <a:noFill/>
                    </a:lnT>
                    <a:lnB>
                      <a:noFill/>
                    </a:lnB>
                  </a:tcPr>
                </a:tc>
              </a:tr>
              <a:tr h="321609">
                <a:tc gridSpan="2">
                  <a:txBody>
                    <a:bodyPr/>
                    <a:lstStyle/>
                    <a:p>
                      <a:pPr algn="l" fontAlgn="b"/>
                      <a:r>
                        <a:rPr lang="en-US" sz="1600" b="0" i="0" u="none" strike="noStrike">
                          <a:effectLst/>
                          <a:latin typeface="Verdana"/>
                        </a:rPr>
                        <a:t>Valeu of equity as an option </a:t>
                      </a:r>
                    </a:p>
                  </a:txBody>
                  <a:tcPr marL="12700" marR="12700" marT="12700" marB="0" anchor="b">
                    <a:lnL>
                      <a:noFill/>
                    </a:lnL>
                    <a:lnR>
                      <a:noFill/>
                    </a:lnR>
                    <a:lnT>
                      <a:noFill/>
                    </a:lnT>
                    <a:lnB>
                      <a:noFill/>
                    </a:lnB>
                  </a:tcPr>
                </a:tc>
                <a:tc hMerge="1">
                  <a:txBody>
                    <a:bodyPr/>
                    <a:lstStyle/>
                    <a:p>
                      <a:endParaRPr lang="en-US"/>
                    </a:p>
                  </a:txBody>
                  <a:tcPr/>
                </a:tc>
              </a:tr>
              <a:tr h="321609">
                <a:tc>
                  <a:txBody>
                    <a:bodyPr/>
                    <a:lstStyle/>
                    <a:p>
                      <a:pPr algn="l" fontAlgn="b"/>
                      <a:r>
                        <a:rPr lang="en-US" sz="1600" b="0" i="0" u="none" strike="noStrike">
                          <a:effectLst/>
                          <a:latin typeface="Verdana"/>
                        </a:rPr>
                        <a:t>N(d1)</a:t>
                      </a:r>
                    </a:p>
                  </a:txBody>
                  <a:tcPr marL="12700" marR="12700" marT="12700" marB="0" anchor="b">
                    <a:lnL>
                      <a:noFill/>
                    </a:lnL>
                    <a:lnR>
                      <a:noFill/>
                    </a:lnR>
                    <a:lnT>
                      <a:noFill/>
                    </a:lnT>
                    <a:lnB>
                      <a:noFill/>
                    </a:lnB>
                  </a:tcPr>
                </a:tc>
                <a:tc>
                  <a:txBody>
                    <a:bodyPr/>
                    <a:lstStyle/>
                    <a:p>
                      <a:pPr algn="r" fontAlgn="b"/>
                      <a:r>
                        <a:rPr lang="en-US" sz="1600" b="0" i="0" u="none" strike="noStrike">
                          <a:effectLst/>
                          <a:latin typeface="Verdana"/>
                        </a:rPr>
                        <a:t>0.5422</a:t>
                      </a:r>
                    </a:p>
                  </a:txBody>
                  <a:tcPr marL="12700" marR="12700" marT="12700" marB="0" anchor="b">
                    <a:lnL>
                      <a:noFill/>
                    </a:lnL>
                    <a:lnR>
                      <a:noFill/>
                    </a:lnR>
                    <a:lnT>
                      <a:noFill/>
                    </a:lnT>
                    <a:lnB>
                      <a:noFill/>
                    </a:lnB>
                  </a:tcPr>
                </a:tc>
              </a:tr>
              <a:tr h="321609">
                <a:tc>
                  <a:txBody>
                    <a:bodyPr/>
                    <a:lstStyle/>
                    <a:p>
                      <a:pPr algn="l" fontAlgn="b"/>
                      <a:r>
                        <a:rPr lang="en-US" sz="1600" b="0" i="0" u="none" strike="noStrike">
                          <a:effectLst/>
                          <a:latin typeface="Verdana"/>
                        </a:rPr>
                        <a:t>N(d2)</a:t>
                      </a:r>
                    </a:p>
                  </a:txBody>
                  <a:tcPr marL="12700" marR="12700" marT="12700" marB="0" anchor="b">
                    <a:lnL>
                      <a:noFill/>
                    </a:lnL>
                    <a:lnR>
                      <a:noFill/>
                    </a:lnR>
                    <a:lnT>
                      <a:noFill/>
                    </a:lnT>
                    <a:lnB>
                      <a:noFill/>
                    </a:lnB>
                  </a:tcPr>
                </a:tc>
                <a:tc>
                  <a:txBody>
                    <a:bodyPr/>
                    <a:lstStyle/>
                    <a:p>
                      <a:pPr algn="r" fontAlgn="b"/>
                      <a:r>
                        <a:rPr lang="en-US" sz="1600" b="0" i="0" u="none" strike="noStrike">
                          <a:effectLst/>
                          <a:latin typeface="Verdana"/>
                        </a:rPr>
                        <a:t>0.2458</a:t>
                      </a:r>
                    </a:p>
                  </a:txBody>
                  <a:tcPr marL="12700" marR="12700" marT="12700" marB="0" anchor="b">
                    <a:lnL>
                      <a:noFill/>
                    </a:lnL>
                    <a:lnR>
                      <a:noFill/>
                    </a:lnR>
                    <a:lnT>
                      <a:noFill/>
                    </a:lnT>
                    <a:lnB>
                      <a:noFill/>
                    </a:lnB>
                  </a:tcPr>
                </a:tc>
              </a:tr>
              <a:tr h="321609">
                <a:tc>
                  <a:txBody>
                    <a:bodyPr/>
                    <a:lstStyle/>
                    <a:p>
                      <a:pPr algn="l" fontAlgn="b"/>
                      <a:r>
                        <a:rPr lang="en-US" sz="1600" b="0" i="0" u="none" strike="noStrike">
                          <a:effectLst/>
                          <a:latin typeface="Verdana"/>
                        </a:rPr>
                        <a:t>Value of the call =</a:t>
                      </a:r>
                    </a:p>
                  </a:txBody>
                  <a:tcPr marL="12700" marR="12700" marT="12700" marB="0" anchor="b">
                    <a:lnL>
                      <a:noFill/>
                    </a:lnL>
                    <a:lnR>
                      <a:noFill/>
                    </a:lnR>
                    <a:lnT>
                      <a:noFill/>
                    </a:lnT>
                    <a:lnB>
                      <a:noFill/>
                    </a:lnB>
                  </a:tcPr>
                </a:tc>
                <a:tc>
                  <a:txBody>
                    <a:bodyPr/>
                    <a:lstStyle/>
                    <a:p>
                      <a:pPr algn="r" fontAlgn="b"/>
                      <a:r>
                        <a:rPr lang="en-US" sz="1600" b="0" i="0" u="none" strike="noStrike">
                          <a:effectLst/>
                          <a:latin typeface="Verdana"/>
                        </a:rPr>
                        <a:t>27.91</a:t>
                      </a:r>
                    </a:p>
                  </a:txBody>
                  <a:tcPr marL="12700" marR="12700" marT="12700" marB="0" anchor="b">
                    <a:lnL>
                      <a:noFill/>
                    </a:lnL>
                    <a:lnR>
                      <a:noFill/>
                    </a:lnR>
                    <a:lnT>
                      <a:noFill/>
                    </a:lnT>
                    <a:lnB>
                      <a:noFill/>
                    </a:lnB>
                  </a:tcPr>
                </a:tc>
              </a:tr>
              <a:tr h="321609">
                <a:tc>
                  <a:txBody>
                    <a:bodyPr/>
                    <a:lstStyle/>
                    <a:p>
                      <a:pPr algn="l" fontAlgn="b"/>
                      <a:r>
                        <a:rPr lang="en-US" sz="1600" b="0" i="0" u="none" strike="noStrike">
                          <a:effectLst/>
                          <a:latin typeface="Verdana"/>
                        </a:rPr>
                        <a:t>Value of debt =</a:t>
                      </a:r>
                    </a:p>
                  </a:txBody>
                  <a:tcPr marL="12700" marR="12700" marT="12700" marB="0" anchor="b">
                    <a:lnL>
                      <a:noFill/>
                    </a:lnL>
                    <a:lnR>
                      <a:noFill/>
                    </a:lnR>
                    <a:lnT>
                      <a:noFill/>
                    </a:lnT>
                    <a:lnB>
                      <a:noFill/>
                    </a:lnB>
                  </a:tcPr>
                </a:tc>
                <a:tc>
                  <a:txBody>
                    <a:bodyPr/>
                    <a:lstStyle/>
                    <a:p>
                      <a:pPr algn="r" fontAlgn="b"/>
                      <a:r>
                        <a:rPr lang="en-US" sz="1600" b="0" i="0" u="none" strike="noStrike">
                          <a:effectLst/>
                          <a:latin typeface="Verdana"/>
                        </a:rPr>
                        <a:t>92.09</a:t>
                      </a:r>
                    </a:p>
                  </a:txBody>
                  <a:tcPr marL="12700" marR="12700" marT="12700" marB="0" anchor="b">
                    <a:lnL>
                      <a:noFill/>
                    </a:lnL>
                    <a:lnR>
                      <a:noFill/>
                    </a:lnR>
                    <a:lnT>
                      <a:noFill/>
                    </a:lnT>
                    <a:lnB>
                      <a:noFill/>
                    </a:lnB>
                  </a:tcPr>
                </a:tc>
              </a:tr>
              <a:tr h="321609">
                <a:tc>
                  <a:txBody>
                    <a:bodyPr/>
                    <a:lstStyle/>
                    <a:p>
                      <a:pPr algn="l" fontAlgn="b"/>
                      <a:r>
                        <a:rPr lang="en-US" sz="1600" b="0" i="0" u="none" strike="noStrike" dirty="0">
                          <a:effectLst/>
                          <a:latin typeface="Verdana"/>
                        </a:rPr>
                        <a:t>Interest rate on debt =</a:t>
                      </a:r>
                    </a:p>
                  </a:txBody>
                  <a:tcPr marL="12700" marR="12700" marT="12700" marB="0" anchor="b">
                    <a:lnL>
                      <a:noFill/>
                    </a:lnL>
                    <a:lnR>
                      <a:noFill/>
                    </a:lnR>
                    <a:lnT>
                      <a:noFill/>
                    </a:lnT>
                    <a:lnB>
                      <a:noFill/>
                    </a:lnB>
                  </a:tcPr>
                </a:tc>
                <a:tc>
                  <a:txBody>
                    <a:bodyPr/>
                    <a:lstStyle/>
                    <a:p>
                      <a:pPr algn="r" fontAlgn="b"/>
                      <a:r>
                        <a:rPr lang="en-US" sz="1600" b="0" i="0" u="none" strike="noStrike" dirty="0">
                          <a:effectLst/>
                          <a:latin typeface="Verdana"/>
                        </a:rPr>
                        <a:t>0.1172</a:t>
                      </a:r>
                    </a:p>
                  </a:txBody>
                  <a:tcPr marL="12700" marR="12700" marT="12700" marB="0" anchor="b">
                    <a:lnL>
                      <a:noFill/>
                    </a:lnL>
                    <a:lnR>
                      <a:noFill/>
                    </a:lnR>
                    <a:lnT>
                      <a:noFill/>
                    </a:lnT>
                    <a:lnB>
                      <a:noFill/>
                    </a:lnB>
                  </a:tcPr>
                </a:tc>
              </a:tr>
            </a:tbl>
          </a:graphicData>
        </a:graphic>
      </p:graphicFrame>
    </p:spTree>
    <p:extLst>
      <p:ext uri="{BB962C8B-B14F-4D97-AF65-F5344CB8AC3E}">
        <p14:creationId xmlns:p14="http://schemas.microsoft.com/office/powerpoint/2010/main" val="32335560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Acquisition Valuation</a:t>
            </a:r>
            <a:endParaRPr lang="en-US" dirty="0"/>
          </a:p>
        </p:txBody>
      </p:sp>
      <p:sp>
        <p:nvSpPr>
          <p:cNvPr id="3" name="Content Placeholder 2"/>
          <p:cNvSpPr>
            <a:spLocks noGrp="1"/>
          </p:cNvSpPr>
          <p:nvPr>
            <p:ph sz="quarter" idx="1"/>
          </p:nvPr>
        </p:nvSpPr>
        <p:spPr/>
        <p:txBody>
          <a:bodyPr/>
          <a:lstStyle/>
          <a:p>
            <a:r>
              <a:rPr lang="en-US" dirty="0" smtClean="0"/>
              <a:t>Cost of equity: The cost of equity for a target company should always be based upon the risk of the target company (its unlevered beta).</a:t>
            </a:r>
          </a:p>
          <a:p>
            <a:r>
              <a:rPr lang="en-US" dirty="0" smtClean="0"/>
              <a:t>Cost of debt &amp; debt ratio: Should reflect what the target company can borrow at (either at its existing or target debt ratio)</a:t>
            </a:r>
            <a:endParaRPr lang="en-US" dirty="0"/>
          </a:p>
        </p:txBody>
      </p:sp>
    </p:spTree>
    <p:extLst>
      <p:ext uri="{BB962C8B-B14F-4D97-AF65-F5344CB8AC3E}">
        <p14:creationId xmlns:p14="http://schemas.microsoft.com/office/powerpoint/2010/main" val="41393469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value of synergy</a:t>
            </a:r>
            <a:endParaRPr lang="en-US" dirty="0"/>
          </a:p>
        </p:txBody>
      </p:sp>
      <p:sp>
        <p:nvSpPr>
          <p:cNvPr id="3" name="Content Placeholder 2"/>
          <p:cNvSpPr>
            <a:spLocks noGrp="1"/>
          </p:cNvSpPr>
          <p:nvPr>
            <p:ph sz="quarter" idx="1"/>
          </p:nvPr>
        </p:nvSpPr>
        <p:spPr/>
        <p:txBody>
          <a:bodyPr>
            <a:normAutofit fontScale="92500" lnSpcReduction="10000"/>
          </a:bodyPr>
          <a:lstStyle/>
          <a:p>
            <a:r>
              <a:rPr lang="en-US" dirty="0" smtClean="0"/>
              <a:t>Synergy accrues to the combined company and can take the following forms:</a:t>
            </a:r>
          </a:p>
          <a:p>
            <a:pPr lvl="1"/>
            <a:r>
              <a:rPr lang="en-US" dirty="0" smtClean="0"/>
              <a:t>An increased capacity to carry debt, which manifests itself as a lower cost of capital</a:t>
            </a:r>
          </a:p>
          <a:p>
            <a:pPr lvl="1"/>
            <a:r>
              <a:rPr lang="en-US" dirty="0" smtClean="0"/>
              <a:t>Cost cutting, which shows up as higher margins and operating income</a:t>
            </a:r>
          </a:p>
          <a:p>
            <a:pPr lvl="1"/>
            <a:r>
              <a:rPr lang="en-US" dirty="0" smtClean="0"/>
              <a:t>More value from growth, which can be reflected in higher returns on capital, higher reinvestment rates or longer growth periods.</a:t>
            </a:r>
          </a:p>
          <a:p>
            <a:pPr lvl="1"/>
            <a:r>
              <a:rPr lang="en-US" dirty="0" smtClean="0"/>
              <a:t>Savings in taxes</a:t>
            </a:r>
          </a:p>
          <a:p>
            <a:r>
              <a:rPr lang="en-US" dirty="0" smtClean="0"/>
              <a:t>The discount rate you apply to these cash flows should reflect the risk in these cash flows.</a:t>
            </a:r>
            <a:endParaRPr lang="en-US" dirty="0"/>
          </a:p>
        </p:txBody>
      </p:sp>
    </p:spTree>
    <p:extLst>
      <p:ext uri="{BB962C8B-B14F-4D97-AF65-F5344CB8AC3E}">
        <p14:creationId xmlns:p14="http://schemas.microsoft.com/office/powerpoint/2010/main" val="8025418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Problem 3, Spring 2009</a:t>
            </a:r>
            <a:endParaRPr lang="en-US" dirty="0"/>
          </a:p>
        </p:txBody>
      </p:sp>
      <p:sp>
        <p:nvSpPr>
          <p:cNvPr id="3" name="Content Placeholder 2"/>
          <p:cNvSpPr>
            <a:spLocks noGrp="1"/>
          </p:cNvSpPr>
          <p:nvPr>
            <p:ph sz="quarter" idx="1"/>
          </p:nvPr>
        </p:nvSpPr>
        <p:spPr/>
        <p:txBody>
          <a:bodyPr>
            <a:normAutofit fontScale="70000" lnSpcReduction="20000"/>
          </a:bodyPr>
          <a:lstStyle/>
          <a:p>
            <a:r>
              <a:rPr lang="en-US" dirty="0"/>
              <a:t>3. </a:t>
            </a:r>
            <a:r>
              <a:rPr lang="en-US" dirty="0" err="1"/>
              <a:t>Simba</a:t>
            </a:r>
            <a:r>
              <a:rPr lang="en-US" dirty="0"/>
              <a:t> Inc., an entertainment company, is considering an acquisition of Tiger Tales, a maker of animated movies. The information on the two companies is provided below ($ values are in millions)</a:t>
            </a:r>
            <a:r>
              <a:rPr lang="en-US" dirty="0" smtClean="0"/>
              <a:t>:</a:t>
            </a:r>
          </a:p>
          <a:p>
            <a:pPr marL="0" indent="0">
              <a:buNone/>
            </a:pPr>
            <a:endParaRPr lang="en-US" dirty="0"/>
          </a:p>
          <a:p>
            <a:pPr marL="0" indent="0">
              <a:buNone/>
            </a:pPr>
            <a:endParaRPr lang="en-US" dirty="0" smtClean="0"/>
          </a:p>
          <a:p>
            <a:pPr marL="0" indent="0">
              <a:buNone/>
            </a:pPr>
            <a:endParaRPr lang="en-US" dirty="0"/>
          </a:p>
          <a:p>
            <a:pPr marL="0" indent="0">
              <a:buNone/>
            </a:pPr>
            <a:endParaRPr lang="en-US" dirty="0"/>
          </a:p>
          <a:p>
            <a:pPr marL="834390" lvl="1" indent="-514350">
              <a:buAutoNum type="alphaLcPeriod"/>
            </a:pPr>
            <a:r>
              <a:rPr lang="en-US" dirty="0" smtClean="0"/>
              <a:t>Estimate </a:t>
            </a:r>
            <a:r>
              <a:rPr lang="en-US" dirty="0"/>
              <a:t>the value of the combined company, assuming no synergy in the merger.	(2 points</a:t>
            </a:r>
            <a:r>
              <a:rPr lang="en-US" dirty="0" smtClean="0"/>
              <a:t>)</a:t>
            </a:r>
          </a:p>
          <a:p>
            <a:pPr marL="834390" lvl="1" indent="-514350">
              <a:buAutoNum type="alphaLcPeriod"/>
            </a:pPr>
            <a:r>
              <a:rPr lang="en-US" dirty="0" smtClean="0"/>
              <a:t>Now </a:t>
            </a:r>
            <a:r>
              <a:rPr lang="en-US" dirty="0"/>
              <a:t>assume that </a:t>
            </a:r>
            <a:r>
              <a:rPr lang="en-US" dirty="0" err="1"/>
              <a:t>Simba</a:t>
            </a:r>
            <a:r>
              <a:rPr lang="en-US" dirty="0"/>
              <a:t> Inc. believes that the combined company will be much stronger, relative to the competition, and will therefore be able to find more new investments in the next 4 years (doubling the reinvestment rate over that period for the combined firm) and </a:t>
            </a:r>
            <a:r>
              <a:rPr lang="en-US" u="sng" dirty="0"/>
              <a:t>earn a return on capital of 12% on new investments in perpetuity</a:t>
            </a:r>
            <a:r>
              <a:rPr lang="en-US" dirty="0"/>
              <a:t>. (Existing investments at both firms will continue to generate their existing returns on capital) After year 4, the growth rate will drop back to 3% but the return on capital will stay at 12%.  Estimate the value of synergy in this merger.	 </a:t>
            </a:r>
          </a:p>
        </p:txBody>
      </p:sp>
      <p:pic>
        <p:nvPicPr>
          <p:cNvPr id="4" name="Picture 3"/>
          <p:cNvPicPr>
            <a:picLocks noChangeAspect="1"/>
          </p:cNvPicPr>
          <p:nvPr/>
        </p:nvPicPr>
        <p:blipFill>
          <a:blip r:embed="rId2"/>
          <a:stretch>
            <a:fillRect/>
          </a:stretch>
        </p:blipFill>
        <p:spPr>
          <a:xfrm>
            <a:off x="2791764" y="2486263"/>
            <a:ext cx="5626100" cy="1282700"/>
          </a:xfrm>
          <a:prstGeom prst="rect">
            <a:avLst/>
          </a:prstGeom>
        </p:spPr>
      </p:pic>
    </p:spTree>
    <p:extLst>
      <p:ext uri="{BB962C8B-B14F-4D97-AF65-F5344CB8AC3E}">
        <p14:creationId xmlns:p14="http://schemas.microsoft.com/office/powerpoint/2010/main" val="23115737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a:t>
            </a:r>
            <a:endParaRPr lang="en-US" dirty="0"/>
          </a:p>
        </p:txBody>
      </p:sp>
      <p:graphicFrame>
        <p:nvGraphicFramePr>
          <p:cNvPr id="6" name="Content Placeholder 5"/>
          <p:cNvGraphicFramePr>
            <a:graphicFrameLocks noGrp="1"/>
          </p:cNvGraphicFramePr>
          <p:nvPr>
            <p:ph sz="quarter" idx="1"/>
          </p:nvPr>
        </p:nvGraphicFramePr>
        <p:xfrm>
          <a:off x="1330325" y="1619250"/>
          <a:ext cx="6718300" cy="4457700"/>
        </p:xfrm>
        <a:graphic>
          <a:graphicData uri="http://schemas.openxmlformats.org/drawingml/2006/table">
            <a:tbl>
              <a:tblPr/>
              <a:tblGrid>
                <a:gridCol w="2032000"/>
                <a:gridCol w="1066800"/>
                <a:gridCol w="1066800"/>
                <a:gridCol w="1041400"/>
                <a:gridCol w="762000"/>
                <a:gridCol w="749300"/>
              </a:tblGrid>
              <a:tr h="165100">
                <a:tc>
                  <a:txBody>
                    <a:bodyPr/>
                    <a:lstStyle/>
                    <a:p>
                      <a:pPr algn="l" fontAlgn="b"/>
                      <a:r>
                        <a:rPr lang="en-US" sz="1000" b="0" i="0" u="none" strike="noStrike">
                          <a:effectLst/>
                          <a:latin typeface="Verdana"/>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effectLst/>
                          <a:latin typeface="Verdana"/>
                        </a:rPr>
                        <a:t>Simba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effectLst/>
                          <a:latin typeface="Verdana"/>
                        </a:rPr>
                        <a:t>Tiger Tales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effectLst/>
                          <a:latin typeface="Verdana"/>
                        </a:rPr>
                        <a:t>Combined firm</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effectLst/>
                          <a:latin typeface="Verdana"/>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effectLst/>
                          <a:latin typeface="Verdana"/>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5100">
                <a:tc>
                  <a:txBody>
                    <a:bodyPr/>
                    <a:lstStyle/>
                    <a:p>
                      <a:pPr algn="l" fontAlgn="b"/>
                      <a:r>
                        <a:rPr lang="en-US" sz="1000" b="0" i="0" u="none" strike="noStrike">
                          <a:effectLst/>
                          <a:latin typeface="Verdana"/>
                        </a:rPr>
                        <a:t>EBIT (1-t) expected next year</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Verdana"/>
                        </a:rPr>
                        <a:t>100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Verdana"/>
                        </a:rPr>
                        <a:t>80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effectLst/>
                          <a:latin typeface="Verdana"/>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effectLst/>
                          <a:latin typeface="Verdana"/>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effectLst/>
                          <a:latin typeface="Verdana"/>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5100">
                <a:tc>
                  <a:txBody>
                    <a:bodyPr/>
                    <a:lstStyle/>
                    <a:p>
                      <a:pPr algn="l" fontAlgn="b"/>
                      <a:r>
                        <a:rPr lang="en-US" sz="1000" b="0" i="0" u="none" strike="noStrike">
                          <a:effectLst/>
                          <a:latin typeface="Verdana"/>
                        </a:rPr>
                        <a:t>Revenues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Verdana"/>
                        </a:rPr>
                        <a:t>1000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Verdana"/>
                        </a:rPr>
                        <a:t>1250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effectLst/>
                          <a:latin typeface="Verdana"/>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effectLst/>
                          <a:latin typeface="Verdana"/>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effectLst/>
                          <a:latin typeface="Verdana"/>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5100">
                <a:tc>
                  <a:txBody>
                    <a:bodyPr/>
                    <a:lstStyle/>
                    <a:p>
                      <a:pPr algn="l" fontAlgn="b"/>
                      <a:r>
                        <a:rPr lang="en-US" sz="1000" b="0" i="0" u="none" strike="noStrike">
                          <a:effectLst/>
                          <a:latin typeface="Verdana"/>
                        </a:rPr>
                        <a:t>Book Capital invested</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Verdana"/>
                        </a:rPr>
                        <a:t>1000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Verdana"/>
                        </a:rPr>
                        <a:t>1000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effectLst/>
                          <a:latin typeface="Verdana"/>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effectLst/>
                          <a:latin typeface="Verdana"/>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effectLst/>
                          <a:latin typeface="Verdana"/>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5100">
                <a:tc>
                  <a:txBody>
                    <a:bodyPr/>
                    <a:lstStyle/>
                    <a:p>
                      <a:pPr algn="l" fontAlgn="b"/>
                      <a:r>
                        <a:rPr lang="en-US" sz="1000" b="0" i="0" u="none" strike="noStrike">
                          <a:effectLst/>
                          <a:latin typeface="Verdana"/>
                        </a:rPr>
                        <a:t>Expected growth</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Verdana"/>
                        </a:rPr>
                        <a:t>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Verdana"/>
                        </a:rPr>
                        <a:t>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effectLst/>
                          <a:latin typeface="Verdana"/>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effectLst/>
                          <a:latin typeface="Verdana"/>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effectLst/>
                          <a:latin typeface="Verdana"/>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5100">
                <a:tc>
                  <a:txBody>
                    <a:bodyPr/>
                    <a:lstStyle/>
                    <a:p>
                      <a:pPr algn="l" fontAlgn="b"/>
                      <a:r>
                        <a:rPr lang="en-US" sz="1000" b="0" i="0" u="none" strike="noStrike">
                          <a:effectLst/>
                          <a:latin typeface="Verdana"/>
                        </a:rPr>
                        <a:t>Cost of capital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Verdana"/>
                        </a:rPr>
                        <a:t>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Verdana"/>
                        </a:rPr>
                        <a:t>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effectLst/>
                          <a:latin typeface="Verdana"/>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effectLst/>
                          <a:latin typeface="Verdana"/>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effectLst/>
                          <a:latin typeface="Verdana"/>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5100">
                <a:tc>
                  <a:txBody>
                    <a:bodyPr/>
                    <a:lstStyle/>
                    <a:p>
                      <a:pPr algn="l" fontAlgn="b"/>
                      <a:r>
                        <a:rPr lang="en-US" sz="1000" b="0" i="0" u="none" strike="noStrike">
                          <a:effectLst/>
                          <a:latin typeface="Verdana"/>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effectLst/>
                          <a:latin typeface="Verdana"/>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effectLst/>
                          <a:latin typeface="Verdana"/>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effectLst/>
                          <a:latin typeface="Verdana"/>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effectLst/>
                          <a:latin typeface="Verdana"/>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effectLst/>
                          <a:latin typeface="Verdana"/>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5100">
                <a:tc>
                  <a:txBody>
                    <a:bodyPr/>
                    <a:lstStyle/>
                    <a:p>
                      <a:pPr algn="l" fontAlgn="b"/>
                      <a:r>
                        <a:rPr lang="en-US" sz="1000" b="0" i="0" u="none" strike="noStrike">
                          <a:effectLst/>
                          <a:latin typeface="Verdana"/>
                        </a:rPr>
                        <a:t>Return on capital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Verdana"/>
                        </a:rPr>
                        <a:t>0.1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Verdana"/>
                        </a:rPr>
                        <a:t>0.08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effectLst/>
                          <a:latin typeface="Verdana"/>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effectLst/>
                          <a:latin typeface="Verdana"/>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effectLst/>
                          <a:latin typeface="Verdana"/>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5100">
                <a:tc>
                  <a:txBody>
                    <a:bodyPr/>
                    <a:lstStyle/>
                    <a:p>
                      <a:pPr algn="l" fontAlgn="b"/>
                      <a:r>
                        <a:rPr lang="en-US" sz="1000" b="0" i="0" u="none" strike="noStrike">
                          <a:effectLst/>
                          <a:latin typeface="Verdana"/>
                        </a:rPr>
                        <a:t>Reinvestment Rate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Verdana"/>
                        </a:rPr>
                        <a:t>30%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Verdana"/>
                        </a:rPr>
                        <a:t>38%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effectLst/>
                          <a:latin typeface="Verdana"/>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effectLst/>
                          <a:latin typeface="Verdana"/>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effectLst/>
                          <a:latin typeface="Verdana"/>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5100">
                <a:tc>
                  <a:txBody>
                    <a:bodyPr/>
                    <a:lstStyle/>
                    <a:p>
                      <a:pPr algn="l" fontAlgn="b"/>
                      <a:r>
                        <a:rPr lang="en-US" sz="1000" b="0" i="0" u="none" strike="noStrike">
                          <a:effectLst/>
                          <a:latin typeface="Verdana"/>
                        </a:rPr>
                        <a:t>Value today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Verdana"/>
                        </a:rPr>
                        <a:t>1166.666667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Verdana"/>
                        </a:rPr>
                        <a:t>833.3333333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Verdana"/>
                        </a:rPr>
                        <a:t>2000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effectLst/>
                          <a:latin typeface="Verdana"/>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effectLst/>
                          <a:latin typeface="Verdana"/>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5100">
                <a:tc>
                  <a:txBody>
                    <a:bodyPr/>
                    <a:lstStyle/>
                    <a:p>
                      <a:pPr algn="l" fontAlgn="b"/>
                      <a:r>
                        <a:rPr lang="en-US" sz="1000" b="0" i="0" u="none" strike="noStrike">
                          <a:effectLst/>
                          <a:latin typeface="Verdana"/>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effectLst/>
                          <a:latin typeface="Verdana"/>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effectLst/>
                          <a:latin typeface="Verdana"/>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effectLst/>
                          <a:latin typeface="Verdana"/>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effectLst/>
                          <a:latin typeface="Verdana"/>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effectLst/>
                          <a:latin typeface="Verdana"/>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5100">
                <a:tc>
                  <a:txBody>
                    <a:bodyPr/>
                    <a:lstStyle/>
                    <a:p>
                      <a:pPr algn="l" fontAlgn="b"/>
                      <a:r>
                        <a:rPr lang="en-US" sz="1000" b="0" i="0" u="none" strike="noStrike">
                          <a:effectLst/>
                          <a:latin typeface="Verdana"/>
                        </a:rPr>
                        <a:t>$ Reinvestment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Verdana"/>
                        </a:rPr>
                        <a:t>30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Verdana"/>
                        </a:rPr>
                        <a:t>30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Verdana"/>
                        </a:rPr>
                        <a:t>120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effectLst/>
                          <a:latin typeface="Verdana"/>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effectLst/>
                          <a:latin typeface="Verdana"/>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5100">
                <a:tc>
                  <a:txBody>
                    <a:bodyPr/>
                    <a:lstStyle/>
                    <a:p>
                      <a:pPr algn="l" fontAlgn="b"/>
                      <a:r>
                        <a:rPr lang="en-US" sz="1000" b="0" i="0" u="none" strike="noStrike">
                          <a:effectLst/>
                          <a:latin typeface="Verdana"/>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effectLst/>
                          <a:latin typeface="Verdana"/>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effectLst/>
                          <a:latin typeface="Verdana"/>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effectLst/>
                          <a:latin typeface="Verdana"/>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effectLst/>
                          <a:latin typeface="Verdana"/>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effectLst/>
                          <a:latin typeface="Verdana"/>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5100">
                <a:tc>
                  <a:txBody>
                    <a:bodyPr/>
                    <a:lstStyle/>
                    <a:p>
                      <a:pPr algn="l" fontAlgn="b"/>
                      <a:r>
                        <a:rPr lang="en-US" sz="1000" b="0" i="0" u="none" strike="noStrike">
                          <a:effectLst/>
                          <a:latin typeface="Verdana"/>
                        </a:rPr>
                        <a:t>Combined firm</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effectLst/>
                          <a:latin typeface="Verdana"/>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effectLst/>
                          <a:latin typeface="Verdana"/>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effectLst/>
                          <a:latin typeface="Verdana"/>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effectLst/>
                          <a:latin typeface="Verdana"/>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effectLst/>
                          <a:latin typeface="Verdana"/>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5100">
                <a:tc>
                  <a:txBody>
                    <a:bodyPr/>
                    <a:lstStyle/>
                    <a:p>
                      <a:pPr algn="l" fontAlgn="b"/>
                      <a:r>
                        <a:rPr lang="en-US" sz="1000" b="0" i="0" u="none" strike="noStrike">
                          <a:effectLst/>
                          <a:latin typeface="Verdana"/>
                        </a:rPr>
                        <a:t>Reinvestment rate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Verdana"/>
                        </a:rPr>
                        <a:t>0.666666667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effectLst/>
                          <a:latin typeface="Verdana"/>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effectLst/>
                          <a:latin typeface="Verdana"/>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effectLst/>
                          <a:latin typeface="Verdana"/>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effectLst/>
                          <a:latin typeface="Verdana"/>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5100">
                <a:tc>
                  <a:txBody>
                    <a:bodyPr/>
                    <a:lstStyle/>
                    <a:p>
                      <a:pPr algn="l" fontAlgn="b"/>
                      <a:r>
                        <a:rPr lang="en-US" sz="1000" b="0" i="0" u="none" strike="noStrike">
                          <a:effectLst/>
                          <a:latin typeface="Verdana"/>
                        </a:rPr>
                        <a:t>Return on capital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Verdana"/>
                        </a:rPr>
                        <a:t>12%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effectLst/>
                          <a:latin typeface="Verdana"/>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effectLst/>
                          <a:latin typeface="Verdana"/>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effectLst/>
                          <a:latin typeface="Verdana"/>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effectLst/>
                          <a:latin typeface="Verdana"/>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5100">
                <a:tc>
                  <a:txBody>
                    <a:bodyPr/>
                    <a:lstStyle/>
                    <a:p>
                      <a:pPr algn="l" fontAlgn="b"/>
                      <a:r>
                        <a:rPr lang="en-US" sz="1000" b="0" i="0" u="none" strike="noStrike">
                          <a:effectLst/>
                          <a:latin typeface="Verdana"/>
                        </a:rPr>
                        <a:t>Expected growth rate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Verdana"/>
                        </a:rPr>
                        <a:t>0.08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effectLst/>
                          <a:latin typeface="Verdana"/>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effectLst/>
                          <a:latin typeface="Verdana"/>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effectLst/>
                          <a:latin typeface="Verdana"/>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effectLst/>
                          <a:latin typeface="Verdana"/>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5100">
                <a:tc>
                  <a:txBody>
                    <a:bodyPr/>
                    <a:lstStyle/>
                    <a:p>
                      <a:pPr algn="l" fontAlgn="b"/>
                      <a:r>
                        <a:rPr lang="en-US" sz="1000" b="0" i="0" u="none" strike="noStrike">
                          <a:effectLst/>
                          <a:latin typeface="Verdana"/>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effectLst/>
                          <a:latin typeface="Verdana"/>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effectLst/>
                          <a:latin typeface="Verdana"/>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effectLst/>
                          <a:latin typeface="Verdana"/>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effectLst/>
                          <a:latin typeface="Verdana"/>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effectLst/>
                          <a:latin typeface="Verdana"/>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5100">
                <a:tc>
                  <a:txBody>
                    <a:bodyPr/>
                    <a:lstStyle/>
                    <a:p>
                      <a:pPr algn="l" fontAlgn="b"/>
                      <a:r>
                        <a:rPr lang="en-US" sz="1000" b="0" i="0" u="none" strike="noStrike">
                          <a:effectLst/>
                          <a:latin typeface="Verdana"/>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Verdana"/>
                        </a:rPr>
                        <a:t>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Verdana"/>
                        </a:rPr>
                        <a:t>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Verdana"/>
                        </a:rPr>
                        <a:t>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Verdana"/>
                        </a:rPr>
                        <a:t>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effectLst/>
                          <a:latin typeface="Verdana"/>
                        </a:rPr>
                        <a:t>Term year</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5100">
                <a:tc>
                  <a:txBody>
                    <a:bodyPr/>
                    <a:lstStyle/>
                    <a:p>
                      <a:pPr algn="l" fontAlgn="b"/>
                      <a:r>
                        <a:rPr lang="en-US" sz="1000" b="0" i="0" u="none" strike="noStrike">
                          <a:effectLst/>
                          <a:latin typeface="Verdana"/>
                        </a:rPr>
                        <a:t>EBIT (1-t)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Verdana"/>
                        </a:rPr>
                        <a:t>$180.00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Verdana"/>
                        </a:rPr>
                        <a:t>$194.40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Verdana"/>
                        </a:rPr>
                        <a:t>$209.95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Verdana"/>
                        </a:rPr>
                        <a:t>$226.75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Verdana"/>
                        </a:rPr>
                        <a:t>$233.55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5100">
                <a:tc>
                  <a:txBody>
                    <a:bodyPr/>
                    <a:lstStyle/>
                    <a:p>
                      <a:pPr algn="l" fontAlgn="b"/>
                      <a:r>
                        <a:rPr lang="en-US" sz="1000" b="0" i="0" u="none" strike="noStrike">
                          <a:effectLst/>
                          <a:latin typeface="Verdana"/>
                        </a:rPr>
                        <a:t> - Reinvestment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Verdana"/>
                        </a:rPr>
                        <a:t>$120.00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Verdana"/>
                        </a:rPr>
                        <a:t>$129.60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Verdana"/>
                        </a:rPr>
                        <a:t>$139.97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Verdana"/>
                        </a:rPr>
                        <a:t>$151.17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Verdana"/>
                        </a:rPr>
                        <a:t>$58.39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5100">
                <a:tc>
                  <a:txBody>
                    <a:bodyPr/>
                    <a:lstStyle/>
                    <a:p>
                      <a:pPr algn="l" fontAlgn="b"/>
                      <a:r>
                        <a:rPr lang="en-US" sz="1000" b="0" i="0" u="none" strike="noStrike">
                          <a:effectLst/>
                          <a:latin typeface="Verdana"/>
                        </a:rPr>
                        <a:t>FCFF</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Verdana"/>
                        </a:rPr>
                        <a:t>$60.00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Verdana"/>
                        </a:rPr>
                        <a:t>$64.80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Verdana"/>
                        </a:rPr>
                        <a:t>$69.98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Verdana"/>
                        </a:rPr>
                        <a:t>$75.58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Verdana"/>
                        </a:rPr>
                        <a:t>$175.16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5100">
                <a:tc>
                  <a:txBody>
                    <a:bodyPr/>
                    <a:lstStyle/>
                    <a:p>
                      <a:pPr algn="l" fontAlgn="b"/>
                      <a:r>
                        <a:rPr lang="en-US" sz="1000" b="0" i="0" u="none" strike="noStrike">
                          <a:effectLst/>
                          <a:latin typeface="Verdana"/>
                        </a:rPr>
                        <a:t>Terminal value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effectLst/>
                          <a:latin typeface="Verdana"/>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effectLst/>
                          <a:latin typeface="Verdana"/>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effectLst/>
                          <a:latin typeface="Verdana"/>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Verdana"/>
                        </a:rPr>
                        <a:t>$2,919.38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effectLst/>
                          <a:latin typeface="Verdana"/>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5100">
                <a:tc>
                  <a:txBody>
                    <a:bodyPr/>
                    <a:lstStyle/>
                    <a:p>
                      <a:pPr algn="l" fontAlgn="b"/>
                      <a:r>
                        <a:rPr lang="en-US" sz="1000" b="0" i="0" u="none" strike="noStrike">
                          <a:effectLst/>
                          <a:latin typeface="Verdana"/>
                        </a:rPr>
                        <a:t>Present value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Verdana"/>
                        </a:rPr>
                        <a:t>$55.05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Verdana"/>
                        </a:rPr>
                        <a:t>$54.54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Verdana"/>
                        </a:rPr>
                        <a:t>$54.04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Verdana"/>
                        </a:rPr>
                        <a:t>$2,121.71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effectLst/>
                          <a:latin typeface="Verdana"/>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5100">
                <a:tc>
                  <a:txBody>
                    <a:bodyPr/>
                    <a:lstStyle/>
                    <a:p>
                      <a:pPr algn="l" fontAlgn="b"/>
                      <a:r>
                        <a:rPr lang="en-US" sz="1000" b="0" i="0" u="none" strike="noStrike">
                          <a:effectLst/>
                          <a:latin typeface="Verdana"/>
                        </a:rPr>
                        <a:t>Value of firm today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Verdana"/>
                        </a:rPr>
                        <a:t>$2,285.34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effectLst/>
                          <a:latin typeface="Verdana"/>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effectLst/>
                          <a:latin typeface="Verdana"/>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effectLst/>
                          <a:latin typeface="Verdana"/>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effectLst/>
                          <a:latin typeface="Verdana"/>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5100">
                <a:tc>
                  <a:txBody>
                    <a:bodyPr/>
                    <a:lstStyle/>
                    <a:p>
                      <a:pPr algn="l" fontAlgn="b"/>
                      <a:r>
                        <a:rPr lang="en-US" sz="1000" b="0" i="0" u="none" strike="noStrike">
                          <a:effectLst/>
                          <a:latin typeface="Verdana"/>
                        </a:rPr>
                        <a:t>Value with no synergy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Verdana"/>
                        </a:rPr>
                        <a:t>$2,000.00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effectLst/>
                          <a:latin typeface="Verdana"/>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effectLst/>
                          <a:latin typeface="Verdana"/>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effectLst/>
                          <a:latin typeface="Verdana"/>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effectLst/>
                          <a:latin typeface="Verdana"/>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5100">
                <a:tc>
                  <a:txBody>
                    <a:bodyPr/>
                    <a:lstStyle/>
                    <a:p>
                      <a:pPr algn="l" fontAlgn="b"/>
                      <a:r>
                        <a:rPr lang="en-US" sz="1000" b="0" i="0" u="none" strike="noStrike">
                          <a:effectLst/>
                          <a:latin typeface="Verdana"/>
                        </a:rPr>
                        <a:t>Value of synergy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Verdana"/>
                        </a:rPr>
                        <a:t>$285.34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effectLst/>
                          <a:latin typeface="Verdana"/>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effectLst/>
                          <a:latin typeface="Verdana"/>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effectLst/>
                          <a:latin typeface="Verdana"/>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effectLst/>
                          <a:latin typeface="Verdana"/>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416268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value of control</a:t>
            </a:r>
            <a:endParaRPr lang="en-US" dirty="0"/>
          </a:p>
        </p:txBody>
      </p:sp>
      <p:sp>
        <p:nvSpPr>
          <p:cNvPr id="3" name="Content Placeholder 2"/>
          <p:cNvSpPr>
            <a:spLocks noGrp="1"/>
          </p:cNvSpPr>
          <p:nvPr>
            <p:ph sz="quarter" idx="1"/>
          </p:nvPr>
        </p:nvSpPr>
        <p:spPr/>
        <p:txBody>
          <a:bodyPr>
            <a:normAutofit lnSpcReduction="10000"/>
          </a:bodyPr>
          <a:lstStyle/>
          <a:p>
            <a:r>
              <a:rPr lang="en-US" dirty="0" smtClean="0"/>
              <a:t>To value control in an acquisition, you have to value the company twice:</a:t>
            </a:r>
          </a:p>
          <a:p>
            <a:pPr lvl="1"/>
            <a:r>
              <a:rPr lang="en-US" dirty="0" smtClean="0"/>
              <a:t>In the status quo valuation, you value the company based on its current management policy on investing, financing and dividends.</a:t>
            </a:r>
          </a:p>
          <a:p>
            <a:pPr lvl="1"/>
            <a:r>
              <a:rPr lang="en-US" dirty="0" smtClean="0"/>
              <a:t>In the optimal valuation, you value the company based on the changes that you expect to make in these policies.</a:t>
            </a:r>
          </a:p>
          <a:p>
            <a:r>
              <a:rPr lang="en-US" dirty="0" smtClean="0"/>
              <a:t>The value of control is the difference between the optimal and status quo values, discounted back to the present (assuming that it will take you time to make the changes).</a:t>
            </a:r>
          </a:p>
        </p:txBody>
      </p:sp>
    </p:spTree>
    <p:extLst>
      <p:ext uri="{BB962C8B-B14F-4D97-AF65-F5344CB8AC3E}">
        <p14:creationId xmlns:p14="http://schemas.microsoft.com/office/powerpoint/2010/main" val="1365861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59875" cy="66373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67112379"/>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7" name="Rectangle 2"/>
          <p:cNvSpPr>
            <a:spLocks noGrp="1" noChangeArrowheads="1"/>
          </p:cNvSpPr>
          <p:nvPr>
            <p:ph type="title"/>
          </p:nvPr>
        </p:nvSpPr>
        <p:spPr>
          <a:xfrm>
            <a:off x="612775" y="228600"/>
            <a:ext cx="8153400" cy="990600"/>
          </a:xfrm>
        </p:spPr>
        <p:txBody>
          <a:bodyPr/>
          <a:lstStyle/>
          <a:p>
            <a:pPr eaLnBrk="1" hangingPunct="1"/>
            <a:r>
              <a:rPr lang="en-US">
                <a:latin typeface="Calibri" charset="0"/>
              </a:rPr>
              <a:t>The Expected Value of Control</a:t>
            </a:r>
          </a:p>
        </p:txBody>
      </p:sp>
      <p:sp>
        <p:nvSpPr>
          <p:cNvPr id="290818" name="Footer Placeholder 1"/>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p>
            <a:pPr>
              <a:defRPr/>
            </a:pPr>
            <a:fld id="{9834387C-0BB4-AF4B-B788-A8BF351B3DAD}" type="slidenum">
              <a:rPr lang="en-US"/>
              <a:pPr>
                <a:defRPr/>
              </a:pPr>
              <a:t>25</a:t>
            </a:fld>
            <a:endParaRPr lang="en-US" dirty="0"/>
          </a:p>
        </p:txBody>
      </p:sp>
      <p:pic>
        <p:nvPicPr>
          <p:cNvPr id="290820"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t="-52969" b="-52969"/>
          <a:stretch>
            <a:fillRect/>
          </a:stretch>
        </p:blipFill>
        <p:spPr>
          <a:xfrm>
            <a:off x="612775" y="1600200"/>
            <a:ext cx="8153400" cy="4495800"/>
          </a:xfrm>
        </p:spPr>
      </p:pic>
    </p:spTree>
    <p:extLst>
      <p:ext uri="{BB962C8B-B14F-4D97-AF65-F5344CB8AC3E}">
        <p14:creationId xmlns:p14="http://schemas.microsoft.com/office/powerpoint/2010/main" val="1560558215"/>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Problem 3, Spring 2008</a:t>
            </a:r>
            <a:endParaRPr lang="en-US" dirty="0"/>
          </a:p>
        </p:txBody>
      </p:sp>
      <p:sp>
        <p:nvSpPr>
          <p:cNvPr id="3" name="Content Placeholder 2"/>
          <p:cNvSpPr>
            <a:spLocks noGrp="1"/>
          </p:cNvSpPr>
          <p:nvPr>
            <p:ph sz="quarter" idx="1"/>
          </p:nvPr>
        </p:nvSpPr>
        <p:spPr/>
        <p:txBody>
          <a:bodyPr>
            <a:normAutofit fontScale="62500" lnSpcReduction="20000"/>
          </a:bodyPr>
          <a:lstStyle/>
          <a:p>
            <a:r>
              <a:rPr lang="en-US" dirty="0"/>
              <a:t>Marley Steel is a publicly traded steel company with 20 million shares outstanding, trading at $ 2 a share, and $ 60 million in outstanding debt. The cost of capital for the firm was 12%. The firm is expected to generate $ 16 million in after-tax operating income next year and is considered to be in stable growth, growing 4% a year in perpetuity.</a:t>
            </a:r>
          </a:p>
          <a:p>
            <a:pPr marL="514350" indent="-514350">
              <a:buFont typeface="+mj-lt"/>
              <a:buAutoNum type="alphaLcPeriod"/>
            </a:pPr>
            <a:r>
              <a:rPr lang="en-US" dirty="0" smtClean="0"/>
              <a:t>Assuming </a:t>
            </a:r>
            <a:r>
              <a:rPr lang="en-US" dirty="0"/>
              <a:t>that the firm is correctly valued by the market now, estimate the return on capital that the firm is expected to generate in perpetuity.	</a:t>
            </a:r>
          </a:p>
          <a:p>
            <a:pPr marL="514350" indent="-514350">
              <a:buFont typeface="+mj-lt"/>
              <a:buAutoNum type="alphaLcPeriod"/>
            </a:pPr>
            <a:r>
              <a:rPr lang="en-US" dirty="0" smtClean="0"/>
              <a:t>You </a:t>
            </a:r>
            <a:r>
              <a:rPr lang="en-US" dirty="0"/>
              <a:t>believe that if you acquire control of the firm, you can </a:t>
            </a:r>
            <a:r>
              <a:rPr lang="en-US" u="sng" dirty="0"/>
              <a:t>sell idle assets</a:t>
            </a:r>
            <a:r>
              <a:rPr lang="en-US" dirty="0"/>
              <a:t> (that are not generating operating income) for $ 40 million and </a:t>
            </a:r>
            <a:r>
              <a:rPr lang="en-US" u="sng" dirty="0"/>
              <a:t>pay down debt</a:t>
            </a:r>
            <a:r>
              <a:rPr lang="en-US" dirty="0"/>
              <a:t>. If you do so, your cost of capital will decrease to 10%. Estimate the new value for the firm if you can restructure it.					</a:t>
            </a:r>
          </a:p>
          <a:p>
            <a:pPr marL="514350" indent="-514350">
              <a:buFont typeface="+mj-lt"/>
              <a:buAutoNum type="alphaLcPeriod"/>
            </a:pPr>
            <a:r>
              <a:rPr lang="en-US" dirty="0"/>
              <a:t> </a:t>
            </a:r>
            <a:r>
              <a:rPr lang="en-US" dirty="0" smtClean="0"/>
              <a:t>How </a:t>
            </a:r>
            <a:r>
              <a:rPr lang="en-US" dirty="0"/>
              <a:t>would your answer to b change, if your plan is not to pay down the debt but to redeploy the assets to more productive investments, which will increase the after-tax operating income to $ 25 million </a:t>
            </a:r>
            <a:r>
              <a:rPr lang="en-US" u="sng" dirty="0"/>
              <a:t>next year</a:t>
            </a:r>
            <a:r>
              <a:rPr lang="en-US" dirty="0"/>
              <a:t>. The How expected growth rate will remain 4% a year in perpetuity and the cost of capital will continue to be 12%.		</a:t>
            </a:r>
          </a:p>
        </p:txBody>
      </p:sp>
    </p:spTree>
    <p:extLst>
      <p:ext uri="{BB962C8B-B14F-4D97-AF65-F5344CB8AC3E}">
        <p14:creationId xmlns:p14="http://schemas.microsoft.com/office/powerpoint/2010/main" val="11256881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a:t>
            </a:r>
            <a:endParaRPr lang="en-US" dirty="0"/>
          </a:p>
        </p:txBody>
      </p:sp>
      <p:graphicFrame>
        <p:nvGraphicFramePr>
          <p:cNvPr id="4" name="Content Placeholder 3"/>
          <p:cNvGraphicFramePr>
            <a:graphicFrameLocks noGrp="1"/>
          </p:cNvGraphicFramePr>
          <p:nvPr>
            <p:ph sz="quarter" idx="1"/>
          </p:nvPr>
        </p:nvGraphicFramePr>
        <p:xfrm>
          <a:off x="1851025" y="1866900"/>
          <a:ext cx="5676900" cy="3962400"/>
        </p:xfrm>
        <a:graphic>
          <a:graphicData uri="http://schemas.openxmlformats.org/drawingml/2006/table">
            <a:tbl>
              <a:tblPr/>
              <a:tblGrid>
                <a:gridCol w="1866900"/>
                <a:gridCol w="952500"/>
                <a:gridCol w="952500"/>
                <a:gridCol w="952500"/>
                <a:gridCol w="952500"/>
              </a:tblGrid>
              <a:tr h="165100">
                <a:tc>
                  <a:txBody>
                    <a:bodyPr/>
                    <a:lstStyle/>
                    <a:p>
                      <a:pPr algn="l" fontAlgn="b"/>
                      <a:r>
                        <a:rPr lang="en-US" sz="1000" b="1" i="0" u="none" strike="noStrike">
                          <a:effectLst/>
                          <a:latin typeface="Verdana"/>
                        </a:rPr>
                        <a:t>Problem 3</a:t>
                      </a:r>
                    </a:p>
                  </a:txBody>
                  <a:tcPr marL="12700" marR="12700" marT="12700" marB="0" anchor="b">
                    <a:lnL>
                      <a:noFill/>
                    </a:lnL>
                    <a:lnR>
                      <a:noFill/>
                    </a:lnR>
                    <a:lnT>
                      <a:noFill/>
                    </a:lnT>
                    <a:lnB>
                      <a:noFill/>
                    </a:lnB>
                  </a:tcPr>
                </a:tc>
                <a:tc>
                  <a:txBody>
                    <a:bodyPr/>
                    <a:lstStyle/>
                    <a:p>
                      <a:pPr algn="l" fontAlgn="b"/>
                      <a:endParaRPr lang="en-US" sz="1000" b="0" i="0" u="none" strike="noStrike">
                        <a:effectLst/>
                        <a:latin typeface="Verdana"/>
                      </a:endParaRPr>
                    </a:p>
                  </a:txBody>
                  <a:tcPr marL="12700" marR="12700" marT="12700" marB="0" anchor="b">
                    <a:lnL>
                      <a:noFill/>
                    </a:lnL>
                    <a:lnR>
                      <a:noFill/>
                    </a:lnR>
                    <a:lnT>
                      <a:noFill/>
                    </a:lnT>
                    <a:lnB>
                      <a:noFill/>
                    </a:lnB>
                  </a:tcPr>
                </a:tc>
                <a:tc>
                  <a:txBody>
                    <a:bodyPr/>
                    <a:lstStyle/>
                    <a:p>
                      <a:pPr algn="l" fontAlgn="b"/>
                      <a:endParaRPr lang="en-US" sz="1000" b="0" i="0" u="none" strike="noStrike">
                        <a:effectLst/>
                        <a:latin typeface="Verdana"/>
                      </a:endParaRPr>
                    </a:p>
                  </a:txBody>
                  <a:tcPr marL="12700" marR="12700" marT="12700" marB="0" anchor="b">
                    <a:lnL>
                      <a:noFill/>
                    </a:lnL>
                    <a:lnR>
                      <a:noFill/>
                    </a:lnR>
                    <a:lnT>
                      <a:noFill/>
                    </a:lnT>
                    <a:lnB>
                      <a:noFill/>
                    </a:lnB>
                  </a:tcPr>
                </a:tc>
                <a:tc>
                  <a:txBody>
                    <a:bodyPr/>
                    <a:lstStyle/>
                    <a:p>
                      <a:pPr algn="l" fontAlgn="b"/>
                      <a:endParaRPr lang="en-US" sz="1000" b="0" i="0" u="none" strike="noStrike">
                        <a:effectLst/>
                        <a:latin typeface="Verdana"/>
                      </a:endParaRPr>
                    </a:p>
                  </a:txBody>
                  <a:tcPr marL="12700" marR="12700" marT="12700" marB="0" anchor="b">
                    <a:lnL>
                      <a:noFill/>
                    </a:lnL>
                    <a:lnR>
                      <a:noFill/>
                    </a:lnR>
                    <a:lnT>
                      <a:noFill/>
                    </a:lnT>
                    <a:lnB>
                      <a:noFill/>
                    </a:lnB>
                  </a:tcPr>
                </a:tc>
                <a:tc>
                  <a:txBody>
                    <a:bodyPr/>
                    <a:lstStyle/>
                    <a:p>
                      <a:pPr algn="l" fontAlgn="b"/>
                      <a:endParaRPr lang="en-US" sz="1000" b="0" i="0" u="none" strike="noStrike">
                        <a:effectLst/>
                        <a:latin typeface="Verdana"/>
                      </a:endParaRPr>
                    </a:p>
                  </a:txBody>
                  <a:tcPr marL="12700" marR="12700" marT="12700" marB="0" anchor="b">
                    <a:lnL>
                      <a:noFill/>
                    </a:lnL>
                    <a:lnR>
                      <a:noFill/>
                    </a:lnR>
                    <a:lnT>
                      <a:noFill/>
                    </a:lnT>
                    <a:lnB>
                      <a:noFill/>
                    </a:lnB>
                  </a:tcPr>
                </a:tc>
              </a:tr>
              <a:tr h="165100">
                <a:tc>
                  <a:txBody>
                    <a:bodyPr/>
                    <a:lstStyle/>
                    <a:p>
                      <a:pPr algn="l" fontAlgn="b"/>
                      <a:r>
                        <a:rPr lang="en-US" sz="1000" b="0" i="0" u="none" strike="noStrike">
                          <a:effectLst/>
                          <a:latin typeface="Verdana"/>
                        </a:rPr>
                        <a:t>Firm Value =</a:t>
                      </a:r>
                    </a:p>
                  </a:txBody>
                  <a:tcPr marL="12700" marR="12700" marT="12700" marB="0" anchor="b">
                    <a:lnL>
                      <a:noFill/>
                    </a:lnL>
                    <a:lnR>
                      <a:noFill/>
                    </a:lnR>
                    <a:lnT>
                      <a:noFill/>
                    </a:lnT>
                    <a:lnB>
                      <a:noFill/>
                    </a:lnB>
                  </a:tcPr>
                </a:tc>
                <a:tc>
                  <a:txBody>
                    <a:bodyPr/>
                    <a:lstStyle/>
                    <a:p>
                      <a:pPr algn="r" fontAlgn="b"/>
                      <a:r>
                        <a:rPr lang="en-US" sz="1000" b="0" i="0" u="none" strike="noStrike">
                          <a:effectLst/>
                          <a:latin typeface="Verdana"/>
                        </a:rPr>
                        <a:t>100</a:t>
                      </a:r>
                    </a:p>
                  </a:txBody>
                  <a:tcPr marL="12700" marR="12700" marT="12700" marB="0" anchor="b">
                    <a:lnL>
                      <a:noFill/>
                    </a:lnL>
                    <a:lnR>
                      <a:noFill/>
                    </a:lnR>
                    <a:lnT>
                      <a:noFill/>
                    </a:lnT>
                    <a:lnB>
                      <a:noFill/>
                    </a:lnB>
                  </a:tcPr>
                </a:tc>
                <a:tc>
                  <a:txBody>
                    <a:bodyPr/>
                    <a:lstStyle/>
                    <a:p>
                      <a:pPr algn="l" fontAlgn="b"/>
                      <a:r>
                        <a:rPr lang="en-US" sz="1000" b="0" i="0" u="none" strike="noStrike">
                          <a:effectLst/>
                          <a:latin typeface="Verdana"/>
                        </a:rPr>
                        <a:t>! 20*2 + 60</a:t>
                      </a:r>
                    </a:p>
                  </a:txBody>
                  <a:tcPr marL="12700" marR="12700" marT="12700" marB="0" anchor="b">
                    <a:lnL>
                      <a:noFill/>
                    </a:lnL>
                    <a:lnR>
                      <a:noFill/>
                    </a:lnR>
                    <a:lnT>
                      <a:noFill/>
                    </a:lnT>
                    <a:lnB>
                      <a:noFill/>
                    </a:lnB>
                  </a:tcPr>
                </a:tc>
                <a:tc>
                  <a:txBody>
                    <a:bodyPr/>
                    <a:lstStyle/>
                    <a:p>
                      <a:pPr algn="l" fontAlgn="b"/>
                      <a:endParaRPr lang="en-US" sz="1000" b="0" i="0" u="none" strike="noStrike">
                        <a:effectLst/>
                        <a:latin typeface="Verdana"/>
                      </a:endParaRPr>
                    </a:p>
                  </a:txBody>
                  <a:tcPr marL="12700" marR="12700" marT="12700" marB="0" anchor="b">
                    <a:lnL>
                      <a:noFill/>
                    </a:lnL>
                    <a:lnR>
                      <a:noFill/>
                    </a:lnR>
                    <a:lnT>
                      <a:noFill/>
                    </a:lnT>
                    <a:lnB>
                      <a:noFill/>
                    </a:lnB>
                  </a:tcPr>
                </a:tc>
                <a:tc>
                  <a:txBody>
                    <a:bodyPr/>
                    <a:lstStyle/>
                    <a:p>
                      <a:pPr algn="l" fontAlgn="b"/>
                      <a:endParaRPr lang="en-US" sz="1000" b="0" i="0" u="none" strike="noStrike">
                        <a:effectLst/>
                        <a:latin typeface="Verdana"/>
                      </a:endParaRPr>
                    </a:p>
                  </a:txBody>
                  <a:tcPr marL="12700" marR="12700" marT="12700" marB="0" anchor="b">
                    <a:lnL>
                      <a:noFill/>
                    </a:lnL>
                    <a:lnR>
                      <a:noFill/>
                    </a:lnR>
                    <a:lnT>
                      <a:noFill/>
                    </a:lnT>
                    <a:lnB>
                      <a:noFill/>
                    </a:lnB>
                  </a:tcPr>
                </a:tc>
              </a:tr>
              <a:tr h="165100">
                <a:tc gridSpan="2">
                  <a:txBody>
                    <a:bodyPr/>
                    <a:lstStyle/>
                    <a:p>
                      <a:pPr algn="l" fontAlgn="b"/>
                      <a:r>
                        <a:rPr lang="en-US" sz="1000" b="0" i="0" u="none" strike="noStrike">
                          <a:effectLst/>
                          <a:latin typeface="Verdana"/>
                        </a:rPr>
                        <a:t>100 = 16 (1- .04/ROC)/ (.12-.04)</a:t>
                      </a:r>
                    </a:p>
                  </a:txBody>
                  <a:tcPr marL="12700" marR="12700" marT="12700" marB="0" anchor="b">
                    <a:lnL>
                      <a:noFill/>
                    </a:lnL>
                    <a:lnR>
                      <a:noFill/>
                    </a:lnR>
                    <a:lnT>
                      <a:noFill/>
                    </a:lnT>
                    <a:lnB>
                      <a:noFill/>
                    </a:lnB>
                  </a:tcPr>
                </a:tc>
                <a:tc hMerge="1">
                  <a:txBody>
                    <a:bodyPr/>
                    <a:lstStyle/>
                    <a:p>
                      <a:endParaRPr lang="en-US"/>
                    </a:p>
                  </a:txBody>
                  <a:tcPr/>
                </a:tc>
                <a:tc>
                  <a:txBody>
                    <a:bodyPr/>
                    <a:lstStyle/>
                    <a:p>
                      <a:pPr algn="l" fontAlgn="b"/>
                      <a:endParaRPr lang="en-US" sz="1000" b="0" i="0" u="none" strike="noStrike">
                        <a:effectLst/>
                        <a:latin typeface="Verdana"/>
                      </a:endParaRPr>
                    </a:p>
                  </a:txBody>
                  <a:tcPr marL="12700" marR="12700" marT="12700" marB="0" anchor="b">
                    <a:lnL>
                      <a:noFill/>
                    </a:lnL>
                    <a:lnR>
                      <a:noFill/>
                    </a:lnR>
                    <a:lnT>
                      <a:noFill/>
                    </a:lnT>
                    <a:lnB>
                      <a:noFill/>
                    </a:lnB>
                  </a:tcPr>
                </a:tc>
                <a:tc>
                  <a:txBody>
                    <a:bodyPr/>
                    <a:lstStyle/>
                    <a:p>
                      <a:pPr algn="l" fontAlgn="b"/>
                      <a:endParaRPr lang="en-US" sz="1000" b="0" i="0" u="none" strike="noStrike">
                        <a:effectLst/>
                        <a:latin typeface="Verdana"/>
                      </a:endParaRPr>
                    </a:p>
                  </a:txBody>
                  <a:tcPr marL="12700" marR="12700" marT="12700" marB="0" anchor="b">
                    <a:lnL>
                      <a:noFill/>
                    </a:lnL>
                    <a:lnR>
                      <a:noFill/>
                    </a:lnR>
                    <a:lnT>
                      <a:noFill/>
                    </a:lnT>
                    <a:lnB>
                      <a:noFill/>
                    </a:lnB>
                  </a:tcPr>
                </a:tc>
                <a:tc>
                  <a:txBody>
                    <a:bodyPr/>
                    <a:lstStyle/>
                    <a:p>
                      <a:pPr algn="l" fontAlgn="b"/>
                      <a:endParaRPr lang="en-US" sz="1000" b="0" i="0" u="none" strike="noStrike">
                        <a:effectLst/>
                        <a:latin typeface="Verdana"/>
                      </a:endParaRPr>
                    </a:p>
                  </a:txBody>
                  <a:tcPr marL="12700" marR="12700" marT="12700" marB="0" anchor="b">
                    <a:lnL>
                      <a:noFill/>
                    </a:lnL>
                    <a:lnR>
                      <a:noFill/>
                    </a:lnR>
                    <a:lnT>
                      <a:noFill/>
                    </a:lnT>
                    <a:lnB>
                      <a:noFill/>
                    </a:lnB>
                  </a:tcPr>
                </a:tc>
              </a:tr>
              <a:tr h="165100">
                <a:tc>
                  <a:txBody>
                    <a:bodyPr/>
                    <a:lstStyle/>
                    <a:p>
                      <a:pPr algn="l" fontAlgn="b"/>
                      <a:r>
                        <a:rPr lang="en-US" sz="1000" b="0" i="0" u="none" strike="noStrike">
                          <a:effectLst/>
                          <a:latin typeface="Verdana"/>
                        </a:rPr>
                        <a:t>Solving for ROC</a:t>
                      </a:r>
                    </a:p>
                  </a:txBody>
                  <a:tcPr marL="12700" marR="12700" marT="12700" marB="0" anchor="b">
                    <a:lnL>
                      <a:noFill/>
                    </a:lnL>
                    <a:lnR>
                      <a:noFill/>
                    </a:lnR>
                    <a:lnT>
                      <a:noFill/>
                    </a:lnT>
                    <a:lnB>
                      <a:noFill/>
                    </a:lnB>
                  </a:tcPr>
                </a:tc>
                <a:tc>
                  <a:txBody>
                    <a:bodyPr/>
                    <a:lstStyle/>
                    <a:p>
                      <a:pPr algn="l" fontAlgn="b"/>
                      <a:endParaRPr lang="en-US" sz="1000" b="0" i="0" u="none" strike="noStrike">
                        <a:effectLst/>
                        <a:latin typeface="Verdana"/>
                      </a:endParaRPr>
                    </a:p>
                  </a:txBody>
                  <a:tcPr marL="12700" marR="12700" marT="12700" marB="0" anchor="b">
                    <a:lnL>
                      <a:noFill/>
                    </a:lnL>
                    <a:lnR>
                      <a:noFill/>
                    </a:lnR>
                    <a:lnT>
                      <a:noFill/>
                    </a:lnT>
                    <a:lnB>
                      <a:noFill/>
                    </a:lnB>
                  </a:tcPr>
                </a:tc>
                <a:tc>
                  <a:txBody>
                    <a:bodyPr/>
                    <a:lstStyle/>
                    <a:p>
                      <a:pPr algn="l" fontAlgn="b"/>
                      <a:endParaRPr lang="en-US" sz="1000" b="0" i="0" u="none" strike="noStrike">
                        <a:effectLst/>
                        <a:latin typeface="Verdana"/>
                      </a:endParaRPr>
                    </a:p>
                  </a:txBody>
                  <a:tcPr marL="12700" marR="12700" marT="12700" marB="0" anchor="b">
                    <a:lnL>
                      <a:noFill/>
                    </a:lnL>
                    <a:lnR>
                      <a:noFill/>
                    </a:lnR>
                    <a:lnT>
                      <a:noFill/>
                    </a:lnT>
                    <a:lnB>
                      <a:noFill/>
                    </a:lnB>
                  </a:tcPr>
                </a:tc>
                <a:tc>
                  <a:txBody>
                    <a:bodyPr/>
                    <a:lstStyle/>
                    <a:p>
                      <a:pPr algn="l" fontAlgn="b"/>
                      <a:endParaRPr lang="en-US" sz="1000" b="0" i="0" u="none" strike="noStrike">
                        <a:effectLst/>
                        <a:latin typeface="Verdana"/>
                      </a:endParaRPr>
                    </a:p>
                  </a:txBody>
                  <a:tcPr marL="12700" marR="12700" marT="12700" marB="0" anchor="b">
                    <a:lnL>
                      <a:noFill/>
                    </a:lnL>
                    <a:lnR>
                      <a:noFill/>
                    </a:lnR>
                    <a:lnT>
                      <a:noFill/>
                    </a:lnT>
                    <a:lnB>
                      <a:noFill/>
                    </a:lnB>
                  </a:tcPr>
                </a:tc>
                <a:tc>
                  <a:txBody>
                    <a:bodyPr/>
                    <a:lstStyle/>
                    <a:p>
                      <a:pPr algn="l" fontAlgn="b"/>
                      <a:endParaRPr lang="en-US" sz="1000" b="0" i="0" u="none" strike="noStrike">
                        <a:effectLst/>
                        <a:latin typeface="Verdana"/>
                      </a:endParaRPr>
                    </a:p>
                  </a:txBody>
                  <a:tcPr marL="12700" marR="12700" marT="12700" marB="0" anchor="b">
                    <a:lnL>
                      <a:noFill/>
                    </a:lnL>
                    <a:lnR>
                      <a:noFill/>
                    </a:lnR>
                    <a:lnT>
                      <a:noFill/>
                    </a:lnT>
                    <a:lnB>
                      <a:noFill/>
                    </a:lnB>
                  </a:tcPr>
                </a:tc>
              </a:tr>
              <a:tr h="165100">
                <a:tc>
                  <a:txBody>
                    <a:bodyPr/>
                    <a:lstStyle/>
                    <a:p>
                      <a:pPr algn="l" fontAlgn="b"/>
                      <a:r>
                        <a:rPr lang="en-US" sz="1000" b="0" i="0" u="none" strike="noStrike">
                          <a:effectLst/>
                          <a:latin typeface="Verdana"/>
                        </a:rPr>
                        <a:t>Return on capital =</a:t>
                      </a:r>
                    </a:p>
                  </a:txBody>
                  <a:tcPr marL="12700" marR="12700" marT="12700" marB="0" anchor="b">
                    <a:lnL>
                      <a:noFill/>
                    </a:lnL>
                    <a:lnR>
                      <a:noFill/>
                    </a:lnR>
                    <a:lnT>
                      <a:noFill/>
                    </a:lnT>
                    <a:lnB>
                      <a:noFill/>
                    </a:lnB>
                  </a:tcPr>
                </a:tc>
                <a:tc>
                  <a:txBody>
                    <a:bodyPr/>
                    <a:lstStyle/>
                    <a:p>
                      <a:pPr algn="r" fontAlgn="b"/>
                      <a:r>
                        <a:rPr lang="en-US" sz="1000" b="0" i="0" u="none" strike="noStrike">
                          <a:effectLst/>
                          <a:latin typeface="Verdana"/>
                        </a:rPr>
                        <a:t>8%</a:t>
                      </a:r>
                    </a:p>
                  </a:txBody>
                  <a:tcPr marL="12700" marR="12700" marT="12700" marB="0" anchor="b">
                    <a:lnL>
                      <a:noFill/>
                    </a:lnL>
                    <a:lnR>
                      <a:noFill/>
                    </a:lnR>
                    <a:lnT>
                      <a:noFill/>
                    </a:lnT>
                    <a:lnB>
                      <a:noFill/>
                    </a:lnB>
                  </a:tcPr>
                </a:tc>
                <a:tc>
                  <a:txBody>
                    <a:bodyPr/>
                    <a:lstStyle/>
                    <a:p>
                      <a:pPr algn="l" fontAlgn="b"/>
                      <a:endParaRPr lang="en-US" sz="1000" b="0" i="0" u="none" strike="noStrike">
                        <a:effectLst/>
                        <a:latin typeface="Verdana"/>
                      </a:endParaRPr>
                    </a:p>
                  </a:txBody>
                  <a:tcPr marL="12700" marR="12700" marT="12700" marB="0" anchor="b">
                    <a:lnL>
                      <a:noFill/>
                    </a:lnL>
                    <a:lnR>
                      <a:noFill/>
                    </a:lnR>
                    <a:lnT>
                      <a:noFill/>
                    </a:lnT>
                    <a:lnB>
                      <a:noFill/>
                    </a:lnB>
                  </a:tcPr>
                </a:tc>
                <a:tc>
                  <a:txBody>
                    <a:bodyPr/>
                    <a:lstStyle/>
                    <a:p>
                      <a:pPr algn="l" fontAlgn="b"/>
                      <a:endParaRPr lang="en-US" sz="1000" b="0" i="0" u="none" strike="noStrike">
                        <a:effectLst/>
                        <a:latin typeface="Verdana"/>
                      </a:endParaRPr>
                    </a:p>
                  </a:txBody>
                  <a:tcPr marL="12700" marR="12700" marT="12700" marB="0" anchor="b">
                    <a:lnL>
                      <a:noFill/>
                    </a:lnL>
                    <a:lnR>
                      <a:noFill/>
                    </a:lnR>
                    <a:lnT>
                      <a:noFill/>
                    </a:lnT>
                    <a:lnB>
                      <a:noFill/>
                    </a:lnB>
                  </a:tcPr>
                </a:tc>
                <a:tc>
                  <a:txBody>
                    <a:bodyPr/>
                    <a:lstStyle/>
                    <a:p>
                      <a:pPr algn="l" fontAlgn="b"/>
                      <a:endParaRPr lang="en-US" sz="1000" b="0" i="0" u="none" strike="noStrike">
                        <a:effectLst/>
                        <a:latin typeface="Verdana"/>
                      </a:endParaRPr>
                    </a:p>
                  </a:txBody>
                  <a:tcPr marL="12700" marR="12700" marT="12700" marB="0" anchor="b">
                    <a:lnL>
                      <a:noFill/>
                    </a:lnL>
                    <a:lnR>
                      <a:noFill/>
                    </a:lnR>
                    <a:lnT>
                      <a:noFill/>
                    </a:lnT>
                    <a:lnB>
                      <a:noFill/>
                    </a:lnB>
                  </a:tcPr>
                </a:tc>
              </a:tr>
              <a:tr h="165100">
                <a:tc>
                  <a:txBody>
                    <a:bodyPr/>
                    <a:lstStyle/>
                    <a:p>
                      <a:pPr algn="l" fontAlgn="b"/>
                      <a:endParaRPr lang="en-US" sz="1000" b="0" i="0" u="none" strike="noStrike">
                        <a:effectLst/>
                        <a:latin typeface="Verdana"/>
                      </a:endParaRPr>
                    </a:p>
                  </a:txBody>
                  <a:tcPr marL="12700" marR="12700" marT="12700" marB="0" anchor="b">
                    <a:lnL>
                      <a:noFill/>
                    </a:lnL>
                    <a:lnR>
                      <a:noFill/>
                    </a:lnR>
                    <a:lnT>
                      <a:noFill/>
                    </a:lnT>
                    <a:lnB>
                      <a:noFill/>
                    </a:lnB>
                  </a:tcPr>
                </a:tc>
                <a:tc>
                  <a:txBody>
                    <a:bodyPr/>
                    <a:lstStyle/>
                    <a:p>
                      <a:pPr algn="l" fontAlgn="b"/>
                      <a:endParaRPr lang="en-US" sz="1000" b="0" i="0" u="none" strike="noStrike">
                        <a:effectLst/>
                        <a:latin typeface="Verdana"/>
                      </a:endParaRPr>
                    </a:p>
                  </a:txBody>
                  <a:tcPr marL="12700" marR="12700" marT="12700" marB="0" anchor="b">
                    <a:lnL>
                      <a:noFill/>
                    </a:lnL>
                    <a:lnR>
                      <a:noFill/>
                    </a:lnR>
                    <a:lnT>
                      <a:noFill/>
                    </a:lnT>
                    <a:lnB>
                      <a:noFill/>
                    </a:lnB>
                  </a:tcPr>
                </a:tc>
                <a:tc>
                  <a:txBody>
                    <a:bodyPr/>
                    <a:lstStyle/>
                    <a:p>
                      <a:pPr algn="l" fontAlgn="b"/>
                      <a:endParaRPr lang="en-US" sz="1000" b="0" i="0" u="none" strike="noStrike">
                        <a:effectLst/>
                        <a:latin typeface="Verdana"/>
                      </a:endParaRPr>
                    </a:p>
                  </a:txBody>
                  <a:tcPr marL="12700" marR="12700" marT="12700" marB="0" anchor="b">
                    <a:lnL>
                      <a:noFill/>
                    </a:lnL>
                    <a:lnR>
                      <a:noFill/>
                    </a:lnR>
                    <a:lnT>
                      <a:noFill/>
                    </a:lnT>
                    <a:lnB>
                      <a:noFill/>
                    </a:lnB>
                  </a:tcPr>
                </a:tc>
                <a:tc>
                  <a:txBody>
                    <a:bodyPr/>
                    <a:lstStyle/>
                    <a:p>
                      <a:pPr algn="l" fontAlgn="b"/>
                      <a:endParaRPr lang="en-US" sz="1000" b="0" i="0" u="none" strike="noStrike">
                        <a:effectLst/>
                        <a:latin typeface="Verdana"/>
                      </a:endParaRPr>
                    </a:p>
                  </a:txBody>
                  <a:tcPr marL="12700" marR="12700" marT="12700" marB="0" anchor="b">
                    <a:lnL>
                      <a:noFill/>
                    </a:lnL>
                    <a:lnR>
                      <a:noFill/>
                    </a:lnR>
                    <a:lnT>
                      <a:noFill/>
                    </a:lnT>
                    <a:lnB>
                      <a:noFill/>
                    </a:lnB>
                  </a:tcPr>
                </a:tc>
                <a:tc>
                  <a:txBody>
                    <a:bodyPr/>
                    <a:lstStyle/>
                    <a:p>
                      <a:pPr algn="l" fontAlgn="b"/>
                      <a:endParaRPr lang="en-US" sz="1000" b="0" i="0" u="none" strike="noStrike">
                        <a:effectLst/>
                        <a:latin typeface="Verdana"/>
                      </a:endParaRPr>
                    </a:p>
                  </a:txBody>
                  <a:tcPr marL="12700" marR="12700" marT="12700" marB="0" anchor="b">
                    <a:lnL>
                      <a:noFill/>
                    </a:lnL>
                    <a:lnR>
                      <a:noFill/>
                    </a:lnR>
                    <a:lnT>
                      <a:noFill/>
                    </a:lnT>
                    <a:lnB>
                      <a:noFill/>
                    </a:lnB>
                  </a:tcPr>
                </a:tc>
              </a:tr>
              <a:tr h="165100">
                <a:tc>
                  <a:txBody>
                    <a:bodyPr/>
                    <a:lstStyle/>
                    <a:p>
                      <a:pPr algn="l" fontAlgn="b"/>
                      <a:r>
                        <a:rPr lang="en-US" sz="1000" b="0" i="0" u="none" strike="noStrike">
                          <a:effectLst/>
                          <a:latin typeface="Verdana"/>
                        </a:rPr>
                        <a:t>b. Pay down debt option</a:t>
                      </a:r>
                    </a:p>
                  </a:txBody>
                  <a:tcPr marL="12700" marR="12700" marT="12700" marB="0" anchor="b">
                    <a:lnL>
                      <a:noFill/>
                    </a:lnL>
                    <a:lnR>
                      <a:noFill/>
                    </a:lnR>
                    <a:lnT>
                      <a:noFill/>
                    </a:lnT>
                    <a:lnB>
                      <a:noFill/>
                    </a:lnB>
                  </a:tcPr>
                </a:tc>
                <a:tc>
                  <a:txBody>
                    <a:bodyPr/>
                    <a:lstStyle/>
                    <a:p>
                      <a:pPr algn="l" fontAlgn="b"/>
                      <a:endParaRPr lang="en-US" sz="1000" b="0" i="0" u="none" strike="noStrike">
                        <a:effectLst/>
                        <a:latin typeface="Verdana"/>
                      </a:endParaRPr>
                    </a:p>
                  </a:txBody>
                  <a:tcPr marL="12700" marR="12700" marT="12700" marB="0" anchor="b">
                    <a:lnL>
                      <a:noFill/>
                    </a:lnL>
                    <a:lnR>
                      <a:noFill/>
                    </a:lnR>
                    <a:lnT>
                      <a:noFill/>
                    </a:lnT>
                    <a:lnB>
                      <a:noFill/>
                    </a:lnB>
                  </a:tcPr>
                </a:tc>
                <a:tc>
                  <a:txBody>
                    <a:bodyPr/>
                    <a:lstStyle/>
                    <a:p>
                      <a:pPr algn="l" fontAlgn="b"/>
                      <a:endParaRPr lang="en-US" sz="1000" b="0" i="0" u="none" strike="noStrike">
                        <a:effectLst/>
                        <a:latin typeface="Verdana"/>
                      </a:endParaRPr>
                    </a:p>
                  </a:txBody>
                  <a:tcPr marL="12700" marR="12700" marT="12700" marB="0" anchor="b">
                    <a:lnL>
                      <a:noFill/>
                    </a:lnL>
                    <a:lnR>
                      <a:noFill/>
                    </a:lnR>
                    <a:lnT>
                      <a:noFill/>
                    </a:lnT>
                    <a:lnB>
                      <a:noFill/>
                    </a:lnB>
                  </a:tcPr>
                </a:tc>
                <a:tc>
                  <a:txBody>
                    <a:bodyPr/>
                    <a:lstStyle/>
                    <a:p>
                      <a:pPr algn="l" fontAlgn="b"/>
                      <a:endParaRPr lang="en-US" sz="1000" b="0" i="0" u="none" strike="noStrike">
                        <a:effectLst/>
                        <a:latin typeface="Verdana"/>
                      </a:endParaRPr>
                    </a:p>
                  </a:txBody>
                  <a:tcPr marL="12700" marR="12700" marT="12700" marB="0" anchor="b">
                    <a:lnL>
                      <a:noFill/>
                    </a:lnL>
                    <a:lnR>
                      <a:noFill/>
                    </a:lnR>
                    <a:lnT>
                      <a:noFill/>
                    </a:lnT>
                    <a:lnB>
                      <a:noFill/>
                    </a:lnB>
                  </a:tcPr>
                </a:tc>
                <a:tc>
                  <a:txBody>
                    <a:bodyPr/>
                    <a:lstStyle/>
                    <a:p>
                      <a:pPr algn="l" fontAlgn="b"/>
                      <a:endParaRPr lang="en-US" sz="1000" b="0" i="0" u="none" strike="noStrike">
                        <a:effectLst/>
                        <a:latin typeface="Verdana"/>
                      </a:endParaRPr>
                    </a:p>
                  </a:txBody>
                  <a:tcPr marL="12700" marR="12700" marT="12700" marB="0" anchor="b">
                    <a:lnL>
                      <a:noFill/>
                    </a:lnL>
                    <a:lnR>
                      <a:noFill/>
                    </a:lnR>
                    <a:lnT>
                      <a:noFill/>
                    </a:lnT>
                    <a:lnB>
                      <a:noFill/>
                    </a:lnB>
                  </a:tcPr>
                </a:tc>
              </a:tr>
              <a:tr h="165100">
                <a:tc gridSpan="5">
                  <a:txBody>
                    <a:bodyPr/>
                    <a:lstStyle/>
                    <a:p>
                      <a:pPr algn="l" fontAlgn="b"/>
                      <a:r>
                        <a:rPr lang="en-US" sz="1000" b="0" i="0" u="none" strike="noStrike">
                          <a:effectLst/>
                          <a:latin typeface="Verdana"/>
                        </a:rPr>
                        <a:t>If you assume that the write down of capital has no impact on future ROC</a:t>
                      </a:r>
                    </a:p>
                  </a:txBody>
                  <a:tcPr marL="12700" marR="12700" marT="12700"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65100">
                <a:tc>
                  <a:txBody>
                    <a:bodyPr/>
                    <a:lstStyle/>
                    <a:p>
                      <a:pPr algn="l" fontAlgn="b"/>
                      <a:r>
                        <a:rPr lang="en-US" sz="1000" b="0" i="0" u="none" strike="noStrike">
                          <a:effectLst/>
                          <a:latin typeface="Verdana"/>
                        </a:rPr>
                        <a:t>Reinvestmnet rate =</a:t>
                      </a:r>
                    </a:p>
                  </a:txBody>
                  <a:tcPr marL="12700" marR="12700" marT="12700" marB="0" anchor="b">
                    <a:lnL>
                      <a:noFill/>
                    </a:lnL>
                    <a:lnR>
                      <a:noFill/>
                    </a:lnR>
                    <a:lnT>
                      <a:noFill/>
                    </a:lnT>
                    <a:lnB>
                      <a:noFill/>
                    </a:lnB>
                  </a:tcPr>
                </a:tc>
                <a:tc>
                  <a:txBody>
                    <a:bodyPr/>
                    <a:lstStyle/>
                    <a:p>
                      <a:pPr algn="r" fontAlgn="b"/>
                      <a:r>
                        <a:rPr lang="en-US" sz="1000" b="0" i="0" u="none" strike="noStrike">
                          <a:effectLst/>
                          <a:latin typeface="Verdana"/>
                        </a:rPr>
                        <a:t>50.00%</a:t>
                      </a:r>
                    </a:p>
                  </a:txBody>
                  <a:tcPr marL="12700" marR="12700" marT="12700" marB="0" anchor="b">
                    <a:lnL>
                      <a:noFill/>
                    </a:lnL>
                    <a:lnR>
                      <a:noFill/>
                    </a:lnR>
                    <a:lnT>
                      <a:noFill/>
                    </a:lnT>
                    <a:lnB>
                      <a:noFill/>
                    </a:lnB>
                  </a:tcPr>
                </a:tc>
                <a:tc gridSpan="2">
                  <a:txBody>
                    <a:bodyPr/>
                    <a:lstStyle/>
                    <a:p>
                      <a:pPr algn="l" fontAlgn="b"/>
                      <a:r>
                        <a:rPr lang="en-US" sz="1000" b="0" i="0" u="none" strike="noStrike">
                          <a:effectLst/>
                          <a:latin typeface="Verdana"/>
                        </a:rPr>
                        <a:t>! g/ ROC = 4/8</a:t>
                      </a:r>
                    </a:p>
                  </a:txBody>
                  <a:tcPr marL="12700" marR="12700" marT="12700" marB="0" anchor="b">
                    <a:lnL>
                      <a:noFill/>
                    </a:lnL>
                    <a:lnR>
                      <a:noFill/>
                    </a:lnR>
                    <a:lnT>
                      <a:noFill/>
                    </a:lnT>
                    <a:lnB>
                      <a:noFill/>
                    </a:lnB>
                  </a:tcPr>
                </a:tc>
                <a:tc hMerge="1">
                  <a:txBody>
                    <a:bodyPr/>
                    <a:lstStyle/>
                    <a:p>
                      <a:endParaRPr lang="en-US"/>
                    </a:p>
                  </a:txBody>
                  <a:tcPr/>
                </a:tc>
                <a:tc>
                  <a:txBody>
                    <a:bodyPr/>
                    <a:lstStyle/>
                    <a:p>
                      <a:pPr algn="l" fontAlgn="b"/>
                      <a:endParaRPr lang="en-US" sz="1000" b="0" i="0" u="none" strike="noStrike">
                        <a:effectLst/>
                        <a:latin typeface="Verdana"/>
                      </a:endParaRPr>
                    </a:p>
                  </a:txBody>
                  <a:tcPr marL="12700" marR="12700" marT="12700" marB="0" anchor="b">
                    <a:lnL>
                      <a:noFill/>
                    </a:lnL>
                    <a:lnR>
                      <a:noFill/>
                    </a:lnR>
                    <a:lnT>
                      <a:noFill/>
                    </a:lnT>
                    <a:lnB>
                      <a:noFill/>
                    </a:lnB>
                  </a:tcPr>
                </a:tc>
              </a:tr>
              <a:tr h="165100">
                <a:tc>
                  <a:txBody>
                    <a:bodyPr/>
                    <a:lstStyle/>
                    <a:p>
                      <a:pPr algn="l" fontAlgn="b"/>
                      <a:r>
                        <a:rPr lang="en-US" sz="1000" b="0" i="0" u="none" strike="noStrike">
                          <a:effectLst/>
                          <a:latin typeface="Verdana"/>
                        </a:rPr>
                        <a:t>New firm value =</a:t>
                      </a:r>
                    </a:p>
                  </a:txBody>
                  <a:tcPr marL="12700" marR="12700" marT="12700" marB="0" anchor="b">
                    <a:lnL>
                      <a:noFill/>
                    </a:lnL>
                    <a:lnR>
                      <a:noFill/>
                    </a:lnR>
                    <a:lnT>
                      <a:noFill/>
                    </a:lnT>
                    <a:lnB>
                      <a:noFill/>
                    </a:lnB>
                  </a:tcPr>
                </a:tc>
                <a:tc>
                  <a:txBody>
                    <a:bodyPr/>
                    <a:lstStyle/>
                    <a:p>
                      <a:pPr algn="r" fontAlgn="b"/>
                      <a:r>
                        <a:rPr lang="en-US" sz="1000" b="0" i="0" u="none" strike="noStrike">
                          <a:effectLst/>
                          <a:latin typeface="Verdana"/>
                        </a:rPr>
                        <a:t>133.3333333</a:t>
                      </a:r>
                    </a:p>
                  </a:txBody>
                  <a:tcPr marL="12700" marR="12700" marT="12700" marB="0" anchor="b">
                    <a:lnL>
                      <a:noFill/>
                    </a:lnL>
                    <a:lnR>
                      <a:noFill/>
                    </a:lnR>
                    <a:lnT>
                      <a:noFill/>
                    </a:lnT>
                    <a:lnB>
                      <a:noFill/>
                    </a:lnB>
                  </a:tcPr>
                </a:tc>
                <a:tc>
                  <a:txBody>
                    <a:bodyPr/>
                    <a:lstStyle/>
                    <a:p>
                      <a:pPr algn="l" fontAlgn="b"/>
                      <a:endParaRPr lang="en-US" sz="1000" b="0" i="0" u="none" strike="noStrike">
                        <a:effectLst/>
                        <a:latin typeface="Verdana"/>
                      </a:endParaRPr>
                    </a:p>
                  </a:txBody>
                  <a:tcPr marL="12700" marR="12700" marT="12700" marB="0" anchor="b">
                    <a:lnL>
                      <a:noFill/>
                    </a:lnL>
                    <a:lnR>
                      <a:noFill/>
                    </a:lnR>
                    <a:lnT>
                      <a:noFill/>
                    </a:lnT>
                    <a:lnB>
                      <a:noFill/>
                    </a:lnB>
                  </a:tcPr>
                </a:tc>
                <a:tc>
                  <a:txBody>
                    <a:bodyPr/>
                    <a:lstStyle/>
                    <a:p>
                      <a:pPr algn="l" fontAlgn="b"/>
                      <a:endParaRPr lang="en-US" sz="1000" b="0" i="0" u="none" strike="noStrike">
                        <a:effectLst/>
                        <a:latin typeface="Verdana"/>
                      </a:endParaRPr>
                    </a:p>
                  </a:txBody>
                  <a:tcPr marL="12700" marR="12700" marT="12700" marB="0" anchor="b">
                    <a:lnL>
                      <a:noFill/>
                    </a:lnL>
                    <a:lnR>
                      <a:noFill/>
                    </a:lnR>
                    <a:lnT>
                      <a:noFill/>
                    </a:lnT>
                    <a:lnB>
                      <a:noFill/>
                    </a:lnB>
                  </a:tcPr>
                </a:tc>
                <a:tc>
                  <a:txBody>
                    <a:bodyPr/>
                    <a:lstStyle/>
                    <a:p>
                      <a:pPr algn="l" fontAlgn="b"/>
                      <a:endParaRPr lang="en-US" sz="1000" b="0" i="0" u="none" strike="noStrike">
                        <a:effectLst/>
                        <a:latin typeface="Verdana"/>
                      </a:endParaRPr>
                    </a:p>
                  </a:txBody>
                  <a:tcPr marL="12700" marR="12700" marT="12700" marB="0" anchor="b">
                    <a:lnL>
                      <a:noFill/>
                    </a:lnL>
                    <a:lnR>
                      <a:noFill/>
                    </a:lnR>
                    <a:lnT>
                      <a:noFill/>
                    </a:lnT>
                    <a:lnB>
                      <a:noFill/>
                    </a:lnB>
                  </a:tcPr>
                </a:tc>
              </a:tr>
              <a:tr h="165100">
                <a:tc>
                  <a:txBody>
                    <a:bodyPr/>
                    <a:lstStyle/>
                    <a:p>
                      <a:pPr algn="l" fontAlgn="b"/>
                      <a:endParaRPr lang="en-US" sz="1000" b="0" i="0" u="none" strike="noStrike">
                        <a:effectLst/>
                        <a:latin typeface="Verdana"/>
                      </a:endParaRPr>
                    </a:p>
                  </a:txBody>
                  <a:tcPr marL="12700" marR="12700" marT="12700" marB="0" anchor="b">
                    <a:lnL>
                      <a:noFill/>
                    </a:lnL>
                    <a:lnR>
                      <a:noFill/>
                    </a:lnR>
                    <a:lnT>
                      <a:noFill/>
                    </a:lnT>
                    <a:lnB>
                      <a:noFill/>
                    </a:lnB>
                  </a:tcPr>
                </a:tc>
                <a:tc>
                  <a:txBody>
                    <a:bodyPr/>
                    <a:lstStyle/>
                    <a:p>
                      <a:pPr algn="l" fontAlgn="b"/>
                      <a:endParaRPr lang="en-US" sz="1000" b="0" i="0" u="none" strike="noStrike">
                        <a:effectLst/>
                        <a:latin typeface="Verdana"/>
                      </a:endParaRPr>
                    </a:p>
                  </a:txBody>
                  <a:tcPr marL="12700" marR="12700" marT="12700" marB="0" anchor="b">
                    <a:lnL>
                      <a:noFill/>
                    </a:lnL>
                    <a:lnR>
                      <a:noFill/>
                    </a:lnR>
                    <a:lnT>
                      <a:noFill/>
                    </a:lnT>
                    <a:lnB>
                      <a:noFill/>
                    </a:lnB>
                  </a:tcPr>
                </a:tc>
                <a:tc>
                  <a:txBody>
                    <a:bodyPr/>
                    <a:lstStyle/>
                    <a:p>
                      <a:pPr algn="l" fontAlgn="b"/>
                      <a:endParaRPr lang="en-US" sz="1000" b="0" i="0" u="none" strike="noStrike">
                        <a:effectLst/>
                        <a:latin typeface="Verdana"/>
                      </a:endParaRPr>
                    </a:p>
                  </a:txBody>
                  <a:tcPr marL="12700" marR="12700" marT="12700" marB="0" anchor="b">
                    <a:lnL>
                      <a:noFill/>
                    </a:lnL>
                    <a:lnR>
                      <a:noFill/>
                    </a:lnR>
                    <a:lnT>
                      <a:noFill/>
                    </a:lnT>
                    <a:lnB>
                      <a:noFill/>
                    </a:lnB>
                  </a:tcPr>
                </a:tc>
                <a:tc>
                  <a:txBody>
                    <a:bodyPr/>
                    <a:lstStyle/>
                    <a:p>
                      <a:pPr algn="l" fontAlgn="b"/>
                      <a:endParaRPr lang="en-US" sz="1000" b="0" i="0" u="none" strike="noStrike">
                        <a:effectLst/>
                        <a:latin typeface="Verdana"/>
                      </a:endParaRPr>
                    </a:p>
                  </a:txBody>
                  <a:tcPr marL="12700" marR="12700" marT="12700" marB="0" anchor="b">
                    <a:lnL>
                      <a:noFill/>
                    </a:lnL>
                    <a:lnR>
                      <a:noFill/>
                    </a:lnR>
                    <a:lnT>
                      <a:noFill/>
                    </a:lnT>
                    <a:lnB>
                      <a:noFill/>
                    </a:lnB>
                  </a:tcPr>
                </a:tc>
                <a:tc>
                  <a:txBody>
                    <a:bodyPr/>
                    <a:lstStyle/>
                    <a:p>
                      <a:pPr algn="l" fontAlgn="b"/>
                      <a:endParaRPr lang="en-US" sz="1000" b="0" i="0" u="none" strike="noStrike">
                        <a:effectLst/>
                        <a:latin typeface="Verdana"/>
                      </a:endParaRPr>
                    </a:p>
                  </a:txBody>
                  <a:tcPr marL="12700" marR="12700" marT="12700" marB="0" anchor="b">
                    <a:lnL>
                      <a:noFill/>
                    </a:lnL>
                    <a:lnR>
                      <a:noFill/>
                    </a:lnR>
                    <a:lnT>
                      <a:noFill/>
                    </a:lnT>
                    <a:lnB>
                      <a:noFill/>
                    </a:lnB>
                  </a:tcPr>
                </a:tc>
              </a:tr>
              <a:tr h="165100">
                <a:tc gridSpan="5">
                  <a:txBody>
                    <a:bodyPr/>
                    <a:lstStyle/>
                    <a:p>
                      <a:pPr algn="l" fontAlgn="b"/>
                      <a:r>
                        <a:rPr lang="en-US" sz="1000" b="0" i="0" u="none" strike="noStrike">
                          <a:effectLst/>
                          <a:latin typeface="Verdana"/>
                        </a:rPr>
                        <a:t>If you assume that changes in the current ROC will also affect future ROC</a:t>
                      </a:r>
                    </a:p>
                  </a:txBody>
                  <a:tcPr marL="12700" marR="12700" marT="12700"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65100">
                <a:tc>
                  <a:txBody>
                    <a:bodyPr/>
                    <a:lstStyle/>
                    <a:p>
                      <a:pPr algn="l" fontAlgn="b"/>
                      <a:r>
                        <a:rPr lang="en-US" sz="1000" b="0" i="0" u="none" strike="noStrike">
                          <a:effectLst/>
                          <a:latin typeface="Verdana"/>
                        </a:rPr>
                        <a:t>Old capital =</a:t>
                      </a:r>
                    </a:p>
                  </a:txBody>
                  <a:tcPr marL="12700" marR="12700" marT="12700" marB="0" anchor="b">
                    <a:lnL>
                      <a:noFill/>
                    </a:lnL>
                    <a:lnR>
                      <a:noFill/>
                    </a:lnR>
                    <a:lnT>
                      <a:noFill/>
                    </a:lnT>
                    <a:lnB>
                      <a:noFill/>
                    </a:lnB>
                  </a:tcPr>
                </a:tc>
                <a:tc>
                  <a:txBody>
                    <a:bodyPr/>
                    <a:lstStyle/>
                    <a:p>
                      <a:pPr algn="r" fontAlgn="b"/>
                      <a:r>
                        <a:rPr lang="en-US" sz="1000" b="0" i="0" u="none" strike="noStrike">
                          <a:effectLst/>
                          <a:latin typeface="Verdana"/>
                        </a:rPr>
                        <a:t>200</a:t>
                      </a:r>
                    </a:p>
                  </a:txBody>
                  <a:tcPr marL="12700" marR="12700" marT="12700" marB="0" anchor="b">
                    <a:lnL>
                      <a:noFill/>
                    </a:lnL>
                    <a:lnR>
                      <a:noFill/>
                    </a:lnR>
                    <a:lnT>
                      <a:noFill/>
                    </a:lnT>
                    <a:lnB>
                      <a:noFill/>
                    </a:lnB>
                  </a:tcPr>
                </a:tc>
                <a:tc gridSpan="2">
                  <a:txBody>
                    <a:bodyPr/>
                    <a:lstStyle/>
                    <a:p>
                      <a:pPr algn="l" fontAlgn="b"/>
                      <a:r>
                        <a:rPr lang="en-US" sz="1000" b="0" i="0" u="none" strike="noStrike">
                          <a:effectLst/>
                          <a:latin typeface="Verdana"/>
                        </a:rPr>
                        <a:t>! EBIT (1-t)/ Old ROC</a:t>
                      </a:r>
                    </a:p>
                  </a:txBody>
                  <a:tcPr marL="12700" marR="12700" marT="12700" marB="0" anchor="b">
                    <a:lnL>
                      <a:noFill/>
                    </a:lnL>
                    <a:lnR>
                      <a:noFill/>
                    </a:lnR>
                    <a:lnT>
                      <a:noFill/>
                    </a:lnT>
                    <a:lnB>
                      <a:noFill/>
                    </a:lnB>
                  </a:tcPr>
                </a:tc>
                <a:tc hMerge="1">
                  <a:txBody>
                    <a:bodyPr/>
                    <a:lstStyle/>
                    <a:p>
                      <a:endParaRPr lang="en-US"/>
                    </a:p>
                  </a:txBody>
                  <a:tcPr/>
                </a:tc>
                <a:tc>
                  <a:txBody>
                    <a:bodyPr/>
                    <a:lstStyle/>
                    <a:p>
                      <a:pPr algn="l" fontAlgn="b"/>
                      <a:endParaRPr lang="en-US" sz="1000" b="0" i="0" u="none" strike="noStrike">
                        <a:effectLst/>
                        <a:latin typeface="Verdana"/>
                      </a:endParaRPr>
                    </a:p>
                  </a:txBody>
                  <a:tcPr marL="12700" marR="12700" marT="12700" marB="0" anchor="b">
                    <a:lnL>
                      <a:noFill/>
                    </a:lnL>
                    <a:lnR>
                      <a:noFill/>
                    </a:lnR>
                    <a:lnT>
                      <a:noFill/>
                    </a:lnT>
                    <a:lnB>
                      <a:noFill/>
                    </a:lnB>
                  </a:tcPr>
                </a:tc>
              </a:tr>
              <a:tr h="165100">
                <a:tc>
                  <a:txBody>
                    <a:bodyPr/>
                    <a:lstStyle/>
                    <a:p>
                      <a:pPr algn="l" fontAlgn="b"/>
                      <a:r>
                        <a:rPr lang="en-US" sz="1000" b="0" i="0" u="none" strike="noStrike">
                          <a:effectLst/>
                          <a:latin typeface="Verdana"/>
                        </a:rPr>
                        <a:t>New capital =</a:t>
                      </a:r>
                    </a:p>
                  </a:txBody>
                  <a:tcPr marL="12700" marR="12700" marT="12700" marB="0" anchor="b">
                    <a:lnL>
                      <a:noFill/>
                    </a:lnL>
                    <a:lnR>
                      <a:noFill/>
                    </a:lnR>
                    <a:lnT>
                      <a:noFill/>
                    </a:lnT>
                    <a:lnB>
                      <a:noFill/>
                    </a:lnB>
                  </a:tcPr>
                </a:tc>
                <a:tc>
                  <a:txBody>
                    <a:bodyPr/>
                    <a:lstStyle/>
                    <a:p>
                      <a:pPr algn="r" fontAlgn="b"/>
                      <a:r>
                        <a:rPr lang="en-US" sz="1000" b="0" i="0" u="none" strike="noStrike">
                          <a:effectLst/>
                          <a:latin typeface="Verdana"/>
                        </a:rPr>
                        <a:t>160</a:t>
                      </a:r>
                    </a:p>
                  </a:txBody>
                  <a:tcPr marL="12700" marR="12700" marT="12700" marB="0" anchor="b">
                    <a:lnL>
                      <a:noFill/>
                    </a:lnL>
                    <a:lnR>
                      <a:noFill/>
                    </a:lnR>
                    <a:lnT>
                      <a:noFill/>
                    </a:lnT>
                    <a:lnB>
                      <a:noFill/>
                    </a:lnB>
                  </a:tcPr>
                </a:tc>
                <a:tc gridSpan="3">
                  <a:txBody>
                    <a:bodyPr/>
                    <a:lstStyle/>
                    <a:p>
                      <a:pPr algn="l" fontAlgn="b"/>
                      <a:r>
                        <a:rPr lang="en-US" sz="1000" b="0" i="0" u="none" strike="noStrike">
                          <a:effectLst/>
                          <a:latin typeface="Verdana"/>
                        </a:rPr>
                        <a:t>! Sold off idle assets and reduced capital</a:t>
                      </a:r>
                    </a:p>
                  </a:txBody>
                  <a:tcPr marL="12700" marR="12700" marT="12700" marB="0" anchor="b">
                    <a:lnL>
                      <a:noFill/>
                    </a:lnL>
                    <a:lnR>
                      <a:noFill/>
                    </a:lnR>
                    <a:lnT>
                      <a:noFill/>
                    </a:lnT>
                    <a:lnB>
                      <a:noFill/>
                    </a:lnB>
                  </a:tcPr>
                </a:tc>
                <a:tc hMerge="1">
                  <a:txBody>
                    <a:bodyPr/>
                    <a:lstStyle/>
                    <a:p>
                      <a:endParaRPr lang="en-US"/>
                    </a:p>
                  </a:txBody>
                  <a:tcPr/>
                </a:tc>
                <a:tc hMerge="1">
                  <a:txBody>
                    <a:bodyPr/>
                    <a:lstStyle/>
                    <a:p>
                      <a:endParaRPr lang="en-US"/>
                    </a:p>
                  </a:txBody>
                  <a:tcPr/>
                </a:tc>
              </a:tr>
              <a:tr h="165100">
                <a:tc>
                  <a:txBody>
                    <a:bodyPr/>
                    <a:lstStyle/>
                    <a:p>
                      <a:pPr algn="l" fontAlgn="b"/>
                      <a:r>
                        <a:rPr lang="en-US" sz="1000" b="0" i="0" u="none" strike="noStrike">
                          <a:effectLst/>
                          <a:latin typeface="Verdana"/>
                        </a:rPr>
                        <a:t>New ROC =</a:t>
                      </a:r>
                    </a:p>
                  </a:txBody>
                  <a:tcPr marL="12700" marR="12700" marT="12700" marB="0" anchor="b">
                    <a:lnL>
                      <a:noFill/>
                    </a:lnL>
                    <a:lnR>
                      <a:noFill/>
                    </a:lnR>
                    <a:lnT>
                      <a:noFill/>
                    </a:lnT>
                    <a:lnB>
                      <a:noFill/>
                    </a:lnB>
                  </a:tcPr>
                </a:tc>
                <a:tc>
                  <a:txBody>
                    <a:bodyPr/>
                    <a:lstStyle/>
                    <a:p>
                      <a:pPr algn="r" fontAlgn="b"/>
                      <a:r>
                        <a:rPr lang="en-US" sz="1000" b="0" i="0" u="none" strike="noStrike">
                          <a:effectLst/>
                          <a:latin typeface="Verdana"/>
                        </a:rPr>
                        <a:t>10.00%</a:t>
                      </a:r>
                    </a:p>
                  </a:txBody>
                  <a:tcPr marL="12700" marR="12700" marT="12700" marB="0" anchor="b">
                    <a:lnL>
                      <a:noFill/>
                    </a:lnL>
                    <a:lnR>
                      <a:noFill/>
                    </a:lnR>
                    <a:lnT>
                      <a:noFill/>
                    </a:lnT>
                    <a:lnB>
                      <a:noFill/>
                    </a:lnB>
                  </a:tcPr>
                </a:tc>
                <a:tc>
                  <a:txBody>
                    <a:bodyPr/>
                    <a:lstStyle/>
                    <a:p>
                      <a:pPr algn="l" fontAlgn="b"/>
                      <a:r>
                        <a:rPr lang="en-US" sz="1000" b="0" i="0" u="none" strike="noStrike">
                          <a:effectLst/>
                          <a:latin typeface="Verdana"/>
                        </a:rPr>
                        <a:t>! 16/160</a:t>
                      </a:r>
                    </a:p>
                  </a:txBody>
                  <a:tcPr marL="12700" marR="12700" marT="12700" marB="0" anchor="b">
                    <a:lnL>
                      <a:noFill/>
                    </a:lnL>
                    <a:lnR>
                      <a:noFill/>
                    </a:lnR>
                    <a:lnT>
                      <a:noFill/>
                    </a:lnT>
                    <a:lnB>
                      <a:noFill/>
                    </a:lnB>
                  </a:tcPr>
                </a:tc>
                <a:tc>
                  <a:txBody>
                    <a:bodyPr/>
                    <a:lstStyle/>
                    <a:p>
                      <a:pPr algn="l" fontAlgn="b"/>
                      <a:endParaRPr lang="en-US" sz="1000" b="0" i="0" u="none" strike="noStrike">
                        <a:effectLst/>
                        <a:latin typeface="Verdana"/>
                      </a:endParaRPr>
                    </a:p>
                  </a:txBody>
                  <a:tcPr marL="12700" marR="12700" marT="12700" marB="0" anchor="b">
                    <a:lnL>
                      <a:noFill/>
                    </a:lnL>
                    <a:lnR>
                      <a:noFill/>
                    </a:lnR>
                    <a:lnT>
                      <a:noFill/>
                    </a:lnT>
                    <a:lnB>
                      <a:noFill/>
                    </a:lnB>
                  </a:tcPr>
                </a:tc>
                <a:tc>
                  <a:txBody>
                    <a:bodyPr/>
                    <a:lstStyle/>
                    <a:p>
                      <a:pPr algn="l" fontAlgn="b"/>
                      <a:endParaRPr lang="en-US" sz="1000" b="0" i="0" u="none" strike="noStrike">
                        <a:effectLst/>
                        <a:latin typeface="Verdana"/>
                      </a:endParaRPr>
                    </a:p>
                  </a:txBody>
                  <a:tcPr marL="12700" marR="12700" marT="12700" marB="0" anchor="b">
                    <a:lnL>
                      <a:noFill/>
                    </a:lnL>
                    <a:lnR>
                      <a:noFill/>
                    </a:lnR>
                    <a:lnT>
                      <a:noFill/>
                    </a:lnT>
                    <a:lnB>
                      <a:noFill/>
                    </a:lnB>
                  </a:tcPr>
                </a:tc>
              </a:tr>
              <a:tr h="165100">
                <a:tc>
                  <a:txBody>
                    <a:bodyPr/>
                    <a:lstStyle/>
                    <a:p>
                      <a:pPr algn="l" fontAlgn="b"/>
                      <a:r>
                        <a:rPr lang="en-US" sz="1000" b="0" i="0" u="none" strike="noStrike">
                          <a:effectLst/>
                          <a:latin typeface="Verdana"/>
                        </a:rPr>
                        <a:t>New Reinvestment rate=</a:t>
                      </a:r>
                    </a:p>
                  </a:txBody>
                  <a:tcPr marL="12700" marR="12700" marT="12700" marB="0" anchor="b">
                    <a:lnL>
                      <a:noFill/>
                    </a:lnL>
                    <a:lnR>
                      <a:noFill/>
                    </a:lnR>
                    <a:lnT>
                      <a:noFill/>
                    </a:lnT>
                    <a:lnB>
                      <a:noFill/>
                    </a:lnB>
                  </a:tcPr>
                </a:tc>
                <a:tc>
                  <a:txBody>
                    <a:bodyPr/>
                    <a:lstStyle/>
                    <a:p>
                      <a:pPr algn="r" fontAlgn="b"/>
                      <a:r>
                        <a:rPr lang="en-US" sz="1000" b="0" i="0" u="none" strike="noStrike">
                          <a:effectLst/>
                          <a:latin typeface="Verdana"/>
                        </a:rPr>
                        <a:t>40.00%</a:t>
                      </a:r>
                    </a:p>
                  </a:txBody>
                  <a:tcPr marL="12700" marR="12700" marT="12700" marB="0" anchor="b">
                    <a:lnL>
                      <a:noFill/>
                    </a:lnL>
                    <a:lnR>
                      <a:noFill/>
                    </a:lnR>
                    <a:lnT>
                      <a:noFill/>
                    </a:lnT>
                    <a:lnB>
                      <a:noFill/>
                    </a:lnB>
                  </a:tcPr>
                </a:tc>
                <a:tc>
                  <a:txBody>
                    <a:bodyPr/>
                    <a:lstStyle/>
                    <a:p>
                      <a:pPr algn="l" fontAlgn="b"/>
                      <a:r>
                        <a:rPr lang="en-US" sz="1000" b="0" i="0" u="none" strike="noStrike">
                          <a:effectLst/>
                          <a:latin typeface="Verdana"/>
                        </a:rPr>
                        <a:t>! g/ ROC</a:t>
                      </a:r>
                    </a:p>
                  </a:txBody>
                  <a:tcPr marL="12700" marR="12700" marT="12700" marB="0" anchor="b">
                    <a:lnL>
                      <a:noFill/>
                    </a:lnL>
                    <a:lnR>
                      <a:noFill/>
                    </a:lnR>
                    <a:lnT>
                      <a:noFill/>
                    </a:lnT>
                    <a:lnB>
                      <a:noFill/>
                    </a:lnB>
                  </a:tcPr>
                </a:tc>
                <a:tc>
                  <a:txBody>
                    <a:bodyPr/>
                    <a:lstStyle/>
                    <a:p>
                      <a:pPr algn="l" fontAlgn="b"/>
                      <a:endParaRPr lang="en-US" sz="1000" b="0" i="0" u="none" strike="noStrike">
                        <a:effectLst/>
                        <a:latin typeface="Verdana"/>
                      </a:endParaRPr>
                    </a:p>
                  </a:txBody>
                  <a:tcPr marL="12700" marR="12700" marT="12700" marB="0" anchor="b">
                    <a:lnL>
                      <a:noFill/>
                    </a:lnL>
                    <a:lnR>
                      <a:noFill/>
                    </a:lnR>
                    <a:lnT>
                      <a:noFill/>
                    </a:lnT>
                    <a:lnB>
                      <a:noFill/>
                    </a:lnB>
                  </a:tcPr>
                </a:tc>
                <a:tc>
                  <a:txBody>
                    <a:bodyPr/>
                    <a:lstStyle/>
                    <a:p>
                      <a:pPr algn="l" fontAlgn="b"/>
                      <a:endParaRPr lang="en-US" sz="1000" b="0" i="0" u="none" strike="noStrike">
                        <a:effectLst/>
                        <a:latin typeface="Verdana"/>
                      </a:endParaRPr>
                    </a:p>
                  </a:txBody>
                  <a:tcPr marL="12700" marR="12700" marT="12700" marB="0" anchor="b">
                    <a:lnL>
                      <a:noFill/>
                    </a:lnL>
                    <a:lnR>
                      <a:noFill/>
                    </a:lnR>
                    <a:lnT>
                      <a:noFill/>
                    </a:lnT>
                    <a:lnB>
                      <a:noFill/>
                    </a:lnB>
                  </a:tcPr>
                </a:tc>
              </a:tr>
              <a:tr h="165100">
                <a:tc>
                  <a:txBody>
                    <a:bodyPr/>
                    <a:lstStyle/>
                    <a:p>
                      <a:pPr algn="l" fontAlgn="b"/>
                      <a:r>
                        <a:rPr lang="en-US" sz="1000" b="0" i="0" u="none" strike="noStrike">
                          <a:effectLst/>
                          <a:latin typeface="Verdana"/>
                        </a:rPr>
                        <a:t>Firm Value =</a:t>
                      </a:r>
                    </a:p>
                  </a:txBody>
                  <a:tcPr marL="12700" marR="12700" marT="12700" marB="0" anchor="b">
                    <a:lnL>
                      <a:noFill/>
                    </a:lnL>
                    <a:lnR>
                      <a:noFill/>
                    </a:lnR>
                    <a:lnT>
                      <a:noFill/>
                    </a:lnT>
                    <a:lnB>
                      <a:noFill/>
                    </a:lnB>
                  </a:tcPr>
                </a:tc>
                <a:tc>
                  <a:txBody>
                    <a:bodyPr/>
                    <a:lstStyle/>
                    <a:p>
                      <a:pPr algn="r" fontAlgn="b"/>
                      <a:r>
                        <a:rPr lang="en-US" sz="1000" b="0" i="0" u="none" strike="noStrike">
                          <a:effectLst/>
                          <a:latin typeface="Verdana"/>
                        </a:rPr>
                        <a:t>160</a:t>
                      </a:r>
                    </a:p>
                  </a:txBody>
                  <a:tcPr marL="12700" marR="12700" marT="12700" marB="0" anchor="b">
                    <a:lnL>
                      <a:noFill/>
                    </a:lnL>
                    <a:lnR>
                      <a:noFill/>
                    </a:lnR>
                    <a:lnT>
                      <a:noFill/>
                    </a:lnT>
                    <a:lnB>
                      <a:noFill/>
                    </a:lnB>
                  </a:tcPr>
                </a:tc>
                <a:tc>
                  <a:txBody>
                    <a:bodyPr/>
                    <a:lstStyle/>
                    <a:p>
                      <a:pPr algn="l" fontAlgn="b"/>
                      <a:endParaRPr lang="en-US" sz="1000" b="0" i="0" u="none" strike="noStrike">
                        <a:effectLst/>
                        <a:latin typeface="Verdana"/>
                      </a:endParaRPr>
                    </a:p>
                  </a:txBody>
                  <a:tcPr marL="12700" marR="12700" marT="12700" marB="0" anchor="b">
                    <a:lnL>
                      <a:noFill/>
                    </a:lnL>
                    <a:lnR>
                      <a:noFill/>
                    </a:lnR>
                    <a:lnT>
                      <a:noFill/>
                    </a:lnT>
                    <a:lnB>
                      <a:noFill/>
                    </a:lnB>
                  </a:tcPr>
                </a:tc>
                <a:tc>
                  <a:txBody>
                    <a:bodyPr/>
                    <a:lstStyle/>
                    <a:p>
                      <a:pPr algn="l" fontAlgn="b"/>
                      <a:endParaRPr lang="en-US" sz="1000" b="0" i="0" u="none" strike="noStrike">
                        <a:effectLst/>
                        <a:latin typeface="Verdana"/>
                      </a:endParaRPr>
                    </a:p>
                  </a:txBody>
                  <a:tcPr marL="12700" marR="12700" marT="12700" marB="0" anchor="b">
                    <a:lnL>
                      <a:noFill/>
                    </a:lnL>
                    <a:lnR>
                      <a:noFill/>
                    </a:lnR>
                    <a:lnT>
                      <a:noFill/>
                    </a:lnT>
                    <a:lnB>
                      <a:noFill/>
                    </a:lnB>
                  </a:tcPr>
                </a:tc>
                <a:tc>
                  <a:txBody>
                    <a:bodyPr/>
                    <a:lstStyle/>
                    <a:p>
                      <a:pPr algn="l" fontAlgn="b"/>
                      <a:endParaRPr lang="en-US" sz="1000" b="0" i="0" u="none" strike="noStrike">
                        <a:effectLst/>
                        <a:latin typeface="Verdana"/>
                      </a:endParaRPr>
                    </a:p>
                  </a:txBody>
                  <a:tcPr marL="12700" marR="12700" marT="12700" marB="0" anchor="b">
                    <a:lnL>
                      <a:noFill/>
                    </a:lnL>
                    <a:lnR>
                      <a:noFill/>
                    </a:lnR>
                    <a:lnT>
                      <a:noFill/>
                    </a:lnT>
                    <a:lnB>
                      <a:noFill/>
                    </a:lnB>
                  </a:tcPr>
                </a:tc>
              </a:tr>
              <a:tr h="165100">
                <a:tc>
                  <a:txBody>
                    <a:bodyPr/>
                    <a:lstStyle/>
                    <a:p>
                      <a:pPr algn="l" fontAlgn="b"/>
                      <a:endParaRPr lang="en-US" sz="1000" b="0" i="0" u="none" strike="noStrike">
                        <a:effectLst/>
                        <a:latin typeface="Verdana"/>
                      </a:endParaRPr>
                    </a:p>
                  </a:txBody>
                  <a:tcPr marL="12700" marR="12700" marT="12700" marB="0" anchor="b">
                    <a:lnL>
                      <a:noFill/>
                    </a:lnL>
                    <a:lnR>
                      <a:noFill/>
                    </a:lnR>
                    <a:lnT>
                      <a:noFill/>
                    </a:lnT>
                    <a:lnB>
                      <a:noFill/>
                    </a:lnB>
                  </a:tcPr>
                </a:tc>
                <a:tc>
                  <a:txBody>
                    <a:bodyPr/>
                    <a:lstStyle/>
                    <a:p>
                      <a:pPr algn="l" fontAlgn="b"/>
                      <a:endParaRPr lang="en-US" sz="1000" b="0" i="0" u="none" strike="noStrike">
                        <a:effectLst/>
                        <a:latin typeface="Verdana"/>
                      </a:endParaRPr>
                    </a:p>
                  </a:txBody>
                  <a:tcPr marL="12700" marR="12700" marT="12700" marB="0" anchor="b">
                    <a:lnL>
                      <a:noFill/>
                    </a:lnL>
                    <a:lnR>
                      <a:noFill/>
                    </a:lnR>
                    <a:lnT>
                      <a:noFill/>
                    </a:lnT>
                    <a:lnB>
                      <a:noFill/>
                    </a:lnB>
                  </a:tcPr>
                </a:tc>
                <a:tc>
                  <a:txBody>
                    <a:bodyPr/>
                    <a:lstStyle/>
                    <a:p>
                      <a:pPr algn="l" fontAlgn="b"/>
                      <a:endParaRPr lang="en-US" sz="1000" b="0" i="0" u="none" strike="noStrike">
                        <a:effectLst/>
                        <a:latin typeface="Verdana"/>
                      </a:endParaRPr>
                    </a:p>
                  </a:txBody>
                  <a:tcPr marL="12700" marR="12700" marT="12700" marB="0" anchor="b">
                    <a:lnL>
                      <a:noFill/>
                    </a:lnL>
                    <a:lnR>
                      <a:noFill/>
                    </a:lnR>
                    <a:lnT>
                      <a:noFill/>
                    </a:lnT>
                    <a:lnB>
                      <a:noFill/>
                    </a:lnB>
                  </a:tcPr>
                </a:tc>
                <a:tc>
                  <a:txBody>
                    <a:bodyPr/>
                    <a:lstStyle/>
                    <a:p>
                      <a:pPr algn="l" fontAlgn="b"/>
                      <a:endParaRPr lang="en-US" sz="1000" b="0" i="0" u="none" strike="noStrike">
                        <a:effectLst/>
                        <a:latin typeface="Verdana"/>
                      </a:endParaRPr>
                    </a:p>
                  </a:txBody>
                  <a:tcPr marL="12700" marR="12700" marT="12700" marB="0" anchor="b">
                    <a:lnL>
                      <a:noFill/>
                    </a:lnL>
                    <a:lnR>
                      <a:noFill/>
                    </a:lnR>
                    <a:lnT>
                      <a:noFill/>
                    </a:lnT>
                    <a:lnB>
                      <a:noFill/>
                    </a:lnB>
                  </a:tcPr>
                </a:tc>
                <a:tc>
                  <a:txBody>
                    <a:bodyPr/>
                    <a:lstStyle/>
                    <a:p>
                      <a:pPr algn="l" fontAlgn="b"/>
                      <a:endParaRPr lang="en-US" sz="1000" b="0" i="0" u="none" strike="noStrike">
                        <a:effectLst/>
                        <a:latin typeface="Verdana"/>
                      </a:endParaRPr>
                    </a:p>
                  </a:txBody>
                  <a:tcPr marL="12700" marR="12700" marT="12700" marB="0" anchor="b">
                    <a:lnL>
                      <a:noFill/>
                    </a:lnL>
                    <a:lnR>
                      <a:noFill/>
                    </a:lnR>
                    <a:lnT>
                      <a:noFill/>
                    </a:lnT>
                    <a:lnB>
                      <a:noFill/>
                    </a:lnB>
                  </a:tcPr>
                </a:tc>
              </a:tr>
              <a:tr h="165100">
                <a:tc>
                  <a:txBody>
                    <a:bodyPr/>
                    <a:lstStyle/>
                    <a:p>
                      <a:pPr algn="l" fontAlgn="b"/>
                      <a:r>
                        <a:rPr lang="en-US" sz="1000" b="0" i="0" u="none" strike="noStrike">
                          <a:effectLst/>
                          <a:latin typeface="Verdana"/>
                        </a:rPr>
                        <a:t>c. Redeploy capital</a:t>
                      </a:r>
                    </a:p>
                  </a:txBody>
                  <a:tcPr marL="12700" marR="12700" marT="12700" marB="0" anchor="b">
                    <a:lnL>
                      <a:noFill/>
                    </a:lnL>
                    <a:lnR>
                      <a:noFill/>
                    </a:lnR>
                    <a:lnT>
                      <a:noFill/>
                    </a:lnT>
                    <a:lnB>
                      <a:noFill/>
                    </a:lnB>
                  </a:tcPr>
                </a:tc>
                <a:tc>
                  <a:txBody>
                    <a:bodyPr/>
                    <a:lstStyle/>
                    <a:p>
                      <a:pPr algn="l" fontAlgn="b"/>
                      <a:endParaRPr lang="en-US" sz="1000" b="0" i="0" u="none" strike="noStrike">
                        <a:effectLst/>
                        <a:latin typeface="Verdana"/>
                      </a:endParaRPr>
                    </a:p>
                  </a:txBody>
                  <a:tcPr marL="12700" marR="12700" marT="12700" marB="0" anchor="b">
                    <a:lnL>
                      <a:noFill/>
                    </a:lnL>
                    <a:lnR>
                      <a:noFill/>
                    </a:lnR>
                    <a:lnT>
                      <a:noFill/>
                    </a:lnT>
                    <a:lnB>
                      <a:noFill/>
                    </a:lnB>
                  </a:tcPr>
                </a:tc>
                <a:tc>
                  <a:txBody>
                    <a:bodyPr/>
                    <a:lstStyle/>
                    <a:p>
                      <a:pPr algn="l" fontAlgn="b"/>
                      <a:endParaRPr lang="en-US" sz="1000" b="0" i="0" u="none" strike="noStrike">
                        <a:effectLst/>
                        <a:latin typeface="Verdana"/>
                      </a:endParaRPr>
                    </a:p>
                  </a:txBody>
                  <a:tcPr marL="12700" marR="12700" marT="12700" marB="0" anchor="b">
                    <a:lnL>
                      <a:noFill/>
                    </a:lnL>
                    <a:lnR>
                      <a:noFill/>
                    </a:lnR>
                    <a:lnT>
                      <a:noFill/>
                    </a:lnT>
                    <a:lnB>
                      <a:noFill/>
                    </a:lnB>
                  </a:tcPr>
                </a:tc>
                <a:tc>
                  <a:txBody>
                    <a:bodyPr/>
                    <a:lstStyle/>
                    <a:p>
                      <a:pPr algn="l" fontAlgn="b"/>
                      <a:endParaRPr lang="en-US" sz="1000" b="0" i="0" u="none" strike="noStrike">
                        <a:effectLst/>
                        <a:latin typeface="Verdana"/>
                      </a:endParaRPr>
                    </a:p>
                  </a:txBody>
                  <a:tcPr marL="12700" marR="12700" marT="12700" marB="0" anchor="b">
                    <a:lnL>
                      <a:noFill/>
                    </a:lnL>
                    <a:lnR>
                      <a:noFill/>
                    </a:lnR>
                    <a:lnT>
                      <a:noFill/>
                    </a:lnT>
                    <a:lnB>
                      <a:noFill/>
                    </a:lnB>
                  </a:tcPr>
                </a:tc>
                <a:tc>
                  <a:txBody>
                    <a:bodyPr/>
                    <a:lstStyle/>
                    <a:p>
                      <a:pPr algn="l" fontAlgn="b"/>
                      <a:endParaRPr lang="en-US" sz="1000" b="0" i="0" u="none" strike="noStrike">
                        <a:effectLst/>
                        <a:latin typeface="Verdana"/>
                      </a:endParaRPr>
                    </a:p>
                  </a:txBody>
                  <a:tcPr marL="12700" marR="12700" marT="12700" marB="0" anchor="b">
                    <a:lnL>
                      <a:noFill/>
                    </a:lnL>
                    <a:lnR>
                      <a:noFill/>
                    </a:lnR>
                    <a:lnT>
                      <a:noFill/>
                    </a:lnT>
                    <a:lnB>
                      <a:noFill/>
                    </a:lnB>
                  </a:tcPr>
                </a:tc>
              </a:tr>
              <a:tr h="165100">
                <a:tc>
                  <a:txBody>
                    <a:bodyPr/>
                    <a:lstStyle/>
                    <a:p>
                      <a:pPr algn="l" fontAlgn="b"/>
                      <a:r>
                        <a:rPr lang="pl-PL" sz="1000" b="0" i="0" u="none" strike="noStrike">
                          <a:effectLst/>
                          <a:latin typeface="Verdana"/>
                        </a:rPr>
                        <a:t>New EBIT (1-t) =</a:t>
                      </a:r>
                    </a:p>
                  </a:txBody>
                  <a:tcPr marL="12700" marR="12700" marT="12700" marB="0" anchor="b">
                    <a:lnL>
                      <a:noFill/>
                    </a:lnL>
                    <a:lnR>
                      <a:noFill/>
                    </a:lnR>
                    <a:lnT>
                      <a:noFill/>
                    </a:lnT>
                    <a:lnB>
                      <a:noFill/>
                    </a:lnB>
                  </a:tcPr>
                </a:tc>
                <a:tc>
                  <a:txBody>
                    <a:bodyPr/>
                    <a:lstStyle/>
                    <a:p>
                      <a:pPr algn="r" fontAlgn="b"/>
                      <a:r>
                        <a:rPr lang="en-US" sz="1000" b="0" i="0" u="none" strike="noStrike">
                          <a:effectLst/>
                          <a:latin typeface="Verdana"/>
                        </a:rPr>
                        <a:t>25</a:t>
                      </a:r>
                    </a:p>
                  </a:txBody>
                  <a:tcPr marL="12700" marR="12700" marT="12700" marB="0" anchor="b">
                    <a:lnL>
                      <a:noFill/>
                    </a:lnL>
                    <a:lnR>
                      <a:noFill/>
                    </a:lnR>
                    <a:lnT>
                      <a:noFill/>
                    </a:lnT>
                    <a:lnB>
                      <a:noFill/>
                    </a:lnB>
                  </a:tcPr>
                </a:tc>
                <a:tc>
                  <a:txBody>
                    <a:bodyPr/>
                    <a:lstStyle/>
                    <a:p>
                      <a:pPr algn="l" fontAlgn="b"/>
                      <a:endParaRPr lang="en-US" sz="1000" b="0" i="0" u="none" strike="noStrike">
                        <a:effectLst/>
                        <a:latin typeface="Verdana"/>
                      </a:endParaRPr>
                    </a:p>
                  </a:txBody>
                  <a:tcPr marL="12700" marR="12700" marT="12700" marB="0" anchor="b">
                    <a:lnL>
                      <a:noFill/>
                    </a:lnL>
                    <a:lnR>
                      <a:noFill/>
                    </a:lnR>
                    <a:lnT>
                      <a:noFill/>
                    </a:lnT>
                    <a:lnB>
                      <a:noFill/>
                    </a:lnB>
                  </a:tcPr>
                </a:tc>
                <a:tc>
                  <a:txBody>
                    <a:bodyPr/>
                    <a:lstStyle/>
                    <a:p>
                      <a:pPr algn="l" fontAlgn="b"/>
                      <a:endParaRPr lang="en-US" sz="1000" b="0" i="0" u="none" strike="noStrike">
                        <a:effectLst/>
                        <a:latin typeface="Verdana"/>
                      </a:endParaRPr>
                    </a:p>
                  </a:txBody>
                  <a:tcPr marL="12700" marR="12700" marT="12700" marB="0" anchor="b">
                    <a:lnL>
                      <a:noFill/>
                    </a:lnL>
                    <a:lnR>
                      <a:noFill/>
                    </a:lnR>
                    <a:lnT>
                      <a:noFill/>
                    </a:lnT>
                    <a:lnB>
                      <a:noFill/>
                    </a:lnB>
                  </a:tcPr>
                </a:tc>
                <a:tc>
                  <a:txBody>
                    <a:bodyPr/>
                    <a:lstStyle/>
                    <a:p>
                      <a:pPr algn="l" fontAlgn="b"/>
                      <a:endParaRPr lang="en-US" sz="1000" b="0" i="0" u="none" strike="noStrike">
                        <a:effectLst/>
                        <a:latin typeface="Verdana"/>
                      </a:endParaRPr>
                    </a:p>
                  </a:txBody>
                  <a:tcPr marL="12700" marR="12700" marT="12700" marB="0" anchor="b">
                    <a:lnL>
                      <a:noFill/>
                    </a:lnL>
                    <a:lnR>
                      <a:noFill/>
                    </a:lnR>
                    <a:lnT>
                      <a:noFill/>
                    </a:lnT>
                    <a:lnB>
                      <a:noFill/>
                    </a:lnB>
                  </a:tcPr>
                </a:tc>
              </a:tr>
              <a:tr h="165100">
                <a:tc>
                  <a:txBody>
                    <a:bodyPr/>
                    <a:lstStyle/>
                    <a:p>
                      <a:pPr algn="l" fontAlgn="b"/>
                      <a:r>
                        <a:rPr lang="en-US" sz="1000" b="0" i="0" u="none" strike="noStrike">
                          <a:effectLst/>
                          <a:latin typeface="Verdana"/>
                        </a:rPr>
                        <a:t>Capital =</a:t>
                      </a:r>
                    </a:p>
                  </a:txBody>
                  <a:tcPr marL="12700" marR="12700" marT="12700" marB="0" anchor="b">
                    <a:lnL>
                      <a:noFill/>
                    </a:lnL>
                    <a:lnR>
                      <a:noFill/>
                    </a:lnR>
                    <a:lnT>
                      <a:noFill/>
                    </a:lnT>
                    <a:lnB>
                      <a:noFill/>
                    </a:lnB>
                  </a:tcPr>
                </a:tc>
                <a:tc>
                  <a:txBody>
                    <a:bodyPr/>
                    <a:lstStyle/>
                    <a:p>
                      <a:pPr algn="r" fontAlgn="b"/>
                      <a:r>
                        <a:rPr lang="en-US" sz="1000" b="0" i="0" u="none" strike="noStrike">
                          <a:effectLst/>
                          <a:latin typeface="Verdana"/>
                        </a:rPr>
                        <a:t>200</a:t>
                      </a:r>
                    </a:p>
                  </a:txBody>
                  <a:tcPr marL="12700" marR="12700" marT="12700" marB="0" anchor="b">
                    <a:lnL>
                      <a:noFill/>
                    </a:lnL>
                    <a:lnR>
                      <a:noFill/>
                    </a:lnR>
                    <a:lnT>
                      <a:noFill/>
                    </a:lnT>
                    <a:lnB>
                      <a:noFill/>
                    </a:lnB>
                  </a:tcPr>
                </a:tc>
                <a:tc>
                  <a:txBody>
                    <a:bodyPr/>
                    <a:lstStyle/>
                    <a:p>
                      <a:pPr algn="l" fontAlgn="b"/>
                      <a:endParaRPr lang="en-US" sz="1000" b="0" i="0" u="none" strike="noStrike">
                        <a:effectLst/>
                        <a:latin typeface="Verdana"/>
                      </a:endParaRPr>
                    </a:p>
                  </a:txBody>
                  <a:tcPr marL="12700" marR="12700" marT="12700" marB="0" anchor="b">
                    <a:lnL>
                      <a:noFill/>
                    </a:lnL>
                    <a:lnR>
                      <a:noFill/>
                    </a:lnR>
                    <a:lnT>
                      <a:noFill/>
                    </a:lnT>
                    <a:lnB>
                      <a:noFill/>
                    </a:lnB>
                  </a:tcPr>
                </a:tc>
                <a:tc>
                  <a:txBody>
                    <a:bodyPr/>
                    <a:lstStyle/>
                    <a:p>
                      <a:pPr algn="l" fontAlgn="b"/>
                      <a:endParaRPr lang="en-US" sz="1000" b="0" i="0" u="none" strike="noStrike">
                        <a:effectLst/>
                        <a:latin typeface="Verdana"/>
                      </a:endParaRPr>
                    </a:p>
                  </a:txBody>
                  <a:tcPr marL="12700" marR="12700" marT="12700" marB="0" anchor="b">
                    <a:lnL>
                      <a:noFill/>
                    </a:lnL>
                    <a:lnR>
                      <a:noFill/>
                    </a:lnR>
                    <a:lnT>
                      <a:noFill/>
                    </a:lnT>
                    <a:lnB>
                      <a:noFill/>
                    </a:lnB>
                  </a:tcPr>
                </a:tc>
                <a:tc>
                  <a:txBody>
                    <a:bodyPr/>
                    <a:lstStyle/>
                    <a:p>
                      <a:pPr algn="l" fontAlgn="b"/>
                      <a:endParaRPr lang="en-US" sz="1000" b="0" i="0" u="none" strike="noStrike">
                        <a:effectLst/>
                        <a:latin typeface="Verdana"/>
                      </a:endParaRPr>
                    </a:p>
                  </a:txBody>
                  <a:tcPr marL="12700" marR="12700" marT="12700" marB="0" anchor="b">
                    <a:lnL>
                      <a:noFill/>
                    </a:lnL>
                    <a:lnR>
                      <a:noFill/>
                    </a:lnR>
                    <a:lnT>
                      <a:noFill/>
                    </a:lnT>
                    <a:lnB>
                      <a:noFill/>
                    </a:lnB>
                  </a:tcPr>
                </a:tc>
              </a:tr>
              <a:tr h="165100">
                <a:tc>
                  <a:txBody>
                    <a:bodyPr/>
                    <a:lstStyle/>
                    <a:p>
                      <a:pPr algn="l" fontAlgn="b"/>
                      <a:r>
                        <a:rPr lang="en-US" sz="1000" b="0" i="0" u="none" strike="noStrike">
                          <a:effectLst/>
                          <a:latin typeface="Verdana"/>
                        </a:rPr>
                        <a:t>New ROC =</a:t>
                      </a:r>
                    </a:p>
                  </a:txBody>
                  <a:tcPr marL="12700" marR="12700" marT="12700" marB="0" anchor="b">
                    <a:lnL>
                      <a:noFill/>
                    </a:lnL>
                    <a:lnR>
                      <a:noFill/>
                    </a:lnR>
                    <a:lnT>
                      <a:noFill/>
                    </a:lnT>
                    <a:lnB>
                      <a:noFill/>
                    </a:lnB>
                  </a:tcPr>
                </a:tc>
                <a:tc>
                  <a:txBody>
                    <a:bodyPr/>
                    <a:lstStyle/>
                    <a:p>
                      <a:pPr algn="r" fontAlgn="b"/>
                      <a:r>
                        <a:rPr lang="en-US" sz="1000" b="0" i="0" u="none" strike="noStrike">
                          <a:effectLst/>
                          <a:latin typeface="Verdana"/>
                        </a:rPr>
                        <a:t>0.125</a:t>
                      </a:r>
                    </a:p>
                  </a:txBody>
                  <a:tcPr marL="12700" marR="12700" marT="12700" marB="0" anchor="b">
                    <a:lnL>
                      <a:noFill/>
                    </a:lnL>
                    <a:lnR>
                      <a:noFill/>
                    </a:lnR>
                    <a:lnT>
                      <a:noFill/>
                    </a:lnT>
                    <a:lnB>
                      <a:noFill/>
                    </a:lnB>
                  </a:tcPr>
                </a:tc>
                <a:tc>
                  <a:txBody>
                    <a:bodyPr/>
                    <a:lstStyle/>
                    <a:p>
                      <a:pPr algn="l" fontAlgn="b"/>
                      <a:endParaRPr lang="en-US" sz="1000" b="0" i="0" u="none" strike="noStrike">
                        <a:effectLst/>
                        <a:latin typeface="Verdana"/>
                      </a:endParaRPr>
                    </a:p>
                  </a:txBody>
                  <a:tcPr marL="12700" marR="12700" marT="12700" marB="0" anchor="b">
                    <a:lnL>
                      <a:noFill/>
                    </a:lnL>
                    <a:lnR>
                      <a:noFill/>
                    </a:lnR>
                    <a:lnT>
                      <a:noFill/>
                    </a:lnT>
                    <a:lnB>
                      <a:noFill/>
                    </a:lnB>
                  </a:tcPr>
                </a:tc>
                <a:tc>
                  <a:txBody>
                    <a:bodyPr/>
                    <a:lstStyle/>
                    <a:p>
                      <a:pPr algn="l" fontAlgn="b"/>
                      <a:endParaRPr lang="en-US" sz="1000" b="0" i="0" u="none" strike="noStrike">
                        <a:effectLst/>
                        <a:latin typeface="Verdana"/>
                      </a:endParaRPr>
                    </a:p>
                  </a:txBody>
                  <a:tcPr marL="12700" marR="12700" marT="12700" marB="0" anchor="b">
                    <a:lnL>
                      <a:noFill/>
                    </a:lnL>
                    <a:lnR>
                      <a:noFill/>
                    </a:lnR>
                    <a:lnT>
                      <a:noFill/>
                    </a:lnT>
                    <a:lnB>
                      <a:noFill/>
                    </a:lnB>
                  </a:tcPr>
                </a:tc>
                <a:tc>
                  <a:txBody>
                    <a:bodyPr/>
                    <a:lstStyle/>
                    <a:p>
                      <a:pPr algn="l" fontAlgn="b"/>
                      <a:endParaRPr lang="en-US" sz="1000" b="0" i="0" u="none" strike="noStrike">
                        <a:effectLst/>
                        <a:latin typeface="Verdana"/>
                      </a:endParaRPr>
                    </a:p>
                  </a:txBody>
                  <a:tcPr marL="12700" marR="12700" marT="12700" marB="0" anchor="b">
                    <a:lnL>
                      <a:noFill/>
                    </a:lnL>
                    <a:lnR>
                      <a:noFill/>
                    </a:lnR>
                    <a:lnT>
                      <a:noFill/>
                    </a:lnT>
                    <a:lnB>
                      <a:noFill/>
                    </a:lnB>
                  </a:tcPr>
                </a:tc>
              </a:tr>
              <a:tr h="165100">
                <a:tc>
                  <a:txBody>
                    <a:bodyPr/>
                    <a:lstStyle/>
                    <a:p>
                      <a:pPr algn="l" fontAlgn="b"/>
                      <a:r>
                        <a:rPr lang="en-US" sz="1000" b="0" i="0" u="none" strike="noStrike">
                          <a:effectLst/>
                          <a:latin typeface="Verdana"/>
                        </a:rPr>
                        <a:t>New Reinvestment rate =</a:t>
                      </a:r>
                    </a:p>
                  </a:txBody>
                  <a:tcPr marL="12700" marR="12700" marT="12700" marB="0" anchor="b">
                    <a:lnL>
                      <a:noFill/>
                    </a:lnL>
                    <a:lnR>
                      <a:noFill/>
                    </a:lnR>
                    <a:lnT>
                      <a:noFill/>
                    </a:lnT>
                    <a:lnB>
                      <a:noFill/>
                    </a:lnB>
                  </a:tcPr>
                </a:tc>
                <a:tc>
                  <a:txBody>
                    <a:bodyPr/>
                    <a:lstStyle/>
                    <a:p>
                      <a:pPr algn="r" fontAlgn="b"/>
                      <a:r>
                        <a:rPr lang="en-US" sz="1000" b="0" i="0" u="none" strike="noStrike">
                          <a:effectLst/>
                          <a:latin typeface="Verdana"/>
                        </a:rPr>
                        <a:t>0.32</a:t>
                      </a:r>
                    </a:p>
                  </a:txBody>
                  <a:tcPr marL="12700" marR="12700" marT="12700" marB="0" anchor="b">
                    <a:lnL>
                      <a:noFill/>
                    </a:lnL>
                    <a:lnR>
                      <a:noFill/>
                    </a:lnR>
                    <a:lnT>
                      <a:noFill/>
                    </a:lnT>
                    <a:lnB>
                      <a:noFill/>
                    </a:lnB>
                  </a:tcPr>
                </a:tc>
                <a:tc>
                  <a:txBody>
                    <a:bodyPr/>
                    <a:lstStyle/>
                    <a:p>
                      <a:pPr algn="l" fontAlgn="b"/>
                      <a:endParaRPr lang="en-US" sz="1000" b="0" i="0" u="none" strike="noStrike">
                        <a:effectLst/>
                        <a:latin typeface="Verdana"/>
                      </a:endParaRPr>
                    </a:p>
                  </a:txBody>
                  <a:tcPr marL="12700" marR="12700" marT="12700" marB="0" anchor="b">
                    <a:lnL>
                      <a:noFill/>
                    </a:lnL>
                    <a:lnR>
                      <a:noFill/>
                    </a:lnR>
                    <a:lnT>
                      <a:noFill/>
                    </a:lnT>
                    <a:lnB>
                      <a:noFill/>
                    </a:lnB>
                  </a:tcPr>
                </a:tc>
                <a:tc>
                  <a:txBody>
                    <a:bodyPr/>
                    <a:lstStyle/>
                    <a:p>
                      <a:pPr algn="l" fontAlgn="b"/>
                      <a:endParaRPr lang="en-US" sz="1000" b="0" i="0" u="none" strike="noStrike">
                        <a:effectLst/>
                        <a:latin typeface="Verdana"/>
                      </a:endParaRPr>
                    </a:p>
                  </a:txBody>
                  <a:tcPr marL="12700" marR="12700" marT="12700" marB="0" anchor="b">
                    <a:lnL>
                      <a:noFill/>
                    </a:lnL>
                    <a:lnR>
                      <a:noFill/>
                    </a:lnR>
                    <a:lnT>
                      <a:noFill/>
                    </a:lnT>
                    <a:lnB>
                      <a:noFill/>
                    </a:lnB>
                  </a:tcPr>
                </a:tc>
                <a:tc>
                  <a:txBody>
                    <a:bodyPr/>
                    <a:lstStyle/>
                    <a:p>
                      <a:pPr algn="l" fontAlgn="b"/>
                      <a:endParaRPr lang="en-US" sz="1000" b="0" i="0" u="none" strike="noStrike">
                        <a:effectLst/>
                        <a:latin typeface="Verdana"/>
                      </a:endParaRPr>
                    </a:p>
                  </a:txBody>
                  <a:tcPr marL="12700" marR="12700" marT="12700" marB="0" anchor="b">
                    <a:lnL>
                      <a:noFill/>
                    </a:lnL>
                    <a:lnR>
                      <a:noFill/>
                    </a:lnR>
                    <a:lnT>
                      <a:noFill/>
                    </a:lnT>
                    <a:lnB>
                      <a:noFill/>
                    </a:lnB>
                  </a:tcPr>
                </a:tc>
              </a:tr>
              <a:tr h="165100">
                <a:tc>
                  <a:txBody>
                    <a:bodyPr/>
                    <a:lstStyle/>
                    <a:p>
                      <a:pPr algn="l" fontAlgn="b"/>
                      <a:r>
                        <a:rPr lang="en-US" sz="1000" b="0" i="0" u="none" strike="noStrike">
                          <a:effectLst/>
                          <a:latin typeface="Verdana"/>
                        </a:rPr>
                        <a:t>Firm Value =</a:t>
                      </a:r>
                    </a:p>
                  </a:txBody>
                  <a:tcPr marL="12700" marR="12700" marT="12700" marB="0" anchor="b">
                    <a:lnL>
                      <a:noFill/>
                    </a:lnL>
                    <a:lnR>
                      <a:noFill/>
                    </a:lnR>
                    <a:lnT>
                      <a:noFill/>
                    </a:lnT>
                    <a:lnB>
                      <a:noFill/>
                    </a:lnB>
                  </a:tcPr>
                </a:tc>
                <a:tc>
                  <a:txBody>
                    <a:bodyPr/>
                    <a:lstStyle/>
                    <a:p>
                      <a:pPr algn="r" fontAlgn="b"/>
                      <a:r>
                        <a:rPr lang="en-US" sz="1000" b="0" i="0" u="none" strike="noStrike">
                          <a:effectLst/>
                          <a:latin typeface="Verdana"/>
                        </a:rPr>
                        <a:t>212.5</a:t>
                      </a:r>
                    </a:p>
                  </a:txBody>
                  <a:tcPr marL="12700" marR="12700" marT="12700" marB="0" anchor="b">
                    <a:lnL>
                      <a:noFill/>
                    </a:lnL>
                    <a:lnR>
                      <a:noFill/>
                    </a:lnR>
                    <a:lnT>
                      <a:noFill/>
                    </a:lnT>
                    <a:lnB>
                      <a:noFill/>
                    </a:lnB>
                  </a:tcPr>
                </a:tc>
                <a:tc>
                  <a:txBody>
                    <a:bodyPr/>
                    <a:lstStyle/>
                    <a:p>
                      <a:pPr algn="l" fontAlgn="b"/>
                      <a:endParaRPr lang="en-US" sz="1000" b="0" i="0" u="none" strike="noStrike">
                        <a:effectLst/>
                        <a:latin typeface="Verdana"/>
                      </a:endParaRPr>
                    </a:p>
                  </a:txBody>
                  <a:tcPr marL="12700" marR="12700" marT="12700" marB="0" anchor="b">
                    <a:lnL>
                      <a:noFill/>
                    </a:lnL>
                    <a:lnR>
                      <a:noFill/>
                    </a:lnR>
                    <a:lnT>
                      <a:noFill/>
                    </a:lnT>
                    <a:lnB>
                      <a:noFill/>
                    </a:lnB>
                  </a:tcPr>
                </a:tc>
                <a:tc>
                  <a:txBody>
                    <a:bodyPr/>
                    <a:lstStyle/>
                    <a:p>
                      <a:pPr algn="l" fontAlgn="b"/>
                      <a:endParaRPr lang="en-US" sz="1000" b="0" i="0" u="none" strike="noStrike">
                        <a:effectLst/>
                        <a:latin typeface="Verdana"/>
                      </a:endParaRPr>
                    </a:p>
                  </a:txBody>
                  <a:tcPr marL="12700" marR="12700" marT="12700" marB="0" anchor="b">
                    <a:lnL>
                      <a:noFill/>
                    </a:lnL>
                    <a:lnR>
                      <a:noFill/>
                    </a:lnR>
                    <a:lnT>
                      <a:noFill/>
                    </a:lnT>
                    <a:lnB>
                      <a:noFill/>
                    </a:lnB>
                  </a:tcPr>
                </a:tc>
                <a:tc>
                  <a:txBody>
                    <a:bodyPr/>
                    <a:lstStyle/>
                    <a:p>
                      <a:pPr algn="l" fontAlgn="b"/>
                      <a:endParaRPr lang="en-US" sz="1000" b="0" i="0" u="none" strike="noStrike" dirty="0">
                        <a:effectLst/>
                        <a:latin typeface="Verdana"/>
                      </a:endParaRPr>
                    </a:p>
                  </a:txBody>
                  <a:tcPr marL="12700" marR="12700" marT="12700" marB="0" anchor="b">
                    <a:lnL>
                      <a:noFill/>
                    </a:lnL>
                    <a:lnR>
                      <a:noFill/>
                    </a:lnR>
                    <a:lnT>
                      <a:noFill/>
                    </a:lnT>
                    <a:lnB>
                      <a:noFill/>
                    </a:lnB>
                  </a:tcPr>
                </a:tc>
              </a:tr>
            </a:tbl>
          </a:graphicData>
        </a:graphic>
      </p:graphicFrame>
    </p:spTree>
    <p:extLst>
      <p:ext uri="{BB962C8B-B14F-4D97-AF65-F5344CB8AC3E}">
        <p14:creationId xmlns:p14="http://schemas.microsoft.com/office/powerpoint/2010/main" val="30415790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5" name="Rectangle 2"/>
          <p:cNvSpPr>
            <a:spLocks noGrp="1" noChangeArrowheads="1"/>
          </p:cNvSpPr>
          <p:nvPr>
            <p:ph type="title"/>
          </p:nvPr>
        </p:nvSpPr>
        <p:spPr>
          <a:xfrm>
            <a:off x="612775" y="228600"/>
            <a:ext cx="8153400" cy="990600"/>
          </a:xfrm>
        </p:spPr>
        <p:txBody>
          <a:bodyPr/>
          <a:lstStyle/>
          <a:p>
            <a:pPr eaLnBrk="1" hangingPunct="1"/>
            <a:r>
              <a:rPr lang="en-US" dirty="0" smtClean="0">
                <a:latin typeface="Calibri" charset="0"/>
              </a:rPr>
              <a:t>Implications</a:t>
            </a:r>
            <a:endParaRPr lang="en-US" dirty="0">
              <a:latin typeface="Calibri" charset="0"/>
            </a:endParaRPr>
          </a:p>
        </p:txBody>
      </p:sp>
      <p:sp>
        <p:nvSpPr>
          <p:cNvPr id="303106" name="Footer Placeholder 1"/>
          <p:cNvSpPr>
            <a:spLocks noGrp="1"/>
          </p:cNvSpPr>
          <p:nvPr>
            <p:ph type="ftr" sz="quarter" idx="4294967295"/>
          </p:nvPr>
        </p:nvSpPr>
        <p:spPr bwMode="auto">
          <a:xfrm>
            <a:off x="609600" y="6248400"/>
            <a:ext cx="5421313"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rPr>
              <a:t>Aswath Damodaran</a:t>
            </a:r>
          </a:p>
        </p:txBody>
      </p:sp>
      <p:sp>
        <p:nvSpPr>
          <p:cNvPr id="3" name="Slide Number Placeholder 2"/>
          <p:cNvSpPr>
            <a:spLocks noGrp="1"/>
          </p:cNvSpPr>
          <p:nvPr>
            <p:ph type="sldNum" sz="quarter" idx="11"/>
          </p:nvPr>
        </p:nvSpPr>
        <p:spPr/>
        <p:txBody>
          <a:bodyPr>
            <a:normAutofit/>
          </a:bodyPr>
          <a:lstStyle/>
          <a:p>
            <a:pPr>
              <a:defRPr/>
            </a:pPr>
            <a:fld id="{16790408-EA5B-A841-BED5-EA206ADA1EF3}" type="slidenum">
              <a:rPr lang="en-US"/>
              <a:pPr>
                <a:defRPr/>
              </a:pPr>
              <a:t>28</a:t>
            </a:fld>
            <a:endParaRPr lang="en-US" dirty="0"/>
          </a:p>
        </p:txBody>
      </p:sp>
      <p:sp>
        <p:nvSpPr>
          <p:cNvPr id="303108" name="Rectangle 3"/>
          <p:cNvSpPr>
            <a:spLocks noGrp="1" noChangeArrowheads="1"/>
          </p:cNvSpPr>
          <p:nvPr>
            <p:ph sz="quarter" idx="1"/>
          </p:nvPr>
        </p:nvSpPr>
        <p:spPr>
          <a:xfrm>
            <a:off x="612775" y="1600200"/>
            <a:ext cx="8153400" cy="4495800"/>
          </a:xfrm>
        </p:spPr>
        <p:txBody>
          <a:bodyPr>
            <a:normAutofit/>
          </a:bodyPr>
          <a:lstStyle/>
          <a:p>
            <a:r>
              <a:rPr lang="en-US" sz="2000" dirty="0" smtClean="0">
                <a:latin typeface="Calibri" charset="0"/>
              </a:rPr>
              <a:t>Publicly traded stock: The stock price of every publicly traded company should reflect the expected value of control in that </a:t>
            </a:r>
            <a:r>
              <a:rPr lang="en-US" sz="2000" dirty="0">
                <a:latin typeface="Calibri" charset="0"/>
              </a:rPr>
              <a:t>company</a:t>
            </a:r>
            <a:r>
              <a:rPr lang="en-US" sz="2000" dirty="0" smtClean="0">
                <a:latin typeface="Calibri" charset="0"/>
              </a:rPr>
              <a:t>. Thus</a:t>
            </a:r>
            <a:r>
              <a:rPr lang="en-US" sz="2000" dirty="0">
                <a:latin typeface="Calibri" charset="0"/>
              </a:rPr>
              <a:t>, anything that changes that expected value (changing corporate governance, activist investors) should change prices</a:t>
            </a:r>
            <a:r>
              <a:rPr lang="en-US" sz="2000" dirty="0" smtClean="0">
                <a:latin typeface="Calibri" charset="0"/>
              </a:rPr>
              <a:t>.</a:t>
            </a:r>
          </a:p>
          <a:p>
            <a:endParaRPr lang="en-US" sz="2000" dirty="0" smtClean="0">
              <a:latin typeface="Calibri" charset="0"/>
            </a:endParaRPr>
          </a:p>
          <a:p>
            <a:endParaRPr lang="en-US" sz="2000" dirty="0">
              <a:latin typeface="Calibri" charset="0"/>
            </a:endParaRPr>
          </a:p>
          <a:p>
            <a:endParaRPr lang="en-US" sz="2000" dirty="0" smtClean="0">
              <a:latin typeface="Calibri" charset="0"/>
            </a:endParaRPr>
          </a:p>
          <a:p>
            <a:r>
              <a:rPr lang="en-US" sz="2000" dirty="0" smtClean="0">
                <a:latin typeface="Calibri" charset="0"/>
              </a:rPr>
              <a:t>Voting and non-voting shares: </a:t>
            </a:r>
          </a:p>
          <a:p>
            <a:pPr eaLnBrk="1" hangingPunct="1"/>
            <a:endParaRPr lang="en-US" sz="2000" dirty="0">
              <a:latin typeface="Calibri" charset="0"/>
            </a:endParaRPr>
          </a:p>
        </p:txBody>
      </p:sp>
      <p:graphicFrame>
        <p:nvGraphicFramePr>
          <p:cNvPr id="303109" name="Object 2"/>
          <p:cNvGraphicFramePr>
            <a:graphicFrameLocks noChangeAspect="1"/>
          </p:cNvGraphicFramePr>
          <p:nvPr>
            <p:extLst>
              <p:ext uri="{D42A27DB-BD31-4B8C-83A1-F6EECF244321}">
                <p14:modId xmlns:p14="http://schemas.microsoft.com/office/powerpoint/2010/main" val="2132637026"/>
              </p:ext>
            </p:extLst>
          </p:nvPr>
        </p:nvGraphicFramePr>
        <p:xfrm>
          <a:off x="846124" y="3122418"/>
          <a:ext cx="7361238" cy="576263"/>
        </p:xfrm>
        <a:graphic>
          <a:graphicData uri="http://schemas.openxmlformats.org/presentationml/2006/ole">
            <mc:AlternateContent xmlns:mc="http://schemas.openxmlformats.org/markup-compatibility/2006">
              <mc:Choice xmlns:v="urn:schemas-microsoft-com:vml" Requires="v">
                <p:oleObj spid="_x0000_s18453" name="Equation" r:id="rId4" imgW="6172200" imgH="393700" progId="Equation.3">
                  <p:embed/>
                </p:oleObj>
              </mc:Choice>
              <mc:Fallback>
                <p:oleObj name="Equation" r:id="rId4" imgW="6172200" imgH="39370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46124" y="3122418"/>
                        <a:ext cx="7361238" cy="5762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03110" name="Object 3"/>
          <p:cNvGraphicFramePr>
            <a:graphicFrameLocks noChangeAspect="1"/>
          </p:cNvGraphicFramePr>
          <p:nvPr>
            <p:extLst>
              <p:ext uri="{D42A27DB-BD31-4B8C-83A1-F6EECF244321}">
                <p14:modId xmlns:p14="http://schemas.microsoft.com/office/powerpoint/2010/main" val="1032372494"/>
              </p:ext>
            </p:extLst>
          </p:nvPr>
        </p:nvGraphicFramePr>
        <p:xfrm>
          <a:off x="1973277" y="4460563"/>
          <a:ext cx="5391150" cy="576263"/>
        </p:xfrm>
        <a:graphic>
          <a:graphicData uri="http://schemas.openxmlformats.org/presentationml/2006/ole">
            <mc:AlternateContent xmlns:mc="http://schemas.openxmlformats.org/markup-compatibility/2006">
              <mc:Choice xmlns:v="urn:schemas-microsoft-com:vml" Requires="v">
                <p:oleObj spid="_x0000_s18454" name="Equation" r:id="rId6" imgW="4521200" imgH="393700" progId="Equation.3">
                  <p:embed/>
                </p:oleObj>
              </mc:Choice>
              <mc:Fallback>
                <p:oleObj name="Equation" r:id="rId6" imgW="4521200" imgH="393700"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973277" y="4460563"/>
                        <a:ext cx="5391150" cy="5762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03111" name="Object 4"/>
          <p:cNvGraphicFramePr>
            <a:graphicFrameLocks noChangeAspect="1"/>
          </p:cNvGraphicFramePr>
          <p:nvPr/>
        </p:nvGraphicFramePr>
        <p:xfrm>
          <a:off x="382588" y="5334000"/>
          <a:ext cx="8588375" cy="576263"/>
        </p:xfrm>
        <a:graphic>
          <a:graphicData uri="http://schemas.openxmlformats.org/presentationml/2006/ole">
            <mc:AlternateContent xmlns:mc="http://schemas.openxmlformats.org/markup-compatibility/2006">
              <mc:Choice xmlns:v="urn:schemas-microsoft-com:vml" Requires="v">
                <p:oleObj spid="_x0000_s18455" name="Equation" r:id="rId8" imgW="7200900" imgH="393700" progId="Equation.3">
                  <p:embed/>
                </p:oleObj>
              </mc:Choice>
              <mc:Fallback>
                <p:oleObj name="Equation" r:id="rId8" imgW="7200900" imgH="393700" progId="Equation.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82588" y="5334000"/>
                        <a:ext cx="8588375" cy="5762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320900783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Basic.thmx</Template>
  <TotalTime>3368</TotalTime>
  <Words>2649</Words>
  <Application>Microsoft Macintosh PowerPoint</Application>
  <PresentationFormat>Letter Paper (8.5x11 in)</PresentationFormat>
  <Paragraphs>463</Paragraphs>
  <Slides>28</Slides>
  <Notes>9</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28</vt:i4>
      </vt:variant>
    </vt:vector>
  </HeadingPairs>
  <TitlesOfParts>
    <vt:vector size="31" baseType="lpstr">
      <vt:lpstr>Basic</vt:lpstr>
      <vt:lpstr>Equation</vt:lpstr>
      <vt:lpstr>Document</vt:lpstr>
      <vt:lpstr>THE FINAL REVIEW: THE REST OF THE MATERIAL</vt:lpstr>
      <vt:lpstr>The final pieces of the puzzle</vt:lpstr>
      <vt:lpstr>Real Option: Key Questions</vt:lpstr>
      <vt:lpstr>Option Pricing Model: Reading the Entrails</vt:lpstr>
      <vt:lpstr>The Cost of Delay</vt:lpstr>
      <vt:lpstr>The Option to Delay a Project</vt:lpstr>
      <vt:lpstr>I. Valuing a Patent</vt:lpstr>
      <vt:lpstr>Example: Problem 5, Spring 2008</vt:lpstr>
      <vt:lpstr>Solution</vt:lpstr>
      <vt:lpstr>II. Valuing a Natural Resource Option</vt:lpstr>
      <vt:lpstr>Example: Problem 5, Spring 2011</vt:lpstr>
      <vt:lpstr>Solution</vt:lpstr>
      <vt:lpstr>B. The Option to Expand</vt:lpstr>
      <vt:lpstr>C. The Option to Abandon</vt:lpstr>
      <vt:lpstr>The Value of Flexibility</vt:lpstr>
      <vt:lpstr>Payoff Diagram for Liquidation Option</vt:lpstr>
      <vt:lpstr>Example: Problem 5, Spring 2010</vt:lpstr>
      <vt:lpstr>Solution</vt:lpstr>
      <vt:lpstr>Acquisition Valuation</vt:lpstr>
      <vt:lpstr>The value of synergy</vt:lpstr>
      <vt:lpstr>Example: Problem 3, Spring 2009</vt:lpstr>
      <vt:lpstr>Solution</vt:lpstr>
      <vt:lpstr>The value of control</vt:lpstr>
      <vt:lpstr>PowerPoint Presentation</vt:lpstr>
      <vt:lpstr>The Expected Value of Control</vt:lpstr>
      <vt:lpstr>Example: Problem 3, Spring 2008</vt:lpstr>
      <vt:lpstr>Solution</vt:lpstr>
      <vt:lpstr>Implications</vt:lpstr>
    </vt:vector>
  </TitlesOfParts>
  <Company>Stern School of Business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Quiz 2: Review session</dc:title>
  <dc:creator>Aswath Damodaran</dc:creator>
  <cp:lastModifiedBy>Aswath Damodaran</cp:lastModifiedBy>
  <cp:revision>29</cp:revision>
  <dcterms:created xsi:type="dcterms:W3CDTF">2013-04-04T14:24:16Z</dcterms:created>
  <dcterms:modified xsi:type="dcterms:W3CDTF">2013-05-07T18:02:49Z</dcterms:modified>
</cp:coreProperties>
</file>