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074" r:id="rId1"/>
  </p:sldMasterIdLst>
  <p:notesMasterIdLst>
    <p:notesMasterId r:id="rId48"/>
  </p:notesMasterIdLst>
  <p:handoutMasterIdLst>
    <p:handoutMasterId r:id="rId49"/>
  </p:handoutMasterIdLst>
  <p:sldIdLst>
    <p:sldId id="256" r:id="rId2"/>
    <p:sldId id="284" r:id="rId3"/>
    <p:sldId id="285" r:id="rId4"/>
    <p:sldId id="2630" r:id="rId5"/>
    <p:sldId id="440" r:id="rId6"/>
    <p:sldId id="290" r:id="rId7"/>
    <p:sldId id="291" r:id="rId8"/>
    <p:sldId id="2567" r:id="rId9"/>
    <p:sldId id="441" r:id="rId10"/>
    <p:sldId id="447" r:id="rId11"/>
    <p:sldId id="451" r:id="rId12"/>
    <p:sldId id="443" r:id="rId13"/>
    <p:sldId id="2682" r:id="rId14"/>
    <p:sldId id="963" r:id="rId15"/>
    <p:sldId id="444" r:id="rId16"/>
    <p:sldId id="442" r:id="rId17"/>
    <p:sldId id="448" r:id="rId18"/>
    <p:sldId id="446" r:id="rId19"/>
    <p:sldId id="2540" r:id="rId20"/>
    <p:sldId id="2633" r:id="rId21"/>
    <p:sldId id="449" r:id="rId22"/>
    <p:sldId id="406" r:id="rId23"/>
    <p:sldId id="473" r:id="rId24"/>
    <p:sldId id="2541" r:id="rId25"/>
    <p:sldId id="437" r:id="rId26"/>
    <p:sldId id="430" r:id="rId27"/>
    <p:sldId id="431" r:id="rId28"/>
    <p:sldId id="274" r:id="rId29"/>
    <p:sldId id="275" r:id="rId30"/>
    <p:sldId id="1048" r:id="rId31"/>
    <p:sldId id="2559" r:id="rId32"/>
    <p:sldId id="2560" r:id="rId33"/>
    <p:sldId id="304" r:id="rId34"/>
    <p:sldId id="283" r:id="rId35"/>
    <p:sldId id="358" r:id="rId36"/>
    <p:sldId id="420" r:id="rId37"/>
    <p:sldId id="421" r:id="rId38"/>
    <p:sldId id="2634" r:id="rId39"/>
    <p:sldId id="2698" r:id="rId40"/>
    <p:sldId id="2700" r:id="rId41"/>
    <p:sldId id="2701" r:id="rId42"/>
    <p:sldId id="2702" r:id="rId43"/>
    <p:sldId id="488" r:id="rId44"/>
    <p:sldId id="492" r:id="rId45"/>
    <p:sldId id="468" r:id="rId46"/>
    <p:sldId id="402" r:id="rId47"/>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1034"/>
    <p:restoredTop sz="92789"/>
  </p:normalViewPr>
  <p:slideViewPr>
    <p:cSldViewPr>
      <p:cViewPr varScale="1">
        <p:scale>
          <a:sx n="118" d="100"/>
          <a:sy n="118" d="100"/>
        </p:scale>
        <p:origin x="2312"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119" d="100"/>
          <a:sy n="119" d="100"/>
        </p:scale>
        <p:origin x="-3056"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Users/Shared/Previously%20Relocated%20Items/Security/All%20My%20Stuff/Datasets/Datasets22/Global/RiskfreeWorksheet.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Riskfree Rates in January 2022 :</a:t>
            </a:r>
            <a:r>
              <a:rPr lang="en-US" i="1" baseline="0"/>
              <a:t> Government Bond Rate</a:t>
            </a:r>
            <a:endParaRPr lang="en-US" i="1"/>
          </a:p>
        </c:rich>
      </c:tx>
      <c:overlay val="0"/>
      <c:spPr>
        <a:noFill/>
        <a:ln w="25400">
          <a:noFill/>
        </a:ln>
      </c:spPr>
    </c:title>
    <c:autoTitleDeleted val="0"/>
    <c:plotArea>
      <c:layout/>
      <c:barChart>
        <c:barDir val="col"/>
        <c:grouping val="stacked"/>
        <c:varyColors val="0"/>
        <c:ser>
          <c:idx val="0"/>
          <c:order val="0"/>
          <c:tx>
            <c:strRef>
              <c:f>'Risk free rates - Jan 2022'!$D$1</c:f>
              <c:strCache>
                <c:ptCount val="1"/>
                <c:pt idx="0">
                  <c:v>Riskfree Rate</c:v>
                </c:pt>
              </c:strCache>
            </c:strRef>
          </c:tx>
          <c:spPr>
            <a:solidFill>
              <a:srgbClr val="4F81BD"/>
            </a:solidFill>
            <a:ln w="25400">
              <a:noFill/>
            </a:ln>
          </c:spPr>
          <c:invertIfNegative val="0"/>
          <c:cat>
            <c:strRef>
              <c:f>'Risk free rates - Jan 2022'!$A$2:$A$44</c:f>
              <c:strCache>
                <c:ptCount val="43"/>
                <c:pt idx="0">
                  <c:v>Euro</c:v>
                </c:pt>
                <c:pt idx="1">
                  <c:v>Swiss Franc</c:v>
                </c:pt>
                <c:pt idx="2">
                  <c:v>Japanese Yen</c:v>
                </c:pt>
                <c:pt idx="3">
                  <c:v>Danish Krone</c:v>
                </c:pt>
                <c:pt idx="4">
                  <c:v>Swedish Krona</c:v>
                </c:pt>
                <c:pt idx="5">
                  <c:v>Croatian Kuna</c:v>
                </c:pt>
                <c:pt idx="6">
                  <c:v>Taiwanese $</c:v>
                </c:pt>
                <c:pt idx="7">
                  <c:v>Bulgarian Lev</c:v>
                </c:pt>
                <c:pt idx="8">
                  <c:v>British Pound</c:v>
                </c:pt>
                <c:pt idx="9">
                  <c:v>Indonesian Rupiah</c:v>
                </c:pt>
                <c:pt idx="10">
                  <c:v>Israeli Shekel</c:v>
                </c:pt>
                <c:pt idx="11">
                  <c:v>Canadian $</c:v>
                </c:pt>
                <c:pt idx="12">
                  <c:v>HK $</c:v>
                </c:pt>
                <c:pt idx="13">
                  <c:v>US $</c:v>
                </c:pt>
                <c:pt idx="14">
                  <c:v>Singapore $</c:v>
                </c:pt>
                <c:pt idx="15">
                  <c:v>Australian $</c:v>
                </c:pt>
                <c:pt idx="16">
                  <c:v>Norwegian Krone</c:v>
                </c:pt>
                <c:pt idx="17">
                  <c:v>Thai Baht</c:v>
                </c:pt>
                <c:pt idx="18">
                  <c:v>Qatari Dinar</c:v>
                </c:pt>
                <c:pt idx="19">
                  <c:v>Vietnamese Dong</c:v>
                </c:pt>
                <c:pt idx="20">
                  <c:v>Korean Won</c:v>
                </c:pt>
                <c:pt idx="21">
                  <c:v>NZ $</c:v>
                </c:pt>
                <c:pt idx="22">
                  <c:v>Chinese Yuan</c:v>
                </c:pt>
                <c:pt idx="23">
                  <c:v>Czech Koruna</c:v>
                </c:pt>
                <c:pt idx="24">
                  <c:v>Malyasian Ringgit</c:v>
                </c:pt>
                <c:pt idx="25">
                  <c:v>Polish Zloty</c:v>
                </c:pt>
                <c:pt idx="26">
                  <c:v>Iceland Krona</c:v>
                </c:pt>
                <c:pt idx="27">
                  <c:v>Hungarian Forint</c:v>
                </c:pt>
                <c:pt idx="28">
                  <c:v>Phillipine Peso</c:v>
                </c:pt>
                <c:pt idx="29">
                  <c:v>Romanian Lev</c:v>
                </c:pt>
                <c:pt idx="30">
                  <c:v>Chilean Peso</c:v>
                </c:pt>
                <c:pt idx="31">
                  <c:v>Peruvian Sol</c:v>
                </c:pt>
                <c:pt idx="32">
                  <c:v>Indian Rupee</c:v>
                </c:pt>
                <c:pt idx="33">
                  <c:v>Mexican Peso</c:v>
                </c:pt>
                <c:pt idx="34">
                  <c:v>Colombian Peso</c:v>
                </c:pt>
                <c:pt idx="35">
                  <c:v>Russian Ruble</c:v>
                </c:pt>
                <c:pt idx="36">
                  <c:v>South African Rand</c:v>
                </c:pt>
                <c:pt idx="37">
                  <c:v>Brazilian Reai</c:v>
                </c:pt>
                <c:pt idx="38">
                  <c:v>Pakistani Rupee</c:v>
                </c:pt>
                <c:pt idx="39">
                  <c:v>Kenyan Shilling</c:v>
                </c:pt>
                <c:pt idx="40">
                  <c:v>Nigerian Naira</c:v>
                </c:pt>
                <c:pt idx="41">
                  <c:v>Turkish Lira</c:v>
                </c:pt>
                <c:pt idx="42">
                  <c:v>Zambian kwacha</c:v>
                </c:pt>
              </c:strCache>
            </c:strRef>
          </c:cat>
          <c:val>
            <c:numRef>
              <c:f>'Risk free rates - Jan 2022'!$D$2:$D$44</c:f>
              <c:numCache>
                <c:formatCode>0.00%</c:formatCode>
                <c:ptCount val="43"/>
                <c:pt idx="0">
                  <c:v>-1.7899999999999999E-3</c:v>
                </c:pt>
                <c:pt idx="1">
                  <c:v>-1.351E-3</c:v>
                </c:pt>
                <c:pt idx="2">
                  <c:v>-5.2873860099015369E-3</c:v>
                </c:pt>
                <c:pt idx="3">
                  <c:v>1.01E-3</c:v>
                </c:pt>
                <c:pt idx="4">
                  <c:v>2.101E-3</c:v>
                </c:pt>
                <c:pt idx="5">
                  <c:v>-1.4982896471060585E-2</c:v>
                </c:pt>
                <c:pt idx="6">
                  <c:v>1.7569889402127828E-3</c:v>
                </c:pt>
                <c:pt idx="7">
                  <c:v>-6.5867605609304103E-3</c:v>
                </c:pt>
                <c:pt idx="8">
                  <c:v>9.7199999999999995E-3</c:v>
                </c:pt>
                <c:pt idx="9">
                  <c:v>-5.9966467703746681E-3</c:v>
                </c:pt>
                <c:pt idx="10">
                  <c:v>4.2126139900984638E-3</c:v>
                </c:pt>
                <c:pt idx="11">
                  <c:v>1.43E-2</c:v>
                </c:pt>
                <c:pt idx="12">
                  <c:v>9.3069889402127848E-3</c:v>
                </c:pt>
                <c:pt idx="13">
                  <c:v>1.5117999999999999E-2</c:v>
                </c:pt>
                <c:pt idx="14">
                  <c:v>1.6670000000000001E-2</c:v>
                </c:pt>
                <c:pt idx="15">
                  <c:v>1.67E-2</c:v>
                </c:pt>
                <c:pt idx="16">
                  <c:v>1.7183999999999998E-2</c:v>
                </c:pt>
                <c:pt idx="17">
                  <c:v>5.9132394390695904E-3</c:v>
                </c:pt>
                <c:pt idx="18">
                  <c:v>1.5956988940212781E-2</c:v>
                </c:pt>
                <c:pt idx="19">
                  <c:v>-9.4377822814194004E-3</c:v>
                </c:pt>
                <c:pt idx="20">
                  <c:v>1.8328125249428406E-2</c:v>
                </c:pt>
                <c:pt idx="21">
                  <c:v>2.3300000000000001E-2</c:v>
                </c:pt>
                <c:pt idx="22">
                  <c:v>2.2472613990098464E-2</c:v>
                </c:pt>
                <c:pt idx="23">
                  <c:v>2.4626988940212782E-2</c:v>
                </c:pt>
                <c:pt idx="24">
                  <c:v>2.5680739239526865E-2</c:v>
                </c:pt>
                <c:pt idx="25">
                  <c:v>2.9334432244477637E-2</c:v>
                </c:pt>
                <c:pt idx="26">
                  <c:v>3.426443224447763E-2</c:v>
                </c:pt>
                <c:pt idx="27">
                  <c:v>2.9603353229625332E-2</c:v>
                </c:pt>
                <c:pt idx="28">
                  <c:v>3.2803353229625333E-2</c:v>
                </c:pt>
                <c:pt idx="29">
                  <c:v>3.3370228379282371E-2</c:v>
                </c:pt>
                <c:pt idx="30">
                  <c:v>5.1212613990098466E-2</c:v>
                </c:pt>
                <c:pt idx="31">
                  <c:v>4.5113239439069593E-2</c:v>
                </c:pt>
                <c:pt idx="32">
                  <c:v>4.5810228379282378E-2</c:v>
                </c:pt>
                <c:pt idx="33">
                  <c:v>6.2053239439069589E-2</c:v>
                </c:pt>
                <c:pt idx="34">
                  <c:v>6.5153353229625316E-2</c:v>
                </c:pt>
                <c:pt idx="35">
                  <c:v>6.5470228379282375E-2</c:v>
                </c:pt>
                <c:pt idx="36">
                  <c:v>6.7938467419266527E-2</c:v>
                </c:pt>
                <c:pt idx="37">
                  <c:v>7.7538467419266538E-2</c:v>
                </c:pt>
                <c:pt idx="38">
                  <c:v>6.0035060087961452E-2</c:v>
                </c:pt>
                <c:pt idx="39">
                  <c:v>7.8675570948205931E-2</c:v>
                </c:pt>
                <c:pt idx="40">
                  <c:v>7.9225570948205926E-2</c:v>
                </c:pt>
                <c:pt idx="41">
                  <c:v>0.18647557094820591</c:v>
                </c:pt>
                <c:pt idx="42">
                  <c:v>0.21290739239526868</c:v>
                </c:pt>
              </c:numCache>
            </c:numRef>
          </c:val>
          <c:extLst>
            <c:ext xmlns:c16="http://schemas.microsoft.com/office/drawing/2014/chart" uri="{C3380CC4-5D6E-409C-BE32-E72D297353CC}">
              <c16:uniqueId val="{00000000-1257-9941-9E82-E6E9B65CF460}"/>
            </c:ext>
          </c:extLst>
        </c:ser>
        <c:ser>
          <c:idx val="1"/>
          <c:order val="1"/>
          <c:tx>
            <c:strRef>
              <c:f>'Risk free rates - Jan 2022'!$E$1</c:f>
              <c:strCache>
                <c:ptCount val="1"/>
                <c:pt idx="0">
                  <c:v>Default Spread based on rating</c:v>
                </c:pt>
              </c:strCache>
            </c:strRef>
          </c:tx>
          <c:spPr>
            <a:solidFill>
              <a:srgbClr val="C0504D"/>
            </a:solidFill>
            <a:ln w="25400">
              <a:noFill/>
            </a:ln>
          </c:spPr>
          <c:invertIfNegative val="0"/>
          <c:cat>
            <c:strRef>
              <c:f>'Risk free rates - Jan 2022'!$A$2:$A$44</c:f>
              <c:strCache>
                <c:ptCount val="43"/>
                <c:pt idx="0">
                  <c:v>Euro</c:v>
                </c:pt>
                <c:pt idx="1">
                  <c:v>Swiss Franc</c:v>
                </c:pt>
                <c:pt idx="2">
                  <c:v>Japanese Yen</c:v>
                </c:pt>
                <c:pt idx="3">
                  <c:v>Danish Krone</c:v>
                </c:pt>
                <c:pt idx="4">
                  <c:v>Swedish Krona</c:v>
                </c:pt>
                <c:pt idx="5">
                  <c:v>Croatian Kuna</c:v>
                </c:pt>
                <c:pt idx="6">
                  <c:v>Taiwanese $</c:v>
                </c:pt>
                <c:pt idx="7">
                  <c:v>Bulgarian Lev</c:v>
                </c:pt>
                <c:pt idx="8">
                  <c:v>British Pound</c:v>
                </c:pt>
                <c:pt idx="9">
                  <c:v>Indonesian Rupiah</c:v>
                </c:pt>
                <c:pt idx="10">
                  <c:v>Israeli Shekel</c:v>
                </c:pt>
                <c:pt idx="11">
                  <c:v>Canadian $</c:v>
                </c:pt>
                <c:pt idx="12">
                  <c:v>HK $</c:v>
                </c:pt>
                <c:pt idx="13">
                  <c:v>US $</c:v>
                </c:pt>
                <c:pt idx="14">
                  <c:v>Singapore $</c:v>
                </c:pt>
                <c:pt idx="15">
                  <c:v>Australian $</c:v>
                </c:pt>
                <c:pt idx="16">
                  <c:v>Norwegian Krone</c:v>
                </c:pt>
                <c:pt idx="17">
                  <c:v>Thai Baht</c:v>
                </c:pt>
                <c:pt idx="18">
                  <c:v>Qatari Dinar</c:v>
                </c:pt>
                <c:pt idx="19">
                  <c:v>Vietnamese Dong</c:v>
                </c:pt>
                <c:pt idx="20">
                  <c:v>Korean Won</c:v>
                </c:pt>
                <c:pt idx="21">
                  <c:v>NZ $</c:v>
                </c:pt>
                <c:pt idx="22">
                  <c:v>Chinese Yuan</c:v>
                </c:pt>
                <c:pt idx="23">
                  <c:v>Czech Koruna</c:v>
                </c:pt>
                <c:pt idx="24">
                  <c:v>Malyasian Ringgit</c:v>
                </c:pt>
                <c:pt idx="25">
                  <c:v>Polish Zloty</c:v>
                </c:pt>
                <c:pt idx="26">
                  <c:v>Iceland Krona</c:v>
                </c:pt>
                <c:pt idx="27">
                  <c:v>Hungarian Forint</c:v>
                </c:pt>
                <c:pt idx="28">
                  <c:v>Phillipine Peso</c:v>
                </c:pt>
                <c:pt idx="29">
                  <c:v>Romanian Lev</c:v>
                </c:pt>
                <c:pt idx="30">
                  <c:v>Chilean Peso</c:v>
                </c:pt>
                <c:pt idx="31">
                  <c:v>Peruvian Sol</c:v>
                </c:pt>
                <c:pt idx="32">
                  <c:v>Indian Rupee</c:v>
                </c:pt>
                <c:pt idx="33">
                  <c:v>Mexican Peso</c:v>
                </c:pt>
                <c:pt idx="34">
                  <c:v>Colombian Peso</c:v>
                </c:pt>
                <c:pt idx="35">
                  <c:v>Russian Ruble</c:v>
                </c:pt>
                <c:pt idx="36">
                  <c:v>South African Rand</c:v>
                </c:pt>
                <c:pt idx="37">
                  <c:v>Brazilian Reai</c:v>
                </c:pt>
                <c:pt idx="38">
                  <c:v>Pakistani Rupee</c:v>
                </c:pt>
                <c:pt idx="39">
                  <c:v>Kenyan Shilling</c:v>
                </c:pt>
                <c:pt idx="40">
                  <c:v>Nigerian Naira</c:v>
                </c:pt>
                <c:pt idx="41">
                  <c:v>Turkish Lira</c:v>
                </c:pt>
                <c:pt idx="42">
                  <c:v>Zambian kwacha</c:v>
                </c:pt>
              </c:strCache>
            </c:strRef>
          </c:cat>
          <c:val>
            <c:numRef>
              <c:f>'Risk free rates - Jan 2022'!$E$2:$E$44</c:f>
              <c:numCache>
                <c:formatCode>0.00%</c:formatCode>
                <c:ptCount val="43"/>
                <c:pt idx="0">
                  <c:v>0</c:v>
                </c:pt>
                <c:pt idx="1">
                  <c:v>0</c:v>
                </c:pt>
                <c:pt idx="2">
                  <c:v>5.987386009901537E-3</c:v>
                </c:pt>
                <c:pt idx="3">
                  <c:v>0</c:v>
                </c:pt>
                <c:pt idx="4">
                  <c:v>0</c:v>
                </c:pt>
                <c:pt idx="5">
                  <c:v>2.1262896471060586E-2</c:v>
                </c:pt>
                <c:pt idx="6">
                  <c:v>5.1430110597872171E-3</c:v>
                </c:pt>
                <c:pt idx="7">
                  <c:v>1.358676056093041E-2</c:v>
                </c:pt>
                <c:pt idx="8">
                  <c:v>0</c:v>
                </c:pt>
                <c:pt idx="9">
                  <c:v>1.6196646770374669E-2</c:v>
                </c:pt>
                <c:pt idx="10">
                  <c:v>5.987386009901537E-3</c:v>
                </c:pt>
                <c:pt idx="11">
                  <c:v>0</c:v>
                </c:pt>
                <c:pt idx="12">
                  <c:v>5.1430110597872171E-3</c:v>
                </c:pt>
                <c:pt idx="13">
                  <c:v>0</c:v>
                </c:pt>
                <c:pt idx="14">
                  <c:v>0</c:v>
                </c:pt>
                <c:pt idx="15">
                  <c:v>0</c:v>
                </c:pt>
                <c:pt idx="16">
                  <c:v>0</c:v>
                </c:pt>
                <c:pt idx="17">
                  <c:v>1.358676056093041E-2</c:v>
                </c:pt>
                <c:pt idx="18">
                  <c:v>5.1430110597872171E-3</c:v>
                </c:pt>
                <c:pt idx="19">
                  <c:v>3.0627782281419401E-2</c:v>
                </c:pt>
                <c:pt idx="20">
                  <c:v>4.2218747505715949E-3</c:v>
                </c:pt>
                <c:pt idx="21">
                  <c:v>0</c:v>
                </c:pt>
                <c:pt idx="22">
                  <c:v>5.987386009901537E-3</c:v>
                </c:pt>
                <c:pt idx="23">
                  <c:v>5.1430110597872171E-3</c:v>
                </c:pt>
                <c:pt idx="24">
                  <c:v>1.0209260760473134E-2</c:v>
                </c:pt>
                <c:pt idx="25">
                  <c:v>7.2155677555223634E-3</c:v>
                </c:pt>
                <c:pt idx="26">
                  <c:v>7.2155677555223634E-3</c:v>
                </c:pt>
                <c:pt idx="27">
                  <c:v>1.6196646770374669E-2</c:v>
                </c:pt>
                <c:pt idx="28">
                  <c:v>1.6196646770374669E-2</c:v>
                </c:pt>
                <c:pt idx="29">
                  <c:v>1.8729771620717626E-2</c:v>
                </c:pt>
                <c:pt idx="30">
                  <c:v>5.987386009901537E-3</c:v>
                </c:pt>
                <c:pt idx="31">
                  <c:v>1.358676056093041E-2</c:v>
                </c:pt>
                <c:pt idx="32">
                  <c:v>1.8729771620717626E-2</c:v>
                </c:pt>
                <c:pt idx="33">
                  <c:v>1.358676056093041E-2</c:v>
                </c:pt>
                <c:pt idx="34">
                  <c:v>1.6196646770374669E-2</c:v>
                </c:pt>
                <c:pt idx="35">
                  <c:v>1.8729771620717626E-2</c:v>
                </c:pt>
                <c:pt idx="36">
                  <c:v>2.5561532580733477E-2</c:v>
                </c:pt>
                <c:pt idx="37">
                  <c:v>2.5561532580733477E-2</c:v>
                </c:pt>
                <c:pt idx="38">
                  <c:v>5.5344939912038545E-2</c:v>
                </c:pt>
                <c:pt idx="39">
                  <c:v>4.6824429051794063E-2</c:v>
                </c:pt>
                <c:pt idx="40">
                  <c:v>4.6824429051794063E-2</c:v>
                </c:pt>
                <c:pt idx="41">
                  <c:v>4.6824429051794063E-2</c:v>
                </c:pt>
                <c:pt idx="42">
                  <c:v>0.10209260760473131</c:v>
                </c:pt>
              </c:numCache>
            </c:numRef>
          </c:val>
          <c:extLst>
            <c:ext xmlns:c16="http://schemas.microsoft.com/office/drawing/2014/chart" uri="{C3380CC4-5D6E-409C-BE32-E72D297353CC}">
              <c16:uniqueId val="{00000001-1257-9941-9E82-E6E9B65CF460}"/>
            </c:ext>
          </c:extLst>
        </c:ser>
        <c:dLbls>
          <c:showLegendKey val="0"/>
          <c:showVal val="0"/>
          <c:showCatName val="0"/>
          <c:showSerName val="0"/>
          <c:showPercent val="0"/>
          <c:showBubbleSize val="0"/>
        </c:dLbls>
        <c:gapWidth val="219"/>
        <c:overlap val="100"/>
        <c:axId val="1035374815"/>
        <c:axId val="1"/>
      </c:barChart>
      <c:catAx>
        <c:axId val="103537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35374815"/>
        <c:crosses val="autoZero"/>
        <c:crossBetween val="between"/>
      </c:valAx>
      <c:spPr>
        <a:noFill/>
        <a:ln w="25400">
          <a:noFill/>
        </a:ln>
      </c:spPr>
    </c:plotArea>
    <c:legend>
      <c:legendPos val="b"/>
      <c:overlay val="0"/>
      <c:spPr>
        <a:noFill/>
        <a:ln w="25400">
          <a:noFill/>
        </a:ln>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23265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4612809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It always helps to lay a philosophical foundation for what is to come. This presentation, which is usually my first session, attempts to do this. I use it not only as an opportunity to provide an overview of valuation approaches but also to link each to specific views about how markets work and what inefficiencies have to come into play for each approach to yield excess returns.</a:t>
            </a:r>
          </a:p>
        </p:txBody>
      </p:sp>
    </p:spTree>
    <p:extLst>
      <p:ext uri="{BB962C8B-B14F-4D97-AF65-F5344CB8AC3E}">
        <p14:creationId xmlns:p14="http://schemas.microsoft.com/office/powerpoint/2010/main" val="1066664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faults of the old balance sheet have been well chronicled. At its core, the old accounting balance is backward looking and not entirely consistent. But it is like the Dow 30… We know its faults, but we also know enough about it that we have developed coping mechanisms.</a:t>
            </a:r>
          </a:p>
        </p:txBody>
      </p:sp>
    </p:spTree>
    <p:extLst>
      <p:ext uri="{BB962C8B-B14F-4D97-AF65-F5344CB8AC3E}">
        <p14:creationId xmlns:p14="http://schemas.microsoft.com/office/powerpoint/2010/main" val="230984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xfrm>
            <a:off x="1150938" y="692150"/>
            <a:ext cx="4556125" cy="3416300"/>
          </a:xfrm>
          <a:ln/>
        </p:spPr>
      </p:sp>
      <p:sp>
        <p:nvSpPr>
          <p:cNvPr id="21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value balance sheet…. I use it to contrast the finance view of the world to the accounting view of the world.</a:t>
            </a:r>
          </a:p>
        </p:txBody>
      </p:sp>
    </p:spTree>
    <p:extLst>
      <p:ext uri="{BB962C8B-B14F-4D97-AF65-F5344CB8AC3E}">
        <p14:creationId xmlns:p14="http://schemas.microsoft.com/office/powerpoint/2010/main" val="1657507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xfrm>
            <a:off x="1150938" y="692150"/>
            <a:ext cx="4556125" cy="3416300"/>
          </a:xfrm>
          <a:ln/>
        </p:spPr>
      </p:sp>
      <p:sp>
        <p:nvSpPr>
          <p:cNvPr id="24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four pillars of value:</a:t>
            </a:r>
          </a:p>
          <a:p>
            <a:pPr lvl="1"/>
            <a:r>
              <a:rPr lang="en-US" altLang="en-US">
                <a:latin typeface="Times" charset="0"/>
                <a:ea typeface="ＭＳ Ｐゴシック" charset="-128"/>
              </a:rPr>
              <a:t>Cashflows</a:t>
            </a:r>
          </a:p>
          <a:p>
            <a:pPr lvl="1"/>
            <a:r>
              <a:rPr lang="en-US" altLang="en-US">
                <a:latin typeface="Times" charset="0"/>
                <a:ea typeface="ＭＳ Ｐゴシック" charset="-128"/>
              </a:rPr>
              <a:t>Potential for high growth</a:t>
            </a:r>
          </a:p>
          <a:p>
            <a:pPr lvl="1"/>
            <a:r>
              <a:rPr lang="en-US" altLang="en-US">
                <a:latin typeface="Times" charset="0"/>
                <a:ea typeface="ＭＳ Ｐゴシック" charset="-128"/>
              </a:rPr>
              <a:t>Length of the high growth period (before the firm starts growing at the same rate as the economy)</a:t>
            </a:r>
          </a:p>
          <a:p>
            <a:pPr lvl="1"/>
            <a:r>
              <a:rPr lang="en-US" altLang="en-US">
                <a:latin typeface="Times" charset="0"/>
                <a:ea typeface="ＭＳ Ｐゴシック" charset="-128"/>
              </a:rPr>
              <a:t>Discount rate</a:t>
            </a:r>
          </a:p>
          <a:p>
            <a:r>
              <a:rPr lang="en-US" altLang="en-US">
                <a:latin typeface="Times" charset="0"/>
                <a:ea typeface="ＭＳ Ｐゴシック" charset="-128"/>
              </a:rPr>
              <a:t>Note the variations and the need for consistency:</a:t>
            </a:r>
          </a:p>
          <a:p>
            <a:pPr lvl="1"/>
            <a:r>
              <a:rPr lang="en-US" altLang="en-US">
                <a:latin typeface="Times" charset="0"/>
                <a:ea typeface="ＭＳ Ｐゴシック" charset="-128"/>
              </a:rPr>
              <a:t>With equity -&gt; Cashflows to equity - &gt; Growth rate in net income -&gt; Discount at the cost of equity</a:t>
            </a:r>
          </a:p>
          <a:p>
            <a:pPr lvl="1"/>
            <a:r>
              <a:rPr lang="en-US" altLang="en-US">
                <a:latin typeface="Times" charset="0"/>
                <a:ea typeface="ＭＳ Ｐゴシック" charset="-128"/>
              </a:rPr>
              <a:t>With firm -&gt; Cashflows to firm - &gt; Growth rate in operating income -&gt; Discount at the cost of capital</a:t>
            </a:r>
          </a:p>
          <a:p>
            <a:pPr lvl="1"/>
            <a:endParaRPr lang="en-US" altLang="en-US">
              <a:latin typeface="Times" charset="0"/>
              <a:ea typeface="ＭＳ Ｐゴシック" charset="-128"/>
            </a:endParaRPr>
          </a:p>
        </p:txBody>
      </p:sp>
    </p:spTree>
    <p:extLst>
      <p:ext uri="{BB962C8B-B14F-4D97-AF65-F5344CB8AC3E}">
        <p14:creationId xmlns:p14="http://schemas.microsoft.com/office/powerpoint/2010/main" val="576112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noTextEdit="1"/>
          </p:cNvSpPr>
          <p:nvPr>
            <p:ph type="sldImg"/>
          </p:nvPr>
        </p:nvSpPr>
        <p:spPr>
          <a:xfrm>
            <a:off x="1150938" y="692150"/>
            <a:ext cx="4556125" cy="3416300"/>
          </a:xfrm>
          <a:ln/>
        </p:spPr>
      </p:sp>
      <p:sp>
        <p:nvSpPr>
          <p:cNvPr id="266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extLst>
      <p:ext uri="{BB962C8B-B14F-4D97-AF65-F5344CB8AC3E}">
        <p14:creationId xmlns:p14="http://schemas.microsoft.com/office/powerpoint/2010/main" val="1862758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p:cNvSpPr>
          <p:nvPr>
            <p:ph type="sldImg"/>
          </p:nvPr>
        </p:nvSpPr>
        <p:spPr>
          <a:xfrm>
            <a:off x="1150938" y="692150"/>
            <a:ext cx="4556125" cy="3416300"/>
          </a:xfrm>
          <a:solidFill>
            <a:srgbClr val="FFFFFF"/>
          </a:solidFill>
          <a:ln/>
        </p:spPr>
      </p:sp>
      <p:sp>
        <p:nvSpPr>
          <p:cNvPr id="35842"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Helvetica" charset="0"/>
              <a:ea typeface="ＭＳ Ｐゴシック" charset="-128"/>
            </a:endParaRPr>
          </a:p>
        </p:txBody>
      </p:sp>
    </p:spTree>
    <p:extLst>
      <p:ext uri="{BB962C8B-B14F-4D97-AF65-F5344CB8AC3E}">
        <p14:creationId xmlns:p14="http://schemas.microsoft.com/office/powerpoint/2010/main" val="1466944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p:cNvSpPr>
            <a:spLocks noGrp="1" noRot="1" noChangeAspect="1"/>
          </p:cNvSpPr>
          <p:nvPr>
            <p:ph type="sldImg"/>
          </p:nvPr>
        </p:nvSpPr>
        <p:spPr>
          <a:xfrm>
            <a:off x="1150938" y="692150"/>
            <a:ext cx="4556125" cy="3416300"/>
          </a:xfrm>
          <a:ln/>
        </p:spPr>
      </p:sp>
      <p:sp>
        <p:nvSpPr>
          <p:cNvPr id="247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Updated country risk premiums.</a:t>
            </a:r>
          </a:p>
        </p:txBody>
      </p:sp>
    </p:spTree>
    <p:extLst>
      <p:ext uri="{BB962C8B-B14F-4D97-AF65-F5344CB8AC3E}">
        <p14:creationId xmlns:p14="http://schemas.microsoft.com/office/powerpoint/2010/main" val="2572108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a:xfrm>
            <a:off x="1150938" y="692150"/>
            <a:ext cx="4556125" cy="3416300"/>
          </a:xfrm>
          <a:ln/>
        </p:spPr>
      </p:sp>
      <p:sp>
        <p:nvSpPr>
          <p:cNvPr id="81922"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the case of Embraer, its limited revenues in Brazil give it a low equity risk premium. </a:t>
            </a:r>
          </a:p>
          <a:p>
            <a:r>
              <a:rPr lang="en-US">
                <a:latin typeface="Times" charset="0"/>
                <a:ea typeface="ＭＳ Ｐゴシック" charset="0"/>
                <a:cs typeface="ＭＳ Ｐゴシック" charset="0"/>
              </a:rPr>
              <a:t>In the case of Ambev, the computation is messier because it has revenues in many Latin American markets. We use revenue weights to weight the CRP.</a:t>
            </a:r>
          </a:p>
        </p:txBody>
      </p:sp>
    </p:spTree>
    <p:extLst>
      <p:ext uri="{BB962C8B-B14F-4D97-AF65-F5344CB8AC3E}">
        <p14:creationId xmlns:p14="http://schemas.microsoft.com/office/powerpoint/2010/main" val="3872846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xfrm>
            <a:off x="1150938" y="692150"/>
            <a:ext cx="4556125" cy="3416300"/>
          </a:xfrm>
          <a:ln/>
        </p:spPr>
      </p:sp>
      <p:sp>
        <p:nvSpPr>
          <p:cNvPr id="38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822717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550881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1150938" y="692150"/>
            <a:ext cx="4556125"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atin typeface="Helvetica" charset="0"/>
                <a:ea typeface="ＭＳ Ｐゴシック" charset="0"/>
                <a:cs typeface="ＭＳ Ｐゴシック" charset="0"/>
              </a:rPr>
              <a:t>Given this reality, we have to think about how best to use multiples. These four steps represent a way in which we can deconstruct any multiple, understand how to use it well and discover when it is being misused.</a:t>
            </a:r>
          </a:p>
        </p:txBody>
      </p:sp>
    </p:spTree>
    <p:extLst>
      <p:ext uri="{BB962C8B-B14F-4D97-AF65-F5344CB8AC3E}">
        <p14:creationId xmlns:p14="http://schemas.microsoft.com/office/powerpoint/2010/main" val="2738009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p:cNvSpPr>
          <p:nvPr>
            <p:ph type="sldImg"/>
          </p:nvPr>
        </p:nvSpPr>
        <p:spPr>
          <a:xfrm>
            <a:off x="1150938" y="692150"/>
            <a:ext cx="4556125" cy="3416300"/>
          </a:xfrm>
          <a:solidFill>
            <a:srgbClr val="FFFFFF"/>
          </a:solidFill>
          <a:ln/>
        </p:spPr>
      </p:sp>
      <p:sp>
        <p:nvSpPr>
          <p:cNvPr id="95234"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Helvetica" charset="0"/>
              <a:ea typeface="ＭＳ Ｐゴシック" charset="-128"/>
            </a:endParaRPr>
          </a:p>
        </p:txBody>
      </p:sp>
    </p:spTree>
    <p:extLst>
      <p:ext uri="{BB962C8B-B14F-4D97-AF65-F5344CB8AC3E}">
        <p14:creationId xmlns:p14="http://schemas.microsoft.com/office/powerpoint/2010/main" val="20785896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0EE85C26-0F30-5C4C-AB0D-11463019F23D}" type="slidenum">
              <a:rPr lang="en-US" altLang="en-US"/>
              <a:pPr/>
              <a:t>‹#›</a:t>
            </a:fld>
            <a:endParaRPr lang="en-US" altLang="en-US"/>
          </a:p>
        </p:txBody>
      </p:sp>
    </p:spTree>
    <p:extLst>
      <p:ext uri="{BB962C8B-B14F-4D97-AF65-F5344CB8AC3E}">
        <p14:creationId xmlns:p14="http://schemas.microsoft.com/office/powerpoint/2010/main" val="208119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6BDA639C-44BB-4140-9DCD-CBB8786696A0}"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a:lvl1pPr>
          </a:lstStyle>
          <a:p>
            <a:fld id="{0662C8F9-DC51-CC4F-A6BB-2473806D537A}" type="slidenum">
              <a:rPr lang="en-US" altLang="en-US"/>
              <a:pPr/>
              <a:t>‹#›</a:t>
            </a:fld>
            <a:endParaRPr lang="en-US" altLang="en-US"/>
          </a:p>
        </p:txBody>
      </p:sp>
    </p:spTree>
    <p:extLst>
      <p:ext uri="{BB962C8B-B14F-4D97-AF65-F5344CB8AC3E}">
        <p14:creationId xmlns:p14="http://schemas.microsoft.com/office/powerpoint/2010/main" val="1767697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lvl1pPr>
          </a:lstStyle>
          <a:p>
            <a:fld id="{7C285DAB-43B4-084D-B78F-F6EA7F70A412}"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410656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a:lvl1pPr>
          </a:lstStyle>
          <a:p>
            <a:fld id="{AB00BB4C-580C-484C-8A2A-695F6FBA4059}"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680046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2A7A529A-92A8-0C4F-98B9-78AF3768DC83}" type="slidenum">
              <a:rPr lang="en-US" altLang="en-US"/>
              <a:pPr/>
              <a:t>‹#›</a:t>
            </a:fld>
            <a:endParaRPr lang="en-US" altLang="en-US"/>
          </a:p>
        </p:txBody>
      </p:sp>
    </p:spTree>
    <p:extLst>
      <p:ext uri="{BB962C8B-B14F-4D97-AF65-F5344CB8AC3E}">
        <p14:creationId xmlns:p14="http://schemas.microsoft.com/office/powerpoint/2010/main" val="1739392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p:cNvSpPr>
            <a:spLocks noGrp="1"/>
          </p:cNvSpPr>
          <p:nvPr>
            <p:ph type="dt" sz="half" idx="10"/>
          </p:nvPr>
        </p:nvSpPr>
        <p:spPr/>
        <p:txBody>
          <a:bodyPr/>
          <a:lstStyle>
            <a:lvl1pPr>
              <a:defRPr/>
            </a:lvl1pPr>
          </a:lstStyle>
          <a:p>
            <a:r>
              <a:rPr lang="en-US" altLang="en-US"/>
              <a:t>‹#›</a:t>
            </a:r>
          </a:p>
        </p:txBody>
      </p:sp>
      <p:sp>
        <p:nvSpPr>
          <p:cNvPr id="4" name="Footer Placeholder 2"/>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22"/>
          <p:cNvSpPr>
            <a:spLocks noGrp="1"/>
          </p:cNvSpPr>
          <p:nvPr>
            <p:ph type="sldNum" sz="quarter" idx="12"/>
          </p:nvPr>
        </p:nvSpPr>
        <p:spPr/>
        <p:txBody>
          <a:bodyPr/>
          <a:lstStyle>
            <a:lvl1pPr>
              <a:defRPr/>
            </a:lvl1pPr>
          </a:lstStyle>
          <a:p>
            <a:fld id="{1D5F8453-3474-A341-884A-73D848BE8106}" type="slidenum">
              <a:rPr lang="en-US" altLang="en-US"/>
              <a:pPr/>
              <a:t>‹#›</a:t>
            </a:fld>
            <a:endParaRPr lang="en-US" altLang="en-US"/>
          </a:p>
        </p:txBody>
      </p:sp>
    </p:spTree>
    <p:extLst>
      <p:ext uri="{BB962C8B-B14F-4D97-AF65-F5344CB8AC3E}">
        <p14:creationId xmlns:p14="http://schemas.microsoft.com/office/powerpoint/2010/main" val="267247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3EFEEF71-4C98-DF40-BA9F-CDEB79B6828B}" type="slidenum">
              <a:rPr lang="en-US" altLang="en-US"/>
              <a:pPr/>
              <a:t>‹#›</a:t>
            </a:fld>
            <a:endParaRPr lang="en-US" altLang="en-US"/>
          </a:p>
        </p:txBody>
      </p:sp>
    </p:spTree>
    <p:extLst>
      <p:ext uri="{BB962C8B-B14F-4D97-AF65-F5344CB8AC3E}">
        <p14:creationId xmlns:p14="http://schemas.microsoft.com/office/powerpoint/2010/main" val="639186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a:lvl1pPr>
          </a:lstStyle>
          <a:p>
            <a:fld id="{F6D99E1E-75E7-7A41-8754-9676F6CE8FCB}" type="slidenum">
              <a:rPr lang="en-US" altLang="en-US"/>
              <a:pPr/>
              <a:t>‹#›</a:t>
            </a:fld>
            <a:endParaRPr lang="en-US" altLang="en-US"/>
          </a:p>
        </p:txBody>
      </p:sp>
    </p:spTree>
    <p:extLst>
      <p:ext uri="{BB962C8B-B14F-4D97-AF65-F5344CB8AC3E}">
        <p14:creationId xmlns:p14="http://schemas.microsoft.com/office/powerpoint/2010/main" val="1094488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lvl1pPr>
          </a:lstStyle>
          <a:p>
            <a:fld id="{A4BFEEC6-E631-054B-8540-4A6CFA04AFDD}"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863774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8346617C-35FA-B840-A865-7B8AA3F743C2}" type="slidenum">
              <a:rPr lang="en-US" altLang="en-US"/>
              <a:pPr/>
              <a:t>‹#›</a:t>
            </a:fld>
            <a:endParaRPr lang="en-US" altLang="en-US"/>
          </a:p>
        </p:txBody>
      </p:sp>
    </p:spTree>
    <p:extLst>
      <p:ext uri="{BB962C8B-B14F-4D97-AF65-F5344CB8AC3E}">
        <p14:creationId xmlns:p14="http://schemas.microsoft.com/office/powerpoint/2010/main" val="1237367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7E821943-74FE-584F-8091-B5BAAC3CDF7D}" type="slidenum">
              <a:rPr lang="en-US" altLang="en-US"/>
              <a:pPr/>
              <a:t>‹#›</a:t>
            </a:fld>
            <a:endParaRPr lang="en-US" altLang="en-US"/>
          </a:p>
        </p:txBody>
      </p:sp>
    </p:spTree>
    <p:extLst>
      <p:ext uri="{BB962C8B-B14F-4D97-AF65-F5344CB8AC3E}">
        <p14:creationId xmlns:p14="http://schemas.microsoft.com/office/powerpoint/2010/main" val="12603026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a:lvl1pPr>
          </a:lstStyle>
          <a:p>
            <a:fld id="{05A33CCE-081A-C54B-BF74-9E08A7FE4ECE}" type="slidenum">
              <a:rPr lang="en-US" altLang="en-US"/>
              <a:pPr/>
              <a:t>‹#›</a:t>
            </a:fld>
            <a:endParaRPr lang="en-US" altLang="en-US"/>
          </a:p>
        </p:txBody>
      </p:sp>
    </p:spTree>
    <p:extLst>
      <p:ext uri="{BB962C8B-B14F-4D97-AF65-F5344CB8AC3E}">
        <p14:creationId xmlns:p14="http://schemas.microsoft.com/office/powerpoint/2010/main" val="1275260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defRPr>
            </a:lvl1pPr>
          </a:lstStyle>
          <a:p>
            <a:fld id="{5B8C382F-9CE5-9A40-AB34-42912835924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666" r:id="rId1"/>
    <p:sldLayoutId id="2147484667" r:id="rId2"/>
    <p:sldLayoutId id="2147484668" r:id="rId3"/>
    <p:sldLayoutId id="2147484669" r:id="rId4"/>
    <p:sldLayoutId id="2147484663" r:id="rId5"/>
    <p:sldLayoutId id="2147484664" r:id="rId6"/>
    <p:sldLayoutId id="2147484670" r:id="rId7"/>
    <p:sldLayoutId id="2147484671" r:id="rId8"/>
    <p:sldLayoutId id="2147484672" r:id="rId9"/>
    <p:sldLayoutId id="2147484665" r:id="rId10"/>
    <p:sldLayoutId id="2147484673" r:id="rId11"/>
    <p:sldLayoutId id="2147484674" r:id="rId12"/>
  </p:sldLayoutIdLst>
  <p:hf hdr="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jpe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5.tif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8.tif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a:bodyPr>
          <a:lstStyle/>
          <a:p>
            <a:pPr eaLnBrk="1" fontAlgn="auto" hangingPunct="1">
              <a:spcAft>
                <a:spcPts val="0"/>
              </a:spcAft>
              <a:defRPr/>
            </a:pPr>
            <a:r>
              <a:rPr lang="en-US" dirty="0">
                <a:ea typeface="+mj-ea"/>
                <a:cs typeface="+mj-cs"/>
              </a:rPr>
              <a:t>My valuation journey: Have faith, you must!</a:t>
            </a: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a:ea typeface="+mn-ea"/>
                <a:cs typeface="+mn-cs"/>
              </a:rPr>
              <a:t>January 2023</a:t>
            </a:r>
            <a:endParaRPr lang="en-US" dirty="0">
              <a:ea typeface="+mn-ea"/>
              <a:cs typeface="+mn-cs"/>
            </a:endParaRPr>
          </a:p>
          <a:p>
            <a:pPr eaLnBrk="1" fontAlgn="auto" hangingPunct="1">
              <a:spcAft>
                <a:spcPts val="0"/>
              </a:spcAft>
              <a:buFont typeface="Wingdings"/>
              <a:buNone/>
              <a:defRPr/>
            </a:pPr>
            <a:r>
              <a:rPr lang="en-US" dirty="0">
                <a:ea typeface="+mn-ea"/>
                <a:cs typeface="+mn-cs"/>
              </a:rPr>
              <a:t>Aswath Damodaran</a:t>
            </a:r>
          </a:p>
        </p:txBody>
      </p:sp>
      <p:sp>
        <p:nvSpPr>
          <p:cNvPr id="16387"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678B3E02-9354-E14C-8C91-43DB9BB7901B}" type="slidenum">
              <a:rPr lang="en-US" altLang="en-US" sz="1400">
                <a:solidFill>
                  <a:schemeClr val="tx2"/>
                </a:solidFill>
              </a:rPr>
              <a:pPr/>
              <a:t>1</a:t>
            </a:fld>
            <a:endParaRPr lang="en-US" altLang="en-US" sz="1400">
              <a:solidFill>
                <a:schemeClr val="tx2"/>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612775" y="228600"/>
            <a:ext cx="8153400" cy="990600"/>
          </a:xfrm>
        </p:spPr>
        <p:txBody>
          <a:bodyPr/>
          <a:lstStyle/>
          <a:p>
            <a:pPr eaLnBrk="1" hangingPunct="1"/>
            <a:r>
              <a:rPr lang="en-US" altLang="en-US">
                <a:latin typeface="Times" charset="0"/>
                <a:ea typeface="ＭＳ Ｐゴシック" charset="-128"/>
              </a:rPr>
              <a:t>I. Don’t mistake accounting for finance</a:t>
            </a:r>
          </a:p>
        </p:txBody>
      </p:sp>
      <p:pic>
        <p:nvPicPr>
          <p:cNvPr id="18434" name="Picture 1028"/>
          <p:cNvPicPr>
            <a:picLocks noGrp="1" noChangeAspect="1" noChangeArrowheads="1"/>
          </p:cNvPicPr>
          <p:nvPr>
            <p:ph sz="quarter" idx="1"/>
          </p:nvPr>
        </p:nvPicPr>
        <p:blipFill>
          <a:blip r:embed="rId3">
            <a:alphaModFix amt="51000"/>
            <a:extLst>
              <a:ext uri="{28A0092B-C50C-407E-A947-70E740481C1C}">
                <a14:useLocalDpi xmlns:a14="http://schemas.microsoft.com/office/drawing/2010/main" val="0"/>
              </a:ext>
            </a:extLst>
          </a:blip>
          <a:srcRect t="-24638" b="-24638"/>
          <a:stretch>
            <a:fillRect/>
          </a:stretch>
        </p:blipFill>
        <p:spPr>
          <a:xfrm>
            <a:off x="1066800" y="1600200"/>
            <a:ext cx="7753350" cy="4191000"/>
          </a:xfrm>
          <a:solidFill>
            <a:srgbClr val="FFFFFF">
              <a:alpha val="50980"/>
            </a:srgbClr>
          </a:solidFill>
        </p:spPr>
      </p:pic>
      <p:sp>
        <p:nvSpPr>
          <p:cNvPr id="18435" name="TextBox 4"/>
          <p:cNvSpPr txBox="1">
            <a:spLocks noChangeArrowheads="1"/>
          </p:cNvSpPr>
          <p:nvPr/>
        </p:nvSpPr>
        <p:spPr bwMode="auto">
          <a:xfrm>
            <a:off x="3124200" y="1600200"/>
            <a:ext cx="3200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latin typeface="Helvetica" charset="0"/>
              </a:rPr>
              <a:t>Assets are recorded at original cost, adjusted for depreciation. </a:t>
            </a:r>
          </a:p>
        </p:txBody>
      </p:sp>
      <p:cxnSp>
        <p:nvCxnSpPr>
          <p:cNvPr id="18436" name="Straight Arrow Connector 6"/>
          <p:cNvCxnSpPr>
            <a:cxnSpLocks noChangeShapeType="1"/>
          </p:cNvCxnSpPr>
          <p:nvPr/>
        </p:nvCxnSpPr>
        <p:spPr bwMode="auto">
          <a:xfrm rot="5400000">
            <a:off x="3276601" y="2667000"/>
            <a:ext cx="1066800" cy="3175"/>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18437" name="TextBox 9"/>
          <p:cNvSpPr txBox="1">
            <a:spLocks noChangeArrowheads="1"/>
          </p:cNvSpPr>
          <p:nvPr/>
        </p:nvSpPr>
        <p:spPr bwMode="auto">
          <a:xfrm>
            <a:off x="685800" y="5257800"/>
            <a:ext cx="54102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latin typeface="Helvetica" charset="0"/>
              </a:rPr>
              <a:t>True intangible assets like brand name, patents and customer did not show up. The only intangible asset of any magnitude (goodwill) is a plug variable that is of consequence only if you do an acquisition.</a:t>
            </a:r>
          </a:p>
        </p:txBody>
      </p:sp>
      <p:cxnSp>
        <p:nvCxnSpPr>
          <p:cNvPr id="18438" name="Straight Arrow Connector 11"/>
          <p:cNvCxnSpPr>
            <a:cxnSpLocks noChangeShapeType="1"/>
          </p:cNvCxnSpPr>
          <p:nvPr/>
        </p:nvCxnSpPr>
        <p:spPr bwMode="auto">
          <a:xfrm flipV="1">
            <a:off x="3124200" y="4800600"/>
            <a:ext cx="762000" cy="5334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18439" name="TextBox 12"/>
          <p:cNvSpPr txBox="1">
            <a:spLocks noChangeArrowheads="1"/>
          </p:cNvSpPr>
          <p:nvPr/>
        </p:nvSpPr>
        <p:spPr bwMode="auto">
          <a:xfrm>
            <a:off x="152400" y="1524000"/>
            <a:ext cx="27432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latin typeface="Helvetica" charset="0"/>
              </a:rPr>
              <a:t>Valued based upon motive for investment – some marked to market, some recorded at cost and some at quasi-cost </a:t>
            </a:r>
          </a:p>
        </p:txBody>
      </p:sp>
      <p:cxnSp>
        <p:nvCxnSpPr>
          <p:cNvPr id="18440" name="Straight Arrow Connector 15"/>
          <p:cNvCxnSpPr>
            <a:cxnSpLocks noChangeShapeType="1"/>
          </p:cNvCxnSpPr>
          <p:nvPr/>
        </p:nvCxnSpPr>
        <p:spPr bwMode="auto">
          <a:xfrm rot="16200000" flipH="1">
            <a:off x="38100" y="2857500"/>
            <a:ext cx="1600200" cy="7620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18441" name="TextBox 16"/>
          <p:cNvSpPr txBox="1">
            <a:spLocks noChangeArrowheads="1"/>
          </p:cNvSpPr>
          <p:nvPr/>
        </p:nvSpPr>
        <p:spPr bwMode="auto">
          <a:xfrm>
            <a:off x="6858000" y="5105400"/>
            <a:ext cx="19050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latin typeface="Helvetica" charset="0"/>
              </a:rPr>
              <a:t>Equity reflects original capital invested and historical retained earnings.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612775" y="228600"/>
            <a:ext cx="8153400" cy="990600"/>
          </a:xfrm>
        </p:spPr>
        <p:txBody>
          <a:bodyPr/>
          <a:lstStyle/>
          <a:p>
            <a:pPr eaLnBrk="1" hangingPunct="1"/>
            <a:r>
              <a:rPr lang="en-US" altLang="en-US">
                <a:latin typeface="Times" charset="0"/>
                <a:ea typeface="ＭＳ Ｐゴシック" charset="-128"/>
              </a:rPr>
              <a:t>The financial balance sheet</a:t>
            </a:r>
          </a:p>
        </p:txBody>
      </p:sp>
      <p:pic>
        <p:nvPicPr>
          <p:cNvPr id="20482" name="Picture 4"/>
          <p:cNvPicPr>
            <a:picLocks noGrp="1" noChangeAspect="1" noChangeArrowheads="1"/>
          </p:cNvPicPr>
          <p:nvPr>
            <p:ph sz="quarter" idx="1"/>
          </p:nvPr>
        </p:nvPicPr>
        <p:blipFill>
          <a:blip r:embed="rId3">
            <a:alphaModFix amt="51000"/>
            <a:extLst>
              <a:ext uri="{28A0092B-C50C-407E-A947-70E740481C1C}">
                <a14:useLocalDpi xmlns:a14="http://schemas.microsoft.com/office/drawing/2010/main" val="0"/>
              </a:ext>
            </a:extLst>
          </a:blip>
          <a:srcRect t="-38522" b="-38522"/>
          <a:stretch>
            <a:fillRect/>
          </a:stretch>
        </p:blipFill>
        <p:spPr>
          <a:xfrm>
            <a:off x="612775" y="1600200"/>
            <a:ext cx="8153400" cy="4495800"/>
          </a:xfrm>
          <a:solidFill>
            <a:srgbClr val="FFFFFF">
              <a:alpha val="50980"/>
            </a:srgbClr>
          </a:solidFill>
        </p:spPr>
      </p:pic>
      <p:sp>
        <p:nvSpPr>
          <p:cNvPr id="20483" name="TextBox 4"/>
          <p:cNvSpPr txBox="1">
            <a:spLocks noChangeArrowheads="1"/>
          </p:cNvSpPr>
          <p:nvPr/>
        </p:nvSpPr>
        <p:spPr bwMode="auto">
          <a:xfrm>
            <a:off x="457200" y="1752600"/>
            <a:ext cx="2133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latin typeface="Helvetica" charset="0"/>
              </a:rPr>
              <a:t>Recorded at intrinsic value (based upon cash flows and risk), not at original cost</a:t>
            </a:r>
          </a:p>
        </p:txBody>
      </p:sp>
      <p:cxnSp>
        <p:nvCxnSpPr>
          <p:cNvPr id="20484" name="Straight Arrow Connector 6"/>
          <p:cNvCxnSpPr>
            <a:cxnSpLocks noChangeShapeType="1"/>
          </p:cNvCxnSpPr>
          <p:nvPr/>
        </p:nvCxnSpPr>
        <p:spPr bwMode="auto">
          <a:xfrm rot="16200000" flipH="1">
            <a:off x="1066800" y="2590800"/>
            <a:ext cx="533400" cy="3810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0485" name="TextBox 7"/>
          <p:cNvSpPr txBox="1">
            <a:spLocks noChangeArrowheads="1"/>
          </p:cNvSpPr>
          <p:nvPr/>
        </p:nvSpPr>
        <p:spPr bwMode="auto">
          <a:xfrm>
            <a:off x="1752600" y="5257800"/>
            <a:ext cx="43434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latin typeface="Helvetica" charset="0"/>
              </a:rPr>
              <a:t>Value will depend upon magnitude of growth investments and excess returns on these investments</a:t>
            </a:r>
          </a:p>
        </p:txBody>
      </p:sp>
      <p:sp>
        <p:nvSpPr>
          <p:cNvPr id="20486" name="TextBox 8"/>
          <p:cNvSpPr txBox="1">
            <a:spLocks noChangeArrowheads="1"/>
          </p:cNvSpPr>
          <p:nvPr/>
        </p:nvSpPr>
        <p:spPr bwMode="auto">
          <a:xfrm>
            <a:off x="6400800" y="5334000"/>
            <a:ext cx="20574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latin typeface="Helvetica" charset="0"/>
              </a:rPr>
              <a:t>Intrinsic value of equity, reflecting intrinsic value of assets, net of true value of  debt outstanding.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7930B-7B4D-854C-AE49-3F507EBFE2B4}"/>
              </a:ext>
            </a:extLst>
          </p:cNvPr>
          <p:cNvSpPr>
            <a:spLocks noGrp="1"/>
          </p:cNvSpPr>
          <p:nvPr>
            <p:ph type="title"/>
          </p:nvPr>
        </p:nvSpPr>
        <p:spPr/>
        <p:txBody>
          <a:bodyPr/>
          <a:lstStyle/>
          <a:p>
            <a:r>
              <a:rPr lang="en-US" dirty="0"/>
              <a:t>And fair value accounting will not bridge the gap..</a:t>
            </a:r>
          </a:p>
        </p:txBody>
      </p:sp>
      <p:sp>
        <p:nvSpPr>
          <p:cNvPr id="3" name="Content Placeholder 2">
            <a:extLst>
              <a:ext uri="{FF2B5EF4-FFF2-40B4-BE49-F238E27FC236}">
                <a16:creationId xmlns:a16="http://schemas.microsoft.com/office/drawing/2014/main" id="{4737DFB8-A316-274C-83C9-548A1306F8B5}"/>
              </a:ext>
            </a:extLst>
          </p:cNvPr>
          <p:cNvSpPr>
            <a:spLocks noGrp="1"/>
          </p:cNvSpPr>
          <p:nvPr>
            <p:ph sz="quarter" idx="1"/>
          </p:nvPr>
        </p:nvSpPr>
        <p:spPr/>
        <p:txBody>
          <a:bodyPr>
            <a:normAutofit lnSpcReduction="10000"/>
          </a:bodyPr>
          <a:lstStyle/>
          <a:p>
            <a:r>
              <a:rPr lang="en-US" dirty="0"/>
              <a:t>In the last two decades, accounting has decided (for better or worse) that it can bridge the gap between the two balance sheets by</a:t>
            </a:r>
          </a:p>
          <a:p>
            <a:pPr lvl="1"/>
            <a:r>
              <a:rPr lang="en-US" dirty="0"/>
              <a:t>Marking up assets to fair value, though the accounting definition of value suggests that the rule writers are mixing up fair pricing with fair value.</a:t>
            </a:r>
          </a:p>
          <a:p>
            <a:pPr lvl="1"/>
            <a:r>
              <a:rPr lang="en-US" dirty="0"/>
              <a:t>Bringing “intangibles” on to the books, by trying to capitalize everything from brand name to customer lists.</a:t>
            </a:r>
          </a:p>
          <a:p>
            <a:r>
              <a:rPr lang="en-US" dirty="0"/>
              <a:t>In my view, fair value accounting is an oxymoron, a hopeless attempt to bridge the difference that will do neither accounting nor valuation justice.</a:t>
            </a:r>
          </a:p>
        </p:txBody>
      </p:sp>
      <p:sp>
        <p:nvSpPr>
          <p:cNvPr id="4" name="Footer Placeholder 3">
            <a:extLst>
              <a:ext uri="{FF2B5EF4-FFF2-40B4-BE49-F238E27FC236}">
                <a16:creationId xmlns:a16="http://schemas.microsoft.com/office/drawing/2014/main" id="{482BB1E6-AF71-A249-9710-559D1915AD08}"/>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8B010B97-13C4-A848-B6AF-16171232F676}"/>
              </a:ext>
            </a:extLst>
          </p:cNvPr>
          <p:cNvSpPr>
            <a:spLocks noGrp="1"/>
          </p:cNvSpPr>
          <p:nvPr>
            <p:ph type="sldNum" sz="quarter" idx="11"/>
          </p:nvPr>
        </p:nvSpPr>
        <p:spPr/>
        <p:txBody>
          <a:bodyPr>
            <a:normAutofit fontScale="85000" lnSpcReduction="20000"/>
          </a:bodyPr>
          <a:lstStyle/>
          <a:p>
            <a:fld id="{0662C8F9-DC51-CC4F-A6BB-2473806D537A}" type="slidenum">
              <a:rPr lang="en-US" altLang="en-US" smtClean="0"/>
              <a:pPr/>
              <a:t>4</a:t>
            </a:fld>
            <a:endParaRPr lang="en-US" altLang="en-US"/>
          </a:p>
        </p:txBody>
      </p:sp>
    </p:spTree>
    <p:extLst>
      <p:ext uri="{BB962C8B-B14F-4D97-AF65-F5344CB8AC3E}">
        <p14:creationId xmlns:p14="http://schemas.microsoft.com/office/powerpoint/2010/main" val="1003383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228600"/>
            <a:ext cx="8153400" cy="990600"/>
          </a:xfrm>
        </p:spPr>
        <p:txBody>
          <a:bodyPr/>
          <a:lstStyle/>
          <a:p>
            <a:r>
              <a:rPr lang="en-US" altLang="en-US">
                <a:ea typeface="ＭＳ Ｐゴシック" charset="-128"/>
              </a:rPr>
              <a:t>II.  Don’t assume that D+CF = DCF</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a:ea typeface="ＭＳ Ｐゴシック" charset="-128"/>
              </a:rPr>
              <a:t>The value of a risky asset can be estimated by discounting the expected cash flows on the asset over its life at a risk-adjusted discount rate: </a:t>
            </a:r>
          </a:p>
          <a:p>
            <a:pPr>
              <a:lnSpc>
                <a:spcPct val="80000"/>
              </a:lnSpc>
            </a:pPr>
            <a:endParaRPr lang="en-US" altLang="en-US" sz="2200">
              <a:ea typeface="ＭＳ Ｐゴシック" charset="-128"/>
            </a:endParaRPr>
          </a:p>
          <a:p>
            <a:pPr eaLnBrk="1" hangingPunct="1">
              <a:lnSpc>
                <a:spcPct val="80000"/>
              </a:lnSpc>
              <a:buFont typeface="Calibri" charset="0"/>
              <a:buAutoNum type="arabicPeriod"/>
            </a:pPr>
            <a:r>
              <a:rPr lang="en-US" altLang="en-US" sz="2200" i="1">
                <a:ea typeface="ＭＳ Ｐゴシック" charset="-128"/>
              </a:rPr>
              <a:t>The IT Proposition</a:t>
            </a:r>
            <a:r>
              <a:rPr lang="en-US" altLang="en-US" sz="2200">
                <a:ea typeface="ＭＳ Ｐゴシック" charset="-128"/>
              </a:rPr>
              <a:t>: If “it” does not affect the cash flows or alter risk (thus changing discount rates), “it” cannot affect value. </a:t>
            </a:r>
          </a:p>
          <a:p>
            <a:pPr eaLnBrk="1" hangingPunct="1">
              <a:lnSpc>
                <a:spcPct val="80000"/>
              </a:lnSpc>
              <a:buFont typeface="Calibri" charset="0"/>
              <a:buAutoNum type="arabicPeriod"/>
            </a:pPr>
            <a:r>
              <a:rPr lang="en-US" altLang="en-US" sz="2200" i="1">
                <a:ea typeface="ＭＳ Ｐゴシック" charset="-128"/>
              </a:rPr>
              <a:t>The DUH Proposition</a:t>
            </a:r>
            <a:r>
              <a:rPr lang="en-US" altLang="en-US" sz="2200">
                <a:ea typeface="ＭＳ Ｐゴシック" charset="-128"/>
              </a:rPr>
              <a:t>: For an asset to have value, the expected cash flows have to be positive some time over the life of the asset.</a:t>
            </a:r>
          </a:p>
          <a:p>
            <a:pPr eaLnBrk="1" hangingPunct="1">
              <a:lnSpc>
                <a:spcPct val="80000"/>
              </a:lnSpc>
              <a:buFont typeface="Calibri" charset="0"/>
              <a:buAutoNum type="arabicPeriod"/>
            </a:pPr>
            <a:r>
              <a:rPr lang="en-US" altLang="en-US" sz="2200" i="1">
                <a:ea typeface="ＭＳ Ｐゴシック" charset="-128"/>
              </a:rPr>
              <a:t>The DON’T FREAK OUT Proposition</a:t>
            </a:r>
            <a:r>
              <a:rPr lang="en-US" altLang="en-US" sz="2200">
                <a:ea typeface="ＭＳ Ｐゴシック" charset="-128"/>
              </a:rPr>
              <a:t>: Assets that generate cash flows early in their life will be worth more than assets that generate cash flows later; the latter may however have greater growth and higher cash flows to compensate.</a:t>
            </a:r>
          </a:p>
          <a:p>
            <a:pPr>
              <a:lnSpc>
                <a:spcPct val="80000"/>
              </a:lnSpc>
            </a:pPr>
            <a:endParaRPr lang="en-US" altLang="en-US" sz="2200">
              <a:ea typeface="ＭＳ Ｐゴシック" charset="-128"/>
            </a:endParaRPr>
          </a:p>
        </p:txBody>
      </p:sp>
      <p:sp>
        <p:nvSpPr>
          <p:cNvPr id="225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385E3E6-7EB3-DD48-B92D-7956F6366751}" type="slidenum">
              <a:rPr lang="en-US" altLang="en-US" sz="1200">
                <a:solidFill>
                  <a:srgbClr val="FFFFFF"/>
                </a:solidFill>
              </a:rPr>
              <a:pPr>
                <a:lnSpc>
                  <a:spcPct val="80000"/>
                </a:lnSpc>
              </a:pPr>
              <a:t>5</a:t>
            </a:fld>
            <a:endParaRPr lang="en-US" altLang="en-US" sz="1200">
              <a:solidFill>
                <a:srgbClr val="FFFFFF"/>
              </a:solidFill>
            </a:endParaRPr>
          </a:p>
        </p:txBody>
      </p:sp>
      <p:pic>
        <p:nvPicPr>
          <p:cNvPr id="2253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2286000"/>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09600" y="228600"/>
            <a:ext cx="8156575" cy="990600"/>
          </a:xfrm>
        </p:spPr>
        <p:txBody>
          <a:bodyPr/>
          <a:lstStyle/>
          <a:p>
            <a:pPr eaLnBrk="1" hangingPunct="1"/>
            <a:r>
              <a:rPr lang="en-US" altLang="en-US" dirty="0">
                <a:ea typeface="ＭＳ Ｐゴシック" charset="-128"/>
              </a:rPr>
              <a:t>The Key Questions in valuation…</a:t>
            </a:r>
          </a:p>
        </p:txBody>
      </p:sp>
      <p:sp>
        <p:nvSpPr>
          <p:cNvPr id="2355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92096C9-07EA-2542-8884-84DB438A20A5}" type="slidenum">
              <a:rPr lang="en-US" altLang="en-US" sz="1200">
                <a:solidFill>
                  <a:srgbClr val="FFFFFF"/>
                </a:solidFill>
              </a:rPr>
              <a:pPr>
                <a:lnSpc>
                  <a:spcPct val="80000"/>
                </a:lnSpc>
              </a:pPr>
              <a:t>6</a:t>
            </a:fld>
            <a:endParaRPr lang="en-US" altLang="en-US" sz="1200">
              <a:solidFill>
                <a:srgbClr val="FFFFFF"/>
              </a:solidFill>
            </a:endParaRPr>
          </a:p>
        </p:txBody>
      </p:sp>
      <p:pic>
        <p:nvPicPr>
          <p:cNvPr id="23556"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38481" b="-38481"/>
          <a:stretch>
            <a:fillRect/>
          </a:stretch>
        </p:blipFill>
        <p:spPr>
          <a:xfrm>
            <a:off x="612775" y="1600200"/>
            <a:ext cx="8153400" cy="449580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DCF as a tool for intrinsic valuation</a:t>
            </a:r>
          </a:p>
        </p:txBody>
      </p:sp>
      <p:sp>
        <p:nvSpPr>
          <p:cNvPr id="256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B21F975-832D-794E-A703-55CC335D4C5C}" type="slidenum">
              <a:rPr lang="en-US" altLang="en-US" sz="1200">
                <a:solidFill>
                  <a:srgbClr val="FFFFFF"/>
                </a:solidFill>
              </a:rPr>
              <a:pPr>
                <a:lnSpc>
                  <a:spcPct val="80000"/>
                </a:lnSpc>
              </a:pPr>
              <a:t>7</a:t>
            </a:fld>
            <a:endParaRPr lang="en-US" altLang="en-US" sz="1200">
              <a:solidFill>
                <a:srgbClr val="FFFFFF"/>
              </a:solidFill>
            </a:endParaRP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365760" lvl="1" indent="0" eaLnBrk="1" fontAlgn="auto" hangingPunct="1">
              <a:spcAft>
                <a:spcPts val="0"/>
              </a:spcAft>
              <a:buFont typeface="Wingdings 2" charset="0"/>
              <a:buNone/>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320040" indent="-320040" eaLnBrk="1" fontAlgn="auto" hangingPunct="1">
              <a:spcAft>
                <a:spcPts val="0"/>
              </a:spcAft>
              <a:buFont typeface="Wingdings"/>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endParaRPr>
          </a:p>
        </p:txBody>
      </p:sp>
      <p:pic>
        <p:nvPicPr>
          <p:cNvPr id="2560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33600"/>
            <a:ext cx="9144000" cy="340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CFA26-499E-2847-8ED1-BFE85382011B}"/>
              </a:ext>
            </a:extLst>
          </p:cNvPr>
          <p:cNvSpPr>
            <a:spLocks noGrp="1"/>
          </p:cNvSpPr>
          <p:nvPr>
            <p:ph type="title"/>
          </p:nvPr>
        </p:nvSpPr>
        <p:spPr/>
        <p:txBody>
          <a:bodyPr/>
          <a:lstStyle/>
          <a:p>
            <a:r>
              <a:rPr lang="en-US" dirty="0"/>
              <a:t>And Business Drivers that determine value…</a:t>
            </a:r>
          </a:p>
        </p:txBody>
      </p:sp>
      <p:sp>
        <p:nvSpPr>
          <p:cNvPr id="4" name="Footer Placeholder 3">
            <a:extLst>
              <a:ext uri="{FF2B5EF4-FFF2-40B4-BE49-F238E27FC236}">
                <a16:creationId xmlns:a16="http://schemas.microsoft.com/office/drawing/2014/main" id="{AAF35007-8568-134E-9868-9685297DE51E}"/>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65397984-C289-9D46-8B1A-470A9181EA08}"/>
              </a:ext>
            </a:extLst>
          </p:cNvPr>
          <p:cNvSpPr>
            <a:spLocks noGrp="1"/>
          </p:cNvSpPr>
          <p:nvPr>
            <p:ph type="sldNum" sz="quarter" idx="11"/>
          </p:nvPr>
        </p:nvSpPr>
        <p:spPr/>
        <p:txBody>
          <a:bodyPr>
            <a:normAutofit fontScale="85000" lnSpcReduction="20000"/>
          </a:bodyPr>
          <a:lstStyle/>
          <a:p>
            <a:fld id="{0662C8F9-DC51-CC4F-A6BB-2473806D537A}" type="slidenum">
              <a:rPr lang="en-US" altLang="en-US" smtClean="0"/>
              <a:pPr/>
              <a:t>8</a:t>
            </a:fld>
            <a:endParaRPr lang="en-US" altLang="en-US"/>
          </a:p>
        </p:txBody>
      </p:sp>
      <p:pic>
        <p:nvPicPr>
          <p:cNvPr id="6" name="Content Placeholder 1">
            <a:extLst>
              <a:ext uri="{FF2B5EF4-FFF2-40B4-BE49-F238E27FC236}">
                <a16:creationId xmlns:a16="http://schemas.microsoft.com/office/drawing/2014/main" id="{CB197017-3159-8B49-A625-C0FA8BB38A6F}"/>
              </a:ext>
            </a:extLst>
          </p:cNvPr>
          <p:cNvPicPr>
            <a:picLocks noGrp="1" noChangeAspect="1"/>
          </p:cNvPicPr>
          <p:nvPr>
            <p:ph sz="quarter" idx="1"/>
          </p:nvPr>
        </p:nvPicPr>
        <p:blipFill>
          <a:blip r:embed="rId2"/>
          <a:stretch>
            <a:fillRect/>
          </a:stretch>
        </p:blipFill>
        <p:spPr>
          <a:xfrm>
            <a:off x="533400" y="1981200"/>
            <a:ext cx="7956176" cy="3429000"/>
          </a:xfrm>
          <a:prstGeom prst="rect">
            <a:avLst/>
          </a:prstGeom>
        </p:spPr>
      </p:pic>
    </p:spTree>
    <p:extLst>
      <p:ext uri="{BB962C8B-B14F-4D97-AF65-F5344CB8AC3E}">
        <p14:creationId xmlns:p14="http://schemas.microsoft.com/office/powerpoint/2010/main" val="1390275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12775" y="228600"/>
            <a:ext cx="8153400" cy="990600"/>
          </a:xfrm>
        </p:spPr>
        <p:txBody>
          <a:bodyPr/>
          <a:lstStyle/>
          <a:p>
            <a:r>
              <a:rPr lang="en-US" altLang="en-US">
                <a:ea typeface="ＭＳ Ｐゴシック" charset="-128"/>
              </a:rPr>
              <a:t>1. Match your cash flows to your discount rates.. </a:t>
            </a:r>
          </a:p>
        </p:txBody>
      </p:sp>
      <p:sp>
        <p:nvSpPr>
          <p:cNvPr id="2765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2663A5C-6A48-BC48-B6AF-5BDE46D1B643}" type="slidenum">
              <a:rPr lang="en-US" altLang="en-US" sz="1200">
                <a:solidFill>
                  <a:srgbClr val="FFFFFF"/>
                </a:solidFill>
              </a:rPr>
              <a:pPr>
                <a:lnSpc>
                  <a:spcPct val="80000"/>
                </a:lnSpc>
              </a:pPr>
              <a:t>9</a:t>
            </a:fld>
            <a:endParaRPr lang="en-US" altLang="en-US" sz="1200">
              <a:solidFill>
                <a:srgbClr val="FFFFFF"/>
              </a:solidFill>
            </a:endParaRPr>
          </a:p>
        </p:txBody>
      </p:sp>
      <p:graphicFrame>
        <p:nvGraphicFramePr>
          <p:cNvPr id="7" name="Content Placeholder 6">
            <a:extLst>
              <a:ext uri="{FF2B5EF4-FFF2-40B4-BE49-F238E27FC236}">
                <a16:creationId xmlns:a16="http://schemas.microsoft.com/office/drawing/2014/main" id="{3F5CCBEE-F340-1EA0-0250-5EDD02F96B41}"/>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a:t>2. Risk is not in the past..</a:t>
            </a:r>
            <a:endParaRPr lang="en-US" dirty="0">
              <a:ea typeface="+mj-ea"/>
              <a:cs typeface="+mj-cs"/>
            </a:endParaRP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solidFill>
                  <a:schemeClr val="tx2"/>
                </a:solidFill>
                <a:latin typeface="Helvetica" charset="0"/>
              </a:rPr>
              <a:t>Aswath Damodaran</a:t>
            </a:r>
          </a:p>
        </p:txBody>
      </p:sp>
      <p:sp>
        <p:nvSpPr>
          <p:cNvPr id="52226" name="Rectangle 3"/>
          <p:cNvSpPr>
            <a:spLocks noGrp="1" noChangeArrowheads="1"/>
          </p:cNvSpPr>
          <p:nvPr>
            <p:ph sz="quarter" idx="1"/>
          </p:nvPr>
        </p:nvSpPr>
        <p:spPr>
          <a:xfrm>
            <a:off x="612775" y="1600200"/>
            <a:ext cx="8153400" cy="4495800"/>
          </a:xfrm>
        </p:spPr>
        <p:txBody>
          <a:bodyPr>
            <a:normAutofit/>
          </a:bodyPr>
          <a:lstStyle/>
          <a:p>
            <a:pPr marL="0" indent="0" eaLnBrk="1" hangingPunct="1">
              <a:lnSpc>
                <a:spcPct val="90000"/>
              </a:lnSpc>
              <a:buFont typeface="Wingdings" charset="2"/>
              <a:buNone/>
            </a:pPr>
            <a:endParaRPr lang="en-US" altLang="en-US" sz="2600" dirty="0">
              <a:ea typeface="ＭＳ Ｐゴシック" charset="-128"/>
            </a:endParaRPr>
          </a:p>
          <a:p>
            <a:pPr marL="0" indent="0" eaLnBrk="1" hangingPunct="1">
              <a:lnSpc>
                <a:spcPct val="90000"/>
              </a:lnSpc>
              <a:buFont typeface="Wingdings" charset="2"/>
              <a:buNone/>
            </a:pPr>
            <a:endParaRPr lang="en-US" altLang="en-US" sz="2600" dirty="0">
              <a:ea typeface="ＭＳ Ｐゴシック" charset="-128"/>
            </a:endParaRPr>
          </a:p>
          <a:p>
            <a:pPr marL="0" indent="0" eaLnBrk="1" hangingPunct="1">
              <a:lnSpc>
                <a:spcPct val="90000"/>
              </a:lnSpc>
              <a:buFont typeface="Wingdings" charset="2"/>
              <a:buNone/>
            </a:pPr>
            <a:endParaRPr lang="en-US" altLang="en-US" sz="2600" dirty="0">
              <a:ea typeface="ＭＳ Ｐゴシック" charset="-128"/>
            </a:endParaRPr>
          </a:p>
          <a:p>
            <a:pPr marL="0" indent="0" eaLnBrk="1" hangingPunct="1">
              <a:lnSpc>
                <a:spcPct val="90000"/>
              </a:lnSpc>
              <a:buFont typeface="Wingdings" charset="2"/>
              <a:buNone/>
            </a:pPr>
            <a:endParaRPr lang="en-US" altLang="en-US" sz="2600" dirty="0">
              <a:ea typeface="ＭＳ Ｐゴシック" charset="-128"/>
            </a:endParaRPr>
          </a:p>
          <a:p>
            <a:pPr marL="0" indent="0" eaLnBrk="1" hangingPunct="1">
              <a:lnSpc>
                <a:spcPct val="90000"/>
              </a:lnSpc>
            </a:pPr>
            <a:r>
              <a:rPr lang="en-US" altLang="en-US" sz="2600" dirty="0">
                <a:ea typeface="ＭＳ Ｐゴシック" charset="-128"/>
              </a:rPr>
              <a:t>If you are going to use a historical risk premium, make it</a:t>
            </a:r>
          </a:p>
          <a:p>
            <a:pPr lvl="1" eaLnBrk="1" hangingPunct="1">
              <a:lnSpc>
                <a:spcPct val="90000"/>
              </a:lnSpc>
            </a:pPr>
            <a:r>
              <a:rPr lang="en-US" altLang="en-US" sz="2200" dirty="0">
                <a:ea typeface="ＭＳ Ｐゴシック" charset="-128"/>
              </a:rPr>
              <a:t>Long term (because of the standard error)</a:t>
            </a:r>
          </a:p>
          <a:p>
            <a:pPr lvl="1" eaLnBrk="1" hangingPunct="1">
              <a:lnSpc>
                <a:spcPct val="90000"/>
              </a:lnSpc>
            </a:pPr>
            <a:r>
              <a:rPr lang="en-US" altLang="en-US" sz="2200" dirty="0">
                <a:ea typeface="ＭＳ Ｐゴシック" charset="-128"/>
              </a:rPr>
              <a:t>Consistent with your risk free rate</a:t>
            </a:r>
          </a:p>
          <a:p>
            <a:pPr lvl="1" eaLnBrk="1" hangingPunct="1">
              <a:lnSpc>
                <a:spcPct val="90000"/>
              </a:lnSpc>
            </a:pPr>
            <a:r>
              <a:rPr lang="en-US" altLang="en-US" sz="2200" dirty="0">
                <a:ea typeface="ＭＳ Ｐゴシック" charset="-128"/>
              </a:rPr>
              <a:t>A “compounded” average</a:t>
            </a:r>
          </a:p>
          <a:p>
            <a:pPr marL="0" indent="0" eaLnBrk="1" hangingPunct="1">
              <a:lnSpc>
                <a:spcPct val="90000"/>
              </a:lnSpc>
            </a:pPr>
            <a:r>
              <a:rPr lang="en-US" altLang="en-US" sz="2600" dirty="0">
                <a:ea typeface="ＭＳ Ｐゴシック" charset="-128"/>
              </a:rPr>
              <a:t>No matter which estimate you use, recognize that it is </a:t>
            </a:r>
            <a:r>
              <a:rPr lang="en-US" altLang="en-US" sz="2600" u="sng" dirty="0">
                <a:ea typeface="ＭＳ Ｐゴシック" charset="-128"/>
              </a:rPr>
              <a:t>backward looking</a:t>
            </a:r>
            <a:r>
              <a:rPr lang="en-US" altLang="en-US" sz="2600" dirty="0">
                <a:ea typeface="ＭＳ Ｐゴシック" charset="-128"/>
              </a:rPr>
              <a:t>, is </a:t>
            </a:r>
            <a:r>
              <a:rPr lang="en-US" altLang="en-US" sz="2600" u="sng" dirty="0">
                <a:ea typeface="ＭＳ Ｐゴシック" charset="-128"/>
              </a:rPr>
              <a:t>noisy</a:t>
            </a:r>
            <a:r>
              <a:rPr lang="en-US" altLang="en-US" sz="2600" dirty="0">
                <a:ea typeface="ＭＳ Ｐゴシック" charset="-128"/>
              </a:rPr>
              <a:t> and may reflect </a:t>
            </a:r>
            <a:r>
              <a:rPr lang="en-US" altLang="en-US" sz="2600" u="sng" dirty="0">
                <a:ea typeface="ＭＳ Ｐゴシック" charset="-128"/>
              </a:rPr>
              <a:t>selection bias.</a:t>
            </a: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buFont typeface="Wingdings" charset="2"/>
              <a:buNone/>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a:p>
            <a:pPr marL="0" indent="0" eaLnBrk="1" hangingPunct="1">
              <a:lnSpc>
                <a:spcPct val="90000"/>
              </a:lnSpc>
            </a:pPr>
            <a:endParaRPr lang="en-US" altLang="en-US" sz="2600" dirty="0">
              <a:ea typeface="ＭＳ Ｐゴシック" charset="-128"/>
            </a:endParaRPr>
          </a:p>
        </p:txBody>
      </p:sp>
      <p:sp>
        <p:nvSpPr>
          <p:cNvPr id="34820" name="Rectangle 4"/>
          <p:cNvSpPr>
            <a:spLocks noChangeArrowheads="1"/>
          </p:cNvSpPr>
          <p:nvPr/>
        </p:nvSpPr>
        <p:spPr bwMode="auto">
          <a:xfrm>
            <a:off x="8439150" y="43942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2" name="Picture 1">
            <a:extLst>
              <a:ext uri="{FF2B5EF4-FFF2-40B4-BE49-F238E27FC236}">
                <a16:creationId xmlns:a16="http://schemas.microsoft.com/office/drawing/2014/main" id="{88657F8B-3D61-A8D0-D39A-8A9E1976B275}"/>
              </a:ext>
            </a:extLst>
          </p:cNvPr>
          <p:cNvPicPr>
            <a:picLocks noChangeAspect="1"/>
          </p:cNvPicPr>
          <p:nvPr/>
        </p:nvPicPr>
        <p:blipFill>
          <a:blip r:embed="rId3"/>
          <a:stretch>
            <a:fillRect/>
          </a:stretch>
        </p:blipFill>
        <p:spPr>
          <a:xfrm>
            <a:off x="1374775" y="1600200"/>
            <a:ext cx="6629400" cy="1766028"/>
          </a:xfrm>
          <a:prstGeom prst="rect">
            <a:avLst/>
          </a:prstGeom>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r>
              <a:rPr lang="en-US" altLang="en-US">
                <a:ea typeface="ＭＳ Ｐゴシック" charset="-128"/>
              </a:rPr>
              <a:t>But in the future..</a:t>
            </a:r>
          </a:p>
        </p:txBody>
      </p:sp>
      <p:sp>
        <p:nvSpPr>
          <p:cNvPr id="3686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8B3B26-812A-9C44-A18E-B9651F26CA27}" type="slidenum">
              <a:rPr lang="en-US" altLang="en-US" sz="1200">
                <a:solidFill>
                  <a:srgbClr val="FFFFFF"/>
                </a:solidFill>
              </a:rPr>
              <a:pPr>
                <a:lnSpc>
                  <a:spcPct val="80000"/>
                </a:lnSpc>
              </a:pPr>
              <a:t>11</a:t>
            </a:fld>
            <a:endParaRPr lang="en-US" altLang="en-US" sz="1200">
              <a:solidFill>
                <a:srgbClr val="FFFFFF"/>
              </a:solidFill>
            </a:endParaRPr>
          </a:p>
        </p:txBody>
      </p:sp>
      <p:pic>
        <p:nvPicPr>
          <p:cNvPr id="3" name="Content Placeholder 5">
            <a:extLst>
              <a:ext uri="{FF2B5EF4-FFF2-40B4-BE49-F238E27FC236}">
                <a16:creationId xmlns:a16="http://schemas.microsoft.com/office/drawing/2014/main" id="{4E68F039-EA6D-550A-029C-3E217C28854B}"/>
              </a:ext>
            </a:extLst>
          </p:cNvPr>
          <p:cNvPicPr>
            <a:picLocks noGrp="1" noChangeAspect="1"/>
          </p:cNvPicPr>
          <p:nvPr>
            <p:ph sz="quarter" idx="1"/>
          </p:nvPr>
        </p:nvPicPr>
        <p:blipFill>
          <a:blip r:embed="rId2"/>
          <a:stretch>
            <a:fillRect/>
          </a:stretch>
        </p:blipFill>
        <p:spPr>
          <a:xfrm>
            <a:off x="812006" y="1898650"/>
            <a:ext cx="7341394" cy="447918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228600"/>
            <a:ext cx="8153400" cy="990600"/>
          </a:xfrm>
        </p:spPr>
        <p:txBody>
          <a:bodyPr/>
          <a:lstStyle/>
          <a:p>
            <a:r>
              <a:rPr lang="en-US" altLang="en-US" dirty="0">
                <a:ea typeface="ＭＳ Ｐゴシック" charset="-128"/>
              </a:rPr>
              <a:t>3. Globalization is not a buzz word</a:t>
            </a:r>
          </a:p>
        </p:txBody>
      </p:sp>
      <p:sp>
        <p:nvSpPr>
          <p:cNvPr id="30722" name="Content Placeholder 2"/>
          <p:cNvSpPr>
            <a:spLocks noGrp="1"/>
          </p:cNvSpPr>
          <p:nvPr>
            <p:ph sz="quarter" idx="1"/>
          </p:nvPr>
        </p:nvSpPr>
        <p:spPr>
          <a:xfrm>
            <a:off x="612775" y="1600200"/>
            <a:ext cx="8153400" cy="4495800"/>
          </a:xfrm>
        </p:spPr>
        <p:txBody>
          <a:bodyPr/>
          <a:lstStyle/>
          <a:p>
            <a:r>
              <a:rPr lang="en-US" altLang="en-US" dirty="0">
                <a:ea typeface="ＭＳ Ｐゴシック" charset="-128"/>
              </a:rPr>
              <a:t>As companies get globalized, the valuations that we do have to reflect that globalization. In particular, we need to be wary of</a:t>
            </a:r>
          </a:p>
          <a:p>
            <a:pPr lvl="1"/>
            <a:r>
              <a:rPr lang="en-US" altLang="en-US" u="sng" dirty="0">
                <a:ea typeface="ＭＳ Ｐゴシック" charset="-128"/>
              </a:rPr>
              <a:t>Currency mismatches</a:t>
            </a:r>
            <a:r>
              <a:rPr lang="en-US" altLang="en-US" dirty="0">
                <a:ea typeface="ＭＳ Ｐゴシック" charset="-128"/>
              </a:rPr>
              <a:t>: Multinationals derive their revenues in many currencies but you have to be currency-consistent.</a:t>
            </a:r>
          </a:p>
          <a:p>
            <a:pPr lvl="1"/>
            <a:r>
              <a:rPr lang="en-US" altLang="en-US" u="sng" dirty="0">
                <a:ea typeface="ＭＳ Ｐゴシック" charset="-128"/>
              </a:rPr>
              <a:t>Beta gaming</a:t>
            </a:r>
            <a:r>
              <a:rPr lang="en-US" altLang="en-US" dirty="0">
                <a:ea typeface="ＭＳ Ｐゴシック" charset="-128"/>
              </a:rPr>
              <a:t>: When a company is listed in many markets, you can get very different betas, depending on how you set up and run a beta regression</a:t>
            </a:r>
          </a:p>
          <a:p>
            <a:pPr lvl="1"/>
            <a:r>
              <a:rPr lang="en-US" altLang="en-US" u="sng" dirty="0">
                <a:ea typeface="ＭＳ Ｐゴシック" charset="-128"/>
              </a:rPr>
              <a:t>Equity Risk Premiums</a:t>
            </a:r>
            <a:r>
              <a:rPr lang="en-US" altLang="en-US" dirty="0">
                <a:ea typeface="ＭＳ Ｐゴシック" charset="-128"/>
              </a:rPr>
              <a:t>: The standard practice of estimating equity risk premiums based on your country of incorporation will lead to skewed valuations.</a:t>
            </a:r>
          </a:p>
        </p:txBody>
      </p:sp>
      <p:sp>
        <p:nvSpPr>
          <p:cNvPr id="307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80530C-BBCF-D141-8905-5CB27BB586E8}" type="slidenum">
              <a:rPr lang="en-US" altLang="en-US" sz="1200">
                <a:solidFill>
                  <a:srgbClr val="FFFFFF"/>
                </a:solidFill>
              </a:rPr>
              <a:pPr>
                <a:lnSpc>
                  <a:spcPct val="80000"/>
                </a:lnSpc>
              </a:pPr>
              <a:t>12</a:t>
            </a:fld>
            <a:endParaRPr lang="en-US" altLang="en-US" sz="12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5"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786" name="TextBox 19"/>
          <p:cNvSpPr txBox="1">
            <a:spLocks noChangeArrowheads="1"/>
          </p:cNvSpPr>
          <p:nvPr/>
        </p:nvSpPr>
        <p:spPr bwMode="auto">
          <a:xfrm>
            <a:off x="6994237" y="6222679"/>
            <a:ext cx="20865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200" i="1" dirty="0"/>
              <a:t>Blue: Moody’s Rating</a:t>
            </a:r>
          </a:p>
          <a:p>
            <a:pPr eaLnBrk="1" hangingPunct="1"/>
            <a:r>
              <a:rPr lang="en-US" altLang="en-US" sz="1200" i="1" dirty="0"/>
              <a:t>Red: Added Country Risk</a:t>
            </a:r>
          </a:p>
          <a:p>
            <a:pPr eaLnBrk="1" hangingPunct="1"/>
            <a:r>
              <a:rPr lang="en-US" altLang="en-US" sz="1200" i="1" dirty="0"/>
              <a:t>Green #: Total ERP</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Jan 2023</a:t>
            </a:r>
          </a:p>
        </p:txBody>
      </p:sp>
      <p:sp>
        <p:nvSpPr>
          <p:cNvPr id="246806"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 name="Picture 3">
            <a:extLst>
              <a:ext uri="{FF2B5EF4-FFF2-40B4-BE49-F238E27FC236}">
                <a16:creationId xmlns:a16="http://schemas.microsoft.com/office/drawing/2014/main" id="{6F8CC20C-05C7-D6A9-EB31-FEB2488B9F1A}"/>
              </a:ext>
            </a:extLst>
          </p:cNvPr>
          <p:cNvPicPr>
            <a:picLocks noChangeAspect="1"/>
          </p:cNvPicPr>
          <p:nvPr/>
        </p:nvPicPr>
        <p:blipFill>
          <a:blip r:embed="rId4"/>
          <a:stretch>
            <a:fillRect/>
          </a:stretch>
        </p:blipFill>
        <p:spPr>
          <a:xfrm>
            <a:off x="2545762" y="2499387"/>
            <a:ext cx="1761749" cy="4161083"/>
          </a:xfrm>
          <a:prstGeom prst="rect">
            <a:avLst/>
          </a:prstGeom>
        </p:spPr>
      </p:pic>
      <p:pic>
        <p:nvPicPr>
          <p:cNvPr id="6" name="Picture 5">
            <a:extLst>
              <a:ext uri="{FF2B5EF4-FFF2-40B4-BE49-F238E27FC236}">
                <a16:creationId xmlns:a16="http://schemas.microsoft.com/office/drawing/2014/main" id="{34F0D3FF-C681-4C0C-3B53-E351C3D5B1CA}"/>
              </a:ext>
            </a:extLst>
          </p:cNvPr>
          <p:cNvPicPr>
            <a:picLocks noChangeAspect="1"/>
          </p:cNvPicPr>
          <p:nvPr/>
        </p:nvPicPr>
        <p:blipFill>
          <a:blip r:embed="rId5"/>
          <a:stretch>
            <a:fillRect/>
          </a:stretch>
        </p:blipFill>
        <p:spPr>
          <a:xfrm>
            <a:off x="7071598" y="2334718"/>
            <a:ext cx="1761749" cy="3075053"/>
          </a:xfrm>
          <a:prstGeom prst="rect">
            <a:avLst/>
          </a:prstGeom>
        </p:spPr>
      </p:pic>
      <p:pic>
        <p:nvPicPr>
          <p:cNvPr id="7" name="Picture 6">
            <a:extLst>
              <a:ext uri="{FF2B5EF4-FFF2-40B4-BE49-F238E27FC236}">
                <a16:creationId xmlns:a16="http://schemas.microsoft.com/office/drawing/2014/main" id="{8F1D82D7-849E-473E-EE41-55BEF5B6F276}"/>
              </a:ext>
            </a:extLst>
          </p:cNvPr>
          <p:cNvPicPr>
            <a:picLocks noChangeAspect="1"/>
          </p:cNvPicPr>
          <p:nvPr/>
        </p:nvPicPr>
        <p:blipFill>
          <a:blip r:embed="rId6"/>
          <a:stretch>
            <a:fillRect/>
          </a:stretch>
        </p:blipFill>
        <p:spPr>
          <a:xfrm>
            <a:off x="7073413" y="5568324"/>
            <a:ext cx="1759933" cy="568867"/>
          </a:xfrm>
          <a:prstGeom prst="rect">
            <a:avLst/>
          </a:prstGeom>
        </p:spPr>
      </p:pic>
      <p:pic>
        <p:nvPicPr>
          <p:cNvPr id="8" name="Picture 7">
            <a:extLst>
              <a:ext uri="{FF2B5EF4-FFF2-40B4-BE49-F238E27FC236}">
                <a16:creationId xmlns:a16="http://schemas.microsoft.com/office/drawing/2014/main" id="{93EDD7BE-87B5-A8E5-A527-9FE571676EDB}"/>
              </a:ext>
            </a:extLst>
          </p:cNvPr>
          <p:cNvPicPr>
            <a:picLocks noChangeAspect="1"/>
          </p:cNvPicPr>
          <p:nvPr/>
        </p:nvPicPr>
        <p:blipFill>
          <a:blip r:embed="rId7"/>
          <a:stretch>
            <a:fillRect/>
          </a:stretch>
        </p:blipFill>
        <p:spPr>
          <a:xfrm>
            <a:off x="335216" y="3190132"/>
            <a:ext cx="1828054" cy="137966"/>
          </a:xfrm>
          <a:prstGeom prst="rect">
            <a:avLst/>
          </a:prstGeom>
        </p:spPr>
      </p:pic>
      <p:pic>
        <p:nvPicPr>
          <p:cNvPr id="9" name="Picture 8">
            <a:extLst>
              <a:ext uri="{FF2B5EF4-FFF2-40B4-BE49-F238E27FC236}">
                <a16:creationId xmlns:a16="http://schemas.microsoft.com/office/drawing/2014/main" id="{47DEE4E4-C743-F0C4-0E01-67786B375DF7}"/>
              </a:ext>
            </a:extLst>
          </p:cNvPr>
          <p:cNvPicPr>
            <a:picLocks noChangeAspect="1"/>
          </p:cNvPicPr>
          <p:nvPr/>
        </p:nvPicPr>
        <p:blipFill>
          <a:blip r:embed="rId8"/>
          <a:stretch>
            <a:fillRect/>
          </a:stretch>
        </p:blipFill>
        <p:spPr>
          <a:xfrm>
            <a:off x="395716" y="3538254"/>
            <a:ext cx="1663450" cy="2635168"/>
          </a:xfrm>
          <a:prstGeom prst="rect">
            <a:avLst/>
          </a:prstGeom>
        </p:spPr>
      </p:pic>
      <p:pic>
        <p:nvPicPr>
          <p:cNvPr id="10" name="Picture 9">
            <a:extLst>
              <a:ext uri="{FF2B5EF4-FFF2-40B4-BE49-F238E27FC236}">
                <a16:creationId xmlns:a16="http://schemas.microsoft.com/office/drawing/2014/main" id="{BD1DC364-E164-9454-9BB3-3AF1A6677E88}"/>
              </a:ext>
            </a:extLst>
          </p:cNvPr>
          <p:cNvPicPr>
            <a:picLocks noChangeAspect="1"/>
          </p:cNvPicPr>
          <p:nvPr/>
        </p:nvPicPr>
        <p:blipFill>
          <a:blip r:embed="rId9"/>
          <a:stretch>
            <a:fillRect/>
          </a:stretch>
        </p:blipFill>
        <p:spPr>
          <a:xfrm>
            <a:off x="4477927" y="268024"/>
            <a:ext cx="2150924" cy="3917130"/>
          </a:xfrm>
          <a:prstGeom prst="rect">
            <a:avLst/>
          </a:prstGeom>
        </p:spPr>
      </p:pic>
      <p:pic>
        <p:nvPicPr>
          <p:cNvPr id="11" name="Picture 10">
            <a:extLst>
              <a:ext uri="{FF2B5EF4-FFF2-40B4-BE49-F238E27FC236}">
                <a16:creationId xmlns:a16="http://schemas.microsoft.com/office/drawing/2014/main" id="{B29ED597-EF1E-32C7-50F0-18AC6C45AC14}"/>
              </a:ext>
            </a:extLst>
          </p:cNvPr>
          <p:cNvPicPr>
            <a:picLocks noChangeAspect="1"/>
          </p:cNvPicPr>
          <p:nvPr/>
        </p:nvPicPr>
        <p:blipFill>
          <a:blip r:embed="rId10"/>
          <a:stretch>
            <a:fillRect/>
          </a:stretch>
        </p:blipFill>
        <p:spPr>
          <a:xfrm>
            <a:off x="4468640" y="4260132"/>
            <a:ext cx="2204495" cy="2146986"/>
          </a:xfrm>
          <a:prstGeom prst="rect">
            <a:avLst/>
          </a:prstGeom>
        </p:spPr>
      </p:pic>
      <p:pic>
        <p:nvPicPr>
          <p:cNvPr id="12" name="Picture 11">
            <a:extLst>
              <a:ext uri="{FF2B5EF4-FFF2-40B4-BE49-F238E27FC236}">
                <a16:creationId xmlns:a16="http://schemas.microsoft.com/office/drawing/2014/main" id="{7FD96CBC-C1F0-29FA-4E57-1BBB8CDBF5DE}"/>
              </a:ext>
            </a:extLst>
          </p:cNvPr>
          <p:cNvPicPr>
            <a:picLocks noChangeAspect="1"/>
          </p:cNvPicPr>
          <p:nvPr/>
        </p:nvPicPr>
        <p:blipFill>
          <a:blip r:embed="rId11"/>
          <a:stretch>
            <a:fillRect/>
          </a:stretch>
        </p:blipFill>
        <p:spPr>
          <a:xfrm>
            <a:off x="335216" y="2459086"/>
            <a:ext cx="1755034" cy="468009"/>
          </a:xfrm>
          <a:prstGeom prst="rect">
            <a:avLst/>
          </a:prstGeom>
        </p:spPr>
      </p:pic>
      <p:pic>
        <p:nvPicPr>
          <p:cNvPr id="13" name="Picture 12">
            <a:extLst>
              <a:ext uri="{FF2B5EF4-FFF2-40B4-BE49-F238E27FC236}">
                <a16:creationId xmlns:a16="http://schemas.microsoft.com/office/drawing/2014/main" id="{C2AB7A40-C3F8-027B-6DCE-18A314DE98B7}"/>
              </a:ext>
            </a:extLst>
          </p:cNvPr>
          <p:cNvPicPr>
            <a:picLocks noChangeAspect="1"/>
          </p:cNvPicPr>
          <p:nvPr/>
        </p:nvPicPr>
        <p:blipFill>
          <a:blip r:embed="rId12"/>
          <a:stretch>
            <a:fillRect/>
          </a:stretch>
        </p:blipFill>
        <p:spPr>
          <a:xfrm>
            <a:off x="636050" y="251487"/>
            <a:ext cx="3732865" cy="1944562"/>
          </a:xfrm>
          <a:prstGeom prst="rect">
            <a:avLst/>
          </a:prstGeom>
        </p:spPr>
      </p:pic>
      <p:pic>
        <p:nvPicPr>
          <p:cNvPr id="16" name="Picture 15">
            <a:extLst>
              <a:ext uri="{FF2B5EF4-FFF2-40B4-BE49-F238E27FC236}">
                <a16:creationId xmlns:a16="http://schemas.microsoft.com/office/drawing/2014/main" id="{5176EB23-73B6-A8E0-FA84-229083E4F773}"/>
              </a:ext>
            </a:extLst>
          </p:cNvPr>
          <p:cNvPicPr>
            <a:picLocks noChangeAspect="1"/>
          </p:cNvPicPr>
          <p:nvPr/>
        </p:nvPicPr>
        <p:blipFill>
          <a:blip r:embed="rId13"/>
          <a:stretch>
            <a:fillRect/>
          </a:stretch>
        </p:blipFill>
        <p:spPr>
          <a:xfrm>
            <a:off x="6737862" y="92989"/>
            <a:ext cx="2095483" cy="2133600"/>
          </a:xfrm>
          <a:prstGeom prst="rect">
            <a:avLst/>
          </a:prstGeom>
        </p:spPr>
      </p:pic>
    </p:spTree>
    <p:extLst>
      <p:ext uri="{BB962C8B-B14F-4D97-AF65-F5344CB8AC3E}">
        <p14:creationId xmlns:p14="http://schemas.microsoft.com/office/powerpoint/2010/main" val="4237200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And your country risk exposure comes from where you operate, not where you incorporate!</a:t>
            </a:r>
          </a:p>
        </p:txBody>
      </p:sp>
      <p:sp>
        <p:nvSpPr>
          <p:cNvPr id="80898" name="Footer Placeholder 1"/>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5" name="Content Placeholder 4">
            <a:extLst>
              <a:ext uri="{FF2B5EF4-FFF2-40B4-BE49-F238E27FC236}">
                <a16:creationId xmlns:a16="http://schemas.microsoft.com/office/drawing/2014/main" id="{F4C7640E-5FC4-A743-B4BB-734B525A638A}"/>
              </a:ext>
            </a:extLst>
          </p:cNvPr>
          <p:cNvGraphicFramePr>
            <a:graphicFrameLocks noGrp="1"/>
          </p:cNvGraphicFramePr>
          <p:nvPr>
            <p:ph sz="quarter" idx="1"/>
          </p:nvPr>
        </p:nvGraphicFramePr>
        <p:xfrm>
          <a:off x="641195" y="1752600"/>
          <a:ext cx="8229600" cy="2438400"/>
        </p:xfrm>
        <a:graphic>
          <a:graphicData uri="http://schemas.openxmlformats.org/drawingml/2006/table">
            <a:tbl>
              <a:tblPr>
                <a:tableStyleId>{5C22544A-7EE6-4342-B048-85BDC9FD1C3A}</a:tableStyleId>
              </a:tblPr>
              <a:tblGrid>
                <a:gridCol w="2567995">
                  <a:extLst>
                    <a:ext uri="{9D8B030D-6E8A-4147-A177-3AD203B41FA5}">
                      <a16:colId xmlns:a16="http://schemas.microsoft.com/office/drawing/2014/main" val="1944265188"/>
                    </a:ext>
                  </a:extLst>
                </a:gridCol>
                <a:gridCol w="1381612">
                  <a:extLst>
                    <a:ext uri="{9D8B030D-6E8A-4147-A177-3AD203B41FA5}">
                      <a16:colId xmlns:a16="http://schemas.microsoft.com/office/drawing/2014/main" val="3885950360"/>
                    </a:ext>
                  </a:extLst>
                </a:gridCol>
                <a:gridCol w="1306524">
                  <a:extLst>
                    <a:ext uri="{9D8B030D-6E8A-4147-A177-3AD203B41FA5}">
                      <a16:colId xmlns:a16="http://schemas.microsoft.com/office/drawing/2014/main" val="932222003"/>
                    </a:ext>
                  </a:extLst>
                </a:gridCol>
                <a:gridCol w="1306524">
                  <a:extLst>
                    <a:ext uri="{9D8B030D-6E8A-4147-A177-3AD203B41FA5}">
                      <a16:colId xmlns:a16="http://schemas.microsoft.com/office/drawing/2014/main" val="4169330817"/>
                    </a:ext>
                  </a:extLst>
                </a:gridCol>
                <a:gridCol w="1666945">
                  <a:extLst>
                    <a:ext uri="{9D8B030D-6E8A-4147-A177-3AD203B41FA5}">
                      <a16:colId xmlns:a16="http://schemas.microsoft.com/office/drawing/2014/main" val="942980952"/>
                    </a:ext>
                  </a:extLst>
                </a:gridCol>
              </a:tblGrid>
              <a:tr h="406400">
                <a:tc>
                  <a:txBody>
                    <a:bodyPr/>
                    <a:lstStyle/>
                    <a:p>
                      <a:pPr algn="ctr" fontAlgn="b"/>
                      <a:r>
                        <a:rPr lang="en-US" sz="1600" i="1" u="none" strike="noStrike" dirty="0">
                          <a:effectLst/>
                        </a:rPr>
                        <a:t>Region</a:t>
                      </a:r>
                      <a:endParaRPr lang="en-US" sz="1600" b="0" i="1"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Revenues</a:t>
                      </a:r>
                      <a:endParaRPr lang="en-US" sz="1600" b="0" i="1"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ERP</a:t>
                      </a:r>
                      <a:endParaRPr lang="en-US" sz="1600" b="0" i="1"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Weight</a:t>
                      </a:r>
                      <a:endParaRPr lang="en-US" sz="1600" b="0" i="1"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Weighted ERP</a:t>
                      </a:r>
                      <a:endParaRPr lang="en-US" sz="1600" b="0" i="1"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4684756"/>
                  </a:ext>
                </a:extLst>
              </a:tr>
              <a:tr h="406400">
                <a:tc>
                  <a:txBody>
                    <a:bodyPr/>
                    <a:lstStyle/>
                    <a:p>
                      <a:pPr algn="l" fontAlgn="b"/>
                      <a:r>
                        <a:rPr lang="en-US" sz="1600" u="none" strike="noStrike">
                          <a:effectLst/>
                        </a:rPr>
                        <a:t>North America</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 ₹      42,408 </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rPr>
                        <a:t>5.08%</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rPr>
                        <a:t>62.01%</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rPr>
                        <a:t>3.1499%</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7062228"/>
                  </a:ext>
                </a:extLst>
              </a:tr>
              <a:tr h="406400">
                <a:tc>
                  <a:txBody>
                    <a:bodyPr/>
                    <a:lstStyle/>
                    <a:p>
                      <a:pPr algn="l" fontAlgn="b"/>
                      <a:r>
                        <a:rPr lang="en-US" sz="1600" u="none" strike="noStrike">
                          <a:effectLst/>
                        </a:rPr>
                        <a:t>Europe</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 ₹      15,302 </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rPr>
                        <a:t>6.01%</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rPr>
                        <a:t>22.37%</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rPr>
                        <a:t>1.3437%</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3404849"/>
                  </a:ext>
                </a:extLst>
              </a:tr>
              <a:tr h="406400">
                <a:tc>
                  <a:txBody>
                    <a:bodyPr/>
                    <a:lstStyle/>
                    <a:p>
                      <a:pPr algn="l" fontAlgn="b"/>
                      <a:r>
                        <a:rPr lang="en-US" sz="1600" u="none" strike="noStrike">
                          <a:effectLst/>
                        </a:rPr>
                        <a:t>Rest of the World</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 ₹        8,504 </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rPr>
                        <a:t>6.21%</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rPr>
                        <a:t>12.43%</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rPr>
                        <a:t>0.7721%</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7801283"/>
                  </a:ext>
                </a:extLst>
              </a:tr>
              <a:tr h="406400">
                <a:tc>
                  <a:txBody>
                    <a:bodyPr/>
                    <a:lstStyle/>
                    <a:p>
                      <a:pPr algn="l" fontAlgn="b"/>
                      <a:r>
                        <a:rPr lang="en-US" sz="1600" u="none" strike="noStrike">
                          <a:effectLst/>
                        </a:rPr>
                        <a:t>India</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 ₹        2,180 </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rPr>
                        <a:t>7.27%</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rPr>
                        <a:t>3.19%</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rPr>
                        <a:t>0.2317%</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04925799"/>
                  </a:ext>
                </a:extLst>
              </a:tr>
              <a:tr h="406400">
                <a:tc>
                  <a:txBody>
                    <a:bodyPr/>
                    <a:lstStyle/>
                    <a:p>
                      <a:pPr algn="l" fontAlgn="b"/>
                      <a:r>
                        <a:rPr lang="en-US" sz="1600" u="none" strike="noStrike">
                          <a:effectLst/>
                        </a:rPr>
                        <a:t>Total</a:t>
                      </a:r>
                      <a:endParaRPr lang="en-US" sz="1600" b="1"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 ₹      68,394 </a:t>
                      </a:r>
                      <a:endParaRPr lang="en-US" sz="1600" b="1"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 </a:t>
                      </a:r>
                      <a:endParaRPr lang="en-US" sz="16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rPr>
                        <a:t>100.00%</a:t>
                      </a:r>
                      <a:endParaRPr lang="en-US" sz="16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rPr>
                        <a:t>5.4974%</a:t>
                      </a:r>
                      <a:endParaRPr lang="en-US" sz="16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09461778"/>
                  </a:ext>
                </a:extLst>
              </a:tr>
            </a:tbl>
          </a:graphicData>
        </a:graphic>
      </p:graphicFrame>
      <p:sp>
        <p:nvSpPr>
          <p:cNvPr id="6" name="TextBox 5">
            <a:extLst>
              <a:ext uri="{FF2B5EF4-FFF2-40B4-BE49-F238E27FC236}">
                <a16:creationId xmlns:a16="http://schemas.microsoft.com/office/drawing/2014/main" id="{82CF5D5C-C87D-0E40-809B-0E91EB9FDA77}"/>
              </a:ext>
            </a:extLst>
          </p:cNvPr>
          <p:cNvSpPr txBox="1"/>
          <p:nvPr/>
        </p:nvSpPr>
        <p:spPr>
          <a:xfrm>
            <a:off x="761999" y="4572000"/>
            <a:ext cx="8108796" cy="1323439"/>
          </a:xfrm>
          <a:prstGeom prst="rect">
            <a:avLst/>
          </a:prstGeom>
          <a:noFill/>
        </p:spPr>
        <p:txBody>
          <a:bodyPr wrap="square" rtlCol="0">
            <a:spAutoFit/>
          </a:bodyPr>
          <a:lstStyle/>
          <a:p>
            <a:pPr marL="457200" indent="-457200">
              <a:buFont typeface="+mj-lt"/>
              <a:buAutoNum type="arabicPeriod"/>
            </a:pPr>
            <a:r>
              <a:rPr lang="en-US" sz="2000" i="0" dirty="0"/>
              <a:t>By focusing on revenues, are we misestimating country risk exposure? </a:t>
            </a:r>
          </a:p>
          <a:p>
            <a:pPr marL="457200" indent="-457200">
              <a:buFont typeface="+mj-lt"/>
              <a:buAutoNum type="arabicPeriod"/>
            </a:pPr>
            <a:r>
              <a:rPr lang="en-US" sz="2000" i="0" dirty="0"/>
              <a:t>As the company looks to grow in Latin America and Asia, how do you see this premium evolving?</a:t>
            </a:r>
          </a:p>
        </p:txBody>
      </p:sp>
    </p:spTree>
    <p:extLst>
      <p:ext uri="{BB962C8B-B14F-4D97-AF65-F5344CB8AC3E}">
        <p14:creationId xmlns:p14="http://schemas.microsoft.com/office/powerpoint/2010/main" val="1934987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228600"/>
            <a:ext cx="8153400" cy="990600"/>
          </a:xfrm>
        </p:spPr>
        <p:txBody>
          <a:bodyPr/>
          <a:lstStyle/>
          <a:p>
            <a:r>
              <a:rPr lang="en-US" altLang="en-US" dirty="0">
                <a:ea typeface="ＭＳ Ｐゴシック" charset="-128"/>
              </a:rPr>
              <a:t>4. Everyone may do it, but that does not make it right.. The small cap premium</a:t>
            </a:r>
          </a:p>
        </p:txBody>
      </p:sp>
      <p:sp>
        <p:nvSpPr>
          <p:cNvPr id="3379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6C36393-DC03-6649-9C96-A6672DAA47D8}" type="slidenum">
              <a:rPr lang="en-US" altLang="en-US" sz="1200">
                <a:solidFill>
                  <a:srgbClr val="FFFFFF"/>
                </a:solidFill>
              </a:rPr>
              <a:pPr>
                <a:lnSpc>
                  <a:spcPct val="80000"/>
                </a:lnSpc>
              </a:pPr>
              <a:t>15</a:t>
            </a:fld>
            <a:endParaRPr lang="en-US" altLang="en-US" sz="1200">
              <a:solidFill>
                <a:srgbClr val="FFFFFF"/>
              </a:solidFill>
            </a:endParaRPr>
          </a:p>
        </p:txBody>
      </p:sp>
      <p:pic>
        <p:nvPicPr>
          <p:cNvPr id="4" name="Content Placeholder 3">
            <a:extLst>
              <a:ext uri="{FF2B5EF4-FFF2-40B4-BE49-F238E27FC236}">
                <a16:creationId xmlns:a16="http://schemas.microsoft.com/office/drawing/2014/main" id="{A2C568AF-48E7-F5D8-BB95-86D04DB8E928}"/>
              </a:ext>
            </a:extLst>
          </p:cNvPr>
          <p:cNvPicPr>
            <a:picLocks noGrp="1" noChangeAspect="1"/>
          </p:cNvPicPr>
          <p:nvPr>
            <p:ph sz="quarter" idx="1"/>
          </p:nvPr>
        </p:nvPicPr>
        <p:blipFill>
          <a:blip r:embed="rId2"/>
          <a:stretch>
            <a:fillRect/>
          </a:stretch>
        </p:blipFill>
        <p:spPr>
          <a:xfrm>
            <a:off x="1378842" y="1600200"/>
            <a:ext cx="6621265" cy="44958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228600"/>
            <a:ext cx="8153400" cy="990600"/>
          </a:xfrm>
        </p:spPr>
        <p:txBody>
          <a:bodyPr/>
          <a:lstStyle/>
          <a:p>
            <a:r>
              <a:rPr lang="en-US" altLang="en-US" dirty="0">
                <a:ea typeface="ＭＳ Ｐゴシック" charset="-128"/>
              </a:rPr>
              <a:t>5. Don’t let your inputs be at war with each other..</a:t>
            </a:r>
          </a:p>
        </p:txBody>
      </p:sp>
      <p:sp>
        <p:nvSpPr>
          <p:cNvPr id="2867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1AF241B-1D8A-9843-8E58-607EB3E7459D}" type="slidenum">
              <a:rPr lang="en-US" altLang="en-US" sz="1200">
                <a:solidFill>
                  <a:srgbClr val="FFFFFF"/>
                </a:solidFill>
              </a:rPr>
              <a:pPr>
                <a:lnSpc>
                  <a:spcPct val="80000"/>
                </a:lnSpc>
              </a:pPr>
              <a:t>16</a:t>
            </a:fld>
            <a:endParaRPr lang="en-US" altLang="en-US" sz="1200">
              <a:solidFill>
                <a:srgbClr val="FFFFFF"/>
              </a:solidFill>
            </a:endParaRPr>
          </a:p>
        </p:txBody>
      </p:sp>
      <p:pic>
        <p:nvPicPr>
          <p:cNvPr id="28676" name="Content Placeholder 7"/>
          <p:cNvPicPr>
            <a:picLocks noGrp="1" noChangeAspect="1"/>
          </p:cNvPicPr>
          <p:nvPr>
            <p:ph sz="quarter" idx="1"/>
          </p:nvPr>
        </p:nvPicPr>
        <p:blipFill>
          <a:blip r:embed="rId2">
            <a:extLst>
              <a:ext uri="{28A0092B-C50C-407E-A947-70E740481C1C}">
                <a14:useLocalDpi xmlns:a14="http://schemas.microsoft.com/office/drawing/2010/main" val="0"/>
              </a:ext>
            </a:extLst>
          </a:blip>
          <a:srcRect l="-24387" r="-24387"/>
          <a:stretch>
            <a:fillRect/>
          </a:stretch>
        </p:blipFill>
        <p:spPr>
          <a:xfrm>
            <a:off x="612775" y="1600200"/>
            <a:ext cx="8153400" cy="449580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228600"/>
            <a:ext cx="8153400" cy="990600"/>
          </a:xfrm>
        </p:spPr>
        <p:txBody>
          <a:bodyPr/>
          <a:lstStyle/>
          <a:p>
            <a:r>
              <a:rPr lang="en-US" altLang="en-US" dirty="0">
                <a:ea typeface="ＭＳ Ｐゴシック" charset="-128"/>
              </a:rPr>
              <a:t>And consider the trade offs in 2022..</a:t>
            </a:r>
          </a:p>
        </p:txBody>
      </p:sp>
      <p:sp>
        <p:nvSpPr>
          <p:cNvPr id="2969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834CBBE-D9F2-CA44-BB23-AF59901C8FBF}" type="slidenum">
              <a:rPr lang="en-US" altLang="en-US" sz="1200">
                <a:solidFill>
                  <a:srgbClr val="FFFFFF"/>
                </a:solidFill>
              </a:rPr>
              <a:pPr>
                <a:lnSpc>
                  <a:spcPct val="80000"/>
                </a:lnSpc>
              </a:pPr>
              <a:t>17</a:t>
            </a:fld>
            <a:endParaRPr lang="en-US" altLang="en-US" sz="1200">
              <a:solidFill>
                <a:srgbClr val="FFFFFF"/>
              </a:solidFill>
            </a:endParaRPr>
          </a:p>
        </p:txBody>
      </p:sp>
      <p:pic>
        <p:nvPicPr>
          <p:cNvPr id="3" name="Content Placeholder 8">
            <a:extLst>
              <a:ext uri="{FF2B5EF4-FFF2-40B4-BE49-F238E27FC236}">
                <a16:creationId xmlns:a16="http://schemas.microsoft.com/office/drawing/2014/main" id="{125F6035-C7A4-4413-110F-70F0876EC308}"/>
              </a:ext>
            </a:extLst>
          </p:cNvPr>
          <p:cNvPicPr>
            <a:picLocks noGrp="1" noChangeAspect="1"/>
          </p:cNvPicPr>
          <p:nvPr>
            <p:ph sz="quarter" idx="1"/>
          </p:nvPr>
        </p:nvPicPr>
        <p:blipFill>
          <a:blip r:embed="rId2"/>
          <a:stretch>
            <a:fillRect/>
          </a:stretch>
        </p:blipFill>
        <p:spPr>
          <a:xfrm>
            <a:off x="609600" y="1803400"/>
            <a:ext cx="8026734" cy="23876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lstStyle/>
          <a:p>
            <a:r>
              <a:rPr lang="en-US" altLang="en-US" dirty="0">
                <a:ea typeface="ＭＳ Ｐゴシック" charset="-128"/>
              </a:rPr>
              <a:t>6. Don’t sweat the small stuff</a:t>
            </a:r>
          </a:p>
        </p:txBody>
      </p:sp>
      <p:sp>
        <p:nvSpPr>
          <p:cNvPr id="3789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388E3B0-E887-AB43-8EA5-8F74C8FDAEF1}" type="slidenum">
              <a:rPr lang="en-US" altLang="en-US" sz="1200">
                <a:solidFill>
                  <a:srgbClr val="FFFFFF"/>
                </a:solidFill>
              </a:rPr>
              <a:pPr>
                <a:lnSpc>
                  <a:spcPct val="80000"/>
                </a:lnSpc>
              </a:pPr>
              <a:t>18</a:t>
            </a:fld>
            <a:endParaRPr lang="en-US" altLang="en-US" sz="1200">
              <a:solidFill>
                <a:srgbClr val="FFFFFF"/>
              </a:solidFill>
            </a:endParaRPr>
          </a:p>
        </p:txBody>
      </p:sp>
      <p:pic>
        <p:nvPicPr>
          <p:cNvPr id="4" name="Content Placeholder 3">
            <a:extLst>
              <a:ext uri="{FF2B5EF4-FFF2-40B4-BE49-F238E27FC236}">
                <a16:creationId xmlns:a16="http://schemas.microsoft.com/office/drawing/2014/main" id="{9E38F9F5-6860-043F-50B4-8A87E1B9B146}"/>
              </a:ext>
            </a:extLst>
          </p:cNvPr>
          <p:cNvPicPr>
            <a:picLocks noGrp="1" noChangeAspect="1"/>
          </p:cNvPicPr>
          <p:nvPr>
            <p:ph sz="quarter" idx="1"/>
          </p:nvPr>
        </p:nvPicPr>
        <p:blipFill>
          <a:blip r:embed="rId3"/>
          <a:stretch>
            <a:fillRect/>
          </a:stretch>
        </p:blipFill>
        <p:spPr>
          <a:xfrm>
            <a:off x="1066800" y="1600200"/>
            <a:ext cx="7391400" cy="44958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7A787-B856-974B-B5B6-B73218618F20}"/>
              </a:ext>
            </a:extLst>
          </p:cNvPr>
          <p:cNvSpPr>
            <a:spLocks noGrp="1"/>
          </p:cNvSpPr>
          <p:nvPr>
            <p:ph type="title"/>
          </p:nvPr>
        </p:nvSpPr>
        <p:spPr/>
        <p:txBody>
          <a:bodyPr/>
          <a:lstStyle/>
          <a:p>
            <a:r>
              <a:rPr lang="en-US" dirty="0"/>
              <a:t>7. Don’t let your terminal value run away with your valuation</a:t>
            </a:r>
          </a:p>
        </p:txBody>
      </p:sp>
      <p:sp>
        <p:nvSpPr>
          <p:cNvPr id="3" name="Content Placeholder 2">
            <a:extLst>
              <a:ext uri="{FF2B5EF4-FFF2-40B4-BE49-F238E27FC236}">
                <a16:creationId xmlns:a16="http://schemas.microsoft.com/office/drawing/2014/main" id="{6BB72907-C957-EA4A-9F8F-C56825FDFA40}"/>
              </a:ext>
            </a:extLst>
          </p:cNvPr>
          <p:cNvSpPr>
            <a:spLocks noGrp="1"/>
          </p:cNvSpPr>
          <p:nvPr>
            <p:ph sz="quarter" idx="1"/>
          </p:nvPr>
        </p:nvSpPr>
        <p:spPr/>
        <p:txBody>
          <a:bodyPr/>
          <a:lstStyle/>
          <a:p>
            <a:r>
              <a:rPr lang="en-US" altLang="en-US" sz="2400" dirty="0">
                <a:ea typeface="ＭＳ Ｐゴシック" panose="020B0600070205080204" pitchFamily="34" charset="-128"/>
              </a:rPr>
              <a:t>In the terminal value equation, the growth seems to be the magic input, the key driver of value.</a:t>
            </a:r>
          </a:p>
          <a:p>
            <a:endParaRPr lang="en-US" altLang="en-US" sz="2400" dirty="0">
              <a:ea typeface="ＭＳ Ｐゴシック" panose="020B0600070205080204" pitchFamily="34" charset="-128"/>
            </a:endParaRPr>
          </a:p>
          <a:p>
            <a:endParaRPr lang="en-US" altLang="en-US" sz="2400" dirty="0">
              <a:ea typeface="ＭＳ Ｐゴシック" panose="020B0600070205080204" pitchFamily="34" charset="-128"/>
            </a:endParaRPr>
          </a:p>
          <a:p>
            <a:r>
              <a:rPr lang="en-US" altLang="en-US" sz="2400" dirty="0">
                <a:ea typeface="ＭＳ Ｐゴシック" panose="020B0600070205080204" pitchFamily="34" charset="-128"/>
              </a:rPr>
              <a:t>Since that growth rate has to be maintained in perpetuity, it cannot exceed the growth rate of the economy in which you operate:</a:t>
            </a:r>
          </a:p>
          <a:p>
            <a:pPr lvl="1"/>
            <a:r>
              <a:rPr lang="en-US" altLang="en-US" sz="2000" dirty="0">
                <a:ea typeface="ＭＳ Ｐゴシック" panose="020B0600070205080204" pitchFamily="34" charset="-128"/>
              </a:rPr>
              <a:t>If your valuation is in nominal terms, it is the nominal growth rate of the economy. If it is is real terms, it is the real growth rate.</a:t>
            </a:r>
          </a:p>
          <a:p>
            <a:pPr lvl="1"/>
            <a:r>
              <a:rPr lang="en-US" altLang="en-US" sz="2000" dirty="0">
                <a:ea typeface="ＭＳ Ｐゴシック" panose="020B0600070205080204" pitchFamily="34" charset="-128"/>
              </a:rPr>
              <a:t>If your company is purely domestic, it is the growth rate of the domestic economy. If it is global, it is the global economy.</a:t>
            </a: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dirty="0"/>
          </a:p>
        </p:txBody>
      </p:sp>
      <p:sp>
        <p:nvSpPr>
          <p:cNvPr id="4" name="Footer Placeholder 3">
            <a:extLst>
              <a:ext uri="{FF2B5EF4-FFF2-40B4-BE49-F238E27FC236}">
                <a16:creationId xmlns:a16="http://schemas.microsoft.com/office/drawing/2014/main" id="{03E238DF-C31E-ED4D-905F-759FDB5073DF}"/>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6CD7793B-4347-D640-9EB5-349AC89BD0A1}"/>
              </a:ext>
            </a:extLst>
          </p:cNvPr>
          <p:cNvSpPr>
            <a:spLocks noGrp="1"/>
          </p:cNvSpPr>
          <p:nvPr>
            <p:ph type="sldNum" sz="quarter" idx="11"/>
          </p:nvPr>
        </p:nvSpPr>
        <p:spPr/>
        <p:txBody>
          <a:bodyPr>
            <a:normAutofit fontScale="85000" lnSpcReduction="20000"/>
          </a:bodyPr>
          <a:lstStyle/>
          <a:p>
            <a:fld id="{0662C8F9-DC51-CC4F-A6BB-2473806D537A}" type="slidenum">
              <a:rPr lang="en-US" altLang="en-US" smtClean="0"/>
              <a:pPr/>
              <a:t>19</a:t>
            </a:fld>
            <a:endParaRPr lang="en-US" altLang="en-US"/>
          </a:p>
        </p:txBody>
      </p:sp>
      <p:pic>
        <p:nvPicPr>
          <p:cNvPr id="6" name="Picture 3">
            <a:extLst>
              <a:ext uri="{FF2B5EF4-FFF2-40B4-BE49-F238E27FC236}">
                <a16:creationId xmlns:a16="http://schemas.microsoft.com/office/drawing/2014/main" id="{316CFA2D-FD2E-2F42-83E0-4B8A39AC2CD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514600"/>
            <a:ext cx="478472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6192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2E4DC-643C-F342-A8A5-3A3180305EF1}"/>
              </a:ext>
            </a:extLst>
          </p:cNvPr>
          <p:cNvSpPr>
            <a:spLocks noGrp="1"/>
          </p:cNvSpPr>
          <p:nvPr>
            <p:ph type="title"/>
          </p:nvPr>
        </p:nvSpPr>
        <p:spPr/>
        <p:txBody>
          <a:bodyPr/>
          <a:lstStyle/>
          <a:p>
            <a:r>
              <a:rPr lang="en-US" dirty="0"/>
              <a:t>Four simple truths about terminal value..</a:t>
            </a:r>
          </a:p>
        </p:txBody>
      </p:sp>
      <p:sp>
        <p:nvSpPr>
          <p:cNvPr id="3" name="Content Placeholder 2">
            <a:extLst>
              <a:ext uri="{FF2B5EF4-FFF2-40B4-BE49-F238E27FC236}">
                <a16:creationId xmlns:a16="http://schemas.microsoft.com/office/drawing/2014/main" id="{DF9D8905-48BE-F048-B63A-9252131E2AA4}"/>
              </a:ext>
            </a:extLst>
          </p:cNvPr>
          <p:cNvSpPr>
            <a:spLocks noGrp="1"/>
          </p:cNvSpPr>
          <p:nvPr>
            <p:ph sz="quarter" idx="1"/>
          </p:nvPr>
        </p:nvSpPr>
        <p:spPr/>
        <p:txBody>
          <a:bodyPr>
            <a:normAutofit fontScale="62500" lnSpcReduction="20000"/>
          </a:bodyPr>
          <a:lstStyle/>
          <a:p>
            <a:pPr marL="514350" indent="-514350">
              <a:buFont typeface="+mj-lt"/>
              <a:buAutoNum type="arabicPeriod"/>
            </a:pPr>
            <a:r>
              <a:rPr lang="en-US" dirty="0"/>
              <a:t>It is not the most influential number in your valuation (even though it is usually the biggest).</a:t>
            </a:r>
          </a:p>
          <a:p>
            <a:pPr marL="835025" lvl="1" indent="-514350"/>
            <a:r>
              <a:rPr lang="en-US" dirty="0"/>
              <a:t>The lead in assumptions that get you to your terminal year are more critical than what you assume in your terminal year.</a:t>
            </a:r>
          </a:p>
          <a:p>
            <a:pPr marL="835025" lvl="1" indent="-514350"/>
            <a:r>
              <a:rPr lang="en-US" dirty="0"/>
              <a:t>In your terminal year, you are constrained in what you can assume will happen forever.</a:t>
            </a:r>
          </a:p>
          <a:p>
            <a:pPr marL="514350" indent="-514350">
              <a:buFont typeface="+mj-lt"/>
              <a:buAutoNum type="arabicPeriod"/>
            </a:pPr>
            <a:r>
              <a:rPr lang="en-US" dirty="0"/>
              <a:t>You have more flexibility to bring in company differences into your terminal value than you realize:</a:t>
            </a:r>
          </a:p>
          <a:p>
            <a:pPr marL="1109662" lvl="2" indent="-514350"/>
            <a:r>
              <a:rPr lang="en-US" dirty="0"/>
              <a:t>You don’t have to assume a perpetuity (it can be an annuity)</a:t>
            </a:r>
          </a:p>
          <a:p>
            <a:pPr marL="1109662" lvl="2" indent="-514350"/>
            <a:r>
              <a:rPr lang="en-US" dirty="0"/>
              <a:t>Your growth rate in perpetuity can be negative.</a:t>
            </a:r>
          </a:p>
          <a:p>
            <a:pPr marL="514350" indent="-514350">
              <a:buFont typeface="+mj-lt"/>
              <a:buAutoNum type="arabicPeriod"/>
            </a:pPr>
            <a:r>
              <a:rPr lang="en-US" dirty="0"/>
              <a:t>There are no rules (none) on what percent of a good DCF comes from your terminal value. It can be 50%, 75%, 100% or even 150%.</a:t>
            </a:r>
          </a:p>
          <a:p>
            <a:pPr marL="835025" lvl="1" indent="-514350"/>
            <a:r>
              <a:rPr lang="en-US" dirty="0"/>
              <a:t>The percent of your current value that comes from your terminal value will reflect where your company is in the life cycle.</a:t>
            </a:r>
          </a:p>
          <a:p>
            <a:pPr marL="835025" lvl="1" indent="-514350"/>
            <a:r>
              <a:rPr lang="en-US" dirty="0"/>
              <a:t>It is a reflection of how you expect to make money on that company, as an equity investor.</a:t>
            </a:r>
          </a:p>
          <a:p>
            <a:pPr marL="514350" indent="-514350">
              <a:buFont typeface="+mj-lt"/>
              <a:buAutoNum type="arabicPeriod"/>
            </a:pPr>
            <a:r>
              <a:rPr lang="en-US" dirty="0"/>
              <a:t>Your company in your terminal year may have the same name as your company today, but it will be a very different company in terms of its fundamentals (risk, cash flows, accounting returns) than it is today.</a:t>
            </a:r>
          </a:p>
        </p:txBody>
      </p:sp>
      <p:sp>
        <p:nvSpPr>
          <p:cNvPr id="4" name="Footer Placeholder 3">
            <a:extLst>
              <a:ext uri="{FF2B5EF4-FFF2-40B4-BE49-F238E27FC236}">
                <a16:creationId xmlns:a16="http://schemas.microsoft.com/office/drawing/2014/main" id="{4A738416-8DF8-F848-9C15-3ACC3A3C8738}"/>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D76C0C24-F88E-384B-BEAF-B46993D2DC78}"/>
              </a:ext>
            </a:extLst>
          </p:cNvPr>
          <p:cNvSpPr>
            <a:spLocks noGrp="1"/>
          </p:cNvSpPr>
          <p:nvPr>
            <p:ph type="sldNum" sz="quarter" idx="11"/>
          </p:nvPr>
        </p:nvSpPr>
        <p:spPr/>
        <p:txBody>
          <a:bodyPr>
            <a:normAutofit fontScale="85000" lnSpcReduction="20000"/>
          </a:bodyPr>
          <a:lstStyle/>
          <a:p>
            <a:fld id="{0662C8F9-DC51-CC4F-A6BB-2473806D537A}" type="slidenum">
              <a:rPr lang="en-US" altLang="en-US" smtClean="0"/>
              <a:pPr/>
              <a:t>20</a:t>
            </a:fld>
            <a:endParaRPr lang="en-US" altLang="en-US"/>
          </a:p>
        </p:txBody>
      </p:sp>
    </p:spTree>
    <p:extLst>
      <p:ext uri="{BB962C8B-B14F-4D97-AF65-F5344CB8AC3E}">
        <p14:creationId xmlns:p14="http://schemas.microsoft.com/office/powerpoint/2010/main" val="769680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t>
            </a:r>
          </a:p>
        </p:txBody>
      </p:sp>
      <p:sp>
        <p:nvSpPr>
          <p:cNvPr id="41986"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198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E52AD93C-474B-C943-9350-F80308D6F57B}" type="slidenum">
              <a:rPr lang="en-US" altLang="en-US" sz="1400">
                <a:solidFill>
                  <a:schemeClr val="tx2"/>
                </a:solidFill>
              </a:rPr>
              <a:pPr/>
              <a:t>21</a:t>
            </a:fld>
            <a:endParaRPr lang="en-US" altLang="en-US" sz="1400">
              <a:solidFill>
                <a:schemeClr val="tx2"/>
              </a:solidFill>
            </a:endParaRPr>
          </a:p>
        </p:txBody>
      </p:sp>
      <p:pic>
        <p:nvPicPr>
          <p:cNvPr id="4198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68300"/>
            <a:ext cx="9144000" cy="611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612775" y="228600"/>
            <a:ext cx="8153400" cy="990600"/>
          </a:xfrm>
        </p:spPr>
        <p:txBody>
          <a:bodyPr/>
          <a:lstStyle/>
          <a:p>
            <a:r>
              <a:rPr lang="en-US" altLang="en-US">
                <a:ea typeface="ＭＳ Ｐゴシック" charset="-128"/>
              </a:rPr>
              <a:t>III. Don’t mistake modeling for valuation</a:t>
            </a:r>
          </a:p>
        </p:txBody>
      </p:sp>
      <p:pic>
        <p:nvPicPr>
          <p:cNvPr id="43010"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6315" b="-16315"/>
          <a:stretch>
            <a:fillRect/>
          </a:stretch>
        </p:blipFill>
        <p:spPr>
          <a:xfrm>
            <a:off x="612775" y="1600200"/>
            <a:ext cx="8153400" cy="4495800"/>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12775" y="228600"/>
            <a:ext cx="8153400" cy="990600"/>
          </a:xfrm>
        </p:spPr>
        <p:txBody>
          <a:bodyPr/>
          <a:lstStyle/>
          <a:p>
            <a:r>
              <a:rPr lang="en-US" altLang="en-US">
                <a:ea typeface="ＭＳ Ｐゴシック" charset="-128"/>
              </a:rPr>
              <a:t>From story to numbers and beyond..</a:t>
            </a:r>
          </a:p>
        </p:txBody>
      </p:sp>
      <p:sp>
        <p:nvSpPr>
          <p:cNvPr id="4403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248E89-33E0-0240-8270-9DA0E2526128}" type="slidenum">
              <a:rPr lang="en-US" altLang="en-US" sz="1200">
                <a:solidFill>
                  <a:srgbClr val="FFFFFF"/>
                </a:solidFill>
              </a:rPr>
              <a:pPr>
                <a:lnSpc>
                  <a:spcPct val="80000"/>
                </a:lnSpc>
              </a:pPr>
              <a:t>23</a:t>
            </a:fld>
            <a:endParaRPr lang="en-US" altLang="en-US" sz="1200">
              <a:solidFill>
                <a:srgbClr val="FFFFFF"/>
              </a:solidFill>
            </a:endParaRPr>
          </a:p>
        </p:txBody>
      </p:sp>
      <p:pic>
        <p:nvPicPr>
          <p:cNvPr id="44036" name="Content Placeholder 6"/>
          <p:cNvPicPr>
            <a:picLocks noGrp="1" noChangeAspect="1"/>
          </p:cNvPicPr>
          <p:nvPr>
            <p:ph sz="quarter" idx="1"/>
          </p:nvPr>
        </p:nvPicPr>
        <p:blipFill>
          <a:blip r:embed="rId2">
            <a:extLst>
              <a:ext uri="{28A0092B-C50C-407E-A947-70E740481C1C}">
                <a14:useLocalDpi xmlns:a14="http://schemas.microsoft.com/office/drawing/2010/main" val="0"/>
              </a:ext>
            </a:extLst>
          </a:blip>
          <a:srcRect l="-24464" r="-24464"/>
          <a:stretch>
            <a:fillRect/>
          </a:stretch>
        </p:blipFill>
        <p:spPr>
          <a:xfrm>
            <a:off x="612775" y="1600200"/>
            <a:ext cx="8153400" cy="4495800"/>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45241E-FF8A-AA4D-B4D0-E18A8605417F}"/>
              </a:ext>
            </a:extLst>
          </p:cNvPr>
          <p:cNvSpPr>
            <a:spLocks noGrp="1"/>
          </p:cNvSpPr>
          <p:nvPr>
            <p:ph type="dt" sz="half" idx="10"/>
          </p:nvPr>
        </p:nvSpPr>
        <p:spPr/>
        <p:txBody>
          <a:bodyPr/>
          <a:lstStyle/>
          <a:p>
            <a:r>
              <a:rPr lang="en-US" altLang="en-US"/>
              <a:t>‹#›</a:t>
            </a:r>
          </a:p>
        </p:txBody>
      </p:sp>
      <p:sp>
        <p:nvSpPr>
          <p:cNvPr id="3" name="Footer Placeholder 2">
            <a:extLst>
              <a:ext uri="{FF2B5EF4-FFF2-40B4-BE49-F238E27FC236}">
                <a16:creationId xmlns:a16="http://schemas.microsoft.com/office/drawing/2014/main" id="{B8CCCCAB-61BE-7143-9677-E01F9F776F88}"/>
              </a:ext>
            </a:extLst>
          </p:cNvPr>
          <p:cNvSpPr>
            <a:spLocks noGrp="1"/>
          </p:cNvSpPr>
          <p:nvPr>
            <p:ph type="ftr" sz="quarter" idx="11"/>
          </p:nvPr>
        </p:nvSpPr>
        <p:spPr/>
        <p:txBody>
          <a:bodyPr/>
          <a:lstStyle/>
          <a:p>
            <a:pPr>
              <a:defRPr/>
            </a:pPr>
            <a:r>
              <a:rPr lang="en-US"/>
              <a:t>Aswath Damodaran</a:t>
            </a:r>
          </a:p>
        </p:txBody>
      </p:sp>
      <p:sp>
        <p:nvSpPr>
          <p:cNvPr id="4" name="Slide Number Placeholder 3">
            <a:extLst>
              <a:ext uri="{FF2B5EF4-FFF2-40B4-BE49-F238E27FC236}">
                <a16:creationId xmlns:a16="http://schemas.microsoft.com/office/drawing/2014/main" id="{6DD1EBBD-2783-DF44-A0B2-6F37085DB651}"/>
              </a:ext>
            </a:extLst>
          </p:cNvPr>
          <p:cNvSpPr>
            <a:spLocks noGrp="1"/>
          </p:cNvSpPr>
          <p:nvPr>
            <p:ph type="sldNum" sz="quarter" idx="12"/>
          </p:nvPr>
        </p:nvSpPr>
        <p:spPr/>
        <p:txBody>
          <a:bodyPr/>
          <a:lstStyle/>
          <a:p>
            <a:fld id="{3EFEEF71-4C98-DF40-BA9F-CDEB79B6828B}" type="slidenum">
              <a:rPr lang="en-US" altLang="en-US" smtClean="0"/>
              <a:pPr/>
              <a:t>24</a:t>
            </a:fld>
            <a:endParaRPr lang="en-US" altLang="en-US"/>
          </a:p>
        </p:txBody>
      </p:sp>
      <p:pic>
        <p:nvPicPr>
          <p:cNvPr id="5" name="Picture 4">
            <a:extLst>
              <a:ext uri="{FF2B5EF4-FFF2-40B4-BE49-F238E27FC236}">
                <a16:creationId xmlns:a16="http://schemas.microsoft.com/office/drawing/2014/main" id="{EB1BE795-59AA-204E-8283-98425132A0B1}"/>
              </a:ext>
            </a:extLst>
          </p:cNvPr>
          <p:cNvPicPr>
            <a:picLocks noChangeAspect="1"/>
          </p:cNvPicPr>
          <p:nvPr/>
        </p:nvPicPr>
        <p:blipFill>
          <a:blip r:embed="rId2"/>
          <a:stretch>
            <a:fillRect/>
          </a:stretch>
        </p:blipFill>
        <p:spPr>
          <a:xfrm>
            <a:off x="533400" y="228599"/>
            <a:ext cx="8001000" cy="6407063"/>
          </a:xfrm>
          <a:prstGeom prst="rect">
            <a:avLst/>
          </a:prstGeom>
        </p:spPr>
      </p:pic>
    </p:spTree>
    <p:extLst>
      <p:ext uri="{BB962C8B-B14F-4D97-AF65-F5344CB8AC3E}">
        <p14:creationId xmlns:p14="http://schemas.microsoft.com/office/powerpoint/2010/main" val="15967906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a:xfrm>
            <a:off x="612775" y="228600"/>
            <a:ext cx="8153400" cy="990600"/>
          </a:xfrm>
        </p:spPr>
        <p:txBody>
          <a:bodyPr/>
          <a:lstStyle/>
          <a:p>
            <a:r>
              <a:rPr lang="en-US" altLang="en-US">
                <a:ea typeface="ＭＳ Ｐゴシック" charset="-128"/>
              </a:rPr>
              <a:t>IV. Don’t mistake precision for accuracy.. And accuracy for payoff..</a:t>
            </a:r>
          </a:p>
        </p:txBody>
      </p:sp>
      <p:sp>
        <p:nvSpPr>
          <p:cNvPr id="6656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8E5699F-529D-2E43-B07A-4BE1D08B1579}" type="slidenum">
              <a:rPr lang="en-US" altLang="en-US" sz="1200">
                <a:solidFill>
                  <a:srgbClr val="FFFFFF"/>
                </a:solidFill>
              </a:rPr>
              <a:pPr>
                <a:lnSpc>
                  <a:spcPct val="80000"/>
                </a:lnSpc>
              </a:pPr>
              <a:t>25</a:t>
            </a:fld>
            <a:endParaRPr lang="en-US" altLang="en-US" sz="1200">
              <a:solidFill>
                <a:srgbClr val="FFFFFF"/>
              </a:solidFill>
            </a:endParaRPr>
          </a:p>
        </p:txBody>
      </p:sp>
      <p:pic>
        <p:nvPicPr>
          <p:cNvPr id="66564" name="Content Placeholder 9"/>
          <p:cNvPicPr>
            <a:picLocks noGrp="1" noChangeAspect="1"/>
          </p:cNvPicPr>
          <p:nvPr>
            <p:ph sz="quarter" idx="1"/>
          </p:nvPr>
        </p:nvPicPr>
        <p:blipFill>
          <a:blip r:embed="rId2">
            <a:extLst>
              <a:ext uri="{28A0092B-C50C-407E-A947-70E740481C1C}">
                <a14:useLocalDpi xmlns:a14="http://schemas.microsoft.com/office/drawing/2010/main" val="0"/>
              </a:ext>
            </a:extLst>
          </a:blip>
          <a:srcRect t="-38350" b="-38350"/>
          <a:stretch>
            <a:fillRect/>
          </a:stretch>
        </p:blipFill>
        <p:spPr>
          <a:xfrm>
            <a:off x="3124200" y="990600"/>
            <a:ext cx="4953000" cy="2730500"/>
          </a:xfrm>
        </p:spPr>
      </p:pic>
      <p:sp>
        <p:nvSpPr>
          <p:cNvPr id="66565" name="TextBox 10"/>
          <p:cNvSpPr txBox="1">
            <a:spLocks noChangeArrowheads="1"/>
          </p:cNvSpPr>
          <p:nvPr/>
        </p:nvSpPr>
        <p:spPr bwMode="auto">
          <a:xfrm>
            <a:off x="457200" y="1752600"/>
            <a:ext cx="2514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Better accurate than precise</a:t>
            </a:r>
          </a:p>
        </p:txBody>
      </p:sp>
      <p:pic>
        <p:nvPicPr>
          <p:cNvPr id="66566"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3276600"/>
            <a:ext cx="45212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7" name="TextBox 12"/>
          <p:cNvSpPr txBox="1">
            <a:spLocks noChangeArrowheads="1"/>
          </p:cNvSpPr>
          <p:nvPr/>
        </p:nvSpPr>
        <p:spPr bwMode="auto">
          <a:xfrm>
            <a:off x="609600" y="4724400"/>
            <a:ext cx="1962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It’s all relative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Valuing a start up or a young company is hard to do..</a:t>
            </a:r>
          </a:p>
        </p:txBody>
      </p:sp>
      <p:pic>
        <p:nvPicPr>
          <p:cNvPr id="67586"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rcRect l="-3497" r="-3497"/>
          <a:stretch>
            <a:fillRect/>
          </a:stretch>
        </p:blipFill>
        <p:spPr>
          <a:xfrm>
            <a:off x="612775" y="1600200"/>
            <a:ext cx="8153400" cy="4495800"/>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a:xfrm>
            <a:off x="612775" y="228600"/>
            <a:ext cx="8153400" cy="990600"/>
          </a:xfrm>
        </p:spPr>
        <p:txBody>
          <a:bodyPr/>
          <a:lstStyle/>
          <a:p>
            <a:r>
              <a:rPr lang="en-US" altLang="en-US">
                <a:ea typeface="ＭＳ Ｐゴシック" charset="-128"/>
              </a:rPr>
              <a:t>And the dark side will beckon..</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600">
                <a:ea typeface="ＭＳ Ｐゴシック" charset="-128"/>
              </a:rPr>
              <a:t>With young start up companies, you will be told that it is “too difficult” or even “impossible” to value these companies, because there is so little history and so much uncertainty in the future.</a:t>
            </a:r>
          </a:p>
          <a:p>
            <a:pPr>
              <a:lnSpc>
                <a:spcPct val="80000"/>
              </a:lnSpc>
            </a:pPr>
            <a:r>
              <a:rPr lang="en-US" altLang="en-US" sz="2600">
                <a:ea typeface="ＭＳ Ｐゴシック" charset="-128"/>
              </a:rPr>
              <a:t>Instead, you will be asked to come over to the “dark side”, where</a:t>
            </a:r>
          </a:p>
          <a:p>
            <a:pPr lvl="1">
              <a:lnSpc>
                <a:spcPct val="80000"/>
              </a:lnSpc>
            </a:pPr>
            <a:r>
              <a:rPr lang="en-US" altLang="en-US" sz="2200">
                <a:ea typeface="ＭＳ Ｐゴシック" charset="-128"/>
              </a:rPr>
              <a:t>You will see value metrics that you have never seen before</a:t>
            </a:r>
          </a:p>
          <a:p>
            <a:pPr lvl="1">
              <a:lnSpc>
                <a:spcPct val="80000"/>
              </a:lnSpc>
            </a:pPr>
            <a:r>
              <a:rPr lang="en-US" altLang="en-US" sz="2200">
                <a:ea typeface="ＭＳ Ｐゴシック" charset="-128"/>
              </a:rPr>
              <a:t>You will hear “macro” stories, justifying value</a:t>
            </a:r>
          </a:p>
          <a:p>
            <a:pPr lvl="1">
              <a:lnSpc>
                <a:spcPct val="80000"/>
              </a:lnSpc>
            </a:pPr>
            <a:r>
              <a:rPr lang="en-US" altLang="en-US" sz="2200">
                <a:ea typeface="ＭＳ Ｐゴシック" charset="-128"/>
              </a:rPr>
              <a:t>You will be asked to play the momentum game</a:t>
            </a:r>
          </a:p>
          <a:p>
            <a:pPr>
              <a:lnSpc>
                <a:spcPct val="80000"/>
              </a:lnSpc>
            </a:pPr>
            <a:r>
              <a:rPr lang="en-US" altLang="en-US" sz="2600">
                <a:ea typeface="ＭＳ Ｐゴシック" charset="-128"/>
              </a:rPr>
              <a:t>While all of this behavior is understandable, none of it makes the uncertainty go away. You have a choice. You can either hide from uncertainty or face up to it.</a:t>
            </a:r>
          </a:p>
        </p:txBody>
      </p:sp>
      <p:sp>
        <p:nvSpPr>
          <p:cNvPr id="686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E8D3096-B30D-2340-8F6D-71E9E1C9F688}" type="slidenum">
              <a:rPr lang="en-US" altLang="en-US" sz="1200">
                <a:solidFill>
                  <a:srgbClr val="FFFFFF"/>
                </a:solidFill>
              </a:rPr>
              <a:pPr>
                <a:lnSpc>
                  <a:spcPct val="80000"/>
                </a:lnSpc>
              </a:pPr>
              <a:t>27</a:t>
            </a:fld>
            <a:endParaRPr lang="en-US" altLang="en-US" sz="1200">
              <a:solidFill>
                <a:srgbClr val="FFFFFF"/>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5A751D6-E4D2-934F-88F4-5D56E53B9E17}"/>
              </a:ext>
            </a:extLst>
          </p:cNvPr>
          <p:cNvPicPr>
            <a:picLocks noChangeAspect="1"/>
          </p:cNvPicPr>
          <p:nvPr/>
        </p:nvPicPr>
        <p:blipFill>
          <a:blip r:embed="rId2"/>
          <a:stretch>
            <a:fillRect/>
          </a:stretch>
        </p:blipFill>
        <p:spPr>
          <a:xfrm>
            <a:off x="368056" y="0"/>
            <a:ext cx="8407888" cy="6858000"/>
          </a:xfrm>
          <a:prstGeom prst="rect">
            <a:avLst/>
          </a:prstGeom>
        </p:spPr>
      </p:pic>
    </p:spTree>
    <p:extLst>
      <p:ext uri="{BB962C8B-B14F-4D97-AF65-F5344CB8AC3E}">
        <p14:creationId xmlns:p14="http://schemas.microsoft.com/office/powerpoint/2010/main" val="1693709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4023D3-64E7-DB4E-A40F-67409DF01C4F}"/>
              </a:ext>
            </a:extLst>
          </p:cNvPr>
          <p:cNvPicPr>
            <a:picLocks noChangeAspect="1"/>
          </p:cNvPicPr>
          <p:nvPr/>
        </p:nvPicPr>
        <p:blipFill>
          <a:blip r:embed="rId2"/>
          <a:stretch>
            <a:fillRect/>
          </a:stretch>
        </p:blipFill>
        <p:spPr>
          <a:xfrm>
            <a:off x="0" y="47778"/>
            <a:ext cx="9144000" cy="6762444"/>
          </a:xfrm>
          <a:prstGeom prst="rect">
            <a:avLst/>
          </a:prstGeom>
        </p:spPr>
      </p:pic>
    </p:spTree>
    <p:extLst>
      <p:ext uri="{BB962C8B-B14F-4D97-AF65-F5344CB8AC3E}">
        <p14:creationId xmlns:p14="http://schemas.microsoft.com/office/powerpoint/2010/main" val="38980776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V. Valuation is a craft, and you should never stop learning</a:t>
            </a:r>
          </a:p>
        </p:txBody>
      </p:sp>
      <p:sp>
        <p:nvSpPr>
          <p:cNvPr id="3" name="Content Placeholder 2"/>
          <p:cNvSpPr>
            <a:spLocks noGrp="1"/>
          </p:cNvSpPr>
          <p:nvPr>
            <p:ph sz="quarter" idx="1"/>
          </p:nvPr>
        </p:nvSpPr>
        <p:spPr/>
        <p:txBody>
          <a:bodyPr>
            <a:normAutofit lnSpcReduction="10000"/>
          </a:bodyPr>
          <a:lstStyle/>
          <a:p>
            <a:r>
              <a:rPr lang="en-US" dirty="0"/>
              <a:t>In a science, if you get the inputs right, you should get the output right. The laws of physics and mathematics are universal and there are no exceptions. </a:t>
            </a:r>
            <a:r>
              <a:rPr lang="en-US" b="1" dirty="0"/>
              <a:t>Valuation is not a science</a:t>
            </a:r>
            <a:r>
              <a:rPr lang="en-US" dirty="0"/>
              <a:t>.</a:t>
            </a:r>
          </a:p>
          <a:p>
            <a:r>
              <a:rPr lang="en-US" dirty="0"/>
              <a:t>In an art, there are elements that can be taught but there is also a magic that you either have or you do not. The essence of an art is that you are either a great artist or you are not. </a:t>
            </a:r>
            <a:r>
              <a:rPr lang="en-US" b="1" dirty="0"/>
              <a:t>Valuation is not an art.</a:t>
            </a:r>
          </a:p>
          <a:p>
            <a:r>
              <a:rPr lang="en-US" dirty="0"/>
              <a:t>A craft is a skill that you learn </a:t>
            </a:r>
            <a:r>
              <a:rPr lang="en-US" u="sng" dirty="0"/>
              <a:t>by doing</a:t>
            </a:r>
            <a:r>
              <a:rPr lang="en-US" dirty="0"/>
              <a:t>. The more you do it, the better you get at it. </a:t>
            </a:r>
            <a:r>
              <a:rPr lang="en-US" b="1" dirty="0"/>
              <a:t>Valuation is a craft.</a:t>
            </a:r>
          </a:p>
        </p:txBody>
      </p:sp>
    </p:spTree>
    <p:extLst>
      <p:ext uri="{BB962C8B-B14F-4D97-AF65-F5344CB8AC3E}">
        <p14:creationId xmlns:p14="http://schemas.microsoft.com/office/powerpoint/2010/main" val="18257333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Uber’s Existing User Value</a:t>
            </a:r>
          </a:p>
        </p:txBody>
      </p:sp>
      <p:pic>
        <p:nvPicPr>
          <p:cNvPr id="8" name="Content Placeholder 7">
            <a:extLst>
              <a:ext uri="{FF2B5EF4-FFF2-40B4-BE49-F238E27FC236}">
                <a16:creationId xmlns:a16="http://schemas.microsoft.com/office/drawing/2014/main" id="{F032983D-9329-1847-890F-1B275A2F3088}"/>
              </a:ext>
            </a:extLst>
          </p:cNvPr>
          <p:cNvPicPr>
            <a:picLocks noGrp="1" noChangeAspect="1"/>
          </p:cNvPicPr>
          <p:nvPr>
            <p:ph sz="quarter" idx="1"/>
          </p:nvPr>
        </p:nvPicPr>
        <p:blipFill>
          <a:blip r:embed="rId2"/>
          <a:stretch>
            <a:fillRect/>
          </a:stretch>
        </p:blipFill>
        <p:spPr>
          <a:xfrm>
            <a:off x="639929" y="1600200"/>
            <a:ext cx="8099092" cy="4495800"/>
          </a:xfrm>
          <a:prstGeom prst="rect">
            <a:avLst/>
          </a:prstGeom>
        </p:spPr>
      </p:pic>
    </p:spTree>
    <p:extLst>
      <p:ext uri="{BB962C8B-B14F-4D97-AF65-F5344CB8AC3E}">
        <p14:creationId xmlns:p14="http://schemas.microsoft.com/office/powerpoint/2010/main" val="33446692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Uber’s New User Value</a:t>
            </a:r>
          </a:p>
        </p:txBody>
      </p:sp>
      <p:pic>
        <p:nvPicPr>
          <p:cNvPr id="5" name="Content Placeholder 4">
            <a:extLst>
              <a:ext uri="{FF2B5EF4-FFF2-40B4-BE49-F238E27FC236}">
                <a16:creationId xmlns:a16="http://schemas.microsoft.com/office/drawing/2014/main" id="{B1A708A4-CA1B-4A4E-A71E-B6BF0F9F3878}"/>
              </a:ext>
            </a:extLst>
          </p:cNvPr>
          <p:cNvPicPr>
            <a:picLocks noGrp="1" noChangeAspect="1"/>
          </p:cNvPicPr>
          <p:nvPr>
            <p:ph sz="quarter" idx="1"/>
          </p:nvPr>
        </p:nvPicPr>
        <p:blipFill>
          <a:blip r:embed="rId2"/>
          <a:stretch>
            <a:fillRect/>
          </a:stretch>
        </p:blipFill>
        <p:spPr>
          <a:xfrm>
            <a:off x="612775" y="2329823"/>
            <a:ext cx="8153400" cy="3036554"/>
          </a:xfrm>
          <a:prstGeom prst="rect">
            <a:avLst/>
          </a:prstGeom>
        </p:spPr>
      </p:pic>
    </p:spTree>
    <p:extLst>
      <p:ext uri="{BB962C8B-B14F-4D97-AF65-F5344CB8AC3E}">
        <p14:creationId xmlns:p14="http://schemas.microsoft.com/office/powerpoint/2010/main" val="9303387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25F0A7-4C8B-7842-8DED-9F3035C5AAE7}"/>
              </a:ext>
            </a:extLst>
          </p:cNvPr>
          <p:cNvPicPr>
            <a:picLocks noChangeAspect="1"/>
          </p:cNvPicPr>
          <p:nvPr/>
        </p:nvPicPr>
        <p:blipFill>
          <a:blip r:embed="rId2"/>
          <a:stretch>
            <a:fillRect/>
          </a:stretch>
        </p:blipFill>
        <p:spPr>
          <a:xfrm>
            <a:off x="393700" y="1447800"/>
            <a:ext cx="8356600" cy="3359150"/>
          </a:xfrm>
          <a:prstGeom prst="rect">
            <a:avLst/>
          </a:prstGeom>
        </p:spPr>
      </p:pic>
    </p:spTree>
    <p:extLst>
      <p:ext uri="{BB962C8B-B14F-4D97-AF65-F5344CB8AC3E}">
        <p14:creationId xmlns:p14="http://schemas.microsoft.com/office/powerpoint/2010/main" val="26789669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VI. Don’t mistake price for value!</a:t>
            </a:r>
          </a:p>
        </p:txBody>
      </p:sp>
      <p:sp>
        <p:nvSpPr>
          <p:cNvPr id="778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E89D510-CB11-6B47-B084-014EC3A73BC0}" type="slidenum">
              <a:rPr lang="en-US" altLang="en-US" sz="1200">
                <a:solidFill>
                  <a:srgbClr val="FFFFFF"/>
                </a:solidFill>
              </a:rPr>
              <a:pPr>
                <a:lnSpc>
                  <a:spcPct val="80000"/>
                </a:lnSpc>
              </a:pPr>
              <a:t>34</a:t>
            </a:fld>
            <a:endParaRPr lang="en-US" altLang="en-US" sz="1200">
              <a:solidFill>
                <a:srgbClr val="FFFFFF"/>
              </a:solidFill>
            </a:endParaRPr>
          </a:p>
        </p:txBody>
      </p:sp>
      <p:pic>
        <p:nvPicPr>
          <p:cNvPr id="77828"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37679" b="-37679"/>
          <a:stretch>
            <a:fillRect/>
          </a:stretch>
        </p:blipFill>
        <p:spPr>
          <a:xfrm>
            <a:off x="612775" y="1600200"/>
            <a:ext cx="8153400" cy="4495800"/>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Classifying Investments: Value versus Price</a:t>
            </a:r>
          </a:p>
        </p:txBody>
      </p:sp>
      <p:graphicFrame>
        <p:nvGraphicFramePr>
          <p:cNvPr id="4" name="Content Placeholder 3"/>
          <p:cNvGraphicFramePr>
            <a:graphicFrameLocks noGrp="1"/>
          </p:cNvGraphicFramePr>
          <p:nvPr>
            <p:ph sz="quarter" idx="1"/>
          </p:nvPr>
        </p:nvGraphicFramePr>
        <p:xfrm>
          <a:off x="612775" y="1600200"/>
          <a:ext cx="8153400" cy="4851400"/>
        </p:xfrm>
        <a:graphic>
          <a:graphicData uri="http://schemas.openxmlformats.org/drawingml/2006/table">
            <a:tbl>
              <a:tblPr firstRow="1" bandRow="1">
                <a:tableStyleId>{5C22544A-7EE6-4342-B048-85BDC9FD1C3A}</a:tableStyleId>
              </a:tblPr>
              <a:tblGrid>
                <a:gridCol w="2717800">
                  <a:extLst>
                    <a:ext uri="{9D8B030D-6E8A-4147-A177-3AD203B41FA5}">
                      <a16:colId xmlns:a16="http://schemas.microsoft.com/office/drawing/2014/main" val="20000"/>
                    </a:ext>
                  </a:extLst>
                </a:gridCol>
                <a:gridCol w="2717800">
                  <a:extLst>
                    <a:ext uri="{9D8B030D-6E8A-4147-A177-3AD203B41FA5}">
                      <a16:colId xmlns:a16="http://schemas.microsoft.com/office/drawing/2014/main" val="20001"/>
                    </a:ext>
                  </a:extLst>
                </a:gridCol>
                <a:gridCol w="27178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To value</a:t>
                      </a:r>
                    </a:p>
                  </a:txBody>
                  <a:tcPr/>
                </a:tc>
                <a:tc>
                  <a:txBody>
                    <a:bodyPr/>
                    <a:lstStyle/>
                    <a:p>
                      <a:r>
                        <a:rPr lang="en-US" dirty="0"/>
                        <a:t>To</a:t>
                      </a:r>
                      <a:r>
                        <a:rPr lang="en-US" baseline="0" dirty="0"/>
                        <a:t> price</a:t>
                      </a:r>
                      <a:endParaRPr lang="en-US" dirty="0"/>
                    </a:p>
                  </a:txBody>
                  <a:tcPr/>
                </a:tc>
                <a:extLst>
                  <a:ext uri="{0D108BD9-81ED-4DB2-BD59-A6C34878D82A}">
                    <a16:rowId xmlns:a16="http://schemas.microsoft.com/office/drawing/2014/main" val="10000"/>
                  </a:ext>
                </a:extLst>
              </a:tr>
              <a:tr h="370840">
                <a:tc>
                  <a:txBody>
                    <a:bodyPr/>
                    <a:lstStyle/>
                    <a:p>
                      <a:r>
                        <a:rPr lang="en-US" dirty="0"/>
                        <a:t>Assets</a:t>
                      </a:r>
                    </a:p>
                  </a:txBody>
                  <a:tcPr/>
                </a:tc>
                <a:tc>
                  <a:txBody>
                    <a:bodyPr/>
                    <a:lstStyle/>
                    <a:p>
                      <a:r>
                        <a:rPr lang="en-US" dirty="0"/>
                        <a:t>Can be valued based upon</a:t>
                      </a:r>
                      <a:r>
                        <a:rPr lang="en-US" baseline="0" dirty="0"/>
                        <a:t> expected </a:t>
                      </a:r>
                      <a:r>
                        <a:rPr lang="en-US" baseline="0" dirty="0" err="1"/>
                        <a:t>cashflows</a:t>
                      </a:r>
                      <a:r>
                        <a:rPr lang="en-US" baseline="0" dirty="0"/>
                        <a:t>, with higher </a:t>
                      </a:r>
                      <a:r>
                        <a:rPr lang="en-US" baseline="0" dirty="0" err="1"/>
                        <a:t>cashflows</a:t>
                      </a:r>
                      <a:r>
                        <a:rPr lang="en-US" baseline="0" dirty="0"/>
                        <a:t> &amp; lower risk = higher value.</a:t>
                      </a:r>
                      <a:endParaRPr lang="en-US" dirty="0"/>
                    </a:p>
                  </a:txBody>
                  <a:tcPr/>
                </a:tc>
                <a:tc>
                  <a:txBody>
                    <a:bodyPr/>
                    <a:lstStyle/>
                    <a:p>
                      <a:r>
                        <a:rPr lang="en-US" dirty="0"/>
                        <a:t>Can be priced against similar assets, after controlling</a:t>
                      </a:r>
                      <a:r>
                        <a:rPr lang="en-US" baseline="0" dirty="0"/>
                        <a:t> for cash flows and risk.</a:t>
                      </a:r>
                      <a:endParaRPr lang="en-US" dirty="0"/>
                    </a:p>
                  </a:txBody>
                  <a:tcPr/>
                </a:tc>
                <a:extLst>
                  <a:ext uri="{0D108BD9-81ED-4DB2-BD59-A6C34878D82A}">
                    <a16:rowId xmlns:a16="http://schemas.microsoft.com/office/drawing/2014/main" val="10001"/>
                  </a:ext>
                </a:extLst>
              </a:tr>
              <a:tr h="370840">
                <a:tc>
                  <a:txBody>
                    <a:bodyPr/>
                    <a:lstStyle/>
                    <a:p>
                      <a:r>
                        <a:rPr lang="en-US" dirty="0"/>
                        <a:t>Commodity</a:t>
                      </a:r>
                    </a:p>
                  </a:txBody>
                  <a:tcPr/>
                </a:tc>
                <a:tc>
                  <a:txBody>
                    <a:bodyPr/>
                    <a:lstStyle/>
                    <a:p>
                      <a:r>
                        <a:rPr lang="en-US" dirty="0"/>
                        <a:t>Can be valued, based upon utilitarian demand and supply, but with long lags</a:t>
                      </a:r>
                      <a:r>
                        <a:rPr lang="en-US" baseline="0" dirty="0"/>
                        <a:t> in both.</a:t>
                      </a:r>
                      <a:endParaRPr lang="en-US" dirty="0"/>
                    </a:p>
                  </a:txBody>
                  <a:tcPr/>
                </a:tc>
                <a:tc>
                  <a:txBody>
                    <a:bodyPr/>
                    <a:lstStyle/>
                    <a:p>
                      <a:r>
                        <a:rPr lang="en-US" dirty="0"/>
                        <a:t>Can be</a:t>
                      </a:r>
                      <a:r>
                        <a:rPr lang="en-US" baseline="0" dirty="0"/>
                        <a:t> priced against its own history (normalized price over time)</a:t>
                      </a:r>
                      <a:endParaRPr lang="en-US" dirty="0"/>
                    </a:p>
                  </a:txBody>
                  <a:tcPr/>
                </a:tc>
                <a:extLst>
                  <a:ext uri="{0D108BD9-81ED-4DB2-BD59-A6C34878D82A}">
                    <a16:rowId xmlns:a16="http://schemas.microsoft.com/office/drawing/2014/main" val="10002"/>
                  </a:ext>
                </a:extLst>
              </a:tr>
              <a:tr h="370840">
                <a:tc>
                  <a:txBody>
                    <a:bodyPr/>
                    <a:lstStyle/>
                    <a:p>
                      <a:r>
                        <a:rPr lang="en-US" dirty="0"/>
                        <a:t>Currency</a:t>
                      </a:r>
                    </a:p>
                  </a:txBody>
                  <a:tcPr/>
                </a:tc>
                <a:tc>
                  <a:txBody>
                    <a:bodyPr/>
                    <a:lstStyle/>
                    <a:p>
                      <a:r>
                        <a:rPr lang="en-US" dirty="0"/>
                        <a:t>Cannot be valued</a:t>
                      </a:r>
                    </a:p>
                  </a:txBody>
                  <a:tcPr/>
                </a:tc>
                <a:tc>
                  <a:txBody>
                    <a:bodyPr/>
                    <a:lstStyle/>
                    <a:p>
                      <a:r>
                        <a:rPr lang="en-US" dirty="0"/>
                        <a:t>Can be</a:t>
                      </a:r>
                      <a:r>
                        <a:rPr lang="en-US" baseline="0" dirty="0"/>
                        <a:t> priced against other currencies, with greater acceptance &amp; more stable purchasing power = higher price.</a:t>
                      </a:r>
                      <a:endParaRPr lang="en-US" dirty="0"/>
                    </a:p>
                  </a:txBody>
                  <a:tcPr/>
                </a:tc>
                <a:extLst>
                  <a:ext uri="{0D108BD9-81ED-4DB2-BD59-A6C34878D82A}">
                    <a16:rowId xmlns:a16="http://schemas.microsoft.com/office/drawing/2014/main" val="10003"/>
                  </a:ext>
                </a:extLst>
              </a:tr>
              <a:tr h="370840">
                <a:tc>
                  <a:txBody>
                    <a:bodyPr/>
                    <a:lstStyle/>
                    <a:p>
                      <a:r>
                        <a:rPr lang="en-US" dirty="0"/>
                        <a:t>Collectible</a:t>
                      </a:r>
                    </a:p>
                  </a:txBody>
                  <a:tcPr/>
                </a:tc>
                <a:tc>
                  <a:txBody>
                    <a:bodyPr/>
                    <a:lstStyle/>
                    <a:p>
                      <a:r>
                        <a:rPr lang="en-US" dirty="0"/>
                        <a:t>Cannot be valued</a:t>
                      </a:r>
                    </a:p>
                  </a:txBody>
                  <a:tcPr/>
                </a:tc>
                <a:tc>
                  <a:txBody>
                    <a:bodyPr/>
                    <a:lstStyle/>
                    <a:p>
                      <a:r>
                        <a:rPr lang="en-US" dirty="0"/>
                        <a:t>Can be priced</a:t>
                      </a:r>
                      <a:r>
                        <a:rPr lang="en-US" baseline="0" dirty="0"/>
                        <a:t> based upon scarcity and desirability.</a:t>
                      </a:r>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4359412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determinants of price</a:t>
            </a:r>
          </a:p>
        </p:txBody>
      </p:sp>
      <p:sp>
        <p:nvSpPr>
          <p:cNvPr id="829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7C43B5F-8606-1C46-B68E-654FB4597756}" type="slidenum">
              <a:rPr lang="en-US" altLang="en-US" sz="1200">
                <a:solidFill>
                  <a:srgbClr val="FFFFFF"/>
                </a:solidFill>
              </a:rPr>
              <a:pPr>
                <a:lnSpc>
                  <a:spcPct val="80000"/>
                </a:lnSpc>
              </a:pPr>
              <a:t>36</a:t>
            </a:fld>
            <a:endParaRPr lang="en-US" altLang="en-US" sz="1200">
              <a:solidFill>
                <a:srgbClr val="FFFFFF"/>
              </a:solidFill>
            </a:endParaRPr>
          </a:p>
        </p:txBody>
      </p:sp>
      <p:pic>
        <p:nvPicPr>
          <p:cNvPr id="82948"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10699" r="-10699"/>
          <a:stretch>
            <a:fillRect/>
          </a:stretch>
        </p:blipFill>
        <p:spPr>
          <a:xfrm>
            <a:off x="612775" y="1600200"/>
            <a:ext cx="8153400" cy="4495800"/>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612775" y="228600"/>
            <a:ext cx="8153400" cy="990600"/>
          </a:xfrm>
        </p:spPr>
        <p:txBody>
          <a:bodyPr>
            <a:normAutofit/>
          </a:bodyPr>
          <a:lstStyle/>
          <a:p>
            <a:pPr eaLnBrk="1" fontAlgn="auto" hangingPunct="1">
              <a:spcAft>
                <a:spcPts val="0"/>
              </a:spcAft>
              <a:defRPr/>
            </a:pPr>
            <a:r>
              <a:rPr lang="en-US" dirty="0">
                <a:ea typeface="+mj-ea"/>
                <a:cs typeface="+mj-cs"/>
              </a:rPr>
              <a:t>Multiples and Comparable Transactions</a:t>
            </a:r>
          </a:p>
        </p:txBody>
      </p:sp>
      <p:pic>
        <p:nvPicPr>
          <p:cNvPr id="83970"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4121" b="-4121"/>
          <a:stretch>
            <a:fillRect/>
          </a:stretch>
        </p:blipFill>
        <p:spPr>
          <a:xfrm>
            <a:off x="612775" y="1600200"/>
            <a:ext cx="8153400" cy="4495800"/>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Four Steps to Deconstructing Multiples</a:t>
            </a:r>
          </a:p>
        </p:txBody>
      </p:sp>
      <p:sp>
        <p:nvSpPr>
          <p:cNvPr id="212994" name="Footer Placeholder 1"/>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3926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Define the multiple</a:t>
            </a:r>
          </a:p>
          <a:p>
            <a:pPr marL="640080" lvl="1" indent="-274320" eaLnBrk="1" fontAlgn="auto" hangingPunct="1">
              <a:spcAft>
                <a:spcPts val="0"/>
              </a:spcAft>
              <a:buFont typeface="Wingdings 2"/>
              <a:buChar char=""/>
              <a:defRPr/>
            </a:pPr>
            <a:r>
              <a:rPr lang="en-US">
                <a:ea typeface="+mn-ea"/>
              </a:rPr>
              <a:t>In use, the same multiple can be defined in different ways by different users. When comparing and using multiples, estimated by someone else, it is critical that we understand how the multiples have been estimated</a:t>
            </a:r>
          </a:p>
          <a:p>
            <a:pPr marL="320040" indent="-320040" eaLnBrk="1" fontAlgn="auto" hangingPunct="1">
              <a:spcAft>
                <a:spcPts val="0"/>
              </a:spcAft>
              <a:buFont typeface="Wingdings"/>
              <a:buChar char=""/>
              <a:defRPr/>
            </a:pPr>
            <a:r>
              <a:rPr lang="en-US">
                <a:ea typeface="+mn-ea"/>
                <a:cs typeface="+mn-cs"/>
              </a:rPr>
              <a:t>Describe the multiple</a:t>
            </a:r>
          </a:p>
          <a:p>
            <a:pPr marL="640080" lvl="1" indent="-274320" eaLnBrk="1" fontAlgn="auto" hangingPunct="1">
              <a:spcAft>
                <a:spcPts val="0"/>
              </a:spcAft>
              <a:buFont typeface="Wingdings 2"/>
              <a:buChar char=""/>
              <a:defRPr/>
            </a:pPr>
            <a:r>
              <a:rPr lang="en-US">
                <a:ea typeface="+mn-ea"/>
              </a:rPr>
              <a:t>Too many people who use a multiple have no idea what its cross sectional distribution is. If you do not know what the cross sectional distribution of a multiple is, it is difficult to look at a number and pass judgment on whether it is too high or low.</a:t>
            </a:r>
          </a:p>
          <a:p>
            <a:pPr marL="320040" indent="-320040" eaLnBrk="1" fontAlgn="auto" hangingPunct="1">
              <a:spcAft>
                <a:spcPts val="0"/>
              </a:spcAft>
              <a:buFont typeface="Wingdings"/>
              <a:buChar char=""/>
              <a:defRPr/>
            </a:pPr>
            <a:r>
              <a:rPr lang="en-US">
                <a:ea typeface="+mn-ea"/>
                <a:cs typeface="+mn-cs"/>
              </a:rPr>
              <a:t>Analyze the multiple</a:t>
            </a:r>
          </a:p>
          <a:p>
            <a:pPr marL="640080" lvl="1" indent="-274320" eaLnBrk="1" fontAlgn="auto" hangingPunct="1">
              <a:spcAft>
                <a:spcPts val="0"/>
              </a:spcAft>
              <a:buFont typeface="Wingdings 2"/>
              <a:buChar char=""/>
              <a:defRPr/>
            </a:pPr>
            <a:r>
              <a:rPr lang="en-US">
                <a:ea typeface="+mn-ea"/>
              </a:rPr>
              <a:t>It is critical that we understand the fundamentals that drive each multiple, and the nature of the relationship between the multiple and each variable.</a:t>
            </a:r>
          </a:p>
          <a:p>
            <a:pPr marL="320040" indent="-320040" eaLnBrk="1" fontAlgn="auto" hangingPunct="1">
              <a:spcAft>
                <a:spcPts val="0"/>
              </a:spcAft>
              <a:buFont typeface="Wingdings"/>
              <a:buChar char=""/>
              <a:defRPr/>
            </a:pPr>
            <a:r>
              <a:rPr lang="en-US">
                <a:ea typeface="+mn-ea"/>
                <a:cs typeface="+mn-cs"/>
              </a:rPr>
              <a:t>Apply the multiple</a:t>
            </a:r>
          </a:p>
          <a:p>
            <a:pPr marL="640080" lvl="1" indent="-274320" eaLnBrk="1" fontAlgn="auto" hangingPunct="1">
              <a:spcAft>
                <a:spcPts val="0"/>
              </a:spcAft>
              <a:buFont typeface="Wingdings 2"/>
              <a:buChar char=""/>
              <a:defRPr/>
            </a:pPr>
            <a:r>
              <a:rPr lang="en-US">
                <a:ea typeface="+mn-ea"/>
              </a:rPr>
              <a:t>Defining the comparable universe and controlling for differences is far more difficult in practice than it is in theory.</a:t>
            </a:r>
          </a:p>
        </p:txBody>
      </p:sp>
    </p:spTree>
    <p:extLst>
      <p:ext uri="{BB962C8B-B14F-4D97-AF65-F5344CB8AC3E}">
        <p14:creationId xmlns:p14="http://schemas.microsoft.com/office/powerpoint/2010/main" val="2027716053"/>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B72E3-FA45-D444-9FBA-5DD329637A45}"/>
              </a:ext>
            </a:extLst>
          </p:cNvPr>
          <p:cNvSpPr>
            <a:spLocks noGrp="1"/>
          </p:cNvSpPr>
          <p:nvPr>
            <p:ph type="title"/>
          </p:nvPr>
        </p:nvSpPr>
        <p:spPr/>
        <p:txBody>
          <a:bodyPr/>
          <a:lstStyle/>
          <a:p>
            <a:r>
              <a:rPr lang="en-US" dirty="0"/>
              <a:t>US Banks in 2023 – Setting the table</a:t>
            </a:r>
          </a:p>
        </p:txBody>
      </p:sp>
      <p:graphicFrame>
        <p:nvGraphicFramePr>
          <p:cNvPr id="5" name="Content Placeholder 4">
            <a:extLst>
              <a:ext uri="{FF2B5EF4-FFF2-40B4-BE49-F238E27FC236}">
                <a16:creationId xmlns:a16="http://schemas.microsoft.com/office/drawing/2014/main" id="{ED97B221-E0A0-6B81-0603-5ECFED81FE62}"/>
              </a:ext>
            </a:extLst>
          </p:cNvPr>
          <p:cNvGraphicFramePr>
            <a:graphicFrameLocks noGrp="1"/>
          </p:cNvGraphicFramePr>
          <p:nvPr>
            <p:ph sz="quarter" idx="1"/>
          </p:nvPr>
        </p:nvGraphicFramePr>
        <p:xfrm>
          <a:off x="1527175" y="1905000"/>
          <a:ext cx="6324600" cy="3886200"/>
        </p:xfrm>
        <a:graphic>
          <a:graphicData uri="http://schemas.openxmlformats.org/drawingml/2006/table">
            <a:tbl>
              <a:tblPr/>
              <a:tblGrid>
                <a:gridCol w="1574010">
                  <a:extLst>
                    <a:ext uri="{9D8B030D-6E8A-4147-A177-3AD203B41FA5}">
                      <a16:colId xmlns:a16="http://schemas.microsoft.com/office/drawing/2014/main" val="707014482"/>
                    </a:ext>
                  </a:extLst>
                </a:gridCol>
                <a:gridCol w="3532002">
                  <a:extLst>
                    <a:ext uri="{9D8B030D-6E8A-4147-A177-3AD203B41FA5}">
                      <a16:colId xmlns:a16="http://schemas.microsoft.com/office/drawing/2014/main" val="1681395236"/>
                    </a:ext>
                  </a:extLst>
                </a:gridCol>
                <a:gridCol w="1218588">
                  <a:extLst>
                    <a:ext uri="{9D8B030D-6E8A-4147-A177-3AD203B41FA5}">
                      <a16:colId xmlns:a16="http://schemas.microsoft.com/office/drawing/2014/main" val="3249662310"/>
                    </a:ext>
                  </a:extLst>
                </a:gridCol>
              </a:tblGrid>
              <a:tr h="431800">
                <a:tc>
                  <a:txBody>
                    <a:bodyPr/>
                    <a:lstStyle/>
                    <a:p>
                      <a:pPr algn="ctr" fontAlgn="ctr"/>
                      <a:r>
                        <a:rPr lang="en-US" sz="1200" b="0" i="1" u="none" strike="noStrike">
                          <a:solidFill>
                            <a:srgbClr val="000000"/>
                          </a:solidFill>
                          <a:effectLst/>
                          <a:latin typeface="Helvetica" pitchFamily="2" charset="0"/>
                        </a:rPr>
                        <a:t>Metric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1" u="none" strike="noStrike">
                          <a:solidFill>
                            <a:srgbClr val="000000"/>
                          </a:solidFill>
                          <a:effectLst/>
                          <a:latin typeface="Helvetica" pitchFamily="2" charset="0"/>
                        </a:rPr>
                        <a:t>What it measures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1" u="none" strike="noStrike">
                          <a:solidFill>
                            <a:srgbClr val="000000"/>
                          </a:solidFill>
                          <a:effectLst/>
                          <a:latin typeface="Helvetica" pitchFamily="2" charset="0"/>
                        </a:rPr>
                        <a:t>Under valued indicator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3319644965"/>
                  </a:ext>
                </a:extLst>
              </a:tr>
              <a:tr h="431800">
                <a:tc>
                  <a:txBody>
                    <a:bodyPr/>
                    <a:lstStyle/>
                    <a:p>
                      <a:pPr algn="l" fontAlgn="ctr"/>
                      <a:r>
                        <a:rPr lang="en-US" sz="1200" b="0" i="0" u="none" strike="noStrike">
                          <a:solidFill>
                            <a:srgbClr val="000000"/>
                          </a:solidFill>
                          <a:effectLst/>
                          <a:latin typeface="Helvetica" pitchFamily="2" charset="0"/>
                        </a:rPr>
                        <a:t>Price to Book ratio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200" b="1" i="0" u="none" strike="noStrike">
                          <a:solidFill>
                            <a:srgbClr val="000000"/>
                          </a:solidFill>
                          <a:effectLst/>
                          <a:latin typeface="Helvetica" pitchFamily="2" charset="0"/>
                        </a:rPr>
                        <a:t>Cheapness of the stock,</a:t>
                      </a:r>
                      <a:r>
                        <a:rPr lang="en-US" sz="1200" b="0" i="0" u="none" strike="noStrike">
                          <a:solidFill>
                            <a:srgbClr val="000000"/>
                          </a:solidFill>
                          <a:effectLst/>
                          <a:latin typeface="Helvetica" pitchFamily="2" charset="0"/>
                        </a:rPr>
                        <a:t> measured by scaling market cap to accounting book value.</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Helvetica" pitchFamily="2" charset="0"/>
                        </a:rPr>
                        <a:t>Low</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4032526627"/>
                  </a:ext>
                </a:extLst>
              </a:tr>
              <a:tr h="431800">
                <a:tc>
                  <a:txBody>
                    <a:bodyPr/>
                    <a:lstStyle/>
                    <a:p>
                      <a:pPr algn="l" fontAlgn="ctr"/>
                      <a:r>
                        <a:rPr lang="en-US" sz="1200" b="0" i="0" u="none" strike="noStrike">
                          <a:solidFill>
                            <a:srgbClr val="000000"/>
                          </a:solidFill>
                          <a:effectLst/>
                          <a:latin typeface="Helvetica" pitchFamily="2" charset="0"/>
                        </a:rPr>
                        <a:t>Return on Equity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200" b="1" i="0" u="none" strike="noStrike">
                          <a:solidFill>
                            <a:srgbClr val="000000"/>
                          </a:solidFill>
                          <a:effectLst/>
                          <a:latin typeface="Helvetica" pitchFamily="2" charset="0"/>
                        </a:rPr>
                        <a:t>Return Profitability</a:t>
                      </a:r>
                      <a:r>
                        <a:rPr lang="en-US" sz="1200" b="0" i="0" u="none" strike="noStrike">
                          <a:solidFill>
                            <a:srgbClr val="000000"/>
                          </a:solidFill>
                          <a:effectLst/>
                          <a:latin typeface="Helvetica" pitchFamily="2" charset="0"/>
                        </a:rPr>
                        <a:t>, measured by scaling profitability to shareholders equity</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Helvetica" pitchFamily="2" charset="0"/>
                        </a:rPr>
                        <a:t>High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910574700"/>
                  </a:ext>
                </a:extLst>
              </a:tr>
              <a:tr h="647700">
                <a:tc>
                  <a:txBody>
                    <a:bodyPr/>
                    <a:lstStyle/>
                    <a:p>
                      <a:pPr algn="l" fontAlgn="ctr"/>
                      <a:r>
                        <a:rPr lang="en-US" sz="1200" b="0" i="0" u="none" strike="noStrike">
                          <a:solidFill>
                            <a:srgbClr val="000000"/>
                          </a:solidFill>
                          <a:effectLst/>
                          <a:latin typeface="Helvetica" pitchFamily="2" charset="0"/>
                        </a:rPr>
                        <a:t>Interest spread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200" b="1" i="0" u="none" strike="noStrike">
                          <a:solidFill>
                            <a:srgbClr val="000000"/>
                          </a:solidFill>
                          <a:effectLst/>
                          <a:latin typeface="Helvetica" pitchFamily="2" charset="0"/>
                        </a:rPr>
                        <a:t>Profitability of banking model</a:t>
                      </a:r>
                      <a:r>
                        <a:rPr lang="en-US" sz="1200" b="0" i="0" u="none" strike="noStrike">
                          <a:solidFill>
                            <a:srgbClr val="000000"/>
                          </a:solidFill>
                          <a:effectLst/>
                          <a:latin typeface="Helvetica" pitchFamily="2" charset="0"/>
                        </a:rPr>
                        <a:t>, measured as spread between interest earned on loans &amp; investments and interest paid on deposits.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Helvetica" pitchFamily="2" charset="0"/>
                        </a:rPr>
                        <a:t>High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941747510"/>
                  </a:ext>
                </a:extLst>
              </a:tr>
              <a:tr h="431800">
                <a:tc>
                  <a:txBody>
                    <a:bodyPr/>
                    <a:lstStyle/>
                    <a:p>
                      <a:pPr algn="l" fontAlgn="ctr"/>
                      <a:r>
                        <a:rPr lang="en-US" sz="1200" b="0" i="0" u="none" strike="noStrike">
                          <a:solidFill>
                            <a:srgbClr val="000000"/>
                          </a:solidFill>
                          <a:effectLst/>
                          <a:latin typeface="Helvetica" pitchFamily="2" charset="0"/>
                        </a:rPr>
                        <a:t>Deposit growth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200" b="1" i="0" u="none" strike="noStrike">
                          <a:solidFill>
                            <a:srgbClr val="000000"/>
                          </a:solidFill>
                          <a:effectLst/>
                          <a:latin typeface="Helvetica" pitchFamily="2" charset="0"/>
                        </a:rPr>
                        <a:t>Growth in bank deposit base</a:t>
                      </a:r>
                      <a:r>
                        <a:rPr lang="en-US" sz="1200" b="0" i="0" u="none" strike="noStrike">
                          <a:solidFill>
                            <a:srgbClr val="000000"/>
                          </a:solidFill>
                          <a:effectLst/>
                          <a:latin typeface="Helvetica" pitchFamily="2" charset="0"/>
                        </a:rPr>
                        <a:t>,  proxying for stickiness, with higher growth -&gt; less stickiness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Helvetica" pitchFamily="2" charset="0"/>
                        </a:rPr>
                        <a:t>Low</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2213220327"/>
                  </a:ext>
                </a:extLst>
              </a:tr>
              <a:tr h="431800">
                <a:tc>
                  <a:txBody>
                    <a:bodyPr/>
                    <a:lstStyle/>
                    <a:p>
                      <a:pPr algn="l" fontAlgn="ctr"/>
                      <a:r>
                        <a:rPr lang="en-US" sz="1200" b="0" i="0" u="none" strike="noStrike">
                          <a:solidFill>
                            <a:srgbClr val="000000"/>
                          </a:solidFill>
                          <a:effectLst/>
                          <a:latin typeface="Helvetica" pitchFamily="2" charset="0"/>
                        </a:rPr>
                        <a:t>Tier 1 Capital Ratio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200" b="1" i="0" u="none" strike="noStrike">
                          <a:solidFill>
                            <a:srgbClr val="000000"/>
                          </a:solidFill>
                          <a:effectLst/>
                          <a:latin typeface="Helvetica" pitchFamily="2" charset="0"/>
                        </a:rPr>
                        <a:t>Risk from Capitalization</a:t>
                      </a:r>
                      <a:r>
                        <a:rPr lang="en-US" sz="1200" b="0" i="0" u="none" strike="noStrike">
                          <a:solidFill>
                            <a:srgbClr val="000000"/>
                          </a:solidFill>
                          <a:effectLst/>
                          <a:latin typeface="Helvetica" pitchFamily="2" charset="0"/>
                        </a:rPr>
                        <a:t>, with higher Tier 1 capitali ratios indicating more buffer and safety</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Helvetica" pitchFamily="2" charset="0"/>
                        </a:rPr>
                        <a:t>High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2622556492"/>
                  </a:ext>
                </a:extLst>
              </a:tr>
              <a:tr h="647700">
                <a:tc>
                  <a:txBody>
                    <a:bodyPr/>
                    <a:lstStyle/>
                    <a:p>
                      <a:pPr algn="l" fontAlgn="ctr"/>
                      <a:r>
                        <a:rPr lang="en-US" sz="1200" b="0" i="0" u="none" strike="noStrike">
                          <a:solidFill>
                            <a:srgbClr val="000000"/>
                          </a:solidFill>
                          <a:effectLst/>
                          <a:latin typeface="Helvetica" pitchFamily="2" charset="0"/>
                        </a:rPr>
                        <a:t>% of Securities held to maturity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200" b="1" i="0" u="none" strike="noStrike">
                          <a:solidFill>
                            <a:srgbClr val="000000"/>
                          </a:solidFill>
                          <a:effectLst/>
                          <a:latin typeface="Helvetica" pitchFamily="2" charset="0"/>
                        </a:rPr>
                        <a:t>Risk from undisclosed write-downs</a:t>
                      </a:r>
                      <a:r>
                        <a:rPr lang="en-US" sz="1200" b="0" i="0" u="none" strike="noStrike">
                          <a:solidFill>
                            <a:srgbClr val="000000"/>
                          </a:solidFill>
                          <a:effectLst/>
                          <a:latin typeface="Helvetica" pitchFamily="2" charset="0"/>
                        </a:rPr>
                        <a:t> from higher interest rates, since securities held to maturity are not marked to market</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Helvetica" pitchFamily="2" charset="0"/>
                        </a:rPr>
                        <a:t>Low</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2151175687"/>
                  </a:ext>
                </a:extLst>
              </a:tr>
              <a:tr h="431800">
                <a:tc>
                  <a:txBody>
                    <a:bodyPr/>
                    <a:lstStyle/>
                    <a:p>
                      <a:pPr algn="l" fontAlgn="ctr"/>
                      <a:r>
                        <a:rPr lang="en-US" sz="1200" b="0" i="0" u="none" strike="noStrike">
                          <a:solidFill>
                            <a:srgbClr val="000000"/>
                          </a:solidFill>
                          <a:effectLst/>
                          <a:latin typeface="Helvetica" pitchFamily="2" charset="0"/>
                        </a:rPr>
                        <a:t>Dividend Yiel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200" b="1" i="0" u="none" strike="noStrike">
                          <a:solidFill>
                            <a:srgbClr val="000000"/>
                          </a:solidFill>
                          <a:effectLst/>
                          <a:latin typeface="Helvetica" pitchFamily="2" charset="0"/>
                        </a:rPr>
                        <a:t>Cash yield on the stock</a:t>
                      </a:r>
                      <a:r>
                        <a:rPr lang="en-US" sz="1200" b="0" i="0" u="none" strike="noStrike">
                          <a:solidFill>
                            <a:srgbClr val="000000"/>
                          </a:solidFill>
                          <a:effectLst/>
                          <a:latin typeface="Helvetica" pitchFamily="2" charset="0"/>
                        </a:rPr>
                        <a:t>, with dividends divided by market capitalization</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Helvetica" pitchFamily="2" charset="0"/>
                        </a:rPr>
                        <a:t>High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3391234769"/>
                  </a:ext>
                </a:extLst>
              </a:tr>
            </a:tbl>
          </a:graphicData>
        </a:graphic>
      </p:graphicFrame>
      <p:sp>
        <p:nvSpPr>
          <p:cNvPr id="4" name="Footer Placeholder 3">
            <a:extLst>
              <a:ext uri="{FF2B5EF4-FFF2-40B4-BE49-F238E27FC236}">
                <a16:creationId xmlns:a16="http://schemas.microsoft.com/office/drawing/2014/main" id="{9435E72A-A123-11FB-A085-F45F1931FC61}"/>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7160342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BA04E-B8F0-9094-E62F-ABD2B6405DD5}"/>
              </a:ext>
            </a:extLst>
          </p:cNvPr>
          <p:cNvSpPr>
            <a:spLocks noGrp="1"/>
          </p:cNvSpPr>
          <p:nvPr>
            <p:ph type="title"/>
          </p:nvPr>
        </p:nvSpPr>
        <p:spPr/>
        <p:txBody>
          <a:bodyPr/>
          <a:lstStyle/>
          <a:p>
            <a:r>
              <a:rPr lang="en-US" dirty="0"/>
              <a:t>The Biggest US Banks</a:t>
            </a:r>
          </a:p>
        </p:txBody>
      </p:sp>
      <p:pic>
        <p:nvPicPr>
          <p:cNvPr id="5" name="Content Placeholder 4">
            <a:extLst>
              <a:ext uri="{FF2B5EF4-FFF2-40B4-BE49-F238E27FC236}">
                <a16:creationId xmlns:a16="http://schemas.microsoft.com/office/drawing/2014/main" id="{2481D355-9B98-4C39-4F10-D22BD38D29FD}"/>
              </a:ext>
            </a:extLst>
          </p:cNvPr>
          <p:cNvPicPr>
            <a:picLocks noGrp="1" noChangeAspect="1"/>
          </p:cNvPicPr>
          <p:nvPr>
            <p:ph sz="quarter" idx="1"/>
          </p:nvPr>
        </p:nvPicPr>
        <p:blipFill>
          <a:blip r:embed="rId2"/>
          <a:stretch>
            <a:fillRect/>
          </a:stretch>
        </p:blipFill>
        <p:spPr>
          <a:xfrm>
            <a:off x="612775" y="1613195"/>
            <a:ext cx="8153400" cy="4469810"/>
          </a:xfrm>
          <a:prstGeom prst="rect">
            <a:avLst/>
          </a:prstGeom>
        </p:spPr>
      </p:pic>
      <p:sp>
        <p:nvSpPr>
          <p:cNvPr id="4" name="Footer Placeholder 3">
            <a:extLst>
              <a:ext uri="{FF2B5EF4-FFF2-40B4-BE49-F238E27FC236}">
                <a16:creationId xmlns:a16="http://schemas.microsoft.com/office/drawing/2014/main" id="{DB6F50DF-EE96-ED50-2175-2BBA2F36CD96}"/>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22830655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3F185-F224-F72C-B95F-5965F943E40B}"/>
              </a:ext>
            </a:extLst>
          </p:cNvPr>
          <p:cNvSpPr>
            <a:spLocks noGrp="1"/>
          </p:cNvSpPr>
          <p:nvPr>
            <p:ph type="title"/>
          </p:nvPr>
        </p:nvSpPr>
        <p:spPr/>
        <p:txBody>
          <a:bodyPr/>
          <a:lstStyle/>
          <a:p>
            <a:r>
              <a:rPr lang="en-US" dirty="0"/>
              <a:t>US Banks (all): A Scatter Plot!</a:t>
            </a:r>
          </a:p>
        </p:txBody>
      </p:sp>
      <p:sp>
        <p:nvSpPr>
          <p:cNvPr id="4" name="Footer Placeholder 3">
            <a:extLst>
              <a:ext uri="{FF2B5EF4-FFF2-40B4-BE49-F238E27FC236}">
                <a16:creationId xmlns:a16="http://schemas.microsoft.com/office/drawing/2014/main" id="{03DC7B8E-FE27-9D14-56D5-761B232CD627}"/>
              </a:ext>
            </a:extLst>
          </p:cNvPr>
          <p:cNvSpPr>
            <a:spLocks noGrp="1"/>
          </p:cNvSpPr>
          <p:nvPr>
            <p:ph type="ftr" sz="quarter" idx="10"/>
          </p:nvPr>
        </p:nvSpPr>
        <p:spPr/>
        <p:txBody>
          <a:bodyPr/>
          <a:lstStyle/>
          <a:p>
            <a:pPr>
              <a:defRPr/>
            </a:pPr>
            <a:r>
              <a:rPr lang="en-US"/>
              <a:t>Aswath Damodaran</a:t>
            </a:r>
          </a:p>
        </p:txBody>
      </p:sp>
      <p:pic>
        <p:nvPicPr>
          <p:cNvPr id="9" name="Content Placeholder 8">
            <a:extLst>
              <a:ext uri="{FF2B5EF4-FFF2-40B4-BE49-F238E27FC236}">
                <a16:creationId xmlns:a16="http://schemas.microsoft.com/office/drawing/2014/main" id="{B6DE1936-3169-7F25-9E58-54CE8E677071}"/>
              </a:ext>
            </a:extLst>
          </p:cNvPr>
          <p:cNvPicPr>
            <a:picLocks noGrp="1" noChangeAspect="1"/>
          </p:cNvPicPr>
          <p:nvPr>
            <p:ph sz="quarter" idx="1"/>
          </p:nvPr>
        </p:nvPicPr>
        <p:blipFill>
          <a:blip r:embed="rId2"/>
          <a:stretch>
            <a:fillRect/>
          </a:stretch>
        </p:blipFill>
        <p:spPr>
          <a:xfrm>
            <a:off x="877430" y="1600200"/>
            <a:ext cx="7624090" cy="4495800"/>
          </a:xfrm>
          <a:prstGeom prst="rect">
            <a:avLst/>
          </a:prstGeom>
        </p:spPr>
      </p:pic>
    </p:spTree>
    <p:extLst>
      <p:ext uri="{BB962C8B-B14F-4D97-AF65-F5344CB8AC3E}">
        <p14:creationId xmlns:p14="http://schemas.microsoft.com/office/powerpoint/2010/main" val="1377807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FA140-1969-3643-F515-CF92D2B296C3}"/>
              </a:ext>
            </a:extLst>
          </p:cNvPr>
          <p:cNvSpPr>
            <a:spLocks noGrp="1"/>
          </p:cNvSpPr>
          <p:nvPr>
            <p:ph type="title"/>
          </p:nvPr>
        </p:nvSpPr>
        <p:spPr/>
        <p:txBody>
          <a:bodyPr/>
          <a:lstStyle/>
          <a:p>
            <a:r>
              <a:rPr lang="en-US" dirty="0"/>
              <a:t>And a regression…</a:t>
            </a:r>
          </a:p>
        </p:txBody>
      </p:sp>
      <p:pic>
        <p:nvPicPr>
          <p:cNvPr id="5" name="Content Placeholder 4">
            <a:extLst>
              <a:ext uri="{FF2B5EF4-FFF2-40B4-BE49-F238E27FC236}">
                <a16:creationId xmlns:a16="http://schemas.microsoft.com/office/drawing/2014/main" id="{65520320-5130-3C46-887A-0CF4882550C8}"/>
              </a:ext>
            </a:extLst>
          </p:cNvPr>
          <p:cNvPicPr>
            <a:picLocks noGrp="1" noChangeAspect="1"/>
          </p:cNvPicPr>
          <p:nvPr>
            <p:ph sz="quarter" idx="1"/>
          </p:nvPr>
        </p:nvPicPr>
        <p:blipFill>
          <a:blip r:embed="rId2"/>
          <a:stretch>
            <a:fillRect/>
          </a:stretch>
        </p:blipFill>
        <p:spPr>
          <a:xfrm>
            <a:off x="457200" y="1752600"/>
            <a:ext cx="5308953" cy="4495800"/>
          </a:xfrm>
          <a:prstGeom prst="rect">
            <a:avLst/>
          </a:prstGeom>
        </p:spPr>
      </p:pic>
      <p:sp>
        <p:nvSpPr>
          <p:cNvPr id="4" name="Footer Placeholder 3">
            <a:extLst>
              <a:ext uri="{FF2B5EF4-FFF2-40B4-BE49-F238E27FC236}">
                <a16:creationId xmlns:a16="http://schemas.microsoft.com/office/drawing/2014/main" id="{F17A09BC-64B1-174E-8991-ED153E031941}"/>
              </a:ext>
            </a:extLst>
          </p:cNvPr>
          <p:cNvSpPr>
            <a:spLocks noGrp="1"/>
          </p:cNvSpPr>
          <p:nvPr>
            <p:ph type="ftr" sz="quarter" idx="10"/>
          </p:nvPr>
        </p:nvSpPr>
        <p:spPr/>
        <p:txBody>
          <a:bodyPr/>
          <a:lstStyle/>
          <a:p>
            <a:pPr>
              <a:defRPr/>
            </a:pPr>
            <a:r>
              <a:rPr lang="en-US"/>
              <a:t>Aswath Damodaran</a:t>
            </a:r>
          </a:p>
        </p:txBody>
      </p:sp>
      <p:sp>
        <p:nvSpPr>
          <p:cNvPr id="6" name="TextBox 5">
            <a:extLst>
              <a:ext uri="{FF2B5EF4-FFF2-40B4-BE49-F238E27FC236}">
                <a16:creationId xmlns:a16="http://schemas.microsoft.com/office/drawing/2014/main" id="{7592C572-87A7-1481-7AF8-2582F1949792}"/>
              </a:ext>
            </a:extLst>
          </p:cNvPr>
          <p:cNvSpPr txBox="1"/>
          <p:nvPr/>
        </p:nvSpPr>
        <p:spPr>
          <a:xfrm>
            <a:off x="5638800" y="2057400"/>
            <a:ext cx="3386761" cy="2369880"/>
          </a:xfrm>
          <a:prstGeom prst="rect">
            <a:avLst/>
          </a:prstGeom>
          <a:noFill/>
        </p:spPr>
        <p:txBody>
          <a:bodyPr wrap="none" rtlCol="0">
            <a:spAutoFit/>
          </a:bodyPr>
          <a:lstStyle/>
          <a:p>
            <a:r>
              <a:rPr lang="en-US" sz="1800" dirty="0"/>
              <a:t>Plugging in Citi’s numbers</a:t>
            </a:r>
          </a:p>
          <a:p>
            <a:r>
              <a:rPr lang="en-US" sz="1600" i="0" dirty="0"/>
              <a:t>ROE( 2022) = 8.11%</a:t>
            </a:r>
          </a:p>
          <a:p>
            <a:r>
              <a:rPr lang="en-US" sz="1600" i="0" dirty="0"/>
              <a:t>Tier 1 Ratio = 14.8%</a:t>
            </a:r>
          </a:p>
          <a:p>
            <a:r>
              <a:rPr lang="en-US" sz="1600" i="0" dirty="0"/>
              <a:t>Predicted PBV </a:t>
            </a:r>
          </a:p>
          <a:p>
            <a:r>
              <a:rPr lang="en-US" sz="1600" i="0" dirty="0"/>
              <a:t>= -.46+7.758 (.0811) + 5.217 (.148)</a:t>
            </a:r>
          </a:p>
          <a:p>
            <a:r>
              <a:rPr lang="en-US" sz="1600" b="1" i="0" dirty="0"/>
              <a:t>= 0.94</a:t>
            </a:r>
          </a:p>
          <a:p>
            <a:r>
              <a:rPr lang="en-US" sz="1600" i="0" dirty="0"/>
              <a:t>Actual PBV </a:t>
            </a:r>
            <a:r>
              <a:rPr lang="en-US" sz="1600" b="1" i="0" dirty="0"/>
              <a:t>= 0.50</a:t>
            </a:r>
          </a:p>
          <a:p>
            <a:r>
              <a:rPr lang="en-US" sz="1600" i="0" dirty="0"/>
              <a:t>% Under priced = </a:t>
            </a:r>
            <a:r>
              <a:rPr lang="en-US" sz="1600" b="1" i="0" dirty="0"/>
              <a:t>46.88%</a:t>
            </a:r>
          </a:p>
          <a:p>
            <a:endParaRPr lang="en-US" sz="1800" dirty="0"/>
          </a:p>
        </p:txBody>
      </p:sp>
    </p:spTree>
    <p:extLst>
      <p:ext uri="{BB962C8B-B14F-4D97-AF65-F5344CB8AC3E}">
        <p14:creationId xmlns:p14="http://schemas.microsoft.com/office/powerpoint/2010/main" val="17629982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a:xfrm>
            <a:off x="612775" y="228600"/>
            <a:ext cx="8153400" cy="990600"/>
          </a:xfrm>
        </p:spPr>
        <p:txBody>
          <a:bodyPr/>
          <a:lstStyle/>
          <a:p>
            <a:r>
              <a:rPr lang="en-US" altLang="en-US" dirty="0">
                <a:ea typeface="ＭＳ Ｐゴシック" charset="-128"/>
              </a:rPr>
              <a:t>VII. Investing is an act of faith..</a:t>
            </a:r>
          </a:p>
        </p:txBody>
      </p:sp>
      <p:sp>
        <p:nvSpPr>
          <p:cNvPr id="90114" name="Content Placeholder 2"/>
          <p:cNvSpPr>
            <a:spLocks noGrp="1"/>
          </p:cNvSpPr>
          <p:nvPr>
            <p:ph sz="quarter" idx="1"/>
          </p:nvPr>
        </p:nvSpPr>
        <p:spPr>
          <a:xfrm>
            <a:off x="612775" y="1600200"/>
            <a:ext cx="8153400" cy="4495800"/>
          </a:xfrm>
        </p:spPr>
        <p:txBody>
          <a:bodyPr>
            <a:normAutofit fontScale="92500" lnSpcReduction="10000"/>
          </a:bodyPr>
          <a:lstStyle/>
          <a:p>
            <a:pPr algn="just"/>
            <a:r>
              <a:rPr lang="en-US" altLang="en-US" dirty="0">
                <a:ea typeface="ＭＳ Ｐゴシック" charset="-128"/>
              </a:rPr>
              <a:t>When investing, we are often told that if you are virtuous (careful in your research, good at valuation, have a long time horizon), you will be rewarded (with high returns).</a:t>
            </a:r>
          </a:p>
          <a:p>
            <a:pPr algn="just"/>
            <a:r>
              <a:rPr lang="en-US" altLang="en-US" dirty="0">
                <a:ea typeface="ＭＳ Ｐゴシック" charset="-128"/>
              </a:rPr>
              <a:t>That pitch is amplified by anecdotal evidence of righteous ones, i.e., those who have followed the path to success.</a:t>
            </a:r>
          </a:p>
          <a:p>
            <a:pPr algn="just"/>
            <a:r>
              <a:rPr lang="en-US" altLang="en-US" dirty="0">
                <a:ea typeface="ＭＳ Ｐゴシック" charset="-128"/>
              </a:rPr>
              <a:t>Those who chose not to be virtuous are labeled as “speculators”, viewed as shallow and deserving of the fate that awaits them.</a:t>
            </a:r>
          </a:p>
          <a:p>
            <a:pPr algn="just"/>
            <a:r>
              <a:rPr lang="en-US" altLang="en-US" dirty="0">
                <a:ea typeface="ＭＳ Ｐゴシック" charset="-128"/>
              </a:rPr>
              <a:t>If you have faith in investing, you will be tested.</a:t>
            </a:r>
          </a:p>
        </p:txBody>
      </p:sp>
      <p:sp>
        <p:nvSpPr>
          <p:cNvPr id="901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8DD6567-001B-8840-8AFF-7D8BAE251FBC}" type="slidenum">
              <a:rPr lang="en-US" altLang="en-US" sz="1200">
                <a:solidFill>
                  <a:srgbClr val="FFFFFF"/>
                </a:solidFill>
              </a:rPr>
              <a:pPr>
                <a:lnSpc>
                  <a:spcPct val="80000"/>
                </a:lnSpc>
              </a:pPr>
              <a:t>43</a:t>
            </a:fld>
            <a:endParaRPr lang="en-US" altLang="en-US" sz="1200">
              <a:solidFill>
                <a:srgbClr val="FFFFFF"/>
              </a:solidFill>
            </a:endParaRPr>
          </a:p>
        </p:txBody>
      </p:sp>
    </p:spTree>
    <p:extLst>
      <p:ext uri="{BB962C8B-B14F-4D97-AF65-F5344CB8AC3E}">
        <p14:creationId xmlns:p14="http://schemas.microsoft.com/office/powerpoint/2010/main" val="33510952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Active Investing is a loser’s game</a:t>
            </a:r>
          </a:p>
        </p:txBody>
      </p:sp>
      <p:pic>
        <p:nvPicPr>
          <p:cNvPr id="4" name="Content Placeholder 3"/>
          <p:cNvPicPr>
            <a:picLocks noGrp="1" noChangeAspect="1"/>
          </p:cNvPicPr>
          <p:nvPr>
            <p:ph sz="quarter" idx="1"/>
          </p:nvPr>
        </p:nvPicPr>
        <p:blipFill>
          <a:blip r:embed="rId2"/>
          <a:stretch>
            <a:fillRect/>
          </a:stretch>
        </p:blipFill>
        <p:spPr>
          <a:xfrm>
            <a:off x="938434" y="1600200"/>
            <a:ext cx="7502082" cy="4495800"/>
          </a:xfrm>
          <a:prstGeom prst="rect">
            <a:avLst/>
          </a:prstGeom>
        </p:spPr>
      </p:pic>
    </p:spTree>
    <p:extLst>
      <p:ext uri="{BB962C8B-B14F-4D97-AF65-F5344CB8AC3E}">
        <p14:creationId xmlns:p14="http://schemas.microsoft.com/office/powerpoint/2010/main" val="3979629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a:xfrm>
            <a:off x="612775" y="228600"/>
            <a:ext cx="8153400" cy="990600"/>
          </a:xfrm>
        </p:spPr>
        <p:txBody>
          <a:bodyPr/>
          <a:lstStyle/>
          <a:p>
            <a:r>
              <a:rPr lang="en-US" altLang="en-US" dirty="0">
                <a:ea typeface="ＭＳ Ｐゴシック" charset="-128"/>
              </a:rPr>
              <a:t>Investment Heaven is a promise, not a guarantee..</a:t>
            </a:r>
          </a:p>
        </p:txBody>
      </p:sp>
      <p:sp>
        <p:nvSpPr>
          <p:cNvPr id="911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B65A742-A25C-7343-8351-515AF580E48D}" type="slidenum">
              <a:rPr lang="en-US" altLang="en-US" sz="1200">
                <a:solidFill>
                  <a:srgbClr val="FFFFFF"/>
                </a:solidFill>
              </a:rPr>
              <a:pPr>
                <a:lnSpc>
                  <a:spcPct val="80000"/>
                </a:lnSpc>
              </a:pPr>
              <a:t>45</a:t>
            </a:fld>
            <a:endParaRPr lang="en-US" altLang="en-US" sz="1200">
              <a:solidFill>
                <a:srgbClr val="FFFFFF"/>
              </a:solidFill>
            </a:endParaRPr>
          </a:p>
        </p:txBody>
      </p:sp>
      <p:pic>
        <p:nvPicPr>
          <p:cNvPr id="3" name="Content Placeholder 2"/>
          <p:cNvPicPr>
            <a:picLocks noGrp="1" noChangeAspect="1"/>
          </p:cNvPicPr>
          <p:nvPr>
            <p:ph sz="quarter" idx="1"/>
          </p:nvPr>
        </p:nvPicPr>
        <p:blipFill>
          <a:blip r:embed="rId2"/>
          <a:stretch>
            <a:fillRect/>
          </a:stretch>
        </p:blipFill>
        <p:spPr>
          <a:xfrm>
            <a:off x="1396668" y="1600200"/>
            <a:ext cx="6585614" cy="4495800"/>
          </a:xfrm>
          <a:prstGeom prst="rect">
            <a:avLst/>
          </a:prstGeom>
        </p:spPr>
      </p:pic>
    </p:spTree>
    <p:extLst>
      <p:ext uri="{BB962C8B-B14F-4D97-AF65-F5344CB8AC3E}">
        <p14:creationId xmlns:p14="http://schemas.microsoft.com/office/powerpoint/2010/main" val="28784837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Follow the yellow brick road..</a:t>
            </a:r>
          </a:p>
        </p:txBody>
      </p:sp>
      <p:sp>
        <p:nvSpPr>
          <p:cNvPr id="94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solidFill>
                  <a:schemeClr val="tx2"/>
                </a:solidFill>
                <a:latin typeface="Helvetica" charset="0"/>
              </a:rPr>
              <a:t>Aswath Damodaran</a:t>
            </a:r>
          </a:p>
        </p:txBody>
      </p:sp>
      <p:pic>
        <p:nvPicPr>
          <p:cNvPr id="94211" name="Content Placeholder 3" descr="22281ozthe-wizard-of-oz-posters2.jpg"/>
          <p:cNvPicPr>
            <a:picLocks noGrp="1" noChangeAspect="1"/>
          </p:cNvPicPr>
          <p:nvPr>
            <p:ph sz="quarter" idx="1"/>
          </p:nvPr>
        </p:nvPicPr>
        <p:blipFill>
          <a:blip r:embed="rId3">
            <a:extLst>
              <a:ext uri="{28A0092B-C50C-407E-A947-70E740481C1C}">
                <a14:useLocalDpi xmlns:a14="http://schemas.microsoft.com/office/drawing/2010/main" val="0"/>
              </a:ext>
            </a:extLst>
          </a:blip>
          <a:srcRect l="-14156" r="-14156"/>
          <a:stretch>
            <a:fillRect/>
          </a:stretch>
        </p:blipFill>
        <p:spPr>
          <a:xfrm>
            <a:off x="612775" y="1600200"/>
            <a:ext cx="8153400" cy="4495800"/>
          </a:xfr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28222</TotalTime>
  <Pages>184</Pages>
  <Words>2606</Words>
  <Application>Microsoft Macintosh PowerPoint</Application>
  <PresentationFormat>On-screen Show (4:3)</PresentationFormat>
  <Paragraphs>288</Paragraphs>
  <Slides>46</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Calibri</vt:lpstr>
      <vt:lpstr>Helvetica</vt:lpstr>
      <vt:lpstr>Times</vt:lpstr>
      <vt:lpstr>Wingdings</vt:lpstr>
      <vt:lpstr>Wingdings 2</vt:lpstr>
      <vt:lpstr>Basic</vt:lpstr>
      <vt:lpstr>My valuation journey: Have faith, you must!</vt:lpstr>
      <vt:lpstr>I. Don’t mistake accounting for finance</vt:lpstr>
      <vt:lpstr>The financial balance sheet</vt:lpstr>
      <vt:lpstr>And fair value accounting will not bridge the gap..</vt:lpstr>
      <vt:lpstr>II.  Don’t assume that D+CF = DCF</vt:lpstr>
      <vt:lpstr>The Key Questions in valuation…</vt:lpstr>
      <vt:lpstr>DCF as a tool for intrinsic valuation</vt:lpstr>
      <vt:lpstr>And Business Drivers that determine value…</vt:lpstr>
      <vt:lpstr>1. Match your cash flows to your discount rates.. </vt:lpstr>
      <vt:lpstr>2. Risk is not in the past..</vt:lpstr>
      <vt:lpstr>But in the future..</vt:lpstr>
      <vt:lpstr>3. Globalization is not a buzz word</vt:lpstr>
      <vt:lpstr>PowerPoint Presentation</vt:lpstr>
      <vt:lpstr>And your country risk exposure comes from where you operate, not where you incorporate!</vt:lpstr>
      <vt:lpstr>4. Everyone may do it, but that does not make it right.. The small cap premium</vt:lpstr>
      <vt:lpstr>5. Don’t let your inputs be at war with each other..</vt:lpstr>
      <vt:lpstr>And consider the trade offs in 2022..</vt:lpstr>
      <vt:lpstr>6. Don’t sweat the small stuff</vt:lpstr>
      <vt:lpstr>7. Don’t let your terminal value run away with your valuation</vt:lpstr>
      <vt:lpstr>Four simple truths about terminal value..</vt:lpstr>
      <vt:lpstr>PowerPoint Presentation</vt:lpstr>
      <vt:lpstr>III. Don’t mistake modeling for valuation</vt:lpstr>
      <vt:lpstr>From story to numbers and beyond..</vt:lpstr>
      <vt:lpstr>PowerPoint Presentation</vt:lpstr>
      <vt:lpstr>IV. Don’t mistake precision for accuracy.. And accuracy for payoff..</vt:lpstr>
      <vt:lpstr>Valuing a start up or a young company is hard to do..</vt:lpstr>
      <vt:lpstr>And the dark side will beckon..</vt:lpstr>
      <vt:lpstr>PowerPoint Presentation</vt:lpstr>
      <vt:lpstr>PowerPoint Presentation</vt:lpstr>
      <vt:lpstr>V. Valuation is a craft, and you should never stop learning</vt:lpstr>
      <vt:lpstr>Uber’s Existing User Value</vt:lpstr>
      <vt:lpstr>Uber’s New User Value</vt:lpstr>
      <vt:lpstr>PowerPoint Presentation</vt:lpstr>
      <vt:lpstr>VI. Don’t mistake price for value!</vt:lpstr>
      <vt:lpstr>Classifying Investments: Value versus Price</vt:lpstr>
      <vt:lpstr>The determinants of price</vt:lpstr>
      <vt:lpstr>Multiples and Comparable Transactions</vt:lpstr>
      <vt:lpstr>The Four Steps to Deconstructing Multiples</vt:lpstr>
      <vt:lpstr>US Banks in 2023 – Setting the table</vt:lpstr>
      <vt:lpstr>The Biggest US Banks</vt:lpstr>
      <vt:lpstr>US Banks (all): A Scatter Plot!</vt:lpstr>
      <vt:lpstr>And a regression…</vt:lpstr>
      <vt:lpstr>VII. Investing is an act of faith..</vt:lpstr>
      <vt:lpstr>Active Investing is a loser’s game</vt:lpstr>
      <vt:lpstr>Investment Heaven is a promise, not a guarantee..</vt:lpstr>
      <vt:lpstr>Follow the yellow brick road..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226</cp:revision>
  <cp:lastPrinted>2020-04-29T23:15:49Z</cp:lastPrinted>
  <dcterms:created xsi:type="dcterms:W3CDTF">1998-01-08T15:09:51Z</dcterms:created>
  <dcterms:modified xsi:type="dcterms:W3CDTF">2023-06-02T18:44:47Z</dcterms:modified>
</cp:coreProperties>
</file>