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2.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74" r:id="rId1"/>
  </p:sldMasterIdLst>
  <p:notesMasterIdLst>
    <p:notesMasterId r:id="rId103"/>
  </p:notesMasterIdLst>
  <p:handoutMasterIdLst>
    <p:handoutMasterId r:id="rId104"/>
  </p:handoutMasterIdLst>
  <p:sldIdLst>
    <p:sldId id="256" r:id="rId2"/>
    <p:sldId id="284" r:id="rId3"/>
    <p:sldId id="510" r:id="rId4"/>
    <p:sldId id="285" r:id="rId5"/>
    <p:sldId id="509" r:id="rId6"/>
    <p:sldId id="440" r:id="rId7"/>
    <p:sldId id="290" r:id="rId8"/>
    <p:sldId id="291" r:id="rId9"/>
    <p:sldId id="511" r:id="rId10"/>
    <p:sldId id="518" r:id="rId11"/>
    <p:sldId id="512" r:id="rId12"/>
    <p:sldId id="519" r:id="rId13"/>
    <p:sldId id="513" r:id="rId14"/>
    <p:sldId id="520" r:id="rId15"/>
    <p:sldId id="514" r:id="rId16"/>
    <p:sldId id="441" r:id="rId17"/>
    <p:sldId id="515" r:id="rId18"/>
    <p:sldId id="486" r:id="rId19"/>
    <p:sldId id="516" r:id="rId20"/>
    <p:sldId id="517" r:id="rId21"/>
    <p:sldId id="447" r:id="rId22"/>
    <p:sldId id="451" r:id="rId23"/>
    <p:sldId id="543" r:id="rId24"/>
    <p:sldId id="443" r:id="rId25"/>
    <p:sldId id="507" r:id="rId26"/>
    <p:sldId id="522" r:id="rId27"/>
    <p:sldId id="523" r:id="rId28"/>
    <p:sldId id="444" r:id="rId29"/>
    <p:sldId id="442" r:id="rId30"/>
    <p:sldId id="503" r:id="rId31"/>
    <p:sldId id="448" r:id="rId32"/>
    <p:sldId id="521" r:id="rId33"/>
    <p:sldId id="446" r:id="rId34"/>
    <p:sldId id="544" r:id="rId35"/>
    <p:sldId id="471" r:id="rId36"/>
    <p:sldId id="524" r:id="rId37"/>
    <p:sldId id="525" r:id="rId38"/>
    <p:sldId id="526" r:id="rId39"/>
    <p:sldId id="527" r:id="rId40"/>
    <p:sldId id="528" r:id="rId41"/>
    <p:sldId id="529" r:id="rId42"/>
    <p:sldId id="530" r:id="rId43"/>
    <p:sldId id="531" r:id="rId44"/>
    <p:sldId id="532" r:id="rId45"/>
    <p:sldId id="533" r:id="rId46"/>
    <p:sldId id="534" r:id="rId47"/>
    <p:sldId id="449" r:id="rId48"/>
    <p:sldId id="406" r:id="rId49"/>
    <p:sldId id="473" r:id="rId50"/>
    <p:sldId id="538" r:id="rId51"/>
    <p:sldId id="474" r:id="rId52"/>
    <p:sldId id="498" r:id="rId53"/>
    <p:sldId id="499" r:id="rId54"/>
    <p:sldId id="535" r:id="rId55"/>
    <p:sldId id="536" r:id="rId56"/>
    <p:sldId id="539" r:id="rId57"/>
    <p:sldId id="475" r:id="rId58"/>
    <p:sldId id="500" r:id="rId59"/>
    <p:sldId id="537" r:id="rId60"/>
    <p:sldId id="476" r:id="rId61"/>
    <p:sldId id="501" r:id="rId62"/>
    <p:sldId id="477" r:id="rId63"/>
    <p:sldId id="502" r:id="rId64"/>
    <p:sldId id="541" r:id="rId65"/>
    <p:sldId id="478" r:id="rId66"/>
    <p:sldId id="540" r:id="rId67"/>
    <p:sldId id="479" r:id="rId68"/>
    <p:sldId id="504" r:id="rId69"/>
    <p:sldId id="542" r:id="rId70"/>
    <p:sldId id="505" r:id="rId71"/>
    <p:sldId id="480" r:id="rId72"/>
    <p:sldId id="481" r:id="rId73"/>
    <p:sldId id="482" r:id="rId74"/>
    <p:sldId id="483" r:id="rId75"/>
    <p:sldId id="437" r:id="rId76"/>
    <p:sldId id="430" r:id="rId77"/>
    <p:sldId id="431" r:id="rId78"/>
    <p:sldId id="432" r:id="rId79"/>
    <p:sldId id="433" r:id="rId80"/>
    <p:sldId id="434" r:id="rId81"/>
    <p:sldId id="435" r:id="rId82"/>
    <p:sldId id="436" r:id="rId83"/>
    <p:sldId id="470" r:id="rId84"/>
    <p:sldId id="438" r:id="rId85"/>
    <p:sldId id="439" r:id="rId86"/>
    <p:sldId id="283" r:id="rId87"/>
    <p:sldId id="343" r:id="rId88"/>
    <p:sldId id="345" r:id="rId89"/>
    <p:sldId id="369" r:id="rId90"/>
    <p:sldId id="420" r:id="rId91"/>
    <p:sldId id="421" r:id="rId92"/>
    <p:sldId id="429" r:id="rId93"/>
    <p:sldId id="394" r:id="rId94"/>
    <p:sldId id="395" r:id="rId95"/>
    <p:sldId id="422" r:id="rId96"/>
    <p:sldId id="488" r:id="rId97"/>
    <p:sldId id="492" r:id="rId98"/>
    <p:sldId id="493" r:id="rId99"/>
    <p:sldId id="497" r:id="rId100"/>
    <p:sldId id="468" r:id="rId101"/>
    <p:sldId id="402" r:id="rId10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22"/>
    <p:restoredTop sz="93714"/>
  </p:normalViewPr>
  <p:slideViewPr>
    <p:cSldViewPr>
      <p:cViewPr varScale="1">
        <p:scale>
          <a:sx n="112" d="100"/>
          <a:sy n="112" d="100"/>
        </p:scale>
        <p:origin x="185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9" d="100"/>
          <a:sy n="119" d="100"/>
        </p:scale>
        <p:origin x="-3056"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TEACHING/ShellSeminar/Shellbreakdow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8/To%20transfer/currencyriskfree.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Research/Equity%20Risk%20premiums/2016%20Update/Data%20Updates/smfirmvalwtd.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ll%20My%20Stuff/TEACHING/ShellSeminar/Shellbreakdow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All%20My%20Stuff/TEACHING/ShellSeminar/Shellbreakdown.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2" Type="http://schemas.openxmlformats.org/officeDocument/2006/relationships/oleObject" Target="Travelling%20HD:private:tmp:StatPlusMacResults.xlt"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Shell's ROIC over time</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'Returns on capital'!$A$14</c:f>
              <c:strCache>
                <c:ptCount val="1"/>
                <c:pt idx="0">
                  <c:v>After-tax OI</c:v>
                </c:pt>
              </c:strCache>
            </c:strRef>
          </c:tx>
          <c:spPr>
            <a:solidFill>
              <a:schemeClr val="accent2"/>
            </a:solidFill>
            <a:ln>
              <a:noFill/>
            </a:ln>
            <a:effectLst/>
          </c:spPr>
          <c:invertIfNegative val="0"/>
          <c:cat>
            <c:numRef>
              <c:f>'Returns on capital'!$B$12:$AB$12</c:f>
              <c:numCache>
                <c:formatCode>0</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'Returns on capital'!$B$14:$AB$14</c:f>
              <c:numCache>
                <c:formatCode>_("$"* #,##0_);_("$"* \(#,##0\);_("$"* "-"??_);_(@_)</c:formatCode>
                <c:ptCount val="27"/>
                <c:pt idx="0">
                  <c:v>5000.8164440849996</c:v>
                </c:pt>
                <c:pt idx="1">
                  <c:v>6417.0528598165156</c:v>
                </c:pt>
                <c:pt idx="2">
                  <c:v>3694.2429061802341</c:v>
                </c:pt>
                <c:pt idx="3">
                  <c:v>3760.8226080283271</c:v>
                </c:pt>
                <c:pt idx="4">
                  <c:v>3767.1626370600002</c:v>
                </c:pt>
                <c:pt idx="5">
                  <c:v>5117.5052577571596</c:v>
                </c:pt>
                <c:pt idx="6">
                  <c:v>3777.6030849999988</c:v>
                </c:pt>
                <c:pt idx="7">
                  <c:v>8197.9145009999993</c:v>
                </c:pt>
                <c:pt idx="8">
                  <c:v>7076.1776520000003</c:v>
                </c:pt>
                <c:pt idx="9">
                  <c:v>1406.037102</c:v>
                </c:pt>
                <c:pt idx="10">
                  <c:v>7846.5440509999999</c:v>
                </c:pt>
                <c:pt idx="11">
                  <c:v>10960.288436000001</c:v>
                </c:pt>
                <c:pt idx="12">
                  <c:v>9305.738061</c:v>
                </c:pt>
                <c:pt idx="13">
                  <c:v>8509.2368690000003</c:v>
                </c:pt>
                <c:pt idx="14">
                  <c:v>10963.827504000001</c:v>
                </c:pt>
                <c:pt idx="15">
                  <c:v>15563.142744999999</c:v>
                </c:pt>
                <c:pt idx="16">
                  <c:v>22039.18489</c:v>
                </c:pt>
                <c:pt idx="17">
                  <c:v>22213.554714000002</c:v>
                </c:pt>
                <c:pt idx="18">
                  <c:v>23890.880903000001</c:v>
                </c:pt>
                <c:pt idx="19">
                  <c:v>20731.718944</c:v>
                </c:pt>
                <c:pt idx="20">
                  <c:v>9729.0914400000001</c:v>
                </c:pt>
                <c:pt idx="21">
                  <c:v>15971.273738</c:v>
                </c:pt>
                <c:pt idx="22">
                  <c:v>24499.130964</c:v>
                </c:pt>
                <c:pt idx="23">
                  <c:v>20217.348064999998</c:v>
                </c:pt>
                <c:pt idx="24">
                  <c:v>13661.320546999999</c:v>
                </c:pt>
                <c:pt idx="25">
                  <c:v>11979.000188</c:v>
                </c:pt>
                <c:pt idx="26">
                  <c:v>-2322</c:v>
                </c:pt>
              </c:numCache>
            </c:numRef>
          </c:val>
          <c:extLst>
            <c:ext xmlns:c16="http://schemas.microsoft.com/office/drawing/2014/chart" uri="{C3380CC4-5D6E-409C-BE32-E72D297353CC}">
              <c16:uniqueId val="{00000000-F466-1642-85F6-5E1289E00DA5}"/>
            </c:ext>
          </c:extLst>
        </c:ser>
        <c:ser>
          <c:idx val="2"/>
          <c:order val="1"/>
          <c:tx>
            <c:strRef>
              <c:f>'Returns on capital'!$A$15</c:f>
              <c:strCache>
                <c:ptCount val="1"/>
                <c:pt idx="0">
                  <c:v>Invested Capital</c:v>
                </c:pt>
              </c:strCache>
            </c:strRef>
          </c:tx>
          <c:spPr>
            <a:solidFill>
              <a:schemeClr val="accent3"/>
            </a:solidFill>
            <a:ln>
              <a:noFill/>
            </a:ln>
            <a:effectLst/>
          </c:spPr>
          <c:invertIfNegative val="0"/>
          <c:cat>
            <c:numRef>
              <c:f>'Returns on capital'!$B$12:$AB$12</c:f>
              <c:numCache>
                <c:formatCode>0</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'Returns on capital'!$B$15:$AB$15</c:f>
              <c:numCache>
                <c:formatCode>_(* #,##0.0_);_(* \(#,##0.0\)_)\ ;_(* 0_)</c:formatCode>
                <c:ptCount val="27"/>
                <c:pt idx="0">
                  <c:v>50824.46</c:v>
                </c:pt>
                <c:pt idx="1">
                  <c:v>56381.625970763991</c:v>
                </c:pt>
                <c:pt idx="2">
                  <c:v>57416.819969229997</c:v>
                </c:pt>
                <c:pt idx="3">
                  <c:v>55292.584963455003</c:v>
                </c:pt>
                <c:pt idx="4">
                  <c:v>53452.995000000003</c:v>
                </c:pt>
                <c:pt idx="5">
                  <c:v>56386.16746400499</c:v>
                </c:pt>
                <c:pt idx="6">
                  <c:v>46626.083732002502</c:v>
                </c:pt>
                <c:pt idx="7">
                  <c:v>36866</c:v>
                </c:pt>
                <c:pt idx="8">
                  <c:v>65818</c:v>
                </c:pt>
                <c:pt idx="9">
                  <c:v>66036</c:v>
                </c:pt>
                <c:pt idx="10">
                  <c:v>65051</c:v>
                </c:pt>
                <c:pt idx="11">
                  <c:v>53078</c:v>
                </c:pt>
                <c:pt idx="12">
                  <c:v>55310</c:v>
                </c:pt>
                <c:pt idx="13">
                  <c:v>78579</c:v>
                </c:pt>
                <c:pt idx="14">
                  <c:v>95783</c:v>
                </c:pt>
                <c:pt idx="15">
                  <c:v>91441</c:v>
                </c:pt>
                <c:pt idx="16">
                  <c:v>92110</c:v>
                </c:pt>
                <c:pt idx="17">
                  <c:v>112497</c:v>
                </c:pt>
                <c:pt idx="18">
                  <c:v>132403</c:v>
                </c:pt>
                <c:pt idx="19">
                  <c:v>135366</c:v>
                </c:pt>
                <c:pt idx="20">
                  <c:v>161745</c:v>
                </c:pt>
                <c:pt idx="21">
                  <c:v>178901</c:v>
                </c:pt>
                <c:pt idx="22">
                  <c:v>184363</c:v>
                </c:pt>
                <c:pt idx="23">
                  <c:v>193953</c:v>
                </c:pt>
                <c:pt idx="24">
                  <c:v>214913</c:v>
                </c:pt>
                <c:pt idx="25">
                  <c:v>195899</c:v>
                </c:pt>
                <c:pt idx="26">
                  <c:v>189503</c:v>
                </c:pt>
              </c:numCache>
            </c:numRef>
          </c:val>
          <c:extLst>
            <c:ext xmlns:c16="http://schemas.microsoft.com/office/drawing/2014/chart" uri="{C3380CC4-5D6E-409C-BE32-E72D297353CC}">
              <c16:uniqueId val="{00000001-F466-1642-85F6-5E1289E00DA5}"/>
            </c:ext>
          </c:extLst>
        </c:ser>
        <c:dLbls>
          <c:showLegendKey val="0"/>
          <c:showVal val="0"/>
          <c:showCatName val="0"/>
          <c:showSerName val="0"/>
          <c:showPercent val="0"/>
          <c:showBubbleSize val="0"/>
        </c:dLbls>
        <c:gapWidth val="150"/>
        <c:axId val="1080551472"/>
        <c:axId val="1080556576"/>
      </c:barChart>
      <c:lineChart>
        <c:grouping val="standard"/>
        <c:varyColors val="0"/>
        <c:ser>
          <c:idx val="3"/>
          <c:order val="2"/>
          <c:tx>
            <c:strRef>
              <c:f>'Returns on capital'!$A$16</c:f>
              <c:strCache>
                <c:ptCount val="1"/>
                <c:pt idx="0">
                  <c:v>ROIC</c:v>
                </c:pt>
              </c:strCache>
            </c:strRef>
          </c:tx>
          <c:spPr>
            <a:ln w="28575" cap="rnd">
              <a:solidFill>
                <a:schemeClr val="accent4"/>
              </a:solidFill>
              <a:round/>
            </a:ln>
            <a:effectLst/>
          </c:spPr>
          <c:marker>
            <c:symbol val="none"/>
          </c:marker>
          <c:cat>
            <c:numRef>
              <c:f>'Returns on capital'!$B$12:$AB$12</c:f>
              <c:numCache>
                <c:formatCode>0</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'Returns on capital'!$B$16:$AB$16</c:f>
              <c:numCache>
                <c:formatCode>0.00%</c:formatCode>
                <c:ptCount val="27"/>
                <c:pt idx="0">
                  <c:v>9.8393892312579403E-2</c:v>
                </c:pt>
                <c:pt idx="1">
                  <c:v>0.113814611574771</c:v>
                </c:pt>
                <c:pt idx="2">
                  <c:v>6.4340778680533006E-2</c:v>
                </c:pt>
                <c:pt idx="3">
                  <c:v>6.8016762293063304E-2</c:v>
                </c:pt>
                <c:pt idx="4">
                  <c:v>7.0476175134059404E-2</c:v>
                </c:pt>
                <c:pt idx="5">
                  <c:v>9.0758167967773307E-2</c:v>
                </c:pt>
                <c:pt idx="6">
                  <c:v>8.1019094520417195E-2</c:v>
                </c:pt>
                <c:pt idx="7">
                  <c:v>0.22237059895296499</c:v>
                </c:pt>
                <c:pt idx="8">
                  <c:v>0.10751128341791</c:v>
                </c:pt>
                <c:pt idx="9">
                  <c:v>2.1291978648010201E-2</c:v>
                </c:pt>
                <c:pt idx="10">
                  <c:v>0.120621420900524</c:v>
                </c:pt>
                <c:pt idx="11">
                  <c:v>0.20649399819134101</c:v>
                </c:pt>
                <c:pt idx="12">
                  <c:v>0.16824693655758499</c:v>
                </c:pt>
                <c:pt idx="13">
                  <c:v>0.108288943216381</c:v>
                </c:pt>
                <c:pt idx="14">
                  <c:v>0.114465275716985</c:v>
                </c:pt>
                <c:pt idx="15">
                  <c:v>0.17019873738257499</c:v>
                </c:pt>
                <c:pt idx="16">
                  <c:v>0.23927027347736399</c:v>
                </c:pt>
                <c:pt idx="17">
                  <c:v>0.19745908525560699</c:v>
                </c:pt>
                <c:pt idx="18">
                  <c:v>0.180440631277237</c:v>
                </c:pt>
                <c:pt idx="19">
                  <c:v>0.153153073474876</c:v>
                </c:pt>
                <c:pt idx="20">
                  <c:v>6.0150801817676E-2</c:v>
                </c:pt>
                <c:pt idx="21">
                  <c:v>8.9274368158925907E-2</c:v>
                </c:pt>
                <c:pt idx="22">
                  <c:v>0.13288529132201099</c:v>
                </c:pt>
                <c:pt idx="23">
                  <c:v>0.104238387985749</c:v>
                </c:pt>
                <c:pt idx="24">
                  <c:v>6.3566748158557201E-2</c:v>
                </c:pt>
                <c:pt idx="25">
                  <c:v>6.1148858279011099E-2</c:v>
                </c:pt>
                <c:pt idx="26">
                  <c:v>-1.22531041724933E-2</c:v>
                </c:pt>
              </c:numCache>
            </c:numRef>
          </c:val>
          <c:smooth val="0"/>
          <c:extLst>
            <c:ext xmlns:c16="http://schemas.microsoft.com/office/drawing/2014/chart" uri="{C3380CC4-5D6E-409C-BE32-E72D297353CC}">
              <c16:uniqueId val="{00000002-F466-1642-85F6-5E1289E00DA5}"/>
            </c:ext>
          </c:extLst>
        </c:ser>
        <c:dLbls>
          <c:showLegendKey val="0"/>
          <c:showVal val="0"/>
          <c:showCatName val="0"/>
          <c:showSerName val="0"/>
          <c:showPercent val="0"/>
          <c:showBubbleSize val="0"/>
        </c:dLbls>
        <c:marker val="1"/>
        <c:smooth val="0"/>
        <c:axId val="1080565696"/>
        <c:axId val="1080561280"/>
      </c:lineChart>
      <c:catAx>
        <c:axId val="1080551472"/>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0556576"/>
        <c:crosses val="autoZero"/>
        <c:auto val="1"/>
        <c:lblAlgn val="ctr"/>
        <c:lblOffset val="100"/>
        <c:noMultiLvlLbl val="0"/>
      </c:catAx>
      <c:valAx>
        <c:axId val="108055657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0551472"/>
        <c:crosses val="autoZero"/>
        <c:crossBetween val="between"/>
      </c:valAx>
      <c:valAx>
        <c:axId val="1080561280"/>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0565696"/>
        <c:crosses val="max"/>
        <c:crossBetween val="between"/>
      </c:valAx>
      <c:catAx>
        <c:axId val="1080565696"/>
        <c:scaling>
          <c:orientation val="minMax"/>
        </c:scaling>
        <c:delete val="1"/>
        <c:axPos val="b"/>
        <c:numFmt formatCode="0" sourceLinked="0"/>
        <c:majorTickMark val="out"/>
        <c:minorTickMark val="none"/>
        <c:tickLblPos val="nextTo"/>
        <c:crossAx val="108056128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333333"/>
                </a:solidFill>
                <a:latin typeface="Calibri"/>
                <a:ea typeface="Calibri"/>
                <a:cs typeface="Calibri"/>
              </a:defRPr>
            </a:pPr>
            <a:r>
              <a:rPr lang="en-US"/>
              <a:t>Ten-year Government Bond Rates, net of Default spread (based on sovereign rating)</a:t>
            </a:r>
          </a:p>
        </c:rich>
      </c:tx>
      <c:overlay val="0"/>
      <c:spPr>
        <a:noFill/>
        <a:ln w="25400">
          <a:noFill/>
        </a:ln>
      </c:spPr>
    </c:title>
    <c:autoTitleDeleted val="0"/>
    <c:plotArea>
      <c:layout/>
      <c:barChart>
        <c:barDir val="col"/>
        <c:grouping val="stacked"/>
        <c:varyColors val="0"/>
        <c:ser>
          <c:idx val="1"/>
          <c:order val="0"/>
          <c:tx>
            <c:strRef>
              <c:f>'Risk free rates - Jan 2018'!$C$1</c:f>
              <c:strCache>
                <c:ptCount val="1"/>
                <c:pt idx="0">
                  <c:v>Risk free Rate</c:v>
                </c:pt>
              </c:strCache>
            </c:strRef>
          </c:tx>
          <c:spPr>
            <a:solidFill>
              <a:srgbClr val="C0504D"/>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2018'!$C$2:$C$44</c:f>
              <c:numCache>
                <c:formatCode>0.00%</c:formatCode>
                <c:ptCount val="43"/>
                <c:pt idx="0">
                  <c:v>-7.9000000000000008E-3</c:v>
                </c:pt>
                <c:pt idx="1">
                  <c:v>-6.7200000000000003E-3</c:v>
                </c:pt>
                <c:pt idx="2">
                  <c:v>-5.4999999999999997E-3</c:v>
                </c:pt>
                <c:pt idx="3">
                  <c:v>-1.6999999999999999E-3</c:v>
                </c:pt>
                <c:pt idx="4">
                  <c:v>-6.9999999999999999E-4</c:v>
                </c:pt>
                <c:pt idx="5">
                  <c:v>3.3E-3</c:v>
                </c:pt>
                <c:pt idx="6">
                  <c:v>4.3E-3</c:v>
                </c:pt>
                <c:pt idx="7">
                  <c:v>4.3E-3</c:v>
                </c:pt>
                <c:pt idx="8">
                  <c:v>4.7999999999999996E-3</c:v>
                </c:pt>
                <c:pt idx="9">
                  <c:v>6.7999999999999996E-3</c:v>
                </c:pt>
                <c:pt idx="10">
                  <c:v>7.1999999999999998E-3</c:v>
                </c:pt>
                <c:pt idx="11">
                  <c:v>7.7999999999999996E-3</c:v>
                </c:pt>
                <c:pt idx="12">
                  <c:v>8.6E-3</c:v>
                </c:pt>
                <c:pt idx="13">
                  <c:v>9.1999999999999998E-3</c:v>
                </c:pt>
                <c:pt idx="14">
                  <c:v>1.26E-2</c:v>
                </c:pt>
                <c:pt idx="15">
                  <c:v>1.2999999999999999E-2</c:v>
                </c:pt>
                <c:pt idx="16">
                  <c:v>1.61E-2</c:v>
                </c:pt>
                <c:pt idx="17">
                  <c:v>1.9599999999999999E-2</c:v>
                </c:pt>
                <c:pt idx="18">
                  <c:v>2.01E-2</c:v>
                </c:pt>
                <c:pt idx="19">
                  <c:v>2.0400000000000001E-2</c:v>
                </c:pt>
                <c:pt idx="20">
                  <c:v>2.1499999999999998E-2</c:v>
                </c:pt>
                <c:pt idx="21">
                  <c:v>2.41E-2</c:v>
                </c:pt>
                <c:pt idx="22">
                  <c:v>2.4299999999999999E-2</c:v>
                </c:pt>
                <c:pt idx="23">
                  <c:v>2.6700000000000002E-2</c:v>
                </c:pt>
                <c:pt idx="24">
                  <c:v>2.7199999999999998E-2</c:v>
                </c:pt>
                <c:pt idx="25">
                  <c:v>2.7199999999999998E-2</c:v>
                </c:pt>
                <c:pt idx="26">
                  <c:v>2.9899999999999999E-2</c:v>
                </c:pt>
                <c:pt idx="27">
                  <c:v>3.2000000000000001E-2</c:v>
                </c:pt>
                <c:pt idx="28">
                  <c:v>3.6400000000000002E-2</c:v>
                </c:pt>
                <c:pt idx="29">
                  <c:v>3.7499999999999999E-2</c:v>
                </c:pt>
                <c:pt idx="30">
                  <c:v>3.7699999999999997E-2</c:v>
                </c:pt>
                <c:pt idx="31">
                  <c:v>3.9E-2</c:v>
                </c:pt>
                <c:pt idx="32">
                  <c:v>4.0500000000000001E-2</c:v>
                </c:pt>
                <c:pt idx="33">
                  <c:v>4.5100000000000001E-2</c:v>
                </c:pt>
                <c:pt idx="34">
                  <c:v>5.0200000000000002E-2</c:v>
                </c:pt>
                <c:pt idx="35">
                  <c:v>5.3699999999999998E-2</c:v>
                </c:pt>
                <c:pt idx="36">
                  <c:v>6.3500000000000001E-2</c:v>
                </c:pt>
                <c:pt idx="37">
                  <c:v>6.4299999999999996E-2</c:v>
                </c:pt>
                <c:pt idx="38">
                  <c:v>7.9100000000000004E-2</c:v>
                </c:pt>
                <c:pt idx="39">
                  <c:v>8.48E-2</c:v>
                </c:pt>
                <c:pt idx="40">
                  <c:v>8.6800000000000002E-2</c:v>
                </c:pt>
                <c:pt idx="41">
                  <c:v>8.8700000000000001E-2</c:v>
                </c:pt>
                <c:pt idx="42">
                  <c:v>9.1999999999999998E-2</c:v>
                </c:pt>
              </c:numCache>
            </c:numRef>
          </c:val>
          <c:extLst>
            <c:ext xmlns:c16="http://schemas.microsoft.com/office/drawing/2014/chart" uri="{C3380CC4-5D6E-409C-BE32-E72D297353CC}">
              <c16:uniqueId val="{00000000-AA41-1D4F-A137-F8A4BF93B20B}"/>
            </c:ext>
          </c:extLst>
        </c:ser>
        <c:ser>
          <c:idx val="2"/>
          <c:order val="1"/>
          <c:tx>
            <c:strRef>
              <c:f>'Risk free rates - Jan 2018'!$D$1</c:f>
              <c:strCache>
                <c:ptCount val="1"/>
                <c:pt idx="0">
                  <c:v>Default Spread based on rating</c:v>
                </c:pt>
              </c:strCache>
            </c:strRef>
          </c:tx>
          <c:spPr>
            <a:solidFill>
              <a:srgbClr val="9BBB59"/>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2018'!$D$2:$D$44</c:f>
              <c:numCache>
                <c:formatCode>0.00%</c:formatCode>
                <c:ptCount val="43"/>
                <c:pt idx="0">
                  <c:v>3.0800000000000001E-2</c:v>
                </c:pt>
                <c:pt idx="1">
                  <c:v>7.1999999999999998E-3</c:v>
                </c:pt>
                <c:pt idx="2">
                  <c:v>1.95E-2</c:v>
                </c:pt>
                <c:pt idx="3">
                  <c:v>2.2599999999999999E-2</c:v>
                </c:pt>
                <c:pt idx="4">
                  <c:v>0</c:v>
                </c:pt>
                <c:pt idx="5">
                  <c:v>6.1999999999999998E-3</c:v>
                </c:pt>
                <c:pt idx="6">
                  <c:v>0</c:v>
                </c:pt>
                <c:pt idx="7">
                  <c:v>4.6199999999999998E-2</c:v>
                </c:pt>
                <c:pt idx="8">
                  <c:v>0</c:v>
                </c:pt>
                <c:pt idx="9">
                  <c:v>5.1000000000000004E-3</c:v>
                </c:pt>
                <c:pt idx="10">
                  <c:v>1.6400000000000001E-2</c:v>
                </c:pt>
                <c:pt idx="11">
                  <c:v>0</c:v>
                </c:pt>
                <c:pt idx="12">
                  <c:v>7.1999999999999998E-3</c:v>
                </c:pt>
                <c:pt idx="13">
                  <c:v>7.1999999999999998E-3</c:v>
                </c:pt>
                <c:pt idx="14">
                  <c:v>6.6699999999999995E-2</c:v>
                </c:pt>
                <c:pt idx="15">
                  <c:v>5.1000000000000004E-3</c:v>
                </c:pt>
                <c:pt idx="16">
                  <c:v>0</c:v>
                </c:pt>
                <c:pt idx="17">
                  <c:v>5.1000000000000004E-3</c:v>
                </c:pt>
                <c:pt idx="18">
                  <c:v>0</c:v>
                </c:pt>
                <c:pt idx="19">
                  <c:v>0</c:v>
                </c:pt>
                <c:pt idx="20">
                  <c:v>2.2599999999999999E-2</c:v>
                </c:pt>
                <c:pt idx="21">
                  <c:v>0</c:v>
                </c:pt>
                <c:pt idx="22">
                  <c:v>8.6999999999999994E-3</c:v>
                </c:pt>
                <c:pt idx="23">
                  <c:v>0</c:v>
                </c:pt>
                <c:pt idx="24">
                  <c:v>0</c:v>
                </c:pt>
                <c:pt idx="25">
                  <c:v>1.23E-2</c:v>
                </c:pt>
                <c:pt idx="26">
                  <c:v>6.1999999999999998E-3</c:v>
                </c:pt>
                <c:pt idx="27">
                  <c:v>7.1999999999999998E-3</c:v>
                </c:pt>
                <c:pt idx="28">
                  <c:v>1.23E-2</c:v>
                </c:pt>
                <c:pt idx="29">
                  <c:v>1.95E-2</c:v>
                </c:pt>
                <c:pt idx="30">
                  <c:v>1.23E-2</c:v>
                </c:pt>
                <c:pt idx="31">
                  <c:v>6.1999999999999998E-3</c:v>
                </c:pt>
                <c:pt idx="32">
                  <c:v>2.2599999999999999E-2</c:v>
                </c:pt>
                <c:pt idx="33">
                  <c:v>1.95E-2</c:v>
                </c:pt>
                <c:pt idx="34">
                  <c:v>2.5600000000000001E-2</c:v>
                </c:pt>
                <c:pt idx="35">
                  <c:v>1.95E-2</c:v>
                </c:pt>
                <c:pt idx="36">
                  <c:v>2.2599999999999999E-2</c:v>
                </c:pt>
                <c:pt idx="37">
                  <c:v>1.23E-2</c:v>
                </c:pt>
                <c:pt idx="38">
                  <c:v>3.0800000000000001E-2</c:v>
                </c:pt>
                <c:pt idx="39">
                  <c:v>5.6399999999999999E-2</c:v>
                </c:pt>
                <c:pt idx="40">
                  <c:v>4.6199999999999998E-2</c:v>
                </c:pt>
                <c:pt idx="41">
                  <c:v>2.5600000000000001E-2</c:v>
                </c:pt>
                <c:pt idx="42">
                  <c:v>0.1023</c:v>
                </c:pt>
              </c:numCache>
            </c:numRef>
          </c:val>
          <c:extLst>
            <c:ext xmlns:c16="http://schemas.microsoft.com/office/drawing/2014/chart" uri="{C3380CC4-5D6E-409C-BE32-E72D297353CC}">
              <c16:uniqueId val="{00000001-AA41-1D4F-A137-F8A4BF93B20B}"/>
            </c:ext>
          </c:extLst>
        </c:ser>
        <c:dLbls>
          <c:showLegendKey val="0"/>
          <c:showVal val="0"/>
          <c:showCatName val="0"/>
          <c:showSerName val="0"/>
          <c:showPercent val="0"/>
          <c:showBubbleSize val="0"/>
        </c:dLbls>
        <c:gapWidth val="219"/>
        <c:overlap val="100"/>
        <c:axId val="938517760"/>
        <c:axId val="1341853408"/>
      </c:barChart>
      <c:catAx>
        <c:axId val="93851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sz="900" b="0" i="0" u="none" strike="noStrike" baseline="0">
                <a:solidFill>
                  <a:srgbClr val="333333"/>
                </a:solidFill>
                <a:latin typeface="Calibri"/>
                <a:ea typeface="Calibri"/>
                <a:cs typeface="Calibri"/>
              </a:defRPr>
            </a:pPr>
            <a:endParaRPr lang="en-US"/>
          </a:p>
        </c:txPr>
        <c:crossAx val="1341853408"/>
        <c:crosses val="autoZero"/>
        <c:auto val="1"/>
        <c:lblAlgn val="ctr"/>
        <c:lblOffset val="100"/>
        <c:noMultiLvlLbl val="0"/>
      </c:catAx>
      <c:valAx>
        <c:axId val="13418534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n-US"/>
          </a:p>
        </c:txPr>
        <c:crossAx val="938517760"/>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Figure 4: Small Firm Premium over time- 1927 -2015</a:t>
            </a:r>
          </a:p>
        </c:rich>
      </c:tx>
      <c:layout>
        <c:manualLayout>
          <c:xMode val="edge"/>
          <c:yMode val="edge"/>
          <c:x val="0.26518509124866002"/>
          <c:y val="1.9607730851825302E-2"/>
        </c:manualLayout>
      </c:layout>
      <c:overlay val="0"/>
      <c:spPr>
        <a:noFill/>
        <a:ln w="25400">
          <a:noFill/>
        </a:ln>
      </c:spPr>
    </c:title>
    <c:autoTitleDeleted val="0"/>
    <c:plotArea>
      <c:layout>
        <c:manualLayout>
          <c:layoutTarget val="inner"/>
          <c:xMode val="edge"/>
          <c:yMode val="edge"/>
          <c:x val="0.10666666666666701"/>
          <c:y val="0.119825708061002"/>
          <c:w val="0.88148148148148098"/>
          <c:h val="0.80827886710239605"/>
        </c:manualLayout>
      </c:layout>
      <c:lineChart>
        <c:grouping val="standard"/>
        <c:varyColors val="0"/>
        <c:ser>
          <c:idx val="20"/>
          <c:order val="0"/>
          <c:tx>
            <c:strRef>
              <c:f>'Value Weighted'!$U$1</c:f>
              <c:strCache>
                <c:ptCount val="1"/>
                <c:pt idx="0">
                  <c:v>D1 - Average</c:v>
                </c:pt>
              </c:strCache>
            </c:strRef>
          </c:tx>
          <c:spPr>
            <a:ln w="25400">
              <a:solidFill>
                <a:srgbClr val="DD0806"/>
              </a:solidFill>
              <a:prstDash val="solid"/>
            </a:ln>
          </c:spPr>
          <c:marker>
            <c:symbol val="none"/>
          </c:marker>
          <c:cat>
            <c:numRef>
              <c:f>'Value Weighted'!$A$2:$A$90</c:f>
              <c:numCache>
                <c:formatCode>General</c:formatCode>
                <c:ptCount val="89"/>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numCache>
            </c:numRef>
          </c:cat>
          <c:val>
            <c:numRef>
              <c:f>'Value Weighted'!$U$2:$U$90</c:f>
              <c:numCache>
                <c:formatCode>0.00%</c:formatCode>
                <c:ptCount val="89"/>
                <c:pt idx="0">
                  <c:v>1.2200000000000001E-2</c:v>
                </c:pt>
                <c:pt idx="1">
                  <c:v>0.19214999999999999</c:v>
                </c:pt>
                <c:pt idx="2">
                  <c:v>-0.16549</c:v>
                </c:pt>
                <c:pt idx="3">
                  <c:v>-0.11584</c:v>
                </c:pt>
                <c:pt idx="4">
                  <c:v>3.1730000000000001E-2</c:v>
                </c:pt>
                <c:pt idx="5">
                  <c:v>0.29892000000000002</c:v>
                </c:pt>
                <c:pt idx="6">
                  <c:v>0.31957000000000002</c:v>
                </c:pt>
                <c:pt idx="7">
                  <c:v>6.3130000000000006E-2</c:v>
                </c:pt>
                <c:pt idx="8">
                  <c:v>1.74299999999999E-2</c:v>
                </c:pt>
                <c:pt idx="9">
                  <c:v>0.40422999999999998</c:v>
                </c:pt>
                <c:pt idx="10">
                  <c:v>-8.0280000000000004E-2</c:v>
                </c:pt>
                <c:pt idx="11">
                  <c:v>-0.30420000000000003</c:v>
                </c:pt>
                <c:pt idx="12">
                  <c:v>-2.776E-2</c:v>
                </c:pt>
                <c:pt idx="13">
                  <c:v>-0.24160000000000001</c:v>
                </c:pt>
                <c:pt idx="14">
                  <c:v>3.3149999999999999E-2</c:v>
                </c:pt>
                <c:pt idx="15">
                  <c:v>0.34697</c:v>
                </c:pt>
                <c:pt idx="16">
                  <c:v>0.79773000000000005</c:v>
                </c:pt>
                <c:pt idx="17">
                  <c:v>0.31627</c:v>
                </c:pt>
                <c:pt idx="18">
                  <c:v>0.33799000000000001</c:v>
                </c:pt>
                <c:pt idx="19">
                  <c:v>-6.1740000000000003E-2</c:v>
                </c:pt>
                <c:pt idx="20">
                  <c:v>-2.3140000000000001E-2</c:v>
                </c:pt>
                <c:pt idx="21">
                  <c:v>3.0999999999999999E-3</c:v>
                </c:pt>
                <c:pt idx="22">
                  <c:v>5.5549999999999898E-2</c:v>
                </c:pt>
                <c:pt idx="23">
                  <c:v>0.15534000000000001</c:v>
                </c:pt>
                <c:pt idx="24">
                  <c:v>-0.11538</c:v>
                </c:pt>
                <c:pt idx="25">
                  <c:v>-8.9069999999999996E-2</c:v>
                </c:pt>
                <c:pt idx="26">
                  <c:v>-3.7289999999999997E-2</c:v>
                </c:pt>
                <c:pt idx="27">
                  <c:v>8.1220000000000001E-2</c:v>
                </c:pt>
                <c:pt idx="28">
                  <c:v>5.7979999999999997E-2</c:v>
                </c:pt>
                <c:pt idx="29">
                  <c:v>-8.5139999999999993E-2</c:v>
                </c:pt>
                <c:pt idx="30">
                  <c:v>-2.0709999999999999E-2</c:v>
                </c:pt>
                <c:pt idx="31">
                  <c:v>0.10294</c:v>
                </c:pt>
                <c:pt idx="32">
                  <c:v>-4.555E-2</c:v>
                </c:pt>
                <c:pt idx="33">
                  <c:v>-2.811E-2</c:v>
                </c:pt>
                <c:pt idx="34">
                  <c:v>-2.6699999999999198E-3</c:v>
                </c:pt>
                <c:pt idx="35">
                  <c:v>1.456E-2</c:v>
                </c:pt>
                <c:pt idx="36">
                  <c:v>2.3999999999999798E-3</c:v>
                </c:pt>
                <c:pt idx="37">
                  <c:v>5.8880000000000002E-2</c:v>
                </c:pt>
                <c:pt idx="38">
                  <c:v>0.15722</c:v>
                </c:pt>
                <c:pt idx="39">
                  <c:v>-3.3189999999999997E-2</c:v>
                </c:pt>
                <c:pt idx="40">
                  <c:v>0.59175999999999995</c:v>
                </c:pt>
                <c:pt idx="41">
                  <c:v>0.31485000000000002</c:v>
                </c:pt>
                <c:pt idx="42">
                  <c:v>-0.13830999999999999</c:v>
                </c:pt>
                <c:pt idx="43">
                  <c:v>-0.12587999999999999</c:v>
                </c:pt>
                <c:pt idx="44">
                  <c:v>-2.9049999999999999E-2</c:v>
                </c:pt>
                <c:pt idx="45">
                  <c:v>-7.9240000000000005E-2</c:v>
                </c:pt>
                <c:pt idx="46">
                  <c:v>-9.6199999999999994E-2</c:v>
                </c:pt>
                <c:pt idx="47">
                  <c:v>1.018E-2</c:v>
                </c:pt>
                <c:pt idx="48">
                  <c:v>0.10052</c:v>
                </c:pt>
                <c:pt idx="49">
                  <c:v>8.1620000000000095E-2</c:v>
                </c:pt>
                <c:pt idx="50">
                  <c:v>0.20154</c:v>
                </c:pt>
                <c:pt idx="51">
                  <c:v>0.14884</c:v>
                </c:pt>
                <c:pt idx="52">
                  <c:v>8.9480000000000004E-2</c:v>
                </c:pt>
                <c:pt idx="53">
                  <c:v>6.3709999999999906E-2</c:v>
                </c:pt>
                <c:pt idx="54">
                  <c:v>-5.1299999999999998E-2</c:v>
                </c:pt>
                <c:pt idx="55">
                  <c:v>1.7250000000000001E-2</c:v>
                </c:pt>
                <c:pt idx="56">
                  <c:v>7.9299999999999995E-2</c:v>
                </c:pt>
                <c:pt idx="57">
                  <c:v>-0.13772000000000001</c:v>
                </c:pt>
                <c:pt idx="58">
                  <c:v>-7.757E-2</c:v>
                </c:pt>
                <c:pt idx="59">
                  <c:v>-0.10235</c:v>
                </c:pt>
                <c:pt idx="60">
                  <c:v>-0.10351</c:v>
                </c:pt>
                <c:pt idx="61">
                  <c:v>-3.3790000000000001E-2</c:v>
                </c:pt>
                <c:pt idx="62">
                  <c:v>-0.14735999999999999</c:v>
                </c:pt>
                <c:pt idx="63">
                  <c:v>-0.12656999999999999</c:v>
                </c:pt>
                <c:pt idx="64">
                  <c:v>3.26899999999999E-2</c:v>
                </c:pt>
                <c:pt idx="65">
                  <c:v>8.5419999999999996E-2</c:v>
                </c:pt>
                <c:pt idx="66">
                  <c:v>9.5350000000000004E-2</c:v>
                </c:pt>
                <c:pt idx="67">
                  <c:v>-3.2199999999999999E-2</c:v>
                </c:pt>
                <c:pt idx="68">
                  <c:v>-7.3299999999999702E-3</c:v>
                </c:pt>
                <c:pt idx="69">
                  <c:v>-3.0849999999999999E-2</c:v>
                </c:pt>
                <c:pt idx="70">
                  <c:v>-3.9230000000000001E-2</c:v>
                </c:pt>
                <c:pt idx="71">
                  <c:v>-0.18348</c:v>
                </c:pt>
                <c:pt idx="72">
                  <c:v>9.6759999999999999E-2</c:v>
                </c:pt>
                <c:pt idx="73">
                  <c:v>-6.0359999999999997E-2</c:v>
                </c:pt>
                <c:pt idx="74">
                  <c:v>0.26307999999999998</c:v>
                </c:pt>
                <c:pt idx="75">
                  <c:v>0.13825000000000001</c:v>
                </c:pt>
                <c:pt idx="76">
                  <c:v>0.4299</c:v>
                </c:pt>
                <c:pt idx="77">
                  <c:v>-3.6999999999999698E-3</c:v>
                </c:pt>
                <c:pt idx="78">
                  <c:v>-4.335E-2</c:v>
                </c:pt>
                <c:pt idx="79">
                  <c:v>2.682E-2</c:v>
                </c:pt>
                <c:pt idx="80">
                  <c:v>-0.10663</c:v>
                </c:pt>
                <c:pt idx="81">
                  <c:v>-6.9409999999999999E-2</c:v>
                </c:pt>
                <c:pt idx="82">
                  <c:v>9.1850000000000001E-2</c:v>
                </c:pt>
                <c:pt idx="83">
                  <c:v>1.374E-2</c:v>
                </c:pt>
                <c:pt idx="84">
                  <c:v>-0.10896</c:v>
                </c:pt>
                <c:pt idx="85">
                  <c:v>1.542E-2</c:v>
                </c:pt>
                <c:pt idx="86">
                  <c:v>7.9739999999999894E-2</c:v>
                </c:pt>
                <c:pt idx="87">
                  <c:v>-6.157E-2</c:v>
                </c:pt>
                <c:pt idx="88">
                  <c:v>-5.314E-2</c:v>
                </c:pt>
              </c:numCache>
            </c:numRef>
          </c:val>
          <c:smooth val="0"/>
          <c:extLst>
            <c:ext xmlns:c16="http://schemas.microsoft.com/office/drawing/2014/chart" uri="{C3380CC4-5D6E-409C-BE32-E72D297353CC}">
              <c16:uniqueId val="{00000000-823F-454F-A825-0950BE00DF4D}"/>
            </c:ext>
          </c:extLst>
        </c:ser>
        <c:dLbls>
          <c:showLegendKey val="0"/>
          <c:showVal val="0"/>
          <c:showCatName val="0"/>
          <c:showSerName val="0"/>
          <c:showPercent val="0"/>
          <c:showBubbleSize val="0"/>
        </c:dLbls>
        <c:smooth val="0"/>
        <c:axId val="964780496"/>
        <c:axId val="964783888"/>
      </c:lineChart>
      <c:catAx>
        <c:axId val="96478049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3037041306879096"/>
              <c:y val="0.9455337628251010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Times"/>
                <a:ea typeface="Times"/>
                <a:cs typeface="Times"/>
              </a:defRPr>
            </a:pPr>
            <a:endParaRPr lang="en-US"/>
          </a:p>
        </c:txPr>
        <c:crossAx val="964783888"/>
        <c:crosses val="autoZero"/>
        <c:auto val="1"/>
        <c:lblAlgn val="ctr"/>
        <c:lblOffset val="100"/>
        <c:tickLblSkip val="2"/>
        <c:tickMarkSkip val="1"/>
        <c:noMultiLvlLbl val="0"/>
      </c:catAx>
      <c:valAx>
        <c:axId val="96478388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Small Firm Return - Average</a:t>
                </a:r>
              </a:p>
            </c:rich>
          </c:tx>
          <c:layout>
            <c:manualLayout>
              <c:xMode val="edge"/>
              <c:yMode val="edge"/>
              <c:x val="1.33333717619119E-2"/>
              <c:y val="0.39215668495983502"/>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964780496"/>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a:t>
            </a:r>
            <a:r>
              <a:rPr lang="en-US" i="1" baseline="0"/>
              <a:t> Revenues vs Oil Price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'Revenues and Margins'!$A$2</c:f>
              <c:strCache>
                <c:ptCount val="1"/>
                <c:pt idx="0">
                  <c:v>Revenue</c:v>
                </c:pt>
              </c:strCache>
            </c:strRef>
          </c:tx>
          <c:spPr>
            <a:solidFill>
              <a:schemeClr val="accent1"/>
            </a:solidFill>
            <a:ln>
              <a:noFill/>
            </a:ln>
            <a:effectLst/>
          </c:spPr>
          <c:invertIfNegative val="0"/>
          <c:cat>
            <c:numRef>
              <c:f>'Revenues and Margins'!$B$1:$AB$1</c:f>
              <c:numCache>
                <c:formatCode>General</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'Revenues and Margins'!$B$2:$AB$2</c:f>
              <c:numCache>
                <c:formatCode>_(* #,##0.0_);_(* \(#,##0.0\)_)\ ;_(* 0_)</c:formatCode>
                <c:ptCount val="27"/>
                <c:pt idx="0">
                  <c:v>84222.006999999998</c:v>
                </c:pt>
                <c:pt idx="1">
                  <c:v>114583.755940584</c:v>
                </c:pt>
                <c:pt idx="2">
                  <c:v>108394.073941911</c:v>
                </c:pt>
                <c:pt idx="3">
                  <c:v>83254.337944974002</c:v>
                </c:pt>
                <c:pt idx="4">
                  <c:v>93599.625</c:v>
                </c:pt>
                <c:pt idx="5">
                  <c:v>97011.778438071007</c:v>
                </c:pt>
                <c:pt idx="6">
                  <c:v>69595</c:v>
                </c:pt>
                <c:pt idx="7">
                  <c:v>128313</c:v>
                </c:pt>
                <c:pt idx="8">
                  <c:v>128155</c:v>
                </c:pt>
                <c:pt idx="9">
                  <c:v>93692</c:v>
                </c:pt>
                <c:pt idx="10">
                  <c:v>105366</c:v>
                </c:pt>
                <c:pt idx="11">
                  <c:v>149146</c:v>
                </c:pt>
                <c:pt idx="12">
                  <c:v>125361</c:v>
                </c:pt>
                <c:pt idx="13">
                  <c:v>163453</c:v>
                </c:pt>
                <c:pt idx="14">
                  <c:v>198362</c:v>
                </c:pt>
                <c:pt idx="15">
                  <c:v>266386</c:v>
                </c:pt>
                <c:pt idx="16">
                  <c:v>306731</c:v>
                </c:pt>
                <c:pt idx="17">
                  <c:v>318845</c:v>
                </c:pt>
                <c:pt idx="18">
                  <c:v>355782</c:v>
                </c:pt>
                <c:pt idx="19">
                  <c:v>458361</c:v>
                </c:pt>
                <c:pt idx="20">
                  <c:v>278188</c:v>
                </c:pt>
                <c:pt idx="21">
                  <c:v>368056</c:v>
                </c:pt>
                <c:pt idx="22">
                  <c:v>470171</c:v>
                </c:pt>
                <c:pt idx="23">
                  <c:v>467153</c:v>
                </c:pt>
                <c:pt idx="24">
                  <c:v>451235</c:v>
                </c:pt>
                <c:pt idx="25">
                  <c:v>421105</c:v>
                </c:pt>
                <c:pt idx="26">
                  <c:v>264960</c:v>
                </c:pt>
              </c:numCache>
            </c:numRef>
          </c:val>
          <c:extLst>
            <c:ext xmlns:c16="http://schemas.microsoft.com/office/drawing/2014/chart" uri="{C3380CC4-5D6E-409C-BE32-E72D297353CC}">
              <c16:uniqueId val="{00000000-53EA-894E-9EEE-DCB769F67613}"/>
            </c:ext>
          </c:extLst>
        </c:ser>
        <c:dLbls>
          <c:showLegendKey val="0"/>
          <c:showVal val="0"/>
          <c:showCatName val="0"/>
          <c:showSerName val="0"/>
          <c:showPercent val="0"/>
          <c:showBubbleSize val="0"/>
        </c:dLbls>
        <c:gapWidth val="150"/>
        <c:axId val="1081010528"/>
        <c:axId val="1081015248"/>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'Revenues and Margins'!$B$6:$AB$6</c:f>
              <c:numCache>
                <c:formatCode>_("$"* #,##0.00_);_("$"* \(#,##0.00\);_("$"* "-"??_);_(@_)</c:formatCode>
                <c:ptCount val="27"/>
                <c:pt idx="0">
                  <c:v>18.23</c:v>
                </c:pt>
                <c:pt idx="1">
                  <c:v>23.76</c:v>
                </c:pt>
                <c:pt idx="2">
                  <c:v>20.04</c:v>
                </c:pt>
                <c:pt idx="3">
                  <c:v>19.32</c:v>
                </c:pt>
                <c:pt idx="4">
                  <c:v>17.010000000000002</c:v>
                </c:pt>
                <c:pt idx="5">
                  <c:v>15.86</c:v>
                </c:pt>
                <c:pt idx="6">
                  <c:v>17.02</c:v>
                </c:pt>
                <c:pt idx="7">
                  <c:v>20.64</c:v>
                </c:pt>
                <c:pt idx="8">
                  <c:v>19.11</c:v>
                </c:pt>
                <c:pt idx="9">
                  <c:v>12.76</c:v>
                </c:pt>
                <c:pt idx="10">
                  <c:v>17.899999999999999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extLst>
            <c:ext xmlns:c16="http://schemas.microsoft.com/office/drawing/2014/chart" uri="{C3380CC4-5D6E-409C-BE32-E72D297353CC}">
              <c16:uniqueId val="{00000001-53EA-894E-9EEE-DCB769F67613}"/>
            </c:ext>
          </c:extLst>
        </c:ser>
        <c:dLbls>
          <c:showLegendKey val="0"/>
          <c:showVal val="0"/>
          <c:showCatName val="0"/>
          <c:showSerName val="0"/>
          <c:showPercent val="0"/>
          <c:showBubbleSize val="0"/>
        </c:dLbls>
        <c:marker val="1"/>
        <c:smooth val="0"/>
        <c:axId val="1081032288"/>
        <c:axId val="1081024208"/>
      </c:lineChart>
      <c:catAx>
        <c:axId val="108101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1015248"/>
        <c:crosses val="autoZero"/>
        <c:auto val="1"/>
        <c:lblAlgn val="ctr"/>
        <c:lblOffset val="100"/>
        <c:noMultiLvlLbl val="0"/>
      </c:catAx>
      <c:valAx>
        <c:axId val="1081015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Revenues (in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_);_(* \(#,##0.0\)_)\ ;_(* 0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1010528"/>
        <c:crosses val="autoZero"/>
        <c:crossBetween val="between"/>
      </c:valAx>
      <c:valAx>
        <c:axId val="108102420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1032288"/>
        <c:crosses val="max"/>
        <c:crossBetween val="between"/>
      </c:valAx>
      <c:catAx>
        <c:axId val="1081032288"/>
        <c:scaling>
          <c:orientation val="minMax"/>
        </c:scaling>
        <c:delete val="1"/>
        <c:axPos val="b"/>
        <c:numFmt formatCode="General" sourceLinked="0"/>
        <c:majorTickMark val="out"/>
        <c:minorTickMark val="none"/>
        <c:tickLblPos val="nextTo"/>
        <c:crossAx val="10810242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Operating</a:t>
            </a:r>
            <a:r>
              <a:rPr lang="en-US" i="1" baseline="0"/>
              <a:t> Income and Oil Prices - Shell from 1989 to 2015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'Revenues and Margins'!$A$3</c:f>
              <c:strCache>
                <c:ptCount val="1"/>
                <c:pt idx="0">
                  <c:v>  Operating Income</c:v>
                </c:pt>
              </c:strCache>
            </c:strRef>
          </c:tx>
          <c:spPr>
            <a:solidFill>
              <a:schemeClr val="accent2"/>
            </a:solidFill>
            <a:ln>
              <a:noFill/>
            </a:ln>
            <a:effectLst/>
          </c:spPr>
          <c:invertIfNegative val="0"/>
          <c:cat>
            <c:numRef>
              <c:f>'Revenues and Margins'!$B$1:$AB$1</c:f>
              <c:numCache>
                <c:formatCode>General</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'Revenues and Margins'!$B$3:$AB$3</c:f>
              <c:numCache>
                <c:formatCode>_(* #,##0.0_);_(* \(#,##0.0\)_)\ ;_(* 0_)</c:formatCode>
                <c:ptCount val="27"/>
                <c:pt idx="0">
                  <c:v>9275.3024999999998</c:v>
                </c:pt>
                <c:pt idx="1">
                  <c:v>13703.920992894</c:v>
                </c:pt>
                <c:pt idx="2">
                  <c:v>8359.6799955199986</c:v>
                </c:pt>
                <c:pt idx="3">
                  <c:v>6455.9709957329896</c:v>
                </c:pt>
                <c:pt idx="4">
                  <c:v>7242.7049999999999</c:v>
                </c:pt>
                <c:pt idx="5">
                  <c:v>8181.829494777</c:v>
                </c:pt>
                <c:pt idx="6">
                  <c:v>6709</c:v>
                </c:pt>
                <c:pt idx="7">
                  <c:v>15201</c:v>
                </c:pt>
                <c:pt idx="8">
                  <c:v>13812</c:v>
                </c:pt>
                <c:pt idx="9">
                  <c:v>6873</c:v>
                </c:pt>
                <c:pt idx="10">
                  <c:v>12911</c:v>
                </c:pt>
                <c:pt idx="11">
                  <c:v>20641</c:v>
                </c:pt>
                <c:pt idx="12">
                  <c:v>16629</c:v>
                </c:pt>
                <c:pt idx="13">
                  <c:v>15253</c:v>
                </c:pt>
                <c:pt idx="14">
                  <c:v>19236</c:v>
                </c:pt>
                <c:pt idx="15">
                  <c:v>25279</c:v>
                </c:pt>
                <c:pt idx="16">
                  <c:v>36970</c:v>
                </c:pt>
                <c:pt idx="17">
                  <c:v>37678</c:v>
                </c:pt>
                <c:pt idx="18">
                  <c:v>37847</c:v>
                </c:pt>
                <c:pt idx="19">
                  <c:v>39794</c:v>
                </c:pt>
                <c:pt idx="20">
                  <c:v>16080</c:v>
                </c:pt>
                <c:pt idx="21">
                  <c:v>27571</c:v>
                </c:pt>
                <c:pt idx="22">
                  <c:v>43764</c:v>
                </c:pt>
                <c:pt idx="23">
                  <c:v>37879</c:v>
                </c:pt>
                <c:pt idx="24">
                  <c:v>27769</c:v>
                </c:pt>
                <c:pt idx="25">
                  <c:v>23026</c:v>
                </c:pt>
                <c:pt idx="26">
                  <c:v>-2322</c:v>
                </c:pt>
              </c:numCache>
            </c:numRef>
          </c:val>
          <c:extLst>
            <c:ext xmlns:c16="http://schemas.microsoft.com/office/drawing/2014/chart" uri="{C3380CC4-5D6E-409C-BE32-E72D297353CC}">
              <c16:uniqueId val="{00000000-72F6-CB4F-9DC4-8DE37F3B0D88}"/>
            </c:ext>
          </c:extLst>
        </c:ser>
        <c:dLbls>
          <c:showLegendKey val="0"/>
          <c:showVal val="0"/>
          <c:showCatName val="0"/>
          <c:showSerName val="0"/>
          <c:showPercent val="0"/>
          <c:showBubbleSize val="0"/>
        </c:dLbls>
        <c:gapWidth val="150"/>
        <c:axId val="963372272"/>
        <c:axId val="963362368"/>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numCache>
            </c:numRef>
          </c:cat>
          <c:val>
            <c:numRef>
              <c:f>'Revenues and Margins'!$B$6:$AB$6</c:f>
              <c:numCache>
                <c:formatCode>_("$"* #,##0.00_);_("$"* \(#,##0.00\);_("$"* "-"??_);_(@_)</c:formatCode>
                <c:ptCount val="27"/>
                <c:pt idx="0">
                  <c:v>18.23</c:v>
                </c:pt>
                <c:pt idx="1">
                  <c:v>23.76</c:v>
                </c:pt>
                <c:pt idx="2">
                  <c:v>20.04</c:v>
                </c:pt>
                <c:pt idx="3">
                  <c:v>19.32</c:v>
                </c:pt>
                <c:pt idx="4">
                  <c:v>17.010000000000002</c:v>
                </c:pt>
                <c:pt idx="5">
                  <c:v>15.86</c:v>
                </c:pt>
                <c:pt idx="6">
                  <c:v>17.02</c:v>
                </c:pt>
                <c:pt idx="7">
                  <c:v>20.64</c:v>
                </c:pt>
                <c:pt idx="8">
                  <c:v>19.11</c:v>
                </c:pt>
                <c:pt idx="9">
                  <c:v>12.76</c:v>
                </c:pt>
                <c:pt idx="10">
                  <c:v>17.899999999999999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extLst>
            <c:ext xmlns:c16="http://schemas.microsoft.com/office/drawing/2014/chart" uri="{C3380CC4-5D6E-409C-BE32-E72D297353CC}">
              <c16:uniqueId val="{00000001-72F6-CB4F-9DC4-8DE37F3B0D88}"/>
            </c:ext>
          </c:extLst>
        </c:ser>
        <c:dLbls>
          <c:showLegendKey val="0"/>
          <c:showVal val="0"/>
          <c:showCatName val="0"/>
          <c:showSerName val="0"/>
          <c:showPercent val="0"/>
          <c:showBubbleSize val="0"/>
        </c:dLbls>
        <c:marker val="1"/>
        <c:smooth val="0"/>
        <c:axId val="963320160"/>
        <c:axId val="963339344"/>
      </c:lineChart>
      <c:catAx>
        <c:axId val="96337227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362368"/>
        <c:crosses val="autoZero"/>
        <c:auto val="1"/>
        <c:lblAlgn val="ctr"/>
        <c:lblOffset val="100"/>
        <c:noMultiLvlLbl val="0"/>
      </c:catAx>
      <c:valAx>
        <c:axId val="963362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Operating Income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_);_(* \(#,##0.0\)_)\ ;_(* 0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372272"/>
        <c:crosses val="autoZero"/>
        <c:crossBetween val="between"/>
      </c:valAx>
      <c:valAx>
        <c:axId val="96333934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320160"/>
        <c:crosses val="max"/>
        <c:crossBetween val="between"/>
      </c:valAx>
      <c:catAx>
        <c:axId val="963320160"/>
        <c:scaling>
          <c:orientation val="minMax"/>
        </c:scaling>
        <c:delete val="1"/>
        <c:axPos val="b"/>
        <c:numFmt formatCode="General" sourceLinked="0"/>
        <c:majorTickMark val="out"/>
        <c:minorTickMark val="none"/>
        <c:tickLblPos val="nextTo"/>
        <c:crossAx val="96333934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dirty="0"/>
              <a:t>Cost of Capital:</a:t>
            </a:r>
            <a:r>
              <a:rPr lang="en-US" b="0" i="1" baseline="0" dirty="0"/>
              <a:t> US - Nov ‘13</a:t>
            </a:r>
            <a:endParaRPr lang="en-US"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Number of firms</c:v>
                </c:pt>
              </c:strCache>
            </c:strRef>
          </c:tx>
          <c:invertIfNegative val="0"/>
          <c:cat>
            <c:strRef>
              <c:f>Sheet1!$A$2:$A$9</c:f>
              <c:strCache>
                <c:ptCount val="8"/>
                <c:pt idx="0">
                  <c:v>&lt;6%</c:v>
                </c:pt>
                <c:pt idx="1">
                  <c:v>6%-7%</c:v>
                </c:pt>
                <c:pt idx="2">
                  <c:v>7%-8%</c:v>
                </c:pt>
                <c:pt idx="3">
                  <c:v>8%-9%</c:v>
                </c:pt>
                <c:pt idx="4">
                  <c:v>9-10%</c:v>
                </c:pt>
                <c:pt idx="5">
                  <c:v>10-11%</c:v>
                </c:pt>
                <c:pt idx="6">
                  <c:v>11-12%</c:v>
                </c:pt>
                <c:pt idx="7">
                  <c:v>&gt;12%</c:v>
                </c:pt>
              </c:strCache>
            </c:strRef>
          </c:cat>
          <c:val>
            <c:numRef>
              <c:f>Sheet1!$B$2:$B$9</c:f>
              <c:numCache>
                <c:formatCode>#,##0.##</c:formatCode>
                <c:ptCount val="8"/>
                <c:pt idx="0">
                  <c:v>888</c:v>
                </c:pt>
                <c:pt idx="1">
                  <c:v>1375</c:v>
                </c:pt>
                <c:pt idx="2">
                  <c:v>1709</c:v>
                </c:pt>
                <c:pt idx="3">
                  <c:v>2417</c:v>
                </c:pt>
                <c:pt idx="4">
                  <c:v>782</c:v>
                </c:pt>
                <c:pt idx="5">
                  <c:v>565</c:v>
                </c:pt>
                <c:pt idx="6">
                  <c:v>335</c:v>
                </c:pt>
                <c:pt idx="7">
                  <c:v>125</c:v>
                </c:pt>
              </c:numCache>
            </c:numRef>
          </c:val>
          <c:extLst>
            <c:ext xmlns:c16="http://schemas.microsoft.com/office/drawing/2014/chart" uri="{C3380CC4-5D6E-409C-BE32-E72D297353CC}">
              <c16:uniqueId val="{00000000-0797-7C43-8499-30F5B0AAE902}"/>
            </c:ext>
          </c:extLst>
        </c:ser>
        <c:dLbls>
          <c:showLegendKey val="0"/>
          <c:showVal val="0"/>
          <c:showCatName val="0"/>
          <c:showSerName val="0"/>
          <c:showPercent val="0"/>
          <c:showBubbleSize val="0"/>
        </c:dLbls>
        <c:gapWidth val="150"/>
        <c:shape val="box"/>
        <c:axId val="1251623728"/>
        <c:axId val="908685024"/>
        <c:axId val="0"/>
      </c:bar3DChart>
      <c:catAx>
        <c:axId val="1251623728"/>
        <c:scaling>
          <c:orientation val="minMax"/>
        </c:scaling>
        <c:delete val="0"/>
        <c:axPos val="b"/>
        <c:numFmt formatCode="General" sourceLinked="0"/>
        <c:majorTickMark val="out"/>
        <c:minorTickMark val="none"/>
        <c:tickLblPos val="nextTo"/>
        <c:crossAx val="908685024"/>
        <c:crosses val="autoZero"/>
        <c:auto val="1"/>
        <c:lblAlgn val="ctr"/>
        <c:lblOffset val="100"/>
        <c:noMultiLvlLbl val="0"/>
      </c:catAx>
      <c:valAx>
        <c:axId val="908685024"/>
        <c:scaling>
          <c:orientation val="minMax"/>
        </c:scaling>
        <c:delete val="0"/>
        <c:axPos val="l"/>
        <c:majorGridlines/>
        <c:numFmt formatCode="#,##0.##" sourceLinked="1"/>
        <c:majorTickMark val="out"/>
        <c:minorTickMark val="none"/>
        <c:tickLblPos val="nextTo"/>
        <c:crossAx val="1251623728"/>
        <c:crosses val="autoZero"/>
        <c:crossBetween val="between"/>
      </c:valAx>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7.emf"/></Relationships>
</file>

<file path=ppt/drawings/drawing1.xml><?xml version="1.0" encoding="utf-8"?>
<c:userShapes xmlns:c="http://schemas.openxmlformats.org/drawingml/2006/chart">
  <cdr:relSizeAnchor xmlns:cdr="http://schemas.openxmlformats.org/drawingml/2006/chartDrawing">
    <cdr:from>
      <cdr:x>0.19969</cdr:x>
      <cdr:y>0.19162</cdr:y>
    </cdr:from>
    <cdr:to>
      <cdr:x>0.37879</cdr:x>
      <cdr:y>0.21812</cdr:y>
    </cdr:to>
    <cdr:sp macro="" textlink="">
      <cdr:nvSpPr>
        <cdr:cNvPr id="2049" name="Text Box 1"/>
        <cdr:cNvSpPr txBox="1">
          <a:spLocks xmlns:a="http://schemas.openxmlformats.org/drawingml/2006/main" noChangeArrowheads="1"/>
        </cdr:cNvSpPr>
      </cdr:nvSpPr>
      <cdr:spPr bwMode="auto">
        <a:xfrm xmlns:a="http://schemas.openxmlformats.org/drawingml/2006/main">
          <a:off x="1733267" y="1205786"/>
          <a:ext cx="1554574" cy="16675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000" b="0" i="0" strike="noStrike">
              <a:solidFill>
                <a:srgbClr val="000000"/>
              </a:solidFill>
              <a:latin typeface="Times"/>
              <a:ea typeface="Times"/>
              <a:cs typeface="Times"/>
            </a:rPr>
            <a:t>Best year for small cap stocks</a:t>
          </a:r>
        </a:p>
      </cdr:txBody>
    </cdr:sp>
  </cdr:relSizeAnchor>
  <cdr:relSizeAnchor xmlns:cdr="http://schemas.openxmlformats.org/drawingml/2006/chartDrawing">
    <cdr:from>
      <cdr:x>0.33125</cdr:x>
      <cdr:y>0.78</cdr:y>
    </cdr:from>
    <cdr:to>
      <cdr:x>0.62532</cdr:x>
      <cdr:y>0.8065</cdr:y>
    </cdr:to>
    <cdr:sp macro="" textlink="">
      <cdr:nvSpPr>
        <cdr:cNvPr id="2050" name="Text Box 2"/>
        <cdr:cNvSpPr txBox="1">
          <a:spLocks xmlns:a="http://schemas.openxmlformats.org/drawingml/2006/main" noChangeArrowheads="1"/>
        </cdr:cNvSpPr>
      </cdr:nvSpPr>
      <cdr:spPr bwMode="auto">
        <a:xfrm xmlns:a="http://schemas.openxmlformats.org/drawingml/2006/main">
          <a:off x="2873296" y="4903470"/>
          <a:ext cx="2550827" cy="16658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1000" b="0" i="0" strike="noStrike">
              <a:solidFill>
                <a:srgbClr val="000000"/>
              </a:solidFill>
              <a:latin typeface="Times"/>
              <a:ea typeface="Times"/>
              <a:cs typeface="Times"/>
            </a:rPr>
            <a:t>Small cap stocks did worse than large cap stocks </a:t>
          </a:r>
        </a:p>
      </cdr:txBody>
    </cdr:sp>
  </cdr:relSizeAnchor>
  <cdr:relSizeAnchor xmlns:cdr="http://schemas.openxmlformats.org/drawingml/2006/chartDrawing">
    <cdr:from>
      <cdr:x>0.2705</cdr:x>
      <cdr:y>0.784</cdr:y>
    </cdr:from>
    <cdr:to>
      <cdr:x>0.33175</cdr:x>
      <cdr:y>0.78875</cdr:y>
    </cdr:to>
    <cdr:sp macro="" textlink="">
      <cdr:nvSpPr>
        <cdr:cNvPr id="2051" name="Line 3"/>
        <cdr:cNvSpPr>
          <a:spLocks xmlns:a="http://schemas.openxmlformats.org/drawingml/2006/main" noChangeShapeType="1"/>
        </cdr:cNvSpPr>
      </cdr:nvSpPr>
      <cdr:spPr bwMode="auto">
        <a:xfrm xmlns:a="http://schemas.openxmlformats.org/drawingml/2006/main" flipH="1" flipV="1">
          <a:off x="2321004" y="4561427"/>
          <a:ext cx="520780" cy="2768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0.68925</cdr:x>
      <cdr:y>0.76675</cdr:y>
    </cdr:from>
    <cdr:to>
      <cdr:x>0.7735</cdr:x>
      <cdr:y>0.78825</cdr:y>
    </cdr:to>
    <cdr:sp macro="" textlink="">
      <cdr:nvSpPr>
        <cdr:cNvPr id="2052" name="Line 4"/>
        <cdr:cNvSpPr>
          <a:spLocks xmlns:a="http://schemas.openxmlformats.org/drawingml/2006/main" noChangeShapeType="1"/>
        </cdr:cNvSpPr>
      </cdr:nvSpPr>
      <cdr:spPr bwMode="auto">
        <a:xfrm xmlns:a="http://schemas.openxmlformats.org/drawingml/2006/main" flipV="1">
          <a:off x="5910739" y="4457957"/>
          <a:ext cx="717947" cy="13115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0.58426</cdr:x>
      <cdr:y>0.34901</cdr:y>
    </cdr:from>
    <cdr:to>
      <cdr:x>0.87599</cdr:x>
      <cdr:y>0.4613</cdr:y>
    </cdr:to>
    <cdr:sp macro="" textlink="">
      <cdr:nvSpPr>
        <cdr:cNvPr id="2" name="TextBox 1"/>
        <cdr:cNvSpPr txBox="1"/>
      </cdr:nvSpPr>
      <cdr:spPr>
        <a:xfrm xmlns:a="http://schemas.openxmlformats.org/drawingml/2006/main">
          <a:off x="5080000" y="2196240"/>
          <a:ext cx="2549549" cy="7066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Small</a:t>
          </a:r>
          <a:r>
            <a:rPr lang="en-US" sz="1100" baseline="0"/>
            <a:t> cap stocks have earned 0.33% LESS than expected </a:t>
          </a:r>
        </a:p>
        <a:p xmlns:a="http://schemas.openxmlformats.org/drawingml/2006/main">
          <a:r>
            <a:rPr lang="en-US" sz="1100" baseline="0"/>
            <a:t>(given market and  risk between 1981 and 2015.</a:t>
          </a:r>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0.18653</cdr:x>
      <cdr:y>0.20339</cdr:y>
    </cdr:from>
    <cdr:to>
      <cdr:x>0.29868</cdr:x>
      <cdr:y>0.40678</cdr:y>
    </cdr:to>
    <cdr:sp macro="" textlink="">
      <cdr:nvSpPr>
        <cdr:cNvPr id="2" name="TextBox 1"/>
        <cdr:cNvSpPr txBox="1"/>
      </cdr:nvSpPr>
      <cdr:spPr>
        <a:xfrm xmlns:a="http://schemas.openxmlformats.org/drawingml/2006/main">
          <a:off x="1520825" y="914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0.20522</cdr:x>
      <cdr:y>0.16949</cdr:y>
    </cdr:from>
    <cdr:to>
      <cdr:x>0.31737</cdr:x>
      <cdr:y>0.37288</cdr:y>
    </cdr:to>
    <cdr:sp macro="" textlink="">
      <cdr:nvSpPr>
        <cdr:cNvPr id="2" name="TextBox 1"/>
        <cdr:cNvSpPr txBox="1"/>
      </cdr:nvSpPr>
      <cdr:spPr>
        <a:xfrm xmlns:a="http://schemas.openxmlformats.org/drawingml/2006/main">
          <a:off x="1673225" y="762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326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61280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extLst>
      <p:ext uri="{BB962C8B-B14F-4D97-AF65-F5344CB8AC3E}">
        <p14:creationId xmlns:p14="http://schemas.microsoft.com/office/powerpoint/2010/main" val="1066664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faults of the old balance sheet have been well chronicled. At its core, the old accounting balance is backward looking and not entirely consistent. But it is like the Dow 30… We know its faults, but we also know enough about it that we have developed coping mechanisms.</a:t>
            </a:r>
          </a:p>
        </p:txBody>
      </p:sp>
    </p:spTree>
    <p:extLst>
      <p:ext uri="{BB962C8B-B14F-4D97-AF65-F5344CB8AC3E}">
        <p14:creationId xmlns:p14="http://schemas.microsoft.com/office/powerpoint/2010/main" val="230984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value balance sheet…. I use it to contrast the finance view of the world to the accounting view of the world.</a:t>
            </a:r>
          </a:p>
        </p:txBody>
      </p:sp>
    </p:spTree>
    <p:extLst>
      <p:ext uri="{BB962C8B-B14F-4D97-AF65-F5344CB8AC3E}">
        <p14:creationId xmlns:p14="http://schemas.microsoft.com/office/powerpoint/2010/main" val="1657507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four pillars of value:</a:t>
            </a:r>
          </a:p>
          <a:p>
            <a:pPr lvl="1"/>
            <a:r>
              <a:rPr lang="en-US" altLang="en-US">
                <a:latin typeface="Times" charset="0"/>
                <a:ea typeface="ＭＳ Ｐゴシック" charset="-128"/>
              </a:rPr>
              <a:t>Cashflows</a:t>
            </a:r>
          </a:p>
          <a:p>
            <a:pPr lvl="1"/>
            <a:r>
              <a:rPr lang="en-US" altLang="en-US">
                <a:latin typeface="Times" charset="0"/>
                <a:ea typeface="ＭＳ Ｐゴシック" charset="-128"/>
              </a:rPr>
              <a:t>Potential for high growth</a:t>
            </a:r>
          </a:p>
          <a:p>
            <a:pPr lvl="1"/>
            <a:r>
              <a:rPr lang="en-US" altLang="en-US">
                <a:latin typeface="Times" charset="0"/>
                <a:ea typeface="ＭＳ Ｐゴシック" charset="-128"/>
              </a:rPr>
              <a:t>Length of the high growth period (before the firm starts growing at the same rate as the economy)</a:t>
            </a:r>
          </a:p>
          <a:p>
            <a:pPr lvl="1"/>
            <a:r>
              <a:rPr lang="en-US" altLang="en-US">
                <a:latin typeface="Times" charset="0"/>
                <a:ea typeface="ＭＳ Ｐゴシック" charset="-128"/>
              </a:rPr>
              <a:t>Discount rate</a:t>
            </a:r>
          </a:p>
          <a:p>
            <a:r>
              <a:rPr lang="en-US" altLang="en-US">
                <a:latin typeface="Times" charset="0"/>
                <a:ea typeface="ＭＳ Ｐゴシック" charset="-128"/>
              </a:rPr>
              <a:t>Note the variations and the need for consistency:</a:t>
            </a:r>
          </a:p>
          <a:p>
            <a:pPr lvl="1"/>
            <a:r>
              <a:rPr lang="en-US" altLang="en-US">
                <a:latin typeface="Times" charset="0"/>
                <a:ea typeface="ＭＳ Ｐゴシック" charset="-128"/>
              </a:rPr>
              <a:t>With equity -&gt; Cashflows to equity - &gt; Growth rate in net income -&gt; Discount at the cost of equity</a:t>
            </a:r>
          </a:p>
          <a:p>
            <a:pPr lvl="1"/>
            <a:r>
              <a:rPr lang="en-US" altLang="en-US">
                <a:latin typeface="Times" charset="0"/>
                <a:ea typeface="ＭＳ Ｐゴシック" charset="-128"/>
              </a:rPr>
              <a:t>With firm -&gt; Cashflows to firm - &gt; Growth rate in operating income -&gt; Discount at the cost of capital</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57611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150938" y="692150"/>
            <a:ext cx="4556125" cy="3416300"/>
          </a:xfrm>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862758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EC6A4D8-03AB-6141-A1E4-ED68573BF3E6}" type="slidenum">
              <a:rPr lang="en-US" altLang="en-US" sz="1200"/>
              <a:pPr/>
              <a:t>13</a:t>
            </a:fld>
            <a:endParaRPr lang="en-US" altLang="en-US" sz="1200"/>
          </a:p>
        </p:txBody>
      </p:sp>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077195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0098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Three measurement issues come up:</a:t>
            </a:r>
          </a:p>
          <a:p>
            <a:pPr marL="228600" indent="-228600">
              <a:buFontTx/>
              <a:buAutoNum type="arabicPeriod"/>
            </a:pPr>
            <a:r>
              <a:rPr lang="en-US" altLang="en-US">
                <a:latin typeface="Times" charset="0"/>
                <a:ea typeface="ＭＳ Ｐゴシック" charset="-128"/>
              </a:rPr>
              <a:t>How broadly or narrowly do we define comparable firms?</a:t>
            </a:r>
          </a:p>
          <a:p>
            <a:pPr marL="685800" lvl="1" indent="-228600">
              <a:buFontTx/>
              <a:buAutoNum type="alphaLcPeriod"/>
            </a:pPr>
            <a:r>
              <a:rPr lang="en-US" altLang="en-US">
                <a:latin typeface="Times" charset="0"/>
                <a:ea typeface="ＭＳ Ｐゴシック" charset="-128"/>
              </a:rPr>
              <a:t>We would argue for a broader rather than a narrow definition, because the savings in standard error increase with the number of firms.</a:t>
            </a:r>
          </a:p>
          <a:p>
            <a:pPr marL="685800" lvl="1" indent="-228600">
              <a:buFontTx/>
              <a:buAutoNum type="alphaLcPeriod"/>
            </a:pPr>
            <a:r>
              <a:rPr lang="en-US" altLang="en-US">
                <a:latin typeface="Times" charset="0"/>
                <a:ea typeface="ＭＳ Ｐゴシック" charset="-128"/>
              </a:rPr>
              <a:t>Be willing to go global, if your sample size of domestic firms is too small</a:t>
            </a:r>
          </a:p>
          <a:p>
            <a:pPr marL="685800" lvl="1" indent="-228600">
              <a:buFontTx/>
              <a:buAutoNum type="alphaLcPeriod"/>
            </a:pPr>
            <a:r>
              <a:rPr lang="en-US" altLang="en-US">
                <a:latin typeface="Times" charset="0"/>
                <a:ea typeface="ＭＳ Ｐゴシック" charset="-128"/>
              </a:rPr>
              <a:t>Be willing to also look up and down the food chain: in other words, if you cannot find comparable companies in the same business as the company you are analyzing, look for companies that are suppliers to the company or distributors of the company’s products.</a:t>
            </a:r>
          </a:p>
          <a:p>
            <a:pPr marL="228600" indent="-228600">
              <a:buFontTx/>
              <a:buAutoNum type="arabicPeriod"/>
            </a:pPr>
            <a:r>
              <a:rPr lang="en-US" altLang="en-US">
                <a:latin typeface="Times" charset="0"/>
                <a:ea typeface="ＭＳ Ｐゴシック" charset="-128"/>
              </a:rPr>
              <a:t>How do we deal with differences in operating leverage and business mix that may persist across these firms?</a:t>
            </a:r>
          </a:p>
          <a:p>
            <a:pPr marL="685800" lvl="1" indent="-228600">
              <a:buFontTx/>
              <a:buChar char="•"/>
            </a:pPr>
            <a:r>
              <a:rPr lang="en-US" altLang="en-US">
                <a:latin typeface="Times" charset="0"/>
                <a:ea typeface="ＭＳ Ｐゴシック" charset="-128"/>
              </a:rPr>
              <a:t>Assume that there are no differences in operating leverage and business mix or that the differences average out.</a:t>
            </a:r>
          </a:p>
          <a:p>
            <a:pPr marL="685800" lvl="1" indent="-228600">
              <a:buFontTx/>
              <a:buChar char="•"/>
            </a:pPr>
            <a:r>
              <a:rPr lang="en-US" altLang="en-US">
                <a:latin typeface="Times" charset="0"/>
                <a:ea typeface="ＭＳ Ｐゴシック" charset="-128"/>
              </a:rPr>
              <a:t>Adjust for the differences quantitatively. For instance, you could decompose the unlevered beta further into a business beta and the operating leverage effect:</a:t>
            </a:r>
          </a:p>
          <a:p>
            <a:pPr marL="685800" lvl="1" indent="-228600">
              <a:buFontTx/>
              <a:buChar char="•"/>
            </a:pPr>
            <a:r>
              <a:rPr lang="en-US" altLang="en-US">
                <a:latin typeface="Times" charset="0"/>
                <a:ea typeface="ＭＳ Ｐゴシック" charset="-128"/>
              </a:rPr>
              <a:t>Unlevered beta = Business beta (1 + (Fixed Cost/Variable costs))</a:t>
            </a:r>
          </a:p>
          <a:p>
            <a:pPr marL="228600" indent="-228600">
              <a:buFontTx/>
              <a:buAutoNum type="arabicPeriod"/>
            </a:pPr>
            <a:r>
              <a:rPr lang="en-US" altLang="en-US">
                <a:latin typeface="Times" charset="0"/>
                <a:ea typeface="ＭＳ Ｐゴシック" charset="-128"/>
              </a:rPr>
              <a:t>How do we compute an average - simple or weighted?</a:t>
            </a:r>
          </a:p>
          <a:p>
            <a:pPr marL="228600" indent="-228600">
              <a:buFontTx/>
              <a:buChar char="•"/>
            </a:pPr>
            <a:r>
              <a:rPr lang="en-US" altLang="en-US">
                <a:latin typeface="Times" charset="0"/>
                <a:ea typeface="ＭＳ Ｐゴシック" charset="-128"/>
              </a:rPr>
              <a:t>I prefer simple averages. Otherwise, your betas reflect those of the largest and most stable firms in the business.</a:t>
            </a:r>
          </a:p>
        </p:txBody>
      </p:sp>
    </p:spTree>
    <p:extLst>
      <p:ext uri="{BB962C8B-B14F-4D97-AF65-F5344CB8AC3E}">
        <p14:creationId xmlns:p14="http://schemas.microsoft.com/office/powerpoint/2010/main" val="169948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p:cNvSpPr>
          <p:nvPr>
            <p:ph type="sldImg"/>
          </p:nvPr>
        </p:nvSpPr>
        <p:spPr>
          <a:xfrm>
            <a:off x="1150938" y="692150"/>
            <a:ext cx="4556125" cy="3416300"/>
          </a:xfrm>
          <a:solidFill>
            <a:srgbClr val="FFFFFF"/>
          </a:solidFill>
          <a:ln/>
        </p:spPr>
      </p:sp>
      <p:sp>
        <p:nvSpPr>
          <p:cNvPr id="35842"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1466944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Algeria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Malawi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Brunei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76.3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0.98%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Gambia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Myanmar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Niger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Guinea-Bissau</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Sierra Leone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54.3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Guyana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9.23%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4.15%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Somalia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Haiti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Sudan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Iran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7.27%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2.19%</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Syria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Korea, D.P.R.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16.60%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Tanzania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Togo</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Libya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Yemen, Republic</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Madagascar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64.5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11.42%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Zimbabwe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en-US" dirty="0">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2074304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22717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9556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50881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p:cNvSpPr>
          <p:nvPr>
            <p:ph type="sldImg"/>
          </p:nvPr>
        </p:nvSpPr>
        <p:spPr>
          <a:xfrm>
            <a:off x="1150938" y="692150"/>
            <a:ext cx="4556125" cy="3416300"/>
          </a:xfrm>
          <a:solidFill>
            <a:srgbClr val="FFFFFF"/>
          </a:solidFill>
          <a:ln/>
        </p:spPr>
      </p:sp>
      <p:sp>
        <p:nvSpPr>
          <p:cNvPr id="86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Helvetica"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870897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2078589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EE85C26-0F30-5C4C-AB0D-11463019F23D}" type="slidenum">
              <a:rPr lang="en-US" altLang="en-US"/>
              <a:pPr/>
              <a:t>‹#›</a:t>
            </a:fld>
            <a:endParaRPr lang="en-US" altLang="en-US"/>
          </a:p>
        </p:txBody>
      </p:sp>
    </p:spTree>
    <p:extLst>
      <p:ext uri="{BB962C8B-B14F-4D97-AF65-F5344CB8AC3E}">
        <p14:creationId xmlns:p14="http://schemas.microsoft.com/office/powerpoint/2010/main" val="208119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BDA639C-44BB-4140-9DCD-CBB8786696A0}"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a:lvl1pPr>
          </a:lstStyle>
          <a:p>
            <a:fld id="{0662C8F9-DC51-CC4F-A6BB-2473806D537A}" type="slidenum">
              <a:rPr lang="en-US" altLang="en-US"/>
              <a:pPr/>
              <a:t>‹#›</a:t>
            </a:fld>
            <a:endParaRPr lang="en-US" altLang="en-US"/>
          </a:p>
        </p:txBody>
      </p:sp>
    </p:spTree>
    <p:extLst>
      <p:ext uri="{BB962C8B-B14F-4D97-AF65-F5344CB8AC3E}">
        <p14:creationId xmlns:p14="http://schemas.microsoft.com/office/powerpoint/2010/main" val="1767697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fld id="{7C285DAB-43B4-084D-B78F-F6EA7F70A412}"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41065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a:lvl1pPr>
          </a:lstStyle>
          <a:p>
            <a:fld id="{AB00BB4C-580C-484C-8A2A-695F6FBA4059}"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80046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A7A529A-92A8-0C4F-98B9-78AF3768DC83}" type="slidenum">
              <a:rPr lang="en-US" altLang="en-US"/>
              <a:pPr/>
              <a:t>‹#›</a:t>
            </a:fld>
            <a:endParaRPr lang="en-US" altLang="en-US"/>
          </a:p>
        </p:txBody>
      </p:sp>
    </p:spTree>
    <p:extLst>
      <p:ext uri="{BB962C8B-B14F-4D97-AF65-F5344CB8AC3E}">
        <p14:creationId xmlns:p14="http://schemas.microsoft.com/office/powerpoint/2010/main" val="1739392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r>
              <a:rPr lang="en-US" altLang="en-US"/>
              <a:t>‹#›</a:t>
            </a:r>
          </a:p>
        </p:txBody>
      </p:sp>
      <p:sp>
        <p:nvSpPr>
          <p:cNvPr id="4" name="Footer Placeholder 2"/>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22"/>
          <p:cNvSpPr>
            <a:spLocks noGrp="1"/>
          </p:cNvSpPr>
          <p:nvPr>
            <p:ph type="sldNum" sz="quarter" idx="12"/>
          </p:nvPr>
        </p:nvSpPr>
        <p:spPr/>
        <p:txBody>
          <a:bodyPr/>
          <a:lstStyle>
            <a:lvl1pPr>
              <a:defRPr/>
            </a:lvl1pPr>
          </a:lstStyle>
          <a:p>
            <a:fld id="{1D5F8453-3474-A341-884A-73D848BE8106}" type="slidenum">
              <a:rPr lang="en-US" altLang="en-US"/>
              <a:pPr/>
              <a:t>‹#›</a:t>
            </a:fld>
            <a:endParaRPr lang="en-US" altLang="en-US"/>
          </a:p>
        </p:txBody>
      </p:sp>
    </p:spTree>
    <p:extLst>
      <p:ext uri="{BB962C8B-B14F-4D97-AF65-F5344CB8AC3E}">
        <p14:creationId xmlns:p14="http://schemas.microsoft.com/office/powerpoint/2010/main" val="26724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FEEF71-4C98-DF40-BA9F-CDEB79B6828B}" type="slidenum">
              <a:rPr lang="en-US" altLang="en-US"/>
              <a:pPr/>
              <a:t>‹#›</a:t>
            </a:fld>
            <a:endParaRPr lang="en-US" altLang="en-US"/>
          </a:p>
        </p:txBody>
      </p:sp>
    </p:spTree>
    <p:extLst>
      <p:ext uri="{BB962C8B-B14F-4D97-AF65-F5344CB8AC3E}">
        <p14:creationId xmlns:p14="http://schemas.microsoft.com/office/powerpoint/2010/main" val="63918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a:lvl1pPr>
          </a:lstStyle>
          <a:p>
            <a:fld id="{F6D99E1E-75E7-7A41-8754-9676F6CE8FCB}" type="slidenum">
              <a:rPr lang="en-US" altLang="en-US"/>
              <a:pPr/>
              <a:t>‹#›</a:t>
            </a:fld>
            <a:endParaRPr lang="en-US" altLang="en-US"/>
          </a:p>
        </p:txBody>
      </p:sp>
    </p:spTree>
    <p:extLst>
      <p:ext uri="{BB962C8B-B14F-4D97-AF65-F5344CB8AC3E}">
        <p14:creationId xmlns:p14="http://schemas.microsoft.com/office/powerpoint/2010/main" val="1094488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fld id="{A4BFEEC6-E631-054B-8540-4A6CFA04AFDD}"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63774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8346617C-35FA-B840-A865-7B8AA3F743C2}" type="slidenum">
              <a:rPr lang="en-US" altLang="en-US"/>
              <a:pPr/>
              <a:t>‹#›</a:t>
            </a:fld>
            <a:endParaRPr lang="en-US" altLang="en-US"/>
          </a:p>
        </p:txBody>
      </p:sp>
    </p:spTree>
    <p:extLst>
      <p:ext uri="{BB962C8B-B14F-4D97-AF65-F5344CB8AC3E}">
        <p14:creationId xmlns:p14="http://schemas.microsoft.com/office/powerpoint/2010/main" val="1237367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7E821943-74FE-584F-8091-B5BAAC3CDF7D}" type="slidenum">
              <a:rPr lang="en-US" altLang="en-US"/>
              <a:pPr/>
              <a:t>‹#›</a:t>
            </a:fld>
            <a:endParaRPr lang="en-US" altLang="en-US"/>
          </a:p>
        </p:txBody>
      </p:sp>
    </p:spTree>
    <p:extLst>
      <p:ext uri="{BB962C8B-B14F-4D97-AF65-F5344CB8AC3E}">
        <p14:creationId xmlns:p14="http://schemas.microsoft.com/office/powerpoint/2010/main" val="1260302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a:lvl1pPr>
          </a:lstStyle>
          <a:p>
            <a:fld id="{05A33CCE-081A-C54B-BF74-9E08A7FE4ECE}" type="slidenum">
              <a:rPr lang="en-US" altLang="en-US"/>
              <a:pPr/>
              <a:t>‹#›</a:t>
            </a:fld>
            <a:endParaRPr lang="en-US" altLang="en-US"/>
          </a:p>
        </p:txBody>
      </p:sp>
    </p:spTree>
    <p:extLst>
      <p:ext uri="{BB962C8B-B14F-4D97-AF65-F5344CB8AC3E}">
        <p14:creationId xmlns:p14="http://schemas.microsoft.com/office/powerpoint/2010/main" val="127526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5B8C382F-9CE5-9A40-AB34-42912835924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666" r:id="rId1"/>
    <p:sldLayoutId id="2147484667" r:id="rId2"/>
    <p:sldLayoutId id="2147484668" r:id="rId3"/>
    <p:sldLayoutId id="2147484669" r:id="rId4"/>
    <p:sldLayoutId id="2147484663" r:id="rId5"/>
    <p:sldLayoutId id="2147484664" r:id="rId6"/>
    <p:sldLayoutId id="2147484670" r:id="rId7"/>
    <p:sldLayoutId id="2147484671" r:id="rId8"/>
    <p:sldLayoutId id="2147484672" r:id="rId9"/>
    <p:sldLayoutId id="2147484665" r:id="rId10"/>
    <p:sldLayoutId id="2147484673" r:id="rId11"/>
    <p:sldLayoutId id="2147484674"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8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74.emf"/><Relationship Id="rId1" Type="http://schemas.openxmlformats.org/officeDocument/2006/relationships/slideLayout" Target="../slideLayouts/slideLayout2.xml"/><Relationship Id="rId4" Type="http://schemas.openxmlformats.org/officeDocument/2006/relationships/image" Target="../media/image75.emf"/></Relationships>
</file>

<file path=ppt/slides/_rels/slide81.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emf"/></Relationships>
</file>

<file path=ppt/slides/_rels/slide8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8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My valuation journey: Have faith, you must!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a:ea typeface="+mn-ea"/>
                <a:cs typeface="+mn-cs"/>
              </a:rPr>
              <a:t>January 2018</a:t>
            </a:r>
            <a:endParaRPr lang="en-US" dirty="0">
              <a:ea typeface="+mn-ea"/>
              <a:cs typeface="+mn-cs"/>
            </a:endParaRPr>
          </a:p>
          <a:p>
            <a:pPr eaLnBrk="1" fontAlgn="auto" hangingPunct="1">
              <a:spcAft>
                <a:spcPts val="0"/>
              </a:spcAft>
              <a:buFont typeface="Wingdings"/>
              <a:buNone/>
              <a:defRPr/>
            </a:pPr>
            <a:r>
              <a:rPr lang="en-US" dirty="0">
                <a:ea typeface="+mn-ea"/>
                <a:cs typeface="+mn-cs"/>
              </a:rPr>
              <a:t>Aswath Damodaran</a:t>
            </a:r>
          </a:p>
        </p:txBody>
      </p:sp>
      <p:sp>
        <p:nvSpPr>
          <p:cNvPr id="16387"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78B3E02-9354-E14C-8C91-43DB9BB7901B}"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I. Don’t mistake accounting for finance</a:t>
            </a:r>
          </a:p>
        </p:txBody>
      </p:sp>
      <p:pic>
        <p:nvPicPr>
          <p:cNvPr id="18434" name="Picture 1028"/>
          <p:cNvPicPr>
            <a:picLocks noGrp="1" noChangeAspect="1" noChangeArrowheads="1"/>
          </p:cNvPicPr>
          <p:nvPr>
            <p:ph sz="quarter" idx="1"/>
          </p:nvPr>
        </p:nvPicPr>
        <p:blipFill>
          <a:blip r:embed="rId3">
            <a:alphaModFix amt="51000"/>
            <a:extLst>
              <a:ext uri="{28A0092B-C50C-407E-A947-70E740481C1C}">
                <a14:useLocalDpi xmlns:a14="http://schemas.microsoft.com/office/drawing/2010/main" val="0"/>
              </a:ext>
            </a:extLst>
          </a:blip>
          <a:srcRect t="-24638" b="-24638"/>
          <a:stretch>
            <a:fillRect/>
          </a:stretch>
        </p:blipFill>
        <p:spPr>
          <a:xfrm>
            <a:off x="1066800" y="1600200"/>
            <a:ext cx="7753350" cy="4191000"/>
          </a:xfrm>
          <a:solidFill>
            <a:srgbClr val="FFFFFF">
              <a:alpha val="50980"/>
            </a:srgbClr>
          </a:solidFill>
        </p:spPr>
      </p:pic>
      <p:sp>
        <p:nvSpPr>
          <p:cNvPr id="18435" name="TextBox 4"/>
          <p:cNvSpPr txBox="1">
            <a:spLocks noChangeArrowheads="1"/>
          </p:cNvSpPr>
          <p:nvPr/>
        </p:nvSpPr>
        <p:spPr bwMode="auto">
          <a:xfrm>
            <a:off x="3124200" y="1600200"/>
            <a:ext cx="320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Assets are recorded at original cost, adjusted for depreciation. </a:t>
            </a:r>
          </a:p>
        </p:txBody>
      </p:sp>
      <p:cxnSp>
        <p:nvCxnSpPr>
          <p:cNvPr id="18436" name="Straight Arrow Connector 6"/>
          <p:cNvCxnSpPr>
            <a:cxnSpLocks noChangeShapeType="1"/>
          </p:cNvCxnSpPr>
          <p:nvPr/>
        </p:nvCxnSpPr>
        <p:spPr bwMode="auto">
          <a:xfrm rot="5400000">
            <a:off x="3276601" y="2667000"/>
            <a:ext cx="1066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37" name="TextBox 9"/>
          <p:cNvSpPr txBox="1">
            <a:spLocks noChangeArrowheads="1"/>
          </p:cNvSpPr>
          <p:nvPr/>
        </p:nvSpPr>
        <p:spPr bwMode="auto">
          <a:xfrm>
            <a:off x="685800" y="5257800"/>
            <a:ext cx="5410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True intangible assets like brand name, patents and customer did not show up. The only intangible asset of any magnitude (goodwill) is a plug variable that is of consequence only if you do an acquisition.</a:t>
            </a:r>
          </a:p>
        </p:txBody>
      </p:sp>
      <p:cxnSp>
        <p:nvCxnSpPr>
          <p:cNvPr id="18438" name="Straight Arrow Connector 11"/>
          <p:cNvCxnSpPr>
            <a:cxnSpLocks noChangeShapeType="1"/>
          </p:cNvCxnSpPr>
          <p:nvPr/>
        </p:nvCxnSpPr>
        <p:spPr bwMode="auto">
          <a:xfrm flipV="1">
            <a:off x="3124200" y="4800600"/>
            <a:ext cx="7620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39" name="TextBox 12"/>
          <p:cNvSpPr txBox="1">
            <a:spLocks noChangeArrowheads="1"/>
          </p:cNvSpPr>
          <p:nvPr/>
        </p:nvSpPr>
        <p:spPr bwMode="auto">
          <a:xfrm>
            <a:off x="152400" y="1524000"/>
            <a:ext cx="2743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Valued based upon motive for investment – some marked to market, some recorded at cost and some at quasi-cost </a:t>
            </a:r>
          </a:p>
        </p:txBody>
      </p:sp>
      <p:cxnSp>
        <p:nvCxnSpPr>
          <p:cNvPr id="18440" name="Straight Arrow Connector 15"/>
          <p:cNvCxnSpPr>
            <a:cxnSpLocks noChangeShapeType="1"/>
          </p:cNvCxnSpPr>
          <p:nvPr/>
        </p:nvCxnSpPr>
        <p:spPr bwMode="auto">
          <a:xfrm rot="16200000" flipH="1">
            <a:off x="38100" y="2857500"/>
            <a:ext cx="1600200" cy="762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41" name="TextBox 16"/>
          <p:cNvSpPr txBox="1">
            <a:spLocks noChangeArrowheads="1"/>
          </p:cNvSpPr>
          <p:nvPr/>
        </p:nvSpPr>
        <p:spPr bwMode="auto">
          <a:xfrm>
            <a:off x="6858000" y="5105400"/>
            <a:ext cx="19050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Equity reflects original capital invested and historical retained earnings.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Shell’s accounting balance sheet: December 31, 2015</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3</a:t>
            </a:fld>
            <a:endParaRPr lang="en-US" altLang="en-US"/>
          </a:p>
        </p:txBody>
      </p:sp>
      <p:pic>
        <p:nvPicPr>
          <p:cNvPr id="7" name="Content Placeholder 6"/>
          <p:cNvPicPr>
            <a:picLocks noGrp="1" noChangeAspect="1"/>
          </p:cNvPicPr>
          <p:nvPr>
            <p:ph sz="quarter" idx="1"/>
          </p:nvPr>
        </p:nvPicPr>
        <p:blipFill>
          <a:blip r:embed="rId2"/>
          <a:stretch>
            <a:fillRect/>
          </a:stretch>
        </p:blipFill>
        <p:spPr>
          <a:xfrm>
            <a:off x="2197034" y="1600200"/>
            <a:ext cx="4984882" cy="4495800"/>
          </a:xfrm>
          <a:prstGeom prst="rect">
            <a:avLst/>
          </a:prstGeom>
        </p:spPr>
      </p:pic>
    </p:spTree>
    <p:extLst>
      <p:ext uri="{BB962C8B-B14F-4D97-AF65-F5344CB8AC3E}">
        <p14:creationId xmlns:p14="http://schemas.microsoft.com/office/powerpoint/2010/main" val="3272599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The financial balance sheet</a:t>
            </a:r>
          </a:p>
        </p:txBody>
      </p:sp>
      <p:pic>
        <p:nvPicPr>
          <p:cNvPr id="20482" name="Picture 4"/>
          <p:cNvPicPr>
            <a:picLocks noGrp="1" noChangeAspect="1" noChangeArrowheads="1"/>
          </p:cNvPicPr>
          <p:nvPr>
            <p:ph sz="quarter" idx="1"/>
          </p:nvPr>
        </p:nvPicPr>
        <p:blipFill>
          <a:blip r:embed="rId3">
            <a:alphaModFix amt="51000"/>
            <a:extLst>
              <a:ext uri="{28A0092B-C50C-407E-A947-70E740481C1C}">
                <a14:useLocalDpi xmlns:a14="http://schemas.microsoft.com/office/drawing/2010/main" val="0"/>
              </a:ext>
            </a:extLst>
          </a:blip>
          <a:srcRect t="-38522" b="-38522"/>
          <a:stretch>
            <a:fillRect/>
          </a:stretch>
        </p:blipFill>
        <p:spPr>
          <a:xfrm>
            <a:off x="612775" y="1600200"/>
            <a:ext cx="8153400" cy="4495800"/>
          </a:xfrm>
          <a:solidFill>
            <a:srgbClr val="FFFFFF">
              <a:alpha val="50980"/>
            </a:srgbClr>
          </a:solidFill>
        </p:spPr>
      </p:pic>
      <p:sp>
        <p:nvSpPr>
          <p:cNvPr id="20483" name="TextBox 4"/>
          <p:cNvSpPr txBox="1">
            <a:spLocks noChangeArrowheads="1"/>
          </p:cNvSpPr>
          <p:nvPr/>
        </p:nvSpPr>
        <p:spPr bwMode="auto">
          <a:xfrm>
            <a:off x="457200" y="1752600"/>
            <a:ext cx="2133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Recorded at intrinsic value (based upon cash flows and risk), not at original cost</a:t>
            </a:r>
          </a:p>
        </p:txBody>
      </p:sp>
      <p:cxnSp>
        <p:nvCxnSpPr>
          <p:cNvPr id="20484" name="Straight Arrow Connector 6"/>
          <p:cNvCxnSpPr>
            <a:cxnSpLocks noChangeShapeType="1"/>
          </p:cNvCxnSpPr>
          <p:nvPr/>
        </p:nvCxnSpPr>
        <p:spPr bwMode="auto">
          <a:xfrm rot="16200000" flipH="1">
            <a:off x="1066800" y="2590800"/>
            <a:ext cx="533400" cy="381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0485" name="TextBox 7"/>
          <p:cNvSpPr txBox="1">
            <a:spLocks noChangeArrowheads="1"/>
          </p:cNvSpPr>
          <p:nvPr/>
        </p:nvSpPr>
        <p:spPr bwMode="auto">
          <a:xfrm>
            <a:off x="1752600" y="5257800"/>
            <a:ext cx="4343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Value will depend upon magnitude of growth investments and excess returns on these investments</a:t>
            </a:r>
          </a:p>
        </p:txBody>
      </p:sp>
      <p:sp>
        <p:nvSpPr>
          <p:cNvPr id="20486" name="TextBox 8"/>
          <p:cNvSpPr txBox="1">
            <a:spLocks noChangeArrowheads="1"/>
          </p:cNvSpPr>
          <p:nvPr/>
        </p:nvSpPr>
        <p:spPr bwMode="auto">
          <a:xfrm>
            <a:off x="6400800" y="5334000"/>
            <a:ext cx="20574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Intrinsic value of equity, reflecting intrinsic value of assets, net of true value of  debt outstanding.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F582-AD95-F14A-8584-37814CAD9ADB}"/>
              </a:ext>
            </a:extLst>
          </p:cNvPr>
          <p:cNvSpPr>
            <a:spLocks noGrp="1"/>
          </p:cNvSpPr>
          <p:nvPr>
            <p:ph type="title"/>
          </p:nvPr>
        </p:nvSpPr>
        <p:spPr/>
        <p:txBody>
          <a:bodyPr/>
          <a:lstStyle/>
          <a:p>
            <a:r>
              <a:rPr lang="en-US" dirty="0"/>
              <a:t>Royal Dutch: Financial Balance Sheet on December 31, 2015</a:t>
            </a:r>
          </a:p>
        </p:txBody>
      </p:sp>
      <p:sp>
        <p:nvSpPr>
          <p:cNvPr id="3" name="Content Placeholder 2">
            <a:extLst>
              <a:ext uri="{FF2B5EF4-FFF2-40B4-BE49-F238E27FC236}">
                <a16:creationId xmlns:a16="http://schemas.microsoft.com/office/drawing/2014/main" id="{0A03EA42-5870-E944-BDE4-2B9F8E66924E}"/>
              </a:ext>
            </a:extLst>
          </p:cNvPr>
          <p:cNvSpPr>
            <a:spLocks noGrp="1"/>
          </p:cNvSpPr>
          <p:nvPr>
            <p:ph sz="quarter" idx="1"/>
          </p:nvPr>
        </p:nvSpPr>
        <p:spPr/>
        <p:txBody>
          <a:bodyPr/>
          <a:lstStyle/>
          <a:p>
            <a:endParaRPr lang="en-US" dirty="0"/>
          </a:p>
        </p:txBody>
      </p:sp>
      <p:sp>
        <p:nvSpPr>
          <p:cNvPr id="4" name="Footer Placeholder 3">
            <a:extLst>
              <a:ext uri="{FF2B5EF4-FFF2-40B4-BE49-F238E27FC236}">
                <a16:creationId xmlns:a16="http://schemas.microsoft.com/office/drawing/2014/main" id="{4A0EF0C4-72D8-AE4C-8883-835D0CCB54A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501D673-8866-C340-978E-A905F1B5AD4C}"/>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5</a:t>
            </a:fld>
            <a:endParaRPr lang="en-US" altLang="en-US"/>
          </a:p>
        </p:txBody>
      </p:sp>
      <p:graphicFrame>
        <p:nvGraphicFramePr>
          <p:cNvPr id="6" name="Content Placeholder 5">
            <a:extLst>
              <a:ext uri="{FF2B5EF4-FFF2-40B4-BE49-F238E27FC236}">
                <a16:creationId xmlns:a16="http://schemas.microsoft.com/office/drawing/2014/main" id="{7C792D6E-1F2A-1344-B45A-976A4B535B25}"/>
              </a:ext>
            </a:extLst>
          </p:cNvPr>
          <p:cNvGraphicFramePr>
            <a:graphicFrameLocks/>
          </p:cNvGraphicFramePr>
          <p:nvPr>
            <p:extLst>
              <p:ext uri="{D42A27DB-BD31-4B8C-83A1-F6EECF244321}">
                <p14:modId xmlns:p14="http://schemas.microsoft.com/office/powerpoint/2010/main" val="3733226370"/>
              </p:ext>
            </p:extLst>
          </p:nvPr>
        </p:nvGraphicFramePr>
        <p:xfrm>
          <a:off x="932656" y="2133600"/>
          <a:ext cx="7525544" cy="1520190"/>
        </p:xfrm>
        <a:graphic>
          <a:graphicData uri="http://schemas.openxmlformats.org/drawingml/2006/table">
            <a:tbl>
              <a:tblPr>
                <a:tableStyleId>{5C22544A-7EE6-4342-B048-85BDC9FD1C3A}</a:tableStyleId>
              </a:tblPr>
              <a:tblGrid>
                <a:gridCol w="2323624">
                  <a:extLst>
                    <a:ext uri="{9D8B030D-6E8A-4147-A177-3AD203B41FA5}">
                      <a16:colId xmlns:a16="http://schemas.microsoft.com/office/drawing/2014/main" val="3776674297"/>
                    </a:ext>
                  </a:extLst>
                </a:gridCol>
                <a:gridCol w="1364192">
                  <a:extLst>
                    <a:ext uri="{9D8B030D-6E8A-4147-A177-3AD203B41FA5}">
                      <a16:colId xmlns:a16="http://schemas.microsoft.com/office/drawing/2014/main" val="3539554853"/>
                    </a:ext>
                  </a:extLst>
                </a:gridCol>
                <a:gridCol w="2338616">
                  <a:extLst>
                    <a:ext uri="{9D8B030D-6E8A-4147-A177-3AD203B41FA5}">
                      <a16:colId xmlns:a16="http://schemas.microsoft.com/office/drawing/2014/main" val="4248638792"/>
                    </a:ext>
                  </a:extLst>
                </a:gridCol>
                <a:gridCol w="1499112">
                  <a:extLst>
                    <a:ext uri="{9D8B030D-6E8A-4147-A177-3AD203B41FA5}">
                      <a16:colId xmlns:a16="http://schemas.microsoft.com/office/drawing/2014/main" val="3845009019"/>
                    </a:ext>
                  </a:extLst>
                </a:gridCol>
              </a:tblGrid>
              <a:tr h="203200">
                <a:tc>
                  <a:txBody>
                    <a:bodyPr/>
                    <a:lstStyle/>
                    <a:p>
                      <a:pPr algn="ctr" fontAlgn="b"/>
                      <a:r>
                        <a:rPr lang="en-US" sz="1600" i="1" u="none" strike="noStrike" dirty="0">
                          <a:effectLst/>
                        </a:rPr>
                        <a:t>Assets</a:t>
                      </a:r>
                      <a:endParaRPr lang="en-US" sz="16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31-Dec-15</a:t>
                      </a:r>
                      <a:endParaRPr lang="en-US" sz="16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Liabilities</a:t>
                      </a:r>
                      <a:endParaRPr lang="en-US" sz="1600" b="0" i="1"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31-Dec-15</a:t>
                      </a:r>
                      <a:endParaRPr lang="en-US" sz="16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0224698"/>
                  </a:ext>
                </a:extLst>
              </a:tr>
              <a:tr h="203200">
                <a:tc>
                  <a:txBody>
                    <a:bodyPr/>
                    <a:lstStyle/>
                    <a:p>
                      <a:pPr algn="l" fontAlgn="b"/>
                      <a:r>
                        <a:rPr lang="en-US" sz="1600" u="none" strike="noStrike">
                          <a:effectLst/>
                        </a:rPr>
                        <a:t>Upstream Assets</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fontAlgn="ctr"/>
                      <a:r>
                        <a:rPr lang="en-US" sz="1600" u="none" strike="noStrike" dirty="0">
                          <a:effectLst/>
                        </a:rPr>
                        <a:t> $    183,653 </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Debt</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        58,379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798739"/>
                  </a:ext>
                </a:extLst>
              </a:tr>
              <a:tr h="203200">
                <a:tc>
                  <a:txBody>
                    <a:bodyPr/>
                    <a:lstStyle/>
                    <a:p>
                      <a:pPr algn="l" fontAlgn="b"/>
                      <a:r>
                        <a:rPr lang="en-US" sz="1600" u="none" strike="noStrike">
                          <a:effectLst/>
                        </a:rPr>
                        <a:t>Downstream Assets</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algn="l" fontAlgn="b"/>
                      <a:r>
                        <a:rPr lang="en-US" sz="1600" u="none" strike="noStrike">
                          <a:effectLst/>
                        </a:rPr>
                        <a:t>Minority Interests</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1,245 </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825071"/>
                  </a:ext>
                </a:extLst>
              </a:tr>
              <a:tr h="203200">
                <a:tc>
                  <a:txBody>
                    <a:bodyPr/>
                    <a:lstStyle/>
                    <a:p>
                      <a:pPr algn="l" fontAlgn="b"/>
                      <a:r>
                        <a:rPr lang="en-US" sz="1600" u="none" strike="noStrike">
                          <a:effectLst/>
                        </a:rPr>
                        <a:t>Subsidiary Holdings</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33,566 </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Equity</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189,347 </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932050"/>
                  </a:ext>
                </a:extLst>
              </a:tr>
              <a:tr h="203200">
                <a:tc>
                  <a:txBody>
                    <a:bodyPr/>
                    <a:lstStyle/>
                    <a:p>
                      <a:pPr algn="l" fontAlgn="b"/>
                      <a:r>
                        <a:rPr lang="en-US" sz="1600" u="none" strike="noStrike">
                          <a:effectLst/>
                        </a:rPr>
                        <a:t>Cash</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      31,752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375792"/>
                  </a:ext>
                </a:extLst>
              </a:tr>
              <a:tr h="203200">
                <a:tc>
                  <a:txBody>
                    <a:bodyPr/>
                    <a:lstStyle/>
                    <a:p>
                      <a:pPr algn="l"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    248,971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      248,971 </a:t>
                      </a: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013419"/>
                  </a:ext>
                </a:extLst>
              </a:tr>
            </a:tbl>
          </a:graphicData>
        </a:graphic>
      </p:graphicFrame>
    </p:spTree>
    <p:extLst>
      <p:ext uri="{BB962C8B-B14F-4D97-AF65-F5344CB8AC3E}">
        <p14:creationId xmlns:p14="http://schemas.microsoft.com/office/powerpoint/2010/main" val="372171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tLang="en-US">
                <a:ea typeface="ＭＳ Ｐゴシック" charset="-128"/>
              </a:rPr>
              <a:t>II.  Don’t assume that D+CF = DCF</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value of a risky asset can be estimated by discounting the expected cash flows on the asset over its life at a risk-adjusted discount rate: </a:t>
            </a:r>
          </a:p>
          <a:p>
            <a:pPr>
              <a:lnSpc>
                <a:spcPct val="80000"/>
              </a:lnSpc>
            </a:pPr>
            <a:endParaRPr lang="en-US" altLang="en-US" sz="2200">
              <a:ea typeface="ＭＳ Ｐゴシック" charset="-128"/>
            </a:endParaRPr>
          </a:p>
          <a:p>
            <a:pPr eaLnBrk="1" hangingPunct="1">
              <a:lnSpc>
                <a:spcPct val="80000"/>
              </a:lnSpc>
              <a:buFont typeface="Calibri" charset="0"/>
              <a:buAutoNum type="arabicPeriod"/>
            </a:pPr>
            <a:r>
              <a:rPr lang="en-US" altLang="en-US" sz="2200" i="1">
                <a:ea typeface="ＭＳ Ｐゴシック" charset="-128"/>
              </a:rPr>
              <a:t>The IT Proposition</a:t>
            </a:r>
            <a:r>
              <a:rPr lang="en-US" altLang="en-US" sz="2200">
                <a:ea typeface="ＭＳ Ｐゴシック" charset="-128"/>
              </a:rPr>
              <a:t>: If “it” does not affect the cash flows or alter risk (thus changing discount rates), “it” cannot affect value. </a:t>
            </a:r>
          </a:p>
          <a:p>
            <a:pPr eaLnBrk="1" hangingPunct="1">
              <a:lnSpc>
                <a:spcPct val="80000"/>
              </a:lnSpc>
              <a:buFont typeface="Calibri" charset="0"/>
              <a:buAutoNum type="arabicPeriod"/>
            </a:pPr>
            <a:r>
              <a:rPr lang="en-US" altLang="en-US" sz="2200" i="1">
                <a:ea typeface="ＭＳ Ｐゴシック" charset="-128"/>
              </a:rPr>
              <a:t>The DUH Proposition</a:t>
            </a:r>
            <a:r>
              <a:rPr lang="en-US" altLang="en-US" sz="2200">
                <a:ea typeface="ＭＳ Ｐゴシック" charset="-128"/>
              </a:rPr>
              <a:t>: For an asset to have value, the expected cash flows have to be positive some time over the life of the asset.</a:t>
            </a:r>
          </a:p>
          <a:p>
            <a:pPr eaLnBrk="1" hangingPunct="1">
              <a:lnSpc>
                <a:spcPct val="80000"/>
              </a:lnSpc>
              <a:buFont typeface="Calibri" charset="0"/>
              <a:buAutoNum type="arabicPeriod"/>
            </a:pPr>
            <a:r>
              <a:rPr lang="en-US" altLang="en-US" sz="2200" i="1">
                <a:ea typeface="ＭＳ Ｐゴシック" charset="-128"/>
              </a:rPr>
              <a:t>The DON’T FREAK OUT Proposition</a:t>
            </a:r>
            <a:r>
              <a:rPr lang="en-US" altLang="en-US" sz="2200">
                <a:ea typeface="ＭＳ Ｐゴシック" charset="-128"/>
              </a:rPr>
              <a:t>: Assets that generate cash flows early in their life will be worth more than assets that generate cash flows later; the latter may however have greater growth and higher cash flows to compensate.</a:t>
            </a:r>
          </a:p>
          <a:p>
            <a:pPr>
              <a:lnSpc>
                <a:spcPct val="80000"/>
              </a:lnSpc>
            </a:pPr>
            <a:endParaRPr lang="en-US" altLang="en-US" sz="2200">
              <a:ea typeface="ＭＳ Ｐゴシック" charset="-128"/>
            </a:endParaRPr>
          </a:p>
        </p:txBody>
      </p:sp>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85E3E6-7EB3-DD48-B92D-7956F6366751}" type="slidenum">
              <a:rPr lang="en-US" altLang="en-US" sz="1200">
                <a:solidFill>
                  <a:srgbClr val="FFFFFF"/>
                </a:solidFill>
              </a:rPr>
              <a:pPr>
                <a:lnSpc>
                  <a:spcPct val="80000"/>
                </a:lnSpc>
              </a:pPr>
              <a:t>6</a:t>
            </a:fld>
            <a:endParaRPr lang="en-US" altLang="en-US" sz="1200">
              <a:solidFill>
                <a:srgbClr val="FFFFFF"/>
              </a:solidFill>
            </a:endParaRPr>
          </a:p>
        </p:txBody>
      </p:sp>
      <p:pic>
        <p:nvPicPr>
          <p:cNvPr id="225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2860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228600"/>
            <a:ext cx="8156575" cy="990600"/>
          </a:xfrm>
        </p:spPr>
        <p:txBody>
          <a:bodyPr/>
          <a:lstStyle/>
          <a:p>
            <a:pPr eaLnBrk="1" hangingPunct="1"/>
            <a:r>
              <a:rPr lang="en-US" altLang="en-US">
                <a:ea typeface="ＭＳ Ｐゴシック" charset="-128"/>
              </a:rPr>
              <a:t>The drivers of value..</a:t>
            </a:r>
          </a:p>
        </p:txBody>
      </p:sp>
      <p:sp>
        <p:nvSpPr>
          <p:cNvPr id="235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096C9-07EA-2542-8884-84DB438A20A5}" type="slidenum">
              <a:rPr lang="en-US" altLang="en-US" sz="1200">
                <a:solidFill>
                  <a:srgbClr val="FFFFFF"/>
                </a:solidFill>
              </a:rPr>
              <a:pPr>
                <a:lnSpc>
                  <a:spcPct val="80000"/>
                </a:lnSpc>
              </a:pPr>
              <a:t>7</a:t>
            </a:fld>
            <a:endParaRPr lang="en-US" altLang="en-US" sz="1200">
              <a:solidFill>
                <a:srgbClr val="FFFFFF"/>
              </a:solidFill>
            </a:endParaRPr>
          </a:p>
        </p:txBody>
      </p:sp>
      <p:pic>
        <p:nvPicPr>
          <p:cNvPr id="2355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8481" b="-38481"/>
          <a:stretch>
            <a:fillRect/>
          </a:stretch>
        </p:blipFill>
        <p:spPr>
          <a:xfrm>
            <a:off x="612775" y="1600200"/>
            <a:ext cx="8153400" cy="4495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DCF as a tool for intrinsic valuation</a:t>
            </a:r>
          </a:p>
        </p:txBody>
      </p:sp>
      <p:sp>
        <p:nvSpPr>
          <p:cNvPr id="256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21F975-832D-794E-A703-55CC335D4C5C}" type="slidenum">
              <a:rPr lang="en-US" altLang="en-US" sz="1200">
                <a:solidFill>
                  <a:srgbClr val="FFFFFF"/>
                </a:solidFill>
              </a:rPr>
              <a:pPr>
                <a:lnSpc>
                  <a:spcPct val="80000"/>
                </a:lnSpc>
              </a:pPr>
              <a:t>8</a:t>
            </a:fld>
            <a:endParaRPr lang="en-US" altLang="en-US" sz="1200">
              <a:solidFill>
                <a:srgbClr val="FFFFFF"/>
              </a:solidFill>
            </a:endParaRP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365760" lvl="1" indent="0" eaLnBrk="1" fontAlgn="auto" hangingPunct="1">
              <a:spcAft>
                <a:spcPts val="0"/>
              </a:spcAft>
              <a:buFont typeface="Wingdings 2" charset="0"/>
              <a:buNone/>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endParaRPr>
          </a:p>
        </p:txBody>
      </p:sp>
      <p:pic>
        <p:nvPicPr>
          <p:cNvPr id="256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33600"/>
            <a:ext cx="91440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Cash Flows</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3FB20B-B7F6-054D-BF22-BC5CE9A21D61}"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7" name="Content Placeholder 2"/>
          <p:cNvGraphicFramePr>
            <a:graphicFrameLocks noGrp="1"/>
          </p:cNvGraphicFramePr>
          <p:nvPr>
            <p:ph sz="quarter" idx="1"/>
          </p:nvPr>
        </p:nvGraphicFramePr>
        <p:xfrm>
          <a:off x="914400" y="1371600"/>
          <a:ext cx="7620000" cy="5394450"/>
        </p:xfrm>
        <a:graphic>
          <a:graphicData uri="http://schemas.openxmlformats.org/drawingml/2006/table">
            <a:tbl>
              <a:tblPr firstRow="1" bandRow="1">
                <a:tableStyleId>{5C22544A-7EE6-4342-B048-85BDC9FD1C3A}</a:tableStyleId>
              </a:tblPr>
              <a:tblGrid>
                <a:gridCol w="2347126">
                  <a:extLst>
                    <a:ext uri="{9D8B030D-6E8A-4147-A177-3AD203B41FA5}">
                      <a16:colId xmlns:a16="http://schemas.microsoft.com/office/drawing/2014/main" val="20000"/>
                    </a:ext>
                  </a:extLst>
                </a:gridCol>
                <a:gridCol w="5272874">
                  <a:extLst>
                    <a:ext uri="{9D8B030D-6E8A-4147-A177-3AD203B41FA5}">
                      <a16:colId xmlns:a16="http://schemas.microsoft.com/office/drawing/2014/main" val="20001"/>
                    </a:ext>
                  </a:extLst>
                </a:gridCol>
              </a:tblGrid>
              <a:tr h="365651">
                <a:tc>
                  <a:txBody>
                    <a:bodyPr/>
                    <a:lstStyle/>
                    <a:p>
                      <a:r>
                        <a:rPr lang="en-US" sz="1800" dirty="0"/>
                        <a:t>To get to cash</a:t>
                      </a:r>
                      <a:r>
                        <a:rPr lang="en-US" sz="1800" baseline="0" dirty="0"/>
                        <a:t> flow</a:t>
                      </a:r>
                      <a:endParaRPr lang="en-US" sz="1800" dirty="0"/>
                    </a:p>
                  </a:txBody>
                  <a:tcPr marT="45669" marB="45669"/>
                </a:tc>
                <a:tc>
                  <a:txBody>
                    <a:bodyPr/>
                    <a:lstStyle/>
                    <a:p>
                      <a:r>
                        <a:rPr lang="en-US" sz="1800" dirty="0"/>
                        <a:t>Here</a:t>
                      </a:r>
                      <a:r>
                        <a:rPr lang="en-US" sz="1800" baseline="0" dirty="0"/>
                        <a:t> is why</a:t>
                      </a:r>
                      <a:endParaRPr lang="en-US" sz="1800" dirty="0"/>
                    </a:p>
                  </a:txBody>
                  <a:tcPr marT="45669" marB="45669"/>
                </a:tc>
                <a:extLst>
                  <a:ext uri="{0D108BD9-81ED-4DB2-BD59-A6C34878D82A}">
                    <a16:rowId xmlns:a16="http://schemas.microsoft.com/office/drawing/2014/main" val="10000"/>
                  </a:ext>
                </a:extLst>
              </a:tr>
              <a:tr h="1737217">
                <a:tc>
                  <a:txBody>
                    <a:bodyPr/>
                    <a:lstStyle/>
                    <a:p>
                      <a:r>
                        <a:rPr lang="en-US" sz="1800" dirty="0"/>
                        <a:t>Operating Earnings</a:t>
                      </a:r>
                    </a:p>
                  </a:txBody>
                  <a:tcPr marT="45669" marB="45669"/>
                </a:tc>
                <a:tc>
                  <a:txBody>
                    <a:bodyPr/>
                    <a:lstStyle/>
                    <a:p>
                      <a:r>
                        <a:rPr lang="en-US" sz="1800" dirty="0"/>
                        <a:t>This is th</a:t>
                      </a:r>
                      <a:r>
                        <a:rPr lang="en-US" sz="1800" baseline="0" dirty="0"/>
                        <a:t>e earnings before interest &amp; taxes you generate from your existing assets. </a:t>
                      </a:r>
                    </a:p>
                    <a:p>
                      <a:r>
                        <a:rPr lang="en-US" sz="1800" baseline="0" dirty="0"/>
                        <a:t>Operating Earnings = Revenues * Operating Margin</a:t>
                      </a:r>
                    </a:p>
                    <a:p>
                      <a:r>
                        <a:rPr lang="en-US" sz="1800" baseline="0" dirty="0"/>
                        <a:t>Measures the operating efficiency of your assets &amp; can be grown either by growing revenues and/or improving margins.</a:t>
                      </a:r>
                    </a:p>
                  </a:txBody>
                  <a:tcPr marT="45669" marB="45669"/>
                </a:tc>
                <a:extLst>
                  <a:ext uri="{0D108BD9-81ED-4DB2-BD59-A6C34878D82A}">
                    <a16:rowId xmlns:a16="http://schemas.microsoft.com/office/drawing/2014/main" val="10001"/>
                  </a:ext>
                </a:extLst>
              </a:tr>
              <a:tr h="914277">
                <a:tc>
                  <a:txBody>
                    <a:bodyPr/>
                    <a:lstStyle/>
                    <a:p>
                      <a:r>
                        <a:rPr lang="en-US" sz="1800" dirty="0"/>
                        <a:t> (minus)</a:t>
                      </a:r>
                      <a:r>
                        <a:rPr lang="en-US" sz="1800" baseline="0" dirty="0"/>
                        <a:t> Taxes</a:t>
                      </a:r>
                      <a:endParaRPr lang="en-US" sz="1800" dirty="0"/>
                    </a:p>
                  </a:txBody>
                  <a:tcPr marT="45669" marB="45669"/>
                </a:tc>
                <a:tc>
                  <a:txBody>
                    <a:bodyPr/>
                    <a:lstStyle/>
                    <a:p>
                      <a:r>
                        <a:rPr lang="en-US" sz="1800" dirty="0"/>
                        <a:t>These</a:t>
                      </a:r>
                      <a:r>
                        <a:rPr lang="en-US" sz="1800" baseline="0" dirty="0"/>
                        <a:t> are the taxes you would pay on your operating income and are a function of the tax code under which you operate &amp; your fidelity to that code.</a:t>
                      </a:r>
                    </a:p>
                  </a:txBody>
                  <a:tcPr marT="45669" marB="45669"/>
                </a:tc>
                <a:extLst>
                  <a:ext uri="{0D108BD9-81ED-4DB2-BD59-A6C34878D82A}">
                    <a16:rowId xmlns:a16="http://schemas.microsoft.com/office/drawing/2014/main" val="10002"/>
                  </a:ext>
                </a:extLst>
              </a:tr>
              <a:tr h="1462903">
                <a:tc>
                  <a:txBody>
                    <a:bodyPr/>
                    <a:lstStyle/>
                    <a:p>
                      <a:r>
                        <a:rPr lang="en-US" sz="1800" dirty="0"/>
                        <a:t>(minus) Reinvestment</a:t>
                      </a:r>
                    </a:p>
                  </a:txBody>
                  <a:tcPr marT="45669" marB="45669"/>
                </a:tc>
                <a:tc>
                  <a:txBody>
                    <a:bodyPr/>
                    <a:lstStyle/>
                    <a:p>
                      <a:r>
                        <a:rPr lang="en-US" sz="1800" dirty="0"/>
                        <a:t>Reinvestment is designed to generate future growth and can be in long term and short term assets. Higher growth usually requires more</a:t>
                      </a:r>
                      <a:r>
                        <a:rPr lang="en-US" sz="1800" baseline="0" dirty="0"/>
                        <a:t> reinvestment, and the efficiency of growth is a function of how much growth you can get for your reinvestment.</a:t>
                      </a:r>
                      <a:endParaRPr lang="en-US" sz="1800" dirty="0"/>
                    </a:p>
                  </a:txBody>
                  <a:tcPr marT="45669" marB="45669"/>
                </a:tc>
                <a:extLst>
                  <a:ext uri="{0D108BD9-81ED-4DB2-BD59-A6C34878D82A}">
                    <a16:rowId xmlns:a16="http://schemas.microsoft.com/office/drawing/2014/main" val="10003"/>
                  </a:ext>
                </a:extLst>
              </a:tr>
              <a:tr h="914277">
                <a:tc>
                  <a:txBody>
                    <a:bodyPr/>
                    <a:lstStyle/>
                    <a:p>
                      <a:r>
                        <a:rPr lang="en-US" sz="1800" dirty="0"/>
                        <a:t>Free Cash Flow to the Firm</a:t>
                      </a:r>
                    </a:p>
                  </a:txBody>
                  <a:tcPr marT="45669" marB="45669"/>
                </a:tc>
                <a:tc>
                  <a:txBody>
                    <a:bodyPr/>
                    <a:lstStyle/>
                    <a:p>
                      <a:r>
                        <a:rPr lang="en-US" sz="1800" dirty="0"/>
                        <a:t>This is</a:t>
                      </a:r>
                      <a:r>
                        <a:rPr lang="en-US" sz="1800" baseline="0" dirty="0"/>
                        <a:t> a pre-debt cash flow that will be shared by lenders (as interest &amp; principal payments) and by equity investors (as dividends &amp; buybacks).</a:t>
                      </a:r>
                      <a:endParaRPr lang="en-US" sz="1800" dirty="0"/>
                    </a:p>
                  </a:txBody>
                  <a:tcPr marT="45669" marB="45669"/>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5603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 From Revenues to Cash flows</a:t>
            </a:r>
          </a:p>
        </p:txBody>
      </p:sp>
      <p:graphicFrame>
        <p:nvGraphicFramePr>
          <p:cNvPr id="6" name="Content Placeholder 5"/>
          <p:cNvGraphicFramePr>
            <a:graphicFrameLocks noGrp="1"/>
          </p:cNvGraphicFramePr>
          <p:nvPr>
            <p:ph sz="quarter" idx="1"/>
            <p:extLst/>
          </p:nvPr>
        </p:nvGraphicFramePr>
        <p:xfrm>
          <a:off x="838200" y="1676400"/>
          <a:ext cx="7927848" cy="4419600"/>
        </p:xfrm>
        <a:graphic>
          <a:graphicData uri="http://schemas.openxmlformats.org/drawingml/2006/table">
            <a:tbl>
              <a:tblPr>
                <a:tableStyleId>{5C22544A-7EE6-4342-B048-85BDC9FD1C3A}</a:tableStyleId>
              </a:tblPr>
              <a:tblGrid>
                <a:gridCol w="2622288">
                  <a:extLst>
                    <a:ext uri="{9D8B030D-6E8A-4147-A177-3AD203B41FA5}">
                      <a16:colId xmlns:a16="http://schemas.microsoft.com/office/drawing/2014/main" val="20000"/>
                    </a:ext>
                  </a:extLst>
                </a:gridCol>
                <a:gridCol w="1061112">
                  <a:extLst>
                    <a:ext uri="{9D8B030D-6E8A-4147-A177-3AD203B41FA5}">
                      <a16:colId xmlns:a16="http://schemas.microsoft.com/office/drawing/2014/main" val="20001"/>
                    </a:ext>
                  </a:extLst>
                </a:gridCol>
                <a:gridCol w="1061112">
                  <a:extLst>
                    <a:ext uri="{9D8B030D-6E8A-4147-A177-3AD203B41FA5}">
                      <a16:colId xmlns:a16="http://schemas.microsoft.com/office/drawing/2014/main" val="20002"/>
                    </a:ext>
                  </a:extLst>
                </a:gridCol>
                <a:gridCol w="1061112">
                  <a:extLst>
                    <a:ext uri="{9D8B030D-6E8A-4147-A177-3AD203B41FA5}">
                      <a16:colId xmlns:a16="http://schemas.microsoft.com/office/drawing/2014/main" val="20003"/>
                    </a:ext>
                  </a:extLst>
                </a:gridCol>
                <a:gridCol w="1061112">
                  <a:extLst>
                    <a:ext uri="{9D8B030D-6E8A-4147-A177-3AD203B41FA5}">
                      <a16:colId xmlns:a16="http://schemas.microsoft.com/office/drawing/2014/main" val="20004"/>
                    </a:ext>
                  </a:extLst>
                </a:gridCol>
                <a:gridCol w="1061112">
                  <a:extLst>
                    <a:ext uri="{9D8B030D-6E8A-4147-A177-3AD203B41FA5}">
                      <a16:colId xmlns:a16="http://schemas.microsoft.com/office/drawing/2014/main" val="20005"/>
                    </a:ext>
                  </a:extLst>
                </a:gridCol>
              </a:tblGrid>
              <a:tr h="368300">
                <a:tc>
                  <a:txBody>
                    <a:bodyPr/>
                    <a:lstStyle/>
                    <a:p>
                      <a:pPr algn="l" fontAlgn="b"/>
                      <a:r>
                        <a:rPr lang="sk-SK" sz="1600" u="none" strike="noStrike" dirty="0">
                          <a:effectLst/>
                        </a:rPr>
                        <a:t> </a:t>
                      </a:r>
                      <a:endParaRPr lang="sk-SK"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2011</a:t>
                      </a:r>
                      <a:endParaRPr lang="is-IS" sz="1600" b="0" i="1"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2012</a:t>
                      </a:r>
                      <a:endParaRPr lang="is-IS" sz="1600" b="0" i="1"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2013</a:t>
                      </a:r>
                      <a:endParaRPr lang="is-IS" sz="1600" b="0" i="1"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2014</a:t>
                      </a:r>
                      <a:endParaRPr lang="is-IS" sz="1600" b="0" i="1"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2015</a:t>
                      </a:r>
                      <a:endParaRPr lang="is-IS" sz="1600" b="0" i="1"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8300">
                <a:tc>
                  <a:txBody>
                    <a:bodyPr/>
                    <a:lstStyle/>
                    <a:p>
                      <a:pPr algn="l" fontAlgn="b"/>
                      <a:r>
                        <a:rPr lang="en-US" sz="1600" b="1" u="none" strike="noStrike" dirty="0">
                          <a:effectLst/>
                        </a:rPr>
                        <a:t>Revenues</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 $470,171 </a:t>
                      </a:r>
                      <a:endParaRPr lang="en-US" sz="1600" b="1"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$467,153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$451,235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$421,105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$264,960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8300">
                <a:tc>
                  <a:txBody>
                    <a:bodyPr/>
                    <a:lstStyle/>
                    <a:p>
                      <a:pPr algn="l" fontAlgn="b"/>
                      <a:r>
                        <a:rPr lang="en-US" sz="1600" u="none" strike="noStrike" dirty="0">
                          <a:effectLst/>
                        </a:rPr>
                        <a:t>Operating Margin</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9.31%</a:t>
                      </a:r>
                      <a:endParaRPr lang="hr-H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8.11%</a:t>
                      </a:r>
                      <a:endParaRPr lang="hr-H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6.15%</a:t>
                      </a:r>
                      <a:endParaRPr lang="hr-H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5.47%</a:t>
                      </a:r>
                      <a:endParaRPr lang="hr-H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-0.88%</a:t>
                      </a:r>
                      <a:endParaRPr lang="pt-B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8300">
                <a:tc>
                  <a:txBody>
                    <a:bodyPr/>
                    <a:lstStyle/>
                    <a:p>
                      <a:pPr algn="l" fontAlgn="b"/>
                      <a:r>
                        <a:rPr lang="en-US" sz="1600" b="1" u="none" strike="noStrike" dirty="0">
                          <a:effectLst/>
                        </a:rPr>
                        <a:t>Operating Income</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$43,764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$37,879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 $27,769 </a:t>
                      </a:r>
                      <a:endParaRPr lang="en-US" sz="1600" b="1"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$23,026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$(2,322)</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8300">
                <a:tc>
                  <a:txBody>
                    <a:bodyPr/>
                    <a:lstStyle/>
                    <a:p>
                      <a:pPr algn="l" fontAlgn="b"/>
                      <a:r>
                        <a:rPr lang="en-US" sz="1600" u="none" strike="noStrike" dirty="0">
                          <a:effectLst/>
                        </a:rPr>
                        <a:t>Effective tax rate</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42.07%</a:t>
                      </a:r>
                      <a:endParaRPr lang="hr-HR"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44.02%</a:t>
                      </a:r>
                      <a:endParaRPr lang="hr-HR"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46.63%</a:t>
                      </a:r>
                      <a:endParaRPr lang="hr-HR"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50.80%</a:t>
                      </a:r>
                      <a:endParaRPr lang="nb-NO"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47.98%</a:t>
                      </a:r>
                      <a:endParaRPr lang="hr-HR"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68300">
                <a:tc>
                  <a:txBody>
                    <a:bodyPr/>
                    <a:lstStyle/>
                    <a:p>
                      <a:pPr algn="l" fontAlgn="b"/>
                      <a:r>
                        <a:rPr lang="en-US" sz="1600" b="1" u="none" strike="noStrike" dirty="0">
                          <a:effectLst/>
                        </a:rPr>
                        <a:t>Operating Income after taxes</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$25,352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$21,205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$14,821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$11,328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b="1" u="none" strike="noStrike" dirty="0">
                          <a:effectLst/>
                        </a:rPr>
                        <a:t> $(1,208)</a:t>
                      </a:r>
                      <a:endParaRPr lang="is-I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68300">
                <a:tc>
                  <a:txBody>
                    <a:bodyPr/>
                    <a:lstStyle/>
                    <a:p>
                      <a:pPr algn="l" fontAlgn="b"/>
                      <a:r>
                        <a:rPr lang="en-US" sz="1600" u="none" strike="noStrike" dirty="0">
                          <a:effectLst/>
                        </a:rPr>
                        <a:t>Depreciation</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$11,713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$13,518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$16,099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$17,196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$16,779 </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68300">
                <a:tc>
                  <a:txBody>
                    <a:bodyPr/>
                    <a:lstStyle/>
                    <a:p>
                      <a:pPr algn="l" fontAlgn="b"/>
                      <a:r>
                        <a:rPr lang="en-US" sz="1600" u="none" strike="noStrike">
                          <a:effectLst/>
                        </a:rPr>
                        <a:t>Cap Ex</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$26,301 </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$32,576 </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$39,975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$31,676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$26,131 </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68300">
                <a:tc>
                  <a:txBody>
                    <a:bodyPr/>
                    <a:lstStyle/>
                    <a:p>
                      <a:pPr algn="l" fontAlgn="b"/>
                      <a:r>
                        <a:rPr lang="en-US" sz="1600" u="none" strike="noStrike">
                          <a:effectLst/>
                        </a:rPr>
                        <a:t>Change in WC</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$6,471 </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$(3,391)</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$(2,988)</a:t>
                      </a:r>
                      <a:endParaRPr lang="en-US" sz="1600" b="0" i="0" u="none" strike="noStrike">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$(6,405)</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$(5,521)</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68300">
                <a:tc>
                  <a:txBody>
                    <a:bodyPr/>
                    <a:lstStyle/>
                    <a:p>
                      <a:pPr algn="l" fontAlgn="b"/>
                      <a:r>
                        <a:rPr lang="en-US" sz="1600" b="1" u="none" strike="noStrike" dirty="0">
                          <a:effectLst/>
                        </a:rPr>
                        <a:t>FCFF</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$4,293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$5,538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b="1" u="none" strike="noStrike" dirty="0">
                          <a:effectLst/>
                        </a:rPr>
                        <a:t> $(6,067)</a:t>
                      </a:r>
                      <a:endParaRPr lang="is-I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$3,253 </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$(5,039)</a:t>
                      </a:r>
                      <a:endParaRPr lang="en-US" sz="1600" b="1"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68300">
                <a:tc>
                  <a:txBody>
                    <a:bodyPr/>
                    <a:lstStyle/>
                    <a:p>
                      <a:pPr algn="l" fontAlgn="b"/>
                      <a:r>
                        <a:rPr lang="sk-SK" sz="1600" u="none" strike="noStrike">
                          <a:effectLst/>
                        </a:rPr>
                        <a:t> </a:t>
                      </a:r>
                      <a:endParaRPr lang="sk-SK" sz="1600" b="0" i="0" u="none" strike="noStrike">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effectLst/>
                        <a:latin typeface="Arial" charset="0"/>
                      </a:endParaRPr>
                    </a:p>
                  </a:txBody>
                  <a:tcPr marL="6350" marR="6350" marT="635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68300">
                <a:tc>
                  <a:txBody>
                    <a:bodyPr/>
                    <a:lstStyle/>
                    <a:p>
                      <a:pPr algn="l" fontAlgn="b"/>
                      <a:r>
                        <a:rPr lang="en-US" sz="1600" u="none" strike="noStrike" dirty="0">
                          <a:effectLst/>
                        </a:rPr>
                        <a:t>Reinvestment</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$21,059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$15,667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$20,888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$8,075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$3,831 </a:t>
                      </a:r>
                      <a:endParaRPr lang="en-US" sz="1600" b="0" i="0" u="none" strike="noStrike" dirty="0">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10</a:t>
            </a:fld>
            <a:endParaRPr lang="en-US" altLang="en-US"/>
          </a:p>
        </p:txBody>
      </p:sp>
    </p:spTree>
    <p:extLst>
      <p:ext uri="{BB962C8B-B14F-4D97-AF65-F5344CB8AC3E}">
        <p14:creationId xmlns:p14="http://schemas.microsoft.com/office/powerpoint/2010/main" val="2116982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Discount rates</a:t>
            </a:r>
          </a:p>
        </p:txBody>
      </p:sp>
      <p:sp>
        <p:nvSpPr>
          <p:cNvPr id="46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7E6BD3F-4CD3-B94B-9F5F-609DCF82AA1C}" type="slidenum">
              <a:rPr lang="en-US" altLang="en-US" sz="1200">
                <a:solidFill>
                  <a:srgbClr val="FFFFFF"/>
                </a:solidFill>
              </a:rPr>
              <a:pPr>
                <a:lnSpc>
                  <a:spcPct val="80000"/>
                </a:lnSpc>
              </a:pPr>
              <a:t>11</a:t>
            </a:fld>
            <a:endParaRPr lang="en-US" altLang="en-US" sz="1200">
              <a:solidFill>
                <a:srgbClr val="FFFFFF"/>
              </a:solidFill>
            </a:endParaRPr>
          </a:p>
        </p:txBody>
      </p:sp>
      <p:pic>
        <p:nvPicPr>
          <p:cNvPr id="46084"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2206" b="-12206"/>
          <a:stretch>
            <a:fillRect/>
          </a:stretch>
        </p:blipFill>
        <p:spPr>
          <a:xfrm>
            <a:off x="612775" y="1600200"/>
            <a:ext cx="8153400" cy="4495800"/>
          </a:xfrm>
        </p:spPr>
      </p:pic>
    </p:spTree>
    <p:extLst>
      <p:ext uri="{BB962C8B-B14F-4D97-AF65-F5344CB8AC3E}">
        <p14:creationId xmlns:p14="http://schemas.microsoft.com/office/powerpoint/2010/main" val="2832425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Shell’s cost of capital</a:t>
            </a:r>
          </a:p>
        </p:txBody>
      </p:sp>
      <p:graphicFrame>
        <p:nvGraphicFramePr>
          <p:cNvPr id="6" name="Content Placeholder 5"/>
          <p:cNvGraphicFramePr>
            <a:graphicFrameLocks noGrp="1"/>
          </p:cNvGraphicFramePr>
          <p:nvPr>
            <p:ph sz="quarter" idx="1"/>
            <p:extLst/>
          </p:nvPr>
        </p:nvGraphicFramePr>
        <p:xfrm>
          <a:off x="762000" y="1828800"/>
          <a:ext cx="7772400" cy="4029710"/>
        </p:xfrm>
        <a:graphic>
          <a:graphicData uri="http://schemas.openxmlformats.org/drawingml/2006/table">
            <a:tbl>
              <a:tblPr>
                <a:tableStyleId>{5C22544A-7EE6-4342-B048-85BDC9FD1C3A}</a:tableStyleId>
              </a:tblPr>
              <a:tblGrid>
                <a:gridCol w="1295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71507">
                  <a:extLst>
                    <a:ext uri="{9D8B030D-6E8A-4147-A177-3AD203B41FA5}">
                      <a16:colId xmlns:a16="http://schemas.microsoft.com/office/drawing/2014/main" val="20002"/>
                    </a:ext>
                  </a:extLst>
                </a:gridCol>
                <a:gridCol w="1135738">
                  <a:extLst>
                    <a:ext uri="{9D8B030D-6E8A-4147-A177-3AD203B41FA5}">
                      <a16:colId xmlns:a16="http://schemas.microsoft.com/office/drawing/2014/main" val="20003"/>
                    </a:ext>
                  </a:extLst>
                </a:gridCol>
                <a:gridCol w="1017226">
                  <a:extLst>
                    <a:ext uri="{9D8B030D-6E8A-4147-A177-3AD203B41FA5}">
                      <a16:colId xmlns:a16="http://schemas.microsoft.com/office/drawing/2014/main" val="20004"/>
                    </a:ext>
                  </a:extLst>
                </a:gridCol>
                <a:gridCol w="1550530">
                  <a:extLst>
                    <a:ext uri="{9D8B030D-6E8A-4147-A177-3AD203B41FA5}">
                      <a16:colId xmlns:a16="http://schemas.microsoft.com/office/drawing/2014/main" val="20005"/>
                    </a:ext>
                  </a:extLst>
                </a:gridCol>
                <a:gridCol w="987599">
                  <a:extLst>
                    <a:ext uri="{9D8B030D-6E8A-4147-A177-3AD203B41FA5}">
                      <a16:colId xmlns:a16="http://schemas.microsoft.com/office/drawing/2014/main" val="20006"/>
                    </a:ext>
                  </a:extLst>
                </a:gridCol>
              </a:tblGrid>
              <a:tr h="441960">
                <a:tc>
                  <a:txBody>
                    <a:bodyPr/>
                    <a:lstStyle/>
                    <a:p>
                      <a:pPr algn="l" fontAlgn="b"/>
                      <a:r>
                        <a:rPr lang="en-US" sz="1600" u="none" strike="noStrike" dirty="0">
                          <a:effectLst/>
                        </a:rPr>
                        <a:t>Business</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of Company</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Unlevered Beta</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D/E Ratio</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Beta</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Cost of Equity (in US$)</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41960">
                <a:tc>
                  <a:txBody>
                    <a:bodyPr/>
                    <a:lstStyle/>
                    <a:p>
                      <a:pPr algn="l" fontAlgn="b"/>
                      <a:r>
                        <a:rPr lang="en-US" sz="1600" u="none" strike="noStrike" dirty="0">
                          <a:effectLst/>
                        </a:rPr>
                        <a:t>Upstream</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56.56%</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1.13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30.63%</a:t>
                      </a:r>
                      <a:endParaRPr lang="pt-B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600" u="none" strike="noStrike">
                          <a:effectLst/>
                        </a:rPr>
                        <a:t>1.39</a:t>
                      </a:r>
                      <a:endParaRPr lang="uk-U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13.47%</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41960">
                <a:tc>
                  <a:txBody>
                    <a:bodyPr/>
                    <a:lstStyle/>
                    <a:p>
                      <a:pPr algn="l" fontAlgn="b"/>
                      <a:r>
                        <a:rPr lang="en-US" sz="1600" u="none" strike="noStrike">
                          <a:effectLst/>
                        </a:rPr>
                        <a:t>Downstream</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43.44%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0.85</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30.63%</a:t>
                      </a:r>
                      <a:endParaRPr lang="pt-B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1.05</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b="1" u="none" strike="noStrike" dirty="0">
                          <a:effectLst/>
                        </a:rPr>
                        <a:t>10.63%</a:t>
                      </a:r>
                      <a:endParaRPr lang="pt-B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1960">
                <a:tc>
                  <a:txBody>
                    <a:bodyPr/>
                    <a:lstStyle/>
                    <a:p>
                      <a:pPr algn="l" fontAlgn="b"/>
                      <a:r>
                        <a:rPr lang="en-US" sz="1600" u="none" strike="noStrike" dirty="0">
                          <a:effectLst/>
                        </a:rPr>
                        <a:t>Shell</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100.00%</a:t>
                      </a:r>
                      <a:endParaRPr lang="pt-B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1.01</a:t>
                      </a:r>
                      <a:endParaRPr lang="nb-NO"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30.63%</a:t>
                      </a:r>
                      <a:endParaRPr lang="pt-B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12.24%</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83920">
                <a:tc>
                  <a:txBody>
                    <a:bodyPr/>
                    <a:lstStyle/>
                    <a:p>
                      <a:pPr algn="ctr" fontAlgn="b"/>
                      <a:r>
                        <a:rPr lang="en-US" sz="1600" u="none" strike="noStrike" dirty="0">
                          <a:effectLst/>
                        </a:rPr>
                        <a:t>Business</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Cost of Equity</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E/(D+E)</a:t>
                      </a:r>
                      <a:endParaRPr lang="is-I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Pre-tax Cost of Debt</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After-tax Cost of debt</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D/(D+E)</a:t>
                      </a:r>
                      <a:endParaRPr lang="pt-BR"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Cost of Capital</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1960">
                <a:tc>
                  <a:txBody>
                    <a:bodyPr/>
                    <a:lstStyle/>
                    <a:p>
                      <a:pPr algn="l" fontAlgn="b"/>
                      <a:r>
                        <a:rPr lang="en-US" sz="1600" u="none" strike="noStrike">
                          <a:effectLst/>
                        </a:rPr>
                        <a:t>Upstream</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13.47%</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76.55%</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3.10%</a:t>
                      </a:r>
                      <a:endParaRPr lang="pt-B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2.33%</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23.45%</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b="1" u="none" strike="noStrike" dirty="0">
                          <a:effectLst/>
                        </a:rPr>
                        <a:t>10.86%</a:t>
                      </a:r>
                      <a:endParaRPr lang="pl-PL"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41960">
                <a:tc>
                  <a:txBody>
                    <a:bodyPr/>
                    <a:lstStyle/>
                    <a:p>
                      <a:pPr algn="l" fontAlgn="b"/>
                      <a:r>
                        <a:rPr lang="en-US" sz="1600" u="none" strike="noStrike">
                          <a:effectLst/>
                        </a:rPr>
                        <a:t>Downstream</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10.63%</a:t>
                      </a:r>
                      <a:endParaRPr lang="pt-B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76.55%</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3.10%</a:t>
                      </a:r>
                      <a:endParaRPr lang="pt-B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2.33%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23.45%</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8.68%</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41960">
                <a:tc>
                  <a:txBody>
                    <a:bodyPr/>
                    <a:lstStyle/>
                    <a:p>
                      <a:pPr algn="l" fontAlgn="b"/>
                      <a:r>
                        <a:rPr lang="en-US" sz="1600" u="none" strike="noStrike">
                          <a:effectLst/>
                        </a:rPr>
                        <a:t>Shell</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12.24%</a:t>
                      </a:r>
                      <a:endParaRPr lang="hr-HR"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76.55%</a:t>
                      </a:r>
                      <a:endParaRPr lang="hr-HR"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3.10%</a:t>
                      </a:r>
                      <a:endParaRPr lang="pt-BR"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2.33%</a:t>
                      </a:r>
                      <a:endParaRPr lang="hr-HR"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23.45%</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9.91%</a:t>
                      </a:r>
                      <a:endParaRPr lang="hr-HR"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12</a:t>
            </a:fld>
            <a:endParaRPr lang="en-US" altLang="en-US"/>
          </a:p>
        </p:txBody>
      </p:sp>
    </p:spTree>
    <p:extLst>
      <p:ext uri="{BB962C8B-B14F-4D97-AF65-F5344CB8AC3E}">
        <p14:creationId xmlns:p14="http://schemas.microsoft.com/office/powerpoint/2010/main" val="4087772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3. Expected Growth</a:t>
            </a:r>
          </a:p>
        </p:txBody>
      </p:sp>
      <p:sp>
        <p:nvSpPr>
          <p:cNvPr id="239625" name="Rectangle 9"/>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r>
              <a:rPr lang="en-US" u="sng" dirty="0">
                <a:latin typeface="Times" charset="0"/>
                <a:ea typeface="+mn-ea"/>
                <a:cs typeface="+mn-cs"/>
              </a:rPr>
              <a:t>Quality growth is rare</a:t>
            </a:r>
            <a:r>
              <a:rPr lang="en-US" dirty="0">
                <a:latin typeface="Times" charset="0"/>
                <a:ea typeface="+mn-ea"/>
                <a:cs typeface="+mn-cs"/>
              </a:rPr>
              <a:t>  and requires that a firm be able to reinvest a lot and reinvest well (earnings more than your cost of capital) at the same time.</a:t>
            </a:r>
          </a:p>
          <a:p>
            <a:pPr marL="320040" indent="-320040" eaLnBrk="1" fontAlgn="auto" hangingPunct="1">
              <a:spcAft>
                <a:spcPts val="0"/>
              </a:spcAft>
              <a:buFont typeface="Wingdings"/>
              <a:buChar char=""/>
              <a:defRPr/>
            </a:pPr>
            <a:r>
              <a:rPr lang="en-US" u="sng" dirty="0">
                <a:latin typeface="Times" charset="0"/>
                <a:ea typeface="+mn-ea"/>
                <a:cs typeface="+mn-cs"/>
              </a:rPr>
              <a:t>The larger you get</a:t>
            </a:r>
            <a:r>
              <a:rPr lang="en-US" dirty="0">
                <a:latin typeface="Times" charset="0"/>
                <a:ea typeface="+mn-ea"/>
                <a:cs typeface="+mn-cs"/>
              </a:rPr>
              <a:t>, the more difficult it becomes to maintain quality growth.</a:t>
            </a:r>
          </a:p>
          <a:p>
            <a:pPr marL="320040" indent="-320040" eaLnBrk="1" fontAlgn="auto" hangingPunct="1">
              <a:spcAft>
                <a:spcPts val="0"/>
              </a:spcAft>
              <a:buFont typeface="Wingdings"/>
              <a:buChar char=""/>
              <a:defRPr/>
            </a:pPr>
            <a:r>
              <a:rPr lang="en-US" dirty="0">
                <a:latin typeface="Times" charset="0"/>
                <a:ea typeface="+mn-ea"/>
                <a:cs typeface="+mn-cs"/>
              </a:rPr>
              <a:t>You can </a:t>
            </a:r>
            <a:r>
              <a:rPr lang="en-US" u="sng" dirty="0">
                <a:latin typeface="Times" charset="0"/>
                <a:ea typeface="+mn-ea"/>
                <a:cs typeface="+mn-cs"/>
              </a:rPr>
              <a:t>grow while destroying value</a:t>
            </a:r>
            <a:r>
              <a:rPr lang="en-US" dirty="0">
                <a:latin typeface="Times" charset="0"/>
                <a:ea typeface="+mn-ea"/>
                <a:cs typeface="+mn-cs"/>
              </a:rPr>
              <a:t> at the same time.</a:t>
            </a:r>
          </a:p>
          <a:p>
            <a:pPr marL="320040" indent="-320040" eaLnBrk="1" fontAlgn="auto" hangingPunct="1">
              <a:spcAft>
                <a:spcPts val="0"/>
              </a:spcAft>
              <a:buFont typeface="Wingdings"/>
              <a:buChar char=""/>
              <a:defRPr/>
            </a:pPr>
            <a:endParaRPr lang="en-US" dirty="0">
              <a:latin typeface="Times" charset="0"/>
              <a:ea typeface="+mn-ea"/>
              <a:cs typeface="+mn-cs"/>
            </a:endParaRPr>
          </a:p>
        </p:txBody>
      </p:sp>
      <p:pic>
        <p:nvPicPr>
          <p:cNvPr id="4710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7753350" cy="2001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014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9625">
                                            <p:txEl>
                                              <p:pRg st="7" end="7"/>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9625">
                                            <p:txEl>
                                              <p:pRg st="8" end="8"/>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962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Shell’s return on capital</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14</a:t>
            </a:fld>
            <a:endParaRPr lang="en-US" altLang="en-US"/>
          </a:p>
        </p:txBody>
      </p:sp>
      <p:graphicFrame>
        <p:nvGraphicFramePr>
          <p:cNvPr id="6"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997C49B-67BE-714E-966C-D922B4592C60}"/>
              </a:ext>
            </a:extLst>
          </p:cNvPr>
          <p:cNvSpPr txBox="1"/>
          <p:nvPr/>
        </p:nvSpPr>
        <p:spPr>
          <a:xfrm>
            <a:off x="1638834" y="2057400"/>
            <a:ext cx="3362844" cy="523220"/>
          </a:xfrm>
          <a:prstGeom prst="rect">
            <a:avLst/>
          </a:prstGeom>
          <a:noFill/>
        </p:spPr>
        <p:txBody>
          <a:bodyPr wrap="none" rtlCol="0">
            <a:spAutoFit/>
          </a:bodyPr>
          <a:lstStyle/>
          <a:p>
            <a:r>
              <a:rPr lang="en-US" sz="1400" dirty="0"/>
              <a:t>Average ROIC between 1989-2015: 11.47%</a:t>
            </a:r>
          </a:p>
          <a:p>
            <a:r>
              <a:rPr lang="en-US" sz="1400" dirty="0"/>
              <a:t>Average ROIC between 2006-2015: 10.30%</a:t>
            </a:r>
          </a:p>
        </p:txBody>
      </p:sp>
    </p:spTree>
    <p:extLst>
      <p:ext uri="{BB962C8B-B14F-4D97-AF65-F5344CB8AC3E}">
        <p14:creationId xmlns:p14="http://schemas.microsoft.com/office/powerpoint/2010/main" val="256683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Terminal Value</a:t>
            </a:r>
          </a:p>
        </p:txBody>
      </p:sp>
      <p:sp>
        <p:nvSpPr>
          <p:cNvPr id="50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9D949C-8D23-B342-817F-6D6AC1AD79C1}" type="slidenum">
              <a:rPr lang="en-US" altLang="en-US" sz="1200">
                <a:solidFill>
                  <a:srgbClr val="FFFFFF"/>
                </a:solidFill>
              </a:rPr>
              <a:pPr>
                <a:lnSpc>
                  <a:spcPct val="80000"/>
                </a:lnSpc>
              </a:pPr>
              <a:t>15</a:t>
            </a:fld>
            <a:endParaRPr lang="en-US" altLang="en-US" sz="1200">
              <a:solidFill>
                <a:srgbClr val="FFFFFF"/>
              </a:solidFill>
            </a:endParaRPr>
          </a:p>
        </p:txBody>
      </p:sp>
      <p:pic>
        <p:nvPicPr>
          <p:cNvPr id="50180"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9411" b="-19411"/>
          <a:stretch>
            <a:fillRect/>
          </a:stretch>
        </p:blipFill>
        <p:spPr>
          <a:xfrm>
            <a:off x="612775" y="1600200"/>
            <a:ext cx="8153400" cy="4495800"/>
          </a:xfrm>
        </p:spPr>
      </p:pic>
    </p:spTree>
    <p:extLst>
      <p:ext uri="{BB962C8B-B14F-4D97-AF65-F5344CB8AC3E}">
        <p14:creationId xmlns:p14="http://schemas.microsoft.com/office/powerpoint/2010/main" val="1151470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en-US">
                <a:ea typeface="ＭＳ Ｐゴシック" charset="-128"/>
              </a:rPr>
              <a:t>1. Match your cash flows to your discount rates.. </a:t>
            </a:r>
          </a:p>
        </p:txBody>
      </p:sp>
      <p:sp>
        <p:nvSpPr>
          <p:cNvPr id="2765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663A5C-6A48-BC48-B6AF-5BDE46D1B643}" type="slidenum">
              <a:rPr lang="en-US" altLang="en-US" sz="1200">
                <a:solidFill>
                  <a:srgbClr val="FFFFFF"/>
                </a:solidFill>
              </a:rPr>
              <a:pPr>
                <a:lnSpc>
                  <a:spcPct val="80000"/>
                </a:lnSpc>
              </a:pPr>
              <a:t>16</a:t>
            </a:fld>
            <a:endParaRPr lang="en-US" altLang="en-US" sz="1200">
              <a:solidFill>
                <a:srgbClr val="FFFFFF"/>
              </a:solidFill>
            </a:endParaRPr>
          </a:p>
        </p:txBody>
      </p:sp>
      <p:graphicFrame>
        <p:nvGraphicFramePr>
          <p:cNvPr id="8" name="Content Placeholder 5"/>
          <p:cNvGraphicFramePr>
            <a:graphicFrameLocks noGrp="1"/>
          </p:cNvGraphicFramePr>
          <p:nvPr>
            <p:ph sz="quarter" idx="1"/>
            <p:extLst>
              <p:ext uri="{D42A27DB-BD31-4B8C-83A1-F6EECF244321}">
                <p14:modId xmlns:p14="http://schemas.microsoft.com/office/powerpoint/2010/main" val="179311169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Currency Effect</a:t>
            </a:r>
          </a:p>
        </p:txBody>
      </p:sp>
      <p:pic>
        <p:nvPicPr>
          <p:cNvPr id="6" name="Content Placeholder 5"/>
          <p:cNvPicPr>
            <a:picLocks noGrp="1" noChangeAspect="1"/>
          </p:cNvPicPr>
          <p:nvPr>
            <p:ph sz="quarter" idx="1"/>
          </p:nvPr>
        </p:nvPicPr>
        <p:blipFill>
          <a:blip r:embed="rId2"/>
          <a:stretch>
            <a:fillRect/>
          </a:stretch>
        </p:blipFill>
        <p:spPr>
          <a:xfrm>
            <a:off x="612775" y="2930626"/>
            <a:ext cx="8153400" cy="1834947"/>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17</a:t>
            </a:fld>
            <a:endParaRPr lang="en-US" altLang="en-US"/>
          </a:p>
        </p:txBody>
      </p:sp>
    </p:spTree>
    <p:extLst>
      <p:ext uri="{BB962C8B-B14F-4D97-AF65-F5344CB8AC3E}">
        <p14:creationId xmlns:p14="http://schemas.microsoft.com/office/powerpoint/2010/main" val="4091650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Don’t let your “beta” dislike get in the way of assessing risk</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18</a:t>
            </a:fld>
            <a:endParaRPr lang="en-US" altLang="en-US"/>
          </a:p>
        </p:txBody>
      </p:sp>
      <p:pic>
        <p:nvPicPr>
          <p:cNvPr id="6" name="Content Placeholder 5"/>
          <p:cNvPicPr>
            <a:picLocks noGrp="1" noChangeAspect="1"/>
          </p:cNvPicPr>
          <p:nvPr>
            <p:ph sz="quarter" idx="1"/>
          </p:nvPr>
        </p:nvPicPr>
        <p:blipFill>
          <a:blip r:embed="rId2"/>
          <a:stretch>
            <a:fillRect/>
          </a:stretch>
        </p:blipFill>
        <p:spPr>
          <a:xfrm>
            <a:off x="612775" y="1731231"/>
            <a:ext cx="8153400" cy="4233737"/>
          </a:xfrm>
          <a:prstGeom prst="rect">
            <a:avLst/>
          </a:prstGeom>
        </p:spPr>
      </p:pic>
    </p:spTree>
    <p:extLst>
      <p:ext uri="{BB962C8B-B14F-4D97-AF65-F5344CB8AC3E}">
        <p14:creationId xmlns:p14="http://schemas.microsoft.com/office/powerpoint/2010/main" val="642246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if you do use betas, don’t use a regression beta</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19</a:t>
            </a:fld>
            <a:endParaRPr lang="en-US" altLang="en-US"/>
          </a:p>
        </p:txBody>
      </p:sp>
      <p:pic>
        <p:nvPicPr>
          <p:cNvPr id="9" name="Content Placeholder 2">
            <a:extLst>
              <a:ext uri="{FF2B5EF4-FFF2-40B4-BE49-F238E27FC236}">
                <a16:creationId xmlns:a16="http://schemas.microsoft.com/office/drawing/2014/main" id="{4F95219D-3811-C64A-B28D-7B8CFE1D46D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45444" y="1600200"/>
            <a:ext cx="7488062" cy="4495800"/>
          </a:xfrm>
        </p:spPr>
      </p:pic>
    </p:spTree>
    <p:extLst>
      <p:ext uri="{BB962C8B-B14F-4D97-AF65-F5344CB8AC3E}">
        <p14:creationId xmlns:p14="http://schemas.microsoft.com/office/powerpoint/2010/main" val="2978560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Betas</a:t>
            </a:r>
          </a:p>
        </p:txBody>
      </p:sp>
      <p:pic>
        <p:nvPicPr>
          <p:cNvPr id="188418" name="Picture 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39" r="-839"/>
          <a:stretch>
            <a:fillRect/>
          </a:stretch>
        </p:blipFill>
        <p:spPr>
          <a:xfrm>
            <a:off x="612775" y="1600200"/>
            <a:ext cx="8153400" cy="4495800"/>
          </a:xfrm>
        </p:spPr>
      </p:pic>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D5104CF-D0D7-6C47-9066-59BBB26C1BFD}" type="slidenum">
              <a:rPr lang="en-US" altLang="en-US" sz="1200">
                <a:solidFill>
                  <a:srgbClr val="FFFFFF"/>
                </a:solidFill>
              </a:rPr>
              <a:pPr eaLnBrk="1" hangingPunct="1">
                <a:lnSpc>
                  <a:spcPct val="80000"/>
                </a:lnSpc>
              </a:pPr>
              <a:t>20</a:t>
            </a:fld>
            <a:endParaRPr lang="en-US" altLang="en-US" sz="1200">
              <a:solidFill>
                <a:srgbClr val="FFFFFF"/>
              </a:solidFill>
            </a:endParaRPr>
          </a:p>
        </p:txBody>
      </p:sp>
    </p:spTree>
    <p:extLst>
      <p:ext uri="{BB962C8B-B14F-4D97-AF65-F5344CB8AC3E}">
        <p14:creationId xmlns:p14="http://schemas.microsoft.com/office/powerpoint/2010/main" val="39468251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t>3. Risk is not in the past..</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pPr>
            <a:r>
              <a:rPr lang="en-US" altLang="en-US" sz="2600" dirty="0">
                <a:ea typeface="ＭＳ Ｐゴシック" charset="-128"/>
              </a:rPr>
              <a:t>If you are going to use a historical risk premium, make it</a:t>
            </a:r>
          </a:p>
          <a:p>
            <a:pPr lvl="1" eaLnBrk="1" hangingPunct="1">
              <a:lnSpc>
                <a:spcPct val="90000"/>
              </a:lnSpc>
            </a:pPr>
            <a:r>
              <a:rPr lang="en-US" altLang="en-US" sz="2200" dirty="0">
                <a:ea typeface="ＭＳ Ｐゴシック" charset="-128"/>
              </a:rPr>
              <a:t>Long term (because of the standard error)</a:t>
            </a:r>
          </a:p>
          <a:p>
            <a:pPr lvl="1" eaLnBrk="1" hangingPunct="1">
              <a:lnSpc>
                <a:spcPct val="90000"/>
              </a:lnSpc>
            </a:pPr>
            <a:r>
              <a:rPr lang="en-US" altLang="en-US" sz="2200" dirty="0">
                <a:ea typeface="ＭＳ Ｐゴシック" charset="-128"/>
              </a:rPr>
              <a:t>Consistent with your risk free rate</a:t>
            </a:r>
          </a:p>
          <a:p>
            <a:pPr lvl="1" eaLnBrk="1" hangingPunct="1">
              <a:lnSpc>
                <a:spcPct val="90000"/>
              </a:lnSpc>
            </a:pPr>
            <a:r>
              <a:rPr lang="en-US" altLang="en-US" sz="2200" dirty="0">
                <a:ea typeface="ＭＳ Ｐゴシック" charset="-128"/>
              </a:rPr>
              <a:t>A “compounded” average</a:t>
            </a:r>
          </a:p>
          <a:p>
            <a:pPr marL="0" indent="0" eaLnBrk="1" hangingPunct="1">
              <a:lnSpc>
                <a:spcPct val="9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p:txBody>
      </p:sp>
      <p:sp>
        <p:nvSpPr>
          <p:cNvPr id="34820" name="Rectangle 4"/>
          <p:cNvSpPr>
            <a:spLocks noChangeArrowheads="1"/>
          </p:cNvSpPr>
          <p:nvPr/>
        </p:nvSpPr>
        <p:spPr bwMode="auto">
          <a:xfrm>
            <a:off x="8439150" y="4394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8" name="Table 7"/>
          <p:cNvGraphicFramePr>
            <a:graphicFrameLocks noGrp="1"/>
          </p:cNvGraphicFramePr>
          <p:nvPr>
            <p:extLst>
              <p:ext uri="{D42A27DB-BD31-4B8C-83A1-F6EECF244321}">
                <p14:modId xmlns:p14="http://schemas.microsoft.com/office/powerpoint/2010/main" val="540854872"/>
              </p:ext>
            </p:extLst>
          </p:nvPr>
        </p:nvGraphicFramePr>
        <p:xfrm>
          <a:off x="914400" y="1447800"/>
          <a:ext cx="7131051" cy="1950720"/>
        </p:xfrm>
        <a:graphic>
          <a:graphicData uri="http://schemas.openxmlformats.org/drawingml/2006/table">
            <a:tbl>
              <a:tblPr>
                <a:tableStyleId>{5C22544A-7EE6-4342-B048-85BDC9FD1C3A}</a:tableStyleId>
              </a:tblPr>
              <a:tblGrid>
                <a:gridCol w="1109763">
                  <a:extLst>
                    <a:ext uri="{9D8B030D-6E8A-4147-A177-3AD203B41FA5}">
                      <a16:colId xmlns:a16="http://schemas.microsoft.com/office/drawing/2014/main" val="20000"/>
                    </a:ext>
                  </a:extLst>
                </a:gridCol>
                <a:gridCol w="1417420">
                  <a:extLst>
                    <a:ext uri="{9D8B030D-6E8A-4147-A177-3AD203B41FA5}">
                      <a16:colId xmlns:a16="http://schemas.microsoft.com/office/drawing/2014/main" val="20001"/>
                    </a:ext>
                  </a:extLst>
                </a:gridCol>
                <a:gridCol w="1593224">
                  <a:extLst>
                    <a:ext uri="{9D8B030D-6E8A-4147-A177-3AD203B41FA5}">
                      <a16:colId xmlns:a16="http://schemas.microsoft.com/office/drawing/2014/main" val="20002"/>
                    </a:ext>
                  </a:extLst>
                </a:gridCol>
                <a:gridCol w="1417420">
                  <a:extLst>
                    <a:ext uri="{9D8B030D-6E8A-4147-A177-3AD203B41FA5}">
                      <a16:colId xmlns:a16="http://schemas.microsoft.com/office/drawing/2014/main" val="20003"/>
                    </a:ext>
                  </a:extLst>
                </a:gridCol>
                <a:gridCol w="1593224">
                  <a:extLst>
                    <a:ext uri="{9D8B030D-6E8A-4147-A177-3AD203B41FA5}">
                      <a16:colId xmlns:a16="http://schemas.microsoft.com/office/drawing/2014/main" val="20004"/>
                    </a:ext>
                  </a:extLst>
                </a:gridCol>
              </a:tblGrid>
              <a:tr h="2087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600" u="none" strike="noStrike">
                          <a:effectLst/>
                          <a:latin typeface="Times" charset="0"/>
                          <a:ea typeface="Times" charset="0"/>
                          <a:cs typeface="Times" charset="0"/>
                        </a:rPr>
                        <a:t>Arithmetic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600" u="none" strike="noStrike">
                          <a:effectLst/>
                          <a:latin typeface="Times" charset="0"/>
                          <a:ea typeface="Times" charset="0"/>
                          <a:cs typeface="Times" charset="0"/>
                        </a:rPr>
                        <a:t>Geometric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087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Stocks - T. Bills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Bills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8779">
                <a:tc>
                  <a:txBody>
                    <a:bodyPr/>
                    <a:lstStyle/>
                    <a:p>
                      <a:pPr algn="l" fontAlgn="b"/>
                      <a:r>
                        <a:rPr lang="mr-IN" sz="1600" u="none" strike="noStrike">
                          <a:effectLst/>
                          <a:latin typeface="Times" charset="0"/>
                          <a:ea typeface="Times" charset="0"/>
                          <a:cs typeface="Times" charset="0"/>
                        </a:rPr>
                        <a:t>1928-2017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8.09%</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6.26%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4.77%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87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2.10%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2.24%</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8779">
                <a:tc>
                  <a:txBody>
                    <a:bodyPr/>
                    <a:lstStyle/>
                    <a:p>
                      <a:pPr algn="l" fontAlgn="b"/>
                      <a:r>
                        <a:rPr lang="mr-IN" sz="1600" u="none" strike="noStrike">
                          <a:effectLst/>
                          <a:latin typeface="Times" charset="0"/>
                          <a:ea typeface="Times" charset="0"/>
                          <a:cs typeface="Times" charset="0"/>
                        </a:rPr>
                        <a:t>1968-2017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6.58%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4.24%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5.28%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87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2.39%</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8779">
                <a:tc>
                  <a:txBody>
                    <a:bodyPr/>
                    <a:lstStyle/>
                    <a:p>
                      <a:pPr algn="l" fontAlgn="b"/>
                      <a:r>
                        <a:rPr lang="is-IS" sz="1600" u="none" strike="noStrike">
                          <a:effectLst/>
                          <a:latin typeface="Times" charset="0"/>
                          <a:ea typeface="Times" charset="0"/>
                          <a:cs typeface="Times" charset="0"/>
                        </a:rPr>
                        <a:t>2008-2017</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9.85%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8.01%</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4.56%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1494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6.12%</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8.70%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But in the future..</a:t>
            </a:r>
          </a:p>
        </p:txBody>
      </p:sp>
      <p:sp>
        <p:nvSpPr>
          <p:cNvPr id="3686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8B3B26-812A-9C44-A18E-B9651F26CA27}" type="slidenum">
              <a:rPr lang="en-US" altLang="en-US" sz="1200">
                <a:solidFill>
                  <a:srgbClr val="FFFFFF"/>
                </a:solidFill>
              </a:rPr>
              <a:pPr>
                <a:lnSpc>
                  <a:spcPct val="80000"/>
                </a:lnSpc>
              </a:pPr>
              <a:t>22</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2"/>
          <a:stretch>
            <a:fillRect/>
          </a:stretch>
        </p:blipFill>
        <p:spPr>
          <a:xfrm>
            <a:off x="1066800" y="1293359"/>
            <a:ext cx="6859663" cy="44958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2DA2-6A0E-6345-B503-65A0E13F3688}"/>
              </a:ext>
            </a:extLst>
          </p:cNvPr>
          <p:cNvSpPr>
            <a:spLocks noGrp="1"/>
          </p:cNvSpPr>
          <p:nvPr>
            <p:ph type="title"/>
          </p:nvPr>
        </p:nvSpPr>
        <p:spPr/>
        <p:txBody>
          <a:bodyPr/>
          <a:lstStyle/>
          <a:p>
            <a:r>
              <a:rPr lang="en-US" dirty="0"/>
              <a:t>Implied ERP for the S&amp;P 500: History</a:t>
            </a:r>
          </a:p>
        </p:txBody>
      </p:sp>
      <p:pic>
        <p:nvPicPr>
          <p:cNvPr id="6" name="Content Placeholder 5">
            <a:extLst>
              <a:ext uri="{FF2B5EF4-FFF2-40B4-BE49-F238E27FC236}">
                <a16:creationId xmlns:a16="http://schemas.microsoft.com/office/drawing/2014/main" id="{A3CDEE7C-6420-3042-95A7-FC95A7952D7A}"/>
              </a:ext>
            </a:extLst>
          </p:cNvPr>
          <p:cNvPicPr>
            <a:picLocks noGrp="1" noChangeAspect="1"/>
          </p:cNvPicPr>
          <p:nvPr>
            <p:ph sz="quarter" idx="1"/>
          </p:nvPr>
        </p:nvPicPr>
        <p:blipFill>
          <a:blip r:embed="rId2"/>
          <a:stretch>
            <a:fillRect/>
          </a:stretch>
        </p:blipFill>
        <p:spPr>
          <a:xfrm>
            <a:off x="685800" y="1665100"/>
            <a:ext cx="7479126" cy="4948425"/>
          </a:xfrm>
          <a:prstGeom prst="rect">
            <a:avLst/>
          </a:prstGeom>
        </p:spPr>
      </p:pic>
      <p:sp>
        <p:nvSpPr>
          <p:cNvPr id="4" name="Footer Placeholder 3">
            <a:extLst>
              <a:ext uri="{FF2B5EF4-FFF2-40B4-BE49-F238E27FC236}">
                <a16:creationId xmlns:a16="http://schemas.microsoft.com/office/drawing/2014/main" id="{812E7469-5527-3A48-9BC1-672F6C75466C}"/>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E8F604F-8DBE-5943-A7D8-19A49EE0E4D8}"/>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23</a:t>
            </a:fld>
            <a:endParaRPr lang="en-US" altLang="en-US"/>
          </a:p>
        </p:txBody>
      </p:sp>
    </p:spTree>
    <p:extLst>
      <p:ext uri="{BB962C8B-B14F-4D97-AF65-F5344CB8AC3E}">
        <p14:creationId xmlns:p14="http://schemas.microsoft.com/office/powerpoint/2010/main" val="2381293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lstStyle/>
          <a:p>
            <a:r>
              <a:rPr lang="en-US" altLang="en-US" dirty="0">
                <a:ea typeface="ＭＳ Ｐゴシック" charset="-128"/>
              </a:rPr>
              <a:t>4. Globalization is not a buzz word</a:t>
            </a:r>
          </a:p>
        </p:txBody>
      </p:sp>
      <p:sp>
        <p:nvSpPr>
          <p:cNvPr id="3072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As companies get globalized, the valuations that we do have to reflect that globalization. In particular, we need to be wary of</a:t>
            </a:r>
          </a:p>
          <a:p>
            <a:pPr lvl="1"/>
            <a:r>
              <a:rPr lang="en-US" altLang="en-US">
                <a:ea typeface="ＭＳ Ｐゴシック" charset="-128"/>
              </a:rPr>
              <a:t>Currency mismatches: Multinationals derive their revenues in many currencies but you have to be currency-consistent.</a:t>
            </a:r>
          </a:p>
          <a:p>
            <a:pPr lvl="1"/>
            <a:r>
              <a:rPr lang="en-US" altLang="en-US">
                <a:ea typeface="ＭＳ Ｐゴシック" charset="-128"/>
              </a:rPr>
              <a:t>Beta gaming: When a company is listed in many markets, you can get very different betas, depending on how you set up and run a beta regression</a:t>
            </a:r>
          </a:p>
          <a:p>
            <a:pPr lvl="1"/>
            <a:r>
              <a:rPr lang="en-US" altLang="en-US">
                <a:ea typeface="ＭＳ Ｐゴシック" charset="-128"/>
              </a:rPr>
              <a:t>Equity Risk Premiums: The standard practice of estimating equity risk premiums based on your country of incorporation will lead to skewed valuations.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0530C-BBCF-D141-8905-5CB27BB586E8}" type="slidenum">
              <a:rPr lang="en-US" altLang="en-US" sz="1200">
                <a:solidFill>
                  <a:srgbClr val="FFFFFF"/>
                </a:solidFill>
              </a:rPr>
              <a:pPr>
                <a:lnSpc>
                  <a:spcPct val="80000"/>
                </a:lnSpc>
              </a:pPr>
              <a:t>24</a:t>
            </a:fld>
            <a:endParaRPr lang="en-US" altLang="en-US" sz="12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876800" y="6096000"/>
            <a:ext cx="23925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2018</a:t>
            </a:r>
          </a:p>
        </p:txBody>
      </p:sp>
      <p:pic>
        <p:nvPicPr>
          <p:cNvPr id="12" name="Picture 11"/>
          <p:cNvPicPr>
            <a:picLocks noChangeAspect="1"/>
          </p:cNvPicPr>
          <p:nvPr/>
        </p:nvPicPr>
        <p:blipFill>
          <a:blip r:embed="rId3"/>
          <a:stretch>
            <a:fillRect/>
          </a:stretch>
        </p:blipFill>
        <p:spPr>
          <a:xfrm>
            <a:off x="158534" y="3380176"/>
            <a:ext cx="1887998" cy="3173023"/>
          </a:xfrm>
          <a:prstGeom prst="rect">
            <a:avLst/>
          </a:prstGeom>
        </p:spPr>
      </p:pic>
      <p:pic>
        <p:nvPicPr>
          <p:cNvPr id="15" name="Picture 14"/>
          <p:cNvPicPr>
            <a:picLocks noChangeAspect="1"/>
          </p:cNvPicPr>
          <p:nvPr/>
        </p:nvPicPr>
        <p:blipFill>
          <a:blip r:embed="rId4"/>
          <a:stretch>
            <a:fillRect/>
          </a:stretch>
        </p:blipFill>
        <p:spPr>
          <a:xfrm>
            <a:off x="54425" y="3121107"/>
            <a:ext cx="1890345" cy="168251"/>
          </a:xfrm>
          <a:prstGeom prst="rect">
            <a:avLst/>
          </a:prstGeom>
        </p:spPr>
      </p:pic>
      <p:pic>
        <p:nvPicPr>
          <p:cNvPr id="17" name="Picture 16"/>
          <p:cNvPicPr>
            <a:picLocks noChangeAspect="1"/>
          </p:cNvPicPr>
          <p:nvPr/>
        </p:nvPicPr>
        <p:blipFill>
          <a:blip r:embed="rId5"/>
          <a:stretch>
            <a:fillRect/>
          </a:stretch>
        </p:blipFill>
        <p:spPr>
          <a:xfrm>
            <a:off x="144682" y="2507870"/>
            <a:ext cx="1587500" cy="437008"/>
          </a:xfrm>
          <a:prstGeom prst="rect">
            <a:avLst/>
          </a:prstGeom>
        </p:spPr>
      </p:pic>
      <p:pic>
        <p:nvPicPr>
          <p:cNvPr id="18" name="Picture 17"/>
          <p:cNvPicPr>
            <a:picLocks noChangeAspect="1"/>
          </p:cNvPicPr>
          <p:nvPr/>
        </p:nvPicPr>
        <p:blipFill>
          <a:blip r:embed="rId6"/>
          <a:stretch>
            <a:fillRect/>
          </a:stretch>
        </p:blipFill>
        <p:spPr>
          <a:xfrm>
            <a:off x="4120128" y="65287"/>
            <a:ext cx="1790086" cy="3954629"/>
          </a:xfrm>
          <a:prstGeom prst="rect">
            <a:avLst/>
          </a:prstGeom>
        </p:spPr>
      </p:pic>
      <p:pic>
        <p:nvPicPr>
          <p:cNvPr id="20" name="Picture 19"/>
          <p:cNvPicPr>
            <a:picLocks noChangeAspect="1"/>
          </p:cNvPicPr>
          <p:nvPr/>
        </p:nvPicPr>
        <p:blipFill>
          <a:blip r:embed="rId7"/>
          <a:stretch>
            <a:fillRect/>
          </a:stretch>
        </p:blipFill>
        <p:spPr>
          <a:xfrm>
            <a:off x="4146725" y="4133849"/>
            <a:ext cx="2124366" cy="2162816"/>
          </a:xfrm>
          <a:prstGeom prst="rect">
            <a:avLst/>
          </a:prstGeom>
        </p:spPr>
      </p:pic>
      <p:pic>
        <p:nvPicPr>
          <p:cNvPr id="21" name="Picture 20"/>
          <p:cNvPicPr>
            <a:picLocks noChangeAspect="1"/>
          </p:cNvPicPr>
          <p:nvPr/>
        </p:nvPicPr>
        <p:blipFill>
          <a:blip r:embed="rId8"/>
          <a:stretch>
            <a:fillRect/>
          </a:stretch>
        </p:blipFill>
        <p:spPr>
          <a:xfrm>
            <a:off x="6658660" y="1999572"/>
            <a:ext cx="2028140" cy="3425518"/>
          </a:xfrm>
          <a:prstGeom prst="rect">
            <a:avLst/>
          </a:prstGeom>
        </p:spPr>
      </p:pic>
      <p:pic>
        <p:nvPicPr>
          <p:cNvPr id="22" name="Picture 21"/>
          <p:cNvPicPr>
            <a:picLocks noChangeAspect="1"/>
          </p:cNvPicPr>
          <p:nvPr/>
        </p:nvPicPr>
        <p:blipFill>
          <a:blip r:embed="rId9"/>
          <a:stretch>
            <a:fillRect/>
          </a:stretch>
        </p:blipFill>
        <p:spPr>
          <a:xfrm>
            <a:off x="6583609" y="5592955"/>
            <a:ext cx="2247900" cy="624417"/>
          </a:xfrm>
          <a:prstGeom prst="rect">
            <a:avLst/>
          </a:prstGeom>
        </p:spPr>
      </p:pic>
      <p:pic>
        <p:nvPicPr>
          <p:cNvPr id="23" name="Picture 22"/>
          <p:cNvPicPr>
            <a:picLocks noChangeAspect="1"/>
          </p:cNvPicPr>
          <p:nvPr/>
        </p:nvPicPr>
        <p:blipFill>
          <a:blip r:embed="rId10"/>
          <a:stretch>
            <a:fillRect/>
          </a:stretch>
        </p:blipFill>
        <p:spPr>
          <a:xfrm>
            <a:off x="404466" y="107228"/>
            <a:ext cx="3593452" cy="2203070"/>
          </a:xfrm>
          <a:prstGeom prst="rect">
            <a:avLst/>
          </a:prstGeom>
        </p:spPr>
      </p:pic>
      <p:pic>
        <p:nvPicPr>
          <p:cNvPr id="4" name="Picture 3"/>
          <p:cNvPicPr>
            <a:picLocks noChangeAspect="1"/>
          </p:cNvPicPr>
          <p:nvPr/>
        </p:nvPicPr>
        <p:blipFill>
          <a:blip r:embed="rId11"/>
          <a:stretch>
            <a:fillRect/>
          </a:stretch>
        </p:blipFill>
        <p:spPr>
          <a:xfrm>
            <a:off x="2142792" y="2272062"/>
            <a:ext cx="1857651" cy="4281137"/>
          </a:xfrm>
          <a:prstGeom prst="rect">
            <a:avLst/>
          </a:prstGeom>
        </p:spPr>
      </p:pic>
      <p:pic>
        <p:nvPicPr>
          <p:cNvPr id="7" name="Picture 6"/>
          <p:cNvPicPr>
            <a:picLocks noChangeAspect="1"/>
          </p:cNvPicPr>
          <p:nvPr/>
        </p:nvPicPr>
        <p:blipFill>
          <a:blip r:embed="rId12"/>
          <a:stretch>
            <a:fillRect/>
          </a:stretch>
        </p:blipFill>
        <p:spPr>
          <a:xfrm>
            <a:off x="6015278" y="158845"/>
            <a:ext cx="3097540" cy="1638951"/>
          </a:xfrm>
          <a:prstGeom prst="rect">
            <a:avLst/>
          </a:prstGeom>
        </p:spPr>
      </p:pic>
    </p:spTree>
    <p:extLst>
      <p:ext uri="{BB962C8B-B14F-4D97-AF65-F5344CB8AC3E}">
        <p14:creationId xmlns:p14="http://schemas.microsoft.com/office/powerpoint/2010/main" val="1863567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geography of Shell’s reserves..</a:t>
            </a:r>
          </a:p>
        </p:txBody>
      </p:sp>
      <p:pic>
        <p:nvPicPr>
          <p:cNvPr id="4" name="Content Placeholder 3"/>
          <p:cNvPicPr>
            <a:picLocks noGrp="1" noChangeAspect="1"/>
          </p:cNvPicPr>
          <p:nvPr>
            <p:ph sz="quarter" idx="1"/>
          </p:nvPr>
        </p:nvPicPr>
        <p:blipFill>
          <a:blip r:embed="rId2"/>
          <a:stretch>
            <a:fillRect/>
          </a:stretch>
        </p:blipFill>
        <p:spPr>
          <a:xfrm>
            <a:off x="1758916" y="1600200"/>
            <a:ext cx="5861118" cy="4495800"/>
          </a:xfrm>
          <a:prstGeom prst="rect">
            <a:avLst/>
          </a:prstGeom>
        </p:spPr>
      </p:pic>
    </p:spTree>
    <p:extLst>
      <p:ext uri="{BB962C8B-B14F-4D97-AF65-F5344CB8AC3E}">
        <p14:creationId xmlns:p14="http://schemas.microsoft.com/office/powerpoint/2010/main" val="44421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612775" y="228600"/>
            <a:ext cx="8153400" cy="990600"/>
          </a:xfrm>
        </p:spPr>
        <p:txBody>
          <a:bodyPr/>
          <a:lstStyle/>
          <a:p>
            <a:r>
              <a:rPr lang="en-US" altLang="en-US">
                <a:ea typeface="ＭＳ Ｐゴシック" charset="-128"/>
              </a:rPr>
              <a:t>Shell: Equity Risk Premium- March 2016</a:t>
            </a:r>
          </a:p>
        </p:txBody>
      </p:sp>
      <p:graphicFrame>
        <p:nvGraphicFramePr>
          <p:cNvPr id="5" name="Content Placeholder 4"/>
          <p:cNvGraphicFramePr>
            <a:graphicFrameLocks noGrp="1"/>
          </p:cNvGraphicFramePr>
          <p:nvPr>
            <p:ph sz="quarter" idx="1"/>
          </p:nvPr>
        </p:nvGraphicFramePr>
        <p:xfrm>
          <a:off x="2289175" y="1714500"/>
          <a:ext cx="4800600" cy="4267200"/>
        </p:xfrm>
        <a:graphic>
          <a:graphicData uri="http://schemas.openxmlformats.org/drawingml/2006/table">
            <a:tbl>
              <a:tblPr>
                <a:tableStyleId>{5C22544A-7EE6-4342-B048-85BDC9FD1C3A}</a:tableStyleId>
              </a:tblPr>
              <a:tblGrid>
                <a:gridCol w="1457325">
                  <a:extLst>
                    <a:ext uri="{9D8B030D-6E8A-4147-A177-3AD203B41FA5}">
                      <a16:colId xmlns:a16="http://schemas.microsoft.com/office/drawing/2014/main" val="20000"/>
                    </a:ext>
                  </a:extLst>
                </a:gridCol>
                <a:gridCol w="1590675">
                  <a:extLst>
                    <a:ext uri="{9D8B030D-6E8A-4147-A177-3AD203B41FA5}">
                      <a16:colId xmlns:a16="http://schemas.microsoft.com/office/drawing/2014/main" val="20001"/>
                    </a:ext>
                  </a:extLst>
                </a:gridCol>
                <a:gridCol w="923925">
                  <a:extLst>
                    <a:ext uri="{9D8B030D-6E8A-4147-A177-3AD203B41FA5}">
                      <a16:colId xmlns:a16="http://schemas.microsoft.com/office/drawing/2014/main" val="20002"/>
                    </a:ext>
                  </a:extLst>
                </a:gridCol>
                <a:gridCol w="828675">
                  <a:extLst>
                    <a:ext uri="{9D8B030D-6E8A-4147-A177-3AD203B41FA5}">
                      <a16:colId xmlns:a16="http://schemas.microsoft.com/office/drawing/2014/main" val="20003"/>
                    </a:ext>
                  </a:extLst>
                </a:gridCol>
              </a:tblGrid>
              <a:tr h="203200">
                <a:tc>
                  <a:txBody>
                    <a:bodyPr/>
                    <a:lstStyle/>
                    <a:p>
                      <a:pPr algn="ctr" fontAlgn="b"/>
                      <a:r>
                        <a:rPr lang="en-US" sz="1200" i="1" u="none" strike="noStrike" dirty="0">
                          <a:effectLst/>
                        </a:rPr>
                        <a:t>Country</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Oil &amp; Gas Production</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 of Total</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ERP</a:t>
                      </a:r>
                      <a:endParaRPr lang="en-US" sz="1200" b="1" i="1"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0"/>
                  </a:ext>
                </a:extLst>
              </a:tr>
              <a:tr h="203200">
                <a:tc>
                  <a:txBody>
                    <a:bodyPr/>
                    <a:lstStyle/>
                    <a:p>
                      <a:pPr algn="l" fontAlgn="b"/>
                      <a:r>
                        <a:rPr lang="en-US" sz="1200" u="none" strike="noStrike">
                          <a:effectLst/>
                        </a:rPr>
                        <a:t>Denmark</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17396</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3.83%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1"/>
                  </a:ext>
                </a:extLst>
              </a:tr>
              <a:tr h="203200">
                <a:tc>
                  <a:txBody>
                    <a:bodyPr/>
                    <a:lstStyle/>
                    <a:p>
                      <a:pPr algn="l" fontAlgn="b"/>
                      <a:r>
                        <a:rPr lang="en-US" sz="1200" u="none" strike="noStrike">
                          <a:effectLst/>
                        </a:rPr>
                        <a:t>Italy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cs-CZ" sz="1200" u="none" strike="noStrike">
                          <a:effectLst/>
                        </a:rPr>
                        <a:t>11179</a:t>
                      </a:r>
                      <a:endParaRPr lang="cs-CZ"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2.46%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9.14%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2"/>
                  </a:ext>
                </a:extLst>
              </a:tr>
              <a:tr h="203200">
                <a:tc>
                  <a:txBody>
                    <a:bodyPr/>
                    <a:lstStyle/>
                    <a:p>
                      <a:pPr algn="l" fontAlgn="b"/>
                      <a:r>
                        <a:rPr lang="en-US" sz="1200" u="none" strike="noStrike">
                          <a:effectLst/>
                        </a:rPr>
                        <a:t>Norway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14337</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3.16%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3"/>
                  </a:ext>
                </a:extLst>
              </a:tr>
              <a:tr h="203200">
                <a:tc>
                  <a:txBody>
                    <a:bodyPr/>
                    <a:lstStyle/>
                    <a:p>
                      <a:pPr algn="l" fontAlgn="b"/>
                      <a:r>
                        <a:rPr lang="en-US" sz="1200" u="none" strike="noStrike">
                          <a:effectLst/>
                        </a:rPr>
                        <a:t>UK</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20762</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4.57%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6.81%</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4"/>
                  </a:ext>
                </a:extLst>
              </a:tr>
              <a:tr h="203200">
                <a:tc>
                  <a:txBody>
                    <a:bodyPr/>
                    <a:lstStyle/>
                    <a:p>
                      <a:pPr algn="l" fontAlgn="b"/>
                      <a:r>
                        <a:rPr lang="en-US" sz="1200" i="1" u="none" strike="noStrike" dirty="0">
                          <a:effectLst/>
                        </a:rPr>
                        <a:t>Rest of Europe</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fi-FI" sz="1200" i="1" u="none" strike="noStrike" dirty="0">
                          <a:effectLst/>
                        </a:rPr>
                        <a:t>874</a:t>
                      </a:r>
                      <a:endParaRPr lang="fi-FI"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0.19%</a:t>
                      </a:r>
                      <a:endParaRPr lang="pt-BR" sz="1200" b="0" i="1" u="none" strike="noStrike" dirty="0">
                        <a:solidFill>
                          <a:srgbClr val="000000"/>
                        </a:solidFill>
                        <a:effectLst/>
                        <a:latin typeface="Calibri" charset="0"/>
                      </a:endParaRPr>
                    </a:p>
                  </a:txBody>
                  <a:tcPr marL="12700" marR="12700" marT="12700" marB="0" anchor="b"/>
                </a:tc>
                <a:tc>
                  <a:txBody>
                    <a:bodyPr/>
                    <a:lstStyle/>
                    <a:p>
                      <a:pPr algn="ctr" fontAlgn="b"/>
                      <a:r>
                        <a:rPr lang="nb-NO" sz="1200" i="1" u="none" strike="noStrike" dirty="0">
                          <a:effectLst/>
                        </a:rPr>
                        <a:t>7.40%</a:t>
                      </a:r>
                      <a:endParaRPr lang="nb-NO" sz="1200" b="0" i="1"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5"/>
                  </a:ext>
                </a:extLst>
              </a:tr>
              <a:tr h="203200">
                <a:tc>
                  <a:txBody>
                    <a:bodyPr/>
                    <a:lstStyle/>
                    <a:p>
                      <a:pPr algn="l" fontAlgn="b"/>
                      <a:r>
                        <a:rPr lang="en-US" sz="1200" u="none" strike="noStrike">
                          <a:effectLst/>
                        </a:rPr>
                        <a:t>Brunei</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823</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0.18%</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9.04%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6"/>
                  </a:ext>
                </a:extLst>
              </a:tr>
              <a:tr h="203200">
                <a:tc>
                  <a:txBody>
                    <a:bodyPr/>
                    <a:lstStyle/>
                    <a:p>
                      <a:pPr algn="l" fontAlgn="b"/>
                      <a:r>
                        <a:rPr lang="en-US" sz="1200" u="none" strike="noStrike">
                          <a:effectLst/>
                        </a:rPr>
                        <a:t>Iraq</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20009</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4.40%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11.37%</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7"/>
                  </a:ext>
                </a:extLst>
              </a:tr>
              <a:tr h="203200">
                <a:tc>
                  <a:txBody>
                    <a:bodyPr/>
                    <a:lstStyle/>
                    <a:p>
                      <a:pPr algn="l" fontAlgn="b"/>
                      <a:r>
                        <a:rPr lang="en-US" sz="1200" u="none" strike="noStrike">
                          <a:effectLst/>
                        </a:rPr>
                        <a:t>Malaysia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22980</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5.06%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8.05%</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8"/>
                  </a:ext>
                </a:extLst>
              </a:tr>
              <a:tr h="203200">
                <a:tc>
                  <a:txBody>
                    <a:bodyPr/>
                    <a:lstStyle/>
                    <a:p>
                      <a:pPr algn="l" fontAlgn="b"/>
                      <a:r>
                        <a:rPr lang="en-US" sz="1200" u="none" strike="noStrike">
                          <a:effectLst/>
                        </a:rPr>
                        <a:t>Oman</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78404</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17.26%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7.29%</a:t>
                      </a:r>
                      <a:endParaRPr lang="pt-B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9"/>
                  </a:ext>
                </a:extLst>
              </a:tr>
              <a:tr h="203200">
                <a:tc>
                  <a:txBody>
                    <a:bodyPr/>
                    <a:lstStyle/>
                    <a:p>
                      <a:pPr algn="l" fontAlgn="b"/>
                      <a:r>
                        <a:rPr lang="en-US" sz="1200" u="none" strike="noStrike">
                          <a:effectLst/>
                        </a:rPr>
                        <a:t>Russia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22016</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10.06%</a:t>
                      </a:r>
                      <a:endParaRPr lang="pl-PL"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0"/>
                  </a:ext>
                </a:extLst>
              </a:tr>
              <a:tr h="203200">
                <a:tc>
                  <a:txBody>
                    <a:bodyPr/>
                    <a:lstStyle/>
                    <a:p>
                      <a:pPr algn="l" fontAlgn="b"/>
                      <a:r>
                        <a:rPr lang="en-US" sz="1200" i="1" u="none" strike="noStrike" dirty="0">
                          <a:effectLst/>
                        </a:rPr>
                        <a:t>Rest of Asia &amp; ME</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is-IS" sz="1200" i="1" u="none" strike="noStrike">
                          <a:effectLst/>
                        </a:rPr>
                        <a:t>24480</a:t>
                      </a:r>
                      <a:endParaRPr lang="is-IS" sz="1200" b="0" i="1" u="none" strike="noStrike">
                        <a:solidFill>
                          <a:srgbClr val="000000"/>
                        </a:solidFill>
                        <a:effectLst/>
                        <a:latin typeface="Calibri" charset="0"/>
                      </a:endParaRPr>
                    </a:p>
                  </a:txBody>
                  <a:tcPr marL="12700" marR="12700" marT="12700" marB="0" anchor="b"/>
                </a:tc>
                <a:tc>
                  <a:txBody>
                    <a:bodyPr/>
                    <a:lstStyle/>
                    <a:p>
                      <a:pPr algn="ctr" fontAlgn="b"/>
                      <a:r>
                        <a:rPr lang="pt-BR" sz="1200" i="1" u="none" strike="noStrike">
                          <a:effectLst/>
                        </a:rPr>
                        <a:t>5.39%</a:t>
                      </a:r>
                      <a:endParaRPr lang="pt-BR" sz="1200" b="0" i="1" u="none" strike="noStrike">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7.74%</a:t>
                      </a:r>
                      <a:endParaRPr lang="hr-HR" sz="1200" b="0" i="1"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1"/>
                  </a:ext>
                </a:extLst>
              </a:tr>
              <a:tr h="203200">
                <a:tc>
                  <a:txBody>
                    <a:bodyPr/>
                    <a:lstStyle/>
                    <a:p>
                      <a:pPr algn="l" fontAlgn="b"/>
                      <a:r>
                        <a:rPr lang="en-US" sz="1200" i="1" u="none" strike="noStrike" dirty="0">
                          <a:effectLst/>
                        </a:rPr>
                        <a:t>Oceania</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is-IS" sz="1200" i="1" u="none" strike="noStrike" dirty="0">
                          <a:effectLst/>
                        </a:rPr>
                        <a:t>7858</a:t>
                      </a:r>
                      <a:endParaRPr lang="is-IS" sz="1200" b="0" i="1" u="none" strike="noStrike" dirty="0">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1.73%</a:t>
                      </a:r>
                      <a:endParaRPr lang="hr-HR" sz="1200" b="0" i="1" u="none" strike="noStrike" dirty="0">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6.20%</a:t>
                      </a:r>
                      <a:endParaRPr lang="hr-HR" sz="1200" b="0" i="1"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2"/>
                  </a:ext>
                </a:extLst>
              </a:tr>
              <a:tr h="203200">
                <a:tc>
                  <a:txBody>
                    <a:bodyPr/>
                    <a:lstStyle/>
                    <a:p>
                      <a:pPr algn="l" fontAlgn="b"/>
                      <a:r>
                        <a:rPr lang="en-US" sz="1200" u="none" strike="noStrike">
                          <a:effectLst/>
                        </a:rPr>
                        <a:t>Gabon</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12472</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11.76%</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3"/>
                  </a:ext>
                </a:extLst>
              </a:tr>
              <a:tr h="203200">
                <a:tc>
                  <a:txBody>
                    <a:bodyPr/>
                    <a:lstStyle/>
                    <a:p>
                      <a:pPr algn="l" fontAlgn="b"/>
                      <a:r>
                        <a:rPr lang="en-US" sz="1200" u="none" strike="noStrike">
                          <a:effectLst/>
                        </a:rPr>
                        <a:t>Nigeria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cs-CZ" sz="1200" u="none" strike="noStrike">
                          <a:effectLst/>
                        </a:rPr>
                        <a:t>67832</a:t>
                      </a:r>
                      <a:endParaRPr lang="cs-CZ"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14.93%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11.76%</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4"/>
                  </a:ext>
                </a:extLst>
              </a:tr>
              <a:tr h="203200">
                <a:tc>
                  <a:txBody>
                    <a:bodyPr/>
                    <a:lstStyle/>
                    <a:p>
                      <a:pPr algn="l" fontAlgn="b"/>
                      <a:r>
                        <a:rPr lang="en-US" sz="1200" u="none" strike="noStrike">
                          <a:effectLst/>
                        </a:rPr>
                        <a:t>Rest of Africa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6159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12.17%</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5"/>
                  </a:ext>
                </a:extLst>
              </a:tr>
              <a:tr h="203200">
                <a:tc>
                  <a:txBody>
                    <a:bodyPr/>
                    <a:lstStyle/>
                    <a:p>
                      <a:pPr algn="l" fontAlgn="b"/>
                      <a:r>
                        <a:rPr lang="en-US" sz="1200" u="none" strike="noStrike">
                          <a:effectLst/>
                        </a:rPr>
                        <a:t>USA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104263</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22.95%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6"/>
                  </a:ext>
                </a:extLst>
              </a:tr>
              <a:tr h="203200">
                <a:tc>
                  <a:txBody>
                    <a:bodyPr/>
                    <a:lstStyle/>
                    <a:p>
                      <a:pPr algn="l" fontAlgn="b"/>
                      <a:r>
                        <a:rPr lang="en-US" sz="1200" u="none" strike="noStrike">
                          <a:effectLst/>
                        </a:rPr>
                        <a:t>Canada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8599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1.89%</a:t>
                      </a:r>
                      <a:endParaRPr lang="it-IT"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7"/>
                  </a:ext>
                </a:extLst>
              </a:tr>
              <a:tr h="203200">
                <a:tc>
                  <a:txBody>
                    <a:bodyPr/>
                    <a:lstStyle/>
                    <a:p>
                      <a:pPr algn="l" fontAlgn="b"/>
                      <a:r>
                        <a:rPr lang="en-US" sz="1200" u="none" strike="noStrike">
                          <a:effectLst/>
                        </a:rPr>
                        <a:t>Brazil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13307</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9.60%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8"/>
                  </a:ext>
                </a:extLst>
              </a:tr>
              <a:tr h="203200">
                <a:tc>
                  <a:txBody>
                    <a:bodyPr/>
                    <a:lstStyle/>
                    <a:p>
                      <a:pPr algn="l" fontAlgn="b"/>
                      <a:r>
                        <a:rPr lang="en-US" sz="1200" i="1" u="none" strike="noStrike" dirty="0">
                          <a:effectLst/>
                        </a:rPr>
                        <a:t>Rest of Latin America</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ru-RU" sz="1200" i="1" u="none" strike="noStrike" dirty="0">
                          <a:effectLst/>
                        </a:rPr>
                        <a:t>576</a:t>
                      </a:r>
                      <a:endParaRPr lang="ru-RU"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0.13%</a:t>
                      </a:r>
                      <a:endParaRPr lang="pt-BR"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10.78%</a:t>
                      </a:r>
                      <a:endParaRPr lang="pt-BR" sz="1200" b="0" i="1"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9"/>
                  </a:ext>
                </a:extLst>
              </a:tr>
              <a:tr h="203200">
                <a:tc>
                  <a:txBody>
                    <a:bodyPr/>
                    <a:lstStyle/>
                    <a:p>
                      <a:pPr algn="l" fontAlgn="b"/>
                      <a:r>
                        <a:rPr lang="en-US" sz="1200" b="1" u="none" strike="noStrike" dirty="0">
                          <a:effectLst/>
                        </a:rPr>
                        <a:t>Royal Dutch Shell</a:t>
                      </a:r>
                      <a:endParaRPr lang="en-US" sz="1200" b="1" i="0" u="none" strike="noStrike" dirty="0">
                        <a:solidFill>
                          <a:srgbClr val="000000"/>
                        </a:solidFill>
                        <a:effectLst/>
                        <a:latin typeface="Calibri" charset="0"/>
                      </a:endParaRPr>
                    </a:p>
                  </a:txBody>
                  <a:tcPr marL="12700" marR="12700" marT="12700" marB="0" anchor="b"/>
                </a:tc>
                <a:tc>
                  <a:txBody>
                    <a:bodyPr/>
                    <a:lstStyle/>
                    <a:p>
                      <a:pPr algn="ctr" fontAlgn="b"/>
                      <a:r>
                        <a:rPr lang="is-IS" sz="1200" b="1" u="none" strike="noStrike" dirty="0">
                          <a:effectLst/>
                        </a:rPr>
                        <a:t>454326</a:t>
                      </a:r>
                      <a:endParaRPr lang="is-IS" sz="1200" b="1" i="0" u="none" strike="noStrike" dirty="0">
                        <a:solidFill>
                          <a:srgbClr val="000000"/>
                        </a:solidFill>
                        <a:effectLst/>
                        <a:latin typeface="Calibri" charset="0"/>
                      </a:endParaRPr>
                    </a:p>
                  </a:txBody>
                  <a:tcPr marL="12700" marR="12700" marT="12700" marB="0" anchor="b"/>
                </a:tc>
                <a:tc>
                  <a:txBody>
                    <a:bodyPr/>
                    <a:lstStyle/>
                    <a:p>
                      <a:pPr algn="ctr" fontAlgn="b"/>
                      <a:r>
                        <a:rPr lang="pt-BR" sz="1200" b="1" u="none" strike="noStrike" dirty="0">
                          <a:effectLst/>
                        </a:rPr>
                        <a:t>100.00%</a:t>
                      </a:r>
                      <a:endParaRPr lang="pt-BR" sz="1200" b="1" i="0" u="none" strike="noStrike" dirty="0">
                        <a:solidFill>
                          <a:srgbClr val="000000"/>
                        </a:solidFill>
                        <a:effectLst/>
                        <a:latin typeface="Calibri" charset="0"/>
                      </a:endParaRPr>
                    </a:p>
                  </a:txBody>
                  <a:tcPr marL="12700" marR="12700" marT="12700" marB="0" anchor="b"/>
                </a:tc>
                <a:tc>
                  <a:txBody>
                    <a:bodyPr/>
                    <a:lstStyle/>
                    <a:p>
                      <a:pPr algn="ctr" fontAlgn="b"/>
                      <a:r>
                        <a:rPr lang="hr-HR" sz="1200" b="1" u="none" strike="noStrike" dirty="0">
                          <a:effectLst/>
                        </a:rPr>
                        <a:t>8.26%</a:t>
                      </a:r>
                      <a:endParaRPr lang="hr-HR" sz="1200" b="1" i="0"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549062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en-US" dirty="0">
                <a:ea typeface="ＭＳ Ｐゴシック" charset="-128"/>
              </a:rPr>
              <a:t>5. Everyone may do it, but that does not make it right.. The small cap premium</a:t>
            </a:r>
          </a:p>
        </p:txBody>
      </p:sp>
      <p:sp>
        <p:nvSpPr>
          <p:cNvPr id="3379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C36393-DC03-6649-9C96-A6672DAA47D8}" type="slidenum">
              <a:rPr lang="en-US" altLang="en-US" sz="1200">
                <a:solidFill>
                  <a:srgbClr val="FFFFFF"/>
                </a:solidFill>
              </a:rPr>
              <a:pPr>
                <a:lnSpc>
                  <a:spcPct val="80000"/>
                </a:lnSpc>
              </a:pPr>
              <a:t>28</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84889189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dirty="0">
                <a:ea typeface="ＭＳ Ｐゴシック" charset="-128"/>
              </a:rPr>
              <a:t>6. Don’t let your inputs be at war with each other..</a:t>
            </a:r>
          </a:p>
        </p:txBody>
      </p:sp>
      <p:sp>
        <p:nvSpPr>
          <p:cNvPr id="286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AF241B-1D8A-9843-8E58-607EB3E7459D}" type="slidenum">
              <a:rPr lang="en-US" altLang="en-US" sz="1200">
                <a:solidFill>
                  <a:srgbClr val="FFFFFF"/>
                </a:solidFill>
              </a:rPr>
              <a:pPr>
                <a:lnSpc>
                  <a:spcPct val="80000"/>
                </a:lnSpc>
              </a:pPr>
              <a:t>29</a:t>
            </a:fld>
            <a:endParaRPr lang="en-US" altLang="en-US" sz="1200">
              <a:solidFill>
                <a:srgbClr val="FFFFFF"/>
              </a:solidFill>
            </a:endParaRPr>
          </a:p>
        </p:txBody>
      </p:sp>
      <p:pic>
        <p:nvPicPr>
          <p:cNvPr id="28676"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24387" r="-24387"/>
          <a:stretch>
            <a:fillRect/>
          </a:stretch>
        </p:blipFill>
        <p:spPr>
          <a:xfrm>
            <a:off x="612775" y="1600200"/>
            <a:ext cx="8153400" cy="44958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Improbable: Willy Wonkitis</a:t>
            </a:r>
          </a:p>
        </p:txBody>
      </p:sp>
    </p:spTree>
    <p:extLst>
      <p:ext uri="{BB962C8B-B14F-4D97-AF65-F5344CB8AC3E}">
        <p14:creationId xmlns:p14="http://schemas.microsoft.com/office/powerpoint/2010/main" val="1896077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And consider the trade offs..</a:t>
            </a:r>
          </a:p>
        </p:txBody>
      </p:sp>
      <p:sp>
        <p:nvSpPr>
          <p:cNvPr id="296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34CBBE-D9F2-CA44-BB23-AF59901C8FBF}" type="slidenum">
              <a:rPr lang="en-US" altLang="en-US" sz="1200">
                <a:solidFill>
                  <a:srgbClr val="FFFFFF"/>
                </a:solidFill>
              </a:rPr>
              <a:pPr>
                <a:lnSpc>
                  <a:spcPct val="80000"/>
                </a:lnSpc>
              </a:pPr>
              <a:t>31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D163A127-2185-D84E-AD06-2614461A19A3}"/>
              </a:ext>
            </a:extLst>
          </p:cNvPr>
          <p:cNvPicPr>
            <a:picLocks noGrp="1" noChangeAspect="1"/>
          </p:cNvPicPr>
          <p:nvPr>
            <p:ph sz="quarter" idx="1"/>
          </p:nvPr>
        </p:nvPicPr>
        <p:blipFill>
          <a:blip r:embed="rId2"/>
          <a:stretch>
            <a:fillRect/>
          </a:stretch>
        </p:blipFill>
        <p:spPr>
          <a:xfrm>
            <a:off x="1600371" y="1600200"/>
            <a:ext cx="6178208" cy="44958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 and its peers</a:t>
            </a:r>
          </a:p>
        </p:txBody>
      </p:sp>
      <p:graphicFrame>
        <p:nvGraphicFramePr>
          <p:cNvPr id="6" name="Content Placeholder 5"/>
          <p:cNvGraphicFramePr>
            <a:graphicFrameLocks noGrp="1"/>
          </p:cNvGraphicFramePr>
          <p:nvPr>
            <p:ph sz="quarter" idx="1"/>
          </p:nvPr>
        </p:nvGraphicFramePr>
        <p:xfrm>
          <a:off x="962024" y="1714500"/>
          <a:ext cx="7454901" cy="4267200"/>
        </p:xfrm>
        <a:graphic>
          <a:graphicData uri="http://schemas.openxmlformats.org/drawingml/2006/table">
            <a:tbl>
              <a:tblPr>
                <a:tableStyleId>{5C22544A-7EE6-4342-B048-85BDC9FD1C3A}</a:tableStyleId>
              </a:tblPr>
              <a:tblGrid>
                <a:gridCol w="3989276">
                  <a:extLst>
                    <a:ext uri="{9D8B030D-6E8A-4147-A177-3AD203B41FA5}">
                      <a16:colId xmlns:a16="http://schemas.microsoft.com/office/drawing/2014/main" val="20000"/>
                    </a:ext>
                  </a:extLst>
                </a:gridCol>
                <a:gridCol w="580778">
                  <a:extLst>
                    <a:ext uri="{9D8B030D-6E8A-4147-A177-3AD203B41FA5}">
                      <a16:colId xmlns:a16="http://schemas.microsoft.com/office/drawing/2014/main" val="20001"/>
                    </a:ext>
                  </a:extLst>
                </a:gridCol>
                <a:gridCol w="1437663">
                  <a:extLst>
                    <a:ext uri="{9D8B030D-6E8A-4147-A177-3AD203B41FA5}">
                      <a16:colId xmlns:a16="http://schemas.microsoft.com/office/drawing/2014/main" val="20002"/>
                    </a:ext>
                  </a:extLst>
                </a:gridCol>
                <a:gridCol w="1447184">
                  <a:extLst>
                    <a:ext uri="{9D8B030D-6E8A-4147-A177-3AD203B41FA5}">
                      <a16:colId xmlns:a16="http://schemas.microsoft.com/office/drawing/2014/main" val="20003"/>
                    </a:ext>
                  </a:extLst>
                </a:gridCol>
              </a:tblGrid>
              <a:tr h="203200">
                <a:tc>
                  <a:txBody>
                    <a:bodyPr/>
                    <a:lstStyle/>
                    <a:p>
                      <a:pPr algn="ctr" fontAlgn="b"/>
                      <a:r>
                        <a:rPr lang="en-US" sz="1200" u="none" strike="noStrike">
                          <a:effectLst/>
                        </a:rPr>
                        <a:t>Company Name</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ROIC</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Cost of capital in US$</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ROIC - Cost of Capital</a:t>
                      </a:r>
                      <a:endParaRPr lang="en-US" sz="1200" b="0" i="1"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0"/>
                  </a:ext>
                </a:extLst>
              </a:tr>
              <a:tr h="203200">
                <a:tc>
                  <a:txBody>
                    <a:bodyPr/>
                    <a:lstStyle/>
                    <a:p>
                      <a:pPr algn="l" fontAlgn="b"/>
                      <a:r>
                        <a:rPr lang="en-US" sz="1200" u="none" strike="noStrike">
                          <a:effectLst/>
                        </a:rPr>
                        <a:t>Exxon Mobil Corporation (NYSE:XOM)</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7.38%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-2.56%</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1"/>
                  </a:ext>
                </a:extLst>
              </a:tr>
              <a:tr h="203200">
                <a:tc>
                  <a:txBody>
                    <a:bodyPr/>
                    <a:lstStyle/>
                    <a:p>
                      <a:pPr algn="l" fontAlgn="b"/>
                      <a:r>
                        <a:rPr lang="en-US" sz="1200" u="none" strike="noStrike">
                          <a:effectLst/>
                        </a:rPr>
                        <a:t>PetroChina Co. Ltd. (SEHK:857)</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11.07%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-8.33%</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2"/>
                  </a:ext>
                </a:extLst>
              </a:tr>
              <a:tr h="203200">
                <a:tc>
                  <a:txBody>
                    <a:bodyPr/>
                    <a:lstStyle/>
                    <a:p>
                      <a:pPr algn="l" fontAlgn="b"/>
                      <a:r>
                        <a:rPr lang="en-US" sz="1200" u="none" strike="noStrike">
                          <a:effectLst/>
                        </a:rPr>
                        <a:t>Chevron Corporation (NYSE:CVX)</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0.55%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9.69%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-9.14%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3"/>
                  </a:ext>
                </a:extLst>
              </a:tr>
              <a:tr h="203200">
                <a:tc>
                  <a:txBody>
                    <a:bodyPr/>
                    <a:lstStyle/>
                    <a:p>
                      <a:pPr algn="l" fontAlgn="b"/>
                      <a:r>
                        <a:rPr lang="en-US" sz="1200" u="none" strike="noStrike">
                          <a:effectLst/>
                        </a:rPr>
                        <a:t>Royal Dutch Shell plc (ENXTAM:RDSA)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0.67%</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-9.24%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4"/>
                  </a:ext>
                </a:extLst>
              </a:tr>
              <a:tr h="203200">
                <a:tc>
                  <a:txBody>
                    <a:bodyPr/>
                    <a:lstStyle/>
                    <a:p>
                      <a:pPr algn="l" fontAlgn="b"/>
                      <a:r>
                        <a:rPr lang="en-US" sz="1200" u="none" strike="noStrike">
                          <a:effectLst/>
                        </a:rPr>
                        <a:t>TOTAL S.A. (ENXTPA:FP)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3.40%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10.52%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-7.11%</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5"/>
                  </a:ext>
                </a:extLst>
              </a:tr>
              <a:tr h="203200">
                <a:tc>
                  <a:txBody>
                    <a:bodyPr/>
                    <a:lstStyle/>
                    <a:p>
                      <a:pPr algn="l" fontAlgn="b"/>
                      <a:r>
                        <a:rPr lang="pt-BR" sz="1200" u="none" strike="noStrike">
                          <a:effectLst/>
                        </a:rPr>
                        <a:t>BP p.l.c. (LSE:BP.)</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10.59%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-15.44%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6"/>
                  </a:ext>
                </a:extLst>
              </a:tr>
              <a:tr h="203200">
                <a:tc>
                  <a:txBody>
                    <a:bodyPr/>
                    <a:lstStyle/>
                    <a:p>
                      <a:pPr algn="l" fontAlgn="b"/>
                      <a:r>
                        <a:rPr lang="en-US" sz="1200" u="none" strike="noStrike">
                          <a:effectLst/>
                        </a:rPr>
                        <a:t>China Petroleum &amp; Chemical Corp. (SEHK:386)</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0.35%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10.76%</a:t>
                      </a:r>
                      <a:endParaRPr lang="pl-PL"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-10.41%</a:t>
                      </a:r>
                      <a:endParaRPr lang="pl-PL"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7"/>
                  </a:ext>
                </a:extLst>
              </a:tr>
              <a:tr h="203200">
                <a:tc>
                  <a:txBody>
                    <a:bodyPr/>
                    <a:lstStyle/>
                    <a:p>
                      <a:pPr algn="l" fontAlgn="b"/>
                      <a:r>
                        <a:rPr lang="en-US" sz="1200" u="none" strike="noStrike">
                          <a:effectLst/>
                        </a:rPr>
                        <a:t>Eni SpA (BIT:ENI)</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1.63%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13.73%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-12.10%</a:t>
                      </a:r>
                      <a:endParaRPr lang="pt-B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8"/>
                  </a:ext>
                </a:extLst>
              </a:tr>
              <a:tr h="203200">
                <a:tc>
                  <a:txBody>
                    <a:bodyPr/>
                    <a:lstStyle/>
                    <a:p>
                      <a:pPr algn="l" fontAlgn="b"/>
                      <a:r>
                        <a:rPr lang="en-US" sz="1200" u="none" strike="noStrike">
                          <a:effectLst/>
                        </a:rPr>
                        <a:t>Occidental Petroleum Corporation (NYSE:OXY)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-16.29%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9.82%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-26.11%</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9"/>
                  </a:ext>
                </a:extLst>
              </a:tr>
              <a:tr h="203200">
                <a:tc>
                  <a:txBody>
                    <a:bodyPr/>
                    <a:lstStyle/>
                    <a:p>
                      <a:pPr algn="l" fontAlgn="b"/>
                      <a:r>
                        <a:rPr lang="en-US" sz="1200" u="none" strike="noStrike">
                          <a:effectLst/>
                        </a:rPr>
                        <a:t>BG Group plc (LSE:BG.)</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3.58%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10.85%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-7.27%</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0"/>
                  </a:ext>
                </a:extLst>
              </a:tr>
              <a:tr h="203200">
                <a:tc>
                  <a:txBody>
                    <a:bodyPr/>
                    <a:lstStyle/>
                    <a:p>
                      <a:pPr algn="l" fontAlgn="b"/>
                      <a:r>
                        <a:rPr lang="en-US" sz="1200" u="none" strike="noStrike">
                          <a:effectLst/>
                        </a:rPr>
                        <a:t>Statoil ASA (OB:STL)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9.57%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-5.64%</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1"/>
                  </a:ext>
                </a:extLst>
              </a:tr>
              <a:tr h="203200">
                <a:tc>
                  <a:txBody>
                    <a:bodyPr/>
                    <a:lstStyle/>
                    <a:p>
                      <a:pPr algn="l" fontAlgn="b"/>
                      <a:r>
                        <a:rPr lang="en-US" sz="1200" u="none" strike="noStrike">
                          <a:effectLst/>
                        </a:rPr>
                        <a:t>Public Joint Stock Company Gazprom (MICEX:GAZP)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4.73%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-11.23%</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2"/>
                  </a:ext>
                </a:extLst>
              </a:tr>
              <a:tr h="203200">
                <a:tc>
                  <a:txBody>
                    <a:bodyPr/>
                    <a:lstStyle/>
                    <a:p>
                      <a:pPr algn="l" fontAlgn="b"/>
                      <a:r>
                        <a:rPr lang="en-US" sz="1200" u="none" strike="noStrike">
                          <a:effectLst/>
                        </a:rPr>
                        <a:t>Suncor Energy Inc. (TSX:SU)</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-7.22%</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3"/>
                  </a:ext>
                </a:extLst>
              </a:tr>
              <a:tr h="203200">
                <a:tc>
                  <a:txBody>
                    <a:bodyPr/>
                    <a:lstStyle/>
                    <a:p>
                      <a:pPr algn="l" fontAlgn="b"/>
                      <a:r>
                        <a:rPr lang="en-US" sz="1200" u="none" strike="noStrike">
                          <a:effectLst/>
                        </a:rPr>
                        <a:t>Imperial Oil Ltd. (TSX:IMO)</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-5.06%</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4"/>
                  </a:ext>
                </a:extLst>
              </a:tr>
              <a:tr h="203200">
                <a:tc>
                  <a:txBody>
                    <a:bodyPr/>
                    <a:lstStyle/>
                    <a:p>
                      <a:pPr algn="l" fontAlgn="b"/>
                      <a:r>
                        <a:rPr lang="en-US" sz="1200" u="none" strike="noStrike">
                          <a:effectLst/>
                        </a:rPr>
                        <a:t>Public Joint Stock Company Oil Company LUKOIL (MICEX:LKOH)</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2.19%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15.51%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-13.32%</a:t>
                      </a:r>
                      <a:endParaRPr lang="it-IT"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5"/>
                  </a:ext>
                </a:extLst>
              </a:tr>
              <a:tr h="203200">
                <a:tc>
                  <a:txBody>
                    <a:bodyPr/>
                    <a:lstStyle/>
                    <a:p>
                      <a:pPr algn="l" fontAlgn="b"/>
                      <a:r>
                        <a:rPr lang="en-US" sz="1200" u="none" strike="noStrike">
                          <a:effectLst/>
                        </a:rPr>
                        <a:t>PTT Public Company Limited (SET:PTT)</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3.31%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-10.59%</a:t>
                      </a:r>
                      <a:endParaRPr lang="pt-B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6"/>
                  </a:ext>
                </a:extLst>
              </a:tr>
              <a:tr h="203200">
                <a:tc>
                  <a:txBody>
                    <a:bodyPr/>
                    <a:lstStyle/>
                    <a:p>
                      <a:pPr algn="l" fontAlgn="b"/>
                      <a:r>
                        <a:rPr lang="en-US" sz="1200" u="none" strike="noStrike">
                          <a:effectLst/>
                        </a:rPr>
                        <a:t>Sasol Ltd. (JSE:SOL)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17.16%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13.68%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3.48%</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7"/>
                  </a:ext>
                </a:extLst>
              </a:tr>
              <a:tr h="203200">
                <a:tc>
                  <a:txBody>
                    <a:bodyPr/>
                    <a:lstStyle/>
                    <a:p>
                      <a:pPr algn="l" fontAlgn="b"/>
                      <a:r>
                        <a:rPr lang="en-US" sz="1200" u="none" strike="noStrike">
                          <a:effectLst/>
                        </a:rPr>
                        <a:t>Open Joint Stock Company Surgutneftegas (MICEX:SNGS)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4.92%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15.36%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-10.43%</a:t>
                      </a:r>
                      <a:endParaRPr lang="pt-B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8"/>
                  </a:ext>
                </a:extLst>
              </a:tr>
              <a:tr h="203200">
                <a:tc>
                  <a:txBody>
                    <a:bodyPr/>
                    <a:lstStyle/>
                    <a:p>
                      <a:pPr algn="l" fontAlgn="b"/>
                      <a:r>
                        <a:rPr lang="en-US" sz="1200" u="none" strike="noStrike">
                          <a:effectLst/>
                        </a:rPr>
                        <a:t>Repsol, S.A. (CATS:REP)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1.79%</a:t>
                      </a:r>
                      <a:endParaRPr lang="it-IT"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-12.20%</a:t>
                      </a:r>
                      <a:endParaRPr lang="hr-HR" sz="12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9"/>
                  </a:ext>
                </a:extLst>
              </a:tr>
              <a:tr h="203200">
                <a:tc>
                  <a:txBody>
                    <a:bodyPr/>
                    <a:lstStyle/>
                    <a:p>
                      <a:pPr algn="l" fontAlgn="b"/>
                      <a:r>
                        <a:rPr lang="en-US" sz="1200" u="none" strike="noStrike">
                          <a:effectLst/>
                        </a:rPr>
                        <a:t>Ecopetrol SA (BVC:ECOPETROL)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3.39%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dirty="0">
                          <a:effectLst/>
                        </a:rPr>
                        <a:t>-10.57%</a:t>
                      </a:r>
                      <a:endParaRPr lang="pt-BR" sz="1200" b="0" i="0"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3591573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dirty="0">
                <a:ea typeface="ＭＳ Ｐゴシック" charset="-128"/>
              </a:rPr>
              <a:t>7. Don’t sweat the small stuff – Costs of Capital histogram for the US</a:t>
            </a:r>
          </a:p>
        </p:txBody>
      </p:sp>
      <p:sp>
        <p:nvSpPr>
          <p:cNvPr id="3789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88E3B0-E887-AB43-8EA5-8F74C8FDAEF1}" type="slidenum">
              <a:rPr lang="en-US" altLang="en-US" sz="1200">
                <a:solidFill>
                  <a:srgbClr val="FFFFFF"/>
                </a:solidFill>
              </a:rPr>
              <a:pPr>
                <a:lnSpc>
                  <a:spcPct val="80000"/>
                </a:lnSpc>
              </a:pPr>
              <a:t>33</a:t>
            </a:fld>
            <a:endParaRPr lang="en-US" altLang="en-US" sz="1200">
              <a:solidFill>
                <a:srgbClr val="FFFFFF"/>
              </a:solidFill>
            </a:endParaRPr>
          </a:p>
        </p:txBody>
      </p:sp>
      <p:pic>
        <p:nvPicPr>
          <p:cNvPr id="12" name="Content Placeholder 11">
            <a:extLst>
              <a:ext uri="{FF2B5EF4-FFF2-40B4-BE49-F238E27FC236}">
                <a16:creationId xmlns:a16="http://schemas.microsoft.com/office/drawing/2014/main" id="{193CF44E-6922-8242-B5BD-0062D31FE137}"/>
              </a:ext>
            </a:extLst>
          </p:cNvPr>
          <p:cNvPicPr>
            <a:picLocks noGrp="1" noChangeAspect="1"/>
          </p:cNvPicPr>
          <p:nvPr>
            <p:ph sz="quarter" idx="1"/>
          </p:nvPr>
        </p:nvPicPr>
        <p:blipFill>
          <a:blip r:embed="rId3"/>
          <a:stretch>
            <a:fillRect/>
          </a:stretch>
        </p:blipFill>
        <p:spPr>
          <a:xfrm>
            <a:off x="1554841" y="1600200"/>
            <a:ext cx="6269268" cy="4495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FB96-E494-5049-8A76-FE79B52418FB}"/>
              </a:ext>
            </a:extLst>
          </p:cNvPr>
          <p:cNvSpPr>
            <a:spLocks noGrp="1"/>
          </p:cNvSpPr>
          <p:nvPr>
            <p:ph type="title"/>
          </p:nvPr>
        </p:nvSpPr>
        <p:spPr/>
        <p:txBody>
          <a:bodyPr/>
          <a:lstStyle/>
          <a:p>
            <a:r>
              <a:rPr lang="en-US" dirty="0"/>
              <a:t>And for global companies</a:t>
            </a:r>
          </a:p>
        </p:txBody>
      </p:sp>
      <p:pic>
        <p:nvPicPr>
          <p:cNvPr id="6" name="Content Placeholder 5">
            <a:extLst>
              <a:ext uri="{FF2B5EF4-FFF2-40B4-BE49-F238E27FC236}">
                <a16:creationId xmlns:a16="http://schemas.microsoft.com/office/drawing/2014/main" id="{DE07D6CA-00C0-D645-AFAD-67A7C6922902}"/>
              </a:ext>
            </a:extLst>
          </p:cNvPr>
          <p:cNvPicPr>
            <a:picLocks noGrp="1" noChangeAspect="1"/>
          </p:cNvPicPr>
          <p:nvPr>
            <p:ph sz="quarter" idx="1"/>
          </p:nvPr>
        </p:nvPicPr>
        <p:blipFill>
          <a:blip r:embed="rId2"/>
          <a:stretch>
            <a:fillRect/>
          </a:stretch>
        </p:blipFill>
        <p:spPr>
          <a:xfrm>
            <a:off x="1563931" y="1600200"/>
            <a:ext cx="6251087" cy="4495800"/>
          </a:xfrm>
          <a:prstGeom prst="rect">
            <a:avLst/>
          </a:prstGeom>
        </p:spPr>
      </p:pic>
      <p:sp>
        <p:nvSpPr>
          <p:cNvPr id="4" name="Footer Placeholder 3">
            <a:extLst>
              <a:ext uri="{FF2B5EF4-FFF2-40B4-BE49-F238E27FC236}">
                <a16:creationId xmlns:a16="http://schemas.microsoft.com/office/drawing/2014/main" id="{7C54B8F5-BA78-AA49-9137-6794BC1E356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D016F83-8A1B-2D48-B514-276898682C8C}"/>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34</a:t>
            </a:fld>
            <a:endParaRPr lang="en-US" altLang="en-US"/>
          </a:p>
        </p:txBody>
      </p:sp>
    </p:spTree>
    <p:extLst>
      <p:ext uri="{BB962C8B-B14F-4D97-AF65-F5344CB8AC3E}">
        <p14:creationId xmlns:p14="http://schemas.microsoft.com/office/powerpoint/2010/main" val="3423510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dirty="0">
                <a:ea typeface="ＭＳ Ｐゴシック" charset="-128"/>
              </a:rPr>
              <a:t>8. Don’t let your macro views drown out your micro views..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a:ea typeface="ＭＳ Ｐゴシック" charset="-128"/>
              </a:rPr>
              <a:t>When you are asked to value a company, you should keep your focus on what drives that value. If you bring in your specific macro views into the valuation, the value that you obtain for a company will be a joint result of what you think about the company and your macro views.</a:t>
            </a:r>
          </a:p>
          <a:p>
            <a:pPr>
              <a:lnSpc>
                <a:spcPct val="90000"/>
              </a:lnSpc>
            </a:pPr>
            <a:r>
              <a:rPr lang="en-US" altLang="en-US" b="1">
                <a:ea typeface="ＭＳ Ｐゴシック" charset="-128"/>
              </a:rPr>
              <a:t>Bottom line</a:t>
            </a:r>
            <a:r>
              <a:rPr lang="en-US" altLang="en-US">
                <a:ea typeface="ＭＳ Ｐゴシック" charset="-128"/>
              </a:rPr>
              <a:t>: If you have macro views, provide them separately. You should be as macro-neutral as you can be, in your company valuations. </a:t>
            </a:r>
          </a:p>
          <a:p>
            <a:pPr>
              <a:lnSpc>
                <a:spcPct val="90000"/>
              </a:lnSpc>
            </a:pPr>
            <a:r>
              <a:rPr lang="en-US" altLang="en-US" b="1">
                <a:ea typeface="ＭＳ Ｐゴシック" charset="-128"/>
              </a:rPr>
              <a:t>Follow up</a:t>
            </a:r>
            <a:r>
              <a:rPr lang="en-US" altLang="en-US">
                <a:ea typeface="ＭＳ Ｐゴシック" charset="-128"/>
              </a:rPr>
              <a:t>: If you find macro risk dominating your thoughts, deal with it frontally.</a:t>
            </a:r>
          </a:p>
          <a:p>
            <a:pPr>
              <a:lnSpc>
                <a:spcPct val="90000"/>
              </a:lnSpc>
            </a:pPr>
            <a:endParaRPr lang="en-US" altLang="en-US">
              <a:ea typeface="ＭＳ Ｐゴシック" charset="-128"/>
            </a:endParaRPr>
          </a:p>
        </p:txBody>
      </p:sp>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8A68C0-B89B-E143-A2C5-2E312C1FFD3D}"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biggest driver for Shell (and no surprise) is..</a:t>
            </a:r>
          </a:p>
        </p:txBody>
      </p:sp>
      <p:graphicFrame>
        <p:nvGraphicFramePr>
          <p:cNvPr id="4" name="Content Placeholder 3"/>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667000"/>
            <a:ext cx="4267200" cy="523220"/>
          </a:xfrm>
          <a:prstGeom prst="rect">
            <a:avLst/>
          </a:prstGeom>
        </p:spPr>
        <p:txBody>
          <a:bodyPr wrap="square">
            <a:spAutoFit/>
          </a:bodyPr>
          <a:lstStyle/>
          <a:p>
            <a:r>
              <a:rPr lang="en-US" sz="1400" i="1" dirty="0"/>
              <a:t>Revenues =  39,992.77 + 4,039.39 * Average Oil Price    R squared = 96.44% </a:t>
            </a:r>
          </a:p>
        </p:txBody>
      </p:sp>
    </p:spTree>
    <p:extLst>
      <p:ext uri="{BB962C8B-B14F-4D97-AF65-F5344CB8AC3E}">
        <p14:creationId xmlns:p14="http://schemas.microsoft.com/office/powerpoint/2010/main" val="1679902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 they do have some power to alter your income..</a:t>
            </a:r>
          </a:p>
        </p:txBody>
      </p:sp>
      <p:graphicFrame>
        <p:nvGraphicFramePr>
          <p:cNvPr id="4" name="Content Placeholder 3"/>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362200"/>
            <a:ext cx="4648200" cy="523220"/>
          </a:xfrm>
          <a:prstGeom prst="rect">
            <a:avLst/>
          </a:prstGeom>
        </p:spPr>
        <p:txBody>
          <a:bodyPr wrap="square">
            <a:spAutoFit/>
          </a:bodyPr>
          <a:lstStyle/>
          <a:p>
            <a:r>
              <a:rPr lang="en-US" sz="1400" i="1" dirty="0"/>
              <a:t>Operating Income =  6,436.38 + 284.15 * Average Oil Price   R squared = 59.55% </a:t>
            </a:r>
          </a:p>
        </p:txBody>
      </p:sp>
    </p:spTree>
    <p:extLst>
      <p:ext uri="{BB962C8B-B14F-4D97-AF65-F5344CB8AC3E}">
        <p14:creationId xmlns:p14="http://schemas.microsoft.com/office/powerpoint/2010/main" val="212854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Oil Prices: An Epic Fall..</a:t>
            </a:r>
          </a:p>
        </p:txBody>
      </p:sp>
      <p:pic>
        <p:nvPicPr>
          <p:cNvPr id="6" name="Content Placeholder 5"/>
          <p:cNvPicPr>
            <a:picLocks noGrp="1" noChangeAspect="1"/>
          </p:cNvPicPr>
          <p:nvPr>
            <p:ph sz="quarter" idx="1"/>
          </p:nvPr>
        </p:nvPicPr>
        <p:blipFill>
          <a:blip r:embed="rId2"/>
          <a:stretch>
            <a:fillRect/>
          </a:stretch>
        </p:blipFill>
        <p:spPr>
          <a:xfrm>
            <a:off x="1753982" y="1600200"/>
            <a:ext cx="5870985"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38</a:t>
            </a:fld>
            <a:endParaRPr lang="en-US" altLang="en-US"/>
          </a:p>
        </p:txBody>
      </p:sp>
    </p:spTree>
    <p:extLst>
      <p:ext uri="{BB962C8B-B14F-4D97-AF65-F5344CB8AC3E}">
        <p14:creationId xmlns:p14="http://schemas.microsoft.com/office/powerpoint/2010/main" val="1592139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That no one foresaw in December 2014..</a:t>
            </a:r>
          </a:p>
        </p:txBody>
      </p:sp>
      <p:pic>
        <p:nvPicPr>
          <p:cNvPr id="6" name="Content Placeholder 5"/>
          <p:cNvPicPr>
            <a:picLocks noGrp="1" noChangeAspect="1"/>
          </p:cNvPicPr>
          <p:nvPr>
            <p:ph sz="quarter" idx="1"/>
          </p:nvPr>
        </p:nvPicPr>
        <p:blipFill>
          <a:blip r:embed="rId2"/>
          <a:stretch>
            <a:fillRect/>
          </a:stretch>
        </p:blipFill>
        <p:spPr>
          <a:xfrm>
            <a:off x="2285230" y="1600200"/>
            <a:ext cx="4808490"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39</a:t>
            </a:fld>
            <a:endParaRPr lang="en-US" altLang="en-US"/>
          </a:p>
        </p:txBody>
      </p:sp>
    </p:spTree>
    <p:extLst>
      <p:ext uri="{BB962C8B-B14F-4D97-AF65-F5344CB8AC3E}">
        <p14:creationId xmlns:p14="http://schemas.microsoft.com/office/powerpoint/2010/main" val="4231126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in March 2015</a:t>
            </a:r>
          </a:p>
        </p:txBody>
      </p:sp>
      <p:pic>
        <p:nvPicPr>
          <p:cNvPr id="6" name="Content Placeholder 5"/>
          <p:cNvPicPr>
            <a:picLocks noGrp="1" noChangeAspect="1"/>
          </p:cNvPicPr>
          <p:nvPr>
            <p:ph sz="quarter" idx="1"/>
          </p:nvPr>
        </p:nvPicPr>
        <p:blipFill>
          <a:blip r:embed="rId2"/>
          <a:stretch>
            <a:fillRect/>
          </a:stretch>
        </p:blipFill>
        <p:spPr>
          <a:xfrm>
            <a:off x="2178922" y="1600200"/>
            <a:ext cx="5021105"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40</a:t>
            </a:fld>
            <a:endParaRPr lang="en-US" altLang="en-US"/>
          </a:p>
        </p:txBody>
      </p:sp>
    </p:spTree>
    <p:extLst>
      <p:ext uri="{BB962C8B-B14F-4D97-AF65-F5344CB8AC3E}">
        <p14:creationId xmlns:p14="http://schemas.microsoft.com/office/powerpoint/2010/main" val="502371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in August 2015</a:t>
            </a:r>
          </a:p>
        </p:txBody>
      </p:sp>
      <p:pic>
        <p:nvPicPr>
          <p:cNvPr id="6" name="Content Placeholder 5"/>
          <p:cNvPicPr>
            <a:picLocks noGrp="1" noChangeAspect="1"/>
          </p:cNvPicPr>
          <p:nvPr>
            <p:ph sz="quarter" idx="1"/>
          </p:nvPr>
        </p:nvPicPr>
        <p:blipFill>
          <a:blip r:embed="rId2"/>
          <a:stretch>
            <a:fillRect/>
          </a:stretch>
        </p:blipFill>
        <p:spPr>
          <a:xfrm>
            <a:off x="2302601" y="1600200"/>
            <a:ext cx="4773747"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41</a:t>
            </a:fld>
            <a:endParaRPr lang="en-US" altLang="en-US"/>
          </a:p>
        </p:txBody>
      </p:sp>
    </p:spTree>
    <p:extLst>
      <p:ext uri="{BB962C8B-B14F-4D97-AF65-F5344CB8AC3E}">
        <p14:creationId xmlns:p14="http://schemas.microsoft.com/office/powerpoint/2010/main" val="3422828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in October 2015</a:t>
            </a:r>
          </a:p>
        </p:txBody>
      </p:sp>
      <p:pic>
        <p:nvPicPr>
          <p:cNvPr id="6" name="Content Placeholder 5"/>
          <p:cNvPicPr>
            <a:picLocks noGrp="1" noChangeAspect="1"/>
          </p:cNvPicPr>
          <p:nvPr>
            <p:ph sz="quarter" idx="1"/>
          </p:nvPr>
        </p:nvPicPr>
        <p:blipFill>
          <a:blip r:embed="rId2"/>
          <a:stretch>
            <a:fillRect/>
          </a:stretch>
        </p:blipFill>
        <p:spPr>
          <a:xfrm>
            <a:off x="1989910" y="1600200"/>
            <a:ext cx="5399129"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42</a:t>
            </a:fld>
            <a:endParaRPr lang="en-US" altLang="en-US"/>
          </a:p>
        </p:txBody>
      </p:sp>
    </p:spTree>
    <p:extLst>
      <p:ext uri="{BB962C8B-B14F-4D97-AF65-F5344CB8AC3E}">
        <p14:creationId xmlns:p14="http://schemas.microsoft.com/office/powerpoint/2010/main" val="300123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Perhaps in February 2016?</a:t>
            </a:r>
          </a:p>
        </p:txBody>
      </p:sp>
      <p:pic>
        <p:nvPicPr>
          <p:cNvPr id="6" name="Content Placeholder 5"/>
          <p:cNvPicPr>
            <a:picLocks noGrp="1" noChangeAspect="1"/>
          </p:cNvPicPr>
          <p:nvPr>
            <p:ph sz="quarter" idx="1"/>
          </p:nvPr>
        </p:nvPicPr>
        <p:blipFill>
          <a:blip r:embed="rId2"/>
          <a:stretch>
            <a:fillRect/>
          </a:stretch>
        </p:blipFill>
        <p:spPr>
          <a:xfrm>
            <a:off x="2045516" y="1600200"/>
            <a:ext cx="5287917"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43</a:t>
            </a:fld>
            <a:endParaRPr lang="en-US" altLang="en-US"/>
          </a:p>
        </p:txBody>
      </p:sp>
    </p:spTree>
    <p:extLst>
      <p:ext uri="{BB962C8B-B14F-4D97-AF65-F5344CB8AC3E}">
        <p14:creationId xmlns:p14="http://schemas.microsoft.com/office/powerpoint/2010/main" val="421985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the new consensus emerges..</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44</a:t>
            </a:fld>
            <a:endParaRPr lang="en-US" altLang="en-US"/>
          </a:p>
        </p:txBody>
      </p:sp>
      <p:pic>
        <p:nvPicPr>
          <p:cNvPr id="8" name="Content Placeholder 5"/>
          <p:cNvPicPr>
            <a:picLocks noGrp="1" noChangeAspect="1"/>
          </p:cNvPicPr>
          <p:nvPr>
            <p:ph sz="quarter" idx="1"/>
          </p:nvPr>
        </p:nvPicPr>
        <p:blipFill>
          <a:blip r:embed="rId2"/>
          <a:stretch>
            <a:fillRect/>
          </a:stretch>
        </p:blipFill>
        <p:spPr>
          <a:xfrm>
            <a:off x="1134914" y="1600200"/>
            <a:ext cx="7109122" cy="4495800"/>
          </a:xfrm>
          <a:prstGeom prst="rect">
            <a:avLst/>
          </a:prstGeom>
        </p:spPr>
      </p:pic>
    </p:spTree>
    <p:extLst>
      <p:ext uri="{BB962C8B-B14F-4D97-AF65-F5344CB8AC3E}">
        <p14:creationId xmlns:p14="http://schemas.microsoft.com/office/powerpoint/2010/main" val="660484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Here’s the August 2016 forecast..</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45</a:t>
            </a:fld>
            <a:endParaRPr lang="en-US" altLang="en-US"/>
          </a:p>
        </p:txBody>
      </p:sp>
      <p:pic>
        <p:nvPicPr>
          <p:cNvPr id="8" name="Content Placeholder 7"/>
          <p:cNvPicPr>
            <a:picLocks noGrp="1" noChangeAspect="1"/>
          </p:cNvPicPr>
          <p:nvPr>
            <p:ph sz="quarter" idx="1"/>
          </p:nvPr>
        </p:nvPicPr>
        <p:blipFill>
          <a:blip r:embed="rId2"/>
          <a:stretch>
            <a:fillRect/>
          </a:stretch>
        </p:blipFill>
        <p:spPr>
          <a:xfrm>
            <a:off x="1009224" y="1600200"/>
            <a:ext cx="7360501" cy="4495800"/>
          </a:xfrm>
          <a:prstGeom prst="rect">
            <a:avLst/>
          </a:prstGeom>
        </p:spPr>
      </p:pic>
    </p:spTree>
    <p:extLst>
      <p:ext uri="{BB962C8B-B14F-4D97-AF65-F5344CB8AC3E}">
        <p14:creationId xmlns:p14="http://schemas.microsoft.com/office/powerpoint/2010/main" val="3927363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Valuing Shell at April 2016 oil price ($40)</a:t>
            </a:r>
          </a:p>
        </p:txBody>
      </p:sp>
      <p:pic>
        <p:nvPicPr>
          <p:cNvPr id="4" name="Content Placeholder 3"/>
          <p:cNvPicPr>
            <a:picLocks noGrp="1" noChangeAspect="1"/>
          </p:cNvPicPr>
          <p:nvPr>
            <p:ph sz="quarter" idx="1"/>
          </p:nvPr>
        </p:nvPicPr>
        <p:blipFill>
          <a:blip r:embed="rId2"/>
          <a:stretch>
            <a:fillRect/>
          </a:stretch>
        </p:blipFill>
        <p:spPr>
          <a:xfrm>
            <a:off x="625963" y="1600200"/>
            <a:ext cx="8127023" cy="4495800"/>
          </a:xfrm>
          <a:prstGeom prst="rect">
            <a:avLst/>
          </a:prstGeom>
        </p:spPr>
      </p:pic>
    </p:spTree>
    <p:extLst>
      <p:ext uri="{BB962C8B-B14F-4D97-AF65-F5344CB8AC3E}">
        <p14:creationId xmlns:p14="http://schemas.microsoft.com/office/powerpoint/2010/main" val="2260614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t>
            </a:r>
          </a:p>
        </p:txBody>
      </p:sp>
      <p:sp>
        <p:nvSpPr>
          <p:cNvPr id="41986"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19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2AD93C-474B-C943-9350-F80308D6F57B}" type="slidenum">
              <a:rPr lang="en-US" altLang="en-US" sz="1400">
                <a:solidFill>
                  <a:schemeClr val="tx2"/>
                </a:solidFill>
              </a:rPr>
              <a:pPr/>
              <a:t>47</a:t>
            </a:fld>
            <a:endParaRPr lang="en-US" altLang="en-US" sz="1400">
              <a:solidFill>
                <a:schemeClr val="tx2"/>
              </a:solidFill>
            </a:endParaRPr>
          </a:p>
        </p:txBody>
      </p:sp>
      <p:pic>
        <p:nvPicPr>
          <p:cNvPr id="419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8300"/>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tLang="en-US">
                <a:ea typeface="ＭＳ Ｐゴシック" charset="-128"/>
              </a:rPr>
              <a:t>III. Don’t mistake modeling for valuation</a:t>
            </a:r>
          </a:p>
        </p:txBody>
      </p:sp>
      <p:pic>
        <p:nvPicPr>
          <p:cNvPr id="4301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r>
              <a:rPr lang="en-US" altLang="en-US">
                <a:ea typeface="ＭＳ Ｐゴシック" charset="-128"/>
              </a:rPr>
              <a:t>From story to numbers and beyond..</a:t>
            </a:r>
          </a:p>
        </p:txBody>
      </p:sp>
      <p:sp>
        <p:nvSpPr>
          <p:cNvPr id="440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248E89-33E0-0240-8270-9DA0E2526128}" type="slidenum">
              <a:rPr lang="en-US" altLang="en-US" sz="1200">
                <a:solidFill>
                  <a:srgbClr val="FFFFFF"/>
                </a:solidFill>
              </a:rPr>
              <a:pPr>
                <a:lnSpc>
                  <a:spcPct val="80000"/>
                </a:lnSpc>
              </a:pPr>
              <a:t>49</a:t>
            </a:fld>
            <a:endParaRPr lang="en-US" altLang="en-US" sz="1200">
              <a:solidFill>
                <a:srgbClr val="FFFFFF"/>
              </a:solidFill>
            </a:endParaRPr>
          </a:p>
        </p:txBody>
      </p:sp>
      <p:pic>
        <p:nvPicPr>
          <p:cNvPr id="44036"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AEDC10EC-639C-DC49-81DD-8163B5A0EF48}"/>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Step Zero: Survey the landscape</a:t>
            </a:r>
          </a:p>
        </p:txBody>
      </p:sp>
      <p:sp>
        <p:nvSpPr>
          <p:cNvPr id="24578" name="Content Placeholder 2">
            <a:extLst>
              <a:ext uri="{FF2B5EF4-FFF2-40B4-BE49-F238E27FC236}">
                <a16:creationId xmlns:a16="http://schemas.microsoft.com/office/drawing/2014/main" id="{0A0F4122-4D9C-2B4B-8E34-5F437B4B4339}"/>
              </a:ext>
            </a:extLst>
          </p:cNvPr>
          <p:cNvSpPr>
            <a:spLocks noGrp="1"/>
          </p:cNvSpPr>
          <p:nvPr>
            <p:ph sz="quarter" idx="1"/>
          </p:nvPr>
        </p:nvSpPr>
        <p:spPr>
          <a:xfrm>
            <a:off x="612775" y="1600200"/>
            <a:ext cx="8153400" cy="4495800"/>
          </a:xfrm>
        </p:spPr>
        <p:txBody>
          <a:bodyPr/>
          <a:lstStyle/>
          <a:p>
            <a:pPr algn="just"/>
            <a:r>
              <a:rPr lang="en-US" altLang="en-US">
                <a:ea typeface="ＭＳ Ｐゴシック" panose="020B0600070205080204" pitchFamily="34" charset="-128"/>
              </a:rPr>
              <a:t>Every valuation starts with a narrative, a story that you see unfolding for your company in the future.</a:t>
            </a:r>
          </a:p>
          <a:p>
            <a:pPr algn="just"/>
            <a:r>
              <a:rPr lang="en-US" altLang="en-US">
                <a:ea typeface="ＭＳ Ｐゴシック" panose="020B0600070205080204" pitchFamily="34" charset="-128"/>
              </a:rPr>
              <a:t>In developing this narrative, you will be making assessments of </a:t>
            </a:r>
          </a:p>
          <a:p>
            <a:pPr lvl="1" algn="just"/>
            <a:r>
              <a:rPr lang="en-US" altLang="en-US">
                <a:ea typeface="ＭＳ Ｐゴシック" panose="020B0600070205080204" pitchFamily="34" charset="-128"/>
              </a:rPr>
              <a:t>Your company (its products, its management and its history.</a:t>
            </a:r>
          </a:p>
          <a:p>
            <a:pPr lvl="1" algn="just"/>
            <a:r>
              <a:rPr lang="en-US" altLang="en-US">
                <a:ea typeface="ＭＳ Ｐゴシック" panose="020B0600070205080204" pitchFamily="34" charset="-128"/>
              </a:rPr>
              <a:t>The market or markets that you see it growing in.</a:t>
            </a:r>
          </a:p>
          <a:p>
            <a:pPr lvl="1" algn="just"/>
            <a:r>
              <a:rPr lang="en-US" altLang="en-US">
                <a:ea typeface="ＭＳ Ｐゴシック" panose="020B0600070205080204" pitchFamily="34" charset="-128"/>
              </a:rPr>
              <a:t>The competition it faces and will face.</a:t>
            </a:r>
          </a:p>
          <a:p>
            <a:pPr lvl="1" algn="just"/>
            <a:r>
              <a:rPr lang="en-US" altLang="en-US">
                <a:ea typeface="ＭＳ Ｐゴシック" panose="020B0600070205080204" pitchFamily="34" charset="-128"/>
              </a:rPr>
              <a:t>The macro environment in which it operates.</a:t>
            </a:r>
          </a:p>
        </p:txBody>
      </p:sp>
    </p:spTree>
    <p:extLst>
      <p:ext uri="{BB962C8B-B14F-4D97-AF65-F5344CB8AC3E}">
        <p14:creationId xmlns:p14="http://schemas.microsoft.com/office/powerpoint/2010/main" val="3444125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1"/>
          <p:cNvSpPr txBox="1">
            <a:spLocks noChangeArrowheads="1"/>
          </p:cNvSpPr>
          <p:nvPr/>
        </p:nvSpPr>
        <p:spPr bwMode="auto">
          <a:xfrm>
            <a:off x="7162800" y="1143000"/>
            <a:ext cx="1887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Understanding Uber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6"/>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22534" name="TextBox 7"/>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5" name="TextBox 8"/>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22536" name="TextBox 9"/>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22537" name="TextBox 10"/>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8" name="TextBox 11"/>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22539" name="TextBox 12"/>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i="1">
                <a:latin typeface="Times" charset="0"/>
              </a:rPr>
              <a:t>The Auto Business</a:t>
            </a:r>
          </a:p>
        </p:txBody>
      </p:sp>
    </p:spTree>
    <p:extLst>
      <p:ext uri="{BB962C8B-B14F-4D97-AF65-F5344CB8AC3E}">
        <p14:creationId xmlns:p14="http://schemas.microsoft.com/office/powerpoint/2010/main" val="18040950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r>
              <a:rPr lang="en-US" altLang="en-US">
                <a:ea typeface="ＭＳ Ｐゴシック" charset="-128"/>
              </a:rPr>
              <a:t>What makes Ferrari different?</a:t>
            </a:r>
          </a:p>
        </p:txBody>
      </p:sp>
      <p:pic>
        <p:nvPicPr>
          <p:cNvPr id="235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23555"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23556"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23557"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23558"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extLst>
      <p:ext uri="{BB962C8B-B14F-4D97-AF65-F5344CB8AC3E}">
        <p14:creationId xmlns:p14="http://schemas.microsoft.com/office/powerpoint/2010/main" val="1103372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 The Oil Business</a:t>
            </a:r>
          </a:p>
        </p:txBody>
      </p:sp>
      <p:graphicFrame>
        <p:nvGraphicFramePr>
          <p:cNvPr id="6" name="Content Placeholder 5"/>
          <p:cNvGraphicFramePr>
            <a:graphicFrameLocks noGrp="1"/>
          </p:cNvGraphicFramePr>
          <p:nvPr>
            <p:ph sz="quarter" idx="1"/>
            <p:extLst/>
          </p:nvPr>
        </p:nvGraphicFramePr>
        <p:xfrm>
          <a:off x="609599" y="1600200"/>
          <a:ext cx="8156576" cy="4297680"/>
        </p:xfrm>
        <a:graphic>
          <a:graphicData uri="http://schemas.openxmlformats.org/drawingml/2006/table">
            <a:tbl>
              <a:tblPr firstRow="1" bandRow="1">
                <a:tableStyleId>{2D5ABB26-0587-4C30-8999-92F81FD0307C}</a:tableStyleId>
              </a:tblPr>
              <a:tblGrid>
                <a:gridCol w="4078288">
                  <a:extLst>
                    <a:ext uri="{9D8B030D-6E8A-4147-A177-3AD203B41FA5}">
                      <a16:colId xmlns:a16="http://schemas.microsoft.com/office/drawing/2014/main" val="20000"/>
                    </a:ext>
                  </a:extLst>
                </a:gridCol>
                <a:gridCol w="4078288">
                  <a:extLst>
                    <a:ext uri="{9D8B030D-6E8A-4147-A177-3AD203B41FA5}">
                      <a16:colId xmlns:a16="http://schemas.microsoft.com/office/drawing/2014/main" val="20001"/>
                    </a:ext>
                  </a:extLst>
                </a:gridCol>
              </a:tblGrid>
              <a:tr h="370840">
                <a:tc>
                  <a:txBody>
                    <a:bodyPr/>
                    <a:lstStyle/>
                    <a:p>
                      <a:r>
                        <a:rPr lang="en-US" dirty="0"/>
                        <a:t>Its collective</a:t>
                      </a:r>
                      <a:r>
                        <a:rPr lang="en-US" baseline="0" dirty="0"/>
                        <a:t> fortunes rest almost entirely </a:t>
                      </a:r>
                      <a:r>
                        <a:rPr lang="en-US" b="1" baseline="0" dirty="0"/>
                        <a:t>on commodity prices</a:t>
                      </a:r>
                      <a:r>
                        <a:rPr lang="en-US" baseline="0" dirty="0"/>
                        <a:t> (oil &amp; gas), which are volatile and impossible to predict.</a:t>
                      </a:r>
                      <a:endParaRPr lang="en-US" b="0" dirty="0"/>
                    </a:p>
                  </a:txBody>
                  <a:tcPr/>
                </a:tc>
                <a:tc>
                  <a:txBody>
                    <a:bodyPr/>
                    <a:lstStyle/>
                    <a:p>
                      <a:r>
                        <a:rPr lang="en-US" dirty="0"/>
                        <a:t>The </a:t>
                      </a:r>
                      <a:r>
                        <a:rPr lang="en-US" b="1" dirty="0"/>
                        <a:t>competitive advantages </a:t>
                      </a:r>
                      <a:r>
                        <a:rPr lang="en-US" dirty="0"/>
                        <a:t>in this business come</a:t>
                      </a:r>
                      <a:r>
                        <a:rPr lang="en-US" baseline="0" dirty="0"/>
                        <a:t> from</a:t>
                      </a:r>
                    </a:p>
                    <a:p>
                      <a:pPr marL="342900" indent="-342900">
                        <a:buAutoNum type="alphaLcPeriod"/>
                      </a:pPr>
                      <a:r>
                        <a:rPr lang="en-US" baseline="0" dirty="0"/>
                        <a:t>Access to lower-cost reserves, which you either acquire or are endowed with.</a:t>
                      </a:r>
                    </a:p>
                    <a:p>
                      <a:pPr marL="342900" indent="-342900">
                        <a:buAutoNum type="alphaLcPeriod"/>
                      </a:pPr>
                      <a:r>
                        <a:rPr lang="en-US" baseline="0" dirty="0"/>
                        <a:t>Survival skills, to weather the inevitable drops in oil prices, which will be a function of size and leverage</a:t>
                      </a:r>
                    </a:p>
                    <a:p>
                      <a:pPr marL="342900" indent="-342900">
                        <a:buAutoNum type="alphaLcPeriod"/>
                      </a:pPr>
                      <a:r>
                        <a:rPr lang="en-US" baseline="0" dirty="0"/>
                        <a:t>Only marginally from management skills, to the extent that they affect the first two.</a:t>
                      </a:r>
                      <a:endParaRPr lang="en-US" b="0" dirty="0"/>
                    </a:p>
                  </a:txBody>
                  <a:tcPr/>
                </a:tc>
                <a:extLst>
                  <a:ext uri="{0D108BD9-81ED-4DB2-BD59-A6C34878D82A}">
                    <a16:rowId xmlns:a16="http://schemas.microsoft.com/office/drawing/2014/main" val="10000"/>
                  </a:ext>
                </a:extLst>
              </a:tr>
              <a:tr h="370840">
                <a:tc gridSpan="2">
                  <a:txBody>
                    <a:bodyPr/>
                    <a:lstStyle/>
                    <a:p>
                      <a:r>
                        <a:rPr lang="en-US" dirty="0"/>
                        <a:t>The </a:t>
                      </a:r>
                      <a:r>
                        <a:rPr lang="en-US" b="1" dirty="0"/>
                        <a:t>risks in</a:t>
                      </a:r>
                      <a:r>
                        <a:rPr lang="en-US" b="1" baseline="0" dirty="0"/>
                        <a:t> this business </a:t>
                      </a:r>
                      <a:r>
                        <a:rPr lang="en-US" baseline="0" dirty="0"/>
                        <a:t>come from the swings in oil prices for all firms, but there is a risk of a collision with nature. Your supplies of fossil fuels are finite, and you have the added issue of global warming (whatever your views on it) and how it will play out as higher costs and more restrictions.</a:t>
                      </a:r>
                      <a:endParaRPr lang="en-US" dirty="0"/>
                    </a:p>
                  </a:txBody>
                  <a:tcPr/>
                </a:tc>
                <a:tc hMerge="1">
                  <a:txBody>
                    <a:bodyPr/>
                    <a:lstStyle/>
                    <a:p>
                      <a:endParaRPr lang="en-US" dirty="0"/>
                    </a:p>
                  </a:txBody>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54</a:t>
            </a:fld>
            <a:endParaRPr lang="en-US" altLang="en-US"/>
          </a:p>
        </p:txBody>
      </p:sp>
    </p:spTree>
    <p:extLst>
      <p:ext uri="{BB962C8B-B14F-4D97-AF65-F5344CB8AC3E}">
        <p14:creationId xmlns:p14="http://schemas.microsoft.com/office/powerpoint/2010/main" val="27602452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 The Clean Energy Business</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55</a:t>
            </a:fld>
            <a:endParaRPr lang="en-US" altLang="en-US"/>
          </a:p>
        </p:txBody>
      </p:sp>
      <p:graphicFrame>
        <p:nvGraphicFramePr>
          <p:cNvPr id="6" name="Content Placeholder 5"/>
          <p:cNvGraphicFramePr>
            <a:graphicFrameLocks noGrp="1"/>
          </p:cNvGraphicFramePr>
          <p:nvPr>
            <p:ph sz="quarter" idx="1"/>
            <p:extLst/>
          </p:nvPr>
        </p:nvGraphicFramePr>
        <p:xfrm>
          <a:off x="612775" y="1600200"/>
          <a:ext cx="8156576" cy="3474720"/>
        </p:xfrm>
        <a:graphic>
          <a:graphicData uri="http://schemas.openxmlformats.org/drawingml/2006/table">
            <a:tbl>
              <a:tblPr firstRow="1" bandRow="1">
                <a:tableStyleId>{2D5ABB26-0587-4C30-8999-92F81FD0307C}</a:tableStyleId>
              </a:tblPr>
              <a:tblGrid>
                <a:gridCol w="4078288">
                  <a:extLst>
                    <a:ext uri="{9D8B030D-6E8A-4147-A177-3AD203B41FA5}">
                      <a16:colId xmlns:a16="http://schemas.microsoft.com/office/drawing/2014/main" val="20000"/>
                    </a:ext>
                  </a:extLst>
                </a:gridCol>
                <a:gridCol w="4078288">
                  <a:extLst>
                    <a:ext uri="{9D8B030D-6E8A-4147-A177-3AD203B41FA5}">
                      <a16:colId xmlns:a16="http://schemas.microsoft.com/office/drawing/2014/main" val="20001"/>
                    </a:ext>
                  </a:extLst>
                </a:gridCol>
              </a:tblGrid>
              <a:tr h="370840">
                <a:tc>
                  <a:txBody>
                    <a:bodyPr/>
                    <a:lstStyle/>
                    <a:p>
                      <a:r>
                        <a:rPr lang="en-US" dirty="0"/>
                        <a:t>Its collective</a:t>
                      </a:r>
                      <a:r>
                        <a:rPr lang="en-US" baseline="0" dirty="0"/>
                        <a:t> fortunes rest first </a:t>
                      </a:r>
                      <a:r>
                        <a:rPr lang="en-US" b="1" baseline="0" dirty="0"/>
                        <a:t>on commodity prices</a:t>
                      </a:r>
                      <a:r>
                        <a:rPr lang="en-US" baseline="0" dirty="0"/>
                        <a:t> (oil &amp; gas), which are volatile and impossible to predict. It is aided and abetted by subsidies from governments and other entities.</a:t>
                      </a:r>
                      <a:endParaRPr lang="en-US" b="0" dirty="0"/>
                    </a:p>
                  </a:txBody>
                  <a:tcPr/>
                </a:tc>
                <a:tc>
                  <a:txBody>
                    <a:bodyPr/>
                    <a:lstStyle/>
                    <a:p>
                      <a:r>
                        <a:rPr lang="en-US" dirty="0"/>
                        <a:t>The </a:t>
                      </a:r>
                      <a:r>
                        <a:rPr lang="en-US" b="1" dirty="0"/>
                        <a:t>competitive advantages </a:t>
                      </a:r>
                      <a:r>
                        <a:rPr lang="en-US" dirty="0"/>
                        <a:t>in this business come</a:t>
                      </a:r>
                      <a:r>
                        <a:rPr lang="en-US" baseline="0" dirty="0"/>
                        <a:t> from</a:t>
                      </a:r>
                    </a:p>
                    <a:p>
                      <a:pPr marL="342900" indent="-342900">
                        <a:buAutoNum type="alphaLcPeriod"/>
                      </a:pPr>
                      <a:r>
                        <a:rPr lang="en-US" baseline="0" dirty="0"/>
                        <a:t>Technology, to deliver energy at lower cost &amp; higher output.</a:t>
                      </a:r>
                    </a:p>
                    <a:p>
                      <a:pPr marL="342900" indent="-342900">
                        <a:buAutoNum type="alphaLcPeriod"/>
                      </a:pPr>
                      <a:r>
                        <a:rPr lang="en-US" baseline="0" dirty="0"/>
                        <a:t>Cost advantages, in established green energy businesses, either because you have a natural advantage or because of economies of scale.</a:t>
                      </a:r>
                    </a:p>
                    <a:p>
                      <a:pPr marL="342900" indent="-342900">
                        <a:buAutoNum type="alphaLcPeriod"/>
                      </a:pPr>
                      <a:r>
                        <a:rPr lang="en-US" baseline="0" dirty="0"/>
                        <a:t>Playing the subsidy game better.</a:t>
                      </a:r>
                      <a:endParaRPr lang="en-US" b="0" dirty="0"/>
                    </a:p>
                  </a:txBody>
                  <a:tcPr/>
                </a:tc>
                <a:extLst>
                  <a:ext uri="{0D108BD9-81ED-4DB2-BD59-A6C34878D82A}">
                    <a16:rowId xmlns:a16="http://schemas.microsoft.com/office/drawing/2014/main" val="10000"/>
                  </a:ext>
                </a:extLst>
              </a:tr>
              <a:tr h="370840">
                <a:tc gridSpan="2">
                  <a:txBody>
                    <a:bodyPr/>
                    <a:lstStyle/>
                    <a:p>
                      <a:r>
                        <a:rPr lang="en-US" dirty="0"/>
                        <a:t>The </a:t>
                      </a:r>
                      <a:r>
                        <a:rPr lang="en-US" b="1" dirty="0"/>
                        <a:t>risks in</a:t>
                      </a:r>
                      <a:r>
                        <a:rPr lang="en-US" b="1" baseline="0" dirty="0"/>
                        <a:t> this business </a:t>
                      </a:r>
                      <a:r>
                        <a:rPr lang="en-US" baseline="0" dirty="0"/>
                        <a:t>come from technological uncertainty (if you are playing the technology game), from your competitors being able to reduce costs more than you are or a tilting of the subsidy game away from you.</a:t>
                      </a:r>
                      <a:endParaRPr lang="en-US" dirty="0"/>
                    </a:p>
                  </a:txBody>
                  <a:tcPr/>
                </a:tc>
                <a:tc hMerge="1">
                  <a:txBody>
                    <a:bodyPr/>
                    <a:lstStyle/>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817455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A21EF098-9E00-5548-8B22-C5F4847A8BB8}"/>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Step 1: Create a narrative for the future</a:t>
            </a:r>
          </a:p>
        </p:txBody>
      </p:sp>
      <p:sp>
        <p:nvSpPr>
          <p:cNvPr id="28674" name="Content Placeholder 2">
            <a:extLst>
              <a:ext uri="{FF2B5EF4-FFF2-40B4-BE49-F238E27FC236}">
                <a16:creationId xmlns:a16="http://schemas.microsoft.com/office/drawing/2014/main" id="{ADB9B3E3-E86E-6447-B967-17ECB1E95B36}"/>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Every valuation starts with a narrative, a story that you see unfolding for your company in the future.</a:t>
            </a:r>
          </a:p>
          <a:p>
            <a:r>
              <a:rPr lang="en-US" altLang="en-US">
                <a:ea typeface="ＭＳ Ｐゴシック" panose="020B0600070205080204" pitchFamily="34"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panose="020B0600070205080204" pitchFamily="34" charset="-128"/>
              </a:rPr>
              <a:t>Rule 1: Keep it simple.</a:t>
            </a:r>
          </a:p>
          <a:p>
            <a:pPr lvl="1"/>
            <a:r>
              <a:rPr lang="en-US" altLang="en-US">
                <a:ea typeface="ＭＳ Ｐゴシック" panose="020B0600070205080204" pitchFamily="34" charset="-128"/>
              </a:rPr>
              <a:t>Rule 2: Keep it focused.</a:t>
            </a:r>
          </a:p>
        </p:txBody>
      </p:sp>
    </p:spTree>
    <p:extLst>
      <p:ext uri="{BB962C8B-B14F-4D97-AF65-F5344CB8AC3E}">
        <p14:creationId xmlns:p14="http://schemas.microsoft.com/office/powerpoint/2010/main" val="1181599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dirty="0">
                <a:ea typeface="ＭＳ Ｐゴシック" charset="-128"/>
              </a:rPr>
              <a:t>The Uber Narrative in June 2014</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a:t>In June 2014, my initial narrative for </a:t>
            </a:r>
            <a:r>
              <a:rPr lang="en-US" dirty="0" err="1"/>
              <a:t>Uber</a:t>
            </a:r>
            <a:r>
              <a:rPr lang="en-US" dirty="0"/>
              <a:t> was that it would be</a:t>
            </a:r>
          </a:p>
          <a:p>
            <a:pPr marL="514350" indent="-514350">
              <a:buFont typeface="+mj-lt"/>
              <a:buAutoNum type="arabicPeriod"/>
              <a:defRPr/>
            </a:pPr>
            <a:r>
              <a:rPr lang="en-US" u="sng" dirty="0"/>
              <a:t>An urban car service business</a:t>
            </a:r>
            <a:r>
              <a:rPr lang="en-US" dirty="0"/>
              <a:t>: I saw </a:t>
            </a:r>
            <a:r>
              <a:rPr lang="en-US" dirty="0" err="1"/>
              <a:t>Uber</a:t>
            </a:r>
            <a:r>
              <a:rPr lang="en-US" dirty="0"/>
              <a:t> primarily as a force in urban areas and only in the car service business.</a:t>
            </a:r>
          </a:p>
          <a:p>
            <a:pPr marL="514350" indent="-514350">
              <a:buFont typeface="+mj-lt"/>
              <a:buAutoNum type="arabicPeriod"/>
              <a:defRPr/>
            </a:pPr>
            <a:r>
              <a:rPr lang="en-US" dirty="0"/>
              <a:t>Which </a:t>
            </a:r>
            <a:r>
              <a:rPr lang="en-US" u="sng" dirty="0"/>
              <a:t>would expand the business moderately </a:t>
            </a:r>
            <a:r>
              <a:rPr lang="en-US" dirty="0"/>
              <a:t>(about 40% over ten years) by bringing in new users.</a:t>
            </a:r>
          </a:p>
          <a:p>
            <a:pPr marL="514350" indent="-514350">
              <a:buFont typeface="+mj-lt"/>
              <a:buAutoNum type="arabicPeriod"/>
              <a:defRPr/>
            </a:pPr>
            <a:r>
              <a:rPr lang="en-US" u="sng" dirty="0"/>
              <a:t>With local networking benefits</a:t>
            </a:r>
            <a:r>
              <a:rPr lang="en-US" dirty="0"/>
              <a:t>: If </a:t>
            </a:r>
            <a:r>
              <a:rPr lang="en-US" dirty="0" err="1"/>
              <a:t>Uber</a:t>
            </a:r>
            <a:r>
              <a:rPr lang="en-US" dirty="0"/>
              <a:t> becomes large enough in any city, it will quickly become larger, but that will be of little help when it enters a new city.</a:t>
            </a:r>
          </a:p>
          <a:p>
            <a:pPr marL="514350" indent="-514350">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50" indent="-514350">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en-US" dirty="0">
                <a:ea typeface="ＭＳ Ｐゴシック" charset="-128"/>
              </a:rPr>
              <a:t>The Ferrari Narrative at the time of its IPO in October 2015</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a:t>Ferrari will stay an exclusive auto club, deriving its allure from its scarcity and the fact that only a few own Ferraris.</a:t>
            </a:r>
          </a:p>
          <a:p>
            <a:pPr>
              <a:buFont typeface="Wingdings" charset="0"/>
              <a:buChar char=""/>
              <a:defRPr/>
            </a:pPr>
            <a:r>
              <a:rPr lang="en-US" dirty="0"/>
              <a:t>By staying exclusive, the company gets three benefits:</a:t>
            </a:r>
          </a:p>
          <a:p>
            <a:pPr lvl="1">
              <a:buFont typeface="Wingdings 2" charset="0"/>
              <a:buChar char=""/>
              <a:defRPr/>
            </a:pPr>
            <a:r>
              <a:rPr lang="en-US" dirty="0"/>
              <a:t>It can continue to charge nose bleed prices for its cars and sell them with little or no advertising.</a:t>
            </a:r>
          </a:p>
          <a:p>
            <a:pPr lvl="1">
              <a:buFont typeface="Wingdings 2" charset="0"/>
              <a:buChar char=""/>
              <a:defRPr/>
            </a:pPr>
            <a:r>
              <a:rPr lang="en-US" dirty="0"/>
              <a:t>It does not need to invest in new assembly plants, since it does not plan to ramp up production.</a:t>
            </a:r>
          </a:p>
          <a:p>
            <a:pPr lvl="1">
              <a:buFont typeface="Wingdings 2" charset="0"/>
              <a:buChar char=""/>
              <a:defRPr/>
            </a:pPr>
            <a:r>
              <a:rPr lang="en-US" dirty="0"/>
              <a:t>It sells only to the super rich, who are unaffected by overall economic conditions or market crises.</a:t>
            </a:r>
          </a:p>
        </p:txBody>
      </p:sp>
    </p:spTree>
    <p:extLst>
      <p:ext uri="{BB962C8B-B14F-4D97-AF65-F5344CB8AC3E}">
        <p14:creationId xmlns:p14="http://schemas.microsoft.com/office/powerpoint/2010/main" val="594808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Shell Narrative in 2016</a:t>
            </a:r>
          </a:p>
        </p:txBody>
      </p:sp>
      <p:sp>
        <p:nvSpPr>
          <p:cNvPr id="3" name="Content Placeholder 2"/>
          <p:cNvSpPr>
            <a:spLocks noGrp="1"/>
          </p:cNvSpPr>
          <p:nvPr>
            <p:ph sz="quarter" idx="1"/>
          </p:nvPr>
        </p:nvSpPr>
        <p:spPr/>
        <p:txBody>
          <a:bodyPr>
            <a:normAutofit fontScale="92500"/>
          </a:bodyPr>
          <a:lstStyle/>
          <a:p>
            <a:r>
              <a:rPr lang="en-US" dirty="0"/>
              <a:t>What business is Shell in?</a:t>
            </a:r>
          </a:p>
          <a:p>
            <a:pPr lvl="1"/>
            <a:r>
              <a:rPr lang="en-US" dirty="0"/>
              <a:t>The Oil Business</a:t>
            </a:r>
          </a:p>
          <a:p>
            <a:pPr lvl="1"/>
            <a:r>
              <a:rPr lang="en-US" dirty="0"/>
              <a:t>The Energy Business</a:t>
            </a:r>
          </a:p>
          <a:p>
            <a:r>
              <a:rPr lang="en-US" dirty="0"/>
              <a:t>What are its competitive advantages?</a:t>
            </a:r>
          </a:p>
          <a:p>
            <a:pPr lvl="1"/>
            <a:r>
              <a:rPr lang="en-US" dirty="0"/>
              <a:t>How strong are they?</a:t>
            </a:r>
          </a:p>
          <a:p>
            <a:pPr lvl="1"/>
            <a:r>
              <a:rPr lang="en-US" dirty="0"/>
              <a:t>How sustainable are they?</a:t>
            </a:r>
          </a:p>
          <a:p>
            <a:r>
              <a:rPr lang="en-US" dirty="0"/>
              <a:t>How do you see the company evolving in this business?</a:t>
            </a:r>
          </a:p>
          <a:p>
            <a:pPr lvl="1"/>
            <a:r>
              <a:rPr lang="en-US" dirty="0"/>
              <a:t>Shrinking (If so, how?)</a:t>
            </a:r>
          </a:p>
          <a:p>
            <a:pPr lvl="1"/>
            <a:r>
              <a:rPr lang="en-US" dirty="0"/>
              <a:t>Holding your own</a:t>
            </a:r>
          </a:p>
          <a:p>
            <a:pPr lvl="1"/>
            <a:r>
              <a:rPr lang="en-US" dirty="0"/>
              <a:t>Growing (If so, how?)</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59</a:t>
            </a:fld>
            <a:endParaRPr lang="en-US" altLang="en-US"/>
          </a:p>
        </p:txBody>
      </p:sp>
    </p:spTree>
    <p:extLst>
      <p:ext uri="{BB962C8B-B14F-4D97-AF65-F5344CB8AC3E}">
        <p14:creationId xmlns:p14="http://schemas.microsoft.com/office/powerpoint/2010/main" val="4079604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r>
              <a:rPr lang="en-US" altLang="en-US">
                <a:ea typeface="ＭＳ Ｐゴシック" charset="-128"/>
              </a:rPr>
              <a:t>Step 2: Check the narrative against history, economic first principles &amp; common sense</a:t>
            </a:r>
          </a:p>
        </p:txBody>
      </p:sp>
      <p:pic>
        <p:nvPicPr>
          <p:cNvPr id="4710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471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A9ECE4-9DD4-D743-8050-28065E84F253}"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2867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67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81629D-62A4-6E44-9593-B4461913FB36}"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Tree>
    <p:extLst>
      <p:ext uri="{BB962C8B-B14F-4D97-AF65-F5344CB8AC3E}">
        <p14:creationId xmlns:p14="http://schemas.microsoft.com/office/powerpoint/2010/main" val="16656043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48130"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extLst>
      <p:ext uri="{BB962C8B-B14F-4D97-AF65-F5344CB8AC3E}">
        <p14:creationId xmlns:p14="http://schemas.microsoft.com/office/powerpoint/2010/main" val="13633247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dirty="0">
                <a:ea typeface="ＭＳ Ｐゴシック" charset="-128"/>
              </a:rPr>
              <a:t>Step 3: Connect your narrative to key drivers of value</a:t>
            </a:r>
          </a:p>
        </p:txBody>
      </p:sp>
      <p:pic>
        <p:nvPicPr>
          <p:cNvPr id="3" name="Content Placeholder 2"/>
          <p:cNvPicPr>
            <a:picLocks noGrp="1" noChangeAspect="1"/>
          </p:cNvPicPr>
          <p:nvPr>
            <p:ph sz="quarter" idx="1"/>
          </p:nvPr>
        </p:nvPicPr>
        <p:blipFill>
          <a:blip r:embed="rId2"/>
          <a:stretch>
            <a:fillRect/>
          </a:stretch>
        </p:blipFill>
        <p:spPr>
          <a:xfrm>
            <a:off x="2633055" y="1600200"/>
            <a:ext cx="4112839" cy="4495800"/>
          </a:xfrm>
          <a:prstGeom prst="rect">
            <a:avLst/>
          </a:prstGeom>
        </p:spPr>
      </p:pic>
    </p:spTree>
    <p:extLst>
      <p:ext uri="{BB962C8B-B14F-4D97-AF65-F5344CB8AC3E}">
        <p14:creationId xmlns:p14="http://schemas.microsoft.com/office/powerpoint/2010/main" val="3051221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12775" y="228600"/>
            <a:ext cx="8153400" cy="990600"/>
          </a:xfrm>
        </p:spPr>
        <p:txBody>
          <a:bodyPr/>
          <a:lstStyle/>
          <a:p>
            <a:r>
              <a:rPr lang="en-US" altLang="en-US" dirty="0">
                <a:ea typeface="ＭＳ Ｐゴシック" charset="-128"/>
              </a:rPr>
              <a:t>Uber: From Story to Numbers</a:t>
            </a:r>
          </a:p>
        </p:txBody>
      </p:sp>
      <p:pic>
        <p:nvPicPr>
          <p:cNvPr id="491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extLst>
      <p:ext uri="{BB962C8B-B14F-4D97-AF65-F5344CB8AC3E}">
        <p14:creationId xmlns:p14="http://schemas.microsoft.com/office/powerpoint/2010/main" val="17202811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tLang="en-US">
                <a:ea typeface="ＭＳ Ｐゴシック" charset="-128"/>
              </a:rPr>
              <a:t>Step 4: Value the company (Uber)</a:t>
            </a:r>
          </a:p>
        </p:txBody>
      </p:sp>
      <p:pic>
        <p:nvPicPr>
          <p:cNvPr id="5017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50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B91CC76-1104-1C44-A349-9158295DAB47}" type="slidenum">
              <a:rPr lang="en-US" altLang="en-US" sz="1200">
                <a:solidFill>
                  <a:srgbClr val="FFFFFF"/>
                </a:solidFill>
              </a:rPr>
              <a:pPr>
                <a:lnSpc>
                  <a:spcPct val="80000"/>
                </a:lnSpc>
              </a:pPr>
              <a:t>67</a:t>
            </a:fld>
            <a:endParaRPr lang="en-US" altLang="en-US" sz="1200">
              <a:solidFill>
                <a:srgbClr val="FFFFFF"/>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extLst>
      <p:ext uri="{BB962C8B-B14F-4D97-AF65-F5344CB8AC3E}">
        <p14:creationId xmlns:p14="http://schemas.microsoft.com/office/powerpoint/2010/main" val="856557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Shell: The Oil Play </a:t>
            </a:r>
          </a:p>
        </p:txBody>
      </p:sp>
      <p:pic>
        <p:nvPicPr>
          <p:cNvPr id="4" name="Content Placeholder 3"/>
          <p:cNvPicPr>
            <a:picLocks noGrp="1" noChangeAspect="1"/>
          </p:cNvPicPr>
          <p:nvPr>
            <p:ph sz="quarter" idx="1"/>
          </p:nvPr>
        </p:nvPicPr>
        <p:blipFill>
          <a:blip r:embed="rId2"/>
          <a:stretch>
            <a:fillRect/>
          </a:stretch>
        </p:blipFill>
        <p:spPr>
          <a:xfrm>
            <a:off x="625963" y="1600200"/>
            <a:ext cx="8127023" cy="4495800"/>
          </a:xfrm>
          <a:prstGeom prst="rect">
            <a:avLst/>
          </a:prstGeom>
        </p:spPr>
      </p:pic>
    </p:spTree>
    <p:extLst>
      <p:ext uri="{BB962C8B-B14F-4D97-AF65-F5344CB8AC3E}">
        <p14:creationId xmlns:p14="http://schemas.microsoft.com/office/powerpoint/2010/main" val="26066229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35842" name="Content Placeholder 2"/>
          <p:cNvSpPr>
            <a:spLocks noGrp="1"/>
          </p:cNvSpPr>
          <p:nvPr>
            <p:ph sz="quarter" idx="1"/>
          </p:nvPr>
        </p:nvSpPr>
        <p:spPr>
          <a:xfrm>
            <a:off x="612775" y="1600200"/>
            <a:ext cx="8153400" cy="4495800"/>
          </a:xfrm>
        </p:spPr>
        <p:txBody>
          <a:bodyPr/>
          <a:lstStyle/>
          <a:p>
            <a:pPr>
              <a:lnSpc>
                <a:spcPct val="90000"/>
              </a:lnSpc>
            </a:pPr>
            <a:r>
              <a:rPr lang="en-US" altLang="en-US" sz="260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charset="-128"/>
              </a:rPr>
              <a:t>Being open to other views about a company is not easy, but here are some suggestions that may help:</a:t>
            </a:r>
          </a:p>
          <a:p>
            <a:pPr lvl="1">
              <a:lnSpc>
                <a:spcPct val="90000"/>
              </a:lnSpc>
            </a:pPr>
            <a:r>
              <a:rPr lang="en-US" altLang="en-US" sz="2200">
                <a:ea typeface="ＭＳ Ｐゴシック" charset="-128"/>
              </a:rPr>
              <a:t>Face up to the uncertainty in your own estimates of value.</a:t>
            </a:r>
          </a:p>
          <a:p>
            <a:pPr lvl="1">
              <a:lnSpc>
                <a:spcPct val="90000"/>
              </a:lnSpc>
            </a:pPr>
            <a:r>
              <a:rPr lang="en-US" altLang="en-US" sz="2200">
                <a:ea typeface="ＭＳ Ｐゴシック" charset="-128"/>
              </a:rPr>
              <a:t>Present the valuation to people who don’t think like you do.</a:t>
            </a:r>
          </a:p>
          <a:p>
            <a:pPr lvl="1">
              <a:lnSpc>
                <a:spcPct val="90000"/>
              </a:lnSpc>
            </a:pPr>
            <a:r>
              <a:rPr lang="en-US" altLang="en-US" sz="2200">
                <a:ea typeface="ＭＳ Ｐゴシック" charset="-128"/>
              </a:rPr>
              <a:t>Create a process where people who disagree with you the most have a say.</a:t>
            </a:r>
          </a:p>
          <a:p>
            <a:pPr lvl="1">
              <a:lnSpc>
                <a:spcPct val="90000"/>
              </a:lnSpc>
            </a:pPr>
            <a:r>
              <a:rPr lang="en-US" altLang="en-US" sz="2200">
                <a:ea typeface="ＭＳ Ｐゴシック" charset="-128"/>
              </a:rPr>
              <a:t>Provide a structure where the criticisms can be specific and pointed, rather than general.</a:t>
            </a:r>
          </a:p>
        </p:txBody>
      </p:sp>
    </p:spTree>
    <p:extLst>
      <p:ext uri="{BB962C8B-B14F-4D97-AF65-F5344CB8AC3E}">
        <p14:creationId xmlns:p14="http://schemas.microsoft.com/office/powerpoint/2010/main" val="15752855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dirty="0">
                <a:ea typeface="ＭＳ Ｐゴシック" charset="-128"/>
              </a:rPr>
              <a:t>The Gurley Pushback</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E9D43-7C47-7A4C-AD5D-5DF851634195}"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5222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5325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r>
              <a:rPr lang="en-US" altLang="en-US">
                <a:ea typeface="ＭＳ Ｐゴシック" charset="-128"/>
              </a:rPr>
              <a:t>The Real World Intrudes: Be ready to modify narrative as events unfold</a:t>
            </a:r>
          </a:p>
        </p:txBody>
      </p:sp>
      <p:graphicFrame>
        <p:nvGraphicFramePr>
          <p:cNvPr id="6" name="Content Placeholder 5"/>
          <p:cNvGraphicFramePr>
            <a:graphicFrameLocks noGrp="1"/>
          </p:cNvGraphicFramePr>
          <p:nvPr>
            <p:ph sz="quarter" idx="1"/>
          </p:nvPr>
        </p:nvGraphicFramePr>
        <p:xfrm>
          <a:off x="612775" y="1600200"/>
          <a:ext cx="8153400" cy="4479968"/>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39926">
                <a:tc>
                  <a:txBody>
                    <a:bodyPr/>
                    <a:lstStyle/>
                    <a:p>
                      <a:r>
                        <a:rPr lang="en-US" sz="1800" dirty="0"/>
                        <a:t>Narrative Break/End</a:t>
                      </a:r>
                    </a:p>
                  </a:txBody>
                  <a:tcPr marT="45646" marB="45646"/>
                </a:tc>
                <a:tc>
                  <a:txBody>
                    <a:bodyPr/>
                    <a:lstStyle/>
                    <a:p>
                      <a:r>
                        <a:rPr lang="en-US" sz="1800" dirty="0"/>
                        <a:t>Narrative Shift</a:t>
                      </a:r>
                    </a:p>
                  </a:txBody>
                  <a:tcPr marT="45646" marB="45646"/>
                </a:tc>
                <a:tc>
                  <a:txBody>
                    <a:bodyPr/>
                    <a:lstStyle/>
                    <a:p>
                      <a:r>
                        <a:rPr lang="en-US" sz="1800"/>
                        <a:t>Narrative Change </a:t>
                      </a:r>
                      <a:r>
                        <a:rPr lang="en-US" sz="1800" dirty="0"/>
                        <a:t>(Expansion</a:t>
                      </a:r>
                      <a:r>
                        <a:rPr lang="en-US" sz="1800" baseline="0" dirty="0"/>
                        <a:t> or Contraction)</a:t>
                      </a:r>
                      <a:endParaRPr lang="en-US" sz="1800" dirty="0"/>
                    </a:p>
                  </a:txBody>
                  <a:tcPr marT="45646" marB="45646"/>
                </a:tc>
                <a:extLst>
                  <a:ext uri="{0D108BD9-81ED-4DB2-BD59-A6C34878D82A}">
                    <a16:rowId xmlns:a16="http://schemas.microsoft.com/office/drawing/2014/main" val="10000"/>
                  </a:ext>
                </a:extLst>
              </a:tr>
              <a:tr h="1737195">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T="45646" marB="45646"/>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T="45646" marB="45646"/>
                </a:tc>
                <a:tc>
                  <a:txBody>
                    <a:bodyPr/>
                    <a:lstStyle/>
                    <a:p>
                      <a:r>
                        <a:rPr lang="en-US" sz="1800" dirty="0"/>
                        <a:t>Unexpected entry/success</a:t>
                      </a:r>
                      <a:r>
                        <a:rPr lang="en-US" sz="1800" baseline="0" dirty="0"/>
                        <a:t> in a new market or unexpected exit/failure in an existing market.</a:t>
                      </a:r>
                      <a:endParaRPr lang="en-US" sz="1800" dirty="0"/>
                    </a:p>
                  </a:txBody>
                  <a:tcPr marT="45646" marB="45646"/>
                </a:tc>
                <a:extLst>
                  <a:ext uri="{0D108BD9-81ED-4DB2-BD59-A6C34878D82A}">
                    <a16:rowId xmlns:a16="http://schemas.microsoft.com/office/drawing/2014/main" val="10001"/>
                  </a:ext>
                </a:extLst>
              </a:tr>
              <a:tr h="1188561">
                <a:tc>
                  <a:txBody>
                    <a:bodyPr/>
                    <a:lstStyle/>
                    <a:p>
                      <a:r>
                        <a:rPr lang="en-US" sz="1800" dirty="0"/>
                        <a:t>Your</a:t>
                      </a:r>
                      <a:r>
                        <a:rPr lang="en-US" sz="1800" baseline="0" dirty="0"/>
                        <a:t> valuation estimates (cash flows, risk, growth &amp; value) are no longer operative</a:t>
                      </a:r>
                      <a:endParaRPr lang="en-US" sz="1800" dirty="0"/>
                    </a:p>
                  </a:txBody>
                  <a:tcPr marT="45646" marB="45646"/>
                </a:tc>
                <a:tc>
                  <a:txBody>
                    <a:bodyPr/>
                    <a:lstStyle/>
                    <a:p>
                      <a:r>
                        <a:rPr lang="en-US" sz="1800" dirty="0"/>
                        <a:t>Your valuation</a:t>
                      </a:r>
                      <a:r>
                        <a:rPr lang="en-US" sz="1800" baseline="0" dirty="0"/>
                        <a:t> estimates will have to be modified to reflect the new data about the company.</a:t>
                      </a:r>
                      <a:endParaRPr lang="en-US" sz="1800" dirty="0"/>
                    </a:p>
                  </a:txBody>
                  <a:tcPr marT="45646" marB="45646"/>
                </a:tc>
                <a:tc>
                  <a:txBody>
                    <a:bodyPr/>
                    <a:lstStyle/>
                    <a:p>
                      <a:r>
                        <a:rPr lang="en-US" sz="1800" dirty="0"/>
                        <a:t>Valuation</a:t>
                      </a:r>
                      <a:r>
                        <a:rPr lang="en-US" sz="1800" baseline="0" dirty="0"/>
                        <a:t> estimates have to be redone with new overall market potential and characteristics.</a:t>
                      </a:r>
                      <a:endParaRPr lang="en-US" sz="1800" dirty="0"/>
                    </a:p>
                  </a:txBody>
                  <a:tcPr marT="45646" marB="45646"/>
                </a:tc>
                <a:extLst>
                  <a:ext uri="{0D108BD9-81ED-4DB2-BD59-A6C34878D82A}">
                    <a16:rowId xmlns:a16="http://schemas.microsoft.com/office/drawing/2014/main" val="10002"/>
                  </a:ext>
                </a:extLst>
              </a:tr>
              <a:tr h="914243">
                <a:tc>
                  <a:txBody>
                    <a:bodyPr/>
                    <a:lstStyle/>
                    <a:p>
                      <a:r>
                        <a:rPr lang="en-US" sz="1800" dirty="0"/>
                        <a:t>Estimate</a:t>
                      </a:r>
                      <a:r>
                        <a:rPr lang="en-US" sz="1800" baseline="0" dirty="0"/>
                        <a:t> a probability that it will occur &amp; consequences</a:t>
                      </a:r>
                      <a:endParaRPr lang="en-US" sz="1800" dirty="0"/>
                    </a:p>
                  </a:txBody>
                  <a:tcPr marT="45646" marB="45646"/>
                </a:tc>
                <a:tc>
                  <a:txBody>
                    <a:bodyPr/>
                    <a:lstStyle/>
                    <a:p>
                      <a:r>
                        <a:rPr lang="en-US" sz="1800" dirty="0"/>
                        <a:t>Mont</a:t>
                      </a:r>
                      <a:r>
                        <a:rPr lang="en-US" sz="1800" baseline="0" dirty="0"/>
                        <a:t>e Carlo simulations or scenario analysis</a:t>
                      </a:r>
                      <a:endParaRPr lang="en-US" sz="1800" dirty="0"/>
                    </a:p>
                  </a:txBody>
                  <a:tcPr marT="45646" marB="45646"/>
                </a:tc>
                <a:tc>
                  <a:txBody>
                    <a:bodyPr/>
                    <a:lstStyle/>
                    <a:p>
                      <a:r>
                        <a:rPr lang="en-US" sz="1800" dirty="0"/>
                        <a:t>Real Options</a:t>
                      </a:r>
                    </a:p>
                  </a:txBody>
                  <a:tcPr marT="45646" marB="45646"/>
                </a:tc>
                <a:extLst>
                  <a:ext uri="{0D108BD9-81ED-4DB2-BD59-A6C34878D82A}">
                    <a16:rowId xmlns:a16="http://schemas.microsoft.com/office/drawing/2014/main" val="10003"/>
                  </a:ext>
                </a:extLst>
              </a:tr>
            </a:tbl>
          </a:graphicData>
        </a:graphic>
      </p:graphicFrame>
      <p:sp>
        <p:nvSpPr>
          <p:cNvPr id="5429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15B6DD-AE4D-EA46-8CCE-E7F9B292E1C3}"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612775" y="228600"/>
            <a:ext cx="8153400" cy="990600"/>
          </a:xfrm>
        </p:spPr>
        <p:txBody>
          <a:bodyPr/>
          <a:lstStyle/>
          <a:p>
            <a:r>
              <a:rPr lang="en-US" altLang="en-US">
                <a:ea typeface="ＭＳ Ｐゴシック" charset="-128"/>
              </a:rPr>
              <a:t>IV. Don’t mistake precision for accuracy.. And accuracy for payoff..</a:t>
            </a:r>
          </a:p>
        </p:txBody>
      </p:sp>
      <p:sp>
        <p:nvSpPr>
          <p:cNvPr id="66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E5699F-529D-2E43-B07A-4BE1D08B1579}" type="slidenum">
              <a:rPr lang="en-US" altLang="en-US" sz="1200">
                <a:solidFill>
                  <a:srgbClr val="FFFFFF"/>
                </a:solidFill>
              </a:rPr>
              <a:pPr>
                <a:lnSpc>
                  <a:spcPct val="80000"/>
                </a:lnSpc>
              </a:pPr>
              <a:t>75</a:t>
            </a:fld>
            <a:endParaRPr lang="en-US" altLang="en-US" sz="1200">
              <a:solidFill>
                <a:srgbClr val="FFFFFF"/>
              </a:solidFill>
            </a:endParaRPr>
          </a:p>
        </p:txBody>
      </p:sp>
      <p:pic>
        <p:nvPicPr>
          <p:cNvPr id="6656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38350" b="-38350"/>
          <a:stretch>
            <a:fillRect/>
          </a:stretch>
        </p:blipFill>
        <p:spPr>
          <a:xfrm>
            <a:off x="3124200" y="990600"/>
            <a:ext cx="4953000" cy="2730500"/>
          </a:xfrm>
        </p:spPr>
      </p:pic>
      <p:sp>
        <p:nvSpPr>
          <p:cNvPr id="66565" name="TextBox 10"/>
          <p:cNvSpPr txBox="1">
            <a:spLocks noChangeArrowheads="1"/>
          </p:cNvSpPr>
          <p:nvPr/>
        </p:nvSpPr>
        <p:spPr bwMode="auto">
          <a:xfrm>
            <a:off x="457200" y="1752600"/>
            <a:ext cx="2514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Better accurate than precise</a:t>
            </a:r>
          </a:p>
        </p:txBody>
      </p:sp>
      <p:pic>
        <p:nvPicPr>
          <p:cNvPr id="66566"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76600"/>
            <a:ext cx="4521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TextBox 12"/>
          <p:cNvSpPr txBox="1">
            <a:spLocks noChangeArrowheads="1"/>
          </p:cNvSpPr>
          <p:nvPr/>
        </p:nvSpPr>
        <p:spPr bwMode="auto">
          <a:xfrm>
            <a:off x="609600" y="4724400"/>
            <a:ext cx="1962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It’s all relative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a start up is hard to do..</a:t>
            </a:r>
          </a:p>
        </p:txBody>
      </p:sp>
      <p:pic>
        <p:nvPicPr>
          <p:cNvPr id="67586"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3497" r="-3497"/>
          <a:stretch>
            <a:fillRect/>
          </a:stretch>
        </p:blipFill>
        <p:spPr>
          <a:xfrm>
            <a:off x="612775" y="1600200"/>
            <a:ext cx="8153400" cy="4495800"/>
          </a:xfr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12775" y="228600"/>
            <a:ext cx="8153400" cy="990600"/>
          </a:xfrm>
        </p:spPr>
        <p:txBody>
          <a:bodyPr/>
          <a:lstStyle/>
          <a:p>
            <a:r>
              <a:rPr lang="en-US" altLang="en-US">
                <a:ea typeface="ＭＳ Ｐゴシック" charset="-128"/>
              </a:rPr>
              <a:t>And the dark side will beckon..</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600">
                <a:ea typeface="ＭＳ Ｐゴシック" charset="-128"/>
              </a:rPr>
              <a:t>With young start up companies, you will be told that it is “too difficult” or even “impossible” to value these companies, because there is so little history and so much uncertainty in the future.</a:t>
            </a:r>
          </a:p>
          <a:p>
            <a:pPr>
              <a:lnSpc>
                <a:spcPct val="80000"/>
              </a:lnSpc>
            </a:pPr>
            <a:r>
              <a:rPr lang="en-US" altLang="en-US" sz="2600">
                <a:ea typeface="ＭＳ Ｐゴシック" charset="-128"/>
              </a:rPr>
              <a:t>Instead, you will be asked to come over to the “dark side”, where</a:t>
            </a:r>
          </a:p>
          <a:p>
            <a:pPr lvl="1">
              <a:lnSpc>
                <a:spcPct val="80000"/>
              </a:lnSpc>
            </a:pPr>
            <a:r>
              <a:rPr lang="en-US" altLang="en-US" sz="2200">
                <a:ea typeface="ＭＳ Ｐゴシック" charset="-128"/>
              </a:rPr>
              <a:t>You will see value metrics that you have never seen before</a:t>
            </a:r>
          </a:p>
          <a:p>
            <a:pPr lvl="1">
              <a:lnSpc>
                <a:spcPct val="80000"/>
              </a:lnSpc>
            </a:pPr>
            <a:r>
              <a:rPr lang="en-US" altLang="en-US" sz="2200">
                <a:ea typeface="ＭＳ Ｐゴシック" charset="-128"/>
              </a:rPr>
              <a:t>You will hear “macro” stories, justifying value</a:t>
            </a:r>
          </a:p>
          <a:p>
            <a:pPr lvl="1">
              <a:lnSpc>
                <a:spcPct val="80000"/>
              </a:lnSpc>
            </a:pPr>
            <a:r>
              <a:rPr lang="en-US" altLang="en-US" sz="2200">
                <a:ea typeface="ＭＳ Ｐゴシック" charset="-128"/>
              </a:rPr>
              <a:t>You will be asked to play the momentum game</a:t>
            </a:r>
          </a:p>
          <a:p>
            <a:pPr>
              <a:lnSpc>
                <a:spcPct val="80000"/>
              </a:lnSpc>
            </a:pPr>
            <a:r>
              <a:rPr lang="en-US" altLang="en-US" sz="2600">
                <a:ea typeface="ＭＳ Ｐゴシック" charset="-128"/>
              </a:rPr>
              <a:t>While all of this behavior is understandable, none of it makes the uncertainty go away. You have a choice. You can either hide from uncertainty or face up to it.</a:t>
            </a:r>
          </a:p>
        </p:txBody>
      </p:sp>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8D3096-B30D-2340-8F6D-71E9E1C9F688}"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Twitter: Setting the table in October 2013</a:t>
            </a:r>
          </a:p>
        </p:txBody>
      </p:sp>
      <p:pic>
        <p:nvPicPr>
          <p:cNvPr id="4" name="Picture 3">
            <a:extLst>
              <a:ext uri="{FF2B5EF4-FFF2-40B4-BE49-F238E27FC236}">
                <a16:creationId xmlns:a16="http://schemas.microsoft.com/office/drawing/2014/main" id="{2B931B81-9248-154E-9AF8-ACF580EBAB0B}"/>
              </a:ext>
            </a:extLst>
          </p:cNvPr>
          <p:cNvPicPr>
            <a:picLocks noChangeAspect="1"/>
          </p:cNvPicPr>
          <p:nvPr/>
        </p:nvPicPr>
        <p:blipFill>
          <a:blip r:embed="rId2"/>
          <a:stretch>
            <a:fillRect/>
          </a:stretch>
        </p:blipFill>
        <p:spPr>
          <a:xfrm>
            <a:off x="2333498" y="4191000"/>
            <a:ext cx="4711700" cy="2184400"/>
          </a:xfrm>
          <a:prstGeom prst="rect">
            <a:avLst/>
          </a:prstGeom>
        </p:spPr>
      </p:pic>
      <p:pic>
        <p:nvPicPr>
          <p:cNvPr id="5" name="Picture 4">
            <a:extLst>
              <a:ext uri="{FF2B5EF4-FFF2-40B4-BE49-F238E27FC236}">
                <a16:creationId xmlns:a16="http://schemas.microsoft.com/office/drawing/2014/main" id="{00594EC8-E4C4-BB4F-98DB-80492C7DD8DA}"/>
              </a:ext>
            </a:extLst>
          </p:cNvPr>
          <p:cNvPicPr>
            <a:picLocks noChangeAspect="1"/>
          </p:cNvPicPr>
          <p:nvPr/>
        </p:nvPicPr>
        <p:blipFill>
          <a:blip r:embed="rId3"/>
          <a:stretch>
            <a:fillRect/>
          </a:stretch>
        </p:blipFill>
        <p:spPr>
          <a:xfrm>
            <a:off x="36616" y="1905000"/>
            <a:ext cx="8890000" cy="1397000"/>
          </a:xfrm>
          <a:prstGeom prst="rect">
            <a:avLst/>
          </a:prstGeom>
        </p:spPr>
      </p:pic>
      <p:sp>
        <p:nvSpPr>
          <p:cNvPr id="6" name="TextBox 5">
            <a:extLst>
              <a:ext uri="{FF2B5EF4-FFF2-40B4-BE49-F238E27FC236}">
                <a16:creationId xmlns:a16="http://schemas.microsoft.com/office/drawing/2014/main" id="{66A8658F-C7FC-FC46-A3ED-16B6625828EA}"/>
              </a:ext>
            </a:extLst>
          </p:cNvPr>
          <p:cNvSpPr txBox="1"/>
          <p:nvPr/>
        </p:nvSpPr>
        <p:spPr>
          <a:xfrm>
            <a:off x="3423617" y="1443335"/>
            <a:ext cx="2531462" cy="461665"/>
          </a:xfrm>
          <a:prstGeom prst="rect">
            <a:avLst/>
          </a:prstGeom>
          <a:noFill/>
        </p:spPr>
        <p:txBody>
          <a:bodyPr wrap="none" rtlCol="0">
            <a:spAutoFit/>
          </a:bodyPr>
          <a:lstStyle/>
          <a:p>
            <a:r>
              <a:rPr lang="en-US" i="1" dirty="0"/>
              <a:t>Income Statements</a:t>
            </a:r>
          </a:p>
        </p:txBody>
      </p:sp>
      <p:sp>
        <p:nvSpPr>
          <p:cNvPr id="9" name="Content Placeholder 8">
            <a:extLst>
              <a:ext uri="{FF2B5EF4-FFF2-40B4-BE49-F238E27FC236}">
                <a16:creationId xmlns:a16="http://schemas.microsoft.com/office/drawing/2014/main" id="{72C5C45B-A558-7C4F-8BE3-D4D2102D9D06}"/>
              </a:ext>
            </a:extLst>
          </p:cNvPr>
          <p:cNvSpPr txBox="1">
            <a:spLocks noGrp="1"/>
          </p:cNvSpPr>
          <p:nvPr>
            <p:ph sz="quarter" idx="1"/>
          </p:nvPr>
        </p:nvSpPr>
        <p:spPr>
          <a:xfrm>
            <a:off x="612648" y="1600200"/>
            <a:ext cx="184731" cy="523220"/>
          </a:xfrm>
          <a:prstGeom prst="rect">
            <a:avLst/>
          </a:prstGeom>
          <a:noFill/>
        </p:spPr>
        <p:txBody>
          <a:bodyPr wrap="none" rtlCol="0">
            <a:spAutoFit/>
          </a:bodyPr>
          <a:lstStyle/>
          <a:p>
            <a:pPr marL="0" indent="0">
              <a:buNone/>
            </a:pPr>
            <a:endParaRPr lang="en-US" i="1" dirty="0"/>
          </a:p>
        </p:txBody>
      </p:sp>
      <p:sp>
        <p:nvSpPr>
          <p:cNvPr id="10" name="TextBox 9">
            <a:extLst>
              <a:ext uri="{FF2B5EF4-FFF2-40B4-BE49-F238E27FC236}">
                <a16:creationId xmlns:a16="http://schemas.microsoft.com/office/drawing/2014/main" id="{1979AD20-CFD7-1E46-A053-C5A060D47106}"/>
              </a:ext>
            </a:extLst>
          </p:cNvPr>
          <p:cNvSpPr txBox="1"/>
          <p:nvPr/>
        </p:nvSpPr>
        <p:spPr>
          <a:xfrm>
            <a:off x="3657600" y="3591956"/>
            <a:ext cx="1933543" cy="461665"/>
          </a:xfrm>
          <a:prstGeom prst="rect">
            <a:avLst/>
          </a:prstGeom>
          <a:noFill/>
        </p:spPr>
        <p:txBody>
          <a:bodyPr wrap="none" rtlCol="0">
            <a:spAutoFit/>
          </a:bodyPr>
          <a:lstStyle/>
          <a:p>
            <a:r>
              <a:rPr lang="en-US" i="1" dirty="0"/>
              <a:t>Balance Sheet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065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48641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Box 3"/>
          <p:cNvSpPr txBox="1">
            <a:spLocks noChangeArrowheads="1"/>
          </p:cNvSpPr>
          <p:nvPr/>
        </p:nvSpPr>
        <p:spPr bwMode="auto">
          <a:xfrm>
            <a:off x="2133600" y="28575"/>
            <a:ext cx="5564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Priming the Pump for Valuation</a:t>
            </a:r>
          </a:p>
        </p:txBody>
      </p:sp>
      <p:sp>
        <p:nvSpPr>
          <p:cNvPr id="70660" name="TextBox 4"/>
          <p:cNvSpPr txBox="1">
            <a:spLocks noChangeArrowheads="1"/>
          </p:cNvSpPr>
          <p:nvPr/>
        </p:nvSpPr>
        <p:spPr bwMode="auto">
          <a:xfrm>
            <a:off x="457200" y="533400"/>
            <a:ext cx="4972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Make small revenues into big revenues</a:t>
            </a:r>
          </a:p>
        </p:txBody>
      </p:sp>
      <p:pic>
        <p:nvPicPr>
          <p:cNvPr id="7066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14800"/>
            <a:ext cx="4862513"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Rectangle 6"/>
          <p:cNvSpPr>
            <a:spLocks noChangeArrowheads="1"/>
          </p:cNvSpPr>
          <p:nvPr/>
        </p:nvSpPr>
        <p:spPr bwMode="auto">
          <a:xfrm>
            <a:off x="685800" y="52578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a:t>My estimate for 2023: Overall online advertising market will be close to $200 billion and Twitter will have about 5.7% ($11.5 billion) </a:t>
            </a:r>
          </a:p>
        </p:txBody>
      </p:sp>
      <p:pic>
        <p:nvPicPr>
          <p:cNvPr id="7066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990600"/>
            <a:ext cx="34417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Box 8"/>
          <p:cNvSpPr txBox="1">
            <a:spLocks noChangeArrowheads="1"/>
          </p:cNvSpPr>
          <p:nvPr/>
        </p:nvSpPr>
        <p:spPr bwMode="auto">
          <a:xfrm>
            <a:off x="5715000" y="533400"/>
            <a:ext cx="3203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2. Make losses into profits</a:t>
            </a:r>
          </a:p>
        </p:txBody>
      </p:sp>
      <p:sp>
        <p:nvSpPr>
          <p:cNvPr id="70665" name="Rectangle 9"/>
          <p:cNvSpPr>
            <a:spLocks noChangeArrowheads="1"/>
          </p:cNvSpPr>
          <p:nvPr/>
        </p:nvSpPr>
        <p:spPr bwMode="auto">
          <a:xfrm>
            <a:off x="5486400" y="3962400"/>
            <a:ext cx="3276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a:t>My estimate for Twitter: Operating margin of 25% in year 10</a:t>
            </a:r>
          </a:p>
        </p:txBody>
      </p:sp>
      <p:sp>
        <p:nvSpPr>
          <p:cNvPr id="70666" name="TextBox 10"/>
          <p:cNvSpPr txBox="1">
            <a:spLocks noChangeArrowheads="1"/>
          </p:cNvSpPr>
          <p:nvPr/>
        </p:nvSpPr>
        <p:spPr bwMode="auto">
          <a:xfrm>
            <a:off x="6019800" y="4495800"/>
            <a:ext cx="2733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3. Reinvest for growth</a:t>
            </a:r>
          </a:p>
        </p:txBody>
      </p:sp>
      <p:pic>
        <p:nvPicPr>
          <p:cNvPr id="7066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4953000"/>
            <a:ext cx="31115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8" name="TextBox 12"/>
          <p:cNvSpPr txBox="1">
            <a:spLocks noChangeArrowheads="1"/>
          </p:cNvSpPr>
          <p:nvPr/>
        </p:nvSpPr>
        <p:spPr bwMode="auto">
          <a:xfrm>
            <a:off x="5537200" y="5791200"/>
            <a:ext cx="3581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My estimate for Twitter: Sales/Capital will be 1.50 for next 10 years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The Cost of Capital for Twitter</a:t>
            </a:r>
          </a:p>
        </p:txBody>
      </p:sp>
      <p:pic>
        <p:nvPicPr>
          <p:cNvPr id="716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5954" b="-5954"/>
          <a:stretch>
            <a:fillRect/>
          </a:stretch>
        </p:blipFill>
        <p:spPr>
          <a:xfrm>
            <a:off x="381000" y="2057400"/>
            <a:ext cx="4560888" cy="2514600"/>
          </a:xfrm>
        </p:spPr>
      </p:pic>
      <p:graphicFrame>
        <p:nvGraphicFramePr>
          <p:cNvPr id="4" name="Chart 3"/>
          <p:cNvGraphicFramePr>
            <a:graphicFrameLocks/>
          </p:cNvGraphicFramePr>
          <p:nvPr/>
        </p:nvGraphicFramePr>
        <p:xfrm>
          <a:off x="5181600" y="1981200"/>
          <a:ext cx="3810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1684" name="TextBox 1"/>
          <p:cNvSpPr txBox="1">
            <a:spLocks noChangeArrowheads="1"/>
          </p:cNvSpPr>
          <p:nvPr/>
        </p:nvSpPr>
        <p:spPr bwMode="auto">
          <a:xfrm>
            <a:off x="3886200" y="144780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i="1"/>
              <a:t>Risk in the discount rate</a:t>
            </a:r>
          </a:p>
        </p:txBody>
      </p:sp>
      <p:sp>
        <p:nvSpPr>
          <p:cNvPr id="71685" name="TextBox 2"/>
          <p:cNvSpPr txBox="1">
            <a:spLocks noChangeArrowheads="1"/>
          </p:cNvSpPr>
          <p:nvPr/>
        </p:nvSpPr>
        <p:spPr bwMode="auto">
          <a:xfrm>
            <a:off x="3810000" y="4572000"/>
            <a:ext cx="1328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Survival Risk</a:t>
            </a:r>
          </a:p>
        </p:txBody>
      </p:sp>
      <p:pic>
        <p:nvPicPr>
          <p:cNvPr id="7168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648200"/>
            <a:ext cx="6513513"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Box 8"/>
          <p:cNvSpPr txBox="1">
            <a:spLocks noChangeArrowheads="1"/>
          </p:cNvSpPr>
          <p:nvPr/>
        </p:nvSpPr>
        <p:spPr bwMode="auto">
          <a:xfrm>
            <a:off x="1371600" y="60198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My assumption for Twitter</a:t>
            </a:r>
          </a:p>
        </p:txBody>
      </p:sp>
      <p:sp>
        <p:nvSpPr>
          <p:cNvPr id="71688" name="TextBox 1"/>
          <p:cNvSpPr txBox="1">
            <a:spLocks noChangeArrowheads="1"/>
          </p:cNvSpPr>
          <p:nvPr/>
        </p:nvSpPr>
        <p:spPr bwMode="auto">
          <a:xfrm>
            <a:off x="1600200" y="1828800"/>
            <a:ext cx="2155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My estimate for Twitter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A sobering reminder: You will be “wrong” and it is okay</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No matter how careful you are in getting your inputs and how well structured your model is, your estimate of value will change both as new information comes out about the company, the business and the economy.</a:t>
            </a:r>
          </a:p>
          <a:p>
            <a:pPr eaLnBrk="1" hangingPunct="1">
              <a:buFont typeface="Wingdings" charset="0"/>
              <a:buChar char=""/>
              <a:defRPr/>
            </a:pPr>
            <a:r>
              <a:rPr lang="en-US" dirty="0"/>
              <a:t>As information comes out, you will have to adjust and adapt your model to reflect the information. Rather than be defensive about the resulting changes in value, recognize that this is the essence of risk. </a:t>
            </a:r>
          </a:p>
          <a:p>
            <a:pPr eaLnBrk="1" hangingPunct="1">
              <a:buFont typeface="Wingdings" charset="0"/>
              <a:buChar char=""/>
              <a:defRPr/>
            </a:pPr>
            <a:r>
              <a:rPr lang="en-US" dirty="0"/>
              <a:t>Remember that it is not just your value that is changing, but so is the price, and the price will change a great deal more than the value.</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D48DD0-2706-B644-9B4D-68FB18F78957}"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r>
              <a:rPr lang="en-US" altLang="en-US">
                <a:ea typeface="ＭＳ Ｐゴシック" charset="-128"/>
              </a:rPr>
              <a:t>And your value is not a fact, but an estimate..</a:t>
            </a:r>
          </a:p>
        </p:txBody>
      </p:sp>
      <p:sp>
        <p:nvSpPr>
          <p:cNvPr id="747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DF1604-01CA-A34D-A030-8F9FD1A2CA0F}" type="slidenum">
              <a:rPr lang="en-US" altLang="en-US" sz="1200">
                <a:solidFill>
                  <a:srgbClr val="FFFFFF"/>
                </a:solidFill>
              </a:rPr>
              <a:pPr>
                <a:lnSpc>
                  <a:spcPct val="80000"/>
                </a:lnSpc>
              </a:pPr>
              <a:t>83</a:t>
            </a:fld>
            <a:endParaRPr lang="en-US" altLang="en-US" sz="1200">
              <a:solidFill>
                <a:srgbClr val="FFFFFF"/>
              </a:solidFill>
            </a:endParaRPr>
          </a:p>
        </p:txBody>
      </p:sp>
      <p:sp>
        <p:nvSpPr>
          <p:cNvPr id="74756" name="Content Placeholder 6"/>
          <p:cNvSpPr>
            <a:spLocks noGrp="1"/>
          </p:cNvSpPr>
          <p:nvPr>
            <p:ph sz="quarter" idx="1"/>
          </p:nvPr>
        </p:nvSpPr>
        <p:spPr>
          <a:xfrm>
            <a:off x="609600" y="1600200"/>
            <a:ext cx="8153400" cy="4495800"/>
          </a:xfrm>
        </p:spPr>
        <p:txBody>
          <a:bodyPr/>
          <a:lstStyle/>
          <a:p>
            <a:endParaRPr lang="en-US" altLang="en-US">
              <a:ea typeface="ＭＳ Ｐゴシック" charset="-128"/>
            </a:endParaRPr>
          </a:p>
        </p:txBody>
      </p:sp>
      <p:graphicFrame>
        <p:nvGraphicFramePr>
          <p:cNvPr id="74757" name="Content Placeholder 7"/>
          <p:cNvGraphicFramePr>
            <a:graphicFrameLocks noChangeAspect="1"/>
          </p:cNvGraphicFramePr>
          <p:nvPr/>
        </p:nvGraphicFramePr>
        <p:xfrm>
          <a:off x="533400" y="1600200"/>
          <a:ext cx="3200400" cy="4649788"/>
        </p:xfrm>
        <a:graphic>
          <a:graphicData uri="http://schemas.openxmlformats.org/presentationml/2006/ole">
            <mc:AlternateContent xmlns:mc="http://schemas.openxmlformats.org/markup-compatibility/2006">
              <mc:Choice xmlns:v="urn:schemas-microsoft-com:vml" Requires="v">
                <p:oleObj spid="_x0000_s74779" name="Document" r:id="rId3" imgW="5638800" imgH="8191500" progId="Word.Document.12">
                  <p:embed/>
                </p:oleObj>
              </mc:Choice>
              <mc:Fallback>
                <p:oleObj name="Document" r:id="rId3" imgW="5638800" imgH="8191500" progId="Word.Document.12">
                  <p:embed/>
                  <p:pic>
                    <p:nvPicPr>
                      <p:cNvPr id="0" name="Content Placeholder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3200400"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4758" name="Content Placeholder 2"/>
          <p:cNvPicPr>
            <a:picLocks noChangeAspect="1"/>
          </p:cNvPicPr>
          <p:nvPr/>
        </p:nvPicPr>
        <p:blipFill>
          <a:blip r:embed="rId5">
            <a:extLst>
              <a:ext uri="{28A0092B-C50C-407E-A947-70E740481C1C}">
                <a14:useLocalDpi xmlns:a14="http://schemas.microsoft.com/office/drawing/2010/main" val="0"/>
              </a:ext>
            </a:extLst>
          </a:blip>
          <a:srcRect l="-12057" r="-12057"/>
          <a:stretch>
            <a:fillRect/>
          </a:stretch>
        </p:blipFill>
        <p:spPr bwMode="auto">
          <a:xfrm>
            <a:off x="3352800" y="1600200"/>
            <a:ext cx="59420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74759"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1752600"/>
            <a:ext cx="17907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Forecasting in the face of uncertainty. A test:</a:t>
            </a:r>
          </a:p>
        </p:txBody>
      </p:sp>
      <p:sp>
        <p:nvSpPr>
          <p:cNvPr id="7577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which of these two cities would you find it easier to forecast the weather?</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847C18-BF74-394A-BB22-21FF2302EE95}" type="slidenum">
              <a:rPr lang="en-US" altLang="en-US" sz="1200">
                <a:solidFill>
                  <a:srgbClr val="FFFFFF"/>
                </a:solidFill>
              </a:rPr>
              <a:pPr>
                <a:lnSpc>
                  <a:spcPct val="80000"/>
                </a:lnSpc>
              </a:pPr>
              <a:t>84</a:t>
            </a:fld>
            <a:endParaRPr lang="en-US" altLang="en-US" sz="1200">
              <a:solidFill>
                <a:srgbClr val="FFFFFF"/>
              </a:solidFill>
            </a:endParaRPr>
          </a:p>
        </p:txBody>
      </p:sp>
      <p:pic>
        <p:nvPicPr>
          <p:cNvPr id="7578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14600"/>
            <a:ext cx="7467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343400"/>
            <a:ext cx="75438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r>
              <a:rPr lang="en-US" altLang="en-US">
                <a:ea typeface="ＭＳ Ｐゴシック" charset="-128"/>
              </a:rPr>
              <a:t>But the payoff is greatest where there is the most uncertainty…</a:t>
            </a:r>
          </a:p>
        </p:txBody>
      </p:sp>
      <p:pic>
        <p:nvPicPr>
          <p:cNvPr id="7680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5717" r="-5717"/>
          <a:stretch>
            <a:fillRect/>
          </a:stretch>
        </p:blipFill>
        <p:spPr>
          <a:xfrm>
            <a:off x="612775" y="1600200"/>
            <a:ext cx="8153400" cy="4495800"/>
          </a:xfrm>
        </p:spPr>
      </p:pic>
      <p:sp>
        <p:nvSpPr>
          <p:cNvPr id="76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9864BD-4979-244A-911C-8630C5EF5AC1}" type="slidenum">
              <a:rPr lang="en-US" altLang="en-US" sz="1200">
                <a:solidFill>
                  <a:srgbClr val="FFFFFF"/>
                </a:solidFill>
              </a:rPr>
              <a:pPr>
                <a:lnSpc>
                  <a:spcPct val="80000"/>
                </a:lnSpc>
              </a:pPr>
              <a:t>85</a:t>
            </a:fld>
            <a:endParaRPr lang="en-US" altLang="en-US" sz="1200">
              <a:solidFill>
                <a:srgbClr val="FFFFFF"/>
              </a:solidFill>
            </a:endParaRPr>
          </a:p>
        </p:txBody>
      </p:sp>
      <p:pic>
        <p:nvPicPr>
          <p:cNvPr id="7680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3578225"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71600"/>
            <a:ext cx="34925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Don’t mistake price for value!</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89D510-CB11-6B47-B084-014EC3A73BC0}" type="slidenum">
              <a:rPr lang="en-US" altLang="en-US" sz="1200">
                <a:solidFill>
                  <a:srgbClr val="FFFFFF"/>
                </a:solidFill>
              </a:rPr>
              <a:pPr>
                <a:lnSpc>
                  <a:spcPct val="80000"/>
                </a:lnSpc>
              </a:pPr>
              <a:t>86</a:t>
            </a:fld>
            <a:endParaRPr lang="en-US" altLang="en-US" sz="1200">
              <a:solidFill>
                <a:srgbClr val="FFFFFF"/>
              </a:solidFill>
            </a:endParaRPr>
          </a:p>
        </p:txBody>
      </p:sp>
      <p:pic>
        <p:nvPicPr>
          <p:cNvPr id="7782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7679" b="-37679"/>
          <a:stretch>
            <a:fillRect/>
          </a:stretch>
        </p:blipFill>
        <p:spPr>
          <a:xfrm>
            <a:off x="612775" y="1600200"/>
            <a:ext cx="8153400" cy="4495800"/>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1: Are you pricing or valuing?</a:t>
            </a:r>
          </a:p>
        </p:txBody>
      </p:sp>
      <p:sp>
        <p:nvSpPr>
          <p:cNvPr id="79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16E74E7-2130-1B4C-BCC5-212A6545427F}" type="slidenum">
              <a:rPr lang="en-US" altLang="en-US" sz="1200">
                <a:solidFill>
                  <a:srgbClr val="FFFFFF"/>
                </a:solidFill>
              </a:rPr>
              <a:pPr>
                <a:lnSpc>
                  <a:spcPct val="80000"/>
                </a:lnSpc>
              </a:pPr>
              <a:t>87</a:t>
            </a:fld>
            <a:endParaRPr lang="en-US" altLang="en-US" sz="1200">
              <a:solidFill>
                <a:srgbClr val="FFFFFF"/>
              </a:solidFill>
            </a:endParaRPr>
          </a:p>
        </p:txBody>
      </p:sp>
      <p:pic>
        <p:nvPicPr>
          <p:cNvPr id="7987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2: Are you pricing or valuing?</a:t>
            </a:r>
          </a:p>
        </p:txBody>
      </p:sp>
      <p:sp>
        <p:nvSpPr>
          <p:cNvPr id="80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E99EAF-2830-894F-9F5D-C620F1A1CFDB}" type="slidenum">
              <a:rPr lang="en-US" altLang="en-US" sz="1200">
                <a:solidFill>
                  <a:srgbClr val="FFFFFF"/>
                </a:solidFill>
              </a:rPr>
              <a:pPr>
                <a:lnSpc>
                  <a:spcPct val="80000"/>
                </a:lnSpc>
              </a:pPr>
              <a:t>88</a:t>
            </a:fld>
            <a:endParaRPr lang="en-US" altLang="en-US" sz="1200">
              <a:solidFill>
                <a:srgbClr val="FFFFFF"/>
              </a:solidFill>
            </a:endParaRPr>
          </a:p>
        </p:txBody>
      </p:sp>
      <p:pic>
        <p:nvPicPr>
          <p:cNvPr id="80900"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11806" b="11806"/>
          <a:stretch>
            <a:fillRect/>
          </a:stretch>
        </p:blipFill>
        <p:spPr>
          <a:xfrm>
            <a:off x="612775" y="1600200"/>
            <a:ext cx="8153400" cy="4495800"/>
          </a:xfrm>
        </p:spPr>
      </p:pic>
      <p:sp>
        <p:nvSpPr>
          <p:cNvPr id="12" name="Rectangle 11"/>
          <p:cNvSpPr>
            <a:spLocks noChangeArrowheads="1"/>
          </p:cNvSpPr>
          <p:nvPr/>
        </p:nvSpPr>
        <p:spPr bwMode="auto">
          <a:xfrm>
            <a:off x="5791200" y="2667000"/>
            <a:ext cx="2743200" cy="685800"/>
          </a:xfrm>
          <a:prstGeom prst="rect">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endParaRPr lang="en-US" altLang="en-US">
              <a:solidFill>
                <a:srgbClr val="FFFFFF"/>
              </a:solidFill>
              <a:latin typeface="Calibri" charset="0"/>
            </a:endParaRPr>
          </a:p>
        </p:txBody>
      </p:sp>
      <p:sp>
        <p:nvSpPr>
          <p:cNvPr id="13" name="Rectangle 12"/>
          <p:cNvSpPr>
            <a:spLocks noChangeArrowheads="1"/>
          </p:cNvSpPr>
          <p:nvPr/>
        </p:nvSpPr>
        <p:spPr bwMode="auto">
          <a:xfrm>
            <a:off x="6477000" y="1600200"/>
            <a:ext cx="2209800" cy="152400"/>
          </a:xfrm>
          <a:prstGeom prst="rect">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endParaRPr lang="en-US" altLang="en-US">
              <a:solidFill>
                <a:srgbClr val="FFFFFF"/>
              </a:solidFill>
              <a:latin typeface="Calibri"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3: Are you pricing or valuing?</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1FB914-E879-7F4E-9505-CB2DB4A599B4}" type="slidenum">
              <a:rPr lang="en-US" altLang="en-US" sz="1200">
                <a:solidFill>
                  <a:srgbClr val="FFFFFF"/>
                </a:solidFill>
              </a:rPr>
              <a:pPr>
                <a:lnSpc>
                  <a:spcPct val="80000"/>
                </a:lnSpc>
              </a:pPr>
              <a:t>89</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381000" y="1524000"/>
          <a:ext cx="8458200" cy="4719639"/>
        </p:xfrm>
        <a:graphic>
          <a:graphicData uri="http://schemas.openxmlformats.org/drawingml/2006/table">
            <a:tbl>
              <a:tblPr/>
              <a:tblGrid>
                <a:gridCol w="2801938">
                  <a:extLst>
                    <a:ext uri="{9D8B030D-6E8A-4147-A177-3AD203B41FA5}">
                      <a16:colId xmlns:a16="http://schemas.microsoft.com/office/drawing/2014/main" val="20000"/>
                    </a:ext>
                  </a:extLst>
                </a:gridCol>
                <a:gridCol w="1131887">
                  <a:extLst>
                    <a:ext uri="{9D8B030D-6E8A-4147-A177-3AD203B41FA5}">
                      <a16:colId xmlns:a16="http://schemas.microsoft.com/office/drawing/2014/main" val="20001"/>
                    </a:ext>
                  </a:extLst>
                </a:gridCol>
                <a:gridCol w="1130300">
                  <a:extLst>
                    <a:ext uri="{9D8B030D-6E8A-4147-A177-3AD203B41FA5}">
                      <a16:colId xmlns:a16="http://schemas.microsoft.com/office/drawing/2014/main" val="20002"/>
                    </a:ext>
                  </a:extLst>
                </a:gridCol>
                <a:gridCol w="1131888">
                  <a:extLst>
                    <a:ext uri="{9D8B030D-6E8A-4147-A177-3AD203B41FA5}">
                      <a16:colId xmlns:a16="http://schemas.microsoft.com/office/drawing/2014/main" val="20003"/>
                    </a:ext>
                  </a:extLst>
                </a:gridCol>
                <a:gridCol w="1130300">
                  <a:extLst>
                    <a:ext uri="{9D8B030D-6E8A-4147-A177-3AD203B41FA5}">
                      <a16:colId xmlns:a16="http://schemas.microsoft.com/office/drawing/2014/main" val="20004"/>
                    </a:ext>
                  </a:extLst>
                </a:gridCol>
                <a:gridCol w="1131887">
                  <a:extLst>
                    <a:ext uri="{9D8B030D-6E8A-4147-A177-3AD203B41FA5}">
                      <a16:colId xmlns:a16="http://schemas.microsoft.com/office/drawing/2014/main" val="20005"/>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$172.80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$207.36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Depreciation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$138.24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$49.77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 (1-t)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$96.77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Depreciation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Cap Ex</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$72.00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$86.40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$103.68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Chg in WC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$14.40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$17.28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FCFF</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$19.20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$23.04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$33.18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$1,658.88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Cost of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23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$16.38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$18.16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$1,138.35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423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Value of operating assets today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$1,207.81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Cash</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de-DE" altLang="en-US" sz="1600" b="0" i="0" u="none" strike="noStrike" cap="none" normalizeH="0" baseline="0">
                          <a:ln>
                            <a:noFill/>
                          </a:ln>
                          <a:solidFill>
                            <a:srgbClr val="000000"/>
                          </a:solidFill>
                          <a:effectLst/>
                          <a:latin typeface="Calibri" charset="0"/>
                          <a:ea typeface="ＭＳ Ｐゴシック" charset="-128"/>
                        </a:rPr>
                        <a:t> -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2714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Value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$1,132.81</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determinants of price</a:t>
            </a:r>
          </a:p>
        </p:txBody>
      </p:sp>
      <p:sp>
        <p:nvSpPr>
          <p:cNvPr id="829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7C43B5F-8606-1C46-B68E-654FB4597756}" type="slidenum">
              <a:rPr lang="en-US" altLang="en-US" sz="1200">
                <a:solidFill>
                  <a:srgbClr val="FFFFFF"/>
                </a:solidFill>
              </a:rPr>
              <a:pPr>
                <a:lnSpc>
                  <a:spcPct val="80000"/>
                </a:lnSpc>
              </a:pPr>
              <a:t>90</a:t>
            </a:fld>
            <a:endParaRPr lang="en-US" altLang="en-US" sz="1200">
              <a:solidFill>
                <a:srgbClr val="FFFFFF"/>
              </a:solidFill>
            </a:endParaRPr>
          </a:p>
        </p:txBody>
      </p:sp>
      <p:pic>
        <p:nvPicPr>
          <p:cNvPr id="8294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0699" r="-10699"/>
          <a:stretch>
            <a:fillRect/>
          </a:stretch>
        </p:blipFill>
        <p:spPr>
          <a:xfrm>
            <a:off x="612775" y="1600200"/>
            <a:ext cx="8153400" cy="4495800"/>
          </a:xfr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Multiples and Comparable Transactions</a:t>
            </a:r>
          </a:p>
        </p:txBody>
      </p:sp>
      <p:pic>
        <p:nvPicPr>
          <p:cNvPr id="839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121" b="-4121"/>
          <a:stretch>
            <a:fillRect/>
          </a:stretch>
        </p:blipFill>
        <p:spPr>
          <a:xfrm>
            <a:off x="612775" y="1600200"/>
            <a:ext cx="8153400" cy="4495800"/>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To be a better </a:t>
            </a:r>
            <a:r>
              <a:rPr lang="en-US" dirty="0" err="1">
                <a:ea typeface="+mj-ea"/>
                <a:cs typeface="+mj-cs"/>
              </a:rPr>
              <a:t>pricer</a:t>
            </a:r>
            <a:r>
              <a:rPr lang="en-US" dirty="0">
                <a:ea typeface="+mj-ea"/>
                <a:cs typeface="+mj-cs"/>
              </a:rPr>
              <a:t>, here are four suggestions</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139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Check your multiple or consistency/uniformity</a:t>
            </a:r>
          </a:p>
          <a:p>
            <a:pPr lvl="1" eaLnBrk="1" hangingPunct="1">
              <a:lnSpc>
                <a:spcPct val="80000"/>
              </a:lnSpc>
            </a:pPr>
            <a:r>
              <a:rPr lang="en-US" altLang="en-US" sz="1900">
                <a:ea typeface="ＭＳ Ｐゴシック" charset="-128"/>
              </a:rPr>
              <a:t>In use, the same multiple can be defined in different ways by different users. When comparing and using multiples, estimated by someone else, it is critical that we understand how the multiples have been estimated</a:t>
            </a:r>
          </a:p>
          <a:p>
            <a:pPr eaLnBrk="1" hangingPunct="1">
              <a:lnSpc>
                <a:spcPct val="80000"/>
              </a:lnSpc>
            </a:pPr>
            <a:r>
              <a:rPr lang="en-US" altLang="en-US" sz="2200">
                <a:ea typeface="ＭＳ Ｐゴシック" charset="-128"/>
              </a:rPr>
              <a:t>Look at all the data, not just the key statistics</a:t>
            </a:r>
          </a:p>
          <a:p>
            <a:pPr lvl="1" eaLnBrk="1" hangingPunct="1">
              <a:lnSpc>
                <a:spcPct val="80000"/>
              </a:lnSpc>
            </a:pPr>
            <a:r>
              <a:rPr lang="en-US" altLang="en-US" sz="1900">
                <a:ea typeface="ＭＳ Ｐゴシック" charset="-128"/>
              </a:rPr>
              <a:t>Too many people who use a multiple have no idea what its cross sectional distribution is. If you do not know what the cross sectional distribution of a multiple is, it is difficult to look at a number and pass judgment on whether it is too high or low.</a:t>
            </a:r>
          </a:p>
          <a:p>
            <a:pPr eaLnBrk="1" hangingPunct="1">
              <a:lnSpc>
                <a:spcPct val="80000"/>
              </a:lnSpc>
            </a:pPr>
            <a:r>
              <a:rPr lang="en-US" altLang="en-US" sz="2200">
                <a:ea typeface="ＭＳ Ｐゴシック" charset="-128"/>
              </a:rPr>
              <a:t>Don’t forget the fundamentals ultimately matter</a:t>
            </a:r>
          </a:p>
          <a:p>
            <a:pPr lvl="1" eaLnBrk="1" hangingPunct="1">
              <a:lnSpc>
                <a:spcPct val="80000"/>
              </a:lnSpc>
            </a:pPr>
            <a:r>
              <a:rPr lang="en-US" altLang="en-US" sz="1900">
                <a:ea typeface="ＭＳ Ｐゴシック" charset="-128"/>
              </a:rPr>
              <a:t>It is critical that we understand the fundamentals that drive each multiple, and the nature of the relationship between the multiple and each variable.</a:t>
            </a:r>
          </a:p>
          <a:p>
            <a:pPr eaLnBrk="1" hangingPunct="1">
              <a:lnSpc>
                <a:spcPct val="80000"/>
              </a:lnSpc>
            </a:pPr>
            <a:r>
              <a:rPr lang="en-US" altLang="en-US" sz="2200">
                <a:ea typeface="ＭＳ Ｐゴシック" charset="-128"/>
              </a:rPr>
              <a:t>Don’t define comparables based only on sector</a:t>
            </a:r>
          </a:p>
          <a:p>
            <a:pPr lvl="1" eaLnBrk="1" hangingPunct="1">
              <a:lnSpc>
                <a:spcPct val="80000"/>
              </a:lnSpc>
            </a:pPr>
            <a:r>
              <a:rPr lang="en-US" altLang="en-US" sz="1900">
                <a:ea typeface="ＭＳ Ｐゴシック" charset="-128"/>
              </a:rPr>
              <a:t>Defining the comparable universe and controlling for differences is far more difficult in practice than it is in theory.</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Pricing Twitter: Start with the “</a:t>
            </a:r>
            <a:r>
              <a:rPr lang="en-US" altLang="ja-JP" sz="3200">
                <a:ea typeface="ＭＳ Ｐゴシック" charset="-128"/>
              </a:rPr>
              <a:t>comparables</a:t>
            </a:r>
            <a:r>
              <a:rPr lang="en-US" altLang="en-US" sz="3200">
                <a:ea typeface="ＭＳ Ｐゴシック" charset="-128"/>
              </a:rPr>
              <a:t>”</a:t>
            </a:r>
          </a:p>
        </p:txBody>
      </p:sp>
      <p:sp>
        <p:nvSpPr>
          <p:cNvPr id="87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B13E30-2416-B542-9897-C3AAAC92D205}" type="slidenum">
              <a:rPr lang="en-US" altLang="en-US" sz="1200">
                <a:solidFill>
                  <a:srgbClr val="FFFFFF"/>
                </a:solidFill>
              </a:rPr>
              <a:pPr>
                <a:lnSpc>
                  <a:spcPct val="80000"/>
                </a:lnSpc>
              </a:pPr>
              <a:t>93</a:t>
            </a:fld>
            <a:endParaRPr lang="en-US" altLang="en-US" sz="1200">
              <a:solidFill>
                <a:srgbClr val="FFFFFF"/>
              </a:solidFill>
            </a:endParaRPr>
          </a:p>
        </p:txBody>
      </p:sp>
      <p:graphicFrame>
        <p:nvGraphicFramePr>
          <p:cNvPr id="10" name="Content Placeholder 9"/>
          <p:cNvGraphicFramePr>
            <a:graphicFrameLocks noGrp="1"/>
          </p:cNvGraphicFramePr>
          <p:nvPr>
            <p:ph sz="quarter" idx="1"/>
          </p:nvPr>
        </p:nvGraphicFramePr>
        <p:xfrm>
          <a:off x="612775" y="2428875"/>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8806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5D76253-E9F7-3340-9046-5D95D8C1F97F}" type="slidenum">
              <a:rPr lang="en-US" altLang="en-US" sz="1200">
                <a:solidFill>
                  <a:srgbClr val="FFFFFF"/>
                </a:solidFill>
              </a:rPr>
              <a:pPr>
                <a:lnSpc>
                  <a:spcPct val="80000"/>
                </a:lnSpc>
              </a:pPr>
              <a:t>94</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88134"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Use the “market metric” and “market price”</a:t>
            </a:r>
          </a:p>
        </p:txBody>
      </p:sp>
      <p:sp>
        <p:nvSpPr>
          <p:cNvPr id="8909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DF3AFE-2C08-7A49-8251-3605C0421D13}" type="slidenum">
              <a:rPr lang="en-US" altLang="en-US" sz="1200">
                <a:solidFill>
                  <a:srgbClr val="FFFFFF"/>
                </a:solidFill>
              </a:rPr>
              <a:pPr>
                <a:lnSpc>
                  <a:spcPct val="80000"/>
                </a:lnSpc>
              </a:pPr>
              <a:t>95</a:t>
            </a:fld>
            <a:endParaRPr lang="en-US" altLang="en-US" sz="1200">
              <a:solidFill>
                <a:srgbClr val="FFFFFF"/>
              </a:solidFill>
            </a:endParaRPr>
          </a:p>
        </p:txBody>
      </p:sp>
      <p:sp>
        <p:nvSpPr>
          <p:cNvPr id="3"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most important variable, in late 2013, in determining market value and price in this sector (social media, ill defined as that is) is the number of users that a company has.</a:t>
            </a:r>
          </a:p>
          <a:p>
            <a:pPr eaLnBrk="1" hangingPunct="1">
              <a:lnSpc>
                <a:spcPct val="90000"/>
              </a:lnSpc>
            </a:pPr>
            <a:r>
              <a:rPr lang="en-US" altLang="en-US" sz="2600">
                <a:ea typeface="ＭＳ Ｐゴシック" charset="-128"/>
              </a:rPr>
              <a:t>Looking at comparable firms, it looks like the market is paying about $100/user in valuing social media companies, with a premium for “predictable” revenues (subscriptions) and user intensity.</a:t>
            </a:r>
          </a:p>
          <a:p>
            <a:pPr eaLnBrk="1" hangingPunct="1">
              <a:lnSpc>
                <a:spcPct val="90000"/>
              </a:lnSpc>
            </a:pPr>
            <a:r>
              <a:rPr lang="en-US" altLang="en-US" sz="2600">
                <a:ea typeface="ＭＳ Ｐゴシック" charset="-128"/>
              </a:rPr>
              <a:t>Twitter has about 240 million users and can be valued based on the $100/user:</a:t>
            </a:r>
          </a:p>
          <a:p>
            <a:pPr eaLnBrk="1" hangingPunct="1">
              <a:lnSpc>
                <a:spcPct val="90000"/>
              </a:lnSpc>
            </a:pPr>
            <a:r>
              <a:rPr lang="en-US" altLang="en-US" sz="2600">
                <a:ea typeface="ＭＳ Ｐゴシック" charset="-128"/>
              </a:rPr>
              <a:t>Enterprise value = 240 * 100 = $24 billion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r>
              <a:rPr lang="en-US" altLang="en-US">
                <a:ea typeface="ＭＳ Ｐゴシック" charset="-128"/>
              </a:rPr>
              <a:t>VI. Investing is an act of faith..</a:t>
            </a:r>
          </a:p>
        </p:txBody>
      </p:sp>
      <p:sp>
        <p:nvSpPr>
          <p:cNvPr id="90114" name="Content Placeholder 2"/>
          <p:cNvSpPr>
            <a:spLocks noGrp="1"/>
          </p:cNvSpPr>
          <p:nvPr>
            <p:ph sz="quarter" idx="1"/>
          </p:nvPr>
        </p:nvSpPr>
        <p:spPr>
          <a:xfrm>
            <a:off x="612775" y="1600200"/>
            <a:ext cx="8153400" cy="4495800"/>
          </a:xfrm>
        </p:spPr>
        <p:txBody>
          <a:bodyPr>
            <a:normAutofit fontScale="92500" lnSpcReduction="10000"/>
          </a:bodyPr>
          <a:lstStyle/>
          <a:p>
            <a:pPr algn="just"/>
            <a:r>
              <a:rPr lang="en-US" altLang="en-US" dirty="0">
                <a:ea typeface="ＭＳ Ｐゴシック" charset="-128"/>
              </a:rPr>
              <a:t>When investing, we are often told that if you are virtuous (careful in your research, good at valuation, have a long time horizon), you will be rewarded (with high returns).</a:t>
            </a:r>
          </a:p>
          <a:p>
            <a:pPr algn="just"/>
            <a:r>
              <a:rPr lang="en-US" altLang="en-US" dirty="0">
                <a:ea typeface="ＭＳ Ｐゴシック" charset="-128"/>
              </a:rPr>
              <a:t>That pitch is amplified by anecdotal evidence of righteous ones, i.e., those who have followed the path to success.</a:t>
            </a:r>
          </a:p>
          <a:p>
            <a:pPr algn="just"/>
            <a:r>
              <a:rPr lang="en-US" altLang="en-US" dirty="0">
                <a:ea typeface="ＭＳ Ｐゴシック" charset="-128"/>
              </a:rPr>
              <a:t>Those who chose not to be virtuous are labeled as “speculators”, viewed as shallow and deserving of the fate that awaits them.</a:t>
            </a:r>
          </a:p>
          <a:p>
            <a:pPr algn="just"/>
            <a:r>
              <a:rPr lang="en-US" altLang="en-US" dirty="0">
                <a:ea typeface="ＭＳ Ｐゴシック" charset="-128"/>
              </a:rPr>
              <a:t>If you have faith in investing, you will be tested.</a:t>
            </a:r>
          </a:p>
        </p:txBody>
      </p:sp>
      <p:sp>
        <p:nvSpPr>
          <p:cNvPr id="901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DD6567-001B-8840-8AFF-7D8BAE251FBC}" type="slidenum">
              <a:rPr lang="en-US" altLang="en-US" sz="1200">
                <a:solidFill>
                  <a:srgbClr val="FFFFFF"/>
                </a:solidFill>
              </a:rPr>
              <a:pPr>
                <a:lnSpc>
                  <a:spcPct val="80000"/>
                </a:lnSpc>
              </a:pPr>
              <a:t>96</a:t>
            </a:fld>
            <a:endParaRPr lang="en-US" altLang="en-US" sz="1200">
              <a:solidFill>
                <a:srgbClr val="FFFFFF"/>
              </a:solidFill>
            </a:endParaRPr>
          </a:p>
        </p:txBody>
      </p:sp>
    </p:spTree>
    <p:extLst>
      <p:ext uri="{BB962C8B-B14F-4D97-AF65-F5344CB8AC3E}">
        <p14:creationId xmlns:p14="http://schemas.microsoft.com/office/powerpoint/2010/main" val="8687029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Active Investing is a loser’s game</a:t>
            </a:r>
          </a:p>
        </p:txBody>
      </p:sp>
      <p:pic>
        <p:nvPicPr>
          <p:cNvPr id="4" name="Content Placeholder 3"/>
          <p:cNvPicPr>
            <a:picLocks noGrp="1" noChangeAspect="1"/>
          </p:cNvPicPr>
          <p:nvPr>
            <p:ph sz="quarter" idx="1"/>
          </p:nvPr>
        </p:nvPicPr>
        <p:blipFill>
          <a:blip r:embed="rId2"/>
          <a:stretch>
            <a:fillRect/>
          </a:stretch>
        </p:blipFill>
        <p:spPr>
          <a:xfrm>
            <a:off x="938434" y="1600200"/>
            <a:ext cx="7502082" cy="4495800"/>
          </a:xfrm>
          <a:prstGeom prst="rect">
            <a:avLst/>
          </a:prstGeom>
        </p:spPr>
      </p:pic>
    </p:spTree>
    <p:extLst>
      <p:ext uri="{BB962C8B-B14F-4D97-AF65-F5344CB8AC3E}">
        <p14:creationId xmlns:p14="http://schemas.microsoft.com/office/powerpoint/2010/main" val="5399683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And it stays that way across styles..</a:t>
            </a:r>
          </a:p>
        </p:txBody>
      </p:sp>
      <p:graphicFrame>
        <p:nvGraphicFramePr>
          <p:cNvPr id="4" name="Content Placeholder 3"/>
          <p:cNvGraphicFramePr>
            <a:graphicFrameLocks noGrp="1"/>
          </p:cNvGraphicFramePr>
          <p:nvPr>
            <p:ph sz="quarter" idx="1"/>
            <p:extLst/>
          </p:nvPr>
        </p:nvGraphicFramePr>
        <p:xfrm>
          <a:off x="612650" y="1752600"/>
          <a:ext cx="7921750" cy="3276602"/>
        </p:xfrm>
        <a:graphic>
          <a:graphicData uri="http://schemas.openxmlformats.org/drawingml/2006/table">
            <a:tbl>
              <a:tblPr>
                <a:tableStyleId>{5C22544A-7EE6-4342-B048-85BDC9FD1C3A}</a:tableStyleId>
              </a:tblPr>
              <a:tblGrid>
                <a:gridCol w="1584350">
                  <a:extLst>
                    <a:ext uri="{9D8B030D-6E8A-4147-A177-3AD203B41FA5}">
                      <a16:colId xmlns:a16="http://schemas.microsoft.com/office/drawing/2014/main" val="20000"/>
                    </a:ext>
                  </a:extLst>
                </a:gridCol>
                <a:gridCol w="1584350">
                  <a:extLst>
                    <a:ext uri="{9D8B030D-6E8A-4147-A177-3AD203B41FA5}">
                      <a16:colId xmlns:a16="http://schemas.microsoft.com/office/drawing/2014/main" val="20001"/>
                    </a:ext>
                  </a:extLst>
                </a:gridCol>
                <a:gridCol w="1584350">
                  <a:extLst>
                    <a:ext uri="{9D8B030D-6E8A-4147-A177-3AD203B41FA5}">
                      <a16:colId xmlns:a16="http://schemas.microsoft.com/office/drawing/2014/main" val="20002"/>
                    </a:ext>
                  </a:extLst>
                </a:gridCol>
                <a:gridCol w="1584350">
                  <a:extLst>
                    <a:ext uri="{9D8B030D-6E8A-4147-A177-3AD203B41FA5}">
                      <a16:colId xmlns:a16="http://schemas.microsoft.com/office/drawing/2014/main" val="20003"/>
                    </a:ext>
                  </a:extLst>
                </a:gridCol>
                <a:gridCol w="1584350">
                  <a:extLst>
                    <a:ext uri="{9D8B030D-6E8A-4147-A177-3AD203B41FA5}">
                      <a16:colId xmlns:a16="http://schemas.microsoft.com/office/drawing/2014/main" val="20004"/>
                    </a:ext>
                  </a:extLst>
                </a:gridCol>
              </a:tblGrid>
              <a:tr h="468086">
                <a:tc>
                  <a:txBody>
                    <a:bodyPr/>
                    <a:lstStyle/>
                    <a:p>
                      <a:pPr algn="ctr" fontAlgn="b"/>
                      <a:endParaRPr lang="sk-SK"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b"/>
                      <a:r>
                        <a:rPr lang="en-US" sz="1800" b="0" i="1" u="none" strike="noStrike" dirty="0">
                          <a:solidFill>
                            <a:srgbClr val="000000"/>
                          </a:solidFill>
                          <a:effectLst/>
                          <a:latin typeface="Calibri" charset="0"/>
                        </a:rPr>
                        <a:t>% of US Mutual Funds that beat their respective indices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20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8086">
                <a:tc>
                  <a:txBody>
                    <a:bodyPr/>
                    <a:lstStyle/>
                    <a:p>
                      <a:pPr algn="ctr" fontAlgn="b"/>
                      <a:r>
                        <a:rPr lang="sk-SK" sz="1800" u="none" strike="noStrike" dirty="0">
                          <a:effectLst/>
                        </a:rPr>
                        <a:t> </a:t>
                      </a:r>
                      <a:endParaRPr lang="sk-SK"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Value</a:t>
                      </a:r>
                      <a:endParaRPr lang="en-US"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a:effectLst/>
                        </a:rPr>
                        <a:t>Growth</a:t>
                      </a:r>
                      <a:endParaRPr lang="en-US" sz="18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a:effectLst/>
                        </a:rPr>
                        <a:t>Core</a:t>
                      </a:r>
                      <a:endParaRPr lang="en-US" sz="18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All</a:t>
                      </a:r>
                      <a:endParaRPr lang="en-US" sz="18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68086">
                <a:tc>
                  <a:txBody>
                    <a:bodyPr/>
                    <a:lstStyle/>
                    <a:p>
                      <a:pPr algn="l" fontAlgn="b"/>
                      <a:r>
                        <a:rPr lang="en-US" sz="1800" u="none" strike="noStrike" dirty="0">
                          <a:effectLst/>
                        </a:rPr>
                        <a:t>Large</a:t>
                      </a:r>
                      <a:endParaRPr lang="en-US" sz="18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82.17%</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86.54%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88.26%</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84.15%</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8086">
                <a:tc>
                  <a:txBody>
                    <a:bodyPr/>
                    <a:lstStyle/>
                    <a:p>
                      <a:pPr algn="l" fontAlgn="b"/>
                      <a:r>
                        <a:rPr lang="en-US" sz="1800" u="none" strike="noStrike">
                          <a:effectLst/>
                        </a:rPr>
                        <a:t>Mid-cap</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70.27%</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81.48%</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76.51%</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76.69%</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68086">
                <a:tc>
                  <a:txBody>
                    <a:bodyPr/>
                    <a:lstStyle/>
                    <a:p>
                      <a:pPr algn="l" fontAlgn="b"/>
                      <a:r>
                        <a:rPr lang="en-US" sz="1800" u="none" strike="noStrike">
                          <a:effectLst/>
                        </a:rPr>
                        <a:t>Small</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92.31%</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91.89%</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91.44%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a:solidFill>
                            <a:srgbClr val="FF0000"/>
                          </a:solidFill>
                          <a:effectLst/>
                        </a:rPr>
                        <a:t>90.13%</a:t>
                      </a:r>
                      <a:endParaRPr lang="mr-IN"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68086">
                <a:tc>
                  <a:txBody>
                    <a:bodyPr/>
                    <a:lstStyle/>
                    <a:p>
                      <a:pPr algn="l" fontAlgn="b"/>
                      <a:r>
                        <a:rPr lang="en-US" sz="1800" u="none" strike="noStrike">
                          <a:effectLst/>
                        </a:rPr>
                        <a:t>All Equity</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a:solidFill>
                            <a:srgbClr val="FF0000"/>
                          </a:solidFill>
                          <a:effectLst/>
                        </a:rPr>
                        <a:t> </a:t>
                      </a:r>
                      <a:endParaRPr lang="sk-SK"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88.43%</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68086">
                <a:tc>
                  <a:txBody>
                    <a:bodyPr/>
                    <a:lstStyle/>
                    <a:p>
                      <a:pPr algn="l" fontAlgn="b"/>
                      <a:r>
                        <a:rPr lang="en-US" sz="1800" u="none" strike="noStrike">
                          <a:effectLst/>
                        </a:rPr>
                        <a:t>Real Estate</a:t>
                      </a:r>
                      <a:endParaRPr lang="en-US" sz="18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a:solidFill>
                            <a:srgbClr val="FF0000"/>
                          </a:solidFill>
                          <a:effectLst/>
                        </a:rPr>
                        <a:t> </a:t>
                      </a:r>
                      <a:endParaRPr lang="sk-SK" sz="1800" b="0" i="0" u="none" strike="noStrike">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800" u="none" strike="noStrike" dirty="0">
                          <a:solidFill>
                            <a:srgbClr val="FF0000"/>
                          </a:solidFill>
                          <a:effectLst/>
                        </a:rPr>
                        <a:t> </a:t>
                      </a:r>
                      <a:endParaRPr lang="sk-SK"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800" u="none" strike="noStrike" dirty="0">
                          <a:solidFill>
                            <a:srgbClr val="FF0000"/>
                          </a:solidFill>
                          <a:effectLst/>
                        </a:rPr>
                        <a:t>82.64%</a:t>
                      </a:r>
                      <a:endParaRPr lang="mr-IN" sz="1800" b="0" i="0" u="none" strike="noStrike" dirty="0">
                        <a:solidFill>
                          <a:srgbClr val="FF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extBox 4"/>
          <p:cNvSpPr txBox="1"/>
          <p:nvPr/>
        </p:nvSpPr>
        <p:spPr>
          <a:xfrm>
            <a:off x="762000" y="5181600"/>
            <a:ext cx="7239000" cy="1200329"/>
          </a:xfrm>
          <a:prstGeom prst="rect">
            <a:avLst/>
          </a:prstGeom>
          <a:noFill/>
        </p:spPr>
        <p:txBody>
          <a:bodyPr wrap="square" rtlCol="0">
            <a:spAutoFit/>
          </a:bodyPr>
          <a:lstStyle/>
          <a:p>
            <a:r>
              <a:rPr lang="en-US" dirty="0"/>
              <a:t>S&amp;P computes these percentages for the last year, the last 3 years &amp; the last 10 years. There is not a single period or a single fund grouping where the number is &lt;50%.</a:t>
            </a:r>
          </a:p>
        </p:txBody>
      </p:sp>
    </p:spTree>
    <p:extLst>
      <p:ext uri="{BB962C8B-B14F-4D97-AF65-F5344CB8AC3E}">
        <p14:creationId xmlns:p14="http://schemas.microsoft.com/office/powerpoint/2010/main" val="21290448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And the ”smart” money does not stay smart for very long</a:t>
            </a:r>
          </a:p>
        </p:txBody>
      </p:sp>
      <p:pic>
        <p:nvPicPr>
          <p:cNvPr id="5" name="Content Placeholder 4"/>
          <p:cNvPicPr>
            <a:picLocks noGrp="1" noChangeAspect="1"/>
          </p:cNvPicPr>
          <p:nvPr>
            <p:ph sz="quarter" idx="1"/>
          </p:nvPr>
        </p:nvPicPr>
        <p:blipFill>
          <a:blip r:embed="rId2"/>
          <a:stretch>
            <a:fillRect/>
          </a:stretch>
        </p:blipFill>
        <p:spPr>
          <a:xfrm>
            <a:off x="1935628" y="1600200"/>
            <a:ext cx="5507694" cy="4495800"/>
          </a:xfrm>
          <a:prstGeom prst="rect">
            <a:avLst/>
          </a:prstGeom>
        </p:spPr>
      </p:pic>
    </p:spTree>
    <p:extLst>
      <p:ext uri="{BB962C8B-B14F-4D97-AF65-F5344CB8AC3E}">
        <p14:creationId xmlns:p14="http://schemas.microsoft.com/office/powerpoint/2010/main" val="20183913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612775" y="228600"/>
            <a:ext cx="8153400" cy="990600"/>
          </a:xfrm>
        </p:spPr>
        <p:txBody>
          <a:bodyPr/>
          <a:lstStyle/>
          <a:p>
            <a:r>
              <a:rPr lang="en-US" altLang="en-US" dirty="0">
                <a:ea typeface="ＭＳ Ｐゴシック" charset="-128"/>
              </a:rPr>
              <a:t>Investment Heaven is a promise, not a guarantee..</a:t>
            </a:r>
          </a:p>
        </p:txBody>
      </p:sp>
      <p:sp>
        <p:nvSpPr>
          <p:cNvPr id="91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65A742-A25C-7343-8351-515AF580E48D}" type="slidenum">
              <a:rPr lang="en-US" altLang="en-US" sz="1200">
                <a:solidFill>
                  <a:srgbClr val="FFFFFF"/>
                </a:solidFill>
              </a:rPr>
              <a:pPr>
                <a:lnSpc>
                  <a:spcPct val="80000"/>
                </a:lnSpc>
              </a:pPr>
              <a:t>100</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2"/>
          <a:stretch>
            <a:fillRect/>
          </a:stretch>
        </p:blipFill>
        <p:spPr>
          <a:xfrm>
            <a:off x="1396668" y="1600200"/>
            <a:ext cx="6585614" cy="449580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Follow the yellow brick road..</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pic>
        <p:nvPicPr>
          <p:cNvPr id="94211" name="Content Placeholder 3" descr="22281ozthe-wizard-of-oz-posters2.jpg"/>
          <p:cNvPicPr>
            <a:picLocks noGrp="1" noChangeAspect="1"/>
          </p:cNvPicPr>
          <p:nvPr>
            <p:ph sz="quarter" idx="1"/>
          </p:nvPr>
        </p:nvPicPr>
        <p:blipFill>
          <a:blip r:embed="rId3">
            <a:extLst>
              <a:ext uri="{28A0092B-C50C-407E-A947-70E740481C1C}">
                <a14:useLocalDpi xmlns:a14="http://schemas.microsoft.com/office/drawing/2010/main" val="0"/>
              </a:ext>
            </a:extLst>
          </a:blip>
          <a:srcRect l="-14156" r="-14156"/>
          <a:stretch>
            <a:fillRect/>
          </a:stretch>
        </p:blipFill>
        <p:spPr>
          <a:xfrm>
            <a:off x="612775" y="1600200"/>
            <a:ext cx="8153400" cy="4495800"/>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20743</TotalTime>
  <Pages>184</Pages>
  <Words>5942</Words>
  <Application>Microsoft Macintosh PowerPoint</Application>
  <PresentationFormat>On-screen Show (4:3)</PresentationFormat>
  <Paragraphs>1122</Paragraphs>
  <Slides>101</Slides>
  <Notes>15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101</vt:i4>
      </vt:variant>
    </vt:vector>
  </HeadingPairs>
  <TitlesOfParts>
    <vt:vector size="110" baseType="lpstr">
      <vt:lpstr>ＭＳ Ｐゴシック</vt:lpstr>
      <vt:lpstr>Arial</vt:lpstr>
      <vt:lpstr>Calibri</vt:lpstr>
      <vt:lpstr>Helvetica</vt:lpstr>
      <vt:lpstr>Times</vt:lpstr>
      <vt:lpstr>Wingdings</vt:lpstr>
      <vt:lpstr>Wingdings 2</vt:lpstr>
      <vt:lpstr>Basic</vt:lpstr>
      <vt:lpstr>Document</vt:lpstr>
      <vt:lpstr>My valuation journey: Have faith, you must!</vt:lpstr>
      <vt:lpstr>I. Don’t mistake accounting for finance</vt:lpstr>
      <vt:lpstr>Shell’s accounting balance sheet: December 31, 2015</vt:lpstr>
      <vt:lpstr>The financial balance sheet</vt:lpstr>
      <vt:lpstr>Royal Dutch: Financial Balance Sheet on December 31, 2015</vt:lpstr>
      <vt:lpstr>II.  Don’t assume that D+CF = DCF</vt:lpstr>
      <vt:lpstr>The drivers of value..</vt:lpstr>
      <vt:lpstr>DCF as a tool for intrinsic valuation</vt:lpstr>
      <vt:lpstr>1. Cash Flows</vt:lpstr>
      <vt:lpstr>Shell: From Revenues to Cash flows</vt:lpstr>
      <vt:lpstr>2. Discount rates</vt:lpstr>
      <vt:lpstr>Shell’s cost of capital</vt:lpstr>
      <vt:lpstr>3. Expected Growth</vt:lpstr>
      <vt:lpstr>Shell’s return on capital</vt:lpstr>
      <vt:lpstr>4. The Terminal Value</vt:lpstr>
      <vt:lpstr>1. Match your cash flows to your discount rates.. </vt:lpstr>
      <vt:lpstr>The Currency Effect</vt:lpstr>
      <vt:lpstr>2. Don’t let your “beta” dislike get in the way of assessing risk</vt:lpstr>
      <vt:lpstr>And if you do use betas, don’t use a regression beta</vt:lpstr>
      <vt:lpstr>Bottom-up Betas</vt:lpstr>
      <vt:lpstr>3. Risk is not in the past..</vt:lpstr>
      <vt:lpstr>But in the future..</vt:lpstr>
      <vt:lpstr>Implied ERP for the S&amp;P 500: History</vt:lpstr>
      <vt:lpstr>4. Globalization is not a buzz word</vt:lpstr>
      <vt:lpstr>PowerPoint Presentation</vt:lpstr>
      <vt:lpstr>The geography of Shell’s reserves..</vt:lpstr>
      <vt:lpstr>Shell: Equity Risk Premium- March 2016</vt:lpstr>
      <vt:lpstr>5. Everyone may do it, but that does not make it right.. The small cap premium</vt:lpstr>
      <vt:lpstr>6. Don’t let your inputs be at war with each other..</vt:lpstr>
      <vt:lpstr>PowerPoint Presentation</vt:lpstr>
      <vt:lpstr>And consider the trade offs..</vt:lpstr>
      <vt:lpstr>Shell and its peers</vt:lpstr>
      <vt:lpstr>7. Don’t sweat the small stuff – Costs of Capital histogram for the US</vt:lpstr>
      <vt:lpstr>And for global companies</vt:lpstr>
      <vt:lpstr>8. Don’t let your macro views drown out your micro views..</vt:lpstr>
      <vt:lpstr>The biggest driver for Shell (and no surprise) is..</vt:lpstr>
      <vt:lpstr>Though they do have some power to alter your income..</vt:lpstr>
      <vt:lpstr>Oil Prices: An Epic Fall..</vt:lpstr>
      <vt:lpstr>That no one foresaw in December 2014..</vt:lpstr>
      <vt:lpstr>Or in March 2015</vt:lpstr>
      <vt:lpstr>Or in August 2015</vt:lpstr>
      <vt:lpstr>Or in October 2015</vt:lpstr>
      <vt:lpstr>Perhaps in February 2016?</vt:lpstr>
      <vt:lpstr>And the new consensus emerges..</vt:lpstr>
      <vt:lpstr>Here’s the August 2016 forecast..</vt:lpstr>
      <vt:lpstr>Valuing Shell at April 2016 oil price ($40)</vt:lpstr>
      <vt:lpstr>PowerPoint Presentation</vt:lpstr>
      <vt:lpstr>III. Don’t mistake modeling for valuation</vt:lpstr>
      <vt:lpstr>From story to numbers and beyond..</vt:lpstr>
      <vt:lpstr>Step Zero: Survey the landscape</vt:lpstr>
      <vt:lpstr>PowerPoint Presentation</vt:lpstr>
      <vt:lpstr>PowerPoint Presentation</vt:lpstr>
      <vt:lpstr>What makes Ferrari different?</vt:lpstr>
      <vt:lpstr>Shell: The Oil Business</vt:lpstr>
      <vt:lpstr>Shell: The Clean Energy Business</vt:lpstr>
      <vt:lpstr>Step 1: Create a narrative for the future</vt:lpstr>
      <vt:lpstr>The Uber Narrative in June 2014</vt:lpstr>
      <vt:lpstr>The Ferrari Narrative at the time of its IPO in October 2015</vt:lpstr>
      <vt:lpstr>The Shell Narrative in 2016</vt:lpstr>
      <vt:lpstr>Step 2: Check the narrative against history, economic first principles &amp; common sense</vt:lpstr>
      <vt:lpstr>The Impossible, The Implausible and the Improbable</vt:lpstr>
      <vt:lpstr>Uber: Possible, Plausible and Probable</vt:lpstr>
      <vt:lpstr>PowerPoint Presentation</vt:lpstr>
      <vt:lpstr>Step 3: Connect your narrative to key drivers of value</vt:lpstr>
      <vt:lpstr>Uber: From Story to Numbers</vt:lpstr>
      <vt:lpstr>Ferrari: From story to numbers</vt:lpstr>
      <vt:lpstr>Step 4: Value the company (Uber)</vt:lpstr>
      <vt:lpstr>Ferrari: The “Exclusive Club” Value</vt:lpstr>
      <vt:lpstr>Shell: The Oil Play </vt:lpstr>
      <vt:lpstr>Step 5: Keep the feedback loop open</vt:lpstr>
      <vt:lpstr>The Gurley Pushback</vt:lpstr>
      <vt:lpstr>Valuing Bill Gurley’s Uber narrative</vt:lpstr>
      <vt:lpstr>Different narratives, Different Numbers</vt:lpstr>
      <vt:lpstr>The Real World Intrudes: Be ready to modify narrative as events unfold</vt:lpstr>
      <vt:lpstr>IV. Don’t mistake precision for accuracy.. And accuracy for payoff..</vt:lpstr>
      <vt:lpstr>Valuing a start up is hard to do..</vt:lpstr>
      <vt:lpstr>And the dark side will beckon..</vt:lpstr>
      <vt:lpstr>Twitter: Setting the table in October 2013</vt:lpstr>
      <vt:lpstr>PowerPoint Presentation</vt:lpstr>
      <vt:lpstr>The Cost of Capital for Twitter</vt:lpstr>
      <vt:lpstr>PowerPoint Presentation</vt:lpstr>
      <vt:lpstr>A sobering reminder: You will be “wrong” and it is okay</vt:lpstr>
      <vt:lpstr>And your value is not a fact, but an estimate..</vt:lpstr>
      <vt:lpstr>Forecasting in the face of uncertainty. A test:</vt:lpstr>
      <vt:lpstr>But the payoff is greatest where there is the most uncertainty…</vt:lpstr>
      <vt:lpstr>V. Don’t mistake price for value!</vt:lpstr>
      <vt:lpstr>Test 1: Are you pricing or valuing?</vt:lpstr>
      <vt:lpstr>Test 2: Are you pricing or valuing?</vt:lpstr>
      <vt:lpstr>Test 3: Are you pricing or valuing?</vt:lpstr>
      <vt:lpstr>The determinants of price</vt:lpstr>
      <vt:lpstr>Multiples and Comparable Transactions</vt:lpstr>
      <vt:lpstr>To be a better pricer, here are four suggestions</vt:lpstr>
      <vt:lpstr>Pricing Twitter: Start with the “comparables”</vt:lpstr>
      <vt:lpstr>Read the tea leaves: See what the market cares about</vt:lpstr>
      <vt:lpstr>Use the “market metric” and “market price”</vt:lpstr>
      <vt:lpstr>VI. Investing is an act of faith..</vt:lpstr>
      <vt:lpstr>Active Investing is a loser’s game</vt:lpstr>
      <vt:lpstr>And it stays that way across styles..</vt:lpstr>
      <vt:lpstr>And the ”smart” money does not stay smart for very long</vt:lpstr>
      <vt:lpstr>Investment Heaven is a promise, not a guarantee..</vt:lpstr>
      <vt:lpstr>Follow the yellow brick road..</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199</cp:revision>
  <cp:lastPrinted>2016-01-04T00:09:40Z</cp:lastPrinted>
  <dcterms:created xsi:type="dcterms:W3CDTF">1998-01-08T15:09:51Z</dcterms:created>
  <dcterms:modified xsi:type="dcterms:W3CDTF">2018-03-07T17:39:28Z</dcterms:modified>
</cp:coreProperties>
</file>