
<file path=[Content_Types].xml><?xml version="1.0" encoding="utf-8"?>
<Types xmlns="http://schemas.openxmlformats.org/package/2006/content-types">
  <Default Extension="xml" ContentType="application/xml"/>
  <Default Extension="doc" ContentType="application/msword"/>
  <Default Extension="docx" ContentType="application/vnd.openxmlformats-officedocument.wordprocessingml.document"/>
  <Default Extension="jpeg" ContentType="image/jpeg"/>
  <Default Extension="tiff" ContentType="image/tiff"/>
  <Default Extension="emf" ContentType="image/x-emf"/>
  <Default Extension="rels" ContentType="application/vnd.openxmlformats-package.relationships+xml"/>
  <Default Extension="vml" ContentType="application/vnd.openxmlformats-officedocument.vmlDrawing"/>
  <Default Extension="xls" ContentType="application/vnd.ms-excel"/>
  <Default Extension="bin" ContentType="application/vnd.openxmlformats-officedocument.oleObject"/>
  <Default Extension="png" ContentType="image/pn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slides/slide118.xml" ContentType="application/vnd.openxmlformats-officedocument.presentationml.slide+xml"/>
  <Override PartName="/ppt/slides/slide119.xml" ContentType="application/vnd.openxmlformats-officedocument.presentationml.slide+xml"/>
  <Override PartName="/ppt/slides/slide120.xml" ContentType="application/vnd.openxmlformats-officedocument.presentationml.slide+xml"/>
  <Override PartName="/ppt/slides/slide121.xml" ContentType="application/vnd.openxmlformats-officedocument.presentationml.slide+xml"/>
  <Override PartName="/ppt/slides/slide122.xml" ContentType="application/vnd.openxmlformats-officedocument.presentationml.slide+xml"/>
  <Override PartName="/ppt/slides/slide123.xml" ContentType="application/vnd.openxmlformats-officedocument.presentationml.slide+xml"/>
  <Override PartName="/ppt/slides/slide124.xml" ContentType="application/vnd.openxmlformats-officedocument.presentationml.slide+xml"/>
  <Override PartName="/ppt/slides/slide125.xml" ContentType="application/vnd.openxmlformats-officedocument.presentationml.slide+xml"/>
  <Override PartName="/ppt/slides/slide126.xml" ContentType="application/vnd.openxmlformats-officedocument.presentationml.slide+xml"/>
  <Override PartName="/ppt/slides/slide127.xml" ContentType="application/vnd.openxmlformats-officedocument.presentationml.slide+xml"/>
  <Override PartName="/ppt/slides/slide128.xml" ContentType="application/vnd.openxmlformats-officedocument.presentationml.slide+xml"/>
  <Override PartName="/ppt/slides/slide129.xml" ContentType="application/vnd.openxmlformats-officedocument.presentationml.slide+xml"/>
  <Override PartName="/ppt/slides/slide130.xml" ContentType="application/vnd.openxmlformats-officedocument.presentationml.slide+xml"/>
  <Override PartName="/ppt/slides/slide131.xml" ContentType="application/vnd.openxmlformats-officedocument.presentationml.slide+xml"/>
  <Override PartName="/ppt/slides/slide132.xml" ContentType="application/vnd.openxmlformats-officedocument.presentationml.slide+xml"/>
  <Override PartName="/ppt/slides/slide133.xml" ContentType="application/vnd.openxmlformats-officedocument.presentationml.slide+xml"/>
  <Override PartName="/ppt/slides/slide134.xml" ContentType="application/vnd.openxmlformats-officedocument.presentationml.slide+xml"/>
  <Override PartName="/ppt/slides/slide135.xml" ContentType="application/vnd.openxmlformats-officedocument.presentationml.slide+xml"/>
  <Override PartName="/ppt/slides/slide136.xml" ContentType="application/vnd.openxmlformats-officedocument.presentationml.slide+xml"/>
  <Override PartName="/ppt/slides/slide137.xml" ContentType="application/vnd.openxmlformats-officedocument.presentationml.slide+xml"/>
  <Override PartName="/ppt/slides/slide138.xml" ContentType="application/vnd.openxmlformats-officedocument.presentationml.slide+xml"/>
  <Override PartName="/ppt/slides/slide139.xml" ContentType="application/vnd.openxmlformats-officedocument.presentationml.slide+xml"/>
  <Override PartName="/ppt/slides/slide140.xml" ContentType="application/vnd.openxmlformats-officedocument.presentationml.slide+xml"/>
  <Override PartName="/ppt/slides/slide141.xml" ContentType="application/vnd.openxmlformats-officedocument.presentationml.slide+xml"/>
  <Override PartName="/ppt/slides/slide142.xml" ContentType="application/vnd.openxmlformats-officedocument.presentationml.slide+xml"/>
  <Override PartName="/ppt/slides/slide143.xml" ContentType="application/vnd.openxmlformats-officedocument.presentationml.slide+xml"/>
  <Override PartName="/ppt/slides/slide144.xml" ContentType="application/vnd.openxmlformats-officedocument.presentationml.slide+xml"/>
  <Override PartName="/ppt/slides/slide145.xml" ContentType="application/vnd.openxmlformats-officedocument.presentationml.slide+xml"/>
  <Override PartName="/ppt/slides/slide146.xml" ContentType="application/vnd.openxmlformats-officedocument.presentationml.slide+xml"/>
  <Override PartName="/ppt/slides/slide147.xml" ContentType="application/vnd.openxmlformats-officedocument.presentationml.slide+xml"/>
  <Override PartName="/ppt/slides/slide148.xml" ContentType="application/vnd.openxmlformats-officedocument.presentationml.slide+xml"/>
  <Override PartName="/ppt/slides/slide149.xml" ContentType="application/vnd.openxmlformats-officedocument.presentationml.slide+xml"/>
  <Override PartName="/ppt/slides/slide150.xml" ContentType="application/vnd.openxmlformats-officedocument.presentationml.slide+xml"/>
  <Override PartName="/ppt/slides/slide151.xml" ContentType="application/vnd.openxmlformats-officedocument.presentationml.slide+xml"/>
  <Override PartName="/ppt/slides/slide152.xml" ContentType="application/vnd.openxmlformats-officedocument.presentationml.slide+xml"/>
  <Override PartName="/ppt/slides/slide153.xml" ContentType="application/vnd.openxmlformats-officedocument.presentationml.slide+xml"/>
  <Override PartName="/ppt/slides/slide154.xml" ContentType="application/vnd.openxmlformats-officedocument.presentationml.slide+xml"/>
  <Override PartName="/ppt/slides/slide155.xml" ContentType="application/vnd.openxmlformats-officedocument.presentationml.slide+xml"/>
  <Override PartName="/ppt/slides/slide156.xml" ContentType="application/vnd.openxmlformats-officedocument.presentationml.slide+xml"/>
  <Override PartName="/ppt/slides/slide157.xml" ContentType="application/vnd.openxmlformats-officedocument.presentationml.slide+xml"/>
  <Override PartName="/ppt/slides/slide158.xml" ContentType="application/vnd.openxmlformats-officedocument.presentationml.slide+xml"/>
  <Override PartName="/ppt/slides/slide159.xml" ContentType="application/vnd.openxmlformats-officedocument.presentationml.slide+xml"/>
  <Override PartName="/ppt/slides/slide160.xml" ContentType="application/vnd.openxmlformats-officedocument.presentationml.slide+xml"/>
  <Override PartName="/ppt/slides/slide161.xml" ContentType="application/vnd.openxmlformats-officedocument.presentationml.slide+xml"/>
  <Override PartName="/ppt/slides/slide162.xml" ContentType="application/vnd.openxmlformats-officedocument.presentationml.slide+xml"/>
  <Override PartName="/ppt/slides/slide163.xml" ContentType="application/vnd.openxmlformats-officedocument.presentationml.slide+xml"/>
  <Override PartName="/ppt/slides/slide164.xml" ContentType="application/vnd.openxmlformats-officedocument.presentationml.slide+xml"/>
  <Override PartName="/ppt/slides/slide165.xml" ContentType="application/vnd.openxmlformats-officedocument.presentationml.slide+xml"/>
  <Override PartName="/ppt/slides/slide166.xml" ContentType="application/vnd.openxmlformats-officedocument.presentationml.slide+xml"/>
  <Override PartName="/ppt/slides/slide167.xml" ContentType="application/vnd.openxmlformats-officedocument.presentationml.slide+xml"/>
  <Override PartName="/ppt/slides/slide168.xml" ContentType="application/vnd.openxmlformats-officedocument.presentationml.slide+xml"/>
  <Override PartName="/ppt/slides/slide169.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drawings/drawing1.xml" ContentType="application/vnd.openxmlformats-officedocument.drawingml.chartshapes+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charts/chart5.xml" ContentType="application/vnd.openxmlformats-officedocument.drawingml.chart+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notesSlides/notesSlide72.xml" ContentType="application/vnd.openxmlformats-officedocument.presentationml.notesSlide+xml"/>
  <Override PartName="/ppt/notesSlides/notesSlide73.xml" ContentType="application/vnd.openxmlformats-officedocument.presentationml.notesSlide+xml"/>
  <Override PartName="/ppt/notesSlides/notesSlide74.xml" ContentType="application/vnd.openxmlformats-officedocument.presentationml.notesSlide+xml"/>
  <Override PartName="/ppt/notesSlides/notesSlide75.xml" ContentType="application/vnd.openxmlformats-officedocument.presentationml.notesSlide+xml"/>
  <Override PartName="/ppt/notesSlides/notesSlide76.xml" ContentType="application/vnd.openxmlformats-officedocument.presentationml.notesSlide+xml"/>
  <Override PartName="/ppt/notesSlides/notesSlide77.xml" ContentType="application/vnd.openxmlformats-officedocument.presentationml.notesSlide+xml"/>
  <Override PartName="/ppt/notesSlides/notesSlide78.xml" ContentType="application/vnd.openxmlformats-officedocument.presentationml.notesSlide+xml"/>
  <Override PartName="/ppt/notesSlides/notesSlide79.xml" ContentType="application/vnd.openxmlformats-officedocument.presentationml.notesSlide+xml"/>
  <Override PartName="/ppt/notesSlides/notesSlide80.xml" ContentType="application/vnd.openxmlformats-officedocument.presentationml.notesSlide+xml"/>
  <Override PartName="/ppt/notesSlides/notesSlide81.xml" ContentType="application/vnd.openxmlformats-officedocument.presentationml.notesSlide+xml"/>
  <Override PartName="/ppt/notesSlides/notesSlide82.xml" ContentType="application/vnd.openxmlformats-officedocument.presentationml.notesSlide+xml"/>
  <Override PartName="/ppt/notesSlides/notesSlide83.xml" ContentType="application/vnd.openxmlformats-officedocument.presentationml.notesSlide+xml"/>
  <Override PartName="/ppt/notesSlides/notesSlide84.xml" ContentType="application/vnd.openxmlformats-officedocument.presentationml.notesSlide+xml"/>
  <Override PartName="/ppt/notesSlides/notesSlide85.xml" ContentType="application/vnd.openxmlformats-officedocument.presentationml.notesSlide+xml"/>
  <Override PartName="/ppt/notesSlides/notesSlide86.xml" ContentType="application/vnd.openxmlformats-officedocument.presentationml.notesSlide+xml"/>
  <Override PartName="/ppt/notesSlides/notesSlide87.xml" ContentType="application/vnd.openxmlformats-officedocument.presentationml.notesSlide+xml"/>
  <Override PartName="/ppt/notesSlides/notesSlide88.xml" ContentType="application/vnd.openxmlformats-officedocument.presentationml.notesSlide+xml"/>
  <Override PartName="/ppt/notesSlides/notesSlide89.xml" ContentType="application/vnd.openxmlformats-officedocument.presentationml.notesSlide+xml"/>
  <Override PartName="/ppt/notesSlides/notesSlide90.xml" ContentType="application/vnd.openxmlformats-officedocument.presentationml.notesSlide+xml"/>
  <Override PartName="/ppt/notesSlides/notesSlide91.xml" ContentType="application/vnd.openxmlformats-officedocument.presentationml.notesSlide+xml"/>
  <Override PartName="/ppt/notesSlides/notesSlide92.xml" ContentType="application/vnd.openxmlformats-officedocument.presentationml.notesSlide+xml"/>
  <Override PartName="/ppt/notesSlides/notesSlide93.xml" ContentType="application/vnd.openxmlformats-officedocument.presentationml.notesSlide+xml"/>
  <Override PartName="/ppt/notesSlides/notesSlide94.xml" ContentType="application/vnd.openxmlformats-officedocument.presentationml.notesSlide+xml"/>
  <Override PartName="/ppt/notesSlides/notesSlide95.xml" ContentType="application/vnd.openxmlformats-officedocument.presentationml.notesSlide+xml"/>
  <Override PartName="/ppt/notesSlides/notesSlide96.xml" ContentType="application/vnd.openxmlformats-officedocument.presentationml.notesSlide+xml"/>
  <Override PartName="/ppt/notesSlides/notesSlide97.xml" ContentType="application/vnd.openxmlformats-officedocument.presentationml.notesSlide+xml"/>
  <Override PartName="/ppt/notesSlides/notesSlide98.xml" ContentType="application/vnd.openxmlformats-officedocument.presentationml.notesSlide+xml"/>
  <Override PartName="/ppt/notesSlides/notesSlide99.xml" ContentType="application/vnd.openxmlformats-officedocument.presentationml.notesSlide+xml"/>
  <Override PartName="/ppt/notesSlides/notesSlide100.xml" ContentType="application/vnd.openxmlformats-officedocument.presentationml.notesSlide+xml"/>
  <Override PartName="/ppt/notesSlides/notesSlide101.xml" ContentType="application/vnd.openxmlformats-officedocument.presentationml.notesSlide+xml"/>
  <Override PartName="/ppt/notesSlides/notesSlide102.xml" ContentType="application/vnd.openxmlformats-officedocument.presentationml.notesSlide+xml"/>
  <Override PartName="/ppt/notesSlides/notesSlide103.xml" ContentType="application/vnd.openxmlformats-officedocument.presentationml.notesSlide+xml"/>
  <Override PartName="/ppt/notesSlides/notesSlide104.xml" ContentType="application/vnd.openxmlformats-officedocument.presentationml.notesSlide+xml"/>
  <Override PartName="/ppt/notesSlides/notesSlide105.xml" ContentType="application/vnd.openxmlformats-officedocument.presentationml.notesSlide+xml"/>
  <Override PartName="/ppt/notesSlides/notesSlide106.xml" ContentType="application/vnd.openxmlformats-officedocument.presentationml.notesSlide+xml"/>
  <Override PartName="/ppt/notesSlides/notesSlide107.xml" ContentType="application/vnd.openxmlformats-officedocument.presentationml.notesSlide+xml"/>
  <Override PartName="/ppt/notesSlides/notesSlide108.xml" ContentType="application/vnd.openxmlformats-officedocument.presentationml.notesSlide+xml"/>
  <Override PartName="/ppt/notesSlides/notesSlide109.xml" ContentType="application/vnd.openxmlformats-officedocument.presentationml.notesSlide+xml"/>
  <Override PartName="/ppt/notesSlides/notesSlide110.xml" ContentType="application/vnd.openxmlformats-officedocument.presentationml.notesSlide+xml"/>
  <Override PartName="/ppt/notesSlides/notesSlide111.xml" ContentType="application/vnd.openxmlformats-officedocument.presentationml.notesSlide+xml"/>
  <Override PartName="/ppt/notesSlides/notesSlide112.xml" ContentType="application/vnd.openxmlformats-officedocument.presentationml.notesSlide+xml"/>
  <Override PartName="/ppt/notesSlides/notesSlide113.xml" ContentType="application/vnd.openxmlformats-officedocument.presentationml.notesSlide+xml"/>
  <Override PartName="/ppt/notesSlides/notesSlide114.xml" ContentType="application/vnd.openxmlformats-officedocument.presentationml.notesSlide+xml"/>
  <Override PartName="/ppt/notesSlides/notesSlide115.xml" ContentType="application/vnd.openxmlformats-officedocument.presentationml.notesSlide+xml"/>
  <Override PartName="/ppt/notesSlides/notesSlide116.xml" ContentType="application/vnd.openxmlformats-officedocument.presentationml.notesSlide+xml"/>
  <Override PartName="/ppt/notesSlides/notesSlide117.xml" ContentType="application/vnd.openxmlformats-officedocument.presentationml.notesSlide+xml"/>
  <Override PartName="/ppt/notesSlides/notesSlide118.xml" ContentType="application/vnd.openxmlformats-officedocument.presentationml.notesSlide+xml"/>
  <Override PartName="/ppt/notesSlides/notesSlide119.xml" ContentType="application/vnd.openxmlformats-officedocument.presentationml.notesSlide+xml"/>
  <Override PartName="/ppt/notesSlides/notesSlide120.xml" ContentType="application/vnd.openxmlformats-officedocument.presentationml.notesSlide+xml"/>
  <Override PartName="/ppt/notesSlides/notesSlide121.xml" ContentType="application/vnd.openxmlformats-officedocument.presentationml.notesSlide+xml"/>
  <Override PartName="/ppt/notesSlides/notesSlide122.xml" ContentType="application/vnd.openxmlformats-officedocument.presentationml.notesSlide+xml"/>
  <Override PartName="/ppt/notesSlides/notesSlide123.xml" ContentType="application/vnd.openxmlformats-officedocument.presentationml.notesSlide+xml"/>
  <Override PartName="/ppt/notesSlides/notesSlide124.xml" ContentType="application/vnd.openxmlformats-officedocument.presentationml.notesSlide+xml"/>
  <Override PartName="/ppt/notesSlides/notesSlide125.xml" ContentType="application/vnd.openxmlformats-officedocument.presentationml.notesSlide+xml"/>
  <Override PartName="/ppt/notesSlides/notesSlide126.xml" ContentType="application/vnd.openxmlformats-officedocument.presentationml.notesSlide+xml"/>
  <Override PartName="/ppt/notesSlides/notesSlide127.xml" ContentType="application/vnd.openxmlformats-officedocument.presentationml.notesSlide+xml"/>
  <Override PartName="/ppt/notesSlides/notesSlide128.xml" ContentType="application/vnd.openxmlformats-officedocument.presentationml.notesSlide+xml"/>
  <Override PartName="/ppt/notesSlides/notesSlide129.xml" ContentType="application/vnd.openxmlformats-officedocument.presentationml.notesSlide+xml"/>
  <Override PartName="/ppt/notesSlides/notesSlide130.xml" ContentType="application/vnd.openxmlformats-officedocument.presentationml.notesSlide+xml"/>
  <Override PartName="/ppt/notesSlides/notesSlide131.xml" ContentType="application/vnd.openxmlformats-officedocument.presentationml.notesSlide+xml"/>
  <Override PartName="/ppt/notesSlides/notesSlide132.xml" ContentType="application/vnd.openxmlformats-officedocument.presentationml.notesSlide+xml"/>
  <Override PartName="/ppt/notesSlides/notesSlide133.xml" ContentType="application/vnd.openxmlformats-officedocument.presentationml.notesSlide+xml"/>
  <Override PartName="/ppt/notesSlides/notesSlide134.xml" ContentType="application/vnd.openxmlformats-officedocument.presentationml.notesSlide+xml"/>
  <Override PartName="/ppt/notesSlides/notesSlide135.xml" ContentType="application/vnd.openxmlformats-officedocument.presentationml.notesSlide+xml"/>
  <Override PartName="/ppt/notesSlides/notesSlide136.xml" ContentType="application/vnd.openxmlformats-officedocument.presentationml.notesSlide+xml"/>
  <Override PartName="/ppt/notesSlides/notesSlide137.xml" ContentType="application/vnd.openxmlformats-officedocument.presentationml.notesSlide+xml"/>
  <Override PartName="/ppt/notesSlides/notesSlide138.xml" ContentType="application/vnd.openxmlformats-officedocument.presentationml.notesSlide+xml"/>
  <Override PartName="/ppt/notesSlides/notesSlide139.xml" ContentType="application/vnd.openxmlformats-officedocument.presentationml.notesSlide+xml"/>
  <Override PartName="/ppt/notesSlides/notesSlide140.xml" ContentType="application/vnd.openxmlformats-officedocument.presentationml.notesSlide+xml"/>
  <Override PartName="/ppt/notesSlides/notesSlide141.xml" ContentType="application/vnd.openxmlformats-officedocument.presentationml.notesSlide+xml"/>
  <Override PartName="/ppt/notesSlides/notesSlide142.xml" ContentType="application/vnd.openxmlformats-officedocument.presentationml.notesSlide+xml"/>
  <Override PartName="/ppt/notesSlides/notesSlide143.xml" ContentType="application/vnd.openxmlformats-officedocument.presentationml.notesSlide+xml"/>
  <Override PartName="/ppt/notesSlides/notesSlide144.xml" ContentType="application/vnd.openxmlformats-officedocument.presentationml.notesSlide+xml"/>
  <Override PartName="/ppt/notesSlides/notesSlide145.xml" ContentType="application/vnd.openxmlformats-officedocument.presentationml.notesSlide+xml"/>
  <Override PartName="/ppt/notesSlides/notesSlide146.xml" ContentType="application/vnd.openxmlformats-officedocument.presentationml.notesSlide+xml"/>
  <Override PartName="/ppt/notesSlides/notesSlide147.xml" ContentType="application/vnd.openxmlformats-officedocument.presentationml.notesSlide+xml"/>
  <Override PartName="/ppt/notesSlides/notesSlide148.xml" ContentType="application/vnd.openxmlformats-officedocument.presentationml.notesSlide+xml"/>
  <Override PartName="/ppt/notesSlides/notesSlide149.xml" ContentType="application/vnd.openxmlformats-officedocument.presentationml.notesSlide+xml"/>
  <Override PartName="/ppt/notesSlides/notesSlide150.xml" ContentType="application/vnd.openxmlformats-officedocument.presentationml.notesSlide+xml"/>
  <Override PartName="/ppt/notesSlides/notesSlide151.xml" ContentType="application/vnd.openxmlformats-officedocument.presentationml.notesSlide+xml"/>
  <Override PartName="/ppt/notesSlides/notesSlide152.xml" ContentType="application/vnd.openxmlformats-officedocument.presentationml.notesSlide+xml"/>
  <Override PartName="/ppt/notesSlides/notesSlide153.xml" ContentType="application/vnd.openxmlformats-officedocument.presentationml.notesSlide+xml"/>
  <Override PartName="/ppt/notesSlides/notesSlide154.xml" ContentType="application/vnd.openxmlformats-officedocument.presentationml.notesSlide+xml"/>
  <Override PartName="/ppt/notesSlides/notesSlide155.xml" ContentType="application/vnd.openxmlformats-officedocument.presentationml.notesSlide+xml"/>
  <Override PartName="/ppt/notesSlides/notesSlide156.xml" ContentType="application/vnd.openxmlformats-officedocument.presentationml.notesSlide+xml"/>
  <Override PartName="/ppt/notesSlides/notesSlide157.xml" ContentType="application/vnd.openxmlformats-officedocument.presentationml.notesSlide+xml"/>
  <Override PartName="/ppt/notesSlides/notesSlide158.xml" ContentType="application/vnd.openxmlformats-officedocument.presentationml.notesSlide+xml"/>
  <Override PartName="/ppt/notesSlides/notesSlide159.xml" ContentType="application/vnd.openxmlformats-officedocument.presentationml.notesSlide+xml"/>
  <Override PartName="/ppt/notesSlides/notesSlide160.xml" ContentType="application/vnd.openxmlformats-officedocument.presentationml.notesSlide+xml"/>
  <Override PartName="/ppt/notesSlides/notesSlide161.xml" ContentType="application/vnd.openxmlformats-officedocument.presentationml.notesSlide+xml"/>
  <Override PartName="/ppt/notesSlides/notesSlide16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4" Type="http://schemas.openxmlformats.org/officeDocument/2006/relationships/extended-properties" Target="docProps/app.xml"/><Relationship Id="rId1" Type="http://schemas.openxmlformats.org/officeDocument/2006/relationships/officeDocument" Target="ppt/presentation.xml"/><Relationship Id="rId2" Type="http://schemas.openxmlformats.org/package/2006/relationships/metadata/thumbnail" Target="docProps/thumbnail.jpeg"/></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autoCompressPictures="0">
  <p:sldMasterIdLst>
    <p:sldMasterId id="2147483687" r:id="rId1"/>
  </p:sldMasterIdLst>
  <p:notesMasterIdLst>
    <p:notesMasterId r:id="rId171"/>
  </p:notesMasterIdLst>
  <p:handoutMasterIdLst>
    <p:handoutMasterId r:id="rId172"/>
  </p:handoutMasterIdLst>
  <p:sldIdLst>
    <p:sldId id="543" r:id="rId2"/>
    <p:sldId id="901" r:id="rId3"/>
    <p:sldId id="902" r:id="rId4"/>
    <p:sldId id="748" r:id="rId5"/>
    <p:sldId id="749" r:id="rId6"/>
    <p:sldId id="803" r:id="rId7"/>
    <p:sldId id="751" r:id="rId8"/>
    <p:sldId id="804" r:id="rId9"/>
    <p:sldId id="752" r:id="rId10"/>
    <p:sldId id="753" r:id="rId11"/>
    <p:sldId id="754" r:id="rId12"/>
    <p:sldId id="860" r:id="rId13"/>
    <p:sldId id="755" r:id="rId14"/>
    <p:sldId id="886" r:id="rId15"/>
    <p:sldId id="756" r:id="rId16"/>
    <p:sldId id="757" r:id="rId17"/>
    <p:sldId id="758" r:id="rId18"/>
    <p:sldId id="897" r:id="rId19"/>
    <p:sldId id="843" r:id="rId20"/>
    <p:sldId id="760" r:id="rId21"/>
    <p:sldId id="898" r:id="rId22"/>
    <p:sldId id="805" r:id="rId23"/>
    <p:sldId id="881" r:id="rId24"/>
    <p:sldId id="763" r:id="rId25"/>
    <p:sldId id="764" r:id="rId26"/>
    <p:sldId id="765" r:id="rId27"/>
    <p:sldId id="766" r:id="rId28"/>
    <p:sldId id="767" r:id="rId29"/>
    <p:sldId id="806" r:id="rId30"/>
    <p:sldId id="807" r:id="rId31"/>
    <p:sldId id="808" r:id="rId32"/>
    <p:sldId id="809" r:id="rId33"/>
    <p:sldId id="884" r:id="rId34"/>
    <p:sldId id="811" r:id="rId35"/>
    <p:sldId id="812" r:id="rId36"/>
    <p:sldId id="813" r:id="rId37"/>
    <p:sldId id="817" r:id="rId38"/>
    <p:sldId id="818" r:id="rId39"/>
    <p:sldId id="819" r:id="rId40"/>
    <p:sldId id="820" r:id="rId41"/>
    <p:sldId id="821" r:id="rId42"/>
    <p:sldId id="822" r:id="rId43"/>
    <p:sldId id="823" r:id="rId44"/>
    <p:sldId id="814" r:id="rId45"/>
    <p:sldId id="815" r:id="rId46"/>
    <p:sldId id="848" r:id="rId47"/>
    <p:sldId id="836" r:id="rId48"/>
    <p:sldId id="838" r:id="rId49"/>
    <p:sldId id="840" r:id="rId50"/>
    <p:sldId id="849" r:id="rId51"/>
    <p:sldId id="853" r:id="rId52"/>
    <p:sldId id="854" r:id="rId53"/>
    <p:sldId id="772" r:id="rId54"/>
    <p:sldId id="773" r:id="rId55"/>
    <p:sldId id="824" r:id="rId56"/>
    <p:sldId id="825" r:id="rId57"/>
    <p:sldId id="826" r:id="rId58"/>
    <p:sldId id="827" r:id="rId59"/>
    <p:sldId id="774" r:id="rId60"/>
    <p:sldId id="775" r:id="rId61"/>
    <p:sldId id="776" r:id="rId62"/>
    <p:sldId id="844" r:id="rId63"/>
    <p:sldId id="845" r:id="rId64"/>
    <p:sldId id="846" r:id="rId65"/>
    <p:sldId id="847" r:id="rId66"/>
    <p:sldId id="863" r:id="rId67"/>
    <p:sldId id="777" r:id="rId68"/>
    <p:sldId id="778" r:id="rId69"/>
    <p:sldId id="779" r:id="rId70"/>
    <p:sldId id="780" r:id="rId71"/>
    <p:sldId id="861" r:id="rId72"/>
    <p:sldId id="782" r:id="rId73"/>
    <p:sldId id="783" r:id="rId74"/>
    <p:sldId id="784" r:id="rId75"/>
    <p:sldId id="785" r:id="rId76"/>
    <p:sldId id="786" r:id="rId77"/>
    <p:sldId id="894" r:id="rId78"/>
    <p:sldId id="788" r:id="rId79"/>
    <p:sldId id="789" r:id="rId80"/>
    <p:sldId id="790" r:id="rId81"/>
    <p:sldId id="791" r:id="rId82"/>
    <p:sldId id="895" r:id="rId83"/>
    <p:sldId id="896" r:id="rId84"/>
    <p:sldId id="792" r:id="rId85"/>
    <p:sldId id="793" r:id="rId86"/>
    <p:sldId id="899" r:id="rId87"/>
    <p:sldId id="828" r:id="rId88"/>
    <p:sldId id="903" r:id="rId89"/>
    <p:sldId id="829" r:id="rId90"/>
    <p:sldId id="830" r:id="rId91"/>
    <p:sldId id="795" r:id="rId92"/>
    <p:sldId id="831" r:id="rId93"/>
    <p:sldId id="833" r:id="rId94"/>
    <p:sldId id="834" r:id="rId95"/>
    <p:sldId id="900" r:id="rId96"/>
    <p:sldId id="796" r:id="rId97"/>
    <p:sldId id="842" r:id="rId98"/>
    <p:sldId id="855" r:id="rId99"/>
    <p:sldId id="797" r:id="rId100"/>
    <p:sldId id="798" r:id="rId101"/>
    <p:sldId id="799" r:id="rId102"/>
    <p:sldId id="800" r:id="rId103"/>
    <p:sldId id="801" r:id="rId104"/>
    <p:sldId id="856" r:id="rId105"/>
    <p:sldId id="802" r:id="rId106"/>
    <p:sldId id="864" r:id="rId107"/>
    <p:sldId id="865" r:id="rId108"/>
    <p:sldId id="866" r:id="rId109"/>
    <p:sldId id="867" r:id="rId110"/>
    <p:sldId id="869" r:id="rId111"/>
    <p:sldId id="868" r:id="rId112"/>
    <p:sldId id="870" r:id="rId113"/>
    <p:sldId id="871" r:id="rId114"/>
    <p:sldId id="872" r:id="rId115"/>
    <p:sldId id="880" r:id="rId116"/>
    <p:sldId id="878" r:id="rId117"/>
    <p:sldId id="879" r:id="rId118"/>
    <p:sldId id="873" r:id="rId119"/>
    <p:sldId id="874" r:id="rId120"/>
    <p:sldId id="875" r:id="rId121"/>
    <p:sldId id="876" r:id="rId122"/>
    <p:sldId id="877" r:id="rId123"/>
    <p:sldId id="701" r:id="rId124"/>
    <p:sldId id="702" r:id="rId125"/>
    <p:sldId id="703" r:id="rId126"/>
    <p:sldId id="704" r:id="rId127"/>
    <p:sldId id="705" r:id="rId128"/>
    <p:sldId id="706" r:id="rId129"/>
    <p:sldId id="707" r:id="rId130"/>
    <p:sldId id="708" r:id="rId131"/>
    <p:sldId id="709" r:id="rId132"/>
    <p:sldId id="710" r:id="rId133"/>
    <p:sldId id="711" r:id="rId134"/>
    <p:sldId id="712" r:id="rId135"/>
    <p:sldId id="713" r:id="rId136"/>
    <p:sldId id="714" r:id="rId137"/>
    <p:sldId id="715" r:id="rId138"/>
    <p:sldId id="716" r:id="rId139"/>
    <p:sldId id="717" r:id="rId140"/>
    <p:sldId id="718" r:id="rId141"/>
    <p:sldId id="719" r:id="rId142"/>
    <p:sldId id="720" r:id="rId143"/>
    <p:sldId id="721" r:id="rId144"/>
    <p:sldId id="722" r:id="rId145"/>
    <p:sldId id="723" r:id="rId146"/>
    <p:sldId id="724" r:id="rId147"/>
    <p:sldId id="725" r:id="rId148"/>
    <p:sldId id="726" r:id="rId149"/>
    <p:sldId id="727" r:id="rId150"/>
    <p:sldId id="728" r:id="rId151"/>
    <p:sldId id="729" r:id="rId152"/>
    <p:sldId id="730" r:id="rId153"/>
    <p:sldId id="731" r:id="rId154"/>
    <p:sldId id="732" r:id="rId155"/>
    <p:sldId id="733" r:id="rId156"/>
    <p:sldId id="734" r:id="rId157"/>
    <p:sldId id="735" r:id="rId158"/>
    <p:sldId id="736" r:id="rId159"/>
    <p:sldId id="737" r:id="rId160"/>
    <p:sldId id="882" r:id="rId161"/>
    <p:sldId id="738" r:id="rId162"/>
    <p:sldId id="883" r:id="rId163"/>
    <p:sldId id="739" r:id="rId164"/>
    <p:sldId id="740" r:id="rId165"/>
    <p:sldId id="741" r:id="rId166"/>
    <p:sldId id="742" r:id="rId167"/>
    <p:sldId id="743" r:id="rId168"/>
    <p:sldId id="885" r:id="rId169"/>
    <p:sldId id="744" r:id="rId170"/>
  </p:sldIdLst>
  <p:sldSz cx="9144000" cy="6858000" type="screen4x3"/>
  <p:notesSz cx="6858000" cy="9144000"/>
  <p:kinsoku lang="ja-JP" invalStChars="、。，．・：；？！゛゜ヽヾゝゞ々ー’”）〕］｝〉》」』】°‰′″℃￠％ぁぃぅぇぉっゃゅょゎァィゥェォッャュョヮヵヶ!%),.:;?]}｡｣､･ｧｨｩｪｫｬｭｮｯｰﾞﾟ" invalEndChars="‘“（〔［｛〈《「『【￥＄$([\{｢￡"/>
  <p:defaultTextStyle>
    <a:defPPr>
      <a:defRPr lang="en-US"/>
    </a:defPPr>
    <a:lvl1pPr algn="l" rtl="0" eaLnBrk="0" fontAlgn="base" hangingPunct="0">
      <a:spcBef>
        <a:spcPct val="0"/>
      </a:spcBef>
      <a:spcAft>
        <a:spcPct val="0"/>
      </a:spcAft>
      <a:defRPr sz="2400" kern="1200">
        <a:solidFill>
          <a:schemeClr val="tx1"/>
        </a:solidFill>
        <a:latin typeface="Times" charset="0"/>
        <a:ea typeface="ＭＳ Ｐゴシック" charset="-128"/>
        <a:cs typeface="+mn-cs"/>
      </a:defRPr>
    </a:lvl1pPr>
    <a:lvl2pPr marL="457200" algn="l" rtl="0" eaLnBrk="0" fontAlgn="base" hangingPunct="0">
      <a:spcBef>
        <a:spcPct val="0"/>
      </a:spcBef>
      <a:spcAft>
        <a:spcPct val="0"/>
      </a:spcAft>
      <a:defRPr sz="2400" kern="1200">
        <a:solidFill>
          <a:schemeClr val="tx1"/>
        </a:solidFill>
        <a:latin typeface="Times" charset="0"/>
        <a:ea typeface="ＭＳ Ｐゴシック" charset="-128"/>
        <a:cs typeface="+mn-cs"/>
      </a:defRPr>
    </a:lvl2pPr>
    <a:lvl3pPr marL="914400" algn="l" rtl="0" eaLnBrk="0" fontAlgn="base" hangingPunct="0">
      <a:spcBef>
        <a:spcPct val="0"/>
      </a:spcBef>
      <a:spcAft>
        <a:spcPct val="0"/>
      </a:spcAft>
      <a:defRPr sz="2400" kern="1200">
        <a:solidFill>
          <a:schemeClr val="tx1"/>
        </a:solidFill>
        <a:latin typeface="Times" charset="0"/>
        <a:ea typeface="ＭＳ Ｐゴシック" charset="-128"/>
        <a:cs typeface="+mn-cs"/>
      </a:defRPr>
    </a:lvl3pPr>
    <a:lvl4pPr marL="1371600" algn="l" rtl="0" eaLnBrk="0" fontAlgn="base" hangingPunct="0">
      <a:spcBef>
        <a:spcPct val="0"/>
      </a:spcBef>
      <a:spcAft>
        <a:spcPct val="0"/>
      </a:spcAft>
      <a:defRPr sz="2400" kern="1200">
        <a:solidFill>
          <a:schemeClr val="tx1"/>
        </a:solidFill>
        <a:latin typeface="Times" charset="0"/>
        <a:ea typeface="ＭＳ Ｐゴシック" charset="-128"/>
        <a:cs typeface="+mn-cs"/>
      </a:defRPr>
    </a:lvl4pPr>
    <a:lvl5pPr marL="1828800" algn="l" rtl="0" eaLnBrk="0" fontAlgn="base" hangingPunct="0">
      <a:spcBef>
        <a:spcPct val="0"/>
      </a:spcBef>
      <a:spcAft>
        <a:spcPct val="0"/>
      </a:spcAft>
      <a:defRPr sz="2400" kern="1200">
        <a:solidFill>
          <a:schemeClr val="tx1"/>
        </a:solidFill>
        <a:latin typeface="Times" charset="0"/>
        <a:ea typeface="ＭＳ Ｐゴシック" charset="-128"/>
        <a:cs typeface="+mn-cs"/>
      </a:defRPr>
    </a:lvl5pPr>
    <a:lvl6pPr marL="2286000" algn="l" defTabSz="914400" rtl="0" eaLnBrk="1" latinLnBrk="0" hangingPunct="1">
      <a:defRPr sz="2400" kern="1200">
        <a:solidFill>
          <a:schemeClr val="tx1"/>
        </a:solidFill>
        <a:latin typeface="Times" charset="0"/>
        <a:ea typeface="ＭＳ Ｐゴシック" charset="-128"/>
        <a:cs typeface="+mn-cs"/>
      </a:defRPr>
    </a:lvl6pPr>
    <a:lvl7pPr marL="2743200" algn="l" defTabSz="914400" rtl="0" eaLnBrk="1" latinLnBrk="0" hangingPunct="1">
      <a:defRPr sz="2400" kern="1200">
        <a:solidFill>
          <a:schemeClr val="tx1"/>
        </a:solidFill>
        <a:latin typeface="Times" charset="0"/>
        <a:ea typeface="ＭＳ Ｐゴシック" charset="-128"/>
        <a:cs typeface="+mn-cs"/>
      </a:defRPr>
    </a:lvl7pPr>
    <a:lvl8pPr marL="3200400" algn="l" defTabSz="914400" rtl="0" eaLnBrk="1" latinLnBrk="0" hangingPunct="1">
      <a:defRPr sz="2400" kern="1200">
        <a:solidFill>
          <a:schemeClr val="tx1"/>
        </a:solidFill>
        <a:latin typeface="Times" charset="0"/>
        <a:ea typeface="ＭＳ Ｐゴシック" charset="-128"/>
        <a:cs typeface="+mn-cs"/>
      </a:defRPr>
    </a:lvl8pPr>
    <a:lvl9pPr marL="3657600" algn="l" defTabSz="914400" rtl="0" eaLnBrk="1" latinLnBrk="0" hangingPunct="1">
      <a:defRPr sz="2400" kern="1200">
        <a:solidFill>
          <a:schemeClr val="tx1"/>
        </a:solidFill>
        <a:latin typeface="Times" charset="0"/>
        <a:ea typeface="ＭＳ Ｐゴシック" charset="-128"/>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prnPr/>
  <p:showPr showNarration="1" useTimings="0">
    <p:present/>
    <p:sldAll/>
    <p:penClr>
      <a:schemeClr val="tx1"/>
    </p:penClr>
    <p:extLst>
      <p:ext uri="{EC167BDD-8182-4AB7-AECC-EB403E3ABB37}">
        <p14:laserClr xmlns:p14="http://schemas.microsoft.com/office/powerpoint/2010/main">
          <a:srgbClr val="000000"/>
        </p14:laserClr>
      </p:ext>
      <p:ext uri="{2FDB2607-1784-4EEB-B798-7EB5836EED8A}">
        <p14:showMediaCtrls xmlns:p14="http://schemas.microsoft.com/office/powerpoint/2010/main" val="0"/>
      </p:ext>
    </p:extLst>
  </p:showPr>
  <p:clrMru>
    <a:srgbClr val="000000"/>
    <a:srgbClr val="00059B"/>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082"/>
    <p:restoredTop sz="76430"/>
  </p:normalViewPr>
  <p:slideViewPr>
    <p:cSldViewPr>
      <p:cViewPr varScale="1">
        <p:scale>
          <a:sx n="54" d="100"/>
          <a:sy n="54" d="100"/>
        </p:scale>
        <p:origin x="1824" y="200"/>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66" d="100"/>
        <a:sy n="66" d="100"/>
      </p:scale>
      <p:origin x="0" y="10256"/>
    </p:cViewPr>
  </p:sorterViewPr>
  <p:notesViewPr>
    <p:cSldViewPr>
      <p:cViewPr>
        <p:scale>
          <a:sx n="150" d="100"/>
          <a:sy n="150" d="100"/>
        </p:scale>
        <p:origin x="-4376" y="760"/>
      </p:cViewPr>
      <p:guideLst>
        <p:guide orient="horz" pos="2880"/>
        <p:guide pos="2160"/>
      </p:guideLst>
    </p:cSldViewPr>
  </p:notesViewPr>
  <p:gridSpacing cx="76200" cy="76200"/>
</p:viewPr>
</file>

<file path=ppt/_rels/presentation.xml.rels><?xml version="1.0" encoding="UTF-8" standalone="yes"?>
<Relationships xmlns="http://schemas.openxmlformats.org/package/2006/relationships"><Relationship Id="rId142" Type="http://schemas.openxmlformats.org/officeDocument/2006/relationships/slide" Target="slides/slide141.xml"/><Relationship Id="rId143" Type="http://schemas.openxmlformats.org/officeDocument/2006/relationships/slide" Target="slides/slide142.xml"/><Relationship Id="rId144" Type="http://schemas.openxmlformats.org/officeDocument/2006/relationships/slide" Target="slides/slide143.xml"/><Relationship Id="rId145" Type="http://schemas.openxmlformats.org/officeDocument/2006/relationships/slide" Target="slides/slide144.xml"/><Relationship Id="rId146" Type="http://schemas.openxmlformats.org/officeDocument/2006/relationships/slide" Target="slides/slide145.xml"/><Relationship Id="rId147" Type="http://schemas.openxmlformats.org/officeDocument/2006/relationships/slide" Target="slides/slide146.xml"/><Relationship Id="rId148" Type="http://schemas.openxmlformats.org/officeDocument/2006/relationships/slide" Target="slides/slide147.xml"/><Relationship Id="rId149" Type="http://schemas.openxmlformats.org/officeDocument/2006/relationships/slide" Target="slides/slide148.xml"/><Relationship Id="rId40" Type="http://schemas.openxmlformats.org/officeDocument/2006/relationships/slide" Target="slides/slide39.xml"/><Relationship Id="rId41" Type="http://schemas.openxmlformats.org/officeDocument/2006/relationships/slide" Target="slides/slide40.xml"/><Relationship Id="rId42" Type="http://schemas.openxmlformats.org/officeDocument/2006/relationships/slide" Target="slides/slide41.xml"/><Relationship Id="rId43" Type="http://schemas.openxmlformats.org/officeDocument/2006/relationships/slide" Target="slides/slide42.xml"/><Relationship Id="rId44" Type="http://schemas.openxmlformats.org/officeDocument/2006/relationships/slide" Target="slides/slide43.xml"/><Relationship Id="rId45" Type="http://schemas.openxmlformats.org/officeDocument/2006/relationships/slide" Target="slides/slide44.xml"/><Relationship Id="rId46" Type="http://schemas.openxmlformats.org/officeDocument/2006/relationships/slide" Target="slides/slide45.xml"/><Relationship Id="rId47" Type="http://schemas.openxmlformats.org/officeDocument/2006/relationships/slide" Target="slides/slide46.xml"/><Relationship Id="rId48" Type="http://schemas.openxmlformats.org/officeDocument/2006/relationships/slide" Target="slides/slide47.xml"/><Relationship Id="rId49" Type="http://schemas.openxmlformats.org/officeDocument/2006/relationships/slide" Target="slides/slide48.xml"/><Relationship Id="rId80" Type="http://schemas.openxmlformats.org/officeDocument/2006/relationships/slide" Target="slides/slide79.xml"/><Relationship Id="rId81" Type="http://schemas.openxmlformats.org/officeDocument/2006/relationships/slide" Target="slides/slide80.xml"/><Relationship Id="rId82" Type="http://schemas.openxmlformats.org/officeDocument/2006/relationships/slide" Target="slides/slide81.xml"/><Relationship Id="rId83" Type="http://schemas.openxmlformats.org/officeDocument/2006/relationships/slide" Target="slides/slide82.xml"/><Relationship Id="rId84" Type="http://schemas.openxmlformats.org/officeDocument/2006/relationships/slide" Target="slides/slide83.xml"/><Relationship Id="rId85" Type="http://schemas.openxmlformats.org/officeDocument/2006/relationships/slide" Target="slides/slide84.xml"/><Relationship Id="rId86" Type="http://schemas.openxmlformats.org/officeDocument/2006/relationships/slide" Target="slides/slide85.xml"/><Relationship Id="rId87" Type="http://schemas.openxmlformats.org/officeDocument/2006/relationships/slide" Target="slides/slide86.xml"/><Relationship Id="rId88" Type="http://schemas.openxmlformats.org/officeDocument/2006/relationships/slide" Target="slides/slide87.xml"/><Relationship Id="rId89" Type="http://schemas.openxmlformats.org/officeDocument/2006/relationships/slide" Target="slides/slide88.xml"/><Relationship Id="rId110" Type="http://schemas.openxmlformats.org/officeDocument/2006/relationships/slide" Target="slides/slide109.xml"/><Relationship Id="rId111" Type="http://schemas.openxmlformats.org/officeDocument/2006/relationships/slide" Target="slides/slide110.xml"/><Relationship Id="rId112" Type="http://schemas.openxmlformats.org/officeDocument/2006/relationships/slide" Target="slides/slide111.xml"/><Relationship Id="rId113" Type="http://schemas.openxmlformats.org/officeDocument/2006/relationships/slide" Target="slides/slide112.xml"/><Relationship Id="rId114" Type="http://schemas.openxmlformats.org/officeDocument/2006/relationships/slide" Target="slides/slide113.xml"/><Relationship Id="rId115" Type="http://schemas.openxmlformats.org/officeDocument/2006/relationships/slide" Target="slides/slide114.xml"/><Relationship Id="rId116" Type="http://schemas.openxmlformats.org/officeDocument/2006/relationships/slide" Target="slides/slide115.xml"/><Relationship Id="rId117" Type="http://schemas.openxmlformats.org/officeDocument/2006/relationships/slide" Target="slides/slide116.xml"/><Relationship Id="rId118" Type="http://schemas.openxmlformats.org/officeDocument/2006/relationships/slide" Target="slides/slide117.xml"/><Relationship Id="rId119" Type="http://schemas.openxmlformats.org/officeDocument/2006/relationships/slide" Target="slides/slide118.xml"/><Relationship Id="rId150" Type="http://schemas.openxmlformats.org/officeDocument/2006/relationships/slide" Target="slides/slide149.xml"/><Relationship Id="rId151" Type="http://schemas.openxmlformats.org/officeDocument/2006/relationships/slide" Target="slides/slide150.xml"/><Relationship Id="rId152" Type="http://schemas.openxmlformats.org/officeDocument/2006/relationships/slide" Target="slides/slide151.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153" Type="http://schemas.openxmlformats.org/officeDocument/2006/relationships/slide" Target="slides/slide152.xml"/><Relationship Id="rId154" Type="http://schemas.openxmlformats.org/officeDocument/2006/relationships/slide" Target="slides/slide153.xml"/><Relationship Id="rId155" Type="http://schemas.openxmlformats.org/officeDocument/2006/relationships/slide" Target="slides/slide154.xml"/><Relationship Id="rId156" Type="http://schemas.openxmlformats.org/officeDocument/2006/relationships/slide" Target="slides/slide155.xml"/><Relationship Id="rId157" Type="http://schemas.openxmlformats.org/officeDocument/2006/relationships/slide" Target="slides/slide156.xml"/><Relationship Id="rId158" Type="http://schemas.openxmlformats.org/officeDocument/2006/relationships/slide" Target="slides/slide157.xml"/><Relationship Id="rId159" Type="http://schemas.openxmlformats.org/officeDocument/2006/relationships/slide" Target="slides/slide158.xml"/><Relationship Id="rId50" Type="http://schemas.openxmlformats.org/officeDocument/2006/relationships/slide" Target="slides/slide49.xml"/><Relationship Id="rId51" Type="http://schemas.openxmlformats.org/officeDocument/2006/relationships/slide" Target="slides/slide50.xml"/><Relationship Id="rId52" Type="http://schemas.openxmlformats.org/officeDocument/2006/relationships/slide" Target="slides/slide51.xml"/><Relationship Id="rId53" Type="http://schemas.openxmlformats.org/officeDocument/2006/relationships/slide" Target="slides/slide52.xml"/><Relationship Id="rId54" Type="http://schemas.openxmlformats.org/officeDocument/2006/relationships/slide" Target="slides/slide53.xml"/><Relationship Id="rId55" Type="http://schemas.openxmlformats.org/officeDocument/2006/relationships/slide" Target="slides/slide54.xml"/><Relationship Id="rId56" Type="http://schemas.openxmlformats.org/officeDocument/2006/relationships/slide" Target="slides/slide55.xml"/><Relationship Id="rId57" Type="http://schemas.openxmlformats.org/officeDocument/2006/relationships/slide" Target="slides/slide56.xml"/><Relationship Id="rId58" Type="http://schemas.openxmlformats.org/officeDocument/2006/relationships/slide" Target="slides/slide57.xml"/><Relationship Id="rId59" Type="http://schemas.openxmlformats.org/officeDocument/2006/relationships/slide" Target="slides/slide58.xml"/><Relationship Id="rId90" Type="http://schemas.openxmlformats.org/officeDocument/2006/relationships/slide" Target="slides/slide89.xml"/><Relationship Id="rId91" Type="http://schemas.openxmlformats.org/officeDocument/2006/relationships/slide" Target="slides/slide90.xml"/><Relationship Id="rId92" Type="http://schemas.openxmlformats.org/officeDocument/2006/relationships/slide" Target="slides/slide91.xml"/><Relationship Id="rId93" Type="http://schemas.openxmlformats.org/officeDocument/2006/relationships/slide" Target="slides/slide92.xml"/><Relationship Id="rId94" Type="http://schemas.openxmlformats.org/officeDocument/2006/relationships/slide" Target="slides/slide93.xml"/><Relationship Id="rId95" Type="http://schemas.openxmlformats.org/officeDocument/2006/relationships/slide" Target="slides/slide94.xml"/><Relationship Id="rId96" Type="http://schemas.openxmlformats.org/officeDocument/2006/relationships/slide" Target="slides/slide95.xml"/><Relationship Id="rId97" Type="http://schemas.openxmlformats.org/officeDocument/2006/relationships/slide" Target="slides/slide96.xml"/><Relationship Id="rId98" Type="http://schemas.openxmlformats.org/officeDocument/2006/relationships/slide" Target="slides/slide97.xml"/><Relationship Id="rId99" Type="http://schemas.openxmlformats.org/officeDocument/2006/relationships/slide" Target="slides/slide98.xml"/><Relationship Id="rId120" Type="http://schemas.openxmlformats.org/officeDocument/2006/relationships/slide" Target="slides/slide119.xml"/><Relationship Id="rId121" Type="http://schemas.openxmlformats.org/officeDocument/2006/relationships/slide" Target="slides/slide120.xml"/><Relationship Id="rId122" Type="http://schemas.openxmlformats.org/officeDocument/2006/relationships/slide" Target="slides/slide121.xml"/><Relationship Id="rId123" Type="http://schemas.openxmlformats.org/officeDocument/2006/relationships/slide" Target="slides/slide122.xml"/><Relationship Id="rId124" Type="http://schemas.openxmlformats.org/officeDocument/2006/relationships/slide" Target="slides/slide123.xml"/><Relationship Id="rId125" Type="http://schemas.openxmlformats.org/officeDocument/2006/relationships/slide" Target="slides/slide124.xml"/><Relationship Id="rId126" Type="http://schemas.openxmlformats.org/officeDocument/2006/relationships/slide" Target="slides/slide125.xml"/><Relationship Id="rId127" Type="http://schemas.openxmlformats.org/officeDocument/2006/relationships/slide" Target="slides/slide126.xml"/><Relationship Id="rId128" Type="http://schemas.openxmlformats.org/officeDocument/2006/relationships/slide" Target="slides/slide127.xml"/><Relationship Id="rId129" Type="http://schemas.openxmlformats.org/officeDocument/2006/relationships/slide" Target="slides/slide128.xml"/><Relationship Id="rId160" Type="http://schemas.openxmlformats.org/officeDocument/2006/relationships/slide" Target="slides/slide159.xml"/><Relationship Id="rId161" Type="http://schemas.openxmlformats.org/officeDocument/2006/relationships/slide" Target="slides/slide160.xml"/><Relationship Id="rId162" Type="http://schemas.openxmlformats.org/officeDocument/2006/relationships/slide" Target="slides/slide161.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slide" Target="slides/slide23.xml"/><Relationship Id="rId25" Type="http://schemas.openxmlformats.org/officeDocument/2006/relationships/slide" Target="slides/slide24.xml"/><Relationship Id="rId26" Type="http://schemas.openxmlformats.org/officeDocument/2006/relationships/slide" Target="slides/slide25.xml"/><Relationship Id="rId27" Type="http://schemas.openxmlformats.org/officeDocument/2006/relationships/slide" Target="slides/slide26.xml"/><Relationship Id="rId28" Type="http://schemas.openxmlformats.org/officeDocument/2006/relationships/slide" Target="slides/slide27.xml"/><Relationship Id="rId29" Type="http://schemas.openxmlformats.org/officeDocument/2006/relationships/slide" Target="slides/slide28.xml"/><Relationship Id="rId163" Type="http://schemas.openxmlformats.org/officeDocument/2006/relationships/slide" Target="slides/slide162.xml"/><Relationship Id="rId164" Type="http://schemas.openxmlformats.org/officeDocument/2006/relationships/slide" Target="slides/slide163.xml"/><Relationship Id="rId165" Type="http://schemas.openxmlformats.org/officeDocument/2006/relationships/slide" Target="slides/slide164.xml"/><Relationship Id="rId166" Type="http://schemas.openxmlformats.org/officeDocument/2006/relationships/slide" Target="slides/slide165.xml"/><Relationship Id="rId167" Type="http://schemas.openxmlformats.org/officeDocument/2006/relationships/slide" Target="slides/slide166.xml"/><Relationship Id="rId168" Type="http://schemas.openxmlformats.org/officeDocument/2006/relationships/slide" Target="slides/slide167.xml"/><Relationship Id="rId169" Type="http://schemas.openxmlformats.org/officeDocument/2006/relationships/slide" Target="slides/slide168.xml"/><Relationship Id="rId60" Type="http://schemas.openxmlformats.org/officeDocument/2006/relationships/slide" Target="slides/slide59.xml"/><Relationship Id="rId61" Type="http://schemas.openxmlformats.org/officeDocument/2006/relationships/slide" Target="slides/slide60.xml"/><Relationship Id="rId62" Type="http://schemas.openxmlformats.org/officeDocument/2006/relationships/slide" Target="slides/slide61.xml"/><Relationship Id="rId63" Type="http://schemas.openxmlformats.org/officeDocument/2006/relationships/slide" Target="slides/slide62.xml"/><Relationship Id="rId64" Type="http://schemas.openxmlformats.org/officeDocument/2006/relationships/slide" Target="slides/slide63.xml"/><Relationship Id="rId65" Type="http://schemas.openxmlformats.org/officeDocument/2006/relationships/slide" Target="slides/slide64.xml"/><Relationship Id="rId66" Type="http://schemas.openxmlformats.org/officeDocument/2006/relationships/slide" Target="slides/slide65.xml"/><Relationship Id="rId67" Type="http://schemas.openxmlformats.org/officeDocument/2006/relationships/slide" Target="slides/slide66.xml"/><Relationship Id="rId68" Type="http://schemas.openxmlformats.org/officeDocument/2006/relationships/slide" Target="slides/slide67.xml"/><Relationship Id="rId69" Type="http://schemas.openxmlformats.org/officeDocument/2006/relationships/slide" Target="slides/slide68.xml"/><Relationship Id="rId130" Type="http://schemas.openxmlformats.org/officeDocument/2006/relationships/slide" Target="slides/slide129.xml"/><Relationship Id="rId131" Type="http://schemas.openxmlformats.org/officeDocument/2006/relationships/slide" Target="slides/slide130.xml"/><Relationship Id="rId132" Type="http://schemas.openxmlformats.org/officeDocument/2006/relationships/slide" Target="slides/slide131.xml"/><Relationship Id="rId133" Type="http://schemas.openxmlformats.org/officeDocument/2006/relationships/slide" Target="slides/slide132.xml"/><Relationship Id="rId134" Type="http://schemas.openxmlformats.org/officeDocument/2006/relationships/slide" Target="slides/slide133.xml"/><Relationship Id="rId135" Type="http://schemas.openxmlformats.org/officeDocument/2006/relationships/slide" Target="slides/slide134.xml"/><Relationship Id="rId136" Type="http://schemas.openxmlformats.org/officeDocument/2006/relationships/slide" Target="slides/slide135.xml"/><Relationship Id="rId137" Type="http://schemas.openxmlformats.org/officeDocument/2006/relationships/slide" Target="slides/slide136.xml"/><Relationship Id="rId138" Type="http://schemas.openxmlformats.org/officeDocument/2006/relationships/slide" Target="slides/slide137.xml"/><Relationship Id="rId139" Type="http://schemas.openxmlformats.org/officeDocument/2006/relationships/slide" Target="slides/slide138.xml"/><Relationship Id="rId170" Type="http://schemas.openxmlformats.org/officeDocument/2006/relationships/slide" Target="slides/slide169.xml"/><Relationship Id="rId171" Type="http://schemas.openxmlformats.org/officeDocument/2006/relationships/notesMaster" Target="notesMasters/notesMaster1.xml"/><Relationship Id="rId172" Type="http://schemas.openxmlformats.org/officeDocument/2006/relationships/handoutMaster" Target="handoutMasters/handoutMaster1.xml"/><Relationship Id="rId30" Type="http://schemas.openxmlformats.org/officeDocument/2006/relationships/slide" Target="slides/slide29.xml"/><Relationship Id="rId31" Type="http://schemas.openxmlformats.org/officeDocument/2006/relationships/slide" Target="slides/slide30.xml"/><Relationship Id="rId32" Type="http://schemas.openxmlformats.org/officeDocument/2006/relationships/slide" Target="slides/slide31.xml"/><Relationship Id="rId33" Type="http://schemas.openxmlformats.org/officeDocument/2006/relationships/slide" Target="slides/slide32.xml"/><Relationship Id="rId34" Type="http://schemas.openxmlformats.org/officeDocument/2006/relationships/slide" Target="slides/slide33.xml"/><Relationship Id="rId35" Type="http://schemas.openxmlformats.org/officeDocument/2006/relationships/slide" Target="slides/slide34.xml"/><Relationship Id="rId36" Type="http://schemas.openxmlformats.org/officeDocument/2006/relationships/slide" Target="slides/slide35.xml"/><Relationship Id="rId37" Type="http://schemas.openxmlformats.org/officeDocument/2006/relationships/slide" Target="slides/slide36.xml"/><Relationship Id="rId38" Type="http://schemas.openxmlformats.org/officeDocument/2006/relationships/slide" Target="slides/slide37.xml"/><Relationship Id="rId39" Type="http://schemas.openxmlformats.org/officeDocument/2006/relationships/slide" Target="slides/slide38.xml"/><Relationship Id="rId173" Type="http://schemas.openxmlformats.org/officeDocument/2006/relationships/presProps" Target="presProps.xml"/><Relationship Id="rId174" Type="http://schemas.openxmlformats.org/officeDocument/2006/relationships/viewProps" Target="viewProps.xml"/><Relationship Id="rId175" Type="http://schemas.openxmlformats.org/officeDocument/2006/relationships/theme" Target="theme/theme1.xml"/><Relationship Id="rId176" Type="http://schemas.openxmlformats.org/officeDocument/2006/relationships/tableStyles" Target="tableStyles.xml"/><Relationship Id="rId70" Type="http://schemas.openxmlformats.org/officeDocument/2006/relationships/slide" Target="slides/slide69.xml"/><Relationship Id="rId71" Type="http://schemas.openxmlformats.org/officeDocument/2006/relationships/slide" Target="slides/slide70.xml"/><Relationship Id="rId72" Type="http://schemas.openxmlformats.org/officeDocument/2006/relationships/slide" Target="slides/slide71.xml"/><Relationship Id="rId73" Type="http://schemas.openxmlformats.org/officeDocument/2006/relationships/slide" Target="slides/slide72.xml"/><Relationship Id="rId74" Type="http://schemas.openxmlformats.org/officeDocument/2006/relationships/slide" Target="slides/slide73.xml"/><Relationship Id="rId75" Type="http://schemas.openxmlformats.org/officeDocument/2006/relationships/slide" Target="slides/slide74.xml"/><Relationship Id="rId76" Type="http://schemas.openxmlformats.org/officeDocument/2006/relationships/slide" Target="slides/slide75.xml"/><Relationship Id="rId77" Type="http://schemas.openxmlformats.org/officeDocument/2006/relationships/slide" Target="slides/slide76.xml"/><Relationship Id="rId78" Type="http://schemas.openxmlformats.org/officeDocument/2006/relationships/slide" Target="slides/slide77.xml"/><Relationship Id="rId79" Type="http://schemas.openxmlformats.org/officeDocument/2006/relationships/slide" Target="slides/slide78.xml"/><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100" Type="http://schemas.openxmlformats.org/officeDocument/2006/relationships/slide" Target="slides/slide99.xml"/><Relationship Id="rId101" Type="http://schemas.openxmlformats.org/officeDocument/2006/relationships/slide" Target="slides/slide100.xml"/><Relationship Id="rId102" Type="http://schemas.openxmlformats.org/officeDocument/2006/relationships/slide" Target="slides/slide101.xml"/><Relationship Id="rId103" Type="http://schemas.openxmlformats.org/officeDocument/2006/relationships/slide" Target="slides/slide102.xml"/><Relationship Id="rId104" Type="http://schemas.openxmlformats.org/officeDocument/2006/relationships/slide" Target="slides/slide103.xml"/><Relationship Id="rId105" Type="http://schemas.openxmlformats.org/officeDocument/2006/relationships/slide" Target="slides/slide104.xml"/><Relationship Id="rId106" Type="http://schemas.openxmlformats.org/officeDocument/2006/relationships/slide" Target="slides/slide105.xml"/><Relationship Id="rId107" Type="http://schemas.openxmlformats.org/officeDocument/2006/relationships/slide" Target="slides/slide106.xml"/><Relationship Id="rId108" Type="http://schemas.openxmlformats.org/officeDocument/2006/relationships/slide" Target="slides/slide107.xml"/><Relationship Id="rId109" Type="http://schemas.openxmlformats.org/officeDocument/2006/relationships/slide" Target="slides/slide108.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40" Type="http://schemas.openxmlformats.org/officeDocument/2006/relationships/slide" Target="slides/slide139.xml"/><Relationship Id="rId141" Type="http://schemas.openxmlformats.org/officeDocument/2006/relationships/slide" Target="slides/slide140.xml"/></Relationships>
</file>

<file path=ppt/charts/_rels/chart1.xml.rels><?xml version="1.0" encoding="UTF-8" standalone="yes"?>
<Relationships xmlns="http://schemas.openxmlformats.org/package/2006/relationships"><Relationship Id="rId1" Type="http://schemas.microsoft.com/office/2011/relationships/chartStyle" Target="style1.xml"/><Relationship Id="rId2" Type="http://schemas.microsoft.com/office/2011/relationships/chartColorStyle" Target="colors1.xml"/><Relationship Id="rId3" Type="http://schemas.openxmlformats.org/officeDocument/2006/relationships/oleObject" Target="file:////All%20My%20Stuff/Datasets/Datasets17/Global/DataFiguresforPPT.xlsx" TargetMode="External"/></Relationships>
</file>

<file path=ppt/charts/_rels/chart2.xml.rels><?xml version="1.0" encoding="UTF-8" standalone="yes"?>
<Relationships xmlns="http://schemas.openxmlformats.org/package/2006/relationships"><Relationship Id="rId1" Type="http://schemas.microsoft.com/office/2011/relationships/chartStyle" Target="style2.xml"/><Relationship Id="rId2" Type="http://schemas.microsoft.com/office/2011/relationships/chartColorStyle" Target="colors2.xml"/><Relationship Id="rId3" Type="http://schemas.openxmlformats.org/officeDocument/2006/relationships/oleObject" Target="file:////All%20My%20Stuff/Datasets/Datasets17/Global/DataFiguresforPPT.xlsx" TargetMode="External"/></Relationships>
</file>

<file path=ppt/charts/_rels/chart3.xml.rels><?xml version="1.0" encoding="UTF-8" standalone="yes"?>
<Relationships xmlns="http://schemas.openxmlformats.org/package/2006/relationships"><Relationship Id="rId1" Type="http://schemas.microsoft.com/office/2011/relationships/chartStyle" Target="style3.xml"/><Relationship Id="rId2" Type="http://schemas.microsoft.com/office/2011/relationships/chartColorStyle" Target="colors3.xml"/><Relationship Id="rId3" Type="http://schemas.openxmlformats.org/officeDocument/2006/relationships/oleObject" Target="file:////All%20My%20Stuff/Datasets/Datasets17/Global/DataFiguresforPPT.xlsx" TargetMode="External"/></Relationships>
</file>

<file path=ppt/charts/_rels/chart4.xml.rels><?xml version="1.0" encoding="UTF-8" standalone="yes"?>
<Relationships xmlns="http://schemas.openxmlformats.org/package/2006/relationships"><Relationship Id="rId3" Type="http://schemas.openxmlformats.org/officeDocument/2006/relationships/oleObject" Target="file:////All%20My%20Stuff/Home%20Page%202002/pc/blog/PEforS&amp;P500Jan17.xlsx" TargetMode="External"/><Relationship Id="rId4" Type="http://schemas.openxmlformats.org/officeDocument/2006/relationships/chartUserShapes" Target="../drawings/drawing1.xml"/><Relationship Id="rId1" Type="http://schemas.microsoft.com/office/2011/relationships/chartStyle" Target="style4.xml"/><Relationship Id="rId2" Type="http://schemas.microsoft.com/office/2011/relationships/chartColorStyle" Target="colors4.xml"/></Relationships>
</file>

<file path=ppt/charts/_rels/chart5.xml.rels><?xml version="1.0" encoding="UTF-8" standalone="yes"?>
<Relationships xmlns="http://schemas.openxmlformats.org/package/2006/relationships"><Relationship Id="rId1" Type="http://schemas.openxmlformats.org/officeDocument/2006/relationships/oleObject" Target="file:////All%20My%20Stuff/Home%20Page%202002/pc/blog/PEforS&amp;P500Jan17.xlsx" TargetMode="External"/></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400" b="0" i="1" u="none" strike="noStrike" kern="1200" spc="0" baseline="0">
                <a:solidFill>
                  <a:schemeClr val="tx1">
                    <a:lumMod val="65000"/>
                    <a:lumOff val="35000"/>
                  </a:schemeClr>
                </a:solidFill>
                <a:latin typeface="+mn-lt"/>
                <a:ea typeface="+mn-ea"/>
                <a:cs typeface="+mn-cs"/>
              </a:defRPr>
            </a:pPr>
            <a:r>
              <a:rPr lang="en-US" i="1"/>
              <a:t>PE Ratios: US companies in January 2017</a:t>
            </a:r>
          </a:p>
        </c:rich>
      </c:tx>
      <c:overlay val="0"/>
      <c:spPr>
        <a:noFill/>
        <a:ln>
          <a:noFill/>
        </a:ln>
        <a:effectLst/>
      </c:spPr>
      <c:txPr>
        <a:bodyPr rot="0" spcFirstLastPara="1" vertOverflow="ellipsis" vert="horz" wrap="square" anchor="ctr" anchorCtr="1"/>
        <a:lstStyle/>
        <a:p>
          <a:pPr>
            <a:defRPr sz="1400" b="0" i="1" u="none" strike="noStrike" kern="1200" spc="0" baseline="0">
              <a:solidFill>
                <a:schemeClr val="tx1">
                  <a:lumMod val="65000"/>
                  <a:lumOff val="35000"/>
                </a:schemeClr>
              </a:solidFill>
              <a:latin typeface="+mn-lt"/>
              <a:ea typeface="+mn-ea"/>
              <a:cs typeface="+mn-cs"/>
            </a:defRPr>
          </a:pPr>
          <a:endParaRPr lang="en-US"/>
        </a:p>
      </c:txPr>
    </c:title>
    <c:autoTitleDeleted val="0"/>
    <c:plotArea>
      <c:layout/>
      <c:barChart>
        <c:barDir val="col"/>
        <c:grouping val="clustered"/>
        <c:varyColors val="0"/>
        <c:ser>
          <c:idx val="0"/>
          <c:order val="0"/>
          <c:tx>
            <c:strRef>
              <c:f>'PE tables'!$B$1</c:f>
              <c:strCache>
                <c:ptCount val="1"/>
                <c:pt idx="0">
                  <c:v>Current</c:v>
                </c:pt>
              </c:strCache>
            </c:strRef>
          </c:tx>
          <c:spPr>
            <a:solidFill>
              <a:schemeClr val="accent1"/>
            </a:solidFill>
            <a:ln>
              <a:noFill/>
            </a:ln>
            <a:effectLst/>
          </c:spPr>
          <c:invertIfNegative val="0"/>
          <c:cat>
            <c:strRef>
              <c:f>'PE tables'!$A$2:$A$15</c:f>
              <c:strCache>
                <c:ptCount val="14"/>
                <c:pt idx="0">
                  <c:v>0.01 To 4</c:v>
                </c:pt>
                <c:pt idx="1">
                  <c:v>4 To 8</c:v>
                </c:pt>
                <c:pt idx="2">
                  <c:v>8 To 12</c:v>
                </c:pt>
                <c:pt idx="3">
                  <c:v>12 To 16</c:v>
                </c:pt>
                <c:pt idx="4">
                  <c:v>16 To 20</c:v>
                </c:pt>
                <c:pt idx="5">
                  <c:v>20 To 24</c:v>
                </c:pt>
                <c:pt idx="6">
                  <c:v>24 To 28</c:v>
                </c:pt>
                <c:pt idx="7">
                  <c:v>28 To 32</c:v>
                </c:pt>
                <c:pt idx="8">
                  <c:v>32 To 36</c:v>
                </c:pt>
                <c:pt idx="9">
                  <c:v>36 To 40</c:v>
                </c:pt>
                <c:pt idx="10">
                  <c:v>40 To 50</c:v>
                </c:pt>
                <c:pt idx="11">
                  <c:v>50 To 75</c:v>
                </c:pt>
                <c:pt idx="12">
                  <c:v>75 To 100</c:v>
                </c:pt>
                <c:pt idx="13">
                  <c:v>100 and over</c:v>
                </c:pt>
              </c:strCache>
            </c:strRef>
          </c:cat>
          <c:val>
            <c:numRef>
              <c:f>'PE tables'!$B$2:$B$15</c:f>
              <c:numCache>
                <c:formatCode>#,##0.#####</c:formatCode>
                <c:ptCount val="14"/>
                <c:pt idx="0">
                  <c:v>114.0</c:v>
                </c:pt>
                <c:pt idx="1">
                  <c:v>141.0</c:v>
                </c:pt>
                <c:pt idx="2">
                  <c:v>262.0</c:v>
                </c:pt>
                <c:pt idx="3">
                  <c:v>429.0</c:v>
                </c:pt>
                <c:pt idx="4">
                  <c:v>397.0</c:v>
                </c:pt>
                <c:pt idx="5">
                  <c:v>430.0</c:v>
                </c:pt>
                <c:pt idx="6">
                  <c:v>278.0</c:v>
                </c:pt>
                <c:pt idx="7">
                  <c:v>198.0</c:v>
                </c:pt>
                <c:pt idx="8">
                  <c:v>133.0</c:v>
                </c:pt>
                <c:pt idx="9">
                  <c:v>109.0</c:v>
                </c:pt>
                <c:pt idx="10">
                  <c:v>146.0</c:v>
                </c:pt>
                <c:pt idx="11">
                  <c:v>183.0</c:v>
                </c:pt>
                <c:pt idx="12">
                  <c:v>67.0</c:v>
                </c:pt>
                <c:pt idx="13">
                  <c:v>188.0</c:v>
                </c:pt>
              </c:numCache>
            </c:numRef>
          </c:val>
        </c:ser>
        <c:ser>
          <c:idx val="1"/>
          <c:order val="1"/>
          <c:tx>
            <c:strRef>
              <c:f>'PE tables'!$C$1</c:f>
              <c:strCache>
                <c:ptCount val="1"/>
                <c:pt idx="0">
                  <c:v>Trailing</c:v>
                </c:pt>
              </c:strCache>
            </c:strRef>
          </c:tx>
          <c:spPr>
            <a:solidFill>
              <a:schemeClr val="accent2"/>
            </a:solidFill>
            <a:ln>
              <a:noFill/>
            </a:ln>
            <a:effectLst/>
          </c:spPr>
          <c:invertIfNegative val="0"/>
          <c:cat>
            <c:strRef>
              <c:f>'PE tables'!$A$2:$A$15</c:f>
              <c:strCache>
                <c:ptCount val="14"/>
                <c:pt idx="0">
                  <c:v>0.01 To 4</c:v>
                </c:pt>
                <c:pt idx="1">
                  <c:v>4 To 8</c:v>
                </c:pt>
                <c:pt idx="2">
                  <c:v>8 To 12</c:v>
                </c:pt>
                <c:pt idx="3">
                  <c:v>12 To 16</c:v>
                </c:pt>
                <c:pt idx="4">
                  <c:v>16 To 20</c:v>
                </c:pt>
                <c:pt idx="5">
                  <c:v>20 To 24</c:v>
                </c:pt>
                <c:pt idx="6">
                  <c:v>24 To 28</c:v>
                </c:pt>
                <c:pt idx="7">
                  <c:v>28 To 32</c:v>
                </c:pt>
                <c:pt idx="8">
                  <c:v>32 To 36</c:v>
                </c:pt>
                <c:pt idx="9">
                  <c:v>36 To 40</c:v>
                </c:pt>
                <c:pt idx="10">
                  <c:v>40 To 50</c:v>
                </c:pt>
                <c:pt idx="11">
                  <c:v>50 To 75</c:v>
                </c:pt>
                <c:pt idx="12">
                  <c:v>75 To 100</c:v>
                </c:pt>
                <c:pt idx="13">
                  <c:v>100 and over</c:v>
                </c:pt>
              </c:strCache>
            </c:strRef>
          </c:cat>
          <c:val>
            <c:numRef>
              <c:f>'PE tables'!$C$2:$C$15</c:f>
              <c:numCache>
                <c:formatCode>#,##0.#####</c:formatCode>
                <c:ptCount val="14"/>
                <c:pt idx="0">
                  <c:v>117.0</c:v>
                </c:pt>
                <c:pt idx="1">
                  <c:v>125.0</c:v>
                </c:pt>
                <c:pt idx="2">
                  <c:v>268.0</c:v>
                </c:pt>
                <c:pt idx="3">
                  <c:v>422.0</c:v>
                </c:pt>
                <c:pt idx="4">
                  <c:v>468.0</c:v>
                </c:pt>
                <c:pt idx="5">
                  <c:v>418.0</c:v>
                </c:pt>
                <c:pt idx="6">
                  <c:v>281.0</c:v>
                </c:pt>
                <c:pt idx="7">
                  <c:v>192.0</c:v>
                </c:pt>
                <c:pt idx="8">
                  <c:v>126.0</c:v>
                </c:pt>
                <c:pt idx="9">
                  <c:v>93.0</c:v>
                </c:pt>
                <c:pt idx="10">
                  <c:v>151.0</c:v>
                </c:pt>
                <c:pt idx="11">
                  <c:v>159.0</c:v>
                </c:pt>
                <c:pt idx="12">
                  <c:v>77.0</c:v>
                </c:pt>
                <c:pt idx="13">
                  <c:v>182.0</c:v>
                </c:pt>
              </c:numCache>
            </c:numRef>
          </c:val>
        </c:ser>
        <c:ser>
          <c:idx val="2"/>
          <c:order val="2"/>
          <c:tx>
            <c:strRef>
              <c:f>'PE tables'!$D$1</c:f>
              <c:strCache>
                <c:ptCount val="1"/>
                <c:pt idx="0">
                  <c:v>Forward</c:v>
                </c:pt>
              </c:strCache>
            </c:strRef>
          </c:tx>
          <c:spPr>
            <a:solidFill>
              <a:schemeClr val="accent3"/>
            </a:solidFill>
            <a:ln>
              <a:noFill/>
            </a:ln>
            <a:effectLst/>
          </c:spPr>
          <c:invertIfNegative val="0"/>
          <c:cat>
            <c:strRef>
              <c:f>'PE tables'!$A$2:$A$15</c:f>
              <c:strCache>
                <c:ptCount val="14"/>
                <c:pt idx="0">
                  <c:v>0.01 To 4</c:v>
                </c:pt>
                <c:pt idx="1">
                  <c:v>4 To 8</c:v>
                </c:pt>
                <c:pt idx="2">
                  <c:v>8 To 12</c:v>
                </c:pt>
                <c:pt idx="3">
                  <c:v>12 To 16</c:v>
                </c:pt>
                <c:pt idx="4">
                  <c:v>16 To 20</c:v>
                </c:pt>
                <c:pt idx="5">
                  <c:v>20 To 24</c:v>
                </c:pt>
                <c:pt idx="6">
                  <c:v>24 To 28</c:v>
                </c:pt>
                <c:pt idx="7">
                  <c:v>28 To 32</c:v>
                </c:pt>
                <c:pt idx="8">
                  <c:v>32 To 36</c:v>
                </c:pt>
                <c:pt idx="9">
                  <c:v>36 To 40</c:v>
                </c:pt>
                <c:pt idx="10">
                  <c:v>40 To 50</c:v>
                </c:pt>
                <c:pt idx="11">
                  <c:v>50 To 75</c:v>
                </c:pt>
                <c:pt idx="12">
                  <c:v>75 To 100</c:v>
                </c:pt>
                <c:pt idx="13">
                  <c:v>100 and over</c:v>
                </c:pt>
              </c:strCache>
            </c:strRef>
          </c:cat>
          <c:val>
            <c:numRef>
              <c:f>'PE tables'!$D$2:$D$15</c:f>
              <c:numCache>
                <c:formatCode>#,##0.#####</c:formatCode>
                <c:ptCount val="14"/>
                <c:pt idx="0">
                  <c:v>11.0</c:v>
                </c:pt>
                <c:pt idx="1">
                  <c:v>57.0</c:v>
                </c:pt>
                <c:pt idx="2">
                  <c:v>244.0</c:v>
                </c:pt>
                <c:pt idx="3">
                  <c:v>446.0</c:v>
                </c:pt>
                <c:pt idx="4">
                  <c:v>611.0</c:v>
                </c:pt>
                <c:pt idx="5">
                  <c:v>400.0</c:v>
                </c:pt>
                <c:pt idx="6">
                  <c:v>198.0</c:v>
                </c:pt>
                <c:pt idx="7">
                  <c:v>122.0</c:v>
                </c:pt>
                <c:pt idx="8">
                  <c:v>78.0</c:v>
                </c:pt>
                <c:pt idx="9">
                  <c:v>57.0</c:v>
                </c:pt>
                <c:pt idx="10">
                  <c:v>84.0</c:v>
                </c:pt>
                <c:pt idx="11">
                  <c:v>109.0</c:v>
                </c:pt>
                <c:pt idx="12">
                  <c:v>44.0</c:v>
                </c:pt>
                <c:pt idx="13">
                  <c:v>92.0</c:v>
                </c:pt>
              </c:numCache>
            </c:numRef>
          </c:val>
        </c:ser>
        <c:dLbls>
          <c:showLegendKey val="0"/>
          <c:showVal val="0"/>
          <c:showCatName val="0"/>
          <c:showSerName val="0"/>
          <c:showPercent val="0"/>
          <c:showBubbleSize val="0"/>
        </c:dLbls>
        <c:gapWidth val="219"/>
        <c:overlap val="-27"/>
        <c:axId val="2138902848"/>
        <c:axId val="2138243488"/>
      </c:barChart>
      <c:catAx>
        <c:axId val="2138902848"/>
        <c:scaling>
          <c:orientation val="minMax"/>
        </c:scaling>
        <c:delete val="0"/>
        <c:axPos val="b"/>
        <c:numFmt formatCode="General" sourceLinked="0"/>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2138243488"/>
        <c:crosses val="autoZero"/>
        <c:auto val="1"/>
        <c:lblAlgn val="ctr"/>
        <c:lblOffset val="100"/>
        <c:noMultiLvlLbl val="0"/>
      </c:catAx>
      <c:valAx>
        <c:axId val="2138243488"/>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0"/>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213890284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400" b="0" i="1" u="none" strike="noStrike" kern="1200" spc="0" baseline="0">
                <a:solidFill>
                  <a:schemeClr val="tx1">
                    <a:lumMod val="65000"/>
                    <a:lumOff val="35000"/>
                  </a:schemeClr>
                </a:solidFill>
                <a:latin typeface="+mn-lt"/>
                <a:ea typeface="+mn-ea"/>
                <a:cs typeface="+mn-cs"/>
              </a:defRPr>
            </a:pPr>
            <a:r>
              <a:rPr lang="en-US" i="1"/>
              <a:t>PE Ratios by Region</a:t>
            </a:r>
          </a:p>
        </c:rich>
      </c:tx>
      <c:overlay val="0"/>
      <c:spPr>
        <a:noFill/>
        <a:ln>
          <a:noFill/>
        </a:ln>
        <a:effectLst/>
      </c:spPr>
      <c:txPr>
        <a:bodyPr rot="0" spcFirstLastPara="1" vertOverflow="ellipsis" vert="horz" wrap="square" anchor="ctr" anchorCtr="1"/>
        <a:lstStyle/>
        <a:p>
          <a:pPr>
            <a:defRPr sz="1400" b="0" i="1" u="none" strike="noStrike" kern="1200" spc="0" baseline="0">
              <a:solidFill>
                <a:schemeClr val="tx1">
                  <a:lumMod val="65000"/>
                  <a:lumOff val="35000"/>
                </a:schemeClr>
              </a:solidFill>
              <a:latin typeface="+mn-lt"/>
              <a:ea typeface="+mn-ea"/>
              <a:cs typeface="+mn-cs"/>
            </a:defRPr>
          </a:pPr>
          <a:endParaRPr lang="en-US"/>
        </a:p>
      </c:txPr>
    </c:title>
    <c:autoTitleDeleted val="0"/>
    <c:plotArea>
      <c:layout/>
      <c:barChart>
        <c:barDir val="col"/>
        <c:grouping val="clustered"/>
        <c:varyColors val="0"/>
        <c:ser>
          <c:idx val="0"/>
          <c:order val="0"/>
          <c:tx>
            <c:strRef>
              <c:f>'PE across regions table'!$A$2</c:f>
              <c:strCache>
                <c:ptCount val="1"/>
                <c:pt idx="0">
                  <c:v>&lt;4</c:v>
                </c:pt>
              </c:strCache>
            </c:strRef>
          </c:tx>
          <c:spPr>
            <a:solidFill>
              <a:schemeClr val="accent1"/>
            </a:solidFill>
            <a:ln>
              <a:noFill/>
            </a:ln>
            <a:effectLst/>
          </c:spPr>
          <c:invertIfNegative val="0"/>
          <c:cat>
            <c:strRef>
              <c:f>'PE across regions table'!$B$1:$G$1</c:f>
              <c:strCache>
                <c:ptCount val="6"/>
                <c:pt idx="0">
                  <c:v>US</c:v>
                </c:pt>
                <c:pt idx="1">
                  <c:v>Europe</c:v>
                </c:pt>
                <c:pt idx="2">
                  <c:v>Japan</c:v>
                </c:pt>
                <c:pt idx="3">
                  <c:v>Emerging Markets</c:v>
                </c:pt>
                <c:pt idx="4">
                  <c:v>Aus, NZ &amp; Canada</c:v>
                </c:pt>
                <c:pt idx="5">
                  <c:v>Global</c:v>
                </c:pt>
              </c:strCache>
            </c:strRef>
          </c:cat>
          <c:val>
            <c:numRef>
              <c:f>'PE across regions table'!$B$2:$G$2</c:f>
              <c:numCache>
                <c:formatCode>0.00%</c:formatCode>
                <c:ptCount val="6"/>
                <c:pt idx="0">
                  <c:v>0.0484021098355569</c:v>
                </c:pt>
                <c:pt idx="1">
                  <c:v>0.0599800895968143</c:v>
                </c:pt>
                <c:pt idx="2">
                  <c:v>0.0230252638311481</c:v>
                </c:pt>
                <c:pt idx="3">
                  <c:v>0.0394400227401933</c:v>
                </c:pt>
                <c:pt idx="4">
                  <c:v>0.103939647946354</c:v>
                </c:pt>
                <c:pt idx="5">
                  <c:v>0.0435089646514182</c:v>
                </c:pt>
              </c:numCache>
            </c:numRef>
          </c:val>
        </c:ser>
        <c:ser>
          <c:idx val="1"/>
          <c:order val="1"/>
          <c:tx>
            <c:strRef>
              <c:f>'PE across regions table'!$A$3</c:f>
              <c:strCache>
                <c:ptCount val="1"/>
                <c:pt idx="0">
                  <c:v>4 To 8</c:v>
                </c:pt>
              </c:strCache>
            </c:strRef>
          </c:tx>
          <c:spPr>
            <a:solidFill>
              <a:schemeClr val="accent2"/>
            </a:solidFill>
            <a:ln>
              <a:noFill/>
            </a:ln>
            <a:effectLst/>
          </c:spPr>
          <c:invertIfNegative val="0"/>
          <c:cat>
            <c:strRef>
              <c:f>'PE across regions table'!$B$1:$G$1</c:f>
              <c:strCache>
                <c:ptCount val="6"/>
                <c:pt idx="0">
                  <c:v>US</c:v>
                </c:pt>
                <c:pt idx="1">
                  <c:v>Europe</c:v>
                </c:pt>
                <c:pt idx="2">
                  <c:v>Japan</c:v>
                </c:pt>
                <c:pt idx="3">
                  <c:v>Emerging Markets</c:v>
                </c:pt>
                <c:pt idx="4">
                  <c:v>Aus, NZ &amp; Canada</c:v>
                </c:pt>
                <c:pt idx="5">
                  <c:v>Global</c:v>
                </c:pt>
              </c:strCache>
            </c:strRef>
          </c:cat>
          <c:val>
            <c:numRef>
              <c:f>'PE across regions table'!$B$3:$G$3</c:f>
              <c:numCache>
                <c:formatCode>0.00%</c:formatCode>
                <c:ptCount val="6"/>
                <c:pt idx="0">
                  <c:v>0.0589512876202296</c:v>
                </c:pt>
                <c:pt idx="1">
                  <c:v>0.12643106022897</c:v>
                </c:pt>
                <c:pt idx="2">
                  <c:v>0.159897665494084</c:v>
                </c:pt>
                <c:pt idx="3">
                  <c:v>0.122370665150654</c:v>
                </c:pt>
                <c:pt idx="4">
                  <c:v>0.0922045264040235</c:v>
                </c:pt>
                <c:pt idx="5">
                  <c:v>0.116324689081565</c:v>
                </c:pt>
              </c:numCache>
            </c:numRef>
          </c:val>
        </c:ser>
        <c:ser>
          <c:idx val="2"/>
          <c:order val="2"/>
          <c:tx>
            <c:strRef>
              <c:f>'PE across regions table'!$A$4</c:f>
              <c:strCache>
                <c:ptCount val="1"/>
                <c:pt idx="0">
                  <c:v>8 To 12</c:v>
                </c:pt>
              </c:strCache>
            </c:strRef>
          </c:tx>
          <c:spPr>
            <a:solidFill>
              <a:schemeClr val="accent3"/>
            </a:solidFill>
            <a:ln>
              <a:noFill/>
            </a:ln>
            <a:effectLst/>
          </c:spPr>
          <c:invertIfNegative val="0"/>
          <c:cat>
            <c:strRef>
              <c:f>'PE across regions table'!$B$1:$G$1</c:f>
              <c:strCache>
                <c:ptCount val="6"/>
                <c:pt idx="0">
                  <c:v>US</c:v>
                </c:pt>
                <c:pt idx="1">
                  <c:v>Europe</c:v>
                </c:pt>
                <c:pt idx="2">
                  <c:v>Japan</c:v>
                </c:pt>
                <c:pt idx="3">
                  <c:v>Emerging Markets</c:v>
                </c:pt>
                <c:pt idx="4">
                  <c:v>Aus, NZ &amp; Canada</c:v>
                </c:pt>
                <c:pt idx="5">
                  <c:v>Global</c:v>
                </c:pt>
              </c:strCache>
            </c:strRef>
          </c:cat>
          <c:val>
            <c:numRef>
              <c:f>'PE across regions table'!$B$4:$G$4</c:f>
              <c:numCache>
                <c:formatCode>0.00%</c:formatCode>
                <c:ptCount val="6"/>
                <c:pt idx="0">
                  <c:v>0.126590133416072</c:v>
                </c:pt>
                <c:pt idx="1">
                  <c:v>0.156296665007466</c:v>
                </c:pt>
                <c:pt idx="2">
                  <c:v>0.228014070994563</c:v>
                </c:pt>
                <c:pt idx="3">
                  <c:v>0.169911881750995</c:v>
                </c:pt>
                <c:pt idx="4">
                  <c:v>0.129086336965633</c:v>
                </c:pt>
                <c:pt idx="5">
                  <c:v>0.162972262544627</c:v>
                </c:pt>
              </c:numCache>
            </c:numRef>
          </c:val>
        </c:ser>
        <c:ser>
          <c:idx val="3"/>
          <c:order val="3"/>
          <c:tx>
            <c:strRef>
              <c:f>'PE across regions table'!$A$5</c:f>
              <c:strCache>
                <c:ptCount val="1"/>
                <c:pt idx="0">
                  <c:v>12 To 16</c:v>
                </c:pt>
              </c:strCache>
            </c:strRef>
          </c:tx>
          <c:spPr>
            <a:solidFill>
              <a:schemeClr val="accent4"/>
            </a:solidFill>
            <a:ln>
              <a:noFill/>
            </a:ln>
            <a:effectLst/>
          </c:spPr>
          <c:invertIfNegative val="0"/>
          <c:cat>
            <c:strRef>
              <c:f>'PE across regions table'!$B$1:$G$1</c:f>
              <c:strCache>
                <c:ptCount val="6"/>
                <c:pt idx="0">
                  <c:v>US</c:v>
                </c:pt>
                <c:pt idx="1">
                  <c:v>Europe</c:v>
                </c:pt>
                <c:pt idx="2">
                  <c:v>Japan</c:v>
                </c:pt>
                <c:pt idx="3">
                  <c:v>Emerging Markets</c:v>
                </c:pt>
                <c:pt idx="4">
                  <c:v>Aus, NZ &amp; Canada</c:v>
                </c:pt>
                <c:pt idx="5">
                  <c:v>Global</c:v>
                </c:pt>
              </c:strCache>
            </c:strRef>
          </c:cat>
          <c:val>
            <c:numRef>
              <c:f>'PE across regions table'!$B$5:$G$5</c:f>
              <c:numCache>
                <c:formatCode>0.00%</c:formatCode>
                <c:ptCount val="6"/>
                <c:pt idx="0">
                  <c:v>0.174992243251629</c:v>
                </c:pt>
                <c:pt idx="1">
                  <c:v>0.159532105525137</c:v>
                </c:pt>
                <c:pt idx="2">
                  <c:v>0.182283338663256</c:v>
                </c:pt>
                <c:pt idx="3">
                  <c:v>0.132816941444002</c:v>
                </c:pt>
                <c:pt idx="4">
                  <c:v>0.146689019279128</c:v>
                </c:pt>
                <c:pt idx="5">
                  <c:v>0.144258307505198</c:v>
                </c:pt>
              </c:numCache>
            </c:numRef>
          </c:val>
        </c:ser>
        <c:ser>
          <c:idx val="4"/>
          <c:order val="4"/>
          <c:tx>
            <c:strRef>
              <c:f>'PE across regions table'!$A$6</c:f>
              <c:strCache>
                <c:ptCount val="1"/>
                <c:pt idx="0">
                  <c:v>16 To 20</c:v>
                </c:pt>
              </c:strCache>
            </c:strRef>
          </c:tx>
          <c:spPr>
            <a:solidFill>
              <a:schemeClr val="accent5"/>
            </a:solidFill>
            <a:ln>
              <a:noFill/>
            </a:ln>
            <a:effectLst/>
          </c:spPr>
          <c:invertIfNegative val="0"/>
          <c:cat>
            <c:strRef>
              <c:f>'PE across regions table'!$B$1:$G$1</c:f>
              <c:strCache>
                <c:ptCount val="6"/>
                <c:pt idx="0">
                  <c:v>US</c:v>
                </c:pt>
                <c:pt idx="1">
                  <c:v>Europe</c:v>
                </c:pt>
                <c:pt idx="2">
                  <c:v>Japan</c:v>
                </c:pt>
                <c:pt idx="3">
                  <c:v>Emerging Markets</c:v>
                </c:pt>
                <c:pt idx="4">
                  <c:v>Aus, NZ &amp; Canada</c:v>
                </c:pt>
                <c:pt idx="5">
                  <c:v>Global</c:v>
                </c:pt>
              </c:strCache>
            </c:strRef>
          </c:cat>
          <c:val>
            <c:numRef>
              <c:f>'PE across regions table'!$B$6:$G$6</c:f>
              <c:numCache>
                <c:formatCode>0.00%</c:formatCode>
                <c:ptCount val="6"/>
                <c:pt idx="0">
                  <c:v>0.149239838659634</c:v>
                </c:pt>
                <c:pt idx="1">
                  <c:v>0.116973618715779</c:v>
                </c:pt>
                <c:pt idx="2">
                  <c:v>0.116725295810681</c:v>
                </c:pt>
                <c:pt idx="3">
                  <c:v>0.0927373507674815</c:v>
                </c:pt>
                <c:pt idx="4">
                  <c:v>0.119865884325231</c:v>
                </c:pt>
                <c:pt idx="5">
                  <c:v>0.107928910510416</c:v>
                </c:pt>
              </c:numCache>
            </c:numRef>
          </c:val>
        </c:ser>
        <c:ser>
          <c:idx val="5"/>
          <c:order val="5"/>
          <c:tx>
            <c:strRef>
              <c:f>'PE across regions table'!$A$7</c:f>
              <c:strCache>
                <c:ptCount val="1"/>
                <c:pt idx="0">
                  <c:v>20 To 24</c:v>
                </c:pt>
              </c:strCache>
            </c:strRef>
          </c:tx>
          <c:spPr>
            <a:solidFill>
              <a:schemeClr val="accent6"/>
            </a:solidFill>
            <a:ln>
              <a:noFill/>
            </a:ln>
            <a:effectLst/>
          </c:spPr>
          <c:invertIfNegative val="0"/>
          <c:cat>
            <c:strRef>
              <c:f>'PE across regions table'!$B$1:$G$1</c:f>
              <c:strCache>
                <c:ptCount val="6"/>
                <c:pt idx="0">
                  <c:v>US</c:v>
                </c:pt>
                <c:pt idx="1">
                  <c:v>Europe</c:v>
                </c:pt>
                <c:pt idx="2">
                  <c:v>Japan</c:v>
                </c:pt>
                <c:pt idx="3">
                  <c:v>Emerging Markets</c:v>
                </c:pt>
                <c:pt idx="4">
                  <c:v>Aus, NZ &amp; Canada</c:v>
                </c:pt>
                <c:pt idx="5">
                  <c:v>Global</c:v>
                </c:pt>
              </c:strCache>
            </c:strRef>
          </c:cat>
          <c:val>
            <c:numRef>
              <c:f>'PE across regions table'!$B$7:$G$7</c:f>
              <c:numCache>
                <c:formatCode>0.00%</c:formatCode>
                <c:ptCount val="6"/>
                <c:pt idx="0">
                  <c:v>0.104560968042197</c:v>
                </c:pt>
                <c:pt idx="1">
                  <c:v>0.0886012941762071</c:v>
                </c:pt>
                <c:pt idx="2">
                  <c:v>0.066837224176527</c:v>
                </c:pt>
                <c:pt idx="3">
                  <c:v>0.0694997157475838</c:v>
                </c:pt>
                <c:pt idx="4">
                  <c:v>0.0896898575020955</c:v>
                </c:pt>
                <c:pt idx="5">
                  <c:v>0.0811330377810036</c:v>
                </c:pt>
              </c:numCache>
            </c:numRef>
          </c:val>
        </c:ser>
        <c:ser>
          <c:idx val="6"/>
          <c:order val="6"/>
          <c:tx>
            <c:strRef>
              <c:f>'PE across regions table'!$A$8</c:f>
              <c:strCache>
                <c:ptCount val="1"/>
                <c:pt idx="0">
                  <c:v>24 To 28</c:v>
                </c:pt>
              </c:strCache>
            </c:strRef>
          </c:tx>
          <c:spPr>
            <a:solidFill>
              <a:schemeClr val="accent1">
                <a:lumMod val="60000"/>
              </a:schemeClr>
            </a:solidFill>
            <a:ln>
              <a:noFill/>
            </a:ln>
            <a:effectLst/>
          </c:spPr>
          <c:invertIfNegative val="0"/>
          <c:cat>
            <c:strRef>
              <c:f>'PE across regions table'!$B$1:$G$1</c:f>
              <c:strCache>
                <c:ptCount val="6"/>
                <c:pt idx="0">
                  <c:v>US</c:v>
                </c:pt>
                <c:pt idx="1">
                  <c:v>Europe</c:v>
                </c:pt>
                <c:pt idx="2">
                  <c:v>Japan</c:v>
                </c:pt>
                <c:pt idx="3">
                  <c:v>Emerging Markets</c:v>
                </c:pt>
                <c:pt idx="4">
                  <c:v>Aus, NZ &amp; Canada</c:v>
                </c:pt>
                <c:pt idx="5">
                  <c:v>Global</c:v>
                </c:pt>
              </c:strCache>
            </c:strRef>
          </c:cat>
          <c:val>
            <c:numRef>
              <c:f>'PE across regions table'!$B$8:$G$8</c:f>
              <c:numCache>
                <c:formatCode>0.00%</c:formatCode>
                <c:ptCount val="6"/>
                <c:pt idx="0">
                  <c:v>0.0691901954700589</c:v>
                </c:pt>
                <c:pt idx="1">
                  <c:v>0.0604778496764559</c:v>
                </c:pt>
                <c:pt idx="2">
                  <c:v>0.0438119603453789</c:v>
                </c:pt>
                <c:pt idx="3">
                  <c:v>0.046048891415577</c:v>
                </c:pt>
                <c:pt idx="4">
                  <c:v>0.0528080469404862</c:v>
                </c:pt>
                <c:pt idx="5">
                  <c:v>0.0538271411196987</c:v>
                </c:pt>
              </c:numCache>
            </c:numRef>
          </c:val>
        </c:ser>
        <c:ser>
          <c:idx val="7"/>
          <c:order val="7"/>
          <c:tx>
            <c:strRef>
              <c:f>'PE across regions table'!$A$9</c:f>
              <c:strCache>
                <c:ptCount val="1"/>
                <c:pt idx="0">
                  <c:v>28 To 32</c:v>
                </c:pt>
              </c:strCache>
            </c:strRef>
          </c:tx>
          <c:spPr>
            <a:solidFill>
              <a:schemeClr val="accent2">
                <a:lumMod val="60000"/>
              </a:schemeClr>
            </a:solidFill>
            <a:ln>
              <a:noFill/>
            </a:ln>
            <a:effectLst/>
          </c:spPr>
          <c:invertIfNegative val="0"/>
          <c:cat>
            <c:strRef>
              <c:f>'PE across regions table'!$B$1:$G$1</c:f>
              <c:strCache>
                <c:ptCount val="6"/>
                <c:pt idx="0">
                  <c:v>US</c:v>
                </c:pt>
                <c:pt idx="1">
                  <c:v>Europe</c:v>
                </c:pt>
                <c:pt idx="2">
                  <c:v>Japan</c:v>
                </c:pt>
                <c:pt idx="3">
                  <c:v>Emerging Markets</c:v>
                </c:pt>
                <c:pt idx="4">
                  <c:v>Aus, NZ &amp; Canada</c:v>
                </c:pt>
                <c:pt idx="5">
                  <c:v>Global</c:v>
                </c:pt>
              </c:strCache>
            </c:strRef>
          </c:cat>
          <c:val>
            <c:numRef>
              <c:f>'PE across regions table'!$B$9:$G$9</c:f>
              <c:numCache>
                <c:formatCode>0.00%</c:formatCode>
                <c:ptCount val="6"/>
                <c:pt idx="0">
                  <c:v>0.0511945392491467</c:v>
                </c:pt>
                <c:pt idx="1">
                  <c:v>0.0415629666500747</c:v>
                </c:pt>
                <c:pt idx="2">
                  <c:v>0.0316597377678286</c:v>
                </c:pt>
                <c:pt idx="3">
                  <c:v>0.0357447413303013</c:v>
                </c:pt>
                <c:pt idx="4">
                  <c:v>0.0410729253981559</c:v>
                </c:pt>
                <c:pt idx="5">
                  <c:v>0.0396249362470085</c:v>
                </c:pt>
              </c:numCache>
            </c:numRef>
          </c:val>
        </c:ser>
        <c:ser>
          <c:idx val="8"/>
          <c:order val="8"/>
          <c:tx>
            <c:strRef>
              <c:f>'PE across regions table'!$A$10</c:f>
              <c:strCache>
                <c:ptCount val="1"/>
                <c:pt idx="0">
                  <c:v>32 To 36</c:v>
                </c:pt>
              </c:strCache>
            </c:strRef>
          </c:tx>
          <c:spPr>
            <a:solidFill>
              <a:schemeClr val="accent3">
                <a:lumMod val="60000"/>
              </a:schemeClr>
            </a:solidFill>
            <a:ln>
              <a:noFill/>
            </a:ln>
            <a:effectLst/>
          </c:spPr>
          <c:invertIfNegative val="0"/>
          <c:cat>
            <c:strRef>
              <c:f>'PE across regions table'!$B$1:$G$1</c:f>
              <c:strCache>
                <c:ptCount val="6"/>
                <c:pt idx="0">
                  <c:v>US</c:v>
                </c:pt>
                <c:pt idx="1">
                  <c:v>Europe</c:v>
                </c:pt>
                <c:pt idx="2">
                  <c:v>Japan</c:v>
                </c:pt>
                <c:pt idx="3">
                  <c:v>Emerging Markets</c:v>
                </c:pt>
                <c:pt idx="4">
                  <c:v>Aus, NZ &amp; Canada</c:v>
                </c:pt>
                <c:pt idx="5">
                  <c:v>Global</c:v>
                </c:pt>
              </c:strCache>
            </c:strRef>
          </c:cat>
          <c:val>
            <c:numRef>
              <c:f>'PE across regions table'!$B$10:$G$10</c:f>
              <c:numCache>
                <c:formatCode>0.00%</c:formatCode>
                <c:ptCount val="6"/>
                <c:pt idx="0">
                  <c:v>0.036611852311511</c:v>
                </c:pt>
                <c:pt idx="1">
                  <c:v>0.0268790443006471</c:v>
                </c:pt>
                <c:pt idx="2">
                  <c:v>0.0230252638311481</c:v>
                </c:pt>
                <c:pt idx="3">
                  <c:v>0.0271461057418988</c:v>
                </c:pt>
                <c:pt idx="4">
                  <c:v>0.0226320201173512</c:v>
                </c:pt>
                <c:pt idx="5">
                  <c:v>0.0280513162540704</c:v>
                </c:pt>
              </c:numCache>
            </c:numRef>
          </c:val>
        </c:ser>
        <c:ser>
          <c:idx val="9"/>
          <c:order val="9"/>
          <c:tx>
            <c:strRef>
              <c:f>'PE across regions table'!$A$11</c:f>
              <c:strCache>
                <c:ptCount val="1"/>
                <c:pt idx="0">
                  <c:v>36 To 40</c:v>
                </c:pt>
              </c:strCache>
            </c:strRef>
          </c:tx>
          <c:spPr>
            <a:solidFill>
              <a:schemeClr val="accent4">
                <a:lumMod val="60000"/>
              </a:schemeClr>
            </a:solidFill>
            <a:ln>
              <a:noFill/>
            </a:ln>
            <a:effectLst/>
          </c:spPr>
          <c:invertIfNegative val="0"/>
          <c:cat>
            <c:strRef>
              <c:f>'PE across regions table'!$B$1:$G$1</c:f>
              <c:strCache>
                <c:ptCount val="6"/>
                <c:pt idx="0">
                  <c:v>US</c:v>
                </c:pt>
                <c:pt idx="1">
                  <c:v>Europe</c:v>
                </c:pt>
                <c:pt idx="2">
                  <c:v>Japan</c:v>
                </c:pt>
                <c:pt idx="3">
                  <c:v>Emerging Markets</c:v>
                </c:pt>
                <c:pt idx="4">
                  <c:v>Aus, NZ &amp; Canada</c:v>
                </c:pt>
                <c:pt idx="5">
                  <c:v>Global</c:v>
                </c:pt>
              </c:strCache>
            </c:strRef>
          </c:cat>
          <c:val>
            <c:numRef>
              <c:f>'PE across regions table'!$B$11:$G$11</c:f>
              <c:numCache>
                <c:formatCode>0.00%</c:formatCode>
                <c:ptCount val="6"/>
                <c:pt idx="0">
                  <c:v>0.0223394353087186</c:v>
                </c:pt>
                <c:pt idx="1">
                  <c:v>0.0196615231458437</c:v>
                </c:pt>
                <c:pt idx="2">
                  <c:v>0.0169491525423729</c:v>
                </c:pt>
                <c:pt idx="3">
                  <c:v>0.0219584991472427</c:v>
                </c:pt>
                <c:pt idx="4">
                  <c:v>0.0243084660519698</c:v>
                </c:pt>
                <c:pt idx="5">
                  <c:v>0.0220879595119463</c:v>
                </c:pt>
              </c:numCache>
            </c:numRef>
          </c:val>
        </c:ser>
        <c:ser>
          <c:idx val="10"/>
          <c:order val="10"/>
          <c:tx>
            <c:strRef>
              <c:f>'PE across regions table'!$A$12</c:f>
              <c:strCache>
                <c:ptCount val="1"/>
                <c:pt idx="0">
                  <c:v>40 To 50</c:v>
                </c:pt>
              </c:strCache>
            </c:strRef>
          </c:tx>
          <c:spPr>
            <a:solidFill>
              <a:schemeClr val="accent5">
                <a:lumMod val="60000"/>
              </a:schemeClr>
            </a:solidFill>
            <a:ln>
              <a:noFill/>
            </a:ln>
            <a:effectLst/>
          </c:spPr>
          <c:invertIfNegative val="0"/>
          <c:cat>
            <c:strRef>
              <c:f>'PE across regions table'!$B$1:$G$1</c:f>
              <c:strCache>
                <c:ptCount val="6"/>
                <c:pt idx="0">
                  <c:v>US</c:v>
                </c:pt>
                <c:pt idx="1">
                  <c:v>Europe</c:v>
                </c:pt>
                <c:pt idx="2">
                  <c:v>Japan</c:v>
                </c:pt>
                <c:pt idx="3">
                  <c:v>Emerging Markets</c:v>
                </c:pt>
                <c:pt idx="4">
                  <c:v>Aus, NZ &amp; Canada</c:v>
                </c:pt>
                <c:pt idx="5">
                  <c:v>Global</c:v>
                </c:pt>
              </c:strCache>
            </c:strRef>
          </c:cat>
          <c:val>
            <c:numRef>
              <c:f>'PE across regions table'!$B$12:$G$12</c:f>
              <c:numCache>
                <c:formatCode>0.00%</c:formatCode>
                <c:ptCount val="6"/>
                <c:pt idx="0">
                  <c:v>0.0409556313993174</c:v>
                </c:pt>
                <c:pt idx="1">
                  <c:v>0.0343454454952713</c:v>
                </c:pt>
                <c:pt idx="2">
                  <c:v>0.0300607611128877</c:v>
                </c:pt>
                <c:pt idx="3">
                  <c:v>0.0473280272882319</c:v>
                </c:pt>
                <c:pt idx="4">
                  <c:v>0.0368818105616094</c:v>
                </c:pt>
                <c:pt idx="5">
                  <c:v>0.0428812428890894</c:v>
                </c:pt>
              </c:numCache>
            </c:numRef>
          </c:val>
        </c:ser>
        <c:ser>
          <c:idx val="11"/>
          <c:order val="11"/>
          <c:tx>
            <c:strRef>
              <c:f>'PE across regions table'!$A$13</c:f>
              <c:strCache>
                <c:ptCount val="1"/>
                <c:pt idx="0">
                  <c:v>50 To 75</c:v>
                </c:pt>
              </c:strCache>
            </c:strRef>
          </c:tx>
          <c:spPr>
            <a:solidFill>
              <a:schemeClr val="accent6">
                <a:lumMod val="60000"/>
              </a:schemeClr>
            </a:solidFill>
            <a:ln>
              <a:noFill/>
            </a:ln>
            <a:effectLst/>
          </c:spPr>
          <c:invertIfNegative val="0"/>
          <c:cat>
            <c:strRef>
              <c:f>'PE across regions table'!$B$1:$G$1</c:f>
              <c:strCache>
                <c:ptCount val="6"/>
                <c:pt idx="0">
                  <c:v>US</c:v>
                </c:pt>
                <c:pt idx="1">
                  <c:v>Europe</c:v>
                </c:pt>
                <c:pt idx="2">
                  <c:v>Japan</c:v>
                </c:pt>
                <c:pt idx="3">
                  <c:v>Emerging Markets</c:v>
                </c:pt>
                <c:pt idx="4">
                  <c:v>Aus, NZ &amp; Canada</c:v>
                </c:pt>
                <c:pt idx="5">
                  <c:v>Global</c:v>
                </c:pt>
              </c:strCache>
            </c:strRef>
          </c:cat>
          <c:val>
            <c:numRef>
              <c:f>'PE across regions table'!$B$13:$G$13</c:f>
              <c:numCache>
                <c:formatCode>0.00%</c:formatCode>
                <c:ptCount val="6"/>
                <c:pt idx="0">
                  <c:v>0.0418864412038473</c:v>
                </c:pt>
                <c:pt idx="1">
                  <c:v>0.0428073668491787</c:v>
                </c:pt>
                <c:pt idx="2">
                  <c:v>0.0303805564438759</c:v>
                </c:pt>
                <c:pt idx="3">
                  <c:v>0.0643121091529278</c:v>
                </c:pt>
                <c:pt idx="4">
                  <c:v>0.0402347024308466</c:v>
                </c:pt>
                <c:pt idx="5">
                  <c:v>0.0541017693907176</c:v>
                </c:pt>
              </c:numCache>
            </c:numRef>
          </c:val>
        </c:ser>
        <c:ser>
          <c:idx val="12"/>
          <c:order val="12"/>
          <c:tx>
            <c:strRef>
              <c:f>'PE across regions table'!$A$14</c:f>
              <c:strCache>
                <c:ptCount val="1"/>
                <c:pt idx="0">
                  <c:v>75 To 100</c:v>
                </c:pt>
              </c:strCache>
            </c:strRef>
          </c:tx>
          <c:spPr>
            <a:solidFill>
              <a:schemeClr val="accent1">
                <a:lumMod val="80000"/>
                <a:lumOff val="20000"/>
              </a:schemeClr>
            </a:solidFill>
            <a:ln>
              <a:noFill/>
            </a:ln>
            <a:effectLst/>
          </c:spPr>
          <c:invertIfNegative val="0"/>
          <c:cat>
            <c:strRef>
              <c:f>'PE across regions table'!$B$1:$G$1</c:f>
              <c:strCache>
                <c:ptCount val="6"/>
                <c:pt idx="0">
                  <c:v>US</c:v>
                </c:pt>
                <c:pt idx="1">
                  <c:v>Europe</c:v>
                </c:pt>
                <c:pt idx="2">
                  <c:v>Japan</c:v>
                </c:pt>
                <c:pt idx="3">
                  <c:v>Emerging Markets</c:v>
                </c:pt>
                <c:pt idx="4">
                  <c:v>Aus, NZ &amp; Canada</c:v>
                </c:pt>
                <c:pt idx="5">
                  <c:v>Global</c:v>
                </c:pt>
              </c:strCache>
            </c:strRef>
          </c:cat>
          <c:val>
            <c:numRef>
              <c:f>'PE across regions table'!$B$14:$G$14</c:f>
              <c:numCache>
                <c:formatCode>0.00%</c:formatCode>
                <c:ptCount val="6"/>
                <c:pt idx="0">
                  <c:v>0.0254421346571517</c:v>
                </c:pt>
                <c:pt idx="1">
                  <c:v>0.0194126431060229</c:v>
                </c:pt>
                <c:pt idx="2">
                  <c:v>0.0150303805564439</c:v>
                </c:pt>
                <c:pt idx="3">
                  <c:v>0.035318362706083</c:v>
                </c:pt>
                <c:pt idx="4">
                  <c:v>0.0243084660519698</c:v>
                </c:pt>
                <c:pt idx="5">
                  <c:v>0.0285613401859626</c:v>
                </c:pt>
              </c:numCache>
            </c:numRef>
          </c:val>
        </c:ser>
        <c:ser>
          <c:idx val="13"/>
          <c:order val="13"/>
          <c:tx>
            <c:strRef>
              <c:f>'PE across regions table'!$A$15</c:f>
              <c:strCache>
                <c:ptCount val="1"/>
                <c:pt idx="0">
                  <c:v>100 and over</c:v>
                </c:pt>
              </c:strCache>
            </c:strRef>
          </c:tx>
          <c:spPr>
            <a:solidFill>
              <a:schemeClr val="accent2">
                <a:lumMod val="80000"/>
                <a:lumOff val="20000"/>
              </a:schemeClr>
            </a:solidFill>
            <a:ln>
              <a:noFill/>
            </a:ln>
            <a:effectLst/>
          </c:spPr>
          <c:invertIfNegative val="0"/>
          <c:cat>
            <c:strRef>
              <c:f>'PE across regions table'!$B$1:$G$1</c:f>
              <c:strCache>
                <c:ptCount val="6"/>
                <c:pt idx="0">
                  <c:v>US</c:v>
                </c:pt>
                <c:pt idx="1">
                  <c:v>Europe</c:v>
                </c:pt>
                <c:pt idx="2">
                  <c:v>Japan</c:v>
                </c:pt>
                <c:pt idx="3">
                  <c:v>Emerging Markets</c:v>
                </c:pt>
                <c:pt idx="4">
                  <c:v>Aus, NZ &amp; Canada</c:v>
                </c:pt>
                <c:pt idx="5">
                  <c:v>Global</c:v>
                </c:pt>
              </c:strCache>
            </c:strRef>
          </c:cat>
          <c:val>
            <c:numRef>
              <c:f>'PE across regions table'!$B$15:$G$15</c:f>
              <c:numCache>
                <c:formatCode>0.00%</c:formatCode>
                <c:ptCount val="6"/>
                <c:pt idx="0">
                  <c:v>0.0496431895749302</c:v>
                </c:pt>
                <c:pt idx="1">
                  <c:v>0.0470383275261324</c:v>
                </c:pt>
                <c:pt idx="2">
                  <c:v>0.0322993284298049</c:v>
                </c:pt>
                <c:pt idx="3">
                  <c:v>0.0953666856168277</c:v>
                </c:pt>
                <c:pt idx="4">
                  <c:v>0.0762782900251467</c:v>
                </c:pt>
                <c:pt idx="5">
                  <c:v>0.0747381223272784</c:v>
                </c:pt>
              </c:numCache>
            </c:numRef>
          </c:val>
        </c:ser>
        <c:dLbls>
          <c:showLegendKey val="0"/>
          <c:showVal val="0"/>
          <c:showCatName val="0"/>
          <c:showSerName val="0"/>
          <c:showPercent val="0"/>
          <c:showBubbleSize val="0"/>
        </c:dLbls>
        <c:gapWidth val="150"/>
        <c:axId val="1777911840"/>
        <c:axId val="1777916640"/>
      </c:barChart>
      <c:catAx>
        <c:axId val="1777911840"/>
        <c:scaling>
          <c:orientation val="minMax"/>
        </c:scaling>
        <c:delete val="0"/>
        <c:axPos val="b"/>
        <c:numFmt formatCode="General" sourceLinked="0"/>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1777916640"/>
        <c:crosses val="autoZero"/>
        <c:auto val="1"/>
        <c:lblAlgn val="ctr"/>
        <c:lblOffset val="100"/>
        <c:noMultiLvlLbl val="0"/>
      </c:catAx>
      <c:valAx>
        <c:axId val="1777916640"/>
        <c:scaling>
          <c:orientation val="minMax"/>
        </c:scaling>
        <c:delete val="0"/>
        <c:axPos val="l"/>
        <c:majorGridlines>
          <c:spPr>
            <a:ln w="9525" cap="flat" cmpd="sng" algn="ctr">
              <a:solidFill>
                <a:schemeClr val="tx1">
                  <a:lumMod val="15000"/>
                  <a:lumOff val="85000"/>
                </a:schemeClr>
              </a:solidFill>
              <a:round/>
            </a:ln>
            <a:effectLst/>
          </c:spPr>
        </c:majorGridlines>
        <c:numFmt formatCode="0.00%" sourceLinked="0"/>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1777911840"/>
        <c:crosses val="autoZero"/>
        <c:crossBetween val="between"/>
      </c:valAx>
      <c:spPr>
        <a:noFill/>
        <a:ln>
          <a:noFill/>
        </a:ln>
        <a:effectLst/>
      </c:spPr>
    </c:plotArea>
    <c:legend>
      <c:legendPos val="r"/>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400" b="0" i="1" u="none" strike="noStrike" kern="1200" spc="0" baseline="0">
                <a:solidFill>
                  <a:schemeClr val="tx1">
                    <a:lumMod val="65000"/>
                    <a:lumOff val="35000"/>
                  </a:schemeClr>
                </a:solidFill>
                <a:latin typeface="+mn-lt"/>
                <a:ea typeface="+mn-ea"/>
                <a:cs typeface="+mn-cs"/>
              </a:defRPr>
            </a:pPr>
            <a:r>
              <a:rPr lang="en-US" i="1" dirty="0"/>
              <a:t>EV/EBITDA Multiples in January </a:t>
            </a:r>
            <a:r>
              <a:rPr lang="en-US" i="1" dirty="0" smtClean="0"/>
              <a:t>2017</a:t>
            </a:r>
            <a:endParaRPr lang="en-US" i="1" dirty="0"/>
          </a:p>
        </c:rich>
      </c:tx>
      <c:overlay val="0"/>
      <c:spPr>
        <a:noFill/>
        <a:ln>
          <a:noFill/>
        </a:ln>
        <a:effectLst/>
      </c:spPr>
      <c:txPr>
        <a:bodyPr rot="0" spcFirstLastPara="1" vertOverflow="ellipsis" vert="horz" wrap="square" anchor="ctr" anchorCtr="1"/>
        <a:lstStyle/>
        <a:p>
          <a:pPr>
            <a:defRPr sz="1400" b="0" i="1" u="none" strike="noStrike" kern="1200" spc="0" baseline="0">
              <a:solidFill>
                <a:schemeClr val="tx1">
                  <a:lumMod val="65000"/>
                  <a:lumOff val="35000"/>
                </a:schemeClr>
              </a:solidFill>
              <a:latin typeface="+mn-lt"/>
              <a:ea typeface="+mn-ea"/>
              <a:cs typeface="+mn-cs"/>
            </a:defRPr>
          </a:pPr>
          <a:endParaRPr lang="en-US"/>
        </a:p>
      </c:txPr>
    </c:title>
    <c:autoTitleDeleted val="0"/>
    <c:plotArea>
      <c:layout/>
      <c:barChart>
        <c:barDir val="col"/>
        <c:grouping val="clustered"/>
        <c:varyColors val="0"/>
        <c:ser>
          <c:idx val="0"/>
          <c:order val="0"/>
          <c:tx>
            <c:strRef>
              <c:f>EVEBITDARegionTable!$B$1</c:f>
              <c:strCache>
                <c:ptCount val="1"/>
                <c:pt idx="0">
                  <c:v>US</c:v>
                </c:pt>
              </c:strCache>
            </c:strRef>
          </c:tx>
          <c:spPr>
            <a:solidFill>
              <a:schemeClr val="accent1"/>
            </a:solidFill>
            <a:ln>
              <a:noFill/>
            </a:ln>
            <a:effectLst/>
          </c:spPr>
          <c:invertIfNegative val="0"/>
          <c:cat>
            <c:strRef>
              <c:f>EVEBITDARegionTable!$A$2:$A$18</c:f>
              <c:strCache>
                <c:ptCount val="17"/>
                <c:pt idx="0">
                  <c:v>&lt;2</c:v>
                </c:pt>
                <c:pt idx="1">
                  <c:v>2 To 4</c:v>
                </c:pt>
                <c:pt idx="2">
                  <c:v>4 To 6</c:v>
                </c:pt>
                <c:pt idx="3">
                  <c:v>6 To 8</c:v>
                </c:pt>
                <c:pt idx="4">
                  <c:v>8 To 10</c:v>
                </c:pt>
                <c:pt idx="5">
                  <c:v>10 To 12</c:v>
                </c:pt>
                <c:pt idx="6">
                  <c:v>12 To 16</c:v>
                </c:pt>
                <c:pt idx="7">
                  <c:v>16 To 20</c:v>
                </c:pt>
                <c:pt idx="8">
                  <c:v>20 To 25</c:v>
                </c:pt>
                <c:pt idx="9">
                  <c:v>25 To 30</c:v>
                </c:pt>
                <c:pt idx="10">
                  <c:v>30 To 35</c:v>
                </c:pt>
                <c:pt idx="11">
                  <c:v>35 To 40</c:v>
                </c:pt>
                <c:pt idx="12">
                  <c:v>40 To 45</c:v>
                </c:pt>
                <c:pt idx="13">
                  <c:v>45 To 50</c:v>
                </c:pt>
                <c:pt idx="14">
                  <c:v>50 To 75</c:v>
                </c:pt>
                <c:pt idx="15">
                  <c:v>75 To 100</c:v>
                </c:pt>
                <c:pt idx="16">
                  <c:v>&gt;100</c:v>
                </c:pt>
              </c:strCache>
            </c:strRef>
          </c:cat>
          <c:val>
            <c:numRef>
              <c:f>EVEBITDARegionTable!$B$2:$B$18</c:f>
              <c:numCache>
                <c:formatCode>0.00%</c:formatCode>
                <c:ptCount val="17"/>
                <c:pt idx="0">
                  <c:v>0.00717241379310345</c:v>
                </c:pt>
                <c:pt idx="1">
                  <c:v>0.024</c:v>
                </c:pt>
                <c:pt idx="2">
                  <c:v>0.0595862068965517</c:v>
                </c:pt>
                <c:pt idx="3">
                  <c:v>0.0896551724137931</c:v>
                </c:pt>
                <c:pt idx="4">
                  <c:v>0.127724137931034</c:v>
                </c:pt>
                <c:pt idx="5">
                  <c:v>0.121931034482759</c:v>
                </c:pt>
                <c:pt idx="6">
                  <c:v>0.146206896551724</c:v>
                </c:pt>
                <c:pt idx="7">
                  <c:v>0.0761379310344827</c:v>
                </c:pt>
                <c:pt idx="8">
                  <c:v>0.0526896551724138</c:v>
                </c:pt>
                <c:pt idx="9">
                  <c:v>0.0264827586206896</c:v>
                </c:pt>
                <c:pt idx="10">
                  <c:v>0.0162758620689655</c:v>
                </c:pt>
                <c:pt idx="11">
                  <c:v>0.00910344827586207</c:v>
                </c:pt>
                <c:pt idx="12">
                  <c:v>0.0102068965517241</c:v>
                </c:pt>
                <c:pt idx="13">
                  <c:v>0.00524137931034483</c:v>
                </c:pt>
                <c:pt idx="14">
                  <c:v>0.0237241379310345</c:v>
                </c:pt>
                <c:pt idx="15">
                  <c:v>0.0146206896551724</c:v>
                </c:pt>
                <c:pt idx="16">
                  <c:v>0.189241379310345</c:v>
                </c:pt>
              </c:numCache>
            </c:numRef>
          </c:val>
        </c:ser>
        <c:ser>
          <c:idx val="1"/>
          <c:order val="1"/>
          <c:tx>
            <c:strRef>
              <c:f>EVEBITDARegionTable!$C$1</c:f>
              <c:strCache>
                <c:ptCount val="1"/>
                <c:pt idx="0">
                  <c:v>Europe</c:v>
                </c:pt>
              </c:strCache>
            </c:strRef>
          </c:tx>
          <c:spPr>
            <a:solidFill>
              <a:schemeClr val="accent2"/>
            </a:solidFill>
            <a:ln>
              <a:noFill/>
            </a:ln>
            <a:effectLst/>
          </c:spPr>
          <c:invertIfNegative val="0"/>
          <c:cat>
            <c:strRef>
              <c:f>EVEBITDARegionTable!$A$2:$A$18</c:f>
              <c:strCache>
                <c:ptCount val="17"/>
                <c:pt idx="0">
                  <c:v>&lt;2</c:v>
                </c:pt>
                <c:pt idx="1">
                  <c:v>2 To 4</c:v>
                </c:pt>
                <c:pt idx="2">
                  <c:v>4 To 6</c:v>
                </c:pt>
                <c:pt idx="3">
                  <c:v>6 To 8</c:v>
                </c:pt>
                <c:pt idx="4">
                  <c:v>8 To 10</c:v>
                </c:pt>
                <c:pt idx="5">
                  <c:v>10 To 12</c:v>
                </c:pt>
                <c:pt idx="6">
                  <c:v>12 To 16</c:v>
                </c:pt>
                <c:pt idx="7">
                  <c:v>16 To 20</c:v>
                </c:pt>
                <c:pt idx="8">
                  <c:v>20 To 25</c:v>
                </c:pt>
                <c:pt idx="9">
                  <c:v>25 To 30</c:v>
                </c:pt>
                <c:pt idx="10">
                  <c:v>30 To 35</c:v>
                </c:pt>
                <c:pt idx="11">
                  <c:v>35 To 40</c:v>
                </c:pt>
                <c:pt idx="12">
                  <c:v>40 To 45</c:v>
                </c:pt>
                <c:pt idx="13">
                  <c:v>45 To 50</c:v>
                </c:pt>
                <c:pt idx="14">
                  <c:v>50 To 75</c:v>
                </c:pt>
                <c:pt idx="15">
                  <c:v>75 To 100</c:v>
                </c:pt>
                <c:pt idx="16">
                  <c:v>&gt;100</c:v>
                </c:pt>
              </c:strCache>
            </c:strRef>
          </c:cat>
          <c:val>
            <c:numRef>
              <c:f>EVEBITDARegionTable!$C$2:$C$18</c:f>
              <c:numCache>
                <c:formatCode>0.00%</c:formatCode>
                <c:ptCount val="17"/>
                <c:pt idx="0">
                  <c:v>0.0179960008886914</c:v>
                </c:pt>
                <c:pt idx="1">
                  <c:v>0.0559875583203732</c:v>
                </c:pt>
                <c:pt idx="2">
                  <c:v>0.12308375916463</c:v>
                </c:pt>
                <c:pt idx="3">
                  <c:v>0.163074872250611</c:v>
                </c:pt>
                <c:pt idx="4">
                  <c:v>0.144190179960009</c:v>
                </c:pt>
                <c:pt idx="5">
                  <c:v>0.104865585425461</c:v>
                </c:pt>
                <c:pt idx="6">
                  <c:v>0.127749389024661</c:v>
                </c:pt>
                <c:pt idx="7">
                  <c:v>0.0673183736947345</c:v>
                </c:pt>
                <c:pt idx="8">
                  <c:v>0.047322817151744</c:v>
                </c:pt>
                <c:pt idx="9">
                  <c:v>0.0262163963563652</c:v>
                </c:pt>
                <c:pt idx="10">
                  <c:v>0.0177738280382137</c:v>
                </c:pt>
                <c:pt idx="11">
                  <c:v>0.0104421239724506</c:v>
                </c:pt>
                <c:pt idx="12">
                  <c:v>0.00755387691624083</c:v>
                </c:pt>
                <c:pt idx="13">
                  <c:v>0.00733170406576316</c:v>
                </c:pt>
                <c:pt idx="14">
                  <c:v>0.0186625194401244</c:v>
                </c:pt>
                <c:pt idx="15">
                  <c:v>0.00977560542101755</c:v>
                </c:pt>
                <c:pt idx="16">
                  <c:v>0.0506554099089091</c:v>
                </c:pt>
              </c:numCache>
            </c:numRef>
          </c:val>
        </c:ser>
        <c:ser>
          <c:idx val="2"/>
          <c:order val="2"/>
          <c:tx>
            <c:strRef>
              <c:f>EVEBITDARegionTable!$D$1</c:f>
              <c:strCache>
                <c:ptCount val="1"/>
                <c:pt idx="0">
                  <c:v>Japan</c:v>
                </c:pt>
              </c:strCache>
            </c:strRef>
          </c:tx>
          <c:spPr>
            <a:solidFill>
              <a:schemeClr val="accent3"/>
            </a:solidFill>
            <a:ln>
              <a:noFill/>
            </a:ln>
            <a:effectLst/>
          </c:spPr>
          <c:invertIfNegative val="0"/>
          <c:cat>
            <c:strRef>
              <c:f>EVEBITDARegionTable!$A$2:$A$18</c:f>
              <c:strCache>
                <c:ptCount val="17"/>
                <c:pt idx="0">
                  <c:v>&lt;2</c:v>
                </c:pt>
                <c:pt idx="1">
                  <c:v>2 To 4</c:v>
                </c:pt>
                <c:pt idx="2">
                  <c:v>4 To 6</c:v>
                </c:pt>
                <c:pt idx="3">
                  <c:v>6 To 8</c:v>
                </c:pt>
                <c:pt idx="4">
                  <c:v>8 To 10</c:v>
                </c:pt>
                <c:pt idx="5">
                  <c:v>10 To 12</c:v>
                </c:pt>
                <c:pt idx="6">
                  <c:v>12 To 16</c:v>
                </c:pt>
                <c:pt idx="7">
                  <c:v>16 To 20</c:v>
                </c:pt>
                <c:pt idx="8">
                  <c:v>20 To 25</c:v>
                </c:pt>
                <c:pt idx="9">
                  <c:v>25 To 30</c:v>
                </c:pt>
                <c:pt idx="10">
                  <c:v>30 To 35</c:v>
                </c:pt>
                <c:pt idx="11">
                  <c:v>35 To 40</c:v>
                </c:pt>
                <c:pt idx="12">
                  <c:v>40 To 45</c:v>
                </c:pt>
                <c:pt idx="13">
                  <c:v>45 To 50</c:v>
                </c:pt>
                <c:pt idx="14">
                  <c:v>50 To 75</c:v>
                </c:pt>
                <c:pt idx="15">
                  <c:v>75 To 100</c:v>
                </c:pt>
                <c:pt idx="16">
                  <c:v>&gt;100</c:v>
                </c:pt>
              </c:strCache>
            </c:strRef>
          </c:cat>
          <c:val>
            <c:numRef>
              <c:f>EVEBITDARegionTable!$D$2:$D$18</c:f>
              <c:numCache>
                <c:formatCode>0.00%</c:formatCode>
                <c:ptCount val="17"/>
                <c:pt idx="0">
                  <c:v>0.0731030228254164</c:v>
                </c:pt>
                <c:pt idx="1">
                  <c:v>0.165638494756323</c:v>
                </c:pt>
                <c:pt idx="2">
                  <c:v>0.211906230721777</c:v>
                </c:pt>
                <c:pt idx="3">
                  <c:v>0.174892041949414</c:v>
                </c:pt>
                <c:pt idx="4">
                  <c:v>0.113201727328809</c:v>
                </c:pt>
                <c:pt idx="5">
                  <c:v>0.0663170882171499</c:v>
                </c:pt>
                <c:pt idx="6">
                  <c:v>0.0687847008019741</c:v>
                </c:pt>
                <c:pt idx="7">
                  <c:v>0.0367057371992597</c:v>
                </c:pt>
                <c:pt idx="8">
                  <c:v>0.0203578038247995</c:v>
                </c:pt>
                <c:pt idx="9">
                  <c:v>0.0154225786551511</c:v>
                </c:pt>
                <c:pt idx="10">
                  <c:v>0.00771128932757557</c:v>
                </c:pt>
                <c:pt idx="11">
                  <c:v>0.00524367674275139</c:v>
                </c:pt>
                <c:pt idx="12">
                  <c:v>0.00493522516964836</c:v>
                </c:pt>
                <c:pt idx="13">
                  <c:v>0.00339296730413325</c:v>
                </c:pt>
                <c:pt idx="14">
                  <c:v>0.00863664404688464</c:v>
                </c:pt>
                <c:pt idx="15">
                  <c:v>0.00462677359654534</c:v>
                </c:pt>
                <c:pt idx="16">
                  <c:v>0.0191239975323874</c:v>
                </c:pt>
              </c:numCache>
            </c:numRef>
          </c:val>
        </c:ser>
        <c:ser>
          <c:idx val="3"/>
          <c:order val="3"/>
          <c:tx>
            <c:strRef>
              <c:f>EVEBITDARegionTable!$E$1</c:f>
              <c:strCache>
                <c:ptCount val="1"/>
                <c:pt idx="0">
                  <c:v>Emerging Markets</c:v>
                </c:pt>
              </c:strCache>
            </c:strRef>
          </c:tx>
          <c:spPr>
            <a:solidFill>
              <a:schemeClr val="accent4"/>
            </a:solidFill>
            <a:ln>
              <a:noFill/>
            </a:ln>
            <a:effectLst/>
          </c:spPr>
          <c:invertIfNegative val="0"/>
          <c:cat>
            <c:strRef>
              <c:f>EVEBITDARegionTable!$A$2:$A$18</c:f>
              <c:strCache>
                <c:ptCount val="17"/>
                <c:pt idx="0">
                  <c:v>&lt;2</c:v>
                </c:pt>
                <c:pt idx="1">
                  <c:v>2 To 4</c:v>
                </c:pt>
                <c:pt idx="2">
                  <c:v>4 To 6</c:v>
                </c:pt>
                <c:pt idx="3">
                  <c:v>6 To 8</c:v>
                </c:pt>
                <c:pt idx="4">
                  <c:v>8 To 10</c:v>
                </c:pt>
                <c:pt idx="5">
                  <c:v>10 To 12</c:v>
                </c:pt>
                <c:pt idx="6">
                  <c:v>12 To 16</c:v>
                </c:pt>
                <c:pt idx="7">
                  <c:v>16 To 20</c:v>
                </c:pt>
                <c:pt idx="8">
                  <c:v>20 To 25</c:v>
                </c:pt>
                <c:pt idx="9">
                  <c:v>25 To 30</c:v>
                </c:pt>
                <c:pt idx="10">
                  <c:v>30 To 35</c:v>
                </c:pt>
                <c:pt idx="11">
                  <c:v>35 To 40</c:v>
                </c:pt>
                <c:pt idx="12">
                  <c:v>40 To 45</c:v>
                </c:pt>
                <c:pt idx="13">
                  <c:v>45 To 50</c:v>
                </c:pt>
                <c:pt idx="14">
                  <c:v>50 To 75</c:v>
                </c:pt>
                <c:pt idx="15">
                  <c:v>75 To 100</c:v>
                </c:pt>
                <c:pt idx="16">
                  <c:v>&gt;100</c:v>
                </c:pt>
              </c:strCache>
            </c:strRef>
          </c:cat>
          <c:val>
            <c:numRef>
              <c:f>EVEBITDARegionTable!$E$2:$E$18</c:f>
              <c:numCache>
                <c:formatCode>0.00%</c:formatCode>
                <c:ptCount val="17"/>
                <c:pt idx="0">
                  <c:v>0.0215985600959936</c:v>
                </c:pt>
                <c:pt idx="1">
                  <c:v>0.0628624758349443</c:v>
                </c:pt>
                <c:pt idx="2">
                  <c:v>0.116258916072262</c:v>
                </c:pt>
                <c:pt idx="3">
                  <c:v>0.124525031664556</c:v>
                </c:pt>
                <c:pt idx="4">
                  <c:v>0.100326644890341</c:v>
                </c:pt>
                <c:pt idx="5">
                  <c:v>0.082994467035531</c:v>
                </c:pt>
                <c:pt idx="6">
                  <c:v>0.107926138257449</c:v>
                </c:pt>
                <c:pt idx="7">
                  <c:v>0.0684621025264982</c:v>
                </c:pt>
                <c:pt idx="8">
                  <c:v>0.0503966402239851</c:v>
                </c:pt>
                <c:pt idx="9">
                  <c:v>0.0379974668355443</c:v>
                </c:pt>
                <c:pt idx="10">
                  <c:v>0.0289314045730285</c:v>
                </c:pt>
                <c:pt idx="11">
                  <c:v>0.0214652356509566</c:v>
                </c:pt>
                <c:pt idx="12">
                  <c:v>0.0169322045196987</c:v>
                </c:pt>
                <c:pt idx="13">
                  <c:v>0.0141990533964402</c:v>
                </c:pt>
                <c:pt idx="14">
                  <c:v>0.0450636624225052</c:v>
                </c:pt>
                <c:pt idx="15">
                  <c:v>0.0227984801013266</c:v>
                </c:pt>
                <c:pt idx="16">
                  <c:v>0.0772615158989401</c:v>
                </c:pt>
              </c:numCache>
            </c:numRef>
          </c:val>
        </c:ser>
        <c:ser>
          <c:idx val="4"/>
          <c:order val="4"/>
          <c:tx>
            <c:strRef>
              <c:f>EVEBITDARegionTable!$F$1</c:f>
              <c:strCache>
                <c:ptCount val="1"/>
                <c:pt idx="0">
                  <c:v>Aus, NZ &amp; Canada</c:v>
                </c:pt>
              </c:strCache>
            </c:strRef>
          </c:tx>
          <c:spPr>
            <a:solidFill>
              <a:schemeClr val="accent5"/>
            </a:solidFill>
            <a:ln>
              <a:noFill/>
            </a:ln>
            <a:effectLst/>
          </c:spPr>
          <c:invertIfNegative val="0"/>
          <c:cat>
            <c:strRef>
              <c:f>EVEBITDARegionTable!$A$2:$A$18</c:f>
              <c:strCache>
                <c:ptCount val="17"/>
                <c:pt idx="0">
                  <c:v>&lt;2</c:v>
                </c:pt>
                <c:pt idx="1">
                  <c:v>2 To 4</c:v>
                </c:pt>
                <c:pt idx="2">
                  <c:v>4 To 6</c:v>
                </c:pt>
                <c:pt idx="3">
                  <c:v>6 To 8</c:v>
                </c:pt>
                <c:pt idx="4">
                  <c:v>8 To 10</c:v>
                </c:pt>
                <c:pt idx="5">
                  <c:v>10 To 12</c:v>
                </c:pt>
                <c:pt idx="6">
                  <c:v>12 To 16</c:v>
                </c:pt>
                <c:pt idx="7">
                  <c:v>16 To 20</c:v>
                </c:pt>
                <c:pt idx="8">
                  <c:v>20 To 25</c:v>
                </c:pt>
                <c:pt idx="9">
                  <c:v>25 To 30</c:v>
                </c:pt>
                <c:pt idx="10">
                  <c:v>30 To 35</c:v>
                </c:pt>
                <c:pt idx="11">
                  <c:v>35 To 40</c:v>
                </c:pt>
                <c:pt idx="12">
                  <c:v>40 To 45</c:v>
                </c:pt>
                <c:pt idx="13">
                  <c:v>45 To 50</c:v>
                </c:pt>
                <c:pt idx="14">
                  <c:v>50 To 75</c:v>
                </c:pt>
                <c:pt idx="15">
                  <c:v>75 To 100</c:v>
                </c:pt>
                <c:pt idx="16">
                  <c:v>&gt;100</c:v>
                </c:pt>
              </c:strCache>
            </c:strRef>
          </c:cat>
          <c:val>
            <c:numRef>
              <c:f>EVEBITDARegionTable!$F$2:$F$18</c:f>
              <c:numCache>
                <c:formatCode>0.00%</c:formatCode>
                <c:ptCount val="17"/>
                <c:pt idx="0">
                  <c:v>0.0310641110376735</c:v>
                </c:pt>
                <c:pt idx="1">
                  <c:v>0.0594844679444812</c:v>
                </c:pt>
                <c:pt idx="2">
                  <c:v>0.113681427627231</c:v>
                </c:pt>
                <c:pt idx="3">
                  <c:v>0.126239259748843</c:v>
                </c:pt>
                <c:pt idx="4">
                  <c:v>0.118968935888962</c:v>
                </c:pt>
                <c:pt idx="5">
                  <c:v>0.11566424322538</c:v>
                </c:pt>
                <c:pt idx="6">
                  <c:v>0.132187706543291</c:v>
                </c:pt>
                <c:pt idx="7">
                  <c:v>0.0660938532716457</c:v>
                </c:pt>
                <c:pt idx="8">
                  <c:v>0.0436219431592862</c:v>
                </c:pt>
                <c:pt idx="9">
                  <c:v>0.0204890945142102</c:v>
                </c:pt>
                <c:pt idx="10">
                  <c:v>0.0171844018506279</c:v>
                </c:pt>
                <c:pt idx="11">
                  <c:v>0.00793126239259749</c:v>
                </c:pt>
                <c:pt idx="12">
                  <c:v>0.00859220092531394</c:v>
                </c:pt>
                <c:pt idx="13">
                  <c:v>0.00528750826173166</c:v>
                </c:pt>
                <c:pt idx="14">
                  <c:v>0.0224719101123595</c:v>
                </c:pt>
                <c:pt idx="15">
                  <c:v>0.0138797091870456</c:v>
                </c:pt>
                <c:pt idx="16">
                  <c:v>0.0971579643093192</c:v>
                </c:pt>
              </c:numCache>
            </c:numRef>
          </c:val>
        </c:ser>
        <c:ser>
          <c:idx val="5"/>
          <c:order val="5"/>
          <c:tx>
            <c:strRef>
              <c:f>EVEBITDARegionTable!$G$1</c:f>
              <c:strCache>
                <c:ptCount val="1"/>
                <c:pt idx="0">
                  <c:v>Global</c:v>
                </c:pt>
              </c:strCache>
            </c:strRef>
          </c:tx>
          <c:spPr>
            <a:solidFill>
              <a:schemeClr val="accent6"/>
            </a:solidFill>
            <a:ln>
              <a:noFill/>
            </a:ln>
            <a:effectLst/>
          </c:spPr>
          <c:invertIfNegative val="0"/>
          <c:cat>
            <c:strRef>
              <c:f>EVEBITDARegionTable!$A$2:$A$18</c:f>
              <c:strCache>
                <c:ptCount val="17"/>
                <c:pt idx="0">
                  <c:v>&lt;2</c:v>
                </c:pt>
                <c:pt idx="1">
                  <c:v>2 To 4</c:v>
                </c:pt>
                <c:pt idx="2">
                  <c:v>4 To 6</c:v>
                </c:pt>
                <c:pt idx="3">
                  <c:v>6 To 8</c:v>
                </c:pt>
                <c:pt idx="4">
                  <c:v>8 To 10</c:v>
                </c:pt>
                <c:pt idx="5">
                  <c:v>10 To 12</c:v>
                </c:pt>
                <c:pt idx="6">
                  <c:v>12 To 16</c:v>
                </c:pt>
                <c:pt idx="7">
                  <c:v>16 To 20</c:v>
                </c:pt>
                <c:pt idx="8">
                  <c:v>20 To 25</c:v>
                </c:pt>
                <c:pt idx="9">
                  <c:v>25 To 30</c:v>
                </c:pt>
                <c:pt idx="10">
                  <c:v>30 To 35</c:v>
                </c:pt>
                <c:pt idx="11">
                  <c:v>35 To 40</c:v>
                </c:pt>
                <c:pt idx="12">
                  <c:v>40 To 45</c:v>
                </c:pt>
                <c:pt idx="13">
                  <c:v>45 To 50</c:v>
                </c:pt>
                <c:pt idx="14">
                  <c:v>50 To 75</c:v>
                </c:pt>
                <c:pt idx="15">
                  <c:v>75 To 100</c:v>
                </c:pt>
                <c:pt idx="16">
                  <c:v>&gt;100</c:v>
                </c:pt>
              </c:strCache>
            </c:strRef>
          </c:cat>
          <c:val>
            <c:numRef>
              <c:f>EVEBITDARegionTable!$G$2:$G$18</c:f>
              <c:numCache>
                <c:formatCode>0.00%</c:formatCode>
                <c:ptCount val="17"/>
                <c:pt idx="0">
                  <c:v>0.0256437845204792</c:v>
                </c:pt>
                <c:pt idx="1">
                  <c:v>0.0684671113980346</c:v>
                </c:pt>
                <c:pt idx="2">
                  <c:v>0.120974105157449</c:v>
                </c:pt>
                <c:pt idx="3">
                  <c:v>0.132164120220931</c:v>
                </c:pt>
                <c:pt idx="4">
                  <c:v>0.113478229682232</c:v>
                </c:pt>
                <c:pt idx="5">
                  <c:v>0.0914209884513306</c:v>
                </c:pt>
                <c:pt idx="6">
                  <c:v>0.112868517323004</c:v>
                </c:pt>
                <c:pt idx="7">
                  <c:v>0.0654544150347895</c:v>
                </c:pt>
                <c:pt idx="8">
                  <c:v>0.0463381393013414</c:v>
                </c:pt>
                <c:pt idx="9">
                  <c:v>0.0310235994548454</c:v>
                </c:pt>
                <c:pt idx="10">
                  <c:v>0.0223800301269636</c:v>
                </c:pt>
                <c:pt idx="11">
                  <c:v>0.015458001578079</c:v>
                </c:pt>
                <c:pt idx="12">
                  <c:v>0.0126963632451044</c:v>
                </c:pt>
                <c:pt idx="13">
                  <c:v>0.0101857829424001</c:v>
                </c:pt>
                <c:pt idx="14">
                  <c:v>0.0325658130693637</c:v>
                </c:pt>
                <c:pt idx="15">
                  <c:v>0.0170360806254931</c:v>
                </c:pt>
                <c:pt idx="16">
                  <c:v>0.0818449178681587</c:v>
                </c:pt>
              </c:numCache>
            </c:numRef>
          </c:val>
        </c:ser>
        <c:dLbls>
          <c:showLegendKey val="0"/>
          <c:showVal val="0"/>
          <c:showCatName val="0"/>
          <c:showSerName val="0"/>
          <c:showPercent val="0"/>
          <c:showBubbleSize val="0"/>
        </c:dLbls>
        <c:gapWidth val="219"/>
        <c:overlap val="-27"/>
        <c:axId val="1708918544"/>
        <c:axId val="1708920592"/>
      </c:barChart>
      <c:catAx>
        <c:axId val="1708918544"/>
        <c:scaling>
          <c:orientation val="minMax"/>
        </c:scaling>
        <c:delete val="0"/>
        <c:axPos val="b"/>
        <c:numFmt formatCode="General" sourceLinked="0"/>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1708920592"/>
        <c:crosses val="autoZero"/>
        <c:auto val="1"/>
        <c:lblAlgn val="ctr"/>
        <c:lblOffset val="100"/>
        <c:noMultiLvlLbl val="0"/>
      </c:catAx>
      <c:valAx>
        <c:axId val="1708920592"/>
        <c:scaling>
          <c:orientation val="minMax"/>
        </c:scaling>
        <c:delete val="0"/>
        <c:axPos val="l"/>
        <c:majorGridlines>
          <c:spPr>
            <a:ln w="9525" cap="flat" cmpd="sng" algn="ctr">
              <a:solidFill>
                <a:schemeClr val="tx1">
                  <a:lumMod val="15000"/>
                  <a:lumOff val="85000"/>
                </a:schemeClr>
              </a:solidFill>
              <a:round/>
            </a:ln>
            <a:effectLst/>
          </c:spPr>
        </c:majorGridlines>
        <c:numFmt formatCode="0.00%" sourceLinked="0"/>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170891854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c:date1904 val="1"/>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600" b="1" i="0" u="none" strike="noStrike" kern="1200" baseline="0">
                <a:solidFill>
                  <a:schemeClr val="tx2"/>
                </a:solidFill>
                <a:latin typeface="+mn-lt"/>
                <a:ea typeface="+mn-ea"/>
                <a:cs typeface="+mn-cs"/>
              </a:defRPr>
            </a:pPr>
            <a:r>
              <a:rPr lang="en-US"/>
              <a:t>PE Ratios for the S&amp;P 500: 1969-2016</a:t>
            </a:r>
          </a:p>
        </c:rich>
      </c:tx>
      <c:overlay val="0"/>
      <c:spPr>
        <a:noFill/>
        <a:ln>
          <a:noFill/>
        </a:ln>
        <a:effectLst/>
      </c:spPr>
      <c:txPr>
        <a:bodyPr rot="0" spcFirstLastPara="1" vertOverflow="ellipsis" vert="horz" wrap="square" anchor="ctr" anchorCtr="1"/>
        <a:lstStyle/>
        <a:p>
          <a:pPr>
            <a:defRPr sz="1600" b="1" i="0" u="none" strike="noStrike" kern="1200" baseline="0">
              <a:solidFill>
                <a:schemeClr val="tx2"/>
              </a:solidFill>
              <a:latin typeface="+mn-lt"/>
              <a:ea typeface="+mn-ea"/>
              <a:cs typeface="+mn-cs"/>
            </a:defRPr>
          </a:pPr>
          <a:endParaRPr lang="en-US"/>
        </a:p>
      </c:txPr>
    </c:title>
    <c:autoTitleDeleted val="0"/>
    <c:plotArea>
      <c:layout>
        <c:manualLayout>
          <c:layoutTarget val="inner"/>
          <c:xMode val="edge"/>
          <c:yMode val="edge"/>
          <c:x val="0.0499613653777916"/>
          <c:y val="0.0201807141108247"/>
          <c:w val="0.774509668120861"/>
          <c:h val="0.833513369884391"/>
        </c:manualLayout>
      </c:layout>
      <c:lineChart>
        <c:grouping val="standard"/>
        <c:varyColors val="0"/>
        <c:ser>
          <c:idx val="1"/>
          <c:order val="0"/>
          <c:tx>
            <c:strRef>
              <c:f>'Raw Data'!$B$1</c:f>
              <c:strCache>
                <c:ptCount val="1"/>
                <c:pt idx="0">
                  <c:v>PE for S&amp;P 500</c:v>
                </c:pt>
              </c:strCache>
            </c:strRef>
          </c:tx>
          <c:spPr>
            <a:ln w="31750" cap="rnd">
              <a:solidFill>
                <a:schemeClr val="accent2"/>
              </a:solidFill>
              <a:round/>
            </a:ln>
            <a:effectLst>
              <a:outerShdw blurRad="40000" dist="23000" dir="5400000" rotWithShape="0">
                <a:srgbClr val="000000">
                  <a:alpha val="35000"/>
                </a:srgbClr>
              </a:outerShdw>
            </a:effectLst>
          </c:spPr>
          <c:marker>
            <c:symbol val="none"/>
          </c:marker>
          <c:cat>
            <c:numRef>
              <c:f>'Raw Data'!$A$11:$A$58</c:f>
              <c:numCache>
                <c:formatCode>General</c:formatCode>
                <c:ptCount val="48"/>
                <c:pt idx="0">
                  <c:v>1969.0</c:v>
                </c:pt>
                <c:pt idx="1">
                  <c:v>1970.0</c:v>
                </c:pt>
                <c:pt idx="2">
                  <c:v>1971.0</c:v>
                </c:pt>
                <c:pt idx="3">
                  <c:v>1972.0</c:v>
                </c:pt>
                <c:pt idx="4">
                  <c:v>1973.0</c:v>
                </c:pt>
                <c:pt idx="5">
                  <c:v>1974.0</c:v>
                </c:pt>
                <c:pt idx="6">
                  <c:v>1975.0</c:v>
                </c:pt>
                <c:pt idx="7">
                  <c:v>1976.0</c:v>
                </c:pt>
                <c:pt idx="8">
                  <c:v>1977.0</c:v>
                </c:pt>
                <c:pt idx="9">
                  <c:v>1978.0</c:v>
                </c:pt>
                <c:pt idx="10">
                  <c:v>1979.0</c:v>
                </c:pt>
                <c:pt idx="11">
                  <c:v>1980.0</c:v>
                </c:pt>
                <c:pt idx="12">
                  <c:v>1981.0</c:v>
                </c:pt>
                <c:pt idx="13">
                  <c:v>1982.0</c:v>
                </c:pt>
                <c:pt idx="14">
                  <c:v>1983.0</c:v>
                </c:pt>
                <c:pt idx="15">
                  <c:v>1984.0</c:v>
                </c:pt>
                <c:pt idx="16">
                  <c:v>1985.0</c:v>
                </c:pt>
                <c:pt idx="17">
                  <c:v>1986.0</c:v>
                </c:pt>
                <c:pt idx="18">
                  <c:v>1987.0</c:v>
                </c:pt>
                <c:pt idx="19">
                  <c:v>1988.0</c:v>
                </c:pt>
                <c:pt idx="20">
                  <c:v>1989.0</c:v>
                </c:pt>
                <c:pt idx="21">
                  <c:v>1990.0</c:v>
                </c:pt>
                <c:pt idx="22">
                  <c:v>1991.0</c:v>
                </c:pt>
                <c:pt idx="23">
                  <c:v>1992.0</c:v>
                </c:pt>
                <c:pt idx="24">
                  <c:v>1993.0</c:v>
                </c:pt>
                <c:pt idx="25">
                  <c:v>1994.0</c:v>
                </c:pt>
                <c:pt idx="26">
                  <c:v>1995.0</c:v>
                </c:pt>
                <c:pt idx="27">
                  <c:v>1996.0</c:v>
                </c:pt>
                <c:pt idx="28">
                  <c:v>1997.0</c:v>
                </c:pt>
                <c:pt idx="29">
                  <c:v>1998.0</c:v>
                </c:pt>
                <c:pt idx="30">
                  <c:v>1999.0</c:v>
                </c:pt>
                <c:pt idx="31">
                  <c:v>2000.0</c:v>
                </c:pt>
                <c:pt idx="32">
                  <c:v>2001.0</c:v>
                </c:pt>
                <c:pt idx="33">
                  <c:v>2002.0</c:v>
                </c:pt>
                <c:pt idx="34">
                  <c:v>2003.0</c:v>
                </c:pt>
                <c:pt idx="35">
                  <c:v>2004.0</c:v>
                </c:pt>
                <c:pt idx="36">
                  <c:v>2005.0</c:v>
                </c:pt>
                <c:pt idx="37">
                  <c:v>2006.0</c:v>
                </c:pt>
                <c:pt idx="38">
                  <c:v>2007.0</c:v>
                </c:pt>
                <c:pt idx="39">
                  <c:v>2008.0</c:v>
                </c:pt>
                <c:pt idx="40">
                  <c:v>2009.0</c:v>
                </c:pt>
                <c:pt idx="41">
                  <c:v>2010.0</c:v>
                </c:pt>
                <c:pt idx="42" formatCode="0">
                  <c:v>2011.0</c:v>
                </c:pt>
                <c:pt idx="43">
                  <c:v>2012.0</c:v>
                </c:pt>
                <c:pt idx="44">
                  <c:v>2013.0</c:v>
                </c:pt>
                <c:pt idx="45">
                  <c:v>2014.0</c:v>
                </c:pt>
                <c:pt idx="46">
                  <c:v>2015.0</c:v>
                </c:pt>
                <c:pt idx="47">
                  <c:v>2016.0</c:v>
                </c:pt>
              </c:numCache>
            </c:numRef>
          </c:cat>
          <c:val>
            <c:numRef>
              <c:f>'Raw Data'!$B$11:$B$58</c:f>
              <c:numCache>
                <c:formatCode>0.00</c:formatCode>
                <c:ptCount val="48"/>
                <c:pt idx="0">
                  <c:v>15.08295625942685</c:v>
                </c:pt>
                <c:pt idx="1">
                  <c:v>16.72240802675585</c:v>
                </c:pt>
                <c:pt idx="2">
                  <c:v>18.31501831501832</c:v>
                </c:pt>
                <c:pt idx="3">
                  <c:v>19.12045889101339</c:v>
                </c:pt>
                <c:pt idx="4">
                  <c:v>12.25490196078431</c:v>
                </c:pt>
                <c:pt idx="5">
                  <c:v>7.331378299120236</c:v>
                </c:pt>
                <c:pt idx="6">
                  <c:v>11.69590643274854</c:v>
                </c:pt>
                <c:pt idx="7">
                  <c:v>11.02535832414553</c:v>
                </c:pt>
                <c:pt idx="8">
                  <c:v>8.748906386701661</c:v>
                </c:pt>
                <c:pt idx="9">
                  <c:v>8.257638315441782</c:v>
                </c:pt>
                <c:pt idx="10">
                  <c:v>7.41839762611276</c:v>
                </c:pt>
                <c:pt idx="11">
                  <c:v>9.057971014492748</c:v>
                </c:pt>
                <c:pt idx="12">
                  <c:v>8.071025020177558</c:v>
                </c:pt>
                <c:pt idx="13">
                  <c:v>10.17293997965412</c:v>
                </c:pt>
                <c:pt idx="14">
                  <c:v>12.40694789081886</c:v>
                </c:pt>
                <c:pt idx="15">
                  <c:v>9.9304865938431</c:v>
                </c:pt>
                <c:pt idx="16">
                  <c:v>13.47708894878706</c:v>
                </c:pt>
                <c:pt idx="17">
                  <c:v>16.77852348993288</c:v>
                </c:pt>
                <c:pt idx="18">
                  <c:v>15.40832049306626</c:v>
                </c:pt>
                <c:pt idx="19">
                  <c:v>11.51409618573798</c:v>
                </c:pt>
                <c:pt idx="20">
                  <c:v>14.53125</c:v>
                </c:pt>
                <c:pt idx="21">
                  <c:v>14.57924944812362</c:v>
                </c:pt>
                <c:pt idx="22">
                  <c:v>21.61088082901554</c:v>
                </c:pt>
                <c:pt idx="23">
                  <c:v>20.87733588883565</c:v>
                </c:pt>
                <c:pt idx="24">
                  <c:v>17.34014869888476</c:v>
                </c:pt>
                <c:pt idx="25">
                  <c:v>14.4651968503937</c:v>
                </c:pt>
                <c:pt idx="26">
                  <c:v>16.33766578249337</c:v>
                </c:pt>
                <c:pt idx="27">
                  <c:v>18.23135614078267</c:v>
                </c:pt>
                <c:pt idx="28">
                  <c:v>22.01020639600816</c:v>
                </c:pt>
                <c:pt idx="29">
                  <c:v>27.76665913711317</c:v>
                </c:pt>
                <c:pt idx="30">
                  <c:v>28.42976006191951</c:v>
                </c:pt>
                <c:pt idx="31">
                  <c:v>23.52182433636201</c:v>
                </c:pt>
                <c:pt idx="32">
                  <c:v>29.55186615186615</c:v>
                </c:pt>
                <c:pt idx="33">
                  <c:v>19.10990443092963</c:v>
                </c:pt>
                <c:pt idx="34">
                  <c:v>20.33113914792467</c:v>
                </c:pt>
                <c:pt idx="35">
                  <c:v>17.90661938534278</c:v>
                </c:pt>
                <c:pt idx="36">
                  <c:v>16.32818835840418</c:v>
                </c:pt>
                <c:pt idx="37">
                  <c:v>16.16849065207478</c:v>
                </c:pt>
                <c:pt idx="38">
                  <c:v>17.78967773200872</c:v>
                </c:pt>
                <c:pt idx="39">
                  <c:v>18.24378913350838</c:v>
                </c:pt>
                <c:pt idx="40">
                  <c:v>19.61132606401688</c:v>
                </c:pt>
                <c:pt idx="41">
                  <c:v>15.0130118180733</c:v>
                </c:pt>
                <c:pt idx="42">
                  <c:v>13.04023226876815</c:v>
                </c:pt>
                <c:pt idx="43">
                  <c:v>14.73032431315844</c:v>
                </c:pt>
                <c:pt idx="44">
                  <c:v>17.22609506057782</c:v>
                </c:pt>
                <c:pt idx="45">
                  <c:v>18.21874170427396</c:v>
                </c:pt>
                <c:pt idx="46">
                  <c:v>20.34175955414013</c:v>
                </c:pt>
                <c:pt idx="47">
                  <c:v>20.56613999632552</c:v>
                </c:pt>
              </c:numCache>
            </c:numRef>
          </c:val>
          <c:smooth val="0"/>
        </c:ser>
        <c:ser>
          <c:idx val="2"/>
          <c:order val="1"/>
          <c:tx>
            <c:strRef>
              <c:f>'Raw Data'!$C$1</c:f>
              <c:strCache>
                <c:ptCount val="1"/>
                <c:pt idx="0">
                  <c:v>Normalized PE for S&amp;P 500</c:v>
                </c:pt>
              </c:strCache>
            </c:strRef>
          </c:tx>
          <c:spPr>
            <a:ln w="31750" cap="rnd">
              <a:solidFill>
                <a:schemeClr val="accent3"/>
              </a:solidFill>
              <a:round/>
            </a:ln>
            <a:effectLst>
              <a:outerShdw blurRad="40000" dist="23000" dir="5400000" rotWithShape="0">
                <a:srgbClr val="000000">
                  <a:alpha val="35000"/>
                </a:srgbClr>
              </a:outerShdw>
            </a:effectLst>
          </c:spPr>
          <c:marker>
            <c:symbol val="none"/>
          </c:marker>
          <c:cat>
            <c:numRef>
              <c:f>'Raw Data'!$A$11:$A$58</c:f>
              <c:numCache>
                <c:formatCode>General</c:formatCode>
                <c:ptCount val="48"/>
                <c:pt idx="0">
                  <c:v>1969.0</c:v>
                </c:pt>
                <c:pt idx="1">
                  <c:v>1970.0</c:v>
                </c:pt>
                <c:pt idx="2">
                  <c:v>1971.0</c:v>
                </c:pt>
                <c:pt idx="3">
                  <c:v>1972.0</c:v>
                </c:pt>
                <c:pt idx="4">
                  <c:v>1973.0</c:v>
                </c:pt>
                <c:pt idx="5">
                  <c:v>1974.0</c:v>
                </c:pt>
                <c:pt idx="6">
                  <c:v>1975.0</c:v>
                </c:pt>
                <c:pt idx="7">
                  <c:v>1976.0</c:v>
                </c:pt>
                <c:pt idx="8">
                  <c:v>1977.0</c:v>
                </c:pt>
                <c:pt idx="9">
                  <c:v>1978.0</c:v>
                </c:pt>
                <c:pt idx="10">
                  <c:v>1979.0</c:v>
                </c:pt>
                <c:pt idx="11">
                  <c:v>1980.0</c:v>
                </c:pt>
                <c:pt idx="12">
                  <c:v>1981.0</c:v>
                </c:pt>
                <c:pt idx="13">
                  <c:v>1982.0</c:v>
                </c:pt>
                <c:pt idx="14">
                  <c:v>1983.0</c:v>
                </c:pt>
                <c:pt idx="15">
                  <c:v>1984.0</c:v>
                </c:pt>
                <c:pt idx="16">
                  <c:v>1985.0</c:v>
                </c:pt>
                <c:pt idx="17">
                  <c:v>1986.0</c:v>
                </c:pt>
                <c:pt idx="18">
                  <c:v>1987.0</c:v>
                </c:pt>
                <c:pt idx="19">
                  <c:v>1988.0</c:v>
                </c:pt>
                <c:pt idx="20">
                  <c:v>1989.0</c:v>
                </c:pt>
                <c:pt idx="21">
                  <c:v>1990.0</c:v>
                </c:pt>
                <c:pt idx="22">
                  <c:v>1991.0</c:v>
                </c:pt>
                <c:pt idx="23">
                  <c:v>1992.0</c:v>
                </c:pt>
                <c:pt idx="24">
                  <c:v>1993.0</c:v>
                </c:pt>
                <c:pt idx="25">
                  <c:v>1994.0</c:v>
                </c:pt>
                <c:pt idx="26">
                  <c:v>1995.0</c:v>
                </c:pt>
                <c:pt idx="27">
                  <c:v>1996.0</c:v>
                </c:pt>
                <c:pt idx="28">
                  <c:v>1997.0</c:v>
                </c:pt>
                <c:pt idx="29">
                  <c:v>1998.0</c:v>
                </c:pt>
                <c:pt idx="30">
                  <c:v>1999.0</c:v>
                </c:pt>
                <c:pt idx="31">
                  <c:v>2000.0</c:v>
                </c:pt>
                <c:pt idx="32">
                  <c:v>2001.0</c:v>
                </c:pt>
                <c:pt idx="33">
                  <c:v>2002.0</c:v>
                </c:pt>
                <c:pt idx="34">
                  <c:v>2003.0</c:v>
                </c:pt>
                <c:pt idx="35">
                  <c:v>2004.0</c:v>
                </c:pt>
                <c:pt idx="36">
                  <c:v>2005.0</c:v>
                </c:pt>
                <c:pt idx="37">
                  <c:v>2006.0</c:v>
                </c:pt>
                <c:pt idx="38">
                  <c:v>2007.0</c:v>
                </c:pt>
                <c:pt idx="39">
                  <c:v>2008.0</c:v>
                </c:pt>
                <c:pt idx="40">
                  <c:v>2009.0</c:v>
                </c:pt>
                <c:pt idx="41">
                  <c:v>2010.0</c:v>
                </c:pt>
                <c:pt idx="42" formatCode="0">
                  <c:v>2011.0</c:v>
                </c:pt>
                <c:pt idx="43">
                  <c:v>2012.0</c:v>
                </c:pt>
                <c:pt idx="44">
                  <c:v>2013.0</c:v>
                </c:pt>
                <c:pt idx="45">
                  <c:v>2014.0</c:v>
                </c:pt>
                <c:pt idx="46">
                  <c:v>2015.0</c:v>
                </c:pt>
                <c:pt idx="47">
                  <c:v>2016.0</c:v>
                </c:pt>
              </c:numCache>
            </c:numRef>
          </c:cat>
          <c:val>
            <c:numRef>
              <c:f>'Raw Data'!$C$11:$C$58</c:f>
              <c:numCache>
                <c:formatCode>0.00</c:formatCode>
                <c:ptCount val="48"/>
                <c:pt idx="0">
                  <c:v>19.57362079751852</c:v>
                </c:pt>
                <c:pt idx="1">
                  <c:v>18.63868467803437</c:v>
                </c:pt>
                <c:pt idx="2">
                  <c:v>19.76791511116243</c:v>
                </c:pt>
                <c:pt idx="3">
                  <c:v>21.79966914731698</c:v>
                </c:pt>
                <c:pt idx="4">
                  <c:v>16.82515137116964</c:v>
                </c:pt>
                <c:pt idx="5">
                  <c:v>10.9577988889086</c:v>
                </c:pt>
                <c:pt idx="6">
                  <c:v>13.87916060117032</c:v>
                </c:pt>
                <c:pt idx="7">
                  <c:v>15.50320584252436</c:v>
                </c:pt>
                <c:pt idx="8">
                  <c:v>12.72676253750715</c:v>
                </c:pt>
                <c:pt idx="9">
                  <c:v>11.91830537992007</c:v>
                </c:pt>
                <c:pt idx="10">
                  <c:v>12.11619246732251</c:v>
                </c:pt>
                <c:pt idx="11">
                  <c:v>13.77369005445528</c:v>
                </c:pt>
                <c:pt idx="12">
                  <c:v>11.32891155423071</c:v>
                </c:pt>
                <c:pt idx="13">
                  <c:v>12.14240859230814</c:v>
                </c:pt>
                <c:pt idx="14">
                  <c:v>13.61272076029386</c:v>
                </c:pt>
                <c:pt idx="15">
                  <c:v>12.99979151673746</c:v>
                </c:pt>
                <c:pt idx="16">
                  <c:v>15.46547794665886</c:v>
                </c:pt>
                <c:pt idx="17">
                  <c:v>17.13863214989416</c:v>
                </c:pt>
                <c:pt idx="18">
                  <c:v>16.86941876427206</c:v>
                </c:pt>
                <c:pt idx="19">
                  <c:v>17.47245796230863</c:v>
                </c:pt>
                <c:pt idx="20">
                  <c:v>20.9463200051101</c:v>
                </c:pt>
                <c:pt idx="21">
                  <c:v>18.7221746696574</c:v>
                </c:pt>
                <c:pt idx="22">
                  <c:v>23.10810167086051</c:v>
                </c:pt>
                <c:pt idx="23">
                  <c:v>23.23288231507196</c:v>
                </c:pt>
                <c:pt idx="24">
                  <c:v>23.18952338845265</c:v>
                </c:pt>
                <c:pt idx="25">
                  <c:v>21.25700860611008</c:v>
                </c:pt>
                <c:pt idx="26">
                  <c:v>25.87084351525526</c:v>
                </c:pt>
                <c:pt idx="27">
                  <c:v>28.02908413467262</c:v>
                </c:pt>
                <c:pt idx="28">
                  <c:v>33.19638764410083</c:v>
                </c:pt>
                <c:pt idx="29">
                  <c:v>39.33787762416794</c:v>
                </c:pt>
                <c:pt idx="30">
                  <c:v>43.23358050847457</c:v>
                </c:pt>
                <c:pt idx="31">
                  <c:v>35.36590592521161</c:v>
                </c:pt>
                <c:pt idx="32">
                  <c:v>29.22315269682083</c:v>
                </c:pt>
                <c:pt idx="33">
                  <c:v>21.04631135776481</c:v>
                </c:pt>
                <c:pt idx="34">
                  <c:v>24.94022385214092</c:v>
                </c:pt>
                <c:pt idx="35">
                  <c:v>25.15609432082364</c:v>
                </c:pt>
                <c:pt idx="36">
                  <c:v>23.98205606040229</c:v>
                </c:pt>
                <c:pt idx="37">
                  <c:v>24.98766737138828</c:v>
                </c:pt>
                <c:pt idx="38">
                  <c:v>24.22836399636991</c:v>
                </c:pt>
                <c:pt idx="39">
                  <c:v>14.7761291694613</c:v>
                </c:pt>
                <c:pt idx="40">
                  <c:v>18.08847145846513</c:v>
                </c:pt>
                <c:pt idx="41">
                  <c:v>19.52523637266924</c:v>
                </c:pt>
                <c:pt idx="42">
                  <c:v>17.92218896964514</c:v>
                </c:pt>
                <c:pt idx="43">
                  <c:v>18.9531947692962</c:v>
                </c:pt>
                <c:pt idx="44">
                  <c:v>22.95842700816058</c:v>
                </c:pt>
                <c:pt idx="45">
                  <c:v>24.21039016015616</c:v>
                </c:pt>
                <c:pt idx="46">
                  <c:v>23.37400651838299</c:v>
                </c:pt>
                <c:pt idx="47">
                  <c:v>24.99838095557118</c:v>
                </c:pt>
              </c:numCache>
            </c:numRef>
          </c:val>
          <c:smooth val="0"/>
        </c:ser>
        <c:ser>
          <c:idx val="3"/>
          <c:order val="2"/>
          <c:tx>
            <c:strRef>
              <c:f>'Raw Data'!$D$1</c:f>
              <c:strCache>
                <c:ptCount val="1"/>
                <c:pt idx="0">
                  <c:v>CAPE for S&amp;P 500</c:v>
                </c:pt>
              </c:strCache>
            </c:strRef>
          </c:tx>
          <c:spPr>
            <a:ln w="31750" cap="rnd">
              <a:solidFill>
                <a:schemeClr val="accent4"/>
              </a:solidFill>
              <a:round/>
            </a:ln>
            <a:effectLst>
              <a:outerShdw blurRad="40000" dist="23000" dir="5400000" rotWithShape="0">
                <a:srgbClr val="000000">
                  <a:alpha val="35000"/>
                </a:srgbClr>
              </a:outerShdw>
            </a:effectLst>
          </c:spPr>
          <c:marker>
            <c:symbol val="none"/>
          </c:marker>
          <c:cat>
            <c:numRef>
              <c:f>'Raw Data'!$A$11:$A$58</c:f>
              <c:numCache>
                <c:formatCode>General</c:formatCode>
                <c:ptCount val="48"/>
                <c:pt idx="0">
                  <c:v>1969.0</c:v>
                </c:pt>
                <c:pt idx="1">
                  <c:v>1970.0</c:v>
                </c:pt>
                <c:pt idx="2">
                  <c:v>1971.0</c:v>
                </c:pt>
                <c:pt idx="3">
                  <c:v>1972.0</c:v>
                </c:pt>
                <c:pt idx="4">
                  <c:v>1973.0</c:v>
                </c:pt>
                <c:pt idx="5">
                  <c:v>1974.0</c:v>
                </c:pt>
                <c:pt idx="6">
                  <c:v>1975.0</c:v>
                </c:pt>
                <c:pt idx="7">
                  <c:v>1976.0</c:v>
                </c:pt>
                <c:pt idx="8">
                  <c:v>1977.0</c:v>
                </c:pt>
                <c:pt idx="9">
                  <c:v>1978.0</c:v>
                </c:pt>
                <c:pt idx="10">
                  <c:v>1979.0</c:v>
                </c:pt>
                <c:pt idx="11">
                  <c:v>1980.0</c:v>
                </c:pt>
                <c:pt idx="12">
                  <c:v>1981.0</c:v>
                </c:pt>
                <c:pt idx="13">
                  <c:v>1982.0</c:v>
                </c:pt>
                <c:pt idx="14">
                  <c:v>1983.0</c:v>
                </c:pt>
                <c:pt idx="15">
                  <c:v>1984.0</c:v>
                </c:pt>
                <c:pt idx="16">
                  <c:v>1985.0</c:v>
                </c:pt>
                <c:pt idx="17">
                  <c:v>1986.0</c:v>
                </c:pt>
                <c:pt idx="18">
                  <c:v>1987.0</c:v>
                </c:pt>
                <c:pt idx="19">
                  <c:v>1988.0</c:v>
                </c:pt>
                <c:pt idx="20">
                  <c:v>1989.0</c:v>
                </c:pt>
                <c:pt idx="21">
                  <c:v>1990.0</c:v>
                </c:pt>
                <c:pt idx="22">
                  <c:v>1991.0</c:v>
                </c:pt>
                <c:pt idx="23">
                  <c:v>1992.0</c:v>
                </c:pt>
                <c:pt idx="24">
                  <c:v>1993.0</c:v>
                </c:pt>
                <c:pt idx="25">
                  <c:v>1994.0</c:v>
                </c:pt>
                <c:pt idx="26">
                  <c:v>1995.0</c:v>
                </c:pt>
                <c:pt idx="27">
                  <c:v>1996.0</c:v>
                </c:pt>
                <c:pt idx="28">
                  <c:v>1997.0</c:v>
                </c:pt>
                <c:pt idx="29">
                  <c:v>1998.0</c:v>
                </c:pt>
                <c:pt idx="30">
                  <c:v>1999.0</c:v>
                </c:pt>
                <c:pt idx="31">
                  <c:v>2000.0</c:v>
                </c:pt>
                <c:pt idx="32">
                  <c:v>2001.0</c:v>
                </c:pt>
                <c:pt idx="33">
                  <c:v>2002.0</c:v>
                </c:pt>
                <c:pt idx="34">
                  <c:v>2003.0</c:v>
                </c:pt>
                <c:pt idx="35">
                  <c:v>2004.0</c:v>
                </c:pt>
                <c:pt idx="36">
                  <c:v>2005.0</c:v>
                </c:pt>
                <c:pt idx="37">
                  <c:v>2006.0</c:v>
                </c:pt>
                <c:pt idx="38">
                  <c:v>2007.0</c:v>
                </c:pt>
                <c:pt idx="39">
                  <c:v>2008.0</c:v>
                </c:pt>
                <c:pt idx="40">
                  <c:v>2009.0</c:v>
                </c:pt>
                <c:pt idx="41">
                  <c:v>2010.0</c:v>
                </c:pt>
                <c:pt idx="42" formatCode="0">
                  <c:v>2011.0</c:v>
                </c:pt>
                <c:pt idx="43">
                  <c:v>2012.0</c:v>
                </c:pt>
                <c:pt idx="44">
                  <c:v>2013.0</c:v>
                </c:pt>
                <c:pt idx="45">
                  <c:v>2014.0</c:v>
                </c:pt>
                <c:pt idx="46">
                  <c:v>2015.0</c:v>
                </c:pt>
                <c:pt idx="47">
                  <c:v>2016.0</c:v>
                </c:pt>
              </c:numCache>
            </c:numRef>
          </c:cat>
          <c:val>
            <c:numRef>
              <c:f>'Raw Data'!$D$11:$D$58</c:f>
              <c:numCache>
                <c:formatCode>0.00</c:formatCode>
                <c:ptCount val="48"/>
                <c:pt idx="0">
                  <c:v>16.98829968303333</c:v>
                </c:pt>
                <c:pt idx="1">
                  <c:v>15.73171383765401</c:v>
                </c:pt>
                <c:pt idx="2">
                  <c:v>16.61361216337975</c:v>
                </c:pt>
                <c:pt idx="3">
                  <c:v>18.27697451908457</c:v>
                </c:pt>
                <c:pt idx="4">
                  <c:v>13.52506419300011</c:v>
                </c:pt>
                <c:pt idx="5">
                  <c:v>8.331246449846188</c:v>
                </c:pt>
                <c:pt idx="6">
                  <c:v>10.41162848481737</c:v>
                </c:pt>
                <c:pt idx="7">
                  <c:v>11.79193422474888</c:v>
                </c:pt>
                <c:pt idx="8">
                  <c:v>9.696134384586127</c:v>
                </c:pt>
                <c:pt idx="9">
                  <c:v>8.930520294586864</c:v>
                </c:pt>
                <c:pt idx="10">
                  <c:v>8.70638760762376</c:v>
                </c:pt>
                <c:pt idx="11">
                  <c:v>9.539521770371579</c:v>
                </c:pt>
                <c:pt idx="12">
                  <c:v>7.785180196764466</c:v>
                </c:pt>
                <c:pt idx="13">
                  <c:v>8.624275110301033</c:v>
                </c:pt>
                <c:pt idx="14">
                  <c:v>9.988874262143328</c:v>
                </c:pt>
                <c:pt idx="15">
                  <c:v>9.881207001944444</c:v>
                </c:pt>
                <c:pt idx="16">
                  <c:v>12.27184367742732</c:v>
                </c:pt>
                <c:pt idx="17">
                  <c:v>13.79768135261346</c:v>
                </c:pt>
                <c:pt idx="18">
                  <c:v>13.79925946216603</c:v>
                </c:pt>
                <c:pt idx="19">
                  <c:v>14.56525945443835</c:v>
                </c:pt>
                <c:pt idx="20">
                  <c:v>17.45067457247561</c:v>
                </c:pt>
                <c:pt idx="21">
                  <c:v>15.86401357631247</c:v>
                </c:pt>
                <c:pt idx="22">
                  <c:v>19.71484439027936</c:v>
                </c:pt>
                <c:pt idx="23">
                  <c:v>19.94276008518431</c:v>
                </c:pt>
                <c:pt idx="24">
                  <c:v>20.0933058066654</c:v>
                </c:pt>
                <c:pt idx="25">
                  <c:v>18.66198363026205</c:v>
                </c:pt>
                <c:pt idx="26">
                  <c:v>22.84576322342053</c:v>
                </c:pt>
                <c:pt idx="27">
                  <c:v>25.14330630719014</c:v>
                </c:pt>
                <c:pt idx="28">
                  <c:v>30.17598902682072</c:v>
                </c:pt>
                <c:pt idx="29">
                  <c:v>35.91816139929819</c:v>
                </c:pt>
                <c:pt idx="30">
                  <c:v>39.28176447196711</c:v>
                </c:pt>
                <c:pt idx="31">
                  <c:v>32.4327702037493</c:v>
                </c:pt>
                <c:pt idx="32">
                  <c:v>26.61487941855662</c:v>
                </c:pt>
                <c:pt idx="33">
                  <c:v>19.13780508756017</c:v>
                </c:pt>
                <c:pt idx="34">
                  <c:v>22.44337293247431</c:v>
                </c:pt>
                <c:pt idx="35">
                  <c:v>22.49375474995671</c:v>
                </c:pt>
                <c:pt idx="36">
                  <c:v>21.49617824331822</c:v>
                </c:pt>
                <c:pt idx="37">
                  <c:v>22.18913379623496</c:v>
                </c:pt>
                <c:pt idx="38">
                  <c:v>22.08424208927098</c:v>
                </c:pt>
                <c:pt idx="39">
                  <c:v>13.35953017274786</c:v>
                </c:pt>
                <c:pt idx="40">
                  <c:v>16.46068185524248</c:v>
                </c:pt>
                <c:pt idx="41">
                  <c:v>17.71731349323924</c:v>
                </c:pt>
                <c:pt idx="42">
                  <c:v>16.34434919587681</c:v>
                </c:pt>
                <c:pt idx="43">
                  <c:v>17.39752138791022</c:v>
                </c:pt>
                <c:pt idx="44">
                  <c:v>21.36338320032834</c:v>
                </c:pt>
                <c:pt idx="45">
                  <c:v>23.00512891609778</c:v>
                </c:pt>
                <c:pt idx="46">
                  <c:v>22.40868193974767</c:v>
                </c:pt>
                <c:pt idx="47">
                  <c:v>23.90743138038003</c:v>
                </c:pt>
              </c:numCache>
            </c:numRef>
          </c:val>
          <c:smooth val="0"/>
        </c:ser>
        <c:dLbls>
          <c:showLegendKey val="0"/>
          <c:showVal val="0"/>
          <c:showCatName val="0"/>
          <c:showSerName val="0"/>
          <c:showPercent val="0"/>
          <c:showBubbleSize val="0"/>
        </c:dLbls>
        <c:smooth val="0"/>
        <c:axId val="1776230208"/>
        <c:axId val="1776231984"/>
      </c:lineChart>
      <c:catAx>
        <c:axId val="1776230208"/>
        <c:scaling>
          <c:orientation val="minMax"/>
        </c:scaling>
        <c:delete val="0"/>
        <c:axPos val="b"/>
        <c:numFmt formatCode="General" sourceLinked="1"/>
        <c:majorTickMark val="out"/>
        <c:minorTickMark val="none"/>
        <c:tickLblPos val="nextTo"/>
        <c:spPr>
          <a:noFill/>
          <a:ln w="9525" cap="flat" cmpd="sng" algn="ctr">
            <a:solidFill>
              <a:schemeClr val="tx2">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2"/>
                </a:solidFill>
                <a:latin typeface="+mn-lt"/>
                <a:ea typeface="+mn-ea"/>
                <a:cs typeface="+mn-cs"/>
              </a:defRPr>
            </a:pPr>
            <a:endParaRPr lang="en-US"/>
          </a:p>
        </c:txPr>
        <c:crossAx val="1776231984"/>
        <c:crosses val="autoZero"/>
        <c:auto val="1"/>
        <c:lblAlgn val="ctr"/>
        <c:lblOffset val="100"/>
        <c:noMultiLvlLbl val="0"/>
      </c:catAx>
      <c:valAx>
        <c:axId val="1776231984"/>
        <c:scaling>
          <c:orientation val="minMax"/>
        </c:scaling>
        <c:delete val="0"/>
        <c:axPos val="l"/>
        <c:majorGridlines>
          <c:spPr>
            <a:ln w="9525" cap="flat" cmpd="sng" algn="ctr">
              <a:solidFill>
                <a:schemeClr val="tx2">
                  <a:lumMod val="15000"/>
                  <a:lumOff val="85000"/>
                </a:schemeClr>
              </a:solidFill>
              <a:round/>
            </a:ln>
            <a:effectLst/>
          </c:spPr>
        </c:majorGridlines>
        <c:numFmt formatCode="0.00"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2"/>
                </a:solidFill>
                <a:latin typeface="+mn-lt"/>
                <a:ea typeface="+mn-ea"/>
                <a:cs typeface="+mn-cs"/>
              </a:defRPr>
            </a:pPr>
            <a:endParaRPr lang="en-US"/>
          </a:p>
        </c:txPr>
        <c:crossAx val="177623020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900" b="0" i="0" u="none" strike="noStrike" kern="1200" baseline="0">
              <a:solidFill>
                <a:schemeClr val="tx2"/>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userShapes r:id="rId4"/>
</c:chartSpace>
</file>

<file path=ppt/charts/chart5.xml><?xml version="1.0" encoding="utf-8"?>
<c:chartSpace xmlns:c="http://schemas.openxmlformats.org/drawingml/2006/chart" xmlns:a="http://schemas.openxmlformats.org/drawingml/2006/main" xmlns:r="http://schemas.openxmlformats.org/officeDocument/2006/relationships">
  <c:date1904 val="1"/>
  <c:lang val="en-US"/>
  <c:roundedCorners val="0"/>
  <mc:AlternateContent xmlns:mc="http://schemas.openxmlformats.org/markup-compatibility/2006">
    <mc:Choice xmlns:c14="http://schemas.microsoft.com/office/drawing/2007/8/2/chart" Requires="c14">
      <c14:style val="118"/>
    </mc:Choice>
    <mc:Fallback>
      <c:style val="18"/>
    </mc:Fallback>
  </mc:AlternateContent>
  <c:chart>
    <c:title>
      <c:tx>
        <c:rich>
          <a:bodyPr/>
          <a:lstStyle/>
          <a:p>
            <a:pPr>
              <a:defRPr b="0" i="1"/>
            </a:pPr>
            <a:r>
              <a:rPr lang="en-US" b="0" i="1"/>
              <a:t>Earnings</a:t>
            </a:r>
            <a:r>
              <a:rPr lang="en-US" b="0" i="1" baseline="0"/>
              <a:t> to Price versus Interest Rates: S&amp;P 500</a:t>
            </a:r>
            <a:endParaRPr lang="en-US" b="0" i="1"/>
          </a:p>
        </c:rich>
      </c:tx>
      <c:overlay val="0"/>
    </c:title>
    <c:autoTitleDeleted val="0"/>
    <c:plotArea>
      <c:layout/>
      <c:barChart>
        <c:barDir val="col"/>
        <c:grouping val="clustered"/>
        <c:varyColors val="0"/>
        <c:ser>
          <c:idx val="6"/>
          <c:order val="2"/>
          <c:tx>
            <c:strRef>
              <c:f>'Raw Data'!$L$1</c:f>
              <c:strCache>
                <c:ptCount val="1"/>
                <c:pt idx="0">
                  <c:v>Bond-Bill</c:v>
                </c:pt>
              </c:strCache>
            </c:strRef>
          </c:tx>
          <c:invertIfNegative val="0"/>
          <c:cat>
            <c:numRef>
              <c:f>'Raw Data'!$A$2:$A$58</c:f>
              <c:numCache>
                <c:formatCode>General</c:formatCode>
                <c:ptCount val="57"/>
                <c:pt idx="0">
                  <c:v>1960.0</c:v>
                </c:pt>
                <c:pt idx="1">
                  <c:v>1961.0</c:v>
                </c:pt>
                <c:pt idx="2">
                  <c:v>1962.0</c:v>
                </c:pt>
                <c:pt idx="3">
                  <c:v>1963.0</c:v>
                </c:pt>
                <c:pt idx="4">
                  <c:v>1964.0</c:v>
                </c:pt>
                <c:pt idx="5">
                  <c:v>1965.0</c:v>
                </c:pt>
                <c:pt idx="6">
                  <c:v>1966.0</c:v>
                </c:pt>
                <c:pt idx="7">
                  <c:v>1967.0</c:v>
                </c:pt>
                <c:pt idx="8">
                  <c:v>1968.0</c:v>
                </c:pt>
                <c:pt idx="9">
                  <c:v>1969.0</c:v>
                </c:pt>
                <c:pt idx="10">
                  <c:v>1970.0</c:v>
                </c:pt>
                <c:pt idx="11">
                  <c:v>1971.0</c:v>
                </c:pt>
                <c:pt idx="12">
                  <c:v>1972.0</c:v>
                </c:pt>
                <c:pt idx="13">
                  <c:v>1973.0</c:v>
                </c:pt>
                <c:pt idx="14">
                  <c:v>1974.0</c:v>
                </c:pt>
                <c:pt idx="15">
                  <c:v>1975.0</c:v>
                </c:pt>
                <c:pt idx="16">
                  <c:v>1976.0</c:v>
                </c:pt>
                <c:pt idx="17">
                  <c:v>1977.0</c:v>
                </c:pt>
                <c:pt idx="18">
                  <c:v>1978.0</c:v>
                </c:pt>
                <c:pt idx="19">
                  <c:v>1979.0</c:v>
                </c:pt>
                <c:pt idx="20">
                  <c:v>1980.0</c:v>
                </c:pt>
                <c:pt idx="21">
                  <c:v>1981.0</c:v>
                </c:pt>
                <c:pt idx="22">
                  <c:v>1982.0</c:v>
                </c:pt>
                <c:pt idx="23">
                  <c:v>1983.0</c:v>
                </c:pt>
                <c:pt idx="24">
                  <c:v>1984.0</c:v>
                </c:pt>
                <c:pt idx="25">
                  <c:v>1985.0</c:v>
                </c:pt>
                <c:pt idx="26">
                  <c:v>1986.0</c:v>
                </c:pt>
                <c:pt idx="27">
                  <c:v>1987.0</c:v>
                </c:pt>
                <c:pt idx="28">
                  <c:v>1988.0</c:v>
                </c:pt>
                <c:pt idx="29">
                  <c:v>1989.0</c:v>
                </c:pt>
                <c:pt idx="30">
                  <c:v>1990.0</c:v>
                </c:pt>
                <c:pt idx="31">
                  <c:v>1991.0</c:v>
                </c:pt>
                <c:pt idx="32">
                  <c:v>1992.0</c:v>
                </c:pt>
                <c:pt idx="33">
                  <c:v>1993.0</c:v>
                </c:pt>
                <c:pt idx="34">
                  <c:v>1994.0</c:v>
                </c:pt>
                <c:pt idx="35">
                  <c:v>1995.0</c:v>
                </c:pt>
                <c:pt idx="36">
                  <c:v>1996.0</c:v>
                </c:pt>
                <c:pt idx="37">
                  <c:v>1997.0</c:v>
                </c:pt>
                <c:pt idx="38">
                  <c:v>1998.0</c:v>
                </c:pt>
                <c:pt idx="39">
                  <c:v>1999.0</c:v>
                </c:pt>
                <c:pt idx="40">
                  <c:v>2000.0</c:v>
                </c:pt>
                <c:pt idx="41">
                  <c:v>2001.0</c:v>
                </c:pt>
                <c:pt idx="42">
                  <c:v>2002.0</c:v>
                </c:pt>
                <c:pt idx="43">
                  <c:v>2003.0</c:v>
                </c:pt>
                <c:pt idx="44">
                  <c:v>2004.0</c:v>
                </c:pt>
                <c:pt idx="45">
                  <c:v>2005.0</c:v>
                </c:pt>
                <c:pt idx="46">
                  <c:v>2006.0</c:v>
                </c:pt>
                <c:pt idx="47">
                  <c:v>2007.0</c:v>
                </c:pt>
                <c:pt idx="48">
                  <c:v>2008.0</c:v>
                </c:pt>
                <c:pt idx="49">
                  <c:v>2009.0</c:v>
                </c:pt>
                <c:pt idx="50">
                  <c:v>2010.0</c:v>
                </c:pt>
                <c:pt idx="51" formatCode="0">
                  <c:v>2011.0</c:v>
                </c:pt>
                <c:pt idx="52">
                  <c:v>2012.0</c:v>
                </c:pt>
                <c:pt idx="53">
                  <c:v>2013.0</c:v>
                </c:pt>
                <c:pt idx="54">
                  <c:v>2014.0</c:v>
                </c:pt>
                <c:pt idx="55">
                  <c:v>2015.0</c:v>
                </c:pt>
                <c:pt idx="56">
                  <c:v>2016.0</c:v>
                </c:pt>
              </c:numCache>
            </c:numRef>
          </c:cat>
          <c:val>
            <c:numRef>
              <c:f>'Raw Data'!$L$2:$L$58</c:f>
              <c:numCache>
                <c:formatCode>0.00%</c:formatCode>
                <c:ptCount val="57"/>
                <c:pt idx="0">
                  <c:v>0.001</c:v>
                </c:pt>
                <c:pt idx="1">
                  <c:v>0.0022</c:v>
                </c:pt>
                <c:pt idx="2">
                  <c:v>0.0112</c:v>
                </c:pt>
                <c:pt idx="3">
                  <c:v>0.0102</c:v>
                </c:pt>
                <c:pt idx="4">
                  <c:v>0.0067</c:v>
                </c:pt>
                <c:pt idx="5">
                  <c:v>0.0072</c:v>
                </c:pt>
                <c:pt idx="6">
                  <c:v>-0.0012</c:v>
                </c:pt>
                <c:pt idx="7">
                  <c:v>0.0149</c:v>
                </c:pt>
                <c:pt idx="8">
                  <c:v>0.0095</c:v>
                </c:pt>
                <c:pt idx="9">
                  <c:v>0.013</c:v>
                </c:pt>
                <c:pt idx="10">
                  <c:v>-0.0003</c:v>
                </c:pt>
                <c:pt idx="11">
                  <c:v>0.015</c:v>
                </c:pt>
                <c:pt idx="12">
                  <c:v>0.0257</c:v>
                </c:pt>
                <c:pt idx="13">
                  <c:v>-0.0003</c:v>
                </c:pt>
                <c:pt idx="14">
                  <c:v>-0.006</c:v>
                </c:pt>
                <c:pt idx="15">
                  <c:v>0.0196</c:v>
                </c:pt>
                <c:pt idx="16">
                  <c:v>0.0173</c:v>
                </c:pt>
                <c:pt idx="17">
                  <c:v>0.0266</c:v>
                </c:pt>
                <c:pt idx="18">
                  <c:v>0.0197</c:v>
                </c:pt>
                <c:pt idx="19">
                  <c:v>-0.0005</c:v>
                </c:pt>
                <c:pt idx="20">
                  <c:v>0.0119</c:v>
                </c:pt>
                <c:pt idx="21">
                  <c:v>-0.0073</c:v>
                </c:pt>
                <c:pt idx="22">
                  <c:v>-0.0007</c:v>
                </c:pt>
                <c:pt idx="23">
                  <c:v>0.03</c:v>
                </c:pt>
                <c:pt idx="24">
                  <c:v>0.0166</c:v>
                </c:pt>
                <c:pt idx="25">
                  <c:v>0.0127</c:v>
                </c:pt>
                <c:pt idx="26">
                  <c:v>0.0106</c:v>
                </c:pt>
                <c:pt idx="27">
                  <c:v>0.0339</c:v>
                </c:pt>
                <c:pt idx="28">
                  <c:v>0.0279</c:v>
                </c:pt>
                <c:pt idx="29">
                  <c:v>-0.0044</c:v>
                </c:pt>
                <c:pt idx="30">
                  <c:v>0.0026</c:v>
                </c:pt>
                <c:pt idx="31">
                  <c:v>-0.003</c:v>
                </c:pt>
                <c:pt idx="32">
                  <c:v>0.0138</c:v>
                </c:pt>
                <c:pt idx="33">
                  <c:v>0.0229</c:v>
                </c:pt>
                <c:pt idx="34">
                  <c:v>0.0282</c:v>
                </c:pt>
                <c:pt idx="35">
                  <c:v>0.0207</c:v>
                </c:pt>
                <c:pt idx="36">
                  <c:v>0.0141</c:v>
                </c:pt>
                <c:pt idx="37">
                  <c:v>0.0039</c:v>
                </c:pt>
                <c:pt idx="38">
                  <c:v>0.0032</c:v>
                </c:pt>
                <c:pt idx="39">
                  <c:v>0.0107</c:v>
                </c:pt>
                <c:pt idx="40">
                  <c:v>-0.0062</c:v>
                </c:pt>
                <c:pt idx="41">
                  <c:v>0.0325</c:v>
                </c:pt>
                <c:pt idx="42">
                  <c:v>0.0261</c:v>
                </c:pt>
                <c:pt idx="43">
                  <c:v>0.0325</c:v>
                </c:pt>
                <c:pt idx="44">
                  <c:v>0.0204</c:v>
                </c:pt>
                <c:pt idx="45">
                  <c:v>0.0008</c:v>
                </c:pt>
                <c:pt idx="46">
                  <c:v>-0.0018</c:v>
                </c:pt>
                <c:pt idx="47">
                  <c:v>0.0071</c:v>
                </c:pt>
                <c:pt idx="48">
                  <c:v>0.0062</c:v>
                </c:pt>
                <c:pt idx="49">
                  <c:v>0.037</c:v>
                </c:pt>
                <c:pt idx="50">
                  <c:v>0.0316</c:v>
                </c:pt>
                <c:pt idx="51">
                  <c:v>0.0185</c:v>
                </c:pt>
                <c:pt idx="52">
                  <c:v>0.0171</c:v>
                </c:pt>
                <c:pt idx="53">
                  <c:v>0.0297</c:v>
                </c:pt>
                <c:pt idx="54">
                  <c:v>0.02117</c:v>
                </c:pt>
                <c:pt idx="55">
                  <c:v>0.0206</c:v>
                </c:pt>
                <c:pt idx="56">
                  <c:v>0.0195</c:v>
                </c:pt>
              </c:numCache>
            </c:numRef>
          </c:val>
        </c:ser>
        <c:dLbls>
          <c:showLegendKey val="0"/>
          <c:showVal val="0"/>
          <c:showCatName val="0"/>
          <c:showSerName val="0"/>
          <c:showPercent val="0"/>
          <c:showBubbleSize val="0"/>
        </c:dLbls>
        <c:gapWidth val="150"/>
        <c:axId val="1778316496"/>
        <c:axId val="1778318272"/>
      </c:barChart>
      <c:lineChart>
        <c:grouping val="standard"/>
        <c:varyColors val="0"/>
        <c:ser>
          <c:idx val="4"/>
          <c:order val="0"/>
          <c:tx>
            <c:strRef>
              <c:f>'Raw Data'!$J$1</c:f>
              <c:strCache>
                <c:ptCount val="1"/>
                <c:pt idx="0">
                  <c:v>Earnings Yield</c:v>
                </c:pt>
              </c:strCache>
            </c:strRef>
          </c:tx>
          <c:marker>
            <c:symbol val="none"/>
          </c:marker>
          <c:cat>
            <c:numRef>
              <c:f>'Raw Data'!$A$2:$A$58</c:f>
              <c:numCache>
                <c:formatCode>General</c:formatCode>
                <c:ptCount val="57"/>
                <c:pt idx="0">
                  <c:v>1960.0</c:v>
                </c:pt>
                <c:pt idx="1">
                  <c:v>1961.0</c:v>
                </c:pt>
                <c:pt idx="2">
                  <c:v>1962.0</c:v>
                </c:pt>
                <c:pt idx="3">
                  <c:v>1963.0</c:v>
                </c:pt>
                <c:pt idx="4">
                  <c:v>1964.0</c:v>
                </c:pt>
                <c:pt idx="5">
                  <c:v>1965.0</c:v>
                </c:pt>
                <c:pt idx="6">
                  <c:v>1966.0</c:v>
                </c:pt>
                <c:pt idx="7">
                  <c:v>1967.0</c:v>
                </c:pt>
                <c:pt idx="8">
                  <c:v>1968.0</c:v>
                </c:pt>
                <c:pt idx="9">
                  <c:v>1969.0</c:v>
                </c:pt>
                <c:pt idx="10">
                  <c:v>1970.0</c:v>
                </c:pt>
                <c:pt idx="11">
                  <c:v>1971.0</c:v>
                </c:pt>
                <c:pt idx="12">
                  <c:v>1972.0</c:v>
                </c:pt>
                <c:pt idx="13">
                  <c:v>1973.0</c:v>
                </c:pt>
                <c:pt idx="14">
                  <c:v>1974.0</c:v>
                </c:pt>
                <c:pt idx="15">
                  <c:v>1975.0</c:v>
                </c:pt>
                <c:pt idx="16">
                  <c:v>1976.0</c:v>
                </c:pt>
                <c:pt idx="17">
                  <c:v>1977.0</c:v>
                </c:pt>
                <c:pt idx="18">
                  <c:v>1978.0</c:v>
                </c:pt>
                <c:pt idx="19">
                  <c:v>1979.0</c:v>
                </c:pt>
                <c:pt idx="20">
                  <c:v>1980.0</c:v>
                </c:pt>
                <c:pt idx="21">
                  <c:v>1981.0</c:v>
                </c:pt>
                <c:pt idx="22">
                  <c:v>1982.0</c:v>
                </c:pt>
                <c:pt idx="23">
                  <c:v>1983.0</c:v>
                </c:pt>
                <c:pt idx="24">
                  <c:v>1984.0</c:v>
                </c:pt>
                <c:pt idx="25">
                  <c:v>1985.0</c:v>
                </c:pt>
                <c:pt idx="26">
                  <c:v>1986.0</c:v>
                </c:pt>
                <c:pt idx="27">
                  <c:v>1987.0</c:v>
                </c:pt>
                <c:pt idx="28">
                  <c:v>1988.0</c:v>
                </c:pt>
                <c:pt idx="29">
                  <c:v>1989.0</c:v>
                </c:pt>
                <c:pt idx="30">
                  <c:v>1990.0</c:v>
                </c:pt>
                <c:pt idx="31">
                  <c:v>1991.0</c:v>
                </c:pt>
                <c:pt idx="32">
                  <c:v>1992.0</c:v>
                </c:pt>
                <c:pt idx="33">
                  <c:v>1993.0</c:v>
                </c:pt>
                <c:pt idx="34">
                  <c:v>1994.0</c:v>
                </c:pt>
                <c:pt idx="35">
                  <c:v>1995.0</c:v>
                </c:pt>
                <c:pt idx="36">
                  <c:v>1996.0</c:v>
                </c:pt>
                <c:pt idx="37">
                  <c:v>1997.0</c:v>
                </c:pt>
                <c:pt idx="38">
                  <c:v>1998.0</c:v>
                </c:pt>
                <c:pt idx="39">
                  <c:v>1999.0</c:v>
                </c:pt>
                <c:pt idx="40">
                  <c:v>2000.0</c:v>
                </c:pt>
                <c:pt idx="41">
                  <c:v>2001.0</c:v>
                </c:pt>
                <c:pt idx="42">
                  <c:v>2002.0</c:v>
                </c:pt>
                <c:pt idx="43">
                  <c:v>2003.0</c:v>
                </c:pt>
                <c:pt idx="44">
                  <c:v>2004.0</c:v>
                </c:pt>
                <c:pt idx="45">
                  <c:v>2005.0</c:v>
                </c:pt>
                <c:pt idx="46">
                  <c:v>2006.0</c:v>
                </c:pt>
                <c:pt idx="47">
                  <c:v>2007.0</c:v>
                </c:pt>
                <c:pt idx="48">
                  <c:v>2008.0</c:v>
                </c:pt>
                <c:pt idx="49">
                  <c:v>2009.0</c:v>
                </c:pt>
                <c:pt idx="50">
                  <c:v>2010.0</c:v>
                </c:pt>
                <c:pt idx="51" formatCode="0">
                  <c:v>2011.0</c:v>
                </c:pt>
                <c:pt idx="52">
                  <c:v>2012.0</c:v>
                </c:pt>
                <c:pt idx="53">
                  <c:v>2013.0</c:v>
                </c:pt>
                <c:pt idx="54">
                  <c:v>2014.0</c:v>
                </c:pt>
                <c:pt idx="55">
                  <c:v>2015.0</c:v>
                </c:pt>
                <c:pt idx="56">
                  <c:v>2016.0</c:v>
                </c:pt>
              </c:numCache>
            </c:numRef>
          </c:cat>
          <c:val>
            <c:numRef>
              <c:f>'Raw Data'!$J$2:$J$58</c:f>
              <c:numCache>
                <c:formatCode>0.00%</c:formatCode>
                <c:ptCount val="57"/>
                <c:pt idx="0">
                  <c:v>0.0534</c:v>
                </c:pt>
                <c:pt idx="1">
                  <c:v>0.0471</c:v>
                </c:pt>
                <c:pt idx="2">
                  <c:v>0.0581</c:v>
                </c:pt>
                <c:pt idx="3">
                  <c:v>0.0551</c:v>
                </c:pt>
                <c:pt idx="4">
                  <c:v>0.0562</c:v>
                </c:pt>
                <c:pt idx="5">
                  <c:v>0.0573</c:v>
                </c:pt>
                <c:pt idx="6">
                  <c:v>0.0674</c:v>
                </c:pt>
                <c:pt idx="7">
                  <c:v>0.0566</c:v>
                </c:pt>
                <c:pt idx="8">
                  <c:v>0.0551</c:v>
                </c:pt>
                <c:pt idx="9">
                  <c:v>0.0663</c:v>
                </c:pt>
                <c:pt idx="10">
                  <c:v>0.0598</c:v>
                </c:pt>
                <c:pt idx="11">
                  <c:v>0.0546</c:v>
                </c:pt>
                <c:pt idx="12">
                  <c:v>0.0523</c:v>
                </c:pt>
                <c:pt idx="13">
                  <c:v>0.0816</c:v>
                </c:pt>
                <c:pt idx="14">
                  <c:v>0.1364</c:v>
                </c:pt>
                <c:pt idx="15">
                  <c:v>0.0855</c:v>
                </c:pt>
                <c:pt idx="16">
                  <c:v>0.0907</c:v>
                </c:pt>
                <c:pt idx="17">
                  <c:v>0.1143</c:v>
                </c:pt>
                <c:pt idx="18">
                  <c:v>0.1211</c:v>
                </c:pt>
                <c:pt idx="19">
                  <c:v>0.1348</c:v>
                </c:pt>
                <c:pt idx="20">
                  <c:v>0.1104</c:v>
                </c:pt>
                <c:pt idx="21">
                  <c:v>0.1239</c:v>
                </c:pt>
                <c:pt idx="22">
                  <c:v>0.0983</c:v>
                </c:pt>
                <c:pt idx="23">
                  <c:v>0.0806</c:v>
                </c:pt>
                <c:pt idx="24">
                  <c:v>0.1007</c:v>
                </c:pt>
                <c:pt idx="25">
                  <c:v>0.0742</c:v>
                </c:pt>
                <c:pt idx="26">
                  <c:v>0.0596</c:v>
                </c:pt>
                <c:pt idx="27">
                  <c:v>0.0649</c:v>
                </c:pt>
                <c:pt idx="28">
                  <c:v>0.0868500648134812</c:v>
                </c:pt>
                <c:pt idx="29">
                  <c:v>0.0688172043010753</c:v>
                </c:pt>
                <c:pt idx="30">
                  <c:v>0.0685906365453334</c:v>
                </c:pt>
                <c:pt idx="31">
                  <c:v>0.0462729866455681</c:v>
                </c:pt>
                <c:pt idx="32">
                  <c:v>0.0478988317917881</c:v>
                </c:pt>
                <c:pt idx="33">
                  <c:v>0.0576696323292957</c:v>
                </c:pt>
                <c:pt idx="34">
                  <c:v>0.0691314477322708</c:v>
                </c:pt>
                <c:pt idx="35">
                  <c:v>0.0612082541847288</c:v>
                </c:pt>
                <c:pt idx="36">
                  <c:v>0.0548505548505548</c:v>
                </c:pt>
                <c:pt idx="37">
                  <c:v>0.0454334676380574</c:v>
                </c:pt>
                <c:pt idx="38">
                  <c:v>0.0360144155284202</c:v>
                </c:pt>
                <c:pt idx="39">
                  <c:v>0.0351744087119278</c:v>
                </c:pt>
                <c:pt idx="40">
                  <c:v>0.0425137092131972</c:v>
                </c:pt>
                <c:pt idx="41">
                  <c:v>0.0338388105462115</c:v>
                </c:pt>
                <c:pt idx="42">
                  <c:v>0.0523288854538428</c:v>
                </c:pt>
                <c:pt idx="43">
                  <c:v>0.0491856355280553</c:v>
                </c:pt>
                <c:pt idx="44">
                  <c:v>0.0558452703148723</c:v>
                </c:pt>
                <c:pt idx="45">
                  <c:v>0.0612437814930825</c:v>
                </c:pt>
                <c:pt idx="46">
                  <c:v>0.0618486920961715</c:v>
                </c:pt>
                <c:pt idx="47">
                  <c:v>0.0562123729875507</c:v>
                </c:pt>
                <c:pt idx="48">
                  <c:v>0.0548131746471077</c:v>
                </c:pt>
                <c:pt idx="49">
                  <c:v>0.0509909425163662</c:v>
                </c:pt>
                <c:pt idx="50">
                  <c:v>0.0666088864857988</c:v>
                </c:pt>
                <c:pt idx="51">
                  <c:v>0.0766857506361323</c:v>
                </c:pt>
                <c:pt idx="52">
                  <c:v>0.0678871679089041</c:v>
                </c:pt>
                <c:pt idx="53">
                  <c:v>0.0580514618364388</c:v>
                </c:pt>
                <c:pt idx="54">
                  <c:v>0.0548885327116421</c:v>
                </c:pt>
                <c:pt idx="55">
                  <c:v>0.0491599557716958</c:v>
                </c:pt>
                <c:pt idx="56">
                  <c:v>0.0486236114399039</c:v>
                </c:pt>
              </c:numCache>
            </c:numRef>
          </c:val>
          <c:smooth val="0"/>
        </c:ser>
        <c:ser>
          <c:idx val="5"/>
          <c:order val="1"/>
          <c:tx>
            <c:strRef>
              <c:f>'Raw Data'!$K$1</c:f>
              <c:strCache>
                <c:ptCount val="1"/>
                <c:pt idx="0">
                  <c:v>T.Bond Rate</c:v>
                </c:pt>
              </c:strCache>
            </c:strRef>
          </c:tx>
          <c:marker>
            <c:symbol val="none"/>
          </c:marker>
          <c:cat>
            <c:numRef>
              <c:f>'Raw Data'!$A$2:$A$58</c:f>
              <c:numCache>
                <c:formatCode>General</c:formatCode>
                <c:ptCount val="57"/>
                <c:pt idx="0">
                  <c:v>1960.0</c:v>
                </c:pt>
                <c:pt idx="1">
                  <c:v>1961.0</c:v>
                </c:pt>
                <c:pt idx="2">
                  <c:v>1962.0</c:v>
                </c:pt>
                <c:pt idx="3">
                  <c:v>1963.0</c:v>
                </c:pt>
                <c:pt idx="4">
                  <c:v>1964.0</c:v>
                </c:pt>
                <c:pt idx="5">
                  <c:v>1965.0</c:v>
                </c:pt>
                <c:pt idx="6">
                  <c:v>1966.0</c:v>
                </c:pt>
                <c:pt idx="7">
                  <c:v>1967.0</c:v>
                </c:pt>
                <c:pt idx="8">
                  <c:v>1968.0</c:v>
                </c:pt>
                <c:pt idx="9">
                  <c:v>1969.0</c:v>
                </c:pt>
                <c:pt idx="10">
                  <c:v>1970.0</c:v>
                </c:pt>
                <c:pt idx="11">
                  <c:v>1971.0</c:v>
                </c:pt>
                <c:pt idx="12">
                  <c:v>1972.0</c:v>
                </c:pt>
                <c:pt idx="13">
                  <c:v>1973.0</c:v>
                </c:pt>
                <c:pt idx="14">
                  <c:v>1974.0</c:v>
                </c:pt>
                <c:pt idx="15">
                  <c:v>1975.0</c:v>
                </c:pt>
                <c:pt idx="16">
                  <c:v>1976.0</c:v>
                </c:pt>
                <c:pt idx="17">
                  <c:v>1977.0</c:v>
                </c:pt>
                <c:pt idx="18">
                  <c:v>1978.0</c:v>
                </c:pt>
                <c:pt idx="19">
                  <c:v>1979.0</c:v>
                </c:pt>
                <c:pt idx="20">
                  <c:v>1980.0</c:v>
                </c:pt>
                <c:pt idx="21">
                  <c:v>1981.0</c:v>
                </c:pt>
                <c:pt idx="22">
                  <c:v>1982.0</c:v>
                </c:pt>
                <c:pt idx="23">
                  <c:v>1983.0</c:v>
                </c:pt>
                <c:pt idx="24">
                  <c:v>1984.0</c:v>
                </c:pt>
                <c:pt idx="25">
                  <c:v>1985.0</c:v>
                </c:pt>
                <c:pt idx="26">
                  <c:v>1986.0</c:v>
                </c:pt>
                <c:pt idx="27">
                  <c:v>1987.0</c:v>
                </c:pt>
                <c:pt idx="28">
                  <c:v>1988.0</c:v>
                </c:pt>
                <c:pt idx="29">
                  <c:v>1989.0</c:v>
                </c:pt>
                <c:pt idx="30">
                  <c:v>1990.0</c:v>
                </c:pt>
                <c:pt idx="31">
                  <c:v>1991.0</c:v>
                </c:pt>
                <c:pt idx="32">
                  <c:v>1992.0</c:v>
                </c:pt>
                <c:pt idx="33">
                  <c:v>1993.0</c:v>
                </c:pt>
                <c:pt idx="34">
                  <c:v>1994.0</c:v>
                </c:pt>
                <c:pt idx="35">
                  <c:v>1995.0</c:v>
                </c:pt>
                <c:pt idx="36">
                  <c:v>1996.0</c:v>
                </c:pt>
                <c:pt idx="37">
                  <c:v>1997.0</c:v>
                </c:pt>
                <c:pt idx="38">
                  <c:v>1998.0</c:v>
                </c:pt>
                <c:pt idx="39">
                  <c:v>1999.0</c:v>
                </c:pt>
                <c:pt idx="40">
                  <c:v>2000.0</c:v>
                </c:pt>
                <c:pt idx="41">
                  <c:v>2001.0</c:v>
                </c:pt>
                <c:pt idx="42">
                  <c:v>2002.0</c:v>
                </c:pt>
                <c:pt idx="43">
                  <c:v>2003.0</c:v>
                </c:pt>
                <c:pt idx="44">
                  <c:v>2004.0</c:v>
                </c:pt>
                <c:pt idx="45">
                  <c:v>2005.0</c:v>
                </c:pt>
                <c:pt idx="46">
                  <c:v>2006.0</c:v>
                </c:pt>
                <c:pt idx="47">
                  <c:v>2007.0</c:v>
                </c:pt>
                <c:pt idx="48">
                  <c:v>2008.0</c:v>
                </c:pt>
                <c:pt idx="49">
                  <c:v>2009.0</c:v>
                </c:pt>
                <c:pt idx="50">
                  <c:v>2010.0</c:v>
                </c:pt>
                <c:pt idx="51" formatCode="0">
                  <c:v>2011.0</c:v>
                </c:pt>
                <c:pt idx="52">
                  <c:v>2012.0</c:v>
                </c:pt>
                <c:pt idx="53">
                  <c:v>2013.0</c:v>
                </c:pt>
                <c:pt idx="54">
                  <c:v>2014.0</c:v>
                </c:pt>
                <c:pt idx="55">
                  <c:v>2015.0</c:v>
                </c:pt>
                <c:pt idx="56">
                  <c:v>2016.0</c:v>
                </c:pt>
              </c:numCache>
            </c:numRef>
          </c:cat>
          <c:val>
            <c:numRef>
              <c:f>'Raw Data'!$K$2:$K$58</c:f>
              <c:numCache>
                <c:formatCode>0.00%</c:formatCode>
                <c:ptCount val="57"/>
                <c:pt idx="0">
                  <c:v>0.0276</c:v>
                </c:pt>
                <c:pt idx="1">
                  <c:v>0.0235</c:v>
                </c:pt>
                <c:pt idx="2">
                  <c:v>0.0385</c:v>
                </c:pt>
                <c:pt idx="3">
                  <c:v>0.0414</c:v>
                </c:pt>
                <c:pt idx="4">
                  <c:v>0.0421</c:v>
                </c:pt>
                <c:pt idx="5">
                  <c:v>0.0465</c:v>
                </c:pt>
                <c:pt idx="6">
                  <c:v>0.0464</c:v>
                </c:pt>
                <c:pt idx="7">
                  <c:v>0.057</c:v>
                </c:pt>
                <c:pt idx="8">
                  <c:v>0.0616</c:v>
                </c:pt>
                <c:pt idx="9">
                  <c:v>0.0788</c:v>
                </c:pt>
                <c:pt idx="10">
                  <c:v>0.065</c:v>
                </c:pt>
                <c:pt idx="11">
                  <c:v>0.0589</c:v>
                </c:pt>
                <c:pt idx="12">
                  <c:v>0.0641</c:v>
                </c:pt>
                <c:pt idx="13">
                  <c:v>0.069</c:v>
                </c:pt>
                <c:pt idx="14">
                  <c:v>0.074</c:v>
                </c:pt>
                <c:pt idx="15">
                  <c:v>0.0776</c:v>
                </c:pt>
                <c:pt idx="16">
                  <c:v>0.0681</c:v>
                </c:pt>
                <c:pt idx="17">
                  <c:v>0.0778</c:v>
                </c:pt>
                <c:pt idx="18">
                  <c:v>0.0915</c:v>
                </c:pt>
                <c:pt idx="19">
                  <c:v>0.1033</c:v>
                </c:pt>
                <c:pt idx="20">
                  <c:v>0.1243</c:v>
                </c:pt>
                <c:pt idx="21">
                  <c:v>0.1398</c:v>
                </c:pt>
                <c:pt idx="22">
                  <c:v>0.1047</c:v>
                </c:pt>
                <c:pt idx="23">
                  <c:v>0.118</c:v>
                </c:pt>
                <c:pt idx="24">
                  <c:v>0.1151</c:v>
                </c:pt>
                <c:pt idx="25">
                  <c:v>0.0899</c:v>
                </c:pt>
                <c:pt idx="26">
                  <c:v>0.0722</c:v>
                </c:pt>
                <c:pt idx="27">
                  <c:v>0.0886</c:v>
                </c:pt>
                <c:pt idx="28">
                  <c:v>0.0914</c:v>
                </c:pt>
                <c:pt idx="29">
                  <c:v>0.0793</c:v>
                </c:pt>
                <c:pt idx="30">
                  <c:v>0.0807</c:v>
                </c:pt>
                <c:pt idx="31">
                  <c:v>0.067</c:v>
                </c:pt>
                <c:pt idx="32">
                  <c:v>0.0668</c:v>
                </c:pt>
                <c:pt idx="33">
                  <c:v>0.0579</c:v>
                </c:pt>
                <c:pt idx="34">
                  <c:v>0.0782</c:v>
                </c:pt>
                <c:pt idx="35">
                  <c:v>0.0557</c:v>
                </c:pt>
                <c:pt idx="36">
                  <c:v>0.0641</c:v>
                </c:pt>
                <c:pt idx="37">
                  <c:v>0.0574</c:v>
                </c:pt>
                <c:pt idx="38">
                  <c:v>0.0465</c:v>
                </c:pt>
                <c:pt idx="39">
                  <c:v>0.0644</c:v>
                </c:pt>
                <c:pt idx="40">
                  <c:v>0.0511</c:v>
                </c:pt>
                <c:pt idx="41">
                  <c:v>0.0505</c:v>
                </c:pt>
                <c:pt idx="42">
                  <c:v>0.0381</c:v>
                </c:pt>
                <c:pt idx="43">
                  <c:v>0.0425</c:v>
                </c:pt>
                <c:pt idx="44">
                  <c:v>0.0422</c:v>
                </c:pt>
                <c:pt idx="45">
                  <c:v>0.0439</c:v>
                </c:pt>
                <c:pt idx="46">
                  <c:v>0.047</c:v>
                </c:pt>
                <c:pt idx="47">
                  <c:v>0.0402</c:v>
                </c:pt>
                <c:pt idx="48">
                  <c:v>0.0221</c:v>
                </c:pt>
                <c:pt idx="49">
                  <c:v>0.0384</c:v>
                </c:pt>
                <c:pt idx="50">
                  <c:v>0.0329</c:v>
                </c:pt>
                <c:pt idx="51">
                  <c:v>0.0188</c:v>
                </c:pt>
                <c:pt idx="52">
                  <c:v>0.0176</c:v>
                </c:pt>
                <c:pt idx="53">
                  <c:v>0.0304</c:v>
                </c:pt>
                <c:pt idx="54">
                  <c:v>0.0217</c:v>
                </c:pt>
                <c:pt idx="55">
                  <c:v>0.0227</c:v>
                </c:pt>
                <c:pt idx="56">
                  <c:v>0.0245</c:v>
                </c:pt>
              </c:numCache>
            </c:numRef>
          </c:val>
          <c:smooth val="0"/>
        </c:ser>
        <c:dLbls>
          <c:showLegendKey val="0"/>
          <c:showVal val="0"/>
          <c:showCatName val="0"/>
          <c:showSerName val="0"/>
          <c:showPercent val="0"/>
          <c:showBubbleSize val="0"/>
        </c:dLbls>
        <c:marker val="1"/>
        <c:smooth val="0"/>
        <c:axId val="1778316496"/>
        <c:axId val="1778318272"/>
      </c:lineChart>
      <c:catAx>
        <c:axId val="1778316496"/>
        <c:scaling>
          <c:orientation val="minMax"/>
        </c:scaling>
        <c:delete val="0"/>
        <c:axPos val="b"/>
        <c:numFmt formatCode="General" sourceLinked="1"/>
        <c:majorTickMark val="out"/>
        <c:minorTickMark val="none"/>
        <c:tickLblPos val="nextTo"/>
        <c:crossAx val="1778318272"/>
        <c:crosses val="autoZero"/>
        <c:auto val="1"/>
        <c:lblAlgn val="ctr"/>
        <c:lblOffset val="100"/>
        <c:noMultiLvlLbl val="0"/>
      </c:catAx>
      <c:valAx>
        <c:axId val="1778318272"/>
        <c:scaling>
          <c:orientation val="minMax"/>
        </c:scaling>
        <c:delete val="0"/>
        <c:axPos val="l"/>
        <c:majorGridlines/>
        <c:numFmt formatCode="0.00%" sourceLinked="1"/>
        <c:majorTickMark val="out"/>
        <c:minorTickMark val="none"/>
        <c:tickLblPos val="nextTo"/>
        <c:crossAx val="1778316496"/>
        <c:crosses val="autoZero"/>
        <c:crossBetween val="between"/>
      </c:valAx>
    </c:plotArea>
    <c:legend>
      <c:legendPos val="r"/>
      <c:overlay val="0"/>
    </c:legend>
    <c:plotVisOnly val="1"/>
    <c:dispBlanksAs val="gap"/>
    <c:showDLblsOverMax val="0"/>
  </c:chart>
  <c:externalData r:id="rId1">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31">
  <cs:axisTitle>
    <cs:lnRef idx="0"/>
    <cs:fillRef idx="0"/>
    <cs:effectRef idx="0"/>
    <cs:fontRef idx="minor">
      <a:schemeClr val="tx2"/>
    </cs:fontRef>
    <cs:defRPr sz="900" b="1" kern="1200"/>
  </cs:axisTitle>
  <cs:categoryAxis>
    <cs:lnRef idx="0"/>
    <cs:fillRef idx="0"/>
    <cs:effectRef idx="0"/>
    <cs:fontRef idx="minor">
      <a:schemeClr val="tx2"/>
    </cs:fontRef>
    <cs:spPr>
      <a:ln w="9525" cap="flat" cmpd="sng" algn="ctr">
        <a:solidFill>
          <a:schemeClr val="tx2">
            <a:lumMod val="15000"/>
            <a:lumOff val="85000"/>
          </a:schemeClr>
        </a:solidFill>
        <a:round/>
      </a:ln>
    </cs:spPr>
    <cs:defRPr sz="900" kern="1200"/>
  </cs:categoryAxis>
  <cs:chartArea mods="allowNoFillOverride allowNoLineOverride">
    <cs:lnRef idx="0"/>
    <cs:fillRef idx="0"/>
    <cs:effectRef idx="0"/>
    <cs:fontRef idx="minor">
      <a:schemeClr val="tx2"/>
    </cs:fontRef>
    <cs:spPr>
      <a:solidFill>
        <a:schemeClr val="bg1"/>
      </a:solidFill>
      <a:ln w="9525" cap="flat" cmpd="sng" algn="ctr">
        <a:solidFill>
          <a:schemeClr val="tx2">
            <a:lumMod val="15000"/>
            <a:lumOff val="85000"/>
          </a:schemeClr>
        </a:solidFill>
        <a:round/>
      </a:ln>
    </cs:spPr>
    <cs:defRPr sz="900" kern="1200"/>
  </cs:chartArea>
  <cs:dataLabel>
    <cs:lnRef idx="0"/>
    <cs:fillRef idx="0"/>
    <cs:effectRef idx="0"/>
    <cs:fontRef idx="minor">
      <a:schemeClr val="tx2"/>
    </cs:fontRef>
    <cs:defRPr sz="900" kern="1200"/>
  </cs:dataLabel>
  <cs:dataLabelCallout>
    <cs:lnRef idx="0"/>
    <cs:fillRef idx="0"/>
    <cs:effectRef idx="0"/>
    <cs:fontRef idx="minor">
      <a:schemeClr val="dk2">
        <a:lumMod val="7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3">
      <cs:styleClr val="auto"/>
    </cs:fillRef>
    <cs:effectRef idx="2"/>
    <cs:fontRef idx="minor">
      <a:schemeClr val="tx2"/>
    </cs:fontRef>
  </cs:dataPoint>
  <cs:dataPoint3D>
    <cs:lnRef idx="0"/>
    <cs:fillRef idx="3">
      <cs:styleClr val="auto"/>
    </cs:fillRef>
    <cs:effectRef idx="2"/>
    <cs:fontRef idx="minor">
      <a:schemeClr val="tx2"/>
    </cs:fontRef>
  </cs:dataPoint3D>
  <cs:dataPointLine>
    <cs:lnRef idx="0">
      <cs:styleClr val="auto"/>
    </cs:lnRef>
    <cs:fillRef idx="3"/>
    <cs:effectRef idx="2"/>
    <cs:fontRef idx="minor">
      <a:schemeClr val="tx2"/>
    </cs:fontRef>
    <cs:spPr>
      <a:ln w="31750" cap="rnd">
        <a:solidFill>
          <a:schemeClr val="phClr"/>
        </a:solidFill>
        <a:round/>
      </a:ln>
    </cs:spPr>
  </cs:dataPointLine>
  <cs:dataPointMarker>
    <cs:lnRef idx="0"/>
    <cs:fillRef idx="3">
      <cs:styleClr val="auto"/>
    </cs:fillRef>
    <cs:effectRef idx="2"/>
    <cs:fontRef idx="minor">
      <a:schemeClr val="tx2"/>
    </cs:fontRef>
    <cs:spPr>
      <a:ln w="12700">
        <a:solidFill>
          <a:schemeClr val="lt2"/>
        </a:solidFill>
        <a:round/>
      </a:ln>
    </cs:spPr>
  </cs:dataPointMarker>
  <cs:dataPointMarkerLayout symbol="circle" size="6"/>
  <cs:dataPointWireframe>
    <cs:lnRef idx="0">
      <cs:styleClr val="auto"/>
    </cs:lnRef>
    <cs:fillRef idx="3"/>
    <cs:effectRef idx="2"/>
    <cs:fontRef idx="minor">
      <a:schemeClr val="tx2"/>
    </cs:fontRef>
    <cs:spPr>
      <a:ln w="9525" cap="rnd">
        <a:solidFill>
          <a:schemeClr val="phClr"/>
        </a:solidFill>
        <a:round/>
      </a:ln>
    </cs:spPr>
  </cs:dataPointWireframe>
  <cs:dataTable>
    <cs:lnRef idx="0"/>
    <cs:fillRef idx="0"/>
    <cs:effectRef idx="0"/>
    <cs:fontRef idx="minor">
      <a:schemeClr val="tx2"/>
    </cs:fontRef>
    <cs:spPr>
      <a:ln w="9525">
        <a:solidFill>
          <a:schemeClr val="tx2">
            <a:lumMod val="15000"/>
            <a:lumOff val="85000"/>
          </a:schemeClr>
        </a:solidFill>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2"/>
    </cs:fontRef>
    <cs:spPr>
      <a:ln w="9525">
        <a:solidFill>
          <a:schemeClr val="tx2">
            <a:lumMod val="60000"/>
            <a:lumOff val="40000"/>
          </a:schemeClr>
        </a:solidFill>
        <a:prstDash val="dash"/>
      </a:ln>
    </cs:spPr>
  </cs:dropLine>
  <cs:errorBar>
    <cs:lnRef idx="0"/>
    <cs:fillRef idx="0"/>
    <cs:effectRef idx="0"/>
    <cs:fontRef idx="minor">
      <a:schemeClr val="tx2"/>
    </cs:fontRef>
    <cs:spPr>
      <a:ln w="9525">
        <a:solidFill>
          <a:schemeClr val="tx2">
            <a:lumMod val="75000"/>
          </a:schemeClr>
        </a:solidFill>
        <a:round/>
      </a:ln>
    </cs:spPr>
  </cs:errorBar>
  <cs:floor>
    <cs:lnRef idx="0"/>
    <cs:fillRef idx="0"/>
    <cs:effectRef idx="0"/>
    <cs:fontRef idx="minor">
      <a:schemeClr val="tx2"/>
    </cs:fontRef>
  </cs:floor>
  <cs:gridlineMajor>
    <cs:lnRef idx="0"/>
    <cs:fillRef idx="0"/>
    <cs:effectRef idx="0"/>
    <cs:fontRef idx="minor">
      <a:schemeClr val="tx2"/>
    </cs:fontRef>
    <cs:spPr>
      <a:ln w="9525" cap="flat" cmpd="sng" algn="ctr">
        <a:solidFill>
          <a:schemeClr val="tx2">
            <a:lumMod val="15000"/>
            <a:lumOff val="85000"/>
          </a:schemeClr>
        </a:solidFill>
        <a:round/>
      </a:ln>
    </cs:spPr>
  </cs:gridlineMajor>
  <cs:gridlineMinor>
    <cs:lnRef idx="0"/>
    <cs:fillRef idx="0"/>
    <cs:effectRef idx="0"/>
    <cs:fontRef idx="minor">
      <a:schemeClr val="tx2"/>
    </cs:fontRef>
    <cs:spPr>
      <a:ln>
        <a:solidFill>
          <a:schemeClr val="tx2">
            <a:lumMod val="5000"/>
            <a:lumOff val="95000"/>
          </a:schemeClr>
        </a:solidFill>
      </a:ln>
    </cs:spPr>
  </cs:gridlineMinor>
  <cs:hiLoLine>
    <cs:lnRef idx="0"/>
    <cs:fillRef idx="0"/>
    <cs:effectRef idx="0"/>
    <cs:fontRef idx="minor">
      <a:schemeClr val="tx2"/>
    </cs:fontRef>
    <cs:spPr>
      <a:ln w="9525">
        <a:solidFill>
          <a:schemeClr val="tx2">
            <a:lumMod val="60000"/>
            <a:lumOff val="40000"/>
          </a:schemeClr>
        </a:solidFill>
        <a:prstDash val="dash"/>
      </a:ln>
    </cs:spPr>
  </cs:hiLoLine>
  <cs:leaderLine>
    <cs:lnRef idx="0"/>
    <cs:fillRef idx="0"/>
    <cs:effectRef idx="0"/>
    <cs:fontRef idx="minor">
      <a:schemeClr val="tx2"/>
    </cs:fontRef>
    <cs:spPr>
      <a:ln w="9525">
        <a:solidFill>
          <a:schemeClr val="tx2">
            <a:lumMod val="35000"/>
            <a:lumOff val="65000"/>
          </a:schemeClr>
        </a:solidFill>
      </a:ln>
    </cs:spPr>
  </cs:leaderLine>
  <cs:legend>
    <cs:lnRef idx="0"/>
    <cs:fillRef idx="0"/>
    <cs:effectRef idx="0"/>
    <cs:fontRef idx="minor">
      <a:schemeClr val="tx2"/>
    </cs:fontRef>
    <cs:defRPr sz="900" kern="1200"/>
  </cs:legend>
  <cs:plotArea>
    <cs:lnRef idx="0"/>
    <cs:fillRef idx="0"/>
    <cs:effectRef idx="0"/>
    <cs:fontRef idx="minor">
      <a:schemeClr val="tx2"/>
    </cs:fontRef>
  </cs:plotArea>
  <cs:plotArea3D>
    <cs:lnRef idx="0"/>
    <cs:fillRef idx="0"/>
    <cs:effectRef idx="0"/>
    <cs:fontRef idx="minor">
      <a:schemeClr val="tx2"/>
    </cs:fontRef>
  </cs:plotArea3D>
  <cs:seriesAxis>
    <cs:lnRef idx="0"/>
    <cs:fillRef idx="0"/>
    <cs:effectRef idx="0"/>
    <cs:fontRef idx="minor">
      <a:schemeClr val="tx2"/>
    </cs:fontRef>
    <cs:spPr>
      <a:ln w="9525" cap="flat" cmpd="sng" algn="ctr">
        <a:solidFill>
          <a:schemeClr val="tx2">
            <a:lumMod val="15000"/>
            <a:lumOff val="85000"/>
          </a:schemeClr>
        </a:solidFill>
        <a:round/>
      </a:ln>
    </cs:spPr>
    <cs:defRPr sz="900" kern="1200"/>
  </cs:seriesAxis>
  <cs:seriesLine>
    <cs:lnRef idx="0"/>
    <cs:fillRef idx="0"/>
    <cs:effectRef idx="0"/>
    <cs:fontRef idx="minor">
      <a:schemeClr val="tx2"/>
    </cs:fontRef>
    <cs:spPr>
      <a:ln w="9525">
        <a:solidFill>
          <a:schemeClr val="tx2">
            <a:lumMod val="60000"/>
            <a:lumOff val="40000"/>
          </a:schemeClr>
        </a:solidFill>
        <a:prstDash val="dash"/>
      </a:ln>
    </cs:spPr>
  </cs:seriesLine>
  <cs:title>
    <cs:lnRef idx="0"/>
    <cs:fillRef idx="0"/>
    <cs:effectRef idx="0"/>
    <cs:fontRef idx="minor">
      <a:schemeClr val="tx2"/>
    </cs:fontRef>
    <cs:defRPr sz="1600" b="1" kern="1200"/>
  </cs:title>
  <cs:trendline>
    <cs:lnRef idx="0">
      <cs:styleClr val="auto"/>
    </cs:lnRef>
    <cs:fillRef idx="0"/>
    <cs:effectRef idx="0"/>
    <cs:fontRef idx="minor">
      <a:schemeClr val="tx2"/>
    </cs:fontRef>
    <cs:spPr>
      <a:ln w="19050" cap="rnd">
        <a:solidFill>
          <a:schemeClr val="phClr"/>
        </a:solidFill>
        <a:prstDash val="sysDash"/>
      </a:ln>
    </cs:spPr>
  </cs:trendline>
  <cs:trendlineLabel>
    <cs:lnRef idx="0"/>
    <cs:fillRef idx="0"/>
    <cs:effectRef idx="0"/>
    <cs:fontRef idx="minor">
      <a:schemeClr val="tx2"/>
    </cs:fontRef>
    <cs:defRPr sz="900" kern="1200"/>
  </cs:trendlineLabel>
  <cs:upBar>
    <cs:lnRef idx="0"/>
    <cs:fillRef idx="0"/>
    <cs:effectRef idx="0"/>
    <cs:fontRef idx="minor">
      <a:schemeClr val="tx2"/>
    </cs:fontRef>
    <cs:spPr>
      <a:solidFill>
        <a:schemeClr val="lt1"/>
      </a:solidFill>
      <a:ln w="9525">
        <a:solidFill>
          <a:schemeClr val="tx1">
            <a:lumMod val="15000"/>
            <a:lumOff val="85000"/>
          </a:schemeClr>
        </a:solidFill>
      </a:ln>
    </cs:spPr>
  </cs:upBar>
  <cs:valueAxis>
    <cs:lnRef idx="0"/>
    <cs:fillRef idx="0"/>
    <cs:effectRef idx="0"/>
    <cs:fontRef idx="minor">
      <a:schemeClr val="tx2"/>
    </cs:fontRef>
    <cs:defRPr sz="900" kern="1200"/>
  </cs:valueAxis>
  <cs:wall>
    <cs:lnRef idx="0"/>
    <cs:fillRef idx="0"/>
    <cs:effectRef idx="0"/>
    <cs:fontRef idx="minor">
      <a:schemeClr val="tx2"/>
    </cs:fontRef>
  </cs:wall>
</cs:chartStyle>
</file>

<file path=ppt/drawings/_rels/drawing1.xml.rels><?xml version="1.0" encoding="UTF-8" standalone="yes"?>
<Relationships xmlns="http://schemas.openxmlformats.org/package/2006/relationships"><Relationship Id="rId1" Type="http://schemas.openxmlformats.org/officeDocument/2006/relationships/image" Target="../media/image29.emf"/></Relationships>
</file>

<file path=ppt/drawings/_rels/vmlDrawing1.vml.rels><?xml version="1.0" encoding="UTF-8" standalone="yes"?>
<Relationships xmlns="http://schemas.openxmlformats.org/package/2006/relationships"><Relationship Id="rId1" Type="http://schemas.openxmlformats.org/officeDocument/2006/relationships/image" Target="../media/image9.emf"/></Relationships>
</file>

<file path=ppt/drawings/_rels/vmlDrawing2.vml.rels><?xml version="1.0" encoding="UTF-8" standalone="yes"?>
<Relationships xmlns="http://schemas.openxmlformats.org/package/2006/relationships"><Relationship Id="rId3" Type="http://schemas.openxmlformats.org/officeDocument/2006/relationships/image" Target="../media/image18.emf"/><Relationship Id="rId4" Type="http://schemas.openxmlformats.org/officeDocument/2006/relationships/image" Target="../media/image19.emf"/><Relationship Id="rId1" Type="http://schemas.openxmlformats.org/officeDocument/2006/relationships/image" Target="../media/image16.emf"/><Relationship Id="rId2" Type="http://schemas.openxmlformats.org/officeDocument/2006/relationships/image" Target="../media/image17.emf"/></Relationships>
</file>

<file path=ppt/drawings/_rels/vmlDrawing3.vml.rels><?xml version="1.0" encoding="UTF-8" standalone="yes"?>
<Relationships xmlns="http://schemas.openxmlformats.org/package/2006/relationships"><Relationship Id="rId1" Type="http://schemas.openxmlformats.org/officeDocument/2006/relationships/image" Target="../media/image20.emf"/><Relationship Id="rId2" Type="http://schemas.openxmlformats.org/officeDocument/2006/relationships/image" Target="../media/image21.emf"/></Relationships>
</file>

<file path=ppt/drawings/_rels/vmlDrawing4.vml.rels><?xml version="1.0" encoding="UTF-8" standalone="yes"?>
<Relationships xmlns="http://schemas.openxmlformats.org/package/2006/relationships"><Relationship Id="rId1" Type="http://schemas.openxmlformats.org/officeDocument/2006/relationships/image" Target="../media/image22.emf"/></Relationships>
</file>

<file path=ppt/drawings/_rels/vmlDrawing5.vml.rels><?xml version="1.0" encoding="UTF-8" standalone="yes"?>
<Relationships xmlns="http://schemas.openxmlformats.org/package/2006/relationships"><Relationship Id="rId1" Type="http://schemas.openxmlformats.org/officeDocument/2006/relationships/image" Target="../media/image31.emf"/><Relationship Id="rId2" Type="http://schemas.openxmlformats.org/officeDocument/2006/relationships/image" Target="../media/image32.emf"/></Relationships>
</file>

<file path=ppt/drawings/_rels/vmlDrawing6.vml.rels><?xml version="1.0" encoding="UTF-8" standalone="yes"?>
<Relationships xmlns="http://schemas.openxmlformats.org/package/2006/relationships"><Relationship Id="rId1" Type="http://schemas.openxmlformats.org/officeDocument/2006/relationships/image" Target="../media/image33.emf"/></Relationships>
</file>

<file path=ppt/drawings/_rels/vmlDrawing7.vml.rels><?xml version="1.0" encoding="UTF-8" standalone="yes"?>
<Relationships xmlns="http://schemas.openxmlformats.org/package/2006/relationships"><Relationship Id="rId3" Type="http://schemas.openxmlformats.org/officeDocument/2006/relationships/image" Target="../media/image39.emf"/><Relationship Id="rId4" Type="http://schemas.openxmlformats.org/officeDocument/2006/relationships/image" Target="../media/image40.emf"/><Relationship Id="rId1" Type="http://schemas.openxmlformats.org/officeDocument/2006/relationships/image" Target="../media/image37.emf"/><Relationship Id="rId2" Type="http://schemas.openxmlformats.org/officeDocument/2006/relationships/image" Target="../media/image38.emf"/></Relationships>
</file>

<file path=ppt/drawings/_rels/vmlDrawing8.vml.rels><?xml version="1.0" encoding="UTF-8" standalone="yes"?>
<Relationships xmlns="http://schemas.openxmlformats.org/package/2006/relationships"><Relationship Id="rId1" Type="http://schemas.openxmlformats.org/officeDocument/2006/relationships/image" Target="../media/image41.emf"/></Relationships>
</file>

<file path=ppt/drawings/_rels/vmlDrawing9.vml.rels><?xml version="1.0" encoding="UTF-8" standalone="yes"?>
<Relationships xmlns="http://schemas.openxmlformats.org/package/2006/relationships"><Relationship Id="rId1" Type="http://schemas.openxmlformats.org/officeDocument/2006/relationships/image" Target="../media/image42.emf"/><Relationship Id="rId2" Type="http://schemas.openxmlformats.org/officeDocument/2006/relationships/image" Target="../media/image43.emf"/><Relationship Id="rId3" Type="http://schemas.openxmlformats.org/officeDocument/2006/relationships/image" Target="../media/image44.emf"/></Relationships>
</file>

<file path=ppt/drawings/_rels/vmlDrawing10.vml.rels><?xml version="1.0" encoding="UTF-8" standalone="yes"?>
<Relationships xmlns="http://schemas.openxmlformats.org/package/2006/relationships"><Relationship Id="rId1" Type="http://schemas.openxmlformats.org/officeDocument/2006/relationships/image" Target="../media/image45.emf"/><Relationship Id="rId2" Type="http://schemas.openxmlformats.org/officeDocument/2006/relationships/image" Target="../media/image46.emf"/><Relationship Id="rId3" Type="http://schemas.openxmlformats.org/officeDocument/2006/relationships/image" Target="../media/image47.emf"/></Relationships>
</file>

<file path=ppt/drawings/_rels/vmlDrawing11.vml.rels><?xml version="1.0" encoding="UTF-8" standalone="yes"?>
<Relationships xmlns="http://schemas.openxmlformats.org/package/2006/relationships"><Relationship Id="rId1" Type="http://schemas.openxmlformats.org/officeDocument/2006/relationships/image" Target="../media/image48.emf"/></Relationships>
</file>

<file path=ppt/drawings/_rels/vmlDrawing12.vml.rels><?xml version="1.0" encoding="UTF-8" standalone="yes"?>
<Relationships xmlns="http://schemas.openxmlformats.org/package/2006/relationships"><Relationship Id="rId1" Type="http://schemas.openxmlformats.org/officeDocument/2006/relationships/image" Target="../media/image52.emf"/></Relationships>
</file>

<file path=ppt/drawings/_rels/vmlDrawing13.vml.rels><?xml version="1.0" encoding="UTF-8" standalone="yes"?>
<Relationships xmlns="http://schemas.openxmlformats.org/package/2006/relationships"><Relationship Id="rId1" Type="http://schemas.openxmlformats.org/officeDocument/2006/relationships/image" Target="../media/image55.emf"/></Relationships>
</file>

<file path=ppt/drawings/_rels/vmlDrawing14.vml.rels><?xml version="1.0" encoding="UTF-8" standalone="yes"?>
<Relationships xmlns="http://schemas.openxmlformats.org/package/2006/relationships"><Relationship Id="rId1" Type="http://schemas.openxmlformats.org/officeDocument/2006/relationships/image" Target="../media/image80.emf"/></Relationships>
</file>

<file path=ppt/drawings/_rels/vmlDrawing15.vml.rels><?xml version="1.0" encoding="UTF-8" standalone="yes"?>
<Relationships xmlns="http://schemas.openxmlformats.org/package/2006/relationships"><Relationship Id="rId1" Type="http://schemas.openxmlformats.org/officeDocument/2006/relationships/image" Target="../media/image81.emf"/><Relationship Id="rId2" Type="http://schemas.openxmlformats.org/officeDocument/2006/relationships/image" Target="../media/image82.png"/></Relationships>
</file>

<file path=ppt/drawings/_rels/vmlDrawing16.vml.rels><?xml version="1.0" encoding="UTF-8" standalone="yes"?>
<Relationships xmlns="http://schemas.openxmlformats.org/package/2006/relationships"><Relationship Id="rId1" Type="http://schemas.openxmlformats.org/officeDocument/2006/relationships/image" Target="../media/image83.emf"/></Relationships>
</file>

<file path=ppt/drawings/_rels/vmlDrawing17.vml.rels><?xml version="1.0" encoding="UTF-8" standalone="yes"?>
<Relationships xmlns="http://schemas.openxmlformats.org/package/2006/relationships"><Relationship Id="rId1" Type="http://schemas.openxmlformats.org/officeDocument/2006/relationships/image" Target="../media/image84.emf"/></Relationships>
</file>

<file path=ppt/drawings/_rels/vmlDrawing18.vml.rels><?xml version="1.0" encoding="UTF-8" standalone="yes"?>
<Relationships xmlns="http://schemas.openxmlformats.org/package/2006/relationships"><Relationship Id="rId1" Type="http://schemas.openxmlformats.org/officeDocument/2006/relationships/image" Target="../media/image85.emf"/></Relationships>
</file>

<file path=ppt/drawings/_rels/vmlDrawing19.vml.rels><?xml version="1.0" encoding="UTF-8" standalone="yes"?>
<Relationships xmlns="http://schemas.openxmlformats.org/package/2006/relationships"><Relationship Id="rId1" Type="http://schemas.openxmlformats.org/officeDocument/2006/relationships/image" Target="../media/image86.emf"/></Relationships>
</file>

<file path=ppt/drawings/_rels/vmlDrawing20.vml.rels><?xml version="1.0" encoding="UTF-8" standalone="yes"?>
<Relationships xmlns="http://schemas.openxmlformats.org/package/2006/relationships"><Relationship Id="rId1" Type="http://schemas.openxmlformats.org/officeDocument/2006/relationships/image" Target="../media/image87.emf"/></Relationships>
</file>

<file path=ppt/drawings/_rels/vmlDrawing21.vml.rels><?xml version="1.0" encoding="UTF-8" standalone="yes"?>
<Relationships xmlns="http://schemas.openxmlformats.org/package/2006/relationships"><Relationship Id="rId1" Type="http://schemas.openxmlformats.org/officeDocument/2006/relationships/image" Target="../media/image88.emf"/><Relationship Id="rId2" Type="http://schemas.openxmlformats.org/officeDocument/2006/relationships/image" Target="../media/image89.emf"/></Relationships>
</file>

<file path=ppt/drawings/_rels/vmlDrawing22.vml.rels><?xml version="1.0" encoding="UTF-8" standalone="yes"?>
<Relationships xmlns="http://schemas.openxmlformats.org/package/2006/relationships"><Relationship Id="rId1" Type="http://schemas.openxmlformats.org/officeDocument/2006/relationships/image" Target="../media/image92.png"/></Relationships>
</file>

<file path=ppt/drawings/drawing1.xml><?xml version="1.0" encoding="utf-8"?>
<c:userShapes xmlns:c="http://schemas.openxmlformats.org/drawingml/2006/chart">
  <cdr:relSizeAnchor xmlns:cdr="http://schemas.openxmlformats.org/drawingml/2006/chartDrawing">
    <cdr:from>
      <cdr:x>0.04621</cdr:x>
      <cdr:y>0.10161</cdr:y>
    </cdr:from>
    <cdr:to>
      <cdr:x>0.5213</cdr:x>
      <cdr:y>0.22717</cdr:y>
    </cdr:to>
    <cdr:sp macro="" textlink="">
      <cdr:nvSpPr>
        <cdr:cNvPr id="2" name="Rectangle 1"/>
        <cdr:cNvSpPr/>
      </cdr:nvSpPr>
      <cdr:spPr>
        <a:xfrm xmlns:a="http://schemas.openxmlformats.org/drawingml/2006/main">
          <a:off x="400327" y="637850"/>
          <a:ext cx="4115807" cy="788164"/>
        </a:xfrm>
        <a:prstGeom xmlns:a="http://schemas.openxmlformats.org/drawingml/2006/main" prst="rect">
          <a:avLst/>
        </a:prstGeom>
        <a:noFill xmlns:a="http://schemas.openxmlformats.org/drawingml/2006/main"/>
      </cdr:spPr>
      <cdr:txBody>
        <a:bodyPr xmlns:a="http://schemas.openxmlformats.org/drawingml/2006/main" wrap="none" lIns="91440" tIns="45720" rIns="91440" bIns="45720">
          <a:spAutoFit/>
        </a:bodyPr>
        <a:lstStyle xmlns:a="http://schemas.openxmlformats.org/drawingml/2006/main"/>
        <a:p xmlns:a="http://schemas.openxmlformats.org/drawingml/2006/main">
          <a:pPr algn="l">
            <a:lnSpc>
              <a:spcPts val="1900"/>
            </a:lnSpc>
          </a:pPr>
          <a:r>
            <a:rPr lang="en-US" sz="1400" b="1" cap="none" spc="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rPr>
            <a:t>PE: T</a:t>
          </a:r>
          <a:r>
            <a:rPr lang="en-US" sz="1400" b="1" cap="none" spc="0" baseline="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rPr>
            <a:t>railing 12 month earnings </a:t>
          </a:r>
        </a:p>
        <a:p xmlns:a="http://schemas.openxmlformats.org/drawingml/2006/main">
          <a:pPr algn="l">
            <a:lnSpc>
              <a:spcPts val="1800"/>
            </a:lnSpc>
          </a:pPr>
          <a:r>
            <a:rPr lang="en-US" sz="1400" b="1" cap="none" spc="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rPr>
            <a:t>Normalized PE: Average</a:t>
          </a:r>
          <a:r>
            <a:rPr lang="en-US" sz="1400" b="1" cap="none" spc="0" baseline="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rPr>
            <a:t> Earnings over prior 10 years</a:t>
          </a:r>
        </a:p>
        <a:p xmlns:a="http://schemas.openxmlformats.org/drawingml/2006/main">
          <a:pPr algn="l">
            <a:lnSpc>
              <a:spcPts val="1800"/>
            </a:lnSpc>
          </a:pPr>
          <a:r>
            <a:rPr lang="en-US" sz="1400" b="1" cap="none" spc="0" baseline="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rPr>
            <a:t>CAPE: Inflation-adjusted Earnings over prior 10 years</a:t>
          </a:r>
          <a:endParaRPr lang="en-US" sz="1400" b="1" cap="none" spc="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endParaRPr>
        </a:p>
      </cdr:txBody>
    </cdr:sp>
  </cdr:relSizeAnchor>
  <cdr:relSizeAnchor xmlns:cdr="http://schemas.openxmlformats.org/drawingml/2006/chartDrawing">
    <cdr:from>
      <cdr:x>0.68069</cdr:x>
      <cdr:y>0.08475</cdr:y>
    </cdr:from>
    <cdr:to>
      <cdr:x>1</cdr:x>
      <cdr:y>0.40395</cdr:y>
    </cdr:to>
    <cdr:pic>
      <cdr:nvPicPr>
        <cdr:cNvPr id="3" name="chart"/>
        <cdr:cNvPicPr>
          <a:picLocks xmlns:a="http://schemas.openxmlformats.org/drawingml/2006/main" noChangeAspect="1"/>
        </cdr:cNvPicPr>
      </cdr:nvPicPr>
      <cdr:blipFill>
        <a:blip xmlns:a="http://schemas.openxmlformats.org/drawingml/2006/main" xmlns:r="http://schemas.openxmlformats.org/officeDocument/2006/relationships" r:embed="rId1"/>
        <a:stretch xmlns:a="http://schemas.openxmlformats.org/drawingml/2006/main">
          <a:fillRect/>
        </a:stretch>
      </cdr:blipFill>
      <cdr:spPr>
        <a:xfrm xmlns:a="http://schemas.openxmlformats.org/drawingml/2006/main">
          <a:off x="5549900" y="381000"/>
          <a:ext cx="2603500" cy="1435100"/>
        </a:xfrm>
        <a:prstGeom xmlns:a="http://schemas.openxmlformats.org/drawingml/2006/main" prst="rect">
          <a:avLst/>
        </a:prstGeom>
      </cdr:spPr>
    </cdr:pic>
  </cdr:relSizeAnchor>
</c:userShape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889492830"/>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5362" name="Rectangle 2"/>
          <p:cNvSpPr>
            <a:spLocks noGrp="1" noRot="1" noChangeAspect="1" noChangeArrowheads="1" noTextEdit="1"/>
          </p:cNvSpPr>
          <p:nvPr>
            <p:ph type="sldImg" idx="2"/>
          </p:nvPr>
        </p:nvSpPr>
        <p:spPr bwMode="auto">
          <a:xfrm>
            <a:off x="1149350" y="692150"/>
            <a:ext cx="4559300" cy="3416300"/>
          </a:xfrm>
          <a:prstGeom prst="rect">
            <a:avLst/>
          </a:prstGeom>
          <a:noFill/>
          <a:ln w="12700">
            <a:solidFill>
              <a:schemeClr val="tx1"/>
            </a:solidFill>
            <a:miter lim="800000"/>
            <a:headEnd/>
            <a:tailEnd/>
          </a:ln>
          <a:extLst>
            <a:ext uri="{909E8E84-426E-40DD-AFC4-6F175D3DCCD1}">
              <a14:hiddenFill xmlns:a14="http://schemas.microsoft.com/office/drawing/2010/main">
                <a:solidFill>
                  <a:srgbClr val="FFFFFF"/>
                </a:solidFill>
              </a14:hiddenFill>
            </a:ext>
            <a:ext uri="{FAA26D3D-D897-4be2-8F04-BA451C77F1D7}">
              <ma14:placeholderFlag xmlns:ma14="http://schemas.microsoft.com/office/mac/drawingml/2011/main" val="1"/>
            </a:ext>
          </a:extLst>
        </p:spPr>
      </p:sp>
      <p:sp>
        <p:nvSpPr>
          <p:cNvPr id="2051" name="Rectangle 3"/>
          <p:cNvSpPr>
            <a:spLocks noGrp="1" noChangeArrowheads="1"/>
          </p:cNvSpPr>
          <p:nvPr>
            <p:ph type="body" sz="quarter" idx="3"/>
          </p:nvPr>
        </p:nvSpPr>
        <p:spPr bwMode="auto">
          <a:xfrm>
            <a:off x="914400" y="4343400"/>
            <a:ext cx="5029200" cy="4114800"/>
          </a:xfrm>
          <a:prstGeom prst="rect">
            <a:avLst/>
          </a:prstGeom>
          <a:noFill/>
          <a:ln w="12700">
            <a:noFill/>
            <a:miter lim="800000"/>
            <a:headEnd/>
            <a:tailEnd/>
          </a:ln>
          <a:effectLst/>
        </p:spPr>
        <p:txBody>
          <a:bodyPr vert="horz" wrap="square" lIns="90487" tIns="44450" rIns="90487" bIns="44450" numCol="1" anchor="t" anchorCtr="0" compatLnSpc="1">
            <a:prstTxWarp prst="textNoShape">
              <a:avLst/>
            </a:prstTxWarp>
          </a:bodyPr>
          <a:lstStyle/>
          <a:p>
            <a:pPr lvl="0"/>
            <a:r>
              <a:rPr lang="en-US" noProof="0"/>
              <a:t>Click to edit Master notes styles</a:t>
            </a:r>
          </a:p>
          <a:p>
            <a:pPr lvl="1"/>
            <a:r>
              <a:rPr lang="en-US" noProof="0"/>
              <a:t>Second Level</a:t>
            </a:r>
          </a:p>
          <a:p>
            <a:pPr lvl="2"/>
            <a:r>
              <a:rPr lang="en-US" noProof="0"/>
              <a:t>Third Level</a:t>
            </a:r>
          </a:p>
          <a:p>
            <a:pPr lvl="3"/>
            <a:r>
              <a:rPr lang="en-US" noProof="0"/>
              <a:t>Fourth Level</a:t>
            </a:r>
          </a:p>
          <a:p>
            <a:pPr lvl="4"/>
            <a:r>
              <a:rPr lang="en-US" noProof="0"/>
              <a:t>Fifth Level</a:t>
            </a:r>
          </a:p>
        </p:txBody>
      </p:sp>
    </p:spTree>
    <p:extLst>
      <p:ext uri="{BB962C8B-B14F-4D97-AF65-F5344CB8AC3E}">
        <p14:creationId xmlns:p14="http://schemas.microsoft.com/office/powerpoint/2010/main" val="1995418226"/>
      </p:ext>
    </p:extLst>
  </p:cSld>
  <p:clrMap bg1="lt1" tx1="dk1" bg2="lt2" tx2="dk2" accent1="accent1" accent2="accent2" accent3="accent3" accent4="accent4" accent5="accent5" accent6="accent6" hlink="hlink" folHlink="folHlink"/>
  <p:hf hdr="0" ftr="0" dt="0"/>
  <p:notesStyle>
    <a:lvl1pPr algn="l" rtl="0" eaLnBrk="0" fontAlgn="base" hangingPunct="0">
      <a:spcBef>
        <a:spcPct val="30000"/>
      </a:spcBef>
      <a:spcAft>
        <a:spcPct val="0"/>
      </a:spcAft>
      <a:defRPr sz="1200" kern="1200">
        <a:solidFill>
          <a:schemeClr val="tx1"/>
        </a:solidFill>
        <a:latin typeface="Times" pitchFamily="-65" charset="0"/>
        <a:ea typeface="ＭＳ Ｐゴシック" pitchFamily="-65" charset="-128"/>
        <a:cs typeface="ＭＳ Ｐゴシック" pitchFamily="-65" charset="-128"/>
      </a:defRPr>
    </a:lvl1pPr>
    <a:lvl2pPr marL="457200" algn="l" rtl="0" eaLnBrk="0" fontAlgn="base" hangingPunct="0">
      <a:spcBef>
        <a:spcPct val="30000"/>
      </a:spcBef>
      <a:spcAft>
        <a:spcPct val="0"/>
      </a:spcAft>
      <a:defRPr sz="1200" kern="1200">
        <a:solidFill>
          <a:schemeClr val="tx1"/>
        </a:solidFill>
        <a:latin typeface="Times" pitchFamily="-65" charset="0"/>
        <a:ea typeface="ＭＳ Ｐゴシック" pitchFamily="-65" charset="-128"/>
        <a:cs typeface="+mn-cs"/>
      </a:defRPr>
    </a:lvl2pPr>
    <a:lvl3pPr marL="914400" algn="l" rtl="0" eaLnBrk="0" fontAlgn="base" hangingPunct="0">
      <a:spcBef>
        <a:spcPct val="30000"/>
      </a:spcBef>
      <a:spcAft>
        <a:spcPct val="0"/>
      </a:spcAft>
      <a:defRPr sz="1200" kern="1200">
        <a:solidFill>
          <a:schemeClr val="tx1"/>
        </a:solidFill>
        <a:latin typeface="Times" pitchFamily="-65" charset="0"/>
        <a:ea typeface="ＭＳ Ｐゴシック" pitchFamily="-65" charset="-128"/>
        <a:cs typeface="+mn-cs"/>
      </a:defRPr>
    </a:lvl3pPr>
    <a:lvl4pPr marL="1371600" algn="l" rtl="0" eaLnBrk="0" fontAlgn="base" hangingPunct="0">
      <a:spcBef>
        <a:spcPct val="30000"/>
      </a:spcBef>
      <a:spcAft>
        <a:spcPct val="0"/>
      </a:spcAft>
      <a:defRPr sz="1200" kern="1200">
        <a:solidFill>
          <a:schemeClr val="tx1"/>
        </a:solidFill>
        <a:latin typeface="Times" pitchFamily="-65" charset="0"/>
        <a:ea typeface="ＭＳ Ｐゴシック" pitchFamily="-65" charset="-128"/>
        <a:cs typeface="+mn-cs"/>
      </a:defRPr>
    </a:lvl4pPr>
    <a:lvl5pPr marL="1828800" algn="l" rtl="0" eaLnBrk="0" fontAlgn="base" hangingPunct="0">
      <a:spcBef>
        <a:spcPct val="30000"/>
      </a:spcBef>
      <a:spcAft>
        <a:spcPct val="0"/>
      </a:spcAft>
      <a:defRPr sz="1200" kern="1200">
        <a:solidFill>
          <a:schemeClr val="tx1"/>
        </a:solidFill>
        <a:latin typeface="Times" pitchFamily="-65" charset="0"/>
        <a:ea typeface="ＭＳ Ｐゴシック" pitchFamily="-65" charset="-128"/>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3.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4.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5.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6.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7.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8.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9.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0.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2.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3.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4.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5.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6.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7.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8.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9.xml"/></Relationships>
</file>

<file path=ppt/notesSlides/_rels/notesSlide2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0.xml"/></Relationships>
</file>

<file path=ppt/notesSlides/_rels/notesSlide2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1.xml"/></Relationships>
</file>

<file path=ppt/notesSlides/_rels/notesSlide3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2.xml"/></Relationships>
</file>

<file path=ppt/notesSlides/_rels/notesSlide3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3.xml"/></Relationships>
</file>

<file path=ppt/notesSlides/_rels/notesSlide3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4.xml"/></Relationships>
</file>

<file path=ppt/notesSlides/_rels/notesSlide3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5.xml"/></Relationships>
</file>

<file path=ppt/notesSlides/_rels/notesSlide3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6.xml"/></Relationships>
</file>

<file path=ppt/notesSlides/_rels/notesSlide3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7.xml"/></Relationships>
</file>

<file path=ppt/notesSlides/_rels/notesSlide3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8.xml"/></Relationships>
</file>

<file path=ppt/notesSlides/_rels/notesSlide3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9.xml"/></Relationships>
</file>

<file path=ppt/notesSlides/_rels/notesSlide3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0.xml"/></Relationships>
</file>

<file path=ppt/notesSlides/_rels/notesSlide3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1.xml"/></Relationships>
</file>

<file path=ppt/notesSlides/_rels/notesSlide4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2.xml"/></Relationships>
</file>

<file path=ppt/notesSlides/_rels/notesSlide4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3.xml"/></Relationships>
</file>

<file path=ppt/notesSlides/_rels/notesSlide4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4.xml"/></Relationships>
</file>

<file path=ppt/notesSlides/_rels/notesSlide4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5.xml"/></Relationships>
</file>

<file path=ppt/notesSlides/_rels/notesSlide4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6.xml"/></Relationships>
</file>

<file path=ppt/notesSlides/_rels/notesSlide4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7.xml"/></Relationships>
</file>

<file path=ppt/notesSlides/_rels/notesSlide4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8.xml"/></Relationships>
</file>

<file path=ppt/notesSlides/_rels/notesSlide4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9.xml"/></Relationships>
</file>

<file path=ppt/notesSlides/_rels/notesSlide4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0.xml"/></Relationships>
</file>

<file path=ppt/notesSlides/_rels/notesSlide4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1.xml"/></Relationships>
</file>

<file path=ppt/notesSlides/_rels/notesSlide5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2.xml"/></Relationships>
</file>

<file path=ppt/notesSlides/_rels/notesSlide5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3.xml"/></Relationships>
</file>

<file path=ppt/notesSlides/_rels/notesSlide5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4.xml"/></Relationships>
</file>

<file path=ppt/notesSlides/_rels/notesSlide5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5.xml"/></Relationships>
</file>

<file path=ppt/notesSlides/_rels/notesSlide5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6.xml"/></Relationships>
</file>

<file path=ppt/notesSlides/_rels/notesSlide5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7.xml"/></Relationships>
</file>

<file path=ppt/notesSlides/_rels/notesSlide5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8.xml"/></Relationships>
</file>

<file path=ppt/notesSlides/_rels/notesSlide5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9.xml"/></Relationships>
</file>

<file path=ppt/notesSlides/_rels/notesSlide5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0.xml"/></Relationships>
</file>

<file path=ppt/notesSlides/_rels/notesSlide5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1.xml"/></Relationships>
</file>

<file path=ppt/notesSlides/_rels/notesSlide6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2.xml"/></Relationships>
</file>

<file path=ppt/notesSlides/_rels/notesSlide6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3.xml"/></Relationships>
</file>

<file path=ppt/notesSlides/_rels/notesSlide6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4.xml"/></Relationships>
</file>

<file path=ppt/notesSlides/_rels/notesSlide6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5.xml"/></Relationships>
</file>

<file path=ppt/notesSlides/_rels/notesSlide6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6.xml"/></Relationships>
</file>

<file path=ppt/notesSlides/_rels/notesSlide6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7.xml"/></Relationships>
</file>

<file path=ppt/notesSlides/_rels/notesSlide6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8.xml"/></Relationships>
</file>

<file path=ppt/notesSlides/_rels/notesSlide6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9.xml"/></Relationships>
</file>

<file path=ppt/notesSlides/_rels/notesSlide6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1.xml"/></Relationships>
</file>

<file path=ppt/notesSlides/_rels/notesSlide6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2.xml"/></Relationships>
</file>

<file path=ppt/notesSlides/_rels/notesSlide7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3.xml"/></Relationships>
</file>

<file path=ppt/notesSlides/_rels/notesSlide7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4.xml"/></Relationships>
</file>

<file path=ppt/notesSlides/_rels/notesSlide7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5.xml"/></Relationships>
</file>

<file path=ppt/notesSlides/_rels/notesSlide7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6.xml"/></Relationships>
</file>

<file path=ppt/notesSlides/_rels/notesSlide7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7.xml"/></Relationships>
</file>

<file path=ppt/notesSlides/_rels/notesSlide7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8.xml"/></Relationships>
</file>

<file path=ppt/notesSlides/_rels/notesSlide7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9.xml"/></Relationships>
</file>

<file path=ppt/notesSlides/_rels/notesSlide7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0.xml"/></Relationships>
</file>

<file path=ppt/notesSlides/_rels/notesSlide7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1.xml"/></Relationships>
</file>

<file path=ppt/notesSlides/_rels/notesSlide7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4.xml"/></Relationships>
</file>

<file path=ppt/notesSlides/_rels/notesSlide8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5.xml"/></Relationships>
</file>

<file path=ppt/notesSlides/_rels/notesSlide8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6.xml"/></Relationships>
</file>

<file path=ppt/notesSlides/_rels/notesSlide8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7.xml"/></Relationships>
</file>

<file path=ppt/notesSlides/_rels/notesSlide8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9.xml"/></Relationships>
</file>

<file path=ppt/notesSlides/_rels/notesSlide8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0.xml"/></Relationships>
</file>

<file path=ppt/notesSlides/_rels/notesSlide8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1.xml"/></Relationships>
</file>

<file path=ppt/notesSlides/_rels/notesSlide8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2.xml"/></Relationships>
</file>

<file path=ppt/notesSlides/_rels/notesSlide8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3.xml"/></Relationships>
</file>

<file path=ppt/notesSlides/_rels/notesSlide8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4.xml"/></Relationships>
</file>

<file path=ppt/notesSlides/_rels/notesSlide8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5.xml"/></Relationships>
</file>

<file path=ppt/notesSlides/_rels/notesSlide9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6.xml"/></Relationships>
</file>

<file path=ppt/notesSlides/_rels/notesSlide9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7.xml"/></Relationships>
</file>

<file path=ppt/notesSlides/_rels/notesSlide9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8.xml"/></Relationships>
</file>

<file path=ppt/notesSlides/_rels/notesSlide9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9.xml"/></Relationships>
</file>

<file path=ppt/notesSlides/_rels/notesSlide9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0.xml"/></Relationships>
</file>

<file path=ppt/notesSlides/_rels/notesSlide9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1.xml"/></Relationships>
</file>

<file path=ppt/notesSlides/_rels/notesSlide9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2.xml"/></Relationships>
</file>

<file path=ppt/notesSlides/_rels/notesSlide9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4.xml"/></Relationships>
</file>

<file path=ppt/notesSlides/_rels/notesSlide9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5.xml"/></Relationships>
</file>

<file path=ppt/notesSlides/_rels/notesSlide9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6.xml"/></Relationships>
</file>

<file path=ppt/notesSlides/_rels/notesSlide10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7.xml"/></Relationships>
</file>

<file path=ppt/notesSlides/_rels/notesSlide10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8.xml"/></Relationships>
</file>

<file path=ppt/notesSlides/_rels/notesSlide10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9.xml"/></Relationships>
</file>

<file path=ppt/notesSlides/_rels/notesSlide10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0.xml"/></Relationships>
</file>

<file path=ppt/notesSlides/_rels/notesSlide10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1.xml"/></Relationships>
</file>

<file path=ppt/notesSlides/_rels/notesSlide10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2.xml"/></Relationships>
</file>

<file path=ppt/notesSlides/_rels/notesSlide10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3.xml"/></Relationships>
</file>

<file path=ppt/notesSlides/_rels/notesSlide10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4.xml"/></Relationships>
</file>

<file path=ppt/notesSlides/_rels/notesSlide10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5.xml"/></Relationships>
</file>

<file path=ppt/notesSlides/_rels/notesSlide10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6.xml"/></Relationships>
</file>

<file path=ppt/notesSlides/_rels/notesSlide1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7.xml"/></Relationships>
</file>

<file path=ppt/notesSlides/_rels/notesSlide11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8.xml"/></Relationships>
</file>

<file path=ppt/notesSlides/_rels/notesSlide11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9.xml"/></Relationships>
</file>

<file path=ppt/notesSlides/_rels/notesSlide11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0.xml"/></Relationships>
</file>

<file path=ppt/notesSlides/_rels/notesSlide11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1.xml"/></Relationships>
</file>

<file path=ppt/notesSlides/_rels/notesSlide11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2.xml"/></Relationships>
</file>

<file path=ppt/notesSlides/_rels/notesSlide11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3.xml"/></Relationships>
</file>

<file path=ppt/notesSlides/_rels/notesSlide11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4.xml"/></Relationships>
</file>

<file path=ppt/notesSlides/_rels/notesSlide11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5.xml"/></Relationships>
</file>

<file path=ppt/notesSlides/_rels/notesSlide11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6.xml"/></Relationships>
</file>

<file path=ppt/notesSlides/_rels/notesSlide12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7.xml"/></Relationships>
</file>

<file path=ppt/notesSlides/_rels/notesSlide12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8.xml"/></Relationships>
</file>

<file path=ppt/notesSlides/_rels/notesSlide12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9.xml"/></Relationships>
</file>

<file path=ppt/notesSlides/_rels/notesSlide12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30.xml"/></Relationships>
</file>

<file path=ppt/notesSlides/_rels/notesSlide12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31.xml"/></Relationships>
</file>

<file path=ppt/notesSlides/_rels/notesSlide12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32.xml"/></Relationships>
</file>

<file path=ppt/notesSlides/_rels/notesSlide12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33.xml"/></Relationships>
</file>

<file path=ppt/notesSlides/_rels/notesSlide12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34.xml"/></Relationships>
</file>

<file path=ppt/notesSlides/_rels/notesSlide12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35.xml"/></Relationships>
</file>

<file path=ppt/notesSlides/_rels/notesSlide12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36.xml"/></Relationships>
</file>

<file path=ppt/notesSlides/_rels/notesSlide13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37.xml"/></Relationships>
</file>

<file path=ppt/notesSlides/_rels/notesSlide13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38.xml"/></Relationships>
</file>

<file path=ppt/notesSlides/_rels/notesSlide13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39.xml"/></Relationships>
</file>

<file path=ppt/notesSlides/_rels/notesSlide13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40.xml"/></Relationships>
</file>

<file path=ppt/notesSlides/_rels/notesSlide13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41.xml"/></Relationships>
</file>

<file path=ppt/notesSlides/_rels/notesSlide13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42.xml"/></Relationships>
</file>

<file path=ppt/notesSlides/_rels/notesSlide13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43.xml"/></Relationships>
</file>

<file path=ppt/notesSlides/_rels/notesSlide13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44.xml"/></Relationships>
</file>

<file path=ppt/notesSlides/_rels/notesSlide13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45.xml"/></Relationships>
</file>

<file path=ppt/notesSlides/_rels/notesSlide13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46.xml"/></Relationships>
</file>

<file path=ppt/notesSlides/_rels/notesSlide14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47.xml"/></Relationships>
</file>

<file path=ppt/notesSlides/_rels/notesSlide14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48.xml"/></Relationships>
</file>

<file path=ppt/notesSlides/_rels/notesSlide14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49.xml"/></Relationships>
</file>

<file path=ppt/notesSlides/_rels/notesSlide14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50.xml"/></Relationships>
</file>

<file path=ppt/notesSlides/_rels/notesSlide14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51.xml"/></Relationships>
</file>

<file path=ppt/notesSlides/_rels/notesSlide14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52.xml"/></Relationships>
</file>

<file path=ppt/notesSlides/_rels/notesSlide14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53.xml"/></Relationships>
</file>

<file path=ppt/notesSlides/_rels/notesSlide14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54.xml"/></Relationships>
</file>

<file path=ppt/notesSlides/_rels/notesSlide14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55.xml"/></Relationships>
</file>

<file path=ppt/notesSlides/_rels/notesSlide14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56.xml"/></Relationships>
</file>

<file path=ppt/notesSlides/_rels/notesSlide15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57.xml"/></Relationships>
</file>

<file path=ppt/notesSlides/_rels/notesSlide15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58.xml"/></Relationships>
</file>

<file path=ppt/notesSlides/_rels/notesSlide15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59.xml"/></Relationships>
</file>

<file path=ppt/notesSlides/_rels/notesSlide15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60.xml"/></Relationships>
</file>

<file path=ppt/notesSlides/_rels/notesSlide15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61.xml"/></Relationships>
</file>

<file path=ppt/notesSlides/_rels/notesSlide15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62.xml"/></Relationships>
</file>

<file path=ppt/notesSlides/_rels/notesSlide15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63.xml"/></Relationships>
</file>

<file path=ppt/notesSlides/_rels/notesSlide15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64.xml"/></Relationships>
</file>

<file path=ppt/notesSlides/_rels/notesSlide15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65.xml"/></Relationships>
</file>

<file path=ppt/notesSlides/_rels/notesSlide15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66.xml"/></Relationships>
</file>

<file path=ppt/notesSlides/_rels/notesSlide16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67.xml"/></Relationships>
</file>

<file path=ppt/notesSlides/_rels/notesSlide16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68.xml"/></Relationships>
</file>

<file path=ppt/notesSlides/_rels/notesSlide16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69.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09" name="Rectangle 2"/>
          <p:cNvSpPr>
            <a:spLocks noGrp="1" noRot="1" noChangeAspect="1" noChangeArrowheads="1" noTextEdit="1"/>
          </p:cNvSpPr>
          <p:nvPr>
            <p:ph type="sldImg"/>
          </p:nvPr>
        </p:nvSpPr>
        <p:spPr>
          <a:xfrm>
            <a:off x="1150938" y="692150"/>
            <a:ext cx="4556125" cy="3416300"/>
          </a:xfrm>
          <a:ln/>
        </p:spPr>
      </p:sp>
      <p:sp>
        <p:nvSpPr>
          <p:cNvPr id="17410"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charset="0"/>
                <a:ea typeface="ＭＳ Ｐゴシック" charset="-128"/>
              </a:rPr>
              <a:t>Most self proclaimed experts on valuation are really experts on pricing (which is what relative valuation is all about…)</a:t>
            </a:r>
          </a:p>
        </p:txBody>
      </p:sp>
    </p:spTree>
    <p:extLst>
      <p:ext uri="{BB962C8B-B14F-4D97-AF65-F5344CB8AC3E}">
        <p14:creationId xmlns:p14="http://schemas.microsoft.com/office/powerpoint/2010/main" val="186530562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7" name="Rectangle 2"/>
          <p:cNvSpPr>
            <a:spLocks noGrp="1" noRot="1" noChangeAspect="1" noChangeArrowheads="1"/>
          </p:cNvSpPr>
          <p:nvPr>
            <p:ph type="sldImg"/>
          </p:nvPr>
        </p:nvSpPr>
        <p:spPr>
          <a:xfrm>
            <a:off x="1150938" y="692150"/>
            <a:ext cx="4556125" cy="3416300"/>
          </a:xfrm>
          <a:solidFill>
            <a:srgbClr val="FFFFFF"/>
          </a:solidFill>
          <a:ln/>
        </p:spPr>
      </p:sp>
      <p:sp>
        <p:nvSpPr>
          <p:cNvPr id="19458"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These are the three ingredients you find in almost every equity research report - comparables, a multiple (or standardized price) and a story (which represents the attempt to control for differences).</a:t>
            </a:r>
          </a:p>
        </p:txBody>
      </p:sp>
    </p:spTree>
    <p:extLst>
      <p:ext uri="{BB962C8B-B14F-4D97-AF65-F5344CB8AC3E}">
        <p14:creationId xmlns:p14="http://schemas.microsoft.com/office/powerpoint/2010/main" val="122529324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5" name="Rectangle 2"/>
          <p:cNvSpPr>
            <a:spLocks noGrp="1" noRot="1" noChangeAspect="1" noChangeArrowheads="1" noTextEdit="1"/>
          </p:cNvSpPr>
          <p:nvPr>
            <p:ph type="sldImg"/>
          </p:nvPr>
        </p:nvSpPr>
        <p:spPr>
          <a:xfrm>
            <a:off x="1150938" y="692150"/>
            <a:ext cx="4556125" cy="3416300"/>
          </a:xfrm>
          <a:ln/>
        </p:spPr>
      </p:sp>
      <p:sp>
        <p:nvSpPr>
          <p:cNvPr id="21506"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a:lstStyle/>
          <a:p>
            <a:endParaRPr lang="en-US" altLang="en-US">
              <a:latin typeface="Times" charset="0"/>
              <a:ea typeface="ＭＳ Ｐゴシック" charset="-128"/>
            </a:endParaRPr>
          </a:p>
        </p:txBody>
      </p:sp>
    </p:spTree>
    <p:extLst>
      <p:ext uri="{BB962C8B-B14F-4D97-AF65-F5344CB8AC3E}">
        <p14:creationId xmlns:p14="http://schemas.microsoft.com/office/powerpoint/2010/main" val="128281040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3" name="Rectangle 2"/>
          <p:cNvSpPr>
            <a:spLocks noGrp="1" noRot="1" noChangeAspect="1" noChangeArrowheads="1" noTextEdit="1"/>
          </p:cNvSpPr>
          <p:nvPr>
            <p:ph type="sldImg"/>
          </p:nvPr>
        </p:nvSpPr>
        <p:spPr>
          <a:xfrm>
            <a:off x="1150938" y="692150"/>
            <a:ext cx="4556125" cy="3416300"/>
          </a:xfrm>
          <a:ln/>
        </p:spPr>
      </p:sp>
      <p:sp>
        <p:nvSpPr>
          <p:cNvPr id="23554"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marL="228600" indent="-228600"/>
            <a:r>
              <a:rPr lang="en-US" altLang="en-US">
                <a:latin typeface="Times" charset="0"/>
                <a:ea typeface="ＭＳ Ｐゴシック" charset="-128"/>
              </a:rPr>
              <a:t>Most valuations that you see are relative valuations. There are three reasons why relative valuations are so popular:</a:t>
            </a:r>
          </a:p>
          <a:p>
            <a:pPr marL="228600" indent="-228600">
              <a:buFontTx/>
              <a:buAutoNum type="arabicPeriod"/>
            </a:pPr>
            <a:r>
              <a:rPr lang="en-US" altLang="en-US">
                <a:latin typeface="Times" charset="0"/>
                <a:ea typeface="ＭＳ Ｐゴシック" charset="-128"/>
              </a:rPr>
              <a:t>If your objective is to buy or sell something,  not matter what the price, you can justify your decision using relative valuation. There will always be some other assets out there which are more underpriced or overpriced than the asset you are buying or selling.</a:t>
            </a:r>
          </a:p>
          <a:p>
            <a:pPr marL="228600" indent="-228600">
              <a:buFontTx/>
              <a:buAutoNum type="arabicPeriod"/>
            </a:pPr>
            <a:r>
              <a:rPr lang="en-US" altLang="en-US">
                <a:latin typeface="Times" charset="0"/>
                <a:ea typeface="ＭＳ Ｐゴシック" charset="-128"/>
              </a:rPr>
              <a:t>In contrast to the detail and time needed for discounted cashflow valuation, relative valuation is quicker and seems to require fewer (explicit) assumptions about the future. </a:t>
            </a:r>
          </a:p>
          <a:p>
            <a:pPr marL="228600" indent="-228600">
              <a:buFontTx/>
              <a:buAutoNum type="arabicPeriod"/>
            </a:pPr>
            <a:r>
              <a:rPr lang="en-US" altLang="en-US">
                <a:latin typeface="Times" charset="0"/>
                <a:ea typeface="ＭＳ Ｐゴシック" charset="-128"/>
              </a:rPr>
              <a:t>Discounted cash flow valuation, by focusing on fundamentals, and ignoring the market mood, leads to contrarian valuations. While the odds of winning in the long term may be higher, there is also the danger that if you are wrong, you will be wrong alone.</a:t>
            </a:r>
          </a:p>
        </p:txBody>
      </p:sp>
    </p:spTree>
    <p:extLst>
      <p:ext uri="{BB962C8B-B14F-4D97-AF65-F5344CB8AC3E}">
        <p14:creationId xmlns:p14="http://schemas.microsoft.com/office/powerpoint/2010/main" val="160612779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1" name="Rectangle 2"/>
          <p:cNvSpPr>
            <a:spLocks noGrp="1" noRot="1" noChangeAspect="1" noChangeArrowheads="1"/>
          </p:cNvSpPr>
          <p:nvPr>
            <p:ph type="sldImg"/>
          </p:nvPr>
        </p:nvSpPr>
        <p:spPr>
          <a:xfrm>
            <a:off x="1150938" y="692150"/>
            <a:ext cx="4556125" cy="3416300"/>
          </a:xfrm>
          <a:solidFill>
            <a:srgbClr val="FFFFFF"/>
          </a:solidFill>
          <a:ln/>
        </p:spPr>
      </p:sp>
      <p:sp>
        <p:nvSpPr>
          <p:cNvPr id="25602"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Since relative valuation models more closely mirror the market, they are less likely to leave their adherents on the fringes. There is safety in numbers - a portfolio manages is less likely to lose his or her job if he or she makes the same mistake as other portfolio managers.</a:t>
            </a:r>
          </a:p>
          <a:p>
            <a:r>
              <a:rPr lang="en-US" altLang="en-US">
                <a:latin typeface="Times" charset="0"/>
                <a:ea typeface="ＭＳ Ｐゴシック" charset="-128"/>
              </a:rPr>
              <a:t>Unlike discounted cash flow models, you will always find under or over valued stocks using multiples.</a:t>
            </a:r>
          </a:p>
        </p:txBody>
      </p:sp>
    </p:spTree>
    <p:extLst>
      <p:ext uri="{BB962C8B-B14F-4D97-AF65-F5344CB8AC3E}">
        <p14:creationId xmlns:p14="http://schemas.microsoft.com/office/powerpoint/2010/main" val="32040777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49" name="Rectangle 2"/>
          <p:cNvSpPr>
            <a:spLocks noGrp="1" noRot="1" noChangeAspect="1" noChangeArrowheads="1" noTextEdit="1"/>
          </p:cNvSpPr>
          <p:nvPr>
            <p:ph type="sldImg"/>
          </p:nvPr>
        </p:nvSpPr>
        <p:spPr>
          <a:xfrm>
            <a:off x="1150938" y="692150"/>
            <a:ext cx="4556125" cy="3416300"/>
          </a:xfrm>
          <a:ln/>
        </p:spPr>
      </p:sp>
      <p:sp>
        <p:nvSpPr>
          <p:cNvPr id="27650"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charset="0"/>
                <a:ea typeface="ＭＳ Ｐゴシック" charset="-128"/>
              </a:rPr>
              <a:t>The distinction between price (representing equity value) and value (representing the combined market value of equity and debt) and enterprise value (representing firm value - cash and marketable securities) should be noted.</a:t>
            </a:r>
          </a:p>
          <a:p>
            <a:r>
              <a:rPr lang="en-US" altLang="en-US">
                <a:latin typeface="Times" charset="0"/>
                <a:ea typeface="ＭＳ Ｐゴシック" charset="-128"/>
              </a:rPr>
              <a:t>Note that the denominator can be a number from the income statement (revenues, earnings) or one from the balance sheet (book value). It can even be a non-financial input (number of employees or units of the product produced).</a:t>
            </a:r>
          </a:p>
        </p:txBody>
      </p:sp>
    </p:spTree>
    <p:extLst>
      <p:ext uri="{BB962C8B-B14F-4D97-AF65-F5344CB8AC3E}">
        <p14:creationId xmlns:p14="http://schemas.microsoft.com/office/powerpoint/2010/main" val="135197139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7" name="Rectangle 2"/>
          <p:cNvSpPr>
            <a:spLocks noGrp="1" noRot="1" noChangeAspect="1" noChangeArrowheads="1"/>
          </p:cNvSpPr>
          <p:nvPr>
            <p:ph type="sldImg"/>
          </p:nvPr>
        </p:nvSpPr>
        <p:spPr>
          <a:xfrm>
            <a:off x="1150938" y="692150"/>
            <a:ext cx="4556125" cy="3416300"/>
          </a:xfrm>
          <a:solidFill>
            <a:srgbClr val="FFFFFF"/>
          </a:solidFill>
          <a:ln/>
        </p:spPr>
      </p:sp>
      <p:sp>
        <p:nvSpPr>
          <p:cNvPr id="29698"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While we can rail about the fact that a valuation based upon multiples is not as detailed as a discounted cashflow valuation,, the reality is that analysts will continue to use multiples to value companies and that we will often have to use these valuations.</a:t>
            </a:r>
          </a:p>
          <a:p>
            <a:r>
              <a:rPr lang="en-US" altLang="en-US">
                <a:latin typeface="Times" charset="0"/>
                <a:ea typeface="ＭＳ Ｐゴシック" charset="-128"/>
              </a:rPr>
              <a:t>Given this reality, we have to think about how best to use multiples. These four steps represent a way in which we can deconstruct any multiple, understand how to use it well and discover when it is being misused.</a:t>
            </a:r>
          </a:p>
        </p:txBody>
      </p:sp>
    </p:spTree>
    <p:extLst>
      <p:ext uri="{BB962C8B-B14F-4D97-AF65-F5344CB8AC3E}">
        <p14:creationId xmlns:p14="http://schemas.microsoft.com/office/powerpoint/2010/main" val="5878366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5" name="Rectangle 2"/>
          <p:cNvSpPr>
            <a:spLocks noGrp="1" noRot="1" noChangeAspect="1" noChangeArrowheads="1"/>
          </p:cNvSpPr>
          <p:nvPr>
            <p:ph type="sldImg"/>
          </p:nvPr>
        </p:nvSpPr>
        <p:spPr>
          <a:xfrm>
            <a:off x="1150938" y="692150"/>
            <a:ext cx="4556125" cy="3416300"/>
          </a:xfrm>
          <a:solidFill>
            <a:srgbClr val="FFFFFF"/>
          </a:solidFill>
          <a:ln/>
        </p:spPr>
      </p:sp>
      <p:sp>
        <p:nvSpPr>
          <p:cNvPr id="31746" name="Rectangle 3"/>
          <p:cNvSpPr>
            <a:spLocks noGrp="1" noChangeArrowheads="1"/>
          </p:cNvSpPr>
          <p:nvPr>
            <p:ph type="body" idx="1"/>
          </p:nvPr>
        </p:nvSpPr>
        <p:spPr>
          <a:solidFill>
            <a:srgbClr val="FFFFFF"/>
          </a:solidFill>
          <a:ln>
            <a:solidFill>
              <a:srgbClr val="000000"/>
            </a:solidFill>
          </a:ln>
        </p:spPr>
        <p:txBody>
          <a:bodyPr/>
          <a:lstStyle/>
          <a:p>
            <a:pPr marL="228600" indent="-228600"/>
            <a:r>
              <a:rPr lang="en-US" altLang="en-US" i="1">
                <a:latin typeface="Times" charset="0"/>
                <a:ea typeface="ＭＳ Ｐゴシック" charset="-128"/>
              </a:rPr>
              <a:t>Consistent definition:</a:t>
            </a:r>
            <a:endParaRPr lang="en-US" altLang="en-US">
              <a:latin typeface="Times" charset="0"/>
              <a:ea typeface="ＭＳ Ｐゴシック" charset="-128"/>
            </a:endParaRPr>
          </a:p>
          <a:p>
            <a:pPr marL="228600" indent="-228600"/>
            <a:r>
              <a:rPr lang="en-US" altLang="en-US">
                <a:latin typeface="Times" charset="0"/>
                <a:ea typeface="ＭＳ Ｐゴシック" charset="-128"/>
              </a:rPr>
              <a:t>Consider two widely used multiples that are consistently defined. In the price-earnings ratio (PE), the numerator is equity value per share and the denominator is equity earnings per share. In the enterprise value/ EBITDA multiple, the numerator is firm value and the denominator is a pre-tax cash flow to all claimholders in the firm. In contrast, the price to EBITDA multiple is inconsistent. Why is this a problem? If you are comparing firms with different debt ratios, the firms will more debt will look cheaper on a price to EBITDA basis.</a:t>
            </a:r>
          </a:p>
          <a:p>
            <a:pPr marL="228600" indent="-228600"/>
            <a:r>
              <a:rPr lang="en-US" altLang="en-US" i="1">
                <a:latin typeface="Times" charset="0"/>
                <a:ea typeface="ＭＳ Ｐゴシック" charset="-128"/>
              </a:rPr>
              <a:t>Uniformally Estimated:</a:t>
            </a:r>
            <a:endParaRPr lang="en-US" altLang="en-US">
              <a:latin typeface="Times" charset="0"/>
              <a:ea typeface="ＭＳ Ｐゴシック" charset="-128"/>
            </a:endParaRPr>
          </a:p>
          <a:p>
            <a:pPr marL="228600" indent="-228600"/>
            <a:r>
              <a:rPr lang="en-US" altLang="en-US">
                <a:latin typeface="Times" charset="0"/>
                <a:ea typeface="ＭＳ Ｐゴシック" charset="-128"/>
              </a:rPr>
              <a:t>This is actually much more difficult than it looks. Even if accounting standards are the same across firms, you run into two problems:</a:t>
            </a:r>
          </a:p>
          <a:p>
            <a:pPr marL="228600" indent="-228600">
              <a:buFontTx/>
              <a:buAutoNum type="arabicPeriod"/>
            </a:pPr>
            <a:r>
              <a:rPr lang="en-US" altLang="en-US">
                <a:latin typeface="Times" charset="0"/>
                <a:ea typeface="ＭＳ Ｐゴシック" charset="-128"/>
              </a:rPr>
              <a:t>The degree to which firms bend accounting rules for their own purposes varies across firms. Some firms are inherently more conservative in reporting earnings than others.</a:t>
            </a:r>
          </a:p>
          <a:p>
            <a:pPr marL="228600" indent="-228600">
              <a:buFontTx/>
              <a:buAutoNum type="arabicPeriod"/>
            </a:pPr>
            <a:r>
              <a:rPr lang="en-US" altLang="en-US">
                <a:latin typeface="Times" charset="0"/>
                <a:ea typeface="ＭＳ Ｐゴシック" charset="-128"/>
              </a:rPr>
              <a:t>The financial year ends at different points for different firms. If the denominator is the earnings in the most recent financial year, the multiple may not be comparable if some firms have December year-ends and some have June year-ends.</a:t>
            </a:r>
          </a:p>
        </p:txBody>
      </p:sp>
    </p:spTree>
    <p:extLst>
      <p:ext uri="{BB962C8B-B14F-4D97-AF65-F5344CB8AC3E}">
        <p14:creationId xmlns:p14="http://schemas.microsoft.com/office/powerpoint/2010/main" val="13458003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3" name="Rectangle 2"/>
          <p:cNvSpPr>
            <a:spLocks noGrp="1" noRot="1" noChangeAspect="1" noChangeArrowheads="1"/>
          </p:cNvSpPr>
          <p:nvPr>
            <p:ph type="sldImg"/>
          </p:nvPr>
        </p:nvSpPr>
        <p:spPr>
          <a:xfrm>
            <a:off x="1150938" y="692150"/>
            <a:ext cx="4556125" cy="3416300"/>
          </a:xfrm>
          <a:solidFill>
            <a:srgbClr val="FFFFFF"/>
          </a:solidFill>
          <a:ln/>
        </p:spPr>
      </p:sp>
      <p:sp>
        <p:nvSpPr>
          <p:cNvPr id="33794"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This is only the tip of the iceberg. You can have EPS before and after extraordinary items, primary and diluted EPS..</a:t>
            </a:r>
          </a:p>
          <a:p>
            <a:r>
              <a:rPr lang="en-US" altLang="en-US">
                <a:latin typeface="Times" charset="0"/>
                <a:ea typeface="ＭＳ Ｐゴシック" charset="-128"/>
              </a:rPr>
              <a:t>When you are negotiating with someone else and you are both using PE ratios to make your case, the first step is to make sure that you are using the same PE ratio.</a:t>
            </a:r>
          </a:p>
          <a:p>
            <a:r>
              <a:rPr lang="en-US" altLang="en-US">
                <a:latin typeface="Times" charset="0"/>
                <a:ea typeface="ＭＳ Ｐゴシック" charset="-128"/>
              </a:rPr>
              <a:t>There is also the tendency on the part of analysts to pick the definition of pE that best fits their biases. For instance, bullish analysts in the 1990s almost always used forward PE whereas bearish analysts used trailing PE. Since earnings were rising the former were generally much lower than the latter. </a:t>
            </a:r>
          </a:p>
        </p:txBody>
      </p:sp>
    </p:spTree>
    <p:extLst>
      <p:ext uri="{BB962C8B-B14F-4D97-AF65-F5344CB8AC3E}">
        <p14:creationId xmlns:p14="http://schemas.microsoft.com/office/powerpoint/2010/main" val="58636795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1" name="Slide Image Placeholder 1"/>
          <p:cNvSpPr>
            <a:spLocks noGrp="1" noRot="1" noChangeAspect="1"/>
          </p:cNvSpPr>
          <p:nvPr>
            <p:ph type="sldImg"/>
          </p:nvPr>
        </p:nvSpPr>
        <p:spPr>
          <a:xfrm>
            <a:off x="1150938" y="692150"/>
            <a:ext cx="4556125" cy="3416300"/>
          </a:xfrm>
          <a:ln/>
        </p:spPr>
      </p:sp>
      <p:sp>
        <p:nvSpPr>
          <p:cNvPr id="35842"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r>
              <a:rPr lang="en-US" altLang="en-US">
                <a:latin typeface="Times" charset="0"/>
                <a:ea typeface="ＭＳ Ｐゴシック" charset="-128"/>
              </a:rPr>
              <a:t>The answer is actually none of the above. You do have to control for the number of options outstanding… So using primary EPS is out of the question. The other three approaches treat all options as equivalent (even the one that counts in-the-money options only treats them all the same). To get consistency, you would have to value the options as options:</a:t>
            </a:r>
          </a:p>
          <a:p>
            <a:r>
              <a:rPr lang="en-US" altLang="en-US">
                <a:latin typeface="Times" charset="0"/>
                <a:ea typeface="ＭＳ Ｐゴシック" charset="-128"/>
              </a:rPr>
              <a:t>PE ratio = (Market Capitalization + Estimated Value of Options Outstanding)/ Net Income</a:t>
            </a:r>
          </a:p>
          <a:p>
            <a:r>
              <a:rPr lang="en-US" altLang="en-US">
                <a:latin typeface="Times" charset="0"/>
                <a:ea typeface="ＭＳ Ｐゴシック" charset="-128"/>
              </a:rPr>
              <a:t>Messy…</a:t>
            </a:r>
          </a:p>
        </p:txBody>
      </p:sp>
    </p:spTree>
    <p:extLst>
      <p:ext uri="{BB962C8B-B14F-4D97-AF65-F5344CB8AC3E}">
        <p14:creationId xmlns:p14="http://schemas.microsoft.com/office/powerpoint/2010/main" val="28374679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89" name="Rectangle 2"/>
          <p:cNvSpPr>
            <a:spLocks noGrp="1" noRot="1" noChangeAspect="1" noChangeArrowheads="1"/>
          </p:cNvSpPr>
          <p:nvPr>
            <p:ph type="sldImg"/>
          </p:nvPr>
        </p:nvSpPr>
        <p:spPr>
          <a:xfrm>
            <a:off x="1150938" y="692150"/>
            <a:ext cx="4556125" cy="3416300"/>
          </a:xfrm>
          <a:solidFill>
            <a:srgbClr val="FFFFFF"/>
          </a:solidFill>
          <a:ln/>
        </p:spPr>
      </p:sp>
      <p:sp>
        <p:nvSpPr>
          <p:cNvPr id="37890"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The problem with using firm value is that cash is included in the numerator but not in the denominator. That is why the enterprise value version makes more sense…</a:t>
            </a:r>
          </a:p>
          <a:p>
            <a:r>
              <a:rPr lang="en-US" altLang="en-US">
                <a:latin typeface="Times" charset="0"/>
                <a:ea typeface="ＭＳ Ｐゴシック" charset="-128"/>
              </a:rPr>
              <a:t>A broad problem is posed when firms have holdings in other firms. If such holdings are passive, Value to EBITDA multiples will be overstated, since the numerator will include the value of your holdings, while the EBITDA will not include any of the income from these holdings. If such holdings are majority active and consolidated, the value to EBITDA will be understated because the numerator will include only the portion of the equity you own in the subsidiary but the EBITDA will include all of the EBITDA in the subsidiary.</a:t>
            </a:r>
          </a:p>
          <a:p>
            <a:r>
              <a:rPr lang="en-US" altLang="en-US">
                <a:latin typeface="Times" charset="0"/>
                <a:ea typeface="ＭＳ Ｐゴシック" charset="-128"/>
              </a:rPr>
              <a:t>The safest thing to do (assuming you can do this) is to net out the market value of your holdings from the numerator (for both active and passive holdings) and the EBITDA of your holdings from the denominator ( for majority active holdings)</a:t>
            </a:r>
          </a:p>
        </p:txBody>
      </p:sp>
    </p:spTree>
    <p:extLst>
      <p:ext uri="{BB962C8B-B14F-4D97-AF65-F5344CB8AC3E}">
        <p14:creationId xmlns:p14="http://schemas.microsoft.com/office/powerpoint/2010/main" val="1518687225"/>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7" name="Slide Image Placeholder 1"/>
          <p:cNvSpPr>
            <a:spLocks noGrp="1" noRot="1" noChangeAspect="1"/>
          </p:cNvSpPr>
          <p:nvPr>
            <p:ph type="sldImg"/>
          </p:nvPr>
        </p:nvSpPr>
        <p:spPr>
          <a:xfrm>
            <a:off x="1150938" y="692150"/>
            <a:ext cx="4556125" cy="3416300"/>
          </a:xfrm>
          <a:ln/>
        </p:spPr>
      </p:sp>
      <p:sp>
        <p:nvSpPr>
          <p:cNvPr id="39938"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r>
              <a:rPr lang="en-US" altLang="en-US">
                <a:latin typeface="Times" charset="0"/>
                <a:ea typeface="ＭＳ Ｐゴシック" charset="-128"/>
              </a:rPr>
              <a:t>Net Rental income is closest to EBIT, as long as you don’t net out interest expenses and the house price is closest to EV. So. EV/EBIT is your best match.</a:t>
            </a:r>
          </a:p>
        </p:txBody>
      </p:sp>
    </p:spTree>
    <p:extLst>
      <p:ext uri="{BB962C8B-B14F-4D97-AF65-F5344CB8AC3E}">
        <p14:creationId xmlns:p14="http://schemas.microsoft.com/office/powerpoint/2010/main" val="1733045980"/>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5" name="Rectangle 2"/>
          <p:cNvSpPr>
            <a:spLocks noGrp="1" noRot="1" noChangeAspect="1" noChangeArrowheads="1"/>
          </p:cNvSpPr>
          <p:nvPr>
            <p:ph type="sldImg"/>
          </p:nvPr>
        </p:nvSpPr>
        <p:spPr>
          <a:xfrm>
            <a:off x="1150938" y="692150"/>
            <a:ext cx="4556125" cy="3416300"/>
          </a:xfrm>
          <a:solidFill>
            <a:srgbClr val="FFFFFF"/>
          </a:solidFill>
          <a:ln/>
        </p:spPr>
      </p:sp>
      <p:sp>
        <p:nvSpPr>
          <p:cNvPr id="41986"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Before you use a multiple and develop rules of thumb (8 times EBITDA is cheap), you need to get a sense of the cross-sectional distribution. </a:t>
            </a:r>
          </a:p>
          <a:p>
            <a:r>
              <a:rPr lang="en-US" altLang="en-US">
                <a:latin typeface="Times" charset="0"/>
                <a:ea typeface="ＭＳ Ｐゴシック" charset="-128"/>
              </a:rPr>
              <a:t>Multiples have skewed distributions. Because a multiple cannot be less than zero but can potentially be infinite, the averages for multiples will be much higher than their medians, and the difference will increase as the outliers become larger. Many services cap outliers to prevent them from altering the averages too much, results…</a:t>
            </a:r>
          </a:p>
          <a:p>
            <a:r>
              <a:rPr lang="en-US" altLang="en-US">
                <a:latin typeface="Times" charset="0"/>
                <a:ea typeface="ＭＳ Ｐゴシック" charset="-128"/>
              </a:rPr>
              <a:t>The PE ratio cannot be estimated when the earnings per share are negative. Thus, if you have a sample of 20 firms and 10 have negative earnings, you will be able to compute the PE ratio for only the 10 that have positive earnings and will throw out the remaining firms. This will induce a bias in your sample. One way to avoid this is to take the cumulative values for market capitalization and net income for all 20 firms, and compute a PE ratio based upon the cumulated values. The resulting PE ratio will generally be much higher….</a:t>
            </a:r>
          </a:p>
          <a:p>
            <a:endParaRPr lang="en-US" altLang="en-US">
              <a:latin typeface="Times" charset="0"/>
              <a:ea typeface="ＭＳ Ｐゴシック" charset="-128"/>
            </a:endParaRPr>
          </a:p>
        </p:txBody>
      </p:sp>
    </p:spTree>
    <p:extLst>
      <p:ext uri="{BB962C8B-B14F-4D97-AF65-F5344CB8AC3E}">
        <p14:creationId xmlns:p14="http://schemas.microsoft.com/office/powerpoint/2010/main" val="983081599"/>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3" name="Rectangle 2"/>
          <p:cNvSpPr>
            <a:spLocks noGrp="1" noRot="1" noChangeAspect="1" noChangeArrowheads="1" noTextEdit="1"/>
          </p:cNvSpPr>
          <p:nvPr>
            <p:ph type="sldImg"/>
          </p:nvPr>
        </p:nvSpPr>
        <p:spPr>
          <a:xfrm>
            <a:off x="1150938" y="692150"/>
            <a:ext cx="4556125" cy="3416300"/>
          </a:xfrm>
          <a:ln/>
        </p:spPr>
      </p:sp>
      <p:sp>
        <p:nvSpPr>
          <p:cNvPr id="44034"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charset="0"/>
                <a:ea typeface="ＭＳ Ｐゴシック" charset="-128"/>
              </a:rPr>
              <a:t>This graph for all U.S. firms with data available on the Value Line CD ROM (contains about 7200 firms in the overall sample). Notice that the distributions are skewed to the left and that we have capped the PE ratios at 100….</a:t>
            </a:r>
          </a:p>
        </p:txBody>
      </p:sp>
    </p:spTree>
    <p:extLst>
      <p:ext uri="{BB962C8B-B14F-4D97-AF65-F5344CB8AC3E}">
        <p14:creationId xmlns:p14="http://schemas.microsoft.com/office/powerpoint/2010/main" val="2060738022"/>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1" name="Rectangle 2"/>
          <p:cNvSpPr>
            <a:spLocks noGrp="1" noRot="1" noChangeAspect="1" noChangeArrowheads="1" noTextEdit="1"/>
          </p:cNvSpPr>
          <p:nvPr>
            <p:ph type="sldImg"/>
          </p:nvPr>
        </p:nvSpPr>
        <p:spPr>
          <a:xfrm>
            <a:off x="1150938" y="692150"/>
            <a:ext cx="4556125" cy="3416300"/>
          </a:xfrm>
          <a:ln/>
        </p:spPr>
      </p:sp>
      <p:sp>
        <p:nvSpPr>
          <p:cNvPr id="46082"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marL="228600" indent="-228600"/>
            <a:r>
              <a:rPr lang="en-US" altLang="en-US">
                <a:latin typeface="Times" charset="0"/>
                <a:ea typeface="ＭＳ Ｐゴシック" charset="-128"/>
              </a:rPr>
              <a:t>Four things to note…</a:t>
            </a:r>
          </a:p>
          <a:p>
            <a:pPr marL="228600" indent="-228600">
              <a:buFontTx/>
              <a:buAutoNum type="arabicPeriod"/>
            </a:pPr>
            <a:r>
              <a:rPr lang="en-US" altLang="en-US">
                <a:latin typeface="Times" charset="0"/>
                <a:ea typeface="ＭＳ Ｐゴシック" charset="-128"/>
              </a:rPr>
              <a:t>Notice the number of firms that we have lost in the sample as we compute PE ratios.</a:t>
            </a:r>
          </a:p>
          <a:p>
            <a:pPr marL="228600" indent="-228600">
              <a:buFontTx/>
              <a:buAutoNum type="arabicPeriod"/>
            </a:pPr>
            <a:r>
              <a:rPr lang="en-US" altLang="en-US">
                <a:latin typeface="Times" charset="0"/>
                <a:ea typeface="ＭＳ Ｐゴシック" charset="-128"/>
              </a:rPr>
              <a:t>You lose even more firms as you go to forward PE, because you need analyst estimates of expected earnings per share to compute this. Any firms not followed by analysts will not have a forward PE…</a:t>
            </a:r>
          </a:p>
          <a:p>
            <a:pPr marL="228600" indent="-228600">
              <a:buFontTx/>
              <a:buAutoNum type="arabicPeriod"/>
            </a:pPr>
            <a:r>
              <a:rPr lang="en-US" altLang="en-US">
                <a:latin typeface="Times" charset="0"/>
                <a:ea typeface="ＭＳ Ｐゴシック" charset="-128"/>
              </a:rPr>
              <a:t>The means were computed without capping the PE ratios… the outliers (notice the maximum values for the ratios) push the average to almost twice the median.</a:t>
            </a:r>
          </a:p>
          <a:p>
            <a:pPr marL="228600" indent="-228600">
              <a:buFontTx/>
              <a:buAutoNum type="arabicPeriod"/>
            </a:pPr>
            <a:r>
              <a:rPr lang="en-US" altLang="en-US">
                <a:latin typeface="Times" charset="0"/>
                <a:ea typeface="ＭＳ Ｐゴシック" charset="-128"/>
              </a:rPr>
              <a:t>The median forward PE is higher than the trailing PE which is higher than the current PE…</a:t>
            </a:r>
          </a:p>
        </p:txBody>
      </p:sp>
    </p:spTree>
    <p:extLst>
      <p:ext uri="{BB962C8B-B14F-4D97-AF65-F5344CB8AC3E}">
        <p14:creationId xmlns:p14="http://schemas.microsoft.com/office/powerpoint/2010/main" val="207676938"/>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1" name="Rectangle 2"/>
          <p:cNvSpPr>
            <a:spLocks noGrp="1" noRot="1" noChangeAspect="1" noChangeArrowheads="1" noTextEdit="1"/>
          </p:cNvSpPr>
          <p:nvPr>
            <p:ph type="sldImg"/>
          </p:nvPr>
        </p:nvSpPr>
        <p:spPr>
          <a:xfrm>
            <a:off x="1150938" y="692150"/>
            <a:ext cx="4556125" cy="3416300"/>
          </a:xfrm>
          <a:ln/>
        </p:spPr>
      </p:sp>
      <p:sp>
        <p:nvSpPr>
          <p:cNvPr id="46082" name="Rectangle 3"/>
          <p:cNvSpPr>
            <a:spLocks noGrp="1" noChangeArrowheads="1"/>
          </p:cNvSpPr>
          <p:nvPr>
            <p:ph type="body" idx="1"/>
          </p:nvPr>
        </p:nvSpPr>
        <p:spPr>
          <a:noFill/>
          <a:ln w="9525"/>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pPr marL="228600" indent="-228600"/>
            <a:r>
              <a:rPr lang="en-US" dirty="0">
                <a:latin typeface="Times" charset="0"/>
                <a:ea typeface="ＭＳ Ｐゴシック" charset="0"/>
                <a:cs typeface="ＭＳ Ｐゴシック" charset="0"/>
              </a:rPr>
              <a:t>This compares the percentages of firms in each market that trade in each PE ratio class…  </a:t>
            </a:r>
            <a:r>
              <a:rPr lang="en-US" dirty="0" smtClean="0">
                <a:latin typeface="Times" charset="0"/>
                <a:ea typeface="ＭＳ Ｐゴシック" charset="0"/>
                <a:cs typeface="ＭＳ Ｐゴシック" charset="0"/>
              </a:rPr>
              <a:t>it </a:t>
            </a:r>
            <a:r>
              <a:rPr lang="en-US" dirty="0">
                <a:latin typeface="Times" charset="0"/>
                <a:ea typeface="ＭＳ Ｐゴシック" charset="0"/>
                <a:cs typeface="ＭＳ Ｐゴシック" charset="0"/>
              </a:rPr>
              <a:t>is difficult to tell them apart. That is a change from a few years ago, when US and European stocks traded at much higher PE ratios than emerging market stocks. The convergence of PE ratios globally may reflect the blurring of the line between developed and emerging markets.</a:t>
            </a:r>
          </a:p>
        </p:txBody>
      </p:sp>
    </p:spTree>
    <p:extLst>
      <p:ext uri="{BB962C8B-B14F-4D97-AF65-F5344CB8AC3E}">
        <p14:creationId xmlns:p14="http://schemas.microsoft.com/office/powerpoint/2010/main" val="1143183378"/>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7" name="Rectangle 2"/>
          <p:cNvSpPr>
            <a:spLocks noGrp="1" noRot="1" noChangeAspect="1" noChangeArrowheads="1" noTextEdit="1"/>
          </p:cNvSpPr>
          <p:nvPr>
            <p:ph type="sldImg"/>
          </p:nvPr>
        </p:nvSpPr>
        <p:spPr>
          <a:xfrm>
            <a:off x="1150938" y="692150"/>
            <a:ext cx="4556125" cy="3416300"/>
          </a:xfrm>
          <a:ln/>
        </p:spPr>
      </p:sp>
      <p:sp>
        <p:nvSpPr>
          <p:cNvPr id="50178"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charset="0"/>
                <a:ea typeface="ＭＳ Ｐゴシック" charset="-128"/>
              </a:rPr>
              <a:t>As with the other multiples, we see convergence across markets and remarkable similarities across the groups. (All of the distributions are skewed, with peaks to the left…)</a:t>
            </a:r>
          </a:p>
          <a:p>
            <a:r>
              <a:rPr lang="en-US" altLang="en-US">
                <a:latin typeface="Times" charset="0"/>
                <a:ea typeface="ＭＳ Ｐゴシック" charset="-128"/>
              </a:rPr>
              <a:t>Japan has the highest percentage of firms that trade at less than book value… It is not coincidence that Japanese firms also earn the lowest ROEs in the world.</a:t>
            </a:r>
          </a:p>
          <a:p>
            <a:r>
              <a:rPr lang="en-US" altLang="en-US">
                <a:latin typeface="Times" charset="0"/>
                <a:ea typeface="ＭＳ Ｐゴシック" charset="-128"/>
              </a:rPr>
              <a:t>The US has the highest price to book ratios in the world. It is no coincidence that stock buybacks (which reduce book equity) are most prevalent in the US.</a:t>
            </a:r>
          </a:p>
        </p:txBody>
      </p:sp>
    </p:spTree>
    <p:extLst>
      <p:ext uri="{BB962C8B-B14F-4D97-AF65-F5344CB8AC3E}">
        <p14:creationId xmlns:p14="http://schemas.microsoft.com/office/powerpoint/2010/main" val="156477407"/>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5" name="Rectangle 2"/>
          <p:cNvSpPr>
            <a:spLocks noGrp="1" noRot="1" noChangeAspect="1" noChangeArrowheads="1" noTextEdit="1"/>
          </p:cNvSpPr>
          <p:nvPr>
            <p:ph type="sldImg"/>
          </p:nvPr>
        </p:nvSpPr>
        <p:spPr>
          <a:xfrm>
            <a:off x="1150938" y="692150"/>
            <a:ext cx="4556125" cy="3416300"/>
          </a:xfrm>
          <a:ln/>
        </p:spPr>
      </p:sp>
      <p:sp>
        <p:nvSpPr>
          <p:cNvPr id="52226"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charset="0"/>
                <a:ea typeface="ＭＳ Ｐゴシック" charset="-128"/>
              </a:rPr>
              <a:t>As with the other multiples, a heavily skewed distribution. Suggests that the rule of thumb that is often used by Wall Street (EBITDA multiple less than 8 is cheap) should be used with caution.</a:t>
            </a:r>
          </a:p>
        </p:txBody>
      </p:sp>
    </p:spTree>
    <p:extLst>
      <p:ext uri="{BB962C8B-B14F-4D97-AF65-F5344CB8AC3E}">
        <p14:creationId xmlns:p14="http://schemas.microsoft.com/office/powerpoint/2010/main" val="139579552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5" name="Slide Image Placeholder 1"/>
          <p:cNvSpPr>
            <a:spLocks noGrp="1" noRot="1" noChangeAspect="1"/>
          </p:cNvSpPr>
          <p:nvPr>
            <p:ph type="sldImg"/>
          </p:nvPr>
        </p:nvSpPr>
        <p:spPr>
          <a:xfrm>
            <a:off x="1150938" y="692150"/>
            <a:ext cx="4556125" cy="3416300"/>
          </a:xfrm>
          <a:ln/>
        </p:spPr>
      </p:sp>
      <p:sp>
        <p:nvSpPr>
          <p:cNvPr id="52226" name="Notes Placeholder 2"/>
          <p:cNvSpPr>
            <a:spLocks noGrp="1"/>
          </p:cNvSpPr>
          <p:nvPr>
            <p:ph type="body" idx="1"/>
          </p:nvPr>
        </p:nvSpPr>
        <p:spPr>
          <a:noFill/>
          <a:ln w="9525"/>
          <a:extLst>
            <a:ext uri="{FAA26D3D-D897-4be2-8F04-BA451C77F1D7}">
              <ma14:placeholderFlag xmlns:ma14="http://schemas.microsoft.com/office/mac/drawingml/2011/main"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rgbClr val="000000"/>
                </a:solidFill>
                <a:miter lim="800000"/>
                <a:headEnd/>
                <a:tailEnd/>
              </a14:hiddenLine>
            </a:ext>
          </a:extLst>
        </p:spPr>
        <p:txBody>
          <a:bodyPr/>
          <a:lstStyle/>
          <a:p>
            <a:r>
              <a:rPr lang="en-US" dirty="0" smtClean="0">
                <a:latin typeface="Times" charset="0"/>
                <a:ea typeface="ＭＳ Ｐゴシック" charset="0"/>
                <a:cs typeface="ＭＳ Ｐゴシック" charset="0"/>
              </a:rPr>
              <a:t>Having</a:t>
            </a:r>
            <a:r>
              <a:rPr lang="en-US" baseline="0" dirty="0" smtClean="0">
                <a:latin typeface="Times" charset="0"/>
                <a:ea typeface="ＭＳ Ｐゴシック" charset="0"/>
                <a:cs typeface="ＭＳ Ｐゴシック" charset="0"/>
              </a:rPr>
              <a:t> absolute values as cut offs for cheap and expensive across markets will get you into trouble because what is cheap in one market may not be cheap in another. One more reason to let the data determine what is cheap and what is expense.</a:t>
            </a:r>
            <a:endParaRPr lang="en-US" dirty="0">
              <a:latin typeface="Times" charset="0"/>
              <a:ea typeface="ＭＳ Ｐゴシック" charset="0"/>
              <a:cs typeface="ＭＳ Ｐゴシック" charset="0"/>
            </a:endParaRPr>
          </a:p>
        </p:txBody>
      </p:sp>
    </p:spTree>
    <p:extLst>
      <p:ext uri="{BB962C8B-B14F-4D97-AF65-F5344CB8AC3E}">
        <p14:creationId xmlns:p14="http://schemas.microsoft.com/office/powerpoint/2010/main" val="906593995"/>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1" name="Rectangle 2"/>
          <p:cNvSpPr>
            <a:spLocks noGrp="1" noRot="1" noChangeAspect="1" noChangeArrowheads="1" noTextEdit="1"/>
          </p:cNvSpPr>
          <p:nvPr>
            <p:ph type="sldImg"/>
          </p:nvPr>
        </p:nvSpPr>
        <p:spPr>
          <a:xfrm>
            <a:off x="1150938" y="692150"/>
            <a:ext cx="4556125" cy="3416300"/>
          </a:xfrm>
          <a:ln/>
        </p:spPr>
      </p:sp>
      <p:sp>
        <p:nvSpPr>
          <p:cNvPr id="56322"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charset="0"/>
                <a:ea typeface="ＭＳ Ｐゴシック" charset="-128"/>
              </a:rPr>
              <a:t>Behind every multiple (PE of 22, Value to EBITDA of 9) are implicit assumptions about growth, risk and cash flows.. In fact, you make the same assumptions when you use multiples that you make in discounted cashflow valuation.. The difference is that your assumptions are explicit in the latter. The first step in understanding a multiple is determining its fundamental drives…</a:t>
            </a:r>
          </a:p>
          <a:p>
            <a:r>
              <a:rPr lang="en-US" altLang="en-US">
                <a:latin typeface="Times" charset="0"/>
                <a:ea typeface="ＭＳ Ｐゴシック" charset="-128"/>
              </a:rPr>
              <a:t>Not only is it important that you find the drivers for each multiple, but you need to understand how changes in these drivers change the multiple. For example, we all accept the intuition that a company with a 20% growth rate should have a higher PE than an otherwise similar company with a 10% growth rate, but how much higher? Twice as high (which would make the relationship linear), 2.5 times as high, 1.5 times as high…</a:t>
            </a:r>
          </a:p>
        </p:txBody>
      </p:sp>
    </p:spTree>
    <p:extLst>
      <p:ext uri="{BB962C8B-B14F-4D97-AF65-F5344CB8AC3E}">
        <p14:creationId xmlns:p14="http://schemas.microsoft.com/office/powerpoint/2010/main" val="1143488544"/>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50938" y="692150"/>
            <a:ext cx="4556125" cy="3416300"/>
          </a:xfrm>
        </p:spPr>
      </p:sp>
      <p:sp>
        <p:nvSpPr>
          <p:cNvPr id="3" name="Notes Placeholder 2"/>
          <p:cNvSpPr>
            <a:spLocks noGrp="1"/>
          </p:cNvSpPr>
          <p:nvPr>
            <p:ph type="body" idx="1"/>
          </p:nvPr>
        </p:nvSpPr>
        <p:spPr/>
        <p:txBody>
          <a:bodyPr/>
          <a:lstStyle/>
          <a:p>
            <a:r>
              <a:rPr lang="en-US" dirty="0" smtClean="0"/>
              <a:t>Starting with a basic DCF model</a:t>
            </a:r>
            <a:r>
              <a:rPr lang="en-US" baseline="0" dirty="0" smtClean="0"/>
              <a:t> (equity DCF for an equity multiple &amp; firm DCF for a firm multiple), you can come up with intrinsic value equations for the multiples. Why bother? Because you can then ask the right questions or control for the right variables when using multiples.</a:t>
            </a:r>
            <a:endParaRPr lang="en-US" dirty="0"/>
          </a:p>
        </p:txBody>
      </p:sp>
    </p:spTree>
    <p:extLst>
      <p:ext uri="{BB962C8B-B14F-4D97-AF65-F5344CB8AC3E}">
        <p14:creationId xmlns:p14="http://schemas.microsoft.com/office/powerpoint/2010/main" val="1873723449"/>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3" name="Rectangle 2"/>
          <p:cNvSpPr>
            <a:spLocks noGrp="1" noRot="1" noChangeAspect="1" noChangeArrowheads="1"/>
          </p:cNvSpPr>
          <p:nvPr>
            <p:ph type="sldImg"/>
          </p:nvPr>
        </p:nvSpPr>
        <p:spPr>
          <a:xfrm>
            <a:off x="1150938" y="692150"/>
            <a:ext cx="4556125" cy="3416300"/>
          </a:xfrm>
          <a:solidFill>
            <a:srgbClr val="FFFFFF"/>
          </a:solidFill>
          <a:ln/>
        </p:spPr>
      </p:sp>
      <p:sp>
        <p:nvSpPr>
          <p:cNvPr id="59394" name="Rectangle 3"/>
          <p:cNvSpPr>
            <a:spLocks noGrp="1" noChangeArrowheads="1"/>
          </p:cNvSpPr>
          <p:nvPr>
            <p:ph type="body" idx="1"/>
          </p:nvPr>
        </p:nvSpPr>
        <p:spPr>
          <a:solidFill>
            <a:srgbClr val="FFFFFF"/>
          </a:solidFill>
          <a:ln>
            <a:solidFill>
              <a:srgbClr val="000000"/>
            </a:solidFill>
          </a:ln>
        </p:spPr>
        <p:txBody>
          <a:bodyPr/>
          <a:lstStyle/>
          <a:p>
            <a:pPr marL="228600" indent="-228600"/>
            <a:r>
              <a:rPr lang="en-US" altLang="en-US" dirty="0">
                <a:latin typeface="Times" charset="0"/>
                <a:ea typeface="ＭＳ Ｐゴシック" charset="-128"/>
              </a:rPr>
              <a:t>To get to the heart of equity multiples, we start with an equity DCF model. In this case, we consider the simplest equity valuation model - a stable growth dividend discount model. Restated in terms of the PE ratio, we find that the PE ratio </a:t>
            </a:r>
            <a:r>
              <a:rPr lang="en-US" altLang="en-US" dirty="0" err="1">
                <a:latin typeface="Times" charset="0"/>
                <a:ea typeface="ＭＳ Ｐゴシック" charset="-128"/>
              </a:rPr>
              <a:t>fo</a:t>
            </a:r>
            <a:r>
              <a:rPr lang="en-US" altLang="en-US" dirty="0">
                <a:latin typeface="Times" charset="0"/>
                <a:ea typeface="ＭＳ Ｐゴシック" charset="-128"/>
              </a:rPr>
              <a:t> a stable growth firm can be written in terms of three variables:</a:t>
            </a:r>
          </a:p>
          <a:p>
            <a:pPr marL="228600" indent="-228600">
              <a:buFontTx/>
              <a:buAutoNum type="arabicPeriod"/>
            </a:pPr>
            <a:r>
              <a:rPr lang="en-US" altLang="en-US" dirty="0">
                <a:latin typeface="Times" charset="0"/>
                <a:ea typeface="ＭＳ Ｐゴシック" charset="-128"/>
              </a:rPr>
              <a:t>The expected growth rate in earnings per share</a:t>
            </a:r>
          </a:p>
          <a:p>
            <a:pPr marL="228600" indent="-228600">
              <a:buFontTx/>
              <a:buAutoNum type="arabicPeriod"/>
            </a:pPr>
            <a:r>
              <a:rPr lang="en-US" altLang="en-US" dirty="0">
                <a:latin typeface="Times" charset="0"/>
                <a:ea typeface="ＭＳ Ｐゴシック" charset="-128"/>
              </a:rPr>
              <a:t>The riskiness of the equity, which determines the cost of equity</a:t>
            </a:r>
          </a:p>
          <a:p>
            <a:pPr marL="228600" indent="-228600">
              <a:buFontTx/>
              <a:buAutoNum type="arabicPeriod"/>
            </a:pPr>
            <a:r>
              <a:rPr lang="en-US" altLang="en-US" dirty="0">
                <a:latin typeface="Times" charset="0"/>
                <a:ea typeface="ＭＳ Ｐゴシック" charset="-128"/>
              </a:rPr>
              <a:t>The efficiency with which the firm generates growth</a:t>
            </a:r>
            <a:r>
              <a:rPr lang="en-US" altLang="en-US" dirty="0" smtClean="0">
                <a:latin typeface="Times" charset="0"/>
                <a:ea typeface="ＭＳ Ｐゴシック" charset="-128"/>
              </a:rPr>
              <a:t>, which </a:t>
            </a:r>
            <a:r>
              <a:rPr lang="en-US" altLang="en-US" dirty="0">
                <a:latin typeface="Times" charset="0"/>
                <a:ea typeface="ＭＳ Ｐゴシック" charset="-128"/>
              </a:rPr>
              <a:t>is measured by how much the firm can pay out or afford to pay out after reinvested to create the growth.</a:t>
            </a:r>
          </a:p>
        </p:txBody>
      </p:sp>
    </p:spTree>
    <p:extLst>
      <p:ext uri="{BB962C8B-B14F-4D97-AF65-F5344CB8AC3E}">
        <p14:creationId xmlns:p14="http://schemas.microsoft.com/office/powerpoint/2010/main" val="780802005"/>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1" name="Rectangle 2"/>
          <p:cNvSpPr>
            <a:spLocks noGrp="1" noRot="1" noChangeAspect="1" noChangeArrowheads="1"/>
          </p:cNvSpPr>
          <p:nvPr>
            <p:ph type="sldImg"/>
          </p:nvPr>
        </p:nvSpPr>
        <p:spPr>
          <a:xfrm>
            <a:off x="1150938" y="692150"/>
            <a:ext cx="4556125" cy="3416300"/>
          </a:xfrm>
          <a:solidFill>
            <a:srgbClr val="FFFFFF"/>
          </a:solidFill>
          <a:ln/>
        </p:spPr>
      </p:sp>
      <p:sp>
        <p:nvSpPr>
          <p:cNvPr id="61442" name="Rectangle 3"/>
          <p:cNvSpPr>
            <a:spLocks noGrp="1" noChangeArrowheads="1"/>
          </p:cNvSpPr>
          <p:nvPr>
            <p:ph type="body" idx="1"/>
          </p:nvPr>
        </p:nvSpPr>
        <p:spPr>
          <a:solidFill>
            <a:srgbClr val="FFFFFF"/>
          </a:solidFill>
          <a:ln>
            <a:solidFill>
              <a:srgbClr val="000000"/>
            </a:solidFill>
          </a:ln>
        </p:spPr>
        <p:txBody>
          <a:bodyPr/>
          <a:lstStyle/>
          <a:p>
            <a:pPr marL="228600" indent="-228600"/>
            <a:r>
              <a:rPr lang="en-US" altLang="en-US">
                <a:latin typeface="Times" charset="0"/>
                <a:ea typeface="ＭＳ Ｐゴシック" charset="-128"/>
              </a:rPr>
              <a:t>The value of a stock in a two-stage dividend discount model is the sum of two present values:</a:t>
            </a:r>
          </a:p>
          <a:p>
            <a:pPr marL="228600" indent="-228600">
              <a:buFontTx/>
              <a:buAutoNum type="arabicPeriod"/>
            </a:pPr>
            <a:r>
              <a:rPr lang="en-US" altLang="en-US">
                <a:latin typeface="Times" charset="0"/>
                <a:ea typeface="ＭＳ Ｐゴシック" charset="-128"/>
              </a:rPr>
              <a:t>The present value of dividends during the high growth phase - this is the first term in the equation above. It is the present value of a growing annuity. (There is no constraint on the growth rate. In fact, this equation will yield the present value of a growing annuity even if g&gt;r… the denominator will become negative but so will the numerator)</a:t>
            </a:r>
          </a:p>
          <a:p>
            <a:pPr marL="228600" indent="-228600">
              <a:buFontTx/>
              <a:buAutoNum type="arabicPeriod"/>
            </a:pPr>
            <a:r>
              <a:rPr lang="en-US" altLang="en-US">
                <a:latin typeface="Times" charset="0"/>
                <a:ea typeface="ＭＳ Ｐゴシック" charset="-128"/>
              </a:rPr>
              <a:t>The present value of the terminal price… this is the second term in the equation…</a:t>
            </a:r>
          </a:p>
          <a:p>
            <a:pPr marL="228600" indent="-228600">
              <a:buFontTx/>
              <a:buChar char="•"/>
            </a:pPr>
            <a:r>
              <a:rPr lang="en-US" altLang="en-US">
                <a:latin typeface="Times" charset="0"/>
                <a:ea typeface="ＭＳ Ｐゴシック" charset="-128"/>
              </a:rPr>
              <a:t>The PE ratio for a high growth firm is a function of the same three variables that determine the PE ratio for a stable growth firm, though you have to estimate the parameters twice, once for the high growth phase and once for the stable growth phase.</a:t>
            </a:r>
          </a:p>
        </p:txBody>
      </p:sp>
    </p:spTree>
    <p:extLst>
      <p:ext uri="{BB962C8B-B14F-4D97-AF65-F5344CB8AC3E}">
        <p14:creationId xmlns:p14="http://schemas.microsoft.com/office/powerpoint/2010/main" val="1814214865"/>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89" name="Rectangle 2"/>
          <p:cNvSpPr>
            <a:spLocks noGrp="1" noRot="1" noChangeAspect="1" noChangeArrowheads="1"/>
          </p:cNvSpPr>
          <p:nvPr>
            <p:ph type="sldImg"/>
          </p:nvPr>
        </p:nvSpPr>
        <p:spPr>
          <a:xfrm>
            <a:off x="1150938" y="692150"/>
            <a:ext cx="4556125" cy="3416300"/>
          </a:xfrm>
          <a:solidFill>
            <a:srgbClr val="FFFFFF"/>
          </a:solidFill>
          <a:ln/>
        </p:spPr>
      </p:sp>
      <p:sp>
        <p:nvSpPr>
          <p:cNvPr id="63490"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For a firm with these characteristics, 28.75 times earnings is a fair price to pay. In fact, if you valued this firm using a dividend discount model, you would get the identical value per share.</a:t>
            </a:r>
          </a:p>
        </p:txBody>
      </p:sp>
    </p:spTree>
    <p:extLst>
      <p:ext uri="{BB962C8B-B14F-4D97-AF65-F5344CB8AC3E}">
        <p14:creationId xmlns:p14="http://schemas.microsoft.com/office/powerpoint/2010/main" val="1536415949"/>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7" name="Rectangle 2"/>
          <p:cNvSpPr>
            <a:spLocks noGrp="1" noRot="1" noChangeAspect="1" noChangeArrowheads="1"/>
          </p:cNvSpPr>
          <p:nvPr>
            <p:ph type="sldImg"/>
          </p:nvPr>
        </p:nvSpPr>
        <p:spPr>
          <a:xfrm>
            <a:off x="1150938" y="692150"/>
            <a:ext cx="4556125" cy="3416300"/>
          </a:xfrm>
          <a:solidFill>
            <a:srgbClr val="FFFFFF"/>
          </a:solidFill>
          <a:ln/>
        </p:spPr>
      </p:sp>
      <p:sp>
        <p:nvSpPr>
          <p:cNvPr id="65538"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As expected growth in the high growth period increases, the PE ratio increases, but the change in PE ratio for a given change in the growth rate is much greater when interest rates are low than when they are high. The reason is simple. The value of growth is a present value… If interest rates rise, the present value of growth decreases.</a:t>
            </a:r>
          </a:p>
          <a:p>
            <a:r>
              <a:rPr lang="en-US" altLang="en-US">
                <a:latin typeface="Times" charset="0"/>
                <a:ea typeface="ＭＳ Ｐゴシック" charset="-128"/>
              </a:rPr>
              <a:t>If you consider that  expected growth rates in earnings usually change as a result of an earnings surprise, this would suggest that a stock</a:t>
            </a:r>
            <a:r>
              <a:rPr lang="ja-JP" altLang="en-US">
                <a:latin typeface="Times" charset="0"/>
                <a:ea typeface="ＭＳ Ｐゴシック" charset="-128"/>
              </a:rPr>
              <a:t>’</a:t>
            </a:r>
            <a:r>
              <a:rPr lang="en-US" altLang="ja-JP">
                <a:latin typeface="Times" charset="0"/>
                <a:ea typeface="ＭＳ Ｐゴシック" charset="-128"/>
              </a:rPr>
              <a:t>s price and PE ratio will be most sensitive to earnings surprises when interest rates are low than when they are high.</a:t>
            </a:r>
            <a:endParaRPr lang="en-US" altLang="en-US">
              <a:latin typeface="Times" charset="0"/>
              <a:ea typeface="ＭＳ Ｐゴシック" charset="-128"/>
            </a:endParaRPr>
          </a:p>
        </p:txBody>
      </p:sp>
    </p:spTree>
    <p:extLst>
      <p:ext uri="{BB962C8B-B14F-4D97-AF65-F5344CB8AC3E}">
        <p14:creationId xmlns:p14="http://schemas.microsoft.com/office/powerpoint/2010/main" val="1199483315"/>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5" name="Rectangle 2"/>
          <p:cNvSpPr>
            <a:spLocks noGrp="1" noRot="1" noChangeAspect="1" noChangeArrowheads="1" noTextEdit="1"/>
          </p:cNvSpPr>
          <p:nvPr>
            <p:ph type="sldImg"/>
          </p:nvPr>
        </p:nvSpPr>
        <p:spPr>
          <a:xfrm>
            <a:off x="1150938" y="692150"/>
            <a:ext cx="4556125" cy="3416300"/>
          </a:xfrm>
          <a:ln/>
        </p:spPr>
      </p:sp>
      <p:sp>
        <p:nvSpPr>
          <p:cNvPr id="67586"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a:lstStyle/>
          <a:p>
            <a:r>
              <a:rPr lang="en-US" altLang="en-US" dirty="0" smtClean="0">
                <a:latin typeface="Times" charset="0"/>
                <a:ea typeface="ＭＳ Ｐゴシック" charset="-128"/>
              </a:rPr>
              <a:t>Holding all else constant, increasing</a:t>
            </a:r>
            <a:r>
              <a:rPr lang="en-US" altLang="en-US" baseline="0" dirty="0" smtClean="0">
                <a:latin typeface="Times" charset="0"/>
                <a:ea typeface="ＭＳ Ｐゴシック" charset="-128"/>
              </a:rPr>
              <a:t> risk will lower PE for any given growth rate. It also implies that high growth firms will reach a stage in their growth when they will find that it is more beneficial to them to reduce risk than go for higher growth.</a:t>
            </a:r>
            <a:endParaRPr lang="en-US" altLang="en-US" dirty="0">
              <a:latin typeface="Times" charset="0"/>
              <a:ea typeface="ＭＳ Ｐゴシック" charset="-128"/>
            </a:endParaRPr>
          </a:p>
        </p:txBody>
      </p:sp>
    </p:spTree>
    <p:extLst>
      <p:ext uri="{BB962C8B-B14F-4D97-AF65-F5344CB8AC3E}">
        <p14:creationId xmlns:p14="http://schemas.microsoft.com/office/powerpoint/2010/main" val="1287080816"/>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3" name="Slide Image Placeholder 1"/>
          <p:cNvSpPr>
            <a:spLocks noGrp="1" noRot="1" noChangeAspect="1"/>
          </p:cNvSpPr>
          <p:nvPr>
            <p:ph type="sldImg"/>
          </p:nvPr>
        </p:nvSpPr>
        <p:spPr>
          <a:xfrm>
            <a:off x="1150938" y="692150"/>
            <a:ext cx="4556125" cy="3416300"/>
          </a:xfrm>
          <a:ln/>
        </p:spPr>
      </p:sp>
      <p:sp>
        <p:nvSpPr>
          <p:cNvPr id="69634"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r>
              <a:rPr lang="en-US" altLang="en-US">
                <a:latin typeface="Times" charset="0"/>
                <a:ea typeface="ＭＳ Ｐゴシック" charset="-128"/>
              </a:rPr>
              <a:t>Russia looked cheap, just before the Ukraine fiasco. Did the market know something?</a:t>
            </a:r>
          </a:p>
          <a:p>
            <a:endParaRPr lang="en-US" altLang="en-US">
              <a:latin typeface="Times" charset="0"/>
              <a:ea typeface="ＭＳ Ｐゴシック" charset="-128"/>
            </a:endParaRPr>
          </a:p>
        </p:txBody>
      </p:sp>
    </p:spTree>
    <p:extLst>
      <p:ext uri="{BB962C8B-B14F-4D97-AF65-F5344CB8AC3E}">
        <p14:creationId xmlns:p14="http://schemas.microsoft.com/office/powerpoint/2010/main" val="364498281"/>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81" name="Rectangle 2"/>
          <p:cNvSpPr>
            <a:spLocks noGrp="1" noRot="1" noChangeAspect="1" noChangeArrowheads="1" noTextEdit="1"/>
          </p:cNvSpPr>
          <p:nvPr>
            <p:ph type="sldImg"/>
          </p:nvPr>
        </p:nvSpPr>
        <p:spPr>
          <a:xfrm>
            <a:off x="1150938" y="692150"/>
            <a:ext cx="4556125" cy="3416300"/>
          </a:xfrm>
          <a:ln/>
        </p:spPr>
      </p:sp>
      <p:sp>
        <p:nvSpPr>
          <p:cNvPr id="71682"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charset="0"/>
                <a:ea typeface="ＭＳ Ｐゴシック" charset="-128"/>
              </a:rPr>
              <a:t>We used the Economist</a:t>
            </a:r>
            <a:r>
              <a:rPr lang="ja-JP" altLang="en-US">
                <a:latin typeface="Times" charset="0"/>
                <a:ea typeface="ＭＳ Ｐゴシック" charset="-128"/>
              </a:rPr>
              <a:t>’</a:t>
            </a:r>
            <a:r>
              <a:rPr lang="en-US" altLang="ja-JP">
                <a:latin typeface="Times" charset="0"/>
                <a:ea typeface="ＭＳ Ｐゴシック" charset="-128"/>
              </a:rPr>
              <a:t>s measure of country risk because it is numerical rather than the ratings, which are not. There are significant differences in country risk, at least as measured by the Economist.</a:t>
            </a:r>
          </a:p>
          <a:p>
            <a:r>
              <a:rPr lang="en-US" altLang="en-US">
                <a:latin typeface="Times" charset="0"/>
                <a:ea typeface="ＭＳ Ｐゴシック" charset="-128"/>
              </a:rPr>
              <a:t>The estimates of GDP real growth were for the next year and were obtained from the OECD.</a:t>
            </a:r>
          </a:p>
        </p:txBody>
      </p:sp>
    </p:spTree>
    <p:extLst>
      <p:ext uri="{BB962C8B-B14F-4D97-AF65-F5344CB8AC3E}">
        <p14:creationId xmlns:p14="http://schemas.microsoft.com/office/powerpoint/2010/main" val="1499247523"/>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29" name="Rectangle 2"/>
          <p:cNvSpPr>
            <a:spLocks noGrp="1" noRot="1" noChangeAspect="1" noChangeArrowheads="1" noTextEdit="1"/>
          </p:cNvSpPr>
          <p:nvPr>
            <p:ph type="sldImg"/>
          </p:nvPr>
        </p:nvSpPr>
        <p:spPr>
          <a:xfrm>
            <a:off x="1150938" y="692150"/>
            <a:ext cx="4556125" cy="3416300"/>
          </a:xfrm>
          <a:ln/>
        </p:spPr>
      </p:sp>
      <p:sp>
        <p:nvSpPr>
          <p:cNvPr id="73730"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marL="228600" indent="-228600"/>
            <a:r>
              <a:rPr lang="en-US" altLang="en-US">
                <a:latin typeface="Times" charset="0"/>
                <a:ea typeface="ＭＳ Ｐゴシック" charset="-128"/>
              </a:rPr>
              <a:t>The regression confirms our priors:</a:t>
            </a:r>
          </a:p>
          <a:p>
            <a:pPr marL="228600" indent="-228600">
              <a:buFontTx/>
              <a:buAutoNum type="alphaLcPeriod"/>
            </a:pPr>
            <a:r>
              <a:rPr lang="en-US" altLang="en-US">
                <a:latin typeface="Times" charset="0"/>
                <a:ea typeface="ＭＳ Ｐゴシック" charset="-128"/>
              </a:rPr>
              <a:t>Higher interest rates translate into lower PE ratios.</a:t>
            </a:r>
          </a:p>
          <a:p>
            <a:pPr marL="228600" indent="-228600">
              <a:buFontTx/>
              <a:buAutoNum type="alphaLcPeriod"/>
            </a:pPr>
            <a:r>
              <a:rPr lang="en-US" altLang="en-US">
                <a:latin typeface="Times" charset="0"/>
                <a:ea typeface="ＭＳ Ｐゴシック" charset="-128"/>
              </a:rPr>
              <a:t>Higher GDP growth results in higher PE ratios</a:t>
            </a:r>
          </a:p>
          <a:p>
            <a:pPr marL="228600" indent="-228600">
              <a:buFontTx/>
              <a:buAutoNum type="alphaLcPeriod"/>
            </a:pPr>
            <a:r>
              <a:rPr lang="en-US" altLang="en-US">
                <a:latin typeface="Times" charset="0"/>
                <a:ea typeface="ＭＳ Ｐゴシック" charset="-128"/>
              </a:rPr>
              <a:t>Higher country risk results in lower PE ratios</a:t>
            </a:r>
          </a:p>
          <a:p>
            <a:pPr marL="228600" indent="-228600">
              <a:buFontTx/>
              <a:buAutoNum type="alphaLcPeriod"/>
            </a:pPr>
            <a:endParaRPr lang="en-US" altLang="en-US">
              <a:latin typeface="Times" charset="0"/>
              <a:ea typeface="ＭＳ Ｐゴシック" charset="-128"/>
            </a:endParaRPr>
          </a:p>
        </p:txBody>
      </p:sp>
    </p:spTree>
    <p:extLst>
      <p:ext uri="{BB962C8B-B14F-4D97-AF65-F5344CB8AC3E}">
        <p14:creationId xmlns:p14="http://schemas.microsoft.com/office/powerpoint/2010/main" val="1427488810"/>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7" name="Rectangle 2"/>
          <p:cNvSpPr>
            <a:spLocks noGrp="1" noRot="1" noChangeAspect="1" noChangeArrowheads="1" noTextEdit="1"/>
          </p:cNvSpPr>
          <p:nvPr>
            <p:ph type="sldImg"/>
          </p:nvPr>
        </p:nvSpPr>
        <p:spPr>
          <a:xfrm>
            <a:off x="1150938" y="692150"/>
            <a:ext cx="4556125" cy="3416300"/>
          </a:xfrm>
          <a:ln/>
        </p:spPr>
      </p:sp>
      <p:sp>
        <p:nvSpPr>
          <p:cNvPr id="75778"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charset="0"/>
                <a:ea typeface="ＭＳ Ｐゴシック" charset="-128"/>
              </a:rPr>
              <a:t>The predicted PE ratios are close to the actual PE ratios for most of the countries. Venezuela looks most overvalued… </a:t>
            </a:r>
          </a:p>
        </p:txBody>
      </p:sp>
    </p:spTree>
    <p:extLst>
      <p:ext uri="{BB962C8B-B14F-4D97-AF65-F5344CB8AC3E}">
        <p14:creationId xmlns:p14="http://schemas.microsoft.com/office/powerpoint/2010/main" val="117125386"/>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849" name="Slide Image Placeholder 1"/>
          <p:cNvSpPr>
            <a:spLocks noGrp="1" noRot="1" noChangeAspect="1"/>
          </p:cNvSpPr>
          <p:nvPr>
            <p:ph type="sldImg"/>
          </p:nvPr>
        </p:nvSpPr>
        <p:spPr>
          <a:xfrm>
            <a:off x="1150938" y="692150"/>
            <a:ext cx="4556125" cy="3416300"/>
          </a:xfrm>
          <a:ln/>
        </p:spPr>
      </p:sp>
      <p:sp>
        <p:nvSpPr>
          <p:cNvPr id="78850"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r>
              <a:rPr lang="en-US" altLang="en-US">
                <a:latin typeface="Times" charset="0"/>
                <a:ea typeface="ＭＳ Ｐゴシック" charset="-128"/>
              </a:rPr>
              <a:t>The graph of PE ratios for the S&amp;P 500 show an increasing PE ratio in the 1980s and 1990s and a dip since then… (Bob Schiller has a rule of thumb he has developed, based on this long term average, where a CAPE ratios greater than 16 is indicative of expensive stocks and a PE ratio less than 12 signaling that stocks are cheap).</a:t>
            </a:r>
          </a:p>
          <a:p>
            <a:r>
              <a:rPr lang="en-US" altLang="en-US">
                <a:latin typeface="Times" charset="0"/>
                <a:ea typeface="ＭＳ Ｐゴシック" charset="-128"/>
              </a:rPr>
              <a:t>The problem, as you can see, looking at the numbers is that the comparison can be in the eyes of the beholder.</a:t>
            </a:r>
          </a:p>
          <a:p>
            <a:endParaRPr lang="en-US" altLang="en-US">
              <a:latin typeface="Times" charset="0"/>
              <a:ea typeface="ＭＳ Ｐゴシック" charset="-128"/>
            </a:endParaRPr>
          </a:p>
        </p:txBody>
      </p:sp>
    </p:spTree>
    <p:extLst>
      <p:ext uri="{BB962C8B-B14F-4D97-AF65-F5344CB8AC3E}">
        <p14:creationId xmlns:p14="http://schemas.microsoft.com/office/powerpoint/2010/main" val="1431341850"/>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897" name="Rectangle 2"/>
          <p:cNvSpPr>
            <a:spLocks noGrp="1" noRot="1" noChangeAspect="1" noChangeArrowheads="1" noTextEdit="1"/>
          </p:cNvSpPr>
          <p:nvPr>
            <p:ph type="sldImg"/>
          </p:nvPr>
        </p:nvSpPr>
        <p:spPr>
          <a:xfrm>
            <a:off x="1150938" y="692150"/>
            <a:ext cx="4556125" cy="3416300"/>
          </a:xfrm>
          <a:ln/>
        </p:spPr>
      </p:sp>
      <p:sp>
        <p:nvSpPr>
          <p:cNvPr id="80898"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marL="228600" indent="-228600"/>
            <a:r>
              <a:rPr lang="en-US" altLang="en-US">
                <a:latin typeface="Times" charset="0"/>
                <a:ea typeface="ＭＳ Ｐゴシック" charset="-128"/>
              </a:rPr>
              <a:t>Not necessarily. There are other possible explanations, that relate back to the fundamentals that determine PE:</a:t>
            </a:r>
          </a:p>
          <a:p>
            <a:pPr marL="228600" indent="-228600">
              <a:buFontTx/>
              <a:buAutoNum type="alphaLcPeriod"/>
            </a:pPr>
            <a:r>
              <a:rPr lang="en-US" altLang="en-US">
                <a:latin typeface="Times" charset="0"/>
                <a:ea typeface="ＭＳ Ｐゴシック" charset="-128"/>
              </a:rPr>
              <a:t>Discount rate: The discount rate applied to earnings and cashflows may have changed - this can occur either because </a:t>
            </a:r>
          </a:p>
          <a:p>
            <a:pPr marL="685800" lvl="1" indent="-228600">
              <a:buFontTx/>
              <a:buChar char="-"/>
            </a:pPr>
            <a:r>
              <a:rPr lang="en-US" altLang="en-US">
                <a:latin typeface="Times" charset="0"/>
                <a:ea typeface="ＭＳ Ｐゴシック" charset="-128"/>
              </a:rPr>
              <a:t>interest rates were lower in 2012 than they were in the 1980s. Holding all else constant, though, this should lower discount rates and raise PE.</a:t>
            </a:r>
          </a:p>
          <a:p>
            <a:pPr marL="685800" lvl="1" indent="-228600">
              <a:buFontTx/>
              <a:buChar char="-"/>
            </a:pPr>
            <a:r>
              <a:rPr lang="en-US" altLang="en-US">
                <a:latin typeface="Times" charset="0"/>
                <a:ea typeface="ＭＳ Ｐゴシック" charset="-128"/>
              </a:rPr>
              <a:t>Investors may have perceived that equities were more risky and demanded a higher risk premium </a:t>
            </a:r>
          </a:p>
          <a:p>
            <a:pPr marL="228600" indent="-228600">
              <a:buFontTx/>
              <a:buChar char="-"/>
            </a:pPr>
            <a:r>
              <a:rPr lang="en-US" altLang="en-US">
                <a:latin typeface="Times" charset="0"/>
                <a:ea typeface="ＭＳ Ｐゴシック" charset="-128"/>
              </a:rPr>
              <a:t>b. Expected Growth : After two years of healthy earnings growth in a unhealthy economy, investors may be getting worried about future expected growth</a:t>
            </a:r>
          </a:p>
          <a:p>
            <a:pPr marL="228600" indent="-228600">
              <a:buFontTx/>
              <a:buChar char="-"/>
            </a:pPr>
            <a:r>
              <a:rPr lang="en-US" altLang="en-US">
                <a:latin typeface="Times" charset="0"/>
                <a:ea typeface="ＭＳ Ｐゴシック" charset="-128"/>
              </a:rPr>
              <a:t>c. Less Efficient Growth: Investors may also be concerned about future investment opportunities generating much lower returns on equity, with more competition and globalization.</a:t>
            </a:r>
          </a:p>
        </p:txBody>
      </p:sp>
    </p:spTree>
    <p:extLst>
      <p:ext uri="{BB962C8B-B14F-4D97-AF65-F5344CB8AC3E}">
        <p14:creationId xmlns:p14="http://schemas.microsoft.com/office/powerpoint/2010/main" val="450659256"/>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945" name="Rectangle 2"/>
          <p:cNvSpPr>
            <a:spLocks noGrp="1" noRot="1" noChangeAspect="1" noChangeArrowheads="1" noTextEdit="1"/>
          </p:cNvSpPr>
          <p:nvPr>
            <p:ph type="sldImg"/>
          </p:nvPr>
        </p:nvSpPr>
        <p:spPr>
          <a:xfrm>
            <a:off x="1150938" y="692150"/>
            <a:ext cx="4556125" cy="3416300"/>
          </a:xfrm>
          <a:ln/>
        </p:spPr>
      </p:sp>
      <p:sp>
        <p:nvSpPr>
          <p:cNvPr id="82946"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charset="0"/>
                <a:ea typeface="ＭＳ Ｐゴシック" charset="-128"/>
              </a:rPr>
              <a:t>Graphs out the inverse of the PE ratios (the earnings to price ratio or the earnings yield), the 10-year treasury bond rate and the difference between the 10-year T.Bond rate and the 6-month T.Bill rate. Even without any statistical analysis, the earnings yield and interest rates are highly correlated. </a:t>
            </a:r>
          </a:p>
        </p:txBody>
      </p:sp>
    </p:spTree>
    <p:extLst>
      <p:ext uri="{BB962C8B-B14F-4D97-AF65-F5344CB8AC3E}">
        <p14:creationId xmlns:p14="http://schemas.microsoft.com/office/powerpoint/2010/main" val="55292623"/>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993" name="Rectangle 2"/>
          <p:cNvSpPr>
            <a:spLocks noGrp="1" noRot="1" noChangeAspect="1" noChangeArrowheads="1" noTextEdit="1"/>
          </p:cNvSpPr>
          <p:nvPr>
            <p:ph type="sldImg"/>
          </p:nvPr>
        </p:nvSpPr>
        <p:spPr>
          <a:xfrm>
            <a:off x="1150938" y="692150"/>
            <a:ext cx="4556125" cy="3416300"/>
          </a:xfrm>
          <a:ln/>
        </p:spPr>
      </p:sp>
      <p:sp>
        <p:nvSpPr>
          <p:cNvPr id="65538" name="Rectangle 3"/>
          <p:cNvSpPr>
            <a:spLocks noGrp="1" noChangeArrowheads="1"/>
          </p:cNvSpPr>
          <p:nvPr>
            <p:ph type="body" idx="1"/>
          </p:nvPr>
        </p:nvSpPr>
        <p:spPr>
          <a:ln w="9525"/>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pPr marL="228600" indent="-228600"/>
            <a:r>
              <a:rPr lang="en-US" altLang="en-US" dirty="0">
                <a:latin typeface="Times" charset="0"/>
                <a:ea typeface="ＭＳ Ｐゴシック" charset="-128"/>
              </a:rPr>
              <a:t>The regression yields the following conclusions:</a:t>
            </a:r>
          </a:p>
          <a:p>
            <a:pPr marL="228600" indent="-228600">
              <a:buFontTx/>
              <a:buAutoNum type="alphaLcPeriod"/>
            </a:pPr>
            <a:r>
              <a:rPr lang="en-US" altLang="en-US" dirty="0">
                <a:latin typeface="Times" charset="0"/>
                <a:ea typeface="ＭＳ Ｐゴシック" charset="-128"/>
              </a:rPr>
              <a:t>Every 1% increase in the treasury bond rate increases the earnings yield by </a:t>
            </a:r>
            <a:r>
              <a:rPr lang="en-US" altLang="en-US" dirty="0" smtClean="0">
                <a:latin typeface="Times" charset="0"/>
                <a:ea typeface="ＭＳ Ｐゴシック" charset="-128"/>
              </a:rPr>
              <a:t>0.56% </a:t>
            </a:r>
            <a:r>
              <a:rPr lang="en-US" altLang="en-US" dirty="0">
                <a:latin typeface="Times" charset="0"/>
                <a:ea typeface="ＭＳ Ｐゴシック" charset="-128"/>
              </a:rPr>
              <a:t>(an increase in the earnings yield lowers the PE ratio). The effect on the PE ratio will therefore depend upon whether the </a:t>
            </a:r>
            <a:r>
              <a:rPr lang="en-US" altLang="en-US" dirty="0" err="1">
                <a:latin typeface="Times" charset="0"/>
                <a:ea typeface="ＭＳ Ｐゴシック" charset="-128"/>
              </a:rPr>
              <a:t>T.Bond</a:t>
            </a:r>
            <a:r>
              <a:rPr lang="en-US" altLang="en-US" dirty="0">
                <a:latin typeface="Times" charset="0"/>
                <a:ea typeface="ＭＳ Ｐゴシック" charset="-128"/>
              </a:rPr>
              <a:t> rate is increasing from 4% to 5% (the effect will be much larger) or from 9% to 10%..</a:t>
            </a:r>
          </a:p>
          <a:p>
            <a:pPr marL="228600" indent="-228600">
              <a:buFontTx/>
              <a:buAutoNum type="alphaLcPeriod"/>
            </a:pPr>
            <a:r>
              <a:rPr lang="en-US" altLang="en-US" dirty="0">
                <a:latin typeface="Times" charset="0"/>
                <a:ea typeface="ＭＳ Ｐゴシック" charset="-128"/>
              </a:rPr>
              <a:t>Every 1% increase in the difference between long term and short term rates decreases the earnings yield by </a:t>
            </a:r>
            <a:r>
              <a:rPr lang="en-US" altLang="en-US" dirty="0" smtClean="0">
                <a:latin typeface="Times" charset="0"/>
                <a:ea typeface="ＭＳ Ｐゴシック" charset="-128"/>
              </a:rPr>
              <a:t>0.14% </a:t>
            </a:r>
            <a:r>
              <a:rPr lang="en-US" altLang="en-US" dirty="0">
                <a:latin typeface="Times" charset="0"/>
                <a:ea typeface="ＭＳ Ｐゴシック" charset="-128"/>
              </a:rPr>
              <a:t>(and increases PE ratios). As the yield curve becomes more upward sloping, expectations of real economic growth generally increase. This variable may therefore be a proxy for economic growth. Higher growth translates into higher PE ratios.</a:t>
            </a:r>
          </a:p>
          <a:p>
            <a:pPr marL="228600" indent="-228600">
              <a:buFontTx/>
              <a:buAutoNum type="alphaLcPeriod"/>
            </a:pPr>
            <a:endParaRPr lang="en-US" altLang="en-US" dirty="0">
              <a:latin typeface="Times" charset="0"/>
              <a:ea typeface="ＭＳ Ｐゴシック" charset="-128"/>
            </a:endParaRPr>
          </a:p>
          <a:p>
            <a:pPr marL="228600" indent="-228600"/>
            <a:r>
              <a:rPr lang="en-US" altLang="en-US" dirty="0">
                <a:latin typeface="Times" charset="0"/>
                <a:ea typeface="ＭＳ Ｐゴシック" charset="-128"/>
              </a:rPr>
              <a:t>The last five years, where low interest rates have co-existed with low PE ratios have changed the relationship. Perhaps, the market is less trusting of a Fed effect (that the Fed can change the real growth in the economy) than it used to be…</a:t>
            </a:r>
          </a:p>
        </p:txBody>
      </p:sp>
    </p:spTree>
    <p:extLst>
      <p:ext uri="{BB962C8B-B14F-4D97-AF65-F5344CB8AC3E}">
        <p14:creationId xmlns:p14="http://schemas.microsoft.com/office/powerpoint/2010/main" val="1590179257"/>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041" name="Rectangle 2"/>
          <p:cNvSpPr>
            <a:spLocks noGrp="1" noRot="1" noChangeAspect="1" noChangeArrowheads="1" noTextEdit="1"/>
          </p:cNvSpPr>
          <p:nvPr>
            <p:ph type="sldImg"/>
          </p:nvPr>
        </p:nvSpPr>
        <p:spPr>
          <a:xfrm>
            <a:off x="1150938" y="692150"/>
            <a:ext cx="4556125" cy="3416300"/>
          </a:xfrm>
          <a:ln/>
        </p:spPr>
      </p:sp>
      <p:sp>
        <p:nvSpPr>
          <p:cNvPr id="87042"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charset="0"/>
                <a:ea typeface="ＭＳ Ｐゴシック" charset="-128"/>
              </a:rPr>
              <a:t>Back to a two-stage dividend discount model (you could adapt it to make it a 2-stage FCFE model) ..</a:t>
            </a:r>
          </a:p>
          <a:p>
            <a:r>
              <a:rPr lang="en-US" altLang="en-US">
                <a:latin typeface="Times" charset="0"/>
                <a:ea typeface="ＭＳ Ｐゴシック" charset="-128"/>
              </a:rPr>
              <a:t>The PEG ratio is a function of risk, payout and expected growth. Thus, using the PEG ratio does not neutralize growth as a factor (which is the rationale presented by analysts who use it). Instead, it makes the relationship extremely complicated.</a:t>
            </a:r>
          </a:p>
        </p:txBody>
      </p:sp>
    </p:spTree>
    <p:extLst>
      <p:ext uri="{BB962C8B-B14F-4D97-AF65-F5344CB8AC3E}">
        <p14:creationId xmlns:p14="http://schemas.microsoft.com/office/powerpoint/2010/main" val="708785484"/>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9089" name="Rectangle 2"/>
          <p:cNvSpPr>
            <a:spLocks noGrp="1" noRot="1" noChangeAspect="1" noChangeArrowheads="1" noTextEdit="1"/>
          </p:cNvSpPr>
          <p:nvPr>
            <p:ph type="sldImg"/>
          </p:nvPr>
        </p:nvSpPr>
        <p:spPr>
          <a:xfrm>
            <a:off x="1150938" y="692150"/>
            <a:ext cx="4556125" cy="3416300"/>
          </a:xfrm>
          <a:ln/>
        </p:spPr>
      </p:sp>
      <p:sp>
        <p:nvSpPr>
          <p:cNvPr id="89090"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charset="0"/>
                <a:ea typeface="ＭＳ Ｐゴシック" charset="-128"/>
              </a:rPr>
              <a:t>Analysts who use PEG ratios are making implicit assumptions about risk, growth and payout… </a:t>
            </a:r>
          </a:p>
        </p:txBody>
      </p:sp>
    </p:spTree>
    <p:extLst>
      <p:ext uri="{BB962C8B-B14F-4D97-AF65-F5344CB8AC3E}">
        <p14:creationId xmlns:p14="http://schemas.microsoft.com/office/powerpoint/2010/main" val="465839679"/>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1137" name="Rectangle 2"/>
          <p:cNvSpPr>
            <a:spLocks noGrp="1" noRot="1" noChangeAspect="1" noChangeArrowheads="1" noTextEdit="1"/>
          </p:cNvSpPr>
          <p:nvPr>
            <p:ph type="sldImg"/>
          </p:nvPr>
        </p:nvSpPr>
        <p:spPr>
          <a:xfrm>
            <a:off x="1150938" y="692150"/>
            <a:ext cx="4556125" cy="3416300"/>
          </a:xfrm>
          <a:ln/>
        </p:spPr>
      </p:sp>
      <p:sp>
        <p:nvSpPr>
          <p:cNvPr id="91138"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charset="0"/>
                <a:ea typeface="ＭＳ Ｐゴシック" charset="-128"/>
              </a:rPr>
              <a:t>Returns to the example used to illustrate PE ratios. The fair PEG ratio for this firm is 1.15.  (Incidentally, the PE ratio we computed for this company earlier was 28.75.. Dividing 28.75 by the growth rate 25 yields 1.15.)</a:t>
            </a:r>
          </a:p>
        </p:txBody>
      </p:sp>
    </p:spTree>
    <p:extLst>
      <p:ext uri="{BB962C8B-B14F-4D97-AF65-F5344CB8AC3E}">
        <p14:creationId xmlns:p14="http://schemas.microsoft.com/office/powerpoint/2010/main" val="1789591638"/>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3185" name="Rectangle 2"/>
          <p:cNvSpPr>
            <a:spLocks noGrp="1" noRot="1" noChangeAspect="1" noChangeArrowheads="1" noTextEdit="1"/>
          </p:cNvSpPr>
          <p:nvPr>
            <p:ph type="sldImg"/>
          </p:nvPr>
        </p:nvSpPr>
        <p:spPr>
          <a:xfrm>
            <a:off x="1150938" y="692150"/>
            <a:ext cx="4556125" cy="3416300"/>
          </a:xfrm>
          <a:ln/>
        </p:spPr>
      </p:sp>
      <p:sp>
        <p:nvSpPr>
          <p:cNvPr id="93186"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charset="0"/>
                <a:ea typeface="ＭＳ Ｐゴシック" charset="-128"/>
              </a:rPr>
              <a:t>Keeping all else constant, increasing risk lowers the PEG ratio for all firms - not matter what the growth rate. The effect tends to be greater for higher growth firms…</a:t>
            </a:r>
          </a:p>
          <a:p>
            <a:r>
              <a:rPr lang="en-US" altLang="en-US">
                <a:latin typeface="Times" charset="0"/>
                <a:ea typeface="ＭＳ Ｐゴシック" charset="-128"/>
              </a:rPr>
              <a:t>Implication: If you compare firms based upon PEG ratios and do not control for risk, riskier firms will look cheap…</a:t>
            </a:r>
          </a:p>
        </p:txBody>
      </p:sp>
    </p:spTree>
    <p:extLst>
      <p:ext uri="{BB962C8B-B14F-4D97-AF65-F5344CB8AC3E}">
        <p14:creationId xmlns:p14="http://schemas.microsoft.com/office/powerpoint/2010/main" val="10699984"/>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5233" name="Rectangle 2"/>
          <p:cNvSpPr>
            <a:spLocks noGrp="1" noRot="1" noChangeAspect="1" noChangeArrowheads="1" noTextEdit="1"/>
          </p:cNvSpPr>
          <p:nvPr>
            <p:ph type="sldImg"/>
          </p:nvPr>
        </p:nvSpPr>
        <p:spPr>
          <a:xfrm>
            <a:off x="1150938" y="692150"/>
            <a:ext cx="4556125" cy="3416300"/>
          </a:xfrm>
          <a:ln/>
        </p:spPr>
      </p:sp>
      <p:sp>
        <p:nvSpPr>
          <p:cNvPr id="95234"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charset="0"/>
                <a:ea typeface="ＭＳ Ｐゴシック" charset="-128"/>
              </a:rPr>
              <a:t>The quality of growth matters. Note that keeping the growth fixed and raising the retention ratio is equivalent to raising the return on equity. </a:t>
            </a:r>
          </a:p>
          <a:p>
            <a:r>
              <a:rPr lang="en-US" altLang="en-US">
                <a:latin typeface="Times" charset="0"/>
                <a:ea typeface="ＭＳ Ｐゴシック" charset="-128"/>
              </a:rPr>
              <a:t>Implication: If you compare companies based upon PEG ratios and do not control for differences in return on equity, companies with lower returns on equity (and the same growth rate in earnings per share) will look cheap.</a:t>
            </a:r>
          </a:p>
        </p:txBody>
      </p:sp>
    </p:spTree>
    <p:extLst>
      <p:ext uri="{BB962C8B-B14F-4D97-AF65-F5344CB8AC3E}">
        <p14:creationId xmlns:p14="http://schemas.microsoft.com/office/powerpoint/2010/main" val="1593488387"/>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7281" name="Rectangle 2"/>
          <p:cNvSpPr>
            <a:spLocks noGrp="1" noRot="1" noChangeAspect="1" noChangeArrowheads="1" noTextEdit="1"/>
          </p:cNvSpPr>
          <p:nvPr>
            <p:ph type="sldImg"/>
          </p:nvPr>
        </p:nvSpPr>
        <p:spPr>
          <a:xfrm>
            <a:off x="1150938" y="692150"/>
            <a:ext cx="4556125" cy="3416300"/>
          </a:xfrm>
          <a:ln/>
        </p:spPr>
      </p:sp>
      <p:sp>
        <p:nvSpPr>
          <p:cNvPr id="97282"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charset="0"/>
                <a:ea typeface="ＭＳ Ｐゴシック" charset="-128"/>
              </a:rPr>
              <a:t>Shows how complicated the relationship between growth and PEG ratio becomes. As growth increases initially, the PEG ratio decreases. At some point, however, the PEG ratio starts increasing again.. In fact, as the growth rate decreases towards 0%, the PEG ratio will approach infinity.. This is a direct consequence of the incorrect assumption that PE ratios and growth are linearly related. Consider a stock with earnings and dividends  per share of $2.00 and assume that you can expect to earn this forever (no growth). The linearity assumption would lead you to conclude that the PE ratio should be 0 for this firm and that you would pay nothing for this stock….</a:t>
            </a:r>
          </a:p>
        </p:txBody>
      </p:sp>
    </p:spTree>
    <p:extLst>
      <p:ext uri="{BB962C8B-B14F-4D97-AF65-F5344CB8AC3E}">
        <p14:creationId xmlns:p14="http://schemas.microsoft.com/office/powerpoint/2010/main" val="490758572"/>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9329" name="Rectangle 2"/>
          <p:cNvSpPr>
            <a:spLocks noGrp="1" noRot="1" noChangeAspect="1" noChangeArrowheads="1" noTextEdit="1"/>
          </p:cNvSpPr>
          <p:nvPr>
            <p:ph type="sldImg"/>
          </p:nvPr>
        </p:nvSpPr>
        <p:spPr>
          <a:xfrm>
            <a:off x="1150938" y="692150"/>
            <a:ext cx="4556125" cy="3416300"/>
          </a:xfrm>
          <a:ln/>
        </p:spPr>
      </p:sp>
      <p:sp>
        <p:nvSpPr>
          <p:cNvPr id="99330"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charset="0"/>
                <a:ea typeface="ＭＳ Ｐゴシック" charset="-128"/>
              </a:rPr>
              <a:t>Comparing PEG ratios across companies can be extremely complicated, not only because of the variables that affect it but because of the complicated relationship between growth and PEG ratios.</a:t>
            </a:r>
          </a:p>
        </p:txBody>
      </p:sp>
    </p:spTree>
    <p:extLst>
      <p:ext uri="{BB962C8B-B14F-4D97-AF65-F5344CB8AC3E}">
        <p14:creationId xmlns:p14="http://schemas.microsoft.com/office/powerpoint/2010/main" val="1842115124"/>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1377" name="Rectangle 2"/>
          <p:cNvSpPr>
            <a:spLocks noGrp="1" noRot="1" noChangeAspect="1" noChangeArrowheads="1" noTextEdit="1"/>
          </p:cNvSpPr>
          <p:nvPr>
            <p:ph type="sldImg"/>
          </p:nvPr>
        </p:nvSpPr>
        <p:spPr>
          <a:xfrm>
            <a:off x="1150938" y="692150"/>
            <a:ext cx="4556125" cy="3416300"/>
          </a:xfrm>
          <a:ln/>
        </p:spPr>
      </p:sp>
      <p:sp>
        <p:nvSpPr>
          <p:cNvPr id="101378"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charset="0"/>
                <a:ea typeface="ＭＳ Ｐゴシック" charset="-128"/>
              </a:rPr>
              <a:t>Following a familiar route.. The price to book ratio is an equity multiple and you go back to an equity valuation model…</a:t>
            </a:r>
          </a:p>
          <a:p>
            <a:r>
              <a:rPr lang="en-US" altLang="en-US">
                <a:latin typeface="Times" charset="0"/>
                <a:ea typeface="ＭＳ Ｐゴシック" charset="-128"/>
              </a:rPr>
              <a:t>The price to book ratio is determined by the three variables that determine the PE ratio (growth, payout and risk) and one variable that is unique to it (the return on equity)</a:t>
            </a:r>
          </a:p>
          <a:p>
            <a:r>
              <a:rPr lang="en-US" altLang="en-US">
                <a:latin typeface="Times" charset="0"/>
                <a:ea typeface="ＭＳ Ｐゴシック" charset="-128"/>
              </a:rPr>
              <a:t>Every multiple has one variable that can be considered its key determinant - its companion variable, so to speak. For PE, it was growth.. For Value/EBITDA, it was the reinvestment rate. For price to book, it is return on equity.</a:t>
            </a:r>
          </a:p>
        </p:txBody>
      </p:sp>
    </p:spTree>
    <p:extLst>
      <p:ext uri="{BB962C8B-B14F-4D97-AF65-F5344CB8AC3E}">
        <p14:creationId xmlns:p14="http://schemas.microsoft.com/office/powerpoint/2010/main" val="157150269"/>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3425" name="Rectangle 2"/>
          <p:cNvSpPr>
            <a:spLocks noGrp="1" noRot="1" noChangeAspect="1" noChangeArrowheads="1" noTextEdit="1"/>
          </p:cNvSpPr>
          <p:nvPr>
            <p:ph type="sldImg"/>
          </p:nvPr>
        </p:nvSpPr>
        <p:spPr>
          <a:xfrm>
            <a:off x="1150938" y="692150"/>
            <a:ext cx="4556125" cy="3416300"/>
          </a:xfrm>
          <a:ln/>
        </p:spPr>
      </p:sp>
      <p:sp>
        <p:nvSpPr>
          <p:cNvPr id="103426"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charset="0"/>
                <a:ea typeface="ＭＳ Ｐゴシック" charset="-128"/>
              </a:rPr>
              <a:t>Restates the price to book in terms of excess returns.. Firms that earn excess returns (on equity) will trade at high price to book ratios… If the return on equity is estimated using the expected earnings next year, the two equations will converge.. Otherwise, the first equation will be higher by a factor (1+g)….</a:t>
            </a:r>
          </a:p>
          <a:p>
            <a:endParaRPr lang="en-US" altLang="en-US">
              <a:latin typeface="Times" charset="0"/>
              <a:ea typeface="ＭＳ Ｐゴシック" charset="-128"/>
            </a:endParaRPr>
          </a:p>
        </p:txBody>
      </p:sp>
    </p:spTree>
    <p:extLst>
      <p:ext uri="{BB962C8B-B14F-4D97-AF65-F5344CB8AC3E}">
        <p14:creationId xmlns:p14="http://schemas.microsoft.com/office/powerpoint/2010/main" val="1967168920"/>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5473" name="Rectangle 2"/>
          <p:cNvSpPr>
            <a:spLocks noGrp="1" noRot="1" noChangeAspect="1" noChangeArrowheads="1" noTextEdit="1"/>
          </p:cNvSpPr>
          <p:nvPr>
            <p:ph type="sldImg"/>
          </p:nvPr>
        </p:nvSpPr>
        <p:spPr>
          <a:xfrm>
            <a:off x="1150938" y="692150"/>
            <a:ext cx="4556125" cy="3416300"/>
          </a:xfrm>
          <a:ln/>
        </p:spPr>
      </p:sp>
      <p:sp>
        <p:nvSpPr>
          <p:cNvPr id="105474"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charset="0"/>
                <a:ea typeface="ＭＳ Ｐゴシック" charset="-128"/>
              </a:rPr>
              <a:t>To analyze a firm value ratio, we go back to a firm valuation. The determinant of the value to book ratio is the spread between the ROC and the cost of capital…</a:t>
            </a:r>
          </a:p>
          <a:p>
            <a:endParaRPr lang="en-US" altLang="en-US">
              <a:latin typeface="Times" charset="0"/>
              <a:ea typeface="ＭＳ Ｐゴシック" charset="-128"/>
            </a:endParaRPr>
          </a:p>
        </p:txBody>
      </p:sp>
    </p:spTree>
    <p:extLst>
      <p:ext uri="{BB962C8B-B14F-4D97-AF65-F5344CB8AC3E}">
        <p14:creationId xmlns:p14="http://schemas.microsoft.com/office/powerpoint/2010/main" val="1697292875"/>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7521" name="Rectangle 2"/>
          <p:cNvSpPr>
            <a:spLocks noGrp="1" noRot="1" noChangeAspect="1" noChangeArrowheads="1" noTextEdit="1"/>
          </p:cNvSpPr>
          <p:nvPr>
            <p:ph type="sldImg"/>
          </p:nvPr>
        </p:nvSpPr>
        <p:spPr>
          <a:xfrm>
            <a:off x="1150938" y="692150"/>
            <a:ext cx="4556125" cy="3416300"/>
          </a:xfrm>
          <a:ln/>
        </p:spPr>
      </p:sp>
      <p:sp>
        <p:nvSpPr>
          <p:cNvPr id="107522"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charset="0"/>
                <a:ea typeface="ＭＳ Ｐゴシック" charset="-128"/>
              </a:rPr>
              <a:t>To delve into the fundamentals that determine EBITDA multiples, we return to a FCFF valuation model. We keep things simple by using a stable growth model.</a:t>
            </a:r>
          </a:p>
        </p:txBody>
      </p:sp>
    </p:spTree>
    <p:extLst>
      <p:ext uri="{BB962C8B-B14F-4D97-AF65-F5344CB8AC3E}">
        <p14:creationId xmlns:p14="http://schemas.microsoft.com/office/powerpoint/2010/main" val="1376067024"/>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9569" name="Rectangle 2"/>
          <p:cNvSpPr>
            <a:spLocks noGrp="1" noRot="1" noChangeAspect="1" noChangeArrowheads="1" noTextEdit="1"/>
          </p:cNvSpPr>
          <p:nvPr>
            <p:ph type="sldImg"/>
          </p:nvPr>
        </p:nvSpPr>
        <p:spPr>
          <a:xfrm>
            <a:off x="1150938" y="692150"/>
            <a:ext cx="4556125" cy="3416300"/>
          </a:xfrm>
          <a:ln/>
        </p:spPr>
      </p:sp>
      <p:sp>
        <p:nvSpPr>
          <p:cNvPr id="109570" name="Rectangle 3"/>
          <p:cNvSpPr>
            <a:spLocks noGrp="1" noChangeArrowheads="1"/>
          </p:cNvSpPr>
          <p:nvPr>
            <p:ph type="body" idx="1"/>
          </p:nvPr>
        </p:nvSpPr>
        <p:spPr>
          <a:xfrm>
            <a:off x="762000" y="4495800"/>
            <a:ext cx="5029200" cy="4114800"/>
          </a:xfrm>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charset="0"/>
                <a:ea typeface="ＭＳ Ｐゴシック" charset="-128"/>
              </a:rPr>
              <a:t>A hypothetical firm. Note that I am making assumptions about the reinvestment rate and growth rate. Implicitly, I am also making assumptions about the return on capital. In fact, I am assuming (whether I want to or not) that my return on capital will be 25.60%. Note that the return on capital implied in this growth rate can be calculated as follows:</a:t>
            </a:r>
          </a:p>
          <a:p>
            <a:r>
              <a:rPr lang="en-US" altLang="en-US">
                <a:latin typeface="Times" charset="0"/>
                <a:ea typeface="ＭＳ Ｐゴシック" charset="-128"/>
              </a:rPr>
              <a:t>g 	= ROC * Reinvestment Rate</a:t>
            </a:r>
          </a:p>
          <a:p>
            <a:r>
              <a:rPr lang="en-US" altLang="en-US">
                <a:latin typeface="Times" charset="0"/>
                <a:ea typeface="ＭＳ Ｐゴシック" charset="-128"/>
              </a:rPr>
              <a:t>.05	= ROC * Net Cap Ex/EBIT (1-t)</a:t>
            </a:r>
          </a:p>
          <a:p>
            <a:r>
              <a:rPr lang="en-US" altLang="en-US">
                <a:latin typeface="Times" charset="0"/>
                <a:ea typeface="ＭＳ Ｐゴシック" charset="-128"/>
              </a:rPr>
              <a:t>	= ROC * (.30-.20)/[(1-.2)(1-.36)]</a:t>
            </a:r>
          </a:p>
          <a:p>
            <a:r>
              <a:rPr lang="en-US" altLang="en-US">
                <a:latin typeface="Times" charset="0"/>
                <a:ea typeface="ＭＳ Ｐゴシック" charset="-128"/>
              </a:rPr>
              <a:t>Solving for ROC,  ROC = 25.60%</a:t>
            </a:r>
          </a:p>
          <a:p>
            <a:endParaRPr lang="en-US" altLang="en-US">
              <a:latin typeface="Times" charset="0"/>
              <a:ea typeface="ＭＳ Ｐゴシック" charset="-128"/>
            </a:endParaRPr>
          </a:p>
        </p:txBody>
      </p:sp>
    </p:spTree>
    <p:extLst>
      <p:ext uri="{BB962C8B-B14F-4D97-AF65-F5344CB8AC3E}">
        <p14:creationId xmlns:p14="http://schemas.microsoft.com/office/powerpoint/2010/main" val="1307077825"/>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1617" name="Slide Image Placeholder 1"/>
          <p:cNvSpPr>
            <a:spLocks noGrp="1" noRot="1" noChangeAspect="1"/>
          </p:cNvSpPr>
          <p:nvPr>
            <p:ph type="sldImg"/>
          </p:nvPr>
        </p:nvSpPr>
        <p:spPr>
          <a:xfrm>
            <a:off x="1150938" y="692150"/>
            <a:ext cx="4556125" cy="3416300"/>
          </a:xfrm>
          <a:ln/>
        </p:spPr>
      </p:sp>
      <p:sp>
        <p:nvSpPr>
          <p:cNvPr id="3" name="Notes Placeholder 2"/>
          <p:cNvSpPr>
            <a:spLocks noGrp="1"/>
          </p:cNvSpPr>
          <p:nvPr>
            <p:ph type="body" idx="1"/>
          </p:nvPr>
        </p:nvSpPr>
        <p:spPr/>
        <p:txBody>
          <a:bodyPr/>
          <a:lstStyle/>
          <a:p>
            <a:r>
              <a:rPr lang="en-US" altLang="en-US">
                <a:latin typeface="Times" charset="0"/>
                <a:ea typeface="ＭＳ Ｐゴシック" charset="-128"/>
              </a:rPr>
              <a:t>Holding all else constant, we can back out the determinants of EV/EBITDA multiples:</a:t>
            </a:r>
          </a:p>
          <a:p>
            <a:pPr>
              <a:buFontTx/>
              <a:buAutoNum type="alphaLcPeriod"/>
            </a:pPr>
            <a:r>
              <a:rPr lang="en-US" altLang="en-US">
                <a:latin typeface="Times" charset="0"/>
                <a:ea typeface="ＭＳ Ｐゴシック" charset="-128"/>
              </a:rPr>
              <a:t>Tax rate: The higher the tax rate, the lower the EV/EBITDA multiple. Firms that face low tax rates should trade at higher EV/EBITDA multiples than otherwise similar firms that face higher tax rates. (An Irish telecom company versus a German telecom company)</a:t>
            </a:r>
          </a:p>
          <a:p>
            <a:pPr>
              <a:buFontTx/>
              <a:buAutoNum type="alphaLcPeriod"/>
            </a:pPr>
            <a:r>
              <a:rPr lang="en-US" altLang="en-US">
                <a:latin typeface="Times" charset="0"/>
                <a:ea typeface="ＭＳ Ｐゴシック" charset="-128"/>
              </a:rPr>
              <a:t>Reinvestment rate: Holding growth fixed, higher reinvestment rates should lead to lower EV/EBITDA multiples, since it implies that the growth is being delivered less efficiently.</a:t>
            </a:r>
          </a:p>
          <a:p>
            <a:pPr>
              <a:buFontTx/>
              <a:buAutoNum type="alphaLcPeriod"/>
            </a:pPr>
            <a:r>
              <a:rPr lang="en-US" altLang="en-US">
                <a:latin typeface="Times" charset="0"/>
                <a:ea typeface="ＭＳ Ｐゴシック" charset="-128"/>
              </a:rPr>
              <a:t>Excess returns: Holding growth fixed, a higher return on capital (or a lower cost of capital) should lead to more valuable growth and higher EV/EBITDA multiples.</a:t>
            </a:r>
          </a:p>
          <a:p>
            <a:r>
              <a:rPr lang="en-US" altLang="en-US">
                <a:latin typeface="Times" charset="0"/>
                <a:ea typeface="ＭＳ Ｐゴシック" charset="-128"/>
              </a:rPr>
              <a:t>Firms that deliver low growth, with high reinvestment and substandard returns on capital deserve to trade at low multiples of EBITDA.</a:t>
            </a:r>
          </a:p>
        </p:txBody>
      </p:sp>
    </p:spTree>
    <p:extLst>
      <p:ext uri="{BB962C8B-B14F-4D97-AF65-F5344CB8AC3E}">
        <p14:creationId xmlns:p14="http://schemas.microsoft.com/office/powerpoint/2010/main" val="1446779612"/>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3665" name="Rectangle 2"/>
          <p:cNvSpPr>
            <a:spLocks noGrp="1" noRot="1" noChangeAspect="1" noChangeArrowheads="1" noTextEdit="1"/>
          </p:cNvSpPr>
          <p:nvPr>
            <p:ph type="sldImg"/>
          </p:nvPr>
        </p:nvSpPr>
        <p:spPr>
          <a:xfrm>
            <a:off x="1150938" y="692150"/>
            <a:ext cx="4556125" cy="3416300"/>
          </a:xfrm>
          <a:ln/>
        </p:spPr>
      </p:sp>
      <p:sp>
        <p:nvSpPr>
          <p:cNvPr id="113666"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a:tabLst>
                <a:tab pos="2235200" algn="l"/>
              </a:tabLst>
            </a:pPr>
            <a:r>
              <a:rPr lang="en-US" altLang="en-US">
                <a:latin typeface="Times" charset="0"/>
                <a:ea typeface="ＭＳ Ｐゴシック" charset="-128"/>
              </a:rPr>
              <a:t>The determinants of the value to sales ratio mirror the determinants of the price to sales ratio:</a:t>
            </a:r>
          </a:p>
          <a:p>
            <a:pPr>
              <a:tabLst>
                <a:tab pos="2235200" algn="l"/>
              </a:tabLst>
            </a:pPr>
            <a:r>
              <a:rPr lang="en-US" altLang="en-US" i="1">
                <a:latin typeface="Times" charset="0"/>
                <a:ea typeface="ＭＳ Ｐゴシック" charset="-128"/>
              </a:rPr>
              <a:t>Price to Sales ratio	-&gt;	Value to Sales Ratio</a:t>
            </a:r>
          </a:p>
          <a:p>
            <a:pPr>
              <a:tabLst>
                <a:tab pos="2235200" algn="l"/>
              </a:tabLst>
            </a:pPr>
            <a:r>
              <a:rPr lang="en-US" altLang="en-US">
                <a:latin typeface="Times" charset="0"/>
                <a:ea typeface="ＭＳ Ｐゴシック" charset="-128"/>
              </a:rPr>
              <a:t>Net Margin (Net Income/Sales)	Operating Margin (EBIT(1-t)/Sales</a:t>
            </a:r>
          </a:p>
          <a:p>
            <a:pPr>
              <a:tabLst>
                <a:tab pos="2235200" algn="l"/>
              </a:tabLst>
            </a:pPr>
            <a:r>
              <a:rPr lang="en-US" altLang="en-US">
                <a:latin typeface="Times" charset="0"/>
                <a:ea typeface="ＭＳ Ｐゴシック" charset="-128"/>
              </a:rPr>
              <a:t>Payout ratio	1 - Reinvestment Rate</a:t>
            </a:r>
          </a:p>
          <a:p>
            <a:pPr>
              <a:tabLst>
                <a:tab pos="2235200" algn="l"/>
              </a:tabLst>
            </a:pPr>
            <a:r>
              <a:rPr lang="en-US" altLang="en-US">
                <a:latin typeface="Times" charset="0"/>
                <a:ea typeface="ＭＳ Ｐゴシック" charset="-128"/>
              </a:rPr>
              <a:t>Cost of equity	Cost of capital</a:t>
            </a:r>
          </a:p>
          <a:p>
            <a:pPr>
              <a:tabLst>
                <a:tab pos="2235200" algn="l"/>
              </a:tabLst>
            </a:pPr>
            <a:r>
              <a:rPr lang="en-US" altLang="en-US">
                <a:latin typeface="Times" charset="0"/>
                <a:ea typeface="ＭＳ Ｐゴシック" charset="-128"/>
              </a:rPr>
              <a:t>Growth rate in Net Income	Growth ate in Operating income</a:t>
            </a:r>
          </a:p>
        </p:txBody>
      </p:sp>
    </p:spTree>
    <p:extLst>
      <p:ext uri="{BB962C8B-B14F-4D97-AF65-F5344CB8AC3E}">
        <p14:creationId xmlns:p14="http://schemas.microsoft.com/office/powerpoint/2010/main" val="67603903"/>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5713" name="Rectangle 2"/>
          <p:cNvSpPr>
            <a:spLocks noGrp="1" noRot="1" noChangeAspect="1" noChangeArrowheads="1" noTextEdit="1"/>
          </p:cNvSpPr>
          <p:nvPr>
            <p:ph type="sldImg"/>
          </p:nvPr>
        </p:nvSpPr>
        <p:spPr>
          <a:xfrm>
            <a:off x="1150938" y="692150"/>
            <a:ext cx="4556125" cy="3416300"/>
          </a:xfrm>
          <a:ln/>
        </p:spPr>
      </p:sp>
      <p:sp>
        <p:nvSpPr>
          <p:cNvPr id="115714"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charset="0"/>
                <a:ea typeface="ＭＳ Ｐゴシック" charset="-128"/>
              </a:rPr>
              <a:t>The value of a brand name should be visible either in the margin (if the firm exercises pricing power) or the sales/capital ratio (if the firm uses brand name to sell in larger quantities..)</a:t>
            </a:r>
          </a:p>
          <a:p>
            <a:endParaRPr lang="en-US" altLang="en-US">
              <a:latin typeface="Times" charset="0"/>
              <a:ea typeface="ＭＳ Ｐゴシック" charset="-128"/>
            </a:endParaRPr>
          </a:p>
        </p:txBody>
      </p:sp>
    </p:spTree>
    <p:extLst>
      <p:ext uri="{BB962C8B-B14F-4D97-AF65-F5344CB8AC3E}">
        <p14:creationId xmlns:p14="http://schemas.microsoft.com/office/powerpoint/2010/main" val="199948458"/>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7761" name="Rectangle 2"/>
          <p:cNvSpPr>
            <a:spLocks noGrp="1" noRot="1" noChangeAspect="1" noChangeArrowheads="1" noTextEdit="1"/>
          </p:cNvSpPr>
          <p:nvPr>
            <p:ph type="sldImg"/>
          </p:nvPr>
        </p:nvSpPr>
        <p:spPr>
          <a:xfrm>
            <a:off x="1150938" y="692150"/>
            <a:ext cx="4556125" cy="3416300"/>
          </a:xfrm>
          <a:ln/>
        </p:spPr>
      </p:sp>
      <p:sp>
        <p:nvSpPr>
          <p:cNvPr id="117762"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marL="228600" indent="-228600"/>
            <a:r>
              <a:rPr lang="en-US" altLang="en-US">
                <a:latin typeface="Times" charset="0"/>
                <a:ea typeface="ＭＳ Ｐゴシック" charset="-128"/>
              </a:rPr>
              <a:t>This was an updated valuation in 2004. In the first column, Coca Cola is valued with its current characteristics - high margins, high returns, reasonably high growth - all of which can be traced to its brand name power. In the second column, we revalued Coke using the margins of a generic manufacturer (Cott). The ripple effects of the lower margins can be seen in lower return on capital (margin * sales to cap ratio) and lower growth. The net effect is a almost an 80% drop in value. That is the value of the brand name.</a:t>
            </a:r>
          </a:p>
          <a:p>
            <a:pPr marL="228600" indent="-228600"/>
            <a:r>
              <a:rPr lang="en-US" altLang="en-US">
                <a:latin typeface="Times" charset="0"/>
                <a:ea typeface="ＭＳ Ｐゴシック" charset="-128"/>
              </a:rPr>
              <a:t>Alternative approaches:</a:t>
            </a:r>
          </a:p>
          <a:p>
            <a:pPr marL="228600" indent="-228600">
              <a:buFontTx/>
              <a:buAutoNum type="arabicPeriod"/>
            </a:pPr>
            <a:r>
              <a:rPr lang="en-US" altLang="en-US">
                <a:latin typeface="Times" charset="0"/>
                <a:ea typeface="ＭＳ Ｐゴシック" charset="-128"/>
              </a:rPr>
              <a:t>Coke</a:t>
            </a:r>
            <a:r>
              <a:rPr lang="ja-JP" altLang="en-US">
                <a:latin typeface="Times" charset="0"/>
                <a:ea typeface="ＭＳ Ｐゴシック" charset="-128"/>
              </a:rPr>
              <a:t>’</a:t>
            </a:r>
            <a:r>
              <a:rPr lang="en-US" altLang="ja-JP">
                <a:latin typeface="Times" charset="0"/>
                <a:ea typeface="ＭＳ Ｐゴシック" charset="-128"/>
              </a:rPr>
              <a:t>s ROC = Generic ROC (instead of magins)</a:t>
            </a:r>
          </a:p>
          <a:p>
            <a:pPr marL="228600" indent="-228600">
              <a:buFontTx/>
              <a:buAutoNum type="arabicPeriod"/>
            </a:pPr>
            <a:r>
              <a:rPr lang="en-US" altLang="en-US">
                <a:latin typeface="Times" charset="0"/>
                <a:ea typeface="ＭＳ Ｐゴシック" charset="-128"/>
              </a:rPr>
              <a:t>If no generic companies exist, the industry average can be used as a base to get a measure of relative brand name value.</a:t>
            </a:r>
          </a:p>
        </p:txBody>
      </p:sp>
    </p:spTree>
    <p:extLst>
      <p:ext uri="{BB962C8B-B14F-4D97-AF65-F5344CB8AC3E}">
        <p14:creationId xmlns:p14="http://schemas.microsoft.com/office/powerpoint/2010/main" val="1869309698"/>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9809" name="Rectangle 2"/>
          <p:cNvSpPr>
            <a:spLocks noGrp="1" noRot="1" noChangeAspect="1" noChangeArrowheads="1" noTextEdit="1"/>
          </p:cNvSpPr>
          <p:nvPr>
            <p:ph type="sldImg"/>
          </p:nvPr>
        </p:nvSpPr>
        <p:spPr>
          <a:xfrm>
            <a:off x="1150938" y="692150"/>
            <a:ext cx="4556125" cy="3416300"/>
          </a:xfrm>
          <a:ln/>
        </p:spPr>
      </p:sp>
      <p:sp>
        <p:nvSpPr>
          <p:cNvPr id="119810"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a:lstStyle/>
          <a:p>
            <a:endParaRPr lang="en-US" altLang="en-US">
              <a:latin typeface="Times" charset="0"/>
              <a:ea typeface="ＭＳ Ｐゴシック" charset="-128"/>
            </a:endParaRPr>
          </a:p>
        </p:txBody>
      </p:sp>
    </p:spTree>
    <p:extLst>
      <p:ext uri="{BB962C8B-B14F-4D97-AF65-F5344CB8AC3E}">
        <p14:creationId xmlns:p14="http://schemas.microsoft.com/office/powerpoint/2010/main" val="1949822323"/>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1857" name="Rectangle 2"/>
          <p:cNvSpPr>
            <a:spLocks noGrp="1" noRot="1" noChangeAspect="1" noChangeArrowheads="1"/>
          </p:cNvSpPr>
          <p:nvPr>
            <p:ph type="sldImg"/>
          </p:nvPr>
        </p:nvSpPr>
        <p:spPr>
          <a:xfrm>
            <a:off x="1150938" y="692150"/>
            <a:ext cx="4556125" cy="3416300"/>
          </a:xfrm>
          <a:solidFill>
            <a:srgbClr val="FFFFFF"/>
          </a:solidFill>
          <a:ln/>
        </p:spPr>
      </p:sp>
      <p:sp>
        <p:nvSpPr>
          <p:cNvPr id="121858"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In practice, we all too often define comparable as a firm in the same industry or business. This is too narrow a definition. You can have firms in different businesses that have similar cashflow, growth and risk characteristics. These firms can be viewed as comparable firms.</a:t>
            </a:r>
          </a:p>
          <a:p>
            <a:r>
              <a:rPr lang="en-US" altLang="en-US">
                <a:latin typeface="Times" charset="0"/>
                <a:ea typeface="ＭＳ Ｐゴシック" charset="-128"/>
              </a:rPr>
              <a:t>You will never find two identical firms, no matter how hard you search. You therefore have to always control for the residual differences when making comparisons.</a:t>
            </a:r>
          </a:p>
        </p:txBody>
      </p:sp>
    </p:spTree>
    <p:extLst>
      <p:ext uri="{BB962C8B-B14F-4D97-AF65-F5344CB8AC3E}">
        <p14:creationId xmlns:p14="http://schemas.microsoft.com/office/powerpoint/2010/main" val="63329441"/>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3905" name="Slide Image Placeholder 1"/>
          <p:cNvSpPr>
            <a:spLocks noGrp="1" noRot="1" noChangeAspect="1"/>
          </p:cNvSpPr>
          <p:nvPr>
            <p:ph type="sldImg"/>
          </p:nvPr>
        </p:nvSpPr>
        <p:spPr>
          <a:xfrm>
            <a:off x="1150938" y="692150"/>
            <a:ext cx="4556125" cy="3416300"/>
          </a:xfrm>
          <a:ln/>
        </p:spPr>
      </p:sp>
      <p:sp>
        <p:nvSpPr>
          <p:cNvPr id="123906"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r>
              <a:rPr lang="en-US" altLang="en-US">
                <a:latin typeface="Times" charset="0"/>
                <a:ea typeface="ＭＳ Ｐゴシック" charset="-128"/>
              </a:rPr>
              <a:t>At the limit, if you can find a company that looks exactly like your company on every dimension that is priced by the market, you can stop. However, no two stocks are exactly identical and you face a choice. You can define “comparable” narrowly and end up with a small sample of firms that look very much like your own… Or you can define comparable broadly and end up with a much larger (and diverse) sample.</a:t>
            </a:r>
          </a:p>
        </p:txBody>
      </p:sp>
    </p:spTree>
    <p:extLst>
      <p:ext uri="{BB962C8B-B14F-4D97-AF65-F5344CB8AC3E}">
        <p14:creationId xmlns:p14="http://schemas.microsoft.com/office/powerpoint/2010/main" val="1373509622"/>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5953" name="Slide Image Placeholder 1"/>
          <p:cNvSpPr>
            <a:spLocks noGrp="1" noRot="1" noChangeAspect="1"/>
          </p:cNvSpPr>
          <p:nvPr>
            <p:ph type="sldImg"/>
          </p:nvPr>
        </p:nvSpPr>
        <p:spPr>
          <a:xfrm>
            <a:off x="1150938" y="692150"/>
            <a:ext cx="4556125" cy="3416300"/>
          </a:xfrm>
          <a:ln/>
        </p:spPr>
      </p:sp>
      <p:sp>
        <p:nvSpPr>
          <p:cNvPr id="125954"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r>
              <a:rPr lang="en-US" altLang="en-US">
                <a:latin typeface="Times" charset="0"/>
                <a:ea typeface="ＭＳ Ｐゴシック" charset="-128"/>
              </a:rPr>
              <a:t>If you can find a company or two just like your company, you can make a direct comparison across the companies and decide which one to buy.</a:t>
            </a:r>
          </a:p>
          <a:p>
            <a:r>
              <a:rPr lang="en-US" altLang="en-US">
                <a:latin typeface="Times" charset="0"/>
                <a:ea typeface="ＭＳ Ｐゴシック" charset="-128"/>
              </a:rPr>
              <a:t>However, if there are differences between your company and the comparable firms, you will have to explain away the difference in fundamentals.</a:t>
            </a:r>
          </a:p>
          <a:p>
            <a:r>
              <a:rPr lang="en-US" altLang="en-US">
                <a:latin typeface="Times" charset="0"/>
                <a:ea typeface="ＭＳ Ｐゴシック" charset="-128"/>
              </a:rPr>
              <a:t>If the difference is on one key dimension (say the growth rate), you may be able to bring it into your computation of the multiple.</a:t>
            </a:r>
          </a:p>
          <a:p>
            <a:r>
              <a:rPr lang="en-US" altLang="en-US">
                <a:latin typeface="Times" charset="0"/>
                <a:ea typeface="ＭＳ Ｐゴシック" charset="-128"/>
              </a:rPr>
              <a:t>If the sample is large and there are differences on many dimensions, you should think about using statistics as a tool to control for differences.</a:t>
            </a:r>
          </a:p>
        </p:txBody>
      </p:sp>
    </p:spTree>
    <p:extLst>
      <p:ext uri="{BB962C8B-B14F-4D97-AF65-F5344CB8AC3E}">
        <p14:creationId xmlns:p14="http://schemas.microsoft.com/office/powerpoint/2010/main" val="1274495351"/>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8001" name="Rectangle 2"/>
          <p:cNvSpPr>
            <a:spLocks noGrp="1" noRot="1" noChangeAspect="1" noChangeArrowheads="1" noTextEdit="1"/>
          </p:cNvSpPr>
          <p:nvPr>
            <p:ph type="sldImg"/>
          </p:nvPr>
        </p:nvSpPr>
        <p:spPr>
          <a:xfrm>
            <a:off x="1150938" y="692150"/>
            <a:ext cx="4556125" cy="3416300"/>
          </a:xfrm>
          <a:ln/>
        </p:spPr>
      </p:sp>
      <p:sp>
        <p:nvSpPr>
          <p:cNvPr id="128002"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charset="0"/>
                <a:ea typeface="ＭＳ Ｐゴシック" charset="-128"/>
              </a:rPr>
              <a:t>Notice that while we consider this to be an industry group, these are very different firms in terms of expected growth and size.</a:t>
            </a:r>
          </a:p>
        </p:txBody>
      </p:sp>
    </p:spTree>
    <p:extLst>
      <p:ext uri="{BB962C8B-B14F-4D97-AF65-F5344CB8AC3E}">
        <p14:creationId xmlns:p14="http://schemas.microsoft.com/office/powerpoint/2010/main" val="1441469079"/>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0049" name="Rectangle 2"/>
          <p:cNvSpPr>
            <a:spLocks noGrp="1" noRot="1" noChangeAspect="1" noChangeArrowheads="1" noTextEdit="1"/>
          </p:cNvSpPr>
          <p:nvPr>
            <p:ph type="sldImg"/>
          </p:nvPr>
        </p:nvSpPr>
        <p:spPr>
          <a:xfrm>
            <a:off x="1150938" y="692150"/>
            <a:ext cx="4556125" cy="3416300"/>
          </a:xfrm>
          <a:ln/>
        </p:spPr>
      </p:sp>
      <p:sp>
        <p:nvSpPr>
          <p:cNvPr id="130050"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charset="0"/>
                <a:ea typeface="ＭＳ Ｐゴシック" charset="-128"/>
              </a:rPr>
              <a:t>No. Andres Wine has one of the lowest expected growth rates of the firms in the group, which may explain the low PE ratio. Hansen Natural has a high growth rate but it also is the riskiest firm in the group, which may explain its low PE ratio. In other words, not all firms with low PE ratios are under valued. They may be low-growth, high-risk companies…</a:t>
            </a:r>
          </a:p>
        </p:txBody>
      </p:sp>
    </p:spTree>
    <p:extLst>
      <p:ext uri="{BB962C8B-B14F-4D97-AF65-F5344CB8AC3E}">
        <p14:creationId xmlns:p14="http://schemas.microsoft.com/office/powerpoint/2010/main" val="1007788946"/>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2097" name="Rectangle 2"/>
          <p:cNvSpPr>
            <a:spLocks noGrp="1" noRot="1" noChangeAspect="1" noChangeArrowheads="1"/>
          </p:cNvSpPr>
          <p:nvPr>
            <p:ph type="sldImg"/>
          </p:nvPr>
        </p:nvSpPr>
        <p:spPr>
          <a:xfrm>
            <a:off x="1150938" y="692150"/>
            <a:ext cx="4556125" cy="3416300"/>
          </a:xfrm>
          <a:solidFill>
            <a:srgbClr val="FFFFFF"/>
          </a:solidFill>
          <a:ln/>
        </p:spPr>
      </p:sp>
      <p:sp>
        <p:nvSpPr>
          <p:cNvPr id="132098"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In this sample, note that some of the firms in the sample are emerging market firms any may be exposed to more risk (political risk, economic risk, inflation risk…)</a:t>
            </a:r>
          </a:p>
        </p:txBody>
      </p:sp>
    </p:spTree>
    <p:extLst>
      <p:ext uri="{BB962C8B-B14F-4D97-AF65-F5344CB8AC3E}">
        <p14:creationId xmlns:p14="http://schemas.microsoft.com/office/powerpoint/2010/main" val="705291533"/>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4145" name="Rectangle 2"/>
          <p:cNvSpPr>
            <a:spLocks noGrp="1" noRot="1" noChangeAspect="1" noChangeArrowheads="1"/>
          </p:cNvSpPr>
          <p:nvPr>
            <p:ph type="sldImg"/>
          </p:nvPr>
        </p:nvSpPr>
        <p:spPr>
          <a:xfrm>
            <a:off x="1150938" y="692150"/>
            <a:ext cx="4556125" cy="3416300"/>
          </a:xfrm>
          <a:solidFill>
            <a:srgbClr val="FFFFFF"/>
          </a:solidFill>
          <a:ln/>
        </p:spPr>
      </p:sp>
      <p:sp>
        <p:nvSpPr>
          <p:cNvPr id="134146"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Higher growth telecomm companies have higher PE ratios..</a:t>
            </a:r>
          </a:p>
          <a:p>
            <a:r>
              <a:rPr lang="en-US" altLang="en-US">
                <a:latin typeface="Times" charset="0"/>
                <a:ea typeface="ＭＳ Ｐゴシック" charset="-128"/>
              </a:rPr>
              <a:t>One way to read this regression: If you have two companies - one with a growth rate of 10% and one with a growth rate of 20%, the latter should have a PE that is 12.1 higher..</a:t>
            </a:r>
          </a:p>
          <a:p>
            <a:r>
              <a:rPr lang="en-US" altLang="en-US">
                <a:latin typeface="Times" charset="0"/>
                <a:ea typeface="ＭＳ Ｐゴシック" charset="-128"/>
              </a:rPr>
              <a:t>If the firm happens to be an emerging market firm, though, you would expect its PE ratio to be 13.85 lower than a firm with similar growth in a developed market.</a:t>
            </a:r>
          </a:p>
        </p:txBody>
      </p:sp>
    </p:spTree>
    <p:extLst>
      <p:ext uri="{BB962C8B-B14F-4D97-AF65-F5344CB8AC3E}">
        <p14:creationId xmlns:p14="http://schemas.microsoft.com/office/powerpoint/2010/main" val="1872547338"/>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6193" name="Rectangle 2"/>
          <p:cNvSpPr>
            <a:spLocks noGrp="1" noRot="1" noChangeAspect="1" noChangeArrowheads="1"/>
          </p:cNvSpPr>
          <p:nvPr>
            <p:ph type="sldImg"/>
          </p:nvPr>
        </p:nvSpPr>
        <p:spPr>
          <a:xfrm>
            <a:off x="1150938" y="692150"/>
            <a:ext cx="4556125" cy="3416300"/>
          </a:xfrm>
          <a:solidFill>
            <a:srgbClr val="FFFFFF"/>
          </a:solidFill>
          <a:ln/>
        </p:spPr>
      </p:sp>
      <p:sp>
        <p:nvSpPr>
          <p:cNvPr id="136194"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With a 7.5% growth rate and being an emerging market company, Telebras is overvalued slightly, even though it has a low PE ratio.</a:t>
            </a:r>
          </a:p>
        </p:txBody>
      </p:sp>
    </p:spTree>
    <p:extLst>
      <p:ext uri="{BB962C8B-B14F-4D97-AF65-F5344CB8AC3E}">
        <p14:creationId xmlns:p14="http://schemas.microsoft.com/office/powerpoint/2010/main" val="530262981"/>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8241" name="Slide Image Placeholder 1"/>
          <p:cNvSpPr>
            <a:spLocks noGrp="1" noRot="1" noChangeAspect="1"/>
          </p:cNvSpPr>
          <p:nvPr>
            <p:ph type="sldImg"/>
          </p:nvPr>
        </p:nvSpPr>
        <p:spPr>
          <a:xfrm>
            <a:off x="1150938" y="692150"/>
            <a:ext cx="4556125" cy="3416300"/>
          </a:xfrm>
          <a:ln/>
        </p:spPr>
      </p:sp>
      <p:sp>
        <p:nvSpPr>
          <p:cNvPr id="138242"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r>
              <a:rPr lang="en-US" altLang="en-US">
                <a:latin typeface="Times" charset="0"/>
                <a:ea typeface="ＭＳ Ｐゴシック" charset="-128"/>
              </a:rPr>
              <a:t>This was just before the crisis. Note that the banks that trade at low P/BV ratios also tend to have low ROEs… </a:t>
            </a:r>
          </a:p>
          <a:p>
            <a:r>
              <a:rPr lang="en-US" altLang="en-US">
                <a:latin typeface="Times" charset="0"/>
                <a:ea typeface="ＭＳ Ｐゴシック" charset="-128"/>
              </a:rPr>
              <a:t>The standard deviation in stock prices is a proxy for risk. If that is not a good measure, you may consider others that are specific to banks (toxic assets on the balance sheet, regulatory capital ratios, loan losses/write offs)</a:t>
            </a:r>
          </a:p>
        </p:txBody>
      </p:sp>
    </p:spTree>
    <p:extLst>
      <p:ext uri="{BB962C8B-B14F-4D97-AF65-F5344CB8AC3E}">
        <p14:creationId xmlns:p14="http://schemas.microsoft.com/office/powerpoint/2010/main" val="72786617"/>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0289" name="Rectangle 2"/>
          <p:cNvSpPr>
            <a:spLocks noGrp="1" noRot="1" noChangeAspect="1" noChangeArrowheads="1" noTextEdit="1"/>
          </p:cNvSpPr>
          <p:nvPr>
            <p:ph type="sldImg"/>
          </p:nvPr>
        </p:nvSpPr>
        <p:spPr>
          <a:xfrm>
            <a:off x="1150938" y="692150"/>
            <a:ext cx="4556125" cy="3416300"/>
          </a:xfrm>
          <a:ln/>
        </p:spPr>
      </p:sp>
      <p:sp>
        <p:nvSpPr>
          <p:cNvPr id="140290"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charset="0"/>
                <a:ea typeface="ＭＳ Ｐゴシック" charset="-128"/>
              </a:rPr>
              <a:t>A simple way to look for mismatches…. </a:t>
            </a:r>
          </a:p>
        </p:txBody>
      </p:sp>
    </p:spTree>
    <p:extLst>
      <p:ext uri="{BB962C8B-B14F-4D97-AF65-F5344CB8AC3E}">
        <p14:creationId xmlns:p14="http://schemas.microsoft.com/office/powerpoint/2010/main" val="1406476776"/>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2337" name="Slide Image Placeholder 1"/>
          <p:cNvSpPr>
            <a:spLocks noGrp="1" noRot="1" noChangeAspect="1"/>
          </p:cNvSpPr>
          <p:nvPr>
            <p:ph type="sldImg"/>
          </p:nvPr>
        </p:nvSpPr>
        <p:spPr>
          <a:xfrm>
            <a:off x="1150938" y="692150"/>
            <a:ext cx="4556125" cy="3416300"/>
          </a:xfrm>
          <a:ln/>
        </p:spPr>
      </p:sp>
      <p:sp>
        <p:nvSpPr>
          <p:cNvPr id="142338"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r>
              <a:rPr lang="en-US" altLang="en-US">
                <a:latin typeface="Times" charset="0"/>
                <a:ea typeface="ＭＳ Ｐゴシック" charset="-128"/>
              </a:rPr>
              <a:t>A slightly more sophisticated take which brings in more than one variable into the analysis…</a:t>
            </a:r>
          </a:p>
          <a:p>
            <a:r>
              <a:rPr lang="en-US" altLang="en-US">
                <a:latin typeface="Times" charset="0"/>
                <a:ea typeface="ＭＳ Ｐゴシック" charset="-128"/>
              </a:rPr>
              <a:t>Note how much of the variation in price to book ratios is explained by just ROE and standard deviation. The caveats about small samples and linear relationships continue to apply.</a:t>
            </a:r>
          </a:p>
        </p:txBody>
      </p:sp>
    </p:spTree>
    <p:extLst>
      <p:ext uri="{BB962C8B-B14F-4D97-AF65-F5344CB8AC3E}">
        <p14:creationId xmlns:p14="http://schemas.microsoft.com/office/powerpoint/2010/main" val="1302671703"/>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4385" name="Slide Image Placeholder 1"/>
          <p:cNvSpPr>
            <a:spLocks noGrp="1" noRot="1" noChangeAspect="1"/>
          </p:cNvSpPr>
          <p:nvPr>
            <p:ph type="sldImg"/>
          </p:nvPr>
        </p:nvSpPr>
        <p:spPr>
          <a:xfrm>
            <a:off x="1150938" y="692150"/>
            <a:ext cx="4556125" cy="3416300"/>
          </a:xfrm>
          <a:ln/>
        </p:spPr>
      </p:sp>
      <p:sp>
        <p:nvSpPr>
          <p:cNvPr id="144386"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r>
              <a:rPr lang="en-US" altLang="en-US">
                <a:latin typeface="Times" charset="0"/>
                <a:ea typeface="ＭＳ Ｐゴシック" charset="-128"/>
              </a:rPr>
              <a:t>Using the regression to get predicted values, we can estimate what the PBV ratio should be for each bank, given its ROE and standard deviation.</a:t>
            </a:r>
          </a:p>
        </p:txBody>
      </p:sp>
    </p:spTree>
    <p:extLst>
      <p:ext uri="{BB962C8B-B14F-4D97-AF65-F5344CB8AC3E}">
        <p14:creationId xmlns:p14="http://schemas.microsoft.com/office/powerpoint/2010/main" val="407531156"/>
      </p:ext>
    </p:extLst>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6433" name="Slide Image Placeholder 1"/>
          <p:cNvSpPr>
            <a:spLocks noGrp="1" noRot="1" noChangeAspect="1"/>
          </p:cNvSpPr>
          <p:nvPr>
            <p:ph type="sldImg"/>
          </p:nvPr>
        </p:nvSpPr>
        <p:spPr>
          <a:xfrm>
            <a:off x="1150938" y="692150"/>
            <a:ext cx="4556125" cy="3416300"/>
          </a:xfrm>
          <a:ln/>
        </p:spPr>
      </p:sp>
      <p:sp>
        <p:nvSpPr>
          <p:cNvPr id="146434"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r>
              <a:rPr lang="en-US" altLang="en-US">
                <a:latin typeface="Times" charset="0"/>
                <a:ea typeface="ＭＳ Ｐゴシック" charset="-128"/>
              </a:rPr>
              <a:t>While banks have historically traded well above book value, the price to book ratios for US banks collectively has dropped to below one in the last two years, even though returns on equity bottomed out in 2009 and have improved since. If the price to book is a forward looking measure, this would suggest either than investors don’t expect bank ROEs to recover very much (maybe to their costs of equity) or that banks are under valued.</a:t>
            </a:r>
          </a:p>
        </p:txBody>
      </p:sp>
    </p:spTree>
    <p:extLst>
      <p:ext uri="{BB962C8B-B14F-4D97-AF65-F5344CB8AC3E}">
        <p14:creationId xmlns:p14="http://schemas.microsoft.com/office/powerpoint/2010/main" val="1050788609"/>
      </p:ext>
    </p:extLst>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8481" name="Rectangle 2"/>
          <p:cNvSpPr>
            <a:spLocks noGrp="1" noRot="1" noChangeAspect="1" noChangeArrowheads="1" noTextEdit="1"/>
          </p:cNvSpPr>
          <p:nvPr>
            <p:ph type="sldImg"/>
          </p:nvPr>
        </p:nvSpPr>
        <p:spPr>
          <a:xfrm>
            <a:off x="1150938" y="692150"/>
            <a:ext cx="4556125" cy="3416300"/>
          </a:xfrm>
          <a:ln/>
        </p:spPr>
      </p:sp>
      <p:sp>
        <p:nvSpPr>
          <p:cNvPr id="148482"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charset="0"/>
                <a:ea typeface="ＭＳ Ｐゴシック" charset="-128"/>
              </a:rPr>
              <a:t>Looks at the 100 largest market cap firms in the United States… Shows how strong the link is between price to book and return on equity. With a 90% confidence interval, a handful of stocks fall outside the range, but there may be good reasons for each:</a:t>
            </a:r>
          </a:p>
          <a:p>
            <a:r>
              <a:rPr lang="en-US" altLang="en-US">
                <a:latin typeface="Times" charset="0"/>
                <a:ea typeface="ＭＳ Ｐゴシック" charset="-128"/>
              </a:rPr>
              <a:t>The two stocks that fall below the undervalued line are MO (Altria or Philip Morris) and FNMA (because of recent accounting and management scandals.</a:t>
            </a:r>
          </a:p>
          <a:p>
            <a:r>
              <a:rPr lang="en-US" altLang="en-US">
                <a:latin typeface="Times" charset="0"/>
                <a:ea typeface="ＭＳ Ｐゴシック" charset="-128"/>
              </a:rPr>
              <a:t>Above the overvalued line are the high flyers - EBAY, Dell, SAP where presumable investors expect the return on equity to climb over time and high growth to continue…</a:t>
            </a:r>
          </a:p>
        </p:txBody>
      </p:sp>
    </p:spTree>
    <p:extLst>
      <p:ext uri="{BB962C8B-B14F-4D97-AF65-F5344CB8AC3E}">
        <p14:creationId xmlns:p14="http://schemas.microsoft.com/office/powerpoint/2010/main" val="1846122182"/>
      </p:ext>
    </p:extLst>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0529" name="Slide Image Placeholder 1"/>
          <p:cNvSpPr>
            <a:spLocks noGrp="1" noRot="1" noChangeAspect="1"/>
          </p:cNvSpPr>
          <p:nvPr>
            <p:ph type="sldImg"/>
          </p:nvPr>
        </p:nvSpPr>
        <p:spPr>
          <a:xfrm>
            <a:off x="1150938" y="692150"/>
            <a:ext cx="4556125" cy="3416300"/>
          </a:xfrm>
          <a:ln/>
        </p:spPr>
      </p:sp>
      <p:sp>
        <p:nvSpPr>
          <p:cNvPr id="150530"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charset="0"/>
                <a:ea typeface="ＭＳ Ｐゴシック" charset="-128"/>
              </a:rPr>
              <a:t>We control for growth differences. The most undervalued firm is MO…. And all of the overvalued firms drop off the list.</a:t>
            </a:r>
          </a:p>
        </p:txBody>
      </p:sp>
    </p:spTree>
    <p:extLst>
      <p:ext uri="{BB962C8B-B14F-4D97-AF65-F5344CB8AC3E}">
        <p14:creationId xmlns:p14="http://schemas.microsoft.com/office/powerpoint/2010/main" val="931781018"/>
      </p:ext>
    </p:extLst>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2577" name="Rectangle 2"/>
          <p:cNvSpPr>
            <a:spLocks noGrp="1" noRot="1" noChangeAspect="1" noChangeArrowheads="1" noTextEdit="1"/>
          </p:cNvSpPr>
          <p:nvPr>
            <p:ph type="sldImg"/>
          </p:nvPr>
        </p:nvSpPr>
        <p:spPr>
          <a:xfrm>
            <a:off x="1150938" y="692150"/>
            <a:ext cx="4556125" cy="3416300"/>
          </a:xfrm>
          <a:ln/>
        </p:spPr>
      </p:sp>
      <p:sp>
        <p:nvSpPr>
          <p:cNvPr id="152578"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charset="0"/>
                <a:ea typeface="ＭＳ Ｐゴシック" charset="-128"/>
              </a:rPr>
              <a:t>Graphs out the largest US market cap firms on a three dimensional graph with risk being the third dimension…</a:t>
            </a:r>
          </a:p>
          <a:p>
            <a:r>
              <a:rPr lang="en-US" altLang="en-US">
                <a:latin typeface="Times" charset="0"/>
                <a:ea typeface="ＭＳ Ｐゴシック" charset="-128"/>
              </a:rPr>
              <a:t>You could also try growth as the third dimension…</a:t>
            </a:r>
          </a:p>
        </p:txBody>
      </p:sp>
    </p:spTree>
    <p:extLst>
      <p:ext uri="{BB962C8B-B14F-4D97-AF65-F5344CB8AC3E}">
        <p14:creationId xmlns:p14="http://schemas.microsoft.com/office/powerpoint/2010/main" val="992815602"/>
      </p:ext>
    </p:extLst>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5649" name="Slide Image Placeholder 1"/>
          <p:cNvSpPr>
            <a:spLocks noGrp="1" noRot="1" noChangeAspect="1"/>
          </p:cNvSpPr>
          <p:nvPr>
            <p:ph type="sldImg"/>
          </p:nvPr>
        </p:nvSpPr>
        <p:spPr>
          <a:xfrm>
            <a:off x="1150938" y="692150"/>
            <a:ext cx="4556125" cy="3416300"/>
          </a:xfrm>
          <a:ln/>
        </p:spPr>
      </p:sp>
      <p:sp>
        <p:nvSpPr>
          <p:cNvPr id="155650"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r>
              <a:rPr lang="en-US" altLang="en-US" dirty="0" smtClean="0">
                <a:latin typeface="Times" charset="0"/>
                <a:ea typeface="ＭＳ Ｐゴシック" charset="-128"/>
              </a:rPr>
              <a:t>There</a:t>
            </a:r>
            <a:r>
              <a:rPr lang="en-US" altLang="en-US" baseline="0" dirty="0" smtClean="0">
                <a:latin typeface="Times" charset="0"/>
                <a:ea typeface="ＭＳ Ｐゴシック" charset="-128"/>
              </a:rPr>
              <a:t> are only a couple of stocks that fall below the under valued line, Gilead and Verizon, and four that fall above the UPS, Clorox, Netflix and Boeing.</a:t>
            </a:r>
            <a:endParaRPr lang="en-US" altLang="en-US" dirty="0">
              <a:latin typeface="Times" charset="0"/>
              <a:ea typeface="ＭＳ Ｐゴシック" charset="-128"/>
            </a:endParaRPr>
          </a:p>
        </p:txBody>
      </p:sp>
    </p:spTree>
    <p:extLst>
      <p:ext uri="{BB962C8B-B14F-4D97-AF65-F5344CB8AC3E}">
        <p14:creationId xmlns:p14="http://schemas.microsoft.com/office/powerpoint/2010/main" val="303885624"/>
      </p:ext>
    </p:extLst>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7697" name="Rectangle 2"/>
          <p:cNvSpPr>
            <a:spLocks noGrp="1" noRot="1" noChangeAspect="1" noChangeArrowheads="1"/>
          </p:cNvSpPr>
          <p:nvPr>
            <p:ph type="sldImg"/>
          </p:nvPr>
        </p:nvSpPr>
        <p:spPr>
          <a:xfrm>
            <a:off x="1150938" y="692150"/>
            <a:ext cx="4556125" cy="3416300"/>
          </a:xfrm>
          <a:solidFill>
            <a:srgbClr val="FFFFFF"/>
          </a:solidFill>
          <a:ln/>
        </p:spPr>
      </p:sp>
      <p:sp>
        <p:nvSpPr>
          <p:cNvPr id="157698"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Trucking companies have fleets that they replace every few years. Thus, the capital expenditures for these firms are often discontinuous, with a year of very heavy cap ex followed by a few years of almost no cap ex…</a:t>
            </a:r>
          </a:p>
        </p:txBody>
      </p:sp>
    </p:spTree>
    <p:extLst>
      <p:ext uri="{BB962C8B-B14F-4D97-AF65-F5344CB8AC3E}">
        <p14:creationId xmlns:p14="http://schemas.microsoft.com/office/powerpoint/2010/main" val="689570002"/>
      </p:ext>
    </p:extLst>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9745" name="Rectangle 2"/>
          <p:cNvSpPr>
            <a:spLocks noGrp="1" noRot="1" noChangeAspect="1" noChangeArrowheads="1"/>
          </p:cNvSpPr>
          <p:nvPr>
            <p:ph type="sldImg"/>
          </p:nvPr>
        </p:nvSpPr>
        <p:spPr>
          <a:xfrm>
            <a:off x="1150938" y="692150"/>
            <a:ext cx="4556125" cy="3416300"/>
          </a:xfrm>
          <a:solidFill>
            <a:srgbClr val="FFFFFF"/>
          </a:solidFill>
          <a:ln/>
        </p:spPr>
      </p:sp>
      <p:sp>
        <p:nvSpPr>
          <p:cNvPr id="159746"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It could well be that Ryder Systems has the oldest fleet in this group. In that case, the firm may look cheap right now but it will soon have to make a large capital expenditure to replace the fleet.</a:t>
            </a:r>
          </a:p>
          <a:p>
            <a:r>
              <a:rPr lang="en-US" altLang="en-US">
                <a:latin typeface="Times" charset="0"/>
                <a:ea typeface="ＭＳ Ｐゴシック" charset="-128"/>
              </a:rPr>
              <a:t>(While cap ex is discontinuous, depreciation and amortization are smoothed out…)</a:t>
            </a:r>
          </a:p>
        </p:txBody>
      </p:sp>
    </p:spTree>
    <p:extLst>
      <p:ext uri="{BB962C8B-B14F-4D97-AF65-F5344CB8AC3E}">
        <p14:creationId xmlns:p14="http://schemas.microsoft.com/office/powerpoint/2010/main" val="1781264402"/>
      </p:ext>
    </p:extLst>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1793" name="Rectangle 2"/>
          <p:cNvSpPr>
            <a:spLocks noGrp="1" noRot="1" noChangeAspect="1" noChangeArrowheads="1"/>
          </p:cNvSpPr>
          <p:nvPr>
            <p:ph type="sldImg"/>
          </p:nvPr>
        </p:nvSpPr>
        <p:spPr>
          <a:xfrm>
            <a:off x="1150938" y="692150"/>
            <a:ext cx="4556125" cy="3416300"/>
          </a:xfrm>
          <a:solidFill>
            <a:srgbClr val="FFFFFF"/>
          </a:solidFill>
          <a:ln/>
        </p:spPr>
      </p:sp>
      <p:sp>
        <p:nvSpPr>
          <p:cNvPr id="161794"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Whole Foods has the one of the highest margins in the business, but at 1.41 times revenues, it looks vastly over valued.</a:t>
            </a:r>
          </a:p>
        </p:txBody>
      </p:sp>
    </p:spTree>
    <p:extLst>
      <p:ext uri="{BB962C8B-B14F-4D97-AF65-F5344CB8AC3E}">
        <p14:creationId xmlns:p14="http://schemas.microsoft.com/office/powerpoint/2010/main" val="1788765234"/>
      </p:ext>
    </p:extLst>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41" name="Rectangle 2"/>
          <p:cNvSpPr>
            <a:spLocks noGrp="1" noRot="1" noChangeAspect="1" noChangeArrowheads="1"/>
          </p:cNvSpPr>
          <p:nvPr>
            <p:ph type="sldImg"/>
          </p:nvPr>
        </p:nvSpPr>
        <p:spPr>
          <a:xfrm>
            <a:off x="1143000" y="685800"/>
            <a:ext cx="4556125" cy="3416300"/>
          </a:xfrm>
          <a:solidFill>
            <a:srgbClr val="FFFFFF"/>
          </a:solidFill>
          <a:ln/>
        </p:spPr>
      </p:sp>
      <p:sp>
        <p:nvSpPr>
          <p:cNvPr id="163842"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In two years, Whole Foods has gone from being one of the most over valued companies in the sector to one of the most under valued.</a:t>
            </a:r>
          </a:p>
        </p:txBody>
      </p:sp>
    </p:spTree>
    <p:extLst>
      <p:ext uri="{BB962C8B-B14F-4D97-AF65-F5344CB8AC3E}">
        <p14:creationId xmlns:p14="http://schemas.microsoft.com/office/powerpoint/2010/main" val="1153713485"/>
      </p:ext>
    </p:extLst>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5889" name="Slide Image Placeholder 1"/>
          <p:cNvSpPr>
            <a:spLocks noGrp="1" noRot="1" noChangeAspect="1"/>
          </p:cNvSpPr>
          <p:nvPr>
            <p:ph type="sldImg"/>
          </p:nvPr>
        </p:nvSpPr>
        <p:spPr>
          <a:xfrm>
            <a:off x="1150938" y="692150"/>
            <a:ext cx="4556125" cy="3416300"/>
          </a:xfrm>
          <a:ln/>
        </p:spPr>
      </p:sp>
      <p:sp>
        <p:nvSpPr>
          <p:cNvPr id="165890"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r>
              <a:rPr lang="en-US" altLang="en-US">
                <a:latin typeface="Times" charset="0"/>
                <a:ea typeface="ＭＳ Ｐゴシック" charset="-128"/>
              </a:rPr>
              <a:t>One year later, it is significantly over valued again.</a:t>
            </a:r>
          </a:p>
        </p:txBody>
      </p:sp>
    </p:spTree>
    <p:extLst>
      <p:ext uri="{BB962C8B-B14F-4D97-AF65-F5344CB8AC3E}">
        <p14:creationId xmlns:p14="http://schemas.microsoft.com/office/powerpoint/2010/main" val="832693632"/>
      </p:ext>
    </p:extLst>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50938" y="692150"/>
            <a:ext cx="4556125" cy="3416300"/>
          </a:xfrm>
        </p:spPr>
      </p:sp>
      <p:sp>
        <p:nvSpPr>
          <p:cNvPr id="3" name="Notes Placeholder 2"/>
          <p:cNvSpPr>
            <a:spLocks noGrp="1"/>
          </p:cNvSpPr>
          <p:nvPr>
            <p:ph type="body" idx="1"/>
          </p:nvPr>
        </p:nvSpPr>
        <p:spPr/>
        <p:txBody>
          <a:bodyPr/>
          <a:lstStyle/>
          <a:p>
            <a:r>
              <a:rPr lang="en-US" dirty="0" smtClean="0"/>
              <a:t>In 2015, Whole Foods was an</a:t>
            </a:r>
            <a:r>
              <a:rPr lang="en-US" baseline="0" dirty="0" smtClean="0"/>
              <a:t> older firm that analysts understood. There is, however, a new player in the game in the form of Sprouts, an organic, upscale chain based on the West Coast. Is this the new Whole Foods?</a:t>
            </a:r>
            <a:endParaRPr lang="en-US" dirty="0"/>
          </a:p>
        </p:txBody>
      </p:sp>
    </p:spTree>
    <p:extLst>
      <p:ext uri="{BB962C8B-B14F-4D97-AF65-F5344CB8AC3E}">
        <p14:creationId xmlns:p14="http://schemas.microsoft.com/office/powerpoint/2010/main" val="815681732"/>
      </p:ext>
    </p:extLst>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1009" name="Rectangle 2"/>
          <p:cNvSpPr>
            <a:spLocks noGrp="1" noRot="1" noChangeAspect="1" noChangeArrowheads="1"/>
          </p:cNvSpPr>
          <p:nvPr>
            <p:ph type="sldImg"/>
          </p:nvPr>
        </p:nvSpPr>
        <p:spPr>
          <a:xfrm>
            <a:off x="1150938" y="692150"/>
            <a:ext cx="4556125" cy="3416300"/>
          </a:xfrm>
          <a:solidFill>
            <a:srgbClr val="FFFFFF"/>
          </a:solidFill>
          <a:ln/>
        </p:spPr>
      </p:sp>
      <p:sp>
        <p:nvSpPr>
          <p:cNvPr id="171010"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From March 2000… Little or no relationship between current margins and price to sales ratios.. Note that almost all of the firms have negative margins…</a:t>
            </a:r>
          </a:p>
        </p:txBody>
      </p:sp>
    </p:spTree>
    <p:extLst>
      <p:ext uri="{BB962C8B-B14F-4D97-AF65-F5344CB8AC3E}">
        <p14:creationId xmlns:p14="http://schemas.microsoft.com/office/powerpoint/2010/main" val="1190091702"/>
      </p:ext>
    </p:extLst>
  </p:cSld>
  <p:clrMapOvr>
    <a:masterClrMapping/>
  </p:clrMapOvr>
</p:notes>
</file>

<file path=ppt/notesSlides/notesSlide7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3057" name="Rectangle 2"/>
          <p:cNvSpPr>
            <a:spLocks noGrp="1" noRot="1" noChangeAspect="1" noChangeArrowheads="1"/>
          </p:cNvSpPr>
          <p:nvPr>
            <p:ph type="sldImg"/>
          </p:nvPr>
        </p:nvSpPr>
        <p:spPr>
          <a:xfrm>
            <a:off x="1150938" y="692150"/>
            <a:ext cx="4556125" cy="3416300"/>
          </a:xfrm>
          <a:solidFill>
            <a:srgbClr val="FFFFFF"/>
          </a:solidFill>
          <a:ln/>
        </p:spPr>
      </p:sp>
      <p:sp>
        <p:nvSpPr>
          <p:cNvPr id="173058"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The lack of the relationship in the graph is borne out by the regression. Not only is the R-squared low, but the relationship between price to sales ratio and net margins is negative - the more negative the margin, the higher the price to sales ratio.</a:t>
            </a:r>
          </a:p>
        </p:txBody>
      </p:sp>
    </p:spTree>
    <p:extLst>
      <p:ext uri="{BB962C8B-B14F-4D97-AF65-F5344CB8AC3E}">
        <p14:creationId xmlns:p14="http://schemas.microsoft.com/office/powerpoint/2010/main" val="208547356"/>
      </p:ext>
    </p:extLst>
  </p:cSld>
  <p:clrMapOvr>
    <a:masterClrMapping/>
  </p:clrMapOvr>
</p:notes>
</file>

<file path=ppt/notesSlides/notesSlide7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5105" name="Rectangle 2"/>
          <p:cNvSpPr>
            <a:spLocks noGrp="1" noRot="1" noChangeAspect="1" noChangeArrowheads="1"/>
          </p:cNvSpPr>
          <p:nvPr>
            <p:ph type="sldImg"/>
          </p:nvPr>
        </p:nvSpPr>
        <p:spPr>
          <a:xfrm>
            <a:off x="1150938" y="692150"/>
            <a:ext cx="4556125" cy="3416300"/>
          </a:xfrm>
          <a:solidFill>
            <a:srgbClr val="FFFFFF"/>
          </a:solidFill>
          <a:ln/>
        </p:spPr>
      </p:sp>
      <p:sp>
        <p:nvSpPr>
          <p:cNvPr id="175106"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Internet firms with higher revenues, higher revenue growth and more cash holdings trade for higher price to sales ratios in March 2000.</a:t>
            </a:r>
          </a:p>
          <a:p>
            <a:r>
              <a:rPr lang="en-US" altLang="en-US">
                <a:latin typeface="Times" charset="0"/>
                <a:ea typeface="ＭＳ Ｐゴシック" charset="-128"/>
              </a:rPr>
              <a:t>If you plug the values for Amazon in March 2000 into this regression, you get a predicted value of 30.42, whereas the actual price to sales ratio for the firm is 25.63. Relative to other internet stocks, Amazon is slightly undervalued. (In the discounted cashflow valuation done at the same point in time, we came to the opposite conclusion. Amazon was overvalued based upon its fundamentals.)</a:t>
            </a:r>
          </a:p>
        </p:txBody>
      </p:sp>
    </p:spTree>
    <p:extLst>
      <p:ext uri="{BB962C8B-B14F-4D97-AF65-F5344CB8AC3E}">
        <p14:creationId xmlns:p14="http://schemas.microsoft.com/office/powerpoint/2010/main" val="362100388"/>
      </p:ext>
    </p:extLst>
  </p:cSld>
  <p:clrMapOvr>
    <a:masterClrMapping/>
  </p:clrMapOvr>
</p:notes>
</file>

<file path=ppt/notesSlides/notesSlide7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7153" name="Rectangle 2"/>
          <p:cNvSpPr>
            <a:spLocks noGrp="1" noRot="1" noChangeAspect="1" noChangeArrowheads="1"/>
          </p:cNvSpPr>
          <p:nvPr>
            <p:ph type="sldImg"/>
          </p:nvPr>
        </p:nvSpPr>
        <p:spPr>
          <a:xfrm>
            <a:off x="1150938" y="692150"/>
            <a:ext cx="4556125" cy="3416300"/>
          </a:xfrm>
          <a:solidFill>
            <a:srgbClr val="FFFFFF"/>
          </a:solidFill>
          <a:ln/>
        </p:spPr>
      </p:sp>
      <p:sp>
        <p:nvSpPr>
          <p:cNvPr id="177154"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The conclusions can vary though both approaches have some intuitive appeal. The one thing that you cannot do is to be inconsistent. You cannot apply a current multiple to future earnings and not discount… </a:t>
            </a:r>
          </a:p>
        </p:txBody>
      </p:sp>
    </p:spTree>
    <p:extLst>
      <p:ext uri="{BB962C8B-B14F-4D97-AF65-F5344CB8AC3E}">
        <p14:creationId xmlns:p14="http://schemas.microsoft.com/office/powerpoint/2010/main" val="2000049165"/>
      </p:ext>
    </p:extLst>
  </p:cSld>
  <p:clrMapOvr>
    <a:masterClrMapping/>
  </p:clrMapOvr>
</p:notes>
</file>

<file path=ppt/notesSlides/notesSlide7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1249" name="Rectangle 2"/>
          <p:cNvSpPr>
            <a:spLocks noGrp="1" noRot="1" noChangeAspect="1" noChangeArrowheads="1"/>
          </p:cNvSpPr>
          <p:nvPr>
            <p:ph type="sldImg"/>
          </p:nvPr>
        </p:nvSpPr>
        <p:spPr>
          <a:xfrm>
            <a:off x="1150938" y="692150"/>
            <a:ext cx="4556125" cy="3416300"/>
          </a:xfrm>
          <a:solidFill>
            <a:srgbClr val="FFFFFF"/>
          </a:solidFill>
          <a:ln/>
        </p:spPr>
      </p:sp>
      <p:sp>
        <p:nvSpPr>
          <p:cNvPr id="181250"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There is information in how the market prices all firms that can be used to value any firm in that market. </a:t>
            </a:r>
          </a:p>
        </p:txBody>
      </p:sp>
    </p:spTree>
    <p:extLst>
      <p:ext uri="{BB962C8B-B14F-4D97-AF65-F5344CB8AC3E}">
        <p14:creationId xmlns:p14="http://schemas.microsoft.com/office/powerpoint/2010/main" val="264789664"/>
      </p:ext>
    </p:extLst>
  </p:cSld>
  <p:clrMapOvr>
    <a:masterClrMapping/>
  </p:clrMapOvr>
</p:notes>
</file>

<file path=ppt/notesSlides/notesSlide8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3297" name="Rectangle 1026"/>
          <p:cNvSpPr>
            <a:spLocks noGrp="1" noRot="1" noChangeAspect="1" noChangeArrowheads="1" noTextEdit="1"/>
          </p:cNvSpPr>
          <p:nvPr>
            <p:ph type="sldImg"/>
          </p:nvPr>
        </p:nvSpPr>
        <p:spPr>
          <a:xfrm>
            <a:off x="1150938" y="692150"/>
            <a:ext cx="4556125" cy="3416300"/>
          </a:xfrm>
          <a:ln/>
        </p:spPr>
      </p:sp>
      <p:sp>
        <p:nvSpPr>
          <p:cNvPr id="183298" name="Rectangle 1027"/>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charset="0"/>
                <a:ea typeface="ＭＳ Ｐゴシック" charset="-128"/>
              </a:rPr>
              <a:t>The expected growth rate is the consensus estimate of growth in earnings per share over the next 5 years - this is available from services like Zacks and I/B/E/S.</a:t>
            </a:r>
          </a:p>
          <a:p>
            <a:r>
              <a:rPr lang="en-US" altLang="en-US">
                <a:latin typeface="Times" charset="0"/>
                <a:ea typeface="ＭＳ Ｐゴシック" charset="-128"/>
              </a:rPr>
              <a:t>The relationship between PE and expected growth is positive - the line fit through is the regression line - but it is noisy… The band represents one standard error from the regression line of PE versus growth…</a:t>
            </a:r>
          </a:p>
        </p:txBody>
      </p:sp>
    </p:spTree>
    <p:extLst>
      <p:ext uri="{BB962C8B-B14F-4D97-AF65-F5344CB8AC3E}">
        <p14:creationId xmlns:p14="http://schemas.microsoft.com/office/powerpoint/2010/main" val="733766264"/>
      </p:ext>
    </p:extLst>
  </p:cSld>
  <p:clrMapOvr>
    <a:masterClrMapping/>
  </p:clrMapOvr>
</p:notes>
</file>

<file path=ppt/notesSlides/notesSlide8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9201" name="Rectangle 2"/>
          <p:cNvSpPr>
            <a:spLocks noGrp="1" noRot="1" noChangeAspect="1" noChangeArrowheads="1" noTextEdit="1"/>
          </p:cNvSpPr>
          <p:nvPr>
            <p:ph type="sldImg"/>
          </p:nvPr>
        </p:nvSpPr>
        <p:spPr>
          <a:xfrm>
            <a:off x="1143000" y="685800"/>
            <a:ext cx="4556125" cy="3416300"/>
          </a:xfrm>
          <a:ln/>
        </p:spPr>
      </p:sp>
      <p:sp>
        <p:nvSpPr>
          <p:cNvPr id="179202" name="Rectangle 3"/>
          <p:cNvSpPr>
            <a:spLocks noGrp="1" noChangeArrowheads="1"/>
          </p:cNvSpPr>
          <p:nvPr>
            <p:ph type="body" idx="1"/>
          </p:nvPr>
        </p:nvSpPr>
        <p:spPr>
          <a:noFill/>
          <a:ln w="9525"/>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r>
              <a:rPr lang="en-US">
                <a:latin typeface="Times" charset="0"/>
                <a:ea typeface="ＭＳ Ｐゴシック" charset="0"/>
                <a:cs typeface="ＭＳ Ｐゴシック" charset="0"/>
              </a:rPr>
              <a:t>This regression has about 1600 firms. While the low R-squared may be troubling, it should not be unexpected, given the scatter plot on the previous page.</a:t>
            </a:r>
          </a:p>
          <a:p>
            <a:r>
              <a:rPr lang="en-US">
                <a:latin typeface="Times" charset="0"/>
                <a:ea typeface="ＭＳ Ｐゴシック" charset="0"/>
                <a:cs typeface="ＭＳ Ｐゴシック" charset="0"/>
              </a:rPr>
              <a:t>The signs of the coefficients are consistent with our priors for growth and higher growth have higher PE ratios. With risk and payout, though, the signs on the coefficient are wrong. Higher risk and lower payout firms firms seems to have higher (instead of lower) PE ratios.</a:t>
            </a:r>
          </a:p>
        </p:txBody>
      </p:sp>
    </p:spTree>
    <p:extLst>
      <p:ext uri="{BB962C8B-B14F-4D97-AF65-F5344CB8AC3E}">
        <p14:creationId xmlns:p14="http://schemas.microsoft.com/office/powerpoint/2010/main" val="1258267024"/>
      </p:ext>
    </p:extLst>
  </p:cSld>
  <p:clrMapOvr>
    <a:masterClrMapping/>
  </p:clrMapOvr>
</p:notes>
</file>

<file path=ppt/notesSlides/notesSlide8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7393" name="Rectangle 1026"/>
          <p:cNvSpPr>
            <a:spLocks noGrp="1" noRot="1" noChangeAspect="1" noChangeArrowheads="1" noTextEdit="1"/>
          </p:cNvSpPr>
          <p:nvPr>
            <p:ph type="sldImg"/>
          </p:nvPr>
        </p:nvSpPr>
        <p:spPr>
          <a:xfrm>
            <a:off x="1150938" y="692150"/>
            <a:ext cx="4556125" cy="3416300"/>
          </a:xfrm>
          <a:ln/>
        </p:spPr>
      </p:sp>
      <p:sp>
        <p:nvSpPr>
          <p:cNvPr id="187394" name="Rectangle 1027"/>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marL="228600" indent="-228600"/>
            <a:r>
              <a:rPr lang="en-US" altLang="en-US">
                <a:latin typeface="Times" charset="0"/>
                <a:ea typeface="ＭＳ Ｐゴシック" charset="-128"/>
              </a:rPr>
              <a:t>Three problems with the regression. Each is fixable to some degree or the other.</a:t>
            </a:r>
          </a:p>
          <a:p>
            <a:pPr marL="228600" indent="-228600">
              <a:buFontTx/>
              <a:buAutoNum type="alphaLcPeriod"/>
            </a:pPr>
            <a:r>
              <a:rPr lang="en-US" altLang="en-US">
                <a:latin typeface="Times" charset="0"/>
                <a:ea typeface="ＭＳ Ｐゴシック" charset="-128"/>
              </a:rPr>
              <a:t>You can either transform the variables (use the natural log of growth rates) to make the relationship linear or run non-linear regressions.</a:t>
            </a:r>
          </a:p>
          <a:p>
            <a:pPr marL="228600" indent="-228600">
              <a:buFontTx/>
              <a:buAutoNum type="alphaLcPeriod"/>
            </a:pPr>
            <a:r>
              <a:rPr lang="en-US" altLang="en-US">
                <a:latin typeface="Times" charset="0"/>
                <a:ea typeface="ＭＳ Ｐゴシック" charset="-128"/>
              </a:rPr>
              <a:t>You can update the regressions frequently to allow for the instability in the coefficients.</a:t>
            </a:r>
          </a:p>
          <a:p>
            <a:pPr marL="228600" indent="-228600">
              <a:buFontTx/>
              <a:buAutoNum type="alphaLcPeriod"/>
            </a:pPr>
            <a:r>
              <a:rPr lang="en-US" altLang="en-US">
                <a:latin typeface="Times" charset="0"/>
                <a:ea typeface="ＭＳ Ｐゴシック" charset="-128"/>
              </a:rPr>
              <a:t>You can use statistical techniques to minimize the effect of multi-collinearity.</a:t>
            </a:r>
          </a:p>
        </p:txBody>
      </p:sp>
    </p:spTree>
    <p:extLst>
      <p:ext uri="{BB962C8B-B14F-4D97-AF65-F5344CB8AC3E}">
        <p14:creationId xmlns:p14="http://schemas.microsoft.com/office/powerpoint/2010/main" val="817406559"/>
      </p:ext>
    </p:extLst>
  </p:cSld>
  <p:clrMapOvr>
    <a:masterClrMapping/>
  </p:clrMapOvr>
</p:notes>
</file>

<file path=ppt/notesSlides/notesSlide8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9441" name="Rectangle 2"/>
          <p:cNvSpPr>
            <a:spLocks noGrp="1" noRot="1" noChangeAspect="1" noChangeArrowheads="1" noTextEdit="1"/>
          </p:cNvSpPr>
          <p:nvPr>
            <p:ph type="sldImg"/>
          </p:nvPr>
        </p:nvSpPr>
        <p:spPr>
          <a:xfrm>
            <a:off x="1150938" y="692150"/>
            <a:ext cx="4556125" cy="3416300"/>
          </a:xfrm>
          <a:ln/>
        </p:spPr>
      </p:sp>
      <p:sp>
        <p:nvSpPr>
          <p:cNvPr id="189442"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charset="0"/>
                <a:ea typeface="ＭＳ Ｐゴシック" charset="-128"/>
              </a:rPr>
              <a:t>In a multiple regression, the independent variables should be uncorrelated with each other - the correlations should be zero between growth and beta, growth and payout, payout and beta… As the correlation matrix above indicates, this is not the case in this regression… </a:t>
            </a:r>
          </a:p>
          <a:p>
            <a:r>
              <a:rPr lang="en-US" altLang="en-US">
                <a:latin typeface="Times" charset="0"/>
                <a:ea typeface="ＭＳ Ｐゴシック" charset="-128"/>
              </a:rPr>
              <a:t>Not surprisingly, high growth companies have high betas and low payout ratios…The “</a:t>
            </a:r>
            <a:r>
              <a:rPr lang="en-US" altLang="ja-JP">
                <a:latin typeface="Times" charset="0"/>
                <a:ea typeface="ＭＳ Ｐゴシック" charset="-128"/>
              </a:rPr>
              <a:t>multicollinearity</a:t>
            </a:r>
            <a:r>
              <a:rPr lang="en-US" altLang="en-US">
                <a:latin typeface="Times" charset="0"/>
                <a:ea typeface="ＭＳ Ｐゴシック" charset="-128"/>
              </a:rPr>
              <a:t>”</a:t>
            </a:r>
            <a:r>
              <a:rPr lang="en-US" altLang="ja-JP">
                <a:latin typeface="Times" charset="0"/>
                <a:ea typeface="ＭＳ Ｐゴシック" charset="-128"/>
              </a:rPr>
              <a:t> will wreak havoc with the coefficients on the individual variables in the regression (though the overall regression can still be used for predictive purposes)</a:t>
            </a:r>
            <a:endParaRPr lang="en-US" altLang="en-US">
              <a:latin typeface="Times" charset="0"/>
              <a:ea typeface="ＭＳ Ｐゴシック" charset="-128"/>
            </a:endParaRPr>
          </a:p>
        </p:txBody>
      </p:sp>
    </p:spTree>
    <p:extLst>
      <p:ext uri="{BB962C8B-B14F-4D97-AF65-F5344CB8AC3E}">
        <p14:creationId xmlns:p14="http://schemas.microsoft.com/office/powerpoint/2010/main" val="699147254"/>
      </p:ext>
    </p:extLst>
  </p:cSld>
  <p:clrMapOvr>
    <a:masterClrMapping/>
  </p:clrMapOvr>
</p:notes>
</file>

<file path=ppt/notesSlides/notesSlide8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1489" name="Rectangle 1026"/>
          <p:cNvSpPr>
            <a:spLocks noGrp="1" noRot="1" noChangeAspect="1" noChangeArrowheads="1" noTextEdit="1"/>
          </p:cNvSpPr>
          <p:nvPr>
            <p:ph type="sldImg"/>
          </p:nvPr>
        </p:nvSpPr>
        <p:spPr>
          <a:xfrm>
            <a:off x="1150938" y="692150"/>
            <a:ext cx="4556125" cy="3416300"/>
          </a:xfrm>
          <a:ln/>
        </p:spPr>
      </p:sp>
      <p:sp>
        <p:nvSpPr>
          <p:cNvPr id="191490" name="Rectangle 1027"/>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dirty="0">
                <a:latin typeface="Times" charset="0"/>
                <a:ea typeface="ＭＳ Ｐゴシック" charset="-128"/>
              </a:rPr>
              <a:t>Plugging into the regression on page </a:t>
            </a:r>
            <a:r>
              <a:rPr lang="en-US" altLang="en-US" dirty="0" smtClean="0">
                <a:latin typeface="Times" charset="0"/>
                <a:ea typeface="ＭＳ Ｐゴシック" charset="-128"/>
              </a:rPr>
              <a:t>85, </a:t>
            </a:r>
            <a:r>
              <a:rPr lang="en-US" altLang="en-US" dirty="0">
                <a:latin typeface="Times" charset="0"/>
                <a:ea typeface="ＭＳ Ｐゴシック" charset="-128"/>
              </a:rPr>
              <a:t>we get</a:t>
            </a:r>
          </a:p>
          <a:p>
            <a:pPr marL="640080" lvl="1" indent="-274320" eaLnBrk="1" fontAlgn="auto" hangingPunct="1">
              <a:spcAft>
                <a:spcPts val="0"/>
              </a:spcAft>
              <a:buFont typeface="Wingdings 2"/>
              <a:buChar char=""/>
              <a:defRPr/>
            </a:pPr>
            <a:r>
              <a:rPr lang="en-US" altLang="en-US" dirty="0">
                <a:latin typeface="Times" charset="0"/>
                <a:ea typeface="ＭＳ Ｐゴシック" charset="-128"/>
              </a:rPr>
              <a:t>Predicted PE for Disney = </a:t>
            </a:r>
            <a:r>
              <a:rPr lang="en-US" sz="800" kern="1200" dirty="0" smtClean="0">
                <a:solidFill>
                  <a:schemeClr val="tx1"/>
                </a:solidFill>
                <a:latin typeface="Times" pitchFamily="-65" charset="0"/>
                <a:ea typeface="ＭＳ Ｐゴシック" pitchFamily="-65" charset="-128"/>
                <a:cs typeface="+mn-cs"/>
              </a:rPr>
              <a:t> 0.62 (1.25)</a:t>
            </a:r>
            <a:r>
              <a:rPr lang="en-US" sz="800" kern="1200" baseline="0" dirty="0" smtClean="0">
                <a:solidFill>
                  <a:schemeClr val="tx1"/>
                </a:solidFill>
                <a:latin typeface="Times" pitchFamily="-65" charset="0"/>
                <a:ea typeface="ＭＳ Ｐゴシック" pitchFamily="-65" charset="-128"/>
                <a:cs typeface="+mn-cs"/>
              </a:rPr>
              <a:t> + 170.55 (.15) + 19.43 (.20) = 30.24</a:t>
            </a:r>
            <a:endParaRPr lang="en-US" sz="800" kern="1200" dirty="0" smtClean="0">
              <a:solidFill>
                <a:schemeClr val="tx1"/>
              </a:solidFill>
              <a:latin typeface="Times" pitchFamily="-65" charset="0"/>
              <a:ea typeface="ＭＳ Ｐゴシック" pitchFamily="-65" charset="-128"/>
              <a:cs typeface="+mn-cs"/>
            </a:endParaRPr>
          </a:p>
          <a:p>
            <a:r>
              <a:rPr lang="en-US" altLang="en-US" dirty="0" smtClean="0">
                <a:latin typeface="Times" charset="0"/>
                <a:ea typeface="ＭＳ Ｐゴシック" charset="-128"/>
              </a:rPr>
              <a:t>At 25 </a:t>
            </a:r>
            <a:r>
              <a:rPr lang="en-US" altLang="en-US" dirty="0">
                <a:latin typeface="Times" charset="0"/>
                <a:ea typeface="ＭＳ Ｐゴシック" charset="-128"/>
              </a:rPr>
              <a:t>times earnings, Disney is </a:t>
            </a:r>
            <a:r>
              <a:rPr lang="en-US" altLang="en-US" dirty="0" smtClean="0">
                <a:latin typeface="Times" charset="0"/>
                <a:ea typeface="ＭＳ Ｐゴシック" charset="-128"/>
              </a:rPr>
              <a:t>slightly</a:t>
            </a:r>
            <a:r>
              <a:rPr lang="en-US" altLang="en-US" baseline="0" dirty="0" smtClean="0">
                <a:latin typeface="Times" charset="0"/>
                <a:ea typeface="ＭＳ Ｐゴシック" charset="-128"/>
              </a:rPr>
              <a:t> under</a:t>
            </a:r>
            <a:r>
              <a:rPr lang="en-US" altLang="en-US" dirty="0" smtClean="0">
                <a:latin typeface="Times" charset="0"/>
                <a:ea typeface="ＭＳ Ｐゴシック" charset="-128"/>
              </a:rPr>
              <a:t> </a:t>
            </a:r>
            <a:r>
              <a:rPr lang="en-US" altLang="en-US" dirty="0">
                <a:latin typeface="Times" charset="0"/>
                <a:ea typeface="ＭＳ Ｐゴシック" charset="-128"/>
              </a:rPr>
              <a:t>valued, given how the market is pricing other stocks and </a:t>
            </a:r>
            <a:r>
              <a:rPr lang="en-US" altLang="en-US" dirty="0" err="1" smtClean="0">
                <a:latin typeface="Times" charset="0"/>
                <a:ea typeface="ＭＳ Ｐゴシック" charset="-128"/>
              </a:rPr>
              <a:t>Disneyl</a:t>
            </a:r>
            <a:r>
              <a:rPr lang="ja-JP" altLang="en-US" dirty="0">
                <a:latin typeface="Times" charset="0"/>
                <a:ea typeface="ＭＳ Ｐゴシック" charset="-128"/>
              </a:rPr>
              <a:t>’</a:t>
            </a:r>
            <a:r>
              <a:rPr lang="en-US" altLang="ja-JP" dirty="0">
                <a:latin typeface="Times" charset="0"/>
                <a:ea typeface="ＭＳ Ｐゴシック" charset="-128"/>
              </a:rPr>
              <a:t>s fundamentals. </a:t>
            </a:r>
          </a:p>
          <a:p>
            <a:r>
              <a:rPr lang="en-US" altLang="en-US" dirty="0">
                <a:latin typeface="Times" charset="0"/>
                <a:ea typeface="ＭＳ Ｐゴシック" charset="-128"/>
              </a:rPr>
              <a:t>However, note that the prediction from the regression comes with a range (which will be large because of the low R-squared). In fact, the regression prediction with 95% confidence is that Disney</a:t>
            </a:r>
            <a:r>
              <a:rPr lang="ja-JP" altLang="en-US" dirty="0">
                <a:latin typeface="Times" charset="0"/>
                <a:ea typeface="ＭＳ Ｐゴシック" charset="-128"/>
              </a:rPr>
              <a:t>’</a:t>
            </a:r>
            <a:r>
              <a:rPr lang="en-US" altLang="ja-JP" dirty="0">
                <a:latin typeface="Times" charset="0"/>
                <a:ea typeface="ＭＳ Ｐゴシック" charset="-128"/>
              </a:rPr>
              <a:t>s true PE lies between </a:t>
            </a:r>
            <a:r>
              <a:rPr lang="en-US" altLang="ja-JP" dirty="0" smtClean="0">
                <a:latin typeface="Times" charset="0"/>
                <a:ea typeface="ＭＳ Ｐゴシック" charset="-128"/>
              </a:rPr>
              <a:t>24</a:t>
            </a:r>
            <a:r>
              <a:rPr lang="en-US" altLang="ja-JP" baseline="0" dirty="0" smtClean="0">
                <a:latin typeface="Times" charset="0"/>
                <a:ea typeface="ＭＳ Ｐゴシック" charset="-128"/>
              </a:rPr>
              <a:t> -36 times earnings.</a:t>
            </a:r>
            <a:endParaRPr lang="en-US" altLang="en-US" dirty="0">
              <a:latin typeface="Times" charset="0"/>
              <a:ea typeface="ＭＳ Ｐゴシック" charset="-128"/>
            </a:endParaRPr>
          </a:p>
        </p:txBody>
      </p:sp>
    </p:spTree>
    <p:extLst>
      <p:ext uri="{BB962C8B-B14F-4D97-AF65-F5344CB8AC3E}">
        <p14:creationId xmlns:p14="http://schemas.microsoft.com/office/powerpoint/2010/main" val="1684865241"/>
      </p:ext>
    </p:extLst>
  </p:cSld>
  <p:clrMapOvr>
    <a:masterClrMapping/>
  </p:clrMapOvr>
</p:notes>
</file>

<file path=ppt/notesSlides/notesSlide8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3537" name="Rectangle 1026"/>
          <p:cNvSpPr>
            <a:spLocks noGrp="1" noRot="1" noChangeAspect="1" noChangeArrowheads="1" noTextEdit="1"/>
          </p:cNvSpPr>
          <p:nvPr>
            <p:ph type="sldImg"/>
          </p:nvPr>
        </p:nvSpPr>
        <p:spPr>
          <a:xfrm>
            <a:off x="1150938" y="692150"/>
            <a:ext cx="4556125" cy="3416300"/>
          </a:xfrm>
          <a:ln/>
        </p:spPr>
      </p:sp>
      <p:sp>
        <p:nvSpPr>
          <p:cNvPr id="193538" name="Rectangle 1027"/>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charset="0"/>
                <a:ea typeface="ＭＳ Ｐゴシック" charset="-128"/>
              </a:rPr>
              <a:t>The coefficient on the expected growth rate tells you something about how the market values growth and the scarcity of growth. Clearly, the value attached to growth decreased from January 2000 to July 2002. If you consider the implied equity risk premium as what you believe that the market charges for an extra unit of risk, you can see that a high growth, high risk firm will be valued very differently in July 2002 than in January 2000.</a:t>
            </a:r>
          </a:p>
          <a:p>
            <a:r>
              <a:rPr lang="en-US" altLang="en-US">
                <a:latin typeface="Times" charset="0"/>
                <a:ea typeface="ＭＳ Ｐゴシック" charset="-128"/>
              </a:rPr>
              <a:t>How would you explain the uptick in 2003? On one level, it may indicate that the slide in value for growth stocks has stopped. The other is that growth had become a scarcer resource (fewer companies have high expected growth rates) and the market is pricing it higher.</a:t>
            </a:r>
          </a:p>
        </p:txBody>
      </p:sp>
    </p:spTree>
    <p:extLst>
      <p:ext uri="{BB962C8B-B14F-4D97-AF65-F5344CB8AC3E}">
        <p14:creationId xmlns:p14="http://schemas.microsoft.com/office/powerpoint/2010/main" val="810736145"/>
      </p:ext>
    </p:extLst>
  </p:cSld>
  <p:clrMapOvr>
    <a:masterClrMapping/>
  </p:clrMapOvr>
</p:notes>
</file>

<file path=ppt/notesSlides/notesSlide8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5585" name="Rectangle 2"/>
          <p:cNvSpPr>
            <a:spLocks noGrp="1" noRot="1" noChangeAspect="1" noChangeArrowheads="1" noTextEdit="1"/>
          </p:cNvSpPr>
          <p:nvPr>
            <p:ph type="sldImg"/>
          </p:nvPr>
        </p:nvSpPr>
        <p:spPr>
          <a:xfrm>
            <a:off x="1150938" y="692150"/>
            <a:ext cx="4556125" cy="3416300"/>
          </a:xfrm>
          <a:ln/>
        </p:spPr>
      </p:sp>
      <p:sp>
        <p:nvSpPr>
          <p:cNvPr id="195586"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charset="0"/>
                <a:ea typeface="ＭＳ Ｐゴシック" charset="-128"/>
              </a:rPr>
              <a:t>This may be cloud-gazing, but the relationship looks decidedly non-linear.</a:t>
            </a:r>
          </a:p>
        </p:txBody>
      </p:sp>
    </p:spTree>
    <p:extLst>
      <p:ext uri="{BB962C8B-B14F-4D97-AF65-F5344CB8AC3E}">
        <p14:creationId xmlns:p14="http://schemas.microsoft.com/office/powerpoint/2010/main" val="258648800"/>
      </p:ext>
    </p:extLst>
  </p:cSld>
  <p:clrMapOvr>
    <a:masterClrMapping/>
  </p:clrMapOvr>
</p:notes>
</file>

<file path=ppt/notesSlides/notesSlide8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7633" name="Rectangle 2"/>
          <p:cNvSpPr>
            <a:spLocks noGrp="1" noRot="1" noChangeAspect="1" noChangeArrowheads="1" noTextEdit="1"/>
          </p:cNvSpPr>
          <p:nvPr>
            <p:ph type="sldImg"/>
          </p:nvPr>
        </p:nvSpPr>
        <p:spPr>
          <a:xfrm>
            <a:off x="1150938" y="692150"/>
            <a:ext cx="4556125" cy="3416300"/>
          </a:xfrm>
          <a:ln/>
        </p:spPr>
      </p:sp>
      <p:sp>
        <p:nvSpPr>
          <p:cNvPr id="197634"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charset="0"/>
                <a:ea typeface="ＭＳ Ｐゴシック" charset="-128"/>
              </a:rPr>
              <a:t>May be hopeful thinking, but relationship does look more linear. The overall relationship is negative.</a:t>
            </a:r>
          </a:p>
        </p:txBody>
      </p:sp>
    </p:spTree>
    <p:extLst>
      <p:ext uri="{BB962C8B-B14F-4D97-AF65-F5344CB8AC3E}">
        <p14:creationId xmlns:p14="http://schemas.microsoft.com/office/powerpoint/2010/main" val="603480072"/>
      </p:ext>
    </p:extLst>
  </p:cSld>
  <p:clrMapOvr>
    <a:masterClrMapping/>
  </p:clrMapOvr>
</p:notes>
</file>

<file path=ppt/notesSlides/notesSlide8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9681" name="Rectangle 2"/>
          <p:cNvSpPr>
            <a:spLocks noGrp="1" noRot="1" noChangeAspect="1" noChangeArrowheads="1" noTextEdit="1"/>
          </p:cNvSpPr>
          <p:nvPr>
            <p:ph type="sldImg"/>
          </p:nvPr>
        </p:nvSpPr>
        <p:spPr>
          <a:xfrm>
            <a:off x="1143000" y="685800"/>
            <a:ext cx="4556125" cy="3416300"/>
          </a:xfrm>
          <a:ln/>
        </p:spPr>
      </p:sp>
      <p:sp>
        <p:nvSpPr>
          <p:cNvPr id="199682"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charset="0"/>
                <a:ea typeface="ＭＳ Ｐゴシック" charset="-128"/>
              </a:rPr>
              <a:t>The R-squared is still low but the coefficients make sense. Low growth, high payout and low risk companies have much higher PEG ratios.. </a:t>
            </a:r>
          </a:p>
        </p:txBody>
      </p:sp>
    </p:spTree>
    <p:extLst>
      <p:ext uri="{BB962C8B-B14F-4D97-AF65-F5344CB8AC3E}">
        <p14:creationId xmlns:p14="http://schemas.microsoft.com/office/powerpoint/2010/main" val="124305323"/>
      </p:ext>
    </p:extLst>
  </p:cSld>
  <p:clrMapOvr>
    <a:masterClrMapping/>
  </p:clrMapOvr>
</p:notes>
</file>

<file path=ppt/notesSlides/notesSlide8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7633" name="Slide Image Placeholder 1"/>
          <p:cNvSpPr>
            <a:spLocks noGrp="1" noRot="1" noChangeAspect="1"/>
          </p:cNvSpPr>
          <p:nvPr>
            <p:ph type="sldImg"/>
          </p:nvPr>
        </p:nvSpPr>
        <p:spPr>
          <a:xfrm>
            <a:off x="1150938" y="692150"/>
            <a:ext cx="4556125" cy="3416300"/>
          </a:xfrm>
          <a:ln/>
        </p:spPr>
      </p:sp>
      <p:sp>
        <p:nvSpPr>
          <p:cNvPr id="197634" name="Notes Placeholder 2"/>
          <p:cNvSpPr>
            <a:spLocks noGrp="1"/>
          </p:cNvSpPr>
          <p:nvPr>
            <p:ph type="body" idx="1"/>
          </p:nvPr>
        </p:nvSpPr>
        <p:spPr>
          <a:noFill/>
          <a:ln w="9525"/>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000000"/>
                </a:solidFill>
                <a:miter lim="800000"/>
                <a:headEnd/>
                <a:tailEnd/>
              </a14:hiddenLine>
            </a:ext>
          </a:extLst>
        </p:spPr>
        <p:txBody>
          <a:bodyPr/>
          <a:lstStyle/>
          <a:p>
            <a:r>
              <a:rPr lang="en-US">
                <a:latin typeface="Times" charset="0"/>
                <a:ea typeface="ＭＳ Ｐゴシック" charset="0"/>
                <a:cs typeface="ＭＳ Ｐゴシック" charset="0"/>
              </a:rPr>
              <a:t>Note how much in common these regressions have… though the effects of growth, risk and quality of growth may vary across markets, the direction of the effect is the same.</a:t>
            </a:r>
          </a:p>
        </p:txBody>
      </p:sp>
    </p:spTree>
    <p:extLst>
      <p:ext uri="{BB962C8B-B14F-4D97-AF65-F5344CB8AC3E}">
        <p14:creationId xmlns:p14="http://schemas.microsoft.com/office/powerpoint/2010/main" val="1461503583"/>
      </p:ext>
    </p:extLst>
  </p:cSld>
  <p:clrMapOvr>
    <a:masterClrMapping/>
  </p:clrMapOvr>
</p:notes>
</file>

<file path=ppt/notesSlides/notesSlide9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825" name="Rectangle 1026"/>
          <p:cNvSpPr>
            <a:spLocks noGrp="1" noRot="1" noChangeAspect="1" noChangeArrowheads="1" noTextEdit="1"/>
          </p:cNvSpPr>
          <p:nvPr>
            <p:ph type="sldImg"/>
          </p:nvPr>
        </p:nvSpPr>
        <p:spPr>
          <a:xfrm>
            <a:off x="1150938" y="692150"/>
            <a:ext cx="4556125" cy="3416300"/>
          </a:xfrm>
          <a:ln/>
        </p:spPr>
      </p:sp>
      <p:sp>
        <p:nvSpPr>
          <p:cNvPr id="205826" name="Rectangle 1027"/>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charset="0"/>
                <a:ea typeface="ＭＳ Ｐゴシック" charset="-128"/>
              </a:rPr>
              <a:t>Japan is the outlier. It is difficult to explain differences in price to book ratios across Japanese companies… May have something to do with Japanese accounting… and how it affects book value.</a:t>
            </a:r>
          </a:p>
        </p:txBody>
      </p:sp>
    </p:spTree>
    <p:extLst>
      <p:ext uri="{BB962C8B-B14F-4D97-AF65-F5344CB8AC3E}">
        <p14:creationId xmlns:p14="http://schemas.microsoft.com/office/powerpoint/2010/main" val="1365740918"/>
      </p:ext>
    </p:extLst>
  </p:cSld>
  <p:clrMapOvr>
    <a:masterClrMapping/>
  </p:clrMapOvr>
</p:notes>
</file>

<file path=ppt/notesSlides/notesSlide9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7873" name="Rectangle 2"/>
          <p:cNvSpPr>
            <a:spLocks noGrp="1" noRot="1" noChangeAspect="1" noChangeArrowheads="1"/>
          </p:cNvSpPr>
          <p:nvPr>
            <p:ph type="sldImg"/>
          </p:nvPr>
        </p:nvSpPr>
        <p:spPr>
          <a:xfrm>
            <a:off x="1150938" y="692150"/>
            <a:ext cx="4556125" cy="3416300"/>
          </a:xfrm>
          <a:solidFill>
            <a:srgbClr val="FFFFFF"/>
          </a:solidFill>
          <a:ln/>
        </p:spPr>
      </p:sp>
      <p:sp>
        <p:nvSpPr>
          <p:cNvPr id="207874"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Confirms our priors, looking at the entire market .. Higher growth and return on capital result in higher value to EBITDA multiples… A lower tax rate increases the EBITDA multiple as well… The debt to capital ratio cuts both ways: it can imply a high cost of capital or a low one, depending upon the company. (For a sensible company with low business risk, using more debt lowers the cost of capital… For a not-so-sensible company, using more debt increases risk and increases the cost of capital)</a:t>
            </a:r>
          </a:p>
        </p:txBody>
      </p:sp>
    </p:spTree>
    <p:extLst>
      <p:ext uri="{BB962C8B-B14F-4D97-AF65-F5344CB8AC3E}">
        <p14:creationId xmlns:p14="http://schemas.microsoft.com/office/powerpoint/2010/main" val="1702389690"/>
      </p:ext>
    </p:extLst>
  </p:cSld>
  <p:clrMapOvr>
    <a:masterClrMapping/>
  </p:clrMapOvr>
</p:notes>
</file>

<file path=ppt/notesSlides/notesSlide9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9921" name="Slide Image Placeholder 1"/>
          <p:cNvSpPr>
            <a:spLocks noGrp="1" noRot="1" noChangeAspect="1"/>
          </p:cNvSpPr>
          <p:nvPr>
            <p:ph type="sldImg"/>
          </p:nvPr>
        </p:nvSpPr>
        <p:spPr>
          <a:xfrm>
            <a:off x="1150938" y="692150"/>
            <a:ext cx="4556125" cy="3416300"/>
          </a:xfrm>
          <a:ln/>
        </p:spPr>
      </p:sp>
      <p:sp>
        <p:nvSpPr>
          <p:cNvPr id="209922"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r>
              <a:rPr lang="en-US" altLang="en-US">
                <a:latin typeface="Times" charset="0"/>
                <a:ea typeface="ＭＳ Ｐゴシック" charset="-128"/>
              </a:rPr>
              <a:t>Operating margin dominates the regression in every market.</a:t>
            </a:r>
          </a:p>
        </p:txBody>
      </p:sp>
    </p:spTree>
    <p:extLst>
      <p:ext uri="{BB962C8B-B14F-4D97-AF65-F5344CB8AC3E}">
        <p14:creationId xmlns:p14="http://schemas.microsoft.com/office/powerpoint/2010/main" val="1138890849"/>
      </p:ext>
    </p:extLst>
  </p:cSld>
  <p:clrMapOvr>
    <a:masterClrMapping/>
  </p:clrMapOvr>
</p:notes>
</file>

<file path=ppt/notesSlides/notesSlide9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1969" name="Rectangle 2"/>
          <p:cNvSpPr>
            <a:spLocks noGrp="1" noRot="1" noChangeAspect="1" noChangeArrowheads="1" noTextEdit="1"/>
          </p:cNvSpPr>
          <p:nvPr>
            <p:ph type="sldImg"/>
          </p:nvPr>
        </p:nvSpPr>
        <p:spPr>
          <a:xfrm>
            <a:off x="1150938" y="692150"/>
            <a:ext cx="4556125" cy="3416300"/>
          </a:xfrm>
          <a:ln/>
        </p:spPr>
      </p:sp>
      <p:sp>
        <p:nvSpPr>
          <p:cNvPr id="211970"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a:lstStyle/>
          <a:p>
            <a:endParaRPr lang="en-US" altLang="en-US">
              <a:latin typeface="Times" charset="0"/>
              <a:ea typeface="ＭＳ Ｐゴシック" charset="-128"/>
            </a:endParaRPr>
          </a:p>
        </p:txBody>
      </p:sp>
    </p:spTree>
    <p:extLst>
      <p:ext uri="{BB962C8B-B14F-4D97-AF65-F5344CB8AC3E}">
        <p14:creationId xmlns:p14="http://schemas.microsoft.com/office/powerpoint/2010/main" val="816753432"/>
      </p:ext>
    </p:extLst>
  </p:cSld>
  <p:clrMapOvr>
    <a:masterClrMapping/>
  </p:clrMapOvr>
</p:notes>
</file>

<file path=ppt/notesSlides/notesSlide9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4017" name="Rectangle 2"/>
          <p:cNvSpPr>
            <a:spLocks noGrp="1" noRot="1" noChangeAspect="1" noChangeArrowheads="1"/>
          </p:cNvSpPr>
          <p:nvPr>
            <p:ph type="sldImg"/>
          </p:nvPr>
        </p:nvSpPr>
        <p:spPr>
          <a:xfrm>
            <a:off x="1150938" y="692150"/>
            <a:ext cx="4556125" cy="3416300"/>
          </a:xfrm>
          <a:solidFill>
            <a:srgbClr val="FFFFFF"/>
          </a:solidFill>
          <a:ln/>
        </p:spPr>
      </p:sp>
      <p:sp>
        <p:nvSpPr>
          <p:cNvPr id="214018"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When doing relative valuation, you can choose between potentially a dozen or more multiples. With each multiple, you will estimate a different value for your firm, leaving you with the unenviable task of reconciling these values.</a:t>
            </a:r>
          </a:p>
        </p:txBody>
      </p:sp>
    </p:spTree>
    <p:extLst>
      <p:ext uri="{BB962C8B-B14F-4D97-AF65-F5344CB8AC3E}">
        <p14:creationId xmlns:p14="http://schemas.microsoft.com/office/powerpoint/2010/main" val="459460000"/>
      </p:ext>
    </p:extLst>
  </p:cSld>
  <p:clrMapOvr>
    <a:masterClrMapping/>
  </p:clrMapOvr>
</p:notes>
</file>

<file path=ppt/notesSlides/notesSlide9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6065" name="Rectangle 2"/>
          <p:cNvSpPr>
            <a:spLocks noGrp="1" noRot="1" noChangeAspect="1" noChangeArrowheads="1"/>
          </p:cNvSpPr>
          <p:nvPr>
            <p:ph type="sldImg"/>
          </p:nvPr>
        </p:nvSpPr>
        <p:spPr>
          <a:xfrm>
            <a:off x="1150938" y="692150"/>
            <a:ext cx="4556125" cy="3416300"/>
          </a:xfrm>
          <a:solidFill>
            <a:srgbClr val="FFFFFF"/>
          </a:solidFill>
          <a:ln/>
        </p:spPr>
      </p:sp>
      <p:sp>
        <p:nvSpPr>
          <p:cNvPr id="216066"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This is my preferred approach. Pick one multiple, but which one will depend upon what you view your objective to be.</a:t>
            </a:r>
          </a:p>
        </p:txBody>
      </p:sp>
    </p:spTree>
    <p:extLst>
      <p:ext uri="{BB962C8B-B14F-4D97-AF65-F5344CB8AC3E}">
        <p14:creationId xmlns:p14="http://schemas.microsoft.com/office/powerpoint/2010/main" val="1940509035"/>
      </p:ext>
    </p:extLst>
  </p:cSld>
  <p:clrMapOvr>
    <a:masterClrMapping/>
  </p:clrMapOvr>
</p:notes>
</file>

<file path=ppt/notesSlides/notesSlide9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8113" name="Rectangle 2"/>
          <p:cNvSpPr>
            <a:spLocks noGrp="1" noRot="1" noChangeAspect="1" noChangeArrowheads="1"/>
          </p:cNvSpPr>
          <p:nvPr>
            <p:ph type="sldImg"/>
          </p:nvPr>
        </p:nvSpPr>
        <p:spPr>
          <a:xfrm>
            <a:off x="1150938" y="692150"/>
            <a:ext cx="4556125" cy="3416300"/>
          </a:xfrm>
          <a:solidFill>
            <a:srgbClr val="FFFFFF"/>
          </a:solidFill>
          <a:ln/>
        </p:spPr>
      </p:sp>
      <p:sp>
        <p:nvSpPr>
          <p:cNvPr id="218114"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Relate the multiples to what managers in a sector think about and focus on the most.. </a:t>
            </a:r>
          </a:p>
        </p:txBody>
      </p:sp>
    </p:spTree>
    <p:extLst>
      <p:ext uri="{BB962C8B-B14F-4D97-AF65-F5344CB8AC3E}">
        <p14:creationId xmlns:p14="http://schemas.microsoft.com/office/powerpoint/2010/main" val="301204256"/>
      </p:ext>
    </p:extLst>
  </p:cSld>
  <p:clrMapOvr>
    <a:masterClrMapping/>
  </p:clrMapOvr>
</p:notes>
</file>

<file path=ppt/notesSlides/notesSlide9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1185" name="Slide Image Placeholder 1"/>
          <p:cNvSpPr>
            <a:spLocks noGrp="1" noRot="1" noChangeAspect="1"/>
          </p:cNvSpPr>
          <p:nvPr>
            <p:ph type="sldImg"/>
          </p:nvPr>
        </p:nvSpPr>
        <p:spPr>
          <a:xfrm>
            <a:off x="1150938" y="692150"/>
            <a:ext cx="4556125" cy="3416300"/>
          </a:xfrm>
          <a:ln/>
        </p:spPr>
      </p:sp>
      <p:sp>
        <p:nvSpPr>
          <p:cNvPr id="221186"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r>
              <a:rPr lang="en-US" altLang="en-US">
                <a:latin typeface="Times" charset="0"/>
                <a:ea typeface="ＭＳ Ｐゴシック" charset="-128"/>
              </a:rPr>
              <a:t>No. </a:t>
            </a:r>
          </a:p>
          <a:p>
            <a:r>
              <a:rPr lang="en-US" altLang="en-US">
                <a:latin typeface="Times" charset="0"/>
                <a:ea typeface="ＭＳ Ｐゴシック" charset="-128"/>
              </a:rPr>
              <a:t>A stock may be priced correctly, relative to how the market is pricing other stocks today.. But if the market is making fundamental mistakes in pricing stocks collectively or in groups, you can get a very different intrinsic value for the the same stock.</a:t>
            </a:r>
          </a:p>
          <a:p>
            <a:r>
              <a:rPr lang="en-US" altLang="en-US">
                <a:latin typeface="Times" charset="0"/>
                <a:ea typeface="ＭＳ Ｐゴシック" charset="-128"/>
              </a:rPr>
              <a:t>Depends on your philosophy and mission. If you believe that markets make mistakes and correct them over time, have a long time horizon and don’t get judged (or compensated) relative to others, you should use intrinsic value. Most of us don’t have these luxuries (we operate with short time horizons and are judged against other investors/analysts/portfolio managers,,)</a:t>
            </a:r>
          </a:p>
          <a:p>
            <a:endParaRPr lang="en-US" altLang="en-US">
              <a:latin typeface="Times" charset="0"/>
              <a:ea typeface="ＭＳ Ｐゴシック" charset="-128"/>
            </a:endParaRPr>
          </a:p>
        </p:txBody>
      </p:sp>
    </p:spTree>
    <p:extLst>
      <p:ext uri="{BB962C8B-B14F-4D97-AF65-F5344CB8AC3E}">
        <p14:creationId xmlns:p14="http://schemas.microsoft.com/office/powerpoint/2010/main" val="720974613"/>
      </p:ext>
    </p:extLst>
  </p:cSld>
  <p:clrMapOvr>
    <a:masterClrMapping/>
  </p:clrMapOvr>
</p:notes>
</file>

<file path=ppt/notesSlides/notesSlide9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3233" name="Rectangle 2"/>
          <p:cNvSpPr>
            <a:spLocks noGrp="1" noRot="1" noChangeAspect="1" noChangeArrowheads="1"/>
          </p:cNvSpPr>
          <p:nvPr>
            <p:ph type="sldImg"/>
          </p:nvPr>
        </p:nvSpPr>
        <p:spPr>
          <a:xfrm>
            <a:off x="1150938" y="692150"/>
            <a:ext cx="4556125" cy="3416300"/>
          </a:xfrm>
          <a:solidFill>
            <a:srgbClr val="FFFFFF"/>
          </a:solidFill>
          <a:ln/>
        </p:spPr>
      </p:sp>
      <p:sp>
        <p:nvSpPr>
          <p:cNvPr id="223234"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Reviews the four basic steps in relative valuation.</a:t>
            </a:r>
          </a:p>
        </p:txBody>
      </p:sp>
    </p:spTree>
    <p:extLst>
      <p:ext uri="{BB962C8B-B14F-4D97-AF65-F5344CB8AC3E}">
        <p14:creationId xmlns:p14="http://schemas.microsoft.com/office/powerpoint/2010/main" val="1317584317"/>
      </p:ext>
    </p:extLst>
  </p:cSld>
  <p:clrMapOvr>
    <a:masterClrMapping/>
  </p:clrMapOvr>
</p:notes>
</file>

<file path=ppt/notesSlides/notesSlide9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281" name="Slide Image Placeholder 1"/>
          <p:cNvSpPr>
            <a:spLocks noGrp="1" noRot="1" noChangeAspect="1"/>
          </p:cNvSpPr>
          <p:nvPr>
            <p:ph type="sldImg"/>
          </p:nvPr>
        </p:nvSpPr>
        <p:spPr>
          <a:xfrm>
            <a:off x="1150938" y="692150"/>
            <a:ext cx="4556125" cy="3416300"/>
          </a:xfrm>
          <a:ln/>
        </p:spPr>
      </p:sp>
      <p:sp>
        <p:nvSpPr>
          <p:cNvPr id="225282"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r>
              <a:rPr lang="en-US" altLang="en-US">
                <a:latin typeface="Times" charset="0"/>
                <a:ea typeface="ＭＳ Ｐゴシック" charset="-128"/>
              </a:rPr>
              <a:t>While I did not mention this as a separate approach, it is worth taking a look at in passing.</a:t>
            </a:r>
          </a:p>
        </p:txBody>
      </p:sp>
    </p:spTree>
    <p:extLst>
      <p:ext uri="{BB962C8B-B14F-4D97-AF65-F5344CB8AC3E}">
        <p14:creationId xmlns:p14="http://schemas.microsoft.com/office/powerpoint/2010/main" val="1935731602"/>
      </p:ext>
    </p:extLst>
  </p:cSld>
  <p:clrMapOvr>
    <a:masterClrMapping/>
  </p:clrMapOvr>
</p:notes>
</file>

<file path=ppt/notesSlides/notesSlide10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7329" name="Slide Image Placeholder 1"/>
          <p:cNvSpPr>
            <a:spLocks noGrp="1" noRot="1" noChangeAspect="1"/>
          </p:cNvSpPr>
          <p:nvPr>
            <p:ph type="sldImg"/>
          </p:nvPr>
        </p:nvSpPr>
        <p:spPr>
          <a:xfrm>
            <a:off x="1150938" y="692150"/>
            <a:ext cx="4556125" cy="3416300"/>
          </a:xfrm>
          <a:ln/>
        </p:spPr>
      </p:sp>
      <p:sp>
        <p:nvSpPr>
          <p:cNvPr id="227330"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r>
              <a:rPr lang="en-US" altLang="en-US">
                <a:latin typeface="Times" charset="0"/>
                <a:ea typeface="ＭＳ Ｐゴシック" charset="-128"/>
              </a:rPr>
              <a:t>Perhaps the best way to contrast asset based valuation with intrinsic valuation, is that the latter is focused on the income and cash flow statements, the former is rooted in the balance sheet.</a:t>
            </a:r>
          </a:p>
        </p:txBody>
      </p:sp>
    </p:spTree>
    <p:extLst>
      <p:ext uri="{BB962C8B-B14F-4D97-AF65-F5344CB8AC3E}">
        <p14:creationId xmlns:p14="http://schemas.microsoft.com/office/powerpoint/2010/main" val="1611266411"/>
      </p:ext>
    </p:extLst>
  </p:cSld>
  <p:clrMapOvr>
    <a:masterClrMapping/>
  </p:clrMapOvr>
</p:notes>
</file>

<file path=ppt/notesSlides/notesSlide10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9377" name="Slide Image Placeholder 1"/>
          <p:cNvSpPr>
            <a:spLocks noGrp="1" noRot="1" noChangeAspect="1"/>
          </p:cNvSpPr>
          <p:nvPr>
            <p:ph type="sldImg"/>
          </p:nvPr>
        </p:nvSpPr>
        <p:spPr>
          <a:xfrm>
            <a:off x="1150938" y="692150"/>
            <a:ext cx="4556125" cy="3416300"/>
          </a:xfrm>
          <a:ln/>
        </p:spPr>
      </p:sp>
      <p:sp>
        <p:nvSpPr>
          <p:cNvPr id="229378"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r>
              <a:rPr lang="en-US" altLang="en-US">
                <a:latin typeface="Times" charset="0"/>
                <a:ea typeface="ＭＳ Ｐゴシック" charset="-128"/>
              </a:rPr>
              <a:t>There can be different motives for doing asset-based valuation. Most asset based valuations are accounting valuations that are more “show” than “do” valuations. Some are for transactions, either liquidation or acquisitions.</a:t>
            </a:r>
          </a:p>
        </p:txBody>
      </p:sp>
    </p:spTree>
    <p:extLst>
      <p:ext uri="{BB962C8B-B14F-4D97-AF65-F5344CB8AC3E}">
        <p14:creationId xmlns:p14="http://schemas.microsoft.com/office/powerpoint/2010/main" val="785781007"/>
      </p:ext>
    </p:extLst>
  </p:cSld>
  <p:clrMapOvr>
    <a:masterClrMapping/>
  </p:clrMapOvr>
</p:notes>
</file>

<file path=ppt/notesSlides/notesSlide10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1425" name="Slide Image Placeholder 1"/>
          <p:cNvSpPr>
            <a:spLocks noGrp="1" noRot="1" noChangeAspect="1"/>
          </p:cNvSpPr>
          <p:nvPr>
            <p:ph type="sldImg"/>
          </p:nvPr>
        </p:nvSpPr>
        <p:spPr>
          <a:xfrm>
            <a:off x="1150938" y="692150"/>
            <a:ext cx="4556125" cy="3416300"/>
          </a:xfrm>
          <a:ln/>
        </p:spPr>
      </p:sp>
      <p:sp>
        <p:nvSpPr>
          <p:cNvPr id="231426"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r>
              <a:rPr lang="en-US" altLang="en-US">
                <a:latin typeface="Times" charset="0"/>
                <a:ea typeface="ＭＳ Ｐゴシック" charset="-128"/>
              </a:rPr>
              <a:t>Here is the reason why I did not separate out asset based valuation as a third approach to valuation. You have to use either intrinsic or relative valuation to value each individual asset, or worse still, trust accounting estimates of value.</a:t>
            </a:r>
          </a:p>
        </p:txBody>
      </p:sp>
    </p:spTree>
    <p:extLst>
      <p:ext uri="{BB962C8B-B14F-4D97-AF65-F5344CB8AC3E}">
        <p14:creationId xmlns:p14="http://schemas.microsoft.com/office/powerpoint/2010/main" val="1744439246"/>
      </p:ext>
    </p:extLst>
  </p:cSld>
  <p:clrMapOvr>
    <a:masterClrMapping/>
  </p:clrMapOvr>
</p:notes>
</file>

<file path=ppt/notesSlides/notesSlide10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3473" name="Slide Image Placeholder 1"/>
          <p:cNvSpPr>
            <a:spLocks noGrp="1" noRot="1" noChangeAspect="1"/>
          </p:cNvSpPr>
          <p:nvPr>
            <p:ph type="sldImg"/>
          </p:nvPr>
        </p:nvSpPr>
        <p:spPr>
          <a:xfrm>
            <a:off x="1150938" y="692150"/>
            <a:ext cx="4556125" cy="3416300"/>
          </a:xfrm>
          <a:ln/>
        </p:spPr>
      </p:sp>
      <p:sp>
        <p:nvSpPr>
          <p:cNvPr id="233474"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r>
              <a:rPr lang="en-US" altLang="en-US">
                <a:latin typeface="Times" charset="0"/>
                <a:ea typeface="ＭＳ Ｐゴシック" charset="-128"/>
              </a:rPr>
              <a:t>If a company is a collection of five real estate holdings, it is easy to do an asset based valuation. Each property can be valued separately and the values of the properties can be added together to get to the value of the company. If the same company is a brand name hotel with five properties, it will be more difficult to value the company using asset based valuation. Each property has a value that is attributable not only to it but to the hotel brand and other centralized services. </a:t>
            </a:r>
          </a:p>
        </p:txBody>
      </p:sp>
    </p:spTree>
    <p:extLst>
      <p:ext uri="{BB962C8B-B14F-4D97-AF65-F5344CB8AC3E}">
        <p14:creationId xmlns:p14="http://schemas.microsoft.com/office/powerpoint/2010/main" val="1343658678"/>
      </p:ext>
    </p:extLst>
  </p:cSld>
  <p:clrMapOvr>
    <a:masterClrMapping/>
  </p:clrMapOvr>
</p:notes>
</file>

<file path=ppt/notesSlides/notesSlide10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21" name="Slide Image Placeholder 1"/>
          <p:cNvSpPr>
            <a:spLocks noGrp="1" noRot="1" noChangeAspect="1"/>
          </p:cNvSpPr>
          <p:nvPr>
            <p:ph type="sldImg"/>
          </p:nvPr>
        </p:nvSpPr>
        <p:spPr>
          <a:xfrm>
            <a:off x="1150938" y="692150"/>
            <a:ext cx="4556125" cy="3416300"/>
          </a:xfrm>
          <a:ln/>
        </p:spPr>
      </p:sp>
      <p:sp>
        <p:nvSpPr>
          <p:cNvPr id="235522"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r>
              <a:rPr lang="en-US" altLang="en-US">
                <a:latin typeface="Times" charset="0"/>
                <a:ea typeface="ＭＳ Ｐゴシック" charset="-128"/>
              </a:rPr>
              <a:t>While liquidation valuation requires you to assess what you can get if you sell the asset today, this can be more difficult to do for some assets than others.. Trusting book value as the basis for liquidation value is a dangerous practice.</a:t>
            </a:r>
          </a:p>
        </p:txBody>
      </p:sp>
    </p:spTree>
    <p:extLst>
      <p:ext uri="{BB962C8B-B14F-4D97-AF65-F5344CB8AC3E}">
        <p14:creationId xmlns:p14="http://schemas.microsoft.com/office/powerpoint/2010/main" val="2080852941"/>
      </p:ext>
    </p:extLst>
  </p:cSld>
  <p:clrMapOvr>
    <a:masterClrMapping/>
  </p:clrMapOvr>
</p:notes>
</file>

<file path=ppt/notesSlides/notesSlide10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7569" name="Slide Image Placeholder 1"/>
          <p:cNvSpPr>
            <a:spLocks noGrp="1" noRot="1" noChangeAspect="1"/>
          </p:cNvSpPr>
          <p:nvPr>
            <p:ph type="sldImg"/>
          </p:nvPr>
        </p:nvSpPr>
        <p:spPr>
          <a:xfrm>
            <a:off x="1150938" y="692150"/>
            <a:ext cx="4556125" cy="3416300"/>
          </a:xfrm>
          <a:ln/>
        </p:spPr>
      </p:sp>
      <p:sp>
        <p:nvSpPr>
          <p:cNvPr id="237570"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r>
              <a:rPr lang="en-US" altLang="en-US">
                <a:latin typeface="Times" charset="0"/>
                <a:ea typeface="ＭＳ Ｐゴシック" charset="-128"/>
              </a:rPr>
              <a:t>Accounting fair value does not seem to have a clear focus both about what value accountants are supposed to estimate and why they are doing the estimation. On the first question, while FAS 157 seems to suggest that fair value is what a willing buyer will pay for an asset today, the rules seem to also require that accountants estimate intrinsic values that match this fair value. On the second, it is not clear whether the intent here is a balance sheet that reflects the fair value of all asset, including future growth opportunities, or one that reflects the fair value of only existing assets.</a:t>
            </a:r>
          </a:p>
        </p:txBody>
      </p:sp>
    </p:spTree>
    <p:extLst>
      <p:ext uri="{BB962C8B-B14F-4D97-AF65-F5344CB8AC3E}">
        <p14:creationId xmlns:p14="http://schemas.microsoft.com/office/powerpoint/2010/main" val="1124187992"/>
      </p:ext>
    </p:extLst>
  </p:cSld>
  <p:clrMapOvr>
    <a:masterClrMapping/>
  </p:clrMapOvr>
</p:notes>
</file>

<file path=ppt/notesSlides/notesSlide10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9617" name="Slide Image Placeholder 1"/>
          <p:cNvSpPr>
            <a:spLocks noGrp="1" noRot="1" noChangeAspect="1"/>
          </p:cNvSpPr>
          <p:nvPr>
            <p:ph type="sldImg"/>
          </p:nvPr>
        </p:nvSpPr>
        <p:spPr>
          <a:xfrm>
            <a:off x="1150938" y="692150"/>
            <a:ext cx="4556125" cy="3416300"/>
          </a:xfrm>
          <a:ln/>
        </p:spPr>
      </p:sp>
      <p:sp>
        <p:nvSpPr>
          <p:cNvPr id="239618"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r>
              <a:rPr lang="en-US" altLang="en-US">
                <a:latin typeface="Times" charset="0"/>
                <a:ea typeface="ＭＳ Ｐゴシック" charset="-128"/>
              </a:rPr>
              <a:t>Sum of the parts valuation, in most cases, is haphazardly done. First, a firm is broken down into asset classes or businesses, even though there may be overlap across businesses or centralized support services. Second, the earnings or other operating metric for each asset class/business is converted to an estimated value, using the average multiple at which publicly traded companies in that business trade for. Third, the estimated values of the businesses are added up and compared the actual market value.</a:t>
            </a:r>
          </a:p>
        </p:txBody>
      </p:sp>
    </p:spTree>
    <p:extLst>
      <p:ext uri="{BB962C8B-B14F-4D97-AF65-F5344CB8AC3E}">
        <p14:creationId xmlns:p14="http://schemas.microsoft.com/office/powerpoint/2010/main" val="666455238"/>
      </p:ext>
    </p:extLst>
  </p:cSld>
  <p:clrMapOvr>
    <a:masterClrMapping/>
  </p:clrMapOvr>
</p:notes>
</file>

<file path=ppt/notesSlides/notesSlide10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1665" name="Slide Image Placeholder 1"/>
          <p:cNvSpPr>
            <a:spLocks noGrp="1" noRot="1" noChangeAspect="1"/>
          </p:cNvSpPr>
          <p:nvPr>
            <p:ph type="sldImg"/>
          </p:nvPr>
        </p:nvSpPr>
        <p:spPr>
          <a:xfrm>
            <a:off x="1150938" y="692150"/>
            <a:ext cx="4556125" cy="3416300"/>
          </a:xfrm>
          <a:ln/>
        </p:spPr>
      </p:sp>
      <p:sp>
        <p:nvSpPr>
          <p:cNvPr id="241666"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r>
              <a:rPr lang="en-US" altLang="en-US">
                <a:latin typeface="Times" charset="0"/>
                <a:ea typeface="ＭＳ Ｐゴシック" charset="-128"/>
              </a:rPr>
              <a:t>United Technologies is a multi business company. As with many multi-business companies, UT reports revenues and EBITDA by business, but it also provides information on cap ex, depreciation and total assets, unusual for a company.</a:t>
            </a:r>
          </a:p>
          <a:p>
            <a:r>
              <a:rPr lang="en-US" altLang="en-US">
                <a:latin typeface="Times" charset="0"/>
                <a:ea typeface="ＭＳ Ｐゴシック" charset="-128"/>
              </a:rPr>
              <a:t>The added item on corporate expenses is a typical one, since most multi-business companies have at least some corporate or G&amp;A expense that is not allocated to the divisions.</a:t>
            </a:r>
          </a:p>
        </p:txBody>
      </p:sp>
    </p:spTree>
    <p:extLst>
      <p:ext uri="{BB962C8B-B14F-4D97-AF65-F5344CB8AC3E}">
        <p14:creationId xmlns:p14="http://schemas.microsoft.com/office/powerpoint/2010/main" val="1985965961"/>
      </p:ext>
    </p:extLst>
  </p:cSld>
  <p:clrMapOvr>
    <a:masterClrMapping/>
  </p:clrMapOvr>
</p:notes>
</file>

<file path=ppt/notesSlides/notesSlide10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3713" name="Slide Image Placeholder 1"/>
          <p:cNvSpPr>
            <a:spLocks noGrp="1" noRot="1" noChangeAspect="1"/>
          </p:cNvSpPr>
          <p:nvPr>
            <p:ph type="sldImg"/>
          </p:nvPr>
        </p:nvSpPr>
        <p:spPr>
          <a:xfrm>
            <a:off x="1150938" y="692150"/>
            <a:ext cx="4556125" cy="3416300"/>
          </a:xfrm>
          <a:ln/>
        </p:spPr>
      </p:sp>
      <p:sp>
        <p:nvSpPr>
          <p:cNvPr id="243714"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r>
              <a:rPr lang="en-US" altLang="en-US">
                <a:latin typeface="Times" charset="0"/>
                <a:ea typeface="ＭＳ Ｐゴシック" charset="-128"/>
              </a:rPr>
              <a:t>Most sum of the parts valuations is fairly simplistic and represent approximate values. You are not controlling for differences between the company</a:t>
            </a:r>
            <a:r>
              <a:rPr lang="fr-FR" altLang="en-US">
                <a:latin typeface="Times" charset="0"/>
                <a:ea typeface="ＭＳ Ｐゴシック" charset="-128"/>
              </a:rPr>
              <a:t>’s business and competitors (on margins, growth and risk) when you use the median value of the multiple. Also, using the same multiple for different businesses may not be optimal.</a:t>
            </a:r>
            <a:endParaRPr lang="en-US" altLang="en-US">
              <a:latin typeface="Times" charset="0"/>
              <a:ea typeface="ＭＳ Ｐゴシック" charset="-128"/>
            </a:endParaRPr>
          </a:p>
        </p:txBody>
      </p:sp>
    </p:spTree>
    <p:extLst>
      <p:ext uri="{BB962C8B-B14F-4D97-AF65-F5344CB8AC3E}">
        <p14:creationId xmlns:p14="http://schemas.microsoft.com/office/powerpoint/2010/main" val="1939064853"/>
      </p:ext>
    </p:extLst>
  </p:cSld>
  <p:clrMapOvr>
    <a:masterClrMapping/>
  </p:clrMapOvr>
</p:notes>
</file>

<file path=ppt/notesSlides/notesSlide10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61" name="Slide Image Placeholder 1"/>
          <p:cNvSpPr>
            <a:spLocks noGrp="1" noRot="1" noChangeAspect="1"/>
          </p:cNvSpPr>
          <p:nvPr>
            <p:ph type="sldImg"/>
          </p:nvPr>
        </p:nvSpPr>
        <p:spPr>
          <a:xfrm>
            <a:off x="1150938" y="692150"/>
            <a:ext cx="4556125" cy="3416300"/>
          </a:xfrm>
          <a:ln/>
        </p:spPr>
      </p:sp>
      <p:sp>
        <p:nvSpPr>
          <p:cNvPr id="245762"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r>
              <a:rPr lang="en-US" altLang="en-US">
                <a:latin typeface="Times" charset="0"/>
                <a:ea typeface="ＭＳ Ｐゴシック" charset="-128"/>
              </a:rPr>
              <a:t>Allows not only for different multiples to be used for different businesses (you can either run regressions of multiples to see which ones work best or go with the multiple used most frequently in the sector) and looks at what causes these multiples to vary across companies in each sector.</a:t>
            </a:r>
          </a:p>
        </p:txBody>
      </p:sp>
    </p:spTree>
    <p:extLst>
      <p:ext uri="{BB962C8B-B14F-4D97-AF65-F5344CB8AC3E}">
        <p14:creationId xmlns:p14="http://schemas.microsoft.com/office/powerpoint/2010/main" val="1798641146"/>
      </p:ext>
    </p:extLst>
  </p:cSld>
  <p:clrMapOvr>
    <a:masterClrMapping/>
  </p:clrMapOvr>
</p:notes>
</file>

<file path=ppt/notesSlides/notesSlide1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7809" name="Slide Image Placeholder 1"/>
          <p:cNvSpPr>
            <a:spLocks noGrp="1" noRot="1" noChangeAspect="1"/>
          </p:cNvSpPr>
          <p:nvPr>
            <p:ph type="sldImg"/>
          </p:nvPr>
        </p:nvSpPr>
        <p:spPr>
          <a:xfrm>
            <a:off x="1150938" y="692150"/>
            <a:ext cx="4556125" cy="3416300"/>
          </a:xfrm>
          <a:ln/>
        </p:spPr>
      </p:sp>
      <p:sp>
        <p:nvSpPr>
          <p:cNvPr id="247810"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r>
              <a:rPr lang="en-US" altLang="en-US">
                <a:latin typeface="Times" charset="0"/>
                <a:ea typeface="ＭＳ Ｐゴシック" charset="-128"/>
              </a:rPr>
              <a:t>Plug in UT’s business specific values into the regression to get predicted value for the multiple and the business. </a:t>
            </a:r>
          </a:p>
          <a:p>
            <a:r>
              <a:rPr lang="en-US" altLang="en-US">
                <a:latin typeface="Times" charset="0"/>
                <a:ea typeface="ＭＳ Ｐゴシック" charset="-128"/>
              </a:rPr>
              <a:t>The sum of these values is a more complete version of relative valuation.</a:t>
            </a:r>
          </a:p>
        </p:txBody>
      </p:sp>
    </p:spTree>
    <p:extLst>
      <p:ext uri="{BB962C8B-B14F-4D97-AF65-F5344CB8AC3E}">
        <p14:creationId xmlns:p14="http://schemas.microsoft.com/office/powerpoint/2010/main" val="1781925650"/>
      </p:ext>
    </p:extLst>
  </p:cSld>
  <p:clrMapOvr>
    <a:masterClrMapping/>
  </p:clrMapOvr>
</p:notes>
</file>

<file path=ppt/notesSlides/notesSlide1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9857" name="Slide Image Placeholder 1"/>
          <p:cNvSpPr>
            <a:spLocks noGrp="1" noRot="1" noChangeAspect="1"/>
          </p:cNvSpPr>
          <p:nvPr>
            <p:ph type="sldImg"/>
          </p:nvPr>
        </p:nvSpPr>
        <p:spPr>
          <a:xfrm>
            <a:off x="1150938" y="692150"/>
            <a:ext cx="4556125" cy="3416300"/>
          </a:xfrm>
          <a:ln/>
        </p:spPr>
      </p:sp>
      <p:sp>
        <p:nvSpPr>
          <p:cNvPr id="249858"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r>
              <a:rPr lang="en-US" altLang="en-US">
                <a:latin typeface="Times" charset="0"/>
                <a:ea typeface="ＭＳ Ｐゴシック" charset="-128"/>
              </a:rPr>
              <a:t>In this case, I chose to use the same debt to equity and capital ratios for all of the businesses, since UT had no distinct breakdown of debt. I could have tried allocating the debt, based upon the debt ratios of comparable companies…. But I did not bother…</a:t>
            </a:r>
          </a:p>
        </p:txBody>
      </p:sp>
    </p:spTree>
    <p:extLst>
      <p:ext uri="{BB962C8B-B14F-4D97-AF65-F5344CB8AC3E}">
        <p14:creationId xmlns:p14="http://schemas.microsoft.com/office/powerpoint/2010/main" val="17458488"/>
      </p:ext>
    </p:extLst>
  </p:cSld>
  <p:clrMapOvr>
    <a:masterClrMapping/>
  </p:clrMapOvr>
</p:notes>
</file>

<file path=ppt/notesSlides/notesSlide1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1905" name="Slide Image Placeholder 1"/>
          <p:cNvSpPr>
            <a:spLocks noGrp="1" noRot="1" noChangeAspect="1"/>
          </p:cNvSpPr>
          <p:nvPr>
            <p:ph type="sldImg"/>
          </p:nvPr>
        </p:nvSpPr>
        <p:spPr>
          <a:xfrm>
            <a:off x="1150938" y="692150"/>
            <a:ext cx="4556125" cy="3416300"/>
          </a:xfrm>
          <a:ln/>
        </p:spPr>
      </p:sp>
      <p:sp>
        <p:nvSpPr>
          <p:cNvPr id="251906"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r>
              <a:rPr lang="en-US" altLang="en-US">
                <a:latin typeface="Times" charset="0"/>
                <a:ea typeface="ＭＳ Ｐゴシック" charset="-128"/>
              </a:rPr>
              <a:t>Estimate the key numbers that drive growth for each business separately. I was able to do this only because UT broke down total capital and net cap ex by business. I scaled down the total assets line to reflect the ratio of capital invested for UT as a whole, relative to its total assets.</a:t>
            </a:r>
          </a:p>
        </p:txBody>
      </p:sp>
    </p:spTree>
    <p:extLst>
      <p:ext uri="{BB962C8B-B14F-4D97-AF65-F5344CB8AC3E}">
        <p14:creationId xmlns:p14="http://schemas.microsoft.com/office/powerpoint/2010/main" val="1367031824"/>
      </p:ext>
    </p:extLst>
  </p:cSld>
  <p:clrMapOvr>
    <a:masterClrMapping/>
  </p:clrMapOvr>
</p:notes>
</file>

<file path=ppt/notesSlides/notesSlide1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3953" name="Slide Image Placeholder 1"/>
          <p:cNvSpPr>
            <a:spLocks noGrp="1" noRot="1" noChangeAspect="1"/>
          </p:cNvSpPr>
          <p:nvPr>
            <p:ph type="sldImg"/>
          </p:nvPr>
        </p:nvSpPr>
        <p:spPr>
          <a:xfrm>
            <a:off x="1150938" y="692150"/>
            <a:ext cx="4556125" cy="3416300"/>
          </a:xfrm>
          <a:ln/>
        </p:spPr>
      </p:sp>
      <p:sp>
        <p:nvSpPr>
          <p:cNvPr id="253954"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r>
              <a:rPr lang="en-US" altLang="en-US">
                <a:latin typeface="Times" charset="0"/>
                <a:ea typeface="ＭＳ Ｐゴシック" charset="-128"/>
              </a:rPr>
              <a:t>Made different assumptions about growth period and growth rate for different businesses as well as what happens in stable growth to the ROC.</a:t>
            </a:r>
          </a:p>
        </p:txBody>
      </p:sp>
    </p:spTree>
    <p:extLst>
      <p:ext uri="{BB962C8B-B14F-4D97-AF65-F5344CB8AC3E}">
        <p14:creationId xmlns:p14="http://schemas.microsoft.com/office/powerpoint/2010/main" val="1923810362"/>
      </p:ext>
    </p:extLst>
  </p:cSld>
  <p:clrMapOvr>
    <a:masterClrMapping/>
  </p:clrMapOvr>
</p:notes>
</file>

<file path=ppt/notesSlides/notesSlide1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01" name="Slide Image Placeholder 1"/>
          <p:cNvSpPr>
            <a:spLocks noGrp="1" noRot="1" noChangeAspect="1"/>
          </p:cNvSpPr>
          <p:nvPr>
            <p:ph type="sldImg"/>
          </p:nvPr>
        </p:nvSpPr>
        <p:spPr>
          <a:xfrm>
            <a:off x="1150938" y="692150"/>
            <a:ext cx="4556125" cy="3416300"/>
          </a:xfrm>
          <a:ln/>
        </p:spPr>
      </p:sp>
      <p:sp>
        <p:nvSpPr>
          <p:cNvPr id="256002"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r>
              <a:rPr lang="en-US" altLang="en-US">
                <a:latin typeface="Times" charset="0"/>
                <a:ea typeface="ＭＳ Ｐゴシック" charset="-128"/>
              </a:rPr>
              <a:t>Valued the operating assets for each business, by discounting cash flows to the firm at the cost of capital.</a:t>
            </a:r>
          </a:p>
        </p:txBody>
      </p:sp>
    </p:spTree>
    <p:extLst>
      <p:ext uri="{BB962C8B-B14F-4D97-AF65-F5344CB8AC3E}">
        <p14:creationId xmlns:p14="http://schemas.microsoft.com/office/powerpoint/2010/main" val="966964902"/>
      </p:ext>
    </p:extLst>
  </p:cSld>
  <p:clrMapOvr>
    <a:masterClrMapping/>
  </p:clrMapOvr>
</p:notes>
</file>

<file path=ppt/notesSlides/notesSlide1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8049" name="Slide Image Placeholder 1"/>
          <p:cNvSpPr>
            <a:spLocks noGrp="1" noRot="1" noChangeAspect="1"/>
          </p:cNvSpPr>
          <p:nvPr>
            <p:ph type="sldImg"/>
          </p:nvPr>
        </p:nvSpPr>
        <p:spPr>
          <a:xfrm>
            <a:off x="1150938" y="692150"/>
            <a:ext cx="4556125" cy="3416300"/>
          </a:xfrm>
          <a:ln/>
        </p:spPr>
      </p:sp>
      <p:sp>
        <p:nvSpPr>
          <p:cNvPr id="258050"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r>
              <a:rPr lang="en-US" altLang="en-US">
                <a:latin typeface="Times" charset="0"/>
                <a:ea typeface="ＭＳ Ｐゴシック" charset="-128"/>
              </a:rPr>
              <a:t>Comparison of the values for UT using the different approaches. Note that in the DCF approach, we have valued the corporate expenses as a perpetuity (with a growth rate of 3% a year forever) and the cost of capital for the company.</a:t>
            </a:r>
          </a:p>
        </p:txBody>
      </p:sp>
    </p:spTree>
    <p:extLst>
      <p:ext uri="{BB962C8B-B14F-4D97-AF65-F5344CB8AC3E}">
        <p14:creationId xmlns:p14="http://schemas.microsoft.com/office/powerpoint/2010/main" val="1770351065"/>
      </p:ext>
    </p:extLst>
  </p:cSld>
  <p:clrMapOvr>
    <a:masterClrMapping/>
  </p:clrMapOvr>
</p:notes>
</file>

<file path=ppt/notesSlides/notesSlide1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0097" name="Rectangle 2"/>
          <p:cNvSpPr>
            <a:spLocks noGrp="1" noRot="1" noChangeAspect="1" noChangeArrowheads="1"/>
          </p:cNvSpPr>
          <p:nvPr>
            <p:ph type="sldImg"/>
          </p:nvPr>
        </p:nvSpPr>
        <p:spPr>
          <a:xfrm>
            <a:off x="1150938" y="692150"/>
            <a:ext cx="4556125" cy="3416300"/>
          </a:xfrm>
          <a:solidFill>
            <a:srgbClr val="FFFFFF"/>
          </a:solidFill>
          <a:ln/>
        </p:spPr>
      </p:sp>
      <p:sp>
        <p:nvSpPr>
          <p:cNvPr id="260098"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Most valuations are of private businesses… but they don’t make big news.. And the appraisers of these companies are often not centered in the big financial capitals of the world…</a:t>
            </a:r>
          </a:p>
        </p:txBody>
      </p:sp>
    </p:spTree>
    <p:extLst>
      <p:ext uri="{BB962C8B-B14F-4D97-AF65-F5344CB8AC3E}">
        <p14:creationId xmlns:p14="http://schemas.microsoft.com/office/powerpoint/2010/main" val="904420270"/>
      </p:ext>
    </p:extLst>
  </p:cSld>
  <p:clrMapOvr>
    <a:masterClrMapping/>
  </p:clrMapOvr>
</p:notes>
</file>

<file path=ppt/notesSlides/notesSlide1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2145" name="Rectangle 2"/>
          <p:cNvSpPr>
            <a:spLocks noGrp="1" noRot="1" noChangeAspect="1" noChangeArrowheads="1"/>
          </p:cNvSpPr>
          <p:nvPr>
            <p:ph type="sldImg"/>
          </p:nvPr>
        </p:nvSpPr>
        <p:spPr>
          <a:xfrm>
            <a:off x="1150938" y="692150"/>
            <a:ext cx="4556125" cy="3416300"/>
          </a:xfrm>
          <a:solidFill>
            <a:srgbClr val="FFFFFF"/>
          </a:solidFill>
          <a:ln/>
        </p:spPr>
      </p:sp>
      <p:sp>
        <p:nvSpPr>
          <p:cNvPr id="262146"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The process looks the same as it did for a publicly traded firm. The big difference is that the value can be different, depending upon who you do the valuation for…</a:t>
            </a:r>
          </a:p>
        </p:txBody>
      </p:sp>
    </p:spTree>
    <p:extLst>
      <p:ext uri="{BB962C8B-B14F-4D97-AF65-F5344CB8AC3E}">
        <p14:creationId xmlns:p14="http://schemas.microsoft.com/office/powerpoint/2010/main" val="702224424"/>
      </p:ext>
    </p:extLst>
  </p:cSld>
  <p:clrMapOvr>
    <a:masterClrMapping/>
  </p:clrMapOvr>
</p:notes>
</file>

<file path=ppt/notesSlides/notesSlide1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4193" name="Slide Image Placeholder 1"/>
          <p:cNvSpPr>
            <a:spLocks noGrp="1" noRot="1" noChangeAspect="1"/>
          </p:cNvSpPr>
          <p:nvPr>
            <p:ph type="sldImg"/>
          </p:nvPr>
        </p:nvSpPr>
        <p:spPr>
          <a:xfrm>
            <a:off x="1150938" y="692150"/>
            <a:ext cx="4556125" cy="3416300"/>
          </a:xfrm>
          <a:ln/>
        </p:spPr>
      </p:sp>
      <p:sp>
        <p:nvSpPr>
          <p:cNvPr id="264194"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r>
              <a:rPr lang="en-US" altLang="en-US">
                <a:latin typeface="Times" charset="0"/>
                <a:ea typeface="ＭＳ Ｐゴシック" charset="-128"/>
              </a:rPr>
              <a:t>Three fundamental problems with private businesses… You don’t realize how much you use market values in both intrinsic and relative valuation, until you don’t have them…</a:t>
            </a:r>
          </a:p>
          <a:p>
            <a:endParaRPr lang="en-US" altLang="en-US">
              <a:latin typeface="Times" charset="0"/>
              <a:ea typeface="ＭＳ Ｐゴシック" charset="-128"/>
            </a:endParaRPr>
          </a:p>
        </p:txBody>
      </p:sp>
    </p:spTree>
    <p:extLst>
      <p:ext uri="{BB962C8B-B14F-4D97-AF65-F5344CB8AC3E}">
        <p14:creationId xmlns:p14="http://schemas.microsoft.com/office/powerpoint/2010/main" val="1863253903"/>
      </p:ext>
    </p:extLst>
  </p:cSld>
  <p:clrMapOvr>
    <a:masterClrMapping/>
  </p:clrMapOvr>
</p:notes>
</file>

<file path=ppt/notesSlides/notesSlide1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41" name="Slide Image Placeholder 1"/>
          <p:cNvSpPr>
            <a:spLocks noGrp="1" noRot="1" noChangeAspect="1"/>
          </p:cNvSpPr>
          <p:nvPr>
            <p:ph type="sldImg"/>
          </p:nvPr>
        </p:nvSpPr>
        <p:spPr>
          <a:xfrm>
            <a:off x="1150938" y="692150"/>
            <a:ext cx="4556125" cy="3416300"/>
          </a:xfrm>
          <a:ln/>
        </p:spPr>
      </p:sp>
      <p:sp>
        <p:nvSpPr>
          <p:cNvPr id="266242"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r>
              <a:rPr lang="en-US" altLang="en-US">
                <a:latin typeface="Times" charset="0"/>
                <a:ea typeface="ＭＳ Ｐゴシック" charset="-128"/>
              </a:rPr>
              <a:t>Especially with small, private businesses, accounting standards can vary widely and the reported earnings for a business may bear little resemblance to the true earnings. Many private business owners do not charge a salary for the significant services they render, thus overstating the profitability of their businesses.</a:t>
            </a:r>
          </a:p>
        </p:txBody>
      </p:sp>
    </p:spTree>
    <p:extLst>
      <p:ext uri="{BB962C8B-B14F-4D97-AF65-F5344CB8AC3E}">
        <p14:creationId xmlns:p14="http://schemas.microsoft.com/office/powerpoint/2010/main" val="1101807167"/>
      </p:ext>
    </p:extLst>
  </p:cSld>
  <p:clrMapOvr>
    <a:masterClrMapping/>
  </p:clrMapOvr>
</p:notes>
</file>

<file path=ppt/notesSlides/notesSlide1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8289" name="Rectangle 2"/>
          <p:cNvSpPr>
            <a:spLocks noGrp="1" noRot="1" noChangeAspect="1" noChangeArrowheads="1"/>
          </p:cNvSpPr>
          <p:nvPr>
            <p:ph type="sldImg"/>
          </p:nvPr>
        </p:nvSpPr>
        <p:spPr>
          <a:xfrm>
            <a:off x="1150938" y="692150"/>
            <a:ext cx="4556125" cy="3416300"/>
          </a:xfrm>
          <a:solidFill>
            <a:srgbClr val="FFFFFF"/>
          </a:solidFill>
          <a:ln/>
        </p:spPr>
      </p:sp>
      <p:sp>
        <p:nvSpPr>
          <p:cNvPr id="268290"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The motive for a valuation can have significant effects on how you estimate cash flows and discount rates. In other words, the same private firm may be worth more to a publicly traded firm than to a private entity. </a:t>
            </a:r>
          </a:p>
        </p:txBody>
      </p:sp>
    </p:spTree>
    <p:extLst>
      <p:ext uri="{BB962C8B-B14F-4D97-AF65-F5344CB8AC3E}">
        <p14:creationId xmlns:p14="http://schemas.microsoft.com/office/powerpoint/2010/main" val="321567688"/>
      </p:ext>
    </p:extLst>
  </p:cSld>
  <p:clrMapOvr>
    <a:masterClrMapping/>
  </p:clrMapOvr>
</p:notes>
</file>

<file path=ppt/notesSlides/notesSlide1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0337" name="Slide Image Placeholder 1"/>
          <p:cNvSpPr>
            <a:spLocks noGrp="1" noRot="1" noChangeAspect="1"/>
          </p:cNvSpPr>
          <p:nvPr>
            <p:ph type="sldImg"/>
          </p:nvPr>
        </p:nvSpPr>
        <p:spPr>
          <a:xfrm>
            <a:off x="1150938" y="692150"/>
            <a:ext cx="4556125" cy="3416300"/>
          </a:xfrm>
          <a:ln/>
        </p:spPr>
      </p:sp>
      <p:sp>
        <p:nvSpPr>
          <p:cNvPr id="270338"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r>
              <a:rPr lang="en-US" altLang="en-US">
                <a:latin typeface="Times" charset="0"/>
                <a:ea typeface="ＭＳ Ｐゴシック" charset="-128"/>
              </a:rPr>
              <a:t>Four classes of transactions… can lead to four different valuations… for the same company.</a:t>
            </a:r>
          </a:p>
        </p:txBody>
      </p:sp>
    </p:spTree>
    <p:extLst>
      <p:ext uri="{BB962C8B-B14F-4D97-AF65-F5344CB8AC3E}">
        <p14:creationId xmlns:p14="http://schemas.microsoft.com/office/powerpoint/2010/main" val="1519276364"/>
      </p:ext>
    </p:extLst>
  </p:cSld>
  <p:clrMapOvr>
    <a:masterClrMapping/>
  </p:clrMapOvr>
</p:notes>
</file>

<file path=ppt/notesSlides/notesSlide1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2385" name="Slide Image Placeholder 1"/>
          <p:cNvSpPr>
            <a:spLocks noGrp="1" noRot="1" noChangeAspect="1"/>
          </p:cNvSpPr>
          <p:nvPr>
            <p:ph type="sldImg"/>
          </p:nvPr>
        </p:nvSpPr>
        <p:spPr>
          <a:xfrm>
            <a:off x="1150938" y="692150"/>
            <a:ext cx="4556125" cy="3416300"/>
          </a:xfrm>
          <a:ln/>
        </p:spPr>
      </p:sp>
      <p:sp>
        <p:nvSpPr>
          <p:cNvPr id="272386"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r>
              <a:rPr lang="en-US" altLang="en-US">
                <a:latin typeface="Times" charset="0"/>
                <a:ea typeface="ＭＳ Ｐゴシック" charset="-128"/>
              </a:rPr>
              <a:t>With very small businesses, this is the most common transaction…</a:t>
            </a:r>
          </a:p>
          <a:p>
            <a:r>
              <a:rPr lang="en-US" altLang="en-US">
                <a:latin typeface="Times" charset="0"/>
                <a:ea typeface="ＭＳ Ｐゴシック" charset="-128"/>
              </a:rPr>
              <a:t>In service businesses (a doctor’s practice, a plumbing business), you generally see all of these problems come into play.</a:t>
            </a:r>
          </a:p>
        </p:txBody>
      </p:sp>
    </p:spTree>
    <p:extLst>
      <p:ext uri="{BB962C8B-B14F-4D97-AF65-F5344CB8AC3E}">
        <p14:creationId xmlns:p14="http://schemas.microsoft.com/office/powerpoint/2010/main" val="897286918"/>
      </p:ext>
    </p:extLst>
  </p:cSld>
  <p:clrMapOvr>
    <a:masterClrMapping/>
  </p:clrMapOvr>
</p:notes>
</file>

<file path=ppt/notesSlides/notesSlide1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4433" name="Slide Image Placeholder 1"/>
          <p:cNvSpPr>
            <a:spLocks noGrp="1" noRot="1" noChangeAspect="1"/>
          </p:cNvSpPr>
          <p:nvPr>
            <p:ph type="sldImg"/>
          </p:nvPr>
        </p:nvSpPr>
        <p:spPr>
          <a:xfrm>
            <a:off x="1150938" y="692150"/>
            <a:ext cx="4556125" cy="3416300"/>
          </a:xfrm>
          <a:ln/>
        </p:spPr>
      </p:sp>
      <p:sp>
        <p:nvSpPr>
          <p:cNvPr id="274434"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r>
              <a:rPr lang="en-US" altLang="en-US">
                <a:latin typeface="Times" charset="0"/>
                <a:ea typeface="ＭＳ Ｐゴシック" charset="-128"/>
              </a:rPr>
              <a:t>The buyer here is going to be completely invested in this restaurant…. Hence, he will be undiversified….</a:t>
            </a:r>
          </a:p>
        </p:txBody>
      </p:sp>
    </p:spTree>
    <p:extLst>
      <p:ext uri="{BB962C8B-B14F-4D97-AF65-F5344CB8AC3E}">
        <p14:creationId xmlns:p14="http://schemas.microsoft.com/office/powerpoint/2010/main" val="1071061592"/>
      </p:ext>
    </p:extLst>
  </p:cSld>
  <p:clrMapOvr>
    <a:masterClrMapping/>
  </p:clrMapOvr>
</p:notes>
</file>

<file path=ppt/notesSlides/notesSlide1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481" name="Slide Image Placeholder 1"/>
          <p:cNvSpPr>
            <a:spLocks noGrp="1" noRot="1" noChangeAspect="1"/>
          </p:cNvSpPr>
          <p:nvPr>
            <p:ph type="sldImg"/>
          </p:nvPr>
        </p:nvSpPr>
        <p:spPr>
          <a:xfrm>
            <a:off x="1150938" y="692150"/>
            <a:ext cx="4556125" cy="3416300"/>
          </a:xfrm>
          <a:ln/>
        </p:spPr>
      </p:sp>
      <p:sp>
        <p:nvSpPr>
          <p:cNvPr id="276482"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r>
              <a:rPr lang="en-US" altLang="en-US">
                <a:latin typeface="Times" charset="0"/>
                <a:ea typeface="ＭＳ Ｐゴシック" charset="-128"/>
              </a:rPr>
              <a:t>There is historical data,… and the restaurant does look profitable… but there are loose ends to tie up.. (the chef’s salary, for instance</a:t>
            </a:r>
          </a:p>
        </p:txBody>
      </p:sp>
    </p:spTree>
    <p:extLst>
      <p:ext uri="{BB962C8B-B14F-4D97-AF65-F5344CB8AC3E}">
        <p14:creationId xmlns:p14="http://schemas.microsoft.com/office/powerpoint/2010/main" val="1124247590"/>
      </p:ext>
    </p:extLst>
  </p:cSld>
  <p:clrMapOvr>
    <a:masterClrMapping/>
  </p:clrMapOvr>
</p:notes>
</file>

<file path=ppt/notesSlides/notesSlide1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8529" name="Slide Image Placeholder 1"/>
          <p:cNvSpPr>
            <a:spLocks noGrp="1" noRot="1" noChangeAspect="1"/>
          </p:cNvSpPr>
          <p:nvPr>
            <p:ph type="sldImg"/>
          </p:nvPr>
        </p:nvSpPr>
        <p:spPr>
          <a:xfrm>
            <a:off x="1150938" y="692150"/>
            <a:ext cx="4556125" cy="3416300"/>
          </a:xfrm>
          <a:ln/>
        </p:spPr>
      </p:sp>
      <p:sp>
        <p:nvSpPr>
          <p:cNvPr id="278530"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r>
              <a:rPr lang="en-US" altLang="en-US">
                <a:latin typeface="Times" charset="0"/>
                <a:ea typeface="ＭＳ Ｐゴシック" charset="-128"/>
              </a:rPr>
              <a:t>The risk and return models that we draw on so widely with public companies may not easily transfer to private to private transactions.</a:t>
            </a:r>
          </a:p>
          <a:p>
            <a:r>
              <a:rPr lang="en-US" altLang="en-US">
                <a:latin typeface="Times" charset="0"/>
                <a:ea typeface="ＭＳ Ｐゴシック" charset="-128"/>
              </a:rPr>
              <a:t>Intuitively, the buyer of this restaurant will care about all risk, not just market risk.</a:t>
            </a:r>
          </a:p>
        </p:txBody>
      </p:sp>
    </p:spTree>
    <p:extLst>
      <p:ext uri="{BB962C8B-B14F-4D97-AF65-F5344CB8AC3E}">
        <p14:creationId xmlns:p14="http://schemas.microsoft.com/office/powerpoint/2010/main" val="1668118824"/>
      </p:ext>
    </p:extLst>
  </p:cSld>
  <p:clrMapOvr>
    <a:masterClrMapping/>
  </p:clrMapOvr>
</p:notes>
</file>

<file path=ppt/notesSlides/notesSlide1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0577" name="Slide Image Placeholder 1"/>
          <p:cNvSpPr>
            <a:spLocks noGrp="1" noRot="1" noChangeAspect="1"/>
          </p:cNvSpPr>
          <p:nvPr>
            <p:ph type="sldImg"/>
          </p:nvPr>
        </p:nvSpPr>
        <p:spPr>
          <a:xfrm>
            <a:off x="1150938" y="692150"/>
            <a:ext cx="4556125" cy="3416300"/>
          </a:xfrm>
          <a:ln/>
        </p:spPr>
      </p:sp>
      <p:sp>
        <p:nvSpPr>
          <p:cNvPr id="280578"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r>
              <a:rPr lang="en-US" altLang="en-US">
                <a:latin typeface="Times" charset="0"/>
                <a:ea typeface="ＭＳ Ｐゴシック" charset="-128"/>
              </a:rPr>
              <a:t>Note that the comparable companies have to be publicly traded to have regression betas.. So, this is where you have to start…</a:t>
            </a:r>
          </a:p>
        </p:txBody>
      </p:sp>
    </p:spTree>
    <p:extLst>
      <p:ext uri="{BB962C8B-B14F-4D97-AF65-F5344CB8AC3E}">
        <p14:creationId xmlns:p14="http://schemas.microsoft.com/office/powerpoint/2010/main" val="674063383"/>
      </p:ext>
    </p:extLst>
  </p:cSld>
  <p:clrMapOvr>
    <a:masterClrMapping/>
  </p:clrMapOvr>
</p:notes>
</file>

<file path=ppt/notesSlides/notesSlide1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2625" name="Slide Image Placeholder 1"/>
          <p:cNvSpPr>
            <a:spLocks noGrp="1" noRot="1" noChangeAspect="1"/>
          </p:cNvSpPr>
          <p:nvPr>
            <p:ph type="sldImg"/>
          </p:nvPr>
        </p:nvSpPr>
        <p:spPr>
          <a:xfrm>
            <a:off x="1150938" y="692150"/>
            <a:ext cx="4556125" cy="3416300"/>
          </a:xfrm>
          <a:ln/>
        </p:spPr>
      </p:sp>
      <p:sp>
        <p:nvSpPr>
          <p:cNvPr id="282626"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r>
              <a:rPr lang="en-US" altLang="en-US">
                <a:latin typeface="Times" charset="0"/>
                <a:ea typeface="ＭＳ Ｐゴシック" charset="-128"/>
              </a:rPr>
              <a:t>Lays out the logic for why an undiversified investor will see more risk in investing in this company that a diversified investor…</a:t>
            </a:r>
          </a:p>
        </p:txBody>
      </p:sp>
    </p:spTree>
    <p:extLst>
      <p:ext uri="{BB962C8B-B14F-4D97-AF65-F5344CB8AC3E}">
        <p14:creationId xmlns:p14="http://schemas.microsoft.com/office/powerpoint/2010/main" val="1007040156"/>
      </p:ext>
    </p:extLst>
  </p:cSld>
  <p:clrMapOvr>
    <a:masterClrMapping/>
  </p:clrMapOvr>
</p:notes>
</file>

<file path=ppt/notesSlides/notesSlide1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4673" name="Slide Image Placeholder 1"/>
          <p:cNvSpPr>
            <a:spLocks noGrp="1" noRot="1" noChangeAspect="1"/>
          </p:cNvSpPr>
          <p:nvPr>
            <p:ph type="sldImg"/>
          </p:nvPr>
        </p:nvSpPr>
        <p:spPr>
          <a:xfrm>
            <a:off x="1150938" y="692150"/>
            <a:ext cx="4556125" cy="3416300"/>
          </a:xfrm>
          <a:ln/>
        </p:spPr>
      </p:sp>
      <p:sp>
        <p:nvSpPr>
          <p:cNvPr id="284674"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r>
              <a:rPr lang="en-US" altLang="en-US">
                <a:latin typeface="Times" charset="0"/>
                <a:ea typeface="ＭＳ Ｐゴシック" charset="-128"/>
              </a:rPr>
              <a:t>Scales up the market beta to reflect the total risk in the company, rather than just the market risk.</a:t>
            </a:r>
          </a:p>
        </p:txBody>
      </p:sp>
    </p:spTree>
    <p:extLst>
      <p:ext uri="{BB962C8B-B14F-4D97-AF65-F5344CB8AC3E}">
        <p14:creationId xmlns:p14="http://schemas.microsoft.com/office/powerpoint/2010/main" val="1005279885"/>
      </p:ext>
    </p:extLst>
  </p:cSld>
  <p:clrMapOvr>
    <a:masterClrMapping/>
  </p:clrMapOvr>
</p:notes>
</file>

<file path=ppt/notesSlides/notesSlide1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21" name="Slide Image Placeholder 1"/>
          <p:cNvSpPr>
            <a:spLocks noGrp="1" noRot="1" noChangeAspect="1"/>
          </p:cNvSpPr>
          <p:nvPr>
            <p:ph type="sldImg"/>
          </p:nvPr>
        </p:nvSpPr>
        <p:spPr>
          <a:xfrm>
            <a:off x="1150938" y="692150"/>
            <a:ext cx="4556125" cy="3416300"/>
          </a:xfrm>
          <a:ln/>
        </p:spPr>
      </p:sp>
      <p:sp>
        <p:nvSpPr>
          <p:cNvPr id="286722"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r>
              <a:rPr lang="en-US" altLang="en-US">
                <a:latin typeface="Times" charset="0"/>
                <a:ea typeface="ＭＳ Ｐゴシック" charset="-128"/>
              </a:rPr>
              <a:t>Since there is no market equity for a private business, you have to find a way to go around the estimation problem. (You cannot and should not use book debt to equity ratios…)</a:t>
            </a:r>
          </a:p>
          <a:p>
            <a:r>
              <a:rPr lang="en-US" altLang="en-US">
                <a:latin typeface="Times" charset="0"/>
                <a:ea typeface="ＭＳ Ｐゴシック" charset="-128"/>
              </a:rPr>
              <a:t>Assuming that the industry average (from publicly traded firms in the same business) applies to the private firm is not a bad assumption.</a:t>
            </a:r>
          </a:p>
        </p:txBody>
      </p:sp>
    </p:spTree>
    <p:extLst>
      <p:ext uri="{BB962C8B-B14F-4D97-AF65-F5344CB8AC3E}">
        <p14:creationId xmlns:p14="http://schemas.microsoft.com/office/powerpoint/2010/main" val="1485176246"/>
      </p:ext>
    </p:extLst>
  </p:cSld>
  <p:clrMapOvr>
    <a:masterClrMapping/>
  </p:clrMapOvr>
</p:notes>
</file>

<file path=ppt/notesSlides/notesSlide1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8769" name="Slide Image Placeholder 1"/>
          <p:cNvSpPr>
            <a:spLocks noGrp="1" noRot="1" noChangeAspect="1"/>
          </p:cNvSpPr>
          <p:nvPr>
            <p:ph type="sldImg"/>
          </p:nvPr>
        </p:nvSpPr>
        <p:spPr>
          <a:xfrm>
            <a:off x="1150938" y="692150"/>
            <a:ext cx="4556125" cy="3416300"/>
          </a:xfrm>
          <a:ln/>
        </p:spPr>
      </p:sp>
      <p:sp>
        <p:nvSpPr>
          <p:cNvPr id="288770"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r>
              <a:rPr lang="en-US" altLang="en-US">
                <a:latin typeface="Times" charset="0"/>
                <a:ea typeface="ＭＳ Ｐゴシック" charset="-128"/>
              </a:rPr>
              <a:t>The synthetic ratings process yields a rating. While it is true that most private businesses will never be rated, the rating is just a means to an end: measuring default risk and bringing it into the cost of debt.</a:t>
            </a:r>
          </a:p>
          <a:p>
            <a:r>
              <a:rPr lang="en-US" altLang="en-US">
                <a:latin typeface="Times" charset="0"/>
                <a:ea typeface="ＭＳ Ｐゴシック" charset="-128"/>
              </a:rPr>
              <a:t>One augmentation to consider is to add an extra spread to reflect the fact that this is a small, private business (and not a large public company).</a:t>
            </a:r>
          </a:p>
        </p:txBody>
      </p:sp>
    </p:spTree>
    <p:extLst>
      <p:ext uri="{BB962C8B-B14F-4D97-AF65-F5344CB8AC3E}">
        <p14:creationId xmlns:p14="http://schemas.microsoft.com/office/powerpoint/2010/main" val="1154737441"/>
      </p:ext>
    </p:extLst>
  </p:cSld>
  <p:clrMapOvr>
    <a:masterClrMapping/>
  </p:clrMapOvr>
</p:notes>
</file>

<file path=ppt/notesSlides/notesSlide1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0817" name="Slide Image Placeholder 1"/>
          <p:cNvSpPr>
            <a:spLocks noGrp="1" noRot="1" noChangeAspect="1"/>
          </p:cNvSpPr>
          <p:nvPr>
            <p:ph type="sldImg"/>
          </p:nvPr>
        </p:nvSpPr>
        <p:spPr>
          <a:xfrm>
            <a:off x="1150938" y="692150"/>
            <a:ext cx="4556125" cy="3416300"/>
          </a:xfrm>
          <a:ln/>
        </p:spPr>
      </p:sp>
      <p:sp>
        <p:nvSpPr>
          <p:cNvPr id="290818"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r>
              <a:rPr lang="en-US" altLang="en-US">
                <a:latin typeface="Times" charset="0"/>
                <a:ea typeface="ＭＳ Ｐゴシック" charset="-128"/>
              </a:rPr>
              <a:t>The lease adjustment is a standard one (we did this for public companies as well)</a:t>
            </a:r>
          </a:p>
          <a:p>
            <a:r>
              <a:rPr lang="en-US" altLang="en-US">
                <a:latin typeface="Times" charset="0"/>
                <a:ea typeface="ＭＳ Ｐゴシック" charset="-128"/>
              </a:rPr>
              <a:t>The chef’s salary fills in a hole in the income statement and makes the earnings more relevant.</a:t>
            </a:r>
          </a:p>
        </p:txBody>
      </p:sp>
    </p:spTree>
    <p:extLst>
      <p:ext uri="{BB962C8B-B14F-4D97-AF65-F5344CB8AC3E}">
        <p14:creationId xmlns:p14="http://schemas.microsoft.com/office/powerpoint/2010/main" val="862452948"/>
      </p:ext>
    </p:extLst>
  </p:cSld>
  <p:clrMapOvr>
    <a:masterClrMapping/>
  </p:clrMapOvr>
</p:notes>
</file>

<file path=ppt/notesSlides/notesSlide1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2865" name="Slide Image Placeholder 1"/>
          <p:cNvSpPr>
            <a:spLocks noGrp="1" noRot="1" noChangeAspect="1"/>
          </p:cNvSpPr>
          <p:nvPr>
            <p:ph type="sldImg"/>
          </p:nvPr>
        </p:nvSpPr>
        <p:spPr>
          <a:xfrm>
            <a:off x="1150938" y="692150"/>
            <a:ext cx="4556125" cy="3416300"/>
          </a:xfrm>
          <a:ln/>
        </p:spPr>
      </p:sp>
      <p:sp>
        <p:nvSpPr>
          <p:cNvPr id="292866"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r>
              <a:rPr lang="en-US" altLang="en-US">
                <a:latin typeface="Times" charset="0"/>
                <a:ea typeface="ＭＳ Ｐゴシック" charset="-128"/>
              </a:rPr>
              <a:t>This could even happen with public companies (In 2011, for instance, Steve Jobs announced that he was stepping down as CEO of Apple. The stock lost $ 30 billion in market value on the announcement)</a:t>
            </a:r>
          </a:p>
          <a:p>
            <a:r>
              <a:rPr lang="en-US" altLang="en-US">
                <a:latin typeface="Times" charset="0"/>
                <a:ea typeface="ＭＳ Ｐゴシック" charset="-128"/>
              </a:rPr>
              <a:t>As the owner/chef, you can do two things to minimize the impact: sign a non-compete clause (so that you don’t open a new restaurant next door) and agree to stay on as the transitional chef, to get customers used to the new owners.</a:t>
            </a:r>
          </a:p>
        </p:txBody>
      </p:sp>
    </p:spTree>
    <p:extLst>
      <p:ext uri="{BB962C8B-B14F-4D97-AF65-F5344CB8AC3E}">
        <p14:creationId xmlns:p14="http://schemas.microsoft.com/office/powerpoint/2010/main" val="1879563433"/>
      </p:ext>
    </p:extLst>
  </p:cSld>
  <p:clrMapOvr>
    <a:masterClrMapping/>
  </p:clrMapOvr>
</p:notes>
</file>

<file path=ppt/notesSlides/notesSlide1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4913" name="Slide Image Placeholder 1"/>
          <p:cNvSpPr>
            <a:spLocks noGrp="1" noRot="1" noChangeAspect="1"/>
          </p:cNvSpPr>
          <p:nvPr>
            <p:ph type="sldImg"/>
          </p:nvPr>
        </p:nvSpPr>
        <p:spPr>
          <a:xfrm>
            <a:off x="1150938" y="692150"/>
            <a:ext cx="4556125" cy="3416300"/>
          </a:xfrm>
          <a:ln/>
        </p:spPr>
      </p:sp>
      <p:sp>
        <p:nvSpPr>
          <p:cNvPr id="294914"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r>
              <a:rPr lang="en-US" altLang="en-US">
                <a:latin typeface="Times" charset="0"/>
                <a:ea typeface="ＭＳ Ｐゴシック" charset="-128"/>
              </a:rPr>
              <a:t>Just because you are looking at a private business does not mean that you abandon the first principles of valuation. Growth still has to be earned.</a:t>
            </a:r>
          </a:p>
        </p:txBody>
      </p:sp>
    </p:spTree>
    <p:extLst>
      <p:ext uri="{BB962C8B-B14F-4D97-AF65-F5344CB8AC3E}">
        <p14:creationId xmlns:p14="http://schemas.microsoft.com/office/powerpoint/2010/main" val="338171061"/>
      </p:ext>
    </p:extLst>
  </p:cSld>
  <p:clrMapOvr>
    <a:masterClrMapping/>
  </p:clrMapOvr>
</p:notes>
</file>

<file path=ppt/notesSlides/notesSlide1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61" name="Slide Image Placeholder 1"/>
          <p:cNvSpPr>
            <a:spLocks noGrp="1" noRot="1" noChangeAspect="1"/>
          </p:cNvSpPr>
          <p:nvPr>
            <p:ph type="sldImg"/>
          </p:nvPr>
        </p:nvSpPr>
        <p:spPr>
          <a:xfrm>
            <a:off x="1150938" y="692150"/>
            <a:ext cx="4556125" cy="3416300"/>
          </a:xfrm>
          <a:ln/>
        </p:spPr>
      </p:sp>
      <p:sp>
        <p:nvSpPr>
          <p:cNvPr id="296962"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r>
              <a:rPr lang="en-US" altLang="en-US">
                <a:latin typeface="Times" charset="0"/>
                <a:ea typeface="ＭＳ Ｐゴシック" charset="-128"/>
              </a:rPr>
              <a:t>Valued the firm as a stable growth firm, with consistent inputs…</a:t>
            </a:r>
          </a:p>
        </p:txBody>
      </p:sp>
    </p:spTree>
    <p:extLst>
      <p:ext uri="{BB962C8B-B14F-4D97-AF65-F5344CB8AC3E}">
        <p14:creationId xmlns:p14="http://schemas.microsoft.com/office/powerpoint/2010/main" val="1399292265"/>
      </p:ext>
    </p:extLst>
  </p:cSld>
  <p:clrMapOvr>
    <a:masterClrMapping/>
  </p:clrMapOvr>
</p:notes>
</file>

<file path=ppt/notesSlides/notesSlide1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9009" name="Slide Image Placeholder 1"/>
          <p:cNvSpPr>
            <a:spLocks noGrp="1" noRot="1" noChangeAspect="1"/>
          </p:cNvSpPr>
          <p:nvPr>
            <p:ph type="sldImg"/>
          </p:nvPr>
        </p:nvSpPr>
        <p:spPr>
          <a:xfrm>
            <a:off x="1150938" y="692150"/>
            <a:ext cx="4556125" cy="3416300"/>
          </a:xfrm>
          <a:ln/>
        </p:spPr>
      </p:sp>
      <p:sp>
        <p:nvSpPr>
          <p:cNvPr id="299010"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charset="0"/>
                <a:ea typeface="ＭＳ Ｐゴシック" charset="-128"/>
              </a:rPr>
              <a:t>There is a cost to buyers’ remorse. With a liquid, publicly traded stock, it will be small: reversing a transaction costs very little (the brokerage costs are negligible and the bid-ask spread is tiny)… With a less liquid, publicly traded costs, the bid-ask spread can increase the cost. With private businesses, you may have to take a very large discount to sell a business quickly.</a:t>
            </a:r>
          </a:p>
        </p:txBody>
      </p:sp>
    </p:spTree>
    <p:extLst>
      <p:ext uri="{BB962C8B-B14F-4D97-AF65-F5344CB8AC3E}">
        <p14:creationId xmlns:p14="http://schemas.microsoft.com/office/powerpoint/2010/main" val="811679558"/>
      </p:ext>
    </p:extLst>
  </p:cSld>
  <p:clrMapOvr>
    <a:masterClrMapping/>
  </p:clrMapOvr>
</p:notes>
</file>

<file path=ppt/notesSlides/notesSlide1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1057" name="Slide Image Placeholder 1"/>
          <p:cNvSpPr>
            <a:spLocks noGrp="1" noRot="1" noChangeAspect="1"/>
          </p:cNvSpPr>
          <p:nvPr>
            <p:ph type="sldImg"/>
          </p:nvPr>
        </p:nvSpPr>
        <p:spPr>
          <a:xfrm>
            <a:off x="1150938" y="692150"/>
            <a:ext cx="4556125" cy="3416300"/>
          </a:xfrm>
          <a:ln/>
        </p:spPr>
      </p:sp>
      <p:sp>
        <p:nvSpPr>
          <p:cNvPr id="301058"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r>
              <a:rPr lang="en-US" altLang="en-US">
                <a:latin typeface="Times" charset="0"/>
                <a:ea typeface="ＭＳ Ｐゴシック" charset="-128"/>
              </a:rPr>
              <a:t>The advantage of using publicly traded companies is that the transactions price on a transaction that involves illiquidity can be compared to the market price to estimate the discount…</a:t>
            </a:r>
          </a:p>
        </p:txBody>
      </p:sp>
    </p:spTree>
    <p:extLst>
      <p:ext uri="{BB962C8B-B14F-4D97-AF65-F5344CB8AC3E}">
        <p14:creationId xmlns:p14="http://schemas.microsoft.com/office/powerpoint/2010/main" val="1082205562"/>
      </p:ext>
    </p:extLst>
  </p:cSld>
  <p:clrMapOvr>
    <a:masterClrMapping/>
  </p:clrMapOvr>
</p:notes>
</file>

<file path=ppt/notesSlides/notesSlide1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3105" name="Slide Image Placeholder 1"/>
          <p:cNvSpPr>
            <a:spLocks noGrp="1" noRot="1" noChangeAspect="1"/>
          </p:cNvSpPr>
          <p:nvPr>
            <p:ph type="sldImg"/>
          </p:nvPr>
        </p:nvSpPr>
        <p:spPr>
          <a:xfrm>
            <a:off x="1150938" y="692150"/>
            <a:ext cx="4556125" cy="3416300"/>
          </a:xfrm>
          <a:ln/>
        </p:spPr>
      </p:sp>
      <p:sp>
        <p:nvSpPr>
          <p:cNvPr id="303106"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r>
              <a:rPr lang="en-US" altLang="en-US">
                <a:latin typeface="Times" charset="0"/>
                <a:ea typeface="ＭＳ Ｐゴシック" charset="-128"/>
              </a:rPr>
              <a:t>With restricted stock, the illiquidity discount seems to be very large… and Silber notes that the discount varies across restricted stock: companies with lower revenues and negative earnings have bigger discounts… and the discount increases as the block size increases.</a:t>
            </a:r>
          </a:p>
        </p:txBody>
      </p:sp>
    </p:spTree>
    <p:extLst>
      <p:ext uri="{BB962C8B-B14F-4D97-AF65-F5344CB8AC3E}">
        <p14:creationId xmlns:p14="http://schemas.microsoft.com/office/powerpoint/2010/main" val="1589874091"/>
      </p:ext>
    </p:extLst>
  </p:cSld>
  <p:clrMapOvr>
    <a:masterClrMapping/>
  </p:clrMapOvr>
</p:notes>
</file>

<file path=ppt/notesSlides/notesSlide1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5153" name="Slide Image Placeholder 1"/>
          <p:cNvSpPr>
            <a:spLocks noGrp="1" noRot="1" noChangeAspect="1"/>
          </p:cNvSpPr>
          <p:nvPr>
            <p:ph type="sldImg"/>
          </p:nvPr>
        </p:nvSpPr>
        <p:spPr>
          <a:xfrm>
            <a:off x="1150938" y="692150"/>
            <a:ext cx="4556125" cy="3416300"/>
          </a:xfrm>
          <a:ln/>
        </p:spPr>
      </p:sp>
      <p:sp>
        <p:nvSpPr>
          <p:cNvPr id="305154"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r>
              <a:rPr lang="en-US" altLang="en-US">
                <a:latin typeface="Times" charset="0"/>
                <a:ea typeface="ＭＳ Ｐゴシック" charset="-128"/>
              </a:rPr>
              <a:t>Using the Silber regression, we quantified the effects on the discount of increasing revenues or making earnings negative. (We stated with a base of 25% discount for a company with $10 million in revenues and positive earnings… and then holding all else constant, adjusted that discount for difference in revenues and negative earnings)</a:t>
            </a:r>
          </a:p>
        </p:txBody>
      </p:sp>
    </p:spTree>
    <p:extLst>
      <p:ext uri="{BB962C8B-B14F-4D97-AF65-F5344CB8AC3E}">
        <p14:creationId xmlns:p14="http://schemas.microsoft.com/office/powerpoint/2010/main" val="2022311463"/>
      </p:ext>
    </p:extLst>
  </p:cSld>
  <p:clrMapOvr>
    <a:masterClrMapping/>
  </p:clrMapOvr>
</p:notes>
</file>

<file path=ppt/notesSlides/notesSlide1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01" name="Slide Image Placeholder 1"/>
          <p:cNvSpPr>
            <a:spLocks noGrp="1" noRot="1" noChangeAspect="1"/>
          </p:cNvSpPr>
          <p:nvPr>
            <p:ph type="sldImg"/>
          </p:nvPr>
        </p:nvSpPr>
        <p:spPr>
          <a:xfrm>
            <a:off x="1150938" y="692150"/>
            <a:ext cx="4556125" cy="3416300"/>
          </a:xfrm>
          <a:ln/>
        </p:spPr>
      </p:sp>
      <p:sp>
        <p:nvSpPr>
          <p:cNvPr id="307202"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r>
              <a:rPr lang="en-US" altLang="en-US">
                <a:latin typeface="Times" charset="0"/>
                <a:ea typeface="ＭＳ Ｐゴシック" charset="-128"/>
              </a:rPr>
              <a:t>These discounts are computed by looking at transactions between the holders of private company stock in the months before the IPO and comparing the prices to the IPO price… Again, the illiquidity discount seems very large.</a:t>
            </a:r>
          </a:p>
        </p:txBody>
      </p:sp>
    </p:spTree>
    <p:extLst>
      <p:ext uri="{BB962C8B-B14F-4D97-AF65-F5344CB8AC3E}">
        <p14:creationId xmlns:p14="http://schemas.microsoft.com/office/powerpoint/2010/main" val="765077572"/>
      </p:ext>
    </p:extLst>
  </p:cSld>
  <p:clrMapOvr>
    <a:masterClrMapping/>
  </p:clrMapOvr>
</p:notes>
</file>

<file path=ppt/notesSlides/notesSlide1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9249" name="Slide Image Placeholder 1"/>
          <p:cNvSpPr>
            <a:spLocks noGrp="1" noRot="1" noChangeAspect="1"/>
          </p:cNvSpPr>
          <p:nvPr>
            <p:ph type="sldImg"/>
          </p:nvPr>
        </p:nvSpPr>
        <p:spPr>
          <a:xfrm>
            <a:off x="1150938" y="692150"/>
            <a:ext cx="4556125" cy="3416300"/>
          </a:xfrm>
          <a:ln/>
        </p:spPr>
      </p:sp>
      <p:sp>
        <p:nvSpPr>
          <p:cNvPr id="309250"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r>
              <a:rPr lang="en-US" altLang="en-US">
                <a:latin typeface="Times" charset="0"/>
                <a:ea typeface="ＭＳ Ｐゴシック" charset="-128"/>
              </a:rPr>
              <a:t>There is a statistical problem. These are small samples of strange firms – healthy companies don’t issue restricted stock and the owners of stock in private businesses that plan an IPO don’t sell their stock 8 weeks before the IPO, if things are going smoothly. These discounts reflect more than illiquidity.</a:t>
            </a:r>
          </a:p>
        </p:txBody>
      </p:sp>
    </p:spTree>
    <p:extLst>
      <p:ext uri="{BB962C8B-B14F-4D97-AF65-F5344CB8AC3E}">
        <p14:creationId xmlns:p14="http://schemas.microsoft.com/office/powerpoint/2010/main" val="1674158015"/>
      </p:ext>
    </p:extLst>
  </p:cSld>
  <p:clrMapOvr>
    <a:masterClrMapping/>
  </p:clrMapOvr>
</p:notes>
</file>

<file path=ppt/notesSlides/notesSlide1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1297" name="Slide Image Placeholder 1"/>
          <p:cNvSpPr>
            <a:spLocks noGrp="1" noRot="1" noChangeAspect="1"/>
          </p:cNvSpPr>
          <p:nvPr>
            <p:ph type="sldImg"/>
          </p:nvPr>
        </p:nvSpPr>
        <p:spPr>
          <a:xfrm>
            <a:off x="1150938" y="692150"/>
            <a:ext cx="4556125" cy="3416300"/>
          </a:xfrm>
          <a:ln/>
        </p:spPr>
      </p:sp>
      <p:sp>
        <p:nvSpPr>
          <p:cNvPr id="311298"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r>
              <a:rPr lang="en-US" altLang="en-US">
                <a:latin typeface="Times" charset="0"/>
                <a:ea typeface="ＭＳ Ｐゴシック" charset="-128"/>
              </a:rPr>
              <a:t>The notion that private businesses are illiquid and public companies are liquid misses the point. Liquidity is a continuum, with some public stocks being very liquid and others not so much. The differences in bid-ask spreads across stocks captures this variation. The regression on this page is a little dated, but it does relate the spread (as a percent of the stock price) to observable fundamentals (that you should be able to get for a private business: just treat it as a publicly traded stock that almost never trades)</a:t>
            </a:r>
          </a:p>
        </p:txBody>
      </p:sp>
    </p:spTree>
    <p:extLst>
      <p:ext uri="{BB962C8B-B14F-4D97-AF65-F5344CB8AC3E}">
        <p14:creationId xmlns:p14="http://schemas.microsoft.com/office/powerpoint/2010/main" val="1243015111"/>
      </p:ext>
    </p:extLst>
  </p:cSld>
  <p:clrMapOvr>
    <a:masterClrMapping/>
  </p:clrMapOvr>
</p:notes>
</file>

<file path=ppt/notesSlides/notesSlide1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3345" name="Slide Image Placeholder 1"/>
          <p:cNvSpPr>
            <a:spLocks noGrp="1" noRot="1" noChangeAspect="1"/>
          </p:cNvSpPr>
          <p:nvPr>
            <p:ph type="sldImg"/>
          </p:nvPr>
        </p:nvSpPr>
        <p:spPr>
          <a:xfrm>
            <a:off x="1150938" y="692150"/>
            <a:ext cx="4556125" cy="3416300"/>
          </a:xfrm>
          <a:ln/>
        </p:spPr>
      </p:sp>
      <p:sp>
        <p:nvSpPr>
          <p:cNvPr id="313346"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r>
              <a:rPr lang="en-US" altLang="en-US">
                <a:latin typeface="Times" charset="0"/>
                <a:ea typeface="ＭＳ Ｐゴシック" charset="-128"/>
              </a:rPr>
              <a:t>The illiquidity discount from the bid-ask spread approach is much smaller than the spreads from the other approaches… the fixed discount or bludgeon approach (where the discount is based on the average illiquidity discount on restricted stock or IPOs) or the refined bludgeon where it is adjusted to reflect the specifics of the company…</a:t>
            </a:r>
          </a:p>
        </p:txBody>
      </p:sp>
    </p:spTree>
    <p:extLst>
      <p:ext uri="{BB962C8B-B14F-4D97-AF65-F5344CB8AC3E}">
        <p14:creationId xmlns:p14="http://schemas.microsoft.com/office/powerpoint/2010/main" val="634052561"/>
      </p:ext>
    </p:extLst>
  </p:cSld>
  <p:clrMapOvr>
    <a:masterClrMapping/>
  </p:clrMapOvr>
</p:notes>
</file>

<file path=ppt/notesSlides/notesSlide1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5393" name="Slide Image Placeholder 1"/>
          <p:cNvSpPr>
            <a:spLocks noGrp="1" noRot="1" noChangeAspect="1"/>
          </p:cNvSpPr>
          <p:nvPr>
            <p:ph type="sldImg"/>
          </p:nvPr>
        </p:nvSpPr>
        <p:spPr>
          <a:xfrm>
            <a:off x="1150938" y="692150"/>
            <a:ext cx="4556125" cy="3416300"/>
          </a:xfrm>
          <a:ln/>
        </p:spPr>
      </p:sp>
      <p:sp>
        <p:nvSpPr>
          <p:cNvPr id="315394"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r>
              <a:rPr lang="en-US" altLang="en-US">
                <a:latin typeface="Times" charset="0"/>
                <a:ea typeface="ＭＳ Ｐゴシック" charset="-128"/>
              </a:rPr>
              <a:t>If the buyer is a public company, there should be no total beta effect (since investors in the company can diversify) or illiquidity effect (since investors can buy and sell shares of the company…) The valuation therefore will look very much like the valuation of a publicly traded company.</a:t>
            </a:r>
          </a:p>
        </p:txBody>
      </p:sp>
    </p:spTree>
    <p:extLst>
      <p:ext uri="{BB962C8B-B14F-4D97-AF65-F5344CB8AC3E}">
        <p14:creationId xmlns:p14="http://schemas.microsoft.com/office/powerpoint/2010/main" val="707536313"/>
      </p:ext>
    </p:extLst>
  </p:cSld>
  <p:clrMapOvr>
    <a:masterClrMapping/>
  </p:clrMapOvr>
</p:notes>
</file>

<file path=ppt/notesSlides/notesSlide1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41" name="Slide Image Placeholder 1"/>
          <p:cNvSpPr>
            <a:spLocks noGrp="1" noRot="1" noChangeAspect="1"/>
          </p:cNvSpPr>
          <p:nvPr>
            <p:ph type="sldImg"/>
          </p:nvPr>
        </p:nvSpPr>
        <p:spPr>
          <a:xfrm>
            <a:off x="1150938" y="692150"/>
            <a:ext cx="4556125" cy="3416300"/>
          </a:xfrm>
          <a:ln/>
        </p:spPr>
      </p:sp>
      <p:sp>
        <p:nvSpPr>
          <p:cNvPr id="317442"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r>
              <a:rPr lang="en-US" altLang="en-US">
                <a:latin typeface="Times" charset="0"/>
                <a:ea typeface="ＭＳ Ｐゴシック" charset="-128"/>
              </a:rPr>
              <a:t>Re-computes the cost of capital for the restaurant, assuming that the buyer is a diversified investor.</a:t>
            </a:r>
          </a:p>
        </p:txBody>
      </p:sp>
    </p:spTree>
    <p:extLst>
      <p:ext uri="{BB962C8B-B14F-4D97-AF65-F5344CB8AC3E}">
        <p14:creationId xmlns:p14="http://schemas.microsoft.com/office/powerpoint/2010/main" val="945859152"/>
      </p:ext>
    </p:extLst>
  </p:cSld>
  <p:clrMapOvr>
    <a:masterClrMapping/>
  </p:clrMapOvr>
</p:notes>
</file>

<file path=ppt/notesSlides/notesSlide1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9489" name="Slide Image Placeholder 1"/>
          <p:cNvSpPr>
            <a:spLocks noGrp="1" noRot="1" noChangeAspect="1"/>
          </p:cNvSpPr>
          <p:nvPr>
            <p:ph type="sldImg"/>
          </p:nvPr>
        </p:nvSpPr>
        <p:spPr>
          <a:xfrm>
            <a:off x="1150938" y="692150"/>
            <a:ext cx="4556125" cy="3416300"/>
          </a:xfrm>
          <a:ln/>
        </p:spPr>
      </p:sp>
      <p:sp>
        <p:nvSpPr>
          <p:cNvPr id="3" name="Notes Placeholder 2"/>
          <p:cNvSpPr>
            <a:spLocks noGrp="1"/>
          </p:cNvSpPr>
          <p:nvPr>
            <p:ph type="body" idx="1"/>
          </p:nvPr>
        </p:nvSpPr>
        <p:spPr/>
        <p:txBody>
          <a:bodyPr/>
          <a:lstStyle/>
          <a:p>
            <a:pPr>
              <a:defRPr/>
            </a:pPr>
            <a:r>
              <a:rPr lang="en-US" dirty="0" smtClean="0"/>
              <a:t>With the total beta and liquidity effect removed, the value of equity in this business is almost $ 1 million higher.</a:t>
            </a:r>
          </a:p>
          <a:p>
            <a:pPr>
              <a:defRPr/>
            </a:pPr>
            <a:r>
              <a:rPr lang="en-US" dirty="0" smtClean="0"/>
              <a:t>Lessons if you own a private business</a:t>
            </a:r>
          </a:p>
          <a:p>
            <a:pPr marL="228600" indent="-228600">
              <a:buFontTx/>
              <a:buAutoNum type="alphaLcPeriod"/>
              <a:defRPr/>
            </a:pPr>
            <a:r>
              <a:rPr lang="en-US" dirty="0" smtClean="0"/>
              <a:t>See if you can find a public buyer interested in your company</a:t>
            </a:r>
          </a:p>
          <a:p>
            <a:pPr marL="228600" indent="-228600">
              <a:buFontTx/>
              <a:buAutoNum type="alphaLcPeriod"/>
              <a:defRPr/>
            </a:pPr>
            <a:r>
              <a:rPr lang="en-US" dirty="0" smtClean="0"/>
              <a:t>If it is a private buyer, try to find out more about what else he or she has in his or her portfolio</a:t>
            </a:r>
          </a:p>
        </p:txBody>
      </p:sp>
    </p:spTree>
    <p:extLst>
      <p:ext uri="{BB962C8B-B14F-4D97-AF65-F5344CB8AC3E}">
        <p14:creationId xmlns:p14="http://schemas.microsoft.com/office/powerpoint/2010/main" val="1380812570"/>
      </p:ext>
    </p:extLst>
  </p:cSld>
  <p:clrMapOvr>
    <a:masterClrMapping/>
  </p:clrMapOvr>
</p:notes>
</file>

<file path=ppt/notesSlides/notesSlide1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1537" name="Slide Image Placeholder 1"/>
          <p:cNvSpPr>
            <a:spLocks noGrp="1" noRot="1" noChangeAspect="1"/>
          </p:cNvSpPr>
          <p:nvPr>
            <p:ph type="sldImg"/>
          </p:nvPr>
        </p:nvSpPr>
        <p:spPr>
          <a:xfrm>
            <a:off x="1150938" y="692150"/>
            <a:ext cx="4556125" cy="3416300"/>
          </a:xfrm>
          <a:ln/>
        </p:spPr>
      </p:sp>
      <p:sp>
        <p:nvSpPr>
          <p:cNvPr id="321538"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r>
              <a:rPr lang="en-US" altLang="en-US">
                <a:latin typeface="Times" charset="0"/>
                <a:ea typeface="ＭＳ Ｐゴシック" charset="-128"/>
              </a:rPr>
              <a:t>Depends on your bargaining power. If there is only one public buyer, you will end up closer to $454,000. If you can get more than one interested in your business, the value will move towards $1.484 million. Odds are that you have to accept some discount, even in the latter case…</a:t>
            </a:r>
          </a:p>
          <a:p>
            <a:r>
              <a:rPr lang="en-US" altLang="en-US">
                <a:latin typeface="Times" charset="0"/>
                <a:ea typeface="ＭＳ Ｐゴシック" charset="-128"/>
              </a:rPr>
              <a:t>If the best potential bidder is a private equity or VC fund, the buyer may fall somewhere between the two extremes – neither completely undiversifed nor completely diversified. </a:t>
            </a:r>
          </a:p>
          <a:p>
            <a:r>
              <a:rPr lang="en-US" altLang="en-US">
                <a:latin typeface="Times" charset="0"/>
                <a:ea typeface="ＭＳ Ｐゴシック" charset="-128"/>
              </a:rPr>
              <a:t>Adjusted Total Beta = Market Beta/ Correlation of the investors’ portfolio with the market</a:t>
            </a:r>
          </a:p>
          <a:p>
            <a:endParaRPr lang="en-US" altLang="en-US">
              <a:latin typeface="Times" charset="0"/>
              <a:ea typeface="ＭＳ Ｐゴシック" charset="-128"/>
            </a:endParaRPr>
          </a:p>
        </p:txBody>
      </p:sp>
    </p:spTree>
    <p:extLst>
      <p:ext uri="{BB962C8B-B14F-4D97-AF65-F5344CB8AC3E}">
        <p14:creationId xmlns:p14="http://schemas.microsoft.com/office/powerpoint/2010/main" val="1608574508"/>
      </p:ext>
    </p:extLst>
  </p:cSld>
  <p:clrMapOvr>
    <a:masterClrMapping/>
  </p:clrMapOvr>
</p:notes>
</file>

<file path=ppt/notesSlides/notesSlide1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3585" name="Slide Image Placeholder 1"/>
          <p:cNvSpPr>
            <a:spLocks noGrp="1" noRot="1" noChangeAspect="1"/>
          </p:cNvSpPr>
          <p:nvPr>
            <p:ph type="sldImg"/>
          </p:nvPr>
        </p:nvSpPr>
        <p:spPr>
          <a:xfrm>
            <a:off x="1150938" y="692150"/>
            <a:ext cx="4556125" cy="3416300"/>
          </a:xfrm>
          <a:ln/>
        </p:spPr>
      </p:sp>
      <p:sp>
        <p:nvSpPr>
          <p:cNvPr id="323586"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r>
              <a:rPr lang="en-US" altLang="en-US">
                <a:latin typeface="Times" charset="0"/>
                <a:ea typeface="ＭＳ Ｐゴシック" charset="-128"/>
              </a:rPr>
              <a:t>Valuing a company for an IPO is a standard public company valuation, albeit without the market price crutch (you are trying to estimate it)…</a:t>
            </a:r>
          </a:p>
        </p:txBody>
      </p:sp>
    </p:spTree>
    <p:extLst>
      <p:ext uri="{BB962C8B-B14F-4D97-AF65-F5344CB8AC3E}">
        <p14:creationId xmlns:p14="http://schemas.microsoft.com/office/powerpoint/2010/main" val="640123873"/>
      </p:ext>
    </p:extLst>
  </p:cSld>
  <p:clrMapOvr>
    <a:masterClrMapping/>
  </p:clrMapOvr>
</p:notes>
</file>

<file path=ppt/notesSlides/notesSlide1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5633" name="Rectangle 2"/>
          <p:cNvSpPr>
            <a:spLocks noGrp="1" noRot="1" noChangeAspect="1" noChangeArrowheads="1"/>
          </p:cNvSpPr>
          <p:nvPr>
            <p:ph type="sldImg"/>
          </p:nvPr>
        </p:nvSpPr>
        <p:spPr>
          <a:xfrm>
            <a:off x="1150938" y="692150"/>
            <a:ext cx="4556125" cy="3416300"/>
          </a:xfrm>
          <a:solidFill>
            <a:srgbClr val="FFFFFF"/>
          </a:solidFill>
          <a:ln/>
        </p:spPr>
      </p:sp>
      <p:sp>
        <p:nvSpPr>
          <p:cNvPr id="325634" name="Rectangle 3"/>
          <p:cNvSpPr>
            <a:spLocks noGrp="1" noChangeArrowheads="1"/>
          </p:cNvSpPr>
          <p:nvPr>
            <p:ph type="body" idx="1"/>
          </p:nvPr>
        </p:nvSpPr>
        <p:spPr>
          <a:solidFill>
            <a:srgbClr val="FFFFFF"/>
          </a:solidFill>
          <a:ln>
            <a:solidFill>
              <a:srgbClr val="000000"/>
            </a:solidFill>
          </a:ln>
        </p:spPr>
        <p:txBody>
          <a:bodyPr/>
          <a:lstStyle/>
          <a:p>
            <a:pPr marL="228600" indent="-228600"/>
            <a:r>
              <a:rPr lang="en-US" altLang="en-US">
                <a:latin typeface="Times" charset="0"/>
                <a:ea typeface="ＭＳ Ｐゴシック" charset="-128"/>
              </a:rPr>
              <a:t>The value of Twitter for a public offering…Note that the inputs are those of a publicly traded firm because the investors in the public offering are assumed to be the marginal investors and well diversified.</a:t>
            </a:r>
          </a:p>
        </p:txBody>
      </p:sp>
    </p:spTree>
    <p:extLst>
      <p:ext uri="{BB962C8B-B14F-4D97-AF65-F5344CB8AC3E}">
        <p14:creationId xmlns:p14="http://schemas.microsoft.com/office/powerpoint/2010/main" val="1816345688"/>
      </p:ext>
    </p:extLst>
  </p:cSld>
  <p:clrMapOvr>
    <a:masterClrMapping/>
  </p:clrMapOvr>
</p:notes>
</file>

<file path=ppt/notesSlides/notesSlide1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681" name="Slide Image Placeholder 1"/>
          <p:cNvSpPr>
            <a:spLocks noGrp="1" noRot="1" noChangeAspect="1"/>
          </p:cNvSpPr>
          <p:nvPr>
            <p:ph type="sldImg"/>
          </p:nvPr>
        </p:nvSpPr>
        <p:spPr>
          <a:xfrm>
            <a:off x="1150938" y="692150"/>
            <a:ext cx="4556125" cy="3416300"/>
          </a:xfrm>
          <a:ln/>
        </p:spPr>
      </p:sp>
      <p:sp>
        <p:nvSpPr>
          <p:cNvPr id="327682"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r>
              <a:rPr lang="en-US" altLang="en-US">
                <a:latin typeface="Times" charset="0"/>
                <a:ea typeface="ＭＳ Ｐゴシック" charset="-128"/>
              </a:rPr>
              <a:t>When a company does an IPO, it issues shares to the public and raises cash. What it does with the cash can affect the value/share.</a:t>
            </a:r>
          </a:p>
          <a:p>
            <a:r>
              <a:rPr lang="en-US" altLang="en-US">
                <a:latin typeface="Times" charset="0"/>
                <a:ea typeface="ＭＳ Ｐゴシック" charset="-128"/>
              </a:rPr>
              <a:t>Since the IPO of a private business is after a series of capital issues to venture capitalists, each of whom may have different arrangements with the company’s owners, you have to factor in the costs of these special deals.</a:t>
            </a:r>
          </a:p>
          <a:p>
            <a:r>
              <a:rPr lang="en-US" altLang="en-US">
                <a:latin typeface="Times" charset="0"/>
                <a:ea typeface="ＭＳ Ｐゴシック" charset="-128"/>
              </a:rPr>
              <a:t>In most IPOs, only a portion of the equity is issued to the public at the time of the IP). This can have consequences for pricing and valuation.</a:t>
            </a:r>
          </a:p>
        </p:txBody>
      </p:sp>
    </p:spTree>
    <p:extLst>
      <p:ext uri="{BB962C8B-B14F-4D97-AF65-F5344CB8AC3E}">
        <p14:creationId xmlns:p14="http://schemas.microsoft.com/office/powerpoint/2010/main" val="841936111"/>
      </p:ext>
    </p:extLst>
  </p:cSld>
  <p:clrMapOvr>
    <a:masterClrMapping/>
  </p:clrMapOvr>
</p:notes>
</file>

<file path=ppt/notesSlides/notesSlide1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9729" name="Slide Image Placeholder 1"/>
          <p:cNvSpPr>
            <a:spLocks noGrp="1" noRot="1" noChangeAspect="1"/>
          </p:cNvSpPr>
          <p:nvPr>
            <p:ph type="sldImg"/>
          </p:nvPr>
        </p:nvSpPr>
        <p:spPr>
          <a:xfrm>
            <a:off x="1150938" y="692150"/>
            <a:ext cx="4556125" cy="3416300"/>
          </a:xfrm>
          <a:ln/>
        </p:spPr>
      </p:sp>
      <p:sp>
        <p:nvSpPr>
          <p:cNvPr id="329730"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r>
              <a:rPr lang="en-US" altLang="en-US">
                <a:latin typeface="Times" charset="0"/>
                <a:ea typeface="ＭＳ Ｐゴシック" charset="-128"/>
              </a:rPr>
              <a:t>In IPO valuation, much is made of pre-money and post-money valuations. One of the biggest reasons that there is so much disagreement among practitioners about the difference is that they make different assumptions about how the cash raised in the IPO is used.</a:t>
            </a:r>
          </a:p>
        </p:txBody>
      </p:sp>
    </p:spTree>
    <p:extLst>
      <p:ext uri="{BB962C8B-B14F-4D97-AF65-F5344CB8AC3E}">
        <p14:creationId xmlns:p14="http://schemas.microsoft.com/office/powerpoint/2010/main" val="650467494"/>
      </p:ext>
    </p:extLst>
  </p:cSld>
  <p:clrMapOvr>
    <a:masterClrMapping/>
  </p:clrMapOvr>
</p:notes>
</file>

<file path=ppt/notesSlides/notesSlide1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1777" name="Slide Image Placeholder 1"/>
          <p:cNvSpPr>
            <a:spLocks noGrp="1" noRot="1" noChangeAspect="1"/>
          </p:cNvSpPr>
          <p:nvPr>
            <p:ph type="sldImg"/>
          </p:nvPr>
        </p:nvSpPr>
        <p:spPr>
          <a:xfrm>
            <a:off x="1150938" y="692150"/>
            <a:ext cx="4556125" cy="3416300"/>
          </a:xfrm>
          <a:ln/>
        </p:spPr>
      </p:sp>
      <p:sp>
        <p:nvSpPr>
          <p:cNvPr id="331778"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r>
              <a:rPr lang="en-US" altLang="en-US">
                <a:latin typeface="Times" charset="0"/>
                <a:ea typeface="ＭＳ Ｐゴシック" charset="-128"/>
              </a:rPr>
              <a:t>Pre-money valuation = $  9.6 billion (operating assets) + 0.38 (cash)  -0.21 (debt) = 9.77 bill</a:t>
            </a:r>
          </a:p>
          <a:p>
            <a:r>
              <a:rPr lang="en-US" altLang="en-US">
                <a:latin typeface="Times" charset="0"/>
                <a:ea typeface="ＭＳ Ｐゴシック" charset="-128"/>
              </a:rPr>
              <a:t>Post-money valuation = $ 9.77 billion + $1 billion = $10.77 billion</a:t>
            </a:r>
          </a:p>
          <a:p>
            <a:endParaRPr lang="en-US" altLang="en-US">
              <a:latin typeface="Times" charset="0"/>
              <a:ea typeface="ＭＳ Ｐゴシック" charset="-128"/>
            </a:endParaRPr>
          </a:p>
          <a:p>
            <a:r>
              <a:rPr lang="en-US" altLang="en-US">
                <a:latin typeface="Times" charset="0"/>
                <a:ea typeface="ＭＳ Ｐゴシック" charset="-128"/>
              </a:rPr>
              <a:t>If the owners kept half the cash, the post-money valuation would be $10.27 billion</a:t>
            </a:r>
          </a:p>
        </p:txBody>
      </p:sp>
    </p:spTree>
    <p:extLst>
      <p:ext uri="{BB962C8B-B14F-4D97-AF65-F5344CB8AC3E}">
        <p14:creationId xmlns:p14="http://schemas.microsoft.com/office/powerpoint/2010/main" val="1715408428"/>
      </p:ext>
    </p:extLst>
  </p:cSld>
  <p:clrMapOvr>
    <a:masterClrMapping/>
  </p:clrMapOvr>
</p:notes>
</file>

<file path=ppt/notesSlides/notesSlide1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3825" name="Slide Image Placeholder 1"/>
          <p:cNvSpPr>
            <a:spLocks noGrp="1" noRot="1" noChangeAspect="1"/>
          </p:cNvSpPr>
          <p:nvPr>
            <p:ph type="sldImg"/>
          </p:nvPr>
        </p:nvSpPr>
        <p:spPr>
          <a:xfrm>
            <a:off x="1150938" y="692150"/>
            <a:ext cx="4556125" cy="3416300"/>
          </a:xfrm>
          <a:ln/>
        </p:spPr>
      </p:sp>
      <p:sp>
        <p:nvSpPr>
          <p:cNvPr id="333826"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r>
              <a:rPr lang="en-US" altLang="en-US">
                <a:latin typeface="Times" charset="0"/>
                <a:ea typeface="ＭＳ Ｐゴシック" charset="-128"/>
              </a:rPr>
              <a:t>To the extent that agreements with earlier capital providers (venture capitalists, for instance) give these providers more claims on the equity (options that can be exercised, shares with extra voting rights, veto powers over future capital issues), you have to value these claims and take them out of the value of equity before computing the equity value per share for the IPO. </a:t>
            </a:r>
          </a:p>
          <a:p>
            <a:r>
              <a:rPr lang="en-US" altLang="en-US">
                <a:latin typeface="Times" charset="0"/>
                <a:ea typeface="ＭＳ Ｐゴシック" charset="-128"/>
              </a:rPr>
              <a:t>A good example: Linkedin, the social media company, went public in May 2011 and reported that it had 94 million shares outstanding, 8 million of which had extra voting rights. In addition, the firm had 20 million options that were outstanding to managers, employees and venture capitalists. In estimating the value per share for the IPO, you would first have to factor in the equity options outstanding and then have to adjust for the fact that the IPO shares had lower voting rights.</a:t>
            </a:r>
          </a:p>
        </p:txBody>
      </p:sp>
    </p:spTree>
    <p:extLst>
      <p:ext uri="{BB962C8B-B14F-4D97-AF65-F5344CB8AC3E}">
        <p14:creationId xmlns:p14="http://schemas.microsoft.com/office/powerpoint/2010/main" val="901488421"/>
      </p:ext>
    </p:extLst>
  </p:cSld>
  <p:clrMapOvr>
    <a:masterClrMapping/>
  </p:clrMapOvr>
</p:notes>
</file>

<file path=ppt/notesSlides/notesSlide1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5873" name="Slide Image Placeholder 1"/>
          <p:cNvSpPr>
            <a:spLocks noGrp="1" noRot="1" noChangeAspect="1"/>
          </p:cNvSpPr>
          <p:nvPr>
            <p:ph type="sldImg"/>
          </p:nvPr>
        </p:nvSpPr>
        <p:spPr>
          <a:xfrm>
            <a:off x="1150938" y="692150"/>
            <a:ext cx="4556125" cy="3416300"/>
          </a:xfrm>
          <a:ln/>
        </p:spPr>
      </p:sp>
      <p:sp>
        <p:nvSpPr>
          <p:cNvPr id="335874"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r>
              <a:rPr lang="en-US" altLang="en-US">
                <a:latin typeface="Times" charset="0"/>
                <a:ea typeface="ＭＳ Ｐゴシック" charset="-128"/>
              </a:rPr>
              <a:t>Luckily, Twitter does not have two classes of shares with different voting rights, since that would have required further apportioning of equity value.</a:t>
            </a:r>
          </a:p>
        </p:txBody>
      </p:sp>
    </p:spTree>
    <p:extLst>
      <p:ext uri="{BB962C8B-B14F-4D97-AF65-F5344CB8AC3E}">
        <p14:creationId xmlns:p14="http://schemas.microsoft.com/office/powerpoint/2010/main" val="818762162"/>
      </p:ext>
    </p:extLst>
  </p:cSld>
  <p:clrMapOvr>
    <a:masterClrMapping/>
  </p:clrMapOvr>
</p:notes>
</file>

<file path=ppt/notesSlides/notesSlide1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21" name="Slide Image Placeholder 1"/>
          <p:cNvSpPr>
            <a:spLocks noGrp="1" noRot="1" noChangeAspect="1"/>
          </p:cNvSpPr>
          <p:nvPr>
            <p:ph type="sldImg"/>
          </p:nvPr>
        </p:nvSpPr>
        <p:spPr>
          <a:xfrm>
            <a:off x="1150938" y="692150"/>
            <a:ext cx="4556125" cy="3416300"/>
          </a:xfrm>
          <a:ln/>
        </p:spPr>
      </p:sp>
      <p:sp>
        <p:nvSpPr>
          <p:cNvPr id="337922"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r>
              <a:rPr lang="en-US" altLang="en-US">
                <a:latin typeface="Times" charset="0"/>
                <a:ea typeface="ＭＳ Ｐゴシック" charset="-128"/>
              </a:rPr>
              <a:t>If you have guaranteed a price and the cost of setting too high a price is immense (you have to cover the difference with your capital) and the cost of setting too low a price is non-existent and fleeting (there may or may not be a reputation effect).. It is no surprise that most investment banks write in a 15% discount into their manuals on how to set the offering price for an IPO.</a:t>
            </a:r>
          </a:p>
        </p:txBody>
      </p:sp>
    </p:spTree>
    <p:extLst>
      <p:ext uri="{BB962C8B-B14F-4D97-AF65-F5344CB8AC3E}">
        <p14:creationId xmlns:p14="http://schemas.microsoft.com/office/powerpoint/2010/main" val="2007930405"/>
      </p:ext>
    </p:extLst>
  </p:cSld>
  <p:clrMapOvr>
    <a:masterClrMapping/>
  </p:clrMapOvr>
</p:notes>
</file>

<file path=ppt/notesSlides/notesSlide1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9969" name="Slide Image Placeholder 1"/>
          <p:cNvSpPr>
            <a:spLocks noGrp="1" noRot="1" noChangeAspect="1"/>
          </p:cNvSpPr>
          <p:nvPr>
            <p:ph type="sldImg"/>
          </p:nvPr>
        </p:nvSpPr>
        <p:spPr>
          <a:xfrm>
            <a:off x="1150938" y="692150"/>
            <a:ext cx="4556125" cy="3416300"/>
          </a:xfrm>
          <a:ln/>
        </p:spPr>
      </p:sp>
      <p:sp>
        <p:nvSpPr>
          <p:cNvPr id="3" name="Notes Placeholder 2"/>
          <p:cNvSpPr>
            <a:spLocks noGrp="1"/>
          </p:cNvSpPr>
          <p:nvPr>
            <p:ph type="body" idx="1"/>
          </p:nvPr>
        </p:nvSpPr>
        <p:spPr/>
        <p:txBody>
          <a:bodyPr/>
          <a:lstStyle/>
          <a:p>
            <a:r>
              <a:rPr lang="en-US" altLang="en-US">
                <a:latin typeface="Times" charset="0"/>
                <a:ea typeface="ＭＳ Ｐゴシック" charset="-128"/>
              </a:rPr>
              <a:t>Using the multiples that other companies trade at, you can estimate a price for Twitter that the market will pay:</a:t>
            </a:r>
          </a:p>
          <a:p>
            <a:pPr>
              <a:buFontTx/>
              <a:buChar char="-"/>
            </a:pPr>
            <a:r>
              <a:rPr lang="en-US" altLang="en-US">
                <a:latin typeface="Times" charset="0"/>
                <a:ea typeface="ＭＳ Ｐゴシック" charset="-128"/>
              </a:rPr>
              <a:t>If you use EV/Sales, that price would be about $8.5 billion (483 *17.45).</a:t>
            </a:r>
          </a:p>
          <a:p>
            <a:pPr>
              <a:buFontTx/>
              <a:buChar char="-"/>
            </a:pPr>
            <a:r>
              <a:rPr lang="en-US" altLang="en-US">
                <a:latin typeface="Times" charset="0"/>
                <a:ea typeface="ＭＳ Ｐゴシック" charset="-128"/>
              </a:rPr>
              <a:t>If you use Market Cap/User, you get about $22 billion</a:t>
            </a:r>
          </a:p>
          <a:p>
            <a:r>
              <a:rPr lang="en-US" altLang="en-US">
                <a:latin typeface="Times" charset="0"/>
                <a:ea typeface="ＭＳ Ｐゴシック" charset="-128"/>
              </a:rPr>
              <a:t>Your job is to price Twitter, not value it. Here is my cynical assessment. To decide whether that price should be closer to $8.5 billion or $22 billion, you will call institutional investors and try to get a measure of their mood/excitement. If it looks like they think that Twitter should be priced higher, you will push your price up towards the $22 billion and market it primarily based on the number of users. You will then reverse engineer both your DCF valuation and the revenues you talk about (use forward revenues, since they will be higher) to back up your number.</a:t>
            </a:r>
          </a:p>
          <a:p>
            <a:r>
              <a:rPr lang="en-US" altLang="en-US">
                <a:latin typeface="Times" charset="0"/>
                <a:ea typeface="ＭＳ Ｐゴシック" charset="-128"/>
              </a:rPr>
              <a:t>Once you have priced it, you will also build in a buffer for your risk and attach a discount (15% is conventional) to that price.</a:t>
            </a:r>
          </a:p>
        </p:txBody>
      </p:sp>
    </p:spTree>
    <p:extLst>
      <p:ext uri="{BB962C8B-B14F-4D97-AF65-F5344CB8AC3E}">
        <p14:creationId xmlns:p14="http://schemas.microsoft.com/office/powerpoint/2010/main" val="1728287877"/>
      </p:ext>
    </p:extLst>
  </p:cSld>
  <p:clrMapOvr>
    <a:masterClrMapping/>
  </p:clrMapOvr>
</p:notes>
</file>

<file path=ppt/notesSlides/notesSlide1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2017" name="Slide Image Placeholder 1"/>
          <p:cNvSpPr>
            <a:spLocks noGrp="1" noRot="1" noChangeAspect="1"/>
          </p:cNvSpPr>
          <p:nvPr>
            <p:ph type="sldImg"/>
          </p:nvPr>
        </p:nvSpPr>
        <p:spPr>
          <a:xfrm>
            <a:off x="1150938" y="692150"/>
            <a:ext cx="4556125" cy="3416300"/>
          </a:xfrm>
          <a:ln/>
        </p:spPr>
      </p:sp>
      <p:sp>
        <p:nvSpPr>
          <p:cNvPr id="342018"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r>
              <a:rPr lang="en-US" altLang="en-US">
                <a:latin typeface="Times" charset="0"/>
                <a:ea typeface="ＭＳ Ｐゴシック" charset="-128"/>
              </a:rPr>
              <a:t>And here is the proof that IPOs are underpriced: on the offering date, the stock price pops by 10-15% on most IPOs.</a:t>
            </a:r>
          </a:p>
        </p:txBody>
      </p:sp>
    </p:spTree>
    <p:extLst>
      <p:ext uri="{BB962C8B-B14F-4D97-AF65-F5344CB8AC3E}">
        <p14:creationId xmlns:p14="http://schemas.microsoft.com/office/powerpoint/2010/main" val="470539417"/>
      </p:ext>
    </p:extLst>
  </p:cSld>
  <p:clrMapOvr>
    <a:masterClrMapping/>
  </p:clrMapOvr>
</p:notes>
</file>

<file path=ppt/notesSlides/notesSlide1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4065" name="Slide Image Placeholder 1"/>
          <p:cNvSpPr>
            <a:spLocks noGrp="1" noRot="1" noChangeAspect="1"/>
          </p:cNvSpPr>
          <p:nvPr>
            <p:ph type="sldImg"/>
          </p:nvPr>
        </p:nvSpPr>
        <p:spPr>
          <a:xfrm>
            <a:off x="1150938" y="692150"/>
            <a:ext cx="4556125" cy="3416300"/>
          </a:xfrm>
          <a:ln/>
        </p:spPr>
      </p:sp>
      <p:sp>
        <p:nvSpPr>
          <p:cNvPr id="344066"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r>
              <a:rPr lang="en-US" altLang="en-US">
                <a:latin typeface="Times" charset="0"/>
                <a:ea typeface="ＭＳ Ｐゴシック" charset="-128"/>
              </a:rPr>
              <a:t>The problem with trying to make money off this is the following. If you are not discriminating and bid for 1000 shares of every IPO that comes along, you will get 1000 shares of every overpriced IPO and fewer shares in underpriced IPOs (even assuming that the shares are allocated fairly and on a proportionate basis to everyone who has asked for the shares). Your portfolio will therefore be overweighted with overvalued IPOs which will bring the return down…</a:t>
            </a:r>
          </a:p>
        </p:txBody>
      </p:sp>
    </p:spTree>
    <p:extLst>
      <p:ext uri="{BB962C8B-B14F-4D97-AF65-F5344CB8AC3E}">
        <p14:creationId xmlns:p14="http://schemas.microsoft.com/office/powerpoint/2010/main" val="1321193265"/>
      </p:ext>
    </p:extLst>
  </p:cSld>
  <p:clrMapOvr>
    <a:masterClrMapping/>
  </p:clrMapOvr>
</p:notes>
</file>

<file path=ppt/notesSlides/notesSlide1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6113" name="Slide Image Placeholder 1"/>
          <p:cNvSpPr>
            <a:spLocks noGrp="1" noRot="1" noChangeAspect="1"/>
          </p:cNvSpPr>
          <p:nvPr>
            <p:ph type="sldImg"/>
          </p:nvPr>
        </p:nvSpPr>
        <p:spPr>
          <a:xfrm>
            <a:off x="1150938" y="692150"/>
            <a:ext cx="4556125" cy="3416300"/>
          </a:xfrm>
          <a:ln/>
        </p:spPr>
      </p:sp>
      <p:sp>
        <p:nvSpPr>
          <p:cNvPr id="346114"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r>
              <a:rPr lang="en-US" altLang="en-US">
                <a:latin typeface="Times" charset="0"/>
                <a:ea typeface="ＭＳ Ｐゴシック" charset="-128"/>
              </a:rPr>
              <a:t>If you put all of the share to the public, you will lose $1.5 billion of your wealth.</a:t>
            </a:r>
          </a:p>
          <a:p>
            <a:endParaRPr lang="en-US" altLang="en-US">
              <a:latin typeface="Times" charset="0"/>
              <a:ea typeface="ＭＳ Ｐゴシック" charset="-128"/>
            </a:endParaRPr>
          </a:p>
          <a:p>
            <a:r>
              <a:rPr lang="en-US" altLang="en-US">
                <a:latin typeface="Times" charset="0"/>
                <a:ea typeface="ＭＳ Ｐゴシック" charset="-128"/>
              </a:rPr>
              <a:t>If you are selling only 10%, you lose $150 million… but the positive press that your stock gets on the IPO date may allow you to sell the remaining 90% at a higher price down the road (or at least that is what you hope…)</a:t>
            </a:r>
          </a:p>
        </p:txBody>
      </p:sp>
    </p:spTree>
    <p:extLst>
      <p:ext uri="{BB962C8B-B14F-4D97-AF65-F5344CB8AC3E}">
        <p14:creationId xmlns:p14="http://schemas.microsoft.com/office/powerpoint/2010/main" val="314294875"/>
      </p:ext>
    </p:extLst>
  </p:cSld>
  <p:clrMapOvr>
    <a:masterClrMapping/>
  </p:clrMapOvr>
</p:notes>
</file>

<file path=ppt/notesSlides/notesSlide1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61" name="Slide Image Placeholder 1"/>
          <p:cNvSpPr>
            <a:spLocks noGrp="1" noRot="1" noChangeAspect="1"/>
          </p:cNvSpPr>
          <p:nvPr>
            <p:ph type="sldImg"/>
          </p:nvPr>
        </p:nvSpPr>
        <p:spPr>
          <a:xfrm>
            <a:off x="1150938" y="692150"/>
            <a:ext cx="4556125" cy="3416300"/>
          </a:xfrm>
          <a:ln/>
        </p:spPr>
      </p:sp>
      <p:sp>
        <p:nvSpPr>
          <p:cNvPr id="348162"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r>
              <a:rPr lang="en-US" altLang="en-US">
                <a:latin typeface="Times" charset="0"/>
                <a:ea typeface="ＭＳ Ｐゴシック" charset="-128"/>
              </a:rPr>
              <a:t>Most private businesses go through different phases of raising capital, and the investor profile (in terms of diversification) can change at each stage. Even if the underlying business does not change, your beta and cost of equity may…</a:t>
            </a:r>
          </a:p>
        </p:txBody>
      </p:sp>
    </p:spTree>
    <p:extLst>
      <p:ext uri="{BB962C8B-B14F-4D97-AF65-F5344CB8AC3E}">
        <p14:creationId xmlns:p14="http://schemas.microsoft.com/office/powerpoint/2010/main" val="1691676152"/>
      </p:ext>
    </p:extLst>
  </p:cSld>
  <p:clrMapOvr>
    <a:masterClrMapping/>
  </p:clrMapOvr>
</p:notes>
</file>

<file path=ppt/notesSlides/notesSlide1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0209" name="Slide Image Placeholder 1"/>
          <p:cNvSpPr>
            <a:spLocks noGrp="1" noRot="1" noChangeAspect="1"/>
          </p:cNvSpPr>
          <p:nvPr>
            <p:ph type="sldImg"/>
          </p:nvPr>
        </p:nvSpPr>
        <p:spPr>
          <a:xfrm>
            <a:off x="1150938" y="692150"/>
            <a:ext cx="4556125" cy="3416300"/>
          </a:xfrm>
          <a:ln/>
        </p:spPr>
      </p:sp>
      <p:sp>
        <p:nvSpPr>
          <p:cNvPr id="350210"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r>
              <a:rPr lang="en-US" altLang="en-US">
                <a:latin typeface="Times" charset="0"/>
                <a:ea typeface="ＭＳ Ｐゴシック" charset="-128"/>
              </a:rPr>
              <a:t>I think that the fair value today for this company is $1.5 million.</a:t>
            </a:r>
          </a:p>
          <a:p>
            <a:r>
              <a:rPr lang="en-US" altLang="en-US">
                <a:latin typeface="Times" charset="0"/>
                <a:ea typeface="ＭＳ Ｐゴシック" charset="-128"/>
              </a:rPr>
              <a:t>Note, though, how much the value gets skewed if you do not adjust the cost of equity for the changes in the investor profile.</a:t>
            </a:r>
          </a:p>
        </p:txBody>
      </p:sp>
    </p:spTree>
    <p:extLst>
      <p:ext uri="{BB962C8B-B14F-4D97-AF65-F5344CB8AC3E}">
        <p14:creationId xmlns:p14="http://schemas.microsoft.com/office/powerpoint/2010/main" val="1465084031"/>
      </p:ext>
    </p:extLst>
  </p:cSld>
  <p:clrMapOvr>
    <a:masterClrMapping/>
  </p:clrMapOvr>
</p:notes>
</file>

<file path=ppt/notesSlides/notesSlide1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50938" y="692150"/>
            <a:ext cx="4556125" cy="3416300"/>
          </a:xfrm>
        </p:spPr>
      </p:sp>
      <p:sp>
        <p:nvSpPr>
          <p:cNvPr id="3" name="Notes Placeholder 2"/>
          <p:cNvSpPr>
            <a:spLocks noGrp="1"/>
          </p:cNvSpPr>
          <p:nvPr>
            <p:ph type="body" idx="1"/>
          </p:nvPr>
        </p:nvSpPr>
        <p:spPr/>
        <p:txBody>
          <a:bodyPr/>
          <a:lstStyle/>
          <a:p>
            <a:r>
              <a:rPr lang="en-US" dirty="0" smtClean="0"/>
              <a:t>Private</a:t>
            </a:r>
            <a:r>
              <a:rPr lang="en-US" baseline="0" dirty="0" smtClean="0"/>
              <a:t> business valuations can vary depending on the end game for the business. If you see the end game as it becoming a public company, you will attach a higher value to the private business than if that exit strategy does not exist. Put simply, healthy public markets beget healthy private ones.</a:t>
            </a:r>
            <a:endParaRPr lang="en-US" dirty="0"/>
          </a:p>
        </p:txBody>
      </p:sp>
    </p:spTree>
    <p:extLst>
      <p:ext uri="{BB962C8B-B14F-4D97-AF65-F5344CB8AC3E}">
        <p14:creationId xmlns:p14="http://schemas.microsoft.com/office/powerpoint/2010/main" val="1025688539"/>
      </p:ext>
    </p:extLst>
  </p:cSld>
  <p:clrMapOvr>
    <a:masterClrMapping/>
  </p:clrMapOvr>
</p:notes>
</file>

<file path=ppt/notesSlides/notesSlide1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3281" name="Slide Image Placeholder 1"/>
          <p:cNvSpPr>
            <a:spLocks noGrp="1" noRot="1" noChangeAspect="1"/>
          </p:cNvSpPr>
          <p:nvPr>
            <p:ph type="sldImg"/>
          </p:nvPr>
        </p:nvSpPr>
        <p:spPr>
          <a:xfrm>
            <a:off x="1150938" y="692150"/>
            <a:ext cx="4556125" cy="3416300"/>
          </a:xfrm>
          <a:ln/>
        </p:spPr>
      </p:sp>
      <p:sp>
        <p:nvSpPr>
          <p:cNvPr id="353282"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r>
              <a:rPr lang="en-US" altLang="en-US">
                <a:latin typeface="Times" charset="0"/>
                <a:ea typeface="ＭＳ Ｐゴシック" charset="-128"/>
              </a:rPr>
              <a:t>Private company valuations are a lot more complicated than public company valuations…</a:t>
            </a:r>
          </a:p>
        </p:txBody>
      </p:sp>
    </p:spTree>
    <p:extLst>
      <p:ext uri="{BB962C8B-B14F-4D97-AF65-F5344CB8AC3E}">
        <p14:creationId xmlns:p14="http://schemas.microsoft.com/office/powerpoint/2010/main" val="61981251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jpe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4.png"/></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bg>
      <p:bgPr>
        <a:blipFill dpi="0" rotWithShape="1">
          <a:blip r:embed="rId2">
            <a:duotone>
              <a:schemeClr val="accent2">
                <a:shade val="45000"/>
                <a:satMod val="135000"/>
              </a:schemeClr>
              <a:prstClr val="white"/>
            </a:duotone>
          </a:blip>
          <a:srcRect/>
          <a:stretch>
            <a:fillRect l="-9000" r="-5000" b="1000"/>
          </a:stretch>
        </a:blipFill>
        <a:effectLst/>
      </p:bgPr>
    </p:bg>
    <p:spTree>
      <p:nvGrpSpPr>
        <p:cNvPr id="1" name=""/>
        <p:cNvGrpSpPr/>
        <p:nvPr/>
      </p:nvGrpSpPr>
      <p:grpSpPr>
        <a:xfrm>
          <a:off x="0" y="0"/>
          <a:ext cx="0" cy="0"/>
          <a:chOff x="0" y="0"/>
          <a:chExt cx="0" cy="0"/>
        </a:xfrm>
      </p:grpSpPr>
      <p:sp>
        <p:nvSpPr>
          <p:cNvPr id="4" name="Rectangle 3"/>
          <p:cNvSpPr/>
          <p:nvPr/>
        </p:nvSpPr>
        <p:spPr bwMode="white">
          <a:xfrm>
            <a:off x="0" y="5970588"/>
            <a:ext cx="9144000" cy="887412"/>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5" name="Rectangle 4"/>
          <p:cNvSpPr/>
          <p:nvPr/>
        </p:nvSpPr>
        <p:spPr>
          <a:xfrm>
            <a:off x="-9525" y="6053138"/>
            <a:ext cx="2249488" cy="712787"/>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6" name="Rectangle 5"/>
          <p:cNvSpPr/>
          <p:nvPr/>
        </p:nvSpPr>
        <p:spPr>
          <a:xfrm>
            <a:off x="2359025" y="6043613"/>
            <a:ext cx="6784975" cy="714375"/>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8" name="Title 7"/>
          <p:cNvSpPr>
            <a:spLocks noGrp="1"/>
          </p:cNvSpPr>
          <p:nvPr>
            <p:ph type="ctrTitle"/>
          </p:nvPr>
        </p:nvSpPr>
        <p:spPr>
          <a:xfrm>
            <a:off x="2362200" y="4038600"/>
            <a:ext cx="6477000" cy="1828800"/>
          </a:xfrm>
        </p:spPr>
        <p:txBody>
          <a:bodyPr anchor="b"/>
          <a:lstStyle>
            <a:lvl1pPr>
              <a:defRPr cap="all" baseline="0"/>
            </a:lvl1pPr>
          </a:lstStyle>
          <a:p>
            <a:r>
              <a:rPr lang="en-US" smtClean="0"/>
              <a:t>Click to edit Master title style</a:t>
            </a:r>
            <a:endParaRPr lang="en-US" dirty="0"/>
          </a:p>
        </p:txBody>
      </p:sp>
      <p:sp>
        <p:nvSpPr>
          <p:cNvPr id="9" name="Subtitle 8"/>
          <p:cNvSpPr>
            <a:spLocks noGrp="1"/>
          </p:cNvSpPr>
          <p:nvPr>
            <p:ph type="subTitle" idx="1"/>
          </p:nvPr>
        </p:nvSpPr>
        <p:spPr>
          <a:xfrm>
            <a:off x="2362200" y="6050037"/>
            <a:ext cx="6705600" cy="685800"/>
          </a:xfrm>
        </p:spPr>
        <p:txBody>
          <a:bodyPr anchor="ctr">
            <a:normAutofit/>
          </a:bodyPr>
          <a:lstStyle>
            <a:lvl1pPr marL="0" indent="0" algn="l">
              <a:buNone/>
              <a:defRPr sz="2600">
                <a:solidFill>
                  <a:srgbClr val="FFFFFF"/>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lang="en-US" smtClean="0"/>
              <a:t>Click to edit Master subtitle style</a:t>
            </a:r>
            <a:endParaRPr lang="en-US" dirty="0"/>
          </a:p>
        </p:txBody>
      </p:sp>
      <p:sp>
        <p:nvSpPr>
          <p:cNvPr id="7" name="Date Placeholder 27"/>
          <p:cNvSpPr>
            <a:spLocks noGrp="1"/>
          </p:cNvSpPr>
          <p:nvPr>
            <p:ph type="dt" sz="half" idx="10"/>
          </p:nvPr>
        </p:nvSpPr>
        <p:spPr>
          <a:xfrm>
            <a:off x="76200" y="6069013"/>
            <a:ext cx="2057400" cy="685800"/>
          </a:xfrm>
        </p:spPr>
        <p:txBody>
          <a:bodyPr>
            <a:noAutofit/>
          </a:bodyPr>
          <a:lstStyle>
            <a:lvl1pPr algn="ctr">
              <a:defRPr sz="2000">
                <a:solidFill>
                  <a:srgbClr val="FFFFFF"/>
                </a:solidFill>
              </a:defRPr>
            </a:lvl1pPr>
          </a:lstStyle>
          <a:p>
            <a:pPr>
              <a:defRPr/>
            </a:pPr>
            <a:endParaRPr lang="en-US"/>
          </a:p>
        </p:txBody>
      </p:sp>
      <p:sp>
        <p:nvSpPr>
          <p:cNvPr id="10" name="Footer Placeholder 16"/>
          <p:cNvSpPr>
            <a:spLocks noGrp="1"/>
          </p:cNvSpPr>
          <p:nvPr>
            <p:ph type="ftr" sz="quarter" idx="11"/>
          </p:nvPr>
        </p:nvSpPr>
        <p:spPr>
          <a:xfrm>
            <a:off x="2085975" y="236538"/>
            <a:ext cx="5867400" cy="365125"/>
          </a:xfrm>
        </p:spPr>
        <p:txBody>
          <a:bodyPr/>
          <a:lstStyle>
            <a:lvl1pPr algn="r">
              <a:defRPr>
                <a:solidFill>
                  <a:schemeClr val="tx2"/>
                </a:solidFill>
              </a:defRPr>
            </a:lvl1pPr>
          </a:lstStyle>
          <a:p>
            <a:pPr>
              <a:defRPr/>
            </a:pPr>
            <a:r>
              <a:rPr lang="en-US"/>
              <a:t>Aswath Damodaran</a:t>
            </a:r>
            <a:endParaRPr lang="en-US" dirty="0"/>
          </a:p>
        </p:txBody>
      </p:sp>
      <p:sp>
        <p:nvSpPr>
          <p:cNvPr id="11" name="Slide Number Placeholder 28"/>
          <p:cNvSpPr>
            <a:spLocks noGrp="1"/>
          </p:cNvSpPr>
          <p:nvPr>
            <p:ph type="sldNum" sz="quarter" idx="12"/>
          </p:nvPr>
        </p:nvSpPr>
        <p:spPr>
          <a:xfrm>
            <a:off x="8001000" y="228600"/>
            <a:ext cx="838200" cy="381000"/>
          </a:xfrm>
        </p:spPr>
        <p:txBody>
          <a:bodyPr/>
          <a:lstStyle>
            <a:lvl1pPr>
              <a:defRPr sz="1400"/>
            </a:lvl1pPr>
          </a:lstStyle>
          <a:p>
            <a:fld id="{C68E4884-D436-0D47-8D20-6A3894B3F731}" type="slidenum">
              <a:rPr lang="en-US" altLang="en-US"/>
              <a:pPr/>
              <a:t>‹#›</a:t>
            </a:fld>
            <a:endParaRPr lang="en-US" altLang="en-US"/>
          </a:p>
        </p:txBody>
      </p:sp>
    </p:spTree>
    <p:extLst>
      <p:ext uri="{BB962C8B-B14F-4D97-AF65-F5344CB8AC3E}">
        <p14:creationId xmlns:p14="http://schemas.microsoft.com/office/powerpoint/2010/main" val="20849675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4" name="TextBox 3"/>
          <p:cNvSpPr txBox="1">
            <a:spLocks noChangeArrowheads="1"/>
          </p:cNvSpPr>
          <p:nvPr/>
        </p:nvSpPr>
        <p:spPr bwMode="auto">
          <a:xfrm>
            <a:off x="8588375" y="6383338"/>
            <a:ext cx="423863" cy="33813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fld id="{51A48FF1-FF6F-9C4F-AD07-D0B6D68EA5A8}" type="slidenum">
              <a:rPr lang="en-US" altLang="en-US" sz="1600"/>
              <a:pPr/>
              <a:t>‹#›</a:t>
            </a:fld>
            <a:endParaRPr lang="en-US" altLang="en-US" sz="1600"/>
          </a:p>
        </p:txBody>
      </p:sp>
      <p:sp>
        <p:nvSpPr>
          <p:cNvPr id="2" name="Title 1"/>
          <p:cNvSpPr>
            <a:spLocks noGrp="1"/>
          </p:cNvSpPr>
          <p:nvPr>
            <p:ph type="title"/>
          </p:nvPr>
        </p:nvSpPr>
        <p:spPr>
          <a:xfrm>
            <a:off x="612648" y="228600"/>
            <a:ext cx="8153400" cy="990600"/>
          </a:xfrm>
        </p:spPr>
        <p:txBody>
          <a:bodyPr/>
          <a:lstStyle/>
          <a:p>
            <a:r>
              <a:rPr lang="en-US" smtClean="0"/>
              <a:t>Click to edit Master title style</a:t>
            </a:r>
            <a:endParaRPr lang="en-US" dirty="0"/>
          </a:p>
        </p:txBody>
      </p:sp>
      <p:sp>
        <p:nvSpPr>
          <p:cNvPr id="8" name="Content Placeholder 7"/>
          <p:cNvSpPr>
            <a:spLocks noGrp="1"/>
          </p:cNvSpPr>
          <p:nvPr>
            <p:ph sz="quarter" idx="1"/>
          </p:nvPr>
        </p:nvSpPr>
        <p:spPr>
          <a:xfrm>
            <a:off x="612648" y="1600200"/>
            <a:ext cx="8153400" cy="44958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Footer Placeholder 4"/>
          <p:cNvSpPr>
            <a:spLocks noGrp="1"/>
          </p:cNvSpPr>
          <p:nvPr>
            <p:ph type="ftr" sz="quarter" idx="10"/>
          </p:nvPr>
        </p:nvSpPr>
        <p:spPr/>
        <p:txBody>
          <a:bodyPr/>
          <a:lstStyle>
            <a:lvl1pPr algn="l">
              <a:defRPr/>
            </a:lvl1pPr>
          </a:lstStyle>
          <a:p>
            <a:pPr>
              <a:defRPr/>
            </a:pPr>
            <a:r>
              <a:rPr lang="en-US"/>
              <a:t>Aswath Damodaran</a:t>
            </a:r>
          </a:p>
        </p:txBody>
      </p:sp>
      <p:sp>
        <p:nvSpPr>
          <p:cNvPr id="6" name="Slide Number Placeholder 5"/>
          <p:cNvSpPr>
            <a:spLocks noGrp="1"/>
          </p:cNvSpPr>
          <p:nvPr>
            <p:ph type="sldNum" sz="quarter" idx="11"/>
          </p:nvPr>
        </p:nvSpPr>
        <p:spPr/>
        <p:txBody>
          <a:bodyPr/>
          <a:lstStyle>
            <a:lvl1pPr>
              <a:defRPr sz="1400">
                <a:solidFill>
                  <a:srgbClr val="FFFFFF"/>
                </a:solidFill>
              </a:defRPr>
            </a:lvl1pPr>
          </a:lstStyle>
          <a:p>
            <a:fld id="{ECDABEAC-88DA-8244-A2D0-013D294A42A5}" type="slidenum">
              <a:rPr lang="en-US" altLang="en-US"/>
              <a:pPr/>
              <a:t>‹#›</a:t>
            </a:fld>
            <a:endParaRPr lang="en-US" altLang="en-US"/>
          </a:p>
        </p:txBody>
      </p:sp>
    </p:spTree>
    <p:extLst>
      <p:ext uri="{BB962C8B-B14F-4D97-AF65-F5344CB8AC3E}">
        <p14:creationId xmlns:p14="http://schemas.microsoft.com/office/powerpoint/2010/main" val="165904899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4" name="Rectangle 3"/>
          <p:cNvSpPr/>
          <p:nvPr/>
        </p:nvSpPr>
        <p:spPr bwMode="white">
          <a:xfrm>
            <a:off x="0" y="1524000"/>
            <a:ext cx="9144000" cy="1143000"/>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5" name="Rectangle 4"/>
          <p:cNvSpPr/>
          <p:nvPr/>
        </p:nvSpPr>
        <p:spPr>
          <a:xfrm>
            <a:off x="0" y="1600200"/>
            <a:ext cx="1295400" cy="990600"/>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6" name="Rectangle 5"/>
          <p:cNvSpPr/>
          <p:nvPr/>
        </p:nvSpPr>
        <p:spPr>
          <a:xfrm>
            <a:off x="1371600" y="1600200"/>
            <a:ext cx="7772400" cy="990600"/>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3" name="Text Placeholder 2"/>
          <p:cNvSpPr>
            <a:spLocks noGrp="1"/>
          </p:cNvSpPr>
          <p:nvPr>
            <p:ph type="body" idx="1"/>
          </p:nvPr>
        </p:nvSpPr>
        <p:spPr>
          <a:xfrm>
            <a:off x="1371600" y="2743200"/>
            <a:ext cx="7123113" cy="1673225"/>
          </a:xfrm>
        </p:spPr>
        <p:txBody>
          <a:bodyPr/>
          <a:lstStyle>
            <a:lvl1pPr>
              <a:buNone/>
              <a:defRPr sz="2800">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a:r>
              <a:rPr lang="en-US" smtClean="0"/>
              <a:t>Click to edit Master text styles</a:t>
            </a:r>
          </a:p>
        </p:txBody>
      </p:sp>
      <p:sp>
        <p:nvSpPr>
          <p:cNvPr id="2" name="Title 1"/>
          <p:cNvSpPr>
            <a:spLocks noGrp="1"/>
          </p:cNvSpPr>
          <p:nvPr>
            <p:ph type="title"/>
          </p:nvPr>
        </p:nvSpPr>
        <p:spPr>
          <a:xfrm>
            <a:off x="1371600" y="1600200"/>
            <a:ext cx="7620000" cy="990600"/>
          </a:xfrm>
        </p:spPr>
        <p:txBody>
          <a:bodyPr/>
          <a:lstStyle>
            <a:lvl1pPr algn="l">
              <a:buNone/>
              <a:defRPr sz="4400" b="0" cap="none">
                <a:solidFill>
                  <a:srgbClr val="FFFFFF"/>
                </a:solidFill>
              </a:defRPr>
            </a:lvl1pPr>
          </a:lstStyle>
          <a:p>
            <a:r>
              <a:rPr lang="en-US" smtClean="0"/>
              <a:t>Click to edit Master title style</a:t>
            </a:r>
            <a:endParaRPr lang="en-US" dirty="0"/>
          </a:p>
        </p:txBody>
      </p:sp>
      <p:sp>
        <p:nvSpPr>
          <p:cNvPr id="7" name="Date Placeholder 11"/>
          <p:cNvSpPr>
            <a:spLocks noGrp="1"/>
          </p:cNvSpPr>
          <p:nvPr>
            <p:ph type="dt" sz="half" idx="10"/>
          </p:nvPr>
        </p:nvSpPr>
        <p:spPr/>
        <p:txBody>
          <a:bodyPr/>
          <a:lstStyle>
            <a:lvl1pPr>
              <a:defRPr/>
            </a:lvl1pPr>
          </a:lstStyle>
          <a:p>
            <a:pPr>
              <a:defRPr/>
            </a:pPr>
            <a:endParaRPr lang="en-US"/>
          </a:p>
        </p:txBody>
      </p:sp>
      <p:sp>
        <p:nvSpPr>
          <p:cNvPr id="8" name="Slide Number Placeholder 12"/>
          <p:cNvSpPr>
            <a:spLocks noGrp="1"/>
          </p:cNvSpPr>
          <p:nvPr>
            <p:ph type="sldNum" sz="quarter" idx="11"/>
          </p:nvPr>
        </p:nvSpPr>
        <p:spPr>
          <a:xfrm>
            <a:off x="0" y="1752600"/>
            <a:ext cx="1295400" cy="701675"/>
          </a:xfrm>
        </p:spPr>
        <p:txBody>
          <a:bodyPr>
            <a:noAutofit/>
          </a:bodyPr>
          <a:lstStyle>
            <a:lvl1pPr>
              <a:defRPr sz="2400">
                <a:solidFill>
                  <a:srgbClr val="FFFFFF"/>
                </a:solidFill>
              </a:defRPr>
            </a:lvl1pPr>
          </a:lstStyle>
          <a:p>
            <a:fld id="{7253921F-AA65-7C4A-AB69-E5B62084BC9F}" type="slidenum">
              <a:rPr lang="en-US" altLang="en-US"/>
              <a:pPr/>
              <a:t>‹#›</a:t>
            </a:fld>
            <a:endParaRPr lang="en-US" altLang="en-US"/>
          </a:p>
        </p:txBody>
      </p:sp>
      <p:sp>
        <p:nvSpPr>
          <p:cNvPr id="9" name="Footer Placeholder 13"/>
          <p:cNvSpPr>
            <a:spLocks noGrp="1"/>
          </p:cNvSpPr>
          <p:nvPr>
            <p:ph type="ftr" sz="quarter" idx="12"/>
          </p:nvPr>
        </p:nvSpPr>
        <p:spPr/>
        <p:txBody>
          <a:bodyPr/>
          <a:lstStyle>
            <a:lvl1pPr>
              <a:defRPr/>
            </a:lvl1pPr>
          </a:lstStyle>
          <a:p>
            <a:pPr>
              <a:defRPr/>
            </a:pPr>
            <a:r>
              <a:rPr lang="en-US"/>
              <a:t>Aswath Damodaran</a:t>
            </a:r>
          </a:p>
        </p:txBody>
      </p:sp>
    </p:spTree>
    <p:extLst>
      <p:ext uri="{BB962C8B-B14F-4D97-AF65-F5344CB8AC3E}">
        <p14:creationId xmlns:p14="http://schemas.microsoft.com/office/powerpoint/2010/main" val="70875270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9" name="Content Placeholder 8"/>
          <p:cNvSpPr>
            <a:spLocks noGrp="1"/>
          </p:cNvSpPr>
          <p:nvPr>
            <p:ph sz="quarter" idx="1"/>
          </p:nvPr>
        </p:nvSpPr>
        <p:spPr>
          <a:xfrm>
            <a:off x="609600" y="1589567"/>
            <a:ext cx="3886200" cy="45720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1" name="Content Placeholder 10"/>
          <p:cNvSpPr>
            <a:spLocks noGrp="1"/>
          </p:cNvSpPr>
          <p:nvPr>
            <p:ph sz="quarter" idx="2"/>
          </p:nvPr>
        </p:nvSpPr>
        <p:spPr>
          <a:xfrm>
            <a:off x="4844901" y="1589567"/>
            <a:ext cx="3886200" cy="45720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7"/>
          <p:cNvSpPr>
            <a:spLocks noGrp="1"/>
          </p:cNvSpPr>
          <p:nvPr>
            <p:ph type="dt" sz="half" idx="10"/>
          </p:nvPr>
        </p:nvSpPr>
        <p:spPr/>
        <p:txBody>
          <a:bodyPr rtlCol="0"/>
          <a:lstStyle>
            <a:lvl1pPr>
              <a:defRPr/>
            </a:lvl1pPr>
          </a:lstStyle>
          <a:p>
            <a:pPr>
              <a:defRPr/>
            </a:pPr>
            <a:endParaRPr lang="en-US"/>
          </a:p>
        </p:txBody>
      </p:sp>
      <p:sp>
        <p:nvSpPr>
          <p:cNvPr id="6" name="Slide Number Placeholder 9"/>
          <p:cNvSpPr>
            <a:spLocks noGrp="1"/>
          </p:cNvSpPr>
          <p:nvPr>
            <p:ph type="sldNum" sz="quarter" idx="11"/>
          </p:nvPr>
        </p:nvSpPr>
        <p:spPr/>
        <p:txBody>
          <a:bodyPr/>
          <a:lstStyle>
            <a:lvl1pPr>
              <a:defRPr sz="1400">
                <a:solidFill>
                  <a:srgbClr val="FFFFFF"/>
                </a:solidFill>
              </a:defRPr>
            </a:lvl1pPr>
          </a:lstStyle>
          <a:p>
            <a:fld id="{F491AE24-FFA0-A140-B6CA-9F3F6A4C71F7}" type="slidenum">
              <a:rPr lang="en-US" altLang="en-US"/>
              <a:pPr/>
              <a:t>‹#›</a:t>
            </a:fld>
            <a:endParaRPr lang="en-US" altLang="en-US"/>
          </a:p>
        </p:txBody>
      </p:sp>
      <p:sp>
        <p:nvSpPr>
          <p:cNvPr id="7" name="Footer Placeholder 11"/>
          <p:cNvSpPr>
            <a:spLocks noGrp="1"/>
          </p:cNvSpPr>
          <p:nvPr>
            <p:ph type="ftr" sz="quarter" idx="12"/>
          </p:nvPr>
        </p:nvSpPr>
        <p:spPr/>
        <p:txBody>
          <a:bodyPr rtlCol="0"/>
          <a:lstStyle>
            <a:lvl1pPr>
              <a:defRPr/>
            </a:lvl1pPr>
          </a:lstStyle>
          <a:p>
            <a:pPr>
              <a:defRPr/>
            </a:pPr>
            <a:r>
              <a:rPr lang="en-US"/>
              <a:t>Aswath Damodaran</a:t>
            </a:r>
          </a:p>
        </p:txBody>
      </p:sp>
    </p:spTree>
    <p:extLst>
      <p:ext uri="{BB962C8B-B14F-4D97-AF65-F5344CB8AC3E}">
        <p14:creationId xmlns:p14="http://schemas.microsoft.com/office/powerpoint/2010/main" val="206237305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Comparison">
    <p:spTree>
      <p:nvGrpSpPr>
        <p:cNvPr id="1" name=""/>
        <p:cNvGrpSpPr/>
        <p:nvPr/>
      </p:nvGrpSpPr>
      <p:grpSpPr>
        <a:xfrm>
          <a:off x="0" y="0"/>
          <a:ext cx="0" cy="0"/>
          <a:chOff x="0" y="0"/>
          <a:chExt cx="0" cy="0"/>
        </a:xfrm>
      </p:grpSpPr>
      <p:sp>
        <p:nvSpPr>
          <p:cNvPr id="11" name="Content Placeholder 10"/>
          <p:cNvSpPr>
            <a:spLocks noGrp="1"/>
          </p:cNvSpPr>
          <p:nvPr>
            <p:ph sz="quarter" idx="2"/>
          </p:nvPr>
        </p:nvSpPr>
        <p:spPr>
          <a:xfrm>
            <a:off x="609600" y="2438400"/>
            <a:ext cx="3886200" cy="35814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3" name="Content Placeholder 12"/>
          <p:cNvSpPr>
            <a:spLocks noGrp="1"/>
          </p:cNvSpPr>
          <p:nvPr>
            <p:ph sz="quarter" idx="4"/>
          </p:nvPr>
        </p:nvSpPr>
        <p:spPr>
          <a:xfrm>
            <a:off x="4800600" y="2438400"/>
            <a:ext cx="3886200" cy="35814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6" name="Text Placeholder 15"/>
          <p:cNvSpPr>
            <a:spLocks noGrp="1"/>
          </p:cNvSpPr>
          <p:nvPr>
            <p:ph type="body" sz="quarter" idx="1"/>
          </p:nvPr>
        </p:nvSpPr>
        <p:spPr>
          <a:xfrm>
            <a:off x="609600" y="1752600"/>
            <a:ext cx="3886200" cy="640080"/>
          </a:xfrm>
          <a:solidFill>
            <a:schemeClr val="accent2"/>
          </a:solidFill>
        </p:spPr>
        <p:txBody>
          <a:bodyPr rtlCol="0" anchor="ctr"/>
          <a:lstStyle>
            <a:lvl1pPr marL="0" indent="0">
              <a:buFontTx/>
              <a:buNone/>
              <a:defRPr sz="2000" b="1">
                <a:solidFill>
                  <a:srgbClr val="FFFFFF"/>
                </a:solidFill>
              </a:defRPr>
            </a:lvl1pPr>
          </a:lstStyle>
          <a:p>
            <a:pPr lvl="0"/>
            <a:r>
              <a:rPr lang="en-US" smtClean="0"/>
              <a:t>Click to edit Master text styles</a:t>
            </a:r>
          </a:p>
        </p:txBody>
      </p:sp>
      <p:sp>
        <p:nvSpPr>
          <p:cNvPr id="15" name="Text Placeholder 14"/>
          <p:cNvSpPr>
            <a:spLocks noGrp="1"/>
          </p:cNvSpPr>
          <p:nvPr>
            <p:ph type="body" sz="quarter" idx="3"/>
          </p:nvPr>
        </p:nvSpPr>
        <p:spPr>
          <a:xfrm>
            <a:off x="4800600" y="1752600"/>
            <a:ext cx="3886200" cy="640080"/>
          </a:xfrm>
          <a:solidFill>
            <a:schemeClr val="accent4"/>
          </a:solidFill>
        </p:spPr>
        <p:txBody>
          <a:bodyPr rtlCol="0" anchor="ctr"/>
          <a:lstStyle>
            <a:lvl1pPr marL="0" indent="0">
              <a:buFontTx/>
              <a:buNone/>
              <a:defRPr sz="2000" b="1">
                <a:solidFill>
                  <a:srgbClr val="FFFFFF"/>
                </a:solidFill>
              </a:defRPr>
            </a:lvl1pPr>
          </a:lstStyle>
          <a:p>
            <a:pPr lvl="0"/>
            <a:r>
              <a:rPr lang="en-US" smtClean="0"/>
              <a:t>Click to edit Master text styles</a:t>
            </a:r>
          </a:p>
        </p:txBody>
      </p:sp>
      <p:sp>
        <p:nvSpPr>
          <p:cNvPr id="6" name="Date Placeholder 13"/>
          <p:cNvSpPr>
            <a:spLocks noGrp="1"/>
          </p:cNvSpPr>
          <p:nvPr>
            <p:ph type="dt" sz="half" idx="10"/>
          </p:nvPr>
        </p:nvSpPr>
        <p:spPr/>
        <p:txBody>
          <a:bodyPr/>
          <a:lstStyle>
            <a:lvl1pPr>
              <a:defRPr/>
            </a:lvl1pPr>
          </a:lstStyle>
          <a:p>
            <a:pPr>
              <a:defRPr/>
            </a:pPr>
            <a:endParaRPr lang="en-US"/>
          </a:p>
        </p:txBody>
      </p:sp>
      <p:sp>
        <p:nvSpPr>
          <p:cNvPr id="7" name="Footer Placeholder 2"/>
          <p:cNvSpPr>
            <a:spLocks noGrp="1"/>
          </p:cNvSpPr>
          <p:nvPr>
            <p:ph type="ftr" sz="quarter" idx="11"/>
          </p:nvPr>
        </p:nvSpPr>
        <p:spPr/>
        <p:txBody>
          <a:bodyPr/>
          <a:lstStyle>
            <a:lvl1pPr>
              <a:defRPr/>
            </a:lvl1pPr>
          </a:lstStyle>
          <a:p>
            <a:pPr>
              <a:defRPr/>
            </a:pPr>
            <a:r>
              <a:rPr lang="en-US"/>
              <a:t>Aswath Damodaran</a:t>
            </a:r>
          </a:p>
        </p:txBody>
      </p:sp>
      <p:sp>
        <p:nvSpPr>
          <p:cNvPr id="8" name="Slide Number Placeholder 22"/>
          <p:cNvSpPr>
            <a:spLocks noGrp="1"/>
          </p:cNvSpPr>
          <p:nvPr>
            <p:ph type="sldNum" sz="quarter" idx="12"/>
          </p:nvPr>
        </p:nvSpPr>
        <p:spPr/>
        <p:txBody>
          <a:bodyPr/>
          <a:lstStyle>
            <a:lvl1pPr>
              <a:defRPr/>
            </a:lvl1pPr>
          </a:lstStyle>
          <a:p>
            <a:fld id="{B51B8765-9F75-7D42-91B8-647FCBB51B27}" type="slidenum">
              <a:rPr lang="en-US" altLang="en-US"/>
              <a:pPr/>
              <a:t>‹#›</a:t>
            </a:fld>
            <a:endParaRPr lang="en-US" altLang="en-US" sz="1400">
              <a:solidFill>
                <a:srgbClr val="FFFFFF"/>
              </a:solidFill>
            </a:endParaRPr>
          </a:p>
        </p:txBody>
      </p:sp>
    </p:spTree>
    <p:extLst>
      <p:ext uri="{BB962C8B-B14F-4D97-AF65-F5344CB8AC3E}">
        <p14:creationId xmlns:p14="http://schemas.microsoft.com/office/powerpoint/2010/main" val="189325165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lvl1pPr>
              <a:defRPr/>
            </a:lvl1pPr>
          </a:lstStyle>
          <a:p>
            <a:pPr>
              <a:defRPr/>
            </a:pPr>
            <a:endParaRPr lang="en-US"/>
          </a:p>
        </p:txBody>
      </p:sp>
      <p:sp>
        <p:nvSpPr>
          <p:cNvPr id="4" name="Footer Placeholder 3"/>
          <p:cNvSpPr>
            <a:spLocks noGrp="1"/>
          </p:cNvSpPr>
          <p:nvPr>
            <p:ph type="ftr" sz="quarter" idx="11"/>
          </p:nvPr>
        </p:nvSpPr>
        <p:spPr/>
        <p:txBody>
          <a:bodyPr/>
          <a:lstStyle>
            <a:lvl1pPr>
              <a:defRPr/>
            </a:lvl1pPr>
          </a:lstStyle>
          <a:p>
            <a:pPr>
              <a:defRPr/>
            </a:pPr>
            <a:r>
              <a:rPr lang="en-US"/>
              <a:t>Aswath Damodaran</a:t>
            </a:r>
          </a:p>
        </p:txBody>
      </p:sp>
      <p:sp>
        <p:nvSpPr>
          <p:cNvPr id="5" name="Slide Number Placeholder 4"/>
          <p:cNvSpPr>
            <a:spLocks noGrp="1"/>
          </p:cNvSpPr>
          <p:nvPr>
            <p:ph type="sldNum" sz="quarter" idx="12"/>
          </p:nvPr>
        </p:nvSpPr>
        <p:spPr/>
        <p:txBody>
          <a:bodyPr/>
          <a:lstStyle>
            <a:lvl1pPr>
              <a:defRPr sz="1400">
                <a:solidFill>
                  <a:srgbClr val="FFFFFF"/>
                </a:solidFill>
              </a:defRPr>
            </a:lvl1pPr>
          </a:lstStyle>
          <a:p>
            <a:fld id="{772F6E58-38A3-B745-9343-29E466F708EB}" type="slidenum">
              <a:rPr lang="en-US" altLang="en-US"/>
              <a:pPr/>
              <a:t>‹#›</a:t>
            </a:fld>
            <a:endParaRPr lang="en-US" altLang="en-US"/>
          </a:p>
        </p:txBody>
      </p:sp>
    </p:spTree>
    <p:extLst>
      <p:ext uri="{BB962C8B-B14F-4D97-AF65-F5344CB8AC3E}">
        <p14:creationId xmlns:p14="http://schemas.microsoft.com/office/powerpoint/2010/main" val="191794003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lvl1pPr>
              <a:defRPr/>
            </a:lvl1pPr>
          </a:lstStyle>
          <a:p>
            <a:pPr>
              <a:defRPr/>
            </a:pPr>
            <a:endParaRPr lang="en-US"/>
          </a:p>
        </p:txBody>
      </p:sp>
      <p:sp>
        <p:nvSpPr>
          <p:cNvPr id="3" name="Footer Placeholder 2"/>
          <p:cNvSpPr>
            <a:spLocks noGrp="1"/>
          </p:cNvSpPr>
          <p:nvPr>
            <p:ph type="ftr" sz="quarter" idx="11"/>
          </p:nvPr>
        </p:nvSpPr>
        <p:spPr/>
        <p:txBody>
          <a:bodyPr/>
          <a:lstStyle>
            <a:lvl1pPr>
              <a:defRPr/>
            </a:lvl1pPr>
          </a:lstStyle>
          <a:p>
            <a:pPr>
              <a:defRPr/>
            </a:pPr>
            <a:r>
              <a:rPr lang="en-US"/>
              <a:t>Aswath Damodaran</a:t>
            </a:r>
          </a:p>
        </p:txBody>
      </p:sp>
      <p:sp>
        <p:nvSpPr>
          <p:cNvPr id="4" name="Slide Number Placeholder 3"/>
          <p:cNvSpPr>
            <a:spLocks noGrp="1"/>
          </p:cNvSpPr>
          <p:nvPr>
            <p:ph type="sldNum" sz="quarter" idx="12"/>
          </p:nvPr>
        </p:nvSpPr>
        <p:spPr>
          <a:xfrm>
            <a:off x="0" y="6248400"/>
            <a:ext cx="533400" cy="381000"/>
          </a:xfrm>
        </p:spPr>
        <p:txBody>
          <a:bodyPr/>
          <a:lstStyle>
            <a:lvl1pPr>
              <a:defRPr sz="1400"/>
            </a:lvl1pPr>
          </a:lstStyle>
          <a:p>
            <a:fld id="{9F02D6A7-4B56-B740-9971-29B2347BCD7D}" type="slidenum">
              <a:rPr lang="en-US" altLang="en-US"/>
              <a:pPr/>
              <a:t>‹#›</a:t>
            </a:fld>
            <a:endParaRPr lang="en-US" altLang="en-US"/>
          </a:p>
        </p:txBody>
      </p:sp>
    </p:spTree>
    <p:extLst>
      <p:ext uri="{BB962C8B-B14F-4D97-AF65-F5344CB8AC3E}">
        <p14:creationId xmlns:p14="http://schemas.microsoft.com/office/powerpoint/2010/main" val="108859316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Content with Caption">
    <p:spTree>
      <p:nvGrpSpPr>
        <p:cNvPr id="1" name=""/>
        <p:cNvGrpSpPr/>
        <p:nvPr/>
      </p:nvGrpSpPr>
      <p:grpSpPr>
        <a:xfrm>
          <a:off x="0" y="0"/>
          <a:ext cx="0" cy="0"/>
          <a:chOff x="0" y="0"/>
          <a:chExt cx="0" cy="0"/>
        </a:xfrm>
      </p:grpSpPr>
      <p:pic>
        <p:nvPicPr>
          <p:cNvPr id="4" name="Picture 9" descr="sm_globe.pn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612775" y="1755775"/>
            <a:ext cx="1614488" cy="1689100"/>
          </a:xfrm>
          <a:prstGeom prst="rect">
            <a:avLst/>
          </a:prstGeom>
          <a:noFill/>
          <a:ln w="50800" cap="sq" cmpd="dbl">
            <a:solidFill>
              <a:schemeClr val="accent2"/>
            </a:solidFill>
            <a:miter lim="800000"/>
            <a:headEnd/>
            <a:tailEnd/>
          </a:ln>
          <a:extLst>
            <a:ext uri="{909E8E84-426E-40DD-AFC4-6F175D3DCCD1}">
              <a14:hiddenFill xmlns:a14="http://schemas.microsoft.com/office/drawing/2010/main">
                <a:solidFill>
                  <a:srgbClr val="FFFFFF"/>
                </a:solidFill>
              </a14:hiddenFill>
            </a:ext>
          </a:extLst>
        </p:spPr>
      </p:pic>
      <p:sp>
        <p:nvSpPr>
          <p:cNvPr id="2" name="Title 1"/>
          <p:cNvSpPr>
            <a:spLocks noGrp="1"/>
          </p:cNvSpPr>
          <p:nvPr>
            <p:ph type="title"/>
          </p:nvPr>
        </p:nvSpPr>
        <p:spPr>
          <a:xfrm>
            <a:off x="609600" y="273050"/>
            <a:ext cx="8077200" cy="869950"/>
          </a:xfrm>
        </p:spPr>
        <p:txBody>
          <a:bodyPr/>
          <a:lstStyle>
            <a:lvl1pPr algn="l">
              <a:buNone/>
              <a:defRPr sz="4400" b="0"/>
            </a:lvl1pPr>
          </a:lstStyle>
          <a:p>
            <a:r>
              <a:rPr lang="en-US" smtClean="0"/>
              <a:t>Click to edit Master title style</a:t>
            </a:r>
            <a:endParaRPr lang="en-US" dirty="0"/>
          </a:p>
        </p:txBody>
      </p:sp>
      <p:sp>
        <p:nvSpPr>
          <p:cNvPr id="9" name="Content Placeholder 8"/>
          <p:cNvSpPr>
            <a:spLocks noGrp="1"/>
          </p:cNvSpPr>
          <p:nvPr>
            <p:ph sz="quarter" idx="1"/>
          </p:nvPr>
        </p:nvSpPr>
        <p:spPr>
          <a:xfrm>
            <a:off x="2362200" y="1752600"/>
            <a:ext cx="6400800" cy="44196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lvl1pPr>
              <a:defRPr/>
            </a:lvl1pPr>
          </a:lstStyle>
          <a:p>
            <a:pPr>
              <a:defRPr/>
            </a:pPr>
            <a:endParaRPr lang="en-US"/>
          </a:p>
        </p:txBody>
      </p:sp>
      <p:sp>
        <p:nvSpPr>
          <p:cNvPr id="6" name="Footer Placeholder 5"/>
          <p:cNvSpPr>
            <a:spLocks noGrp="1"/>
          </p:cNvSpPr>
          <p:nvPr>
            <p:ph type="ftr" sz="quarter" idx="11"/>
          </p:nvPr>
        </p:nvSpPr>
        <p:spPr/>
        <p:txBody>
          <a:bodyPr/>
          <a:lstStyle>
            <a:lvl1pPr>
              <a:defRPr/>
            </a:lvl1pPr>
          </a:lstStyle>
          <a:p>
            <a:pPr>
              <a:defRPr/>
            </a:pPr>
            <a:r>
              <a:rPr lang="en-US"/>
              <a:t>Aswath Damodaran</a:t>
            </a:r>
          </a:p>
        </p:txBody>
      </p:sp>
      <p:sp>
        <p:nvSpPr>
          <p:cNvPr id="7" name="Slide Number Placeholder 6"/>
          <p:cNvSpPr>
            <a:spLocks noGrp="1"/>
          </p:cNvSpPr>
          <p:nvPr>
            <p:ph type="sldNum" sz="quarter" idx="12"/>
          </p:nvPr>
        </p:nvSpPr>
        <p:spPr/>
        <p:txBody>
          <a:bodyPr/>
          <a:lstStyle>
            <a:lvl1pPr>
              <a:defRPr sz="1400">
                <a:solidFill>
                  <a:srgbClr val="FFFFFF"/>
                </a:solidFill>
              </a:defRPr>
            </a:lvl1pPr>
          </a:lstStyle>
          <a:p>
            <a:fld id="{0F183FCF-C263-8D41-A5F4-BBC7BD4DC264}" type="slidenum">
              <a:rPr lang="en-US" altLang="en-US"/>
              <a:pPr/>
              <a:t>‹#›</a:t>
            </a:fld>
            <a:endParaRPr lang="en-US" altLang="en-US"/>
          </a:p>
        </p:txBody>
      </p:sp>
    </p:spTree>
    <p:extLst>
      <p:ext uri="{BB962C8B-B14F-4D97-AF65-F5344CB8AC3E}">
        <p14:creationId xmlns:p14="http://schemas.microsoft.com/office/powerpoint/2010/main" val="157206813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5" name="Rectangle 4"/>
          <p:cNvSpPr/>
          <p:nvPr/>
        </p:nvSpPr>
        <p:spPr bwMode="white">
          <a:xfrm>
            <a:off x="-9525" y="4572000"/>
            <a:ext cx="9144000" cy="887413"/>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6" name="Rectangle 5"/>
          <p:cNvSpPr/>
          <p:nvPr/>
        </p:nvSpPr>
        <p:spPr>
          <a:xfrm>
            <a:off x="-9525" y="4664075"/>
            <a:ext cx="1463675" cy="712788"/>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7" name="Rectangle 6"/>
          <p:cNvSpPr/>
          <p:nvPr/>
        </p:nvSpPr>
        <p:spPr>
          <a:xfrm>
            <a:off x="1544638" y="4654550"/>
            <a:ext cx="7599362" cy="712788"/>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8" name="Rectangle 7"/>
          <p:cNvSpPr/>
          <p:nvPr/>
        </p:nvSpPr>
        <p:spPr bwMode="white">
          <a:xfrm>
            <a:off x="1447800" y="0"/>
            <a:ext cx="100013" cy="6867525"/>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4" name="Text Placeholder 3"/>
          <p:cNvSpPr>
            <a:spLocks noGrp="1"/>
          </p:cNvSpPr>
          <p:nvPr>
            <p:ph type="body" sz="half" idx="2"/>
          </p:nvPr>
        </p:nvSpPr>
        <p:spPr>
          <a:xfrm>
            <a:off x="1600200" y="5486400"/>
            <a:ext cx="7315200" cy="685800"/>
          </a:xfrm>
        </p:spPr>
        <p:txBody>
          <a:bodyPr/>
          <a:lstStyle>
            <a:lvl1pPr marL="0" indent="0">
              <a:buFontTx/>
              <a:buNone/>
              <a:defRPr sz="1700"/>
            </a:lvl1pPr>
            <a:lvl2pPr>
              <a:buFontTx/>
              <a:buNone/>
              <a:defRPr sz="1200"/>
            </a:lvl2pPr>
            <a:lvl3pPr>
              <a:buFontTx/>
              <a:buNone/>
              <a:defRPr sz="1000"/>
            </a:lvl3pPr>
            <a:lvl4pPr>
              <a:buFontTx/>
              <a:buNone/>
              <a:defRPr sz="900"/>
            </a:lvl4pPr>
            <a:lvl5pPr>
              <a:buFontTx/>
              <a:buNone/>
              <a:defRPr sz="900"/>
            </a:lvl5pPr>
          </a:lstStyle>
          <a:p>
            <a:pPr lvl="0"/>
            <a:r>
              <a:rPr lang="en-US" smtClean="0"/>
              <a:t>Click to edit Master text styles</a:t>
            </a:r>
          </a:p>
        </p:txBody>
      </p:sp>
      <p:sp>
        <p:nvSpPr>
          <p:cNvPr id="2" name="Title 1"/>
          <p:cNvSpPr>
            <a:spLocks noGrp="1"/>
          </p:cNvSpPr>
          <p:nvPr>
            <p:ph type="title"/>
          </p:nvPr>
        </p:nvSpPr>
        <p:spPr>
          <a:xfrm>
            <a:off x="1600200" y="4648200"/>
            <a:ext cx="7315200" cy="685800"/>
          </a:xfrm>
        </p:spPr>
        <p:txBody>
          <a:bodyPr/>
          <a:lstStyle>
            <a:lvl1pPr algn="l">
              <a:buNone/>
              <a:defRPr sz="2800" b="0">
                <a:solidFill>
                  <a:srgbClr val="FFFFFF"/>
                </a:solidFill>
              </a:defRPr>
            </a:lvl1pPr>
          </a:lstStyle>
          <a:p>
            <a:r>
              <a:rPr lang="en-US" smtClean="0"/>
              <a:t>Click to edit Master title style</a:t>
            </a:r>
            <a:endParaRPr lang="en-US" dirty="0"/>
          </a:p>
        </p:txBody>
      </p:sp>
      <p:sp>
        <p:nvSpPr>
          <p:cNvPr id="3" name="Picture Placeholder 2"/>
          <p:cNvSpPr>
            <a:spLocks noGrp="1"/>
          </p:cNvSpPr>
          <p:nvPr>
            <p:ph type="pic" idx="1"/>
          </p:nvPr>
        </p:nvSpPr>
        <p:spPr>
          <a:xfrm>
            <a:off x="1560576" y="0"/>
            <a:ext cx="7583424" cy="4568952"/>
          </a:xfrm>
          <a:solidFill>
            <a:schemeClr val="accent1">
              <a:tint val="40000"/>
            </a:schemeClr>
          </a:solidFill>
          <a:ln>
            <a:noFill/>
          </a:ln>
        </p:spPr>
        <p:txBody>
          <a:bodyPr>
            <a:normAutofit/>
          </a:bodyPr>
          <a:lstStyle>
            <a:lvl1pPr marL="0" indent="0">
              <a:buNone/>
              <a:defRPr sz="3200"/>
            </a:lvl1pPr>
          </a:lstStyle>
          <a:p>
            <a:pPr lvl="0"/>
            <a:r>
              <a:rPr lang="en-US" noProof="0" smtClean="0"/>
              <a:t>Drag picture to placeholder or click icon to add</a:t>
            </a:r>
            <a:endParaRPr lang="en-US" noProof="0" dirty="0"/>
          </a:p>
        </p:txBody>
      </p:sp>
      <p:sp>
        <p:nvSpPr>
          <p:cNvPr id="9" name="Date Placeholder 11"/>
          <p:cNvSpPr>
            <a:spLocks noGrp="1"/>
          </p:cNvSpPr>
          <p:nvPr>
            <p:ph type="dt" sz="half" idx="10"/>
          </p:nvPr>
        </p:nvSpPr>
        <p:spPr>
          <a:xfrm>
            <a:off x="6248400" y="6248400"/>
            <a:ext cx="2667000" cy="365125"/>
          </a:xfrm>
        </p:spPr>
        <p:txBody>
          <a:bodyPr rtlCol="0"/>
          <a:lstStyle>
            <a:lvl1pPr>
              <a:defRPr/>
            </a:lvl1pPr>
          </a:lstStyle>
          <a:p>
            <a:pPr>
              <a:defRPr/>
            </a:pPr>
            <a:endParaRPr lang="en-US"/>
          </a:p>
        </p:txBody>
      </p:sp>
      <p:sp>
        <p:nvSpPr>
          <p:cNvPr id="10" name="Slide Number Placeholder 12"/>
          <p:cNvSpPr>
            <a:spLocks noGrp="1"/>
          </p:cNvSpPr>
          <p:nvPr>
            <p:ph type="sldNum" sz="quarter" idx="11"/>
          </p:nvPr>
        </p:nvSpPr>
        <p:spPr>
          <a:xfrm>
            <a:off x="0" y="4667250"/>
            <a:ext cx="1447800" cy="663575"/>
          </a:xfrm>
        </p:spPr>
        <p:txBody>
          <a:bodyPr/>
          <a:lstStyle>
            <a:lvl1pPr>
              <a:defRPr sz="2800">
                <a:solidFill>
                  <a:srgbClr val="FFFFFF"/>
                </a:solidFill>
              </a:defRPr>
            </a:lvl1pPr>
          </a:lstStyle>
          <a:p>
            <a:fld id="{915AAACF-FA09-CD4C-BC38-615C5F2A99F3}" type="slidenum">
              <a:rPr lang="en-US" altLang="en-US"/>
              <a:pPr/>
              <a:t>‹#›</a:t>
            </a:fld>
            <a:endParaRPr lang="en-US" altLang="en-US"/>
          </a:p>
        </p:txBody>
      </p:sp>
      <p:sp>
        <p:nvSpPr>
          <p:cNvPr id="11" name="Footer Placeholder 13"/>
          <p:cNvSpPr>
            <a:spLocks noGrp="1"/>
          </p:cNvSpPr>
          <p:nvPr>
            <p:ph type="ftr" sz="quarter" idx="12"/>
          </p:nvPr>
        </p:nvSpPr>
        <p:spPr>
          <a:xfrm>
            <a:off x="1600200" y="6248400"/>
            <a:ext cx="4572000" cy="365125"/>
          </a:xfrm>
        </p:spPr>
        <p:txBody>
          <a:bodyPr rtlCol="0"/>
          <a:lstStyle>
            <a:lvl1pPr>
              <a:defRPr/>
            </a:lvl1pPr>
          </a:lstStyle>
          <a:p>
            <a:pPr>
              <a:defRPr/>
            </a:pPr>
            <a:r>
              <a:rPr lang="en-US"/>
              <a:t>Aswath Damodaran</a:t>
            </a:r>
          </a:p>
        </p:txBody>
      </p:sp>
    </p:spTree>
    <p:extLst>
      <p:ext uri="{BB962C8B-B14F-4D97-AF65-F5344CB8AC3E}">
        <p14:creationId xmlns:p14="http://schemas.microsoft.com/office/powerpoint/2010/main" val="125781909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13"/>
          <p:cNvSpPr>
            <a:spLocks noGrp="1"/>
          </p:cNvSpPr>
          <p:nvPr>
            <p:ph type="dt" sz="half" idx="10"/>
          </p:nvPr>
        </p:nvSpPr>
        <p:spPr/>
        <p:txBody>
          <a:bodyPr/>
          <a:lstStyle>
            <a:lvl1pPr>
              <a:defRPr/>
            </a:lvl1pPr>
          </a:lstStyle>
          <a:p>
            <a:pPr>
              <a:defRPr/>
            </a:pPr>
            <a:endParaRPr lang="en-US"/>
          </a:p>
        </p:txBody>
      </p:sp>
      <p:sp>
        <p:nvSpPr>
          <p:cNvPr id="5" name="Footer Placeholder 2"/>
          <p:cNvSpPr>
            <a:spLocks noGrp="1"/>
          </p:cNvSpPr>
          <p:nvPr>
            <p:ph type="ftr" sz="quarter" idx="11"/>
          </p:nvPr>
        </p:nvSpPr>
        <p:spPr/>
        <p:txBody>
          <a:bodyPr/>
          <a:lstStyle>
            <a:lvl1pPr>
              <a:defRPr/>
            </a:lvl1pPr>
          </a:lstStyle>
          <a:p>
            <a:pPr>
              <a:defRPr/>
            </a:pPr>
            <a:r>
              <a:rPr lang="en-US"/>
              <a:t>Aswath Damodaran</a:t>
            </a:r>
          </a:p>
        </p:txBody>
      </p:sp>
      <p:sp>
        <p:nvSpPr>
          <p:cNvPr id="6" name="Slide Number Placeholder 22"/>
          <p:cNvSpPr>
            <a:spLocks noGrp="1"/>
          </p:cNvSpPr>
          <p:nvPr>
            <p:ph type="sldNum" sz="quarter" idx="12"/>
          </p:nvPr>
        </p:nvSpPr>
        <p:spPr/>
        <p:txBody>
          <a:bodyPr/>
          <a:lstStyle>
            <a:lvl1pPr>
              <a:defRPr/>
            </a:lvl1pPr>
          </a:lstStyle>
          <a:p>
            <a:fld id="{A7BC8051-F19C-D94C-9E75-E6B34BF1DF14}" type="slidenum">
              <a:rPr lang="en-US" altLang="en-US"/>
              <a:pPr/>
              <a:t>‹#›</a:t>
            </a:fld>
            <a:endParaRPr lang="en-US" altLang="en-US" sz="1400">
              <a:solidFill>
                <a:srgbClr val="FFFFFF"/>
              </a:solidFill>
            </a:endParaRPr>
          </a:p>
        </p:txBody>
      </p:sp>
    </p:spTree>
    <p:extLst>
      <p:ext uri="{BB962C8B-B14F-4D97-AF65-F5344CB8AC3E}">
        <p14:creationId xmlns:p14="http://schemas.microsoft.com/office/powerpoint/2010/main" val="61536798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4" name="Rectangle 3"/>
          <p:cNvSpPr/>
          <p:nvPr/>
        </p:nvSpPr>
        <p:spPr bwMode="white">
          <a:xfrm>
            <a:off x="6096000" y="0"/>
            <a:ext cx="320675" cy="6858000"/>
          </a:xfrm>
          <a:prstGeom prst="rect">
            <a:avLst/>
          </a:prstGeom>
          <a:solidFill>
            <a:srgbClr val="FFFFFF"/>
          </a:solidFill>
          <a:ln w="19050" cap="flat" cmpd="sng" algn="ctr">
            <a:noFill/>
            <a:prstDash val="solid"/>
          </a:ln>
        </p:spPr>
        <p:style>
          <a:lnRef idx="2">
            <a:schemeClr val="accent1"/>
          </a:lnRef>
          <a:fillRef idx="1">
            <a:schemeClr val="accent1"/>
          </a:fillRef>
          <a:effectRef idx="0">
            <a:schemeClr val="accent1"/>
          </a:effectRef>
          <a:fontRef idx="minor">
            <a:schemeClr val="lt1"/>
          </a:fontRef>
        </p:style>
        <p:txBody>
          <a:bodyPr anchor="ctr"/>
          <a:lstStyle/>
          <a:p>
            <a:pPr algn="ctr">
              <a:defRPr/>
            </a:pPr>
            <a:endParaRPr lang="en-US"/>
          </a:p>
        </p:txBody>
      </p:sp>
      <p:sp>
        <p:nvSpPr>
          <p:cNvPr id="5" name="Rectangle 4"/>
          <p:cNvSpPr/>
          <p:nvPr/>
        </p:nvSpPr>
        <p:spPr>
          <a:xfrm>
            <a:off x="6142038" y="609600"/>
            <a:ext cx="228600" cy="6248400"/>
          </a:xfrm>
          <a:prstGeom prst="rect">
            <a:avLst/>
          </a:prstGeom>
          <a:solidFill>
            <a:schemeClr val="accent1"/>
          </a:solidFill>
          <a:ln w="19050" cap="flat" cmpd="sng" algn="ctr">
            <a:noFill/>
            <a:prstDash val="solid"/>
          </a:ln>
        </p:spPr>
        <p:style>
          <a:lnRef idx="2">
            <a:schemeClr val="accent1"/>
          </a:lnRef>
          <a:fillRef idx="1">
            <a:schemeClr val="accent1"/>
          </a:fillRef>
          <a:effectRef idx="0">
            <a:schemeClr val="accent1"/>
          </a:effectRef>
          <a:fontRef idx="minor">
            <a:schemeClr val="lt1"/>
          </a:fontRef>
        </p:style>
        <p:txBody>
          <a:bodyPr anchor="ctr"/>
          <a:lstStyle/>
          <a:p>
            <a:pPr algn="ctr">
              <a:defRPr/>
            </a:pPr>
            <a:endParaRPr lang="en-US"/>
          </a:p>
        </p:txBody>
      </p:sp>
      <p:sp>
        <p:nvSpPr>
          <p:cNvPr id="6" name="Rectangle 5"/>
          <p:cNvSpPr/>
          <p:nvPr/>
        </p:nvSpPr>
        <p:spPr>
          <a:xfrm>
            <a:off x="6142038" y="0"/>
            <a:ext cx="228600" cy="533400"/>
          </a:xfrm>
          <a:prstGeom prst="rect">
            <a:avLst/>
          </a:prstGeom>
          <a:solidFill>
            <a:schemeClr val="accent2"/>
          </a:solidFill>
          <a:ln w="19050" cap="flat" cmpd="sng" algn="ctr">
            <a:noFill/>
            <a:prstDash val="solid"/>
          </a:ln>
        </p:spPr>
        <p:style>
          <a:lnRef idx="2">
            <a:schemeClr val="accent1"/>
          </a:lnRef>
          <a:fillRef idx="1">
            <a:schemeClr val="accent1"/>
          </a:fillRef>
          <a:effectRef idx="0">
            <a:schemeClr val="accent1"/>
          </a:effectRef>
          <a:fontRef idx="minor">
            <a:schemeClr val="lt1"/>
          </a:fontRef>
        </p:style>
        <p:txBody>
          <a:bodyPr anchor="ctr"/>
          <a:lstStyle/>
          <a:p>
            <a:pPr algn="ctr">
              <a:defRPr/>
            </a:pPr>
            <a:endParaRPr lang="en-US"/>
          </a:p>
        </p:txBody>
      </p:sp>
      <p:sp>
        <p:nvSpPr>
          <p:cNvPr id="2" name="Vertical Title 1"/>
          <p:cNvSpPr>
            <a:spLocks noGrp="1"/>
          </p:cNvSpPr>
          <p:nvPr>
            <p:ph type="title" orient="vert"/>
          </p:nvPr>
        </p:nvSpPr>
        <p:spPr>
          <a:xfrm>
            <a:off x="6553200" y="609600"/>
            <a:ext cx="2057400" cy="5516563"/>
          </a:xfrm>
        </p:spPr>
        <p:txBody>
          <a:bodyPr vert="eaVert"/>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457200" y="609600"/>
            <a:ext cx="5562600" cy="5516564"/>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3"/>
          <p:cNvSpPr>
            <a:spLocks noGrp="1"/>
          </p:cNvSpPr>
          <p:nvPr>
            <p:ph type="dt" sz="half" idx="10"/>
          </p:nvPr>
        </p:nvSpPr>
        <p:spPr>
          <a:xfrm>
            <a:off x="6553200" y="6248400"/>
            <a:ext cx="2209800" cy="365125"/>
          </a:xfrm>
        </p:spPr>
        <p:txBody>
          <a:bodyPr/>
          <a:lstStyle>
            <a:lvl1pPr>
              <a:defRPr/>
            </a:lvl1pPr>
          </a:lstStyle>
          <a:p>
            <a:pPr>
              <a:defRPr/>
            </a:pPr>
            <a:endParaRPr lang="en-US"/>
          </a:p>
        </p:txBody>
      </p:sp>
      <p:sp>
        <p:nvSpPr>
          <p:cNvPr id="8" name="Footer Placeholder 4"/>
          <p:cNvSpPr>
            <a:spLocks noGrp="1"/>
          </p:cNvSpPr>
          <p:nvPr>
            <p:ph type="ftr" sz="quarter" idx="11"/>
          </p:nvPr>
        </p:nvSpPr>
        <p:spPr>
          <a:xfrm>
            <a:off x="457200" y="6248400"/>
            <a:ext cx="5573713" cy="365125"/>
          </a:xfrm>
        </p:spPr>
        <p:txBody>
          <a:bodyPr/>
          <a:lstStyle>
            <a:lvl1pPr>
              <a:defRPr/>
            </a:lvl1pPr>
          </a:lstStyle>
          <a:p>
            <a:pPr>
              <a:defRPr/>
            </a:pPr>
            <a:r>
              <a:rPr lang="en-US"/>
              <a:t>Aswath Damodaran</a:t>
            </a:r>
          </a:p>
        </p:txBody>
      </p:sp>
      <p:sp>
        <p:nvSpPr>
          <p:cNvPr id="9" name="Slide Number Placeholder 5"/>
          <p:cNvSpPr>
            <a:spLocks noGrp="1"/>
          </p:cNvSpPr>
          <p:nvPr>
            <p:ph type="sldNum" sz="quarter" idx="12"/>
          </p:nvPr>
        </p:nvSpPr>
        <p:spPr>
          <a:xfrm rot="5400000">
            <a:off x="5989638" y="144462"/>
            <a:ext cx="533400" cy="244475"/>
          </a:xfrm>
        </p:spPr>
        <p:txBody>
          <a:bodyPr/>
          <a:lstStyle>
            <a:lvl1pPr>
              <a:defRPr/>
            </a:lvl1pPr>
          </a:lstStyle>
          <a:p>
            <a:fld id="{B37B9127-7A67-4340-BDFF-86D20CFA7C2D}" type="slidenum">
              <a:rPr lang="en-US" altLang="en-US"/>
              <a:pPr/>
              <a:t>‹#›</a:t>
            </a:fld>
            <a:endParaRPr lang="en-US" altLang="en-US" sz="1400">
              <a:solidFill>
                <a:srgbClr val="FFFFFF"/>
              </a:solidFill>
            </a:endParaRPr>
          </a:p>
        </p:txBody>
      </p:sp>
    </p:spTree>
    <p:extLst>
      <p:ext uri="{BB962C8B-B14F-4D97-AF65-F5344CB8AC3E}">
        <p14:creationId xmlns:p14="http://schemas.microsoft.com/office/powerpoint/2010/main" val="336542211"/>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1_Comparison">
    <p:spTree>
      <p:nvGrpSpPr>
        <p:cNvPr id="1" name=""/>
        <p:cNvGrpSpPr/>
        <p:nvPr/>
      </p:nvGrpSpPr>
      <p:grpSpPr>
        <a:xfrm>
          <a:off x="0" y="0"/>
          <a:ext cx="0" cy="0"/>
          <a:chOff x="0" y="0"/>
          <a:chExt cx="0" cy="0"/>
        </a:xfrm>
      </p:grpSpPr>
      <p:sp>
        <p:nvSpPr>
          <p:cNvPr id="11" name="Content Placeholder 10"/>
          <p:cNvSpPr>
            <a:spLocks noGrp="1"/>
          </p:cNvSpPr>
          <p:nvPr>
            <p:ph sz="quarter" idx="2"/>
          </p:nvPr>
        </p:nvSpPr>
        <p:spPr>
          <a:xfrm>
            <a:off x="609600" y="2438400"/>
            <a:ext cx="3886200" cy="35814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3" name="Content Placeholder 12"/>
          <p:cNvSpPr>
            <a:spLocks noGrp="1"/>
          </p:cNvSpPr>
          <p:nvPr>
            <p:ph sz="quarter" idx="4"/>
          </p:nvPr>
        </p:nvSpPr>
        <p:spPr>
          <a:xfrm>
            <a:off x="4800600" y="2438400"/>
            <a:ext cx="3886200" cy="35814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6" name="Text Placeholder 15"/>
          <p:cNvSpPr>
            <a:spLocks noGrp="1"/>
          </p:cNvSpPr>
          <p:nvPr>
            <p:ph type="body" sz="quarter" idx="1"/>
          </p:nvPr>
        </p:nvSpPr>
        <p:spPr>
          <a:xfrm>
            <a:off x="609600" y="1752600"/>
            <a:ext cx="3886200" cy="640080"/>
          </a:xfrm>
          <a:solidFill>
            <a:schemeClr val="accent2"/>
          </a:solidFill>
        </p:spPr>
        <p:txBody>
          <a:bodyPr rtlCol="0" anchor="ctr"/>
          <a:lstStyle>
            <a:lvl1pPr marL="0" indent="0">
              <a:buFontTx/>
              <a:buNone/>
              <a:defRPr sz="2000" b="1">
                <a:solidFill>
                  <a:srgbClr val="FFFFFF"/>
                </a:solidFill>
              </a:defRPr>
            </a:lvl1pPr>
          </a:lstStyle>
          <a:p>
            <a:pPr lvl="0"/>
            <a:r>
              <a:rPr lang="en-US" smtClean="0"/>
              <a:t>Click to edit Master text styles</a:t>
            </a:r>
          </a:p>
        </p:txBody>
      </p:sp>
      <p:sp>
        <p:nvSpPr>
          <p:cNvPr id="15" name="Text Placeholder 14"/>
          <p:cNvSpPr>
            <a:spLocks noGrp="1"/>
          </p:cNvSpPr>
          <p:nvPr>
            <p:ph type="body" sz="quarter" idx="3"/>
          </p:nvPr>
        </p:nvSpPr>
        <p:spPr>
          <a:xfrm>
            <a:off x="4800600" y="1752600"/>
            <a:ext cx="3886200" cy="640080"/>
          </a:xfrm>
          <a:solidFill>
            <a:schemeClr val="accent4"/>
          </a:solidFill>
        </p:spPr>
        <p:txBody>
          <a:bodyPr rtlCol="0" anchor="ctr"/>
          <a:lstStyle>
            <a:lvl1pPr marL="0" indent="0">
              <a:buFontTx/>
              <a:buNone/>
              <a:defRPr sz="2000" b="1">
                <a:solidFill>
                  <a:srgbClr val="FFFFFF"/>
                </a:solidFill>
              </a:defRPr>
            </a:lvl1pPr>
          </a:lstStyle>
          <a:p>
            <a:pPr lvl="0"/>
            <a:r>
              <a:rPr lang="en-US" smtClean="0"/>
              <a:t>Click to edit Master text styles</a:t>
            </a:r>
          </a:p>
        </p:txBody>
      </p:sp>
      <p:sp>
        <p:nvSpPr>
          <p:cNvPr id="6" name="Date Placeholder 13"/>
          <p:cNvSpPr>
            <a:spLocks noGrp="1"/>
          </p:cNvSpPr>
          <p:nvPr>
            <p:ph type="dt" sz="half" idx="10"/>
          </p:nvPr>
        </p:nvSpPr>
        <p:spPr/>
        <p:txBody>
          <a:bodyPr/>
          <a:lstStyle>
            <a:lvl1pPr>
              <a:defRPr/>
            </a:lvl1pPr>
          </a:lstStyle>
          <a:p>
            <a:pPr>
              <a:defRPr/>
            </a:pPr>
            <a:endParaRPr lang="en-US"/>
          </a:p>
        </p:txBody>
      </p:sp>
      <p:sp>
        <p:nvSpPr>
          <p:cNvPr id="7" name="Footer Placeholder 2"/>
          <p:cNvSpPr>
            <a:spLocks noGrp="1"/>
          </p:cNvSpPr>
          <p:nvPr>
            <p:ph type="ftr" sz="quarter" idx="11"/>
          </p:nvPr>
        </p:nvSpPr>
        <p:spPr/>
        <p:txBody>
          <a:bodyPr/>
          <a:lstStyle>
            <a:lvl1pPr>
              <a:defRPr/>
            </a:lvl1pPr>
          </a:lstStyle>
          <a:p>
            <a:pPr>
              <a:defRPr/>
            </a:pPr>
            <a:r>
              <a:rPr lang="en-US"/>
              <a:t>Aswath Damodaran</a:t>
            </a:r>
            <a:endParaRPr lang="en-US" dirty="0"/>
          </a:p>
        </p:txBody>
      </p:sp>
      <p:sp>
        <p:nvSpPr>
          <p:cNvPr id="8" name="Slide Number Placeholder 22"/>
          <p:cNvSpPr>
            <a:spLocks noGrp="1"/>
          </p:cNvSpPr>
          <p:nvPr>
            <p:ph type="sldNum" sz="quarter" idx="12"/>
          </p:nvPr>
        </p:nvSpPr>
        <p:spPr/>
        <p:txBody>
          <a:bodyPr/>
          <a:lstStyle>
            <a:lvl1pPr>
              <a:defRPr sz="1400">
                <a:solidFill>
                  <a:srgbClr val="FFFFFF"/>
                </a:solidFill>
              </a:defRPr>
            </a:lvl1pPr>
          </a:lstStyle>
          <a:p>
            <a:fld id="{32A1BA8B-75E0-CE49-BA08-935BC06E415B}" type="slidenum">
              <a:rPr lang="en-US" altLang="en-US"/>
              <a:pPr/>
              <a:t>‹#›</a:t>
            </a:fld>
            <a:endParaRPr lang="en-US" altLang="en-US"/>
          </a:p>
        </p:txBody>
      </p:sp>
    </p:spTree>
    <p:extLst>
      <p:ext uri="{BB962C8B-B14F-4D97-AF65-F5344CB8AC3E}">
        <p14:creationId xmlns:p14="http://schemas.microsoft.com/office/powerpoint/2010/main" val="1940497726"/>
      </p:ext>
    </p:extLst>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slideLayout" Target="../slideLayouts/slideLayout12.xml"/><Relationship Id="rId13" Type="http://schemas.openxmlformats.org/officeDocument/2006/relationships/theme" Target="../theme/theme1.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sp>
        <p:nvSpPr>
          <p:cNvPr id="1026" name="Title Placeholder 21"/>
          <p:cNvSpPr>
            <a:spLocks noGrp="1"/>
          </p:cNvSpPr>
          <p:nvPr>
            <p:ph type="title"/>
          </p:nvPr>
        </p:nvSpPr>
        <p:spPr bwMode="auto">
          <a:xfrm>
            <a:off x="609600" y="228600"/>
            <a:ext cx="8153400" cy="990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1027" name="Text Placeholder 12"/>
          <p:cNvSpPr>
            <a:spLocks noGrp="1"/>
          </p:cNvSpPr>
          <p:nvPr>
            <p:ph type="body" idx="1"/>
          </p:nvPr>
        </p:nvSpPr>
        <p:spPr bwMode="auto">
          <a:xfrm>
            <a:off x="612775" y="1600200"/>
            <a:ext cx="81534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4" name="Date Placeholder 13"/>
          <p:cNvSpPr>
            <a:spLocks noGrp="1"/>
          </p:cNvSpPr>
          <p:nvPr>
            <p:ph type="dt" sz="half" idx="2"/>
          </p:nvPr>
        </p:nvSpPr>
        <p:spPr>
          <a:xfrm>
            <a:off x="6096000" y="6248400"/>
            <a:ext cx="2667000" cy="365125"/>
          </a:xfrm>
          <a:prstGeom prst="rect">
            <a:avLst/>
          </a:prstGeom>
        </p:spPr>
        <p:txBody>
          <a:bodyPr vert="horz" anchor="ctr" anchorCtr="0"/>
          <a:lstStyle>
            <a:lvl1pPr algn="r">
              <a:defRPr sz="1400">
                <a:solidFill>
                  <a:schemeClr val="tx2"/>
                </a:solidFill>
                <a:ea typeface="ＭＳ Ｐゴシック" charset="0"/>
                <a:cs typeface="ＭＳ Ｐゴシック" charset="0"/>
              </a:defRPr>
            </a:lvl1pPr>
          </a:lstStyle>
          <a:p>
            <a:pPr>
              <a:defRPr/>
            </a:pPr>
            <a:endParaRPr lang="en-US"/>
          </a:p>
        </p:txBody>
      </p:sp>
      <p:sp>
        <p:nvSpPr>
          <p:cNvPr id="3" name="Footer Placeholder 2"/>
          <p:cNvSpPr>
            <a:spLocks noGrp="1"/>
          </p:cNvSpPr>
          <p:nvPr>
            <p:ph type="ftr" sz="quarter" idx="3"/>
          </p:nvPr>
        </p:nvSpPr>
        <p:spPr>
          <a:xfrm>
            <a:off x="609600" y="6248400"/>
            <a:ext cx="5421313" cy="365125"/>
          </a:xfrm>
          <a:prstGeom prst="rect">
            <a:avLst/>
          </a:prstGeom>
        </p:spPr>
        <p:txBody>
          <a:bodyPr vert="horz" anchor="ctr"/>
          <a:lstStyle>
            <a:lvl1pPr algn="l">
              <a:defRPr sz="1400">
                <a:solidFill>
                  <a:schemeClr val="tx2"/>
                </a:solidFill>
                <a:ea typeface="ＭＳ Ｐゴシック" charset="0"/>
                <a:cs typeface="ＭＳ Ｐゴシック" charset="0"/>
              </a:defRPr>
            </a:lvl1pPr>
          </a:lstStyle>
          <a:p>
            <a:pPr>
              <a:defRPr/>
            </a:pPr>
            <a:r>
              <a:rPr lang="en-US"/>
              <a:t>Aswath Damodaran</a:t>
            </a:r>
          </a:p>
        </p:txBody>
      </p:sp>
      <p:sp>
        <p:nvSpPr>
          <p:cNvPr id="7" name="Rectangle 6"/>
          <p:cNvSpPr/>
          <p:nvPr/>
        </p:nvSpPr>
        <p:spPr bwMode="white">
          <a:xfrm>
            <a:off x="0" y="1235075"/>
            <a:ext cx="9144000" cy="319088"/>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8" name="Rectangle 7"/>
          <p:cNvSpPr/>
          <p:nvPr/>
        </p:nvSpPr>
        <p:spPr>
          <a:xfrm>
            <a:off x="0" y="1279525"/>
            <a:ext cx="533400" cy="228600"/>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solidFill>
                <a:schemeClr val="tx1"/>
              </a:solidFill>
            </a:endParaRPr>
          </a:p>
        </p:txBody>
      </p:sp>
      <p:sp>
        <p:nvSpPr>
          <p:cNvPr id="9" name="Rectangle 8"/>
          <p:cNvSpPr/>
          <p:nvPr/>
        </p:nvSpPr>
        <p:spPr>
          <a:xfrm>
            <a:off x="590550" y="1279525"/>
            <a:ext cx="8553450" cy="228600"/>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23" name="Slide Number Placeholder 22"/>
          <p:cNvSpPr>
            <a:spLocks noGrp="1"/>
          </p:cNvSpPr>
          <p:nvPr>
            <p:ph type="sldNum" sz="quarter" idx="4"/>
          </p:nvPr>
        </p:nvSpPr>
        <p:spPr>
          <a:xfrm>
            <a:off x="0" y="1271588"/>
            <a:ext cx="533400" cy="244475"/>
          </a:xfrm>
          <a:prstGeom prst="rect">
            <a:avLst/>
          </a:prstGeom>
        </p:spPr>
        <p:txBody>
          <a:bodyPr vert="horz" wrap="square" lIns="91440" tIns="45720" rIns="91440" bIns="45720" numCol="1" anchor="ctr" anchorCtr="0" compatLnSpc="1">
            <a:prstTxWarp prst="textNoShape">
              <a:avLst/>
            </a:prstTxWarp>
            <a:normAutofit/>
          </a:bodyPr>
          <a:lstStyle>
            <a:lvl1pPr algn="ctr">
              <a:defRPr sz="1200" b="1">
                <a:solidFill>
                  <a:schemeClr val="tx2"/>
                </a:solidFill>
              </a:defRPr>
            </a:lvl1pPr>
          </a:lstStyle>
          <a:p>
            <a:fld id="{941B223E-5870-2349-8BF1-6BF4E0BCC0A3}" type="slidenum">
              <a:rPr lang="en-US" altLang="en-US"/>
              <a:pPr/>
              <a:t>‹#›</a:t>
            </a:fld>
            <a:endParaRPr lang="en-US" altLang="en-US" sz="1400">
              <a:solidFill>
                <a:srgbClr val="FFFFFF"/>
              </a:solidFill>
            </a:endParaRPr>
          </a:p>
        </p:txBody>
      </p:sp>
    </p:spTree>
  </p:cSld>
  <p:clrMap bg1="lt1" tx1="dk1" bg2="lt2" tx2="dk2" accent1="accent1" accent2="accent2" accent3="accent3" accent4="accent4" accent5="accent5" accent6="accent6" hlink="hlink" folHlink="folHlink"/>
  <p:sldLayoutIdLst>
    <p:sldLayoutId id="2147484174" r:id="rId1"/>
    <p:sldLayoutId id="2147484175" r:id="rId2"/>
    <p:sldLayoutId id="2147484176" r:id="rId3"/>
    <p:sldLayoutId id="2147484177" r:id="rId4"/>
    <p:sldLayoutId id="2147484172" r:id="rId5"/>
    <p:sldLayoutId id="2147484178" r:id="rId6"/>
    <p:sldLayoutId id="2147484179" r:id="rId7"/>
    <p:sldLayoutId id="2147484180" r:id="rId8"/>
    <p:sldLayoutId id="2147484181" r:id="rId9"/>
    <p:sldLayoutId id="2147484173" r:id="rId10"/>
    <p:sldLayoutId id="2147484182" r:id="rId11"/>
    <p:sldLayoutId id="2147484183" r:id="rId12"/>
  </p:sldLayoutIdLst>
  <p:hf hdr="0"/>
  <p:txStyles>
    <p:titleStyle>
      <a:lvl1pPr algn="l" rtl="0" eaLnBrk="0" fontAlgn="base" hangingPunct="0">
        <a:spcBef>
          <a:spcPct val="0"/>
        </a:spcBef>
        <a:spcAft>
          <a:spcPct val="0"/>
        </a:spcAft>
        <a:defRPr sz="3600" kern="1200">
          <a:solidFill>
            <a:schemeClr val="tx2"/>
          </a:solidFill>
          <a:latin typeface="+mj-lt"/>
          <a:ea typeface="ＭＳ Ｐゴシック" charset="0"/>
          <a:cs typeface="ＭＳ Ｐゴシック" charset="0"/>
        </a:defRPr>
      </a:lvl1pPr>
      <a:lvl2pPr algn="l" rtl="0" eaLnBrk="0" fontAlgn="base" hangingPunct="0">
        <a:spcBef>
          <a:spcPct val="0"/>
        </a:spcBef>
        <a:spcAft>
          <a:spcPct val="0"/>
        </a:spcAft>
        <a:defRPr sz="3600">
          <a:solidFill>
            <a:schemeClr val="tx2"/>
          </a:solidFill>
          <a:latin typeface="Calibri" charset="0"/>
          <a:ea typeface="ＭＳ Ｐゴシック" charset="0"/>
          <a:cs typeface="ＭＳ Ｐゴシック" charset="0"/>
        </a:defRPr>
      </a:lvl2pPr>
      <a:lvl3pPr algn="l" rtl="0" eaLnBrk="0" fontAlgn="base" hangingPunct="0">
        <a:spcBef>
          <a:spcPct val="0"/>
        </a:spcBef>
        <a:spcAft>
          <a:spcPct val="0"/>
        </a:spcAft>
        <a:defRPr sz="3600">
          <a:solidFill>
            <a:schemeClr val="tx2"/>
          </a:solidFill>
          <a:latin typeface="Calibri" charset="0"/>
          <a:ea typeface="ＭＳ Ｐゴシック" charset="0"/>
          <a:cs typeface="ＭＳ Ｐゴシック" charset="0"/>
        </a:defRPr>
      </a:lvl3pPr>
      <a:lvl4pPr algn="l" rtl="0" eaLnBrk="0" fontAlgn="base" hangingPunct="0">
        <a:spcBef>
          <a:spcPct val="0"/>
        </a:spcBef>
        <a:spcAft>
          <a:spcPct val="0"/>
        </a:spcAft>
        <a:defRPr sz="3600">
          <a:solidFill>
            <a:schemeClr val="tx2"/>
          </a:solidFill>
          <a:latin typeface="Calibri" charset="0"/>
          <a:ea typeface="ＭＳ Ｐゴシック" charset="0"/>
          <a:cs typeface="ＭＳ Ｐゴシック" charset="0"/>
        </a:defRPr>
      </a:lvl4pPr>
      <a:lvl5pPr algn="l" rtl="0" eaLnBrk="0" fontAlgn="base" hangingPunct="0">
        <a:spcBef>
          <a:spcPct val="0"/>
        </a:spcBef>
        <a:spcAft>
          <a:spcPct val="0"/>
        </a:spcAft>
        <a:defRPr sz="3600">
          <a:solidFill>
            <a:schemeClr val="tx2"/>
          </a:solidFill>
          <a:latin typeface="Calibri" charset="0"/>
          <a:ea typeface="ＭＳ Ｐゴシック" charset="0"/>
          <a:cs typeface="ＭＳ Ｐゴシック" charset="0"/>
        </a:defRPr>
      </a:lvl5pPr>
      <a:lvl6pPr marL="457200" algn="l" rtl="0" fontAlgn="base">
        <a:spcBef>
          <a:spcPct val="0"/>
        </a:spcBef>
        <a:spcAft>
          <a:spcPct val="0"/>
        </a:spcAft>
        <a:defRPr sz="3600">
          <a:solidFill>
            <a:schemeClr val="tx2"/>
          </a:solidFill>
          <a:latin typeface="Calibri" charset="0"/>
          <a:ea typeface="ＭＳ Ｐゴシック" charset="0"/>
          <a:cs typeface="ＭＳ Ｐゴシック" charset="0"/>
        </a:defRPr>
      </a:lvl6pPr>
      <a:lvl7pPr marL="914400" algn="l" rtl="0" fontAlgn="base">
        <a:spcBef>
          <a:spcPct val="0"/>
        </a:spcBef>
        <a:spcAft>
          <a:spcPct val="0"/>
        </a:spcAft>
        <a:defRPr sz="3600">
          <a:solidFill>
            <a:schemeClr val="tx2"/>
          </a:solidFill>
          <a:latin typeface="Calibri" charset="0"/>
          <a:ea typeface="ＭＳ Ｐゴシック" charset="0"/>
          <a:cs typeface="ＭＳ Ｐゴシック" charset="0"/>
        </a:defRPr>
      </a:lvl7pPr>
      <a:lvl8pPr marL="1371600" algn="l" rtl="0" fontAlgn="base">
        <a:spcBef>
          <a:spcPct val="0"/>
        </a:spcBef>
        <a:spcAft>
          <a:spcPct val="0"/>
        </a:spcAft>
        <a:defRPr sz="3600">
          <a:solidFill>
            <a:schemeClr val="tx2"/>
          </a:solidFill>
          <a:latin typeface="Calibri" charset="0"/>
          <a:ea typeface="ＭＳ Ｐゴシック" charset="0"/>
          <a:cs typeface="ＭＳ Ｐゴシック" charset="0"/>
        </a:defRPr>
      </a:lvl8pPr>
      <a:lvl9pPr marL="1828800" algn="l" rtl="0" fontAlgn="base">
        <a:spcBef>
          <a:spcPct val="0"/>
        </a:spcBef>
        <a:spcAft>
          <a:spcPct val="0"/>
        </a:spcAft>
        <a:defRPr sz="3600">
          <a:solidFill>
            <a:schemeClr val="tx2"/>
          </a:solidFill>
          <a:latin typeface="Calibri" charset="0"/>
          <a:ea typeface="ＭＳ Ｐゴシック" charset="0"/>
          <a:cs typeface="ＭＳ Ｐゴシック" charset="0"/>
        </a:defRPr>
      </a:lvl9pPr>
    </p:titleStyle>
    <p:bodyStyle>
      <a:lvl1pPr marL="319088" indent="-319088" algn="l" rtl="0" eaLnBrk="0" fontAlgn="base" hangingPunct="0">
        <a:spcBef>
          <a:spcPts val="700"/>
        </a:spcBef>
        <a:spcAft>
          <a:spcPct val="0"/>
        </a:spcAft>
        <a:buClr>
          <a:schemeClr val="accent2"/>
        </a:buClr>
        <a:buSzPct val="60000"/>
        <a:buFont typeface="Wingdings" charset="2"/>
        <a:buChar char=""/>
        <a:defRPr sz="2800" kern="1200">
          <a:solidFill>
            <a:schemeClr val="tx1"/>
          </a:solidFill>
          <a:latin typeface="+mn-lt"/>
          <a:ea typeface="ＭＳ Ｐゴシック" charset="0"/>
          <a:cs typeface="ＭＳ Ｐゴシック" charset="0"/>
        </a:defRPr>
      </a:lvl1pPr>
      <a:lvl2pPr marL="639763" indent="-273050" algn="l" rtl="0" eaLnBrk="0" fontAlgn="base" hangingPunct="0">
        <a:spcBef>
          <a:spcPts val="550"/>
        </a:spcBef>
        <a:spcAft>
          <a:spcPct val="0"/>
        </a:spcAft>
        <a:buClr>
          <a:schemeClr val="accent1"/>
        </a:buClr>
        <a:buSzPct val="70000"/>
        <a:buFont typeface="Wingdings 2" charset="2"/>
        <a:buChar char=""/>
        <a:defRPr sz="2400" kern="1200">
          <a:solidFill>
            <a:schemeClr val="tx1"/>
          </a:solidFill>
          <a:latin typeface="+mn-lt"/>
          <a:ea typeface="ＭＳ Ｐゴシック" charset="0"/>
          <a:cs typeface="+mn-cs"/>
        </a:defRPr>
      </a:lvl2pPr>
      <a:lvl3pPr marL="914400" indent="-228600" algn="l" rtl="0" eaLnBrk="0" fontAlgn="base" hangingPunct="0">
        <a:spcBef>
          <a:spcPts val="500"/>
        </a:spcBef>
        <a:spcAft>
          <a:spcPct val="0"/>
        </a:spcAft>
        <a:buClr>
          <a:schemeClr val="accent2"/>
        </a:buClr>
        <a:buSzPct val="75000"/>
        <a:buFont typeface="Wingdings" charset="2"/>
        <a:buChar char=""/>
        <a:defRPr sz="2400" kern="1200">
          <a:solidFill>
            <a:schemeClr val="tx1"/>
          </a:solidFill>
          <a:latin typeface="+mn-lt"/>
          <a:ea typeface="ＭＳ Ｐゴシック" charset="0"/>
          <a:cs typeface="+mn-cs"/>
        </a:defRPr>
      </a:lvl3pPr>
      <a:lvl4pPr marL="1371600" indent="-228600" algn="l" rtl="0" eaLnBrk="0" fontAlgn="base" hangingPunct="0">
        <a:spcBef>
          <a:spcPts val="400"/>
        </a:spcBef>
        <a:spcAft>
          <a:spcPct val="0"/>
        </a:spcAft>
        <a:buClr>
          <a:srgbClr val="A04DA3"/>
        </a:buClr>
        <a:buSzPct val="75000"/>
        <a:buFont typeface="Wingdings" charset="2"/>
        <a:buChar char=""/>
        <a:defRPr sz="2000" kern="1200">
          <a:solidFill>
            <a:schemeClr val="tx1"/>
          </a:solidFill>
          <a:latin typeface="+mn-lt"/>
          <a:ea typeface="ＭＳ Ｐゴシック" charset="0"/>
          <a:cs typeface="+mn-cs"/>
        </a:defRPr>
      </a:lvl4pPr>
      <a:lvl5pPr marL="1828800" indent="-228600" algn="l" rtl="0" eaLnBrk="0" fontAlgn="base" hangingPunct="0">
        <a:spcBef>
          <a:spcPts val="400"/>
        </a:spcBef>
        <a:spcAft>
          <a:spcPct val="0"/>
        </a:spcAft>
        <a:buClr>
          <a:srgbClr val="C4652D"/>
        </a:buClr>
        <a:buSzPct val="65000"/>
        <a:buFont typeface="Wingdings" charset="2"/>
        <a:buChar char=""/>
        <a:defRPr sz="2000" kern="1200">
          <a:solidFill>
            <a:schemeClr val="tx1"/>
          </a:solidFill>
          <a:latin typeface="+mn-lt"/>
          <a:ea typeface="ＭＳ Ｐゴシック" charset="0"/>
          <a:cs typeface="+mn-cs"/>
        </a:defRPr>
      </a:lvl5pPr>
      <a:lvl6pPr marL="2103120" indent="-228600" algn="l" rtl="0" eaLnBrk="1" latinLnBrk="0" hangingPunct="1">
        <a:spcBef>
          <a:spcPct val="20000"/>
        </a:spcBef>
        <a:buClr>
          <a:schemeClr val="accent1"/>
        </a:buClr>
        <a:buFont typeface="Wingdings"/>
        <a:buChar char="§"/>
        <a:defRPr sz="1800" kern="1200" baseline="0">
          <a:solidFill>
            <a:schemeClr val="tx1"/>
          </a:solidFill>
          <a:latin typeface="+mn-lt"/>
          <a:ea typeface="+mn-ea"/>
          <a:cs typeface="+mn-cs"/>
        </a:defRPr>
      </a:lvl6pPr>
      <a:lvl7pPr marL="2377440" indent="-228600" algn="l" rtl="0" eaLnBrk="1" latinLnBrk="0" hangingPunct="1">
        <a:spcBef>
          <a:spcPct val="20000"/>
        </a:spcBef>
        <a:buClr>
          <a:schemeClr val="accent2"/>
        </a:buClr>
        <a:buFont typeface="Wingdings"/>
        <a:buChar char="§"/>
        <a:defRPr sz="1800" kern="1200" baseline="0">
          <a:solidFill>
            <a:schemeClr val="tx1"/>
          </a:solidFill>
          <a:latin typeface="+mn-lt"/>
          <a:ea typeface="+mn-ea"/>
          <a:cs typeface="+mn-cs"/>
        </a:defRPr>
      </a:lvl7pPr>
      <a:lvl8pPr marL="2651760" indent="-228600" algn="l" rtl="0" eaLnBrk="1" latinLnBrk="0" hangingPunct="1">
        <a:spcBef>
          <a:spcPct val="20000"/>
        </a:spcBef>
        <a:buClr>
          <a:schemeClr val="accent3"/>
        </a:buClr>
        <a:buFont typeface="Wingdings"/>
        <a:buChar char="§"/>
        <a:defRPr sz="1800" kern="1200" baseline="0">
          <a:solidFill>
            <a:schemeClr val="tx1"/>
          </a:solidFill>
          <a:latin typeface="+mn-lt"/>
          <a:ea typeface="+mn-ea"/>
          <a:cs typeface="+mn-cs"/>
        </a:defRPr>
      </a:lvl8pPr>
      <a:lvl9pPr marL="2926080" indent="-228600" algn="l" rtl="0" eaLnBrk="1" latinLnBrk="0" hangingPunct="1">
        <a:spcBef>
          <a:spcPct val="20000"/>
        </a:spcBef>
        <a:buClr>
          <a:schemeClr val="accent4"/>
        </a:buClr>
        <a:buFont typeface="Wingdings"/>
        <a:buChar char="§"/>
        <a:defRPr sz="1800" kern="1200" baseline="0">
          <a:solidFill>
            <a:schemeClr val="tx1"/>
          </a:solidFill>
          <a:latin typeface="+mn-lt"/>
          <a:ea typeface="+mn-ea"/>
          <a:cs typeface="+mn-cs"/>
        </a:defRPr>
      </a:lvl9pPr>
    </p:bodyStyle>
    <p:otherStyle>
      <a:lvl1pPr marL="0" algn="l" rtl="0" eaLnBrk="1" hangingPunct="1">
        <a:defRPr kern="1200">
          <a:solidFill>
            <a:schemeClr val="tx1"/>
          </a:solidFill>
          <a:latin typeface="+mn-lt"/>
          <a:ea typeface="+mn-ea"/>
          <a:cs typeface="+mn-cs"/>
        </a:defRPr>
      </a:lvl1pPr>
      <a:lvl2pPr marL="457200" algn="l" rtl="0" eaLnBrk="1" hangingPunct="1">
        <a:defRPr kern="1200">
          <a:solidFill>
            <a:schemeClr val="tx1"/>
          </a:solidFill>
          <a:latin typeface="+mn-lt"/>
          <a:ea typeface="+mn-ea"/>
          <a:cs typeface="+mn-cs"/>
        </a:defRPr>
      </a:lvl2pPr>
      <a:lvl3pPr marL="914400" algn="l" rtl="0" eaLnBrk="1" hangingPunct="1">
        <a:defRPr kern="1200">
          <a:solidFill>
            <a:schemeClr val="tx1"/>
          </a:solidFill>
          <a:latin typeface="+mn-lt"/>
          <a:ea typeface="+mn-ea"/>
          <a:cs typeface="+mn-cs"/>
        </a:defRPr>
      </a:lvl3pPr>
      <a:lvl4pPr marL="1371600" algn="l" rtl="0" eaLnBrk="1" hangingPunct="1">
        <a:defRPr kern="1200">
          <a:solidFill>
            <a:schemeClr val="tx1"/>
          </a:solidFill>
          <a:latin typeface="+mn-lt"/>
          <a:ea typeface="+mn-ea"/>
          <a:cs typeface="+mn-cs"/>
        </a:defRPr>
      </a:lvl4pPr>
      <a:lvl5pPr marL="1828800" algn="l" rtl="0" eaLnBrk="1" hangingPunct="1">
        <a:defRPr kern="1200">
          <a:solidFill>
            <a:schemeClr val="tx1"/>
          </a:solidFill>
          <a:latin typeface="+mn-lt"/>
          <a:ea typeface="+mn-ea"/>
          <a:cs typeface="+mn-cs"/>
        </a:defRPr>
      </a:lvl5pPr>
      <a:lvl6pPr marL="2286000" algn="l" rtl="0" eaLnBrk="1" hangingPunct="1">
        <a:defRPr kern="1200">
          <a:solidFill>
            <a:schemeClr val="tx1"/>
          </a:solidFill>
          <a:latin typeface="+mn-lt"/>
          <a:ea typeface="+mn-ea"/>
          <a:cs typeface="+mn-cs"/>
        </a:defRPr>
      </a:lvl6pPr>
      <a:lvl7pPr marL="2743200" algn="l" rtl="0" eaLnBrk="1" hangingPunct="1">
        <a:defRPr kern="1200">
          <a:solidFill>
            <a:schemeClr val="tx1"/>
          </a:solidFill>
          <a:latin typeface="+mn-lt"/>
          <a:ea typeface="+mn-ea"/>
          <a:cs typeface="+mn-cs"/>
        </a:defRPr>
      </a:lvl7pPr>
      <a:lvl8pPr marL="3200400" algn="l" rtl="0" eaLnBrk="1" hangingPunct="1">
        <a:defRPr kern="1200">
          <a:solidFill>
            <a:schemeClr val="tx1"/>
          </a:solidFill>
          <a:latin typeface="+mn-lt"/>
          <a:ea typeface="+mn-ea"/>
          <a:cs typeface="+mn-cs"/>
        </a:defRPr>
      </a:lvl8pPr>
      <a:lvl9pPr marL="3657600" algn="l" rtl="0" eaLnBrk="1" hangingPunct="1">
        <a:defRPr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5.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6.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xml"/><Relationship Id="rId3" Type="http://schemas.openxmlformats.org/officeDocument/2006/relationships/image" Target="../media/image7.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xml"/><Relationship Id="rId3" Type="http://schemas.openxmlformats.org/officeDocument/2006/relationships/image" Target="../media/image8.emf"/></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0.xml"/></Relationships>
</file>

<file path=ppt/slides/_rels/slide13.xml.rels><?xml version="1.0" encoding="UTF-8" standalone="yes"?>
<Relationships xmlns="http://schemas.openxmlformats.org/package/2006/relationships"><Relationship Id="rId3" Type="http://schemas.openxmlformats.org/officeDocument/2006/relationships/notesSlide" Target="../notesSlides/notesSlide11.xml"/><Relationship Id="rId4" Type="http://schemas.openxmlformats.org/officeDocument/2006/relationships/oleObject" Target="../embeddings/oleObject1.bin"/><Relationship Id="rId5" Type="http://schemas.openxmlformats.org/officeDocument/2006/relationships/image" Target="../media/image9.emf"/><Relationship Id="rId1" Type="http://schemas.openxmlformats.org/officeDocument/2006/relationships/vmlDrawing" Target="../drawings/vmlDrawing1.vml"/><Relationship Id="rId2"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4.xml"/><Relationship Id="rId3" Type="http://schemas.openxmlformats.org/officeDocument/2006/relationships/chart" Target="../charts/chart1.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5.xml"/></Relationships>
</file>

<file path=ppt/slides/_rels/slide18.xml.rels><?xml version="1.0" encoding="UTF-8" standalone="yes"?>
<Relationships xmlns="http://schemas.openxmlformats.org/package/2006/relationships"><Relationship Id="rId3" Type="http://schemas.openxmlformats.org/officeDocument/2006/relationships/chart" Target="../charts/chart2.xml"/><Relationship Id="rId4" Type="http://schemas.openxmlformats.org/officeDocument/2006/relationships/image" Target="../media/image10.png"/><Relationship Id="rId1" Type="http://schemas.openxmlformats.org/officeDocument/2006/relationships/slideLayout" Target="../slideLayouts/slideLayout2.xml"/><Relationship Id="rId2" Type="http://schemas.openxmlformats.org/officeDocument/2006/relationships/notesSlide" Target="../notesSlides/notesSlide16.xml"/></Relationships>
</file>

<file path=ppt/slides/_rels/slide19.xml.rels><?xml version="1.0" encoding="UTF-8" standalone="yes"?>
<Relationships xmlns="http://schemas.openxmlformats.org/package/2006/relationships"><Relationship Id="rId3" Type="http://schemas.openxmlformats.org/officeDocument/2006/relationships/image" Target="../media/image11.png"/><Relationship Id="rId4" Type="http://schemas.openxmlformats.org/officeDocument/2006/relationships/image" Target="../media/image12.png"/><Relationship Id="rId1" Type="http://schemas.openxmlformats.org/officeDocument/2006/relationships/slideLayout" Target="../slideLayouts/slideLayout2.xml"/><Relationship Id="rId2" Type="http://schemas.openxmlformats.org/officeDocument/2006/relationships/notesSlide" Target="../notesSlides/notesSlide17.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8.xml"/><Relationship Id="rId3" Type="http://schemas.openxmlformats.org/officeDocument/2006/relationships/image" Target="../media/image13.png"/></Relationships>
</file>

<file path=ppt/slides/_rels/slide21.xml.rels><?xml version="1.0" encoding="UTF-8" standalone="yes"?>
<Relationships xmlns="http://schemas.openxmlformats.org/package/2006/relationships"><Relationship Id="rId3" Type="http://schemas.openxmlformats.org/officeDocument/2006/relationships/chart" Target="../charts/chart3.xml"/><Relationship Id="rId4" Type="http://schemas.openxmlformats.org/officeDocument/2006/relationships/image" Target="../media/image14.png"/><Relationship Id="rId1" Type="http://schemas.openxmlformats.org/officeDocument/2006/relationships/slideLayout" Target="../slideLayouts/slideLayout2.xml"/><Relationship Id="rId2" Type="http://schemas.openxmlformats.org/officeDocument/2006/relationships/notesSlide" Target="../notesSlides/notesSlide19.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0.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1.xml"/><Relationship Id="rId3" Type="http://schemas.openxmlformats.org/officeDocument/2006/relationships/image" Target="../media/image15.tiff"/></Relationships>
</file>

<file path=ppt/slides/_rels/slide24.xml.rels><?xml version="1.0" encoding="UTF-8" standalone="yes"?>
<Relationships xmlns="http://schemas.openxmlformats.org/package/2006/relationships"><Relationship Id="rId3" Type="http://schemas.openxmlformats.org/officeDocument/2006/relationships/notesSlide" Target="../notesSlides/notesSlide22.xml"/><Relationship Id="rId4" Type="http://schemas.openxmlformats.org/officeDocument/2006/relationships/oleObject" Target="../embeddings/oleObject2.bin"/><Relationship Id="rId5" Type="http://schemas.openxmlformats.org/officeDocument/2006/relationships/image" Target="../media/image16.emf"/><Relationship Id="rId6" Type="http://schemas.openxmlformats.org/officeDocument/2006/relationships/oleObject" Target="../embeddings/oleObject3.bin"/><Relationship Id="rId7" Type="http://schemas.openxmlformats.org/officeDocument/2006/relationships/image" Target="../media/image17.emf"/><Relationship Id="rId8" Type="http://schemas.openxmlformats.org/officeDocument/2006/relationships/oleObject" Target="../embeddings/oleObject4.bin"/><Relationship Id="rId9" Type="http://schemas.openxmlformats.org/officeDocument/2006/relationships/image" Target="../media/image18.emf"/><Relationship Id="rId10" Type="http://schemas.openxmlformats.org/officeDocument/2006/relationships/oleObject" Target="../embeddings/oleObject5.bin"/><Relationship Id="rId11" Type="http://schemas.openxmlformats.org/officeDocument/2006/relationships/image" Target="../media/image19.emf"/><Relationship Id="rId1" Type="http://schemas.openxmlformats.org/officeDocument/2006/relationships/vmlDrawing" Target="../drawings/vmlDrawing2.vml"/><Relationship Id="rId2"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notesSlide" Target="../notesSlides/notesSlide23.xml"/><Relationship Id="rId4" Type="http://schemas.openxmlformats.org/officeDocument/2006/relationships/oleObject" Target="../embeddings/oleObject6.bin"/><Relationship Id="rId5" Type="http://schemas.openxmlformats.org/officeDocument/2006/relationships/image" Target="../media/image20.emf"/><Relationship Id="rId6" Type="http://schemas.openxmlformats.org/officeDocument/2006/relationships/oleObject" Target="../embeddings/oleObject7.bin"/><Relationship Id="rId7" Type="http://schemas.openxmlformats.org/officeDocument/2006/relationships/oleObject" Target="../embeddings/Microsoft_Word_97_-_2004_Document1.doc"/><Relationship Id="rId8" Type="http://schemas.openxmlformats.org/officeDocument/2006/relationships/image" Target="../media/image21.emf"/><Relationship Id="rId1" Type="http://schemas.openxmlformats.org/officeDocument/2006/relationships/vmlDrawing" Target="../drawings/vmlDrawing3.vml"/><Relationship Id="rId2"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notesSlide" Target="../notesSlides/notesSlide24.xml"/><Relationship Id="rId4" Type="http://schemas.openxmlformats.org/officeDocument/2006/relationships/oleObject" Target="../embeddings/oleObject8.bin"/><Relationship Id="rId5" Type="http://schemas.openxmlformats.org/officeDocument/2006/relationships/image" Target="../media/image22.emf"/><Relationship Id="rId1" Type="http://schemas.openxmlformats.org/officeDocument/2006/relationships/vmlDrawing" Target="../drawings/vmlDrawing4.vml"/><Relationship Id="rId2"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5.xml"/><Relationship Id="rId3" Type="http://schemas.openxmlformats.org/officeDocument/2006/relationships/image" Target="../media/image23.emf"/></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6.xml"/><Relationship Id="rId3" Type="http://schemas.openxmlformats.org/officeDocument/2006/relationships/image" Target="../media/image24.emf"/></Relationships>
</file>

<file path=ppt/slides/_rels/slide29.xml.rels><?xml version="1.0" encoding="UTF-8" standalone="yes"?>
<Relationships xmlns="http://schemas.openxmlformats.org/package/2006/relationships"><Relationship Id="rId3" Type="http://schemas.openxmlformats.org/officeDocument/2006/relationships/image" Target="../media/image25.png"/><Relationship Id="rId4" Type="http://schemas.openxmlformats.org/officeDocument/2006/relationships/image" Target="../media/image26.png"/><Relationship Id="rId1" Type="http://schemas.openxmlformats.org/officeDocument/2006/relationships/slideLayout" Target="../slideLayouts/slideLayout2.xml"/><Relationship Id="rId2" Type="http://schemas.openxmlformats.org/officeDocument/2006/relationships/notesSlide" Target="../notesSlides/notesSlide27.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8.xml"/><Relationship Id="rId3" Type="http://schemas.openxmlformats.org/officeDocument/2006/relationships/image" Target="../media/image27.emf"/></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9.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0.xml"/><Relationship Id="rId3" Type="http://schemas.openxmlformats.org/officeDocument/2006/relationships/image" Target="../media/image28.emf"/></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1.xml"/><Relationship Id="rId3" Type="http://schemas.openxmlformats.org/officeDocument/2006/relationships/chart" Target="../charts/chart4.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3.xml"/><Relationship Id="rId3" Type="http://schemas.openxmlformats.org/officeDocument/2006/relationships/chart" Target="../charts/chart5.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4.xml"/><Relationship Id="rId3" Type="http://schemas.openxmlformats.org/officeDocument/2006/relationships/image" Target="../media/image30.png"/></Relationships>
</file>

<file path=ppt/slides/_rels/slide37.xml.rels><?xml version="1.0" encoding="UTF-8" standalone="yes"?>
<Relationships xmlns="http://schemas.openxmlformats.org/package/2006/relationships"><Relationship Id="rId3" Type="http://schemas.openxmlformats.org/officeDocument/2006/relationships/notesSlide" Target="../notesSlides/notesSlide35.xml"/><Relationship Id="rId4" Type="http://schemas.openxmlformats.org/officeDocument/2006/relationships/oleObject" Target="../embeddings/oleObject9.bin"/><Relationship Id="rId5" Type="http://schemas.openxmlformats.org/officeDocument/2006/relationships/image" Target="../media/image31.emf"/><Relationship Id="rId6" Type="http://schemas.openxmlformats.org/officeDocument/2006/relationships/oleObject" Target="../embeddings/oleObject10.bin"/><Relationship Id="rId7" Type="http://schemas.openxmlformats.org/officeDocument/2006/relationships/image" Target="../media/image32.emf"/><Relationship Id="rId1" Type="http://schemas.openxmlformats.org/officeDocument/2006/relationships/vmlDrawing" Target="../drawings/vmlDrawing5.vml"/><Relationship Id="rId2"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6.xml"/></Relationships>
</file>

<file path=ppt/slides/_rels/slide39.xml.rels><?xml version="1.0" encoding="UTF-8" standalone="yes"?>
<Relationships xmlns="http://schemas.openxmlformats.org/package/2006/relationships"><Relationship Id="rId3" Type="http://schemas.openxmlformats.org/officeDocument/2006/relationships/notesSlide" Target="../notesSlides/notesSlide37.xml"/><Relationship Id="rId4" Type="http://schemas.openxmlformats.org/officeDocument/2006/relationships/oleObject" Target="../embeddings/oleObject11.bin"/><Relationship Id="rId5" Type="http://schemas.openxmlformats.org/officeDocument/2006/relationships/image" Target="../media/image33.emf"/><Relationship Id="rId1" Type="http://schemas.openxmlformats.org/officeDocument/2006/relationships/vmlDrawing" Target="../drawings/vmlDrawing6.vml"/><Relationship Id="rId2"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8.xml"/><Relationship Id="rId3" Type="http://schemas.openxmlformats.org/officeDocument/2006/relationships/image" Target="../media/image34.png"/></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9.xml"/><Relationship Id="rId3" Type="http://schemas.openxmlformats.org/officeDocument/2006/relationships/image" Target="../media/image35.png"/></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0.xml"/><Relationship Id="rId3" Type="http://schemas.openxmlformats.org/officeDocument/2006/relationships/image" Target="../media/image36.png"/></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1.xml"/></Relationships>
</file>

<file path=ppt/slides/_rels/slide44.xml.rels><?xml version="1.0" encoding="UTF-8" standalone="yes"?>
<Relationships xmlns="http://schemas.openxmlformats.org/package/2006/relationships"><Relationship Id="rId3" Type="http://schemas.openxmlformats.org/officeDocument/2006/relationships/notesSlide" Target="../notesSlides/notesSlide42.xml"/><Relationship Id="rId4" Type="http://schemas.openxmlformats.org/officeDocument/2006/relationships/oleObject" Target="../embeddings/oleObject12.bin"/><Relationship Id="rId5" Type="http://schemas.openxmlformats.org/officeDocument/2006/relationships/image" Target="../media/image37.emf"/><Relationship Id="rId6" Type="http://schemas.openxmlformats.org/officeDocument/2006/relationships/oleObject" Target="../embeddings/oleObject13.bin"/><Relationship Id="rId7" Type="http://schemas.openxmlformats.org/officeDocument/2006/relationships/image" Target="../media/image38.emf"/><Relationship Id="rId8" Type="http://schemas.openxmlformats.org/officeDocument/2006/relationships/oleObject" Target="../embeddings/oleObject14.bin"/><Relationship Id="rId9" Type="http://schemas.openxmlformats.org/officeDocument/2006/relationships/image" Target="../media/image39.emf"/><Relationship Id="rId10" Type="http://schemas.openxmlformats.org/officeDocument/2006/relationships/oleObject" Target="../embeddings/oleObject15.bin"/><Relationship Id="rId11" Type="http://schemas.openxmlformats.org/officeDocument/2006/relationships/image" Target="../media/image40.emf"/><Relationship Id="rId1" Type="http://schemas.openxmlformats.org/officeDocument/2006/relationships/vmlDrawing" Target="../drawings/vmlDrawing7.vml"/><Relationship Id="rId2"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3" Type="http://schemas.openxmlformats.org/officeDocument/2006/relationships/notesSlide" Target="../notesSlides/notesSlide43.xml"/><Relationship Id="rId4" Type="http://schemas.openxmlformats.org/officeDocument/2006/relationships/oleObject" Target="../embeddings/oleObject16.bin"/><Relationship Id="rId5" Type="http://schemas.openxmlformats.org/officeDocument/2006/relationships/image" Target="../media/image41.emf"/><Relationship Id="rId1" Type="http://schemas.openxmlformats.org/officeDocument/2006/relationships/vmlDrawing" Target="../drawings/vmlDrawing8.vml"/><Relationship Id="rId2"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3" Type="http://schemas.openxmlformats.org/officeDocument/2006/relationships/notesSlide" Target="../notesSlides/notesSlide44.xml"/><Relationship Id="rId4" Type="http://schemas.openxmlformats.org/officeDocument/2006/relationships/oleObject" Target="../embeddings/oleObject17.bin"/><Relationship Id="rId5" Type="http://schemas.openxmlformats.org/officeDocument/2006/relationships/image" Target="../media/image42.emf"/><Relationship Id="rId6" Type="http://schemas.openxmlformats.org/officeDocument/2006/relationships/oleObject" Target="../embeddings/oleObject18.bin"/><Relationship Id="rId7" Type="http://schemas.openxmlformats.org/officeDocument/2006/relationships/image" Target="../media/image43.emf"/><Relationship Id="rId8" Type="http://schemas.openxmlformats.org/officeDocument/2006/relationships/oleObject" Target="../embeddings/oleObject19.bin"/><Relationship Id="rId9" Type="http://schemas.openxmlformats.org/officeDocument/2006/relationships/image" Target="../media/image44.emf"/><Relationship Id="rId1" Type="http://schemas.openxmlformats.org/officeDocument/2006/relationships/vmlDrawing" Target="../drawings/vmlDrawing9.vml"/><Relationship Id="rId2"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3" Type="http://schemas.openxmlformats.org/officeDocument/2006/relationships/notesSlide" Target="../notesSlides/notesSlide45.xml"/><Relationship Id="rId4" Type="http://schemas.openxmlformats.org/officeDocument/2006/relationships/oleObject" Target="../embeddings/oleObject20.bin"/><Relationship Id="rId5" Type="http://schemas.openxmlformats.org/officeDocument/2006/relationships/image" Target="../media/image45.emf"/><Relationship Id="rId6" Type="http://schemas.openxmlformats.org/officeDocument/2006/relationships/oleObject" Target="../embeddings/oleObject21.bin"/><Relationship Id="rId7" Type="http://schemas.openxmlformats.org/officeDocument/2006/relationships/image" Target="../media/image46.emf"/><Relationship Id="rId8" Type="http://schemas.openxmlformats.org/officeDocument/2006/relationships/oleObject" Target="../embeddings/oleObject22.bin"/><Relationship Id="rId9" Type="http://schemas.openxmlformats.org/officeDocument/2006/relationships/image" Target="../media/image47.emf"/><Relationship Id="rId1" Type="http://schemas.openxmlformats.org/officeDocument/2006/relationships/vmlDrawing" Target="../drawings/vmlDrawing10.vml"/><Relationship Id="rId2"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3" Type="http://schemas.openxmlformats.org/officeDocument/2006/relationships/notesSlide" Target="../notesSlides/notesSlide46.xml"/><Relationship Id="rId4" Type="http://schemas.openxmlformats.org/officeDocument/2006/relationships/oleObject" Target="../embeddings/oleObject23.bin"/><Relationship Id="rId5" Type="http://schemas.openxmlformats.org/officeDocument/2006/relationships/image" Target="../media/image48.emf"/><Relationship Id="rId1" Type="http://schemas.openxmlformats.org/officeDocument/2006/relationships/vmlDrawing" Target="../drawings/vmlDrawing11.vml"/><Relationship Id="rId2"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3" Type="http://schemas.openxmlformats.org/officeDocument/2006/relationships/image" Target="../media/image49.png"/><Relationship Id="rId4" Type="http://schemas.openxmlformats.org/officeDocument/2006/relationships/image" Target="../media/image50.png"/><Relationship Id="rId5" Type="http://schemas.openxmlformats.org/officeDocument/2006/relationships/image" Target="../media/image51.png"/><Relationship Id="rId1" Type="http://schemas.openxmlformats.org/officeDocument/2006/relationships/slideLayout" Target="../slideLayouts/slideLayout2.xml"/><Relationship Id="rId2" Type="http://schemas.openxmlformats.org/officeDocument/2006/relationships/notesSlide" Target="../notesSlides/notesSlide47.xml"/></Relationships>
</file>

<file path=ppt/slides/_rels/slide50.xml.rels><?xml version="1.0" encoding="UTF-8" standalone="yes"?>
<Relationships xmlns="http://schemas.openxmlformats.org/package/2006/relationships"><Relationship Id="rId3" Type="http://schemas.openxmlformats.org/officeDocument/2006/relationships/notesSlide" Target="../notesSlides/notesSlide48.xml"/><Relationship Id="rId4" Type="http://schemas.openxmlformats.org/officeDocument/2006/relationships/oleObject" Target="../embeddings/oleObject24.bin"/><Relationship Id="rId5" Type="http://schemas.openxmlformats.org/officeDocument/2006/relationships/image" Target="../media/image52.emf"/><Relationship Id="rId1" Type="http://schemas.openxmlformats.org/officeDocument/2006/relationships/vmlDrawing" Target="../drawings/vmlDrawing12.vml"/><Relationship Id="rId2"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9.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0.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1.xml"/><Relationship Id="rId3" Type="http://schemas.openxmlformats.org/officeDocument/2006/relationships/image" Target="../media/image53.emf"/></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2.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3.xml"/><Relationship Id="rId3" Type="http://schemas.openxmlformats.org/officeDocument/2006/relationships/image" Target="../media/image54.emf"/></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4.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5.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6.xml"/></Relationships>
</file>

<file path=ppt/slides/_rels/slide59.xml.rels><?xml version="1.0" encoding="UTF-8" standalone="yes"?>
<Relationships xmlns="http://schemas.openxmlformats.org/package/2006/relationships"><Relationship Id="rId3" Type="http://schemas.openxmlformats.org/officeDocument/2006/relationships/notesSlide" Target="../notesSlides/notesSlide57.xml"/><Relationship Id="rId4" Type="http://schemas.openxmlformats.org/officeDocument/2006/relationships/oleObject" Target="../embeddings/oleObject25.bin"/><Relationship Id="rId5" Type="http://schemas.openxmlformats.org/officeDocument/2006/relationships/oleObject" Target="../embeddings/Microsoft_Excel_97_-_2004_Worksheet2.xls"/><Relationship Id="rId6" Type="http://schemas.openxmlformats.org/officeDocument/2006/relationships/image" Target="../media/image55.emf"/><Relationship Id="rId1" Type="http://schemas.openxmlformats.org/officeDocument/2006/relationships/vmlDrawing" Target="../drawings/vmlDrawing13.vml"/><Relationship Id="rId2"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8.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9.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0.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1.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2.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3.xml"/><Relationship Id="rId3" Type="http://schemas.openxmlformats.org/officeDocument/2006/relationships/image" Target="../media/image56.png"/></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4.xml"/><Relationship Id="rId3" Type="http://schemas.openxmlformats.org/officeDocument/2006/relationships/image" Target="../media/image57.png"/></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5.xml"/><Relationship Id="rId3" Type="http://schemas.openxmlformats.org/officeDocument/2006/relationships/image" Target="../media/image58.png"/></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6.xml"/><Relationship Id="rId3" Type="http://schemas.openxmlformats.org/officeDocument/2006/relationships/image" Target="../media/image59.png"/></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7.xml"/><Relationship Id="rId3" Type="http://schemas.openxmlformats.org/officeDocument/2006/relationships/image" Target="../media/image60.png"/></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61.png"/><Relationship Id="rId3" Type="http://schemas.openxmlformats.org/officeDocument/2006/relationships/image" Target="../media/image62.png"/></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8.xml"/><Relationship Id="rId3" Type="http://schemas.openxmlformats.org/officeDocument/2006/relationships/image" Target="../media/image63.png"/></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9.xml"/><Relationship Id="rId3" Type="http://schemas.openxmlformats.org/officeDocument/2006/relationships/image" Target="../media/image64.emf"/></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0.xml"/></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1.xml"/><Relationship Id="rId3" Type="http://schemas.openxmlformats.org/officeDocument/2006/relationships/image" Target="../media/image65.emf"/></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2.xml"/><Relationship Id="rId3" Type="http://schemas.openxmlformats.org/officeDocument/2006/relationships/image" Target="../media/image66.png"/></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3.xml"/><Relationship Id="rId3" Type="http://schemas.openxmlformats.org/officeDocument/2006/relationships/image" Target="../media/image67.png"/></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4.xml"/><Relationship Id="rId3" Type="http://schemas.openxmlformats.org/officeDocument/2006/relationships/image" Target="../media/image68.png"/></Relationships>
</file>

<file path=ppt/slides/_rels/slide7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5.xml"/><Relationship Id="rId3" Type="http://schemas.openxmlformats.org/officeDocument/2006/relationships/image" Target="../media/image69.emf"/></Relationships>
</file>

<file path=ppt/slides/_rels/slide7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6.xml"/></Relationships>
</file>

<file path=ppt/slides/_rels/slide8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7.xml"/></Relationships>
</file>

<file path=ppt/slides/_rels/slide8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8.xml"/><Relationship Id="rId3" Type="http://schemas.openxmlformats.org/officeDocument/2006/relationships/image" Target="../media/image70.png"/></Relationships>
</file>

<file path=ppt/slides/_rels/slide8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9.xml"/></Relationships>
</file>

<file path=ppt/slides/_rels/slide8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0.xml"/><Relationship Id="rId3" Type="http://schemas.openxmlformats.org/officeDocument/2006/relationships/image" Target="../media/image71.png"/></Relationships>
</file>

<file path=ppt/slides/_rels/slide86.xml.rels><?xml version="1.0" encoding="UTF-8" standalone="yes"?>
<Relationships xmlns="http://schemas.openxmlformats.org/package/2006/relationships"><Relationship Id="rId3" Type="http://schemas.openxmlformats.org/officeDocument/2006/relationships/image" Target="../media/image72.png"/><Relationship Id="rId4" Type="http://schemas.openxmlformats.org/officeDocument/2006/relationships/image" Target="../media/image73.png"/><Relationship Id="rId1" Type="http://schemas.openxmlformats.org/officeDocument/2006/relationships/slideLayout" Target="../slideLayouts/slideLayout2.xml"/><Relationship Id="rId2" Type="http://schemas.openxmlformats.org/officeDocument/2006/relationships/notesSlide" Target="../notesSlides/notesSlide81.xml"/></Relationships>
</file>

<file path=ppt/slides/_rels/slide8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2.xml"/></Relationships>
</file>

<file path=ppt/slides/_rels/slide8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74.png"/></Relationships>
</file>

<file path=ppt/slides/_rels/slide8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3.xml"/><Relationship Id="rId3" Type="http://schemas.openxmlformats.org/officeDocument/2006/relationships/image" Target="../media/image75.png"/></Relationships>
</file>

<file path=ppt/slides/_rels/slide9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4.xml"/></Relationships>
</file>

<file path=ppt/slides/_rels/slide9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5.xml"/></Relationships>
</file>

<file path=ppt/slides/_rels/slide9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6.xml"/><Relationship Id="rId3" Type="http://schemas.openxmlformats.org/officeDocument/2006/relationships/image" Target="../media/image76.tiff"/></Relationships>
</file>

<file path=ppt/slides/_rels/slide9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7.xml"/><Relationship Id="rId3" Type="http://schemas.openxmlformats.org/officeDocument/2006/relationships/image" Target="../media/image77.tiff"/></Relationships>
</file>

<file path=ppt/slides/_rels/slide94.xml.rels><?xml version="1.0" encoding="UTF-8" standalone="yes"?>
<Relationships xmlns="http://schemas.openxmlformats.org/package/2006/relationships"><Relationship Id="rId3" Type="http://schemas.openxmlformats.org/officeDocument/2006/relationships/image" Target="../media/image78.png"/><Relationship Id="rId4" Type="http://schemas.openxmlformats.org/officeDocument/2006/relationships/image" Target="../media/image79.png"/><Relationship Id="rId1" Type="http://schemas.openxmlformats.org/officeDocument/2006/relationships/slideLayout" Target="../slideLayouts/slideLayout2.xml"/><Relationship Id="rId2" Type="http://schemas.openxmlformats.org/officeDocument/2006/relationships/notesSlide" Target="../notesSlides/notesSlide88.xml"/></Relationships>
</file>

<file path=ppt/slides/_rels/slide9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9.xml"/></Relationships>
</file>

<file path=ppt/slides/_rels/slide9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0.xml"/></Relationships>
</file>

<file path=ppt/slides/_rels/slide9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1.xml"/></Relationships>
</file>

<file path=ppt/slides/_rels/slide9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2.xml"/></Relationships>
</file>

<file path=ppt/slides/_rels/slide9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3.xml"/></Relationships>
</file>

<file path=ppt/slides/_rels/slide10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4.xml"/></Relationships>
</file>

<file path=ppt/slides/_rels/slide10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5.xml"/></Relationships>
</file>

<file path=ppt/slides/_rels/slide10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6.xml"/></Relationships>
</file>

<file path=ppt/slides/_rels/slide10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7.xml"/></Relationships>
</file>

<file path=ppt/slides/_rels/slide10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8.xml"/></Relationships>
</file>

<file path=ppt/slides/_rels/slide10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99.xml"/></Relationships>
</file>

<file path=ppt/slides/_rels/slide10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00.xml"/></Relationships>
</file>

<file path=ppt/slides/_rels/slide10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01.xml"/></Relationships>
</file>

<file path=ppt/slides/_rels/slide10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02.xml"/></Relationships>
</file>

<file path=ppt/slides/_rels/slide1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03.xml"/></Relationships>
</file>

<file path=ppt/slides/_rels/slide11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04.xml"/></Relationships>
</file>

<file path=ppt/slides/_rels/slide11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05.xml"/></Relationships>
</file>

<file path=ppt/slides/_rels/slide11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06.xml"/></Relationships>
</file>

<file path=ppt/slides/_rels/slide114.xml.rels><?xml version="1.0" encoding="UTF-8" standalone="yes"?>
<Relationships xmlns="http://schemas.openxmlformats.org/package/2006/relationships"><Relationship Id="rId3" Type="http://schemas.openxmlformats.org/officeDocument/2006/relationships/notesSlide" Target="../notesSlides/notesSlide107.xml"/><Relationship Id="rId4" Type="http://schemas.openxmlformats.org/officeDocument/2006/relationships/oleObject" Target="../embeddings/oleObject26.bin"/><Relationship Id="rId5" Type="http://schemas.openxmlformats.org/officeDocument/2006/relationships/package" Target="../embeddings/Microsoft_Word_Document1.docx"/><Relationship Id="rId6" Type="http://schemas.openxmlformats.org/officeDocument/2006/relationships/image" Target="../media/image80.emf"/><Relationship Id="rId1" Type="http://schemas.openxmlformats.org/officeDocument/2006/relationships/vmlDrawing" Target="../drawings/vmlDrawing14.vml"/><Relationship Id="rId2" Type="http://schemas.openxmlformats.org/officeDocument/2006/relationships/slideLayout" Target="../slideLayouts/slideLayout2.xml"/></Relationships>
</file>

<file path=ppt/slides/_rels/slide11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08.xml"/></Relationships>
</file>

<file path=ppt/slides/_rels/slide116.xml.rels><?xml version="1.0" encoding="UTF-8" standalone="yes"?>
<Relationships xmlns="http://schemas.openxmlformats.org/package/2006/relationships"><Relationship Id="rId3" Type="http://schemas.openxmlformats.org/officeDocument/2006/relationships/notesSlide" Target="../notesSlides/notesSlide109.xml"/><Relationship Id="rId4" Type="http://schemas.openxmlformats.org/officeDocument/2006/relationships/oleObject" Target="../embeddings/oleObject27.bin"/><Relationship Id="rId5" Type="http://schemas.openxmlformats.org/officeDocument/2006/relationships/package" Target="../embeddings/Microsoft_Word_Document2.docx"/><Relationship Id="rId6" Type="http://schemas.openxmlformats.org/officeDocument/2006/relationships/image" Target="../media/image81.emf"/><Relationship Id="rId7" Type="http://schemas.openxmlformats.org/officeDocument/2006/relationships/oleObject" Target="../embeddings/oleObject28.bin"/><Relationship Id="rId8" Type="http://schemas.openxmlformats.org/officeDocument/2006/relationships/package" Target="../embeddings/Microsoft_Word_Document3.docx"/><Relationship Id="rId9" Type="http://schemas.openxmlformats.org/officeDocument/2006/relationships/image" Target="../media/image82.png"/><Relationship Id="rId1" Type="http://schemas.openxmlformats.org/officeDocument/2006/relationships/vmlDrawing" Target="../drawings/vmlDrawing15.vml"/><Relationship Id="rId2" Type="http://schemas.openxmlformats.org/officeDocument/2006/relationships/slideLayout" Target="../slideLayouts/slideLayout2.xml"/></Relationships>
</file>

<file path=ppt/slides/_rels/slide117.xml.rels><?xml version="1.0" encoding="UTF-8" standalone="yes"?>
<Relationships xmlns="http://schemas.openxmlformats.org/package/2006/relationships"><Relationship Id="rId3" Type="http://schemas.openxmlformats.org/officeDocument/2006/relationships/notesSlide" Target="../notesSlides/notesSlide110.xml"/><Relationship Id="rId4" Type="http://schemas.openxmlformats.org/officeDocument/2006/relationships/oleObject" Target="../embeddings/oleObject29.bin"/><Relationship Id="rId5" Type="http://schemas.openxmlformats.org/officeDocument/2006/relationships/package" Target="../embeddings/Microsoft_Word_Document4.docx"/><Relationship Id="rId6" Type="http://schemas.openxmlformats.org/officeDocument/2006/relationships/image" Target="../media/image83.emf"/><Relationship Id="rId1" Type="http://schemas.openxmlformats.org/officeDocument/2006/relationships/vmlDrawing" Target="../drawings/vmlDrawing16.vml"/><Relationship Id="rId2" Type="http://schemas.openxmlformats.org/officeDocument/2006/relationships/slideLayout" Target="../slideLayouts/slideLayout2.xml"/></Relationships>
</file>

<file path=ppt/slides/_rels/slide118.xml.rels><?xml version="1.0" encoding="UTF-8" standalone="yes"?>
<Relationships xmlns="http://schemas.openxmlformats.org/package/2006/relationships"><Relationship Id="rId3" Type="http://schemas.openxmlformats.org/officeDocument/2006/relationships/notesSlide" Target="../notesSlides/notesSlide111.xml"/><Relationship Id="rId4" Type="http://schemas.openxmlformats.org/officeDocument/2006/relationships/oleObject" Target="../embeddings/oleObject30.bin"/><Relationship Id="rId5" Type="http://schemas.openxmlformats.org/officeDocument/2006/relationships/package" Target="../embeddings/Microsoft_Word_Document5.docx"/><Relationship Id="rId6" Type="http://schemas.openxmlformats.org/officeDocument/2006/relationships/image" Target="../media/image84.emf"/><Relationship Id="rId1" Type="http://schemas.openxmlformats.org/officeDocument/2006/relationships/vmlDrawing" Target="../drawings/vmlDrawing17.vml"/><Relationship Id="rId2" Type="http://schemas.openxmlformats.org/officeDocument/2006/relationships/slideLayout" Target="../slideLayouts/slideLayout2.xml"/></Relationships>
</file>

<file path=ppt/slides/_rels/slide119.xml.rels><?xml version="1.0" encoding="UTF-8" standalone="yes"?>
<Relationships xmlns="http://schemas.openxmlformats.org/package/2006/relationships"><Relationship Id="rId3" Type="http://schemas.openxmlformats.org/officeDocument/2006/relationships/notesSlide" Target="../notesSlides/notesSlide112.xml"/><Relationship Id="rId4" Type="http://schemas.openxmlformats.org/officeDocument/2006/relationships/oleObject" Target="../embeddings/oleObject31.bin"/><Relationship Id="rId5" Type="http://schemas.openxmlformats.org/officeDocument/2006/relationships/package" Target="../embeddings/Microsoft_Word_Document6.docx"/><Relationship Id="rId6" Type="http://schemas.openxmlformats.org/officeDocument/2006/relationships/image" Target="../media/image85.emf"/><Relationship Id="rId1" Type="http://schemas.openxmlformats.org/officeDocument/2006/relationships/vmlDrawing" Target="../drawings/vmlDrawing18.vml"/><Relationship Id="rId2" Type="http://schemas.openxmlformats.org/officeDocument/2006/relationships/slideLayout" Target="../slideLayouts/slideLayout2.xml"/></Relationships>
</file>

<file path=ppt/slides/_rels/slide120.xml.rels><?xml version="1.0" encoding="UTF-8" standalone="yes"?>
<Relationships xmlns="http://schemas.openxmlformats.org/package/2006/relationships"><Relationship Id="rId3" Type="http://schemas.openxmlformats.org/officeDocument/2006/relationships/notesSlide" Target="../notesSlides/notesSlide113.xml"/><Relationship Id="rId4" Type="http://schemas.openxmlformats.org/officeDocument/2006/relationships/oleObject" Target="../embeddings/oleObject32.bin"/><Relationship Id="rId5" Type="http://schemas.openxmlformats.org/officeDocument/2006/relationships/package" Target="../embeddings/Microsoft_Word_Document7.docx"/><Relationship Id="rId6" Type="http://schemas.openxmlformats.org/officeDocument/2006/relationships/image" Target="../media/image86.emf"/><Relationship Id="rId1" Type="http://schemas.openxmlformats.org/officeDocument/2006/relationships/vmlDrawing" Target="../drawings/vmlDrawing19.vml"/><Relationship Id="rId2" Type="http://schemas.openxmlformats.org/officeDocument/2006/relationships/slideLayout" Target="../slideLayouts/slideLayout2.xml"/></Relationships>
</file>

<file path=ppt/slides/_rels/slide121.xml.rels><?xml version="1.0" encoding="UTF-8" standalone="yes"?>
<Relationships xmlns="http://schemas.openxmlformats.org/package/2006/relationships"><Relationship Id="rId3" Type="http://schemas.openxmlformats.org/officeDocument/2006/relationships/notesSlide" Target="../notesSlides/notesSlide114.xml"/><Relationship Id="rId4" Type="http://schemas.openxmlformats.org/officeDocument/2006/relationships/oleObject" Target="../embeddings/oleObject33.bin"/><Relationship Id="rId5" Type="http://schemas.openxmlformats.org/officeDocument/2006/relationships/package" Target="../embeddings/Microsoft_Word_Document8.docx"/><Relationship Id="rId6" Type="http://schemas.openxmlformats.org/officeDocument/2006/relationships/image" Target="../media/image87.emf"/><Relationship Id="rId1" Type="http://schemas.openxmlformats.org/officeDocument/2006/relationships/vmlDrawing" Target="../drawings/vmlDrawing20.vml"/><Relationship Id="rId2" Type="http://schemas.openxmlformats.org/officeDocument/2006/relationships/slideLayout" Target="../slideLayouts/slideLayout2.xml"/></Relationships>
</file>

<file path=ppt/slides/_rels/slide122.xml.rels><?xml version="1.0" encoding="UTF-8" standalone="yes"?>
<Relationships xmlns="http://schemas.openxmlformats.org/package/2006/relationships"><Relationship Id="rId3" Type="http://schemas.openxmlformats.org/officeDocument/2006/relationships/notesSlide" Target="../notesSlides/notesSlide115.xml"/><Relationship Id="rId4" Type="http://schemas.openxmlformats.org/officeDocument/2006/relationships/oleObject" Target="../embeddings/oleObject34.bin"/><Relationship Id="rId5" Type="http://schemas.openxmlformats.org/officeDocument/2006/relationships/image" Target="../media/image88.emf"/><Relationship Id="rId6" Type="http://schemas.openxmlformats.org/officeDocument/2006/relationships/oleObject" Target="../embeddings/oleObject35.bin"/><Relationship Id="rId7" Type="http://schemas.openxmlformats.org/officeDocument/2006/relationships/image" Target="../media/image89.emf"/><Relationship Id="rId1" Type="http://schemas.openxmlformats.org/officeDocument/2006/relationships/vmlDrawing" Target="../drawings/vmlDrawing21.vml"/><Relationship Id="rId2" Type="http://schemas.openxmlformats.org/officeDocument/2006/relationships/slideLayout" Target="../slideLayouts/slideLayout2.xml"/></Relationships>
</file>

<file path=ppt/slides/_rels/slide12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16.xml"/></Relationships>
</file>

<file path=ppt/slides/_rels/slide12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17.xml"/></Relationships>
</file>

<file path=ppt/slides/_rels/slide12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18.xml"/></Relationships>
</file>

<file path=ppt/slides/_rels/slide12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19.xml"/></Relationships>
</file>

<file path=ppt/slides/_rels/slide12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20.xml"/></Relationships>
</file>

<file path=ppt/slides/_rels/slide12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21.xml"/></Relationships>
</file>

<file path=ppt/slides/_rels/slide12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22.xml"/></Relationships>
</file>

<file path=ppt/slides/_rels/slide13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23.xml"/></Relationships>
</file>

<file path=ppt/slides/_rels/slide13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24.xml"/></Relationships>
</file>

<file path=ppt/slides/_rels/slide13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25.xml"/></Relationships>
</file>

<file path=ppt/slides/_rels/slide13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26.xml"/></Relationships>
</file>

<file path=ppt/slides/_rels/slide13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27.xml"/><Relationship Id="rId3" Type="http://schemas.openxmlformats.org/officeDocument/2006/relationships/image" Target="../media/image90.emf"/></Relationships>
</file>

<file path=ppt/slides/_rels/slide13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28.xml"/></Relationships>
</file>

<file path=ppt/slides/_rels/slide13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29.xml"/></Relationships>
</file>

<file path=ppt/slides/_rels/slide13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30.xml"/></Relationships>
</file>

<file path=ppt/slides/_rels/slide13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31.xml"/></Relationships>
</file>

<file path=ppt/slides/_rels/slide13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32.xml"/></Relationships>
</file>

<file path=ppt/slides/_rels/slide14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33.xml"/></Relationships>
</file>

<file path=ppt/slides/_rels/slide14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34.xml"/></Relationships>
</file>

<file path=ppt/slides/_rels/slide14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35.xml"/></Relationships>
</file>

<file path=ppt/slides/_rels/slide14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36.xml"/></Relationships>
</file>

<file path=ppt/slides/_rels/slide14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37.xml"/></Relationships>
</file>

<file path=ppt/slides/_rels/slide14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38.xml"/><Relationship Id="rId3" Type="http://schemas.openxmlformats.org/officeDocument/2006/relationships/image" Target="../media/image91.emf"/></Relationships>
</file>

<file path=ppt/slides/_rels/slide146.xml.rels><?xml version="1.0" encoding="UTF-8" standalone="yes"?>
<Relationships xmlns="http://schemas.openxmlformats.org/package/2006/relationships"><Relationship Id="rId3" Type="http://schemas.openxmlformats.org/officeDocument/2006/relationships/notesSlide" Target="../notesSlides/notesSlide139.xml"/><Relationship Id="rId4" Type="http://schemas.openxmlformats.org/officeDocument/2006/relationships/oleObject" Target="file:////All%20My%20Stuff/Home%20Page%202002/AppldResearch/LiqDiscount/liqdiscount.doc!OLE_LINK1" TargetMode="External"/><Relationship Id="rId5" Type="http://schemas.openxmlformats.org/officeDocument/2006/relationships/image" Target="../media/image92.png"/><Relationship Id="rId1" Type="http://schemas.openxmlformats.org/officeDocument/2006/relationships/vmlDrawing" Target="../drawings/vmlDrawing22.vml"/><Relationship Id="rId2" Type="http://schemas.openxmlformats.org/officeDocument/2006/relationships/slideLayout" Target="../slideLayouts/slideLayout2.xml"/></Relationships>
</file>

<file path=ppt/slides/_rels/slide14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40.xml"/></Relationships>
</file>

<file path=ppt/slides/_rels/slide14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41.xml"/></Relationships>
</file>

<file path=ppt/slides/_rels/slide14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42.xml"/></Relationships>
</file>

<file path=ppt/slides/_rels/slide15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43.xml"/></Relationships>
</file>

<file path=ppt/slides/_rels/slide15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44.xml"/></Relationships>
</file>

<file path=ppt/slides/_rels/slide15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45.xml"/><Relationship Id="rId3" Type="http://schemas.openxmlformats.org/officeDocument/2006/relationships/image" Target="../media/image93.png"/></Relationships>
</file>

<file path=ppt/slides/_rels/slide15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46.xml"/></Relationships>
</file>

<file path=ppt/slides/_rels/slide15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47.xml"/></Relationships>
</file>

<file path=ppt/slides/_rels/slide15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48.xml"/><Relationship Id="rId3" Type="http://schemas.openxmlformats.org/officeDocument/2006/relationships/image" Target="../media/image94.emf"/></Relationships>
</file>

<file path=ppt/slides/_rels/slide15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49.xml"/></Relationships>
</file>

<file path=ppt/slides/_rels/slide15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50.xml"/></Relationships>
</file>

<file path=ppt/slides/_rels/slide15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51.xml"/></Relationships>
</file>

<file path=ppt/slides/_rels/slide15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52.xml"/></Relationships>
</file>

<file path=ppt/slides/_rels/slide16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53.xml"/></Relationships>
</file>

<file path=ppt/slides/_rels/slide16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54.xml"/></Relationships>
</file>

<file path=ppt/slides/_rels/slide16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55.xml"/><Relationship Id="rId3" Type="http://schemas.openxmlformats.org/officeDocument/2006/relationships/image" Target="../media/image95.png"/></Relationships>
</file>

<file path=ppt/slides/_rels/slide16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56.xml"/><Relationship Id="rId3" Type="http://schemas.openxmlformats.org/officeDocument/2006/relationships/image" Target="../media/image96.png"/></Relationships>
</file>

<file path=ppt/slides/_rels/slide16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57.xml"/></Relationships>
</file>

<file path=ppt/slides/_rels/slide16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58.xml"/></Relationships>
</file>

<file path=ppt/slides/_rels/slide16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59.xml"/></Relationships>
</file>

<file path=ppt/slides/_rels/slide16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60.xml"/></Relationships>
</file>

<file path=ppt/slides/_rels/slide16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61.xml"/></Relationships>
</file>

<file path=ppt/slides/_rels/slide16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6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7" name="Rectangle 2"/>
          <p:cNvSpPr>
            <a:spLocks noGrp="1" noChangeArrowheads="1"/>
          </p:cNvSpPr>
          <p:nvPr>
            <p:ph type="ctrTitle"/>
          </p:nvPr>
        </p:nvSpPr>
        <p:spPr/>
        <p:txBody>
          <a:bodyPr>
            <a:normAutofit fontScale="90000"/>
          </a:bodyPr>
          <a:lstStyle/>
          <a:p>
            <a:pPr eaLnBrk="1" fontAlgn="auto" hangingPunct="1">
              <a:spcAft>
                <a:spcPts val="0"/>
              </a:spcAft>
              <a:defRPr/>
            </a:pPr>
            <a:r>
              <a:rPr lang="en-US" dirty="0" smtClean="0">
                <a:ea typeface="+mj-ea"/>
                <a:cs typeface="+mj-cs"/>
              </a:rPr>
              <a:t>Valuation</a:t>
            </a:r>
            <a:r>
              <a:rPr lang="en-US" smtClean="0">
                <a:ea typeface="+mj-ea"/>
                <a:cs typeface="+mj-cs"/>
              </a:rPr>
              <a:t>: Packet 2</a:t>
            </a:r>
            <a:br>
              <a:rPr lang="en-US" smtClean="0">
                <a:ea typeface="+mj-ea"/>
                <a:cs typeface="+mj-cs"/>
              </a:rPr>
            </a:br>
            <a:r>
              <a:rPr lang="en-US" smtClean="0">
                <a:ea typeface="+mj-ea"/>
                <a:cs typeface="+mj-cs"/>
              </a:rPr>
              <a:t>Relative </a:t>
            </a:r>
            <a:r>
              <a:rPr lang="en-US" dirty="0" smtClean="0">
                <a:ea typeface="+mj-ea"/>
                <a:cs typeface="+mj-cs"/>
              </a:rPr>
              <a:t>Valuation, Asset-based valuation and Private Company Valuation</a:t>
            </a:r>
            <a:endParaRPr lang="en-US" dirty="0">
              <a:ea typeface="+mj-ea"/>
              <a:cs typeface="+mj-cs"/>
            </a:endParaRPr>
          </a:p>
        </p:txBody>
      </p:sp>
      <p:sp>
        <p:nvSpPr>
          <p:cNvPr id="4098" name="Rectangle 3"/>
          <p:cNvSpPr>
            <a:spLocks noGrp="1" noChangeArrowheads="1"/>
          </p:cNvSpPr>
          <p:nvPr>
            <p:ph type="subTitle" idx="1"/>
          </p:nvPr>
        </p:nvSpPr>
        <p:spPr>
          <a:xfrm>
            <a:off x="2362200" y="6049963"/>
            <a:ext cx="6705600" cy="685800"/>
          </a:xfrm>
        </p:spPr>
        <p:txBody>
          <a:bodyPr>
            <a:normAutofit fontScale="77500" lnSpcReduction="20000"/>
          </a:bodyPr>
          <a:lstStyle/>
          <a:p>
            <a:pPr eaLnBrk="1" fontAlgn="auto" hangingPunct="1">
              <a:spcAft>
                <a:spcPts val="0"/>
              </a:spcAft>
              <a:buFont typeface="Wingdings"/>
              <a:buNone/>
              <a:defRPr/>
            </a:pPr>
            <a:r>
              <a:rPr lang="en-US" dirty="0" smtClean="0">
                <a:ea typeface="+mn-ea"/>
                <a:cs typeface="+mn-cs"/>
              </a:rPr>
              <a:t>Aswath Damodaran</a:t>
            </a:r>
          </a:p>
          <a:p>
            <a:pPr eaLnBrk="1" fontAlgn="auto" hangingPunct="1">
              <a:spcAft>
                <a:spcPts val="0"/>
              </a:spcAft>
              <a:buFont typeface="Wingdings"/>
              <a:buNone/>
              <a:defRPr/>
            </a:pPr>
            <a:r>
              <a:rPr lang="en-US" dirty="0" smtClean="0">
                <a:ea typeface="+mn-ea"/>
                <a:cs typeface="+mn-cs"/>
              </a:rPr>
              <a:t>Updated: January 2017</a:t>
            </a:r>
            <a:endParaRPr lang="en-US" dirty="0">
              <a:ea typeface="+mn-ea"/>
              <a:cs typeface="+mn-cs"/>
            </a:endParaRPr>
          </a:p>
        </p:txBody>
      </p:sp>
      <p:sp>
        <p:nvSpPr>
          <p:cNvPr id="16387" name="Date Placeholder 3"/>
          <p:cNvSpPr>
            <a:spLocks noGrp="1"/>
          </p:cNvSpPr>
          <p:nvPr>
            <p:ph type="dt"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2000" dirty="0" smtClean="0">
                <a:solidFill>
                  <a:srgbClr val="FFFFFF"/>
                </a:solidFill>
              </a:rPr>
              <a:t>1/5/17</a:t>
            </a:r>
            <a:endParaRPr lang="en-US" altLang="en-US" sz="2000" dirty="0">
              <a:solidFill>
                <a:srgbClr val="FFFFFF"/>
              </a:solidFill>
            </a:endParaRPr>
          </a:p>
        </p:txBody>
      </p:sp>
      <p:sp>
        <p:nvSpPr>
          <p:cNvPr id="16388" name="Footer Placeholder 4"/>
          <p:cNvSpPr>
            <a:spLocks noGrp="1"/>
          </p:cNvSpPr>
          <p:nvPr>
            <p:ph type="ftr"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16389" name="Slide Number Placeholder 5"/>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fld id="{24D1EBC0-0F78-AB4D-9A9C-B1C52DEC3470}" type="slidenum">
              <a:rPr lang="en-US" altLang="en-US" sz="1400">
                <a:solidFill>
                  <a:schemeClr val="tx2"/>
                </a:solidFill>
              </a:rPr>
              <a:pPr/>
              <a:t>1</a:t>
            </a:fld>
            <a:endParaRPr lang="en-US" altLang="en-US" sz="1400">
              <a:solidFill>
                <a:schemeClr val="tx2"/>
              </a:solidFill>
            </a:endParaRPr>
          </a:p>
        </p:txBody>
      </p:sp>
    </p:spTree>
  </p:cSld>
  <p:clrMapOvr>
    <a:masterClrMapping/>
  </p:clrMapOvr>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5857" name="Title 1"/>
          <p:cNvSpPr>
            <a:spLocks noGrp="1"/>
          </p:cNvSpPr>
          <p:nvPr>
            <p:ph type="title"/>
          </p:nvPr>
        </p:nvSpPr>
        <p:spPr>
          <a:xfrm>
            <a:off x="612775" y="228600"/>
            <a:ext cx="8153400" cy="990600"/>
          </a:xfrm>
        </p:spPr>
        <p:txBody>
          <a:bodyPr/>
          <a:lstStyle/>
          <a:p>
            <a:r>
              <a:rPr lang="en-US" altLang="en-US">
                <a:ea typeface="ＭＳ Ｐゴシック" charset="-128"/>
              </a:rPr>
              <a:t>Test 1: Are you pricing or valuing?</a:t>
            </a:r>
          </a:p>
        </p:txBody>
      </p:sp>
      <p:sp>
        <p:nvSpPr>
          <p:cNvPr id="505858" name="Footer Placeholder 3"/>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eaLnBrk="0" hangingPunct="0">
              <a:defRPr sz="2400">
                <a:solidFill>
                  <a:schemeClr val="tx1"/>
                </a:solidFill>
                <a:latin typeface="Times" charset="0"/>
                <a:ea typeface="ＭＳ Ｐゴシック" charset="-128"/>
              </a:defRPr>
            </a:lvl1pPr>
            <a:lvl2pPr marL="742950" indent="-285750" eaLnBrk="0" hangingPunct="0">
              <a:defRPr sz="2400">
                <a:solidFill>
                  <a:schemeClr val="tx1"/>
                </a:solidFill>
                <a:latin typeface="Times" charset="0"/>
                <a:ea typeface="ＭＳ Ｐゴシック" charset="-128"/>
              </a:defRPr>
            </a:lvl2pPr>
            <a:lvl3pPr marL="1143000" indent="-228600" eaLnBrk="0" hangingPunct="0">
              <a:defRPr sz="2400">
                <a:solidFill>
                  <a:schemeClr val="tx1"/>
                </a:solidFill>
                <a:latin typeface="Times" charset="0"/>
                <a:ea typeface="ＭＳ Ｐゴシック" charset="-128"/>
              </a:defRPr>
            </a:lvl3pPr>
            <a:lvl4pPr marL="1600200" indent="-228600" eaLnBrk="0" hangingPunct="0">
              <a:defRPr sz="2400">
                <a:solidFill>
                  <a:schemeClr val="tx1"/>
                </a:solidFill>
                <a:latin typeface="Times" charset="0"/>
                <a:ea typeface="ＭＳ Ｐゴシック" charset="-128"/>
              </a:defRPr>
            </a:lvl4pPr>
            <a:lvl5pPr marL="2057400" indent="-228600" eaLnBrk="0" hangingPunct="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eaLnBrk="1" hangingPunct="1"/>
            <a:r>
              <a:rPr lang="en-US" altLang="en-US" sz="1400">
                <a:solidFill>
                  <a:schemeClr val="tx2"/>
                </a:solidFill>
              </a:rPr>
              <a:t>Aswath Damodaran</a:t>
            </a:r>
          </a:p>
        </p:txBody>
      </p:sp>
      <p:sp>
        <p:nvSpPr>
          <p:cNvPr id="5" name="Slide Number Placeholder 4"/>
          <p:cNvSpPr>
            <a:spLocks noGrp="1"/>
          </p:cNvSpPr>
          <p:nvPr>
            <p:ph type="sldNum" sz="quarter" idx="11"/>
          </p:nvPr>
        </p:nvSpPr>
        <p:spPr/>
        <p:txBody>
          <a:bodyPr/>
          <a:lstStyle>
            <a:lvl1pPr eaLnBrk="0" hangingPunct="0">
              <a:defRPr sz="2400">
                <a:solidFill>
                  <a:schemeClr val="tx1"/>
                </a:solidFill>
                <a:latin typeface="Times" charset="0"/>
                <a:ea typeface="ＭＳ Ｐゴシック" charset="-128"/>
              </a:defRPr>
            </a:lvl1pPr>
            <a:lvl2pPr marL="742950" indent="-285750" eaLnBrk="0" hangingPunct="0">
              <a:defRPr sz="2400">
                <a:solidFill>
                  <a:schemeClr val="tx1"/>
                </a:solidFill>
                <a:latin typeface="Times" charset="0"/>
                <a:ea typeface="ＭＳ Ｐゴシック" charset="-128"/>
              </a:defRPr>
            </a:lvl2pPr>
            <a:lvl3pPr marL="1143000" indent="-228600" eaLnBrk="0" hangingPunct="0">
              <a:defRPr sz="2400">
                <a:solidFill>
                  <a:schemeClr val="tx1"/>
                </a:solidFill>
                <a:latin typeface="Times" charset="0"/>
                <a:ea typeface="ＭＳ Ｐゴシック" charset="-128"/>
              </a:defRPr>
            </a:lvl3pPr>
            <a:lvl4pPr marL="1600200" indent="-228600" eaLnBrk="0" hangingPunct="0">
              <a:defRPr sz="2400">
                <a:solidFill>
                  <a:schemeClr val="tx1"/>
                </a:solidFill>
                <a:latin typeface="Times" charset="0"/>
                <a:ea typeface="ＭＳ Ｐゴシック" charset="-128"/>
              </a:defRPr>
            </a:lvl4pPr>
            <a:lvl5pPr marL="2057400" indent="-228600" eaLnBrk="0" hangingPunct="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eaLnBrk="1" hangingPunct="1">
              <a:lnSpc>
                <a:spcPct val="80000"/>
              </a:lnSpc>
            </a:pPr>
            <a:fld id="{F7C0DAF5-1EE4-F34A-8BB1-B578B4790D85}" type="slidenum">
              <a:rPr lang="en-US" altLang="en-US" sz="1200">
                <a:solidFill>
                  <a:srgbClr val="FFFFFF"/>
                </a:solidFill>
              </a:rPr>
              <a:pPr eaLnBrk="1" hangingPunct="1">
                <a:lnSpc>
                  <a:spcPct val="80000"/>
                </a:lnSpc>
              </a:pPr>
              <a:t>2</a:t>
            </a:fld>
            <a:endParaRPr lang="en-US" altLang="en-US" sz="1200">
              <a:solidFill>
                <a:srgbClr val="FFFFFF"/>
              </a:solidFill>
            </a:endParaRPr>
          </a:p>
        </p:txBody>
      </p:sp>
      <p:pic>
        <p:nvPicPr>
          <p:cNvPr id="505860" name="Content Placeholder 5"/>
          <p:cNvPicPr>
            <a:picLocks noGrp="1" noChangeAspect="1"/>
          </p:cNvPicPr>
          <p:nvPr>
            <p:ph sz="quarter" idx="1"/>
          </p:nvPr>
        </p:nvPicPr>
        <p:blipFill>
          <a:blip r:embed="rId2">
            <a:extLst>
              <a:ext uri="{28A0092B-C50C-407E-A947-70E740481C1C}">
                <a14:useLocalDpi xmlns:a14="http://schemas.microsoft.com/office/drawing/2010/main" val="0"/>
              </a:ext>
            </a:extLst>
          </a:blip>
          <a:srcRect l="-2318" r="-2318"/>
          <a:stretch>
            <a:fillRect/>
          </a:stretch>
        </p:blipFill>
        <p:spPr>
          <a:xfrm>
            <a:off x="612775" y="1600200"/>
            <a:ext cx="8153400" cy="4495800"/>
          </a:xfrm>
        </p:spPr>
      </p:pic>
    </p:spTree>
    <p:extLst>
      <p:ext uri="{BB962C8B-B14F-4D97-AF65-F5344CB8AC3E}">
        <p14:creationId xmlns:p14="http://schemas.microsoft.com/office/powerpoint/2010/main" val="1915284979"/>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6881" name="Title 1"/>
          <p:cNvSpPr>
            <a:spLocks noGrp="1"/>
          </p:cNvSpPr>
          <p:nvPr>
            <p:ph type="title"/>
          </p:nvPr>
        </p:nvSpPr>
        <p:spPr>
          <a:xfrm>
            <a:off x="612775" y="228600"/>
            <a:ext cx="8153400" cy="990600"/>
          </a:xfrm>
        </p:spPr>
        <p:txBody>
          <a:bodyPr/>
          <a:lstStyle/>
          <a:p>
            <a:r>
              <a:rPr lang="en-US" altLang="en-US">
                <a:ea typeface="ＭＳ Ｐゴシック" charset="-128"/>
              </a:rPr>
              <a:t>Test 2: Are you pricing or valuing?</a:t>
            </a:r>
          </a:p>
        </p:txBody>
      </p:sp>
      <p:sp>
        <p:nvSpPr>
          <p:cNvPr id="506882" name="Footer Placeholder 3"/>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eaLnBrk="0" hangingPunct="0">
              <a:defRPr sz="2400">
                <a:solidFill>
                  <a:schemeClr val="tx1"/>
                </a:solidFill>
                <a:latin typeface="Times" charset="0"/>
                <a:ea typeface="ＭＳ Ｐゴシック" charset="-128"/>
              </a:defRPr>
            </a:lvl1pPr>
            <a:lvl2pPr marL="742950" indent="-285750" eaLnBrk="0" hangingPunct="0">
              <a:defRPr sz="2400">
                <a:solidFill>
                  <a:schemeClr val="tx1"/>
                </a:solidFill>
                <a:latin typeface="Times" charset="0"/>
                <a:ea typeface="ＭＳ Ｐゴシック" charset="-128"/>
              </a:defRPr>
            </a:lvl2pPr>
            <a:lvl3pPr marL="1143000" indent="-228600" eaLnBrk="0" hangingPunct="0">
              <a:defRPr sz="2400">
                <a:solidFill>
                  <a:schemeClr val="tx1"/>
                </a:solidFill>
                <a:latin typeface="Times" charset="0"/>
                <a:ea typeface="ＭＳ Ｐゴシック" charset="-128"/>
              </a:defRPr>
            </a:lvl3pPr>
            <a:lvl4pPr marL="1600200" indent="-228600" eaLnBrk="0" hangingPunct="0">
              <a:defRPr sz="2400">
                <a:solidFill>
                  <a:schemeClr val="tx1"/>
                </a:solidFill>
                <a:latin typeface="Times" charset="0"/>
                <a:ea typeface="ＭＳ Ｐゴシック" charset="-128"/>
              </a:defRPr>
            </a:lvl4pPr>
            <a:lvl5pPr marL="2057400" indent="-228600" eaLnBrk="0" hangingPunct="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eaLnBrk="1" hangingPunct="1"/>
            <a:r>
              <a:rPr lang="en-US" altLang="en-US" sz="1400">
                <a:solidFill>
                  <a:schemeClr val="tx2"/>
                </a:solidFill>
              </a:rPr>
              <a:t>Aswath Damodaran</a:t>
            </a:r>
          </a:p>
        </p:txBody>
      </p:sp>
      <p:sp>
        <p:nvSpPr>
          <p:cNvPr id="5" name="Slide Number Placeholder 4"/>
          <p:cNvSpPr>
            <a:spLocks noGrp="1"/>
          </p:cNvSpPr>
          <p:nvPr>
            <p:ph type="sldNum" sz="quarter" idx="11"/>
          </p:nvPr>
        </p:nvSpPr>
        <p:spPr/>
        <p:txBody>
          <a:bodyPr/>
          <a:lstStyle>
            <a:lvl1pPr eaLnBrk="0" hangingPunct="0">
              <a:defRPr sz="2400">
                <a:solidFill>
                  <a:schemeClr val="tx1"/>
                </a:solidFill>
                <a:latin typeface="Times" charset="0"/>
                <a:ea typeface="ＭＳ Ｐゴシック" charset="-128"/>
              </a:defRPr>
            </a:lvl1pPr>
            <a:lvl2pPr marL="742950" indent="-285750" eaLnBrk="0" hangingPunct="0">
              <a:defRPr sz="2400">
                <a:solidFill>
                  <a:schemeClr val="tx1"/>
                </a:solidFill>
                <a:latin typeface="Times" charset="0"/>
                <a:ea typeface="ＭＳ Ｐゴシック" charset="-128"/>
              </a:defRPr>
            </a:lvl2pPr>
            <a:lvl3pPr marL="1143000" indent="-228600" eaLnBrk="0" hangingPunct="0">
              <a:defRPr sz="2400">
                <a:solidFill>
                  <a:schemeClr val="tx1"/>
                </a:solidFill>
                <a:latin typeface="Times" charset="0"/>
                <a:ea typeface="ＭＳ Ｐゴシック" charset="-128"/>
              </a:defRPr>
            </a:lvl3pPr>
            <a:lvl4pPr marL="1600200" indent="-228600" eaLnBrk="0" hangingPunct="0">
              <a:defRPr sz="2400">
                <a:solidFill>
                  <a:schemeClr val="tx1"/>
                </a:solidFill>
                <a:latin typeface="Times" charset="0"/>
                <a:ea typeface="ＭＳ Ｐゴシック" charset="-128"/>
              </a:defRPr>
            </a:lvl4pPr>
            <a:lvl5pPr marL="2057400" indent="-228600" eaLnBrk="0" hangingPunct="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eaLnBrk="1" hangingPunct="1">
              <a:lnSpc>
                <a:spcPct val="80000"/>
              </a:lnSpc>
            </a:pPr>
            <a:fld id="{9E894895-0E95-2E44-BFFD-ADB9F7019935}" type="slidenum">
              <a:rPr lang="en-US" altLang="en-US" sz="1200">
                <a:solidFill>
                  <a:srgbClr val="FFFFFF"/>
                </a:solidFill>
              </a:rPr>
              <a:pPr eaLnBrk="1" hangingPunct="1">
                <a:lnSpc>
                  <a:spcPct val="80000"/>
                </a:lnSpc>
              </a:pPr>
              <a:t>3</a:t>
            </a:fld>
            <a:endParaRPr lang="en-US" altLang="en-US" sz="1200">
              <a:solidFill>
                <a:srgbClr val="FFFFFF"/>
              </a:solidFill>
            </a:endParaRPr>
          </a:p>
        </p:txBody>
      </p:sp>
      <p:pic>
        <p:nvPicPr>
          <p:cNvPr id="506884" name="Content Placeholder 9"/>
          <p:cNvPicPr>
            <a:picLocks noGrp="1" noChangeAspect="1"/>
          </p:cNvPicPr>
          <p:nvPr>
            <p:ph sz="quarter" idx="1"/>
          </p:nvPr>
        </p:nvPicPr>
        <p:blipFill>
          <a:blip r:embed="rId2">
            <a:extLst>
              <a:ext uri="{28A0092B-C50C-407E-A947-70E740481C1C}">
                <a14:useLocalDpi xmlns:a14="http://schemas.microsoft.com/office/drawing/2010/main" val="0"/>
              </a:ext>
            </a:extLst>
          </a:blip>
          <a:srcRect l="-15453" r="-15453"/>
          <a:stretch>
            <a:fillRect/>
          </a:stretch>
        </p:blipFill>
        <p:spPr>
          <a:xfrm>
            <a:off x="612775" y="1600200"/>
            <a:ext cx="8153400" cy="4495800"/>
          </a:xfrm>
        </p:spPr>
      </p:pic>
      <p:sp>
        <p:nvSpPr>
          <p:cNvPr id="12" name="Rectangle 11"/>
          <p:cNvSpPr/>
          <p:nvPr/>
        </p:nvSpPr>
        <p:spPr>
          <a:xfrm>
            <a:off x="5562600" y="2971800"/>
            <a:ext cx="1981200" cy="533400"/>
          </a:xfrm>
          <a:prstGeom prst="rect">
            <a:avLst/>
          </a:prstGeom>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a:p>
        </p:txBody>
      </p:sp>
      <p:sp>
        <p:nvSpPr>
          <p:cNvPr id="13" name="Rectangle 12"/>
          <p:cNvSpPr/>
          <p:nvPr/>
        </p:nvSpPr>
        <p:spPr>
          <a:xfrm>
            <a:off x="6477000" y="1600200"/>
            <a:ext cx="2209800" cy="152400"/>
          </a:xfrm>
          <a:prstGeom prst="rect">
            <a:avLst/>
          </a:prstGeom>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a:p>
        </p:txBody>
      </p:sp>
    </p:spTree>
    <p:extLst>
      <p:ext uri="{BB962C8B-B14F-4D97-AF65-F5344CB8AC3E}">
        <p14:creationId xmlns:p14="http://schemas.microsoft.com/office/powerpoint/2010/main" val="1562257170"/>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3"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The Essence of Relative Valuation (Pricing)</a:t>
            </a:r>
          </a:p>
        </p:txBody>
      </p:sp>
      <p:sp>
        <p:nvSpPr>
          <p:cNvPr id="6146" name="Rectangle 3"/>
          <p:cNvSpPr>
            <a:spLocks noGrp="1" noChangeArrowheads="1"/>
          </p:cNvSpPr>
          <p:nvPr>
            <p:ph sz="quarter" idx="1"/>
          </p:nvPr>
        </p:nvSpPr>
        <p:spPr>
          <a:xfrm>
            <a:off x="612775" y="1600200"/>
            <a:ext cx="8153400" cy="4495800"/>
          </a:xfrm>
        </p:spPr>
        <p:txBody>
          <a:bodyPr>
            <a:normAutofit fontScale="92500" lnSpcReduction="20000"/>
          </a:bodyPr>
          <a:lstStyle/>
          <a:p>
            <a:pPr marL="320040" indent="-320040" eaLnBrk="1" fontAlgn="auto" hangingPunct="1">
              <a:spcAft>
                <a:spcPts val="0"/>
              </a:spcAft>
              <a:buFont typeface="Wingdings"/>
              <a:buChar char=""/>
              <a:defRPr/>
            </a:pPr>
            <a:r>
              <a:rPr lang="en-US" smtClean="0">
                <a:ea typeface="+mn-ea"/>
                <a:cs typeface="+mn-cs"/>
              </a:rPr>
              <a:t>In relative valuation, the value of an asset is compared to the values assessed by the market for similar or comparable assets.</a:t>
            </a:r>
          </a:p>
          <a:p>
            <a:pPr marL="320040" indent="-320040" eaLnBrk="1" fontAlgn="auto" hangingPunct="1">
              <a:spcAft>
                <a:spcPts val="0"/>
              </a:spcAft>
              <a:buFont typeface="Wingdings"/>
              <a:buChar char=""/>
              <a:defRPr/>
            </a:pPr>
            <a:r>
              <a:rPr lang="en-US" smtClean="0">
                <a:ea typeface="+mn-ea"/>
                <a:cs typeface="+mn-cs"/>
              </a:rPr>
              <a:t>To do relative valuation then,</a:t>
            </a:r>
          </a:p>
          <a:p>
            <a:pPr marL="640080" lvl="1" indent="-274320" eaLnBrk="1" fontAlgn="auto" hangingPunct="1">
              <a:spcAft>
                <a:spcPts val="0"/>
              </a:spcAft>
              <a:buFont typeface="Wingdings 2"/>
              <a:buChar char=""/>
              <a:defRPr/>
            </a:pPr>
            <a:r>
              <a:rPr lang="en-US" smtClean="0">
                <a:ea typeface="+mn-ea"/>
              </a:rPr>
              <a:t>we need to identify comparable assets and obtain market values for these assets</a:t>
            </a:r>
          </a:p>
          <a:p>
            <a:pPr marL="640080" lvl="1" indent="-274320" eaLnBrk="1" fontAlgn="auto" hangingPunct="1">
              <a:spcAft>
                <a:spcPts val="0"/>
              </a:spcAft>
              <a:buFont typeface="Wingdings 2"/>
              <a:buChar char=""/>
              <a:defRPr/>
            </a:pPr>
            <a:r>
              <a:rPr lang="en-US" smtClean="0">
                <a:ea typeface="+mn-ea"/>
              </a:rPr>
              <a:t>convert these market values into standardized values, since the absolute prices cannot be compared This process of standardizing creates price multiples.</a:t>
            </a:r>
          </a:p>
          <a:p>
            <a:pPr marL="640080" lvl="1" indent="-274320" eaLnBrk="1" fontAlgn="auto" hangingPunct="1">
              <a:spcAft>
                <a:spcPts val="0"/>
              </a:spcAft>
              <a:buFont typeface="Wingdings 2"/>
              <a:buChar char=""/>
              <a:defRPr/>
            </a:pPr>
            <a:r>
              <a:rPr lang="en-US" smtClean="0">
                <a:ea typeface="+mn-ea"/>
              </a:rPr>
              <a:t>compare the standardized value or multiple for the asset being analyzed to the standardized values for comparable asset, controlling for any differences between the firms that might affect the multiple, to judge whether the asset is under or over valued</a:t>
            </a:r>
            <a:endParaRPr lang="en-US">
              <a:ea typeface="+mn-ea"/>
            </a:endParaRPr>
          </a:p>
        </p:txBody>
      </p:sp>
      <p:sp>
        <p:nvSpPr>
          <p:cNvPr id="18435" name="Footer Placeholder 3"/>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5" name="Slide Number Placeholder 4"/>
          <p:cNvSpPr>
            <a:spLocks noGrp="1"/>
          </p:cNvSpPr>
          <p:nvPr>
            <p:ph type="sldNum"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66EEC9BB-8AF9-FD46-8D60-EE953A931455}" type="slidenum">
              <a:rPr lang="en-US" altLang="en-US" sz="1200">
                <a:solidFill>
                  <a:srgbClr val="FFFFFF"/>
                </a:solidFill>
              </a:rPr>
              <a:pPr>
                <a:lnSpc>
                  <a:spcPct val="80000"/>
                </a:lnSpc>
              </a:pPr>
              <a:t>4</a:t>
            </a:fld>
            <a:endParaRPr lang="en-US" altLang="en-US" sz="1200">
              <a:solidFill>
                <a:srgbClr val="FFFFFF"/>
              </a:solidFill>
            </a:endParaRPr>
          </a:p>
        </p:txBody>
      </p:sp>
    </p:spTree>
  </p:cSld>
  <p:clrMapOvr>
    <a:masterClrMapping/>
  </p:clrMapOvr>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1"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Relative valuation is pervasive…</a:t>
            </a:r>
          </a:p>
        </p:txBody>
      </p:sp>
      <p:sp>
        <p:nvSpPr>
          <p:cNvPr id="8194" name="Rectangle 3"/>
          <p:cNvSpPr>
            <a:spLocks noGrp="1" noChangeArrowheads="1"/>
          </p:cNvSpPr>
          <p:nvPr>
            <p:ph sz="quarter" idx="1"/>
          </p:nvPr>
        </p:nvSpPr>
        <p:spPr>
          <a:xfrm>
            <a:off x="612775" y="1600200"/>
            <a:ext cx="8153400" cy="4495800"/>
          </a:xfrm>
        </p:spPr>
        <p:txBody>
          <a:bodyPr>
            <a:normAutofit fontScale="85000" lnSpcReduction="20000"/>
          </a:bodyPr>
          <a:lstStyle/>
          <a:p>
            <a:pPr marL="320040" indent="-320040" eaLnBrk="1" fontAlgn="auto" hangingPunct="1">
              <a:spcAft>
                <a:spcPts val="0"/>
              </a:spcAft>
              <a:buFont typeface="Wingdings"/>
              <a:buChar char=""/>
              <a:defRPr/>
            </a:pPr>
            <a:r>
              <a:rPr lang="en-US" smtClean="0">
                <a:ea typeface="+mn-ea"/>
                <a:cs typeface="+mn-cs"/>
              </a:rPr>
              <a:t>Most asset valuations are relative.</a:t>
            </a:r>
          </a:p>
          <a:p>
            <a:pPr marL="320040" indent="-320040" eaLnBrk="1" fontAlgn="auto" hangingPunct="1">
              <a:spcAft>
                <a:spcPts val="0"/>
              </a:spcAft>
              <a:buFont typeface="Wingdings"/>
              <a:buChar char=""/>
              <a:defRPr/>
            </a:pPr>
            <a:r>
              <a:rPr lang="en-US" smtClean="0">
                <a:ea typeface="+mn-ea"/>
                <a:cs typeface="+mn-cs"/>
              </a:rPr>
              <a:t>Most equity valuations on Wall Street are relative valuations. </a:t>
            </a:r>
          </a:p>
          <a:p>
            <a:pPr marL="640080" lvl="1" indent="-274320" eaLnBrk="1" fontAlgn="auto" hangingPunct="1">
              <a:spcAft>
                <a:spcPts val="0"/>
              </a:spcAft>
              <a:buFont typeface="Wingdings 2"/>
              <a:buChar char=""/>
              <a:defRPr/>
            </a:pPr>
            <a:r>
              <a:rPr lang="en-US" smtClean="0">
                <a:ea typeface="+mn-ea"/>
              </a:rPr>
              <a:t>Almost 85% of equity research reports are based upon a multiple and comparables.</a:t>
            </a:r>
          </a:p>
          <a:p>
            <a:pPr marL="640080" lvl="1" indent="-274320" eaLnBrk="1" fontAlgn="auto" hangingPunct="1">
              <a:spcAft>
                <a:spcPts val="0"/>
              </a:spcAft>
              <a:buFont typeface="Wingdings 2"/>
              <a:buChar char=""/>
              <a:defRPr/>
            </a:pPr>
            <a:r>
              <a:rPr lang="en-US" smtClean="0">
                <a:ea typeface="+mn-ea"/>
              </a:rPr>
              <a:t>More than 50% of all acquisition valuations are based upon multiples</a:t>
            </a:r>
          </a:p>
          <a:p>
            <a:pPr marL="640080" lvl="1" indent="-274320" eaLnBrk="1" fontAlgn="auto" hangingPunct="1">
              <a:spcAft>
                <a:spcPts val="0"/>
              </a:spcAft>
              <a:buFont typeface="Wingdings 2"/>
              <a:buChar char=""/>
              <a:defRPr/>
            </a:pPr>
            <a:r>
              <a:rPr lang="en-US" smtClean="0">
                <a:ea typeface="+mn-ea"/>
              </a:rPr>
              <a:t>Rules of thumb based on multiples are not only common but are often the basis for final valuation judgments.</a:t>
            </a:r>
          </a:p>
          <a:p>
            <a:pPr marL="320040" indent="-320040" eaLnBrk="1" fontAlgn="auto" hangingPunct="1">
              <a:spcAft>
                <a:spcPts val="0"/>
              </a:spcAft>
              <a:buFont typeface="Wingdings"/>
              <a:buChar char=""/>
              <a:defRPr/>
            </a:pPr>
            <a:r>
              <a:rPr lang="en-US" smtClean="0">
                <a:ea typeface="+mn-ea"/>
                <a:cs typeface="+mn-cs"/>
              </a:rPr>
              <a:t>While there are more discounted cashflow valuations in consulting and corporate finance, they are often relative valuations masquerading as discounted cash flow valuations.</a:t>
            </a:r>
          </a:p>
          <a:p>
            <a:pPr marL="640080" lvl="1" indent="-274320" eaLnBrk="1" fontAlgn="auto" hangingPunct="1">
              <a:spcAft>
                <a:spcPts val="0"/>
              </a:spcAft>
              <a:buFont typeface="Wingdings 2"/>
              <a:buChar char=""/>
              <a:defRPr/>
            </a:pPr>
            <a:r>
              <a:rPr lang="en-US" smtClean="0">
                <a:ea typeface="+mn-ea"/>
              </a:rPr>
              <a:t>The objective in many discounted cashflow valuations is to back into a number that has been obtained by using a multiple.</a:t>
            </a:r>
          </a:p>
          <a:p>
            <a:pPr marL="640080" lvl="1" indent="-274320" eaLnBrk="1" fontAlgn="auto" hangingPunct="1">
              <a:spcAft>
                <a:spcPts val="0"/>
              </a:spcAft>
              <a:buFont typeface="Wingdings 2"/>
              <a:buChar char=""/>
              <a:defRPr/>
            </a:pPr>
            <a:r>
              <a:rPr lang="en-US" smtClean="0">
                <a:ea typeface="+mn-ea"/>
              </a:rPr>
              <a:t>The terminal value in a significant number of discounted cashflow valuations is estimated using a multiple.</a:t>
            </a:r>
            <a:endParaRPr lang="en-US">
              <a:ea typeface="+mn-ea"/>
            </a:endParaRPr>
          </a:p>
        </p:txBody>
      </p:sp>
      <p:sp>
        <p:nvSpPr>
          <p:cNvPr id="20483" name="Footer Placeholder 3"/>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5" name="Slide Number Placeholder 4"/>
          <p:cNvSpPr>
            <a:spLocks noGrp="1"/>
          </p:cNvSpPr>
          <p:nvPr>
            <p:ph type="sldNum"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C104F33B-56C8-5C41-86F9-74A1254AA4E5}" type="slidenum">
              <a:rPr lang="en-US" altLang="en-US" sz="1200">
                <a:solidFill>
                  <a:srgbClr val="FFFFFF"/>
                </a:solidFill>
              </a:rPr>
              <a:pPr>
                <a:lnSpc>
                  <a:spcPct val="80000"/>
                </a:lnSpc>
              </a:pPr>
              <a:t>5</a:t>
            </a:fld>
            <a:endParaRPr lang="en-US" altLang="en-US" sz="1200">
              <a:solidFill>
                <a:srgbClr val="FFFFFF"/>
              </a:solidFill>
            </a:endParaRPr>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29"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Why relative valuation?</a:t>
            </a:r>
          </a:p>
        </p:txBody>
      </p:sp>
      <p:sp>
        <p:nvSpPr>
          <p:cNvPr id="10242" name="Rectangle 3"/>
          <p:cNvSpPr>
            <a:spLocks noGrp="1" noChangeArrowheads="1"/>
          </p:cNvSpPr>
          <p:nvPr>
            <p:ph sz="quarter" idx="1"/>
          </p:nvPr>
        </p:nvSpPr>
        <p:spPr>
          <a:xfrm>
            <a:off x="612775" y="1600200"/>
            <a:ext cx="8153400" cy="4495800"/>
          </a:xfrm>
        </p:spPr>
        <p:txBody>
          <a:bodyPr>
            <a:normAutofit/>
          </a:bodyPr>
          <a:lstStyle/>
          <a:p>
            <a:pPr marL="0" indent="0" eaLnBrk="1" hangingPunct="1">
              <a:buFont typeface="Wingdings" charset="2"/>
              <a:buNone/>
            </a:pPr>
            <a:r>
              <a:rPr lang="ja-JP" altLang="en-US">
                <a:ea typeface="ＭＳ Ｐゴシック" charset="-128"/>
              </a:rPr>
              <a:t>“</a:t>
            </a:r>
            <a:r>
              <a:rPr lang="en-US" altLang="ja-JP">
                <a:ea typeface="ＭＳ Ｐゴシック" charset="-128"/>
              </a:rPr>
              <a:t>If you think I</a:t>
            </a:r>
            <a:r>
              <a:rPr lang="ja-JP" altLang="en-US">
                <a:ea typeface="ＭＳ Ｐゴシック" charset="-128"/>
              </a:rPr>
              <a:t>’</a:t>
            </a:r>
            <a:r>
              <a:rPr lang="en-US" altLang="ja-JP">
                <a:ea typeface="ＭＳ Ｐゴシック" charset="-128"/>
              </a:rPr>
              <a:t>m crazy, you should see the guy who lives across the hall</a:t>
            </a:r>
            <a:r>
              <a:rPr lang="ja-JP" altLang="en-US">
                <a:ea typeface="ＭＳ Ｐゴシック" charset="-128"/>
              </a:rPr>
              <a:t>”</a:t>
            </a:r>
            <a:endParaRPr lang="en-US" altLang="ja-JP">
              <a:ea typeface="ＭＳ Ｐゴシック" charset="-128"/>
            </a:endParaRPr>
          </a:p>
          <a:p>
            <a:pPr marL="0" indent="0" eaLnBrk="1" hangingPunct="1">
              <a:buFont typeface="Wingdings" charset="2"/>
              <a:buNone/>
            </a:pPr>
            <a:r>
              <a:rPr lang="en-US" altLang="en-US" sz="1600">
                <a:ea typeface="ＭＳ Ｐゴシック" charset="-128"/>
              </a:rPr>
              <a:t>		Jerry Seinfeld talking about Kramer in a Seinfeld episode</a:t>
            </a:r>
          </a:p>
          <a:p>
            <a:pPr marL="0" indent="0" eaLnBrk="1" hangingPunct="1"/>
            <a:endParaRPr lang="en-US" altLang="en-US">
              <a:ea typeface="ＭＳ Ｐゴシック" charset="-128"/>
            </a:endParaRPr>
          </a:p>
        </p:txBody>
      </p:sp>
      <p:pic>
        <p:nvPicPr>
          <p:cNvPr id="22531"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239000" y="1524000"/>
            <a:ext cx="1525588"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sp>
        <p:nvSpPr>
          <p:cNvPr id="22532" name="Rectangle 5"/>
          <p:cNvSpPr>
            <a:spLocks noChangeArrowheads="1"/>
          </p:cNvSpPr>
          <p:nvPr/>
        </p:nvSpPr>
        <p:spPr bwMode="auto">
          <a:xfrm>
            <a:off x="638175" y="3733800"/>
            <a:ext cx="8472488" cy="892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spcBef>
                <a:spcPct val="20000"/>
              </a:spcBef>
              <a:buClr>
                <a:schemeClr val="tx1"/>
              </a:buClr>
              <a:buSzPct val="75000"/>
              <a:buFont typeface="Monotype Sorts" charset="2"/>
              <a:buNone/>
            </a:pPr>
            <a:r>
              <a:rPr lang="ja-JP" altLang="en-US" sz="2000">
                <a:solidFill>
                  <a:srgbClr val="000000"/>
                </a:solidFill>
              </a:rPr>
              <a:t>“</a:t>
            </a:r>
            <a:r>
              <a:rPr lang="en-US" altLang="ja-JP" sz="2000">
                <a:solidFill>
                  <a:srgbClr val="000000"/>
                </a:solidFill>
              </a:rPr>
              <a:t> </a:t>
            </a:r>
            <a:r>
              <a:rPr lang="en-US" altLang="ja-JP" sz="2800">
                <a:solidFill>
                  <a:srgbClr val="000000"/>
                </a:solidFill>
              </a:rPr>
              <a:t>A little inaccuracy sometimes saves tons of explanation</a:t>
            </a:r>
            <a:r>
              <a:rPr lang="ja-JP" altLang="en-US" sz="2000">
                <a:solidFill>
                  <a:srgbClr val="000000"/>
                </a:solidFill>
              </a:rPr>
              <a:t>”</a:t>
            </a:r>
            <a:endParaRPr lang="en-US" altLang="ja-JP" sz="2000">
              <a:solidFill>
                <a:srgbClr val="000000"/>
              </a:solidFill>
            </a:endParaRPr>
          </a:p>
          <a:p>
            <a:pPr>
              <a:spcBef>
                <a:spcPct val="20000"/>
              </a:spcBef>
              <a:buClr>
                <a:schemeClr val="tx1"/>
              </a:buClr>
              <a:buSzPct val="75000"/>
              <a:buFont typeface="Monotype Sorts" charset="2"/>
              <a:buNone/>
            </a:pPr>
            <a:r>
              <a:rPr lang="en-US" altLang="en-US" sz="2000">
                <a:solidFill>
                  <a:srgbClr val="000000"/>
                </a:solidFill>
              </a:rPr>
              <a:t>							H.H. Munro</a:t>
            </a:r>
          </a:p>
        </p:txBody>
      </p:sp>
      <p:sp>
        <p:nvSpPr>
          <p:cNvPr id="22533" name="Rectangle 6"/>
          <p:cNvSpPr>
            <a:spLocks noChangeArrowheads="1"/>
          </p:cNvSpPr>
          <p:nvPr/>
        </p:nvSpPr>
        <p:spPr bwMode="auto">
          <a:xfrm>
            <a:off x="457200" y="4648200"/>
            <a:ext cx="8382000" cy="1285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spcBef>
                <a:spcPct val="20000"/>
              </a:spcBef>
              <a:buClr>
                <a:schemeClr val="tx1"/>
              </a:buClr>
              <a:buSzPct val="75000"/>
              <a:buFont typeface="Monotype Sorts" charset="2"/>
              <a:buNone/>
            </a:pPr>
            <a:r>
              <a:rPr lang="ja-JP" altLang="en-US" sz="2800">
                <a:solidFill>
                  <a:srgbClr val="000000"/>
                </a:solidFill>
              </a:rPr>
              <a:t>“</a:t>
            </a:r>
            <a:r>
              <a:rPr lang="en-US" altLang="ja-JP" sz="2800">
                <a:solidFill>
                  <a:srgbClr val="000000"/>
                </a:solidFill>
              </a:rPr>
              <a:t> If you are going to screw up, make sure that you have lots of company</a:t>
            </a:r>
            <a:r>
              <a:rPr lang="ja-JP" altLang="en-US" sz="2800">
                <a:solidFill>
                  <a:srgbClr val="000000"/>
                </a:solidFill>
              </a:rPr>
              <a:t>”</a:t>
            </a:r>
            <a:endParaRPr lang="en-US" altLang="ja-JP" sz="2800">
              <a:solidFill>
                <a:srgbClr val="000000"/>
              </a:solidFill>
            </a:endParaRPr>
          </a:p>
          <a:p>
            <a:pPr>
              <a:spcBef>
                <a:spcPct val="20000"/>
              </a:spcBef>
              <a:buClr>
                <a:schemeClr val="tx1"/>
              </a:buClr>
              <a:buSzPct val="75000"/>
              <a:buFont typeface="Monotype Sorts" charset="2"/>
              <a:buNone/>
            </a:pPr>
            <a:r>
              <a:rPr lang="en-US" altLang="en-US" sz="1800">
                <a:solidFill>
                  <a:srgbClr val="000000"/>
                </a:solidFill>
              </a:rPr>
              <a:t>				Ex-portfolio manager</a:t>
            </a:r>
          </a:p>
        </p:txBody>
      </p:sp>
      <p:sp>
        <p:nvSpPr>
          <p:cNvPr id="22534" name="Footer Placeholder 3"/>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5" name="Slide Number Placeholder 4"/>
          <p:cNvSpPr>
            <a:spLocks noGrp="1"/>
          </p:cNvSpPr>
          <p:nvPr>
            <p:ph type="sldNum"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4656C8AC-9F7F-D043-AA74-AF69CC03719A}" type="slidenum">
              <a:rPr lang="en-US" altLang="en-US" sz="1200">
                <a:solidFill>
                  <a:srgbClr val="FFFFFF"/>
                </a:solidFill>
              </a:rPr>
              <a:pPr>
                <a:lnSpc>
                  <a:spcPct val="80000"/>
                </a:lnSpc>
              </a:pPr>
              <a:t>6</a:t>
            </a:fld>
            <a:endParaRPr lang="en-US" altLang="en-US" sz="1200">
              <a:solidFill>
                <a:srgbClr val="FFFFFF"/>
              </a:solidFill>
            </a:endParaRPr>
          </a:p>
        </p:txBody>
      </p:sp>
    </p:spTree>
  </p:cSld>
  <p:clrMapOvr>
    <a:masterClrMapping/>
  </p:clrMapOvr>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7"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The Market Imperative….</a:t>
            </a:r>
          </a:p>
        </p:txBody>
      </p:sp>
      <p:sp>
        <p:nvSpPr>
          <p:cNvPr id="12290" name="Rectangle 3"/>
          <p:cNvSpPr>
            <a:spLocks noGrp="1" noChangeArrowheads="1"/>
          </p:cNvSpPr>
          <p:nvPr>
            <p:ph sz="quarter" idx="1"/>
          </p:nvPr>
        </p:nvSpPr>
        <p:spPr>
          <a:xfrm>
            <a:off x="612775" y="1600200"/>
            <a:ext cx="8153400" cy="4495800"/>
          </a:xfrm>
        </p:spPr>
        <p:txBody>
          <a:bodyPr>
            <a:normAutofit/>
          </a:bodyPr>
          <a:lstStyle/>
          <a:p>
            <a:pPr eaLnBrk="1" hangingPunct="1">
              <a:lnSpc>
                <a:spcPct val="80000"/>
              </a:lnSpc>
            </a:pPr>
            <a:r>
              <a:rPr lang="en-US" altLang="en-US" sz="2200">
                <a:ea typeface="ＭＳ Ｐゴシック" charset="-128"/>
              </a:rPr>
              <a:t>Relative valuation is much more likely to reflect market perceptions and moods than discounted cash flow valuation. This can be an advantage when it is important that the price reflect these perceptions as is the case when</a:t>
            </a:r>
          </a:p>
          <a:p>
            <a:pPr lvl="1" eaLnBrk="1" hangingPunct="1">
              <a:lnSpc>
                <a:spcPct val="80000"/>
              </a:lnSpc>
            </a:pPr>
            <a:r>
              <a:rPr lang="en-US" altLang="en-US" sz="1900">
                <a:ea typeface="ＭＳ Ｐゴシック" charset="-128"/>
              </a:rPr>
              <a:t>the objective is to sell a security at that price today (as in the case of an IPO)</a:t>
            </a:r>
          </a:p>
          <a:p>
            <a:pPr lvl="1" eaLnBrk="1" hangingPunct="1">
              <a:lnSpc>
                <a:spcPct val="80000"/>
              </a:lnSpc>
            </a:pPr>
            <a:r>
              <a:rPr lang="en-US" altLang="en-US" sz="1900">
                <a:ea typeface="ＭＳ Ｐゴシック" charset="-128"/>
              </a:rPr>
              <a:t>investing on </a:t>
            </a:r>
            <a:r>
              <a:rPr lang="ja-JP" altLang="en-US" sz="1900">
                <a:ea typeface="ＭＳ Ｐゴシック" charset="-128"/>
              </a:rPr>
              <a:t>“</a:t>
            </a:r>
            <a:r>
              <a:rPr lang="en-US" altLang="ja-JP" sz="1900">
                <a:ea typeface="ＭＳ Ｐゴシック" charset="-128"/>
              </a:rPr>
              <a:t>momentum</a:t>
            </a:r>
            <a:r>
              <a:rPr lang="ja-JP" altLang="en-US" sz="1900">
                <a:ea typeface="ＭＳ Ｐゴシック" charset="-128"/>
              </a:rPr>
              <a:t>”</a:t>
            </a:r>
            <a:r>
              <a:rPr lang="en-US" altLang="ja-JP" sz="1900">
                <a:ea typeface="ＭＳ Ｐゴシック" charset="-128"/>
              </a:rPr>
              <a:t> based strategies</a:t>
            </a:r>
          </a:p>
          <a:p>
            <a:pPr eaLnBrk="1" hangingPunct="1">
              <a:lnSpc>
                <a:spcPct val="80000"/>
              </a:lnSpc>
            </a:pPr>
            <a:r>
              <a:rPr lang="en-US" altLang="en-US" sz="2200">
                <a:ea typeface="ＭＳ Ｐゴシック" charset="-128"/>
              </a:rPr>
              <a:t>With relative valuation, there will always be a significant proportion of securities that are under valued and over valued. </a:t>
            </a:r>
          </a:p>
          <a:p>
            <a:pPr eaLnBrk="1" hangingPunct="1">
              <a:lnSpc>
                <a:spcPct val="80000"/>
              </a:lnSpc>
            </a:pPr>
            <a:r>
              <a:rPr lang="en-US" altLang="en-US" sz="2200">
                <a:ea typeface="ＭＳ Ｐゴシック" charset="-128"/>
              </a:rPr>
              <a:t>Since portfolio managers are judged based upon how they perform on a relative basis (to the market and other money managers), relative valuation is more tailored to their needs</a:t>
            </a:r>
          </a:p>
          <a:p>
            <a:pPr eaLnBrk="1" hangingPunct="1">
              <a:lnSpc>
                <a:spcPct val="80000"/>
              </a:lnSpc>
            </a:pPr>
            <a:r>
              <a:rPr lang="en-US" altLang="en-US" sz="2200">
                <a:ea typeface="ＭＳ Ｐゴシック" charset="-128"/>
              </a:rPr>
              <a:t>Relative valuation generally requires less information than discounted cash flow valuation (especially when multiples are used as screens)</a:t>
            </a:r>
          </a:p>
        </p:txBody>
      </p:sp>
      <p:sp>
        <p:nvSpPr>
          <p:cNvPr id="24579" name="Footer Placeholder 3"/>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5" name="Slide Number Placeholder 4"/>
          <p:cNvSpPr>
            <a:spLocks noGrp="1"/>
          </p:cNvSpPr>
          <p:nvPr>
            <p:ph type="sldNum"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5A34217C-0385-7449-948A-D3F7D37BC819}" type="slidenum">
              <a:rPr lang="en-US" altLang="en-US" sz="1200">
                <a:solidFill>
                  <a:srgbClr val="FFFFFF"/>
                </a:solidFill>
              </a:rPr>
              <a:pPr>
                <a:lnSpc>
                  <a:spcPct val="80000"/>
                </a:lnSpc>
              </a:pPr>
              <a:t>7</a:t>
            </a:fld>
            <a:endParaRPr lang="en-US" altLang="en-US" sz="1200">
              <a:solidFill>
                <a:srgbClr val="FFFFFF"/>
              </a:solidFill>
            </a:endParaRPr>
          </a:p>
        </p:txBody>
      </p:sp>
    </p:spTree>
  </p:cSld>
  <p:clrMapOvr>
    <a:masterClrMapping/>
  </p:clrMapOvr>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7" name="Rectangle 2"/>
          <p:cNvSpPr>
            <a:spLocks noGrp="1" noChangeArrowheads="1"/>
          </p:cNvSpPr>
          <p:nvPr>
            <p:ph type="title"/>
          </p:nvPr>
        </p:nvSpPr>
        <p:spPr>
          <a:xfrm>
            <a:off x="612775" y="228600"/>
            <a:ext cx="8153400" cy="990600"/>
          </a:xfrm>
        </p:spPr>
        <p:txBody>
          <a:bodyPr>
            <a:normAutofit fontScale="90000"/>
          </a:bodyPr>
          <a:lstStyle/>
          <a:p>
            <a:pPr eaLnBrk="1" hangingPunct="1"/>
            <a:r>
              <a:rPr lang="en-US" altLang="en-US" sz="3200">
                <a:ea typeface="ＭＳ Ｐゴシック" charset="-128"/>
              </a:rPr>
              <a:t>Multiples are just standardized estimates of price…</a:t>
            </a:r>
          </a:p>
        </p:txBody>
      </p:sp>
      <p:pic>
        <p:nvPicPr>
          <p:cNvPr id="26626" name="Picture 3"/>
          <p:cNvPicPr>
            <a:picLocks noGrp="1" noChangeAspect="1"/>
          </p:cNvPicPr>
          <p:nvPr>
            <p:ph sz="quarter" idx="1"/>
          </p:nvPr>
        </p:nvPicPr>
        <p:blipFill>
          <a:blip r:embed="rId3">
            <a:extLst>
              <a:ext uri="{28A0092B-C50C-407E-A947-70E740481C1C}">
                <a14:useLocalDpi xmlns:a14="http://schemas.microsoft.com/office/drawing/2010/main" val="0"/>
              </a:ext>
            </a:extLst>
          </a:blip>
          <a:srcRect t="-13972" b="-13972"/>
          <a:stretch>
            <a:fillRect/>
          </a:stretch>
        </p:blipFill>
        <p:spPr>
          <a:xfrm>
            <a:off x="612775" y="1600200"/>
            <a:ext cx="8153400" cy="4495800"/>
          </a:xfrm>
        </p:spPr>
      </p:pic>
      <p:sp>
        <p:nvSpPr>
          <p:cNvPr id="26627" name="Footer Placeholder 3"/>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5" name="Slide Number Placeholder 4"/>
          <p:cNvSpPr>
            <a:spLocks noGrp="1"/>
          </p:cNvSpPr>
          <p:nvPr>
            <p:ph type="sldNum"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80ED601A-7EA9-964E-A45F-9397BD08ACF5}" type="slidenum">
              <a:rPr lang="en-US" altLang="en-US" sz="1200">
                <a:solidFill>
                  <a:srgbClr val="FFFFFF"/>
                </a:solidFill>
              </a:rPr>
              <a:pPr>
                <a:lnSpc>
                  <a:spcPct val="80000"/>
                </a:lnSpc>
              </a:pPr>
              <a:t>8</a:t>
            </a:fld>
            <a:endParaRPr lang="en-US" altLang="en-US" sz="1200">
              <a:solidFill>
                <a:srgbClr val="FFFFFF"/>
              </a:solidFill>
            </a:endParaRPr>
          </a:p>
        </p:txBody>
      </p:sp>
    </p:spTree>
  </p:cSld>
  <p:clrMapOvr>
    <a:masterClrMapping/>
  </p:clrMapOvr>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5" name="Rectangle 2"/>
          <p:cNvSpPr>
            <a:spLocks noGrp="1" noChangeArrowheads="1"/>
          </p:cNvSpPr>
          <p:nvPr>
            <p:ph type="title"/>
          </p:nvPr>
        </p:nvSpPr>
        <p:spPr>
          <a:xfrm>
            <a:off x="612775" y="228600"/>
            <a:ext cx="8153400" cy="990600"/>
          </a:xfrm>
        </p:spPr>
        <p:txBody>
          <a:bodyPr>
            <a:normAutofit fontScale="90000"/>
          </a:bodyPr>
          <a:lstStyle/>
          <a:p>
            <a:pPr eaLnBrk="1" fontAlgn="auto" hangingPunct="1">
              <a:spcAft>
                <a:spcPts val="0"/>
              </a:spcAft>
              <a:defRPr/>
            </a:pPr>
            <a:r>
              <a:rPr lang="en-US" smtClean="0">
                <a:ea typeface="+mj-ea"/>
                <a:cs typeface="+mj-cs"/>
              </a:rPr>
              <a:t>The Four Steps to Deconstructing Multiples</a:t>
            </a:r>
            <a:endParaRPr lang="en-US">
              <a:ea typeface="+mj-ea"/>
              <a:cs typeface="+mj-cs"/>
            </a:endParaRPr>
          </a:p>
        </p:txBody>
      </p:sp>
      <p:sp>
        <p:nvSpPr>
          <p:cNvPr id="16386" name="Rectangle 3"/>
          <p:cNvSpPr>
            <a:spLocks noGrp="1" noChangeArrowheads="1"/>
          </p:cNvSpPr>
          <p:nvPr>
            <p:ph sz="quarter" idx="1"/>
          </p:nvPr>
        </p:nvSpPr>
        <p:spPr>
          <a:xfrm>
            <a:off x="612775" y="1600200"/>
            <a:ext cx="8153400" cy="4495800"/>
          </a:xfrm>
        </p:spPr>
        <p:txBody>
          <a:bodyPr>
            <a:normAutofit fontScale="77500" lnSpcReduction="20000"/>
          </a:bodyPr>
          <a:lstStyle/>
          <a:p>
            <a:pPr marL="320040" indent="-320040" eaLnBrk="1" fontAlgn="auto" hangingPunct="1">
              <a:spcAft>
                <a:spcPts val="0"/>
              </a:spcAft>
              <a:buFont typeface="Wingdings"/>
              <a:buChar char=""/>
              <a:defRPr/>
            </a:pPr>
            <a:r>
              <a:rPr lang="en-US" smtClean="0">
                <a:ea typeface="+mn-ea"/>
                <a:cs typeface="+mn-cs"/>
              </a:rPr>
              <a:t>Define the multiple</a:t>
            </a:r>
          </a:p>
          <a:p>
            <a:pPr marL="640080" lvl="1" indent="-274320" eaLnBrk="1" fontAlgn="auto" hangingPunct="1">
              <a:spcAft>
                <a:spcPts val="0"/>
              </a:spcAft>
              <a:buFont typeface="Wingdings 2"/>
              <a:buChar char=""/>
              <a:defRPr/>
            </a:pPr>
            <a:r>
              <a:rPr lang="en-US" smtClean="0">
                <a:ea typeface="+mn-ea"/>
              </a:rPr>
              <a:t>In use, the same multiple can be defined in different ways by different users. When comparing and using multiples, estimated by someone else, it is critical that we understand how the multiples have been estimated</a:t>
            </a:r>
          </a:p>
          <a:p>
            <a:pPr marL="320040" indent="-320040" eaLnBrk="1" fontAlgn="auto" hangingPunct="1">
              <a:spcAft>
                <a:spcPts val="0"/>
              </a:spcAft>
              <a:buFont typeface="Wingdings"/>
              <a:buChar char=""/>
              <a:defRPr/>
            </a:pPr>
            <a:r>
              <a:rPr lang="en-US" smtClean="0">
                <a:ea typeface="+mn-ea"/>
                <a:cs typeface="+mn-cs"/>
              </a:rPr>
              <a:t>Describe the multiple</a:t>
            </a:r>
          </a:p>
          <a:p>
            <a:pPr marL="640080" lvl="1" indent="-274320" eaLnBrk="1" fontAlgn="auto" hangingPunct="1">
              <a:spcAft>
                <a:spcPts val="0"/>
              </a:spcAft>
              <a:buFont typeface="Wingdings 2"/>
              <a:buChar char=""/>
              <a:defRPr/>
            </a:pPr>
            <a:r>
              <a:rPr lang="en-US" smtClean="0">
                <a:ea typeface="+mn-ea"/>
              </a:rPr>
              <a:t>Too many people who use a multiple have no idea what its cross sectional distribution is. If you do not know what the cross sectional distribution of a multiple is, it is difficult to look at a number and pass judgment on whether it is too high or low.</a:t>
            </a:r>
          </a:p>
          <a:p>
            <a:pPr marL="320040" indent="-320040" eaLnBrk="1" fontAlgn="auto" hangingPunct="1">
              <a:spcAft>
                <a:spcPts val="0"/>
              </a:spcAft>
              <a:buFont typeface="Wingdings"/>
              <a:buChar char=""/>
              <a:defRPr/>
            </a:pPr>
            <a:r>
              <a:rPr lang="en-US" smtClean="0">
                <a:ea typeface="+mn-ea"/>
                <a:cs typeface="+mn-cs"/>
              </a:rPr>
              <a:t>Analyze the multiple</a:t>
            </a:r>
          </a:p>
          <a:p>
            <a:pPr marL="640080" lvl="1" indent="-274320" eaLnBrk="1" fontAlgn="auto" hangingPunct="1">
              <a:spcAft>
                <a:spcPts val="0"/>
              </a:spcAft>
              <a:buFont typeface="Wingdings 2"/>
              <a:buChar char=""/>
              <a:defRPr/>
            </a:pPr>
            <a:r>
              <a:rPr lang="en-US" smtClean="0">
                <a:ea typeface="+mn-ea"/>
              </a:rPr>
              <a:t>It is critical that we understand the fundamentals that drive each multiple, and the nature of the relationship between the multiple and each variable.</a:t>
            </a:r>
          </a:p>
          <a:p>
            <a:pPr marL="320040" indent="-320040" eaLnBrk="1" fontAlgn="auto" hangingPunct="1">
              <a:spcAft>
                <a:spcPts val="0"/>
              </a:spcAft>
              <a:buFont typeface="Wingdings"/>
              <a:buChar char=""/>
              <a:defRPr/>
            </a:pPr>
            <a:r>
              <a:rPr lang="en-US" smtClean="0">
                <a:ea typeface="+mn-ea"/>
                <a:cs typeface="+mn-cs"/>
              </a:rPr>
              <a:t>Apply the multiple</a:t>
            </a:r>
          </a:p>
          <a:p>
            <a:pPr marL="640080" lvl="1" indent="-274320" eaLnBrk="1" fontAlgn="auto" hangingPunct="1">
              <a:spcAft>
                <a:spcPts val="0"/>
              </a:spcAft>
              <a:buFont typeface="Wingdings 2"/>
              <a:buChar char=""/>
              <a:defRPr/>
            </a:pPr>
            <a:r>
              <a:rPr lang="en-US" smtClean="0">
                <a:ea typeface="+mn-ea"/>
              </a:rPr>
              <a:t>Defining the comparable universe and controlling for differences is far more difficult in practice than it is in theory.</a:t>
            </a:r>
            <a:endParaRPr lang="en-US">
              <a:ea typeface="+mn-ea"/>
            </a:endParaRPr>
          </a:p>
        </p:txBody>
      </p:sp>
      <p:sp>
        <p:nvSpPr>
          <p:cNvPr id="28675" name="Footer Placeholder 3"/>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5" name="Slide Number Placeholder 4"/>
          <p:cNvSpPr>
            <a:spLocks noGrp="1"/>
          </p:cNvSpPr>
          <p:nvPr>
            <p:ph type="sldNum"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C56A4CE0-A2C9-D84C-BFF4-A30BC901F005}" type="slidenum">
              <a:rPr lang="en-US" altLang="en-US" sz="1200">
                <a:solidFill>
                  <a:srgbClr val="FFFFFF"/>
                </a:solidFill>
              </a:rPr>
              <a:pPr>
                <a:lnSpc>
                  <a:spcPct val="80000"/>
                </a:lnSpc>
              </a:pPr>
              <a:t>9</a:t>
            </a:fld>
            <a:endParaRPr lang="en-US" altLang="en-US" sz="1200">
              <a:solidFill>
                <a:srgbClr val="FFFFFF"/>
              </a:solidFill>
            </a:endParaRPr>
          </a:p>
        </p:txBody>
      </p:sp>
    </p:spTree>
  </p:cSld>
  <p:clrMapOvr>
    <a:masterClrMapping/>
  </p:clrMapOvr>
  <p:transition/>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1"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Definitional Tests</a:t>
            </a:r>
          </a:p>
        </p:txBody>
      </p:sp>
      <p:sp>
        <p:nvSpPr>
          <p:cNvPr id="18434" name="Rectangle 3"/>
          <p:cNvSpPr>
            <a:spLocks noGrp="1" noChangeArrowheads="1"/>
          </p:cNvSpPr>
          <p:nvPr>
            <p:ph sz="quarter" idx="1"/>
          </p:nvPr>
        </p:nvSpPr>
        <p:spPr>
          <a:xfrm>
            <a:off x="612775" y="1600200"/>
            <a:ext cx="8153400" cy="4495800"/>
          </a:xfrm>
        </p:spPr>
        <p:txBody>
          <a:bodyPr>
            <a:normAutofit/>
          </a:bodyPr>
          <a:lstStyle/>
          <a:p>
            <a:pPr eaLnBrk="1" hangingPunct="1">
              <a:lnSpc>
                <a:spcPct val="90000"/>
              </a:lnSpc>
            </a:pPr>
            <a:r>
              <a:rPr lang="en-US" altLang="en-US" sz="2600">
                <a:ea typeface="ＭＳ Ｐゴシック" charset="-128"/>
              </a:rPr>
              <a:t>Is the multiple consistently defined?</a:t>
            </a:r>
          </a:p>
          <a:p>
            <a:pPr lvl="1" eaLnBrk="1" hangingPunct="1">
              <a:lnSpc>
                <a:spcPct val="90000"/>
              </a:lnSpc>
            </a:pPr>
            <a:r>
              <a:rPr lang="en-US" altLang="en-US" sz="2200">
                <a:ea typeface="ＭＳ Ｐゴシック" charset="-128"/>
              </a:rPr>
              <a:t>Proposition 1: Both the value (the numerator) and the standardizing variable ( the denominator) should be to the same claimholders in the firm. In other words, the value of equity should be divided by equity earnings or equity book value, and firm value should be divided by firm earnings or book value.</a:t>
            </a:r>
          </a:p>
          <a:p>
            <a:pPr eaLnBrk="1" hangingPunct="1">
              <a:lnSpc>
                <a:spcPct val="90000"/>
              </a:lnSpc>
            </a:pPr>
            <a:r>
              <a:rPr lang="en-US" altLang="en-US" sz="2600">
                <a:ea typeface="ＭＳ Ｐゴシック" charset="-128"/>
              </a:rPr>
              <a:t>Is the multiple uniformly estimated?</a:t>
            </a:r>
          </a:p>
          <a:p>
            <a:pPr lvl="1" eaLnBrk="1" hangingPunct="1">
              <a:lnSpc>
                <a:spcPct val="90000"/>
              </a:lnSpc>
            </a:pPr>
            <a:r>
              <a:rPr lang="en-US" altLang="en-US" sz="2200">
                <a:ea typeface="ＭＳ Ｐゴシック" charset="-128"/>
              </a:rPr>
              <a:t>The variables used in defining the multiple should be estimated uniformly across assets in the </a:t>
            </a:r>
            <a:r>
              <a:rPr lang="ja-JP" altLang="en-US" sz="2200">
                <a:ea typeface="ＭＳ Ｐゴシック" charset="-128"/>
              </a:rPr>
              <a:t>“</a:t>
            </a:r>
            <a:r>
              <a:rPr lang="en-US" altLang="ja-JP" sz="2200">
                <a:ea typeface="ＭＳ Ｐゴシック" charset="-128"/>
              </a:rPr>
              <a:t>comparable firm</a:t>
            </a:r>
            <a:r>
              <a:rPr lang="ja-JP" altLang="en-US" sz="2200">
                <a:ea typeface="ＭＳ Ｐゴシック" charset="-128"/>
              </a:rPr>
              <a:t>”</a:t>
            </a:r>
            <a:r>
              <a:rPr lang="en-US" altLang="ja-JP" sz="2200">
                <a:ea typeface="ＭＳ Ｐゴシック" charset="-128"/>
              </a:rPr>
              <a:t> list.</a:t>
            </a:r>
          </a:p>
          <a:p>
            <a:pPr lvl="1" eaLnBrk="1" hangingPunct="1">
              <a:lnSpc>
                <a:spcPct val="90000"/>
              </a:lnSpc>
            </a:pPr>
            <a:r>
              <a:rPr lang="en-US" altLang="en-US" sz="2200">
                <a:ea typeface="ＭＳ Ｐゴシック" charset="-128"/>
              </a:rPr>
              <a:t>If earnings-based multiples are used, the accounting rules to measure earnings should be applied consistently across assets. The same rule applies with book-value based multiples.</a:t>
            </a:r>
          </a:p>
        </p:txBody>
      </p:sp>
      <p:sp>
        <p:nvSpPr>
          <p:cNvPr id="30723" name="Footer Placeholder 3"/>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5" name="Slide Number Placeholder 4"/>
          <p:cNvSpPr>
            <a:spLocks noGrp="1"/>
          </p:cNvSpPr>
          <p:nvPr>
            <p:ph type="sldNum"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30412686-AA20-BC44-87F6-F30FC8E9AD2B}" type="slidenum">
              <a:rPr lang="en-US" altLang="en-US" sz="1200">
                <a:solidFill>
                  <a:srgbClr val="FFFFFF"/>
                </a:solidFill>
              </a:rPr>
              <a:pPr>
                <a:lnSpc>
                  <a:spcPct val="80000"/>
                </a:lnSpc>
              </a:pPr>
              <a:t>10</a:t>
            </a:fld>
            <a:endParaRPr lang="en-US" altLang="en-US" sz="1200">
              <a:solidFill>
                <a:srgbClr val="FFFFFF"/>
              </a:solidFill>
            </a:endParaRPr>
          </a:p>
        </p:txBody>
      </p:sp>
    </p:spTree>
  </p:cSld>
  <p:clrMapOvr>
    <a:masterClrMapping/>
  </p:clrMapOvr>
  <p:transition/>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69"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Example 1: Price Earnings Ratio: Definition</a:t>
            </a:r>
          </a:p>
        </p:txBody>
      </p:sp>
      <p:sp>
        <p:nvSpPr>
          <p:cNvPr id="20482" name="Rectangle 3"/>
          <p:cNvSpPr>
            <a:spLocks noGrp="1" noChangeArrowheads="1"/>
          </p:cNvSpPr>
          <p:nvPr>
            <p:ph sz="quarter" idx="1"/>
          </p:nvPr>
        </p:nvSpPr>
        <p:spPr>
          <a:xfrm>
            <a:off x="612775" y="1600200"/>
            <a:ext cx="8153400" cy="4495800"/>
          </a:xfrm>
        </p:spPr>
        <p:txBody>
          <a:bodyPr>
            <a:normAutofit lnSpcReduction="10000"/>
          </a:bodyPr>
          <a:lstStyle/>
          <a:p>
            <a:pPr marL="0" indent="0" algn="ctr" eaLnBrk="1" fontAlgn="auto" hangingPunct="1">
              <a:spcAft>
                <a:spcPts val="0"/>
              </a:spcAft>
              <a:buFont typeface="Wingdings"/>
              <a:buNone/>
              <a:defRPr/>
            </a:pPr>
            <a:r>
              <a:rPr lang="en-US" dirty="0" smtClean="0">
                <a:ea typeface="+mn-ea"/>
                <a:cs typeface="+mn-cs"/>
              </a:rPr>
              <a:t>PE = Market Price per Share / Earnings per Share</a:t>
            </a:r>
          </a:p>
          <a:p>
            <a:pPr marL="320040" indent="-320040" eaLnBrk="1" fontAlgn="auto" hangingPunct="1">
              <a:spcAft>
                <a:spcPts val="0"/>
              </a:spcAft>
              <a:buFont typeface="Wingdings"/>
              <a:buChar char=""/>
              <a:defRPr/>
            </a:pPr>
            <a:r>
              <a:rPr lang="en-US" dirty="0" smtClean="0">
                <a:ea typeface="+mn-ea"/>
                <a:cs typeface="+mn-cs"/>
              </a:rPr>
              <a:t>There are a number of variants on the basic PE ratio in use. They are based upon how the price and the earnings are defined.</a:t>
            </a:r>
          </a:p>
          <a:p>
            <a:pPr marL="320675" lvl="1" indent="0" eaLnBrk="1" fontAlgn="auto" hangingPunct="1">
              <a:spcAft>
                <a:spcPts val="0"/>
              </a:spcAft>
              <a:buFont typeface="Wingdings 2" charset="0"/>
              <a:buNone/>
              <a:defRPr/>
            </a:pPr>
            <a:r>
              <a:rPr lang="en-US" dirty="0" smtClean="0">
                <a:ea typeface="+mn-ea"/>
              </a:rPr>
              <a:t>Price:	is usually the current price</a:t>
            </a:r>
          </a:p>
          <a:p>
            <a:pPr marL="320675" lvl="1" indent="0" eaLnBrk="1" fontAlgn="auto" hangingPunct="1">
              <a:spcAft>
                <a:spcPts val="0"/>
              </a:spcAft>
              <a:buFont typeface="Wingdings 2" charset="0"/>
              <a:buNone/>
              <a:defRPr/>
            </a:pPr>
            <a:r>
              <a:rPr lang="en-US" dirty="0" smtClean="0">
                <a:ea typeface="+mn-ea"/>
              </a:rPr>
              <a:t>		is sometimes the average price for the year</a:t>
            </a:r>
          </a:p>
          <a:p>
            <a:pPr marL="320675" lvl="1" indent="0" eaLnBrk="1" fontAlgn="auto" hangingPunct="1">
              <a:spcAft>
                <a:spcPts val="0"/>
              </a:spcAft>
              <a:buFont typeface="Wingdings 2" charset="0"/>
              <a:buNone/>
              <a:defRPr/>
            </a:pPr>
            <a:r>
              <a:rPr lang="en-US" dirty="0" smtClean="0">
                <a:ea typeface="+mn-ea"/>
              </a:rPr>
              <a:t>EPS:		EPS in most recent financial year</a:t>
            </a:r>
          </a:p>
          <a:p>
            <a:pPr marL="320675" lvl="1" indent="0" eaLnBrk="1" fontAlgn="auto" hangingPunct="1">
              <a:spcAft>
                <a:spcPts val="0"/>
              </a:spcAft>
              <a:buFont typeface="Wingdings"/>
              <a:buNone/>
              <a:defRPr/>
            </a:pPr>
            <a:r>
              <a:rPr lang="en-US" dirty="0" smtClean="0">
                <a:ea typeface="+mn-ea"/>
              </a:rPr>
              <a:t>	</a:t>
            </a:r>
            <a:r>
              <a:rPr lang="en-US" dirty="0">
                <a:ea typeface="+mn-ea"/>
              </a:rPr>
              <a:t>	</a:t>
            </a:r>
            <a:r>
              <a:rPr lang="en-US" dirty="0" smtClean="0">
                <a:ea typeface="+mn-ea"/>
              </a:rPr>
              <a:t>EPS in trailing 12 months</a:t>
            </a:r>
          </a:p>
          <a:p>
            <a:pPr marL="320675" lvl="1" indent="0" eaLnBrk="1" fontAlgn="auto" hangingPunct="1">
              <a:spcAft>
                <a:spcPts val="0"/>
              </a:spcAft>
              <a:buFont typeface="Wingdings"/>
              <a:buNone/>
              <a:defRPr/>
            </a:pPr>
            <a:r>
              <a:rPr lang="en-US" dirty="0">
                <a:ea typeface="+mn-ea"/>
              </a:rPr>
              <a:t>	</a:t>
            </a:r>
            <a:r>
              <a:rPr lang="en-US" dirty="0" smtClean="0">
                <a:ea typeface="+mn-ea"/>
              </a:rPr>
              <a:t>	Forecasted earnings per share next year</a:t>
            </a:r>
          </a:p>
          <a:p>
            <a:pPr marL="320675" lvl="1" indent="0" eaLnBrk="1" fontAlgn="auto" hangingPunct="1">
              <a:spcAft>
                <a:spcPts val="0"/>
              </a:spcAft>
              <a:buFont typeface="Wingdings"/>
              <a:buNone/>
              <a:defRPr/>
            </a:pPr>
            <a:r>
              <a:rPr lang="en-US" dirty="0" smtClean="0">
                <a:ea typeface="+mn-ea"/>
              </a:rPr>
              <a:t>		Forecasted earnings per share in future year</a:t>
            </a:r>
            <a:endParaRPr lang="en-US" dirty="0">
              <a:ea typeface="+mn-ea"/>
            </a:endParaRPr>
          </a:p>
        </p:txBody>
      </p:sp>
      <p:sp>
        <p:nvSpPr>
          <p:cNvPr id="32771" name="Footer Placeholder 3"/>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5" name="Slide Number Placeholder 4"/>
          <p:cNvSpPr>
            <a:spLocks noGrp="1"/>
          </p:cNvSpPr>
          <p:nvPr>
            <p:ph type="sldNum"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88C748A9-D29D-7345-8DBD-38639C846D0F}" type="slidenum">
              <a:rPr lang="en-US" altLang="en-US" sz="1200">
                <a:solidFill>
                  <a:srgbClr val="FFFFFF"/>
                </a:solidFill>
              </a:rPr>
              <a:pPr>
                <a:lnSpc>
                  <a:spcPct val="80000"/>
                </a:lnSpc>
              </a:pPr>
              <a:t>11</a:t>
            </a:fld>
            <a:endParaRPr lang="en-US" altLang="en-US" sz="1200">
              <a:solidFill>
                <a:srgbClr val="FFFFFF"/>
              </a:solidFill>
            </a:endParaRPr>
          </a:p>
        </p:txBody>
      </p:sp>
    </p:spTree>
  </p:cSld>
  <p:clrMapOvr>
    <a:masterClrMapping/>
  </p:clrMapOvr>
  <p:transition/>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7" name="Title 1"/>
          <p:cNvSpPr>
            <a:spLocks noGrp="1"/>
          </p:cNvSpPr>
          <p:nvPr>
            <p:ph type="title"/>
          </p:nvPr>
        </p:nvSpPr>
        <p:spPr>
          <a:xfrm>
            <a:off x="612775" y="228600"/>
            <a:ext cx="8153400" cy="990600"/>
          </a:xfrm>
        </p:spPr>
        <p:txBody>
          <a:bodyPr/>
          <a:lstStyle/>
          <a:p>
            <a:pPr eaLnBrk="1" hangingPunct="1"/>
            <a:r>
              <a:rPr lang="en-US" altLang="en-US">
                <a:ea typeface="ＭＳ Ｐゴシック" charset="-128"/>
              </a:rPr>
              <a:t>Example 2: Staying on PE ratios</a:t>
            </a:r>
          </a:p>
        </p:txBody>
      </p:sp>
      <p:sp>
        <p:nvSpPr>
          <p:cNvPr id="34818" name="Content Placeholder 2"/>
          <p:cNvSpPr>
            <a:spLocks noGrp="1"/>
          </p:cNvSpPr>
          <p:nvPr>
            <p:ph sz="quarter" idx="1"/>
          </p:nvPr>
        </p:nvSpPr>
        <p:spPr>
          <a:xfrm>
            <a:off x="612775" y="1600200"/>
            <a:ext cx="8153400" cy="4495800"/>
          </a:xfrm>
        </p:spPr>
        <p:txBody>
          <a:bodyPr/>
          <a:lstStyle/>
          <a:p>
            <a:pPr eaLnBrk="1" hangingPunct="1"/>
            <a:r>
              <a:rPr lang="en-US" altLang="en-US">
                <a:ea typeface="ＭＳ Ｐゴシック" charset="-128"/>
              </a:rPr>
              <a:t>Assuming that you are comparing the PE ratios across technology companies, many of which have options outstanding. What measure of PE ratio would yield the most consistent comparisons?</a:t>
            </a:r>
          </a:p>
          <a:p>
            <a:pPr marL="833438" lvl="1" indent="-514350" eaLnBrk="1" hangingPunct="1">
              <a:buFont typeface="Calibri" charset="0"/>
              <a:buAutoNum type="alphaLcPeriod"/>
            </a:pPr>
            <a:r>
              <a:rPr lang="en-US" altLang="en-US">
                <a:ea typeface="ＭＳ Ｐゴシック" charset="-128"/>
              </a:rPr>
              <a:t>Price/ Primary EPS (actual shares, no options)</a:t>
            </a:r>
          </a:p>
          <a:p>
            <a:pPr marL="833438" lvl="1" indent="-514350" eaLnBrk="1" hangingPunct="1">
              <a:buFont typeface="Calibri" charset="0"/>
              <a:buAutoNum type="alphaLcPeriod"/>
            </a:pPr>
            <a:r>
              <a:rPr lang="en-US" altLang="en-US">
                <a:ea typeface="ＭＳ Ｐゴシック" charset="-128"/>
              </a:rPr>
              <a:t>Price/ Fully Diluted EPS (actual shares + all options)</a:t>
            </a:r>
          </a:p>
          <a:p>
            <a:pPr marL="833438" lvl="1" indent="-514350" eaLnBrk="1" hangingPunct="1">
              <a:buFont typeface="Calibri" charset="0"/>
              <a:buAutoNum type="alphaLcPeriod"/>
            </a:pPr>
            <a:r>
              <a:rPr lang="en-US" altLang="en-US">
                <a:ea typeface="ＭＳ Ｐゴシック" charset="-128"/>
              </a:rPr>
              <a:t>Price/ Partially Diluted EPS (counting only in-the-money options)</a:t>
            </a:r>
          </a:p>
          <a:p>
            <a:pPr marL="833438" lvl="1" indent="-514350" eaLnBrk="1" hangingPunct="1">
              <a:buFont typeface="Calibri" charset="0"/>
              <a:buAutoNum type="alphaLcPeriod"/>
            </a:pPr>
            <a:r>
              <a:rPr lang="en-US" altLang="en-US">
                <a:ea typeface="ＭＳ Ｐゴシック" charset="-128"/>
              </a:rPr>
              <a:t>Other</a:t>
            </a:r>
          </a:p>
        </p:txBody>
      </p:sp>
      <p:sp>
        <p:nvSpPr>
          <p:cNvPr id="34819" name="Footer Placeholder 3"/>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5" name="Slide Number Placeholder 4"/>
          <p:cNvSpPr>
            <a:spLocks noGrp="1"/>
          </p:cNvSpPr>
          <p:nvPr>
            <p:ph type="sldNum"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EA95B5AF-6753-EC4C-94CF-6417E5220681}" type="slidenum">
              <a:rPr lang="en-US" altLang="en-US" sz="1200">
                <a:solidFill>
                  <a:srgbClr val="FFFFFF"/>
                </a:solidFill>
              </a:rPr>
              <a:pPr>
                <a:lnSpc>
                  <a:spcPct val="80000"/>
                </a:lnSpc>
              </a:pPr>
              <a:t>12</a:t>
            </a:fld>
            <a:endParaRPr lang="en-US" altLang="en-US" sz="1200">
              <a:solidFill>
                <a:srgbClr val="FFFFFF"/>
              </a:solidFill>
            </a:endParaRP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3" name="Rectangle 2"/>
          <p:cNvSpPr>
            <a:spLocks noGrp="1" noChangeArrowheads="1"/>
          </p:cNvSpPr>
          <p:nvPr>
            <p:ph type="title"/>
          </p:nvPr>
        </p:nvSpPr>
        <p:spPr>
          <a:xfrm>
            <a:off x="612775" y="228600"/>
            <a:ext cx="8153400" cy="990600"/>
          </a:xfrm>
        </p:spPr>
        <p:txBody>
          <a:bodyPr>
            <a:normAutofit fontScale="90000"/>
          </a:bodyPr>
          <a:lstStyle/>
          <a:p>
            <a:pPr eaLnBrk="1" fontAlgn="auto" hangingPunct="1">
              <a:spcAft>
                <a:spcPts val="0"/>
              </a:spcAft>
              <a:defRPr/>
            </a:pPr>
            <a:r>
              <a:rPr lang="en-US" smtClean="0">
                <a:ea typeface="+mj-ea"/>
                <a:cs typeface="+mj-cs"/>
              </a:rPr>
              <a:t>Example 3: Enterprise Value /EBITDA Multiple</a:t>
            </a:r>
            <a:endParaRPr lang="en-US">
              <a:ea typeface="+mj-ea"/>
              <a:cs typeface="+mj-cs"/>
            </a:endParaRPr>
          </a:p>
        </p:txBody>
      </p:sp>
      <p:sp>
        <p:nvSpPr>
          <p:cNvPr id="23554" name="Rectangle 3"/>
          <p:cNvSpPr>
            <a:spLocks noGrp="1" noChangeArrowheads="1"/>
          </p:cNvSpPr>
          <p:nvPr>
            <p:ph sz="quarter" idx="1"/>
          </p:nvPr>
        </p:nvSpPr>
        <p:spPr>
          <a:xfrm>
            <a:off x="612775" y="1600200"/>
            <a:ext cx="8153400" cy="4495800"/>
          </a:xfrm>
        </p:spPr>
        <p:txBody>
          <a:bodyPr>
            <a:normAutofit fontScale="92500" lnSpcReduction="20000"/>
          </a:bodyPr>
          <a:lstStyle/>
          <a:p>
            <a:pPr marL="320040" indent="-320040" eaLnBrk="1" fontAlgn="auto" hangingPunct="1">
              <a:spcAft>
                <a:spcPts val="0"/>
              </a:spcAft>
              <a:buFont typeface="Wingdings"/>
              <a:buChar char=""/>
              <a:defRPr/>
            </a:pPr>
            <a:r>
              <a:rPr lang="en-US" dirty="0" smtClean="0">
                <a:ea typeface="+mn-ea"/>
                <a:cs typeface="+mn-cs"/>
              </a:rPr>
              <a:t>The enterprise value to EBITDA multiple is obtained by netting cash out against debt to arrive at enterprise value and dividing by EBITDA.</a:t>
            </a:r>
          </a:p>
          <a:p>
            <a:pPr marL="320040" indent="-320040" eaLnBrk="1" fontAlgn="auto" hangingPunct="1">
              <a:spcAft>
                <a:spcPts val="0"/>
              </a:spcAft>
              <a:buFont typeface="Wingdings"/>
              <a:buChar char=""/>
              <a:defRPr/>
            </a:pPr>
            <a:endParaRPr lang="en-US" dirty="0" smtClean="0">
              <a:ea typeface="+mn-ea"/>
              <a:cs typeface="+mn-cs"/>
            </a:endParaRPr>
          </a:p>
          <a:p>
            <a:pPr marL="320040" indent="-320040" eaLnBrk="1" fontAlgn="auto" hangingPunct="1">
              <a:spcAft>
                <a:spcPts val="0"/>
              </a:spcAft>
              <a:buFont typeface="Wingdings"/>
              <a:buChar char=""/>
              <a:defRPr/>
            </a:pPr>
            <a:endParaRPr lang="en-US" dirty="0" smtClean="0">
              <a:ea typeface="+mn-ea"/>
              <a:cs typeface="+mn-cs"/>
            </a:endParaRPr>
          </a:p>
          <a:p>
            <a:pPr marL="320040" indent="-320040" eaLnBrk="1" fontAlgn="auto" hangingPunct="1">
              <a:spcAft>
                <a:spcPts val="0"/>
              </a:spcAft>
              <a:buFont typeface="Wingdings"/>
              <a:buChar char=""/>
              <a:defRPr/>
            </a:pPr>
            <a:endParaRPr lang="en-US" dirty="0" smtClean="0">
              <a:ea typeface="+mn-ea"/>
              <a:cs typeface="+mn-cs"/>
            </a:endParaRPr>
          </a:p>
          <a:p>
            <a:pPr marL="514350" indent="-514350" eaLnBrk="1" fontAlgn="auto" hangingPunct="1">
              <a:spcAft>
                <a:spcPts val="0"/>
              </a:spcAft>
              <a:buFont typeface="+mj-lt"/>
              <a:buAutoNum type="arabicPeriod"/>
              <a:defRPr/>
            </a:pPr>
            <a:r>
              <a:rPr lang="en-US" dirty="0" smtClean="0">
                <a:ea typeface="+mn-ea"/>
                <a:cs typeface="+mn-cs"/>
              </a:rPr>
              <a:t>Why do we net out cash from firm value?</a:t>
            </a:r>
          </a:p>
          <a:p>
            <a:pPr marL="514350" indent="-514350" eaLnBrk="1" fontAlgn="auto" hangingPunct="1">
              <a:spcAft>
                <a:spcPts val="0"/>
              </a:spcAft>
              <a:buFont typeface="+mj-lt"/>
              <a:buAutoNum type="arabicPeriod"/>
              <a:defRPr/>
            </a:pPr>
            <a:r>
              <a:rPr lang="en-US" dirty="0" smtClean="0">
                <a:ea typeface="+mn-ea"/>
                <a:cs typeface="+mn-cs"/>
              </a:rPr>
              <a:t>What happens if a firm has cross holdings which are categorized as:</a:t>
            </a:r>
          </a:p>
          <a:p>
            <a:pPr marL="822960" lvl="1" indent="-457200" eaLnBrk="1" fontAlgn="auto" hangingPunct="1">
              <a:spcAft>
                <a:spcPts val="0"/>
              </a:spcAft>
              <a:buFont typeface="Wingdings 2" charset="0"/>
              <a:buChar char=""/>
              <a:defRPr/>
            </a:pPr>
            <a:r>
              <a:rPr lang="en-US" dirty="0" smtClean="0">
                <a:ea typeface="+mn-ea"/>
              </a:rPr>
              <a:t>Minority interests?</a:t>
            </a:r>
          </a:p>
          <a:p>
            <a:pPr marL="822960" lvl="1" indent="-457200" eaLnBrk="1" fontAlgn="auto" hangingPunct="1">
              <a:spcAft>
                <a:spcPts val="0"/>
              </a:spcAft>
              <a:buFont typeface="Wingdings 2" charset="0"/>
              <a:buChar char=""/>
              <a:defRPr/>
            </a:pPr>
            <a:r>
              <a:rPr lang="en-US" dirty="0" smtClean="0">
                <a:ea typeface="+mn-ea"/>
              </a:rPr>
              <a:t>Majority active interests?</a:t>
            </a:r>
          </a:p>
          <a:p>
            <a:pPr marL="320040" indent="-320040" eaLnBrk="1" fontAlgn="auto" hangingPunct="1">
              <a:spcAft>
                <a:spcPts val="0"/>
              </a:spcAft>
              <a:buFont typeface="Wingdings"/>
              <a:buChar char=""/>
              <a:defRPr/>
            </a:pPr>
            <a:endParaRPr lang="en-US" dirty="0">
              <a:ea typeface="+mn-ea"/>
              <a:cs typeface="+mn-cs"/>
            </a:endParaRPr>
          </a:p>
        </p:txBody>
      </p:sp>
      <p:graphicFrame>
        <p:nvGraphicFramePr>
          <p:cNvPr id="36867" name="Object 2"/>
          <p:cNvGraphicFramePr>
            <a:graphicFrameLocks/>
          </p:cNvGraphicFramePr>
          <p:nvPr/>
        </p:nvGraphicFramePr>
        <p:xfrm>
          <a:off x="304800" y="2895600"/>
          <a:ext cx="8523288" cy="720725"/>
        </p:xfrm>
        <a:graphic>
          <a:graphicData uri="http://schemas.openxmlformats.org/presentationml/2006/ole">
            <mc:AlternateContent xmlns:mc="http://schemas.openxmlformats.org/markup-compatibility/2006">
              <mc:Choice xmlns:v="urn:schemas-microsoft-com:vml" Requires="v">
                <p:oleObj spid="_x0000_s36914" name="Equation" r:id="rId4" imgW="6210300" imgH="546100" progId="Equation.3">
                  <p:embed/>
                </p:oleObj>
              </mc:Choice>
              <mc:Fallback>
                <p:oleObj name="Equation" r:id="rId4" imgW="6210300" imgH="546100" progId="Equation.3">
                  <p:embed/>
                  <p:pic>
                    <p:nvPicPr>
                      <p:cNvPr id="0" name="Object 2"/>
                      <p:cNvPicPr>
                        <a:picLocks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04800" y="2895600"/>
                        <a:ext cx="8523288" cy="720725"/>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36868" name="Footer Placeholder 3"/>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5" name="Slide Number Placeholder 4"/>
          <p:cNvSpPr>
            <a:spLocks noGrp="1"/>
          </p:cNvSpPr>
          <p:nvPr>
            <p:ph type="sldNum"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EFF25D36-E2A3-DE47-8BAC-3ADF14A3AF46}" type="slidenum">
              <a:rPr lang="en-US" altLang="en-US" sz="1200">
                <a:solidFill>
                  <a:srgbClr val="FFFFFF"/>
                </a:solidFill>
              </a:rPr>
              <a:pPr>
                <a:lnSpc>
                  <a:spcPct val="80000"/>
                </a:lnSpc>
              </a:pPr>
              <a:t>13</a:t>
            </a:fld>
            <a:endParaRPr lang="en-US" altLang="en-US" sz="1200">
              <a:solidFill>
                <a:srgbClr val="FFFFFF"/>
              </a:solidFill>
            </a:endParaRPr>
          </a:p>
        </p:txBody>
      </p:sp>
    </p:spTree>
  </p:cSld>
  <p:clrMapOvr>
    <a:masterClrMapping/>
  </p:clrMapOvr>
  <p:transition/>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3" name="Title 1"/>
          <p:cNvSpPr>
            <a:spLocks noGrp="1"/>
          </p:cNvSpPr>
          <p:nvPr>
            <p:ph type="title"/>
          </p:nvPr>
        </p:nvSpPr>
        <p:spPr>
          <a:xfrm>
            <a:off x="612775" y="228600"/>
            <a:ext cx="8153400" cy="990600"/>
          </a:xfrm>
        </p:spPr>
        <p:txBody>
          <a:bodyPr/>
          <a:lstStyle/>
          <a:p>
            <a:r>
              <a:rPr lang="en-US" altLang="en-US">
                <a:ea typeface="ＭＳ Ｐゴシック" charset="-128"/>
              </a:rPr>
              <a:t>Example 4: A Housing Price Multiple</a:t>
            </a:r>
          </a:p>
        </p:txBody>
      </p:sp>
      <p:sp>
        <p:nvSpPr>
          <p:cNvPr id="3" name="Content Placeholder 2"/>
          <p:cNvSpPr>
            <a:spLocks noGrp="1"/>
          </p:cNvSpPr>
          <p:nvPr>
            <p:ph sz="quarter" idx="1"/>
          </p:nvPr>
        </p:nvSpPr>
        <p:spPr>
          <a:xfrm>
            <a:off x="612775" y="1600200"/>
            <a:ext cx="8153400" cy="4495800"/>
          </a:xfrm>
        </p:spPr>
        <p:txBody>
          <a:bodyPr>
            <a:normAutofit/>
          </a:bodyPr>
          <a:lstStyle/>
          <a:p>
            <a:pPr marL="0" indent="0">
              <a:lnSpc>
                <a:spcPct val="90000"/>
              </a:lnSpc>
              <a:buFont typeface="Wingdings" charset="2"/>
              <a:buNone/>
            </a:pPr>
            <a:r>
              <a:rPr lang="en-US" altLang="en-US" sz="2400">
                <a:ea typeface="ＭＳ Ｐゴシック" charset="-128"/>
              </a:rPr>
              <a:t>The bubbles and busts in housing prices has led investors to search for a multiple that they can use to determine when housing prices are getting out of line. One measure that has acquired adherents is the ratio of housing price to annual net rental income (for renting out the same house). Assume that you decide to compute this ratio and compare it to the multiple at which stocks are trading. Which valuation ratio would be the one that corresponds to the house price/rent ratio?</a:t>
            </a:r>
          </a:p>
          <a:p>
            <a:pPr marL="0" indent="0">
              <a:lnSpc>
                <a:spcPct val="90000"/>
              </a:lnSpc>
              <a:buFont typeface="Calibri" charset="0"/>
              <a:buAutoNum type="alphaLcPeriod"/>
            </a:pPr>
            <a:r>
              <a:rPr lang="en-US" altLang="en-US" sz="2400">
                <a:ea typeface="ＭＳ Ｐゴシック" charset="-128"/>
              </a:rPr>
              <a:t>Price Earnings Ratio</a:t>
            </a:r>
          </a:p>
          <a:p>
            <a:pPr marL="0" indent="0">
              <a:lnSpc>
                <a:spcPct val="90000"/>
              </a:lnSpc>
              <a:buFont typeface="Calibri" charset="0"/>
              <a:buAutoNum type="alphaLcPeriod"/>
            </a:pPr>
            <a:r>
              <a:rPr lang="en-US" altLang="en-US" sz="2400">
                <a:ea typeface="ＭＳ Ｐゴシック" charset="-128"/>
              </a:rPr>
              <a:t>EV to Sales</a:t>
            </a:r>
          </a:p>
          <a:p>
            <a:pPr marL="0" indent="0">
              <a:lnSpc>
                <a:spcPct val="90000"/>
              </a:lnSpc>
              <a:buFont typeface="Calibri" charset="0"/>
              <a:buAutoNum type="alphaLcPeriod"/>
            </a:pPr>
            <a:r>
              <a:rPr lang="en-US" altLang="en-US" sz="2400">
                <a:ea typeface="ＭＳ Ｐゴシック" charset="-128"/>
              </a:rPr>
              <a:t>EV to EBITDA</a:t>
            </a:r>
          </a:p>
          <a:p>
            <a:pPr marL="0" indent="0">
              <a:lnSpc>
                <a:spcPct val="90000"/>
              </a:lnSpc>
              <a:buFont typeface="Calibri" charset="0"/>
              <a:buAutoNum type="alphaLcPeriod"/>
            </a:pPr>
            <a:r>
              <a:rPr lang="en-US" altLang="en-US" sz="2400">
                <a:ea typeface="ＭＳ Ｐゴシック" charset="-128"/>
              </a:rPr>
              <a:t>EV to EBIT</a:t>
            </a:r>
          </a:p>
        </p:txBody>
      </p:sp>
      <p:sp>
        <p:nvSpPr>
          <p:cNvPr id="38915" name="Footer Placeholder 3"/>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5" name="Slide Number Placeholder 4"/>
          <p:cNvSpPr>
            <a:spLocks noGrp="1"/>
          </p:cNvSpPr>
          <p:nvPr>
            <p:ph type="sldNum"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13E5EC40-D0E3-904C-8756-68EC3179D992}" type="slidenum">
              <a:rPr lang="en-US" altLang="en-US" sz="1200">
                <a:solidFill>
                  <a:srgbClr val="FFFFFF"/>
                </a:solidFill>
              </a:rPr>
              <a:pPr>
                <a:lnSpc>
                  <a:spcPct val="80000"/>
                </a:lnSpc>
              </a:pPr>
              <a:t>14</a:t>
            </a:fld>
            <a:endParaRPr lang="en-US" altLang="en-US" sz="1200">
              <a:solidFill>
                <a:srgbClr val="FFFFFF"/>
              </a:solidFill>
            </a:endParaRP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1"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Descriptive Tests</a:t>
            </a:r>
          </a:p>
        </p:txBody>
      </p:sp>
      <p:sp>
        <p:nvSpPr>
          <p:cNvPr id="25602" name="Rectangle 3"/>
          <p:cNvSpPr>
            <a:spLocks noGrp="1" noChangeArrowheads="1"/>
          </p:cNvSpPr>
          <p:nvPr>
            <p:ph sz="quarter" idx="1"/>
          </p:nvPr>
        </p:nvSpPr>
        <p:spPr>
          <a:xfrm>
            <a:off x="612775" y="1600200"/>
            <a:ext cx="8153400" cy="4495800"/>
          </a:xfrm>
        </p:spPr>
        <p:txBody>
          <a:bodyPr>
            <a:normAutofit fontScale="85000" lnSpcReduction="20000"/>
          </a:bodyPr>
          <a:lstStyle/>
          <a:p>
            <a:pPr marL="320040" indent="-320040" eaLnBrk="1" fontAlgn="auto" hangingPunct="1">
              <a:spcAft>
                <a:spcPts val="0"/>
              </a:spcAft>
              <a:buFont typeface="Wingdings"/>
              <a:buChar char=""/>
              <a:defRPr/>
            </a:pPr>
            <a:r>
              <a:rPr lang="en-US" dirty="0" smtClean="0">
                <a:ea typeface="+mn-ea"/>
                <a:cs typeface="+mn-cs"/>
              </a:rPr>
              <a:t>What is the average and standard deviation for this multiple, across the universe (market)?</a:t>
            </a:r>
          </a:p>
          <a:p>
            <a:pPr marL="320040" indent="-320040" eaLnBrk="1" fontAlgn="auto" hangingPunct="1">
              <a:spcAft>
                <a:spcPts val="0"/>
              </a:spcAft>
              <a:buFont typeface="Wingdings"/>
              <a:buChar char=""/>
              <a:defRPr/>
            </a:pPr>
            <a:r>
              <a:rPr lang="en-US" dirty="0" smtClean="0">
                <a:ea typeface="+mn-ea"/>
                <a:cs typeface="+mn-cs"/>
              </a:rPr>
              <a:t>What is the median for this multiple? </a:t>
            </a:r>
          </a:p>
          <a:p>
            <a:pPr marL="640080" lvl="1" indent="-274320" eaLnBrk="1" fontAlgn="auto" hangingPunct="1">
              <a:spcAft>
                <a:spcPts val="0"/>
              </a:spcAft>
              <a:buFont typeface="Wingdings 2"/>
              <a:buChar char=""/>
              <a:defRPr/>
            </a:pPr>
            <a:r>
              <a:rPr lang="en-US" dirty="0" smtClean="0">
                <a:ea typeface="+mn-ea"/>
              </a:rPr>
              <a:t>The median for this multiple is often a more reliable comparison point.</a:t>
            </a:r>
          </a:p>
          <a:p>
            <a:pPr marL="320040" indent="-320040" eaLnBrk="1" fontAlgn="auto" hangingPunct="1">
              <a:spcAft>
                <a:spcPts val="0"/>
              </a:spcAft>
              <a:buFont typeface="Wingdings"/>
              <a:buChar char=""/>
              <a:defRPr/>
            </a:pPr>
            <a:r>
              <a:rPr lang="en-US" dirty="0" smtClean="0">
                <a:ea typeface="+mn-ea"/>
                <a:cs typeface="+mn-cs"/>
              </a:rPr>
              <a:t>How large are the outliers to the distribution, and how do we deal with the outliers?</a:t>
            </a:r>
          </a:p>
          <a:p>
            <a:pPr marL="640080" lvl="1" indent="-274320" eaLnBrk="1" fontAlgn="auto" hangingPunct="1">
              <a:spcAft>
                <a:spcPts val="0"/>
              </a:spcAft>
              <a:buFont typeface="Wingdings 2"/>
              <a:buChar char=""/>
              <a:defRPr/>
            </a:pPr>
            <a:r>
              <a:rPr lang="en-US" dirty="0" smtClean="0">
                <a:ea typeface="+mn-ea"/>
              </a:rPr>
              <a:t>Throwing out the outliers may seem like an obvious solution, but if the outliers all lie on one side of the distribution (they usually are large positive numbers), this can lead to a biased estimate.</a:t>
            </a:r>
          </a:p>
          <a:p>
            <a:pPr marL="320040" indent="-320040" eaLnBrk="1" fontAlgn="auto" hangingPunct="1">
              <a:spcAft>
                <a:spcPts val="0"/>
              </a:spcAft>
              <a:buFont typeface="Wingdings"/>
              <a:buChar char=""/>
              <a:defRPr/>
            </a:pPr>
            <a:r>
              <a:rPr lang="en-US" dirty="0" smtClean="0">
                <a:ea typeface="+mn-ea"/>
                <a:cs typeface="+mn-cs"/>
              </a:rPr>
              <a:t>Are there cases where the multiple cannot be estimated? Will ignoring these cases lead to a biased estimate of the multiple?</a:t>
            </a:r>
          </a:p>
          <a:p>
            <a:pPr marL="320040" indent="-320040" eaLnBrk="1" fontAlgn="auto" hangingPunct="1">
              <a:spcAft>
                <a:spcPts val="0"/>
              </a:spcAft>
              <a:buFont typeface="Wingdings"/>
              <a:buChar char=""/>
              <a:defRPr/>
            </a:pPr>
            <a:r>
              <a:rPr lang="en-US" dirty="0" smtClean="0">
                <a:ea typeface="+mn-ea"/>
                <a:cs typeface="+mn-cs"/>
              </a:rPr>
              <a:t>How has this multiple changed over time?</a:t>
            </a:r>
            <a:endParaRPr lang="en-US" dirty="0">
              <a:ea typeface="+mn-ea"/>
              <a:cs typeface="+mn-cs"/>
            </a:endParaRPr>
          </a:p>
        </p:txBody>
      </p:sp>
      <p:sp>
        <p:nvSpPr>
          <p:cNvPr id="40963" name="Footer Placeholder 3"/>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5" name="Slide Number Placeholder 4"/>
          <p:cNvSpPr>
            <a:spLocks noGrp="1"/>
          </p:cNvSpPr>
          <p:nvPr>
            <p:ph type="sldNum"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EC440F75-1897-5E4D-88EE-E75C6F245E3B}" type="slidenum">
              <a:rPr lang="en-US" altLang="en-US" sz="1200">
                <a:solidFill>
                  <a:srgbClr val="FFFFFF"/>
                </a:solidFill>
              </a:rPr>
              <a:pPr>
                <a:lnSpc>
                  <a:spcPct val="80000"/>
                </a:lnSpc>
              </a:pPr>
              <a:t>15</a:t>
            </a:fld>
            <a:endParaRPr lang="en-US" altLang="en-US" sz="1200">
              <a:solidFill>
                <a:srgbClr val="FFFFFF"/>
              </a:solidFill>
            </a:endParaRPr>
          </a:p>
        </p:txBody>
      </p:sp>
    </p:spTree>
  </p:cSld>
  <p:clrMapOvr>
    <a:masterClrMapping/>
  </p:clrMapOvr>
  <p:transition/>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09" name="Rectangle 1026"/>
          <p:cNvSpPr>
            <a:spLocks noGrp="1" noChangeArrowheads="1"/>
          </p:cNvSpPr>
          <p:nvPr>
            <p:ph type="title"/>
          </p:nvPr>
        </p:nvSpPr>
        <p:spPr>
          <a:xfrm>
            <a:off x="612775" y="228600"/>
            <a:ext cx="8153400" cy="990600"/>
          </a:xfrm>
        </p:spPr>
        <p:txBody>
          <a:bodyPr/>
          <a:lstStyle/>
          <a:p>
            <a:pPr eaLnBrk="1" hangingPunct="1"/>
            <a:r>
              <a:rPr lang="en-US" altLang="en-US" dirty="0">
                <a:ea typeface="ＭＳ Ｐゴシック" charset="-128"/>
              </a:rPr>
              <a:t>1. Multiples have skewed distributions</a:t>
            </a:r>
            <a:r>
              <a:rPr lang="en-US" altLang="en-US" dirty="0" smtClean="0">
                <a:ea typeface="ＭＳ Ｐゴシック" charset="-128"/>
              </a:rPr>
              <a:t>… US company PE Ratios</a:t>
            </a:r>
            <a:endParaRPr lang="en-US" altLang="en-US" dirty="0">
              <a:ea typeface="ＭＳ Ｐゴシック" charset="-128"/>
            </a:endParaRPr>
          </a:p>
        </p:txBody>
      </p:sp>
      <p:sp>
        <p:nvSpPr>
          <p:cNvPr id="43010" name="Footer Placeholder 3"/>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5" name="Slide Number Placeholder 4"/>
          <p:cNvSpPr>
            <a:spLocks noGrp="1"/>
          </p:cNvSpPr>
          <p:nvPr>
            <p:ph type="sldNum"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BC770AAE-D261-C24E-A505-2B43F593A822}" type="slidenum">
              <a:rPr lang="en-US" altLang="en-US" sz="1200">
                <a:solidFill>
                  <a:srgbClr val="FFFFFF"/>
                </a:solidFill>
              </a:rPr>
              <a:pPr>
                <a:lnSpc>
                  <a:spcPct val="80000"/>
                </a:lnSpc>
              </a:pPr>
              <a:t>16</a:t>
            </a:fld>
            <a:endParaRPr lang="en-US" altLang="en-US" sz="1200">
              <a:solidFill>
                <a:srgbClr val="FFFFFF"/>
              </a:solidFill>
            </a:endParaRPr>
          </a:p>
        </p:txBody>
      </p:sp>
      <p:graphicFrame>
        <p:nvGraphicFramePr>
          <p:cNvPr id="8" name="Content Placeholder 7"/>
          <p:cNvGraphicFramePr>
            <a:graphicFrameLocks noGrp="1"/>
          </p:cNvGraphicFramePr>
          <p:nvPr>
            <p:ph sz="quarter" idx="1"/>
            <p:extLst>
              <p:ext uri="{D42A27DB-BD31-4B8C-83A1-F6EECF244321}">
                <p14:modId xmlns:p14="http://schemas.microsoft.com/office/powerpoint/2010/main" val="940132990"/>
              </p:ext>
            </p:extLst>
          </p:nvPr>
        </p:nvGraphicFramePr>
        <p:xfrm>
          <a:off x="612775" y="1600200"/>
          <a:ext cx="8153400" cy="4495800"/>
        </p:xfrm>
        <a:graphic>
          <a:graphicData uri="http://schemas.openxmlformats.org/drawingml/2006/chart">
            <c:chart xmlns:c="http://schemas.openxmlformats.org/drawingml/2006/chart" xmlns:r="http://schemas.openxmlformats.org/officeDocument/2006/relationships" r:id="rId3"/>
          </a:graphicData>
        </a:graphic>
      </p:graphicFrame>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7" name="Rectangle 1026"/>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2. Making statistics “dicey”</a:t>
            </a:r>
          </a:p>
        </p:txBody>
      </p:sp>
      <p:sp>
        <p:nvSpPr>
          <p:cNvPr id="45058" name="Footer Placeholder 3"/>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5" name="Slide Number Placeholder 4"/>
          <p:cNvSpPr>
            <a:spLocks noGrp="1"/>
          </p:cNvSpPr>
          <p:nvPr>
            <p:ph type="sldNum"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61B18595-0CF0-EF40-8975-4EDFDD275042}" type="slidenum">
              <a:rPr lang="en-US" altLang="en-US" sz="1200">
                <a:solidFill>
                  <a:srgbClr val="FFFFFF"/>
                </a:solidFill>
              </a:rPr>
              <a:pPr>
                <a:lnSpc>
                  <a:spcPct val="80000"/>
                </a:lnSpc>
              </a:pPr>
              <a:t>17</a:t>
            </a:fld>
            <a:endParaRPr lang="en-US" altLang="en-US" sz="1200">
              <a:solidFill>
                <a:srgbClr val="FFFFFF"/>
              </a:solidFill>
            </a:endParaRPr>
          </a:p>
        </p:txBody>
      </p:sp>
      <p:sp>
        <p:nvSpPr>
          <p:cNvPr id="9" name="TextBox 8"/>
          <p:cNvSpPr txBox="1"/>
          <p:nvPr/>
        </p:nvSpPr>
        <p:spPr>
          <a:xfrm>
            <a:off x="3124200" y="6019800"/>
            <a:ext cx="3347391" cy="461665"/>
          </a:xfrm>
          <a:prstGeom prst="rect">
            <a:avLst/>
          </a:prstGeom>
          <a:noFill/>
        </p:spPr>
        <p:txBody>
          <a:bodyPr wrap="none" rtlCol="0">
            <a:spAutoFit/>
          </a:bodyPr>
          <a:lstStyle/>
          <a:p>
            <a:r>
              <a:rPr lang="en-US" dirty="0" smtClean="0"/>
              <a:t>US firms in January 2017</a:t>
            </a:r>
            <a:endParaRPr lang="en-US" dirty="0"/>
          </a:p>
        </p:txBody>
      </p:sp>
      <p:graphicFrame>
        <p:nvGraphicFramePr>
          <p:cNvPr id="3" name="Content Placeholder 2"/>
          <p:cNvGraphicFramePr>
            <a:graphicFrameLocks noGrp="1"/>
          </p:cNvGraphicFramePr>
          <p:nvPr>
            <p:ph sz="quarter" idx="1"/>
            <p:extLst>
              <p:ext uri="{D42A27DB-BD31-4B8C-83A1-F6EECF244321}">
                <p14:modId xmlns:p14="http://schemas.microsoft.com/office/powerpoint/2010/main" val="86046539"/>
              </p:ext>
            </p:extLst>
          </p:nvPr>
        </p:nvGraphicFramePr>
        <p:xfrm>
          <a:off x="609599" y="1828800"/>
          <a:ext cx="7772400" cy="3810000"/>
        </p:xfrm>
        <a:graphic>
          <a:graphicData uri="http://schemas.openxmlformats.org/drawingml/2006/table">
            <a:tbl>
              <a:tblPr>
                <a:tableStyleId>{5C22544A-7EE6-4342-B048-85BDC9FD1C3A}</a:tableStyleId>
              </a:tblPr>
              <a:tblGrid>
                <a:gridCol w="2818167"/>
                <a:gridCol w="1651411"/>
                <a:gridCol w="1651411"/>
                <a:gridCol w="1651411"/>
              </a:tblGrid>
              <a:tr h="317500">
                <a:tc>
                  <a:txBody>
                    <a:bodyPr/>
                    <a:lstStyle/>
                    <a:p>
                      <a:pPr algn="l" rtl="0" fontAlgn="b"/>
                      <a:r>
                        <a:rPr lang="sk-SK" sz="2000" u="none" strike="noStrike" dirty="0">
                          <a:effectLst/>
                        </a:rPr>
                        <a:t> </a:t>
                      </a:r>
                      <a:endParaRPr lang="sk-SK" sz="2000" b="0" i="0" u="none" strike="noStrike" dirty="0">
                        <a:solidFill>
                          <a:srgbClr val="000000"/>
                        </a:solidFill>
                        <a:effectLst/>
                        <a:latin typeface="Arial" charset="0"/>
                      </a:endParaRP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rtl="0" fontAlgn="b"/>
                      <a:r>
                        <a:rPr lang="en-US" sz="2000" u="none" strike="noStrike">
                          <a:effectLst/>
                        </a:rPr>
                        <a:t>Current PE</a:t>
                      </a:r>
                      <a:endParaRPr lang="en-US" sz="2000" b="0" i="1" u="none" strike="noStrike">
                        <a:solidFill>
                          <a:srgbClr val="000000"/>
                        </a:solidFill>
                        <a:effectLst/>
                        <a:latin typeface="Arial" charset="0"/>
                      </a:endParaRP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rtl="0" fontAlgn="b"/>
                      <a:r>
                        <a:rPr lang="en-US" sz="2000" u="none" strike="noStrike">
                          <a:effectLst/>
                        </a:rPr>
                        <a:t>Trailing PE</a:t>
                      </a:r>
                      <a:endParaRPr lang="en-US" sz="2000" b="0" i="1" u="none" strike="noStrike">
                        <a:solidFill>
                          <a:srgbClr val="000000"/>
                        </a:solidFill>
                        <a:effectLst/>
                        <a:latin typeface="Arial" charset="0"/>
                      </a:endParaRP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rtl="0" fontAlgn="b"/>
                      <a:r>
                        <a:rPr lang="en-US" sz="2000" u="none" strike="noStrike">
                          <a:effectLst/>
                        </a:rPr>
                        <a:t>Forward PE</a:t>
                      </a:r>
                      <a:endParaRPr lang="en-US" sz="2000" b="0" i="1" u="none" strike="noStrike">
                        <a:solidFill>
                          <a:srgbClr val="000000"/>
                        </a:solidFill>
                        <a:effectLst/>
                        <a:latin typeface="Arial" charset="0"/>
                      </a:endParaRP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317500">
                <a:tc>
                  <a:txBody>
                    <a:bodyPr/>
                    <a:lstStyle/>
                    <a:p>
                      <a:pPr algn="l" rtl="0" fontAlgn="b"/>
                      <a:r>
                        <a:rPr lang="en-US" sz="2000" u="none" strike="noStrike" dirty="0">
                          <a:effectLst/>
                        </a:rPr>
                        <a:t>Number of firms</a:t>
                      </a:r>
                      <a:endParaRPr lang="en-US" sz="2000" b="0" i="0" u="none" strike="noStrike" dirty="0">
                        <a:solidFill>
                          <a:srgbClr val="000000"/>
                        </a:solidFill>
                        <a:effectLst/>
                        <a:latin typeface="Arial" charset="0"/>
                      </a:endParaRP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rtl="0" fontAlgn="b"/>
                      <a:r>
                        <a:rPr lang="is-IS" sz="2000" u="none" strike="noStrike">
                          <a:effectLst/>
                        </a:rPr>
                        <a:t>7330</a:t>
                      </a:r>
                      <a:endParaRPr lang="is-IS" sz="2000" b="0" i="1" u="none" strike="noStrike">
                        <a:solidFill>
                          <a:srgbClr val="000000"/>
                        </a:solidFill>
                        <a:effectLst/>
                        <a:latin typeface="Arial" charset="0"/>
                      </a:endParaRP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rtl="0" fontAlgn="b"/>
                      <a:r>
                        <a:rPr lang="is-IS" sz="2000" u="none" strike="noStrike">
                          <a:effectLst/>
                        </a:rPr>
                        <a:t>7330</a:t>
                      </a:r>
                      <a:endParaRPr lang="is-IS" sz="2000" b="0" i="1" u="none" strike="noStrike">
                        <a:solidFill>
                          <a:srgbClr val="000000"/>
                        </a:solidFill>
                        <a:effectLst/>
                        <a:latin typeface="Arial" charset="0"/>
                      </a:endParaRP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rtl="0" fontAlgn="b"/>
                      <a:r>
                        <a:rPr lang="is-IS" sz="2000" u="none" strike="noStrike">
                          <a:effectLst/>
                        </a:rPr>
                        <a:t>7330</a:t>
                      </a:r>
                      <a:endParaRPr lang="is-IS" sz="2000" b="0" i="1" u="none" strike="noStrike">
                        <a:solidFill>
                          <a:srgbClr val="000000"/>
                        </a:solidFill>
                        <a:effectLst/>
                        <a:latin typeface="Arial" charset="0"/>
                      </a:endParaRP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317500">
                <a:tc>
                  <a:txBody>
                    <a:bodyPr/>
                    <a:lstStyle/>
                    <a:p>
                      <a:pPr algn="l" rtl="0" fontAlgn="b"/>
                      <a:r>
                        <a:rPr lang="en-US" sz="2000" u="none" strike="noStrike" dirty="0">
                          <a:effectLst/>
                        </a:rPr>
                        <a:t>Number with PE</a:t>
                      </a:r>
                      <a:endParaRPr lang="en-US" sz="2000" b="0" i="0" u="none" strike="noStrike" dirty="0">
                        <a:solidFill>
                          <a:srgbClr val="000000"/>
                        </a:solidFill>
                        <a:effectLst/>
                        <a:latin typeface="Arial" charset="0"/>
                      </a:endParaRP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hr-HR" sz="2000" u="none" strike="noStrike" dirty="0">
                          <a:effectLst/>
                        </a:rPr>
                        <a:t>3,076.</a:t>
                      </a:r>
                      <a:endParaRPr lang="hr-HR" sz="2000" b="0" i="0" u="none" strike="noStrike" dirty="0">
                        <a:solidFill>
                          <a:srgbClr val="000000"/>
                        </a:solidFill>
                        <a:effectLst/>
                        <a:latin typeface="Arial" charset="0"/>
                      </a:endParaRP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nb-NO" sz="2000" u="none" strike="noStrike">
                          <a:effectLst/>
                        </a:rPr>
                        <a:t>3,081.</a:t>
                      </a:r>
                      <a:endParaRPr lang="nb-NO" sz="2000" b="0" i="0" u="none" strike="noStrike">
                        <a:solidFill>
                          <a:srgbClr val="000000"/>
                        </a:solidFill>
                        <a:effectLst/>
                        <a:latin typeface="Arial" charset="0"/>
                      </a:endParaRP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nb-NO" sz="2000" u="none" strike="noStrike">
                          <a:effectLst/>
                        </a:rPr>
                        <a:t>2,553.</a:t>
                      </a:r>
                      <a:endParaRPr lang="nb-NO" sz="2000" b="0" i="0" u="none" strike="noStrike">
                        <a:solidFill>
                          <a:srgbClr val="000000"/>
                        </a:solidFill>
                        <a:effectLst/>
                        <a:latin typeface="Arial" charset="0"/>
                      </a:endParaRPr>
                    </a:p>
                  </a:txBody>
                  <a:tcPr marL="6350" marR="6350" marT="635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317500">
                <a:tc>
                  <a:txBody>
                    <a:bodyPr/>
                    <a:lstStyle/>
                    <a:p>
                      <a:pPr algn="l" rtl="0" fontAlgn="b"/>
                      <a:r>
                        <a:rPr lang="en-US" sz="2000" u="none" strike="noStrike" dirty="0">
                          <a:effectLst/>
                        </a:rPr>
                        <a:t>Average</a:t>
                      </a:r>
                      <a:endParaRPr lang="en-US" sz="2000" b="0" i="0" u="none" strike="noStrike" dirty="0">
                        <a:solidFill>
                          <a:srgbClr val="000000"/>
                        </a:solidFill>
                        <a:effectLst/>
                        <a:latin typeface="Arial" charset="0"/>
                      </a:endParaRP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hr-HR" sz="2000" u="none" strike="noStrike">
                          <a:effectLst/>
                        </a:rPr>
                        <a:t>114.15</a:t>
                      </a:r>
                      <a:endParaRPr lang="hr-HR" sz="2000" b="0" i="0" u="none" strike="noStrike">
                        <a:solidFill>
                          <a:srgbClr val="000000"/>
                        </a:solidFill>
                        <a:effectLst/>
                        <a:latin typeface="Arial" charset="0"/>
                      </a:endParaRP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uk-UA" sz="2000" u="none" strike="noStrike">
                          <a:effectLst/>
                        </a:rPr>
                        <a:t>77.30</a:t>
                      </a:r>
                      <a:endParaRPr lang="uk-UA" sz="2000" b="0" i="0" u="none" strike="noStrike">
                        <a:solidFill>
                          <a:srgbClr val="000000"/>
                        </a:solidFill>
                        <a:effectLst/>
                        <a:latin typeface="Arial" charset="0"/>
                      </a:endParaRP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hr-HR" sz="2000" u="none" strike="noStrike">
                          <a:effectLst/>
                        </a:rPr>
                        <a:t>46.11</a:t>
                      </a:r>
                      <a:endParaRPr lang="hr-HR" sz="2000" b="0" i="0" u="none" strike="noStrike">
                        <a:solidFill>
                          <a:srgbClr val="000000"/>
                        </a:solidFill>
                        <a:effectLst/>
                        <a:latin typeface="Arial" charset="0"/>
                      </a:endParaRP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317500">
                <a:tc>
                  <a:txBody>
                    <a:bodyPr/>
                    <a:lstStyle/>
                    <a:p>
                      <a:pPr algn="l" rtl="0" fontAlgn="b"/>
                      <a:r>
                        <a:rPr lang="en-US" sz="2000" u="none" strike="noStrike">
                          <a:effectLst/>
                        </a:rPr>
                        <a:t>Median</a:t>
                      </a:r>
                      <a:endParaRPr lang="en-US" sz="2000" b="0" i="0" u="none" strike="noStrike">
                        <a:solidFill>
                          <a:srgbClr val="000000"/>
                        </a:solidFill>
                        <a:effectLst/>
                        <a:latin typeface="Arial" charset="0"/>
                      </a:endParaRP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rtl="0" fontAlgn="b"/>
                      <a:r>
                        <a:rPr lang="nb-NO" sz="2000" u="none" strike="noStrike" dirty="0">
                          <a:effectLst/>
                        </a:rPr>
                        <a:t>21.57</a:t>
                      </a:r>
                      <a:endParaRPr lang="nb-NO" sz="2000" b="0" i="0" u="none" strike="noStrike" dirty="0">
                        <a:solidFill>
                          <a:srgbClr val="000000"/>
                        </a:solidFill>
                        <a:effectLst/>
                        <a:latin typeface="Arial" charset="0"/>
                      </a:endParaRP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rtl="0" fontAlgn="b"/>
                      <a:r>
                        <a:rPr lang="nb-NO" sz="2000" u="none" strike="noStrike">
                          <a:effectLst/>
                        </a:rPr>
                        <a:t>21.15</a:t>
                      </a:r>
                      <a:endParaRPr lang="nb-NO" sz="2000" b="0" i="0" u="none" strike="noStrike">
                        <a:solidFill>
                          <a:srgbClr val="000000"/>
                        </a:solidFill>
                        <a:effectLst/>
                        <a:latin typeface="Arial" charset="0"/>
                      </a:endParaRP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rtl="0" fontAlgn="b"/>
                      <a:r>
                        <a:rPr lang="hr-HR" sz="2000" u="none" strike="noStrike">
                          <a:effectLst/>
                        </a:rPr>
                        <a:t>19.25</a:t>
                      </a:r>
                      <a:endParaRPr lang="hr-HR" sz="2000" b="0" i="0" u="none" strike="noStrike">
                        <a:solidFill>
                          <a:srgbClr val="000000"/>
                        </a:solidFill>
                        <a:effectLst/>
                        <a:latin typeface="Arial" charset="0"/>
                      </a:endParaRP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317500">
                <a:tc>
                  <a:txBody>
                    <a:bodyPr/>
                    <a:lstStyle/>
                    <a:p>
                      <a:pPr algn="l" rtl="0" fontAlgn="b"/>
                      <a:r>
                        <a:rPr lang="en-US" sz="2000" u="none" strike="noStrike">
                          <a:effectLst/>
                        </a:rPr>
                        <a:t>Minimum</a:t>
                      </a:r>
                      <a:endParaRPr lang="en-US" sz="2000" b="0" i="0" u="none" strike="noStrike">
                        <a:solidFill>
                          <a:srgbClr val="000000"/>
                        </a:solidFill>
                        <a:effectLst/>
                        <a:latin typeface="Arial" charset="0"/>
                      </a:endParaRP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rtl="0" fontAlgn="b"/>
                      <a:r>
                        <a:rPr lang="pt-BR" sz="2000" u="none" strike="noStrike" dirty="0">
                          <a:effectLst/>
                        </a:rPr>
                        <a:t>0.05</a:t>
                      </a:r>
                      <a:endParaRPr lang="pt-BR" sz="2000" b="0" i="0" u="none" strike="noStrike" dirty="0">
                        <a:solidFill>
                          <a:srgbClr val="000000"/>
                        </a:solidFill>
                        <a:effectLst/>
                        <a:latin typeface="Arial" charset="0"/>
                      </a:endParaRP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rtl="0" fontAlgn="b"/>
                      <a:r>
                        <a:rPr lang="hr-HR" sz="2000" u="none" strike="noStrike">
                          <a:effectLst/>
                        </a:rPr>
                        <a:t>0.07</a:t>
                      </a:r>
                      <a:endParaRPr lang="hr-HR" sz="2000" b="0" i="0" u="none" strike="noStrike">
                        <a:solidFill>
                          <a:srgbClr val="000000"/>
                        </a:solidFill>
                        <a:effectLst/>
                        <a:latin typeface="Arial" charset="0"/>
                      </a:endParaRP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rtl="0" fontAlgn="b"/>
                      <a:r>
                        <a:rPr lang="nb-NO" sz="2000" u="none" strike="noStrike">
                          <a:effectLst/>
                        </a:rPr>
                        <a:t>0.3</a:t>
                      </a:r>
                      <a:endParaRPr lang="nb-NO" sz="2000" b="0" i="0" u="none" strike="noStrike">
                        <a:solidFill>
                          <a:srgbClr val="000000"/>
                        </a:solidFill>
                        <a:effectLst/>
                        <a:latin typeface="Arial" charset="0"/>
                      </a:endParaRP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317500">
                <a:tc>
                  <a:txBody>
                    <a:bodyPr/>
                    <a:lstStyle/>
                    <a:p>
                      <a:pPr algn="l" rtl="0" fontAlgn="b"/>
                      <a:r>
                        <a:rPr lang="en-US" sz="2000" u="none" strike="noStrike">
                          <a:effectLst/>
                        </a:rPr>
                        <a:t>Maximum</a:t>
                      </a:r>
                      <a:endParaRPr lang="en-US" sz="2000" b="0" i="0" u="none" strike="noStrike">
                        <a:solidFill>
                          <a:srgbClr val="000000"/>
                        </a:solidFill>
                        <a:effectLst/>
                        <a:latin typeface="Arial" charset="0"/>
                      </a:endParaRP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rtl="0" fontAlgn="b"/>
                      <a:r>
                        <a:rPr lang="hr-HR" sz="2000" u="none" strike="noStrike">
                          <a:effectLst/>
                        </a:rPr>
                        <a:t>134,400.00</a:t>
                      </a:r>
                      <a:endParaRPr lang="hr-HR" sz="2000" b="0" i="0" u="none" strike="noStrike">
                        <a:solidFill>
                          <a:srgbClr val="000000"/>
                        </a:solidFill>
                        <a:effectLst/>
                        <a:latin typeface="Arial" charset="0"/>
                      </a:endParaRP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rtl="0" fontAlgn="b"/>
                      <a:r>
                        <a:rPr lang="hr-HR" sz="2000" u="none" strike="noStrike" dirty="0">
                          <a:effectLst/>
                        </a:rPr>
                        <a:t>62,228.00</a:t>
                      </a:r>
                      <a:endParaRPr lang="hr-HR" sz="2000" b="0" i="0" u="none" strike="noStrike" dirty="0">
                        <a:solidFill>
                          <a:srgbClr val="000000"/>
                        </a:solidFill>
                        <a:effectLst/>
                        <a:latin typeface="Arial" charset="0"/>
                      </a:endParaRP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rtl="0" fontAlgn="b"/>
                      <a:r>
                        <a:rPr lang="cs-CZ" sz="2000" u="none" strike="noStrike">
                          <a:effectLst/>
                        </a:rPr>
                        <a:t>28,210.00</a:t>
                      </a:r>
                      <a:endParaRPr lang="cs-CZ" sz="2000" b="0" i="0" u="none" strike="noStrike">
                        <a:solidFill>
                          <a:srgbClr val="000000"/>
                        </a:solidFill>
                        <a:effectLst/>
                        <a:latin typeface="Arial" charset="0"/>
                      </a:endParaRP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317500">
                <a:tc>
                  <a:txBody>
                    <a:bodyPr/>
                    <a:lstStyle/>
                    <a:p>
                      <a:pPr algn="l" rtl="0" fontAlgn="b"/>
                      <a:r>
                        <a:rPr lang="en-US" sz="2000" u="none" strike="noStrike">
                          <a:effectLst/>
                        </a:rPr>
                        <a:t>Standard deviation</a:t>
                      </a:r>
                      <a:endParaRPr lang="en-US" sz="2000" b="0" i="0" u="none" strike="noStrike">
                        <a:solidFill>
                          <a:srgbClr val="000000"/>
                        </a:solidFill>
                        <a:effectLst/>
                        <a:latin typeface="Arial" charset="0"/>
                      </a:endParaRP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rtl="0" fontAlgn="b"/>
                      <a:r>
                        <a:rPr lang="hr-HR" sz="2000" u="none" strike="noStrike">
                          <a:effectLst/>
                        </a:rPr>
                        <a:t>1603.68</a:t>
                      </a:r>
                      <a:endParaRPr lang="hr-HR" sz="2000" b="0" i="0" u="none" strike="noStrike">
                        <a:solidFill>
                          <a:srgbClr val="000000"/>
                        </a:solidFill>
                        <a:effectLst/>
                        <a:latin typeface="Arial" charset="0"/>
                      </a:endParaRP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rtl="0" fontAlgn="b"/>
                      <a:r>
                        <a:rPr lang="hr-HR" sz="2000" u="none" strike="noStrike" dirty="0">
                          <a:effectLst/>
                        </a:rPr>
                        <a:t>769.28</a:t>
                      </a:r>
                      <a:endParaRPr lang="hr-HR" sz="2000" b="0" i="0" u="none" strike="noStrike" dirty="0">
                        <a:solidFill>
                          <a:srgbClr val="000000"/>
                        </a:solidFill>
                        <a:effectLst/>
                        <a:latin typeface="Arial" charset="0"/>
                      </a:endParaRP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rtl="0" fontAlgn="b"/>
                      <a:r>
                        <a:rPr lang="nb-NO" sz="2000" u="none" strike="noStrike">
                          <a:effectLst/>
                        </a:rPr>
                        <a:t>337.16</a:t>
                      </a:r>
                      <a:endParaRPr lang="nb-NO" sz="2000" b="0" i="0" u="none" strike="noStrike">
                        <a:solidFill>
                          <a:srgbClr val="000000"/>
                        </a:solidFill>
                        <a:effectLst/>
                        <a:latin typeface="Arial" charset="0"/>
                      </a:endParaRP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317500">
                <a:tc>
                  <a:txBody>
                    <a:bodyPr/>
                    <a:lstStyle/>
                    <a:p>
                      <a:pPr algn="l" rtl="0" fontAlgn="b"/>
                      <a:r>
                        <a:rPr lang="en-US" sz="2000" u="none" strike="noStrike">
                          <a:effectLst/>
                        </a:rPr>
                        <a:t>Standard error</a:t>
                      </a:r>
                      <a:endParaRPr lang="en-US" sz="2000" b="0" i="0" u="none" strike="noStrike">
                        <a:solidFill>
                          <a:srgbClr val="000000"/>
                        </a:solidFill>
                        <a:effectLst/>
                        <a:latin typeface="Arial" charset="0"/>
                      </a:endParaRP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rtl="0" fontAlgn="b"/>
                      <a:r>
                        <a:rPr lang="hr-HR" sz="2000" u="none" strike="noStrike">
                          <a:effectLst/>
                        </a:rPr>
                        <a:t>18.73</a:t>
                      </a:r>
                      <a:endParaRPr lang="hr-HR" sz="2000" b="0" i="0" u="none" strike="noStrike">
                        <a:solidFill>
                          <a:srgbClr val="000000"/>
                        </a:solidFill>
                        <a:effectLst/>
                        <a:latin typeface="Arial" charset="0"/>
                      </a:endParaRP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rtl="0" fontAlgn="b"/>
                      <a:r>
                        <a:rPr lang="hr-HR" sz="2000" u="none" strike="noStrike" dirty="0">
                          <a:effectLst/>
                        </a:rPr>
                        <a:t>8.98</a:t>
                      </a:r>
                      <a:endParaRPr lang="hr-HR" sz="2000" b="0" i="0" u="none" strike="noStrike" dirty="0">
                        <a:solidFill>
                          <a:srgbClr val="000000"/>
                        </a:solidFill>
                        <a:effectLst/>
                        <a:latin typeface="Arial" charset="0"/>
                      </a:endParaRP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rtl="0" fontAlgn="b"/>
                      <a:r>
                        <a:rPr lang="hr-HR" sz="2000" u="none" strike="noStrike">
                          <a:effectLst/>
                        </a:rPr>
                        <a:t>3.94</a:t>
                      </a:r>
                      <a:endParaRPr lang="hr-HR" sz="2000" b="0" i="0" u="none" strike="noStrike">
                        <a:solidFill>
                          <a:srgbClr val="000000"/>
                        </a:solidFill>
                        <a:effectLst/>
                        <a:latin typeface="Arial" charset="0"/>
                      </a:endParaRP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317500">
                <a:tc>
                  <a:txBody>
                    <a:bodyPr/>
                    <a:lstStyle/>
                    <a:p>
                      <a:pPr algn="l" rtl="0" fontAlgn="b"/>
                      <a:r>
                        <a:rPr lang="en-US" sz="2000" u="none" strike="noStrike">
                          <a:effectLst/>
                        </a:rPr>
                        <a:t>Skewness</a:t>
                      </a:r>
                      <a:endParaRPr lang="en-US" sz="2000" b="0" i="0" u="none" strike="noStrike">
                        <a:solidFill>
                          <a:srgbClr val="000000"/>
                        </a:solidFill>
                        <a:effectLst/>
                        <a:latin typeface="Arial" charset="0"/>
                      </a:endParaRP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rtl="0" fontAlgn="b"/>
                      <a:r>
                        <a:rPr lang="nb-NO" sz="2000" u="none" strike="noStrike">
                          <a:effectLst/>
                        </a:rPr>
                        <a:t>80.51</a:t>
                      </a:r>
                      <a:endParaRPr lang="nb-NO" sz="2000" b="0" i="0" u="none" strike="noStrike">
                        <a:solidFill>
                          <a:srgbClr val="000000"/>
                        </a:solidFill>
                        <a:effectLst/>
                        <a:latin typeface="Arial" charset="0"/>
                      </a:endParaRP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rtl="0" fontAlgn="b"/>
                      <a:r>
                        <a:rPr lang="hr-HR" sz="2000" u="none" strike="noStrike" dirty="0">
                          <a:effectLst/>
                        </a:rPr>
                        <a:t>73.51</a:t>
                      </a:r>
                      <a:endParaRPr lang="hr-HR" sz="2000" b="0" i="0" u="none" strike="noStrike" dirty="0">
                        <a:solidFill>
                          <a:srgbClr val="000000"/>
                        </a:solidFill>
                        <a:effectLst/>
                        <a:latin typeface="Arial" charset="0"/>
                      </a:endParaRP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rtl="0" fontAlgn="b"/>
                      <a:r>
                        <a:rPr lang="nb-NO" sz="2000" u="none" strike="noStrike" dirty="0">
                          <a:effectLst/>
                        </a:rPr>
                        <a:t>80.08</a:t>
                      </a:r>
                      <a:endParaRPr lang="nb-NO" sz="2000" b="0" i="0" u="none" strike="noStrike" dirty="0">
                        <a:solidFill>
                          <a:srgbClr val="000000"/>
                        </a:solidFill>
                        <a:effectLst/>
                        <a:latin typeface="Arial" charset="0"/>
                      </a:endParaRP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317500">
                <a:tc>
                  <a:txBody>
                    <a:bodyPr/>
                    <a:lstStyle/>
                    <a:p>
                      <a:pPr algn="l" rtl="0" fontAlgn="b"/>
                      <a:r>
                        <a:rPr lang="en-US" sz="2000" u="none" strike="noStrike">
                          <a:effectLst/>
                        </a:rPr>
                        <a:t>25th percentile</a:t>
                      </a:r>
                      <a:endParaRPr lang="en-US" sz="2000" b="0" i="0" u="none" strike="noStrike">
                        <a:solidFill>
                          <a:srgbClr val="000000"/>
                        </a:solidFill>
                        <a:effectLst/>
                        <a:latin typeface="Arial" charset="0"/>
                      </a:endParaRP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hr-HR" sz="2000" u="none" strike="noStrike">
                          <a:effectLst/>
                        </a:rPr>
                        <a:t>14.33</a:t>
                      </a:r>
                      <a:endParaRPr lang="hr-HR" sz="2000" b="0" i="0" u="none" strike="noStrike">
                        <a:solidFill>
                          <a:srgbClr val="000000"/>
                        </a:solidFill>
                        <a:effectLst/>
                        <a:latin typeface="Arial" charset="0"/>
                      </a:endParaRP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hr-HR" sz="2000" u="none" strike="noStrike" dirty="0">
                          <a:effectLst/>
                        </a:rPr>
                        <a:t>14.40</a:t>
                      </a:r>
                      <a:endParaRPr lang="hr-HR" sz="2000" b="0" i="0" u="none" strike="noStrike" dirty="0">
                        <a:solidFill>
                          <a:srgbClr val="000000"/>
                        </a:solidFill>
                        <a:effectLst/>
                        <a:latin typeface="Arial" charset="0"/>
                      </a:endParaRP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nb-NO" sz="2000" u="none" strike="noStrike" dirty="0">
                          <a:effectLst/>
                        </a:rPr>
                        <a:t>15.04</a:t>
                      </a:r>
                      <a:endParaRPr lang="nb-NO" sz="2000" b="0" i="0" u="none" strike="noStrike" dirty="0">
                        <a:solidFill>
                          <a:srgbClr val="000000"/>
                        </a:solidFill>
                        <a:effectLst/>
                        <a:latin typeface="Arial" charset="0"/>
                      </a:endParaRP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317500">
                <a:tc>
                  <a:txBody>
                    <a:bodyPr/>
                    <a:lstStyle/>
                    <a:p>
                      <a:pPr algn="l" rtl="0" fontAlgn="b"/>
                      <a:r>
                        <a:rPr lang="en-US" sz="2000" u="none" strike="noStrike">
                          <a:effectLst/>
                        </a:rPr>
                        <a:t>75th percentile</a:t>
                      </a:r>
                      <a:endParaRPr lang="en-US" sz="2000" b="0" i="0" u="none" strike="noStrike">
                        <a:solidFill>
                          <a:srgbClr val="000000"/>
                        </a:solidFill>
                        <a:effectLst/>
                        <a:latin typeface="Arial" charset="0"/>
                      </a:endParaRP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hr-HR" sz="2000" u="none" strike="noStrike">
                          <a:effectLst/>
                        </a:rPr>
                        <a:t>33.33</a:t>
                      </a:r>
                      <a:endParaRPr lang="hr-HR" sz="2000" b="0" i="0" u="none" strike="noStrike">
                        <a:solidFill>
                          <a:srgbClr val="000000"/>
                        </a:solidFill>
                        <a:effectLst/>
                        <a:latin typeface="Arial" charset="0"/>
                      </a:endParaRP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hr-HR" sz="2000" u="none" strike="noStrike">
                          <a:effectLst/>
                        </a:rPr>
                        <a:t>32.39</a:t>
                      </a:r>
                      <a:endParaRPr lang="hr-HR" sz="2000" b="0" i="0" u="none" strike="noStrike">
                        <a:solidFill>
                          <a:srgbClr val="000000"/>
                        </a:solidFill>
                        <a:effectLst/>
                        <a:latin typeface="Arial" charset="0"/>
                      </a:endParaRP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hr-HR" sz="2000" u="none" strike="noStrike" dirty="0">
                          <a:effectLst/>
                        </a:rPr>
                        <a:t>26.63</a:t>
                      </a:r>
                      <a:endParaRPr lang="hr-HR" sz="2000" b="0" i="0" u="none" strike="noStrike" dirty="0">
                        <a:solidFill>
                          <a:srgbClr val="000000"/>
                        </a:solidFill>
                        <a:effectLst/>
                        <a:latin typeface="Arial" charset="0"/>
                      </a:endParaRP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bl>
          </a:graphicData>
        </a:graphic>
      </p:graphicFrame>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5" name="Rectangle 2050"/>
          <p:cNvSpPr>
            <a:spLocks noGrp="1" noChangeArrowheads="1"/>
          </p:cNvSpPr>
          <p:nvPr>
            <p:ph type="title"/>
          </p:nvPr>
        </p:nvSpPr>
        <p:spPr>
          <a:xfrm>
            <a:off x="152400" y="228600"/>
            <a:ext cx="8839200" cy="990600"/>
          </a:xfrm>
        </p:spPr>
        <p:txBody>
          <a:bodyPr>
            <a:noAutofit/>
          </a:bodyPr>
          <a:lstStyle/>
          <a:p>
            <a:pPr eaLnBrk="1" fontAlgn="auto" hangingPunct="1">
              <a:spcAft>
                <a:spcPts val="0"/>
              </a:spcAft>
              <a:defRPr/>
            </a:pPr>
            <a:r>
              <a:rPr lang="en-US" sz="2800" dirty="0" smtClean="0">
                <a:ea typeface="+mj-ea"/>
                <a:cs typeface="+mj-cs"/>
              </a:rPr>
              <a:t>3. Markets have a lot in common</a:t>
            </a:r>
            <a:r>
              <a:rPr lang="en-US" sz="2800" dirty="0">
                <a:ea typeface="+mj-ea"/>
                <a:cs typeface="+mj-cs"/>
              </a:rPr>
              <a:t> </a:t>
            </a:r>
            <a:r>
              <a:rPr lang="en-US" sz="2800" dirty="0" smtClean="0">
                <a:ea typeface="+mj-ea"/>
                <a:cs typeface="+mj-cs"/>
              </a:rPr>
              <a:t>: Comparing Global PEs</a:t>
            </a:r>
            <a:endParaRPr lang="en-US" sz="2800" dirty="0">
              <a:ea typeface="+mj-ea"/>
              <a:cs typeface="+mj-cs"/>
            </a:endParaRPr>
          </a:p>
        </p:txBody>
      </p:sp>
      <p:sp>
        <p:nvSpPr>
          <p:cNvPr id="45058" name="Text Box 2055"/>
          <p:cNvSpPr txBox="1">
            <a:spLocks noChangeArrowheads="1"/>
          </p:cNvSpPr>
          <p:nvPr/>
        </p:nvSpPr>
        <p:spPr bwMode="auto">
          <a:xfrm>
            <a:off x="8197850" y="1676400"/>
            <a:ext cx="184150" cy="33655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rgbClr val="000000"/>
                </a:solidFill>
                <a:miter lim="800000"/>
                <a:headEnd/>
                <a:tailEnd/>
              </a14:hiddenLine>
            </a:ext>
          </a:extLst>
        </p:spPr>
        <p:txBody>
          <a:bodyPr wrap="none">
            <a:spAutoFit/>
          </a:bodyPr>
          <a:lstStyle>
            <a:lvl1pPr>
              <a:defRPr sz="2400">
                <a:solidFill>
                  <a:schemeClr val="tx1"/>
                </a:solidFill>
                <a:latin typeface="Times" charset="0"/>
                <a:ea typeface="ＭＳ Ｐゴシック" charset="0"/>
                <a:cs typeface="ＭＳ Ｐゴシック" charset="0"/>
              </a:defRPr>
            </a:lvl1pPr>
            <a:lvl2pPr marL="742950" indent="-285750">
              <a:defRPr sz="2400">
                <a:solidFill>
                  <a:schemeClr val="tx1"/>
                </a:solidFill>
                <a:latin typeface="Times" charset="0"/>
                <a:ea typeface="ＭＳ Ｐゴシック" charset="0"/>
              </a:defRPr>
            </a:lvl2pPr>
            <a:lvl3pPr marL="1143000" indent="-228600">
              <a:defRPr sz="2400">
                <a:solidFill>
                  <a:schemeClr val="tx1"/>
                </a:solidFill>
                <a:latin typeface="Times" charset="0"/>
                <a:ea typeface="ＭＳ Ｐゴシック" charset="0"/>
              </a:defRPr>
            </a:lvl3pPr>
            <a:lvl4pPr marL="1600200" indent="-228600">
              <a:defRPr sz="2400">
                <a:solidFill>
                  <a:schemeClr val="tx1"/>
                </a:solidFill>
                <a:latin typeface="Times" charset="0"/>
                <a:ea typeface="ＭＳ Ｐゴシック" charset="0"/>
              </a:defRPr>
            </a:lvl4pPr>
            <a:lvl5pPr marL="2057400" indent="-228600">
              <a:defRPr sz="2400">
                <a:solidFill>
                  <a:schemeClr val="tx1"/>
                </a:solidFill>
                <a:latin typeface="Times" charset="0"/>
                <a:ea typeface="ＭＳ Ｐゴシック" charset="0"/>
              </a:defRPr>
            </a:lvl5pPr>
            <a:lvl6pPr marL="2514600" indent="-228600" eaLnBrk="0" fontAlgn="base" hangingPunct="0">
              <a:spcBef>
                <a:spcPct val="0"/>
              </a:spcBef>
              <a:spcAft>
                <a:spcPct val="0"/>
              </a:spcAft>
              <a:defRPr sz="2400">
                <a:solidFill>
                  <a:schemeClr val="tx1"/>
                </a:solidFill>
                <a:latin typeface="Times" charset="0"/>
                <a:ea typeface="ＭＳ Ｐゴシック" charset="0"/>
              </a:defRPr>
            </a:lvl6pPr>
            <a:lvl7pPr marL="2971800" indent="-228600" eaLnBrk="0" fontAlgn="base" hangingPunct="0">
              <a:spcBef>
                <a:spcPct val="0"/>
              </a:spcBef>
              <a:spcAft>
                <a:spcPct val="0"/>
              </a:spcAft>
              <a:defRPr sz="2400">
                <a:solidFill>
                  <a:schemeClr val="tx1"/>
                </a:solidFill>
                <a:latin typeface="Times" charset="0"/>
                <a:ea typeface="ＭＳ Ｐゴシック" charset="0"/>
              </a:defRPr>
            </a:lvl7pPr>
            <a:lvl8pPr marL="3429000" indent="-228600" eaLnBrk="0" fontAlgn="base" hangingPunct="0">
              <a:spcBef>
                <a:spcPct val="0"/>
              </a:spcBef>
              <a:spcAft>
                <a:spcPct val="0"/>
              </a:spcAft>
              <a:defRPr sz="2400">
                <a:solidFill>
                  <a:schemeClr val="tx1"/>
                </a:solidFill>
                <a:latin typeface="Times" charset="0"/>
                <a:ea typeface="ＭＳ Ｐゴシック" charset="0"/>
              </a:defRPr>
            </a:lvl8pPr>
            <a:lvl9pPr marL="3886200" indent="-228600" eaLnBrk="0" fontAlgn="base" hangingPunct="0">
              <a:spcBef>
                <a:spcPct val="0"/>
              </a:spcBef>
              <a:spcAft>
                <a:spcPct val="0"/>
              </a:spcAft>
              <a:defRPr sz="2400">
                <a:solidFill>
                  <a:schemeClr val="tx1"/>
                </a:solidFill>
                <a:latin typeface="Times" charset="0"/>
                <a:ea typeface="ＭＳ Ｐゴシック" charset="0"/>
              </a:defRPr>
            </a:lvl9pPr>
          </a:lstStyle>
          <a:p>
            <a:pPr algn="ctr"/>
            <a:endParaRPr lang="en-US" sz="1600" i="1"/>
          </a:p>
        </p:txBody>
      </p:sp>
      <p:sp>
        <p:nvSpPr>
          <p:cNvPr id="45059" name="Footer Placeholder 3"/>
          <p:cNvSpPr>
            <a:spLocks noGrp="1"/>
          </p:cNvSpPr>
          <p:nvPr>
            <p:ph type="ftr" sz="quarter" idx="10"/>
          </p:nvPr>
        </p:nvSpPr>
        <p:spPr bwMode="auto">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0"/>
                <a:cs typeface="ＭＳ Ｐゴシック" charset="0"/>
              </a:defRPr>
            </a:lvl1pPr>
            <a:lvl2pPr marL="742950" indent="-285750">
              <a:defRPr sz="2400">
                <a:solidFill>
                  <a:schemeClr val="tx1"/>
                </a:solidFill>
                <a:latin typeface="Times" charset="0"/>
                <a:ea typeface="ＭＳ Ｐゴシック" charset="0"/>
              </a:defRPr>
            </a:lvl2pPr>
            <a:lvl3pPr marL="1143000" indent="-228600">
              <a:defRPr sz="2400">
                <a:solidFill>
                  <a:schemeClr val="tx1"/>
                </a:solidFill>
                <a:latin typeface="Times" charset="0"/>
                <a:ea typeface="ＭＳ Ｐゴシック" charset="0"/>
              </a:defRPr>
            </a:lvl3pPr>
            <a:lvl4pPr marL="1600200" indent="-228600">
              <a:defRPr sz="2400">
                <a:solidFill>
                  <a:schemeClr val="tx1"/>
                </a:solidFill>
                <a:latin typeface="Times" charset="0"/>
                <a:ea typeface="ＭＳ Ｐゴシック" charset="0"/>
              </a:defRPr>
            </a:lvl4pPr>
            <a:lvl5pPr marL="2057400" indent="-228600">
              <a:defRPr sz="2400">
                <a:solidFill>
                  <a:schemeClr val="tx1"/>
                </a:solidFill>
                <a:latin typeface="Times" charset="0"/>
                <a:ea typeface="ＭＳ Ｐゴシック" charset="0"/>
              </a:defRPr>
            </a:lvl5pPr>
            <a:lvl6pPr marL="2514600" indent="-228600" eaLnBrk="0" fontAlgn="base" hangingPunct="0">
              <a:spcBef>
                <a:spcPct val="0"/>
              </a:spcBef>
              <a:spcAft>
                <a:spcPct val="0"/>
              </a:spcAft>
              <a:defRPr sz="2400">
                <a:solidFill>
                  <a:schemeClr val="tx1"/>
                </a:solidFill>
                <a:latin typeface="Times" charset="0"/>
                <a:ea typeface="ＭＳ Ｐゴシック" charset="0"/>
              </a:defRPr>
            </a:lvl6pPr>
            <a:lvl7pPr marL="2971800" indent="-228600" eaLnBrk="0" fontAlgn="base" hangingPunct="0">
              <a:spcBef>
                <a:spcPct val="0"/>
              </a:spcBef>
              <a:spcAft>
                <a:spcPct val="0"/>
              </a:spcAft>
              <a:defRPr sz="2400">
                <a:solidFill>
                  <a:schemeClr val="tx1"/>
                </a:solidFill>
                <a:latin typeface="Times" charset="0"/>
                <a:ea typeface="ＭＳ Ｐゴシック" charset="0"/>
              </a:defRPr>
            </a:lvl7pPr>
            <a:lvl8pPr marL="3429000" indent="-228600" eaLnBrk="0" fontAlgn="base" hangingPunct="0">
              <a:spcBef>
                <a:spcPct val="0"/>
              </a:spcBef>
              <a:spcAft>
                <a:spcPct val="0"/>
              </a:spcAft>
              <a:defRPr sz="2400">
                <a:solidFill>
                  <a:schemeClr val="tx1"/>
                </a:solidFill>
                <a:latin typeface="Times" charset="0"/>
                <a:ea typeface="ＭＳ Ｐゴシック" charset="0"/>
              </a:defRPr>
            </a:lvl8pPr>
            <a:lvl9pPr marL="3886200" indent="-228600" eaLnBrk="0" fontAlgn="base" hangingPunct="0">
              <a:spcBef>
                <a:spcPct val="0"/>
              </a:spcBef>
              <a:spcAft>
                <a:spcPct val="0"/>
              </a:spcAft>
              <a:defRPr sz="2400">
                <a:solidFill>
                  <a:schemeClr val="tx1"/>
                </a:solidFill>
                <a:latin typeface="Times" charset="0"/>
                <a:ea typeface="ＭＳ Ｐゴシック" charset="0"/>
              </a:defRPr>
            </a:lvl9pPr>
          </a:lstStyle>
          <a:p>
            <a:r>
              <a:rPr lang="en-US" sz="1400">
                <a:solidFill>
                  <a:schemeClr val="tx2"/>
                </a:solidFill>
              </a:rPr>
              <a:t>Aswath Damodaran</a:t>
            </a:r>
          </a:p>
        </p:txBody>
      </p:sp>
      <p:sp>
        <p:nvSpPr>
          <p:cNvPr id="5" name="Slide Number Placeholder 4"/>
          <p:cNvSpPr>
            <a:spLocks noGrp="1"/>
          </p:cNvSpPr>
          <p:nvPr>
            <p:ph type="sldNum" sz="quarter" idx="11"/>
          </p:nvPr>
        </p:nvSpPr>
        <p:spPr/>
        <p:txBody>
          <a:bodyPr>
            <a:normAutofit fontScale="85000" lnSpcReduction="20000"/>
          </a:bodyPr>
          <a:lstStyle/>
          <a:p>
            <a:pPr>
              <a:defRPr/>
            </a:pPr>
            <a:fld id="{EB80A482-9D00-8042-9E98-351D7A2B5BDD}" type="slidenum">
              <a:rPr lang="en-US"/>
              <a:pPr>
                <a:defRPr/>
              </a:pPr>
              <a:t>18</a:t>
            </a:fld>
            <a:endParaRPr lang="en-US" dirty="0"/>
          </a:p>
        </p:txBody>
      </p:sp>
      <p:graphicFrame>
        <p:nvGraphicFramePr>
          <p:cNvPr id="9" name="Content Placeholder 8"/>
          <p:cNvGraphicFramePr>
            <a:graphicFrameLocks noGrp="1"/>
          </p:cNvGraphicFramePr>
          <p:nvPr>
            <p:ph sz="quarter" idx="1"/>
            <p:extLst>
              <p:ext uri="{D42A27DB-BD31-4B8C-83A1-F6EECF244321}">
                <p14:modId xmlns:p14="http://schemas.microsoft.com/office/powerpoint/2010/main" val="1454662209"/>
              </p:ext>
            </p:extLst>
          </p:nvPr>
        </p:nvGraphicFramePr>
        <p:xfrm>
          <a:off x="612775" y="1676400"/>
          <a:ext cx="7997825" cy="4419600"/>
        </p:xfrm>
        <a:graphic>
          <a:graphicData uri="http://schemas.openxmlformats.org/drawingml/2006/chart">
            <c:chart xmlns:c="http://schemas.openxmlformats.org/drawingml/2006/chart" xmlns:r="http://schemas.openxmlformats.org/officeDocument/2006/relationships" r:id="rId3"/>
          </a:graphicData>
        </a:graphic>
      </p:graphicFrame>
      <p:pic>
        <p:nvPicPr>
          <p:cNvPr id="3" name="Picture 2"/>
          <p:cNvPicPr>
            <a:picLocks noChangeAspect="1"/>
          </p:cNvPicPr>
          <p:nvPr/>
        </p:nvPicPr>
        <p:blipFill>
          <a:blip r:embed="rId4"/>
          <a:stretch>
            <a:fillRect/>
          </a:stretch>
        </p:blipFill>
        <p:spPr>
          <a:xfrm>
            <a:off x="4038600" y="2031238"/>
            <a:ext cx="3352800" cy="1155700"/>
          </a:xfrm>
          <a:prstGeom prst="rect">
            <a:avLst/>
          </a:prstGeom>
        </p:spPr>
      </p:pic>
    </p:spTree>
    <p:extLst>
      <p:ext uri="{BB962C8B-B14F-4D97-AF65-F5344CB8AC3E}">
        <p14:creationId xmlns:p14="http://schemas.microsoft.com/office/powerpoint/2010/main" val="1050874558"/>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3" name="Rectangle 2"/>
          <p:cNvSpPr>
            <a:spLocks noGrp="1" noChangeArrowheads="1"/>
          </p:cNvSpPr>
          <p:nvPr>
            <p:ph type="title"/>
          </p:nvPr>
        </p:nvSpPr>
        <p:spPr>
          <a:xfrm>
            <a:off x="612775" y="228600"/>
            <a:ext cx="8531225" cy="914400"/>
          </a:xfrm>
        </p:spPr>
        <p:txBody>
          <a:bodyPr>
            <a:normAutofit fontScale="90000"/>
          </a:bodyPr>
          <a:lstStyle/>
          <a:p>
            <a:pPr eaLnBrk="1" hangingPunct="1"/>
            <a:r>
              <a:rPr lang="en-US" altLang="en-US" sz="3200">
                <a:ea typeface="ＭＳ Ｐゴシック" charset="-128"/>
              </a:rPr>
              <a:t>3a. And the differences are sometimes revealing…</a:t>
            </a:r>
            <a:br>
              <a:rPr lang="en-US" altLang="en-US" sz="3200">
                <a:ea typeface="ＭＳ Ｐゴシック" charset="-128"/>
              </a:rPr>
            </a:br>
            <a:r>
              <a:rPr lang="en-US" altLang="en-US" sz="3200">
                <a:ea typeface="ＭＳ Ｐゴシック" charset="-128"/>
              </a:rPr>
              <a:t>Price to Book Ratios across globe – January 2013</a:t>
            </a:r>
          </a:p>
        </p:txBody>
      </p:sp>
      <p:pic>
        <p:nvPicPr>
          <p:cNvPr id="49154" name="Content Placeholder 2"/>
          <p:cNvPicPr>
            <a:picLocks noGrp="1" noChangeAspect="1"/>
          </p:cNvPicPr>
          <p:nvPr>
            <p:ph sz="quarter" idx="1"/>
          </p:nvPr>
        </p:nvPicPr>
        <p:blipFill>
          <a:blip r:embed="rId3">
            <a:extLst>
              <a:ext uri="{28A0092B-C50C-407E-A947-70E740481C1C}">
                <a14:useLocalDpi xmlns:a14="http://schemas.microsoft.com/office/drawing/2010/main" val="0"/>
              </a:ext>
            </a:extLst>
          </a:blip>
          <a:srcRect l="-11748" r="-11748"/>
          <a:stretch>
            <a:fillRect/>
          </a:stretch>
        </p:blipFill>
        <p:spPr>
          <a:xfrm>
            <a:off x="612775" y="1600200"/>
            <a:ext cx="8153400" cy="4495800"/>
          </a:xfrm>
        </p:spPr>
      </p:pic>
      <p:pic>
        <p:nvPicPr>
          <p:cNvPr id="49155" name="Picture 4"/>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4191000" y="2209800"/>
            <a:ext cx="3898900" cy="1346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9156" name="Footer Placeholder 3"/>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5" name="Slide Number Placeholder 4"/>
          <p:cNvSpPr>
            <a:spLocks noGrp="1"/>
          </p:cNvSpPr>
          <p:nvPr>
            <p:ph type="sldNum"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9633E29F-EDEA-4F42-BF1A-94DE8685726D}" type="slidenum">
              <a:rPr lang="en-US" altLang="en-US" sz="1200">
                <a:solidFill>
                  <a:srgbClr val="FFFFFF"/>
                </a:solidFill>
              </a:rPr>
              <a:pPr>
                <a:lnSpc>
                  <a:spcPct val="80000"/>
                </a:lnSpc>
              </a:pPr>
              <a:t>19</a:t>
            </a:fld>
            <a:endParaRPr lang="en-US" altLang="en-US" sz="1200">
              <a:solidFill>
                <a:srgbClr val="FFFFFF"/>
              </a:solidFill>
            </a:endParaRPr>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1" name="Rectangle 2"/>
          <p:cNvSpPr>
            <a:spLocks noGrp="1" noChangeArrowheads="1"/>
          </p:cNvSpPr>
          <p:nvPr>
            <p:ph type="title"/>
          </p:nvPr>
        </p:nvSpPr>
        <p:spPr>
          <a:xfrm>
            <a:off x="612775" y="228600"/>
            <a:ext cx="8153400" cy="990600"/>
          </a:xfrm>
        </p:spPr>
        <p:txBody>
          <a:bodyPr>
            <a:normAutofit fontScale="90000"/>
          </a:bodyPr>
          <a:lstStyle/>
          <a:p>
            <a:pPr eaLnBrk="1" hangingPunct="1"/>
            <a:r>
              <a:rPr lang="en-US" altLang="en-US" sz="3200">
                <a:ea typeface="ＭＳ Ｐゴシック" charset="-128"/>
              </a:rPr>
              <a:t>4. Simplistic rules almost always break down…6 times EBITDA was not cheap in 2010… </a:t>
            </a:r>
          </a:p>
        </p:txBody>
      </p:sp>
      <p:pic>
        <p:nvPicPr>
          <p:cNvPr id="51202" name="Content Placeholder 5"/>
          <p:cNvPicPr>
            <a:picLocks noGrp="1" noChangeAspect="1"/>
          </p:cNvPicPr>
          <p:nvPr>
            <p:ph sz="quarter" idx="1"/>
          </p:nvPr>
        </p:nvPicPr>
        <p:blipFill>
          <a:blip r:embed="rId3">
            <a:extLst>
              <a:ext uri="{28A0092B-C50C-407E-A947-70E740481C1C}">
                <a14:useLocalDpi xmlns:a14="http://schemas.microsoft.com/office/drawing/2010/main" val="0"/>
              </a:ext>
            </a:extLst>
          </a:blip>
          <a:srcRect l="-11748" r="-11748"/>
          <a:stretch>
            <a:fillRect/>
          </a:stretch>
        </p:blipFill>
        <p:spPr>
          <a:xfrm>
            <a:off x="612775" y="1600200"/>
            <a:ext cx="8153400" cy="4495800"/>
          </a:xfrm>
        </p:spPr>
      </p:pic>
      <p:sp>
        <p:nvSpPr>
          <p:cNvPr id="51203" name="Footer Placeholder 3"/>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5" name="Slide Number Placeholder 4"/>
          <p:cNvSpPr>
            <a:spLocks noGrp="1"/>
          </p:cNvSpPr>
          <p:nvPr>
            <p:ph type="sldNum"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A6F3F80D-CA88-3447-BF88-6BA851F0F5E9}" type="slidenum">
              <a:rPr lang="en-US" altLang="en-US" sz="1200">
                <a:solidFill>
                  <a:srgbClr val="FFFFFF"/>
                </a:solidFill>
              </a:rPr>
              <a:pPr>
                <a:lnSpc>
                  <a:spcPct val="80000"/>
                </a:lnSpc>
              </a:pPr>
              <a:t>20</a:t>
            </a:fld>
            <a:endParaRPr lang="en-US" altLang="en-US" sz="1200">
              <a:solidFill>
                <a:srgbClr val="FFFFFF"/>
              </a:solidFill>
            </a:endParaRPr>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89" name="Title 1"/>
          <p:cNvSpPr>
            <a:spLocks noGrp="1"/>
          </p:cNvSpPr>
          <p:nvPr>
            <p:ph type="title"/>
          </p:nvPr>
        </p:nvSpPr>
        <p:spPr>
          <a:xfrm>
            <a:off x="612775" y="228600"/>
            <a:ext cx="8153400" cy="990600"/>
          </a:xfrm>
        </p:spPr>
        <p:txBody>
          <a:bodyPr>
            <a:normAutofit fontScale="90000"/>
          </a:bodyPr>
          <a:lstStyle/>
          <a:p>
            <a:pPr eaLnBrk="1" fontAlgn="auto" hangingPunct="1">
              <a:spcAft>
                <a:spcPts val="0"/>
              </a:spcAft>
              <a:defRPr/>
            </a:pPr>
            <a:r>
              <a:rPr lang="en-US" dirty="0" smtClean="0">
                <a:ea typeface="+mj-ea"/>
                <a:cs typeface="+mj-cs"/>
              </a:rPr>
              <a:t>But it may be in 2017, unless you are in Japan..</a:t>
            </a:r>
            <a:endParaRPr lang="en-US" dirty="0">
              <a:ea typeface="+mj-ea"/>
              <a:cs typeface="+mj-cs"/>
            </a:endParaRPr>
          </a:p>
        </p:txBody>
      </p:sp>
      <p:sp>
        <p:nvSpPr>
          <p:cNvPr id="51202" name="Footer Placeholder 3"/>
          <p:cNvSpPr>
            <a:spLocks noGrp="1"/>
          </p:cNvSpPr>
          <p:nvPr>
            <p:ph type="ftr" sz="quarter" idx="10"/>
          </p:nvPr>
        </p:nvSpPr>
        <p:spPr bwMode="auto">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0"/>
                <a:cs typeface="ＭＳ Ｐゴシック" charset="0"/>
              </a:defRPr>
            </a:lvl1pPr>
            <a:lvl2pPr marL="742950" indent="-285750">
              <a:defRPr sz="2400">
                <a:solidFill>
                  <a:schemeClr val="tx1"/>
                </a:solidFill>
                <a:latin typeface="Times" charset="0"/>
                <a:ea typeface="ＭＳ Ｐゴシック" charset="0"/>
              </a:defRPr>
            </a:lvl2pPr>
            <a:lvl3pPr marL="1143000" indent="-228600">
              <a:defRPr sz="2400">
                <a:solidFill>
                  <a:schemeClr val="tx1"/>
                </a:solidFill>
                <a:latin typeface="Times" charset="0"/>
                <a:ea typeface="ＭＳ Ｐゴシック" charset="0"/>
              </a:defRPr>
            </a:lvl3pPr>
            <a:lvl4pPr marL="1600200" indent="-228600">
              <a:defRPr sz="2400">
                <a:solidFill>
                  <a:schemeClr val="tx1"/>
                </a:solidFill>
                <a:latin typeface="Times" charset="0"/>
                <a:ea typeface="ＭＳ Ｐゴシック" charset="0"/>
              </a:defRPr>
            </a:lvl4pPr>
            <a:lvl5pPr marL="2057400" indent="-228600">
              <a:defRPr sz="2400">
                <a:solidFill>
                  <a:schemeClr val="tx1"/>
                </a:solidFill>
                <a:latin typeface="Times" charset="0"/>
                <a:ea typeface="ＭＳ Ｐゴシック" charset="0"/>
              </a:defRPr>
            </a:lvl5pPr>
            <a:lvl6pPr marL="2514600" indent="-228600" eaLnBrk="0" fontAlgn="base" hangingPunct="0">
              <a:spcBef>
                <a:spcPct val="0"/>
              </a:spcBef>
              <a:spcAft>
                <a:spcPct val="0"/>
              </a:spcAft>
              <a:defRPr sz="2400">
                <a:solidFill>
                  <a:schemeClr val="tx1"/>
                </a:solidFill>
                <a:latin typeface="Times" charset="0"/>
                <a:ea typeface="ＭＳ Ｐゴシック" charset="0"/>
              </a:defRPr>
            </a:lvl6pPr>
            <a:lvl7pPr marL="2971800" indent="-228600" eaLnBrk="0" fontAlgn="base" hangingPunct="0">
              <a:spcBef>
                <a:spcPct val="0"/>
              </a:spcBef>
              <a:spcAft>
                <a:spcPct val="0"/>
              </a:spcAft>
              <a:defRPr sz="2400">
                <a:solidFill>
                  <a:schemeClr val="tx1"/>
                </a:solidFill>
                <a:latin typeface="Times" charset="0"/>
                <a:ea typeface="ＭＳ Ｐゴシック" charset="0"/>
              </a:defRPr>
            </a:lvl7pPr>
            <a:lvl8pPr marL="3429000" indent="-228600" eaLnBrk="0" fontAlgn="base" hangingPunct="0">
              <a:spcBef>
                <a:spcPct val="0"/>
              </a:spcBef>
              <a:spcAft>
                <a:spcPct val="0"/>
              </a:spcAft>
              <a:defRPr sz="2400">
                <a:solidFill>
                  <a:schemeClr val="tx1"/>
                </a:solidFill>
                <a:latin typeface="Times" charset="0"/>
                <a:ea typeface="ＭＳ Ｐゴシック" charset="0"/>
              </a:defRPr>
            </a:lvl8pPr>
            <a:lvl9pPr marL="3886200" indent="-228600" eaLnBrk="0" fontAlgn="base" hangingPunct="0">
              <a:spcBef>
                <a:spcPct val="0"/>
              </a:spcBef>
              <a:spcAft>
                <a:spcPct val="0"/>
              </a:spcAft>
              <a:defRPr sz="2400">
                <a:solidFill>
                  <a:schemeClr val="tx1"/>
                </a:solidFill>
                <a:latin typeface="Times" charset="0"/>
                <a:ea typeface="ＭＳ Ｐゴシック" charset="0"/>
              </a:defRPr>
            </a:lvl9pPr>
          </a:lstStyle>
          <a:p>
            <a:r>
              <a:rPr lang="en-US" sz="1400">
                <a:solidFill>
                  <a:schemeClr val="tx2"/>
                </a:solidFill>
              </a:rPr>
              <a:t>Aswath Damodaran</a:t>
            </a:r>
          </a:p>
        </p:txBody>
      </p:sp>
      <p:sp>
        <p:nvSpPr>
          <p:cNvPr id="5" name="Slide Number Placeholder 4"/>
          <p:cNvSpPr>
            <a:spLocks noGrp="1"/>
          </p:cNvSpPr>
          <p:nvPr>
            <p:ph type="sldNum" sz="quarter" idx="11"/>
          </p:nvPr>
        </p:nvSpPr>
        <p:spPr/>
        <p:txBody>
          <a:bodyPr>
            <a:normAutofit fontScale="85000" lnSpcReduction="20000"/>
          </a:bodyPr>
          <a:lstStyle/>
          <a:p>
            <a:pPr>
              <a:defRPr/>
            </a:pPr>
            <a:fld id="{ADB31A79-CF36-784E-969B-CF4A4C1772A9}" type="slidenum">
              <a:rPr lang="en-US"/>
              <a:pPr>
                <a:defRPr/>
              </a:pPr>
              <a:t>21</a:t>
            </a:fld>
            <a:endParaRPr lang="en-US" dirty="0"/>
          </a:p>
        </p:txBody>
      </p:sp>
      <p:graphicFrame>
        <p:nvGraphicFramePr>
          <p:cNvPr id="9" name="Content Placeholder 8"/>
          <p:cNvGraphicFramePr>
            <a:graphicFrameLocks noGrp="1"/>
          </p:cNvGraphicFramePr>
          <p:nvPr>
            <p:ph sz="quarter" idx="1"/>
            <p:extLst>
              <p:ext uri="{D42A27DB-BD31-4B8C-83A1-F6EECF244321}">
                <p14:modId xmlns:p14="http://schemas.microsoft.com/office/powerpoint/2010/main" val="278876334"/>
              </p:ext>
            </p:extLst>
          </p:nvPr>
        </p:nvGraphicFramePr>
        <p:xfrm>
          <a:off x="612775" y="1676400"/>
          <a:ext cx="7997825" cy="4572000"/>
        </p:xfrm>
        <a:graphic>
          <a:graphicData uri="http://schemas.openxmlformats.org/drawingml/2006/chart">
            <c:chart xmlns:c="http://schemas.openxmlformats.org/drawingml/2006/chart" xmlns:r="http://schemas.openxmlformats.org/officeDocument/2006/relationships" r:id="rId3"/>
          </a:graphicData>
        </a:graphic>
      </p:graphicFrame>
      <p:pic>
        <p:nvPicPr>
          <p:cNvPr id="4" name="Picture 3"/>
          <p:cNvPicPr>
            <a:picLocks noChangeAspect="1"/>
          </p:cNvPicPr>
          <p:nvPr/>
        </p:nvPicPr>
        <p:blipFill>
          <a:blip r:embed="rId4"/>
          <a:stretch>
            <a:fillRect/>
          </a:stretch>
        </p:blipFill>
        <p:spPr>
          <a:xfrm>
            <a:off x="4354513" y="2209800"/>
            <a:ext cx="3352800" cy="1155700"/>
          </a:xfrm>
          <a:prstGeom prst="rect">
            <a:avLst/>
          </a:prstGeom>
        </p:spPr>
      </p:pic>
    </p:spTree>
    <p:extLst>
      <p:ext uri="{BB962C8B-B14F-4D97-AF65-F5344CB8AC3E}">
        <p14:creationId xmlns:p14="http://schemas.microsoft.com/office/powerpoint/2010/main" val="105722352"/>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7"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Analytical Tests</a:t>
            </a:r>
          </a:p>
        </p:txBody>
      </p:sp>
      <p:sp>
        <p:nvSpPr>
          <p:cNvPr id="55298" name="Rectangle 3"/>
          <p:cNvSpPr>
            <a:spLocks noGrp="1" noChangeArrowheads="1"/>
          </p:cNvSpPr>
          <p:nvPr>
            <p:ph sz="quarter" idx="1"/>
          </p:nvPr>
        </p:nvSpPr>
        <p:spPr>
          <a:xfrm>
            <a:off x="612775" y="1600200"/>
            <a:ext cx="8153400" cy="4495800"/>
          </a:xfrm>
        </p:spPr>
        <p:txBody>
          <a:bodyPr/>
          <a:lstStyle/>
          <a:p>
            <a:pPr eaLnBrk="1" hangingPunct="1"/>
            <a:r>
              <a:rPr lang="en-US" altLang="en-US" sz="2400" dirty="0">
                <a:ea typeface="ＭＳ Ｐゴシック" charset="-128"/>
              </a:rPr>
              <a:t>What are the fundamentals that determine and drive these multiples?</a:t>
            </a:r>
          </a:p>
          <a:p>
            <a:pPr lvl="1" eaLnBrk="1" hangingPunct="1"/>
            <a:r>
              <a:rPr lang="en-US" altLang="en-US" sz="2000" dirty="0">
                <a:ea typeface="ＭＳ Ｐゴシック" charset="-128"/>
              </a:rPr>
              <a:t>Proposition 2: Embedded in every multiple are all of the variables that drive every discounted cash flow valuation - growth, risk and cash flow patterns.</a:t>
            </a:r>
          </a:p>
          <a:p>
            <a:pPr eaLnBrk="1" hangingPunct="1"/>
            <a:r>
              <a:rPr lang="en-US" altLang="en-US" sz="2400" dirty="0">
                <a:ea typeface="ＭＳ Ｐゴシック" charset="-128"/>
              </a:rPr>
              <a:t>How do changes in these fundamentals change the multiple?</a:t>
            </a:r>
          </a:p>
          <a:p>
            <a:pPr lvl="1" eaLnBrk="1" hangingPunct="1"/>
            <a:r>
              <a:rPr lang="en-US" altLang="en-US" sz="2000" dirty="0">
                <a:ea typeface="ＭＳ Ｐゴシック" charset="-128"/>
              </a:rPr>
              <a:t>The relationship between a fundamental (like growth) and a multiple (such as PE) is almost never linear. </a:t>
            </a:r>
          </a:p>
          <a:p>
            <a:pPr lvl="1" eaLnBrk="1" hangingPunct="1"/>
            <a:r>
              <a:rPr lang="en-US" altLang="en-US" sz="2000" dirty="0">
                <a:ea typeface="ＭＳ Ｐゴシック" charset="-128"/>
              </a:rPr>
              <a:t>Proposition 3: It is impossible to properly compare firms on a multiple, if we do not know how fundamentals and the multiple move.</a:t>
            </a:r>
          </a:p>
        </p:txBody>
      </p:sp>
      <p:sp>
        <p:nvSpPr>
          <p:cNvPr id="55299" name="Footer Placeholder 3"/>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5" name="Slide Number Placeholder 4"/>
          <p:cNvSpPr>
            <a:spLocks noGrp="1"/>
          </p:cNvSpPr>
          <p:nvPr>
            <p:ph type="sldNum"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DF2736B8-FE67-8B48-9A73-BE09294DBB6F}" type="slidenum">
              <a:rPr lang="en-US" altLang="en-US" sz="1200">
                <a:solidFill>
                  <a:srgbClr val="FFFFFF"/>
                </a:solidFill>
              </a:rPr>
              <a:pPr>
                <a:lnSpc>
                  <a:spcPct val="80000"/>
                </a:lnSpc>
              </a:pPr>
              <a:t>22</a:t>
            </a:fld>
            <a:endParaRPr lang="en-US" altLang="en-US" sz="1200">
              <a:solidFill>
                <a:srgbClr val="FFFFFF"/>
              </a:solidFill>
            </a:endParaRPr>
          </a:p>
        </p:txBody>
      </p:sp>
    </p:spTree>
  </p:cSld>
  <p:clrMapOvr>
    <a:masterClrMapping/>
  </p:clrMapOvr>
  <p:transition/>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5" name="Title 1"/>
          <p:cNvSpPr>
            <a:spLocks noGrp="1"/>
          </p:cNvSpPr>
          <p:nvPr>
            <p:ph type="title"/>
          </p:nvPr>
        </p:nvSpPr>
        <p:spPr>
          <a:xfrm>
            <a:off x="612775" y="228600"/>
            <a:ext cx="8153400" cy="990600"/>
          </a:xfrm>
        </p:spPr>
        <p:txBody>
          <a:bodyPr/>
          <a:lstStyle/>
          <a:p>
            <a:r>
              <a:rPr lang="en-US" altLang="en-US">
                <a:ea typeface="ＭＳ Ｐゴシック" charset="-128"/>
              </a:rPr>
              <a:t>A Simple Analytical device</a:t>
            </a:r>
          </a:p>
        </p:txBody>
      </p:sp>
      <p:sp>
        <p:nvSpPr>
          <p:cNvPr id="57346" name="Footer Placeholder 3"/>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5" name="Slide Number Placeholder 4"/>
          <p:cNvSpPr>
            <a:spLocks noGrp="1"/>
          </p:cNvSpPr>
          <p:nvPr>
            <p:ph type="sldNum"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30EFA733-8D93-F046-AF76-D03D15B4E7FF}" type="slidenum">
              <a:rPr lang="en-US" altLang="en-US" sz="1200">
                <a:solidFill>
                  <a:srgbClr val="FFFFFF"/>
                </a:solidFill>
              </a:rPr>
              <a:pPr>
                <a:lnSpc>
                  <a:spcPct val="80000"/>
                </a:lnSpc>
              </a:pPr>
              <a:t>23</a:t>
            </a:fld>
            <a:endParaRPr lang="en-US" altLang="en-US" sz="1200">
              <a:solidFill>
                <a:srgbClr val="FFFFFF"/>
              </a:solidFill>
            </a:endParaRPr>
          </a:p>
        </p:txBody>
      </p:sp>
      <p:pic>
        <p:nvPicPr>
          <p:cNvPr id="3" name="Content Placeholder 2"/>
          <p:cNvPicPr>
            <a:picLocks noGrp="1" noChangeAspect="1"/>
          </p:cNvPicPr>
          <p:nvPr>
            <p:ph sz="quarter" idx="1"/>
          </p:nvPr>
        </p:nvPicPr>
        <p:blipFill>
          <a:blip r:embed="rId3"/>
          <a:stretch>
            <a:fillRect/>
          </a:stretch>
        </p:blipFill>
        <p:spPr>
          <a:xfrm>
            <a:off x="612775" y="1695934"/>
            <a:ext cx="8153400" cy="4304332"/>
          </a:xfrm>
          <a:prstGeom prst="rect">
            <a:avLst/>
          </a:prstGeom>
        </p:spPr>
      </p:pic>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69"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I . PE Ratios</a:t>
            </a:r>
          </a:p>
        </p:txBody>
      </p:sp>
      <p:sp>
        <p:nvSpPr>
          <p:cNvPr id="41986" name="Rectangle 3"/>
          <p:cNvSpPr>
            <a:spLocks noGrp="1" noChangeArrowheads="1"/>
          </p:cNvSpPr>
          <p:nvPr>
            <p:ph sz="quarter" idx="1"/>
          </p:nvPr>
        </p:nvSpPr>
        <p:spPr>
          <a:xfrm>
            <a:off x="612775" y="1600200"/>
            <a:ext cx="8153400" cy="4495800"/>
          </a:xfrm>
        </p:spPr>
        <p:txBody>
          <a:bodyPr>
            <a:normAutofit lnSpcReduction="10000"/>
          </a:bodyPr>
          <a:lstStyle/>
          <a:p>
            <a:pPr marL="320040" indent="-320040" eaLnBrk="1" fontAlgn="auto" hangingPunct="1">
              <a:spcAft>
                <a:spcPts val="0"/>
              </a:spcAft>
              <a:buFont typeface="Wingdings"/>
              <a:buChar char=""/>
              <a:defRPr/>
            </a:pPr>
            <a:r>
              <a:rPr lang="en-US" dirty="0" smtClean="0">
                <a:ea typeface="+mn-ea"/>
                <a:cs typeface="+mn-cs"/>
              </a:rPr>
              <a:t>To understand the fundamentals, start with a basic equity discounted cash flow model. </a:t>
            </a:r>
          </a:p>
          <a:p>
            <a:pPr marL="640080" lvl="1" indent="-274320" eaLnBrk="1" fontAlgn="auto" hangingPunct="1">
              <a:spcAft>
                <a:spcPts val="0"/>
              </a:spcAft>
              <a:buFont typeface="Wingdings 2"/>
              <a:buChar char=""/>
              <a:defRPr/>
            </a:pPr>
            <a:r>
              <a:rPr lang="en-US" dirty="0" smtClean="0">
                <a:ea typeface="+mn-ea"/>
              </a:rPr>
              <a:t>With the dividend discount model,</a:t>
            </a:r>
          </a:p>
          <a:p>
            <a:pPr marL="640080" lvl="1" indent="-274320" eaLnBrk="1" fontAlgn="auto" hangingPunct="1">
              <a:spcAft>
                <a:spcPts val="0"/>
              </a:spcAft>
              <a:buFont typeface="Wingdings 2"/>
              <a:buChar char=""/>
              <a:defRPr/>
            </a:pPr>
            <a:endParaRPr lang="en-US" dirty="0" smtClean="0">
              <a:ea typeface="+mn-ea"/>
            </a:endParaRPr>
          </a:p>
          <a:p>
            <a:pPr marL="640080" lvl="1" indent="-274320" eaLnBrk="1" fontAlgn="auto" hangingPunct="1">
              <a:spcAft>
                <a:spcPts val="0"/>
              </a:spcAft>
              <a:buFont typeface="Wingdings 2"/>
              <a:buChar char=""/>
              <a:defRPr/>
            </a:pPr>
            <a:endParaRPr lang="en-US" dirty="0" smtClean="0">
              <a:ea typeface="+mn-ea"/>
            </a:endParaRPr>
          </a:p>
          <a:p>
            <a:pPr marL="640080" lvl="1" indent="-274320" eaLnBrk="1" fontAlgn="auto" hangingPunct="1">
              <a:spcAft>
                <a:spcPts val="0"/>
              </a:spcAft>
              <a:buFont typeface="Wingdings 2"/>
              <a:buChar char=""/>
              <a:defRPr/>
            </a:pPr>
            <a:r>
              <a:rPr lang="en-US" dirty="0" smtClean="0">
                <a:ea typeface="+mn-ea"/>
              </a:rPr>
              <a:t>Dividing both sides by the current earnings per share,</a:t>
            </a:r>
          </a:p>
          <a:p>
            <a:pPr marL="640080" lvl="1" indent="-274320" eaLnBrk="1" fontAlgn="auto" hangingPunct="1">
              <a:spcAft>
                <a:spcPts val="0"/>
              </a:spcAft>
              <a:buFont typeface="Wingdings 2"/>
              <a:buChar char=""/>
              <a:defRPr/>
            </a:pPr>
            <a:endParaRPr lang="en-US" dirty="0" smtClean="0">
              <a:ea typeface="+mn-ea"/>
            </a:endParaRPr>
          </a:p>
          <a:p>
            <a:pPr marL="640080" lvl="1" indent="-274320" eaLnBrk="1" fontAlgn="auto" hangingPunct="1">
              <a:spcAft>
                <a:spcPts val="0"/>
              </a:spcAft>
              <a:buFont typeface="Wingdings 2"/>
              <a:buChar char=""/>
              <a:defRPr/>
            </a:pPr>
            <a:endParaRPr lang="en-US" dirty="0" smtClean="0">
              <a:ea typeface="+mn-ea"/>
            </a:endParaRPr>
          </a:p>
          <a:p>
            <a:pPr marL="640080" lvl="1" indent="-274320" eaLnBrk="1" fontAlgn="auto" hangingPunct="1">
              <a:spcAft>
                <a:spcPts val="0"/>
              </a:spcAft>
              <a:buFont typeface="Wingdings 2"/>
              <a:buChar char=""/>
              <a:defRPr/>
            </a:pPr>
            <a:r>
              <a:rPr lang="en-US" dirty="0" smtClean="0">
                <a:ea typeface="+mn-ea"/>
              </a:rPr>
              <a:t>If this had been a FCFE Model,</a:t>
            </a:r>
          </a:p>
          <a:p>
            <a:pPr marL="0" indent="0" eaLnBrk="1" fontAlgn="auto" hangingPunct="1">
              <a:spcAft>
                <a:spcPts val="0"/>
              </a:spcAft>
              <a:buFont typeface="Wingdings"/>
              <a:buNone/>
              <a:defRPr/>
            </a:pPr>
            <a:r>
              <a:rPr lang="en-US" dirty="0" smtClean="0">
                <a:ea typeface="+mn-ea"/>
                <a:cs typeface="+mn-cs"/>
              </a:rPr>
              <a:t> </a:t>
            </a:r>
            <a:endParaRPr lang="en-US" dirty="0">
              <a:ea typeface="+mn-ea"/>
              <a:cs typeface="+mn-cs"/>
            </a:endParaRPr>
          </a:p>
        </p:txBody>
      </p:sp>
      <p:graphicFrame>
        <p:nvGraphicFramePr>
          <p:cNvPr id="58371" name="Object 2"/>
          <p:cNvGraphicFramePr>
            <a:graphicFrameLocks/>
          </p:cNvGraphicFramePr>
          <p:nvPr/>
        </p:nvGraphicFramePr>
        <p:xfrm>
          <a:off x="3657600" y="2819400"/>
          <a:ext cx="1079500" cy="665163"/>
        </p:xfrm>
        <a:graphic>
          <a:graphicData uri="http://schemas.openxmlformats.org/presentationml/2006/ole">
            <mc:AlternateContent xmlns:mc="http://schemas.openxmlformats.org/markup-compatibility/2006">
              <mc:Choice xmlns:v="urn:schemas-microsoft-com:vml" Requires="v">
                <p:oleObj spid="_x0000_s58526" name="Equation" r:id="rId4" imgW="876300" imgH="546100" progId="Equation.3">
                  <p:embed/>
                </p:oleObj>
              </mc:Choice>
              <mc:Fallback>
                <p:oleObj name="Equation" r:id="rId4" imgW="876300" imgH="546100" progId="Equation.3">
                  <p:embed/>
                  <p:pic>
                    <p:nvPicPr>
                      <p:cNvPr id="0" name="Object 2"/>
                      <p:cNvPicPr>
                        <a:picLocks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657600" y="2819400"/>
                        <a:ext cx="1079500" cy="665163"/>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58372" name="Object 3"/>
          <p:cNvGraphicFramePr>
            <a:graphicFrameLocks/>
          </p:cNvGraphicFramePr>
          <p:nvPr/>
        </p:nvGraphicFramePr>
        <p:xfrm>
          <a:off x="2868613" y="4175125"/>
          <a:ext cx="3603625" cy="744538"/>
        </p:xfrm>
        <a:graphic>
          <a:graphicData uri="http://schemas.openxmlformats.org/presentationml/2006/ole">
            <mc:AlternateContent xmlns:mc="http://schemas.openxmlformats.org/markup-compatibility/2006">
              <mc:Choice xmlns:v="urn:schemas-microsoft-com:vml" Requires="v">
                <p:oleObj spid="_x0000_s58527" name="Equation" r:id="rId6" imgW="2895600" imgH="609600" progId="Equation.3">
                  <p:embed/>
                </p:oleObj>
              </mc:Choice>
              <mc:Fallback>
                <p:oleObj name="Equation" r:id="rId6" imgW="2895600" imgH="609600" progId="Equation.3">
                  <p:embed/>
                  <p:pic>
                    <p:nvPicPr>
                      <p:cNvPr id="0" name="Object 3"/>
                      <p:cNvPicPr>
                        <a:picLocks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2868613" y="4175125"/>
                        <a:ext cx="3603625" cy="744538"/>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58373" name="Object 4"/>
          <p:cNvGraphicFramePr>
            <a:graphicFrameLocks/>
          </p:cNvGraphicFramePr>
          <p:nvPr/>
        </p:nvGraphicFramePr>
        <p:xfrm>
          <a:off x="4191000" y="5257800"/>
          <a:ext cx="1257300" cy="669925"/>
        </p:xfrm>
        <a:graphic>
          <a:graphicData uri="http://schemas.openxmlformats.org/presentationml/2006/ole">
            <mc:AlternateContent xmlns:mc="http://schemas.openxmlformats.org/markup-compatibility/2006">
              <mc:Choice xmlns:v="urn:schemas-microsoft-com:vml" Requires="v">
                <p:oleObj spid="_x0000_s58528" name="Equation" r:id="rId8" imgW="1003300" imgH="546100" progId="Equation.3">
                  <p:embed/>
                </p:oleObj>
              </mc:Choice>
              <mc:Fallback>
                <p:oleObj name="Equation" r:id="rId8" imgW="1003300" imgH="546100" progId="Equation.3">
                  <p:embed/>
                  <p:pic>
                    <p:nvPicPr>
                      <p:cNvPr id="0" name="Object 4"/>
                      <p:cNvPicPr>
                        <a:picLocks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4191000" y="5257800"/>
                        <a:ext cx="1257300" cy="669925"/>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58374" name="Object 5"/>
          <p:cNvGraphicFramePr>
            <a:graphicFrameLocks/>
          </p:cNvGraphicFramePr>
          <p:nvPr/>
        </p:nvGraphicFramePr>
        <p:xfrm>
          <a:off x="2871788" y="5918200"/>
          <a:ext cx="3959225" cy="752475"/>
        </p:xfrm>
        <a:graphic>
          <a:graphicData uri="http://schemas.openxmlformats.org/presentationml/2006/ole">
            <mc:AlternateContent xmlns:mc="http://schemas.openxmlformats.org/markup-compatibility/2006">
              <mc:Choice xmlns:v="urn:schemas-microsoft-com:vml" Requires="v">
                <p:oleObj spid="_x0000_s58529" name="Equation" r:id="rId10" imgW="3225800" imgH="609600" progId="Equation.3">
                  <p:embed/>
                </p:oleObj>
              </mc:Choice>
              <mc:Fallback>
                <p:oleObj name="Equation" r:id="rId10" imgW="3225800" imgH="609600" progId="Equation.3">
                  <p:embed/>
                  <p:pic>
                    <p:nvPicPr>
                      <p:cNvPr id="0" name="Object 5"/>
                      <p:cNvPicPr>
                        <a:picLocks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2871788" y="5918200"/>
                        <a:ext cx="3959225" cy="752475"/>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58375" name="Footer Placeholder 3"/>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5" name="Slide Number Placeholder 4"/>
          <p:cNvSpPr>
            <a:spLocks noGrp="1"/>
          </p:cNvSpPr>
          <p:nvPr>
            <p:ph type="sldNum"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D623B824-D918-E741-BAD7-886C24AA450D}" type="slidenum">
              <a:rPr lang="en-US" altLang="en-US" sz="1200">
                <a:solidFill>
                  <a:srgbClr val="FFFFFF"/>
                </a:solidFill>
              </a:rPr>
              <a:pPr>
                <a:lnSpc>
                  <a:spcPct val="80000"/>
                </a:lnSpc>
              </a:pPr>
              <a:t>24</a:t>
            </a:fld>
            <a:endParaRPr lang="en-US" altLang="en-US" sz="1200">
              <a:solidFill>
                <a:srgbClr val="FFFFFF"/>
              </a:solidFill>
            </a:endParaRPr>
          </a:p>
        </p:txBody>
      </p:sp>
    </p:spTree>
  </p:cSld>
  <p:clrMapOvr>
    <a:masterClrMapping/>
  </p:clrMapOvr>
  <p:transition/>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3" name="Rectangle 2"/>
          <p:cNvSpPr>
            <a:spLocks noGrp="1" noChangeArrowheads="1"/>
          </p:cNvSpPr>
          <p:nvPr>
            <p:ph type="title"/>
          </p:nvPr>
        </p:nvSpPr>
        <p:spPr>
          <a:xfrm>
            <a:off x="612775" y="228600"/>
            <a:ext cx="8153400" cy="990600"/>
          </a:xfrm>
        </p:spPr>
        <p:txBody>
          <a:bodyPr>
            <a:normAutofit fontScale="90000"/>
          </a:bodyPr>
          <a:lstStyle/>
          <a:p>
            <a:pPr eaLnBrk="1" fontAlgn="auto" hangingPunct="1">
              <a:spcAft>
                <a:spcPts val="0"/>
              </a:spcAft>
              <a:defRPr/>
            </a:pPr>
            <a:r>
              <a:rPr lang="en-US" smtClean="0">
                <a:ea typeface="+mj-ea"/>
                <a:cs typeface="+mj-cs"/>
              </a:rPr>
              <a:t>Using the Fundamental Model to Estimate PE For a High Growth Firm</a:t>
            </a:r>
            <a:endParaRPr lang="en-US">
              <a:ea typeface="+mj-ea"/>
              <a:cs typeface="+mj-cs"/>
            </a:endParaRPr>
          </a:p>
        </p:txBody>
      </p:sp>
      <p:sp>
        <p:nvSpPr>
          <p:cNvPr id="44034" name="Rectangle 3"/>
          <p:cNvSpPr>
            <a:spLocks noGrp="1" noChangeArrowheads="1"/>
          </p:cNvSpPr>
          <p:nvPr>
            <p:ph sz="quarter" idx="1"/>
          </p:nvPr>
        </p:nvSpPr>
        <p:spPr>
          <a:xfrm>
            <a:off x="612775" y="1600200"/>
            <a:ext cx="8153400" cy="4495800"/>
          </a:xfrm>
        </p:spPr>
        <p:txBody>
          <a:bodyPr>
            <a:normAutofit/>
          </a:bodyPr>
          <a:lstStyle/>
          <a:p>
            <a:pPr marL="320040" indent="-320040" eaLnBrk="1" fontAlgn="auto" hangingPunct="1">
              <a:spcAft>
                <a:spcPts val="0"/>
              </a:spcAft>
              <a:buFont typeface="Wingdings"/>
              <a:buChar char=""/>
              <a:defRPr/>
            </a:pPr>
            <a:r>
              <a:rPr lang="en-US" sz="2400" dirty="0" smtClean="0">
                <a:ea typeface="+mn-ea"/>
                <a:cs typeface="+mn-cs"/>
              </a:rPr>
              <a:t>The price-earnings ratio for a high growth firm can also be related to fundamentals. In the special case of the two-stage dividend discount model, this relationship can be made explicit fairly simply: </a:t>
            </a:r>
          </a:p>
          <a:p>
            <a:pPr marL="320040" indent="-320040" eaLnBrk="1" fontAlgn="auto" hangingPunct="1">
              <a:spcAft>
                <a:spcPts val="0"/>
              </a:spcAft>
              <a:buFont typeface="Wingdings"/>
              <a:buChar char=""/>
              <a:defRPr/>
            </a:pPr>
            <a:endParaRPr lang="en-US" dirty="0" smtClean="0">
              <a:ea typeface="+mn-ea"/>
              <a:cs typeface="+mn-cs"/>
            </a:endParaRPr>
          </a:p>
          <a:p>
            <a:pPr marL="0" indent="0" eaLnBrk="1" fontAlgn="auto" hangingPunct="1">
              <a:spcAft>
                <a:spcPts val="0"/>
              </a:spcAft>
              <a:buFont typeface="Wingdings"/>
              <a:buNone/>
              <a:defRPr/>
            </a:pPr>
            <a:endParaRPr lang="en-US" dirty="0" smtClean="0">
              <a:ea typeface="+mn-ea"/>
              <a:cs typeface="+mn-cs"/>
            </a:endParaRPr>
          </a:p>
          <a:p>
            <a:pPr marL="640080" lvl="1" indent="-274320" eaLnBrk="1" fontAlgn="auto" hangingPunct="1">
              <a:spcAft>
                <a:spcPts val="0"/>
              </a:spcAft>
              <a:buFont typeface="Wingdings 2"/>
              <a:buChar char=""/>
              <a:defRPr/>
            </a:pPr>
            <a:r>
              <a:rPr lang="en-US" dirty="0" smtClean="0">
                <a:ea typeface="+mn-ea"/>
              </a:rPr>
              <a:t>For a firm that does not pay what it can afford to in dividends, substitute FCFE/Earnings for the payout ratio.</a:t>
            </a:r>
          </a:p>
          <a:p>
            <a:pPr marL="320040" indent="-320040" eaLnBrk="1" fontAlgn="auto" hangingPunct="1">
              <a:spcAft>
                <a:spcPts val="0"/>
              </a:spcAft>
              <a:buFont typeface="Wingdings"/>
              <a:buChar char=""/>
              <a:defRPr/>
            </a:pPr>
            <a:r>
              <a:rPr lang="en-US" sz="2400" dirty="0" smtClean="0">
                <a:ea typeface="+mn-ea"/>
                <a:cs typeface="+mn-cs"/>
              </a:rPr>
              <a:t>Dividing both sides by the earnings per share:</a:t>
            </a:r>
          </a:p>
          <a:p>
            <a:pPr marL="320040" indent="-320040" eaLnBrk="1" fontAlgn="auto" hangingPunct="1">
              <a:spcAft>
                <a:spcPts val="0"/>
              </a:spcAft>
              <a:buFont typeface="Wingdings"/>
              <a:buChar char=""/>
              <a:defRPr/>
            </a:pPr>
            <a:endParaRPr lang="en-US" dirty="0">
              <a:ea typeface="+mn-ea"/>
              <a:cs typeface="+mn-cs"/>
            </a:endParaRPr>
          </a:p>
        </p:txBody>
      </p:sp>
      <p:graphicFrame>
        <p:nvGraphicFramePr>
          <p:cNvPr id="60419" name="Object 2"/>
          <p:cNvGraphicFramePr>
            <a:graphicFrameLocks/>
          </p:cNvGraphicFramePr>
          <p:nvPr/>
        </p:nvGraphicFramePr>
        <p:xfrm>
          <a:off x="1143000" y="3276600"/>
          <a:ext cx="6767513" cy="863600"/>
        </p:xfrm>
        <a:graphic>
          <a:graphicData uri="http://schemas.openxmlformats.org/presentationml/2006/ole">
            <mc:AlternateContent xmlns:mc="http://schemas.openxmlformats.org/markup-compatibility/2006">
              <mc:Choice xmlns:v="urn:schemas-microsoft-com:vml" Requires="v">
                <p:oleObj spid="_x0000_s60502" name="Equation" r:id="rId4" imgW="6781800" imgH="876300" progId="Equation.3">
                  <p:embed/>
                </p:oleObj>
              </mc:Choice>
              <mc:Fallback>
                <p:oleObj name="Equation" r:id="rId4" imgW="6781800" imgH="876300" progId="Equation.3">
                  <p:embed/>
                  <p:pic>
                    <p:nvPicPr>
                      <p:cNvPr id="0" name="Object 2"/>
                      <p:cNvPicPr>
                        <a:picLocks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143000" y="3276600"/>
                        <a:ext cx="6767513" cy="863600"/>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60420" name="Object 3"/>
          <p:cNvGraphicFramePr>
            <a:graphicFrameLocks/>
          </p:cNvGraphicFramePr>
          <p:nvPr/>
        </p:nvGraphicFramePr>
        <p:xfrm>
          <a:off x="2209800" y="5334000"/>
          <a:ext cx="5080000" cy="660400"/>
        </p:xfrm>
        <a:graphic>
          <a:graphicData uri="http://schemas.openxmlformats.org/presentationml/2006/ole">
            <mc:AlternateContent xmlns:mc="http://schemas.openxmlformats.org/markup-compatibility/2006">
              <mc:Choice xmlns:v="urn:schemas-microsoft-com:vml" Requires="v">
                <p:oleObj spid="_x0000_s60503" name="Document" r:id="rId7" imgW="5092700" imgH="673100" progId="Word.Document.8">
                  <p:embed/>
                </p:oleObj>
              </mc:Choice>
              <mc:Fallback>
                <p:oleObj name="Document" r:id="rId7" imgW="5092700" imgH="673100" progId="Word.Document.8">
                  <p:embed/>
                  <p:pic>
                    <p:nvPicPr>
                      <p:cNvPr id="0" name="Object 3"/>
                      <p:cNvPicPr>
                        <a:picLocks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2209800" y="5334000"/>
                        <a:ext cx="5080000" cy="660400"/>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60421" name="Footer Placeholder 3"/>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5" name="Slide Number Placeholder 4"/>
          <p:cNvSpPr>
            <a:spLocks noGrp="1"/>
          </p:cNvSpPr>
          <p:nvPr>
            <p:ph type="sldNum"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0F9BB169-71C1-BB48-9F08-607BD46BC528}" type="slidenum">
              <a:rPr lang="en-US" altLang="en-US" sz="1200">
                <a:solidFill>
                  <a:srgbClr val="FFFFFF"/>
                </a:solidFill>
              </a:rPr>
              <a:pPr>
                <a:lnSpc>
                  <a:spcPct val="80000"/>
                </a:lnSpc>
              </a:pPr>
              <a:t>25</a:t>
            </a:fld>
            <a:endParaRPr lang="en-US" altLang="en-US" sz="1200">
              <a:solidFill>
                <a:srgbClr val="FFFFFF"/>
              </a:solidFill>
            </a:endParaRPr>
          </a:p>
        </p:txBody>
      </p:sp>
    </p:spTree>
  </p:cSld>
  <p:clrMapOvr>
    <a:masterClrMapping/>
  </p:clrMapOvr>
  <p:transition/>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5"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A Simple Example</a:t>
            </a:r>
          </a:p>
        </p:txBody>
      </p:sp>
      <p:sp>
        <p:nvSpPr>
          <p:cNvPr id="46082" name="Rectangle 3"/>
          <p:cNvSpPr>
            <a:spLocks noGrp="1" noChangeArrowheads="1"/>
          </p:cNvSpPr>
          <p:nvPr>
            <p:ph sz="quarter" idx="1"/>
          </p:nvPr>
        </p:nvSpPr>
        <p:spPr>
          <a:xfrm>
            <a:off x="612775" y="1600200"/>
            <a:ext cx="8153400" cy="4495800"/>
          </a:xfrm>
        </p:spPr>
        <p:txBody>
          <a:bodyPr>
            <a:normAutofit/>
          </a:bodyPr>
          <a:lstStyle/>
          <a:p>
            <a:pPr marL="320040" indent="-320040" eaLnBrk="1" fontAlgn="auto" hangingPunct="1">
              <a:spcAft>
                <a:spcPts val="0"/>
              </a:spcAft>
              <a:buFont typeface="Wingdings"/>
              <a:buChar char=""/>
              <a:defRPr/>
            </a:pPr>
            <a:r>
              <a:rPr lang="en-US" sz="2000" dirty="0" smtClean="0">
                <a:ea typeface="+mn-ea"/>
                <a:cs typeface="+mn-cs"/>
              </a:rPr>
              <a:t>Assume that you have been asked to estimate the PE ratio for a firm which has the following characteristics:</a:t>
            </a:r>
          </a:p>
          <a:p>
            <a:pPr marL="0" indent="0" eaLnBrk="1" fontAlgn="auto" hangingPunct="1">
              <a:spcAft>
                <a:spcPts val="0"/>
              </a:spcAft>
              <a:buFont typeface="Wingdings"/>
              <a:buNone/>
              <a:defRPr/>
            </a:pPr>
            <a:r>
              <a:rPr lang="en-US" sz="2000" i="1" dirty="0" smtClean="0">
                <a:ea typeface="+mn-ea"/>
                <a:cs typeface="+mn-cs"/>
              </a:rPr>
              <a:t>Variable			High Growth Phase	Stable Growth Phase</a:t>
            </a:r>
          </a:p>
          <a:p>
            <a:pPr marL="0" indent="0" eaLnBrk="1" fontAlgn="auto" hangingPunct="1">
              <a:spcAft>
                <a:spcPts val="0"/>
              </a:spcAft>
              <a:buFont typeface="Wingdings"/>
              <a:buNone/>
              <a:defRPr/>
            </a:pPr>
            <a:r>
              <a:rPr lang="en-US" sz="2000" dirty="0" smtClean="0">
                <a:ea typeface="+mn-ea"/>
                <a:cs typeface="+mn-cs"/>
              </a:rPr>
              <a:t>Expected Growth Rate	25%			8%</a:t>
            </a:r>
          </a:p>
          <a:p>
            <a:pPr marL="0" indent="0" eaLnBrk="1" fontAlgn="auto" hangingPunct="1">
              <a:spcAft>
                <a:spcPts val="0"/>
              </a:spcAft>
              <a:buFont typeface="Wingdings"/>
              <a:buNone/>
              <a:defRPr/>
            </a:pPr>
            <a:r>
              <a:rPr lang="en-US" sz="2000" dirty="0" smtClean="0">
                <a:ea typeface="+mn-ea"/>
                <a:cs typeface="+mn-cs"/>
              </a:rPr>
              <a:t>Payout Ratio		20%			50%</a:t>
            </a:r>
          </a:p>
          <a:p>
            <a:pPr marL="0" indent="0" eaLnBrk="1" fontAlgn="auto" hangingPunct="1">
              <a:spcAft>
                <a:spcPts val="0"/>
              </a:spcAft>
              <a:buFont typeface="Wingdings"/>
              <a:buNone/>
              <a:defRPr/>
            </a:pPr>
            <a:r>
              <a:rPr lang="en-US" sz="2000" dirty="0" smtClean="0">
                <a:ea typeface="+mn-ea"/>
                <a:cs typeface="+mn-cs"/>
              </a:rPr>
              <a:t>Beta			1.00			1.00</a:t>
            </a:r>
          </a:p>
          <a:p>
            <a:pPr marL="0" indent="0" eaLnBrk="1" fontAlgn="auto" hangingPunct="1">
              <a:spcAft>
                <a:spcPts val="0"/>
              </a:spcAft>
              <a:buFont typeface="Wingdings"/>
              <a:buNone/>
              <a:defRPr/>
            </a:pPr>
            <a:r>
              <a:rPr lang="en-US" sz="2000" dirty="0" smtClean="0">
                <a:ea typeface="+mn-ea"/>
                <a:cs typeface="+mn-cs"/>
              </a:rPr>
              <a:t>Number of years		5 years			Forever after year 5</a:t>
            </a:r>
          </a:p>
          <a:p>
            <a:pPr marL="0" indent="0" eaLnBrk="1" fontAlgn="auto" hangingPunct="1">
              <a:spcAft>
                <a:spcPts val="0"/>
              </a:spcAft>
              <a:buFont typeface="Wingdings"/>
              <a:buNone/>
              <a:defRPr/>
            </a:pPr>
            <a:r>
              <a:rPr lang="en-US" sz="2000" dirty="0" err="1" smtClean="0">
                <a:ea typeface="+mn-ea"/>
                <a:cs typeface="+mn-cs"/>
              </a:rPr>
              <a:t>Riskfree</a:t>
            </a:r>
            <a:r>
              <a:rPr lang="en-US" sz="2000" dirty="0" smtClean="0">
                <a:ea typeface="+mn-ea"/>
                <a:cs typeface="+mn-cs"/>
              </a:rPr>
              <a:t> rate = </a:t>
            </a:r>
            <a:r>
              <a:rPr lang="en-US" sz="2000" dirty="0" err="1" smtClean="0">
                <a:ea typeface="+mn-ea"/>
                <a:cs typeface="+mn-cs"/>
              </a:rPr>
              <a:t>T.Bond</a:t>
            </a:r>
            <a:r>
              <a:rPr lang="en-US" sz="2000" dirty="0" smtClean="0">
                <a:ea typeface="+mn-ea"/>
                <a:cs typeface="+mn-cs"/>
              </a:rPr>
              <a:t> Rate = 6%		</a:t>
            </a:r>
          </a:p>
          <a:p>
            <a:pPr marL="0" indent="0" eaLnBrk="1" fontAlgn="auto" hangingPunct="1">
              <a:spcAft>
                <a:spcPts val="0"/>
              </a:spcAft>
              <a:buFont typeface="Wingdings"/>
              <a:buNone/>
              <a:defRPr/>
            </a:pPr>
            <a:r>
              <a:rPr lang="en-US" sz="2000" dirty="0" smtClean="0">
                <a:ea typeface="+mn-ea"/>
                <a:cs typeface="+mn-cs"/>
              </a:rPr>
              <a:t>Required rate of return = 6% + 1(5.5%)= 11.5%</a:t>
            </a:r>
          </a:p>
          <a:p>
            <a:pPr marL="0" indent="0" eaLnBrk="1" fontAlgn="auto" hangingPunct="1">
              <a:spcAft>
                <a:spcPts val="0"/>
              </a:spcAft>
              <a:buFont typeface="Wingdings"/>
              <a:buNone/>
              <a:defRPr/>
            </a:pPr>
            <a:endParaRPr lang="en-US" sz="2000" dirty="0">
              <a:ea typeface="+mn-ea"/>
              <a:cs typeface="+mn-cs"/>
            </a:endParaRPr>
          </a:p>
        </p:txBody>
      </p:sp>
      <p:sp>
        <p:nvSpPr>
          <p:cNvPr id="62467" name="Footer Placeholder 3"/>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5" name="Slide Number Placeholder 4"/>
          <p:cNvSpPr>
            <a:spLocks noGrp="1"/>
          </p:cNvSpPr>
          <p:nvPr>
            <p:ph type="sldNum"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01C51B1B-13C0-B847-A834-22CCEC05058B}" type="slidenum">
              <a:rPr lang="en-US" altLang="en-US" sz="1200">
                <a:solidFill>
                  <a:srgbClr val="FFFFFF"/>
                </a:solidFill>
              </a:rPr>
              <a:pPr>
                <a:lnSpc>
                  <a:spcPct val="80000"/>
                </a:lnSpc>
              </a:pPr>
              <a:t>26</a:t>
            </a:fld>
            <a:endParaRPr lang="en-US" altLang="en-US" sz="1200">
              <a:solidFill>
                <a:srgbClr val="FFFFFF"/>
              </a:solidFill>
            </a:endParaRPr>
          </a:p>
        </p:txBody>
      </p:sp>
      <p:graphicFrame>
        <p:nvGraphicFramePr>
          <p:cNvPr id="62469" name="Object 2"/>
          <p:cNvGraphicFramePr>
            <a:graphicFrameLocks/>
          </p:cNvGraphicFramePr>
          <p:nvPr/>
        </p:nvGraphicFramePr>
        <p:xfrm>
          <a:off x="2911475" y="5281613"/>
          <a:ext cx="3840163" cy="663575"/>
        </p:xfrm>
        <a:graphic>
          <a:graphicData uri="http://schemas.openxmlformats.org/presentationml/2006/ole">
            <mc:AlternateContent xmlns:mc="http://schemas.openxmlformats.org/markup-compatibility/2006">
              <mc:Choice xmlns:v="urn:schemas-microsoft-com:vml" Requires="v">
                <p:oleObj spid="_x0000_s62514" name="Equation" r:id="rId4" imgW="3848100" imgH="673100" progId="Equation.3">
                  <p:embed/>
                </p:oleObj>
              </mc:Choice>
              <mc:Fallback>
                <p:oleObj name="Equation" r:id="rId4" imgW="3848100" imgH="673100" progId="Equation.3">
                  <p:embed/>
                  <p:pic>
                    <p:nvPicPr>
                      <p:cNvPr id="0" name="Object 2"/>
                      <p:cNvPicPr>
                        <a:picLocks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911475" y="5281613"/>
                        <a:ext cx="3840163" cy="663575"/>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Tree>
  </p:cSld>
  <p:clrMapOvr>
    <a:masterClrMapping/>
  </p:clrMapOvr>
  <p:transition/>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29" name="Rectangle 2"/>
          <p:cNvSpPr>
            <a:spLocks noGrp="1" noChangeArrowheads="1"/>
          </p:cNvSpPr>
          <p:nvPr>
            <p:ph type="title"/>
          </p:nvPr>
        </p:nvSpPr>
        <p:spPr>
          <a:xfrm>
            <a:off x="612775" y="228600"/>
            <a:ext cx="8153400" cy="990600"/>
          </a:xfrm>
        </p:spPr>
        <p:txBody>
          <a:bodyPr>
            <a:normAutofit fontScale="90000"/>
          </a:bodyPr>
          <a:lstStyle/>
          <a:p>
            <a:pPr eaLnBrk="1" fontAlgn="auto" hangingPunct="1">
              <a:spcAft>
                <a:spcPts val="0"/>
              </a:spcAft>
              <a:defRPr/>
            </a:pPr>
            <a:r>
              <a:rPr lang="en-US" smtClean="0">
                <a:ea typeface="+mj-ea"/>
                <a:cs typeface="+mj-cs"/>
              </a:rPr>
              <a:t>a. PE and Growth: Firm grows at x% for 5 years, 8% thereafter</a:t>
            </a:r>
            <a:endParaRPr lang="en-US">
              <a:ea typeface="+mj-ea"/>
              <a:cs typeface="+mj-cs"/>
            </a:endParaRPr>
          </a:p>
        </p:txBody>
      </p:sp>
      <p:pic>
        <p:nvPicPr>
          <p:cNvPr id="64514" name="Picture 3"/>
          <p:cNvPicPr>
            <a:picLocks noGrp="1" noChangeArrowheads="1"/>
          </p:cNvPicPr>
          <p:nvPr>
            <p:ph sz="quarter" idx="1"/>
          </p:nvPr>
        </p:nvPicPr>
        <p:blipFill>
          <a:blip r:embed="rId3">
            <a:extLst>
              <a:ext uri="{28A0092B-C50C-407E-A947-70E740481C1C}">
                <a14:useLocalDpi xmlns:a14="http://schemas.microsoft.com/office/drawing/2010/main" val="0"/>
              </a:ext>
            </a:extLst>
          </a:blip>
          <a:srcRect l="-12001" r="-12001"/>
          <a:stretch>
            <a:fillRect/>
          </a:stretch>
        </p:blipFill>
        <p:spPr>
          <a:xfrm>
            <a:off x="612775" y="1600200"/>
            <a:ext cx="8153400" cy="4495800"/>
          </a:xfrm>
        </p:spPr>
      </p:pic>
      <p:sp>
        <p:nvSpPr>
          <p:cNvPr id="64515" name="Footer Placeholder 3"/>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5" name="Slide Number Placeholder 4"/>
          <p:cNvSpPr>
            <a:spLocks noGrp="1"/>
          </p:cNvSpPr>
          <p:nvPr>
            <p:ph type="sldNum"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56A12ADE-54B7-CD41-AA1D-333E3B5DD8DE}" type="slidenum">
              <a:rPr lang="en-US" altLang="en-US" sz="1200">
                <a:solidFill>
                  <a:srgbClr val="FFFFFF"/>
                </a:solidFill>
              </a:rPr>
              <a:pPr>
                <a:lnSpc>
                  <a:spcPct val="80000"/>
                </a:lnSpc>
              </a:pPr>
              <a:t>27</a:t>
            </a:fld>
            <a:endParaRPr lang="en-US" altLang="en-US" sz="1200">
              <a:solidFill>
                <a:srgbClr val="FFFFFF"/>
              </a:solidFill>
            </a:endParaRPr>
          </a:p>
        </p:txBody>
      </p:sp>
    </p:spTree>
  </p:cSld>
  <p:clrMapOvr>
    <a:masterClrMapping/>
  </p:clrMapOvr>
  <p:transition/>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1"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b. PE and Risk: A Follow up Example</a:t>
            </a:r>
          </a:p>
        </p:txBody>
      </p:sp>
      <p:pic>
        <p:nvPicPr>
          <p:cNvPr id="66562" name="Picture 4"/>
          <p:cNvPicPr>
            <a:picLocks noGrp="1" noChangeArrowheads="1"/>
          </p:cNvPicPr>
          <p:nvPr>
            <p:ph sz="quarter" idx="1"/>
          </p:nvPr>
        </p:nvPicPr>
        <p:blipFill>
          <a:blip r:embed="rId3">
            <a:extLst>
              <a:ext uri="{28A0092B-C50C-407E-A947-70E740481C1C}">
                <a14:useLocalDpi xmlns:a14="http://schemas.microsoft.com/office/drawing/2010/main" val="0"/>
              </a:ext>
            </a:extLst>
          </a:blip>
          <a:srcRect l="-12001" r="-12001"/>
          <a:stretch>
            <a:fillRect/>
          </a:stretch>
        </p:blipFill>
        <p:spPr>
          <a:xfrm>
            <a:off x="612775" y="1600200"/>
            <a:ext cx="8153400" cy="4495800"/>
          </a:xfrm>
        </p:spPr>
      </p:pic>
      <p:sp>
        <p:nvSpPr>
          <p:cNvPr id="66563" name="Footer Placeholder 3"/>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5" name="Slide Number Placeholder 4"/>
          <p:cNvSpPr>
            <a:spLocks noGrp="1"/>
          </p:cNvSpPr>
          <p:nvPr>
            <p:ph type="sldNum"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3A844765-BC54-EE4F-9A21-1F07A298E9A2}" type="slidenum">
              <a:rPr lang="en-US" altLang="en-US" sz="1200">
                <a:solidFill>
                  <a:srgbClr val="FFFFFF"/>
                </a:solidFill>
              </a:rPr>
              <a:pPr>
                <a:lnSpc>
                  <a:spcPct val="80000"/>
                </a:lnSpc>
              </a:pPr>
              <a:t>28</a:t>
            </a:fld>
            <a:endParaRPr lang="en-US" altLang="en-US" sz="1200">
              <a:solidFill>
                <a:srgbClr val="FFFFFF"/>
              </a:solidFill>
            </a:endParaRPr>
          </a:p>
        </p:txBody>
      </p:sp>
    </p:spTree>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5" name="Rectangle 1026"/>
          <p:cNvSpPr>
            <a:spLocks noGrp="1" noChangeArrowheads="1"/>
          </p:cNvSpPr>
          <p:nvPr>
            <p:ph type="title"/>
          </p:nvPr>
        </p:nvSpPr>
        <p:spPr>
          <a:xfrm>
            <a:off x="612775" y="228600"/>
            <a:ext cx="8153400" cy="990600"/>
          </a:xfrm>
        </p:spPr>
        <p:txBody>
          <a:bodyPr>
            <a:normAutofit fontScale="90000"/>
          </a:bodyPr>
          <a:lstStyle/>
          <a:p>
            <a:pPr eaLnBrk="1" fontAlgn="auto" hangingPunct="1">
              <a:spcAft>
                <a:spcPts val="0"/>
              </a:spcAft>
              <a:defRPr/>
            </a:pPr>
            <a:r>
              <a:rPr lang="en-US" dirty="0" smtClean="0">
                <a:ea typeface="+mj-ea"/>
                <a:cs typeface="+mj-cs"/>
              </a:rPr>
              <a:t>Example 1: Comparing PE ratios across Emerging Markets- March 2014 (pre- Ukraine)</a:t>
            </a:r>
            <a:endParaRPr lang="en-US" dirty="0">
              <a:ea typeface="+mj-ea"/>
              <a:cs typeface="+mj-cs"/>
            </a:endParaRPr>
          </a:p>
        </p:txBody>
      </p:sp>
      <p:pic>
        <p:nvPicPr>
          <p:cNvPr id="68610" name="Picture 1029"/>
          <p:cNvPicPr>
            <a:picLocks noGrp="1" noChangeAspect="1" noChangeArrowheads="1"/>
          </p:cNvPicPr>
          <p:nvPr>
            <p:ph sz="quarter" idx="1"/>
          </p:nvPr>
        </p:nvPicPr>
        <p:blipFill>
          <a:blip r:embed="rId3">
            <a:extLst>
              <a:ext uri="{28A0092B-C50C-407E-A947-70E740481C1C}">
                <a14:useLocalDpi xmlns:a14="http://schemas.microsoft.com/office/drawing/2010/main" val="0"/>
              </a:ext>
            </a:extLst>
          </a:blip>
          <a:srcRect t="9679" b="9679"/>
          <a:stretch>
            <a:fillRect/>
          </a:stretch>
        </p:blipFill>
        <p:spPr>
          <a:xfrm>
            <a:off x="612775" y="1600200"/>
            <a:ext cx="8153400" cy="4495800"/>
          </a:xfrm>
        </p:spPr>
      </p:pic>
      <p:sp>
        <p:nvSpPr>
          <p:cNvPr id="68611" name="Footer Placeholder 3"/>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5" name="Slide Number Placeholder 4"/>
          <p:cNvSpPr>
            <a:spLocks noGrp="1"/>
          </p:cNvSpPr>
          <p:nvPr>
            <p:ph type="sldNum"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8CA3E9DC-C6C0-6D42-8B99-9018B19457AF}" type="slidenum">
              <a:rPr lang="en-US" altLang="en-US" sz="1200">
                <a:solidFill>
                  <a:srgbClr val="FFFFFF"/>
                </a:solidFill>
              </a:rPr>
              <a:pPr>
                <a:lnSpc>
                  <a:spcPct val="80000"/>
                </a:lnSpc>
              </a:pPr>
              <a:t>29</a:t>
            </a:fld>
            <a:endParaRPr lang="en-US" altLang="en-US" sz="1200">
              <a:solidFill>
                <a:srgbClr val="FFFFFF"/>
              </a:solidFill>
            </a:endParaRPr>
          </a:p>
        </p:txBody>
      </p:sp>
      <p:pic>
        <p:nvPicPr>
          <p:cNvPr id="68613" name="Picture 7"/>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1447800" y="1676400"/>
            <a:ext cx="6858000" cy="4733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8614" name="TextBox 2"/>
          <p:cNvSpPr txBox="1">
            <a:spLocks noChangeArrowheads="1"/>
          </p:cNvSpPr>
          <p:nvPr/>
        </p:nvSpPr>
        <p:spPr bwMode="auto">
          <a:xfrm>
            <a:off x="4800600" y="2133600"/>
            <a:ext cx="4192588"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a:t>Russia looks really cheap, right?</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3" name="Rectangle 2"/>
          <p:cNvSpPr>
            <a:spLocks noGrp="1" noChangeArrowheads="1"/>
          </p:cNvSpPr>
          <p:nvPr>
            <p:ph type="title"/>
          </p:nvPr>
        </p:nvSpPr>
        <p:spPr>
          <a:xfrm>
            <a:off x="612775" y="228600"/>
            <a:ext cx="8153400" cy="990600"/>
          </a:xfrm>
        </p:spPr>
        <p:txBody>
          <a:bodyPr>
            <a:normAutofit fontScale="90000"/>
          </a:bodyPr>
          <a:lstStyle/>
          <a:p>
            <a:pPr eaLnBrk="1" fontAlgn="auto" hangingPunct="1">
              <a:spcAft>
                <a:spcPts val="0"/>
              </a:spcAft>
              <a:defRPr/>
            </a:pPr>
            <a:r>
              <a:rPr lang="en-US" dirty="0" smtClean="0">
                <a:ea typeface="+mj-ea"/>
                <a:cs typeface="+mj-cs"/>
              </a:rPr>
              <a:t>Example 2: An Old Example with Emerging Markets: June 2000</a:t>
            </a:r>
            <a:endParaRPr lang="en-US" dirty="0">
              <a:ea typeface="+mj-ea"/>
              <a:cs typeface="+mj-cs"/>
            </a:endParaRPr>
          </a:p>
        </p:txBody>
      </p:sp>
      <p:pic>
        <p:nvPicPr>
          <p:cNvPr id="70658" name="Picture 116"/>
          <p:cNvPicPr>
            <a:picLocks noGrp="1" noChangeAspect="1" noChangeArrowheads="1"/>
          </p:cNvPicPr>
          <p:nvPr>
            <p:ph sz="quarter" idx="1"/>
          </p:nvPr>
        </p:nvPicPr>
        <p:blipFill>
          <a:blip r:embed="rId3">
            <a:extLst>
              <a:ext uri="{28A0092B-C50C-407E-A947-70E740481C1C}">
                <a14:useLocalDpi xmlns:a14="http://schemas.microsoft.com/office/drawing/2010/main" val="0"/>
              </a:ext>
            </a:extLst>
          </a:blip>
          <a:srcRect l="-24101" r="-24101"/>
          <a:stretch>
            <a:fillRect/>
          </a:stretch>
        </p:blipFill>
        <p:spPr>
          <a:xfrm>
            <a:off x="612775" y="1600200"/>
            <a:ext cx="8153400" cy="4495800"/>
          </a:xfrm>
        </p:spPr>
      </p:pic>
      <p:sp>
        <p:nvSpPr>
          <p:cNvPr id="70659" name="Footer Placeholder 3"/>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5" name="Slide Number Placeholder 4"/>
          <p:cNvSpPr>
            <a:spLocks noGrp="1"/>
          </p:cNvSpPr>
          <p:nvPr>
            <p:ph type="sldNum"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3D1ED937-621B-214E-AF47-C2D0B5867B60}" type="slidenum">
              <a:rPr lang="en-US" altLang="en-US" sz="1200">
                <a:solidFill>
                  <a:srgbClr val="FFFFFF"/>
                </a:solidFill>
              </a:rPr>
              <a:pPr>
                <a:lnSpc>
                  <a:spcPct val="80000"/>
                </a:lnSpc>
              </a:pPr>
              <a:t>30</a:t>
            </a:fld>
            <a:endParaRPr lang="en-US" altLang="en-US" sz="1200">
              <a:solidFill>
                <a:srgbClr val="FFFFFF"/>
              </a:solidFill>
            </a:endParaRPr>
          </a:p>
        </p:txBody>
      </p:sp>
    </p:spTree>
  </p:cSld>
  <p:clrMapOvr>
    <a:masterClrMapping/>
  </p:clrMapOvr>
  <p:transition/>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5"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Regression Results</a:t>
            </a:r>
          </a:p>
        </p:txBody>
      </p:sp>
      <p:sp>
        <p:nvSpPr>
          <p:cNvPr id="72706" name="Rectangle 3"/>
          <p:cNvSpPr>
            <a:spLocks noGrp="1" noChangeArrowheads="1"/>
          </p:cNvSpPr>
          <p:nvPr>
            <p:ph sz="quarter" idx="1"/>
          </p:nvPr>
        </p:nvSpPr>
        <p:spPr>
          <a:xfrm>
            <a:off x="612775" y="1600200"/>
            <a:ext cx="8153400" cy="4495800"/>
          </a:xfrm>
        </p:spPr>
        <p:txBody>
          <a:bodyPr/>
          <a:lstStyle/>
          <a:p>
            <a:pPr eaLnBrk="1" hangingPunct="1"/>
            <a:r>
              <a:rPr lang="en-US" altLang="en-US">
                <a:ea typeface="ＭＳ Ｐゴシック" charset="-128"/>
              </a:rPr>
              <a:t>The regression of PE ratios on these variables provides the following –</a:t>
            </a:r>
          </a:p>
          <a:p>
            <a:pPr marL="365125" lvl="1" indent="0" eaLnBrk="1" hangingPunct="1">
              <a:buFont typeface="Wingdings 2" charset="2"/>
              <a:buNone/>
            </a:pPr>
            <a:r>
              <a:rPr lang="en-US" altLang="en-US">
                <a:ea typeface="ＭＳ Ｐゴシック" charset="-128"/>
              </a:rPr>
              <a:t>PE = 16.16	 	- 7.94 Interest Rates </a:t>
            </a:r>
          </a:p>
          <a:p>
            <a:pPr marL="365125" lvl="1" indent="0" eaLnBrk="1" hangingPunct="1">
              <a:buFont typeface="Wingdings 2" charset="2"/>
              <a:buNone/>
            </a:pPr>
            <a:r>
              <a:rPr lang="en-US" altLang="en-US">
                <a:ea typeface="ＭＳ Ｐゴシック" charset="-128"/>
              </a:rPr>
              <a:t>			+ 154.40 Growth in GDP</a:t>
            </a:r>
          </a:p>
          <a:p>
            <a:pPr marL="365125" lvl="1" indent="0" eaLnBrk="1" hangingPunct="1">
              <a:buFont typeface="Wingdings 2" charset="2"/>
              <a:buNone/>
            </a:pPr>
            <a:r>
              <a:rPr lang="en-US" altLang="en-US">
                <a:ea typeface="ＭＳ Ｐゴシック" charset="-128"/>
              </a:rPr>
              <a:t>			 - 0.1116 Country Risk</a:t>
            </a:r>
          </a:p>
          <a:p>
            <a:pPr marL="365125" lvl="1" indent="0" eaLnBrk="1" hangingPunct="1">
              <a:buFont typeface="Wingdings 2" charset="2"/>
              <a:buNone/>
            </a:pPr>
            <a:r>
              <a:rPr lang="en-US" altLang="en-US">
                <a:ea typeface="ＭＳ Ｐゴシック" charset="-128"/>
              </a:rPr>
              <a:t>R Squared = 73%	</a:t>
            </a:r>
          </a:p>
        </p:txBody>
      </p:sp>
      <p:sp>
        <p:nvSpPr>
          <p:cNvPr id="72707" name="Footer Placeholder 3"/>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5" name="Slide Number Placeholder 4"/>
          <p:cNvSpPr>
            <a:spLocks noGrp="1"/>
          </p:cNvSpPr>
          <p:nvPr>
            <p:ph type="sldNum"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C602A8B3-4685-D54A-A766-57E238752455}" type="slidenum">
              <a:rPr lang="en-US" altLang="en-US" sz="1200">
                <a:solidFill>
                  <a:srgbClr val="FFFFFF"/>
                </a:solidFill>
              </a:rPr>
              <a:pPr>
                <a:lnSpc>
                  <a:spcPct val="80000"/>
                </a:lnSpc>
              </a:pPr>
              <a:t>31</a:t>
            </a:fld>
            <a:endParaRPr lang="en-US" altLang="en-US" sz="1200">
              <a:solidFill>
                <a:srgbClr val="FFFFFF"/>
              </a:solidFill>
            </a:endParaRPr>
          </a:p>
        </p:txBody>
      </p:sp>
    </p:spTree>
  </p:cSld>
  <p:clrMapOvr>
    <a:masterClrMapping/>
  </p:clrMapOvr>
  <p:transition/>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3"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Predicted PE Ratios</a:t>
            </a:r>
          </a:p>
        </p:txBody>
      </p:sp>
      <p:pic>
        <p:nvPicPr>
          <p:cNvPr id="74754" name="Picture 4"/>
          <p:cNvPicPr>
            <a:picLocks noGrp="1" noChangeAspect="1" noChangeArrowheads="1"/>
          </p:cNvPicPr>
          <p:nvPr>
            <p:ph sz="quarter" idx="1"/>
          </p:nvPr>
        </p:nvPicPr>
        <p:blipFill>
          <a:blip r:embed="rId3">
            <a:extLst>
              <a:ext uri="{28A0092B-C50C-407E-A947-70E740481C1C}">
                <a14:useLocalDpi xmlns:a14="http://schemas.microsoft.com/office/drawing/2010/main" val="0"/>
              </a:ext>
            </a:extLst>
          </a:blip>
          <a:srcRect l="-9239" r="-9239"/>
          <a:stretch>
            <a:fillRect/>
          </a:stretch>
        </p:blipFill>
        <p:spPr>
          <a:xfrm>
            <a:off x="612775" y="1600200"/>
            <a:ext cx="8153400" cy="4495800"/>
          </a:xfrm>
        </p:spPr>
      </p:pic>
      <p:sp>
        <p:nvSpPr>
          <p:cNvPr id="74755" name="Footer Placeholder 3"/>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5" name="Slide Number Placeholder 4"/>
          <p:cNvSpPr>
            <a:spLocks noGrp="1"/>
          </p:cNvSpPr>
          <p:nvPr>
            <p:ph type="sldNum"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807C168A-0AA2-F74E-B578-9F9FD2720465}" type="slidenum">
              <a:rPr lang="en-US" altLang="en-US" sz="1200">
                <a:solidFill>
                  <a:srgbClr val="FFFFFF"/>
                </a:solidFill>
              </a:rPr>
              <a:pPr>
                <a:lnSpc>
                  <a:spcPct val="80000"/>
                </a:lnSpc>
              </a:pPr>
              <a:t>32</a:t>
            </a:fld>
            <a:endParaRPr lang="en-US" altLang="en-US" sz="1200">
              <a:solidFill>
                <a:srgbClr val="FFFFFF"/>
              </a:solidFill>
            </a:endParaRPr>
          </a:p>
        </p:txBody>
      </p:sp>
    </p:spTree>
  </p:cSld>
  <p:clrMapOvr>
    <a:masterClrMapping/>
  </p:clrMapOvr>
  <p:transition/>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825" name="Title 1"/>
          <p:cNvSpPr>
            <a:spLocks noGrp="1"/>
          </p:cNvSpPr>
          <p:nvPr>
            <p:ph type="title"/>
          </p:nvPr>
        </p:nvSpPr>
        <p:spPr>
          <a:xfrm>
            <a:off x="612775" y="228600"/>
            <a:ext cx="8153400" cy="990600"/>
          </a:xfrm>
        </p:spPr>
        <p:txBody>
          <a:bodyPr/>
          <a:lstStyle/>
          <a:p>
            <a:r>
              <a:rPr lang="en-US" altLang="en-US" dirty="0">
                <a:ea typeface="ＭＳ Ｐゴシック" charset="-128"/>
              </a:rPr>
              <a:t>Example 3: PE ratios for the S&amp;P 500 over time</a:t>
            </a:r>
          </a:p>
        </p:txBody>
      </p:sp>
      <p:sp>
        <p:nvSpPr>
          <p:cNvPr id="77826" name="Footer Placeholder 3"/>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5" name="Slide Number Placeholder 4"/>
          <p:cNvSpPr>
            <a:spLocks noGrp="1"/>
          </p:cNvSpPr>
          <p:nvPr>
            <p:ph type="sldNum"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BF14B477-9BB2-EE49-BBBA-9DC292DCF47A}" type="slidenum">
              <a:rPr lang="en-US" altLang="en-US" sz="1200">
                <a:solidFill>
                  <a:srgbClr val="FFFFFF"/>
                </a:solidFill>
              </a:rPr>
              <a:pPr>
                <a:lnSpc>
                  <a:spcPct val="80000"/>
                </a:lnSpc>
              </a:pPr>
              <a:t>33</a:t>
            </a:fld>
            <a:endParaRPr lang="en-US" altLang="en-US" sz="1200">
              <a:solidFill>
                <a:srgbClr val="FFFFFF"/>
              </a:solidFill>
            </a:endParaRPr>
          </a:p>
        </p:txBody>
      </p:sp>
      <p:graphicFrame>
        <p:nvGraphicFramePr>
          <p:cNvPr id="10" name="Content Placeholder 9"/>
          <p:cNvGraphicFramePr>
            <a:graphicFrameLocks noGrp="1"/>
          </p:cNvGraphicFramePr>
          <p:nvPr>
            <p:ph sz="quarter" idx="1"/>
            <p:extLst>
              <p:ext uri="{D42A27DB-BD31-4B8C-83A1-F6EECF244321}">
                <p14:modId xmlns:p14="http://schemas.microsoft.com/office/powerpoint/2010/main" val="1172249684"/>
              </p:ext>
            </p:extLst>
          </p:nvPr>
        </p:nvGraphicFramePr>
        <p:xfrm>
          <a:off x="612775" y="1600200"/>
          <a:ext cx="8153400" cy="4495800"/>
        </p:xfrm>
        <a:graphic>
          <a:graphicData uri="http://schemas.openxmlformats.org/drawingml/2006/chart">
            <c:chart xmlns:c="http://schemas.openxmlformats.org/drawingml/2006/chart" xmlns:r="http://schemas.openxmlformats.org/officeDocument/2006/relationships" r:id="rId3"/>
          </a:graphicData>
        </a:graphic>
      </p:graphicFrame>
    </p:spTree>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873"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Is low (high) PE cheap (expensive)?</a:t>
            </a:r>
          </a:p>
        </p:txBody>
      </p:sp>
      <p:sp>
        <p:nvSpPr>
          <p:cNvPr id="79874" name="Rectangle 3"/>
          <p:cNvSpPr>
            <a:spLocks noGrp="1" noChangeArrowheads="1"/>
          </p:cNvSpPr>
          <p:nvPr>
            <p:ph sz="quarter" idx="1"/>
          </p:nvPr>
        </p:nvSpPr>
        <p:spPr>
          <a:xfrm>
            <a:off x="612775" y="1600200"/>
            <a:ext cx="8153400" cy="4495800"/>
          </a:xfrm>
        </p:spPr>
        <p:txBody>
          <a:bodyPr/>
          <a:lstStyle/>
          <a:p>
            <a:pPr eaLnBrk="1" hangingPunct="1"/>
            <a:r>
              <a:rPr lang="en-US" altLang="en-US">
                <a:ea typeface="ＭＳ Ｐゴシック" charset="-128"/>
              </a:rPr>
              <a:t>A market strategist argues that stocks are expensive  because the PE ratio today is high relative to the average PE ratio across time. Do you agree?</a:t>
            </a:r>
          </a:p>
          <a:p>
            <a:pPr marL="822325" lvl="1" indent="-457200" eaLnBrk="1" hangingPunct="1">
              <a:buFont typeface="Calibri" charset="0"/>
              <a:buAutoNum type="alphaLcPeriod"/>
            </a:pPr>
            <a:r>
              <a:rPr lang="en-US" altLang="en-US">
                <a:ea typeface="ＭＳ Ｐゴシック" charset="-128"/>
              </a:rPr>
              <a:t>Yes </a:t>
            </a:r>
          </a:p>
          <a:p>
            <a:pPr marL="822325" lvl="1" indent="-457200" eaLnBrk="1" hangingPunct="1">
              <a:buFont typeface="Calibri" charset="0"/>
              <a:buAutoNum type="alphaLcPeriod"/>
            </a:pPr>
            <a:r>
              <a:rPr lang="en-US" altLang="en-US">
                <a:ea typeface="ＭＳ Ｐゴシック" charset="-128"/>
              </a:rPr>
              <a:t>No</a:t>
            </a:r>
          </a:p>
          <a:p>
            <a:pPr eaLnBrk="1" hangingPunct="1"/>
            <a:r>
              <a:rPr lang="en-US" altLang="en-US">
                <a:ea typeface="ＭＳ Ｐゴシック" charset="-128"/>
              </a:rPr>
              <a:t>If you do not agree, what factors might explain the higher PE ratio today?</a:t>
            </a:r>
          </a:p>
          <a:p>
            <a:pPr eaLnBrk="1" hangingPunct="1"/>
            <a:r>
              <a:rPr lang="en-US" altLang="en-US">
                <a:ea typeface="ＭＳ Ｐゴシック" charset="-128"/>
              </a:rPr>
              <a:t>Would you respond differently if the market strategist has a Nobel Prize in Economics?</a:t>
            </a:r>
          </a:p>
          <a:p>
            <a:pPr eaLnBrk="1" hangingPunct="1"/>
            <a:endParaRPr lang="en-US" altLang="en-US">
              <a:ea typeface="ＭＳ Ｐゴシック" charset="-128"/>
            </a:endParaRPr>
          </a:p>
        </p:txBody>
      </p:sp>
      <p:sp>
        <p:nvSpPr>
          <p:cNvPr id="79875" name="Footer Placeholder 3"/>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5" name="Slide Number Placeholder 4"/>
          <p:cNvSpPr>
            <a:spLocks noGrp="1"/>
          </p:cNvSpPr>
          <p:nvPr>
            <p:ph type="sldNum"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F8BE1731-F121-3F43-91EC-F449FDBCC1B7}" type="slidenum">
              <a:rPr lang="en-US" altLang="en-US" sz="1200">
                <a:solidFill>
                  <a:srgbClr val="FFFFFF"/>
                </a:solidFill>
              </a:rPr>
              <a:pPr>
                <a:lnSpc>
                  <a:spcPct val="80000"/>
                </a:lnSpc>
              </a:pPr>
              <a:t>34</a:t>
            </a:fld>
            <a:endParaRPr lang="en-US" altLang="en-US" sz="1200">
              <a:solidFill>
                <a:srgbClr val="FFFFFF"/>
              </a:solidFill>
            </a:endParaRPr>
          </a:p>
        </p:txBody>
      </p:sp>
    </p:spTree>
  </p:cSld>
  <p:clrMapOvr>
    <a:masterClrMapping/>
  </p:clrMapOvr>
  <p:transition/>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3" name="Rectangle 2"/>
          <p:cNvSpPr>
            <a:spLocks noGrp="1" noChangeArrowheads="1"/>
          </p:cNvSpPr>
          <p:nvPr>
            <p:ph type="title"/>
          </p:nvPr>
        </p:nvSpPr>
        <p:spPr>
          <a:xfrm>
            <a:off x="612775" y="228600"/>
            <a:ext cx="8153400" cy="990600"/>
          </a:xfrm>
        </p:spPr>
        <p:txBody>
          <a:bodyPr>
            <a:normAutofit fontScale="90000"/>
          </a:bodyPr>
          <a:lstStyle/>
          <a:p>
            <a:pPr eaLnBrk="1" fontAlgn="auto" hangingPunct="1">
              <a:spcAft>
                <a:spcPts val="0"/>
              </a:spcAft>
              <a:defRPr/>
            </a:pPr>
            <a:r>
              <a:rPr lang="en-US" smtClean="0">
                <a:ea typeface="+mj-ea"/>
                <a:cs typeface="+mj-cs"/>
              </a:rPr>
              <a:t>E/P Ratios , T.Bond Rates and Term Structure</a:t>
            </a:r>
            <a:endParaRPr lang="en-US">
              <a:ea typeface="+mj-ea"/>
              <a:cs typeface="+mj-cs"/>
            </a:endParaRPr>
          </a:p>
        </p:txBody>
      </p:sp>
      <p:sp>
        <p:nvSpPr>
          <p:cNvPr id="81922" name="Footer Placeholder 3"/>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5" name="Slide Number Placeholder 4"/>
          <p:cNvSpPr>
            <a:spLocks noGrp="1"/>
          </p:cNvSpPr>
          <p:nvPr>
            <p:ph type="sldNum"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1B693325-AEAB-7A4D-9F8E-8FD23ACBECD7}" type="slidenum">
              <a:rPr lang="en-US" altLang="en-US" sz="1200">
                <a:solidFill>
                  <a:srgbClr val="FFFFFF"/>
                </a:solidFill>
              </a:rPr>
              <a:pPr>
                <a:lnSpc>
                  <a:spcPct val="80000"/>
                </a:lnSpc>
              </a:pPr>
              <a:t>35</a:t>
            </a:fld>
            <a:endParaRPr lang="en-US" altLang="en-US" sz="1200">
              <a:solidFill>
                <a:srgbClr val="FFFFFF"/>
              </a:solidFill>
            </a:endParaRPr>
          </a:p>
        </p:txBody>
      </p:sp>
      <p:graphicFrame>
        <p:nvGraphicFramePr>
          <p:cNvPr id="8" name="Content Placeholder 7"/>
          <p:cNvGraphicFramePr>
            <a:graphicFrameLocks noGrp="1"/>
          </p:cNvGraphicFramePr>
          <p:nvPr>
            <p:ph sz="quarter" idx="1"/>
            <p:extLst>
              <p:ext uri="{D42A27DB-BD31-4B8C-83A1-F6EECF244321}">
                <p14:modId xmlns:p14="http://schemas.microsoft.com/office/powerpoint/2010/main" val="2108831156"/>
              </p:ext>
            </p:extLst>
          </p:nvPr>
        </p:nvGraphicFramePr>
        <p:xfrm>
          <a:off x="612775" y="1600200"/>
          <a:ext cx="8153400" cy="4495800"/>
        </p:xfrm>
        <a:graphic>
          <a:graphicData uri="http://schemas.openxmlformats.org/drawingml/2006/chart">
            <c:chart xmlns:c="http://schemas.openxmlformats.org/drawingml/2006/chart" xmlns:r="http://schemas.openxmlformats.org/officeDocument/2006/relationships" r:id="rId3"/>
          </a:graphicData>
        </a:graphic>
      </p:graphicFrame>
    </p:spTree>
  </p:cSld>
  <p:clrMapOvr>
    <a:masterClrMapping/>
  </p:clrMapOvr>
  <p:transition/>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3969" name="Rectangle 2"/>
          <p:cNvSpPr>
            <a:spLocks noGrp="1" noChangeArrowheads="1"/>
          </p:cNvSpPr>
          <p:nvPr>
            <p:ph type="title"/>
          </p:nvPr>
        </p:nvSpPr>
        <p:spPr>
          <a:xfrm>
            <a:off x="612775" y="228600"/>
            <a:ext cx="8153400" cy="990600"/>
          </a:xfrm>
        </p:spPr>
        <p:txBody>
          <a:bodyPr/>
          <a:lstStyle/>
          <a:p>
            <a:pPr eaLnBrk="1" hangingPunct="1"/>
            <a:r>
              <a:rPr lang="en-US" altLang="en-US" dirty="0">
                <a:ea typeface="ＭＳ Ｐゴシック" charset="-128"/>
              </a:rPr>
              <a:t>Regression Results</a:t>
            </a:r>
          </a:p>
        </p:txBody>
      </p:sp>
      <p:sp>
        <p:nvSpPr>
          <p:cNvPr id="66562" name="Rectangle 3"/>
          <p:cNvSpPr>
            <a:spLocks noGrp="1" noChangeArrowheads="1"/>
          </p:cNvSpPr>
          <p:nvPr>
            <p:ph sz="quarter" idx="1"/>
          </p:nvPr>
        </p:nvSpPr>
        <p:spPr>
          <a:xfrm>
            <a:off x="612775" y="1600200"/>
            <a:ext cx="8153400" cy="4495800"/>
          </a:xfrm>
        </p:spPr>
        <p:txBody>
          <a:bodyPr>
            <a:noAutofit/>
          </a:bodyPr>
          <a:lstStyle/>
          <a:p>
            <a:pPr eaLnBrk="1" hangingPunct="1"/>
            <a:endParaRPr lang="en-US" altLang="en-US" sz="1800" dirty="0" smtClean="0">
              <a:ea typeface="ＭＳ Ｐゴシック" charset="-128"/>
            </a:endParaRPr>
          </a:p>
          <a:p>
            <a:pPr eaLnBrk="1" hangingPunct="1"/>
            <a:endParaRPr lang="en-US" altLang="en-US" sz="1800" dirty="0" smtClean="0">
              <a:ea typeface="ＭＳ Ｐゴシック" charset="-128"/>
            </a:endParaRPr>
          </a:p>
          <a:p>
            <a:pPr eaLnBrk="1" hangingPunct="1"/>
            <a:endParaRPr lang="en-US" altLang="en-US" sz="1800" dirty="0">
              <a:ea typeface="ＭＳ Ｐゴシック" charset="-128"/>
            </a:endParaRPr>
          </a:p>
          <a:p>
            <a:pPr eaLnBrk="1" hangingPunct="1"/>
            <a:r>
              <a:rPr lang="en-US" altLang="en-US" sz="1800" dirty="0" smtClean="0">
                <a:ea typeface="ＭＳ Ｐゴシック" charset="-128"/>
              </a:rPr>
              <a:t>In </a:t>
            </a:r>
            <a:r>
              <a:rPr lang="en-US" altLang="en-US" sz="1800" dirty="0">
                <a:ea typeface="ＭＳ Ｐゴシック" charset="-128"/>
              </a:rPr>
              <a:t>the following regression, using </a:t>
            </a:r>
            <a:r>
              <a:rPr lang="en-US" altLang="en-US" sz="1800" dirty="0" smtClean="0">
                <a:ea typeface="ＭＳ Ｐゴシック" charset="-128"/>
              </a:rPr>
              <a:t>1960-2016 </a:t>
            </a:r>
            <a:r>
              <a:rPr lang="en-US" altLang="en-US" sz="1800" dirty="0">
                <a:ea typeface="ＭＳ Ｐゴシック" charset="-128"/>
              </a:rPr>
              <a:t>data, we regress E/P ratios against the level of </a:t>
            </a:r>
            <a:r>
              <a:rPr lang="en-US" altLang="en-US" sz="1800" dirty="0" err="1">
                <a:ea typeface="ＭＳ Ｐゴシック" charset="-128"/>
              </a:rPr>
              <a:t>T.Bond</a:t>
            </a:r>
            <a:r>
              <a:rPr lang="en-US" altLang="en-US" sz="1800" dirty="0">
                <a:ea typeface="ＭＳ Ｐゴシック" charset="-128"/>
              </a:rPr>
              <a:t> rates and a term structure variable (</a:t>
            </a:r>
            <a:r>
              <a:rPr lang="en-US" altLang="en-US" sz="1800" dirty="0" err="1">
                <a:ea typeface="ＭＳ Ｐゴシック" charset="-128"/>
              </a:rPr>
              <a:t>T.Bond</a:t>
            </a:r>
            <a:r>
              <a:rPr lang="en-US" altLang="en-US" sz="1800" dirty="0">
                <a:ea typeface="ＭＳ Ｐゴシック" charset="-128"/>
              </a:rPr>
              <a:t> - </a:t>
            </a:r>
            <a:r>
              <a:rPr lang="en-US" altLang="en-US" sz="1800" dirty="0" err="1">
                <a:ea typeface="ＭＳ Ｐゴシック" charset="-128"/>
              </a:rPr>
              <a:t>T.Bill</a:t>
            </a:r>
            <a:r>
              <a:rPr lang="en-US" altLang="en-US" sz="1800" dirty="0">
                <a:ea typeface="ＭＳ Ｐゴシック" charset="-128"/>
              </a:rPr>
              <a:t> rate)</a:t>
            </a:r>
          </a:p>
          <a:p>
            <a:pPr marL="365125" lvl="1" indent="0" eaLnBrk="1" hangingPunct="1">
              <a:buNone/>
            </a:pPr>
            <a:r>
              <a:rPr lang="en-US" altLang="en-US" sz="1800" dirty="0">
                <a:ea typeface="ＭＳ Ｐゴシック" charset="-128"/>
              </a:rPr>
              <a:t>EP Ratio = 0.0351 + 0.5609 </a:t>
            </a:r>
            <a:r>
              <a:rPr lang="en-US" altLang="en-US" sz="1800" dirty="0" err="1">
                <a:ea typeface="ＭＳ Ｐゴシック" charset="-128"/>
              </a:rPr>
              <a:t>T.Bond</a:t>
            </a:r>
            <a:r>
              <a:rPr lang="en-US" altLang="en-US" sz="1800" dirty="0">
                <a:ea typeface="ＭＳ Ｐゴシック" charset="-128"/>
              </a:rPr>
              <a:t> Rate - 0.1391 (</a:t>
            </a:r>
            <a:r>
              <a:rPr lang="en-US" altLang="en-US" sz="1800" dirty="0" err="1">
                <a:ea typeface="ＭＳ Ｐゴシック" charset="-128"/>
              </a:rPr>
              <a:t>T.Bond</a:t>
            </a:r>
            <a:r>
              <a:rPr lang="en-US" altLang="en-US" sz="1800" dirty="0">
                <a:ea typeface="ＭＳ Ｐゴシック" charset="-128"/>
              </a:rPr>
              <a:t> Rate - </a:t>
            </a:r>
            <a:r>
              <a:rPr lang="en-US" altLang="en-US" sz="1800" dirty="0" err="1">
                <a:ea typeface="ＭＳ Ｐゴシック" charset="-128"/>
              </a:rPr>
              <a:t>T.Bill</a:t>
            </a:r>
            <a:r>
              <a:rPr lang="en-US" altLang="en-US" sz="1800" dirty="0">
                <a:ea typeface="ＭＳ Ｐゴシック" charset="-128"/>
              </a:rPr>
              <a:t> Rate)	    </a:t>
            </a:r>
            <a:r>
              <a:rPr lang="en-US" altLang="en-US" sz="1800" dirty="0" smtClean="0">
                <a:ea typeface="ＭＳ Ｐゴシック" charset="-128"/>
              </a:rPr>
              <a:t>		(5.21)</a:t>
            </a:r>
            <a:r>
              <a:rPr lang="en-US" altLang="en-US" sz="1800" dirty="0">
                <a:ea typeface="ＭＳ Ｐゴシック" charset="-128"/>
              </a:rPr>
              <a:t>	   (</a:t>
            </a:r>
            <a:r>
              <a:rPr lang="en-US" altLang="en-US" sz="1800" dirty="0" smtClean="0">
                <a:ea typeface="ＭＳ Ｐゴシック" charset="-128"/>
              </a:rPr>
              <a:t>6.39)</a:t>
            </a:r>
            <a:r>
              <a:rPr lang="en-US" altLang="en-US" sz="1800" dirty="0">
                <a:ea typeface="ＭＳ Ｐゴシック" charset="-128"/>
              </a:rPr>
              <a:t>		    (-</a:t>
            </a:r>
            <a:r>
              <a:rPr lang="en-US" altLang="en-US" sz="1800" dirty="0" smtClean="0">
                <a:ea typeface="ＭＳ Ｐゴシック" charset="-128"/>
              </a:rPr>
              <a:t>0.67)</a:t>
            </a:r>
            <a:r>
              <a:rPr lang="en-US" altLang="en-US" sz="1800" dirty="0">
                <a:ea typeface="ＭＳ Ｐゴシック" charset="-128"/>
              </a:rPr>
              <a:t>	</a:t>
            </a:r>
          </a:p>
          <a:p>
            <a:pPr marL="365125" lvl="1" indent="0" eaLnBrk="1" hangingPunct="1">
              <a:buFont typeface="Wingdings 2" charset="2"/>
              <a:buNone/>
            </a:pPr>
            <a:r>
              <a:rPr lang="en-US" altLang="en-US" sz="1800" dirty="0">
                <a:ea typeface="ＭＳ Ｐゴシック" charset="-128"/>
              </a:rPr>
              <a:t>R squared = </a:t>
            </a:r>
            <a:r>
              <a:rPr lang="en-US" altLang="en-US" sz="1800" dirty="0" smtClean="0">
                <a:ea typeface="ＭＳ Ｐゴシック" charset="-128"/>
              </a:rPr>
              <a:t>42.31%</a:t>
            </a:r>
            <a:endParaRPr lang="en-US" altLang="en-US" sz="1800" dirty="0">
              <a:ea typeface="ＭＳ Ｐゴシック" charset="-128"/>
            </a:endParaRPr>
          </a:p>
          <a:p>
            <a:pPr eaLnBrk="1" hangingPunct="1"/>
            <a:r>
              <a:rPr lang="en-US" altLang="en-US" sz="1800" dirty="0">
                <a:ea typeface="ＭＳ Ｐゴシック" charset="-128"/>
              </a:rPr>
              <a:t>Going back to 2008, this is what the regression looked like:</a:t>
            </a:r>
          </a:p>
          <a:p>
            <a:pPr marL="365125" lvl="1" indent="0" eaLnBrk="1" hangingPunct="1">
              <a:buFont typeface="Wingdings 2" charset="2"/>
              <a:buNone/>
            </a:pPr>
            <a:r>
              <a:rPr lang="en-US" altLang="en-US" sz="1800" dirty="0">
                <a:ea typeface="ＭＳ Ｐゴシック" charset="-128"/>
              </a:rPr>
              <a:t>E/P =  2.56%  + 0.7044 </a:t>
            </a:r>
            <a:r>
              <a:rPr lang="en-US" altLang="en-US" sz="1800" dirty="0" err="1">
                <a:ea typeface="ＭＳ Ｐゴシック" charset="-128"/>
              </a:rPr>
              <a:t>T.Bond</a:t>
            </a:r>
            <a:r>
              <a:rPr lang="en-US" altLang="en-US" sz="1800" dirty="0">
                <a:ea typeface="ＭＳ Ｐゴシック" charset="-128"/>
              </a:rPr>
              <a:t> Rate – 0.3289 (</a:t>
            </a:r>
            <a:r>
              <a:rPr lang="en-US" altLang="en-US" sz="1800" dirty="0" err="1">
                <a:ea typeface="ＭＳ Ｐゴシック" charset="-128"/>
              </a:rPr>
              <a:t>T.Bond</a:t>
            </a:r>
            <a:r>
              <a:rPr lang="en-US" altLang="en-US" sz="1800" dirty="0">
                <a:ea typeface="ＭＳ Ｐゴシック" charset="-128"/>
              </a:rPr>
              <a:t> Rate-</a:t>
            </a:r>
            <a:r>
              <a:rPr lang="en-US" altLang="en-US" sz="1800" dirty="0" err="1">
                <a:ea typeface="ＭＳ Ｐゴシック" charset="-128"/>
              </a:rPr>
              <a:t>T.Bill</a:t>
            </a:r>
            <a:r>
              <a:rPr lang="en-US" altLang="en-US" sz="1800" dirty="0">
                <a:ea typeface="ＭＳ Ｐゴシック" charset="-128"/>
              </a:rPr>
              <a:t> Rate) 		    (4.71)	   (7.10)		    (1.46)	</a:t>
            </a:r>
          </a:p>
          <a:p>
            <a:pPr marL="365125" lvl="1" indent="0" eaLnBrk="1" hangingPunct="1">
              <a:buFont typeface="Wingdings 2" charset="2"/>
              <a:buNone/>
            </a:pPr>
            <a:r>
              <a:rPr lang="en-US" altLang="en-US" sz="1800" dirty="0">
                <a:ea typeface="ＭＳ Ｐゴシック" charset="-128"/>
              </a:rPr>
              <a:t>R squared = 50.71%</a:t>
            </a:r>
          </a:p>
          <a:p>
            <a:pPr marL="365125" lvl="1" indent="0" eaLnBrk="1" hangingPunct="1">
              <a:buFont typeface="Wingdings 2" charset="2"/>
              <a:buNone/>
            </a:pPr>
            <a:r>
              <a:rPr lang="en-US" altLang="en-US" sz="1800" dirty="0">
                <a:ea typeface="ＭＳ Ｐゴシック" charset="-128"/>
              </a:rPr>
              <a:t>The R-squared has dropped and the </a:t>
            </a:r>
            <a:r>
              <a:rPr lang="en-US" altLang="en-US" sz="1800" dirty="0" err="1">
                <a:ea typeface="ＭＳ Ｐゴシック" charset="-128"/>
              </a:rPr>
              <a:t>T.Bond</a:t>
            </a:r>
            <a:r>
              <a:rPr lang="en-US" altLang="en-US" sz="1800" dirty="0">
                <a:ea typeface="ＭＳ Ｐゴシック" charset="-128"/>
              </a:rPr>
              <a:t> rate and the differential with the </a:t>
            </a:r>
            <a:r>
              <a:rPr lang="en-US" altLang="en-US" sz="1800" dirty="0" err="1">
                <a:ea typeface="ＭＳ Ｐゴシック" charset="-128"/>
              </a:rPr>
              <a:t>T.Bill</a:t>
            </a:r>
            <a:r>
              <a:rPr lang="en-US" altLang="en-US" sz="1800" dirty="0">
                <a:ea typeface="ＭＳ Ｐゴシック" charset="-128"/>
              </a:rPr>
              <a:t> rate have </a:t>
            </a:r>
            <a:r>
              <a:rPr lang="en-US" altLang="en-US" sz="1800" dirty="0" err="1">
                <a:ea typeface="ＭＳ Ｐゴシック" charset="-128"/>
              </a:rPr>
              <a:t>noth</a:t>
            </a:r>
            <a:r>
              <a:rPr lang="en-US" altLang="en-US" sz="1800" dirty="0">
                <a:ea typeface="ＭＳ Ｐゴシック" charset="-128"/>
              </a:rPr>
              <a:t> lost significance. How would you read this result?</a:t>
            </a:r>
          </a:p>
        </p:txBody>
      </p:sp>
      <p:sp>
        <p:nvSpPr>
          <p:cNvPr id="83971" name="Footer Placeholder 3"/>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5" name="Slide Number Placeholder 4"/>
          <p:cNvSpPr>
            <a:spLocks noGrp="1"/>
          </p:cNvSpPr>
          <p:nvPr>
            <p:ph type="sldNum"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13FF7E5C-128A-014D-A79C-20C48C03273C}" type="slidenum">
              <a:rPr lang="en-US" altLang="en-US" sz="1200">
                <a:solidFill>
                  <a:srgbClr val="FFFFFF"/>
                </a:solidFill>
              </a:rPr>
              <a:pPr>
                <a:lnSpc>
                  <a:spcPct val="80000"/>
                </a:lnSpc>
              </a:pPr>
              <a:t>36</a:t>
            </a:fld>
            <a:endParaRPr lang="en-US" altLang="en-US" sz="1200">
              <a:solidFill>
                <a:srgbClr val="FFFFFF"/>
              </a:solidFill>
            </a:endParaRPr>
          </a:p>
        </p:txBody>
      </p:sp>
      <p:pic>
        <p:nvPicPr>
          <p:cNvPr id="2" name="Picture 1"/>
          <p:cNvPicPr>
            <a:picLocks noChangeAspect="1"/>
          </p:cNvPicPr>
          <p:nvPr/>
        </p:nvPicPr>
        <p:blipFill>
          <a:blip r:embed="rId3"/>
          <a:stretch>
            <a:fillRect/>
          </a:stretch>
        </p:blipFill>
        <p:spPr>
          <a:xfrm>
            <a:off x="542544" y="1668463"/>
            <a:ext cx="4206841" cy="776873"/>
          </a:xfrm>
          <a:prstGeom prst="rect">
            <a:avLst/>
          </a:prstGeom>
        </p:spPr>
      </p:pic>
      <p:sp>
        <p:nvSpPr>
          <p:cNvPr id="3" name="TextBox 2"/>
          <p:cNvSpPr txBox="1"/>
          <p:nvPr/>
        </p:nvSpPr>
        <p:spPr>
          <a:xfrm>
            <a:off x="4796902" y="1828800"/>
            <a:ext cx="4106894" cy="369332"/>
          </a:xfrm>
          <a:prstGeom prst="rect">
            <a:avLst/>
          </a:prstGeom>
          <a:noFill/>
        </p:spPr>
        <p:txBody>
          <a:bodyPr wrap="none" rtlCol="0">
            <a:spAutoFit/>
          </a:bodyPr>
          <a:lstStyle/>
          <a:p>
            <a:r>
              <a:rPr lang="en-US" sz="1800" dirty="0" smtClean="0"/>
              <a:t>Correlation between E?P and interest rates</a:t>
            </a:r>
            <a:endParaRPr lang="en-US" sz="1800" dirty="0"/>
          </a:p>
        </p:txBody>
      </p:sp>
    </p:spTree>
  </p:cSld>
  <p:clrMapOvr>
    <a:masterClrMapping/>
  </p:clrMapOvr>
  <p:transition/>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6017"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II. PEG Ratio</a:t>
            </a:r>
          </a:p>
        </p:txBody>
      </p:sp>
      <p:sp>
        <p:nvSpPr>
          <p:cNvPr id="68610" name="Rectangle 3"/>
          <p:cNvSpPr>
            <a:spLocks noGrp="1" noChangeArrowheads="1"/>
          </p:cNvSpPr>
          <p:nvPr>
            <p:ph sz="quarter" idx="1"/>
          </p:nvPr>
        </p:nvSpPr>
        <p:spPr>
          <a:xfrm>
            <a:off x="612775" y="1600200"/>
            <a:ext cx="8153400" cy="4495800"/>
          </a:xfrm>
        </p:spPr>
        <p:txBody>
          <a:bodyPr>
            <a:normAutofit/>
          </a:bodyPr>
          <a:lstStyle/>
          <a:p>
            <a:pPr eaLnBrk="1" hangingPunct="1"/>
            <a:r>
              <a:rPr lang="en-US" altLang="en-US" sz="2000">
                <a:ea typeface="ＭＳ Ｐゴシック" charset="-128"/>
              </a:rPr>
              <a:t>PEG Ratio = PE ratio/ Expected Growth Rate in EPS</a:t>
            </a:r>
          </a:p>
          <a:p>
            <a:pPr lvl="1" eaLnBrk="1" hangingPunct="1"/>
            <a:r>
              <a:rPr lang="en-US" altLang="en-US" sz="2000">
                <a:ea typeface="ＭＳ Ｐゴシック" charset="-128"/>
              </a:rPr>
              <a:t>For consistency, you should make sure that your earnings growth reflects the EPS that you use in your PE ratio computation.</a:t>
            </a:r>
          </a:p>
          <a:p>
            <a:pPr lvl="1" eaLnBrk="1" hangingPunct="1"/>
            <a:r>
              <a:rPr lang="en-US" altLang="en-US" sz="2000">
                <a:ea typeface="ＭＳ Ｐゴシック" charset="-128"/>
              </a:rPr>
              <a:t>The growth rates should preferably be over the same time period.</a:t>
            </a:r>
          </a:p>
          <a:p>
            <a:pPr eaLnBrk="1" hangingPunct="1"/>
            <a:r>
              <a:rPr lang="en-US" altLang="en-US" sz="2000">
                <a:ea typeface="ＭＳ Ｐゴシック" charset="-128"/>
              </a:rPr>
              <a:t>To understand the fundamentals that determine PEG ratios, let us return again to a 2-stage equity discounted cash flow model:</a:t>
            </a:r>
          </a:p>
          <a:p>
            <a:pPr eaLnBrk="1" hangingPunct="1"/>
            <a:endParaRPr lang="en-US" altLang="en-US" sz="2000">
              <a:ea typeface="ＭＳ Ｐゴシック" charset="-128"/>
            </a:endParaRPr>
          </a:p>
          <a:p>
            <a:pPr eaLnBrk="1" hangingPunct="1"/>
            <a:endParaRPr lang="en-US" altLang="en-US" sz="2000">
              <a:ea typeface="ＭＳ Ｐゴシック" charset="-128"/>
            </a:endParaRPr>
          </a:p>
          <a:p>
            <a:pPr eaLnBrk="1" hangingPunct="1"/>
            <a:r>
              <a:rPr lang="en-US" altLang="en-US" sz="2000">
                <a:ea typeface="ＭＳ Ｐゴシック" charset="-128"/>
              </a:rPr>
              <a:t>Dividing both sides of the equation by the earnings gives us the equation for the PE ratio. Dividing it again by the expected growth </a:t>
            </a:r>
            <a:r>
              <a:rPr lang="ja-JP" altLang="en-US" sz="2000">
                <a:ea typeface="ＭＳ Ｐゴシック" charset="-128"/>
              </a:rPr>
              <a:t>‘</a:t>
            </a:r>
            <a:r>
              <a:rPr lang="en-US" altLang="ja-JP" sz="2000">
                <a:ea typeface="ＭＳ Ｐゴシック" charset="-128"/>
              </a:rPr>
              <a:t>g:</a:t>
            </a:r>
          </a:p>
          <a:p>
            <a:pPr eaLnBrk="1" hangingPunct="1"/>
            <a:endParaRPr lang="en-US" altLang="en-US" sz="2200">
              <a:ea typeface="ＭＳ Ｐゴシック" charset="-128"/>
            </a:endParaRPr>
          </a:p>
          <a:p>
            <a:pPr eaLnBrk="1" hangingPunct="1"/>
            <a:endParaRPr lang="en-US" altLang="en-US" sz="2600">
              <a:ea typeface="ＭＳ Ｐゴシック" charset="-128"/>
            </a:endParaRPr>
          </a:p>
        </p:txBody>
      </p:sp>
      <p:graphicFrame>
        <p:nvGraphicFramePr>
          <p:cNvPr id="86019" name="Object 2"/>
          <p:cNvGraphicFramePr>
            <a:graphicFrameLocks/>
          </p:cNvGraphicFramePr>
          <p:nvPr/>
        </p:nvGraphicFramePr>
        <p:xfrm>
          <a:off x="1371600" y="3733800"/>
          <a:ext cx="6767513" cy="863600"/>
        </p:xfrm>
        <a:graphic>
          <a:graphicData uri="http://schemas.openxmlformats.org/presentationml/2006/ole">
            <mc:AlternateContent xmlns:mc="http://schemas.openxmlformats.org/markup-compatibility/2006">
              <mc:Choice xmlns:v="urn:schemas-microsoft-com:vml" Requires="v">
                <p:oleObj spid="_x0000_s86102" name="Equation" r:id="rId4" imgW="6781800" imgH="876300" progId="Equation.3">
                  <p:embed/>
                </p:oleObj>
              </mc:Choice>
              <mc:Fallback>
                <p:oleObj name="Equation" r:id="rId4" imgW="6781800" imgH="876300" progId="Equation.3">
                  <p:embed/>
                  <p:pic>
                    <p:nvPicPr>
                      <p:cNvPr id="0" name="Object 2"/>
                      <p:cNvPicPr>
                        <a:picLocks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371600" y="3733800"/>
                        <a:ext cx="6767513" cy="863600"/>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86020" name="Object 3"/>
          <p:cNvGraphicFramePr>
            <a:graphicFrameLocks/>
          </p:cNvGraphicFramePr>
          <p:nvPr/>
        </p:nvGraphicFramePr>
        <p:xfrm>
          <a:off x="1811338" y="5264150"/>
          <a:ext cx="5916612" cy="863600"/>
        </p:xfrm>
        <a:graphic>
          <a:graphicData uri="http://schemas.openxmlformats.org/presentationml/2006/ole">
            <mc:AlternateContent xmlns:mc="http://schemas.openxmlformats.org/markup-compatibility/2006">
              <mc:Choice xmlns:v="urn:schemas-microsoft-com:vml" Requires="v">
                <p:oleObj spid="_x0000_s86103" name="Equation" r:id="rId6" imgW="5930900" imgH="876300" progId="Equation.3">
                  <p:embed/>
                </p:oleObj>
              </mc:Choice>
              <mc:Fallback>
                <p:oleObj name="Equation" r:id="rId6" imgW="5930900" imgH="876300" progId="Equation.3">
                  <p:embed/>
                  <p:pic>
                    <p:nvPicPr>
                      <p:cNvPr id="0" name="Object 3"/>
                      <p:cNvPicPr>
                        <a:picLocks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1811338" y="5264150"/>
                        <a:ext cx="5916612" cy="863600"/>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86021" name="Footer Placeholder 3"/>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5" name="Slide Number Placeholder 4"/>
          <p:cNvSpPr>
            <a:spLocks noGrp="1"/>
          </p:cNvSpPr>
          <p:nvPr>
            <p:ph type="sldNum"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7FF49836-32AB-AA48-AA16-6608F8343B83}" type="slidenum">
              <a:rPr lang="en-US" altLang="en-US" sz="1200">
                <a:solidFill>
                  <a:srgbClr val="FFFFFF"/>
                </a:solidFill>
              </a:rPr>
              <a:pPr>
                <a:lnSpc>
                  <a:spcPct val="80000"/>
                </a:lnSpc>
              </a:pPr>
              <a:t>37</a:t>
            </a:fld>
            <a:endParaRPr lang="en-US" altLang="en-US" sz="1200">
              <a:solidFill>
                <a:srgbClr val="FFFFFF"/>
              </a:solidFill>
            </a:endParaRPr>
          </a:p>
        </p:txBody>
      </p:sp>
    </p:spTree>
  </p:cSld>
  <p:clrMapOvr>
    <a:masterClrMapping/>
  </p:clrMapOvr>
  <p:transition/>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8065"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PEG Ratios and Fundamentals</a:t>
            </a:r>
          </a:p>
        </p:txBody>
      </p:sp>
      <p:sp>
        <p:nvSpPr>
          <p:cNvPr id="88066" name="Rectangle 3"/>
          <p:cNvSpPr>
            <a:spLocks noGrp="1" noChangeArrowheads="1"/>
          </p:cNvSpPr>
          <p:nvPr>
            <p:ph sz="quarter" idx="1"/>
          </p:nvPr>
        </p:nvSpPr>
        <p:spPr>
          <a:xfrm>
            <a:off x="612775" y="1600200"/>
            <a:ext cx="8153400" cy="4495800"/>
          </a:xfrm>
        </p:spPr>
        <p:txBody>
          <a:bodyPr/>
          <a:lstStyle/>
          <a:p>
            <a:pPr eaLnBrk="1" hangingPunct="1"/>
            <a:r>
              <a:rPr lang="en-US" altLang="en-US">
                <a:ea typeface="ＭＳ Ｐゴシック" charset="-128"/>
              </a:rPr>
              <a:t>Risk and payout, which affect PE ratios, continue to affect PEG ratios as well.</a:t>
            </a:r>
          </a:p>
          <a:p>
            <a:pPr lvl="1" eaLnBrk="1" hangingPunct="1"/>
            <a:r>
              <a:rPr lang="en-US" altLang="en-US">
                <a:ea typeface="ＭＳ Ｐゴシック" charset="-128"/>
              </a:rPr>
              <a:t>Implication: When comparing PEG ratios across companies, we are making implicit or explicit assumptions about these variables.</a:t>
            </a:r>
          </a:p>
          <a:p>
            <a:pPr eaLnBrk="1" hangingPunct="1"/>
            <a:r>
              <a:rPr lang="en-US" altLang="en-US">
                <a:ea typeface="ＭＳ Ｐゴシック" charset="-128"/>
              </a:rPr>
              <a:t>Dividing PE by expected growth does not neutralize the effects of expected growth, since the relationship between growth and value is not linear and fairly complex (even in a 2-stage model)</a:t>
            </a:r>
          </a:p>
        </p:txBody>
      </p:sp>
      <p:sp>
        <p:nvSpPr>
          <p:cNvPr id="88067" name="Footer Placeholder 3"/>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5" name="Slide Number Placeholder 4"/>
          <p:cNvSpPr>
            <a:spLocks noGrp="1"/>
          </p:cNvSpPr>
          <p:nvPr>
            <p:ph type="sldNum"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2DE98E72-4B47-7F48-B5B3-282554168C3C}" type="slidenum">
              <a:rPr lang="en-US" altLang="en-US" sz="1200">
                <a:solidFill>
                  <a:srgbClr val="FFFFFF"/>
                </a:solidFill>
              </a:rPr>
              <a:pPr>
                <a:lnSpc>
                  <a:spcPct val="80000"/>
                </a:lnSpc>
              </a:pPr>
              <a:t>38</a:t>
            </a:fld>
            <a:endParaRPr lang="en-US" altLang="en-US" sz="1200">
              <a:solidFill>
                <a:srgbClr val="FFFFFF"/>
              </a:solidFill>
            </a:endParaRPr>
          </a:p>
        </p:txBody>
      </p:sp>
    </p:spTree>
  </p:cSld>
  <p:clrMapOvr>
    <a:masterClrMapping/>
  </p:clrMapOvr>
  <p:transition/>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0113"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A Simple Example</a:t>
            </a:r>
          </a:p>
        </p:txBody>
      </p:sp>
      <p:sp>
        <p:nvSpPr>
          <p:cNvPr id="72706" name="Rectangle 3"/>
          <p:cNvSpPr>
            <a:spLocks noGrp="1" noChangeArrowheads="1"/>
          </p:cNvSpPr>
          <p:nvPr>
            <p:ph sz="quarter" idx="1"/>
          </p:nvPr>
        </p:nvSpPr>
        <p:spPr>
          <a:xfrm>
            <a:off x="612775" y="1600200"/>
            <a:ext cx="8153400" cy="4495800"/>
          </a:xfrm>
        </p:spPr>
        <p:txBody>
          <a:bodyPr>
            <a:normAutofit/>
          </a:bodyPr>
          <a:lstStyle/>
          <a:p>
            <a:pPr marL="320040" indent="-320040" eaLnBrk="1" fontAlgn="auto" hangingPunct="1">
              <a:spcAft>
                <a:spcPts val="0"/>
              </a:spcAft>
              <a:buFont typeface="Wingdings"/>
              <a:buChar char=""/>
              <a:defRPr/>
            </a:pPr>
            <a:r>
              <a:rPr lang="en-US" sz="2000" dirty="0" smtClean="0">
                <a:ea typeface="+mn-ea"/>
                <a:cs typeface="+mn-cs"/>
              </a:rPr>
              <a:t>Assume that you have been asked to estimate the PEG ratio for a firm which has the following characteristics:</a:t>
            </a:r>
          </a:p>
          <a:p>
            <a:pPr marL="0" indent="0" eaLnBrk="1" fontAlgn="auto" hangingPunct="1">
              <a:spcAft>
                <a:spcPts val="0"/>
              </a:spcAft>
              <a:buFont typeface="Wingdings"/>
              <a:buNone/>
              <a:defRPr/>
            </a:pPr>
            <a:r>
              <a:rPr lang="en-US" sz="2000" dirty="0" smtClean="0">
                <a:ea typeface="+mn-ea"/>
                <a:cs typeface="+mn-cs"/>
              </a:rPr>
              <a:t>Variable			High Growth Phase	Stable Growth Phase</a:t>
            </a:r>
          </a:p>
          <a:p>
            <a:pPr marL="0" indent="0" eaLnBrk="1" fontAlgn="auto" hangingPunct="1">
              <a:spcAft>
                <a:spcPts val="0"/>
              </a:spcAft>
              <a:buFont typeface="Wingdings"/>
              <a:buNone/>
              <a:defRPr/>
            </a:pPr>
            <a:r>
              <a:rPr lang="en-US" sz="2000" dirty="0" smtClean="0">
                <a:ea typeface="+mn-ea"/>
                <a:cs typeface="+mn-cs"/>
              </a:rPr>
              <a:t>Expected Growth Rate		25%			8%</a:t>
            </a:r>
          </a:p>
          <a:p>
            <a:pPr marL="0" indent="0" eaLnBrk="1" fontAlgn="auto" hangingPunct="1">
              <a:spcAft>
                <a:spcPts val="0"/>
              </a:spcAft>
              <a:buFont typeface="Wingdings"/>
              <a:buNone/>
              <a:defRPr/>
            </a:pPr>
            <a:r>
              <a:rPr lang="en-US" sz="2000" dirty="0" smtClean="0">
                <a:ea typeface="+mn-ea"/>
                <a:cs typeface="+mn-cs"/>
              </a:rPr>
              <a:t>Payout Ratio			20%			50%</a:t>
            </a:r>
          </a:p>
          <a:p>
            <a:pPr marL="0" indent="0" eaLnBrk="1" fontAlgn="auto" hangingPunct="1">
              <a:spcAft>
                <a:spcPts val="0"/>
              </a:spcAft>
              <a:buFont typeface="Wingdings"/>
              <a:buNone/>
              <a:defRPr/>
            </a:pPr>
            <a:r>
              <a:rPr lang="en-US" sz="2000" dirty="0" smtClean="0">
                <a:ea typeface="+mn-ea"/>
                <a:cs typeface="+mn-cs"/>
              </a:rPr>
              <a:t>Beta				1.00			1.00</a:t>
            </a:r>
          </a:p>
          <a:p>
            <a:pPr marL="320040" indent="-320040" eaLnBrk="1" fontAlgn="auto" hangingPunct="1">
              <a:spcAft>
                <a:spcPts val="0"/>
              </a:spcAft>
              <a:buFont typeface="Wingdings"/>
              <a:buChar char=""/>
              <a:defRPr/>
            </a:pPr>
            <a:r>
              <a:rPr lang="en-US" sz="2000" dirty="0" err="1" smtClean="0">
                <a:ea typeface="+mn-ea"/>
                <a:cs typeface="+mn-cs"/>
              </a:rPr>
              <a:t>Riskfree</a:t>
            </a:r>
            <a:r>
              <a:rPr lang="en-US" sz="2000" dirty="0" smtClean="0">
                <a:ea typeface="+mn-ea"/>
                <a:cs typeface="+mn-cs"/>
              </a:rPr>
              <a:t> rate = </a:t>
            </a:r>
            <a:r>
              <a:rPr lang="en-US" sz="2000" dirty="0" err="1" smtClean="0">
                <a:ea typeface="+mn-ea"/>
                <a:cs typeface="+mn-cs"/>
              </a:rPr>
              <a:t>T.Bond</a:t>
            </a:r>
            <a:r>
              <a:rPr lang="en-US" sz="2000" dirty="0" smtClean="0">
                <a:ea typeface="+mn-ea"/>
                <a:cs typeface="+mn-cs"/>
              </a:rPr>
              <a:t> Rate = 6%		</a:t>
            </a:r>
          </a:p>
          <a:p>
            <a:pPr marL="320040" indent="-320040" eaLnBrk="1" fontAlgn="auto" hangingPunct="1">
              <a:spcAft>
                <a:spcPts val="0"/>
              </a:spcAft>
              <a:buFont typeface="Wingdings"/>
              <a:buChar char=""/>
              <a:defRPr/>
            </a:pPr>
            <a:r>
              <a:rPr lang="en-US" sz="2000" dirty="0" smtClean="0">
                <a:ea typeface="+mn-ea"/>
                <a:cs typeface="+mn-cs"/>
              </a:rPr>
              <a:t>Required rate of return = 6% + 1(5.5%)= 11.5%</a:t>
            </a:r>
          </a:p>
          <a:p>
            <a:pPr marL="320040" indent="-320040" eaLnBrk="1" fontAlgn="auto" hangingPunct="1">
              <a:spcAft>
                <a:spcPts val="0"/>
              </a:spcAft>
              <a:buFont typeface="Wingdings"/>
              <a:buChar char=""/>
              <a:defRPr/>
            </a:pPr>
            <a:r>
              <a:rPr lang="en-US" sz="2000" dirty="0" smtClean="0">
                <a:ea typeface="+mn-ea"/>
                <a:cs typeface="+mn-cs"/>
              </a:rPr>
              <a:t>The PEG ratio for this firm can be estimated as follows:</a:t>
            </a:r>
          </a:p>
          <a:p>
            <a:pPr marL="320040" indent="-320040" eaLnBrk="1" fontAlgn="auto" hangingPunct="1">
              <a:spcAft>
                <a:spcPts val="0"/>
              </a:spcAft>
              <a:buFont typeface="Wingdings"/>
              <a:buChar char=""/>
              <a:defRPr/>
            </a:pPr>
            <a:endParaRPr lang="en-US" sz="2000" dirty="0">
              <a:ea typeface="+mn-ea"/>
              <a:cs typeface="+mn-cs"/>
            </a:endParaRPr>
          </a:p>
        </p:txBody>
      </p:sp>
      <p:graphicFrame>
        <p:nvGraphicFramePr>
          <p:cNvPr id="90115" name="Object 2"/>
          <p:cNvGraphicFramePr>
            <a:graphicFrameLocks noChangeAspect="1"/>
          </p:cNvGraphicFramePr>
          <p:nvPr/>
        </p:nvGraphicFramePr>
        <p:xfrm>
          <a:off x="995363" y="4968875"/>
          <a:ext cx="7820025" cy="1096963"/>
        </p:xfrm>
        <a:graphic>
          <a:graphicData uri="http://schemas.openxmlformats.org/presentationml/2006/ole">
            <mc:AlternateContent xmlns:mc="http://schemas.openxmlformats.org/markup-compatibility/2006">
              <mc:Choice xmlns:v="urn:schemas-microsoft-com:vml" Requires="v">
                <p:oleObj spid="_x0000_s90162" name="Equation" r:id="rId4" imgW="6096000" imgH="863600" progId="Equation.3">
                  <p:embed/>
                </p:oleObj>
              </mc:Choice>
              <mc:Fallback>
                <p:oleObj name="Equation" r:id="rId4" imgW="6096000" imgH="863600" progId="Equation.3">
                  <p:embed/>
                  <p:pic>
                    <p:nvPicPr>
                      <p:cNvPr id="0" name="Object 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995363" y="4968875"/>
                        <a:ext cx="7820025" cy="1096963"/>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90116" name="Footer Placeholder 3"/>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5" name="Slide Number Placeholder 4"/>
          <p:cNvSpPr>
            <a:spLocks noGrp="1"/>
          </p:cNvSpPr>
          <p:nvPr>
            <p:ph type="sldNum"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09B2F0CC-5B97-3141-9CCC-26C6BB4FCBAB}" type="slidenum">
              <a:rPr lang="en-US" altLang="en-US" sz="1200">
                <a:solidFill>
                  <a:srgbClr val="FFFFFF"/>
                </a:solidFill>
              </a:rPr>
              <a:pPr>
                <a:lnSpc>
                  <a:spcPct val="80000"/>
                </a:lnSpc>
              </a:pPr>
              <a:t>39</a:t>
            </a:fld>
            <a:endParaRPr lang="en-US" altLang="en-US" sz="1200">
              <a:solidFill>
                <a:srgbClr val="FFFFFF"/>
              </a:solidFill>
            </a:endParaRPr>
          </a:p>
        </p:txBody>
      </p:sp>
    </p:spTree>
  </p:cSld>
  <p:clrMapOvr>
    <a:masterClrMapping/>
  </p:clrMapOvr>
  <p:transition/>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61"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PEG Ratios and Risk</a:t>
            </a:r>
          </a:p>
        </p:txBody>
      </p:sp>
      <p:pic>
        <p:nvPicPr>
          <p:cNvPr id="92162" name="Picture 6"/>
          <p:cNvPicPr>
            <a:picLocks noGrp="1" noChangeAspect="1" noChangeArrowheads="1"/>
          </p:cNvPicPr>
          <p:nvPr>
            <p:ph sz="quarter" idx="1"/>
          </p:nvPr>
        </p:nvPicPr>
        <p:blipFill>
          <a:blip r:embed="rId3">
            <a:extLst>
              <a:ext uri="{28A0092B-C50C-407E-A947-70E740481C1C}">
                <a14:useLocalDpi xmlns:a14="http://schemas.microsoft.com/office/drawing/2010/main" val="0"/>
              </a:ext>
            </a:extLst>
          </a:blip>
          <a:srcRect l="-11954" r="-11954"/>
          <a:stretch>
            <a:fillRect/>
          </a:stretch>
        </p:blipFill>
        <p:spPr>
          <a:xfrm>
            <a:off x="612775" y="1600200"/>
            <a:ext cx="8153400" cy="4495800"/>
          </a:xfrm>
        </p:spPr>
      </p:pic>
      <p:sp>
        <p:nvSpPr>
          <p:cNvPr id="92163" name="Footer Placeholder 3"/>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5" name="Slide Number Placeholder 4"/>
          <p:cNvSpPr>
            <a:spLocks noGrp="1"/>
          </p:cNvSpPr>
          <p:nvPr>
            <p:ph type="sldNum"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794297D5-4465-C94D-A59C-DC762265C2AE}" type="slidenum">
              <a:rPr lang="en-US" altLang="en-US" sz="1200">
                <a:solidFill>
                  <a:srgbClr val="FFFFFF"/>
                </a:solidFill>
              </a:rPr>
              <a:pPr>
                <a:lnSpc>
                  <a:spcPct val="80000"/>
                </a:lnSpc>
              </a:pPr>
              <a:t>40</a:t>
            </a:fld>
            <a:endParaRPr lang="en-US" altLang="en-US" sz="1200">
              <a:solidFill>
                <a:srgbClr val="FFFFFF"/>
              </a:solidFill>
            </a:endParaRPr>
          </a:p>
        </p:txBody>
      </p:sp>
    </p:spTree>
  </p:cSld>
  <p:clrMapOvr>
    <a:masterClrMapping/>
  </p:clrMapOvr>
  <p:transition/>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4209"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PEG Ratios and Quality of Growth</a:t>
            </a:r>
          </a:p>
        </p:txBody>
      </p:sp>
      <p:pic>
        <p:nvPicPr>
          <p:cNvPr id="94210" name="Picture 7"/>
          <p:cNvPicPr>
            <a:picLocks noGrp="1" noChangeAspect="1" noChangeArrowheads="1"/>
          </p:cNvPicPr>
          <p:nvPr>
            <p:ph sz="quarter" idx="1"/>
          </p:nvPr>
        </p:nvPicPr>
        <p:blipFill>
          <a:blip r:embed="rId3">
            <a:extLst>
              <a:ext uri="{28A0092B-C50C-407E-A947-70E740481C1C}">
                <a14:useLocalDpi xmlns:a14="http://schemas.microsoft.com/office/drawing/2010/main" val="0"/>
              </a:ext>
            </a:extLst>
          </a:blip>
          <a:srcRect l="-11954" r="-11954"/>
          <a:stretch>
            <a:fillRect/>
          </a:stretch>
        </p:blipFill>
        <p:spPr>
          <a:xfrm>
            <a:off x="612775" y="1600200"/>
            <a:ext cx="8153400" cy="4495800"/>
          </a:xfrm>
        </p:spPr>
      </p:pic>
      <p:sp>
        <p:nvSpPr>
          <p:cNvPr id="94211" name="Footer Placeholder 3"/>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5" name="Slide Number Placeholder 4"/>
          <p:cNvSpPr>
            <a:spLocks noGrp="1"/>
          </p:cNvSpPr>
          <p:nvPr>
            <p:ph type="sldNum"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A8B717F8-9E5A-BE46-B8A7-324EB385D926}" type="slidenum">
              <a:rPr lang="en-US" altLang="en-US" sz="1200">
                <a:solidFill>
                  <a:srgbClr val="FFFFFF"/>
                </a:solidFill>
              </a:rPr>
              <a:pPr>
                <a:lnSpc>
                  <a:spcPct val="80000"/>
                </a:lnSpc>
              </a:pPr>
              <a:t>41</a:t>
            </a:fld>
            <a:endParaRPr lang="en-US" altLang="en-US" sz="1200">
              <a:solidFill>
                <a:srgbClr val="FFFFFF"/>
              </a:solidFill>
            </a:endParaRPr>
          </a:p>
        </p:txBody>
      </p:sp>
    </p:spTree>
  </p:cSld>
  <p:clrMapOvr>
    <a:masterClrMapping/>
  </p:clrMapOvr>
  <p:transition/>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6257"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PE Ratios and Expected Growth</a:t>
            </a:r>
          </a:p>
        </p:txBody>
      </p:sp>
      <p:pic>
        <p:nvPicPr>
          <p:cNvPr id="96258" name="Picture 6"/>
          <p:cNvPicPr>
            <a:picLocks noGrp="1" noChangeAspect="1" noChangeArrowheads="1"/>
          </p:cNvPicPr>
          <p:nvPr>
            <p:ph sz="quarter" idx="1"/>
          </p:nvPr>
        </p:nvPicPr>
        <p:blipFill>
          <a:blip r:embed="rId3">
            <a:extLst>
              <a:ext uri="{28A0092B-C50C-407E-A947-70E740481C1C}">
                <a14:useLocalDpi xmlns:a14="http://schemas.microsoft.com/office/drawing/2010/main" val="0"/>
              </a:ext>
            </a:extLst>
          </a:blip>
          <a:srcRect l="-11954" r="-11954"/>
          <a:stretch>
            <a:fillRect/>
          </a:stretch>
        </p:blipFill>
        <p:spPr>
          <a:xfrm>
            <a:off x="612775" y="1600200"/>
            <a:ext cx="8153400" cy="4495800"/>
          </a:xfrm>
        </p:spPr>
      </p:pic>
      <p:sp>
        <p:nvSpPr>
          <p:cNvPr id="96259" name="Footer Placeholder 3"/>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5" name="Slide Number Placeholder 4"/>
          <p:cNvSpPr>
            <a:spLocks noGrp="1"/>
          </p:cNvSpPr>
          <p:nvPr>
            <p:ph type="sldNum"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CA66BD49-E8BE-184F-952E-BAE142EB24E0}" type="slidenum">
              <a:rPr lang="en-US" altLang="en-US" sz="1200">
                <a:solidFill>
                  <a:srgbClr val="FFFFFF"/>
                </a:solidFill>
              </a:rPr>
              <a:pPr>
                <a:lnSpc>
                  <a:spcPct val="80000"/>
                </a:lnSpc>
              </a:pPr>
              <a:t>42</a:t>
            </a:fld>
            <a:endParaRPr lang="en-US" altLang="en-US" sz="1200">
              <a:solidFill>
                <a:srgbClr val="FFFFFF"/>
              </a:solidFill>
            </a:endParaRPr>
          </a:p>
        </p:txBody>
      </p:sp>
    </p:spTree>
  </p:cSld>
  <p:clrMapOvr>
    <a:masterClrMapping/>
  </p:clrMapOvr>
  <p:transition/>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897" name="Rectangle 2"/>
          <p:cNvSpPr>
            <a:spLocks noGrp="1" noChangeArrowheads="1"/>
          </p:cNvSpPr>
          <p:nvPr>
            <p:ph type="title"/>
          </p:nvPr>
        </p:nvSpPr>
        <p:spPr>
          <a:xfrm>
            <a:off x="612775" y="228600"/>
            <a:ext cx="8153400" cy="990600"/>
          </a:xfrm>
        </p:spPr>
        <p:txBody>
          <a:bodyPr>
            <a:normAutofit fontScale="90000"/>
          </a:bodyPr>
          <a:lstStyle/>
          <a:p>
            <a:pPr eaLnBrk="1" fontAlgn="auto" hangingPunct="1">
              <a:spcAft>
                <a:spcPts val="0"/>
              </a:spcAft>
              <a:defRPr/>
            </a:pPr>
            <a:r>
              <a:rPr lang="en-US" smtClean="0">
                <a:ea typeface="+mj-ea"/>
                <a:cs typeface="+mj-cs"/>
              </a:rPr>
              <a:t>PEG Ratios and Fundamentals: Propositions</a:t>
            </a:r>
            <a:endParaRPr lang="en-US">
              <a:ea typeface="+mj-ea"/>
              <a:cs typeface="+mj-cs"/>
            </a:endParaRPr>
          </a:p>
        </p:txBody>
      </p:sp>
      <p:sp>
        <p:nvSpPr>
          <p:cNvPr id="80898" name="Rectangle 3"/>
          <p:cNvSpPr>
            <a:spLocks noGrp="1" noChangeArrowheads="1"/>
          </p:cNvSpPr>
          <p:nvPr>
            <p:ph sz="quarter" idx="1"/>
          </p:nvPr>
        </p:nvSpPr>
        <p:spPr>
          <a:xfrm>
            <a:off x="612775" y="1600200"/>
            <a:ext cx="8153400" cy="4495800"/>
          </a:xfrm>
        </p:spPr>
        <p:txBody>
          <a:bodyPr>
            <a:normAutofit fontScale="77500" lnSpcReduction="20000"/>
          </a:bodyPr>
          <a:lstStyle/>
          <a:p>
            <a:pPr marL="320040" indent="-320040" eaLnBrk="1" fontAlgn="auto" hangingPunct="1">
              <a:spcAft>
                <a:spcPts val="0"/>
              </a:spcAft>
              <a:buFont typeface="Wingdings"/>
              <a:buChar char=""/>
              <a:defRPr/>
            </a:pPr>
            <a:r>
              <a:rPr lang="en-US" smtClean="0">
                <a:ea typeface="+mn-ea"/>
                <a:cs typeface="+mn-cs"/>
              </a:rPr>
              <a:t>Proposition 1: High risk companies will trade at much lower PEG ratios than low risk companies with the same expected growth rate.</a:t>
            </a:r>
          </a:p>
          <a:p>
            <a:pPr marL="640080" lvl="1" indent="-274320" eaLnBrk="1" fontAlgn="auto" hangingPunct="1">
              <a:spcAft>
                <a:spcPts val="0"/>
              </a:spcAft>
              <a:buFont typeface="Wingdings 2"/>
              <a:buChar char=""/>
              <a:defRPr/>
            </a:pPr>
            <a:r>
              <a:rPr lang="en-US" smtClean="0">
                <a:ea typeface="+mn-ea"/>
              </a:rPr>
              <a:t>Corollary 1: The company that looks most under valued on a PEG ratio basis in a sector may be the riskiest firm in the sector</a:t>
            </a:r>
          </a:p>
          <a:p>
            <a:pPr marL="320040" indent="-320040" eaLnBrk="1" fontAlgn="auto" hangingPunct="1">
              <a:spcAft>
                <a:spcPts val="0"/>
              </a:spcAft>
              <a:buFont typeface="Wingdings"/>
              <a:buChar char=""/>
              <a:defRPr/>
            </a:pPr>
            <a:r>
              <a:rPr lang="en-US" smtClean="0">
                <a:ea typeface="+mn-ea"/>
                <a:cs typeface="+mn-cs"/>
              </a:rPr>
              <a:t>Proposition 2: Companies that can attain growth more efficiently by investing less in better return projects will have higher PEG ratios than companies that grow at the same rate less efficiently.</a:t>
            </a:r>
          </a:p>
          <a:p>
            <a:pPr marL="640080" lvl="1" indent="-274320" eaLnBrk="1" fontAlgn="auto" hangingPunct="1">
              <a:spcAft>
                <a:spcPts val="0"/>
              </a:spcAft>
              <a:buFont typeface="Wingdings 2"/>
              <a:buChar char=""/>
              <a:defRPr/>
            </a:pPr>
            <a:r>
              <a:rPr lang="en-US" smtClean="0">
                <a:ea typeface="+mn-ea"/>
              </a:rPr>
              <a:t>Corollary 2: Companies that look cheap on a PEG ratio basis may be companies with high reinvestment rates and poor project returns.</a:t>
            </a:r>
          </a:p>
          <a:p>
            <a:pPr marL="320040" indent="-320040" eaLnBrk="1" fontAlgn="auto" hangingPunct="1">
              <a:spcAft>
                <a:spcPts val="0"/>
              </a:spcAft>
              <a:buFont typeface="Wingdings"/>
              <a:buChar char=""/>
              <a:defRPr/>
            </a:pPr>
            <a:r>
              <a:rPr lang="en-US" smtClean="0">
                <a:ea typeface="+mn-ea"/>
                <a:cs typeface="+mn-cs"/>
              </a:rPr>
              <a:t>Proposition 3: Companies with very low or very high growth rates will tend to have higher PEG ratios than firms with average growth rates. This bias is worse for low growth stocks.</a:t>
            </a:r>
          </a:p>
          <a:p>
            <a:pPr marL="640080" lvl="1" indent="-274320" eaLnBrk="1" fontAlgn="auto" hangingPunct="1">
              <a:spcAft>
                <a:spcPts val="0"/>
              </a:spcAft>
              <a:buFont typeface="Wingdings 2"/>
              <a:buChar char=""/>
              <a:defRPr/>
            </a:pPr>
            <a:r>
              <a:rPr lang="en-US" smtClean="0">
                <a:ea typeface="+mn-ea"/>
              </a:rPr>
              <a:t>Corollary 3: PEG ratios do not neutralize the growth effect.</a:t>
            </a:r>
            <a:endParaRPr lang="en-US">
              <a:ea typeface="+mn-ea"/>
            </a:endParaRPr>
          </a:p>
        </p:txBody>
      </p:sp>
      <p:sp>
        <p:nvSpPr>
          <p:cNvPr id="98307" name="Footer Placeholder 3"/>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5" name="Slide Number Placeholder 4"/>
          <p:cNvSpPr>
            <a:spLocks noGrp="1"/>
          </p:cNvSpPr>
          <p:nvPr>
            <p:ph type="sldNum"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C0BC5C94-F864-0149-AAC5-BA94CF3E6F94}" type="slidenum">
              <a:rPr lang="en-US" altLang="en-US" sz="1200">
                <a:solidFill>
                  <a:srgbClr val="FFFFFF"/>
                </a:solidFill>
              </a:rPr>
              <a:pPr>
                <a:lnSpc>
                  <a:spcPct val="80000"/>
                </a:lnSpc>
              </a:pPr>
              <a:t>43</a:t>
            </a:fld>
            <a:endParaRPr lang="en-US" altLang="en-US" sz="1200">
              <a:solidFill>
                <a:srgbClr val="FFFFFF"/>
              </a:solidFill>
            </a:endParaRPr>
          </a:p>
        </p:txBody>
      </p:sp>
    </p:spTree>
  </p:cSld>
  <p:clrMapOvr>
    <a:masterClrMapping/>
  </p:clrMapOvr>
  <p:transition/>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0353"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III. Price to Book Ratio</a:t>
            </a:r>
          </a:p>
        </p:txBody>
      </p:sp>
      <p:sp>
        <p:nvSpPr>
          <p:cNvPr id="82946" name="Rectangle 3"/>
          <p:cNvSpPr>
            <a:spLocks noGrp="1" noChangeArrowheads="1"/>
          </p:cNvSpPr>
          <p:nvPr>
            <p:ph sz="quarter" idx="1"/>
          </p:nvPr>
        </p:nvSpPr>
        <p:spPr>
          <a:xfrm>
            <a:off x="612775" y="1600200"/>
            <a:ext cx="8153400" cy="4495800"/>
          </a:xfrm>
        </p:spPr>
        <p:txBody>
          <a:bodyPr>
            <a:normAutofit fontScale="62500" lnSpcReduction="20000"/>
          </a:bodyPr>
          <a:lstStyle/>
          <a:p>
            <a:pPr marL="320040" indent="-320040" eaLnBrk="1" fontAlgn="auto" hangingPunct="1">
              <a:spcAft>
                <a:spcPts val="0"/>
              </a:spcAft>
              <a:buFont typeface="Wingdings"/>
              <a:buChar char=""/>
              <a:defRPr/>
            </a:pPr>
            <a:r>
              <a:rPr lang="en-US" sz="3200" dirty="0" smtClean="0">
                <a:ea typeface="+mn-ea"/>
                <a:cs typeface="+mn-cs"/>
              </a:rPr>
              <a:t>Going back to a simple dividend discount model,</a:t>
            </a:r>
          </a:p>
          <a:p>
            <a:pPr marL="320040" indent="-320040" eaLnBrk="1" fontAlgn="auto" hangingPunct="1">
              <a:spcAft>
                <a:spcPts val="0"/>
              </a:spcAft>
              <a:buFont typeface="Wingdings"/>
              <a:buChar char=""/>
              <a:defRPr/>
            </a:pPr>
            <a:endParaRPr lang="en-US" sz="3200" dirty="0" smtClean="0">
              <a:ea typeface="+mn-ea"/>
              <a:cs typeface="+mn-cs"/>
            </a:endParaRPr>
          </a:p>
          <a:p>
            <a:pPr marL="320040" indent="-320040" eaLnBrk="1" fontAlgn="auto" hangingPunct="1">
              <a:spcAft>
                <a:spcPts val="0"/>
              </a:spcAft>
              <a:buFont typeface="Wingdings"/>
              <a:buChar char=""/>
              <a:defRPr/>
            </a:pPr>
            <a:endParaRPr lang="en-US" sz="3200" dirty="0" smtClean="0">
              <a:ea typeface="+mn-ea"/>
              <a:cs typeface="+mn-cs"/>
            </a:endParaRPr>
          </a:p>
          <a:p>
            <a:pPr marL="320040" indent="-320040" eaLnBrk="1" fontAlgn="auto" hangingPunct="1">
              <a:spcAft>
                <a:spcPts val="0"/>
              </a:spcAft>
              <a:buFont typeface="Wingdings"/>
              <a:buChar char=""/>
              <a:defRPr/>
            </a:pPr>
            <a:endParaRPr lang="en-US" sz="3200" dirty="0" smtClean="0">
              <a:ea typeface="+mn-ea"/>
              <a:cs typeface="+mn-cs"/>
            </a:endParaRPr>
          </a:p>
          <a:p>
            <a:pPr marL="320040" indent="-320040" eaLnBrk="1" fontAlgn="auto" hangingPunct="1">
              <a:spcAft>
                <a:spcPts val="0"/>
              </a:spcAft>
              <a:buFont typeface="Wingdings"/>
              <a:buChar char=""/>
              <a:defRPr/>
            </a:pPr>
            <a:r>
              <a:rPr lang="en-US" sz="3200" dirty="0" smtClean="0">
                <a:ea typeface="+mn-ea"/>
                <a:cs typeface="+mn-cs"/>
              </a:rPr>
              <a:t>Defining the return on equity (ROE) = EPS0 / Book Value of Equity, the value of equity can be written as:</a:t>
            </a:r>
          </a:p>
          <a:p>
            <a:pPr marL="320040" indent="-320040" eaLnBrk="1" fontAlgn="auto" hangingPunct="1">
              <a:spcAft>
                <a:spcPts val="0"/>
              </a:spcAft>
              <a:buFont typeface="Wingdings"/>
              <a:buChar char=""/>
              <a:defRPr/>
            </a:pPr>
            <a:endParaRPr lang="en-US" sz="3200" dirty="0" smtClean="0">
              <a:ea typeface="+mn-ea"/>
              <a:cs typeface="+mn-cs"/>
            </a:endParaRPr>
          </a:p>
          <a:p>
            <a:pPr marL="320040" indent="-320040" eaLnBrk="1" fontAlgn="auto" hangingPunct="1">
              <a:spcAft>
                <a:spcPts val="0"/>
              </a:spcAft>
              <a:buFont typeface="Wingdings"/>
              <a:buChar char=""/>
              <a:defRPr/>
            </a:pPr>
            <a:endParaRPr lang="en-US" sz="3200" dirty="0" smtClean="0">
              <a:ea typeface="+mn-ea"/>
              <a:cs typeface="+mn-cs"/>
            </a:endParaRPr>
          </a:p>
          <a:p>
            <a:pPr marL="320040" indent="-320040" eaLnBrk="1" fontAlgn="auto" hangingPunct="1">
              <a:spcAft>
                <a:spcPts val="0"/>
              </a:spcAft>
              <a:buFont typeface="Wingdings"/>
              <a:buChar char=""/>
              <a:defRPr/>
            </a:pPr>
            <a:endParaRPr lang="en-US" sz="3200" dirty="0" smtClean="0">
              <a:ea typeface="+mn-ea"/>
              <a:cs typeface="+mn-cs"/>
            </a:endParaRPr>
          </a:p>
          <a:p>
            <a:pPr marL="320040" indent="-320040" eaLnBrk="1" fontAlgn="auto" hangingPunct="1">
              <a:spcAft>
                <a:spcPts val="0"/>
              </a:spcAft>
              <a:buFont typeface="Wingdings"/>
              <a:buChar char=""/>
              <a:defRPr/>
            </a:pPr>
            <a:endParaRPr lang="en-US" sz="3200" dirty="0" smtClean="0">
              <a:ea typeface="+mn-ea"/>
              <a:cs typeface="+mn-cs"/>
            </a:endParaRPr>
          </a:p>
          <a:p>
            <a:pPr marL="0" indent="0" eaLnBrk="1" fontAlgn="auto" hangingPunct="1">
              <a:spcAft>
                <a:spcPts val="0"/>
              </a:spcAft>
              <a:buFont typeface="Wingdings"/>
              <a:buNone/>
              <a:defRPr/>
            </a:pPr>
            <a:endParaRPr lang="en-US" sz="3200" dirty="0" smtClean="0">
              <a:ea typeface="+mn-ea"/>
              <a:cs typeface="+mn-cs"/>
            </a:endParaRPr>
          </a:p>
          <a:p>
            <a:pPr marL="320040" indent="-320040" eaLnBrk="1" fontAlgn="auto" hangingPunct="1">
              <a:spcAft>
                <a:spcPts val="0"/>
              </a:spcAft>
              <a:buFont typeface="Wingdings"/>
              <a:buChar char=""/>
              <a:defRPr/>
            </a:pPr>
            <a:r>
              <a:rPr lang="en-US" sz="3200" dirty="0" smtClean="0">
                <a:ea typeface="+mn-ea"/>
                <a:cs typeface="+mn-cs"/>
              </a:rPr>
              <a:t>If the return on equity is based upon expected earnings in the next time period, this can be simplified to,</a:t>
            </a:r>
          </a:p>
          <a:p>
            <a:pPr marL="0" indent="0" eaLnBrk="1" fontAlgn="auto" hangingPunct="1">
              <a:spcAft>
                <a:spcPts val="0"/>
              </a:spcAft>
              <a:buFont typeface="Wingdings"/>
              <a:buNone/>
              <a:defRPr/>
            </a:pPr>
            <a:r>
              <a:rPr lang="en-US" sz="3200" dirty="0" smtClean="0">
                <a:ea typeface="+mn-ea"/>
                <a:cs typeface="+mn-cs"/>
              </a:rPr>
              <a:t> </a:t>
            </a:r>
          </a:p>
          <a:p>
            <a:pPr marL="320040" indent="-320040" eaLnBrk="1" fontAlgn="auto" hangingPunct="1">
              <a:spcAft>
                <a:spcPts val="0"/>
              </a:spcAft>
              <a:buFont typeface="Wingdings"/>
              <a:buChar char=""/>
              <a:defRPr/>
            </a:pPr>
            <a:endParaRPr lang="en-US" dirty="0">
              <a:ea typeface="+mn-ea"/>
              <a:cs typeface="+mn-cs"/>
            </a:endParaRPr>
          </a:p>
        </p:txBody>
      </p:sp>
      <p:graphicFrame>
        <p:nvGraphicFramePr>
          <p:cNvPr id="100355" name="Object 2"/>
          <p:cNvGraphicFramePr>
            <a:graphicFrameLocks/>
          </p:cNvGraphicFramePr>
          <p:nvPr/>
        </p:nvGraphicFramePr>
        <p:xfrm>
          <a:off x="4114800" y="1981200"/>
          <a:ext cx="1347788" cy="819150"/>
        </p:xfrm>
        <a:graphic>
          <a:graphicData uri="http://schemas.openxmlformats.org/presentationml/2006/ole">
            <mc:AlternateContent xmlns:mc="http://schemas.openxmlformats.org/markup-compatibility/2006">
              <mc:Choice xmlns:v="urn:schemas-microsoft-com:vml" Requires="v">
                <p:oleObj spid="_x0000_s100510" name="Equation" r:id="rId4" imgW="1092200" imgH="673100" progId="Equation.3">
                  <p:embed/>
                </p:oleObj>
              </mc:Choice>
              <mc:Fallback>
                <p:oleObj name="Equation" r:id="rId4" imgW="1092200" imgH="673100" progId="Equation.3">
                  <p:embed/>
                  <p:pic>
                    <p:nvPicPr>
                      <p:cNvPr id="0" name="Object 2"/>
                      <p:cNvPicPr>
                        <a:picLocks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114800" y="1981200"/>
                        <a:ext cx="1347788" cy="819150"/>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100356" name="Object 3"/>
          <p:cNvGraphicFramePr>
            <a:graphicFrameLocks/>
          </p:cNvGraphicFramePr>
          <p:nvPr/>
        </p:nvGraphicFramePr>
        <p:xfrm>
          <a:off x="2590800" y="3581400"/>
          <a:ext cx="3981450" cy="728663"/>
        </p:xfrm>
        <a:graphic>
          <a:graphicData uri="http://schemas.openxmlformats.org/presentationml/2006/ole">
            <mc:AlternateContent xmlns:mc="http://schemas.openxmlformats.org/markup-compatibility/2006">
              <mc:Choice xmlns:v="urn:schemas-microsoft-com:vml" Requires="v">
                <p:oleObj spid="_x0000_s100511" name="Equation" r:id="rId6" imgW="4000500" imgH="749300" progId="Equation.3">
                  <p:embed/>
                </p:oleObj>
              </mc:Choice>
              <mc:Fallback>
                <p:oleObj name="Equation" r:id="rId6" imgW="4000500" imgH="749300" progId="Equation.3">
                  <p:embed/>
                  <p:pic>
                    <p:nvPicPr>
                      <p:cNvPr id="0" name="Object 3"/>
                      <p:cNvPicPr>
                        <a:picLocks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2590800" y="3581400"/>
                        <a:ext cx="3981450" cy="728663"/>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100357" name="Object 4"/>
          <p:cNvGraphicFramePr>
            <a:graphicFrameLocks/>
          </p:cNvGraphicFramePr>
          <p:nvPr/>
        </p:nvGraphicFramePr>
        <p:xfrm>
          <a:off x="2514600" y="4343400"/>
          <a:ext cx="4298950" cy="728663"/>
        </p:xfrm>
        <a:graphic>
          <a:graphicData uri="http://schemas.openxmlformats.org/presentationml/2006/ole">
            <mc:AlternateContent xmlns:mc="http://schemas.openxmlformats.org/markup-compatibility/2006">
              <mc:Choice xmlns:v="urn:schemas-microsoft-com:vml" Requires="v">
                <p:oleObj spid="_x0000_s100512" name="Equation" r:id="rId8" imgW="4318000" imgH="749300" progId="Equation.3">
                  <p:embed/>
                </p:oleObj>
              </mc:Choice>
              <mc:Fallback>
                <p:oleObj name="Equation" r:id="rId8" imgW="4318000" imgH="749300" progId="Equation.3">
                  <p:embed/>
                  <p:pic>
                    <p:nvPicPr>
                      <p:cNvPr id="0" name="Object 4"/>
                      <p:cNvPicPr>
                        <a:picLocks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2514600" y="4343400"/>
                        <a:ext cx="4298950" cy="728663"/>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100358" name="Object 5"/>
          <p:cNvGraphicFramePr>
            <a:graphicFrameLocks/>
          </p:cNvGraphicFramePr>
          <p:nvPr/>
        </p:nvGraphicFramePr>
        <p:xfrm>
          <a:off x="2895600" y="5715000"/>
          <a:ext cx="3462338" cy="728663"/>
        </p:xfrm>
        <a:graphic>
          <a:graphicData uri="http://schemas.openxmlformats.org/presentationml/2006/ole">
            <mc:AlternateContent xmlns:mc="http://schemas.openxmlformats.org/markup-compatibility/2006">
              <mc:Choice xmlns:v="urn:schemas-microsoft-com:vml" Requires="v">
                <p:oleObj spid="_x0000_s100513" name="Equation" r:id="rId10" imgW="3479800" imgH="749300" progId="Equation.3">
                  <p:embed/>
                </p:oleObj>
              </mc:Choice>
              <mc:Fallback>
                <p:oleObj name="Equation" r:id="rId10" imgW="3479800" imgH="749300" progId="Equation.3">
                  <p:embed/>
                  <p:pic>
                    <p:nvPicPr>
                      <p:cNvPr id="0" name="Object 5"/>
                      <p:cNvPicPr>
                        <a:picLocks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2895600" y="5715000"/>
                        <a:ext cx="3462338" cy="728663"/>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100359" name="Footer Placeholder 3"/>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5" name="Slide Number Placeholder 4"/>
          <p:cNvSpPr>
            <a:spLocks noGrp="1"/>
          </p:cNvSpPr>
          <p:nvPr>
            <p:ph type="sldNum"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973922CE-441D-CB45-B455-F07A5AF09B9F}" type="slidenum">
              <a:rPr lang="en-US" altLang="en-US" sz="1200">
                <a:solidFill>
                  <a:srgbClr val="FFFFFF"/>
                </a:solidFill>
              </a:rPr>
              <a:pPr>
                <a:lnSpc>
                  <a:spcPct val="80000"/>
                </a:lnSpc>
              </a:pPr>
              <a:t>44</a:t>
            </a:fld>
            <a:endParaRPr lang="en-US" altLang="en-US" sz="1200">
              <a:solidFill>
                <a:srgbClr val="FFFFFF"/>
              </a:solidFill>
            </a:endParaRPr>
          </a:p>
        </p:txBody>
      </p:sp>
    </p:spTree>
  </p:cSld>
  <p:clrMapOvr>
    <a:masterClrMapping/>
  </p:clrMapOvr>
  <p:transition/>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993" name="Rectangle 2"/>
          <p:cNvSpPr>
            <a:spLocks noGrp="1" noChangeArrowheads="1"/>
          </p:cNvSpPr>
          <p:nvPr>
            <p:ph type="title"/>
          </p:nvPr>
        </p:nvSpPr>
        <p:spPr>
          <a:xfrm>
            <a:off x="612775" y="228600"/>
            <a:ext cx="8153400" cy="990600"/>
          </a:xfrm>
        </p:spPr>
        <p:txBody>
          <a:bodyPr>
            <a:normAutofit fontScale="90000"/>
          </a:bodyPr>
          <a:lstStyle/>
          <a:p>
            <a:pPr eaLnBrk="1" fontAlgn="auto" hangingPunct="1">
              <a:spcAft>
                <a:spcPts val="0"/>
              </a:spcAft>
              <a:defRPr/>
            </a:pPr>
            <a:r>
              <a:rPr lang="en-US" smtClean="0">
                <a:ea typeface="+mj-ea"/>
                <a:cs typeface="+mj-cs"/>
              </a:rPr>
              <a:t>Price Book Value Ratio: Stable Growth Firm</a:t>
            </a:r>
            <a:br>
              <a:rPr lang="en-US" smtClean="0">
                <a:ea typeface="+mj-ea"/>
                <a:cs typeface="+mj-cs"/>
              </a:rPr>
            </a:br>
            <a:r>
              <a:rPr lang="en-US" smtClean="0">
                <a:ea typeface="+mj-ea"/>
                <a:cs typeface="+mj-cs"/>
              </a:rPr>
              <a:t>Another Presentation</a:t>
            </a:r>
            <a:endParaRPr lang="en-US">
              <a:ea typeface="+mj-ea"/>
              <a:cs typeface="+mj-cs"/>
            </a:endParaRPr>
          </a:p>
        </p:txBody>
      </p:sp>
      <p:sp>
        <p:nvSpPr>
          <p:cNvPr id="84994" name="Rectangle 3"/>
          <p:cNvSpPr>
            <a:spLocks noGrp="1" noChangeArrowheads="1"/>
          </p:cNvSpPr>
          <p:nvPr>
            <p:ph sz="quarter" idx="1"/>
          </p:nvPr>
        </p:nvSpPr>
        <p:spPr>
          <a:xfrm>
            <a:off x="612775" y="1600200"/>
            <a:ext cx="8153400" cy="4495800"/>
          </a:xfrm>
        </p:spPr>
        <p:txBody>
          <a:bodyPr>
            <a:normAutofit fontScale="85000" lnSpcReduction="20000"/>
          </a:bodyPr>
          <a:lstStyle/>
          <a:p>
            <a:pPr marL="320040" indent="-320040" eaLnBrk="1" fontAlgn="auto" hangingPunct="1">
              <a:spcAft>
                <a:spcPts val="0"/>
              </a:spcAft>
              <a:buFont typeface="Wingdings"/>
              <a:buChar char=""/>
              <a:defRPr/>
            </a:pPr>
            <a:r>
              <a:rPr lang="en-US" dirty="0" smtClean="0">
                <a:ea typeface="+mn-ea"/>
                <a:cs typeface="+mn-cs"/>
              </a:rPr>
              <a:t> This formulation can be simplified even further by relating growth to the return on equity:</a:t>
            </a:r>
          </a:p>
          <a:p>
            <a:pPr marL="0" indent="0" algn="ctr" eaLnBrk="1" fontAlgn="auto" hangingPunct="1">
              <a:spcAft>
                <a:spcPts val="0"/>
              </a:spcAft>
              <a:buFont typeface="Wingdings"/>
              <a:buNone/>
              <a:defRPr/>
            </a:pPr>
            <a:r>
              <a:rPr lang="en-US" dirty="0" smtClean="0">
                <a:ea typeface="+mn-ea"/>
                <a:cs typeface="+mn-cs"/>
              </a:rPr>
              <a:t>g = (1 - Payout ratio) * ROE</a:t>
            </a:r>
          </a:p>
          <a:p>
            <a:pPr marL="320040" indent="-320040" eaLnBrk="1" fontAlgn="auto" hangingPunct="1">
              <a:spcAft>
                <a:spcPts val="0"/>
              </a:spcAft>
              <a:buFont typeface="Wingdings"/>
              <a:buChar char=""/>
              <a:defRPr/>
            </a:pPr>
            <a:r>
              <a:rPr lang="en-US" dirty="0" smtClean="0">
                <a:ea typeface="+mn-ea"/>
                <a:cs typeface="+mn-cs"/>
              </a:rPr>
              <a:t>Substituting back into the P/BV equation, </a:t>
            </a:r>
          </a:p>
          <a:p>
            <a:pPr marL="320040" indent="-320040" eaLnBrk="1" fontAlgn="auto" hangingPunct="1">
              <a:spcAft>
                <a:spcPts val="0"/>
              </a:spcAft>
              <a:buFont typeface="Wingdings"/>
              <a:buChar char=""/>
              <a:defRPr/>
            </a:pPr>
            <a:endParaRPr lang="en-US" dirty="0" smtClean="0">
              <a:ea typeface="+mn-ea"/>
              <a:cs typeface="+mn-cs"/>
            </a:endParaRPr>
          </a:p>
          <a:p>
            <a:pPr marL="320040" indent="-320040" eaLnBrk="1" fontAlgn="auto" hangingPunct="1">
              <a:spcAft>
                <a:spcPts val="0"/>
              </a:spcAft>
              <a:buFont typeface="Wingdings"/>
              <a:buChar char=""/>
              <a:defRPr/>
            </a:pPr>
            <a:endParaRPr lang="en-US" dirty="0" smtClean="0">
              <a:ea typeface="+mn-ea"/>
              <a:cs typeface="+mn-cs"/>
            </a:endParaRPr>
          </a:p>
          <a:p>
            <a:pPr marL="320040" indent="-320040" eaLnBrk="1" fontAlgn="auto" hangingPunct="1">
              <a:spcAft>
                <a:spcPts val="0"/>
              </a:spcAft>
              <a:buFont typeface="Wingdings"/>
              <a:buChar char=""/>
              <a:defRPr/>
            </a:pPr>
            <a:r>
              <a:rPr lang="en-US" dirty="0" smtClean="0">
                <a:ea typeface="+mn-ea"/>
                <a:cs typeface="+mn-cs"/>
              </a:rPr>
              <a:t> The price-book value ratio of a stable firm is determined by the differential between the return on equity and the required rate of return on its projects.</a:t>
            </a:r>
          </a:p>
          <a:p>
            <a:pPr marL="320040" indent="-320040" eaLnBrk="1" fontAlgn="auto" hangingPunct="1">
              <a:spcAft>
                <a:spcPts val="0"/>
              </a:spcAft>
              <a:buFont typeface="Wingdings"/>
              <a:buChar char=""/>
              <a:defRPr/>
            </a:pPr>
            <a:r>
              <a:rPr lang="en-US" dirty="0" smtClean="0">
                <a:ea typeface="+mn-ea"/>
                <a:cs typeface="+mn-cs"/>
              </a:rPr>
              <a:t>Building on this equation, a company that is expected to generate a ROE higher (lower than, equal to) its cost of equity should trade at a price to book ratio higher (less than, equal to) one.</a:t>
            </a:r>
            <a:endParaRPr lang="en-US" dirty="0">
              <a:ea typeface="+mn-ea"/>
              <a:cs typeface="+mn-cs"/>
            </a:endParaRPr>
          </a:p>
        </p:txBody>
      </p:sp>
      <p:graphicFrame>
        <p:nvGraphicFramePr>
          <p:cNvPr id="102403" name="Object 2"/>
          <p:cNvGraphicFramePr>
            <a:graphicFrameLocks noChangeAspect="1"/>
          </p:cNvGraphicFramePr>
          <p:nvPr/>
        </p:nvGraphicFramePr>
        <p:xfrm>
          <a:off x="3124200" y="3048000"/>
          <a:ext cx="2817813" cy="841375"/>
        </p:xfrm>
        <a:graphic>
          <a:graphicData uri="http://schemas.openxmlformats.org/presentationml/2006/ole">
            <mc:AlternateContent xmlns:mc="http://schemas.openxmlformats.org/markup-compatibility/2006">
              <mc:Choice xmlns:v="urn:schemas-microsoft-com:vml" Requires="v">
                <p:oleObj spid="_x0000_s102450" name="Equation" r:id="rId4" imgW="1993900" imgH="609600" progId="Equation.3">
                  <p:embed/>
                </p:oleObj>
              </mc:Choice>
              <mc:Fallback>
                <p:oleObj name="Equation" r:id="rId4" imgW="1993900" imgH="609600" progId="Equation.3">
                  <p:embed/>
                  <p:pic>
                    <p:nvPicPr>
                      <p:cNvPr id="0" name="Object 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124200" y="3048000"/>
                        <a:ext cx="2817813" cy="841375"/>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102404" name="Footer Placeholder 3"/>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5" name="Slide Number Placeholder 4"/>
          <p:cNvSpPr>
            <a:spLocks noGrp="1"/>
          </p:cNvSpPr>
          <p:nvPr>
            <p:ph type="sldNum"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5838650B-DC1D-084E-BDAE-2D739EF447C1}" type="slidenum">
              <a:rPr lang="en-US" altLang="en-US" sz="1200">
                <a:solidFill>
                  <a:srgbClr val="FFFFFF"/>
                </a:solidFill>
              </a:rPr>
              <a:pPr>
                <a:lnSpc>
                  <a:spcPct val="80000"/>
                </a:lnSpc>
              </a:pPr>
              <a:t>45</a:t>
            </a:fld>
            <a:endParaRPr lang="en-US" altLang="en-US" sz="1200">
              <a:solidFill>
                <a:srgbClr val="FFFFFF"/>
              </a:solidFill>
            </a:endParaRPr>
          </a:p>
        </p:txBody>
      </p:sp>
    </p:spTree>
  </p:cSld>
  <p:clrMapOvr>
    <a:masterClrMapping/>
  </p:clrMapOvr>
  <p:transition/>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041" name="Rectangle 2"/>
          <p:cNvSpPr>
            <a:spLocks noGrp="1" noChangeArrowheads="1"/>
          </p:cNvSpPr>
          <p:nvPr>
            <p:ph type="title"/>
          </p:nvPr>
        </p:nvSpPr>
        <p:spPr>
          <a:xfrm>
            <a:off x="612775" y="228600"/>
            <a:ext cx="8153400" cy="990600"/>
          </a:xfrm>
        </p:spPr>
        <p:txBody>
          <a:bodyPr>
            <a:normAutofit fontScale="90000"/>
          </a:bodyPr>
          <a:lstStyle/>
          <a:p>
            <a:pPr eaLnBrk="1" fontAlgn="auto" hangingPunct="1">
              <a:spcAft>
                <a:spcPts val="0"/>
              </a:spcAft>
              <a:defRPr/>
            </a:pPr>
            <a:r>
              <a:rPr lang="en-US" smtClean="0">
                <a:ea typeface="+mj-ea"/>
                <a:cs typeface="+mj-cs"/>
              </a:rPr>
              <a:t>Now changing to an Enterprise value multiple</a:t>
            </a:r>
            <a:br>
              <a:rPr lang="en-US" smtClean="0">
                <a:ea typeface="+mj-ea"/>
                <a:cs typeface="+mj-cs"/>
              </a:rPr>
            </a:br>
            <a:r>
              <a:rPr lang="en-US" smtClean="0">
                <a:ea typeface="+mj-ea"/>
                <a:cs typeface="+mj-cs"/>
              </a:rPr>
              <a:t>EV/ Book Capital</a:t>
            </a:r>
            <a:endParaRPr lang="en-US">
              <a:ea typeface="+mj-ea"/>
              <a:cs typeface="+mj-cs"/>
            </a:endParaRPr>
          </a:p>
        </p:txBody>
      </p:sp>
      <p:sp>
        <p:nvSpPr>
          <p:cNvPr id="87042" name="Rectangle 3"/>
          <p:cNvSpPr>
            <a:spLocks noGrp="1" noChangeArrowheads="1"/>
          </p:cNvSpPr>
          <p:nvPr>
            <p:ph sz="quarter" idx="1"/>
          </p:nvPr>
        </p:nvSpPr>
        <p:spPr>
          <a:xfrm>
            <a:off x="612775" y="1600200"/>
            <a:ext cx="8153400" cy="4495800"/>
          </a:xfrm>
        </p:spPr>
        <p:txBody>
          <a:bodyPr>
            <a:normAutofit/>
          </a:bodyPr>
          <a:lstStyle/>
          <a:p>
            <a:pPr marL="320040" indent="-320040" eaLnBrk="1" fontAlgn="auto" hangingPunct="1">
              <a:spcAft>
                <a:spcPts val="0"/>
              </a:spcAft>
              <a:buFont typeface="Wingdings"/>
              <a:buChar char=""/>
              <a:defRPr/>
            </a:pPr>
            <a:r>
              <a:rPr lang="en-US" dirty="0" smtClean="0">
                <a:ea typeface="+mn-ea"/>
                <a:cs typeface="+mn-cs"/>
              </a:rPr>
              <a:t>To see the determinants of the value/book ratio, consider the simple free cash flow to the firm model:</a:t>
            </a:r>
          </a:p>
          <a:p>
            <a:pPr marL="0" indent="0" eaLnBrk="1" fontAlgn="auto" hangingPunct="1">
              <a:spcAft>
                <a:spcPts val="0"/>
              </a:spcAft>
              <a:buFont typeface="Wingdings"/>
              <a:buNone/>
              <a:defRPr/>
            </a:pPr>
            <a:endParaRPr lang="en-US" dirty="0" smtClean="0">
              <a:ea typeface="+mn-ea"/>
              <a:cs typeface="+mn-cs"/>
            </a:endParaRPr>
          </a:p>
          <a:p>
            <a:pPr marL="320040" indent="-320040" eaLnBrk="1" fontAlgn="auto" hangingPunct="1">
              <a:spcAft>
                <a:spcPts val="0"/>
              </a:spcAft>
              <a:buFont typeface="Wingdings"/>
              <a:buChar char=""/>
              <a:defRPr/>
            </a:pPr>
            <a:r>
              <a:rPr lang="en-US" dirty="0" smtClean="0">
                <a:ea typeface="+mn-ea"/>
                <a:cs typeface="+mn-cs"/>
              </a:rPr>
              <a:t>Dividing both sides by the book value, we get:</a:t>
            </a:r>
          </a:p>
          <a:p>
            <a:pPr marL="320040" indent="-320040" eaLnBrk="1" fontAlgn="auto" hangingPunct="1">
              <a:spcAft>
                <a:spcPts val="0"/>
              </a:spcAft>
              <a:buFont typeface="Wingdings"/>
              <a:buChar char=""/>
              <a:defRPr/>
            </a:pPr>
            <a:endParaRPr lang="en-US" dirty="0" smtClean="0">
              <a:ea typeface="+mn-ea"/>
              <a:cs typeface="+mn-cs"/>
            </a:endParaRPr>
          </a:p>
          <a:p>
            <a:pPr marL="320040" indent="-320040" eaLnBrk="1" fontAlgn="auto" hangingPunct="1">
              <a:spcAft>
                <a:spcPts val="0"/>
              </a:spcAft>
              <a:buFont typeface="Wingdings"/>
              <a:buChar char=""/>
              <a:defRPr/>
            </a:pPr>
            <a:endParaRPr lang="en-US" dirty="0" smtClean="0">
              <a:ea typeface="+mn-ea"/>
              <a:cs typeface="+mn-cs"/>
            </a:endParaRPr>
          </a:p>
          <a:p>
            <a:pPr marL="320040" indent="-320040" eaLnBrk="1" fontAlgn="auto" hangingPunct="1">
              <a:spcAft>
                <a:spcPts val="0"/>
              </a:spcAft>
              <a:buFont typeface="Wingdings"/>
              <a:buChar char=""/>
              <a:defRPr/>
            </a:pPr>
            <a:r>
              <a:rPr lang="en-US" dirty="0" smtClean="0">
                <a:ea typeface="+mn-ea"/>
                <a:cs typeface="+mn-cs"/>
              </a:rPr>
              <a:t>If we replace, FCFF = EBIT(1-t) - (g/ROC) EBIT(1-t),we get:</a:t>
            </a:r>
            <a:endParaRPr lang="en-US" dirty="0">
              <a:ea typeface="+mn-ea"/>
              <a:cs typeface="+mn-cs"/>
            </a:endParaRPr>
          </a:p>
        </p:txBody>
      </p:sp>
      <p:graphicFrame>
        <p:nvGraphicFramePr>
          <p:cNvPr id="104451" name="Object 2"/>
          <p:cNvGraphicFramePr>
            <a:graphicFrameLocks/>
          </p:cNvGraphicFramePr>
          <p:nvPr/>
        </p:nvGraphicFramePr>
        <p:xfrm>
          <a:off x="3429000" y="2514600"/>
          <a:ext cx="2273300" cy="749300"/>
        </p:xfrm>
        <a:graphic>
          <a:graphicData uri="http://schemas.openxmlformats.org/presentationml/2006/ole">
            <mc:AlternateContent xmlns:mc="http://schemas.openxmlformats.org/markup-compatibility/2006">
              <mc:Choice xmlns:v="urn:schemas-microsoft-com:vml" Requires="v">
                <p:oleObj spid="_x0000_s104570" name="Equation" r:id="rId4" imgW="1143000" imgH="381000" progId="Equation.3">
                  <p:embed/>
                </p:oleObj>
              </mc:Choice>
              <mc:Fallback>
                <p:oleObj name="Equation" r:id="rId4" imgW="1143000" imgH="381000" progId="Equation.3">
                  <p:embed/>
                  <p:pic>
                    <p:nvPicPr>
                      <p:cNvPr id="0" name="Object 2"/>
                      <p:cNvPicPr>
                        <a:picLocks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429000" y="2514600"/>
                        <a:ext cx="2273300" cy="749300"/>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104452" name="Object 3"/>
          <p:cNvGraphicFramePr>
            <a:graphicFrameLocks/>
          </p:cNvGraphicFramePr>
          <p:nvPr/>
        </p:nvGraphicFramePr>
        <p:xfrm>
          <a:off x="2819400" y="3581400"/>
          <a:ext cx="3281363" cy="1082675"/>
        </p:xfrm>
        <a:graphic>
          <a:graphicData uri="http://schemas.openxmlformats.org/presentationml/2006/ole">
            <mc:AlternateContent xmlns:mc="http://schemas.openxmlformats.org/markup-compatibility/2006">
              <mc:Choice xmlns:v="urn:schemas-microsoft-com:vml" Requires="v">
                <p:oleObj spid="_x0000_s104571" name="Equation" r:id="rId6" imgW="1663700" imgH="546100" progId="Equation.3">
                  <p:embed/>
                </p:oleObj>
              </mc:Choice>
              <mc:Fallback>
                <p:oleObj name="Equation" r:id="rId6" imgW="1663700" imgH="546100" progId="Equation.3">
                  <p:embed/>
                  <p:pic>
                    <p:nvPicPr>
                      <p:cNvPr id="0" name="Object 3"/>
                      <p:cNvPicPr>
                        <a:picLocks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2819400" y="3581400"/>
                        <a:ext cx="3281363" cy="1082675"/>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104453" name="Object 4"/>
          <p:cNvGraphicFramePr>
            <a:graphicFrameLocks/>
          </p:cNvGraphicFramePr>
          <p:nvPr/>
        </p:nvGraphicFramePr>
        <p:xfrm>
          <a:off x="3124200" y="5334000"/>
          <a:ext cx="2897188" cy="1074738"/>
        </p:xfrm>
        <a:graphic>
          <a:graphicData uri="http://schemas.openxmlformats.org/presentationml/2006/ole">
            <mc:AlternateContent xmlns:mc="http://schemas.openxmlformats.org/markup-compatibility/2006">
              <mc:Choice xmlns:v="urn:schemas-microsoft-com:vml" Requires="v">
                <p:oleObj spid="_x0000_s104572" name="Equation" r:id="rId8" imgW="1473200" imgH="546100" progId="Equation.3">
                  <p:embed/>
                </p:oleObj>
              </mc:Choice>
              <mc:Fallback>
                <p:oleObj name="Equation" r:id="rId8" imgW="1473200" imgH="546100" progId="Equation.3">
                  <p:embed/>
                  <p:pic>
                    <p:nvPicPr>
                      <p:cNvPr id="0" name="Object 4"/>
                      <p:cNvPicPr>
                        <a:picLocks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3124200" y="5334000"/>
                        <a:ext cx="2897188" cy="1074738"/>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104454" name="Footer Placeholder 3"/>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5" name="Slide Number Placeholder 4"/>
          <p:cNvSpPr>
            <a:spLocks noGrp="1"/>
          </p:cNvSpPr>
          <p:nvPr>
            <p:ph type="sldNum"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BC56A9AD-B81F-4841-97E3-BDA1F327B20A}" type="slidenum">
              <a:rPr lang="en-US" altLang="en-US" sz="1200">
                <a:solidFill>
                  <a:srgbClr val="FFFFFF"/>
                </a:solidFill>
              </a:rPr>
              <a:pPr>
                <a:lnSpc>
                  <a:spcPct val="80000"/>
                </a:lnSpc>
              </a:pPr>
              <a:t>46</a:t>
            </a:fld>
            <a:endParaRPr lang="en-US" altLang="en-US" sz="1200">
              <a:solidFill>
                <a:srgbClr val="FFFFFF"/>
              </a:solidFill>
            </a:endParaRPr>
          </a:p>
        </p:txBody>
      </p:sp>
    </p:spTree>
  </p:cSld>
  <p:clrMapOvr>
    <a:masterClrMapping/>
  </p:clrMapOvr>
  <p:transition/>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6497"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IV. EV to EBITDA - Determinants</a:t>
            </a:r>
          </a:p>
        </p:txBody>
      </p:sp>
      <p:sp>
        <p:nvSpPr>
          <p:cNvPr id="174082" name="Rectangle 3"/>
          <p:cNvSpPr>
            <a:spLocks noGrp="1" noChangeArrowheads="1"/>
          </p:cNvSpPr>
          <p:nvPr>
            <p:ph sz="quarter" idx="1"/>
          </p:nvPr>
        </p:nvSpPr>
        <p:spPr>
          <a:xfrm>
            <a:off x="612775" y="1600200"/>
            <a:ext cx="8153400" cy="4495800"/>
          </a:xfrm>
        </p:spPr>
        <p:txBody>
          <a:bodyPr>
            <a:normAutofit fontScale="70000" lnSpcReduction="20000"/>
          </a:bodyPr>
          <a:lstStyle/>
          <a:p>
            <a:pPr marL="320040" indent="-320040" eaLnBrk="1" fontAlgn="auto" hangingPunct="1">
              <a:spcAft>
                <a:spcPts val="0"/>
              </a:spcAft>
              <a:buFont typeface="Wingdings"/>
              <a:buChar char=""/>
              <a:defRPr/>
            </a:pPr>
            <a:r>
              <a:rPr lang="en-US" dirty="0" smtClean="0">
                <a:ea typeface="+mn-ea"/>
                <a:cs typeface="+mn-cs"/>
              </a:rPr>
              <a:t>The value of the operating assets of a firm can be written as:</a:t>
            </a:r>
          </a:p>
          <a:p>
            <a:pPr marL="320040" indent="-320040" eaLnBrk="1" fontAlgn="auto" hangingPunct="1">
              <a:spcAft>
                <a:spcPts val="0"/>
              </a:spcAft>
              <a:buFont typeface="Wingdings"/>
              <a:buChar char=""/>
              <a:defRPr/>
            </a:pPr>
            <a:endParaRPr lang="en-US" dirty="0" smtClean="0">
              <a:ea typeface="+mn-ea"/>
              <a:cs typeface="+mn-cs"/>
            </a:endParaRPr>
          </a:p>
          <a:p>
            <a:pPr marL="320040" indent="-320040" eaLnBrk="1" fontAlgn="auto" hangingPunct="1">
              <a:spcAft>
                <a:spcPts val="0"/>
              </a:spcAft>
              <a:buFont typeface="Wingdings"/>
              <a:buChar char=""/>
              <a:defRPr/>
            </a:pPr>
            <a:endParaRPr lang="en-US" dirty="0" smtClean="0">
              <a:ea typeface="+mn-ea"/>
              <a:cs typeface="+mn-cs"/>
            </a:endParaRPr>
          </a:p>
          <a:p>
            <a:pPr marL="320040" indent="-320040" eaLnBrk="1" fontAlgn="auto" hangingPunct="1">
              <a:spcAft>
                <a:spcPts val="0"/>
              </a:spcAft>
              <a:buFont typeface="Wingdings"/>
              <a:buChar char=""/>
              <a:defRPr/>
            </a:pPr>
            <a:r>
              <a:rPr lang="en-US" dirty="0" smtClean="0">
                <a:ea typeface="+mn-ea"/>
                <a:cs typeface="+mn-cs"/>
              </a:rPr>
              <a:t>Now the value of the firm can be rewritten as</a:t>
            </a:r>
          </a:p>
          <a:p>
            <a:pPr marL="320040" indent="-320040" eaLnBrk="1" fontAlgn="auto" hangingPunct="1">
              <a:spcAft>
                <a:spcPts val="0"/>
              </a:spcAft>
              <a:buFont typeface="Wingdings"/>
              <a:buChar char=""/>
              <a:defRPr/>
            </a:pPr>
            <a:endParaRPr lang="en-US" dirty="0" smtClean="0">
              <a:ea typeface="+mn-ea"/>
              <a:cs typeface="+mn-cs"/>
            </a:endParaRPr>
          </a:p>
          <a:p>
            <a:pPr marL="320040" indent="-320040" eaLnBrk="1" fontAlgn="auto" hangingPunct="1">
              <a:spcAft>
                <a:spcPts val="0"/>
              </a:spcAft>
              <a:buFont typeface="Wingdings"/>
              <a:buChar char=""/>
              <a:defRPr/>
            </a:pPr>
            <a:endParaRPr lang="en-US" dirty="0" smtClean="0">
              <a:ea typeface="+mn-ea"/>
              <a:cs typeface="+mn-cs"/>
            </a:endParaRPr>
          </a:p>
          <a:p>
            <a:pPr marL="320040" indent="-320040" eaLnBrk="1" fontAlgn="auto" hangingPunct="1">
              <a:spcAft>
                <a:spcPts val="0"/>
              </a:spcAft>
              <a:buFont typeface="Wingdings"/>
              <a:buChar char=""/>
              <a:defRPr/>
            </a:pPr>
            <a:r>
              <a:rPr lang="en-US" dirty="0" smtClean="0">
                <a:ea typeface="+mn-ea"/>
                <a:cs typeface="+mn-cs"/>
              </a:rPr>
              <a:t>Dividing both sides of the equation by EBITDA,</a:t>
            </a:r>
          </a:p>
          <a:p>
            <a:pPr marL="320040" indent="-320040" eaLnBrk="1" fontAlgn="auto" hangingPunct="1">
              <a:spcAft>
                <a:spcPts val="0"/>
              </a:spcAft>
              <a:buFont typeface="Wingdings"/>
              <a:buChar char=""/>
              <a:defRPr/>
            </a:pPr>
            <a:endParaRPr lang="en-US" dirty="0" smtClean="0">
              <a:ea typeface="+mn-ea"/>
              <a:cs typeface="+mn-cs"/>
            </a:endParaRPr>
          </a:p>
          <a:p>
            <a:pPr marL="320040" indent="-320040" eaLnBrk="1" fontAlgn="auto" hangingPunct="1">
              <a:spcAft>
                <a:spcPts val="0"/>
              </a:spcAft>
              <a:buFont typeface="Wingdings"/>
              <a:buChar char=""/>
              <a:defRPr/>
            </a:pPr>
            <a:endParaRPr lang="en-US" dirty="0" smtClean="0">
              <a:ea typeface="+mn-ea"/>
              <a:cs typeface="+mn-cs"/>
            </a:endParaRPr>
          </a:p>
          <a:p>
            <a:pPr marL="320040" indent="-320040" eaLnBrk="1" fontAlgn="auto" hangingPunct="1">
              <a:spcAft>
                <a:spcPts val="0"/>
              </a:spcAft>
              <a:buFont typeface="Wingdings"/>
              <a:buChar char=""/>
              <a:defRPr/>
            </a:pPr>
            <a:r>
              <a:rPr lang="en-US" dirty="0" smtClean="0">
                <a:ea typeface="+mn-ea"/>
                <a:cs typeface="+mn-cs"/>
              </a:rPr>
              <a:t>The determinants of EV/EBITDA are:</a:t>
            </a:r>
          </a:p>
          <a:p>
            <a:pPr marL="640080" lvl="1" indent="-274320" eaLnBrk="1" fontAlgn="auto" hangingPunct="1">
              <a:spcAft>
                <a:spcPts val="0"/>
              </a:spcAft>
              <a:buFont typeface="Wingdings 2"/>
              <a:buChar char=""/>
              <a:defRPr/>
            </a:pPr>
            <a:r>
              <a:rPr lang="en-US" dirty="0" smtClean="0">
                <a:ea typeface="+mn-ea"/>
              </a:rPr>
              <a:t>The cost of capital</a:t>
            </a:r>
          </a:p>
          <a:p>
            <a:pPr marL="640080" lvl="1" indent="-274320" eaLnBrk="1" fontAlgn="auto" hangingPunct="1">
              <a:spcAft>
                <a:spcPts val="0"/>
              </a:spcAft>
              <a:buFont typeface="Wingdings 2"/>
              <a:buChar char=""/>
              <a:defRPr/>
            </a:pPr>
            <a:r>
              <a:rPr lang="en-US" dirty="0" smtClean="0">
                <a:ea typeface="+mn-ea"/>
              </a:rPr>
              <a:t>Expected growth rate</a:t>
            </a:r>
          </a:p>
          <a:p>
            <a:pPr marL="640080" lvl="1" indent="-274320" eaLnBrk="1" fontAlgn="auto" hangingPunct="1">
              <a:spcAft>
                <a:spcPts val="0"/>
              </a:spcAft>
              <a:buFont typeface="Wingdings 2"/>
              <a:buChar char=""/>
              <a:defRPr/>
            </a:pPr>
            <a:r>
              <a:rPr lang="en-US" dirty="0" smtClean="0">
                <a:ea typeface="+mn-ea"/>
              </a:rPr>
              <a:t>Tax rate</a:t>
            </a:r>
          </a:p>
          <a:p>
            <a:pPr marL="640080" lvl="1" indent="-274320" eaLnBrk="1" fontAlgn="auto" hangingPunct="1">
              <a:spcAft>
                <a:spcPts val="0"/>
              </a:spcAft>
              <a:buFont typeface="Wingdings 2"/>
              <a:buChar char=""/>
              <a:defRPr/>
            </a:pPr>
            <a:r>
              <a:rPr lang="en-US" dirty="0" smtClean="0">
                <a:ea typeface="+mn-ea"/>
              </a:rPr>
              <a:t>Reinvestment rate (or ROC)</a:t>
            </a:r>
          </a:p>
          <a:p>
            <a:pPr marL="320040" indent="-320040" eaLnBrk="1" fontAlgn="auto" hangingPunct="1">
              <a:spcAft>
                <a:spcPts val="0"/>
              </a:spcAft>
              <a:buFont typeface="Wingdings"/>
              <a:buChar char=""/>
              <a:defRPr/>
            </a:pPr>
            <a:endParaRPr lang="en-US" dirty="0" smtClean="0">
              <a:ea typeface="+mn-ea"/>
              <a:cs typeface="+mn-cs"/>
            </a:endParaRPr>
          </a:p>
          <a:p>
            <a:pPr marL="320040" indent="-320040" eaLnBrk="1" fontAlgn="auto" hangingPunct="1">
              <a:spcAft>
                <a:spcPts val="0"/>
              </a:spcAft>
              <a:buFont typeface="Wingdings"/>
              <a:buChar char=""/>
              <a:defRPr/>
            </a:pPr>
            <a:endParaRPr lang="en-US" dirty="0" smtClean="0">
              <a:ea typeface="+mn-ea"/>
              <a:cs typeface="+mn-cs"/>
            </a:endParaRPr>
          </a:p>
          <a:p>
            <a:pPr marL="320040" indent="-320040" eaLnBrk="1" fontAlgn="auto" hangingPunct="1">
              <a:spcAft>
                <a:spcPts val="0"/>
              </a:spcAft>
              <a:buFont typeface="Wingdings"/>
              <a:buChar char=""/>
              <a:defRPr/>
            </a:pPr>
            <a:endParaRPr lang="en-US" dirty="0" smtClean="0">
              <a:ea typeface="+mn-ea"/>
              <a:cs typeface="+mn-cs"/>
            </a:endParaRPr>
          </a:p>
          <a:p>
            <a:pPr marL="320040" indent="-320040" eaLnBrk="1" fontAlgn="auto" hangingPunct="1">
              <a:spcAft>
                <a:spcPts val="0"/>
              </a:spcAft>
              <a:buFont typeface="Wingdings"/>
              <a:buChar char=""/>
              <a:defRPr/>
            </a:pPr>
            <a:endParaRPr lang="en-US" dirty="0" smtClean="0">
              <a:ea typeface="+mn-ea"/>
              <a:cs typeface="+mn-cs"/>
            </a:endParaRPr>
          </a:p>
          <a:p>
            <a:pPr marL="320040" indent="-320040" eaLnBrk="1" fontAlgn="auto" hangingPunct="1">
              <a:spcAft>
                <a:spcPts val="0"/>
              </a:spcAft>
              <a:buFont typeface="Wingdings"/>
              <a:buChar char=""/>
              <a:defRPr/>
            </a:pPr>
            <a:endParaRPr lang="en-US" dirty="0" smtClean="0">
              <a:ea typeface="+mn-ea"/>
              <a:cs typeface="+mn-cs"/>
            </a:endParaRPr>
          </a:p>
          <a:p>
            <a:pPr marL="320040" indent="-320040" eaLnBrk="1" fontAlgn="auto" hangingPunct="1">
              <a:spcAft>
                <a:spcPts val="0"/>
              </a:spcAft>
              <a:buFont typeface="Wingdings"/>
              <a:buChar char=""/>
              <a:defRPr/>
            </a:pPr>
            <a:endParaRPr lang="en-US" dirty="0">
              <a:ea typeface="+mn-ea"/>
              <a:cs typeface="+mn-cs"/>
            </a:endParaRPr>
          </a:p>
        </p:txBody>
      </p:sp>
      <p:graphicFrame>
        <p:nvGraphicFramePr>
          <p:cNvPr id="106499" name="Object 2"/>
          <p:cNvGraphicFramePr>
            <a:graphicFrameLocks/>
          </p:cNvGraphicFramePr>
          <p:nvPr/>
        </p:nvGraphicFramePr>
        <p:xfrm>
          <a:off x="3200400" y="1981200"/>
          <a:ext cx="1981200" cy="533400"/>
        </p:xfrm>
        <a:graphic>
          <a:graphicData uri="http://schemas.openxmlformats.org/presentationml/2006/ole">
            <mc:AlternateContent xmlns:mc="http://schemas.openxmlformats.org/markup-compatibility/2006">
              <mc:Choice xmlns:v="urn:schemas-microsoft-com:vml" Requires="v">
                <p:oleObj spid="_x0000_s106618" name="Equation" r:id="rId4" imgW="1219200" imgH="393700" progId="Equation.3">
                  <p:embed/>
                </p:oleObj>
              </mc:Choice>
              <mc:Fallback>
                <p:oleObj name="Equation" r:id="rId4" imgW="1219200" imgH="393700" progId="Equation.3">
                  <p:embed/>
                  <p:pic>
                    <p:nvPicPr>
                      <p:cNvPr id="0" name="Object 2"/>
                      <p:cNvPicPr>
                        <a:picLocks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200400" y="1981200"/>
                        <a:ext cx="1981200" cy="533400"/>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106500" name="Object 2"/>
          <p:cNvGraphicFramePr>
            <a:graphicFrameLocks/>
          </p:cNvGraphicFramePr>
          <p:nvPr/>
        </p:nvGraphicFramePr>
        <p:xfrm>
          <a:off x="1752600" y="2971800"/>
          <a:ext cx="6064250" cy="576263"/>
        </p:xfrm>
        <a:graphic>
          <a:graphicData uri="http://schemas.openxmlformats.org/presentationml/2006/ole">
            <mc:AlternateContent xmlns:mc="http://schemas.openxmlformats.org/markup-compatibility/2006">
              <mc:Choice xmlns:v="urn:schemas-microsoft-com:vml" Requires="v">
                <p:oleObj spid="_x0000_s106619" name="Equation" r:id="rId6" imgW="4051300" imgH="393700" progId="Equation.3">
                  <p:embed/>
                </p:oleObj>
              </mc:Choice>
              <mc:Fallback>
                <p:oleObj name="Equation" r:id="rId6" imgW="4051300" imgH="393700" progId="Equation.3">
                  <p:embed/>
                  <p:pic>
                    <p:nvPicPr>
                      <p:cNvPr id="0" name="Object 2"/>
                      <p:cNvPicPr>
                        <a:picLocks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1752600" y="2971800"/>
                        <a:ext cx="6064250" cy="576263"/>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106501" name="Object 3"/>
          <p:cNvGraphicFramePr>
            <a:graphicFrameLocks/>
          </p:cNvGraphicFramePr>
          <p:nvPr/>
        </p:nvGraphicFramePr>
        <p:xfrm>
          <a:off x="914400" y="4038600"/>
          <a:ext cx="7847013" cy="498475"/>
        </p:xfrm>
        <a:graphic>
          <a:graphicData uri="http://schemas.openxmlformats.org/presentationml/2006/ole">
            <mc:AlternateContent xmlns:mc="http://schemas.openxmlformats.org/markup-compatibility/2006">
              <mc:Choice xmlns:v="urn:schemas-microsoft-com:vml" Requires="v">
                <p:oleObj spid="_x0000_s106620" name="Equation" r:id="rId8" imgW="6045200" imgH="393700" progId="Equation.3">
                  <p:embed/>
                </p:oleObj>
              </mc:Choice>
              <mc:Fallback>
                <p:oleObj name="Equation" r:id="rId8" imgW="6045200" imgH="393700" progId="Equation.3">
                  <p:embed/>
                  <p:pic>
                    <p:nvPicPr>
                      <p:cNvPr id="0" name="Object 3"/>
                      <p:cNvPicPr>
                        <a:picLocks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914400" y="4038600"/>
                        <a:ext cx="7847013" cy="498475"/>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106502" name="Footer Placeholder 3"/>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5" name="Slide Number Placeholder 4"/>
          <p:cNvSpPr>
            <a:spLocks noGrp="1"/>
          </p:cNvSpPr>
          <p:nvPr>
            <p:ph type="sldNum"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E134D4BB-D565-5F49-A5E0-A822D0C4FE67}" type="slidenum">
              <a:rPr lang="en-US" altLang="en-US" sz="1200">
                <a:solidFill>
                  <a:srgbClr val="FFFFFF"/>
                </a:solidFill>
              </a:rPr>
              <a:pPr>
                <a:lnSpc>
                  <a:spcPct val="80000"/>
                </a:lnSpc>
              </a:pPr>
              <a:t>47</a:t>
            </a:fld>
            <a:endParaRPr lang="en-US" altLang="en-US" sz="1200">
              <a:solidFill>
                <a:srgbClr val="FFFFFF"/>
              </a:solidFill>
            </a:endParaRPr>
          </a:p>
        </p:txBody>
      </p:sp>
    </p:spTree>
  </p:cSld>
  <p:clrMapOvr>
    <a:masterClrMapping/>
  </p:clrMapOvr>
  <p:transition/>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8545"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A Simple Example</a:t>
            </a:r>
          </a:p>
        </p:txBody>
      </p:sp>
      <p:sp>
        <p:nvSpPr>
          <p:cNvPr id="178178" name="Rectangle 3"/>
          <p:cNvSpPr>
            <a:spLocks noGrp="1" noChangeArrowheads="1"/>
          </p:cNvSpPr>
          <p:nvPr>
            <p:ph sz="quarter" idx="1"/>
          </p:nvPr>
        </p:nvSpPr>
        <p:spPr>
          <a:xfrm>
            <a:off x="612775" y="1600200"/>
            <a:ext cx="8153400" cy="4495800"/>
          </a:xfrm>
        </p:spPr>
        <p:txBody>
          <a:bodyPr>
            <a:normAutofit/>
          </a:bodyPr>
          <a:lstStyle/>
          <a:p>
            <a:pPr marL="320040" indent="-320040" eaLnBrk="1" fontAlgn="auto" hangingPunct="1">
              <a:spcAft>
                <a:spcPts val="0"/>
              </a:spcAft>
              <a:buFont typeface="Wingdings"/>
              <a:buChar char=""/>
              <a:defRPr/>
            </a:pPr>
            <a:r>
              <a:rPr lang="en-US" sz="2400" dirty="0" smtClean="0">
                <a:ea typeface="+mn-ea"/>
                <a:cs typeface="+mn-cs"/>
              </a:rPr>
              <a:t>Consider a firm with the following characteristics:</a:t>
            </a:r>
          </a:p>
          <a:p>
            <a:pPr marL="640080" lvl="1" indent="-274320" eaLnBrk="1" fontAlgn="auto" hangingPunct="1">
              <a:spcAft>
                <a:spcPts val="0"/>
              </a:spcAft>
              <a:buFont typeface="Wingdings 2"/>
              <a:buChar char=""/>
              <a:defRPr/>
            </a:pPr>
            <a:r>
              <a:rPr lang="en-US" sz="2000" dirty="0" smtClean="0">
                <a:ea typeface="+mn-ea"/>
              </a:rPr>
              <a:t>Tax Rate = 36%</a:t>
            </a:r>
          </a:p>
          <a:p>
            <a:pPr marL="640080" lvl="1" indent="-274320" eaLnBrk="1" fontAlgn="auto" hangingPunct="1">
              <a:spcAft>
                <a:spcPts val="0"/>
              </a:spcAft>
              <a:buFont typeface="Wingdings 2"/>
              <a:buChar char=""/>
              <a:defRPr/>
            </a:pPr>
            <a:r>
              <a:rPr lang="en-US" sz="2000" dirty="0" smtClean="0">
                <a:ea typeface="+mn-ea"/>
              </a:rPr>
              <a:t>Capital Expenditures/EBITDA = 30%</a:t>
            </a:r>
          </a:p>
          <a:p>
            <a:pPr marL="640080" lvl="1" indent="-274320" eaLnBrk="1" fontAlgn="auto" hangingPunct="1">
              <a:spcAft>
                <a:spcPts val="0"/>
              </a:spcAft>
              <a:buFont typeface="Wingdings 2"/>
              <a:buChar char=""/>
              <a:defRPr/>
            </a:pPr>
            <a:r>
              <a:rPr lang="en-US" sz="2000" dirty="0" smtClean="0">
                <a:ea typeface="+mn-ea"/>
              </a:rPr>
              <a:t>Depreciation/EBITDA = 20%</a:t>
            </a:r>
          </a:p>
          <a:p>
            <a:pPr marL="640080" lvl="1" indent="-274320" eaLnBrk="1" fontAlgn="auto" hangingPunct="1">
              <a:spcAft>
                <a:spcPts val="0"/>
              </a:spcAft>
              <a:buFont typeface="Wingdings 2"/>
              <a:buChar char=""/>
              <a:defRPr/>
            </a:pPr>
            <a:r>
              <a:rPr lang="en-US" sz="2000" dirty="0" smtClean="0">
                <a:ea typeface="+mn-ea"/>
              </a:rPr>
              <a:t>Cost of Capital = 10%</a:t>
            </a:r>
          </a:p>
          <a:p>
            <a:pPr marL="640080" lvl="1" indent="-274320" eaLnBrk="1" fontAlgn="auto" hangingPunct="1">
              <a:spcAft>
                <a:spcPts val="0"/>
              </a:spcAft>
              <a:buFont typeface="Wingdings 2"/>
              <a:buChar char=""/>
              <a:defRPr/>
            </a:pPr>
            <a:r>
              <a:rPr lang="en-US" sz="2000" dirty="0" smtClean="0">
                <a:ea typeface="+mn-ea"/>
              </a:rPr>
              <a:t>The firm has no working capital requirements</a:t>
            </a:r>
          </a:p>
          <a:p>
            <a:pPr marL="640080" lvl="1" indent="-274320" eaLnBrk="1" fontAlgn="auto" hangingPunct="1">
              <a:spcAft>
                <a:spcPts val="0"/>
              </a:spcAft>
              <a:buFont typeface="Wingdings 2"/>
              <a:buChar char=""/>
              <a:defRPr/>
            </a:pPr>
            <a:r>
              <a:rPr lang="en-US" sz="2000" dirty="0" smtClean="0">
                <a:ea typeface="+mn-ea"/>
              </a:rPr>
              <a:t>The firm is in stable growth and is expected to grow 5% a year forever.</a:t>
            </a:r>
          </a:p>
          <a:p>
            <a:pPr marL="320040" indent="-320040" eaLnBrk="1" fontAlgn="auto" hangingPunct="1">
              <a:spcAft>
                <a:spcPts val="0"/>
              </a:spcAft>
              <a:buFont typeface="Wingdings"/>
              <a:buChar char=""/>
              <a:defRPr/>
            </a:pPr>
            <a:r>
              <a:rPr lang="en-US" sz="2400" dirty="0" smtClean="0">
                <a:ea typeface="+mn-ea"/>
                <a:cs typeface="+mn-cs"/>
              </a:rPr>
              <a:t>In this case, the Value/EBITDA multiple for this firm can be estimated as follows:</a:t>
            </a:r>
          </a:p>
          <a:p>
            <a:pPr marL="320040" indent="-320040" eaLnBrk="1" fontAlgn="auto" hangingPunct="1">
              <a:spcAft>
                <a:spcPts val="0"/>
              </a:spcAft>
              <a:buFont typeface="Wingdings"/>
              <a:buChar char=""/>
              <a:defRPr/>
            </a:pPr>
            <a:endParaRPr lang="en-US" dirty="0" smtClean="0">
              <a:ea typeface="+mn-ea"/>
              <a:cs typeface="+mn-cs"/>
            </a:endParaRPr>
          </a:p>
          <a:p>
            <a:pPr marL="0" indent="0" eaLnBrk="1" fontAlgn="auto" hangingPunct="1">
              <a:spcAft>
                <a:spcPts val="0"/>
              </a:spcAft>
              <a:buFont typeface="Wingdings"/>
              <a:buNone/>
              <a:defRPr/>
            </a:pPr>
            <a:endParaRPr lang="en-US" dirty="0">
              <a:ea typeface="+mn-ea"/>
              <a:cs typeface="+mn-cs"/>
            </a:endParaRPr>
          </a:p>
        </p:txBody>
      </p:sp>
      <p:graphicFrame>
        <p:nvGraphicFramePr>
          <p:cNvPr id="108547" name="Object 2"/>
          <p:cNvGraphicFramePr>
            <a:graphicFrameLocks/>
          </p:cNvGraphicFramePr>
          <p:nvPr/>
        </p:nvGraphicFramePr>
        <p:xfrm>
          <a:off x="533400" y="5334000"/>
          <a:ext cx="9131300" cy="566738"/>
        </p:xfrm>
        <a:graphic>
          <a:graphicData uri="http://schemas.openxmlformats.org/presentationml/2006/ole">
            <mc:AlternateContent xmlns:mc="http://schemas.openxmlformats.org/markup-compatibility/2006">
              <mc:Choice xmlns:v="urn:schemas-microsoft-com:vml" Requires="v">
                <p:oleObj spid="_x0000_s108594" name="Equation" r:id="rId4" imgW="6159500" imgH="419100" progId="Equation.3">
                  <p:embed/>
                </p:oleObj>
              </mc:Choice>
              <mc:Fallback>
                <p:oleObj name="Equation" r:id="rId4" imgW="6159500" imgH="419100" progId="Equation.3">
                  <p:embed/>
                  <p:pic>
                    <p:nvPicPr>
                      <p:cNvPr id="0" name="Object 2"/>
                      <p:cNvPicPr>
                        <a:picLocks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33400" y="5334000"/>
                        <a:ext cx="9131300" cy="566738"/>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108548" name="Footer Placeholder 3"/>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5" name="Slide Number Placeholder 4"/>
          <p:cNvSpPr>
            <a:spLocks noGrp="1"/>
          </p:cNvSpPr>
          <p:nvPr>
            <p:ph type="sldNum"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0E6F9FEF-29BA-AF48-9031-A68EF9CC6B52}" type="slidenum">
              <a:rPr lang="en-US" altLang="en-US" sz="1200">
                <a:solidFill>
                  <a:srgbClr val="FFFFFF"/>
                </a:solidFill>
              </a:rPr>
              <a:pPr>
                <a:lnSpc>
                  <a:spcPct val="80000"/>
                </a:lnSpc>
              </a:pPr>
              <a:t>48</a:t>
            </a:fld>
            <a:endParaRPr lang="en-US" altLang="en-US" sz="1200">
              <a:solidFill>
                <a:srgbClr val="FFFFFF"/>
              </a:solidFill>
            </a:endParaRPr>
          </a:p>
        </p:txBody>
      </p:sp>
    </p:spTree>
  </p:cSld>
  <p:clrMapOvr>
    <a:masterClrMapping/>
  </p:clrMapOvr>
  <p:transition/>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0593"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The Determinants of EV/EBITDA</a:t>
            </a:r>
          </a:p>
        </p:txBody>
      </p:sp>
      <p:sp>
        <p:nvSpPr>
          <p:cNvPr id="110594" name="Rectangle 3"/>
          <p:cNvSpPr>
            <a:spLocks noGrp="1" noChangeArrowheads="1"/>
          </p:cNvSpPr>
          <p:nvPr>
            <p:ph sz="quarter" idx="1"/>
          </p:nvPr>
        </p:nvSpPr>
        <p:spPr>
          <a:xfrm>
            <a:off x="612775" y="1600200"/>
            <a:ext cx="8153400" cy="4495800"/>
          </a:xfrm>
        </p:spPr>
        <p:txBody>
          <a:bodyPr/>
          <a:lstStyle/>
          <a:p>
            <a:pPr eaLnBrk="1" hangingPunct="1"/>
            <a:r>
              <a:rPr lang="en-US" altLang="en-US">
                <a:ea typeface="ＭＳ Ｐゴシック" charset="-128"/>
              </a:rPr>
              <a:t> </a:t>
            </a:r>
          </a:p>
        </p:txBody>
      </p:sp>
      <p:pic>
        <p:nvPicPr>
          <p:cNvPr id="110595"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52400" y="1371600"/>
            <a:ext cx="4038600" cy="2759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110596" name="Picture 5"/>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495800" y="1371600"/>
            <a:ext cx="4038600" cy="2759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110597" name="Picture 6"/>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971800" y="4191000"/>
            <a:ext cx="4572000" cy="2470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sp>
        <p:nvSpPr>
          <p:cNvPr id="110598" name="Text Box 7"/>
          <p:cNvSpPr txBox="1">
            <a:spLocks noChangeArrowheads="1"/>
          </p:cNvSpPr>
          <p:nvPr/>
        </p:nvSpPr>
        <p:spPr bwMode="auto">
          <a:xfrm>
            <a:off x="228600" y="2057400"/>
            <a:ext cx="695325" cy="581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baseline="30000"/>
              <a:t>Tax</a:t>
            </a:r>
          </a:p>
          <a:p>
            <a:r>
              <a:rPr lang="en-US" altLang="en-US" baseline="30000"/>
              <a:t>Rates</a:t>
            </a:r>
          </a:p>
        </p:txBody>
      </p:sp>
      <p:sp>
        <p:nvSpPr>
          <p:cNvPr id="110599" name="Text Box 8"/>
          <p:cNvSpPr txBox="1">
            <a:spLocks noChangeArrowheads="1"/>
          </p:cNvSpPr>
          <p:nvPr/>
        </p:nvSpPr>
        <p:spPr bwMode="auto">
          <a:xfrm>
            <a:off x="7756525" y="2209800"/>
            <a:ext cx="1387475" cy="581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baseline="30000"/>
              <a:t>Reinvestment</a:t>
            </a:r>
          </a:p>
          <a:p>
            <a:r>
              <a:rPr lang="en-US" altLang="en-US" baseline="30000"/>
              <a:t>Needs</a:t>
            </a:r>
          </a:p>
        </p:txBody>
      </p:sp>
      <p:sp>
        <p:nvSpPr>
          <p:cNvPr id="110600" name="Text Box 9"/>
          <p:cNvSpPr txBox="1">
            <a:spLocks noChangeArrowheads="1"/>
          </p:cNvSpPr>
          <p:nvPr/>
        </p:nvSpPr>
        <p:spPr bwMode="auto">
          <a:xfrm>
            <a:off x="1828800" y="5105400"/>
            <a:ext cx="914400" cy="581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baseline="30000"/>
              <a:t>Excess</a:t>
            </a:r>
          </a:p>
          <a:p>
            <a:r>
              <a:rPr lang="en-US" altLang="en-US" baseline="30000"/>
              <a:t>Returns</a:t>
            </a:r>
          </a:p>
        </p:txBody>
      </p:sp>
      <p:sp>
        <p:nvSpPr>
          <p:cNvPr id="110601" name="Footer Placeholder 3"/>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5" name="Slide Number Placeholder 4"/>
          <p:cNvSpPr>
            <a:spLocks noGrp="1"/>
          </p:cNvSpPr>
          <p:nvPr>
            <p:ph type="sldNum"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8367F2F3-E8E3-2947-B024-DC4B67B380D0}" type="slidenum">
              <a:rPr lang="en-US" altLang="en-US" sz="1200">
                <a:solidFill>
                  <a:srgbClr val="FFFFFF"/>
                </a:solidFill>
              </a:rPr>
              <a:pPr>
                <a:lnSpc>
                  <a:spcPct val="80000"/>
                </a:lnSpc>
              </a:pPr>
              <a:t>49</a:t>
            </a:fld>
            <a:endParaRPr lang="en-US" altLang="en-US" sz="1200">
              <a:solidFill>
                <a:srgbClr val="FFFFFF"/>
              </a:solidFill>
            </a:endParaRPr>
          </a:p>
        </p:txBody>
      </p:sp>
    </p:spTree>
  </p:cSld>
  <p:clrMapOvr>
    <a:masterClrMapping/>
  </p:clrMapOvr>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41"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V. EV/Sales Ratio</a:t>
            </a:r>
          </a:p>
        </p:txBody>
      </p:sp>
      <p:sp>
        <p:nvSpPr>
          <p:cNvPr id="112642" name="Rectangle 3"/>
          <p:cNvSpPr>
            <a:spLocks noGrp="1" noChangeArrowheads="1"/>
          </p:cNvSpPr>
          <p:nvPr>
            <p:ph sz="quarter" idx="1"/>
          </p:nvPr>
        </p:nvSpPr>
        <p:spPr>
          <a:xfrm>
            <a:off x="612775" y="1600200"/>
            <a:ext cx="8153400" cy="4495800"/>
          </a:xfrm>
        </p:spPr>
        <p:txBody>
          <a:bodyPr/>
          <a:lstStyle/>
          <a:p>
            <a:pPr eaLnBrk="1" hangingPunct="1"/>
            <a:r>
              <a:rPr lang="en-US" altLang="en-US" sz="2400">
                <a:ea typeface="ＭＳ Ｐゴシック" charset="-128"/>
              </a:rPr>
              <a:t>If pre-tax operating margins are used, the appropriate value estimate is that of the firm. In particular, if one makes the replaces the FCFF with the expanded version:</a:t>
            </a:r>
          </a:p>
          <a:p>
            <a:pPr lvl="1" eaLnBrk="1" hangingPunct="1"/>
            <a:r>
              <a:rPr lang="en-US" altLang="en-US" sz="1800">
                <a:ea typeface="ＭＳ Ｐゴシック" charset="-128"/>
              </a:rPr>
              <a:t>Free Cash Flow to the Firm = EBIT (1 - tax rate) (1 - Reinvestment Rate)</a:t>
            </a:r>
          </a:p>
          <a:p>
            <a:pPr eaLnBrk="1" hangingPunct="1"/>
            <a:r>
              <a:rPr lang="en-US" altLang="en-US" sz="2400">
                <a:ea typeface="ＭＳ Ｐゴシック" charset="-128"/>
              </a:rPr>
              <a:t>Then the Value of the Firm can be written as a function of the after-tax operating margin= (EBIT (1-t)/Sales</a:t>
            </a:r>
          </a:p>
          <a:p>
            <a:pPr eaLnBrk="1" hangingPunct="1"/>
            <a:endParaRPr lang="en-US" altLang="en-US" sz="2400">
              <a:ea typeface="ＭＳ Ｐゴシック" charset="-128"/>
            </a:endParaRPr>
          </a:p>
          <a:p>
            <a:pPr marL="593725" lvl="2" indent="0" eaLnBrk="1" hangingPunct="1">
              <a:buFont typeface="Wingdings" charset="2"/>
              <a:buNone/>
            </a:pPr>
            <a:r>
              <a:rPr lang="en-US" altLang="en-US" sz="2000">
                <a:ea typeface="ＭＳ Ｐゴシック" charset="-128"/>
              </a:rPr>
              <a:t>g = Growth rate in after-tax operating income for the first n years</a:t>
            </a:r>
          </a:p>
          <a:p>
            <a:pPr marL="593725" lvl="2" indent="0" eaLnBrk="1" hangingPunct="1">
              <a:buFont typeface="Wingdings" charset="2"/>
              <a:buNone/>
            </a:pPr>
            <a:r>
              <a:rPr lang="en-US" altLang="en-US" sz="1800">
                <a:ea typeface="ＭＳ Ｐゴシック" charset="-128"/>
              </a:rPr>
              <a:t>gn = Growth rate in after-tax operating income after n years forever (Stable growth rate)</a:t>
            </a:r>
          </a:p>
          <a:p>
            <a:pPr marL="593725" lvl="2" indent="0" eaLnBrk="1" hangingPunct="1">
              <a:buFont typeface="Wingdings" charset="2"/>
              <a:buNone/>
            </a:pPr>
            <a:r>
              <a:rPr lang="en-US" altLang="en-US" sz="1800">
                <a:ea typeface="ＭＳ Ｐゴシック" charset="-128"/>
              </a:rPr>
              <a:t>RIR </a:t>
            </a:r>
            <a:r>
              <a:rPr lang="en-US" altLang="en-US" sz="1800" baseline="-25000">
                <a:ea typeface="ＭＳ Ｐゴシック" charset="-128"/>
              </a:rPr>
              <a:t>Growth, Stable </a:t>
            </a:r>
            <a:r>
              <a:rPr lang="en-US" altLang="en-US" sz="1800">
                <a:ea typeface="ＭＳ Ｐゴシック" charset="-128"/>
              </a:rPr>
              <a:t>= Reinvestment rate in high growth and stable periods</a:t>
            </a:r>
          </a:p>
          <a:p>
            <a:pPr marL="593725" lvl="2" indent="0" eaLnBrk="1" hangingPunct="1">
              <a:buFont typeface="Wingdings" charset="2"/>
              <a:buNone/>
            </a:pPr>
            <a:r>
              <a:rPr lang="en-US" altLang="en-US" sz="1800">
                <a:ea typeface="ＭＳ Ｐゴシック" charset="-128"/>
              </a:rPr>
              <a:t>WACC = Weighted average cost of capital</a:t>
            </a:r>
          </a:p>
        </p:txBody>
      </p:sp>
      <p:graphicFrame>
        <p:nvGraphicFramePr>
          <p:cNvPr id="112643" name="Object 2"/>
          <p:cNvGraphicFramePr>
            <a:graphicFrameLocks/>
          </p:cNvGraphicFramePr>
          <p:nvPr/>
        </p:nvGraphicFramePr>
        <p:xfrm>
          <a:off x="0" y="3200400"/>
          <a:ext cx="9118600" cy="1312863"/>
        </p:xfrm>
        <a:graphic>
          <a:graphicData uri="http://schemas.openxmlformats.org/presentationml/2006/ole">
            <mc:AlternateContent xmlns:mc="http://schemas.openxmlformats.org/markup-compatibility/2006">
              <mc:Choice xmlns:v="urn:schemas-microsoft-com:vml" Requires="v">
                <p:oleObj spid="_x0000_s112690" name="Equation" r:id="rId4" imgW="8305800" imgH="1206500" progId="Equation.3">
                  <p:embed/>
                </p:oleObj>
              </mc:Choice>
              <mc:Fallback>
                <p:oleObj name="Equation" r:id="rId4" imgW="8305800" imgH="1206500" progId="Equation.3">
                  <p:embed/>
                  <p:pic>
                    <p:nvPicPr>
                      <p:cNvPr id="0" name="Object 2"/>
                      <p:cNvPicPr>
                        <a:picLocks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0" y="3200400"/>
                        <a:ext cx="9118600" cy="1312863"/>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112644" name="Footer Placeholder 3"/>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5" name="Slide Number Placeholder 4"/>
          <p:cNvSpPr>
            <a:spLocks noGrp="1"/>
          </p:cNvSpPr>
          <p:nvPr>
            <p:ph type="sldNum"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6AB116E2-5314-D341-A497-4C9AA2EC74DC}" type="slidenum">
              <a:rPr lang="en-US" altLang="en-US" sz="1200">
                <a:solidFill>
                  <a:srgbClr val="FFFFFF"/>
                </a:solidFill>
              </a:rPr>
              <a:pPr>
                <a:lnSpc>
                  <a:spcPct val="80000"/>
                </a:lnSpc>
              </a:pPr>
              <a:t>50</a:t>
            </a:fld>
            <a:endParaRPr lang="en-US" altLang="en-US" sz="1200">
              <a:solidFill>
                <a:srgbClr val="FFFFFF"/>
              </a:solidFill>
            </a:endParaRPr>
          </a:p>
        </p:txBody>
      </p:sp>
    </p:spTree>
  </p:cSld>
  <p:clrMapOvr>
    <a:masterClrMapping/>
  </p:clrMapOvr>
  <p:transition/>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4689"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The value of a brand name</a:t>
            </a:r>
          </a:p>
        </p:txBody>
      </p:sp>
      <p:sp>
        <p:nvSpPr>
          <p:cNvPr id="97282" name="Rectangle 3"/>
          <p:cNvSpPr>
            <a:spLocks noGrp="1" noChangeArrowheads="1"/>
          </p:cNvSpPr>
          <p:nvPr>
            <p:ph sz="quarter" idx="1"/>
          </p:nvPr>
        </p:nvSpPr>
        <p:spPr>
          <a:xfrm>
            <a:off x="612775" y="1600200"/>
            <a:ext cx="8153400" cy="4495800"/>
          </a:xfrm>
        </p:spPr>
        <p:txBody>
          <a:bodyPr>
            <a:normAutofit/>
          </a:bodyPr>
          <a:lstStyle/>
          <a:p>
            <a:pPr eaLnBrk="1" hangingPunct="1">
              <a:lnSpc>
                <a:spcPct val="80000"/>
              </a:lnSpc>
            </a:pPr>
            <a:r>
              <a:rPr lang="en-US" altLang="en-US" sz="2200">
                <a:ea typeface="ＭＳ Ｐゴシック" charset="-128"/>
              </a:rPr>
              <a:t>One of the critiques of traditional valuation is that is fails to consider the value of brand names and other intangibles.</a:t>
            </a:r>
          </a:p>
          <a:p>
            <a:pPr eaLnBrk="1" hangingPunct="1">
              <a:lnSpc>
                <a:spcPct val="80000"/>
              </a:lnSpc>
            </a:pPr>
            <a:r>
              <a:rPr lang="en-US" altLang="en-US" sz="2200">
                <a:ea typeface="ＭＳ Ｐゴシック" charset="-128"/>
              </a:rPr>
              <a:t>The approaches used by analysts to value brand names are often ad-hoc and may significantly overstate or understate their value.</a:t>
            </a:r>
          </a:p>
          <a:p>
            <a:pPr eaLnBrk="1" hangingPunct="1">
              <a:lnSpc>
                <a:spcPct val="80000"/>
              </a:lnSpc>
            </a:pPr>
            <a:r>
              <a:rPr lang="en-US" altLang="en-US" sz="2200">
                <a:ea typeface="ＭＳ Ｐゴシック" charset="-128"/>
              </a:rPr>
              <a:t>One of the benefits of having a well-known and respected brand name is that firms can charge higher prices for the same products, leading to higher profit margins and hence to higher price-sales ratios and firm value. The larger the price premium that a firm can charge, the greater is the value of the brand name. </a:t>
            </a:r>
          </a:p>
          <a:p>
            <a:pPr eaLnBrk="1" hangingPunct="1">
              <a:lnSpc>
                <a:spcPct val="80000"/>
              </a:lnSpc>
            </a:pPr>
            <a:r>
              <a:rPr lang="en-US" altLang="en-US" sz="2200">
                <a:ea typeface="ＭＳ Ｐゴシック" charset="-128"/>
              </a:rPr>
              <a:t> In general, the value of a brand name can be written as:</a:t>
            </a:r>
          </a:p>
          <a:p>
            <a:pPr lvl="1" eaLnBrk="1" hangingPunct="1">
              <a:lnSpc>
                <a:spcPct val="80000"/>
              </a:lnSpc>
            </a:pPr>
            <a:r>
              <a:rPr lang="en-US" altLang="en-US" sz="1900">
                <a:ea typeface="ＭＳ Ｐゴシック" charset="-128"/>
              </a:rPr>
              <a:t>Value of brand name ={(V/S)</a:t>
            </a:r>
            <a:r>
              <a:rPr lang="en-US" altLang="en-US" sz="1900" baseline="-25000">
                <a:ea typeface="ＭＳ Ｐゴシック" charset="-128"/>
              </a:rPr>
              <a:t>b</a:t>
            </a:r>
            <a:r>
              <a:rPr lang="en-US" altLang="en-US" sz="1900">
                <a:ea typeface="ＭＳ Ｐゴシック" charset="-128"/>
              </a:rPr>
              <a:t>-(V/S)</a:t>
            </a:r>
            <a:r>
              <a:rPr lang="en-US" altLang="en-US" sz="1900" baseline="-25000">
                <a:ea typeface="ＭＳ Ｐゴシック" charset="-128"/>
              </a:rPr>
              <a:t>g</a:t>
            </a:r>
            <a:r>
              <a:rPr lang="en-US" altLang="en-US" sz="1900">
                <a:ea typeface="ＭＳ Ｐゴシック" charset="-128"/>
              </a:rPr>
              <a:t> }* Sales</a:t>
            </a:r>
          </a:p>
          <a:p>
            <a:pPr lvl="1" eaLnBrk="1" hangingPunct="1">
              <a:lnSpc>
                <a:spcPct val="80000"/>
              </a:lnSpc>
            </a:pPr>
            <a:r>
              <a:rPr lang="en-US" altLang="en-US" sz="1900">
                <a:ea typeface="ＭＳ Ｐゴシック" charset="-128"/>
              </a:rPr>
              <a:t>(V/S)</a:t>
            </a:r>
            <a:r>
              <a:rPr lang="en-US" altLang="en-US" sz="1900" baseline="-25000">
                <a:ea typeface="ＭＳ Ｐゴシック" charset="-128"/>
              </a:rPr>
              <a:t>b</a:t>
            </a:r>
            <a:r>
              <a:rPr lang="en-US" altLang="en-US" sz="1900">
                <a:ea typeface="ＭＳ Ｐゴシック" charset="-128"/>
              </a:rPr>
              <a:t> = Value of Firm/Sales ratio with the benefit of the brand name</a:t>
            </a:r>
          </a:p>
          <a:p>
            <a:pPr lvl="1" eaLnBrk="1" hangingPunct="1">
              <a:lnSpc>
                <a:spcPct val="80000"/>
              </a:lnSpc>
            </a:pPr>
            <a:r>
              <a:rPr lang="en-US" altLang="en-US" sz="1900">
                <a:ea typeface="ＭＳ Ｐゴシック" charset="-128"/>
              </a:rPr>
              <a:t>(V/S)</a:t>
            </a:r>
            <a:r>
              <a:rPr lang="en-US" altLang="en-US" sz="1900" baseline="-25000">
                <a:ea typeface="ＭＳ Ｐゴシック" charset="-128"/>
              </a:rPr>
              <a:t>g</a:t>
            </a:r>
            <a:r>
              <a:rPr lang="en-US" altLang="en-US" sz="1900">
                <a:ea typeface="ＭＳ Ｐゴシック" charset="-128"/>
              </a:rPr>
              <a:t> = Value of Firm/Sales ratio of the firm with the generic product</a:t>
            </a:r>
          </a:p>
        </p:txBody>
      </p:sp>
      <p:sp>
        <p:nvSpPr>
          <p:cNvPr id="114691" name="Footer Placeholder 3"/>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5" name="Slide Number Placeholder 4"/>
          <p:cNvSpPr>
            <a:spLocks noGrp="1"/>
          </p:cNvSpPr>
          <p:nvPr>
            <p:ph type="sldNum"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46C9AB8F-0D67-0C4E-9509-3C3715839F1C}" type="slidenum">
              <a:rPr lang="en-US" altLang="en-US" sz="1200">
                <a:solidFill>
                  <a:srgbClr val="FFFFFF"/>
                </a:solidFill>
              </a:rPr>
              <a:pPr>
                <a:lnSpc>
                  <a:spcPct val="80000"/>
                </a:lnSpc>
              </a:pPr>
              <a:t>51</a:t>
            </a:fld>
            <a:endParaRPr lang="en-US" altLang="en-US" sz="1200">
              <a:solidFill>
                <a:srgbClr val="FFFFFF"/>
              </a:solidFill>
            </a:endParaRPr>
          </a:p>
        </p:txBody>
      </p:sp>
    </p:spTree>
  </p:cSld>
  <p:clrMapOvr>
    <a:masterClrMapping/>
  </p:clrMapOvr>
  <p:transition/>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6737"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Valuing Brand Name</a:t>
            </a:r>
          </a:p>
        </p:txBody>
      </p:sp>
      <p:sp>
        <p:nvSpPr>
          <p:cNvPr id="113666" name="Rectangle 3"/>
          <p:cNvSpPr>
            <a:spLocks noGrp="1" noChangeArrowheads="1"/>
          </p:cNvSpPr>
          <p:nvPr>
            <p:ph sz="quarter" idx="1"/>
          </p:nvPr>
        </p:nvSpPr>
        <p:spPr>
          <a:xfrm>
            <a:off x="612775" y="1600200"/>
            <a:ext cx="8153400" cy="4495800"/>
          </a:xfrm>
        </p:spPr>
        <p:txBody>
          <a:bodyPr>
            <a:normAutofit fontScale="92500" lnSpcReduction="20000"/>
          </a:bodyPr>
          <a:lstStyle/>
          <a:p>
            <a:pPr marL="0" indent="0" eaLnBrk="1" hangingPunct="1">
              <a:buFont typeface="Wingdings" charset="0"/>
              <a:buNone/>
              <a:defRPr/>
            </a:pPr>
            <a:r>
              <a:rPr lang="en-US" sz="1400" i="1" dirty="0"/>
              <a:t>				</a:t>
            </a:r>
            <a:r>
              <a:rPr lang="en-US" sz="1600" i="1" dirty="0"/>
              <a:t>Coca Cola		With </a:t>
            </a:r>
            <a:r>
              <a:rPr lang="en-US" sz="1600" i="1" dirty="0" err="1"/>
              <a:t>Cott</a:t>
            </a:r>
            <a:r>
              <a:rPr lang="en-US" sz="1600" i="1" dirty="0"/>
              <a:t> Margins</a:t>
            </a:r>
          </a:p>
          <a:p>
            <a:pPr marL="0" indent="0" eaLnBrk="1" hangingPunct="1">
              <a:buFont typeface="Wingdings" charset="0"/>
              <a:buNone/>
              <a:defRPr/>
            </a:pPr>
            <a:r>
              <a:rPr lang="en-US" sz="1600" dirty="0"/>
              <a:t>Current Revenues =			$21,962.00 		$21,962.00 </a:t>
            </a:r>
          </a:p>
          <a:p>
            <a:pPr marL="0" indent="0" eaLnBrk="1" hangingPunct="1">
              <a:buFont typeface="Wingdings" charset="0"/>
              <a:buNone/>
              <a:defRPr/>
            </a:pPr>
            <a:r>
              <a:rPr lang="en-US" sz="1600" dirty="0"/>
              <a:t>Length of high-growth period 		10		10</a:t>
            </a:r>
          </a:p>
          <a:p>
            <a:pPr marL="0" indent="0" eaLnBrk="1" hangingPunct="1">
              <a:buFont typeface="Wingdings" charset="0"/>
              <a:buNone/>
              <a:defRPr/>
            </a:pPr>
            <a:r>
              <a:rPr lang="en-US" sz="1600" dirty="0"/>
              <a:t>Reinvestment Rate  =			50%		50%</a:t>
            </a:r>
          </a:p>
          <a:p>
            <a:pPr marL="0" indent="0" eaLnBrk="1" hangingPunct="1">
              <a:buFont typeface="Wingdings" charset="0"/>
              <a:buNone/>
              <a:defRPr/>
            </a:pPr>
            <a:r>
              <a:rPr lang="en-US" sz="1600" dirty="0"/>
              <a:t>Operating Margin (after-tax)		15.57%		5.28%</a:t>
            </a:r>
          </a:p>
          <a:p>
            <a:pPr marL="0" indent="0" eaLnBrk="1" hangingPunct="1">
              <a:buFont typeface="Wingdings" charset="0"/>
              <a:buNone/>
              <a:defRPr/>
            </a:pPr>
            <a:r>
              <a:rPr lang="en-US" sz="1600" dirty="0"/>
              <a:t>Sales/Capital (Turnover ratio)		1.34		1.34</a:t>
            </a:r>
          </a:p>
          <a:p>
            <a:pPr marL="0" indent="0" eaLnBrk="1" hangingPunct="1">
              <a:buFont typeface="Wingdings" charset="0"/>
              <a:buNone/>
              <a:defRPr/>
            </a:pPr>
            <a:r>
              <a:rPr lang="en-US" sz="1600" dirty="0"/>
              <a:t>Return on capital (after-tax)		20.84%		7.06%</a:t>
            </a:r>
          </a:p>
          <a:p>
            <a:pPr marL="0" indent="0" eaLnBrk="1" hangingPunct="1">
              <a:buFont typeface="Wingdings" charset="0"/>
              <a:buNone/>
              <a:defRPr/>
            </a:pPr>
            <a:r>
              <a:rPr lang="en-US" sz="1600" dirty="0"/>
              <a:t>Growth rate during period (g) =		10.42%		3.53%</a:t>
            </a:r>
          </a:p>
          <a:p>
            <a:pPr marL="0" indent="0" eaLnBrk="1" hangingPunct="1">
              <a:buFont typeface="Wingdings" charset="0"/>
              <a:buNone/>
              <a:defRPr/>
            </a:pPr>
            <a:r>
              <a:rPr lang="en-US" sz="1600" dirty="0"/>
              <a:t>Cost of Capital during period  =		7.65%		7.65%</a:t>
            </a:r>
          </a:p>
          <a:p>
            <a:pPr marL="0" indent="0" eaLnBrk="1" hangingPunct="1">
              <a:buFont typeface="Wingdings" charset="0"/>
              <a:buNone/>
              <a:defRPr/>
            </a:pPr>
            <a:r>
              <a:rPr lang="en-US" sz="1600" dirty="0"/>
              <a:t>Stable Growth Period</a:t>
            </a:r>
          </a:p>
          <a:p>
            <a:pPr marL="0" indent="0" eaLnBrk="1" hangingPunct="1">
              <a:buFont typeface="Wingdings" charset="0"/>
              <a:buNone/>
              <a:defRPr/>
            </a:pPr>
            <a:r>
              <a:rPr lang="en-US" sz="1600" dirty="0"/>
              <a:t>Growth rate in steady state =		4.00%		4.00%</a:t>
            </a:r>
          </a:p>
          <a:p>
            <a:pPr marL="0" indent="0" eaLnBrk="1" hangingPunct="1">
              <a:buFont typeface="Wingdings" charset="0"/>
              <a:buNone/>
              <a:defRPr/>
            </a:pPr>
            <a:r>
              <a:rPr lang="en-US" sz="1600" dirty="0"/>
              <a:t>Return on capital =			7.65%		7.65%</a:t>
            </a:r>
          </a:p>
          <a:p>
            <a:pPr marL="0" indent="0" eaLnBrk="1" hangingPunct="1">
              <a:buFont typeface="Wingdings" charset="0"/>
              <a:buNone/>
              <a:defRPr/>
            </a:pPr>
            <a:r>
              <a:rPr lang="en-US" sz="1600" dirty="0"/>
              <a:t>Reinvestment Rate =			52.28%		52.28%</a:t>
            </a:r>
          </a:p>
          <a:p>
            <a:pPr marL="0" indent="0" eaLnBrk="1" hangingPunct="1">
              <a:buFont typeface="Wingdings" charset="0"/>
              <a:buNone/>
              <a:defRPr/>
            </a:pPr>
            <a:r>
              <a:rPr lang="en-US" sz="1600" dirty="0"/>
              <a:t>Cost of Capital =			7.65%		7.65%</a:t>
            </a:r>
          </a:p>
          <a:p>
            <a:pPr marL="0" indent="0" eaLnBrk="1" hangingPunct="1">
              <a:buFont typeface="Wingdings" charset="0"/>
              <a:buNone/>
              <a:defRPr/>
            </a:pPr>
            <a:r>
              <a:rPr lang="en-US" sz="1600" dirty="0"/>
              <a:t>Value of Firm =			$79,611.25 		$15,371.24 </a:t>
            </a:r>
          </a:p>
          <a:p>
            <a:pPr marL="0" indent="0" algn="ctr" eaLnBrk="1" hangingPunct="1">
              <a:buFont typeface="Wingdings" charset="0"/>
              <a:buNone/>
              <a:defRPr/>
            </a:pPr>
            <a:r>
              <a:rPr lang="en-US" sz="1700" b="1" dirty="0"/>
              <a:t>Value of brand name = $79,611 -$15,371 = $64,240 million</a:t>
            </a:r>
          </a:p>
        </p:txBody>
      </p:sp>
      <p:sp>
        <p:nvSpPr>
          <p:cNvPr id="116739" name="Rectangle 4"/>
          <p:cNvSpPr>
            <a:spLocks noChangeArrowheads="1"/>
          </p:cNvSpPr>
          <p:nvPr/>
        </p:nvSpPr>
        <p:spPr bwMode="auto">
          <a:xfrm>
            <a:off x="9190038" y="284163"/>
            <a:ext cx="18415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endParaRPr lang="en-US" altLang="en-US" i="1">
              <a:latin typeface="Helvetica" charset="0"/>
            </a:endParaRPr>
          </a:p>
        </p:txBody>
      </p:sp>
      <p:sp>
        <p:nvSpPr>
          <p:cNvPr id="116740" name="Footer Placeholder 3"/>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5" name="Slide Number Placeholder 4"/>
          <p:cNvSpPr>
            <a:spLocks noGrp="1"/>
          </p:cNvSpPr>
          <p:nvPr>
            <p:ph type="sldNum"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25D6B2E9-5B36-9C44-AC93-F74B4C1E8BAC}" type="slidenum">
              <a:rPr lang="en-US" altLang="en-US" sz="1200">
                <a:solidFill>
                  <a:srgbClr val="FFFFFF"/>
                </a:solidFill>
              </a:rPr>
              <a:pPr>
                <a:lnSpc>
                  <a:spcPct val="80000"/>
                </a:lnSpc>
              </a:pPr>
              <a:t>52</a:t>
            </a:fld>
            <a:endParaRPr lang="en-US" altLang="en-US" sz="1200">
              <a:solidFill>
                <a:srgbClr val="FFFFFF"/>
              </a:solidFill>
            </a:endParaRP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8785"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The Determinants of Multiples…</a:t>
            </a:r>
          </a:p>
        </p:txBody>
      </p:sp>
      <p:pic>
        <p:nvPicPr>
          <p:cNvPr id="118786" name="Picture 3"/>
          <p:cNvPicPr>
            <a:picLocks noGrp="1" noChangeAspect="1" noChangeArrowheads="1"/>
          </p:cNvPicPr>
          <p:nvPr>
            <p:ph sz="quarter" idx="1"/>
          </p:nvPr>
        </p:nvPicPr>
        <p:blipFill>
          <a:blip r:embed="rId3">
            <a:extLst>
              <a:ext uri="{28A0092B-C50C-407E-A947-70E740481C1C}">
                <a14:useLocalDpi xmlns:a14="http://schemas.microsoft.com/office/drawing/2010/main" val="0"/>
              </a:ext>
            </a:extLst>
          </a:blip>
          <a:srcRect t="-1353" b="-1353"/>
          <a:stretch>
            <a:fillRect/>
          </a:stretch>
        </p:blipFill>
        <p:spPr>
          <a:xfrm>
            <a:off x="612775" y="1600200"/>
            <a:ext cx="8153400" cy="4495800"/>
          </a:xfrm>
        </p:spPr>
      </p:pic>
      <p:sp>
        <p:nvSpPr>
          <p:cNvPr id="118787" name="Footer Placeholder 3"/>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5" name="Slide Number Placeholder 4"/>
          <p:cNvSpPr>
            <a:spLocks noGrp="1"/>
          </p:cNvSpPr>
          <p:nvPr>
            <p:ph type="sldNum"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8926CEA1-D8C2-0340-87DC-3C306DBAC2E0}" type="slidenum">
              <a:rPr lang="en-US" altLang="en-US" sz="1200">
                <a:solidFill>
                  <a:srgbClr val="FFFFFF"/>
                </a:solidFill>
              </a:rPr>
              <a:pPr>
                <a:lnSpc>
                  <a:spcPct val="80000"/>
                </a:lnSpc>
              </a:pPr>
              <a:t>53</a:t>
            </a:fld>
            <a:endParaRPr lang="en-US" altLang="en-US" sz="1200">
              <a:solidFill>
                <a:srgbClr val="FFFFFF"/>
              </a:solidFill>
            </a:endParaRPr>
          </a:p>
        </p:txBody>
      </p:sp>
    </p:spTree>
  </p:cSld>
  <p:clrMapOvr>
    <a:masterClrMapping/>
  </p:clrMapOvr>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0833"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Application Tests</a:t>
            </a:r>
          </a:p>
        </p:txBody>
      </p:sp>
      <p:sp>
        <p:nvSpPr>
          <p:cNvPr id="103426" name="Rectangle 3"/>
          <p:cNvSpPr>
            <a:spLocks noGrp="1" noChangeArrowheads="1"/>
          </p:cNvSpPr>
          <p:nvPr>
            <p:ph sz="quarter" idx="1"/>
          </p:nvPr>
        </p:nvSpPr>
        <p:spPr>
          <a:xfrm>
            <a:off x="612775" y="1600200"/>
            <a:ext cx="8153400" cy="4495800"/>
          </a:xfrm>
        </p:spPr>
        <p:txBody>
          <a:bodyPr>
            <a:normAutofit/>
          </a:bodyPr>
          <a:lstStyle/>
          <a:p>
            <a:pPr eaLnBrk="1" hangingPunct="1">
              <a:lnSpc>
                <a:spcPct val="80000"/>
              </a:lnSpc>
            </a:pPr>
            <a:r>
              <a:rPr lang="en-US" altLang="en-US" sz="2600">
                <a:ea typeface="ＭＳ Ｐゴシック" charset="-128"/>
              </a:rPr>
              <a:t>Given the firm that we are valuing, what is a </a:t>
            </a:r>
            <a:r>
              <a:rPr lang="ja-JP" altLang="en-US" sz="2600">
                <a:ea typeface="ＭＳ Ｐゴシック" charset="-128"/>
              </a:rPr>
              <a:t>“</a:t>
            </a:r>
            <a:r>
              <a:rPr lang="en-US" altLang="ja-JP" sz="2600">
                <a:ea typeface="ＭＳ Ｐゴシック" charset="-128"/>
              </a:rPr>
              <a:t>comparable</a:t>
            </a:r>
            <a:r>
              <a:rPr lang="ja-JP" altLang="en-US" sz="2600">
                <a:ea typeface="ＭＳ Ｐゴシック" charset="-128"/>
              </a:rPr>
              <a:t>”</a:t>
            </a:r>
            <a:r>
              <a:rPr lang="en-US" altLang="ja-JP" sz="2600">
                <a:ea typeface="ＭＳ Ｐゴシック" charset="-128"/>
              </a:rPr>
              <a:t> firm?</a:t>
            </a:r>
          </a:p>
          <a:p>
            <a:pPr lvl="1" eaLnBrk="1" hangingPunct="1">
              <a:lnSpc>
                <a:spcPct val="80000"/>
              </a:lnSpc>
            </a:pPr>
            <a:r>
              <a:rPr lang="en-US" altLang="en-US" sz="2200">
                <a:ea typeface="ＭＳ Ｐゴシック" charset="-128"/>
              </a:rPr>
              <a:t>While traditional analysis is built on the premise that firms in the same sector are comparable firms, valuation theory would suggest that a comparable firm is one which is similar to the one being analyzed in terms of fundamentals.</a:t>
            </a:r>
          </a:p>
          <a:p>
            <a:pPr lvl="1" eaLnBrk="1" hangingPunct="1">
              <a:lnSpc>
                <a:spcPct val="80000"/>
              </a:lnSpc>
            </a:pPr>
            <a:r>
              <a:rPr lang="en-US" altLang="en-US" sz="2200">
                <a:ea typeface="ＭＳ Ｐゴシック" charset="-128"/>
              </a:rPr>
              <a:t>Proposition 4: There is no reason why a firm cannot be compared with another firm in a very different business, if the two firms have the same risk, growth and cash flow characteristics.</a:t>
            </a:r>
          </a:p>
          <a:p>
            <a:pPr eaLnBrk="1" hangingPunct="1">
              <a:lnSpc>
                <a:spcPct val="80000"/>
              </a:lnSpc>
            </a:pPr>
            <a:r>
              <a:rPr lang="en-US" altLang="en-US" sz="2600">
                <a:ea typeface="ＭＳ Ｐゴシック" charset="-128"/>
              </a:rPr>
              <a:t>Given the comparable firms, how do we adjust for differences across firms on  the fundamentals?</a:t>
            </a:r>
          </a:p>
          <a:p>
            <a:pPr lvl="1" eaLnBrk="1" hangingPunct="1">
              <a:lnSpc>
                <a:spcPct val="80000"/>
              </a:lnSpc>
            </a:pPr>
            <a:r>
              <a:rPr lang="en-US" altLang="en-US" sz="2200">
                <a:ea typeface="ＭＳ Ｐゴシック" charset="-128"/>
              </a:rPr>
              <a:t>Proposition 5: It is impossible to find an exactly identical firm to the one you are valuing.</a:t>
            </a:r>
          </a:p>
        </p:txBody>
      </p:sp>
      <p:sp>
        <p:nvSpPr>
          <p:cNvPr id="120835" name="Footer Placeholder 3"/>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5" name="Slide Number Placeholder 4"/>
          <p:cNvSpPr>
            <a:spLocks noGrp="1"/>
          </p:cNvSpPr>
          <p:nvPr>
            <p:ph type="sldNum"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1221A687-00A3-DD40-A67F-3871A4129711}" type="slidenum">
              <a:rPr lang="en-US" altLang="en-US" sz="1200">
                <a:solidFill>
                  <a:srgbClr val="FFFFFF"/>
                </a:solidFill>
              </a:rPr>
              <a:pPr>
                <a:lnSpc>
                  <a:spcPct val="80000"/>
                </a:lnSpc>
              </a:pPr>
              <a:t>54</a:t>
            </a:fld>
            <a:endParaRPr lang="en-US" altLang="en-US" sz="1200">
              <a:solidFill>
                <a:srgbClr val="FFFFFF"/>
              </a:solidFill>
            </a:endParaRPr>
          </a:p>
        </p:txBody>
      </p:sp>
    </p:spTree>
  </p:cSld>
  <p:clrMapOvr>
    <a:masterClrMapping/>
  </p:clrMapOvr>
  <p:transition/>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5473" name="Title 1"/>
          <p:cNvSpPr>
            <a:spLocks noGrp="1"/>
          </p:cNvSpPr>
          <p:nvPr>
            <p:ph type="title"/>
          </p:nvPr>
        </p:nvSpPr>
        <p:spPr>
          <a:xfrm>
            <a:off x="612775" y="228600"/>
            <a:ext cx="8153400" cy="990600"/>
          </a:xfrm>
        </p:spPr>
        <p:txBody>
          <a:bodyPr>
            <a:normAutofit fontScale="90000"/>
          </a:bodyPr>
          <a:lstStyle/>
          <a:p>
            <a:pPr eaLnBrk="1" hangingPunct="1"/>
            <a:r>
              <a:rPr lang="en-US" altLang="en-US" sz="3200">
                <a:ea typeface="ＭＳ Ｐゴシック" charset="-128"/>
              </a:rPr>
              <a:t>Valuing one company relative to others…</a:t>
            </a:r>
            <a:br>
              <a:rPr lang="en-US" altLang="en-US" sz="3200">
                <a:ea typeface="ＭＳ Ｐゴシック" charset="-128"/>
              </a:rPr>
            </a:br>
            <a:r>
              <a:rPr lang="en-US" altLang="en-US" sz="3200">
                <a:ea typeface="ＭＳ Ｐゴシック" charset="-128"/>
              </a:rPr>
              <a:t>Relative valuation with comparables</a:t>
            </a:r>
          </a:p>
        </p:txBody>
      </p:sp>
      <p:sp>
        <p:nvSpPr>
          <p:cNvPr id="122882" name="Content Placeholder 2"/>
          <p:cNvSpPr>
            <a:spLocks noGrp="1"/>
          </p:cNvSpPr>
          <p:nvPr>
            <p:ph sz="quarter" idx="1"/>
          </p:nvPr>
        </p:nvSpPr>
        <p:spPr>
          <a:xfrm>
            <a:off x="612775" y="1600200"/>
            <a:ext cx="8153400" cy="4495800"/>
          </a:xfrm>
        </p:spPr>
        <p:txBody>
          <a:bodyPr/>
          <a:lstStyle/>
          <a:p>
            <a:pPr eaLnBrk="1" hangingPunct="1"/>
            <a:r>
              <a:rPr lang="en-US" altLang="en-US" sz="2000">
                <a:ea typeface="ＭＳ Ｐゴシック" charset="-128"/>
              </a:rPr>
              <a:t>Ideally, you would like to find lots of publicly traded firms that look just like your firm, in terms of fundamentals, and compare the pricing of your firm to the pricing of these other publicly traded firms. Since, they are all just like your firm, there will be no need to control for differences.</a:t>
            </a:r>
          </a:p>
          <a:p>
            <a:pPr eaLnBrk="1" hangingPunct="1"/>
            <a:r>
              <a:rPr lang="en-US" altLang="en-US" sz="2000">
                <a:ea typeface="ＭＳ Ｐゴシック" charset="-128"/>
              </a:rPr>
              <a:t>In practice, it is very difficult (and perhaps impossible) to find firms that share the same risk, growth and cash flow characteristics of your firm. Even if you are able to find such firms, they will very few in number. The trade off then becomes:</a:t>
            </a:r>
          </a:p>
        </p:txBody>
      </p:sp>
      <p:pic>
        <p:nvPicPr>
          <p:cNvPr id="122883" name="Picture 3"/>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981200" y="4267200"/>
            <a:ext cx="6184900" cy="1727200"/>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pic>
      <p:sp>
        <p:nvSpPr>
          <p:cNvPr id="122884" name="Footer Placeholder 3"/>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5" name="Slide Number Placeholder 4"/>
          <p:cNvSpPr>
            <a:spLocks noGrp="1"/>
          </p:cNvSpPr>
          <p:nvPr>
            <p:ph type="sldNum"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72AB2FC8-7EC7-8B46-844E-6B575329F553}" type="slidenum">
              <a:rPr lang="en-US" altLang="en-US" sz="1200">
                <a:solidFill>
                  <a:srgbClr val="FFFFFF"/>
                </a:solidFill>
              </a:rPr>
              <a:pPr>
                <a:lnSpc>
                  <a:spcPct val="80000"/>
                </a:lnSpc>
              </a:pPr>
              <a:t>55</a:t>
            </a:fld>
            <a:endParaRPr lang="en-US" altLang="en-US" sz="1200">
              <a:solidFill>
                <a:srgbClr val="FFFFFF"/>
              </a:solidFill>
            </a:endParaRP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4929" name="Title 1"/>
          <p:cNvSpPr>
            <a:spLocks noGrp="1"/>
          </p:cNvSpPr>
          <p:nvPr>
            <p:ph type="title"/>
          </p:nvPr>
        </p:nvSpPr>
        <p:spPr>
          <a:xfrm>
            <a:off x="612775" y="228600"/>
            <a:ext cx="8153400" cy="990600"/>
          </a:xfrm>
        </p:spPr>
        <p:txBody>
          <a:bodyPr/>
          <a:lstStyle/>
          <a:p>
            <a:pPr eaLnBrk="1" hangingPunct="1"/>
            <a:r>
              <a:rPr lang="en-US" altLang="en-US">
                <a:ea typeface="ＭＳ Ｐゴシック" charset="-128"/>
              </a:rPr>
              <a:t>Techniques for comparing across firms</a:t>
            </a:r>
          </a:p>
        </p:txBody>
      </p:sp>
      <p:sp>
        <p:nvSpPr>
          <p:cNvPr id="107522" name="Content Placeholder 2"/>
          <p:cNvSpPr>
            <a:spLocks noGrp="1"/>
          </p:cNvSpPr>
          <p:nvPr>
            <p:ph sz="quarter" idx="1"/>
          </p:nvPr>
        </p:nvSpPr>
        <p:spPr>
          <a:xfrm>
            <a:off x="612775" y="1600200"/>
            <a:ext cx="8153400" cy="4495800"/>
          </a:xfrm>
        </p:spPr>
        <p:txBody>
          <a:bodyPr>
            <a:normAutofit/>
          </a:bodyPr>
          <a:lstStyle/>
          <a:p>
            <a:pPr marL="514350" indent="-514350" eaLnBrk="1" hangingPunct="1">
              <a:lnSpc>
                <a:spcPct val="80000"/>
              </a:lnSpc>
              <a:buFont typeface="Calibri" charset="0"/>
              <a:buAutoNum type="arabicPeriod"/>
            </a:pPr>
            <a:r>
              <a:rPr lang="en-US" altLang="en-US" sz="2200" u="sng">
                <a:ea typeface="ＭＳ Ｐゴシック" charset="-128"/>
              </a:rPr>
              <a:t>Direct comparisons</a:t>
            </a:r>
            <a:r>
              <a:rPr lang="en-US" altLang="en-US" sz="2200">
                <a:ea typeface="ＭＳ Ｐゴシック" charset="-128"/>
              </a:rPr>
              <a:t>: If the comparable firms are </a:t>
            </a:r>
            <a:r>
              <a:rPr lang="ja-JP" altLang="en-US" sz="2200">
                <a:ea typeface="ＭＳ Ｐゴシック" charset="-128"/>
              </a:rPr>
              <a:t>“</a:t>
            </a:r>
            <a:r>
              <a:rPr lang="en-US" altLang="ja-JP" sz="2200">
                <a:ea typeface="ＭＳ Ｐゴシック" charset="-128"/>
              </a:rPr>
              <a:t>just like</a:t>
            </a:r>
            <a:r>
              <a:rPr lang="ja-JP" altLang="en-US" sz="2200">
                <a:ea typeface="ＭＳ Ｐゴシック" charset="-128"/>
              </a:rPr>
              <a:t>”</a:t>
            </a:r>
            <a:r>
              <a:rPr lang="en-US" altLang="ja-JP" sz="2200">
                <a:ea typeface="ＭＳ Ｐゴシック" charset="-128"/>
              </a:rPr>
              <a:t> your firm, you can compare multiples directly across the firms and conclude that your firm is expensive (cheap) if it trades at a multiple higher (lower) than the other firms.</a:t>
            </a:r>
          </a:p>
          <a:p>
            <a:pPr marL="514350" indent="-514350" eaLnBrk="1" hangingPunct="1">
              <a:lnSpc>
                <a:spcPct val="80000"/>
              </a:lnSpc>
              <a:buFont typeface="Calibri" charset="0"/>
              <a:buAutoNum type="arabicPeriod"/>
            </a:pPr>
            <a:r>
              <a:rPr lang="en-US" altLang="en-US" sz="2200" u="sng">
                <a:ea typeface="ＭＳ Ｐゴシック" charset="-128"/>
              </a:rPr>
              <a:t>Story telling</a:t>
            </a:r>
            <a:r>
              <a:rPr lang="en-US" altLang="en-US" sz="2200">
                <a:ea typeface="ＭＳ Ｐゴシック" charset="-128"/>
              </a:rPr>
              <a:t>: If there is a key dimension on which the firms vary, you can tell a story based upon your understanding of how value varies on that dimension.</a:t>
            </a:r>
          </a:p>
          <a:p>
            <a:pPr marL="639763" lvl="2" indent="0" eaLnBrk="1" hangingPunct="1">
              <a:lnSpc>
                <a:spcPct val="80000"/>
              </a:lnSpc>
              <a:buFont typeface="Wingdings" charset="2"/>
              <a:buNone/>
            </a:pPr>
            <a:r>
              <a:rPr lang="en-US" altLang="en-US" sz="1900">
                <a:ea typeface="ＭＳ Ｐゴシック" charset="-128"/>
              </a:rPr>
              <a:t>An example: This company trades at 12 times earnings, whereas the rest of the sector trades at 10 times earnings, but I think it is cheap because it has a much higher growth rate than the rest of the sector.</a:t>
            </a:r>
          </a:p>
          <a:p>
            <a:pPr marL="514350" indent="-514350" eaLnBrk="1" hangingPunct="1">
              <a:lnSpc>
                <a:spcPct val="80000"/>
              </a:lnSpc>
              <a:buFont typeface="Calibri" charset="0"/>
              <a:buAutoNum type="arabicPeriod"/>
            </a:pPr>
            <a:r>
              <a:rPr lang="en-US" altLang="en-US" sz="2200" u="sng">
                <a:ea typeface="ＭＳ Ｐゴシック" charset="-128"/>
              </a:rPr>
              <a:t>Modified multiple</a:t>
            </a:r>
            <a:r>
              <a:rPr lang="en-US" altLang="en-US" sz="2200">
                <a:ea typeface="ＭＳ Ｐゴシック" charset="-128"/>
              </a:rPr>
              <a:t>: You can modify the multiple to incorporate the dimension on which there are differences across firms.</a:t>
            </a:r>
          </a:p>
          <a:p>
            <a:pPr marL="514350" indent="-514350" eaLnBrk="1" hangingPunct="1">
              <a:lnSpc>
                <a:spcPct val="80000"/>
              </a:lnSpc>
              <a:buFont typeface="Calibri" charset="0"/>
              <a:buAutoNum type="arabicPeriod"/>
            </a:pPr>
            <a:r>
              <a:rPr lang="en-US" altLang="en-US" sz="2200" u="sng">
                <a:ea typeface="ＭＳ Ｐゴシック" charset="-128"/>
              </a:rPr>
              <a:t>Statistical techniques</a:t>
            </a:r>
            <a:r>
              <a:rPr lang="en-US" altLang="en-US" sz="2200">
                <a:ea typeface="ＭＳ Ｐゴシック" charset="-128"/>
              </a:rPr>
              <a:t>: If your firms vary on more than one dimension, you can try using multiple regressions (or variants thereof) to arrive at a </a:t>
            </a:r>
            <a:r>
              <a:rPr lang="ja-JP" altLang="en-US" sz="2200">
                <a:ea typeface="ＭＳ Ｐゴシック" charset="-128"/>
              </a:rPr>
              <a:t>“</a:t>
            </a:r>
            <a:r>
              <a:rPr lang="en-US" altLang="ja-JP" sz="2200">
                <a:ea typeface="ＭＳ Ｐゴシック" charset="-128"/>
              </a:rPr>
              <a:t>controlled</a:t>
            </a:r>
            <a:r>
              <a:rPr lang="ja-JP" altLang="en-US" sz="2200">
                <a:ea typeface="ＭＳ Ｐゴシック" charset="-128"/>
              </a:rPr>
              <a:t>”</a:t>
            </a:r>
            <a:r>
              <a:rPr lang="en-US" altLang="ja-JP" sz="2200">
                <a:ea typeface="ＭＳ Ｐゴシック" charset="-128"/>
              </a:rPr>
              <a:t> estimate for your firm.</a:t>
            </a:r>
            <a:endParaRPr lang="en-US" altLang="en-US" sz="2200">
              <a:ea typeface="ＭＳ Ｐゴシック" charset="-128"/>
            </a:endParaRPr>
          </a:p>
        </p:txBody>
      </p:sp>
      <p:sp>
        <p:nvSpPr>
          <p:cNvPr id="124931" name="Footer Placeholder 3"/>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5" name="Slide Number Placeholder 4"/>
          <p:cNvSpPr>
            <a:spLocks noGrp="1"/>
          </p:cNvSpPr>
          <p:nvPr>
            <p:ph type="sldNum"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E5D02E5F-E57C-454F-BEFE-AEFB021DB5FC}" type="slidenum">
              <a:rPr lang="en-US" altLang="en-US" sz="1200">
                <a:solidFill>
                  <a:srgbClr val="FFFFFF"/>
                </a:solidFill>
              </a:rPr>
              <a:pPr>
                <a:lnSpc>
                  <a:spcPct val="80000"/>
                </a:lnSpc>
              </a:pPr>
              <a:t>56</a:t>
            </a:fld>
            <a:endParaRPr lang="en-US" altLang="en-US" sz="1200">
              <a:solidFill>
                <a:srgbClr val="FFFFFF"/>
              </a:solidFill>
            </a:endParaRPr>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9569" name="Rectangle 2"/>
          <p:cNvSpPr>
            <a:spLocks noGrp="1" noChangeArrowheads="1"/>
          </p:cNvSpPr>
          <p:nvPr>
            <p:ph type="title"/>
          </p:nvPr>
        </p:nvSpPr>
        <p:spPr>
          <a:xfrm>
            <a:off x="612775" y="228600"/>
            <a:ext cx="8153400" cy="990600"/>
          </a:xfrm>
        </p:spPr>
        <p:txBody>
          <a:bodyPr>
            <a:normAutofit fontScale="90000"/>
          </a:bodyPr>
          <a:lstStyle/>
          <a:p>
            <a:pPr eaLnBrk="1" hangingPunct="1"/>
            <a:r>
              <a:rPr lang="en-US" altLang="en-US" sz="3200">
                <a:ea typeface="ＭＳ Ｐゴシック" charset="-128"/>
              </a:rPr>
              <a:t>Example 1: Let</a:t>
            </a:r>
            <a:r>
              <a:rPr lang="ja-JP" altLang="en-US" sz="3200">
                <a:ea typeface="ＭＳ Ｐゴシック" charset="-128"/>
              </a:rPr>
              <a:t>’</a:t>
            </a:r>
            <a:r>
              <a:rPr lang="en-US" altLang="ja-JP" sz="3200">
                <a:ea typeface="ＭＳ Ｐゴシック" charset="-128"/>
              </a:rPr>
              <a:t>s try some story telling</a:t>
            </a:r>
            <a:br>
              <a:rPr lang="en-US" altLang="ja-JP" sz="3200">
                <a:ea typeface="ＭＳ Ｐゴシック" charset="-128"/>
              </a:rPr>
            </a:br>
            <a:r>
              <a:rPr lang="en-US" altLang="ja-JP" sz="3200">
                <a:ea typeface="ＭＳ Ｐゴシック" charset="-128"/>
              </a:rPr>
              <a:t>Comparing PE ratios across firms in a sector</a:t>
            </a:r>
            <a:endParaRPr lang="en-US" altLang="en-US" sz="3200">
              <a:ea typeface="ＭＳ Ｐゴシック" charset="-128"/>
            </a:endParaRPr>
          </a:p>
        </p:txBody>
      </p:sp>
      <p:sp>
        <p:nvSpPr>
          <p:cNvPr id="109570" name="Rectangle 4"/>
          <p:cNvSpPr>
            <a:spLocks noGrp="1" noChangeArrowheads="1"/>
          </p:cNvSpPr>
          <p:nvPr>
            <p:ph sz="quarter" idx="1"/>
          </p:nvPr>
        </p:nvSpPr>
        <p:spPr>
          <a:xfrm>
            <a:off x="612775" y="1600200"/>
            <a:ext cx="8153400" cy="4495800"/>
          </a:xfrm>
        </p:spPr>
        <p:txBody>
          <a:bodyPr>
            <a:normAutofit fontScale="47500" lnSpcReduction="20000"/>
          </a:bodyPr>
          <a:lstStyle/>
          <a:p>
            <a:pPr marL="0" indent="0" eaLnBrk="1" fontAlgn="auto" hangingPunct="1">
              <a:spcAft>
                <a:spcPts val="0"/>
              </a:spcAft>
              <a:buFont typeface="Wingdings"/>
              <a:buNone/>
              <a:defRPr/>
            </a:pPr>
            <a:r>
              <a:rPr lang="en-US" sz="2900" i="1" dirty="0" smtClean="0">
                <a:ea typeface="+mn-ea"/>
                <a:cs typeface="+mn-cs"/>
              </a:rPr>
              <a:t>Company Name	Trailing PE	Expected Growth	Standard Deviation	</a:t>
            </a:r>
          </a:p>
          <a:p>
            <a:pPr marL="0" indent="0" eaLnBrk="1" fontAlgn="auto" hangingPunct="1">
              <a:spcAft>
                <a:spcPts val="0"/>
              </a:spcAft>
              <a:buFont typeface="Wingdings"/>
              <a:buNone/>
              <a:defRPr/>
            </a:pPr>
            <a:r>
              <a:rPr lang="en-US" sz="2900" dirty="0" smtClean="0">
                <a:ea typeface="+mn-ea"/>
                <a:cs typeface="+mn-cs"/>
              </a:rPr>
              <a:t>Coca-Cola Bottling            	29.18 	9.50%		20.58%	</a:t>
            </a:r>
          </a:p>
          <a:p>
            <a:pPr marL="0" indent="0" eaLnBrk="1" fontAlgn="auto" hangingPunct="1">
              <a:spcAft>
                <a:spcPts val="0"/>
              </a:spcAft>
              <a:buFont typeface="Wingdings"/>
              <a:buNone/>
              <a:defRPr/>
            </a:pPr>
            <a:r>
              <a:rPr lang="en-US" sz="2900" dirty="0" smtClean="0">
                <a:ea typeface="+mn-ea"/>
                <a:cs typeface="+mn-cs"/>
              </a:rPr>
              <a:t>Molson Inc. Ltd. 'A'          	43.65 	15.50%		21.88%	</a:t>
            </a:r>
          </a:p>
          <a:p>
            <a:pPr marL="0" indent="0" eaLnBrk="1" fontAlgn="auto" hangingPunct="1">
              <a:spcAft>
                <a:spcPts val="0"/>
              </a:spcAft>
              <a:buFont typeface="Wingdings"/>
              <a:buNone/>
              <a:defRPr/>
            </a:pPr>
            <a:r>
              <a:rPr lang="en-US" sz="2900" dirty="0" smtClean="0">
                <a:ea typeface="+mn-ea"/>
                <a:cs typeface="+mn-cs"/>
              </a:rPr>
              <a:t>Anheuser-Busch                	24.31 	11.00%		22.92%	</a:t>
            </a:r>
          </a:p>
          <a:p>
            <a:pPr marL="0" indent="0" eaLnBrk="1" fontAlgn="auto" hangingPunct="1">
              <a:spcAft>
                <a:spcPts val="0"/>
              </a:spcAft>
              <a:buFont typeface="Wingdings"/>
              <a:buNone/>
              <a:defRPr/>
            </a:pPr>
            <a:r>
              <a:rPr lang="en-US" sz="2900" dirty="0" smtClean="0">
                <a:ea typeface="+mn-ea"/>
                <a:cs typeface="+mn-cs"/>
              </a:rPr>
              <a:t>Corby Distilleries Ltd.       	16.24 	7.50%		23.66%	</a:t>
            </a:r>
          </a:p>
          <a:p>
            <a:pPr marL="0" indent="0" eaLnBrk="1" fontAlgn="auto" hangingPunct="1">
              <a:spcAft>
                <a:spcPts val="0"/>
              </a:spcAft>
              <a:buFont typeface="Wingdings"/>
              <a:buNone/>
              <a:defRPr/>
            </a:pPr>
            <a:r>
              <a:rPr lang="en-US" sz="2900" dirty="0" err="1" smtClean="0">
                <a:ea typeface="+mn-ea"/>
                <a:cs typeface="+mn-cs"/>
              </a:rPr>
              <a:t>Chalone</a:t>
            </a:r>
            <a:r>
              <a:rPr lang="en-US" sz="2900" dirty="0" smtClean="0">
                <a:ea typeface="+mn-ea"/>
                <a:cs typeface="+mn-cs"/>
              </a:rPr>
              <a:t> Wine Group    	21.76 	14.00%		24.08%	</a:t>
            </a:r>
          </a:p>
          <a:p>
            <a:pPr marL="0" indent="0" eaLnBrk="1" fontAlgn="auto" hangingPunct="1">
              <a:spcAft>
                <a:spcPts val="0"/>
              </a:spcAft>
              <a:buFont typeface="Wingdings"/>
              <a:buNone/>
              <a:defRPr/>
            </a:pPr>
            <a:r>
              <a:rPr lang="en-US" sz="2900" dirty="0" smtClean="0">
                <a:ea typeface="+mn-ea"/>
                <a:cs typeface="+mn-cs"/>
              </a:rPr>
              <a:t>Andres Wines Ltd. 'A'        8.96 	3.50%		24.70%	</a:t>
            </a:r>
          </a:p>
          <a:p>
            <a:pPr marL="0" indent="0" eaLnBrk="1" fontAlgn="auto" hangingPunct="1">
              <a:spcAft>
                <a:spcPts val="0"/>
              </a:spcAft>
              <a:buFont typeface="Wingdings"/>
              <a:buNone/>
              <a:defRPr/>
            </a:pPr>
            <a:r>
              <a:rPr lang="en-US" sz="2900" dirty="0" err="1" smtClean="0">
                <a:ea typeface="+mn-ea"/>
                <a:cs typeface="+mn-cs"/>
              </a:rPr>
              <a:t>Todhunter</a:t>
            </a:r>
            <a:r>
              <a:rPr lang="en-US" sz="2900" dirty="0" smtClean="0">
                <a:ea typeface="+mn-ea"/>
                <a:cs typeface="+mn-cs"/>
              </a:rPr>
              <a:t> Int'l               	8.94 	3.00%		25.74%	</a:t>
            </a:r>
          </a:p>
          <a:p>
            <a:pPr marL="0" indent="0" eaLnBrk="1" fontAlgn="auto" hangingPunct="1">
              <a:spcAft>
                <a:spcPts val="0"/>
              </a:spcAft>
              <a:buFont typeface="Wingdings"/>
              <a:buNone/>
              <a:defRPr/>
            </a:pPr>
            <a:r>
              <a:rPr lang="en-US" sz="2900" dirty="0" smtClean="0">
                <a:ea typeface="+mn-ea"/>
                <a:cs typeface="+mn-cs"/>
              </a:rPr>
              <a:t>Brown-Forman 'B'             10.07 	11.50%		29.43%	</a:t>
            </a:r>
          </a:p>
          <a:p>
            <a:pPr marL="0" indent="0" eaLnBrk="1" fontAlgn="auto" hangingPunct="1">
              <a:spcAft>
                <a:spcPts val="0"/>
              </a:spcAft>
              <a:buFont typeface="Wingdings"/>
              <a:buNone/>
              <a:defRPr/>
            </a:pPr>
            <a:r>
              <a:rPr lang="en-US" sz="2900" dirty="0" smtClean="0">
                <a:ea typeface="+mn-ea"/>
                <a:cs typeface="+mn-cs"/>
              </a:rPr>
              <a:t>Coors (Adolph) 'B'            	23.02 	10.00%		29.52%	</a:t>
            </a:r>
          </a:p>
          <a:p>
            <a:pPr marL="0" indent="0" eaLnBrk="1" fontAlgn="auto" hangingPunct="1">
              <a:spcAft>
                <a:spcPts val="0"/>
              </a:spcAft>
              <a:buFont typeface="Wingdings"/>
              <a:buNone/>
              <a:defRPr/>
            </a:pPr>
            <a:r>
              <a:rPr lang="en-US" sz="2900" dirty="0" smtClean="0">
                <a:ea typeface="+mn-ea"/>
                <a:cs typeface="+mn-cs"/>
              </a:rPr>
              <a:t>PepsiCo, Inc.                 	33.00 	10.50%		31.35%	</a:t>
            </a:r>
          </a:p>
          <a:p>
            <a:pPr marL="0" indent="0" eaLnBrk="1" fontAlgn="auto" hangingPunct="1">
              <a:spcAft>
                <a:spcPts val="0"/>
              </a:spcAft>
              <a:buFont typeface="Wingdings"/>
              <a:buNone/>
              <a:defRPr/>
            </a:pPr>
            <a:r>
              <a:rPr lang="en-US" sz="2900" dirty="0" smtClean="0">
                <a:ea typeface="+mn-ea"/>
                <a:cs typeface="+mn-cs"/>
              </a:rPr>
              <a:t>Coca-Cola                     	44.33 	19.00%		35.51%	</a:t>
            </a:r>
          </a:p>
          <a:p>
            <a:pPr marL="0" indent="0" eaLnBrk="1" fontAlgn="auto" hangingPunct="1">
              <a:spcAft>
                <a:spcPts val="0"/>
              </a:spcAft>
              <a:buFont typeface="Wingdings"/>
              <a:buNone/>
              <a:defRPr/>
            </a:pPr>
            <a:r>
              <a:rPr lang="en-US" sz="2900" dirty="0" smtClean="0">
                <a:ea typeface="+mn-ea"/>
                <a:cs typeface="+mn-cs"/>
              </a:rPr>
              <a:t>Boston Beer 'A'               	10.59 	17.13%		39.58%	</a:t>
            </a:r>
          </a:p>
          <a:p>
            <a:pPr marL="0" indent="0" eaLnBrk="1" fontAlgn="auto" hangingPunct="1">
              <a:spcAft>
                <a:spcPts val="0"/>
              </a:spcAft>
              <a:buFont typeface="Wingdings"/>
              <a:buNone/>
              <a:defRPr/>
            </a:pPr>
            <a:r>
              <a:rPr lang="en-US" sz="2900" dirty="0" smtClean="0">
                <a:ea typeface="+mn-ea"/>
                <a:cs typeface="+mn-cs"/>
              </a:rPr>
              <a:t>Whitman Corp.                 	25.19 	11.50%		44.26%	</a:t>
            </a:r>
          </a:p>
          <a:p>
            <a:pPr marL="0" indent="0" eaLnBrk="1" fontAlgn="auto" hangingPunct="1">
              <a:spcAft>
                <a:spcPts val="0"/>
              </a:spcAft>
              <a:buFont typeface="Wingdings"/>
              <a:buNone/>
              <a:defRPr/>
            </a:pPr>
            <a:r>
              <a:rPr lang="en-US" sz="2900" dirty="0" err="1" smtClean="0">
                <a:ea typeface="+mn-ea"/>
                <a:cs typeface="+mn-cs"/>
              </a:rPr>
              <a:t>Mondavi</a:t>
            </a:r>
            <a:r>
              <a:rPr lang="en-US" sz="2900" dirty="0" smtClean="0">
                <a:ea typeface="+mn-ea"/>
                <a:cs typeface="+mn-cs"/>
              </a:rPr>
              <a:t> (Robert) 'A'        16.47 	14.00%		45.84%	</a:t>
            </a:r>
          </a:p>
          <a:p>
            <a:pPr marL="0" indent="0" eaLnBrk="1" fontAlgn="auto" hangingPunct="1">
              <a:spcAft>
                <a:spcPts val="0"/>
              </a:spcAft>
              <a:buFont typeface="Wingdings"/>
              <a:buNone/>
              <a:defRPr/>
            </a:pPr>
            <a:r>
              <a:rPr lang="en-US" sz="2900" dirty="0" smtClean="0">
                <a:ea typeface="+mn-ea"/>
                <a:cs typeface="+mn-cs"/>
              </a:rPr>
              <a:t>Coca-Cola Enterprises       37.14 	27.00%		51.34%</a:t>
            </a:r>
          </a:p>
          <a:p>
            <a:pPr marL="0" indent="0" eaLnBrk="1" fontAlgn="auto" hangingPunct="1">
              <a:spcAft>
                <a:spcPts val="0"/>
              </a:spcAft>
              <a:buFont typeface="Wingdings"/>
              <a:buNone/>
              <a:defRPr/>
            </a:pPr>
            <a:r>
              <a:rPr lang="en-US" sz="2900" dirty="0" smtClean="0">
                <a:ea typeface="+mn-ea"/>
                <a:cs typeface="+mn-cs"/>
              </a:rPr>
              <a:t>Hansen Natural Corp           9.70 	17.00%		62.45%</a:t>
            </a:r>
            <a:r>
              <a:rPr lang="en-US" dirty="0" smtClean="0">
                <a:ea typeface="+mn-ea"/>
                <a:cs typeface="+mn-cs"/>
              </a:rPr>
              <a:t>		</a:t>
            </a:r>
            <a:endParaRPr lang="en-US" dirty="0">
              <a:ea typeface="+mn-ea"/>
              <a:cs typeface="+mn-cs"/>
            </a:endParaRPr>
          </a:p>
        </p:txBody>
      </p:sp>
      <p:sp>
        <p:nvSpPr>
          <p:cNvPr id="126979" name="Footer Placeholder 3"/>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5" name="Slide Number Placeholder 4"/>
          <p:cNvSpPr>
            <a:spLocks noGrp="1"/>
          </p:cNvSpPr>
          <p:nvPr>
            <p:ph type="sldNum"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3F7808F3-A1E1-F848-AFCC-2223FE2B53EF}" type="slidenum">
              <a:rPr lang="en-US" altLang="en-US" sz="1200">
                <a:solidFill>
                  <a:srgbClr val="FFFFFF"/>
                </a:solidFill>
              </a:rPr>
              <a:pPr>
                <a:lnSpc>
                  <a:spcPct val="80000"/>
                </a:lnSpc>
              </a:pPr>
              <a:t>57</a:t>
            </a:fld>
            <a:endParaRPr lang="en-US" altLang="en-US" sz="1200">
              <a:solidFill>
                <a:srgbClr val="FFFFFF"/>
              </a:solidFill>
            </a:endParaRPr>
          </a:p>
        </p:txBody>
      </p:sp>
    </p:spTree>
  </p:cSld>
  <p:clrMapOvr>
    <a:masterClrMapping/>
  </p:clrMapOvr>
  <p:transition/>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9025"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A Question</a:t>
            </a:r>
          </a:p>
        </p:txBody>
      </p:sp>
      <p:sp>
        <p:nvSpPr>
          <p:cNvPr id="129026" name="Rectangle 3"/>
          <p:cNvSpPr>
            <a:spLocks noGrp="1" noChangeArrowheads="1"/>
          </p:cNvSpPr>
          <p:nvPr>
            <p:ph sz="quarter" idx="1"/>
          </p:nvPr>
        </p:nvSpPr>
        <p:spPr>
          <a:xfrm>
            <a:off x="612775" y="1600200"/>
            <a:ext cx="8153400" cy="4495800"/>
          </a:xfrm>
        </p:spPr>
        <p:txBody>
          <a:bodyPr/>
          <a:lstStyle/>
          <a:p>
            <a:pPr eaLnBrk="1" hangingPunct="1"/>
            <a:r>
              <a:rPr lang="en-US" altLang="en-US">
                <a:ea typeface="ＭＳ Ｐゴシック" charset="-128"/>
              </a:rPr>
              <a:t>You are reading an equity research report on this sector, and the analyst claims that Andres Wine and Hansen Natural are under valued because they have low PE ratios. Would you agree?</a:t>
            </a:r>
          </a:p>
          <a:p>
            <a:pPr marL="833438" lvl="1" indent="-514350" eaLnBrk="1" hangingPunct="1">
              <a:buFont typeface="Calibri" charset="0"/>
              <a:buAutoNum type="alphaLcPeriod"/>
            </a:pPr>
            <a:r>
              <a:rPr lang="en-US" altLang="en-US">
                <a:ea typeface="ＭＳ Ｐゴシック" charset="-128"/>
              </a:rPr>
              <a:t>Yes</a:t>
            </a:r>
          </a:p>
          <a:p>
            <a:pPr marL="833438" lvl="1" indent="-514350" eaLnBrk="1" hangingPunct="1">
              <a:buFont typeface="Calibri" charset="0"/>
              <a:buAutoNum type="alphaLcPeriod"/>
            </a:pPr>
            <a:r>
              <a:rPr lang="en-US" altLang="en-US">
                <a:ea typeface="ＭＳ Ｐゴシック" charset="-128"/>
              </a:rPr>
              <a:t>No</a:t>
            </a:r>
          </a:p>
          <a:p>
            <a:pPr eaLnBrk="1" hangingPunct="1"/>
            <a:r>
              <a:rPr lang="en-US" altLang="en-US">
                <a:ea typeface="ＭＳ Ｐゴシック" charset="-128"/>
              </a:rPr>
              <a:t>Why or why not?</a:t>
            </a:r>
          </a:p>
        </p:txBody>
      </p:sp>
      <p:sp>
        <p:nvSpPr>
          <p:cNvPr id="129027" name="Footer Placeholder 3"/>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5" name="Slide Number Placeholder 4"/>
          <p:cNvSpPr>
            <a:spLocks noGrp="1"/>
          </p:cNvSpPr>
          <p:nvPr>
            <p:ph type="sldNum"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6FBC2709-6A87-D348-96BF-1594D3C8E15B}" type="slidenum">
              <a:rPr lang="en-US" altLang="en-US" sz="1200">
                <a:solidFill>
                  <a:srgbClr val="FFFFFF"/>
                </a:solidFill>
              </a:rPr>
              <a:pPr>
                <a:lnSpc>
                  <a:spcPct val="80000"/>
                </a:lnSpc>
              </a:pPr>
              <a:t>58</a:t>
            </a:fld>
            <a:endParaRPr lang="en-US" altLang="en-US" sz="1200">
              <a:solidFill>
                <a:srgbClr val="FFFFFF"/>
              </a:solidFill>
            </a:endParaRPr>
          </a:p>
        </p:txBody>
      </p:sp>
    </p:spTree>
  </p:cSld>
  <p:clrMapOvr>
    <a:masterClrMapping/>
  </p:clrMapOvr>
  <p:transition/>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3665" name="Rectangle 2"/>
          <p:cNvSpPr>
            <a:spLocks noGrp="1" noChangeArrowheads="1"/>
          </p:cNvSpPr>
          <p:nvPr>
            <p:ph type="title"/>
          </p:nvPr>
        </p:nvSpPr>
        <p:spPr>
          <a:xfrm>
            <a:off x="612775" y="228600"/>
            <a:ext cx="8153400" cy="990600"/>
          </a:xfrm>
        </p:spPr>
        <p:txBody>
          <a:bodyPr>
            <a:normAutofit fontScale="90000"/>
          </a:bodyPr>
          <a:lstStyle/>
          <a:p>
            <a:pPr eaLnBrk="1" fontAlgn="auto" hangingPunct="1">
              <a:spcAft>
                <a:spcPts val="0"/>
              </a:spcAft>
              <a:defRPr/>
            </a:pPr>
            <a:r>
              <a:rPr lang="en-US" smtClean="0">
                <a:ea typeface="+mj-ea"/>
                <a:cs typeface="+mj-cs"/>
              </a:rPr>
              <a:t>Example 2: Fact-based story telling</a:t>
            </a:r>
            <a:br>
              <a:rPr lang="en-US" smtClean="0">
                <a:ea typeface="+mj-ea"/>
                <a:cs typeface="+mj-cs"/>
              </a:rPr>
            </a:br>
            <a:r>
              <a:rPr lang="en-US" smtClean="0">
                <a:ea typeface="+mj-ea"/>
                <a:cs typeface="+mj-cs"/>
              </a:rPr>
              <a:t> Comparing PE Ratios across a Sector: PE</a:t>
            </a:r>
            <a:endParaRPr lang="en-US">
              <a:ea typeface="+mj-ea"/>
              <a:cs typeface="+mj-cs"/>
            </a:endParaRPr>
          </a:p>
        </p:txBody>
      </p:sp>
      <p:graphicFrame>
        <p:nvGraphicFramePr>
          <p:cNvPr id="131074" name="Object 2"/>
          <p:cNvGraphicFramePr>
            <a:graphicFrameLocks noGrp="1" noChangeAspect="1"/>
          </p:cNvGraphicFramePr>
          <p:nvPr>
            <p:ph sz="quarter" idx="1"/>
          </p:nvPr>
        </p:nvGraphicFramePr>
        <p:xfrm>
          <a:off x="2327275" y="1695450"/>
          <a:ext cx="4724400" cy="4305300"/>
        </p:xfrm>
        <a:graphic>
          <a:graphicData uri="http://schemas.openxmlformats.org/presentationml/2006/ole">
            <mc:AlternateContent xmlns:mc="http://schemas.openxmlformats.org/markup-compatibility/2006">
              <mc:Choice xmlns:v="urn:schemas-microsoft-com:vml" Requires="v">
                <p:oleObj spid="_x0000_s131121" name="Worksheet" r:id="rId5" imgW="4724400" imgH="4305300" progId="Excel.Sheet.8">
                  <p:embed/>
                </p:oleObj>
              </mc:Choice>
              <mc:Fallback>
                <p:oleObj name="Worksheet" r:id="rId5" imgW="4724400" imgH="4305300" progId="Excel.Sheet.8">
                  <p:embed/>
                  <p:pic>
                    <p:nvPicPr>
                      <p:cNvPr id="0" name="Object 2"/>
                      <p:cNvPicPr>
                        <a:picLocks noGrp="1"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2327275" y="1695450"/>
                        <a:ext cx="4724400" cy="4305300"/>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131075" name="Footer Placeholder 3"/>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5" name="Slide Number Placeholder 4"/>
          <p:cNvSpPr>
            <a:spLocks noGrp="1"/>
          </p:cNvSpPr>
          <p:nvPr>
            <p:ph type="sldNum"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98BBF756-A65D-0048-B121-E272F559AF9F}" type="slidenum">
              <a:rPr lang="en-US" altLang="en-US" sz="1200">
                <a:solidFill>
                  <a:srgbClr val="FFFFFF"/>
                </a:solidFill>
              </a:rPr>
              <a:pPr>
                <a:lnSpc>
                  <a:spcPct val="80000"/>
                </a:lnSpc>
              </a:pPr>
              <a:t>59</a:t>
            </a:fld>
            <a:endParaRPr lang="en-US" altLang="en-US" sz="1200">
              <a:solidFill>
                <a:srgbClr val="FFFFFF"/>
              </a:solidFill>
            </a:endParaRPr>
          </a:p>
        </p:txBody>
      </p:sp>
    </p:spTree>
  </p:cSld>
  <p:clrMapOvr>
    <a:masterClrMapping/>
  </p:clrMapOvr>
  <p:timing>
    <p:tnLst>
      <p:par>
        <p:cTn id="1" dur="indefinite" restart="never" nodeType="tmRoot"/>
      </p:par>
    </p:tn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21"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PE, Growth and Risk</a:t>
            </a:r>
          </a:p>
        </p:txBody>
      </p:sp>
      <p:sp>
        <p:nvSpPr>
          <p:cNvPr id="115714" name="Rectangle 3"/>
          <p:cNvSpPr>
            <a:spLocks noGrp="1" noChangeArrowheads="1"/>
          </p:cNvSpPr>
          <p:nvPr>
            <p:ph sz="quarter" idx="1"/>
          </p:nvPr>
        </p:nvSpPr>
        <p:spPr>
          <a:xfrm>
            <a:off x="612775" y="1600200"/>
            <a:ext cx="8153400" cy="4495800"/>
          </a:xfrm>
        </p:spPr>
        <p:txBody>
          <a:bodyPr>
            <a:normAutofit/>
          </a:bodyPr>
          <a:lstStyle/>
          <a:p>
            <a:pPr marL="0" indent="0" eaLnBrk="1" hangingPunct="1">
              <a:buFont typeface="Wingdings" charset="2"/>
              <a:buNone/>
            </a:pPr>
            <a:r>
              <a:rPr lang="en-US" altLang="en-US">
                <a:ea typeface="ＭＳ Ｐゴシック" charset="-128"/>
              </a:rPr>
              <a:t>Dependent variable is:	PE	 </a:t>
            </a:r>
          </a:p>
          <a:p>
            <a:pPr marL="0" indent="0" eaLnBrk="1" hangingPunct="1">
              <a:buFont typeface="Wingdings" charset="2"/>
              <a:buNone/>
            </a:pPr>
            <a:r>
              <a:rPr lang="en-US" altLang="en-US">
                <a:ea typeface="ＭＳ Ｐゴシック" charset="-128"/>
              </a:rPr>
              <a:t>R squared = 66.2%     R squared (adjusted) = 63.1%</a:t>
            </a:r>
          </a:p>
          <a:p>
            <a:pPr marL="319088" lvl="1" indent="0" eaLnBrk="1" hangingPunct="1">
              <a:buFont typeface="Wingdings 2" charset="2"/>
              <a:buNone/>
            </a:pPr>
            <a:r>
              <a:rPr lang="en-US" altLang="en-US">
                <a:ea typeface="ＭＳ Ｐゴシック" charset="-128"/>
              </a:rPr>
              <a:t>Variable		Coefficient	SE	t-ratio	Probability</a:t>
            </a:r>
          </a:p>
          <a:p>
            <a:pPr marL="319088" lvl="1" indent="0" eaLnBrk="1" hangingPunct="1">
              <a:buFont typeface="Wingdings 2" charset="2"/>
              <a:buNone/>
            </a:pPr>
            <a:r>
              <a:rPr lang="en-US" altLang="en-US">
                <a:ea typeface="ＭＳ Ｐゴシック" charset="-128"/>
              </a:rPr>
              <a:t>Constant		13.1151	3.471	3.78	0.0010</a:t>
            </a:r>
          </a:p>
          <a:p>
            <a:pPr marL="319088" lvl="1" indent="0" eaLnBrk="1" hangingPunct="1">
              <a:buFont typeface="Wingdings 2" charset="2"/>
              <a:buNone/>
            </a:pPr>
            <a:r>
              <a:rPr lang="en-US" altLang="en-US">
                <a:ea typeface="ＭＳ Ｐゴシック" charset="-128"/>
              </a:rPr>
              <a:t>Growth rate	121.223	19.27	6.29	 ≤ 0.0001</a:t>
            </a:r>
          </a:p>
          <a:p>
            <a:pPr marL="319088" lvl="1" indent="0" eaLnBrk="1" hangingPunct="1">
              <a:buFont typeface="Wingdings 2" charset="2"/>
              <a:buNone/>
            </a:pPr>
            <a:r>
              <a:rPr lang="en-US" altLang="en-US">
                <a:ea typeface="ＭＳ Ｐゴシック" charset="-128"/>
              </a:rPr>
              <a:t>Emerging Market 	-13.8531	3.606	-3.84	0.0009</a:t>
            </a:r>
          </a:p>
          <a:p>
            <a:pPr marL="0" indent="0" eaLnBrk="1" hangingPunct="1">
              <a:buFont typeface="Wingdings" charset="2"/>
              <a:buNone/>
            </a:pPr>
            <a:r>
              <a:rPr lang="en-US" altLang="en-US">
                <a:ea typeface="ＭＳ Ｐゴシック" charset="-128"/>
              </a:rPr>
              <a:t>Emerging Market is a dummy: 	1 if emerging market</a:t>
            </a:r>
          </a:p>
          <a:p>
            <a:pPr marL="0" indent="0" eaLnBrk="1" hangingPunct="1">
              <a:buFont typeface="Wingdings" charset="2"/>
              <a:buNone/>
            </a:pPr>
            <a:r>
              <a:rPr lang="en-US" altLang="en-US">
                <a:ea typeface="ＭＳ Ｐゴシック" charset="-128"/>
              </a:rPr>
              <a:t>		         			0 if not</a:t>
            </a:r>
          </a:p>
          <a:p>
            <a:pPr marL="0" indent="0" eaLnBrk="1" hangingPunct="1"/>
            <a:endParaRPr lang="en-US" altLang="en-US">
              <a:ea typeface="ＭＳ Ｐゴシック" charset="-128"/>
            </a:endParaRPr>
          </a:p>
        </p:txBody>
      </p:sp>
      <p:sp>
        <p:nvSpPr>
          <p:cNvPr id="133123" name="Footer Placeholder 3"/>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5" name="Slide Number Placeholder 4"/>
          <p:cNvSpPr>
            <a:spLocks noGrp="1"/>
          </p:cNvSpPr>
          <p:nvPr>
            <p:ph type="sldNum"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E5902023-37C9-C546-98BC-C09932FDA112}" type="slidenum">
              <a:rPr lang="en-US" altLang="en-US" sz="1200">
                <a:solidFill>
                  <a:srgbClr val="FFFFFF"/>
                </a:solidFill>
              </a:rPr>
              <a:pPr>
                <a:lnSpc>
                  <a:spcPct val="80000"/>
                </a:lnSpc>
              </a:pPr>
              <a:t>60</a:t>
            </a:fld>
            <a:endParaRPr lang="en-US" altLang="en-US" sz="1200">
              <a:solidFill>
                <a:srgbClr val="FFFFFF"/>
              </a:solidFill>
            </a:endParaRPr>
          </a:p>
        </p:txBody>
      </p:sp>
    </p:spTree>
  </p:cSld>
  <p:clrMapOvr>
    <a:masterClrMapping/>
  </p:clrMapOvr>
  <p:timing>
    <p:tnLst>
      <p:par>
        <p:cTn id="1" dur="indefinite" restart="never" nodeType="tmRoot"/>
      </p:par>
    </p:tn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5169"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Is Telebras under valued?</a:t>
            </a:r>
          </a:p>
        </p:txBody>
      </p:sp>
      <p:sp>
        <p:nvSpPr>
          <p:cNvPr id="135170" name="Rectangle 3"/>
          <p:cNvSpPr>
            <a:spLocks noGrp="1" noChangeArrowheads="1"/>
          </p:cNvSpPr>
          <p:nvPr>
            <p:ph sz="quarter" idx="1"/>
          </p:nvPr>
        </p:nvSpPr>
        <p:spPr>
          <a:xfrm>
            <a:off x="612775" y="1600200"/>
            <a:ext cx="8153400" cy="4495800"/>
          </a:xfrm>
        </p:spPr>
        <p:txBody>
          <a:bodyPr/>
          <a:lstStyle/>
          <a:p>
            <a:pPr eaLnBrk="1" hangingPunct="1"/>
            <a:r>
              <a:rPr lang="en-US" altLang="en-US">
                <a:ea typeface="ＭＳ Ｐゴシック" charset="-128"/>
              </a:rPr>
              <a:t>Predicted PE = 13.12 + 121.22 (.075) - 13.85 (1) = 8.35</a:t>
            </a:r>
          </a:p>
          <a:p>
            <a:pPr eaLnBrk="1" hangingPunct="1"/>
            <a:r>
              <a:rPr lang="en-US" altLang="en-US">
                <a:ea typeface="ＭＳ Ｐゴシック" charset="-128"/>
              </a:rPr>
              <a:t>At an actual price to earnings ratio of 8.9, Telebras is slightly overvalued.</a:t>
            </a:r>
          </a:p>
          <a:p>
            <a:pPr eaLnBrk="1" hangingPunct="1"/>
            <a:r>
              <a:rPr lang="en-US" altLang="en-US" u="sng">
                <a:ea typeface="ＭＳ Ｐゴシック" charset="-128"/>
              </a:rPr>
              <a:t>Bottom line</a:t>
            </a:r>
            <a:r>
              <a:rPr lang="en-US" altLang="en-US">
                <a:ea typeface="ＭＳ Ｐゴシック" charset="-128"/>
              </a:rPr>
              <a:t>: Just because a company trades at a low PE ratio does not make it cheap. </a:t>
            </a:r>
          </a:p>
          <a:p>
            <a:pPr eaLnBrk="1" hangingPunct="1"/>
            <a:endParaRPr lang="en-US" altLang="en-US">
              <a:ea typeface="ＭＳ Ｐゴシック" charset="-128"/>
            </a:endParaRPr>
          </a:p>
        </p:txBody>
      </p:sp>
      <p:sp>
        <p:nvSpPr>
          <p:cNvPr id="135171" name="Footer Placeholder 3"/>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5" name="Slide Number Placeholder 4"/>
          <p:cNvSpPr>
            <a:spLocks noGrp="1"/>
          </p:cNvSpPr>
          <p:nvPr>
            <p:ph type="sldNum"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6FE0A5DF-A6F9-BD44-ABD4-BD0835EADAF6}" type="slidenum">
              <a:rPr lang="en-US" altLang="en-US" sz="1200">
                <a:solidFill>
                  <a:srgbClr val="FFFFFF"/>
                </a:solidFill>
              </a:rPr>
              <a:pPr>
                <a:lnSpc>
                  <a:spcPct val="80000"/>
                </a:lnSpc>
              </a:pPr>
              <a:t>61</a:t>
            </a:fld>
            <a:endParaRPr lang="en-US" altLang="en-US" sz="1200">
              <a:solidFill>
                <a:srgbClr val="FFFFFF"/>
              </a:solidFill>
            </a:endParaRPr>
          </a:p>
        </p:txBody>
      </p:sp>
    </p:spTree>
  </p:cSld>
  <p:clrMapOvr>
    <a:masterClrMapping/>
  </p:clrMapOvr>
  <p:timing>
    <p:tnLst>
      <p:par>
        <p:cTn id="1" dur="indefinite" restart="never" nodeType="tmRoot"/>
      </p:par>
    </p:tn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9809" name="Title 1"/>
          <p:cNvSpPr>
            <a:spLocks noGrp="1"/>
          </p:cNvSpPr>
          <p:nvPr>
            <p:ph type="title"/>
          </p:nvPr>
        </p:nvSpPr>
        <p:spPr>
          <a:xfrm>
            <a:off x="0" y="228600"/>
            <a:ext cx="8766175" cy="990600"/>
          </a:xfrm>
        </p:spPr>
        <p:txBody>
          <a:bodyPr>
            <a:normAutofit fontScale="90000"/>
          </a:bodyPr>
          <a:lstStyle/>
          <a:p>
            <a:pPr eaLnBrk="1" fontAlgn="auto" hangingPunct="1">
              <a:spcAft>
                <a:spcPts val="0"/>
              </a:spcAft>
              <a:defRPr/>
            </a:pPr>
            <a:r>
              <a:rPr lang="en-US" dirty="0" smtClean="0">
                <a:ea typeface="+mj-ea"/>
                <a:cs typeface="+mj-cs"/>
              </a:rPr>
              <a:t>Example 3: An Eyeballing Exercise with P/BV Ratios</a:t>
            </a:r>
            <a:br>
              <a:rPr lang="en-US" dirty="0" smtClean="0">
                <a:ea typeface="+mj-ea"/>
                <a:cs typeface="+mj-cs"/>
              </a:rPr>
            </a:br>
            <a:r>
              <a:rPr lang="en-US" dirty="0" smtClean="0">
                <a:ea typeface="+mj-ea"/>
                <a:cs typeface="+mj-cs"/>
              </a:rPr>
              <a:t>European Banks in 2010</a:t>
            </a:r>
            <a:endParaRPr lang="en-US" dirty="0">
              <a:ea typeface="+mj-ea"/>
              <a:cs typeface="+mj-cs"/>
            </a:endParaRPr>
          </a:p>
        </p:txBody>
      </p:sp>
      <p:graphicFrame>
        <p:nvGraphicFramePr>
          <p:cNvPr id="4" name="Content Placeholder 3"/>
          <p:cNvGraphicFramePr>
            <a:graphicFrameLocks noGrp="1"/>
          </p:cNvGraphicFramePr>
          <p:nvPr>
            <p:ph sz="quarter" idx="1"/>
          </p:nvPr>
        </p:nvGraphicFramePr>
        <p:xfrm>
          <a:off x="1143000" y="1752600"/>
          <a:ext cx="7213600" cy="4107012"/>
        </p:xfrm>
        <a:graphic>
          <a:graphicData uri="http://schemas.openxmlformats.org/drawingml/2006/table">
            <a:tbl>
              <a:tblPr/>
              <a:tblGrid>
                <a:gridCol w="3200400"/>
                <a:gridCol w="914400"/>
                <a:gridCol w="1549400"/>
                <a:gridCol w="1549400"/>
              </a:tblGrid>
              <a:tr h="195565">
                <a:tc>
                  <a:txBody>
                    <a:body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sz="1200" b="0" i="1" u="none" strike="noStrike" cap="none" normalizeH="0" baseline="0" dirty="0">
                          <a:ln>
                            <a:noFill/>
                          </a:ln>
                          <a:solidFill>
                            <a:schemeClr val="tx1"/>
                          </a:solidFill>
                          <a:effectLst/>
                          <a:latin typeface="Arial" charset="0"/>
                        </a:rPr>
                        <a:t>Name</a:t>
                      </a:r>
                    </a:p>
                  </a:txBody>
                  <a:tcPr marL="12700" marR="12700" marT="12692"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sz="1200" b="0" i="1" u="none" strike="noStrike" cap="none" normalizeH="0" baseline="0">
                          <a:ln>
                            <a:noFill/>
                          </a:ln>
                          <a:solidFill>
                            <a:schemeClr val="tx1"/>
                          </a:solidFill>
                          <a:effectLst/>
                          <a:latin typeface="Arial" charset="0"/>
                        </a:rPr>
                        <a:t>PBV Ratio</a:t>
                      </a:r>
                    </a:p>
                  </a:txBody>
                  <a:tcPr marL="12700" marR="12700" marT="12692"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sz="1200" b="0" i="1" u="none" strike="noStrike" cap="none" normalizeH="0" baseline="0">
                          <a:ln>
                            <a:noFill/>
                          </a:ln>
                          <a:solidFill>
                            <a:schemeClr val="tx1"/>
                          </a:solidFill>
                          <a:effectLst/>
                          <a:latin typeface="Arial" charset="0"/>
                        </a:rPr>
                        <a:t>Return on Equity</a:t>
                      </a:r>
                    </a:p>
                  </a:txBody>
                  <a:tcPr marL="12700" marR="12700" marT="12692"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sz="1200" b="0" i="1" u="none" strike="noStrike" cap="none" normalizeH="0" baseline="0">
                          <a:ln>
                            <a:noFill/>
                          </a:ln>
                          <a:solidFill>
                            <a:schemeClr val="tx1"/>
                          </a:solidFill>
                          <a:effectLst/>
                          <a:latin typeface="Arial" charset="0"/>
                        </a:rPr>
                        <a:t>Standard Deviation</a:t>
                      </a:r>
                    </a:p>
                  </a:txBody>
                  <a:tcPr marL="12700" marR="12700" marT="12692"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r>
              <a:tr h="195565">
                <a:tc>
                  <a:txBody>
                    <a:bodyPr/>
                    <a:lstStyle/>
                    <a:p>
                      <a:pPr marL="0" marR="0" lvl="0" indent="0" algn="l" defTabSz="457200" rtl="0" eaLnBrk="1" fontAlgn="b" latinLnBrk="0" hangingPunct="1">
                        <a:lnSpc>
                          <a:spcPct val="100000"/>
                        </a:lnSpc>
                        <a:spcBef>
                          <a:spcPct val="0"/>
                        </a:spcBef>
                        <a:spcAft>
                          <a:spcPct val="0"/>
                        </a:spcAft>
                        <a:buClrTx/>
                        <a:buSzTx/>
                        <a:buFontTx/>
                        <a:buNone/>
                        <a:tabLst/>
                      </a:pPr>
                      <a:r>
                        <a:rPr kumimoji="0" lang="en-US" sz="1200" b="0" i="0" u="none" strike="noStrike" cap="none" normalizeH="0" baseline="0" dirty="0">
                          <a:ln>
                            <a:noFill/>
                          </a:ln>
                          <a:solidFill>
                            <a:schemeClr val="tx1"/>
                          </a:solidFill>
                          <a:effectLst/>
                          <a:latin typeface="Verdana" charset="0"/>
                        </a:rPr>
                        <a:t>BAYERISCHE HYPO-UND VEREINSB</a:t>
                      </a:r>
                    </a:p>
                  </a:txBody>
                  <a:tcPr marL="12700" marR="12700" marT="12692"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sz="1200" b="0" i="0" u="none" strike="noStrike" cap="none" normalizeH="0" baseline="0">
                          <a:ln>
                            <a:noFill/>
                          </a:ln>
                          <a:solidFill>
                            <a:schemeClr val="tx1"/>
                          </a:solidFill>
                          <a:effectLst/>
                          <a:latin typeface="Verdana" charset="0"/>
                        </a:rPr>
                        <a:t>0.80</a:t>
                      </a:r>
                    </a:p>
                  </a:txBody>
                  <a:tcPr marL="12700" marR="12700" marT="12692"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sz="1200" b="0" i="0" u="none" strike="noStrike" cap="none" normalizeH="0" baseline="0">
                          <a:ln>
                            <a:noFill/>
                          </a:ln>
                          <a:solidFill>
                            <a:schemeClr val="tx1"/>
                          </a:solidFill>
                          <a:effectLst/>
                          <a:latin typeface="Verdana" charset="0"/>
                        </a:rPr>
                        <a:t>-1.66%</a:t>
                      </a:r>
                    </a:p>
                  </a:txBody>
                  <a:tcPr marL="12700" marR="12700" marT="12692"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sz="1200" b="0" i="0" u="none" strike="noStrike" cap="none" normalizeH="0" baseline="0">
                          <a:ln>
                            <a:noFill/>
                          </a:ln>
                          <a:solidFill>
                            <a:schemeClr val="tx1"/>
                          </a:solidFill>
                          <a:effectLst/>
                          <a:latin typeface="Verdana" charset="0"/>
                        </a:rPr>
                        <a:t>49.06%</a:t>
                      </a:r>
                    </a:p>
                  </a:txBody>
                  <a:tcPr marL="12700" marR="12700" marT="12692"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r>
              <a:tr h="195565">
                <a:tc>
                  <a:txBody>
                    <a:bodyPr/>
                    <a:lstStyle/>
                    <a:p>
                      <a:pPr marL="0" marR="0" lvl="0" indent="0" algn="l" defTabSz="457200" rtl="0" eaLnBrk="1" fontAlgn="b" latinLnBrk="0" hangingPunct="1">
                        <a:lnSpc>
                          <a:spcPct val="100000"/>
                        </a:lnSpc>
                        <a:spcBef>
                          <a:spcPct val="0"/>
                        </a:spcBef>
                        <a:spcAft>
                          <a:spcPct val="0"/>
                        </a:spcAft>
                        <a:buClrTx/>
                        <a:buSzTx/>
                        <a:buFontTx/>
                        <a:buNone/>
                        <a:tabLst/>
                      </a:pPr>
                      <a:r>
                        <a:rPr kumimoji="0" lang="en-US" sz="1200" b="0" i="0" u="none" strike="noStrike" cap="none" normalizeH="0" baseline="0">
                          <a:ln>
                            <a:noFill/>
                          </a:ln>
                          <a:solidFill>
                            <a:schemeClr val="tx1"/>
                          </a:solidFill>
                          <a:effectLst/>
                          <a:latin typeface="Verdana" charset="0"/>
                        </a:rPr>
                        <a:t>COMMERZBANK AG</a:t>
                      </a:r>
                    </a:p>
                  </a:txBody>
                  <a:tcPr marL="12700" marR="12700" marT="12692"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sz="1200" b="0" i="0" u="none" strike="noStrike" cap="none" normalizeH="0" baseline="0">
                          <a:ln>
                            <a:noFill/>
                          </a:ln>
                          <a:solidFill>
                            <a:schemeClr val="tx1"/>
                          </a:solidFill>
                          <a:effectLst/>
                          <a:latin typeface="Verdana" charset="0"/>
                        </a:rPr>
                        <a:t>1.09</a:t>
                      </a:r>
                    </a:p>
                  </a:txBody>
                  <a:tcPr marL="12700" marR="12700" marT="12692"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sz="1200" b="0" i="0" u="none" strike="noStrike" cap="none" normalizeH="0" baseline="0">
                          <a:ln>
                            <a:noFill/>
                          </a:ln>
                          <a:solidFill>
                            <a:schemeClr val="tx1"/>
                          </a:solidFill>
                          <a:effectLst/>
                          <a:latin typeface="Verdana" charset="0"/>
                        </a:rPr>
                        <a:t>-6.72%</a:t>
                      </a:r>
                    </a:p>
                  </a:txBody>
                  <a:tcPr marL="12700" marR="12700" marT="12692"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sz="1200" b="0" i="0" u="none" strike="noStrike" cap="none" normalizeH="0" baseline="0">
                          <a:ln>
                            <a:noFill/>
                          </a:ln>
                          <a:solidFill>
                            <a:schemeClr val="tx1"/>
                          </a:solidFill>
                          <a:effectLst/>
                          <a:latin typeface="Verdana" charset="0"/>
                        </a:rPr>
                        <a:t>36.21%</a:t>
                      </a:r>
                    </a:p>
                  </a:txBody>
                  <a:tcPr marL="12700" marR="12700" marT="12692"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r>
              <a:tr h="195565">
                <a:tc>
                  <a:txBody>
                    <a:bodyPr/>
                    <a:lstStyle/>
                    <a:p>
                      <a:pPr marL="0" marR="0" lvl="0" indent="0" algn="l" defTabSz="457200" rtl="0" eaLnBrk="1" fontAlgn="b" latinLnBrk="0" hangingPunct="1">
                        <a:lnSpc>
                          <a:spcPct val="100000"/>
                        </a:lnSpc>
                        <a:spcBef>
                          <a:spcPct val="0"/>
                        </a:spcBef>
                        <a:spcAft>
                          <a:spcPct val="0"/>
                        </a:spcAft>
                        <a:buClrTx/>
                        <a:buSzTx/>
                        <a:buFontTx/>
                        <a:buNone/>
                        <a:tabLst/>
                      </a:pPr>
                      <a:r>
                        <a:rPr kumimoji="0" lang="en-US" sz="1200" b="0" i="0" u="none" strike="noStrike" cap="none" normalizeH="0" baseline="0">
                          <a:ln>
                            <a:noFill/>
                          </a:ln>
                          <a:solidFill>
                            <a:schemeClr val="tx1"/>
                          </a:solidFill>
                          <a:effectLst/>
                          <a:latin typeface="Verdana" charset="0"/>
                        </a:rPr>
                        <a:t>DEUTSCHE BANK AG -REG</a:t>
                      </a:r>
                    </a:p>
                  </a:txBody>
                  <a:tcPr marL="12700" marR="12700" marT="12692"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sz="1200" b="0" i="0" u="none" strike="noStrike" cap="none" normalizeH="0" baseline="0">
                          <a:ln>
                            <a:noFill/>
                          </a:ln>
                          <a:solidFill>
                            <a:schemeClr val="tx1"/>
                          </a:solidFill>
                          <a:effectLst/>
                          <a:latin typeface="Verdana" charset="0"/>
                        </a:rPr>
                        <a:t>1.23</a:t>
                      </a:r>
                    </a:p>
                  </a:txBody>
                  <a:tcPr marL="12700" marR="12700" marT="12692"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sz="1200" b="0" i="0" u="none" strike="noStrike" cap="none" normalizeH="0" baseline="0">
                          <a:ln>
                            <a:noFill/>
                          </a:ln>
                          <a:solidFill>
                            <a:schemeClr val="tx1"/>
                          </a:solidFill>
                          <a:effectLst/>
                          <a:latin typeface="Verdana" charset="0"/>
                        </a:rPr>
                        <a:t>1.32%</a:t>
                      </a:r>
                    </a:p>
                  </a:txBody>
                  <a:tcPr marL="12700" marR="12700" marT="12692"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sz="1200" b="0" i="0" u="none" strike="noStrike" cap="none" normalizeH="0" baseline="0">
                          <a:ln>
                            <a:noFill/>
                          </a:ln>
                          <a:solidFill>
                            <a:schemeClr val="tx1"/>
                          </a:solidFill>
                          <a:effectLst/>
                          <a:latin typeface="Verdana" charset="0"/>
                        </a:rPr>
                        <a:t>35.79%</a:t>
                      </a:r>
                    </a:p>
                  </a:txBody>
                  <a:tcPr marL="12700" marR="12700" marT="12692"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r>
              <a:tr h="195565">
                <a:tc>
                  <a:txBody>
                    <a:bodyPr/>
                    <a:lstStyle/>
                    <a:p>
                      <a:pPr marL="0" marR="0" lvl="0" indent="0" algn="l" defTabSz="457200" rtl="0" eaLnBrk="1" fontAlgn="b" latinLnBrk="0" hangingPunct="1">
                        <a:lnSpc>
                          <a:spcPct val="100000"/>
                        </a:lnSpc>
                        <a:spcBef>
                          <a:spcPct val="0"/>
                        </a:spcBef>
                        <a:spcAft>
                          <a:spcPct val="0"/>
                        </a:spcAft>
                        <a:buClrTx/>
                        <a:buSzTx/>
                        <a:buFontTx/>
                        <a:buNone/>
                        <a:tabLst/>
                      </a:pPr>
                      <a:r>
                        <a:rPr kumimoji="0" lang="en-US" sz="1200" b="0" i="0" u="none" strike="noStrike" cap="none" normalizeH="0" baseline="0" dirty="0">
                          <a:ln>
                            <a:noFill/>
                          </a:ln>
                          <a:solidFill>
                            <a:schemeClr val="tx1"/>
                          </a:solidFill>
                          <a:effectLst/>
                          <a:latin typeface="Verdana" charset="0"/>
                        </a:rPr>
                        <a:t>BANCA INTESA SPA</a:t>
                      </a:r>
                    </a:p>
                  </a:txBody>
                  <a:tcPr marL="12700" marR="12700" marT="12692"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sz="1200" b="0" i="0" u="none" strike="noStrike" cap="none" normalizeH="0" baseline="0">
                          <a:ln>
                            <a:noFill/>
                          </a:ln>
                          <a:solidFill>
                            <a:schemeClr val="tx1"/>
                          </a:solidFill>
                          <a:effectLst/>
                          <a:latin typeface="Verdana" charset="0"/>
                        </a:rPr>
                        <a:t>1.66</a:t>
                      </a:r>
                    </a:p>
                  </a:txBody>
                  <a:tcPr marL="12700" marR="12700" marT="12692"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sz="1200" b="0" i="0" u="none" strike="noStrike" cap="none" normalizeH="0" baseline="0">
                          <a:ln>
                            <a:noFill/>
                          </a:ln>
                          <a:solidFill>
                            <a:schemeClr val="tx1"/>
                          </a:solidFill>
                          <a:effectLst/>
                          <a:latin typeface="Verdana" charset="0"/>
                        </a:rPr>
                        <a:t>1.56%</a:t>
                      </a:r>
                    </a:p>
                  </a:txBody>
                  <a:tcPr marL="12700" marR="12700" marT="12692"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sz="1200" b="0" i="0" u="none" strike="noStrike" cap="none" normalizeH="0" baseline="0">
                          <a:ln>
                            <a:noFill/>
                          </a:ln>
                          <a:solidFill>
                            <a:schemeClr val="tx1"/>
                          </a:solidFill>
                          <a:effectLst/>
                          <a:latin typeface="Verdana" charset="0"/>
                        </a:rPr>
                        <a:t>34.14%</a:t>
                      </a:r>
                    </a:p>
                  </a:txBody>
                  <a:tcPr marL="12700" marR="12700" marT="12692"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r>
              <a:tr h="195565">
                <a:tc>
                  <a:txBody>
                    <a:bodyPr/>
                    <a:lstStyle/>
                    <a:p>
                      <a:pPr marL="0" marR="0" lvl="0" indent="0" algn="l" defTabSz="457200" rtl="0" eaLnBrk="1" fontAlgn="b" latinLnBrk="0" hangingPunct="1">
                        <a:lnSpc>
                          <a:spcPct val="100000"/>
                        </a:lnSpc>
                        <a:spcBef>
                          <a:spcPct val="0"/>
                        </a:spcBef>
                        <a:spcAft>
                          <a:spcPct val="0"/>
                        </a:spcAft>
                        <a:buClrTx/>
                        <a:buSzTx/>
                        <a:buFontTx/>
                        <a:buNone/>
                        <a:tabLst/>
                      </a:pPr>
                      <a:r>
                        <a:rPr kumimoji="0" lang="en-US" sz="1200" b="0" i="0" u="none" strike="noStrike" cap="none" normalizeH="0" baseline="0" dirty="0">
                          <a:ln>
                            <a:noFill/>
                          </a:ln>
                          <a:solidFill>
                            <a:schemeClr val="tx1"/>
                          </a:solidFill>
                          <a:effectLst/>
                          <a:latin typeface="Verdana" charset="0"/>
                        </a:rPr>
                        <a:t>BNP PARIBAS</a:t>
                      </a:r>
                    </a:p>
                  </a:txBody>
                  <a:tcPr marL="12700" marR="12700" marT="12692"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sz="1200" b="0" i="0" u="none" strike="noStrike" cap="none" normalizeH="0" baseline="0">
                          <a:ln>
                            <a:noFill/>
                          </a:ln>
                          <a:solidFill>
                            <a:schemeClr val="tx1"/>
                          </a:solidFill>
                          <a:effectLst/>
                          <a:latin typeface="Verdana" charset="0"/>
                        </a:rPr>
                        <a:t>1.72</a:t>
                      </a:r>
                    </a:p>
                  </a:txBody>
                  <a:tcPr marL="12700" marR="12700" marT="12692"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sz="1200" b="0" i="0" u="none" strike="noStrike" cap="none" normalizeH="0" baseline="0">
                          <a:ln>
                            <a:noFill/>
                          </a:ln>
                          <a:solidFill>
                            <a:schemeClr val="tx1"/>
                          </a:solidFill>
                          <a:effectLst/>
                          <a:latin typeface="Verdana" charset="0"/>
                        </a:rPr>
                        <a:t>12.46%</a:t>
                      </a:r>
                    </a:p>
                  </a:txBody>
                  <a:tcPr marL="12700" marR="12700" marT="12692"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sz="1200" b="0" i="0" u="none" strike="noStrike" cap="none" normalizeH="0" baseline="0">
                          <a:ln>
                            <a:noFill/>
                          </a:ln>
                          <a:solidFill>
                            <a:schemeClr val="tx1"/>
                          </a:solidFill>
                          <a:effectLst/>
                          <a:latin typeface="Verdana" charset="0"/>
                        </a:rPr>
                        <a:t>31.03%</a:t>
                      </a:r>
                    </a:p>
                  </a:txBody>
                  <a:tcPr marL="12700" marR="12700" marT="12692"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r>
              <a:tr h="195565">
                <a:tc>
                  <a:txBody>
                    <a:bodyPr/>
                    <a:lstStyle/>
                    <a:p>
                      <a:pPr marL="0" marR="0" lvl="0" indent="0" algn="l" defTabSz="457200" rtl="0" eaLnBrk="1" fontAlgn="b" latinLnBrk="0" hangingPunct="1">
                        <a:lnSpc>
                          <a:spcPct val="100000"/>
                        </a:lnSpc>
                        <a:spcBef>
                          <a:spcPct val="0"/>
                        </a:spcBef>
                        <a:spcAft>
                          <a:spcPct val="0"/>
                        </a:spcAft>
                        <a:buClrTx/>
                        <a:buSzTx/>
                        <a:buFontTx/>
                        <a:buNone/>
                        <a:tabLst/>
                      </a:pPr>
                      <a:r>
                        <a:rPr kumimoji="0" lang="en-US" sz="1200" b="0" i="0" u="none" strike="noStrike" cap="none" normalizeH="0" baseline="0">
                          <a:ln>
                            <a:noFill/>
                          </a:ln>
                          <a:solidFill>
                            <a:schemeClr val="tx1"/>
                          </a:solidFill>
                          <a:effectLst/>
                          <a:latin typeface="Verdana" charset="0"/>
                        </a:rPr>
                        <a:t>BANCO SANTANDER CENTRAL HISP</a:t>
                      </a:r>
                    </a:p>
                  </a:txBody>
                  <a:tcPr marL="12700" marR="12700" marT="12692"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sz="1200" b="0" i="0" u="none" strike="noStrike" cap="none" normalizeH="0" baseline="0">
                          <a:ln>
                            <a:noFill/>
                          </a:ln>
                          <a:solidFill>
                            <a:schemeClr val="tx1"/>
                          </a:solidFill>
                          <a:effectLst/>
                          <a:latin typeface="Verdana" charset="0"/>
                        </a:rPr>
                        <a:t>1.86</a:t>
                      </a:r>
                    </a:p>
                  </a:txBody>
                  <a:tcPr marL="12700" marR="12700" marT="12692"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sz="1200" b="0" i="0" u="none" strike="noStrike" cap="none" normalizeH="0" baseline="0">
                          <a:ln>
                            <a:noFill/>
                          </a:ln>
                          <a:solidFill>
                            <a:schemeClr val="tx1"/>
                          </a:solidFill>
                          <a:effectLst/>
                          <a:latin typeface="Verdana" charset="0"/>
                        </a:rPr>
                        <a:t>11.06%</a:t>
                      </a:r>
                    </a:p>
                  </a:txBody>
                  <a:tcPr marL="12700" marR="12700" marT="12692"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sz="1200" b="0" i="0" u="none" strike="noStrike" cap="none" normalizeH="0" baseline="0">
                          <a:ln>
                            <a:noFill/>
                          </a:ln>
                          <a:solidFill>
                            <a:schemeClr val="tx1"/>
                          </a:solidFill>
                          <a:effectLst/>
                          <a:latin typeface="Verdana" charset="0"/>
                        </a:rPr>
                        <a:t>28.36%</a:t>
                      </a:r>
                    </a:p>
                  </a:txBody>
                  <a:tcPr marL="12700" marR="12700" marT="12692"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r>
              <a:tr h="195565">
                <a:tc>
                  <a:txBody>
                    <a:bodyPr/>
                    <a:lstStyle/>
                    <a:p>
                      <a:pPr marL="0" marR="0" lvl="0" indent="0" algn="l" defTabSz="457200" rtl="0" eaLnBrk="1" fontAlgn="b" latinLnBrk="0" hangingPunct="1">
                        <a:lnSpc>
                          <a:spcPct val="100000"/>
                        </a:lnSpc>
                        <a:spcBef>
                          <a:spcPct val="0"/>
                        </a:spcBef>
                        <a:spcAft>
                          <a:spcPct val="0"/>
                        </a:spcAft>
                        <a:buClrTx/>
                        <a:buSzTx/>
                        <a:buFontTx/>
                        <a:buNone/>
                        <a:tabLst/>
                      </a:pPr>
                      <a:r>
                        <a:rPr kumimoji="0" lang="en-US" sz="1200" b="0" i="0" u="none" strike="noStrike" cap="none" normalizeH="0" baseline="0">
                          <a:ln>
                            <a:noFill/>
                          </a:ln>
                          <a:solidFill>
                            <a:schemeClr val="tx1"/>
                          </a:solidFill>
                          <a:effectLst/>
                          <a:latin typeface="Verdana" charset="0"/>
                        </a:rPr>
                        <a:t>SANPAOLO IMI SPA</a:t>
                      </a:r>
                    </a:p>
                  </a:txBody>
                  <a:tcPr marL="12700" marR="12700" marT="12692"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sz="1200" b="0" i="0" u="none" strike="noStrike" cap="none" normalizeH="0" baseline="0">
                          <a:ln>
                            <a:noFill/>
                          </a:ln>
                          <a:solidFill>
                            <a:schemeClr val="tx1"/>
                          </a:solidFill>
                          <a:effectLst/>
                          <a:latin typeface="Verdana" charset="0"/>
                        </a:rPr>
                        <a:t>1.96</a:t>
                      </a:r>
                    </a:p>
                  </a:txBody>
                  <a:tcPr marL="12700" marR="12700" marT="12692"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sz="1200" b="0" i="0" u="none" strike="noStrike" cap="none" normalizeH="0" baseline="0">
                          <a:ln>
                            <a:noFill/>
                          </a:ln>
                          <a:solidFill>
                            <a:schemeClr val="tx1"/>
                          </a:solidFill>
                          <a:effectLst/>
                          <a:latin typeface="Verdana" charset="0"/>
                        </a:rPr>
                        <a:t>8.55%</a:t>
                      </a:r>
                    </a:p>
                  </a:txBody>
                  <a:tcPr marL="12700" marR="12700" marT="12692"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sz="1200" b="0" i="0" u="none" strike="noStrike" cap="none" normalizeH="0" baseline="0">
                          <a:ln>
                            <a:noFill/>
                          </a:ln>
                          <a:solidFill>
                            <a:schemeClr val="tx1"/>
                          </a:solidFill>
                          <a:effectLst/>
                          <a:latin typeface="Verdana" charset="0"/>
                        </a:rPr>
                        <a:t>26.64%</a:t>
                      </a:r>
                    </a:p>
                  </a:txBody>
                  <a:tcPr marL="12700" marR="12700" marT="12692"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r>
              <a:tr h="195565">
                <a:tc>
                  <a:txBody>
                    <a:bodyPr/>
                    <a:lstStyle/>
                    <a:p>
                      <a:pPr marL="0" marR="0" lvl="0" indent="0" algn="l" defTabSz="457200" rtl="0" eaLnBrk="1" fontAlgn="b" latinLnBrk="0" hangingPunct="1">
                        <a:lnSpc>
                          <a:spcPct val="100000"/>
                        </a:lnSpc>
                        <a:spcBef>
                          <a:spcPct val="0"/>
                        </a:spcBef>
                        <a:spcAft>
                          <a:spcPct val="0"/>
                        </a:spcAft>
                        <a:buClrTx/>
                        <a:buSzTx/>
                        <a:buFontTx/>
                        <a:buNone/>
                        <a:tabLst/>
                      </a:pPr>
                      <a:r>
                        <a:rPr kumimoji="0" lang="en-US" sz="1200" b="0" i="0" u="none" strike="noStrike" cap="none" normalizeH="0" baseline="0">
                          <a:ln>
                            <a:noFill/>
                          </a:ln>
                          <a:solidFill>
                            <a:schemeClr val="tx1"/>
                          </a:solidFill>
                          <a:effectLst/>
                          <a:latin typeface="Verdana" charset="0"/>
                        </a:rPr>
                        <a:t>BANCO BILBAO VIZCAYA ARGENTA</a:t>
                      </a:r>
                    </a:p>
                  </a:txBody>
                  <a:tcPr marL="12700" marR="12700" marT="12692"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sz="1200" b="0" i="0" u="none" strike="noStrike" cap="none" normalizeH="0" baseline="0">
                          <a:ln>
                            <a:noFill/>
                          </a:ln>
                          <a:solidFill>
                            <a:schemeClr val="tx1"/>
                          </a:solidFill>
                          <a:effectLst/>
                          <a:latin typeface="Verdana" charset="0"/>
                        </a:rPr>
                        <a:t>1.98</a:t>
                      </a:r>
                    </a:p>
                  </a:txBody>
                  <a:tcPr marL="12700" marR="12700" marT="12692"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sz="1200" b="0" i="0" u="none" strike="noStrike" cap="none" normalizeH="0" baseline="0">
                          <a:ln>
                            <a:noFill/>
                          </a:ln>
                          <a:solidFill>
                            <a:schemeClr val="tx1"/>
                          </a:solidFill>
                          <a:effectLst/>
                          <a:latin typeface="Verdana" charset="0"/>
                        </a:rPr>
                        <a:t>11.17%</a:t>
                      </a:r>
                    </a:p>
                  </a:txBody>
                  <a:tcPr marL="12700" marR="12700" marT="12692"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sz="1200" b="0" i="0" u="none" strike="noStrike" cap="none" normalizeH="0" baseline="0">
                          <a:ln>
                            <a:noFill/>
                          </a:ln>
                          <a:solidFill>
                            <a:schemeClr val="tx1"/>
                          </a:solidFill>
                          <a:effectLst/>
                          <a:latin typeface="Verdana" charset="0"/>
                        </a:rPr>
                        <a:t>18.62%</a:t>
                      </a:r>
                    </a:p>
                  </a:txBody>
                  <a:tcPr marL="12700" marR="12700" marT="12692"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r>
              <a:tr h="195565">
                <a:tc>
                  <a:txBody>
                    <a:bodyPr/>
                    <a:lstStyle/>
                    <a:p>
                      <a:pPr marL="0" marR="0" lvl="0" indent="0" algn="l" defTabSz="457200" rtl="0" eaLnBrk="1" fontAlgn="b" latinLnBrk="0" hangingPunct="1">
                        <a:lnSpc>
                          <a:spcPct val="100000"/>
                        </a:lnSpc>
                        <a:spcBef>
                          <a:spcPct val="0"/>
                        </a:spcBef>
                        <a:spcAft>
                          <a:spcPct val="0"/>
                        </a:spcAft>
                        <a:buClrTx/>
                        <a:buSzTx/>
                        <a:buFontTx/>
                        <a:buNone/>
                        <a:tabLst/>
                      </a:pPr>
                      <a:r>
                        <a:rPr kumimoji="0" lang="en-US" sz="1200" b="0" i="0" u="none" strike="noStrike" cap="none" normalizeH="0" baseline="0">
                          <a:ln>
                            <a:noFill/>
                          </a:ln>
                          <a:solidFill>
                            <a:schemeClr val="tx1"/>
                          </a:solidFill>
                          <a:effectLst/>
                          <a:latin typeface="Verdana" charset="0"/>
                        </a:rPr>
                        <a:t>SOCIETE GENERALE</a:t>
                      </a:r>
                    </a:p>
                  </a:txBody>
                  <a:tcPr marL="12700" marR="12700" marT="12692"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sz="1200" b="0" i="0" u="none" strike="noStrike" cap="none" normalizeH="0" baseline="0">
                          <a:ln>
                            <a:noFill/>
                          </a:ln>
                          <a:solidFill>
                            <a:schemeClr val="tx1"/>
                          </a:solidFill>
                          <a:effectLst/>
                          <a:latin typeface="Verdana" charset="0"/>
                        </a:rPr>
                        <a:t>2.04</a:t>
                      </a:r>
                    </a:p>
                  </a:txBody>
                  <a:tcPr marL="12700" marR="12700" marT="12692"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sz="1200" b="0" i="0" u="none" strike="noStrike" cap="none" normalizeH="0" baseline="0">
                          <a:ln>
                            <a:noFill/>
                          </a:ln>
                          <a:solidFill>
                            <a:schemeClr val="tx1"/>
                          </a:solidFill>
                          <a:effectLst/>
                          <a:latin typeface="Verdana" charset="0"/>
                        </a:rPr>
                        <a:t>9.71%</a:t>
                      </a:r>
                    </a:p>
                  </a:txBody>
                  <a:tcPr marL="12700" marR="12700" marT="12692"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sz="1200" b="0" i="0" u="none" strike="noStrike" cap="none" normalizeH="0" baseline="0">
                          <a:ln>
                            <a:noFill/>
                          </a:ln>
                          <a:solidFill>
                            <a:schemeClr val="tx1"/>
                          </a:solidFill>
                          <a:effectLst/>
                          <a:latin typeface="Verdana" charset="0"/>
                        </a:rPr>
                        <a:t>22.55%</a:t>
                      </a:r>
                    </a:p>
                  </a:txBody>
                  <a:tcPr marL="12700" marR="12700" marT="12692"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r>
              <a:tr h="195565">
                <a:tc>
                  <a:txBody>
                    <a:bodyPr/>
                    <a:lstStyle/>
                    <a:p>
                      <a:pPr marL="0" marR="0" lvl="0" indent="0" algn="l" defTabSz="457200" rtl="0" eaLnBrk="1" fontAlgn="b" latinLnBrk="0" hangingPunct="1">
                        <a:lnSpc>
                          <a:spcPct val="100000"/>
                        </a:lnSpc>
                        <a:spcBef>
                          <a:spcPct val="0"/>
                        </a:spcBef>
                        <a:spcAft>
                          <a:spcPct val="0"/>
                        </a:spcAft>
                        <a:buClrTx/>
                        <a:buSzTx/>
                        <a:buFontTx/>
                        <a:buNone/>
                        <a:tabLst/>
                      </a:pPr>
                      <a:r>
                        <a:rPr kumimoji="0" lang="en-US" sz="1200" b="0" i="0" u="none" strike="noStrike" cap="none" normalizeH="0" baseline="0">
                          <a:ln>
                            <a:noFill/>
                          </a:ln>
                          <a:solidFill>
                            <a:schemeClr val="tx1"/>
                          </a:solidFill>
                          <a:effectLst/>
                          <a:latin typeface="Verdana" charset="0"/>
                        </a:rPr>
                        <a:t>ROYAL BANK OF SCOTLAND GROUP</a:t>
                      </a:r>
                    </a:p>
                  </a:txBody>
                  <a:tcPr marL="12700" marR="12700" marT="12692"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sz="1200" b="0" i="0" u="none" strike="noStrike" cap="none" normalizeH="0" baseline="0">
                          <a:ln>
                            <a:noFill/>
                          </a:ln>
                          <a:solidFill>
                            <a:schemeClr val="tx1"/>
                          </a:solidFill>
                          <a:effectLst/>
                          <a:latin typeface="Verdana" charset="0"/>
                        </a:rPr>
                        <a:t>2.09</a:t>
                      </a:r>
                    </a:p>
                  </a:txBody>
                  <a:tcPr marL="12700" marR="12700" marT="12692"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sz="1200" b="0" i="0" u="none" strike="noStrike" cap="none" normalizeH="0" baseline="0">
                          <a:ln>
                            <a:noFill/>
                          </a:ln>
                          <a:solidFill>
                            <a:schemeClr val="tx1"/>
                          </a:solidFill>
                          <a:effectLst/>
                          <a:latin typeface="Verdana" charset="0"/>
                        </a:rPr>
                        <a:t>20.22%</a:t>
                      </a:r>
                    </a:p>
                  </a:txBody>
                  <a:tcPr marL="12700" marR="12700" marT="12692"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sz="1200" b="0" i="0" u="none" strike="noStrike" cap="none" normalizeH="0" baseline="0">
                          <a:ln>
                            <a:noFill/>
                          </a:ln>
                          <a:solidFill>
                            <a:schemeClr val="tx1"/>
                          </a:solidFill>
                          <a:effectLst/>
                          <a:latin typeface="Verdana" charset="0"/>
                        </a:rPr>
                        <a:t>18.35%</a:t>
                      </a:r>
                    </a:p>
                  </a:txBody>
                  <a:tcPr marL="12700" marR="12700" marT="12692"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r>
              <a:tr h="195565">
                <a:tc>
                  <a:txBody>
                    <a:bodyPr/>
                    <a:lstStyle/>
                    <a:p>
                      <a:pPr marL="0" marR="0" lvl="0" indent="0" algn="l" defTabSz="457200" rtl="0" eaLnBrk="1" fontAlgn="b" latinLnBrk="0" hangingPunct="1">
                        <a:lnSpc>
                          <a:spcPct val="100000"/>
                        </a:lnSpc>
                        <a:spcBef>
                          <a:spcPct val="0"/>
                        </a:spcBef>
                        <a:spcAft>
                          <a:spcPct val="0"/>
                        </a:spcAft>
                        <a:buClrTx/>
                        <a:buSzTx/>
                        <a:buFontTx/>
                        <a:buNone/>
                        <a:tabLst/>
                      </a:pPr>
                      <a:r>
                        <a:rPr kumimoji="0" lang="en-US" sz="1200" b="0" i="0" u="none" strike="noStrike" cap="none" normalizeH="0" baseline="0">
                          <a:ln>
                            <a:noFill/>
                          </a:ln>
                          <a:solidFill>
                            <a:schemeClr val="tx1"/>
                          </a:solidFill>
                          <a:effectLst/>
                          <a:latin typeface="Verdana" charset="0"/>
                        </a:rPr>
                        <a:t>HBOS PLC</a:t>
                      </a:r>
                    </a:p>
                  </a:txBody>
                  <a:tcPr marL="12700" marR="12700" marT="12692"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sz="1200" b="0" i="0" u="none" strike="noStrike" cap="none" normalizeH="0" baseline="0">
                          <a:ln>
                            <a:noFill/>
                          </a:ln>
                          <a:solidFill>
                            <a:schemeClr val="tx1"/>
                          </a:solidFill>
                          <a:effectLst/>
                          <a:latin typeface="Verdana" charset="0"/>
                        </a:rPr>
                        <a:t>2.15</a:t>
                      </a:r>
                    </a:p>
                  </a:txBody>
                  <a:tcPr marL="12700" marR="12700" marT="12692"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sz="1200" b="0" i="0" u="none" strike="noStrike" cap="none" normalizeH="0" baseline="0">
                          <a:ln>
                            <a:noFill/>
                          </a:ln>
                          <a:solidFill>
                            <a:schemeClr val="tx1"/>
                          </a:solidFill>
                          <a:effectLst/>
                          <a:latin typeface="Verdana" charset="0"/>
                        </a:rPr>
                        <a:t>22.45%</a:t>
                      </a:r>
                    </a:p>
                  </a:txBody>
                  <a:tcPr marL="12700" marR="12700" marT="12692"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sz="1200" b="0" i="0" u="none" strike="noStrike" cap="none" normalizeH="0" baseline="0">
                          <a:ln>
                            <a:noFill/>
                          </a:ln>
                          <a:solidFill>
                            <a:schemeClr val="tx1"/>
                          </a:solidFill>
                          <a:effectLst/>
                          <a:latin typeface="Verdana" charset="0"/>
                        </a:rPr>
                        <a:t>21.95%</a:t>
                      </a:r>
                    </a:p>
                  </a:txBody>
                  <a:tcPr marL="12700" marR="12700" marT="12692"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r>
              <a:tr h="195565">
                <a:tc>
                  <a:txBody>
                    <a:bodyPr/>
                    <a:lstStyle/>
                    <a:p>
                      <a:pPr marL="0" marR="0" lvl="0" indent="0" algn="l" defTabSz="457200" rtl="0" eaLnBrk="1" fontAlgn="b" latinLnBrk="0" hangingPunct="1">
                        <a:lnSpc>
                          <a:spcPct val="100000"/>
                        </a:lnSpc>
                        <a:spcBef>
                          <a:spcPct val="0"/>
                        </a:spcBef>
                        <a:spcAft>
                          <a:spcPct val="0"/>
                        </a:spcAft>
                        <a:buClrTx/>
                        <a:buSzTx/>
                        <a:buFontTx/>
                        <a:buNone/>
                        <a:tabLst/>
                      </a:pPr>
                      <a:r>
                        <a:rPr kumimoji="0" lang="en-US" sz="1200" b="0" i="0" u="none" strike="noStrike" cap="none" normalizeH="0" baseline="0">
                          <a:ln>
                            <a:noFill/>
                          </a:ln>
                          <a:solidFill>
                            <a:schemeClr val="tx1"/>
                          </a:solidFill>
                          <a:effectLst/>
                          <a:latin typeface="Verdana" charset="0"/>
                        </a:rPr>
                        <a:t>BARCLAYS PLC</a:t>
                      </a:r>
                    </a:p>
                  </a:txBody>
                  <a:tcPr marL="12700" marR="12700" marT="12692"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sz="1200" b="0" i="0" u="none" strike="noStrike" cap="none" normalizeH="0" baseline="0" dirty="0">
                          <a:ln>
                            <a:noFill/>
                          </a:ln>
                          <a:solidFill>
                            <a:schemeClr val="tx1"/>
                          </a:solidFill>
                          <a:effectLst/>
                          <a:latin typeface="Verdana" charset="0"/>
                        </a:rPr>
                        <a:t>2.23</a:t>
                      </a:r>
                    </a:p>
                  </a:txBody>
                  <a:tcPr marL="12700" marR="12700" marT="12692"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sz="1200" b="0" i="0" u="none" strike="noStrike" cap="none" normalizeH="0" baseline="0">
                          <a:ln>
                            <a:noFill/>
                          </a:ln>
                          <a:solidFill>
                            <a:schemeClr val="tx1"/>
                          </a:solidFill>
                          <a:effectLst/>
                          <a:latin typeface="Verdana" charset="0"/>
                        </a:rPr>
                        <a:t>21.16%</a:t>
                      </a:r>
                    </a:p>
                  </a:txBody>
                  <a:tcPr marL="12700" marR="12700" marT="12692"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sz="1200" b="0" i="0" u="none" strike="noStrike" cap="none" normalizeH="0" baseline="0">
                          <a:ln>
                            <a:noFill/>
                          </a:ln>
                          <a:solidFill>
                            <a:schemeClr val="tx1"/>
                          </a:solidFill>
                          <a:effectLst/>
                          <a:latin typeface="Verdana" charset="0"/>
                        </a:rPr>
                        <a:t>20.73%</a:t>
                      </a:r>
                    </a:p>
                  </a:txBody>
                  <a:tcPr marL="12700" marR="12700" marT="12692"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r>
              <a:tr h="195565">
                <a:tc>
                  <a:txBody>
                    <a:bodyPr/>
                    <a:lstStyle/>
                    <a:p>
                      <a:pPr marL="0" marR="0" lvl="0" indent="0" algn="l" defTabSz="457200" rtl="0" eaLnBrk="1" fontAlgn="b" latinLnBrk="0" hangingPunct="1">
                        <a:lnSpc>
                          <a:spcPct val="100000"/>
                        </a:lnSpc>
                        <a:spcBef>
                          <a:spcPct val="0"/>
                        </a:spcBef>
                        <a:spcAft>
                          <a:spcPct val="0"/>
                        </a:spcAft>
                        <a:buClrTx/>
                        <a:buSzTx/>
                        <a:buFontTx/>
                        <a:buNone/>
                        <a:tabLst/>
                      </a:pPr>
                      <a:r>
                        <a:rPr kumimoji="0" lang="en-US" sz="1200" b="0" i="0" u="none" strike="noStrike" cap="none" normalizeH="0" baseline="0" dirty="0">
                          <a:ln>
                            <a:noFill/>
                          </a:ln>
                          <a:solidFill>
                            <a:schemeClr val="tx1"/>
                          </a:solidFill>
                          <a:effectLst/>
                          <a:latin typeface="Verdana" charset="0"/>
                        </a:rPr>
                        <a:t>UNICREDITO ITALIANO SPA</a:t>
                      </a:r>
                    </a:p>
                  </a:txBody>
                  <a:tcPr marL="12700" marR="12700" marT="12692"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sz="1200" b="0" i="0" u="none" strike="noStrike" cap="none" normalizeH="0" baseline="0">
                          <a:ln>
                            <a:noFill/>
                          </a:ln>
                          <a:solidFill>
                            <a:schemeClr val="tx1"/>
                          </a:solidFill>
                          <a:effectLst/>
                          <a:latin typeface="Verdana" charset="0"/>
                        </a:rPr>
                        <a:t>2.30</a:t>
                      </a:r>
                    </a:p>
                  </a:txBody>
                  <a:tcPr marL="12700" marR="12700" marT="12692"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sz="1200" b="0" i="0" u="none" strike="noStrike" cap="none" normalizeH="0" baseline="0">
                          <a:ln>
                            <a:noFill/>
                          </a:ln>
                          <a:solidFill>
                            <a:schemeClr val="tx1"/>
                          </a:solidFill>
                          <a:effectLst/>
                          <a:latin typeface="Verdana" charset="0"/>
                        </a:rPr>
                        <a:t>14.86%</a:t>
                      </a:r>
                    </a:p>
                  </a:txBody>
                  <a:tcPr marL="12700" marR="12700" marT="12692"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sz="1200" b="0" i="0" u="none" strike="noStrike" cap="none" normalizeH="0" baseline="0">
                          <a:ln>
                            <a:noFill/>
                          </a:ln>
                          <a:solidFill>
                            <a:schemeClr val="tx1"/>
                          </a:solidFill>
                          <a:effectLst/>
                          <a:latin typeface="Verdana" charset="0"/>
                        </a:rPr>
                        <a:t>13.79%</a:t>
                      </a:r>
                    </a:p>
                  </a:txBody>
                  <a:tcPr marL="12700" marR="12700" marT="12692"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r>
              <a:tr h="195565">
                <a:tc>
                  <a:txBody>
                    <a:bodyPr/>
                    <a:lstStyle/>
                    <a:p>
                      <a:pPr marL="0" marR="0" lvl="0" indent="0" algn="l" defTabSz="457200" rtl="0" eaLnBrk="1" fontAlgn="b" latinLnBrk="0" hangingPunct="1">
                        <a:lnSpc>
                          <a:spcPct val="100000"/>
                        </a:lnSpc>
                        <a:spcBef>
                          <a:spcPct val="0"/>
                        </a:spcBef>
                        <a:spcAft>
                          <a:spcPct val="0"/>
                        </a:spcAft>
                        <a:buClrTx/>
                        <a:buSzTx/>
                        <a:buFontTx/>
                        <a:buNone/>
                        <a:tabLst/>
                      </a:pPr>
                      <a:r>
                        <a:rPr kumimoji="0" lang="en-US" sz="1200" b="0" i="0" u="none" strike="noStrike" cap="none" normalizeH="0" baseline="0" dirty="0">
                          <a:ln>
                            <a:noFill/>
                          </a:ln>
                          <a:solidFill>
                            <a:schemeClr val="tx1"/>
                          </a:solidFill>
                          <a:effectLst/>
                          <a:latin typeface="Verdana" charset="0"/>
                        </a:rPr>
                        <a:t>KREDIETBANK SA LUXEMBOURGEOI</a:t>
                      </a:r>
                    </a:p>
                  </a:txBody>
                  <a:tcPr marL="12700" marR="12700" marT="12692"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sz="1200" b="0" i="0" u="none" strike="noStrike" cap="none" normalizeH="0" baseline="0" dirty="0">
                          <a:ln>
                            <a:noFill/>
                          </a:ln>
                          <a:solidFill>
                            <a:schemeClr val="tx1"/>
                          </a:solidFill>
                          <a:effectLst/>
                          <a:latin typeface="Verdana" charset="0"/>
                        </a:rPr>
                        <a:t>2.46</a:t>
                      </a:r>
                    </a:p>
                  </a:txBody>
                  <a:tcPr marL="12700" marR="12700" marT="12692"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sz="1200" b="0" i="0" u="none" strike="noStrike" cap="none" normalizeH="0" baseline="0">
                          <a:ln>
                            <a:noFill/>
                          </a:ln>
                          <a:solidFill>
                            <a:schemeClr val="tx1"/>
                          </a:solidFill>
                          <a:effectLst/>
                          <a:latin typeface="Verdana" charset="0"/>
                        </a:rPr>
                        <a:t>17.74%</a:t>
                      </a:r>
                    </a:p>
                  </a:txBody>
                  <a:tcPr marL="12700" marR="12700" marT="12692"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sz="1200" b="0" i="0" u="none" strike="noStrike" cap="none" normalizeH="0" baseline="0">
                          <a:ln>
                            <a:noFill/>
                          </a:ln>
                          <a:solidFill>
                            <a:schemeClr val="tx1"/>
                          </a:solidFill>
                          <a:effectLst/>
                          <a:latin typeface="Verdana" charset="0"/>
                        </a:rPr>
                        <a:t>12.38%</a:t>
                      </a:r>
                    </a:p>
                  </a:txBody>
                  <a:tcPr marL="12700" marR="12700" marT="12692"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r>
              <a:tr h="195565">
                <a:tc>
                  <a:txBody>
                    <a:bodyPr/>
                    <a:lstStyle/>
                    <a:p>
                      <a:pPr marL="0" marR="0" lvl="0" indent="0" algn="l" defTabSz="457200" rtl="0" eaLnBrk="1" fontAlgn="b" latinLnBrk="0" hangingPunct="1">
                        <a:lnSpc>
                          <a:spcPct val="100000"/>
                        </a:lnSpc>
                        <a:spcBef>
                          <a:spcPct val="0"/>
                        </a:spcBef>
                        <a:spcAft>
                          <a:spcPct val="0"/>
                        </a:spcAft>
                        <a:buClrTx/>
                        <a:buSzTx/>
                        <a:buFontTx/>
                        <a:buNone/>
                        <a:tabLst/>
                      </a:pPr>
                      <a:r>
                        <a:rPr kumimoji="0" lang="en-US" sz="1200" b="0" i="0" u="none" strike="noStrike" cap="none" normalizeH="0" baseline="0" dirty="0">
                          <a:ln>
                            <a:noFill/>
                          </a:ln>
                          <a:solidFill>
                            <a:schemeClr val="tx1"/>
                          </a:solidFill>
                          <a:effectLst/>
                          <a:latin typeface="Verdana" charset="0"/>
                        </a:rPr>
                        <a:t>ERSTE BANK DER OESTER SPARK</a:t>
                      </a:r>
                    </a:p>
                  </a:txBody>
                  <a:tcPr marL="12700" marR="12700" marT="12692"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sz="1200" b="0" i="0" u="none" strike="noStrike" cap="none" normalizeH="0" baseline="0">
                          <a:ln>
                            <a:noFill/>
                          </a:ln>
                          <a:solidFill>
                            <a:schemeClr val="tx1"/>
                          </a:solidFill>
                          <a:effectLst/>
                          <a:latin typeface="Verdana" charset="0"/>
                        </a:rPr>
                        <a:t>2.53</a:t>
                      </a:r>
                    </a:p>
                  </a:txBody>
                  <a:tcPr marL="12700" marR="12700" marT="12692"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sz="1200" b="0" i="0" u="none" strike="noStrike" cap="none" normalizeH="0" baseline="0">
                          <a:ln>
                            <a:noFill/>
                          </a:ln>
                          <a:solidFill>
                            <a:schemeClr val="tx1"/>
                          </a:solidFill>
                          <a:effectLst/>
                          <a:latin typeface="Verdana" charset="0"/>
                        </a:rPr>
                        <a:t>10.28%</a:t>
                      </a:r>
                    </a:p>
                  </a:txBody>
                  <a:tcPr marL="12700" marR="12700" marT="12692"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sz="1200" b="0" i="0" u="none" strike="noStrike" cap="none" normalizeH="0" baseline="0">
                          <a:ln>
                            <a:noFill/>
                          </a:ln>
                          <a:solidFill>
                            <a:schemeClr val="tx1"/>
                          </a:solidFill>
                          <a:effectLst/>
                          <a:latin typeface="Verdana" charset="0"/>
                        </a:rPr>
                        <a:t>21.91%</a:t>
                      </a:r>
                    </a:p>
                  </a:txBody>
                  <a:tcPr marL="12700" marR="12700" marT="12692"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r>
              <a:tr h="195565">
                <a:tc>
                  <a:txBody>
                    <a:bodyPr/>
                    <a:lstStyle/>
                    <a:p>
                      <a:pPr marL="0" marR="0" lvl="0" indent="0" algn="l" defTabSz="457200" rtl="0" eaLnBrk="1" fontAlgn="b" latinLnBrk="0" hangingPunct="1">
                        <a:lnSpc>
                          <a:spcPct val="100000"/>
                        </a:lnSpc>
                        <a:spcBef>
                          <a:spcPct val="0"/>
                        </a:spcBef>
                        <a:spcAft>
                          <a:spcPct val="0"/>
                        </a:spcAft>
                        <a:buClrTx/>
                        <a:buSzTx/>
                        <a:buFontTx/>
                        <a:buNone/>
                        <a:tabLst/>
                      </a:pPr>
                      <a:r>
                        <a:rPr kumimoji="0" lang="en-US" sz="1200" b="0" i="0" u="none" strike="noStrike" cap="none" normalizeH="0" baseline="0" dirty="0">
                          <a:ln>
                            <a:noFill/>
                          </a:ln>
                          <a:solidFill>
                            <a:schemeClr val="tx1"/>
                          </a:solidFill>
                          <a:effectLst/>
                          <a:latin typeface="Verdana" charset="0"/>
                        </a:rPr>
                        <a:t>STANDARD CHARTERED PLC</a:t>
                      </a:r>
                    </a:p>
                  </a:txBody>
                  <a:tcPr marL="12700" marR="12700" marT="12692"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sz="1200" b="0" i="0" u="none" strike="noStrike" cap="none" normalizeH="0" baseline="0" dirty="0">
                          <a:ln>
                            <a:noFill/>
                          </a:ln>
                          <a:solidFill>
                            <a:schemeClr val="tx1"/>
                          </a:solidFill>
                          <a:effectLst/>
                          <a:latin typeface="Verdana" charset="0"/>
                        </a:rPr>
                        <a:t>2.59</a:t>
                      </a:r>
                    </a:p>
                  </a:txBody>
                  <a:tcPr marL="12700" marR="12700" marT="12692"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sz="1200" b="0" i="0" u="none" strike="noStrike" cap="none" normalizeH="0" baseline="0" dirty="0">
                          <a:ln>
                            <a:noFill/>
                          </a:ln>
                          <a:solidFill>
                            <a:schemeClr val="tx1"/>
                          </a:solidFill>
                          <a:effectLst/>
                          <a:latin typeface="Verdana" charset="0"/>
                        </a:rPr>
                        <a:t>20.18%</a:t>
                      </a:r>
                    </a:p>
                  </a:txBody>
                  <a:tcPr marL="12700" marR="12700" marT="12692"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sz="1200" b="0" i="0" u="none" strike="noStrike" cap="none" normalizeH="0" baseline="0">
                          <a:ln>
                            <a:noFill/>
                          </a:ln>
                          <a:solidFill>
                            <a:schemeClr val="tx1"/>
                          </a:solidFill>
                          <a:effectLst/>
                          <a:latin typeface="Verdana" charset="0"/>
                        </a:rPr>
                        <a:t>19.93%</a:t>
                      </a:r>
                    </a:p>
                  </a:txBody>
                  <a:tcPr marL="12700" marR="12700" marT="12692"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r>
              <a:tr h="195565">
                <a:tc>
                  <a:txBody>
                    <a:bodyPr/>
                    <a:lstStyle/>
                    <a:p>
                      <a:pPr marL="0" marR="0" lvl="0" indent="0" algn="l" defTabSz="457200" rtl="0" eaLnBrk="1" fontAlgn="b" latinLnBrk="0" hangingPunct="1">
                        <a:lnSpc>
                          <a:spcPct val="100000"/>
                        </a:lnSpc>
                        <a:spcBef>
                          <a:spcPct val="0"/>
                        </a:spcBef>
                        <a:spcAft>
                          <a:spcPct val="0"/>
                        </a:spcAft>
                        <a:buClrTx/>
                        <a:buSzTx/>
                        <a:buFontTx/>
                        <a:buNone/>
                        <a:tabLst/>
                      </a:pPr>
                      <a:r>
                        <a:rPr kumimoji="0" lang="en-US" sz="1200" b="0" i="0" u="none" strike="noStrike" cap="none" normalizeH="0" baseline="0">
                          <a:ln>
                            <a:noFill/>
                          </a:ln>
                          <a:solidFill>
                            <a:schemeClr val="tx1"/>
                          </a:solidFill>
                          <a:effectLst/>
                          <a:latin typeface="Verdana" charset="0"/>
                        </a:rPr>
                        <a:t>HSBC HOLDINGS PLC</a:t>
                      </a:r>
                    </a:p>
                  </a:txBody>
                  <a:tcPr marL="12700" marR="12700" marT="12692"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sz="1200" b="0" i="0" u="none" strike="noStrike" cap="none" normalizeH="0" baseline="0" dirty="0">
                          <a:ln>
                            <a:noFill/>
                          </a:ln>
                          <a:solidFill>
                            <a:schemeClr val="tx1"/>
                          </a:solidFill>
                          <a:effectLst/>
                          <a:latin typeface="Verdana" charset="0"/>
                        </a:rPr>
                        <a:t>2.94</a:t>
                      </a:r>
                    </a:p>
                  </a:txBody>
                  <a:tcPr marL="12700" marR="12700" marT="12692"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sz="1200" b="0" i="0" u="none" strike="noStrike" cap="none" normalizeH="0" baseline="0" dirty="0">
                          <a:ln>
                            <a:noFill/>
                          </a:ln>
                          <a:solidFill>
                            <a:schemeClr val="tx1"/>
                          </a:solidFill>
                          <a:effectLst/>
                          <a:latin typeface="Verdana" charset="0"/>
                        </a:rPr>
                        <a:t>18.50%</a:t>
                      </a:r>
                    </a:p>
                  </a:txBody>
                  <a:tcPr marL="12700" marR="12700" marT="12692"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sz="1200" b="0" i="0" u="none" strike="noStrike" cap="none" normalizeH="0" baseline="0" dirty="0">
                          <a:ln>
                            <a:noFill/>
                          </a:ln>
                          <a:solidFill>
                            <a:schemeClr val="tx1"/>
                          </a:solidFill>
                          <a:effectLst/>
                          <a:latin typeface="Verdana" charset="0"/>
                        </a:rPr>
                        <a:t>19.66%</a:t>
                      </a:r>
                    </a:p>
                  </a:txBody>
                  <a:tcPr marL="12700" marR="12700" marT="12692"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r>
              <a:tr h="195565">
                <a:tc>
                  <a:txBody>
                    <a:bodyPr/>
                    <a:lstStyle/>
                    <a:p>
                      <a:pPr marL="0" marR="0" lvl="0" indent="0" algn="l" defTabSz="457200" rtl="0" eaLnBrk="1" fontAlgn="b" latinLnBrk="0" hangingPunct="1">
                        <a:lnSpc>
                          <a:spcPct val="100000"/>
                        </a:lnSpc>
                        <a:spcBef>
                          <a:spcPct val="0"/>
                        </a:spcBef>
                        <a:spcAft>
                          <a:spcPct val="0"/>
                        </a:spcAft>
                        <a:buClrTx/>
                        <a:buSzTx/>
                        <a:buFontTx/>
                        <a:buNone/>
                        <a:tabLst/>
                      </a:pPr>
                      <a:r>
                        <a:rPr kumimoji="0" lang="en-US" sz="1200" b="0" i="0" u="none" strike="noStrike" cap="none" normalizeH="0" baseline="0">
                          <a:ln>
                            <a:noFill/>
                          </a:ln>
                          <a:solidFill>
                            <a:schemeClr val="tx1"/>
                          </a:solidFill>
                          <a:effectLst/>
                          <a:latin typeface="Verdana" charset="0"/>
                        </a:rPr>
                        <a:t>LLOYDS TSB GROUP PLC</a:t>
                      </a:r>
                    </a:p>
                  </a:txBody>
                  <a:tcPr marL="12700" marR="12700" marT="12692"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sz="1200" b="0" i="0" u="none" strike="noStrike" cap="none" normalizeH="0" baseline="0">
                          <a:ln>
                            <a:noFill/>
                          </a:ln>
                          <a:solidFill>
                            <a:schemeClr val="tx1"/>
                          </a:solidFill>
                          <a:effectLst/>
                          <a:latin typeface="Verdana" charset="0"/>
                        </a:rPr>
                        <a:t>3.33</a:t>
                      </a:r>
                    </a:p>
                  </a:txBody>
                  <a:tcPr marL="12700" marR="12700" marT="12692"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sz="1200" b="0" i="0" u="none" strike="noStrike" cap="none" normalizeH="0" baseline="0" dirty="0">
                          <a:ln>
                            <a:noFill/>
                          </a:ln>
                          <a:solidFill>
                            <a:schemeClr val="tx1"/>
                          </a:solidFill>
                          <a:effectLst/>
                          <a:latin typeface="Verdana" charset="0"/>
                        </a:rPr>
                        <a:t>32.84%</a:t>
                      </a:r>
                    </a:p>
                  </a:txBody>
                  <a:tcPr marL="12700" marR="12700" marT="12692"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sz="1200" b="0" i="0" u="none" strike="noStrike" cap="none" normalizeH="0" baseline="0" dirty="0">
                          <a:ln>
                            <a:noFill/>
                          </a:ln>
                          <a:solidFill>
                            <a:schemeClr val="tx1"/>
                          </a:solidFill>
                          <a:effectLst/>
                          <a:latin typeface="Verdana" charset="0"/>
                        </a:rPr>
                        <a:t>18.66%</a:t>
                      </a:r>
                    </a:p>
                  </a:txBody>
                  <a:tcPr marL="12700" marR="12700" marT="12692"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r>
              <a:tr h="195565">
                <a:tc>
                  <a:txBody>
                    <a:bodyPr/>
                    <a:lstStyle/>
                    <a:p>
                      <a:pPr marL="0" marR="0" lvl="0" indent="0" algn="l" defTabSz="457200" rtl="0" eaLnBrk="1" fontAlgn="b" latinLnBrk="0" hangingPunct="1">
                        <a:lnSpc>
                          <a:spcPct val="100000"/>
                        </a:lnSpc>
                        <a:spcBef>
                          <a:spcPct val="0"/>
                        </a:spcBef>
                        <a:spcAft>
                          <a:spcPct val="0"/>
                        </a:spcAft>
                        <a:buClrTx/>
                        <a:buSzTx/>
                        <a:buFontTx/>
                        <a:buNone/>
                        <a:tabLst/>
                      </a:pPr>
                      <a:r>
                        <a:rPr kumimoji="0" lang="en-US" sz="1200" b="0" i="0" u="none" strike="noStrike" cap="none" normalizeH="0" baseline="0">
                          <a:ln>
                            <a:noFill/>
                          </a:ln>
                          <a:solidFill>
                            <a:schemeClr val="tx1"/>
                          </a:solidFill>
                          <a:effectLst/>
                          <a:latin typeface="Verdana" charset="0"/>
                        </a:rPr>
                        <a:t>Average</a:t>
                      </a:r>
                    </a:p>
                  </a:txBody>
                  <a:tcPr marL="12700" marR="12700" marT="12692"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sz="1200" b="0" i="0" u="none" strike="noStrike" cap="none" normalizeH="0" baseline="0">
                          <a:ln>
                            <a:noFill/>
                          </a:ln>
                          <a:solidFill>
                            <a:schemeClr val="tx1"/>
                          </a:solidFill>
                          <a:effectLst/>
                          <a:latin typeface="Verdana" charset="0"/>
                        </a:rPr>
                        <a:t>2.05</a:t>
                      </a:r>
                    </a:p>
                  </a:txBody>
                  <a:tcPr marL="12700" marR="12700" marT="12692"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sz="1200" b="0" i="0" u="none" strike="noStrike" cap="none" normalizeH="0" baseline="0" dirty="0">
                          <a:ln>
                            <a:noFill/>
                          </a:ln>
                          <a:solidFill>
                            <a:schemeClr val="tx1"/>
                          </a:solidFill>
                          <a:effectLst/>
                          <a:latin typeface="Verdana" charset="0"/>
                        </a:rPr>
                        <a:t>12.54%</a:t>
                      </a:r>
                    </a:p>
                  </a:txBody>
                  <a:tcPr marL="12700" marR="12700" marT="12692"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sz="1200" b="0" i="0" u="none" strike="noStrike" cap="none" normalizeH="0" baseline="0" dirty="0">
                          <a:ln>
                            <a:noFill/>
                          </a:ln>
                          <a:solidFill>
                            <a:schemeClr val="tx1"/>
                          </a:solidFill>
                          <a:effectLst/>
                          <a:latin typeface="Verdana" charset="0"/>
                        </a:rPr>
                        <a:t>24.99%</a:t>
                      </a:r>
                    </a:p>
                  </a:txBody>
                  <a:tcPr marL="12700" marR="12700" marT="12692"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r>
              <a:tr h="195565">
                <a:tc>
                  <a:txBody>
                    <a:bodyPr/>
                    <a:lstStyle/>
                    <a:p>
                      <a:pPr marL="0" marR="0" lvl="0" indent="0" algn="l" defTabSz="457200" rtl="0" eaLnBrk="1" fontAlgn="b" latinLnBrk="0" hangingPunct="1">
                        <a:lnSpc>
                          <a:spcPct val="100000"/>
                        </a:lnSpc>
                        <a:spcBef>
                          <a:spcPct val="0"/>
                        </a:spcBef>
                        <a:spcAft>
                          <a:spcPct val="0"/>
                        </a:spcAft>
                        <a:buClrTx/>
                        <a:buSzTx/>
                        <a:buFontTx/>
                        <a:buNone/>
                        <a:tabLst/>
                      </a:pPr>
                      <a:r>
                        <a:rPr kumimoji="0" lang="en-US" sz="1200" b="0" i="0" u="none" strike="noStrike" cap="none" normalizeH="0" baseline="0">
                          <a:ln>
                            <a:noFill/>
                          </a:ln>
                          <a:solidFill>
                            <a:schemeClr val="tx1"/>
                          </a:solidFill>
                          <a:effectLst/>
                          <a:latin typeface="Verdana" charset="0"/>
                        </a:rPr>
                        <a:t>Median</a:t>
                      </a:r>
                    </a:p>
                  </a:txBody>
                  <a:tcPr marL="12700" marR="12700" marT="12692"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sz="1200" b="0" i="0" u="none" strike="noStrike" cap="none" normalizeH="0" baseline="0">
                          <a:ln>
                            <a:noFill/>
                          </a:ln>
                          <a:solidFill>
                            <a:schemeClr val="tx1"/>
                          </a:solidFill>
                          <a:effectLst/>
                          <a:latin typeface="Verdana" charset="0"/>
                        </a:rPr>
                        <a:t>2.07</a:t>
                      </a:r>
                    </a:p>
                  </a:txBody>
                  <a:tcPr marL="12700" marR="12700" marT="12692"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sz="1200" b="0" i="0" u="none" strike="noStrike" cap="none" normalizeH="0" baseline="0" dirty="0">
                          <a:ln>
                            <a:noFill/>
                          </a:ln>
                          <a:solidFill>
                            <a:schemeClr val="tx1"/>
                          </a:solidFill>
                          <a:effectLst/>
                          <a:latin typeface="Verdana" charset="0"/>
                        </a:rPr>
                        <a:t>11.82%</a:t>
                      </a:r>
                    </a:p>
                  </a:txBody>
                  <a:tcPr marL="12700" marR="12700" marT="12692"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sz="1200" b="0" i="0" u="none" strike="noStrike" cap="none" normalizeH="0" baseline="0" dirty="0">
                          <a:ln>
                            <a:noFill/>
                          </a:ln>
                          <a:solidFill>
                            <a:schemeClr val="tx1"/>
                          </a:solidFill>
                          <a:effectLst/>
                          <a:latin typeface="Verdana" charset="0"/>
                        </a:rPr>
                        <a:t>21.93%</a:t>
                      </a:r>
                    </a:p>
                  </a:txBody>
                  <a:tcPr marL="12700" marR="12700" marT="12692"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r>
            </a:tbl>
          </a:graphicData>
        </a:graphic>
      </p:graphicFrame>
      <p:sp>
        <p:nvSpPr>
          <p:cNvPr id="137330" name="Footer Placeholder 4"/>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6" name="Slide Number Placeholder 5"/>
          <p:cNvSpPr>
            <a:spLocks noGrp="1"/>
          </p:cNvSpPr>
          <p:nvPr>
            <p:ph type="sldNum"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79A2D3CF-4FD4-B746-ABF9-83B5CDC5860F}" type="slidenum">
              <a:rPr lang="en-US" altLang="en-US" sz="1200">
                <a:solidFill>
                  <a:srgbClr val="FFFFFF"/>
                </a:solidFill>
              </a:rPr>
              <a:pPr>
                <a:lnSpc>
                  <a:spcPct val="80000"/>
                </a:lnSpc>
              </a:pPr>
              <a:t>62</a:t>
            </a:fld>
            <a:endParaRPr lang="en-US" altLang="en-US" sz="1200">
              <a:solidFill>
                <a:srgbClr val="FFFFFF"/>
              </a:solidFill>
            </a:endParaRPr>
          </a:p>
        </p:txBody>
      </p:sp>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9265"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The median test…</a:t>
            </a:r>
          </a:p>
        </p:txBody>
      </p:sp>
      <p:sp>
        <p:nvSpPr>
          <p:cNvPr id="121858" name="Rectangle 3"/>
          <p:cNvSpPr>
            <a:spLocks noGrp="1" noChangeArrowheads="1"/>
          </p:cNvSpPr>
          <p:nvPr>
            <p:ph sz="quarter" idx="1"/>
          </p:nvPr>
        </p:nvSpPr>
        <p:spPr>
          <a:xfrm>
            <a:off x="612775" y="1600200"/>
            <a:ext cx="8153400" cy="4495800"/>
          </a:xfrm>
        </p:spPr>
        <p:txBody>
          <a:bodyPr>
            <a:normAutofit fontScale="85000" lnSpcReduction="20000"/>
          </a:bodyPr>
          <a:lstStyle/>
          <a:p>
            <a:pPr marL="320040" indent="-320040" eaLnBrk="1" fontAlgn="auto" hangingPunct="1">
              <a:spcAft>
                <a:spcPts val="0"/>
              </a:spcAft>
              <a:buFont typeface="Wingdings"/>
              <a:buChar char=""/>
              <a:defRPr/>
            </a:pPr>
            <a:r>
              <a:rPr lang="en-US" dirty="0" smtClean="0">
                <a:ea typeface="+mn-ea"/>
                <a:cs typeface="+mn-cs"/>
              </a:rPr>
              <a:t>We are looking for stocks that trade at low price to book ratios, while generating high returns on equity, with low risk. But what is a low price to book ratio? Or a high return on equity? Or a low risk</a:t>
            </a:r>
          </a:p>
          <a:p>
            <a:pPr marL="320040" indent="-320040" eaLnBrk="1" fontAlgn="auto" hangingPunct="1">
              <a:spcAft>
                <a:spcPts val="0"/>
              </a:spcAft>
              <a:buFont typeface="Wingdings"/>
              <a:buChar char=""/>
              <a:defRPr/>
            </a:pPr>
            <a:r>
              <a:rPr lang="en-US" dirty="0" smtClean="0">
                <a:ea typeface="+mn-ea"/>
                <a:cs typeface="+mn-cs"/>
              </a:rPr>
              <a:t>One simple measure of what is par for the sector are the median values for each of the variables. A simplistic decision rule on under and over valued stocks would therefore be:</a:t>
            </a:r>
          </a:p>
          <a:p>
            <a:pPr marL="640080" lvl="1" indent="-274320" eaLnBrk="1" fontAlgn="auto" hangingPunct="1">
              <a:spcAft>
                <a:spcPts val="0"/>
              </a:spcAft>
              <a:buFont typeface="Wingdings 2"/>
              <a:buChar char=""/>
              <a:defRPr/>
            </a:pPr>
            <a:r>
              <a:rPr lang="en-US" u="sng" dirty="0" smtClean="0">
                <a:ea typeface="+mn-ea"/>
              </a:rPr>
              <a:t>Undervalued stocks</a:t>
            </a:r>
            <a:r>
              <a:rPr lang="en-US" dirty="0" smtClean="0">
                <a:ea typeface="+mn-ea"/>
              </a:rPr>
              <a:t>: Trade at price to book ratios below the median for the sector,(2.07), generate returns on equity higher than the sector median (11.82%) and have standard deviations lower than the median (21.93%).</a:t>
            </a:r>
          </a:p>
          <a:p>
            <a:pPr marL="640080" lvl="1" indent="-274320" eaLnBrk="1" fontAlgn="auto" hangingPunct="1">
              <a:spcAft>
                <a:spcPts val="0"/>
              </a:spcAft>
              <a:buFont typeface="Wingdings 2"/>
              <a:buChar char=""/>
              <a:defRPr/>
            </a:pPr>
            <a:endParaRPr lang="en-US" dirty="0" smtClean="0">
              <a:ea typeface="+mn-ea"/>
            </a:endParaRPr>
          </a:p>
          <a:p>
            <a:pPr marL="640080" lvl="1" indent="-274320" eaLnBrk="1" fontAlgn="auto" hangingPunct="1">
              <a:spcAft>
                <a:spcPts val="0"/>
              </a:spcAft>
              <a:buFont typeface="Wingdings 2"/>
              <a:buChar char=""/>
              <a:defRPr/>
            </a:pPr>
            <a:r>
              <a:rPr lang="en-US" u="sng" dirty="0" smtClean="0">
                <a:ea typeface="+mn-ea"/>
              </a:rPr>
              <a:t>Overvalued stocks</a:t>
            </a:r>
            <a:r>
              <a:rPr lang="en-US" dirty="0" smtClean="0">
                <a:ea typeface="+mn-ea"/>
              </a:rPr>
              <a:t>: Trade at price to book ratios above the median for the sector and generate returns on equity lower than the sector median.</a:t>
            </a:r>
          </a:p>
          <a:p>
            <a:pPr lvl="2" eaLnBrk="1" fontAlgn="auto" hangingPunct="1">
              <a:spcAft>
                <a:spcPts val="0"/>
              </a:spcAft>
              <a:buFont typeface="Wingdings"/>
              <a:buChar char=""/>
              <a:defRPr/>
            </a:pPr>
            <a:endParaRPr lang="en-US" dirty="0">
              <a:ea typeface="+mn-ea"/>
            </a:endParaRPr>
          </a:p>
        </p:txBody>
      </p:sp>
      <p:sp>
        <p:nvSpPr>
          <p:cNvPr id="139267" name="Footer Placeholder 3"/>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5" name="Slide Number Placeholder 4"/>
          <p:cNvSpPr>
            <a:spLocks noGrp="1"/>
          </p:cNvSpPr>
          <p:nvPr>
            <p:ph type="sldNum"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A8AA960D-381B-1946-9BBC-A304BA386485}" type="slidenum">
              <a:rPr lang="en-US" altLang="en-US" sz="1200">
                <a:solidFill>
                  <a:srgbClr val="FFFFFF"/>
                </a:solidFill>
              </a:rPr>
              <a:pPr>
                <a:lnSpc>
                  <a:spcPct val="80000"/>
                </a:lnSpc>
              </a:pPr>
              <a:t>63</a:t>
            </a:fld>
            <a:endParaRPr lang="en-US" altLang="en-US" sz="1200">
              <a:solidFill>
                <a:srgbClr val="FFFFFF"/>
              </a:solidFill>
            </a:endParaRPr>
          </a:p>
        </p:txBody>
      </p:sp>
    </p:spTree>
  </p:cSld>
  <p:clrMapOvr>
    <a:masterClrMapping/>
  </p:clrMapOvr>
  <p:transition/>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1313" name="Title 1"/>
          <p:cNvSpPr>
            <a:spLocks noGrp="1"/>
          </p:cNvSpPr>
          <p:nvPr>
            <p:ph type="title"/>
          </p:nvPr>
        </p:nvSpPr>
        <p:spPr>
          <a:xfrm>
            <a:off x="612775" y="228600"/>
            <a:ext cx="8153400" cy="990600"/>
          </a:xfrm>
        </p:spPr>
        <p:txBody>
          <a:bodyPr/>
          <a:lstStyle/>
          <a:p>
            <a:pPr eaLnBrk="1" hangingPunct="1"/>
            <a:r>
              <a:rPr lang="en-US" altLang="en-US">
                <a:ea typeface="ＭＳ Ｐゴシック" charset="-128"/>
              </a:rPr>
              <a:t>How about this mechanism?</a:t>
            </a:r>
          </a:p>
        </p:txBody>
      </p:sp>
      <p:sp>
        <p:nvSpPr>
          <p:cNvPr id="123906" name="Content Placeholder 2"/>
          <p:cNvSpPr>
            <a:spLocks noGrp="1"/>
          </p:cNvSpPr>
          <p:nvPr>
            <p:ph sz="quarter" idx="1"/>
          </p:nvPr>
        </p:nvSpPr>
        <p:spPr>
          <a:xfrm>
            <a:off x="612775" y="1600200"/>
            <a:ext cx="8153400" cy="4495800"/>
          </a:xfrm>
        </p:spPr>
        <p:txBody>
          <a:bodyPr>
            <a:normAutofit lnSpcReduction="10000"/>
          </a:bodyPr>
          <a:lstStyle/>
          <a:p>
            <a:pPr marL="320040" indent="-320040" eaLnBrk="1" fontAlgn="auto" hangingPunct="1">
              <a:spcAft>
                <a:spcPts val="0"/>
              </a:spcAft>
              <a:buFont typeface="Wingdings"/>
              <a:buChar char=""/>
              <a:defRPr/>
            </a:pPr>
            <a:r>
              <a:rPr lang="en-US" dirty="0" smtClean="0">
                <a:ea typeface="+mn-ea"/>
                <a:cs typeface="+mn-cs"/>
              </a:rPr>
              <a:t>We are looking for stocks that trade at low price to book ratios, while generating high returns on equity. But what is a low price to book ratio? Or a high return on equity?</a:t>
            </a:r>
          </a:p>
          <a:p>
            <a:pPr marL="320040" indent="-320040" eaLnBrk="1" fontAlgn="auto" hangingPunct="1">
              <a:spcAft>
                <a:spcPts val="0"/>
              </a:spcAft>
              <a:buFont typeface="Wingdings"/>
              <a:buChar char=""/>
              <a:defRPr/>
            </a:pPr>
            <a:r>
              <a:rPr lang="en-US" dirty="0" smtClean="0">
                <a:ea typeface="+mn-ea"/>
                <a:cs typeface="+mn-cs"/>
              </a:rPr>
              <a:t>Taking the sample of 18 banks, we ran a regression of PBV against ROE and standard deviation in stock prices (as a proxy for risk).</a:t>
            </a:r>
          </a:p>
          <a:p>
            <a:pPr marL="320040" lvl="1" indent="0" eaLnBrk="1" fontAlgn="auto" hangingPunct="1">
              <a:spcAft>
                <a:spcPts val="0"/>
              </a:spcAft>
              <a:buFont typeface="Wingdings 2"/>
              <a:buNone/>
              <a:defRPr/>
            </a:pPr>
            <a:r>
              <a:rPr lang="en-US" dirty="0" smtClean="0">
                <a:ea typeface="+mn-ea"/>
              </a:rPr>
              <a:t>	PBV = 	2.27	+	3.63 ROE	- 	2.68 </a:t>
            </a:r>
            <a:r>
              <a:rPr lang="en-US" dirty="0" err="1" smtClean="0">
                <a:ea typeface="+mn-ea"/>
              </a:rPr>
              <a:t>Std</a:t>
            </a:r>
            <a:r>
              <a:rPr lang="en-US" dirty="0" smtClean="0">
                <a:ea typeface="+mn-ea"/>
              </a:rPr>
              <a:t> </a:t>
            </a:r>
            <a:r>
              <a:rPr lang="en-US" dirty="0" err="1" smtClean="0">
                <a:ea typeface="+mn-ea"/>
              </a:rPr>
              <a:t>dev</a:t>
            </a:r>
            <a:endParaRPr lang="en-US" dirty="0" smtClean="0">
              <a:ea typeface="+mn-ea"/>
            </a:endParaRPr>
          </a:p>
          <a:p>
            <a:pPr marL="320040" lvl="1" indent="0" eaLnBrk="1" fontAlgn="auto" hangingPunct="1">
              <a:spcAft>
                <a:spcPts val="0"/>
              </a:spcAft>
              <a:buFont typeface="Wingdings 2"/>
              <a:buNone/>
              <a:defRPr/>
            </a:pPr>
            <a:r>
              <a:rPr lang="en-US" dirty="0" smtClean="0">
                <a:ea typeface="+mn-ea"/>
              </a:rPr>
              <a:t>		</a:t>
            </a:r>
            <a:r>
              <a:rPr lang="en-US" dirty="0">
                <a:ea typeface="+mn-ea"/>
              </a:rPr>
              <a:t>(</a:t>
            </a:r>
            <a:r>
              <a:rPr lang="en-US" dirty="0" smtClean="0">
                <a:ea typeface="+mn-ea"/>
              </a:rPr>
              <a:t>5.56)		(3.32)			(2.33)</a:t>
            </a:r>
          </a:p>
          <a:p>
            <a:pPr marL="0" indent="0" eaLnBrk="1" fontAlgn="auto" hangingPunct="1">
              <a:spcAft>
                <a:spcPts val="0"/>
              </a:spcAft>
              <a:buFont typeface="Wingdings"/>
              <a:buNone/>
              <a:defRPr/>
            </a:pPr>
            <a:r>
              <a:rPr lang="en-US" dirty="0" smtClean="0">
                <a:ea typeface="+mn-ea"/>
                <a:cs typeface="+mn-cs"/>
              </a:rPr>
              <a:t>	R squared of regression = 79%</a:t>
            </a:r>
          </a:p>
          <a:p>
            <a:pPr marL="320040" indent="-320040" eaLnBrk="1" fontAlgn="auto" hangingPunct="1">
              <a:spcAft>
                <a:spcPts val="0"/>
              </a:spcAft>
              <a:buFont typeface="Wingdings"/>
              <a:buChar char=""/>
              <a:defRPr/>
            </a:pPr>
            <a:endParaRPr lang="en-US" dirty="0">
              <a:ea typeface="+mn-ea"/>
              <a:cs typeface="+mn-cs"/>
            </a:endParaRPr>
          </a:p>
        </p:txBody>
      </p:sp>
      <p:sp>
        <p:nvSpPr>
          <p:cNvPr id="141315" name="Footer Placeholder 3"/>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5" name="Slide Number Placeholder 4"/>
          <p:cNvSpPr>
            <a:spLocks noGrp="1"/>
          </p:cNvSpPr>
          <p:nvPr>
            <p:ph type="sldNum"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48B042AF-9ABF-1A40-B43C-5B824A2D4006}" type="slidenum">
              <a:rPr lang="en-US" altLang="en-US" sz="1200">
                <a:solidFill>
                  <a:srgbClr val="FFFFFF"/>
                </a:solidFill>
              </a:rPr>
              <a:pPr>
                <a:lnSpc>
                  <a:spcPct val="80000"/>
                </a:lnSpc>
              </a:pPr>
              <a:t>64</a:t>
            </a:fld>
            <a:endParaRPr lang="en-US" altLang="en-US" sz="1200">
              <a:solidFill>
                <a:srgbClr val="FFFFFF"/>
              </a:solidFill>
            </a:endParaRPr>
          </a:p>
        </p:txBody>
      </p:sp>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61" name="Title 1"/>
          <p:cNvSpPr>
            <a:spLocks noGrp="1"/>
          </p:cNvSpPr>
          <p:nvPr>
            <p:ph type="title"/>
          </p:nvPr>
        </p:nvSpPr>
        <p:spPr>
          <a:xfrm>
            <a:off x="612775" y="228600"/>
            <a:ext cx="8153400" cy="990600"/>
          </a:xfrm>
        </p:spPr>
        <p:txBody>
          <a:bodyPr/>
          <a:lstStyle/>
          <a:p>
            <a:pPr eaLnBrk="1" hangingPunct="1"/>
            <a:r>
              <a:rPr lang="en-US" altLang="en-US">
                <a:ea typeface="ＭＳ Ｐゴシック" charset="-128"/>
              </a:rPr>
              <a:t>And these predictions?</a:t>
            </a:r>
          </a:p>
        </p:txBody>
      </p:sp>
      <p:pic>
        <p:nvPicPr>
          <p:cNvPr id="143362" name="Content Placeholder 3"/>
          <p:cNvPicPr>
            <a:picLocks noGrp="1" noChangeAspect="1"/>
          </p:cNvPicPr>
          <p:nvPr>
            <p:ph sz="quarter" idx="1"/>
          </p:nvPr>
        </p:nvPicPr>
        <p:blipFill>
          <a:blip r:embed="rId3">
            <a:extLst>
              <a:ext uri="{28A0092B-C50C-407E-A947-70E740481C1C}">
                <a14:useLocalDpi xmlns:a14="http://schemas.microsoft.com/office/drawing/2010/main" val="0"/>
              </a:ext>
            </a:extLst>
          </a:blip>
          <a:srcRect t="-15701" b="-15701"/>
          <a:stretch>
            <a:fillRect/>
          </a:stretch>
        </p:blipFill>
        <p:spPr>
          <a:xfrm>
            <a:off x="612775" y="1600200"/>
            <a:ext cx="8153400" cy="4495800"/>
          </a:xfrm>
        </p:spPr>
      </p:pic>
      <p:sp>
        <p:nvSpPr>
          <p:cNvPr id="143363" name="Footer Placeholder 3"/>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5" name="Slide Number Placeholder 4"/>
          <p:cNvSpPr>
            <a:spLocks noGrp="1"/>
          </p:cNvSpPr>
          <p:nvPr>
            <p:ph type="sldNum"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886C2655-9C11-884B-97F7-C426DF57F4EE}" type="slidenum">
              <a:rPr lang="en-US" altLang="en-US" sz="1200">
                <a:solidFill>
                  <a:srgbClr val="FFFFFF"/>
                </a:solidFill>
              </a:rPr>
              <a:pPr>
                <a:lnSpc>
                  <a:spcPct val="80000"/>
                </a:lnSpc>
              </a:pPr>
              <a:t>65</a:t>
            </a:fld>
            <a:endParaRPr lang="en-US" altLang="en-US" sz="1200">
              <a:solidFill>
                <a:srgbClr val="FFFFFF"/>
              </a:solidFill>
            </a:endParaRPr>
          </a:p>
        </p:txBody>
      </p:sp>
    </p:spTree>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5409" name="Title 1"/>
          <p:cNvSpPr>
            <a:spLocks noGrp="1"/>
          </p:cNvSpPr>
          <p:nvPr>
            <p:ph type="title"/>
          </p:nvPr>
        </p:nvSpPr>
        <p:spPr>
          <a:xfrm>
            <a:off x="612775" y="228600"/>
            <a:ext cx="8153400" cy="990600"/>
          </a:xfrm>
        </p:spPr>
        <p:txBody>
          <a:bodyPr/>
          <a:lstStyle/>
          <a:p>
            <a:pPr eaLnBrk="1" hangingPunct="1"/>
            <a:r>
              <a:rPr lang="en-US" altLang="en-US">
                <a:ea typeface="ＭＳ Ｐゴシック" charset="-128"/>
              </a:rPr>
              <a:t>A follow up on US Banks</a:t>
            </a:r>
          </a:p>
        </p:txBody>
      </p:sp>
      <p:pic>
        <p:nvPicPr>
          <p:cNvPr id="145410" name="Content Placeholder 3"/>
          <p:cNvPicPr>
            <a:picLocks noGrp="1" noChangeAspect="1"/>
          </p:cNvPicPr>
          <p:nvPr>
            <p:ph sz="quarter" idx="1"/>
          </p:nvPr>
        </p:nvPicPr>
        <p:blipFill>
          <a:blip r:embed="rId3">
            <a:extLst>
              <a:ext uri="{28A0092B-C50C-407E-A947-70E740481C1C}">
                <a14:useLocalDpi xmlns:a14="http://schemas.microsoft.com/office/drawing/2010/main" val="0"/>
              </a:ext>
            </a:extLst>
          </a:blip>
          <a:srcRect l="-11748" r="-11748"/>
          <a:stretch>
            <a:fillRect/>
          </a:stretch>
        </p:blipFill>
        <p:spPr>
          <a:xfrm>
            <a:off x="612775" y="1600200"/>
            <a:ext cx="8153400" cy="4495800"/>
          </a:xfrm>
        </p:spPr>
      </p:pic>
      <p:sp>
        <p:nvSpPr>
          <p:cNvPr id="145411" name="Footer Placeholder 3"/>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5" name="Slide Number Placeholder 4"/>
          <p:cNvSpPr>
            <a:spLocks noGrp="1"/>
          </p:cNvSpPr>
          <p:nvPr>
            <p:ph type="sldNum"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A0193BFE-3AF5-F546-BE4B-D3E92C6C26D8}" type="slidenum">
              <a:rPr lang="en-US" altLang="en-US" sz="1200">
                <a:solidFill>
                  <a:srgbClr val="FFFFFF"/>
                </a:solidFill>
              </a:rPr>
              <a:pPr>
                <a:lnSpc>
                  <a:spcPct val="80000"/>
                </a:lnSpc>
              </a:pPr>
              <a:t>66</a:t>
            </a:fld>
            <a:endParaRPr lang="en-US" altLang="en-US" sz="1200">
              <a:solidFill>
                <a:srgbClr val="FFFFFF"/>
              </a:solidFill>
            </a:endParaRPr>
          </a:p>
        </p:txBody>
      </p:sp>
    </p:spTree>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7457" name="Rectangle 2"/>
          <p:cNvSpPr>
            <a:spLocks noGrp="1" noChangeArrowheads="1"/>
          </p:cNvSpPr>
          <p:nvPr>
            <p:ph type="title"/>
          </p:nvPr>
        </p:nvSpPr>
        <p:spPr>
          <a:xfrm>
            <a:off x="152400" y="228600"/>
            <a:ext cx="8686800" cy="914400"/>
          </a:xfrm>
        </p:spPr>
        <p:txBody>
          <a:bodyPr/>
          <a:lstStyle/>
          <a:p>
            <a:pPr eaLnBrk="1" hangingPunct="1"/>
            <a:r>
              <a:rPr lang="en-US" altLang="en-US" sz="2400">
                <a:ea typeface="ＭＳ Ｐゴシック" charset="-128"/>
              </a:rPr>
              <a:t>Example 4: A larger sample</a:t>
            </a:r>
            <a:br>
              <a:rPr lang="en-US" altLang="en-US" sz="2400">
                <a:ea typeface="ＭＳ Ｐゴシック" charset="-128"/>
              </a:rPr>
            </a:br>
            <a:r>
              <a:rPr lang="en-US" altLang="en-US" sz="2400">
                <a:ea typeface="ＭＳ Ｐゴシック" charset="-128"/>
              </a:rPr>
              <a:t>Price to Book versus ROE: Largest firms in the US: January 2010</a:t>
            </a:r>
          </a:p>
        </p:txBody>
      </p:sp>
      <p:pic>
        <p:nvPicPr>
          <p:cNvPr id="147458" name="Content Placeholder 4"/>
          <p:cNvPicPr>
            <a:picLocks noGrp="1" noChangeAspect="1"/>
          </p:cNvPicPr>
          <p:nvPr>
            <p:ph sz="quarter" idx="1"/>
          </p:nvPr>
        </p:nvPicPr>
        <p:blipFill>
          <a:blip r:embed="rId3">
            <a:extLst>
              <a:ext uri="{28A0092B-C50C-407E-A947-70E740481C1C}">
                <a14:useLocalDpi xmlns:a14="http://schemas.microsoft.com/office/drawing/2010/main" val="0"/>
              </a:ext>
            </a:extLst>
          </a:blip>
          <a:srcRect l="-22658" r="-22658"/>
          <a:stretch>
            <a:fillRect/>
          </a:stretch>
        </p:blipFill>
        <p:spPr>
          <a:xfrm>
            <a:off x="612775" y="1600200"/>
            <a:ext cx="8153400" cy="4495800"/>
          </a:xfrm>
        </p:spPr>
      </p:pic>
      <p:sp>
        <p:nvSpPr>
          <p:cNvPr id="147459" name="Footer Placeholder 3"/>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5" name="Slide Number Placeholder 4"/>
          <p:cNvSpPr>
            <a:spLocks noGrp="1"/>
          </p:cNvSpPr>
          <p:nvPr>
            <p:ph type="sldNum"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50B34CFB-5543-4543-BE46-B184958C8E68}" type="slidenum">
              <a:rPr lang="en-US" altLang="en-US" sz="1200">
                <a:solidFill>
                  <a:srgbClr val="FFFFFF"/>
                </a:solidFill>
              </a:rPr>
              <a:pPr>
                <a:lnSpc>
                  <a:spcPct val="80000"/>
                </a:lnSpc>
              </a:pPr>
              <a:t>67</a:t>
            </a:fld>
            <a:endParaRPr lang="en-US" altLang="en-US" sz="1200">
              <a:solidFill>
                <a:srgbClr val="FFFFFF"/>
              </a:solidFill>
            </a:endParaRPr>
          </a:p>
        </p:txBody>
      </p:sp>
    </p:spTree>
  </p:cSld>
  <p:clrMapOvr>
    <a:masterClrMapping/>
  </p:clrMapOvr>
  <p:timing>
    <p:tnLst>
      <p:par>
        <p:cTn id="1" dur="indefinite" restart="never" nodeType="tmRoot"/>
      </p:par>
    </p:tnLst>
  </p:timing>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9505" name="Title 1"/>
          <p:cNvSpPr>
            <a:spLocks noGrp="1"/>
          </p:cNvSpPr>
          <p:nvPr>
            <p:ph type="title"/>
          </p:nvPr>
        </p:nvSpPr>
        <p:spPr>
          <a:xfrm>
            <a:off x="612775" y="228600"/>
            <a:ext cx="8153400" cy="990600"/>
          </a:xfrm>
        </p:spPr>
        <p:txBody>
          <a:bodyPr/>
          <a:lstStyle/>
          <a:p>
            <a:pPr eaLnBrk="1" hangingPunct="1"/>
            <a:r>
              <a:rPr lang="en-US" altLang="en-US">
                <a:ea typeface="ＭＳ Ｐゴシック" charset="-128"/>
              </a:rPr>
              <a:t>Missing growth?</a:t>
            </a:r>
          </a:p>
        </p:txBody>
      </p:sp>
      <p:pic>
        <p:nvPicPr>
          <p:cNvPr id="149506" name="Content Placeholder 14"/>
          <p:cNvPicPr>
            <a:picLocks noGrp="1" noChangeAspect="1"/>
          </p:cNvPicPr>
          <p:nvPr>
            <p:ph sz="quarter" idx="1"/>
          </p:nvPr>
        </p:nvPicPr>
        <p:blipFill>
          <a:blip r:embed="rId3">
            <a:extLst>
              <a:ext uri="{28A0092B-C50C-407E-A947-70E740481C1C}">
                <a14:useLocalDpi xmlns:a14="http://schemas.microsoft.com/office/drawing/2010/main" val="0"/>
              </a:ext>
            </a:extLst>
          </a:blip>
          <a:srcRect l="-22658" r="-22658"/>
          <a:stretch>
            <a:fillRect/>
          </a:stretch>
        </p:blipFill>
        <p:spPr>
          <a:xfrm>
            <a:off x="612775" y="1600200"/>
            <a:ext cx="8153400" cy="4495800"/>
          </a:xfrm>
        </p:spPr>
      </p:pic>
      <p:sp>
        <p:nvSpPr>
          <p:cNvPr id="149507" name="Footer Placeholder 3"/>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5" name="Slide Number Placeholder 4"/>
          <p:cNvSpPr>
            <a:spLocks noGrp="1"/>
          </p:cNvSpPr>
          <p:nvPr>
            <p:ph type="sldNum"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92FCCAF7-C285-CC43-A2FD-8147E7AC8421}" type="slidenum">
              <a:rPr lang="en-US" altLang="en-US" sz="1200">
                <a:solidFill>
                  <a:srgbClr val="FFFFFF"/>
                </a:solidFill>
              </a:rPr>
              <a:pPr>
                <a:lnSpc>
                  <a:spcPct val="80000"/>
                </a:lnSpc>
              </a:pPr>
              <a:t>68</a:t>
            </a:fld>
            <a:endParaRPr lang="en-US" altLang="en-US" sz="1200">
              <a:solidFill>
                <a:srgbClr val="FFFFFF"/>
              </a:solidFill>
            </a:endParaRPr>
          </a:p>
        </p:txBody>
      </p:sp>
    </p:spTree>
  </p:cSld>
  <p:clrMapOvr>
    <a:masterClrMapping/>
  </p:clrMapOvr>
  <p:timing>
    <p:tnLst>
      <p:par>
        <p:cTn id="1" dur="indefinite" restart="never" nodeType="tmRoot"/>
      </p:par>
    </p:tnLst>
  </p:timing>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1553"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PBV, ROE and Risk: Large Cap US firms</a:t>
            </a:r>
          </a:p>
        </p:txBody>
      </p:sp>
      <p:sp>
        <p:nvSpPr>
          <p:cNvPr id="151554" name="Content Placeholder 5"/>
          <p:cNvSpPr>
            <a:spLocks noGrp="1"/>
          </p:cNvSpPr>
          <p:nvPr>
            <p:ph sz="quarter" idx="1"/>
          </p:nvPr>
        </p:nvSpPr>
        <p:spPr>
          <a:xfrm>
            <a:off x="612775" y="1600200"/>
            <a:ext cx="8153400" cy="4495800"/>
          </a:xfrm>
        </p:spPr>
        <p:txBody>
          <a:bodyPr/>
          <a:lstStyle/>
          <a:p>
            <a:pPr eaLnBrk="1" hangingPunct="1"/>
            <a:endParaRPr lang="en-US" altLang="en-US">
              <a:ea typeface="ＭＳ Ｐゴシック" charset="-128"/>
            </a:endParaRPr>
          </a:p>
          <a:p>
            <a:pPr eaLnBrk="1" hangingPunct="1"/>
            <a:endParaRPr lang="en-US" altLang="en-US">
              <a:ea typeface="ＭＳ Ｐゴシック" charset="-128"/>
            </a:endParaRPr>
          </a:p>
          <a:p>
            <a:pPr eaLnBrk="1" hangingPunct="1"/>
            <a:endParaRPr lang="en-US" altLang="en-US">
              <a:ea typeface="ＭＳ Ｐゴシック" charset="-128"/>
            </a:endParaRPr>
          </a:p>
        </p:txBody>
      </p:sp>
      <p:sp>
        <p:nvSpPr>
          <p:cNvPr id="151555" name="Line 10"/>
          <p:cNvSpPr>
            <a:spLocks noChangeShapeType="1"/>
          </p:cNvSpPr>
          <p:nvPr/>
        </p:nvSpPr>
        <p:spPr bwMode="auto">
          <a:xfrm flipH="1">
            <a:off x="3581400" y="4343400"/>
            <a:ext cx="609600" cy="533400"/>
          </a:xfrm>
          <a:prstGeom prst="line">
            <a:avLst/>
          </a:prstGeom>
          <a:noFill/>
          <a:ln w="12700">
            <a:solidFill>
              <a:schemeClr val="tx1"/>
            </a:solidFill>
            <a:round/>
            <a:headEnd/>
            <a:tailEnd type="triangle" w="med" len="med"/>
          </a:ln>
          <a:extLst>
            <a:ext uri="{909E8E84-426E-40DD-AFC4-6F175D3DCCD1}">
              <a14:hiddenFill xmlns:a14="http://schemas.microsoft.com/office/drawing/2010/main">
                <a:noFill/>
              </a14:hiddenFill>
            </a:ext>
          </a:extLst>
        </p:spPr>
        <p:txBody>
          <a:bodyPr wrap="none" anchor="ctr"/>
          <a:lstStyle/>
          <a:p>
            <a:endParaRPr lang="en-US"/>
          </a:p>
        </p:txBody>
      </p:sp>
      <p:sp>
        <p:nvSpPr>
          <p:cNvPr id="151556" name="Text Box 11"/>
          <p:cNvSpPr txBox="1">
            <a:spLocks noChangeArrowheads="1"/>
          </p:cNvSpPr>
          <p:nvPr/>
        </p:nvSpPr>
        <p:spPr bwMode="auto">
          <a:xfrm>
            <a:off x="3733800" y="4267200"/>
            <a:ext cx="603250" cy="228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eaLnBrk="1" hangingPunct="1"/>
            <a:r>
              <a:rPr lang="en-US" altLang="en-US" sz="1400" i="1"/>
              <a:t>Cheapest</a:t>
            </a:r>
          </a:p>
        </p:txBody>
      </p:sp>
      <p:sp>
        <p:nvSpPr>
          <p:cNvPr id="151557" name="TextBox 7"/>
          <p:cNvSpPr txBox="1">
            <a:spLocks noChangeArrowheads="1"/>
          </p:cNvSpPr>
          <p:nvPr/>
        </p:nvSpPr>
        <p:spPr bwMode="auto">
          <a:xfrm>
            <a:off x="2590800" y="2514600"/>
            <a:ext cx="1219200"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eaLnBrk="1" hangingPunct="1"/>
            <a:r>
              <a:rPr lang="en-US" altLang="en-US" i="1"/>
              <a:t>Most overvalued</a:t>
            </a:r>
          </a:p>
        </p:txBody>
      </p:sp>
      <p:sp>
        <p:nvSpPr>
          <p:cNvPr id="151558" name="TextBox 8"/>
          <p:cNvSpPr txBox="1">
            <a:spLocks noChangeArrowheads="1"/>
          </p:cNvSpPr>
          <p:nvPr/>
        </p:nvSpPr>
        <p:spPr bwMode="auto">
          <a:xfrm>
            <a:off x="6629400" y="4724400"/>
            <a:ext cx="1371600"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eaLnBrk="1" hangingPunct="1"/>
            <a:r>
              <a:rPr lang="en-US" altLang="en-US" i="1"/>
              <a:t>Most undervalued</a:t>
            </a:r>
          </a:p>
        </p:txBody>
      </p:sp>
      <p:pic>
        <p:nvPicPr>
          <p:cNvPr id="151559" name="Picture 11"/>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981200" y="1676400"/>
            <a:ext cx="5610225" cy="4495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51560" name="Footer Placeholder 3"/>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5" name="Slide Number Placeholder 4"/>
          <p:cNvSpPr>
            <a:spLocks noGrp="1"/>
          </p:cNvSpPr>
          <p:nvPr>
            <p:ph type="sldNum"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635B4947-F047-6F44-8938-49C4D271B00C}" type="slidenum">
              <a:rPr lang="en-US" altLang="en-US" sz="1200">
                <a:solidFill>
                  <a:srgbClr val="FFFFFF"/>
                </a:solidFill>
              </a:rPr>
              <a:pPr>
                <a:lnSpc>
                  <a:spcPct val="80000"/>
                </a:lnSpc>
              </a:pPr>
              <a:t>69</a:t>
            </a:fld>
            <a:endParaRPr lang="en-US" altLang="en-US" sz="1200">
              <a:solidFill>
                <a:srgbClr val="FFFFFF"/>
              </a:solidFill>
            </a:endParaRPr>
          </a:p>
        </p:txBody>
      </p:sp>
    </p:spTree>
  </p:cSld>
  <p:clrMapOvr>
    <a:masterClrMapping/>
  </p:clrMapOvr>
  <p:timing>
    <p:tnLst>
      <p:par>
        <p:cTn id="1" dur="indefinite" restart="never" nodeType="tmRoot"/>
      </p:par>
    </p:tnLst>
  </p:timing>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4145" name="Title 1"/>
          <p:cNvSpPr>
            <a:spLocks noGrp="1"/>
          </p:cNvSpPr>
          <p:nvPr>
            <p:ph type="title"/>
          </p:nvPr>
        </p:nvSpPr>
        <p:spPr>
          <a:xfrm>
            <a:off x="612775" y="228600"/>
            <a:ext cx="8153400" cy="990600"/>
          </a:xfrm>
        </p:spPr>
        <p:txBody>
          <a:bodyPr>
            <a:normAutofit fontScale="90000"/>
          </a:bodyPr>
          <a:lstStyle/>
          <a:p>
            <a:pPr eaLnBrk="1" hangingPunct="1"/>
            <a:r>
              <a:rPr lang="en-US" altLang="en-US" sz="3200">
                <a:ea typeface="ＭＳ Ｐゴシック" charset="-128"/>
              </a:rPr>
              <a:t>Bringing it all together… Largest US stocks in January 2010</a:t>
            </a:r>
          </a:p>
        </p:txBody>
      </p:sp>
      <p:sp>
        <p:nvSpPr>
          <p:cNvPr id="153602" name="Content Placeholder 2"/>
          <p:cNvSpPr>
            <a:spLocks noGrp="1"/>
          </p:cNvSpPr>
          <p:nvPr>
            <p:ph sz="quarter" idx="1"/>
          </p:nvPr>
        </p:nvSpPr>
        <p:spPr>
          <a:xfrm>
            <a:off x="612775" y="1600200"/>
            <a:ext cx="8153400" cy="4495800"/>
          </a:xfrm>
        </p:spPr>
        <p:txBody>
          <a:bodyPr/>
          <a:lstStyle/>
          <a:p>
            <a:pPr eaLnBrk="1" hangingPunct="1"/>
            <a:endParaRPr lang="en-US" altLang="en-US">
              <a:ea typeface="ＭＳ Ｐゴシック" charset="-128"/>
            </a:endParaRPr>
          </a:p>
        </p:txBody>
      </p:sp>
      <p:pic>
        <p:nvPicPr>
          <p:cNvPr id="153603" name="Picture 5"/>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2209800" y="1752600"/>
            <a:ext cx="4978400" cy="1435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3604" name="Picture 6"/>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762000" y="3429000"/>
            <a:ext cx="7962900" cy="2476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53605" name="Footer Placeholder 3"/>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5" name="Slide Number Placeholder 4"/>
          <p:cNvSpPr>
            <a:spLocks noGrp="1"/>
          </p:cNvSpPr>
          <p:nvPr>
            <p:ph type="sldNum"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86C4ED36-8DEE-1942-A385-F7412BF84B96}" type="slidenum">
              <a:rPr lang="en-US" altLang="en-US" sz="1200">
                <a:solidFill>
                  <a:srgbClr val="FFFFFF"/>
                </a:solidFill>
              </a:rPr>
              <a:pPr>
                <a:lnSpc>
                  <a:spcPct val="80000"/>
                </a:lnSpc>
              </a:pPr>
              <a:t>70</a:t>
            </a:fld>
            <a:endParaRPr lang="en-US" altLang="en-US" sz="1200">
              <a:solidFill>
                <a:srgbClr val="FFFFFF"/>
              </a:solidFill>
            </a:endParaRPr>
          </a:p>
        </p:txBody>
      </p:sp>
    </p:spTree>
  </p:cSld>
  <p:clrMapOvr>
    <a:masterClrMapping/>
  </p:clrMapOvr>
  <p:timing>
    <p:tnLst>
      <p:par>
        <p:cTn id="1" dur="indefinite" restart="never" nodeType="tmRoot"/>
      </p:par>
    </p:tnLst>
  </p:timing>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5169" name="Title 1"/>
          <p:cNvSpPr>
            <a:spLocks noGrp="1"/>
          </p:cNvSpPr>
          <p:nvPr>
            <p:ph type="title"/>
          </p:nvPr>
        </p:nvSpPr>
        <p:spPr>
          <a:xfrm>
            <a:off x="152400" y="228600"/>
            <a:ext cx="8763000" cy="838200"/>
          </a:xfrm>
        </p:spPr>
        <p:txBody>
          <a:bodyPr>
            <a:noAutofit/>
          </a:bodyPr>
          <a:lstStyle/>
          <a:p>
            <a:pPr eaLnBrk="1" hangingPunct="1"/>
            <a:r>
              <a:rPr lang="en-US" altLang="en-US" sz="2800" dirty="0">
                <a:ea typeface="ＭＳ Ｐゴシック" charset="-128"/>
              </a:rPr>
              <a:t>Updated PBV Ratios – Largest Market Cap US companies</a:t>
            </a:r>
            <a:br>
              <a:rPr lang="en-US" altLang="en-US" sz="2800" dirty="0">
                <a:ea typeface="ＭＳ Ｐゴシック" charset="-128"/>
              </a:rPr>
            </a:br>
            <a:r>
              <a:rPr lang="en-US" altLang="en-US" sz="2800" dirty="0">
                <a:ea typeface="ＭＳ Ｐゴシック" charset="-128"/>
              </a:rPr>
              <a:t>Updated to January </a:t>
            </a:r>
            <a:r>
              <a:rPr lang="en-US" altLang="en-US" sz="2800" dirty="0" smtClean="0">
                <a:ea typeface="ＭＳ Ｐゴシック" charset="-128"/>
              </a:rPr>
              <a:t>2017</a:t>
            </a:r>
            <a:endParaRPr lang="en-US" altLang="en-US" sz="2800" dirty="0">
              <a:ea typeface="ＭＳ Ｐゴシック" charset="-128"/>
            </a:endParaRPr>
          </a:p>
        </p:txBody>
      </p:sp>
      <p:sp>
        <p:nvSpPr>
          <p:cNvPr id="154626" name="Footer Placeholder 3"/>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dirty="0">
                <a:solidFill>
                  <a:schemeClr val="tx2"/>
                </a:solidFill>
              </a:rPr>
              <a:t>Aswath Damodaran</a:t>
            </a:r>
          </a:p>
        </p:txBody>
      </p:sp>
      <p:sp>
        <p:nvSpPr>
          <p:cNvPr id="5" name="Slide Number Placeholder 4"/>
          <p:cNvSpPr>
            <a:spLocks noGrp="1"/>
          </p:cNvSpPr>
          <p:nvPr>
            <p:ph type="sldNum"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CB59F5D7-9B87-6C4F-9D6E-503E3EBC18A4}" type="slidenum">
              <a:rPr lang="en-US" altLang="en-US" sz="1200">
                <a:solidFill>
                  <a:srgbClr val="FFFFFF"/>
                </a:solidFill>
              </a:rPr>
              <a:pPr>
                <a:lnSpc>
                  <a:spcPct val="80000"/>
                </a:lnSpc>
              </a:pPr>
              <a:t>71</a:t>
            </a:fld>
            <a:endParaRPr lang="en-US" altLang="en-US" sz="1200">
              <a:solidFill>
                <a:srgbClr val="FFFFFF"/>
              </a:solidFill>
            </a:endParaRPr>
          </a:p>
        </p:txBody>
      </p:sp>
      <p:sp>
        <p:nvSpPr>
          <p:cNvPr id="154628" name="Content Placeholder 1"/>
          <p:cNvSpPr>
            <a:spLocks noGrp="1"/>
          </p:cNvSpPr>
          <p:nvPr>
            <p:ph sz="quarter" idx="1"/>
          </p:nvPr>
        </p:nvSpPr>
        <p:spPr>
          <a:xfrm>
            <a:off x="612775" y="1600200"/>
            <a:ext cx="8153400" cy="4495800"/>
          </a:xfrm>
        </p:spPr>
        <p:txBody>
          <a:bodyPr/>
          <a:lstStyle/>
          <a:p>
            <a:endParaRPr lang="en-US" altLang="en-US" dirty="0">
              <a:ea typeface="ＭＳ Ｐゴシック" charset="-128"/>
            </a:endParaRPr>
          </a:p>
          <a:p>
            <a:endParaRPr lang="en-US" altLang="en-US" dirty="0">
              <a:ea typeface="ＭＳ Ｐゴシック" charset="-128"/>
            </a:endParaRPr>
          </a:p>
          <a:p>
            <a:endParaRPr lang="en-US" altLang="en-US" dirty="0">
              <a:ea typeface="ＭＳ Ｐゴシック" charset="-128"/>
            </a:endParaRPr>
          </a:p>
        </p:txBody>
      </p:sp>
      <p:pic>
        <p:nvPicPr>
          <p:cNvPr id="3" name="Picture 2"/>
          <p:cNvPicPr>
            <a:picLocks noChangeAspect="1"/>
          </p:cNvPicPr>
          <p:nvPr/>
        </p:nvPicPr>
        <p:blipFill>
          <a:blip r:embed="rId3"/>
          <a:stretch>
            <a:fillRect/>
          </a:stretch>
        </p:blipFill>
        <p:spPr>
          <a:xfrm>
            <a:off x="1489075" y="1496010"/>
            <a:ext cx="6400800" cy="4805238"/>
          </a:xfrm>
          <a:prstGeom prst="rect">
            <a:avLst/>
          </a:prstGeom>
        </p:spPr>
      </p:pic>
    </p:spTree>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7217" name="Rectangle 2"/>
          <p:cNvSpPr>
            <a:spLocks noGrp="1" noChangeArrowheads="1"/>
          </p:cNvSpPr>
          <p:nvPr>
            <p:ph type="title"/>
          </p:nvPr>
        </p:nvSpPr>
        <p:spPr>
          <a:xfrm>
            <a:off x="612775" y="228600"/>
            <a:ext cx="8153400" cy="990600"/>
          </a:xfrm>
        </p:spPr>
        <p:txBody>
          <a:bodyPr>
            <a:normAutofit fontScale="90000"/>
          </a:bodyPr>
          <a:lstStyle/>
          <a:p>
            <a:pPr eaLnBrk="1" fontAlgn="auto" hangingPunct="1">
              <a:spcAft>
                <a:spcPts val="0"/>
              </a:spcAft>
              <a:defRPr/>
            </a:pPr>
            <a:r>
              <a:rPr lang="en-US" smtClean="0">
                <a:ea typeface="+mj-ea"/>
                <a:cs typeface="+mj-cs"/>
              </a:rPr>
              <a:t>Example 5: Overlooked fundamentals?</a:t>
            </a:r>
            <a:br>
              <a:rPr lang="en-US" smtClean="0">
                <a:ea typeface="+mj-ea"/>
                <a:cs typeface="+mj-cs"/>
              </a:rPr>
            </a:br>
            <a:r>
              <a:rPr lang="en-US" smtClean="0">
                <a:ea typeface="+mj-ea"/>
                <a:cs typeface="+mj-cs"/>
              </a:rPr>
              <a:t>EV/EBITDA Multiple for Trucking Companies</a:t>
            </a:r>
            <a:endParaRPr lang="en-US">
              <a:ea typeface="+mj-ea"/>
              <a:cs typeface="+mj-cs"/>
            </a:endParaRPr>
          </a:p>
        </p:txBody>
      </p:sp>
      <p:pic>
        <p:nvPicPr>
          <p:cNvPr id="156674" name="Picture 3"/>
          <p:cNvPicPr>
            <a:picLocks noGrp="1" noChangeArrowheads="1"/>
          </p:cNvPicPr>
          <p:nvPr>
            <p:ph sz="quarter" idx="1"/>
          </p:nvPr>
        </p:nvPicPr>
        <p:blipFill>
          <a:blip r:embed="rId3">
            <a:extLst>
              <a:ext uri="{28A0092B-C50C-407E-A947-70E740481C1C}">
                <a14:useLocalDpi xmlns:a14="http://schemas.microsoft.com/office/drawing/2010/main" val="0"/>
              </a:ext>
            </a:extLst>
          </a:blip>
          <a:srcRect l="-97690" r="-97690"/>
          <a:stretch>
            <a:fillRect/>
          </a:stretch>
        </p:blipFill>
        <p:spPr>
          <a:xfrm>
            <a:off x="612775" y="1600200"/>
            <a:ext cx="8153400" cy="4495800"/>
          </a:xfrm>
        </p:spPr>
      </p:pic>
      <p:sp>
        <p:nvSpPr>
          <p:cNvPr id="156675" name="Footer Placeholder 3"/>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5" name="Slide Number Placeholder 4"/>
          <p:cNvSpPr>
            <a:spLocks noGrp="1"/>
          </p:cNvSpPr>
          <p:nvPr>
            <p:ph type="sldNum"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409539A7-657D-CC44-871F-D448C59CA74F}" type="slidenum">
              <a:rPr lang="en-US" altLang="en-US" sz="1200">
                <a:solidFill>
                  <a:srgbClr val="FFFFFF"/>
                </a:solidFill>
              </a:rPr>
              <a:pPr>
                <a:lnSpc>
                  <a:spcPct val="80000"/>
                </a:lnSpc>
              </a:pPr>
              <a:t>72</a:t>
            </a:fld>
            <a:endParaRPr lang="en-US" altLang="en-US" sz="1200">
              <a:solidFill>
                <a:srgbClr val="FFFFFF"/>
              </a:solidFill>
            </a:endParaRPr>
          </a:p>
        </p:txBody>
      </p:sp>
    </p:spTree>
  </p:cSld>
  <p:clrMapOvr>
    <a:masterClrMapping/>
  </p:clrMapOvr>
  <p:transition/>
  <p:timing>
    <p:tnLst>
      <p:par>
        <p:cTn id="1" dur="indefinite" restart="never" nodeType="tmRoot"/>
      </p:par>
    </p:tnLst>
  </p:timing>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8721"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A Test on EBITDA</a:t>
            </a:r>
          </a:p>
        </p:txBody>
      </p:sp>
      <p:sp>
        <p:nvSpPr>
          <p:cNvPr id="158722" name="Rectangle 3"/>
          <p:cNvSpPr>
            <a:spLocks noGrp="1" noChangeArrowheads="1"/>
          </p:cNvSpPr>
          <p:nvPr>
            <p:ph sz="quarter" idx="1"/>
          </p:nvPr>
        </p:nvSpPr>
        <p:spPr>
          <a:xfrm>
            <a:off x="612775" y="1600200"/>
            <a:ext cx="8153400" cy="4495800"/>
          </a:xfrm>
        </p:spPr>
        <p:txBody>
          <a:bodyPr/>
          <a:lstStyle/>
          <a:p>
            <a:pPr eaLnBrk="1" hangingPunct="1"/>
            <a:r>
              <a:rPr lang="en-US" altLang="en-US">
                <a:ea typeface="ＭＳ Ｐゴシック" charset="-128"/>
              </a:rPr>
              <a:t>Ryder System looks very cheap on a Value/EBITDA multiple basis, relative to the rest of the sector. What explanation (other than misvaluation) might there be for this difference?</a:t>
            </a:r>
          </a:p>
          <a:p>
            <a:pPr eaLnBrk="1" hangingPunct="1"/>
            <a:endParaRPr lang="en-US" altLang="en-US">
              <a:ea typeface="ＭＳ Ｐゴシック" charset="-128"/>
            </a:endParaRPr>
          </a:p>
          <a:p>
            <a:pPr eaLnBrk="1" hangingPunct="1"/>
            <a:endParaRPr lang="en-US" altLang="en-US">
              <a:ea typeface="ＭＳ Ｐゴシック" charset="-128"/>
            </a:endParaRPr>
          </a:p>
          <a:p>
            <a:pPr eaLnBrk="1" hangingPunct="1"/>
            <a:r>
              <a:rPr lang="en-US" altLang="en-US">
                <a:ea typeface="ＭＳ Ｐゴシック" charset="-128"/>
              </a:rPr>
              <a:t>What general lessons would you draw from this on the EV/EBITDA multiples for infrastructure companies as their infrastructure ages?</a:t>
            </a:r>
          </a:p>
        </p:txBody>
      </p:sp>
      <p:sp>
        <p:nvSpPr>
          <p:cNvPr id="158723" name="Footer Placeholder 3"/>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5" name="Slide Number Placeholder 4"/>
          <p:cNvSpPr>
            <a:spLocks noGrp="1"/>
          </p:cNvSpPr>
          <p:nvPr>
            <p:ph type="sldNum"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CE1BCE48-C22C-7644-B7E9-1CEE896E0E03}" type="slidenum">
              <a:rPr lang="en-US" altLang="en-US" sz="1200">
                <a:solidFill>
                  <a:srgbClr val="FFFFFF"/>
                </a:solidFill>
              </a:rPr>
              <a:pPr>
                <a:lnSpc>
                  <a:spcPct val="80000"/>
                </a:lnSpc>
              </a:pPr>
              <a:t>73</a:t>
            </a:fld>
            <a:endParaRPr lang="en-US" altLang="en-US" sz="1200">
              <a:solidFill>
                <a:srgbClr val="FFFFFF"/>
              </a:solidFill>
            </a:endParaRPr>
          </a:p>
        </p:txBody>
      </p:sp>
    </p:spTree>
  </p:cSld>
  <p:clrMapOvr>
    <a:masterClrMapping/>
  </p:clrMapOvr>
  <p:transition/>
  <p:timing>
    <p:tnLst>
      <p:par>
        <p:cTn id="1" dur="indefinite" restart="never" nodeType="tmRoot"/>
      </p:par>
    </p:tnLst>
  </p:timing>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0769" name="Rectangle 2"/>
          <p:cNvSpPr>
            <a:spLocks noGrp="1" noChangeArrowheads="1"/>
          </p:cNvSpPr>
          <p:nvPr>
            <p:ph type="title"/>
          </p:nvPr>
        </p:nvSpPr>
        <p:spPr>
          <a:xfrm>
            <a:off x="76200" y="228600"/>
            <a:ext cx="9067800" cy="990600"/>
          </a:xfrm>
        </p:spPr>
        <p:txBody>
          <a:bodyPr/>
          <a:lstStyle/>
          <a:p>
            <a:pPr eaLnBrk="1" hangingPunct="1"/>
            <a:r>
              <a:rPr lang="en-US" altLang="en-US" sz="2800">
                <a:ea typeface="ＭＳ Ｐゴシック" charset="-128"/>
              </a:rPr>
              <a:t>Example 6: Relative valuation across time</a:t>
            </a:r>
            <a:br>
              <a:rPr lang="en-US" altLang="en-US" sz="2800">
                <a:ea typeface="ＭＳ Ｐゴシック" charset="-128"/>
              </a:rPr>
            </a:br>
            <a:r>
              <a:rPr lang="en-US" altLang="en-US" sz="2800">
                <a:ea typeface="ＭＳ Ｐゴシック" charset="-128"/>
              </a:rPr>
              <a:t>Price to Sales Multiples: Grocery Stores - US in January 2007</a:t>
            </a:r>
          </a:p>
        </p:txBody>
      </p:sp>
      <p:pic>
        <p:nvPicPr>
          <p:cNvPr id="160770" name="Picture 4"/>
          <p:cNvPicPr>
            <a:picLocks noGrp="1" noChangeAspect="1" noChangeArrowheads="1"/>
          </p:cNvPicPr>
          <p:nvPr>
            <p:ph sz="quarter" idx="1"/>
          </p:nvPr>
        </p:nvPicPr>
        <p:blipFill>
          <a:blip r:embed="rId3">
            <a:extLst>
              <a:ext uri="{28A0092B-C50C-407E-A947-70E740481C1C}">
                <a14:useLocalDpi xmlns:a14="http://schemas.microsoft.com/office/drawing/2010/main" val="0"/>
              </a:ext>
            </a:extLst>
          </a:blip>
          <a:srcRect l="-23961" r="-23961"/>
          <a:stretch>
            <a:fillRect/>
          </a:stretch>
        </p:blipFill>
        <p:spPr>
          <a:xfrm>
            <a:off x="1143000" y="1676400"/>
            <a:ext cx="7048500" cy="3886200"/>
          </a:xfrm>
        </p:spPr>
      </p:pic>
      <p:sp>
        <p:nvSpPr>
          <p:cNvPr id="160771" name="Rectangle 3"/>
          <p:cNvSpPr>
            <a:spLocks noChangeArrowheads="1"/>
          </p:cNvSpPr>
          <p:nvPr/>
        </p:nvSpPr>
        <p:spPr bwMode="auto">
          <a:xfrm>
            <a:off x="304800" y="5486400"/>
            <a:ext cx="8229600" cy="708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2000" u="sng"/>
              <a:t>Whole Foods</a:t>
            </a:r>
            <a:r>
              <a:rPr lang="en-US" altLang="en-US" sz="2000"/>
              <a:t>: In 2007: Net Margin was 3.41% and Price/ Sales ratio was 1.41</a:t>
            </a:r>
          </a:p>
          <a:p>
            <a:pPr>
              <a:buFont typeface="Monotype Sorts" charset="2"/>
              <a:buNone/>
            </a:pPr>
            <a:r>
              <a:rPr lang="en-US" altLang="en-US" sz="2000"/>
              <a:t>	Predicted Price to Sales = 0.07 + 10.49 (0.0341) = 0.43</a:t>
            </a:r>
          </a:p>
        </p:txBody>
      </p:sp>
      <p:sp>
        <p:nvSpPr>
          <p:cNvPr id="160772" name="Footer Placeholder 3"/>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5" name="Slide Number Placeholder 4"/>
          <p:cNvSpPr>
            <a:spLocks noGrp="1"/>
          </p:cNvSpPr>
          <p:nvPr>
            <p:ph type="sldNum"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221BE5B1-A33E-2047-AA6D-AB17006ABEC7}" type="slidenum">
              <a:rPr lang="en-US" altLang="en-US" sz="1200">
                <a:solidFill>
                  <a:srgbClr val="FFFFFF"/>
                </a:solidFill>
              </a:rPr>
              <a:pPr>
                <a:lnSpc>
                  <a:spcPct val="80000"/>
                </a:lnSpc>
              </a:pPr>
              <a:t>74</a:t>
            </a:fld>
            <a:endParaRPr lang="en-US" altLang="en-US" sz="1200">
              <a:solidFill>
                <a:srgbClr val="FFFFFF"/>
              </a:solidFill>
            </a:endParaRPr>
          </a:p>
        </p:txBody>
      </p:sp>
    </p:spTree>
  </p:cSld>
  <p:clrMapOvr>
    <a:masterClrMapping/>
  </p:clrMapOvr>
  <p:transition/>
  <p:timing>
    <p:tnLst>
      <p:par>
        <p:cTn id="1" dur="indefinite" restart="never" nodeType="tmRoot"/>
      </p:par>
    </p:tnLst>
  </p:timing>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61" name="Rectangle 2"/>
          <p:cNvSpPr>
            <a:spLocks noGrp="1" noChangeArrowheads="1"/>
          </p:cNvSpPr>
          <p:nvPr>
            <p:ph type="title"/>
          </p:nvPr>
        </p:nvSpPr>
        <p:spPr>
          <a:xfrm>
            <a:off x="612775" y="228600"/>
            <a:ext cx="8153400" cy="990600"/>
          </a:xfrm>
        </p:spPr>
        <p:txBody>
          <a:bodyPr>
            <a:normAutofit fontScale="90000"/>
          </a:bodyPr>
          <a:lstStyle/>
          <a:p>
            <a:pPr eaLnBrk="1" fontAlgn="auto" hangingPunct="1">
              <a:spcAft>
                <a:spcPts val="0"/>
              </a:spcAft>
              <a:defRPr/>
            </a:pPr>
            <a:r>
              <a:rPr lang="en-US" dirty="0" smtClean="0">
                <a:ea typeface="+mj-ea"/>
                <a:cs typeface="+mj-cs"/>
              </a:rPr>
              <a:t>What a difference two years can make</a:t>
            </a:r>
            <a:r>
              <a:rPr lang="en-US" dirty="0" smtClean="0">
                <a:ea typeface="+mj-ea"/>
                <a:cs typeface="+mj-cs"/>
              </a:rPr>
              <a:t>: </a:t>
            </a:r>
            <a:r>
              <a:rPr lang="en-US" dirty="0" smtClean="0">
                <a:ea typeface="+mj-ea"/>
                <a:cs typeface="+mj-cs"/>
              </a:rPr>
              <a:t>Grocery Stores - US in January 2009</a:t>
            </a:r>
            <a:endParaRPr lang="en-US" dirty="0">
              <a:ea typeface="+mj-ea"/>
              <a:cs typeface="+mj-cs"/>
            </a:endParaRPr>
          </a:p>
        </p:txBody>
      </p:sp>
      <p:sp>
        <p:nvSpPr>
          <p:cNvPr id="162818" name="Content Placeholder 2"/>
          <p:cNvSpPr>
            <a:spLocks noGrp="1"/>
          </p:cNvSpPr>
          <p:nvPr>
            <p:ph sz="quarter" idx="1"/>
          </p:nvPr>
        </p:nvSpPr>
        <p:spPr>
          <a:xfrm>
            <a:off x="612775" y="1600200"/>
            <a:ext cx="8153400" cy="4495800"/>
          </a:xfrm>
        </p:spPr>
        <p:txBody>
          <a:bodyPr/>
          <a:lstStyle/>
          <a:p>
            <a:pPr eaLnBrk="1" hangingPunct="1"/>
            <a:endParaRPr lang="en-US" altLang="en-US">
              <a:ea typeface="ＭＳ Ｐゴシック" charset="-128"/>
            </a:endParaRPr>
          </a:p>
        </p:txBody>
      </p:sp>
      <p:pic>
        <p:nvPicPr>
          <p:cNvPr id="162819" name="Picture 3"/>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2514600" y="1600200"/>
            <a:ext cx="4419600" cy="3541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62820" name="Rectangle 6"/>
          <p:cNvSpPr>
            <a:spLocks noChangeArrowheads="1"/>
          </p:cNvSpPr>
          <p:nvPr/>
        </p:nvSpPr>
        <p:spPr bwMode="auto">
          <a:xfrm>
            <a:off x="762000" y="5029200"/>
            <a:ext cx="7467600"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Times" charset="0"/>
                <a:ea typeface="ＭＳ Ｐゴシック" charset="-128"/>
              </a:defRPr>
            </a:lvl1pPr>
            <a:lvl2pPr>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800" u="sng"/>
              <a:t>Whole Foods</a:t>
            </a:r>
            <a:r>
              <a:rPr lang="en-US" altLang="en-US" sz="1800"/>
              <a:t>: In 2009, Net Margin had dropped to 2.77% and Price to Sales ratio was down to 0.31.</a:t>
            </a:r>
          </a:p>
          <a:p>
            <a:pPr lvl="1"/>
            <a:r>
              <a:rPr lang="en-US" altLang="en-US" sz="1800"/>
              <a:t>Predicted Price to Sales = 0.07 + 10.49 (.0277) = 0.36 </a:t>
            </a:r>
          </a:p>
        </p:txBody>
      </p:sp>
      <p:sp>
        <p:nvSpPr>
          <p:cNvPr id="162821" name="Footer Placeholder 3"/>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5" name="Slide Number Placeholder 4"/>
          <p:cNvSpPr>
            <a:spLocks noGrp="1"/>
          </p:cNvSpPr>
          <p:nvPr>
            <p:ph type="sldNum"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9FF895D0-86EB-174A-ACA4-3BBBB1D96295}" type="slidenum">
              <a:rPr lang="en-US" altLang="en-US" sz="1200">
                <a:solidFill>
                  <a:srgbClr val="FFFFFF"/>
                </a:solidFill>
              </a:rPr>
              <a:pPr>
                <a:lnSpc>
                  <a:spcPct val="80000"/>
                </a:lnSpc>
              </a:pPr>
              <a:t>75</a:t>
            </a:fld>
            <a:endParaRPr lang="en-US" altLang="en-US" sz="1200">
              <a:solidFill>
                <a:srgbClr val="FFFFFF"/>
              </a:solidFill>
            </a:endParaRPr>
          </a:p>
        </p:txBody>
      </p:sp>
    </p:spTree>
  </p:cSld>
  <p:clrMapOvr>
    <a:masterClrMapping/>
  </p:clrMapOvr>
  <p:transition/>
  <p:timing>
    <p:tnLst>
      <p:par>
        <p:cTn id="1" dur="indefinite" restart="never" nodeType="tmRoot"/>
      </p:par>
    </p:tnLst>
  </p:timing>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4865" name="Title 1"/>
          <p:cNvSpPr>
            <a:spLocks noGrp="1"/>
          </p:cNvSpPr>
          <p:nvPr>
            <p:ph type="title"/>
          </p:nvPr>
        </p:nvSpPr>
        <p:spPr>
          <a:xfrm>
            <a:off x="612775" y="228600"/>
            <a:ext cx="8153400" cy="990600"/>
          </a:xfrm>
        </p:spPr>
        <p:txBody>
          <a:bodyPr/>
          <a:lstStyle/>
          <a:p>
            <a:pPr eaLnBrk="1" hangingPunct="1"/>
            <a:r>
              <a:rPr lang="en-US" altLang="en-US" dirty="0" smtClean="0">
                <a:ea typeface="ＭＳ Ｐゴシック" charset="-128"/>
              </a:rPr>
              <a:t>Steady State? In </a:t>
            </a:r>
            <a:r>
              <a:rPr lang="en-US" altLang="en-US" dirty="0">
                <a:ea typeface="ＭＳ Ｐゴシック" charset="-128"/>
              </a:rPr>
              <a:t>2010..</a:t>
            </a:r>
          </a:p>
        </p:txBody>
      </p:sp>
      <p:pic>
        <p:nvPicPr>
          <p:cNvPr id="164866" name="Content Placeholder 5"/>
          <p:cNvPicPr>
            <a:picLocks noGrp="1" noChangeAspect="1"/>
          </p:cNvPicPr>
          <p:nvPr>
            <p:ph sz="quarter" idx="1"/>
          </p:nvPr>
        </p:nvPicPr>
        <p:blipFill>
          <a:blip r:embed="rId3">
            <a:extLst>
              <a:ext uri="{28A0092B-C50C-407E-A947-70E740481C1C}">
                <a14:useLocalDpi xmlns:a14="http://schemas.microsoft.com/office/drawing/2010/main" val="0"/>
              </a:ext>
            </a:extLst>
          </a:blip>
          <a:srcRect l="-22658" r="-22658"/>
          <a:stretch>
            <a:fillRect/>
          </a:stretch>
        </p:blipFill>
        <p:spPr>
          <a:xfrm>
            <a:off x="1143000" y="1600200"/>
            <a:ext cx="7235825" cy="3989388"/>
          </a:xfrm>
        </p:spPr>
      </p:pic>
      <p:sp>
        <p:nvSpPr>
          <p:cNvPr id="164867" name="TextBox 4"/>
          <p:cNvSpPr txBox="1">
            <a:spLocks noChangeArrowheads="1"/>
          </p:cNvSpPr>
          <p:nvPr/>
        </p:nvSpPr>
        <p:spPr bwMode="auto">
          <a:xfrm>
            <a:off x="763588" y="5562600"/>
            <a:ext cx="8380412" cy="9540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Times" charset="0"/>
                <a:ea typeface="ＭＳ Ｐゴシック" charset="-128"/>
              </a:defRPr>
            </a:lvl1pPr>
            <a:lvl2pPr>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eaLnBrk="1" hangingPunct="1"/>
            <a:r>
              <a:rPr lang="en-US" altLang="en-US" sz="1600" u="sng"/>
              <a:t>Whole Foods</a:t>
            </a:r>
            <a:r>
              <a:rPr lang="en-US" altLang="en-US" sz="1600"/>
              <a:t>: In 2010, Net Margin had dropped to 1.44% and Price to Sales ratio increased to 0.50.</a:t>
            </a:r>
          </a:p>
          <a:p>
            <a:pPr lvl="1" eaLnBrk="1" hangingPunct="1"/>
            <a:r>
              <a:rPr lang="en-US" altLang="en-US" sz="1600"/>
              <a:t>Predicted Price to Sales = 0.06 + 11.43 (.0144) = 0.22</a:t>
            </a:r>
          </a:p>
          <a:p>
            <a:pPr eaLnBrk="1" hangingPunct="1"/>
            <a:endParaRPr lang="en-US" altLang="en-US" i="1"/>
          </a:p>
        </p:txBody>
      </p:sp>
      <p:sp>
        <p:nvSpPr>
          <p:cNvPr id="164868" name="Footer Placeholder 3"/>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5" name="Slide Number Placeholder 4"/>
          <p:cNvSpPr>
            <a:spLocks noGrp="1"/>
          </p:cNvSpPr>
          <p:nvPr>
            <p:ph type="sldNum"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A88D594A-9DB2-A84E-803B-AAEBB8C7ECE0}" type="slidenum">
              <a:rPr lang="en-US" altLang="en-US" sz="1200">
                <a:solidFill>
                  <a:srgbClr val="FFFFFF"/>
                </a:solidFill>
              </a:rPr>
              <a:pPr>
                <a:lnSpc>
                  <a:spcPct val="80000"/>
                </a:lnSpc>
              </a:pPr>
              <a:t>76</a:t>
            </a:fld>
            <a:endParaRPr lang="en-US" altLang="en-US" sz="1200">
              <a:solidFill>
                <a:srgbClr val="FFFFFF"/>
              </a:solidFill>
            </a:endParaRPr>
          </a:p>
        </p:txBody>
      </p:sp>
    </p:spTree>
  </p:cSld>
  <p:clrMapOvr>
    <a:masterClrMapping/>
  </p:clrMapOvr>
  <p:timing>
    <p:tnLst>
      <p:par>
        <p:cTn id="1" dur="indefinite" restart="never" nodeType="tmRoot"/>
      </p:par>
    </p:tnLst>
  </p:timing>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8961" name="Title 1"/>
          <p:cNvSpPr>
            <a:spLocks noGrp="1"/>
          </p:cNvSpPr>
          <p:nvPr>
            <p:ph type="title"/>
          </p:nvPr>
        </p:nvSpPr>
        <p:spPr>
          <a:xfrm>
            <a:off x="612775" y="228600"/>
            <a:ext cx="8153400" cy="990600"/>
          </a:xfrm>
        </p:spPr>
        <p:txBody>
          <a:bodyPr/>
          <a:lstStyle/>
          <a:p>
            <a:r>
              <a:rPr lang="en-US" altLang="en-US" dirty="0" smtClean="0">
                <a:ea typeface="ＭＳ Ｐゴシック" charset="-128"/>
              </a:rPr>
              <a:t>There is a new kid in town: </a:t>
            </a:r>
            <a:r>
              <a:rPr lang="en-US" altLang="en-US" dirty="0">
                <a:ea typeface="ＭＳ Ｐゴシック" charset="-128"/>
              </a:rPr>
              <a:t>January 2015</a:t>
            </a:r>
          </a:p>
        </p:txBody>
      </p:sp>
      <p:pic>
        <p:nvPicPr>
          <p:cNvPr id="168962" name="Content Placeholder 5"/>
          <p:cNvPicPr>
            <a:picLocks noGrp="1" noChangeAspect="1"/>
          </p:cNvPicPr>
          <p:nvPr>
            <p:ph sz="quarter" idx="1"/>
          </p:nvPr>
        </p:nvPicPr>
        <p:blipFill>
          <a:blip r:embed="rId3">
            <a:extLst>
              <a:ext uri="{28A0092B-C50C-407E-A947-70E740481C1C}">
                <a14:useLocalDpi xmlns:a14="http://schemas.microsoft.com/office/drawing/2010/main" val="0"/>
              </a:ext>
            </a:extLst>
          </a:blip>
          <a:srcRect l="-22658" r="-22658"/>
          <a:stretch>
            <a:fillRect/>
          </a:stretch>
        </p:blipFill>
        <p:spPr>
          <a:xfrm>
            <a:off x="612775" y="1600200"/>
            <a:ext cx="7312025" cy="4032250"/>
          </a:xfrm>
        </p:spPr>
      </p:pic>
      <p:sp>
        <p:nvSpPr>
          <p:cNvPr id="168963" name="Footer Placeholder 3"/>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5" name="Slide Number Placeholder 4"/>
          <p:cNvSpPr>
            <a:spLocks noGrp="1"/>
          </p:cNvSpPr>
          <p:nvPr>
            <p:ph type="sldNum"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0CFD9B44-E4C1-9B46-A88E-E4878BDBA1FF}" type="slidenum">
              <a:rPr lang="en-US" altLang="en-US" sz="1200">
                <a:solidFill>
                  <a:srgbClr val="FFFFFF"/>
                </a:solidFill>
              </a:rPr>
              <a:pPr>
                <a:lnSpc>
                  <a:spcPct val="80000"/>
                </a:lnSpc>
              </a:pPr>
              <a:t>77</a:t>
            </a:fld>
            <a:endParaRPr lang="en-US" altLang="en-US" sz="1200">
              <a:solidFill>
                <a:srgbClr val="FFFFFF"/>
              </a:solidFill>
            </a:endParaRPr>
          </a:p>
        </p:txBody>
      </p:sp>
      <p:sp>
        <p:nvSpPr>
          <p:cNvPr id="168965" name="TextBox 6"/>
          <p:cNvSpPr txBox="1">
            <a:spLocks noChangeArrowheads="1"/>
          </p:cNvSpPr>
          <p:nvPr/>
        </p:nvSpPr>
        <p:spPr bwMode="auto">
          <a:xfrm>
            <a:off x="2133600" y="5867400"/>
            <a:ext cx="4729163" cy="8302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600"/>
              <a:t>PS = 0.557 + 0.085 Net Margin</a:t>
            </a:r>
          </a:p>
          <a:p>
            <a:r>
              <a:rPr lang="en-US" altLang="en-US" sz="1600"/>
              <a:t>Whole Foods = 0.557 + 8.50 (0.0408) = 0.90</a:t>
            </a:r>
          </a:p>
          <a:p>
            <a:r>
              <a:rPr lang="en-US" altLang="en-US" sz="1600"/>
              <a:t>At 1.35 times sales, Whole Foods is overvalued (again) </a:t>
            </a:r>
          </a:p>
        </p:txBody>
      </p:sp>
      <p:sp>
        <p:nvSpPr>
          <p:cNvPr id="168966" name="TextBox 7"/>
          <p:cNvSpPr txBox="1">
            <a:spLocks noChangeArrowheads="1"/>
          </p:cNvSpPr>
          <p:nvPr/>
        </p:nvSpPr>
        <p:spPr bwMode="auto">
          <a:xfrm>
            <a:off x="7315200" y="2286000"/>
            <a:ext cx="1676400" cy="8302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600"/>
              <a:t>There is a new star in town (Sprouts)</a:t>
            </a:r>
          </a:p>
        </p:txBody>
      </p:sp>
      <p:cxnSp>
        <p:nvCxnSpPr>
          <p:cNvPr id="10" name="Straight Arrow Connector 9"/>
          <p:cNvCxnSpPr/>
          <p:nvPr/>
        </p:nvCxnSpPr>
        <p:spPr>
          <a:xfrm flipH="1" flipV="1">
            <a:off x="5715000" y="1905000"/>
            <a:ext cx="1676400" cy="457200"/>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spTree>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9985" name="Rectangle 2"/>
          <p:cNvSpPr>
            <a:spLocks noGrp="1" noChangeArrowheads="1"/>
          </p:cNvSpPr>
          <p:nvPr>
            <p:ph type="title"/>
          </p:nvPr>
        </p:nvSpPr>
        <p:spPr>
          <a:xfrm>
            <a:off x="612775" y="228600"/>
            <a:ext cx="8153400" cy="990600"/>
          </a:xfrm>
        </p:spPr>
        <p:txBody>
          <a:bodyPr/>
          <a:lstStyle/>
          <a:p>
            <a:pPr eaLnBrk="1" hangingPunct="1"/>
            <a:r>
              <a:rPr lang="en-US" altLang="en-US" sz="2800">
                <a:ea typeface="ＭＳ Ｐゴシック" charset="-128"/>
              </a:rPr>
              <a:t>Example 7: Desperation Time</a:t>
            </a:r>
            <a:br>
              <a:rPr lang="en-US" altLang="en-US" sz="2800">
                <a:ea typeface="ＭＳ Ｐゴシック" charset="-128"/>
              </a:rPr>
            </a:br>
            <a:r>
              <a:rPr lang="en-US" altLang="en-US" sz="2800">
                <a:ea typeface="ＭＳ Ｐゴシック" charset="-128"/>
              </a:rPr>
              <a:t>Nothing</a:t>
            </a:r>
            <a:r>
              <a:rPr lang="ja-JP" altLang="en-US" sz="2800">
                <a:ea typeface="ＭＳ Ｐゴシック" charset="-128"/>
              </a:rPr>
              <a:t>’</a:t>
            </a:r>
            <a:r>
              <a:rPr lang="en-US" altLang="ja-JP" sz="2800">
                <a:ea typeface="ＭＳ Ｐゴシック" charset="-128"/>
              </a:rPr>
              <a:t>s working!!! Internet Stocks in early 2000..</a:t>
            </a:r>
            <a:endParaRPr lang="en-US" altLang="en-US" sz="2800">
              <a:ea typeface="ＭＳ Ｐゴシック" charset="-128"/>
            </a:endParaRPr>
          </a:p>
        </p:txBody>
      </p:sp>
      <p:pic>
        <p:nvPicPr>
          <p:cNvPr id="169986" name="Picture 3"/>
          <p:cNvPicPr>
            <a:picLocks noGrp="1" noChangeAspect="1" noChangeArrowheads="1"/>
          </p:cNvPicPr>
          <p:nvPr>
            <p:ph sz="quarter" idx="1"/>
          </p:nvPr>
        </p:nvPicPr>
        <p:blipFill>
          <a:blip r:embed="rId3">
            <a:extLst>
              <a:ext uri="{28A0092B-C50C-407E-A947-70E740481C1C}">
                <a14:useLocalDpi xmlns:a14="http://schemas.microsoft.com/office/drawing/2010/main" val="0"/>
              </a:ext>
            </a:extLst>
          </a:blip>
          <a:srcRect l="-13896" r="-13896"/>
          <a:stretch>
            <a:fillRect/>
          </a:stretch>
        </p:blipFill>
        <p:spPr>
          <a:xfrm>
            <a:off x="612775" y="1600200"/>
            <a:ext cx="8153400" cy="4495800"/>
          </a:xfrm>
        </p:spPr>
      </p:pic>
      <p:sp>
        <p:nvSpPr>
          <p:cNvPr id="169987" name="Footer Placeholder 3"/>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5" name="Slide Number Placeholder 4"/>
          <p:cNvSpPr>
            <a:spLocks noGrp="1"/>
          </p:cNvSpPr>
          <p:nvPr>
            <p:ph type="sldNum"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295EC9AE-3F1F-4D46-9A7A-B0870C792FA2}" type="slidenum">
              <a:rPr lang="en-US" altLang="en-US" sz="1200">
                <a:solidFill>
                  <a:srgbClr val="FFFFFF"/>
                </a:solidFill>
              </a:rPr>
              <a:pPr>
                <a:lnSpc>
                  <a:spcPct val="80000"/>
                </a:lnSpc>
              </a:pPr>
              <a:t>78</a:t>
            </a:fld>
            <a:endParaRPr lang="en-US" altLang="en-US" sz="1200">
              <a:solidFill>
                <a:srgbClr val="FFFFFF"/>
              </a:solidFill>
            </a:endParaRPr>
          </a:p>
        </p:txBody>
      </p:sp>
    </p:spTree>
  </p:cSld>
  <p:clrMapOvr>
    <a:masterClrMapping/>
  </p:clrMapOvr>
  <p:timing>
    <p:tnLst>
      <p:par>
        <p:cTn id="1" dur="indefinite" restart="never" nodeType="tmRoot"/>
      </p:par>
    </p:tnLst>
  </p:timing>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9505" name="Rectangle 2"/>
          <p:cNvSpPr>
            <a:spLocks noGrp="1" noChangeArrowheads="1"/>
          </p:cNvSpPr>
          <p:nvPr>
            <p:ph type="title"/>
          </p:nvPr>
        </p:nvSpPr>
        <p:spPr>
          <a:xfrm>
            <a:off x="612775" y="228600"/>
            <a:ext cx="8153400" cy="990600"/>
          </a:xfrm>
        </p:spPr>
        <p:txBody>
          <a:bodyPr>
            <a:normAutofit fontScale="90000"/>
          </a:bodyPr>
          <a:lstStyle/>
          <a:p>
            <a:pPr eaLnBrk="1" fontAlgn="auto" hangingPunct="1">
              <a:spcAft>
                <a:spcPts val="0"/>
              </a:spcAft>
              <a:defRPr/>
            </a:pPr>
            <a:r>
              <a:rPr lang="en-US" smtClean="0">
                <a:ea typeface="+mj-ea"/>
                <a:cs typeface="+mj-cs"/>
              </a:rPr>
              <a:t>PS Ratios and Margins are not highly correlated</a:t>
            </a:r>
            <a:endParaRPr lang="en-US">
              <a:ea typeface="+mj-ea"/>
              <a:cs typeface="+mj-cs"/>
            </a:endParaRPr>
          </a:p>
        </p:txBody>
      </p:sp>
      <p:sp>
        <p:nvSpPr>
          <p:cNvPr id="172034" name="Rectangle 3"/>
          <p:cNvSpPr>
            <a:spLocks noGrp="1" noChangeArrowheads="1"/>
          </p:cNvSpPr>
          <p:nvPr>
            <p:ph sz="quarter" idx="1"/>
          </p:nvPr>
        </p:nvSpPr>
        <p:spPr>
          <a:xfrm>
            <a:off x="612775" y="1600200"/>
            <a:ext cx="8153400" cy="4495800"/>
          </a:xfrm>
        </p:spPr>
        <p:txBody>
          <a:bodyPr/>
          <a:lstStyle/>
          <a:p>
            <a:pPr eaLnBrk="1" hangingPunct="1"/>
            <a:r>
              <a:rPr lang="en-US" altLang="en-US">
                <a:ea typeface="ＭＳ Ｐゴシック" charset="-128"/>
              </a:rPr>
              <a:t>Regressing PS ratios against current margins yields the following</a:t>
            </a:r>
          </a:p>
          <a:p>
            <a:pPr marL="365125" lvl="1" indent="0" eaLnBrk="1" hangingPunct="1">
              <a:buFont typeface="Wingdings 2" charset="2"/>
              <a:buNone/>
            </a:pPr>
            <a:r>
              <a:rPr lang="en-US" altLang="en-US">
                <a:ea typeface="ＭＳ Ｐゴシック" charset="-128"/>
              </a:rPr>
              <a:t>PS = 81.36 	- 7.54(Net Margin)	R2 = 0.04</a:t>
            </a:r>
          </a:p>
          <a:p>
            <a:pPr marL="365125" lvl="1" indent="0" eaLnBrk="1" hangingPunct="1">
              <a:buFont typeface="Wingdings 2" charset="2"/>
              <a:buNone/>
            </a:pPr>
            <a:r>
              <a:rPr lang="en-US" altLang="en-US">
                <a:ea typeface="ＭＳ Ｐゴシック" charset="-128"/>
              </a:rPr>
              <a:t>		(0.49)</a:t>
            </a:r>
          </a:p>
          <a:p>
            <a:pPr eaLnBrk="1" hangingPunct="1"/>
            <a:r>
              <a:rPr lang="en-US" altLang="en-US">
                <a:ea typeface="ＭＳ Ｐゴシック" charset="-128"/>
              </a:rPr>
              <a:t>This is not surprising. These firms are priced based upon expected margins, rather than current margins. </a:t>
            </a:r>
          </a:p>
        </p:txBody>
      </p:sp>
      <p:sp>
        <p:nvSpPr>
          <p:cNvPr id="172035" name="Footer Placeholder 3"/>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5" name="Slide Number Placeholder 4"/>
          <p:cNvSpPr>
            <a:spLocks noGrp="1"/>
          </p:cNvSpPr>
          <p:nvPr>
            <p:ph type="sldNum"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7F8D346D-385A-614B-A164-6C8491F13935}" type="slidenum">
              <a:rPr lang="en-US" altLang="en-US" sz="1200">
                <a:solidFill>
                  <a:srgbClr val="FFFFFF"/>
                </a:solidFill>
              </a:rPr>
              <a:pPr>
                <a:lnSpc>
                  <a:spcPct val="80000"/>
                </a:lnSpc>
              </a:pPr>
              <a:t>79</a:t>
            </a:fld>
            <a:endParaRPr lang="en-US" altLang="en-US" sz="1200">
              <a:solidFill>
                <a:srgbClr val="FFFFFF"/>
              </a:solidFill>
            </a:endParaRPr>
          </a:p>
        </p:txBody>
      </p:sp>
    </p:spTree>
  </p:cSld>
  <p:clrMapOvr>
    <a:masterClrMapping/>
  </p:clrMapOvr>
  <p:timing>
    <p:tnLst>
      <p:par>
        <p:cTn id="1" dur="indefinite" restart="never" nodeType="tmRoot"/>
      </p:par>
    </p:tnLst>
  </p:timing>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1553" name="Rectangle 2"/>
          <p:cNvSpPr>
            <a:spLocks noGrp="1" noChangeArrowheads="1"/>
          </p:cNvSpPr>
          <p:nvPr>
            <p:ph type="title"/>
          </p:nvPr>
        </p:nvSpPr>
        <p:spPr>
          <a:xfrm>
            <a:off x="612775" y="228600"/>
            <a:ext cx="8153400" cy="990600"/>
          </a:xfrm>
        </p:spPr>
        <p:txBody>
          <a:bodyPr>
            <a:normAutofit fontScale="90000"/>
          </a:bodyPr>
          <a:lstStyle/>
          <a:p>
            <a:pPr eaLnBrk="1" fontAlgn="auto" hangingPunct="1">
              <a:spcAft>
                <a:spcPts val="0"/>
              </a:spcAft>
              <a:defRPr/>
            </a:pPr>
            <a:r>
              <a:rPr lang="en-US" smtClean="0">
                <a:ea typeface="+mj-ea"/>
                <a:cs typeface="+mj-cs"/>
              </a:rPr>
              <a:t>Solution 1: Use proxies for survival and growth: Amazon in early 2000</a:t>
            </a:r>
            <a:endParaRPr lang="en-US">
              <a:ea typeface="+mj-ea"/>
              <a:cs typeface="+mj-cs"/>
            </a:endParaRPr>
          </a:p>
        </p:txBody>
      </p:sp>
      <p:sp>
        <p:nvSpPr>
          <p:cNvPr id="151554" name="Rectangle 3"/>
          <p:cNvSpPr>
            <a:spLocks noGrp="1" noChangeArrowheads="1"/>
          </p:cNvSpPr>
          <p:nvPr>
            <p:ph sz="quarter" idx="1"/>
          </p:nvPr>
        </p:nvSpPr>
        <p:spPr>
          <a:xfrm>
            <a:off x="612775" y="1600200"/>
            <a:ext cx="8153400" cy="4495800"/>
          </a:xfrm>
        </p:spPr>
        <p:txBody>
          <a:bodyPr>
            <a:normAutofit fontScale="85000" lnSpcReduction="20000"/>
          </a:bodyPr>
          <a:lstStyle/>
          <a:p>
            <a:pPr marL="320040" indent="-320040" eaLnBrk="1" fontAlgn="auto" hangingPunct="1">
              <a:spcAft>
                <a:spcPts val="0"/>
              </a:spcAft>
              <a:buFont typeface="Wingdings"/>
              <a:buChar char=""/>
              <a:defRPr/>
            </a:pPr>
            <a:r>
              <a:rPr lang="en-US" dirty="0" smtClean="0">
                <a:ea typeface="+mn-ea"/>
                <a:cs typeface="+mn-cs"/>
              </a:rPr>
              <a:t>Hypothesizing that firms with higher revenue growth and higher cash balances should have a greater chance of surviving and becoming profitable, we ran the following regression: (The level of revenues was used to control for size)</a:t>
            </a:r>
          </a:p>
          <a:p>
            <a:pPr marL="0" indent="0" eaLnBrk="1" fontAlgn="auto" hangingPunct="1">
              <a:spcAft>
                <a:spcPts val="0"/>
              </a:spcAft>
              <a:buFont typeface="Wingdings"/>
              <a:buNone/>
              <a:defRPr/>
            </a:pPr>
            <a:r>
              <a:rPr lang="en-US" dirty="0" smtClean="0">
                <a:ea typeface="+mn-ea"/>
                <a:cs typeface="+mn-cs"/>
              </a:rPr>
              <a:t>PS = 30.61 - 2.77 </a:t>
            </a:r>
            <a:r>
              <a:rPr lang="en-US" dirty="0" err="1" smtClean="0">
                <a:ea typeface="+mn-ea"/>
                <a:cs typeface="+mn-cs"/>
              </a:rPr>
              <a:t>ln</a:t>
            </a:r>
            <a:r>
              <a:rPr lang="en-US" dirty="0" smtClean="0">
                <a:ea typeface="+mn-ea"/>
                <a:cs typeface="+mn-cs"/>
              </a:rPr>
              <a:t>(Rev) + 6.42 (Rev Growth) + 5.11 (Cash/Rev)</a:t>
            </a:r>
          </a:p>
          <a:p>
            <a:pPr marL="0" indent="0" eaLnBrk="1" fontAlgn="auto" hangingPunct="1">
              <a:spcAft>
                <a:spcPts val="0"/>
              </a:spcAft>
              <a:buFont typeface="Wingdings"/>
              <a:buNone/>
              <a:defRPr/>
            </a:pPr>
            <a:r>
              <a:rPr lang="en-US" dirty="0" smtClean="0">
                <a:ea typeface="+mn-ea"/>
                <a:cs typeface="+mn-cs"/>
              </a:rPr>
              <a:t>		(0.66)		(2.63)		(3.49)	</a:t>
            </a:r>
          </a:p>
          <a:p>
            <a:pPr marL="0" indent="0" eaLnBrk="1" fontAlgn="auto" hangingPunct="1">
              <a:spcAft>
                <a:spcPts val="0"/>
              </a:spcAft>
              <a:buFont typeface="Wingdings"/>
              <a:buNone/>
              <a:defRPr/>
            </a:pPr>
            <a:r>
              <a:rPr lang="en-US" dirty="0" smtClean="0">
                <a:ea typeface="+mn-ea"/>
                <a:cs typeface="+mn-cs"/>
              </a:rPr>
              <a:t>R squared = 31.8%</a:t>
            </a:r>
          </a:p>
          <a:p>
            <a:pPr marL="320040" indent="-320040" eaLnBrk="1" fontAlgn="auto" hangingPunct="1">
              <a:spcAft>
                <a:spcPts val="0"/>
              </a:spcAft>
              <a:buFont typeface="Wingdings"/>
              <a:buChar char=""/>
              <a:defRPr/>
            </a:pPr>
            <a:r>
              <a:rPr lang="en-US" dirty="0" smtClean="0">
                <a:ea typeface="+mn-ea"/>
                <a:cs typeface="+mn-cs"/>
              </a:rPr>
              <a:t>Predicted PS = 30.61 - 2.77(7.1039) + 6.42(1.9946) + 5.11 (.3069) = 30.42</a:t>
            </a:r>
          </a:p>
          <a:p>
            <a:pPr marL="320040" indent="-320040" eaLnBrk="1" fontAlgn="auto" hangingPunct="1">
              <a:spcAft>
                <a:spcPts val="0"/>
              </a:spcAft>
              <a:buFont typeface="Wingdings"/>
              <a:buChar char=""/>
              <a:defRPr/>
            </a:pPr>
            <a:r>
              <a:rPr lang="en-US" dirty="0" smtClean="0">
                <a:ea typeface="+mn-ea"/>
                <a:cs typeface="+mn-cs"/>
              </a:rPr>
              <a:t>Actual PS = 25.63</a:t>
            </a:r>
          </a:p>
          <a:p>
            <a:pPr marL="0" indent="0" algn="ctr" eaLnBrk="1" fontAlgn="auto" hangingPunct="1">
              <a:spcAft>
                <a:spcPts val="0"/>
              </a:spcAft>
              <a:buFont typeface="Wingdings"/>
              <a:buNone/>
              <a:defRPr/>
            </a:pPr>
            <a:r>
              <a:rPr lang="en-US" dirty="0" smtClean="0">
                <a:ea typeface="+mn-ea"/>
                <a:cs typeface="+mn-cs"/>
              </a:rPr>
              <a:t>Stock is undervalued, relative to other internet stocks.</a:t>
            </a:r>
          </a:p>
          <a:p>
            <a:pPr marL="320040" indent="-320040" eaLnBrk="1" fontAlgn="auto" hangingPunct="1">
              <a:spcAft>
                <a:spcPts val="0"/>
              </a:spcAft>
              <a:buFont typeface="Wingdings"/>
              <a:buChar char=""/>
              <a:defRPr/>
            </a:pPr>
            <a:endParaRPr lang="en-US" dirty="0">
              <a:ea typeface="+mn-ea"/>
              <a:cs typeface="+mn-cs"/>
            </a:endParaRPr>
          </a:p>
        </p:txBody>
      </p:sp>
      <p:sp>
        <p:nvSpPr>
          <p:cNvPr id="174083" name="Footer Placeholder 3"/>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5" name="Slide Number Placeholder 4"/>
          <p:cNvSpPr>
            <a:spLocks noGrp="1"/>
          </p:cNvSpPr>
          <p:nvPr>
            <p:ph type="sldNum"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C1CADCD0-B657-E240-A3D5-033D3FFF9EF9}" type="slidenum">
              <a:rPr lang="en-US" altLang="en-US" sz="1200">
                <a:solidFill>
                  <a:srgbClr val="FFFFFF"/>
                </a:solidFill>
              </a:rPr>
              <a:pPr>
                <a:lnSpc>
                  <a:spcPct val="80000"/>
                </a:lnSpc>
              </a:pPr>
              <a:t>80</a:t>
            </a:fld>
            <a:endParaRPr lang="en-US" altLang="en-US" sz="1200">
              <a:solidFill>
                <a:srgbClr val="FFFFFF"/>
              </a:solidFill>
            </a:endParaRPr>
          </a:p>
        </p:txBody>
      </p:sp>
    </p:spTree>
  </p:cSld>
  <p:clrMapOvr>
    <a:masterClrMapping/>
  </p:clrMapOvr>
  <p:timing>
    <p:tnLst>
      <p:par>
        <p:cTn id="1" dur="indefinite" restart="never" nodeType="tmRoot"/>
      </p:par>
    </p:tnLst>
  </p:timing>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6129"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Solution 2: Use forward multiples</a:t>
            </a:r>
            <a:br>
              <a:rPr lang="en-US" altLang="en-US">
                <a:ea typeface="ＭＳ Ｐゴシック" charset="-128"/>
              </a:rPr>
            </a:br>
            <a:r>
              <a:rPr lang="en-US" altLang="en-US">
                <a:ea typeface="ＭＳ Ｐゴシック" charset="-128"/>
              </a:rPr>
              <a:t>Watch out for bumps in the road (Tesla)</a:t>
            </a:r>
          </a:p>
        </p:txBody>
      </p:sp>
      <p:pic>
        <p:nvPicPr>
          <p:cNvPr id="176130" name="Content Placeholder 1"/>
          <p:cNvPicPr>
            <a:picLocks noGrp="1" noChangeAspect="1"/>
          </p:cNvPicPr>
          <p:nvPr>
            <p:ph sz="quarter" idx="1"/>
          </p:nvPr>
        </p:nvPicPr>
        <p:blipFill>
          <a:blip r:embed="rId3">
            <a:extLst>
              <a:ext uri="{28A0092B-C50C-407E-A947-70E740481C1C}">
                <a14:useLocalDpi xmlns:a14="http://schemas.microsoft.com/office/drawing/2010/main" val="0"/>
              </a:ext>
            </a:extLst>
          </a:blip>
          <a:srcRect l="-11826" r="-11826"/>
          <a:stretch>
            <a:fillRect/>
          </a:stretch>
        </p:blipFill>
        <p:spPr>
          <a:xfrm>
            <a:off x="612775" y="1600200"/>
            <a:ext cx="8153400" cy="4495800"/>
          </a:xfrm>
        </p:spPr>
      </p:pic>
      <p:sp>
        <p:nvSpPr>
          <p:cNvPr id="176131" name="Footer Placeholder 3"/>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5" name="Slide Number Placeholder 4"/>
          <p:cNvSpPr>
            <a:spLocks noGrp="1"/>
          </p:cNvSpPr>
          <p:nvPr>
            <p:ph type="sldNum"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394532DB-9588-C940-A708-6CC5B9D64421}" type="slidenum">
              <a:rPr lang="en-US" altLang="en-US" sz="1200">
                <a:solidFill>
                  <a:srgbClr val="FFFFFF"/>
                </a:solidFill>
              </a:rPr>
              <a:pPr>
                <a:lnSpc>
                  <a:spcPct val="80000"/>
                </a:lnSpc>
              </a:pPr>
              <a:t>81</a:t>
            </a:fld>
            <a:endParaRPr lang="en-US" altLang="en-US" sz="1200">
              <a:solidFill>
                <a:srgbClr val="FFFFFF"/>
              </a:solidFill>
            </a:endParaRPr>
          </a:p>
        </p:txBody>
      </p:sp>
    </p:spTree>
  </p:cSld>
  <p:clrMapOvr>
    <a:masterClrMapping/>
  </p:clrMapOvr>
  <p:timing>
    <p:tnLst>
      <p:par>
        <p:cTn id="1" dur="indefinite" restart="never" nodeType="tmRoot"/>
      </p:par>
    </p:tnLst>
  </p:timing>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8177" name="Title 1"/>
          <p:cNvSpPr>
            <a:spLocks noGrp="1"/>
          </p:cNvSpPr>
          <p:nvPr>
            <p:ph type="title"/>
          </p:nvPr>
        </p:nvSpPr>
        <p:spPr>
          <a:xfrm>
            <a:off x="612775" y="228600"/>
            <a:ext cx="8153400" cy="990600"/>
          </a:xfrm>
        </p:spPr>
        <p:txBody>
          <a:bodyPr/>
          <a:lstStyle/>
          <a:p>
            <a:r>
              <a:rPr lang="en-US" altLang="en-US">
                <a:ea typeface="ＭＳ Ｐゴシック" charset="-128"/>
              </a:rPr>
              <a:t>Solution 3: Let the market tell you what matters.. Social media in October 2013</a:t>
            </a:r>
          </a:p>
        </p:txBody>
      </p:sp>
      <p:sp>
        <p:nvSpPr>
          <p:cNvPr id="178178" name="Footer Placeholder 3"/>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5" name="Slide Number Placeholder 4"/>
          <p:cNvSpPr>
            <a:spLocks noGrp="1"/>
          </p:cNvSpPr>
          <p:nvPr>
            <p:ph type="sldNum"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1E4C0DDD-9771-DF44-BA4A-9FED2C56E2C3}" type="slidenum">
              <a:rPr lang="en-US" altLang="en-US" sz="1200">
                <a:solidFill>
                  <a:srgbClr val="FFFFFF"/>
                </a:solidFill>
              </a:rPr>
              <a:pPr>
                <a:lnSpc>
                  <a:spcPct val="80000"/>
                </a:lnSpc>
              </a:pPr>
              <a:t>82</a:t>
            </a:fld>
            <a:endParaRPr lang="en-US" altLang="en-US" sz="1200">
              <a:solidFill>
                <a:srgbClr val="FFFFFF"/>
              </a:solidFill>
            </a:endParaRPr>
          </a:p>
        </p:txBody>
      </p:sp>
      <p:graphicFrame>
        <p:nvGraphicFramePr>
          <p:cNvPr id="6" name="Content Placeholder 9"/>
          <p:cNvGraphicFramePr>
            <a:graphicFrameLocks noGrp="1"/>
          </p:cNvGraphicFramePr>
          <p:nvPr>
            <p:ph sz="quarter" idx="1"/>
          </p:nvPr>
        </p:nvGraphicFramePr>
        <p:xfrm>
          <a:off x="612775" y="1600200"/>
          <a:ext cx="8153400" cy="2846394"/>
        </p:xfrm>
        <a:graphic>
          <a:graphicData uri="http://schemas.openxmlformats.org/drawingml/2006/table">
            <a:tbl>
              <a:tblPr/>
              <a:tblGrid>
                <a:gridCol w="731838"/>
                <a:gridCol w="765175"/>
                <a:gridCol w="766762"/>
                <a:gridCol w="742950"/>
                <a:gridCol w="742950"/>
                <a:gridCol w="742950"/>
                <a:gridCol w="733425"/>
                <a:gridCol w="731838"/>
                <a:gridCol w="731837"/>
                <a:gridCol w="731838"/>
                <a:gridCol w="731837"/>
              </a:tblGrid>
              <a:tr h="514350">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1100" b="0" i="1" u="none" strike="noStrike" cap="none" normalizeH="0" baseline="0">
                          <a:ln>
                            <a:noFill/>
                          </a:ln>
                          <a:solidFill>
                            <a:srgbClr val="000000"/>
                          </a:solidFill>
                          <a:effectLst/>
                          <a:latin typeface="Calibri" charset="0"/>
                          <a:ea typeface="ＭＳ Ｐゴシック" charset="-128"/>
                        </a:rPr>
                        <a:t>Company</a:t>
                      </a:r>
                    </a:p>
                  </a:txBody>
                  <a:tcPr marL="11262" marR="11262"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1100" b="0" i="1" u="none" strike="noStrike" cap="none" normalizeH="0" baseline="0">
                          <a:ln>
                            <a:noFill/>
                          </a:ln>
                          <a:solidFill>
                            <a:srgbClr val="000000"/>
                          </a:solidFill>
                          <a:effectLst/>
                          <a:latin typeface="Calibri" charset="0"/>
                          <a:ea typeface="ＭＳ Ｐゴシック" charset="-128"/>
                        </a:rPr>
                        <a:t>Market Cap</a:t>
                      </a:r>
                    </a:p>
                  </a:txBody>
                  <a:tcPr marL="11262" marR="11262"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1100" b="0" i="1" u="none" strike="noStrike" cap="none" normalizeH="0" baseline="0">
                          <a:ln>
                            <a:noFill/>
                          </a:ln>
                          <a:solidFill>
                            <a:srgbClr val="000000"/>
                          </a:solidFill>
                          <a:effectLst/>
                          <a:latin typeface="Calibri" charset="0"/>
                          <a:ea typeface="ＭＳ Ｐゴシック" charset="-128"/>
                        </a:rPr>
                        <a:t>Enterprise value</a:t>
                      </a:r>
                    </a:p>
                  </a:txBody>
                  <a:tcPr marL="11262" marR="11262"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1100" b="0" i="1" u="none" strike="noStrike" cap="none" normalizeH="0" baseline="0">
                          <a:ln>
                            <a:noFill/>
                          </a:ln>
                          <a:solidFill>
                            <a:srgbClr val="000000"/>
                          </a:solidFill>
                          <a:effectLst/>
                          <a:latin typeface="Calibri" charset="0"/>
                          <a:ea typeface="ＭＳ Ｐゴシック" charset="-128"/>
                        </a:rPr>
                        <a:t>Revenues</a:t>
                      </a:r>
                    </a:p>
                  </a:txBody>
                  <a:tcPr marL="11262" marR="11262"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1100" b="0" i="1" u="none" strike="noStrike" cap="none" normalizeH="0" baseline="0">
                          <a:ln>
                            <a:noFill/>
                          </a:ln>
                          <a:solidFill>
                            <a:srgbClr val="000000"/>
                          </a:solidFill>
                          <a:effectLst/>
                          <a:latin typeface="Calibri" charset="0"/>
                          <a:ea typeface="ＭＳ Ｐゴシック" charset="-128"/>
                        </a:rPr>
                        <a:t>EBITDA</a:t>
                      </a:r>
                    </a:p>
                  </a:txBody>
                  <a:tcPr marL="11262" marR="11262"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1100" b="0" i="1" u="none" strike="noStrike" cap="none" normalizeH="0" baseline="0">
                          <a:ln>
                            <a:noFill/>
                          </a:ln>
                          <a:solidFill>
                            <a:srgbClr val="000000"/>
                          </a:solidFill>
                          <a:effectLst/>
                          <a:latin typeface="Calibri" charset="0"/>
                          <a:ea typeface="ＭＳ Ｐゴシック" charset="-128"/>
                        </a:rPr>
                        <a:t>Net Income</a:t>
                      </a:r>
                    </a:p>
                  </a:txBody>
                  <a:tcPr marL="11262" marR="11262"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1100" b="0" i="1" u="none" strike="noStrike" cap="none" normalizeH="0" baseline="0">
                          <a:ln>
                            <a:noFill/>
                          </a:ln>
                          <a:solidFill>
                            <a:srgbClr val="000000"/>
                          </a:solidFill>
                          <a:effectLst/>
                          <a:latin typeface="Calibri" charset="0"/>
                          <a:ea typeface="ＭＳ Ｐゴシック" charset="-128"/>
                        </a:rPr>
                        <a:t>Number of users (millions)</a:t>
                      </a:r>
                    </a:p>
                  </a:txBody>
                  <a:tcPr marL="11262" marR="11262"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1100" b="0" i="1" u="none" strike="noStrike" cap="none" normalizeH="0" baseline="0">
                          <a:ln>
                            <a:noFill/>
                          </a:ln>
                          <a:solidFill>
                            <a:srgbClr val="000000"/>
                          </a:solidFill>
                          <a:effectLst/>
                          <a:latin typeface="Calibri" charset="0"/>
                          <a:ea typeface="ＭＳ Ｐゴシック" charset="-128"/>
                        </a:rPr>
                        <a:t>EV/User</a:t>
                      </a:r>
                    </a:p>
                  </a:txBody>
                  <a:tcPr marL="11262" marR="11262"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1100" b="0" i="1" u="none" strike="noStrike" cap="none" normalizeH="0" baseline="0">
                          <a:ln>
                            <a:noFill/>
                          </a:ln>
                          <a:solidFill>
                            <a:srgbClr val="000000"/>
                          </a:solidFill>
                          <a:effectLst/>
                          <a:latin typeface="Calibri" charset="0"/>
                          <a:ea typeface="ＭＳ Ｐゴシック" charset="-128"/>
                        </a:rPr>
                        <a:t>EV/Revenue</a:t>
                      </a:r>
                    </a:p>
                  </a:txBody>
                  <a:tcPr marL="11262" marR="11262"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100" b="0" i="1" u="none" strike="noStrike" cap="none" normalizeH="0" baseline="0">
                          <a:ln>
                            <a:noFill/>
                          </a:ln>
                          <a:solidFill>
                            <a:srgbClr val="000000"/>
                          </a:solidFill>
                          <a:effectLst/>
                          <a:latin typeface="Calibri" charset="0"/>
                          <a:ea typeface="ＭＳ Ｐゴシック" charset="-128"/>
                        </a:rPr>
                        <a:t>EV/EBITDA</a:t>
                      </a:r>
                    </a:p>
                  </a:txBody>
                  <a:tcPr marL="11262" marR="11262"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100" b="0" i="1" u="none" strike="noStrike" cap="none" normalizeH="0" baseline="0">
                          <a:ln>
                            <a:noFill/>
                          </a:ln>
                          <a:solidFill>
                            <a:srgbClr val="000000"/>
                          </a:solidFill>
                          <a:effectLst/>
                          <a:latin typeface="Calibri" charset="0"/>
                          <a:ea typeface="ＭＳ Ｐゴシック" charset="-128"/>
                        </a:rPr>
                        <a:t>PE</a:t>
                      </a:r>
                    </a:p>
                  </a:txBody>
                  <a:tcPr marL="11262" marR="11262"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r>
              <a:tr h="179388">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Facebook</a:t>
                      </a:r>
                    </a:p>
                  </a:txBody>
                  <a:tcPr marL="11262" marR="11262"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$173,540.00</a:t>
                      </a:r>
                    </a:p>
                  </a:txBody>
                  <a:tcPr marL="11262" marR="11262"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$160,090.00</a:t>
                      </a:r>
                    </a:p>
                  </a:txBody>
                  <a:tcPr marL="11262" marR="11262"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$7,870.00</a:t>
                      </a:r>
                    </a:p>
                  </a:txBody>
                  <a:tcPr marL="11262" marR="11262"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$3,930.00</a:t>
                      </a:r>
                    </a:p>
                  </a:txBody>
                  <a:tcPr marL="11262" marR="11262"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$1,490.00</a:t>
                      </a:r>
                    </a:p>
                  </a:txBody>
                  <a:tcPr marL="11262" marR="11262"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1230.00</a:t>
                      </a:r>
                    </a:p>
                  </a:txBody>
                  <a:tcPr marL="11262" marR="11262"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$130.15</a:t>
                      </a:r>
                    </a:p>
                  </a:txBody>
                  <a:tcPr marL="11262" marR="11262"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20.34</a:t>
                      </a:r>
                    </a:p>
                  </a:txBody>
                  <a:tcPr marL="11262" marR="11262"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40.74</a:t>
                      </a:r>
                    </a:p>
                  </a:txBody>
                  <a:tcPr marL="11262" marR="11262"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116.47</a:t>
                      </a:r>
                    </a:p>
                  </a:txBody>
                  <a:tcPr marL="11262" marR="11262"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r>
              <a:tr h="179388">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Linkedin</a:t>
                      </a:r>
                    </a:p>
                  </a:txBody>
                  <a:tcPr marL="11262" marR="11262"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$23,530.00</a:t>
                      </a:r>
                    </a:p>
                  </a:txBody>
                  <a:tcPr marL="11262" marR="11262"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$19,980.00</a:t>
                      </a:r>
                    </a:p>
                  </a:txBody>
                  <a:tcPr marL="11262" marR="11262"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$1,530.00</a:t>
                      </a:r>
                    </a:p>
                  </a:txBody>
                  <a:tcPr marL="11262" marR="11262"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$182.00</a:t>
                      </a:r>
                    </a:p>
                  </a:txBody>
                  <a:tcPr marL="11262" marR="11262"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$27.00</a:t>
                      </a:r>
                    </a:p>
                  </a:txBody>
                  <a:tcPr marL="11262" marR="11262"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277.00</a:t>
                      </a:r>
                    </a:p>
                  </a:txBody>
                  <a:tcPr marL="11262" marR="11262"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$72.13</a:t>
                      </a:r>
                    </a:p>
                  </a:txBody>
                  <a:tcPr marL="11262" marR="11262"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13.06</a:t>
                      </a:r>
                    </a:p>
                  </a:txBody>
                  <a:tcPr marL="11262" marR="11262"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109.78</a:t>
                      </a:r>
                    </a:p>
                  </a:txBody>
                  <a:tcPr marL="11262" marR="11262"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871.48</a:t>
                      </a:r>
                    </a:p>
                  </a:txBody>
                  <a:tcPr marL="11262" marR="11262"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r>
              <a:tr h="179388">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Pandora</a:t>
                      </a:r>
                    </a:p>
                  </a:txBody>
                  <a:tcPr marL="11262" marR="11262"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$7,320.00</a:t>
                      </a:r>
                    </a:p>
                  </a:txBody>
                  <a:tcPr marL="11262" marR="11262"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$7,150.00</a:t>
                      </a:r>
                    </a:p>
                  </a:txBody>
                  <a:tcPr marL="11262" marR="11262"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$655.00</a:t>
                      </a:r>
                    </a:p>
                  </a:txBody>
                  <a:tcPr marL="11262" marR="11262"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-$18.00</a:t>
                      </a:r>
                    </a:p>
                  </a:txBody>
                  <a:tcPr marL="11262" marR="11262"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-$29.00</a:t>
                      </a:r>
                    </a:p>
                  </a:txBody>
                  <a:tcPr marL="11262" marR="11262"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73.40</a:t>
                      </a:r>
                    </a:p>
                  </a:txBody>
                  <a:tcPr marL="11262" marR="11262"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$97.41</a:t>
                      </a:r>
                    </a:p>
                  </a:txBody>
                  <a:tcPr marL="11262" marR="11262"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10.92</a:t>
                      </a:r>
                    </a:p>
                  </a:txBody>
                  <a:tcPr marL="11262" marR="11262"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NA</a:t>
                      </a:r>
                    </a:p>
                  </a:txBody>
                  <a:tcPr marL="11262" marR="11262"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NA</a:t>
                      </a:r>
                    </a:p>
                  </a:txBody>
                  <a:tcPr marL="11262" marR="11262"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r>
              <a:tr h="179388">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Groupon</a:t>
                      </a:r>
                    </a:p>
                  </a:txBody>
                  <a:tcPr marL="11262" marR="11262"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$6,690.00</a:t>
                      </a:r>
                    </a:p>
                  </a:txBody>
                  <a:tcPr marL="11262" marR="11262"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$5,880.00</a:t>
                      </a:r>
                    </a:p>
                  </a:txBody>
                  <a:tcPr marL="11262" marR="11262"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$2,440.00</a:t>
                      </a:r>
                    </a:p>
                  </a:txBody>
                  <a:tcPr marL="11262" marR="11262"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$125.00</a:t>
                      </a:r>
                    </a:p>
                  </a:txBody>
                  <a:tcPr marL="11262" marR="11262"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-$95.00</a:t>
                      </a:r>
                    </a:p>
                  </a:txBody>
                  <a:tcPr marL="11262" marR="11262"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43.00</a:t>
                      </a:r>
                    </a:p>
                  </a:txBody>
                  <a:tcPr marL="11262" marR="11262"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$136.74</a:t>
                      </a:r>
                    </a:p>
                  </a:txBody>
                  <a:tcPr marL="11262" marR="11262"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2.41</a:t>
                      </a:r>
                    </a:p>
                  </a:txBody>
                  <a:tcPr marL="11262" marR="11262"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47.04</a:t>
                      </a:r>
                    </a:p>
                  </a:txBody>
                  <a:tcPr marL="11262" marR="11262"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NA</a:t>
                      </a:r>
                    </a:p>
                  </a:txBody>
                  <a:tcPr marL="11262" marR="11262"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r>
              <a:tr h="179388">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Netflix</a:t>
                      </a:r>
                    </a:p>
                  </a:txBody>
                  <a:tcPr marL="11262" marR="11262"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$25,900.00</a:t>
                      </a:r>
                    </a:p>
                  </a:txBody>
                  <a:tcPr marL="11262" marR="11262"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$25,380.00</a:t>
                      </a:r>
                    </a:p>
                  </a:txBody>
                  <a:tcPr marL="11262" marR="11262"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$4,370.00</a:t>
                      </a:r>
                    </a:p>
                  </a:txBody>
                  <a:tcPr marL="11262" marR="11262"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$277.00</a:t>
                      </a:r>
                    </a:p>
                  </a:txBody>
                  <a:tcPr marL="11262" marR="11262"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$112.00</a:t>
                      </a:r>
                    </a:p>
                  </a:txBody>
                  <a:tcPr marL="11262" marR="11262"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44.00</a:t>
                      </a:r>
                    </a:p>
                  </a:txBody>
                  <a:tcPr marL="11262" marR="11262"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$576.82</a:t>
                      </a:r>
                    </a:p>
                  </a:txBody>
                  <a:tcPr marL="11262" marR="11262"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5.81</a:t>
                      </a:r>
                    </a:p>
                  </a:txBody>
                  <a:tcPr marL="11262" marR="11262"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91.62</a:t>
                      </a:r>
                    </a:p>
                  </a:txBody>
                  <a:tcPr marL="11262" marR="11262"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231.25</a:t>
                      </a:r>
                    </a:p>
                  </a:txBody>
                  <a:tcPr marL="11262" marR="11262"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r>
              <a:tr h="179388">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Yelp</a:t>
                      </a:r>
                    </a:p>
                  </a:txBody>
                  <a:tcPr marL="11262" marR="11262"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$6,200.00</a:t>
                      </a:r>
                    </a:p>
                  </a:txBody>
                  <a:tcPr marL="11262" marR="11262"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$5,790.00</a:t>
                      </a:r>
                    </a:p>
                  </a:txBody>
                  <a:tcPr marL="11262" marR="11262"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$233.00</a:t>
                      </a:r>
                    </a:p>
                  </a:txBody>
                  <a:tcPr marL="11262" marR="11262"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$2.40</a:t>
                      </a:r>
                    </a:p>
                  </a:txBody>
                  <a:tcPr marL="11262" marR="11262"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-$10.00</a:t>
                      </a:r>
                    </a:p>
                  </a:txBody>
                  <a:tcPr marL="11262" marR="11262"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120.00</a:t>
                      </a:r>
                    </a:p>
                  </a:txBody>
                  <a:tcPr marL="11262" marR="11262"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$48.25</a:t>
                      </a:r>
                    </a:p>
                  </a:txBody>
                  <a:tcPr marL="11262" marR="11262"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24.85</a:t>
                      </a:r>
                    </a:p>
                  </a:txBody>
                  <a:tcPr marL="11262" marR="11262"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2412.50</a:t>
                      </a:r>
                    </a:p>
                  </a:txBody>
                  <a:tcPr marL="11262" marR="11262"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NA</a:t>
                      </a:r>
                    </a:p>
                  </a:txBody>
                  <a:tcPr marL="11262" marR="11262"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r>
              <a:tr h="179388">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Open Table</a:t>
                      </a:r>
                    </a:p>
                  </a:txBody>
                  <a:tcPr marL="11262" marR="11262"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$1,720.00</a:t>
                      </a:r>
                    </a:p>
                  </a:txBody>
                  <a:tcPr marL="11262" marR="11262"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$1,500.00</a:t>
                      </a:r>
                    </a:p>
                  </a:txBody>
                  <a:tcPr marL="11262" marR="11262"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$190.00</a:t>
                      </a:r>
                    </a:p>
                  </a:txBody>
                  <a:tcPr marL="11262" marR="11262"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$63.00</a:t>
                      </a:r>
                    </a:p>
                  </a:txBody>
                  <a:tcPr marL="11262" marR="11262"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$33.00</a:t>
                      </a:r>
                    </a:p>
                  </a:txBody>
                  <a:tcPr marL="11262" marR="11262"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14.00</a:t>
                      </a:r>
                    </a:p>
                  </a:txBody>
                  <a:tcPr marL="11262" marR="11262"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$107.14</a:t>
                      </a:r>
                    </a:p>
                  </a:txBody>
                  <a:tcPr marL="11262" marR="11262"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7.89</a:t>
                      </a:r>
                    </a:p>
                  </a:txBody>
                  <a:tcPr marL="11262" marR="11262"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23.81</a:t>
                      </a:r>
                    </a:p>
                  </a:txBody>
                  <a:tcPr marL="11262" marR="11262"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52.12</a:t>
                      </a:r>
                    </a:p>
                  </a:txBody>
                  <a:tcPr marL="11262" marR="11262"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r>
              <a:tr h="179388">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Zynga</a:t>
                      </a:r>
                    </a:p>
                  </a:txBody>
                  <a:tcPr marL="11262" marR="11262"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$4,200.00</a:t>
                      </a:r>
                    </a:p>
                  </a:txBody>
                  <a:tcPr marL="11262" marR="11262"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$2,930.00</a:t>
                      </a:r>
                    </a:p>
                  </a:txBody>
                  <a:tcPr marL="11262" marR="11262"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$873.00</a:t>
                      </a:r>
                    </a:p>
                  </a:txBody>
                  <a:tcPr marL="11262" marR="11262"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$74.00</a:t>
                      </a:r>
                    </a:p>
                  </a:txBody>
                  <a:tcPr marL="11262" marR="11262"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-$37.00</a:t>
                      </a:r>
                    </a:p>
                  </a:txBody>
                  <a:tcPr marL="11262" marR="11262"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27.00</a:t>
                      </a:r>
                    </a:p>
                  </a:txBody>
                  <a:tcPr marL="11262" marR="11262"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$108.52</a:t>
                      </a:r>
                    </a:p>
                  </a:txBody>
                  <a:tcPr marL="11262" marR="11262"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3.36</a:t>
                      </a:r>
                    </a:p>
                  </a:txBody>
                  <a:tcPr marL="11262" marR="11262"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39.59</a:t>
                      </a:r>
                    </a:p>
                  </a:txBody>
                  <a:tcPr marL="11262" marR="11262"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NA</a:t>
                      </a:r>
                    </a:p>
                  </a:txBody>
                  <a:tcPr marL="11262" marR="11262"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r>
              <a:tr h="179388">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Zillow</a:t>
                      </a:r>
                    </a:p>
                  </a:txBody>
                  <a:tcPr marL="11262" marR="11262"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$3,070.00</a:t>
                      </a:r>
                    </a:p>
                  </a:txBody>
                  <a:tcPr marL="11262" marR="11262"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$2,860.00</a:t>
                      </a:r>
                    </a:p>
                  </a:txBody>
                  <a:tcPr marL="11262" marR="11262"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$197.00</a:t>
                      </a:r>
                    </a:p>
                  </a:txBody>
                  <a:tcPr marL="11262" marR="11262"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-$13.00</a:t>
                      </a:r>
                    </a:p>
                  </a:txBody>
                  <a:tcPr marL="11262" marR="11262"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-$12.45</a:t>
                      </a:r>
                    </a:p>
                  </a:txBody>
                  <a:tcPr marL="11262" marR="11262"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100" b="0" i="1" u="none" strike="noStrike" cap="none" normalizeH="0" baseline="0">
                          <a:ln>
                            <a:noFill/>
                          </a:ln>
                          <a:solidFill>
                            <a:srgbClr val="000000"/>
                          </a:solidFill>
                          <a:effectLst/>
                          <a:latin typeface="Calibri" charset="0"/>
                          <a:ea typeface="ＭＳ Ｐゴシック" charset="-128"/>
                        </a:rPr>
                        <a:t>34.50</a:t>
                      </a:r>
                    </a:p>
                  </a:txBody>
                  <a:tcPr marL="11262" marR="11262"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$82.90</a:t>
                      </a:r>
                    </a:p>
                  </a:txBody>
                  <a:tcPr marL="11262" marR="11262"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14.52</a:t>
                      </a:r>
                    </a:p>
                  </a:txBody>
                  <a:tcPr marL="11262" marR="11262"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NA</a:t>
                      </a:r>
                    </a:p>
                  </a:txBody>
                  <a:tcPr marL="11262" marR="11262"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NA</a:t>
                      </a:r>
                    </a:p>
                  </a:txBody>
                  <a:tcPr marL="11262" marR="11262"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r>
              <a:tr h="179388">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Trulia</a:t>
                      </a:r>
                    </a:p>
                  </a:txBody>
                  <a:tcPr marL="11262" marR="11262"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$1,140.00</a:t>
                      </a:r>
                    </a:p>
                  </a:txBody>
                  <a:tcPr marL="11262" marR="11262"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$1,120.00</a:t>
                      </a:r>
                    </a:p>
                  </a:txBody>
                  <a:tcPr marL="11262" marR="11262"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$144.00</a:t>
                      </a:r>
                    </a:p>
                  </a:txBody>
                  <a:tcPr marL="11262" marR="11262"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-$6.00</a:t>
                      </a:r>
                    </a:p>
                  </a:txBody>
                  <a:tcPr marL="11262" marR="11262"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-$18.00</a:t>
                      </a:r>
                    </a:p>
                  </a:txBody>
                  <a:tcPr marL="11262" marR="11262"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100" b="0" i="1" u="none" strike="noStrike" cap="none" normalizeH="0" baseline="0">
                          <a:ln>
                            <a:noFill/>
                          </a:ln>
                          <a:solidFill>
                            <a:srgbClr val="000000"/>
                          </a:solidFill>
                          <a:effectLst/>
                          <a:latin typeface="Calibri" charset="0"/>
                          <a:ea typeface="ＭＳ Ｐゴシック" charset="-128"/>
                        </a:rPr>
                        <a:t>54.40</a:t>
                      </a:r>
                    </a:p>
                  </a:txBody>
                  <a:tcPr marL="11262" marR="11262"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$20.59</a:t>
                      </a:r>
                    </a:p>
                  </a:txBody>
                  <a:tcPr marL="11262" marR="11262"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7.78</a:t>
                      </a:r>
                    </a:p>
                  </a:txBody>
                  <a:tcPr marL="11262" marR="11262"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NA</a:t>
                      </a:r>
                    </a:p>
                  </a:txBody>
                  <a:tcPr marL="11262" marR="11262"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NA</a:t>
                      </a:r>
                    </a:p>
                  </a:txBody>
                  <a:tcPr marL="11262" marR="11262"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r>
              <a:tr h="179388">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Tripadvisor</a:t>
                      </a:r>
                    </a:p>
                  </a:txBody>
                  <a:tcPr marL="11262" marR="11262"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$13,510.00</a:t>
                      </a:r>
                    </a:p>
                  </a:txBody>
                  <a:tcPr marL="11262" marR="11262"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$12,860.00</a:t>
                      </a:r>
                    </a:p>
                  </a:txBody>
                  <a:tcPr marL="11262" marR="11262"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$945.00</a:t>
                      </a:r>
                    </a:p>
                  </a:txBody>
                  <a:tcPr marL="11262" marR="11262"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$311.00</a:t>
                      </a:r>
                    </a:p>
                  </a:txBody>
                  <a:tcPr marL="11262" marR="11262"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$205.00</a:t>
                      </a:r>
                    </a:p>
                  </a:txBody>
                  <a:tcPr marL="11262" marR="11262"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100" b="0" i="1" u="none" strike="noStrike" cap="none" normalizeH="0" baseline="0">
                          <a:ln>
                            <a:noFill/>
                          </a:ln>
                          <a:solidFill>
                            <a:srgbClr val="000000"/>
                          </a:solidFill>
                          <a:effectLst/>
                          <a:latin typeface="Calibri" charset="0"/>
                          <a:ea typeface="ＭＳ Ｐゴシック" charset="-128"/>
                        </a:rPr>
                        <a:t>260.00</a:t>
                      </a:r>
                    </a:p>
                  </a:txBody>
                  <a:tcPr marL="11262" marR="11262"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$49.46</a:t>
                      </a:r>
                    </a:p>
                  </a:txBody>
                  <a:tcPr marL="11262" marR="11262"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13.61</a:t>
                      </a:r>
                    </a:p>
                  </a:txBody>
                  <a:tcPr marL="11262" marR="11262"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41.35</a:t>
                      </a:r>
                    </a:p>
                  </a:txBody>
                  <a:tcPr marL="11262" marR="11262"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65.90</a:t>
                      </a:r>
                    </a:p>
                  </a:txBody>
                  <a:tcPr marL="11262" marR="11262"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r>
              <a:tr h="179388">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 </a:t>
                      </a:r>
                    </a:p>
                  </a:txBody>
                  <a:tcPr marL="11262" marR="11262"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endParaRPr kumimoji="0" lang="en-US" altLang="en-US" sz="1100" b="0" i="0" u="none" strike="noStrike" cap="none" normalizeH="0" baseline="0">
                        <a:ln>
                          <a:noFill/>
                        </a:ln>
                        <a:solidFill>
                          <a:srgbClr val="000000"/>
                        </a:solidFill>
                        <a:effectLst/>
                        <a:latin typeface="Calibri" charset="0"/>
                        <a:ea typeface="ＭＳ Ｐゴシック" charset="-128"/>
                      </a:endParaRPr>
                    </a:p>
                  </a:txBody>
                  <a:tcPr marL="11262" marR="11262" marT="11257" marB="0" anchor="b" horzOverflow="overflow">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a:noFill/>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endParaRPr kumimoji="0" lang="en-US" altLang="en-US" sz="1100" b="0" i="0" u="none" strike="noStrike" cap="none" normalizeH="0" baseline="0">
                        <a:ln>
                          <a:noFill/>
                        </a:ln>
                        <a:solidFill>
                          <a:srgbClr val="000000"/>
                        </a:solidFill>
                        <a:effectLst/>
                        <a:latin typeface="Calibri" charset="0"/>
                        <a:ea typeface="ＭＳ Ｐゴシック" charset="-128"/>
                      </a:endParaRPr>
                    </a:p>
                  </a:txBody>
                  <a:tcPr marL="11262" marR="11262" marT="11257" marB="0" anchor="b" horzOverflow="overflow">
                    <a:lnL>
                      <a:noFill/>
                    </a:lnL>
                    <a:lnR>
                      <a:noFill/>
                    </a:lnR>
                    <a:lnT w="6350" cap="flat" cmpd="sng" algn="ctr">
                      <a:solidFill>
                        <a:srgbClr val="000000"/>
                      </a:solidFill>
                      <a:prstDash val="solid"/>
                      <a:round/>
                      <a:headEnd type="none" w="med" len="med"/>
                      <a:tailEnd type="none" w="med" len="med"/>
                    </a:lnT>
                    <a:lnB>
                      <a:noFill/>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endParaRPr kumimoji="0" lang="en-US" altLang="en-US" sz="1100" b="0" i="0" u="none" strike="noStrike" cap="none" normalizeH="0" baseline="0">
                        <a:ln>
                          <a:noFill/>
                        </a:ln>
                        <a:solidFill>
                          <a:srgbClr val="000000"/>
                        </a:solidFill>
                        <a:effectLst/>
                        <a:latin typeface="Calibri" charset="0"/>
                        <a:ea typeface="ＭＳ Ｐゴシック" charset="-128"/>
                      </a:endParaRPr>
                    </a:p>
                  </a:txBody>
                  <a:tcPr marL="11262" marR="11262" marT="11257" marB="0" anchor="b" horzOverflow="overflow">
                    <a:lnL>
                      <a:noFill/>
                    </a:lnL>
                    <a:lnR>
                      <a:noFill/>
                    </a:lnR>
                    <a:lnT w="6350" cap="flat" cmpd="sng" algn="ctr">
                      <a:solidFill>
                        <a:srgbClr val="000000"/>
                      </a:solidFill>
                      <a:prstDash val="solid"/>
                      <a:round/>
                      <a:headEnd type="none" w="med" len="med"/>
                      <a:tailEnd type="none" w="med" len="med"/>
                    </a:lnT>
                    <a:lnB>
                      <a:noFill/>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endParaRPr kumimoji="0" lang="en-US" altLang="en-US" sz="1100" b="0" i="0" u="none" strike="noStrike" cap="none" normalizeH="0" baseline="0">
                        <a:ln>
                          <a:noFill/>
                        </a:ln>
                        <a:solidFill>
                          <a:srgbClr val="000000"/>
                        </a:solidFill>
                        <a:effectLst/>
                        <a:latin typeface="Calibri" charset="0"/>
                        <a:ea typeface="ＭＳ Ｐゴシック" charset="-128"/>
                      </a:endParaRPr>
                    </a:p>
                  </a:txBody>
                  <a:tcPr marL="11262" marR="11262" marT="11257" marB="0" anchor="b" horzOverflow="overflow">
                    <a:lnL>
                      <a:noFill/>
                    </a:lnL>
                    <a:lnR>
                      <a:noFill/>
                    </a:lnR>
                    <a:lnT w="6350" cap="flat" cmpd="sng" algn="ctr">
                      <a:solidFill>
                        <a:srgbClr val="000000"/>
                      </a:solidFill>
                      <a:prstDash val="solid"/>
                      <a:round/>
                      <a:headEnd type="none" w="med" len="med"/>
                      <a:tailEnd type="none" w="med" len="med"/>
                    </a:lnT>
                    <a:lnB>
                      <a:noFill/>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endParaRPr kumimoji="0" lang="en-US" altLang="en-US" sz="1100" b="0" i="0" u="none" strike="noStrike" cap="none" normalizeH="0" baseline="0">
                        <a:ln>
                          <a:noFill/>
                        </a:ln>
                        <a:solidFill>
                          <a:srgbClr val="000000"/>
                        </a:solidFill>
                        <a:effectLst/>
                        <a:latin typeface="Calibri" charset="0"/>
                        <a:ea typeface="ＭＳ Ｐゴシック" charset="-128"/>
                      </a:endParaRPr>
                    </a:p>
                  </a:txBody>
                  <a:tcPr marL="11262" marR="11262" marT="11257" marB="0" anchor="b" horzOverflow="overflow">
                    <a:lnL>
                      <a:noFill/>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1100" b="1" i="0" u="none" strike="noStrike" cap="none" normalizeH="0" baseline="0">
                          <a:ln>
                            <a:noFill/>
                          </a:ln>
                          <a:solidFill>
                            <a:srgbClr val="000000"/>
                          </a:solidFill>
                          <a:effectLst/>
                          <a:latin typeface="Calibri" charset="0"/>
                          <a:ea typeface="ＭＳ Ｐゴシック" charset="-128"/>
                        </a:rPr>
                        <a:t>Average</a:t>
                      </a:r>
                    </a:p>
                  </a:txBody>
                  <a:tcPr marL="11262" marR="11262"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$130.01</a:t>
                      </a:r>
                    </a:p>
                  </a:txBody>
                  <a:tcPr marL="11262" marR="11262"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11.32</a:t>
                      </a:r>
                    </a:p>
                  </a:txBody>
                  <a:tcPr marL="11262" marR="11262"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350.80</a:t>
                      </a:r>
                    </a:p>
                  </a:txBody>
                  <a:tcPr marL="11262" marR="11262"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267.44</a:t>
                      </a:r>
                    </a:p>
                  </a:txBody>
                  <a:tcPr marL="11262" marR="11262"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r>
              <a:tr h="179388">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 </a:t>
                      </a:r>
                    </a:p>
                  </a:txBody>
                  <a:tcPr marL="11262" marR="11262"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endParaRPr kumimoji="0" lang="en-US" altLang="en-US" sz="1100" b="0" i="0" u="none" strike="noStrike" cap="none" normalizeH="0" baseline="0">
                        <a:ln>
                          <a:noFill/>
                        </a:ln>
                        <a:solidFill>
                          <a:srgbClr val="000000"/>
                        </a:solidFill>
                        <a:effectLst/>
                        <a:latin typeface="Calibri" charset="0"/>
                        <a:ea typeface="ＭＳ Ｐゴシック" charset="-128"/>
                      </a:endParaRPr>
                    </a:p>
                  </a:txBody>
                  <a:tcPr marL="11262" marR="11262" marT="11257" marB="0" anchor="b" horzOverflow="overflow">
                    <a:lnL w="6350" cap="flat" cmpd="sng" algn="ctr">
                      <a:solidFill>
                        <a:srgbClr val="000000"/>
                      </a:solidFill>
                      <a:prstDash val="solid"/>
                      <a:round/>
                      <a:headEnd type="none" w="med" len="med"/>
                      <a:tailEnd type="none" w="med" len="med"/>
                    </a:lnL>
                    <a:lnR>
                      <a:noFill/>
                    </a:lnR>
                    <a:lnT>
                      <a:noFill/>
                    </a:lnT>
                    <a:lnB>
                      <a:noFill/>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endParaRPr kumimoji="0" lang="en-US" altLang="en-US" sz="1100" b="0" i="0" u="none" strike="noStrike" cap="none" normalizeH="0" baseline="0">
                        <a:ln>
                          <a:noFill/>
                        </a:ln>
                        <a:solidFill>
                          <a:srgbClr val="000000"/>
                        </a:solidFill>
                        <a:effectLst/>
                        <a:latin typeface="Calibri" charset="0"/>
                        <a:ea typeface="ＭＳ Ｐゴシック" charset="-128"/>
                      </a:endParaRPr>
                    </a:p>
                  </a:txBody>
                  <a:tcPr marL="11262" marR="11262" marT="11257" marB="0" anchor="b" horzOverflow="overflow">
                    <a:lnL>
                      <a:noFill/>
                    </a:lnL>
                    <a:lnR>
                      <a:noFill/>
                    </a:lnR>
                    <a:lnT>
                      <a:noFill/>
                    </a:lnT>
                    <a:lnB>
                      <a:noFill/>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endParaRPr kumimoji="0" lang="en-US" altLang="en-US" sz="1100" b="0" i="0" u="none" strike="noStrike" cap="none" normalizeH="0" baseline="0">
                        <a:ln>
                          <a:noFill/>
                        </a:ln>
                        <a:solidFill>
                          <a:srgbClr val="000000"/>
                        </a:solidFill>
                        <a:effectLst/>
                        <a:latin typeface="Calibri" charset="0"/>
                        <a:ea typeface="ＭＳ Ｐゴシック" charset="-128"/>
                      </a:endParaRPr>
                    </a:p>
                  </a:txBody>
                  <a:tcPr marL="11262" marR="11262" marT="11257" marB="0" anchor="b" horzOverflow="overflow">
                    <a:lnL>
                      <a:noFill/>
                    </a:lnL>
                    <a:lnR>
                      <a:noFill/>
                    </a:lnR>
                    <a:lnT>
                      <a:noFill/>
                    </a:lnT>
                    <a:lnB>
                      <a:noFill/>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endParaRPr kumimoji="0" lang="en-US" altLang="en-US" sz="1100" b="0" i="0" u="none" strike="noStrike" cap="none" normalizeH="0" baseline="0">
                        <a:ln>
                          <a:noFill/>
                        </a:ln>
                        <a:solidFill>
                          <a:srgbClr val="000000"/>
                        </a:solidFill>
                        <a:effectLst/>
                        <a:latin typeface="Calibri" charset="0"/>
                        <a:ea typeface="ＭＳ Ｐゴシック" charset="-128"/>
                      </a:endParaRPr>
                    </a:p>
                  </a:txBody>
                  <a:tcPr marL="11262" marR="11262" marT="11257" marB="0" anchor="b" horzOverflow="overflow">
                    <a:lnL>
                      <a:noFill/>
                    </a:lnL>
                    <a:lnR>
                      <a:noFill/>
                    </a:lnR>
                    <a:lnT>
                      <a:noFill/>
                    </a:lnT>
                    <a:lnB>
                      <a:noFill/>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endParaRPr kumimoji="0" lang="en-US" altLang="en-US" sz="1100" b="0" i="0" u="none" strike="noStrike" cap="none" normalizeH="0" baseline="0">
                        <a:ln>
                          <a:noFill/>
                        </a:ln>
                        <a:solidFill>
                          <a:srgbClr val="000000"/>
                        </a:solidFill>
                        <a:effectLst/>
                        <a:latin typeface="Calibri" charset="0"/>
                        <a:ea typeface="ＭＳ Ｐゴシック" charset="-128"/>
                      </a:endParaRPr>
                    </a:p>
                  </a:txBody>
                  <a:tcPr marL="11262" marR="11262" marT="11257" marB="0" anchor="b" horzOverflow="overflow">
                    <a:lnL>
                      <a:noFill/>
                    </a:lnL>
                    <a:lnR w="6350" cap="flat" cmpd="sng" algn="ctr">
                      <a:solidFill>
                        <a:srgbClr val="000000"/>
                      </a:solidFill>
                      <a:prstDash val="solid"/>
                      <a:round/>
                      <a:headEnd type="none" w="med" len="med"/>
                      <a:tailEnd type="none" w="med" len="med"/>
                    </a:lnR>
                    <a:lnT>
                      <a:noFill/>
                    </a:lnT>
                    <a:lnB>
                      <a:noFill/>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1100" b="1" i="0" u="none" strike="noStrike" cap="none" normalizeH="0" baseline="0">
                          <a:ln>
                            <a:noFill/>
                          </a:ln>
                          <a:solidFill>
                            <a:srgbClr val="000000"/>
                          </a:solidFill>
                          <a:effectLst/>
                          <a:latin typeface="Calibri" charset="0"/>
                          <a:ea typeface="ＭＳ Ｐゴシック" charset="-128"/>
                        </a:rPr>
                        <a:t>Median</a:t>
                      </a:r>
                    </a:p>
                  </a:txBody>
                  <a:tcPr marL="11262" marR="11262"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$97.41</a:t>
                      </a:r>
                    </a:p>
                  </a:txBody>
                  <a:tcPr marL="11262" marR="11262"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10.92</a:t>
                      </a:r>
                    </a:p>
                  </a:txBody>
                  <a:tcPr marL="11262" marR="11262"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44.20</a:t>
                      </a:r>
                    </a:p>
                  </a:txBody>
                  <a:tcPr marL="11262" marR="11262"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116.47</a:t>
                      </a:r>
                    </a:p>
                  </a:txBody>
                  <a:tcPr marL="11262" marR="11262"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r>
            </a:tbl>
          </a:graphicData>
        </a:graphic>
      </p:graphicFrame>
    </p:spTree>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29" name="Title 1"/>
          <p:cNvSpPr>
            <a:spLocks noGrp="1"/>
          </p:cNvSpPr>
          <p:nvPr>
            <p:ph type="title"/>
          </p:nvPr>
        </p:nvSpPr>
        <p:spPr>
          <a:xfrm>
            <a:off x="612775" y="228600"/>
            <a:ext cx="8153400" cy="990600"/>
          </a:xfrm>
        </p:spPr>
        <p:txBody>
          <a:bodyPr>
            <a:normAutofit fontScale="90000"/>
          </a:bodyPr>
          <a:lstStyle/>
          <a:p>
            <a:pPr eaLnBrk="1" fontAlgn="auto" hangingPunct="1">
              <a:spcAft>
                <a:spcPts val="0"/>
              </a:spcAft>
              <a:defRPr/>
            </a:pPr>
            <a:r>
              <a:rPr lang="en-US">
                <a:ea typeface="+mj-ea"/>
                <a:cs typeface="+mj-cs"/>
              </a:rPr>
              <a:t>Read the tea leaves: See what the market cares about</a:t>
            </a:r>
          </a:p>
        </p:txBody>
      </p:sp>
      <p:sp>
        <p:nvSpPr>
          <p:cNvPr id="179202" name="Footer Placeholder 3"/>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5" name="Slide Number Placeholder 4"/>
          <p:cNvSpPr>
            <a:spLocks noGrp="1"/>
          </p:cNvSpPr>
          <p:nvPr>
            <p:ph type="sldNum"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D7E4D433-5369-704E-BDD9-6457EE2E17FA}" type="slidenum">
              <a:rPr lang="en-US" altLang="en-US" sz="1200">
                <a:solidFill>
                  <a:srgbClr val="FFFFFF"/>
                </a:solidFill>
              </a:rPr>
              <a:pPr>
                <a:lnSpc>
                  <a:spcPct val="80000"/>
                </a:lnSpc>
              </a:pPr>
              <a:t>83</a:t>
            </a:fld>
            <a:endParaRPr lang="en-US" altLang="en-US" sz="1200">
              <a:solidFill>
                <a:srgbClr val="FFFFFF"/>
              </a:solidFill>
            </a:endParaRPr>
          </a:p>
        </p:txBody>
      </p:sp>
      <p:graphicFrame>
        <p:nvGraphicFramePr>
          <p:cNvPr id="7" name="Content Placeholder 6"/>
          <p:cNvGraphicFramePr>
            <a:graphicFrameLocks noGrp="1"/>
          </p:cNvGraphicFramePr>
          <p:nvPr>
            <p:ph sz="quarter" idx="1"/>
          </p:nvPr>
        </p:nvGraphicFramePr>
        <p:xfrm>
          <a:off x="381000" y="1676400"/>
          <a:ext cx="8305800" cy="3578227"/>
        </p:xfrm>
        <a:graphic>
          <a:graphicData uri="http://schemas.openxmlformats.org/drawingml/2006/table">
            <a:tbl>
              <a:tblPr/>
              <a:tblGrid>
                <a:gridCol w="2016125"/>
                <a:gridCol w="896938"/>
                <a:gridCol w="1195387"/>
                <a:gridCol w="1073150"/>
                <a:gridCol w="914400"/>
                <a:gridCol w="914400"/>
                <a:gridCol w="1295400"/>
              </a:tblGrid>
              <a:tr h="708025">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1400" b="0" i="1" u="none" strike="noStrike" cap="none" normalizeH="0" baseline="0">
                          <a:ln>
                            <a:noFill/>
                          </a:ln>
                          <a:solidFill>
                            <a:srgbClr val="000000"/>
                          </a:solidFill>
                          <a:effectLst/>
                          <a:latin typeface="Calibri" charset="0"/>
                          <a:ea typeface="ＭＳ Ｐゴシック" charset="-128"/>
                        </a:rPr>
                        <a:t> </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1" u="none" strike="noStrike" cap="none" normalizeH="0" baseline="0">
                          <a:ln>
                            <a:noFill/>
                          </a:ln>
                          <a:solidFill>
                            <a:srgbClr val="FF0000"/>
                          </a:solidFill>
                          <a:effectLst/>
                          <a:latin typeface="Arial" charset="0"/>
                          <a:ea typeface="ＭＳ Ｐゴシック" charset="-128"/>
                        </a:rPr>
                        <a:t>Market Cap</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1" u="none" strike="noStrike" cap="none" normalizeH="0" baseline="0">
                          <a:ln>
                            <a:noFill/>
                          </a:ln>
                          <a:solidFill>
                            <a:srgbClr val="000000"/>
                          </a:solidFill>
                          <a:effectLst/>
                          <a:latin typeface="Arial" charset="0"/>
                          <a:ea typeface="ＭＳ Ｐゴシック" charset="-128"/>
                        </a:rPr>
                        <a:t>Enterprise value</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1" u="none" strike="noStrike" cap="none" normalizeH="0" baseline="0">
                          <a:ln>
                            <a:noFill/>
                          </a:ln>
                          <a:solidFill>
                            <a:srgbClr val="000000"/>
                          </a:solidFill>
                          <a:effectLst/>
                          <a:latin typeface="Arial" charset="0"/>
                          <a:ea typeface="ＭＳ Ｐゴシック" charset="-128"/>
                        </a:rPr>
                        <a:t>Revenues</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1" u="none" strike="noStrike" cap="none" normalizeH="0" baseline="0">
                          <a:ln>
                            <a:noFill/>
                          </a:ln>
                          <a:solidFill>
                            <a:srgbClr val="000000"/>
                          </a:solidFill>
                          <a:effectLst/>
                          <a:latin typeface="Arial" charset="0"/>
                          <a:ea typeface="ＭＳ Ｐゴシック" charset="-128"/>
                        </a:rPr>
                        <a:t>EBITDA</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1" u="none" strike="noStrike" cap="none" normalizeH="0" baseline="0">
                          <a:ln>
                            <a:noFill/>
                          </a:ln>
                          <a:solidFill>
                            <a:srgbClr val="000000"/>
                          </a:solidFill>
                          <a:effectLst/>
                          <a:latin typeface="Arial" charset="0"/>
                          <a:ea typeface="ＭＳ Ｐゴシック" charset="-128"/>
                        </a:rPr>
                        <a:t>Net Income</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1" u="none" strike="noStrike" cap="none" normalizeH="0" baseline="0">
                          <a:ln>
                            <a:noFill/>
                          </a:ln>
                          <a:solidFill>
                            <a:srgbClr val="000000"/>
                          </a:solidFill>
                          <a:effectLst/>
                          <a:latin typeface="Arial" charset="0"/>
                          <a:ea typeface="ＭＳ Ｐゴシック" charset="-128"/>
                        </a:rPr>
                        <a:t>Number of users (millions)</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r>
              <a:tr h="363538">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1400" b="0" i="1" u="none" strike="noStrike" cap="none" normalizeH="0" baseline="0">
                          <a:ln>
                            <a:noFill/>
                          </a:ln>
                          <a:solidFill>
                            <a:srgbClr val="000000"/>
                          </a:solidFill>
                          <a:effectLst/>
                          <a:latin typeface="Arial" charset="0"/>
                          <a:ea typeface="ＭＳ Ｐゴシック" charset="-128"/>
                        </a:rPr>
                        <a:t>Market Cap</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1" u="none" strike="noStrike" cap="none" normalizeH="0" baseline="0">
                          <a:ln>
                            <a:noFill/>
                          </a:ln>
                          <a:solidFill>
                            <a:srgbClr val="FF0000"/>
                          </a:solidFill>
                          <a:effectLst/>
                          <a:latin typeface="Arial" charset="0"/>
                          <a:ea typeface="ＭＳ Ｐゴシック" charset="-128"/>
                        </a:rPr>
                        <a:t>1.</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1" u="none" strike="noStrike" cap="none" normalizeH="0" baseline="0">
                          <a:ln>
                            <a:noFill/>
                          </a:ln>
                          <a:solidFill>
                            <a:srgbClr val="000000"/>
                          </a:solidFill>
                          <a:effectLst/>
                          <a:latin typeface="Arial" charset="0"/>
                          <a:ea typeface="ＭＳ Ｐゴシック" charset="-128"/>
                        </a:rPr>
                        <a:t> </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1" u="none" strike="noStrike" cap="none" normalizeH="0" baseline="0">
                          <a:ln>
                            <a:noFill/>
                          </a:ln>
                          <a:solidFill>
                            <a:srgbClr val="000000"/>
                          </a:solidFill>
                          <a:effectLst/>
                          <a:latin typeface="Arial" charset="0"/>
                          <a:ea typeface="ＭＳ Ｐゴシック" charset="-128"/>
                        </a:rPr>
                        <a:t> </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1" u="none" strike="noStrike" cap="none" normalizeH="0" baseline="0">
                          <a:ln>
                            <a:noFill/>
                          </a:ln>
                          <a:solidFill>
                            <a:srgbClr val="000000"/>
                          </a:solidFill>
                          <a:effectLst/>
                          <a:latin typeface="Arial" charset="0"/>
                          <a:ea typeface="ＭＳ Ｐゴシック" charset="-128"/>
                        </a:rPr>
                        <a:t> </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1" u="none" strike="noStrike" cap="none" normalizeH="0" baseline="0">
                          <a:ln>
                            <a:noFill/>
                          </a:ln>
                          <a:solidFill>
                            <a:srgbClr val="000000"/>
                          </a:solidFill>
                          <a:effectLst/>
                          <a:latin typeface="Arial" charset="0"/>
                          <a:ea typeface="ＭＳ Ｐゴシック" charset="-128"/>
                        </a:rPr>
                        <a:t> </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1" u="none" strike="noStrike" cap="none" normalizeH="0" baseline="0">
                          <a:ln>
                            <a:noFill/>
                          </a:ln>
                          <a:solidFill>
                            <a:srgbClr val="000000"/>
                          </a:solidFill>
                          <a:effectLst/>
                          <a:latin typeface="Arial" charset="0"/>
                          <a:ea typeface="ＭＳ Ｐゴシック" charset="-128"/>
                        </a:rPr>
                        <a:t> </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r>
              <a:tr h="363538">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1400" b="0" i="1" u="none" strike="noStrike" cap="none" normalizeH="0" baseline="0">
                          <a:ln>
                            <a:noFill/>
                          </a:ln>
                          <a:solidFill>
                            <a:srgbClr val="000000"/>
                          </a:solidFill>
                          <a:effectLst/>
                          <a:latin typeface="Arial" charset="0"/>
                          <a:ea typeface="ＭＳ Ｐゴシック" charset="-128"/>
                        </a:rPr>
                        <a:t>Enterprise value</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1" u="none" strike="noStrike" cap="none" normalizeH="0" baseline="0">
                          <a:ln>
                            <a:noFill/>
                          </a:ln>
                          <a:solidFill>
                            <a:srgbClr val="FF0000"/>
                          </a:solidFill>
                          <a:effectLst/>
                          <a:latin typeface="Arial" charset="0"/>
                          <a:ea typeface="ＭＳ Ｐゴシック" charset="-128"/>
                        </a:rPr>
                        <a:t>0.9998</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1" u="none" strike="noStrike" cap="none" normalizeH="0" baseline="0">
                          <a:ln>
                            <a:noFill/>
                          </a:ln>
                          <a:solidFill>
                            <a:srgbClr val="FF0000"/>
                          </a:solidFill>
                          <a:effectLst/>
                          <a:latin typeface="Arial" charset="0"/>
                          <a:ea typeface="ＭＳ Ｐゴシック" charset="-128"/>
                        </a:rPr>
                        <a:t>1.</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1" u="none" strike="noStrike" cap="none" normalizeH="0" baseline="0">
                          <a:ln>
                            <a:noFill/>
                          </a:ln>
                          <a:solidFill>
                            <a:srgbClr val="000000"/>
                          </a:solidFill>
                          <a:effectLst/>
                          <a:latin typeface="Arial" charset="0"/>
                          <a:ea typeface="ＭＳ Ｐゴシック" charset="-128"/>
                        </a:rPr>
                        <a:t> </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1" u="none" strike="noStrike" cap="none" normalizeH="0" baseline="0">
                          <a:ln>
                            <a:noFill/>
                          </a:ln>
                          <a:solidFill>
                            <a:srgbClr val="000000"/>
                          </a:solidFill>
                          <a:effectLst/>
                          <a:latin typeface="Arial" charset="0"/>
                          <a:ea typeface="ＭＳ Ｐゴシック" charset="-128"/>
                        </a:rPr>
                        <a:t> </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1" u="none" strike="noStrike" cap="none" normalizeH="0" baseline="0">
                          <a:ln>
                            <a:noFill/>
                          </a:ln>
                          <a:solidFill>
                            <a:srgbClr val="000000"/>
                          </a:solidFill>
                          <a:effectLst/>
                          <a:latin typeface="Arial" charset="0"/>
                          <a:ea typeface="ＭＳ Ｐゴシック" charset="-128"/>
                        </a:rPr>
                        <a:t> </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1" u="none" strike="noStrike" cap="none" normalizeH="0" baseline="0">
                          <a:ln>
                            <a:noFill/>
                          </a:ln>
                          <a:solidFill>
                            <a:srgbClr val="000000"/>
                          </a:solidFill>
                          <a:effectLst/>
                          <a:latin typeface="Arial" charset="0"/>
                          <a:ea typeface="ＭＳ Ｐゴシック" charset="-128"/>
                        </a:rPr>
                        <a:t> </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r>
              <a:tr h="363538">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1400" b="0" i="1" u="none" strike="noStrike" cap="none" normalizeH="0" baseline="0">
                          <a:ln>
                            <a:noFill/>
                          </a:ln>
                          <a:solidFill>
                            <a:srgbClr val="000000"/>
                          </a:solidFill>
                          <a:effectLst/>
                          <a:latin typeface="Arial" charset="0"/>
                          <a:ea typeface="ＭＳ Ｐゴシック" charset="-128"/>
                        </a:rPr>
                        <a:t>Revenues</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1" u="none" strike="noStrike" cap="none" normalizeH="0" baseline="0">
                          <a:ln>
                            <a:noFill/>
                          </a:ln>
                          <a:solidFill>
                            <a:srgbClr val="FF0000"/>
                          </a:solidFill>
                          <a:effectLst/>
                          <a:latin typeface="Arial" charset="0"/>
                          <a:ea typeface="ＭＳ Ｐゴシック" charset="-128"/>
                        </a:rPr>
                        <a:t>0.8933</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1" u="none" strike="noStrike" cap="none" normalizeH="0" baseline="0">
                          <a:ln>
                            <a:noFill/>
                          </a:ln>
                          <a:solidFill>
                            <a:srgbClr val="FF0000"/>
                          </a:solidFill>
                          <a:effectLst/>
                          <a:latin typeface="Arial" charset="0"/>
                          <a:ea typeface="ＭＳ Ｐゴシック" charset="-128"/>
                        </a:rPr>
                        <a:t>0.8966</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1" u="none" strike="noStrike" cap="none" normalizeH="0" baseline="0">
                          <a:ln>
                            <a:noFill/>
                          </a:ln>
                          <a:solidFill>
                            <a:srgbClr val="000000"/>
                          </a:solidFill>
                          <a:effectLst/>
                          <a:latin typeface="Arial" charset="0"/>
                          <a:ea typeface="ＭＳ Ｐゴシック" charset="-128"/>
                        </a:rPr>
                        <a:t>1.</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1" u="none" strike="noStrike" cap="none" normalizeH="0" baseline="0">
                          <a:ln>
                            <a:noFill/>
                          </a:ln>
                          <a:solidFill>
                            <a:srgbClr val="000000"/>
                          </a:solidFill>
                          <a:effectLst/>
                          <a:latin typeface="Arial" charset="0"/>
                          <a:ea typeface="ＭＳ Ｐゴシック" charset="-128"/>
                        </a:rPr>
                        <a:t> </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1" u="none" strike="noStrike" cap="none" normalizeH="0" baseline="0">
                          <a:ln>
                            <a:noFill/>
                          </a:ln>
                          <a:solidFill>
                            <a:srgbClr val="000000"/>
                          </a:solidFill>
                          <a:effectLst/>
                          <a:latin typeface="Arial" charset="0"/>
                          <a:ea typeface="ＭＳ Ｐゴシック" charset="-128"/>
                        </a:rPr>
                        <a:t> </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1" u="none" strike="noStrike" cap="none" normalizeH="0" baseline="0">
                          <a:ln>
                            <a:noFill/>
                          </a:ln>
                          <a:solidFill>
                            <a:srgbClr val="000000"/>
                          </a:solidFill>
                          <a:effectLst/>
                          <a:latin typeface="Arial" charset="0"/>
                          <a:ea typeface="ＭＳ Ｐゴシック" charset="-128"/>
                        </a:rPr>
                        <a:t> </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r>
              <a:tr h="363538">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1400" b="0" i="1" u="none" strike="noStrike" cap="none" normalizeH="0" baseline="0">
                          <a:ln>
                            <a:noFill/>
                          </a:ln>
                          <a:solidFill>
                            <a:srgbClr val="000000"/>
                          </a:solidFill>
                          <a:effectLst/>
                          <a:latin typeface="Arial" charset="0"/>
                          <a:ea typeface="ＭＳ Ｐゴシック" charset="-128"/>
                        </a:rPr>
                        <a:t>EBITDA</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1" u="none" strike="noStrike" cap="none" normalizeH="0" baseline="0">
                          <a:ln>
                            <a:noFill/>
                          </a:ln>
                          <a:solidFill>
                            <a:srgbClr val="FF0000"/>
                          </a:solidFill>
                          <a:effectLst/>
                          <a:latin typeface="Arial" charset="0"/>
                          <a:ea typeface="ＭＳ Ｐゴシック" charset="-128"/>
                        </a:rPr>
                        <a:t>0.9709</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1" u="none" strike="noStrike" cap="none" normalizeH="0" baseline="0">
                          <a:ln>
                            <a:noFill/>
                          </a:ln>
                          <a:solidFill>
                            <a:srgbClr val="FF0000"/>
                          </a:solidFill>
                          <a:effectLst/>
                          <a:latin typeface="Arial" charset="0"/>
                          <a:ea typeface="ＭＳ Ｐゴシック" charset="-128"/>
                        </a:rPr>
                        <a:t>0.9701</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1" u="none" strike="noStrike" cap="none" normalizeH="0" baseline="0">
                          <a:ln>
                            <a:noFill/>
                          </a:ln>
                          <a:solidFill>
                            <a:srgbClr val="000000"/>
                          </a:solidFill>
                          <a:effectLst/>
                          <a:latin typeface="Arial" charset="0"/>
                          <a:ea typeface="ＭＳ Ｐゴシック" charset="-128"/>
                        </a:rPr>
                        <a:t>0.8869</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1" u="none" strike="noStrike" cap="none" normalizeH="0" baseline="0">
                          <a:ln>
                            <a:noFill/>
                          </a:ln>
                          <a:solidFill>
                            <a:srgbClr val="000000"/>
                          </a:solidFill>
                          <a:effectLst/>
                          <a:latin typeface="Arial" charset="0"/>
                          <a:ea typeface="ＭＳ Ｐゴシック" charset="-128"/>
                        </a:rPr>
                        <a:t>1.</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1" u="none" strike="noStrike" cap="none" normalizeH="0" baseline="0">
                          <a:ln>
                            <a:noFill/>
                          </a:ln>
                          <a:solidFill>
                            <a:srgbClr val="000000"/>
                          </a:solidFill>
                          <a:effectLst/>
                          <a:latin typeface="Arial" charset="0"/>
                          <a:ea typeface="ＭＳ Ｐゴシック" charset="-128"/>
                        </a:rPr>
                        <a:t> </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1" u="none" strike="noStrike" cap="none" normalizeH="0" baseline="0">
                          <a:ln>
                            <a:noFill/>
                          </a:ln>
                          <a:solidFill>
                            <a:srgbClr val="000000"/>
                          </a:solidFill>
                          <a:effectLst/>
                          <a:latin typeface="Arial" charset="0"/>
                          <a:ea typeface="ＭＳ Ｐゴシック" charset="-128"/>
                        </a:rPr>
                        <a:t> </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r>
              <a:tr h="708025">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1400" b="0" i="1" u="none" strike="noStrike" cap="none" normalizeH="0" baseline="0">
                          <a:ln>
                            <a:noFill/>
                          </a:ln>
                          <a:solidFill>
                            <a:srgbClr val="000000"/>
                          </a:solidFill>
                          <a:effectLst/>
                          <a:latin typeface="Arial" charset="0"/>
                          <a:ea typeface="ＭＳ Ｐゴシック" charset="-128"/>
                        </a:rPr>
                        <a:t>Net Income</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1" u="none" strike="noStrike" cap="none" normalizeH="0" baseline="0">
                          <a:ln>
                            <a:noFill/>
                          </a:ln>
                          <a:solidFill>
                            <a:srgbClr val="FF0000"/>
                          </a:solidFill>
                          <a:effectLst/>
                          <a:latin typeface="Arial" charset="0"/>
                          <a:ea typeface="ＭＳ Ｐゴシック" charset="-128"/>
                        </a:rPr>
                        <a:t>0.8978</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1" u="none" strike="noStrike" cap="none" normalizeH="0" baseline="0">
                          <a:ln>
                            <a:noFill/>
                          </a:ln>
                          <a:solidFill>
                            <a:srgbClr val="FF0000"/>
                          </a:solidFill>
                          <a:effectLst/>
                          <a:latin typeface="Arial" charset="0"/>
                          <a:ea typeface="ＭＳ Ｐゴシック" charset="-128"/>
                        </a:rPr>
                        <a:t>0.8971</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1" u="none" strike="noStrike" cap="none" normalizeH="0" baseline="0">
                          <a:ln>
                            <a:noFill/>
                          </a:ln>
                          <a:solidFill>
                            <a:srgbClr val="000000"/>
                          </a:solidFill>
                          <a:effectLst/>
                          <a:latin typeface="Arial" charset="0"/>
                          <a:ea typeface="ＭＳ Ｐゴシック" charset="-128"/>
                        </a:rPr>
                        <a:t>0.8466</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1" u="none" strike="noStrike" cap="none" normalizeH="0" baseline="0">
                          <a:ln>
                            <a:noFill/>
                          </a:ln>
                          <a:solidFill>
                            <a:srgbClr val="000000"/>
                          </a:solidFill>
                          <a:effectLst/>
                          <a:latin typeface="Arial" charset="0"/>
                          <a:ea typeface="ＭＳ Ｐゴシック" charset="-128"/>
                        </a:rPr>
                        <a:t>0.9716</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1" u="none" strike="noStrike" cap="none" normalizeH="0" baseline="0">
                          <a:ln>
                            <a:noFill/>
                          </a:ln>
                          <a:solidFill>
                            <a:srgbClr val="000000"/>
                          </a:solidFill>
                          <a:effectLst/>
                          <a:latin typeface="Arial" charset="0"/>
                          <a:ea typeface="ＭＳ Ｐゴシック" charset="-128"/>
                        </a:rPr>
                        <a:t>1.</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1" u="none" strike="noStrike" cap="none" normalizeH="0" baseline="0">
                          <a:ln>
                            <a:noFill/>
                          </a:ln>
                          <a:solidFill>
                            <a:srgbClr val="000000"/>
                          </a:solidFill>
                          <a:effectLst/>
                          <a:latin typeface="Arial" charset="0"/>
                          <a:ea typeface="ＭＳ Ｐゴシック" charset="-128"/>
                        </a:rPr>
                        <a:t> </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r>
              <a:tr h="708025">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1400" b="0" i="1" u="none" strike="noStrike" cap="none" normalizeH="0" baseline="0">
                          <a:ln>
                            <a:noFill/>
                          </a:ln>
                          <a:solidFill>
                            <a:srgbClr val="000000"/>
                          </a:solidFill>
                          <a:effectLst/>
                          <a:latin typeface="Arial" charset="0"/>
                          <a:ea typeface="ＭＳ Ｐゴシック" charset="-128"/>
                        </a:rPr>
                        <a:t>Number of users (millions)</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1" u="none" strike="noStrike" cap="none" normalizeH="0" baseline="0">
                          <a:ln>
                            <a:noFill/>
                          </a:ln>
                          <a:solidFill>
                            <a:srgbClr val="FF0000"/>
                          </a:solidFill>
                          <a:effectLst/>
                          <a:latin typeface="Arial" charset="0"/>
                          <a:ea typeface="ＭＳ Ｐゴシック" charset="-128"/>
                        </a:rPr>
                        <a:t>0.9812</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1" u="none" strike="noStrike" cap="none" normalizeH="0" baseline="0">
                          <a:ln>
                            <a:noFill/>
                          </a:ln>
                          <a:solidFill>
                            <a:srgbClr val="FF0000"/>
                          </a:solidFill>
                          <a:effectLst/>
                          <a:latin typeface="Arial" charset="0"/>
                          <a:ea typeface="ＭＳ Ｐゴシック" charset="-128"/>
                        </a:rPr>
                        <a:t>0.9789</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1" u="none" strike="noStrike" cap="none" normalizeH="0" baseline="0">
                          <a:ln>
                            <a:noFill/>
                          </a:ln>
                          <a:solidFill>
                            <a:srgbClr val="000000"/>
                          </a:solidFill>
                          <a:effectLst/>
                          <a:latin typeface="Arial" charset="0"/>
                          <a:ea typeface="ＭＳ Ｐゴシック" charset="-128"/>
                        </a:rPr>
                        <a:t>0.8053</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1" u="none" strike="noStrike" cap="none" normalizeH="0" baseline="0">
                          <a:ln>
                            <a:noFill/>
                          </a:ln>
                          <a:solidFill>
                            <a:srgbClr val="000000"/>
                          </a:solidFill>
                          <a:effectLst/>
                          <a:latin typeface="Arial" charset="0"/>
                          <a:ea typeface="ＭＳ Ｐゴシック" charset="-128"/>
                        </a:rPr>
                        <a:t>0.9354</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1" u="none" strike="noStrike" cap="none" normalizeH="0" baseline="0">
                          <a:ln>
                            <a:noFill/>
                          </a:ln>
                          <a:solidFill>
                            <a:srgbClr val="000000"/>
                          </a:solidFill>
                          <a:effectLst/>
                          <a:latin typeface="Arial" charset="0"/>
                          <a:ea typeface="ＭＳ Ｐゴシック" charset="-128"/>
                        </a:rPr>
                        <a:t>0.8453</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1" u="none" strike="noStrike" cap="none" normalizeH="0" baseline="0">
                          <a:ln>
                            <a:noFill/>
                          </a:ln>
                          <a:solidFill>
                            <a:srgbClr val="000000"/>
                          </a:solidFill>
                          <a:effectLst/>
                          <a:latin typeface="Arial" charset="0"/>
                          <a:ea typeface="ＭＳ Ｐゴシック" charset="-128"/>
                        </a:rPr>
                        <a:t>1.</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r>
            </a:tbl>
          </a:graphicData>
        </a:graphic>
      </p:graphicFrame>
      <p:sp>
        <p:nvSpPr>
          <p:cNvPr id="179270" name="TextBox 1"/>
          <p:cNvSpPr txBox="1">
            <a:spLocks noChangeArrowheads="1"/>
          </p:cNvSpPr>
          <p:nvPr/>
        </p:nvSpPr>
        <p:spPr bwMode="auto">
          <a:xfrm>
            <a:off x="228600" y="5410200"/>
            <a:ext cx="8458200" cy="8302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a:t>Twitter had 240 million users at the time of its IPO. What price would you attach to the company?</a:t>
            </a:r>
          </a:p>
        </p:txBody>
      </p:sp>
    </p:spTree>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5649" name="Rectangle 2"/>
          <p:cNvSpPr>
            <a:spLocks noGrp="1" noChangeArrowheads="1"/>
          </p:cNvSpPr>
          <p:nvPr>
            <p:ph type="title"/>
          </p:nvPr>
        </p:nvSpPr>
        <p:spPr>
          <a:xfrm>
            <a:off x="612775" y="228600"/>
            <a:ext cx="8153400" cy="990600"/>
          </a:xfrm>
        </p:spPr>
        <p:txBody>
          <a:bodyPr>
            <a:normAutofit fontScale="90000"/>
          </a:bodyPr>
          <a:lstStyle/>
          <a:p>
            <a:pPr eaLnBrk="1" fontAlgn="auto" hangingPunct="1">
              <a:spcAft>
                <a:spcPts val="0"/>
              </a:spcAft>
              <a:defRPr/>
            </a:pPr>
            <a:r>
              <a:rPr lang="en-US" smtClean="0">
                <a:ea typeface="+mj-ea"/>
                <a:cs typeface="+mj-cs"/>
              </a:rPr>
              <a:t>Relative valuation across the entire market: Why not?</a:t>
            </a:r>
            <a:endParaRPr lang="en-US">
              <a:ea typeface="+mj-ea"/>
              <a:cs typeface="+mj-cs"/>
            </a:endParaRPr>
          </a:p>
        </p:txBody>
      </p:sp>
      <p:sp>
        <p:nvSpPr>
          <p:cNvPr id="180226" name="Rectangle 3"/>
          <p:cNvSpPr>
            <a:spLocks noGrp="1" noChangeArrowheads="1"/>
          </p:cNvSpPr>
          <p:nvPr>
            <p:ph sz="quarter" idx="1"/>
          </p:nvPr>
        </p:nvSpPr>
        <p:spPr>
          <a:xfrm>
            <a:off x="612775" y="1600200"/>
            <a:ext cx="8153400" cy="4495800"/>
          </a:xfrm>
        </p:spPr>
        <p:txBody>
          <a:bodyPr/>
          <a:lstStyle/>
          <a:p>
            <a:pPr eaLnBrk="1" hangingPunct="1"/>
            <a:r>
              <a:rPr lang="en-US" altLang="en-US">
                <a:ea typeface="ＭＳ Ｐゴシック" charset="-128"/>
              </a:rPr>
              <a:t>In contrast to the 'comparable firm' approach, the information in the entire cross-section of firms can be used to predict PE ratios. </a:t>
            </a:r>
          </a:p>
          <a:p>
            <a:pPr eaLnBrk="1" hangingPunct="1"/>
            <a:r>
              <a:rPr lang="en-US" altLang="en-US">
                <a:ea typeface="ＭＳ Ｐゴシック" charset="-128"/>
              </a:rPr>
              <a:t>The simplest way of summarizing this information is with a multiple regression, with the PE ratio as the dependent variable, and proxies for risk, growth and payout forming the independent variables.</a:t>
            </a:r>
          </a:p>
        </p:txBody>
      </p:sp>
      <p:sp>
        <p:nvSpPr>
          <p:cNvPr id="180227" name="Footer Placeholder 3"/>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5" name="Slide Number Placeholder 4"/>
          <p:cNvSpPr>
            <a:spLocks noGrp="1"/>
          </p:cNvSpPr>
          <p:nvPr>
            <p:ph type="sldNum"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A2848DA0-DB84-C749-8427-67DB30172E30}" type="slidenum">
              <a:rPr lang="en-US" altLang="en-US" sz="1200">
                <a:solidFill>
                  <a:srgbClr val="FFFFFF"/>
                </a:solidFill>
              </a:rPr>
              <a:pPr>
                <a:lnSpc>
                  <a:spcPct val="80000"/>
                </a:lnSpc>
              </a:pPr>
              <a:t>84</a:t>
            </a:fld>
            <a:endParaRPr lang="en-US" altLang="en-US" sz="1200">
              <a:solidFill>
                <a:srgbClr val="FFFFFF"/>
              </a:solidFill>
            </a:endParaRPr>
          </a:p>
        </p:txBody>
      </p:sp>
    </p:spTree>
  </p:cSld>
  <p:clrMapOvr>
    <a:masterClrMapping/>
  </p:clrMapOvr>
  <p:transition/>
  <p:timing>
    <p:tnLst>
      <p:par>
        <p:cTn id="1" dur="indefinite" restart="never" nodeType="tmRoot"/>
      </p:par>
    </p:tnLst>
  </p:timing>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7697" name="Rectangle 1026"/>
          <p:cNvSpPr>
            <a:spLocks noGrp="1" noChangeArrowheads="1"/>
          </p:cNvSpPr>
          <p:nvPr>
            <p:ph type="title"/>
          </p:nvPr>
        </p:nvSpPr>
        <p:spPr>
          <a:xfrm>
            <a:off x="612775" y="228600"/>
            <a:ext cx="8153400" cy="990600"/>
          </a:xfrm>
        </p:spPr>
        <p:txBody>
          <a:bodyPr>
            <a:normAutofit fontScale="90000"/>
          </a:bodyPr>
          <a:lstStyle/>
          <a:p>
            <a:pPr eaLnBrk="1" fontAlgn="auto" hangingPunct="1">
              <a:spcAft>
                <a:spcPts val="0"/>
              </a:spcAft>
              <a:defRPr/>
            </a:pPr>
            <a:r>
              <a:rPr lang="en-US" dirty="0" smtClean="0">
                <a:ea typeface="+mj-ea"/>
                <a:cs typeface="+mj-cs"/>
              </a:rPr>
              <a:t>I. PE Ratio versus the market</a:t>
            </a:r>
            <a:br>
              <a:rPr lang="en-US" dirty="0" smtClean="0">
                <a:ea typeface="+mj-ea"/>
                <a:cs typeface="+mj-cs"/>
              </a:rPr>
            </a:br>
            <a:r>
              <a:rPr lang="en-US" dirty="0" smtClean="0">
                <a:ea typeface="+mj-ea"/>
                <a:cs typeface="+mj-cs"/>
              </a:rPr>
              <a:t>PE versus Expected EPS Growth: January 2017</a:t>
            </a:r>
            <a:endParaRPr lang="en-US" dirty="0">
              <a:ea typeface="+mj-ea"/>
              <a:cs typeface="+mj-cs"/>
            </a:endParaRPr>
          </a:p>
        </p:txBody>
      </p:sp>
      <p:sp>
        <p:nvSpPr>
          <p:cNvPr id="179202" name="Content Placeholder 3"/>
          <p:cNvSpPr>
            <a:spLocks noGrp="1"/>
          </p:cNvSpPr>
          <p:nvPr>
            <p:ph sz="quarter" idx="1"/>
          </p:nvPr>
        </p:nvSpPr>
        <p:spPr>
          <a:xfrm>
            <a:off x="612775" y="1600200"/>
            <a:ext cx="8153400" cy="4495800"/>
          </a:xfrm>
        </p:spPr>
        <p:txBody>
          <a:bodyPr/>
          <a:lstStyle/>
          <a:p>
            <a:pPr>
              <a:buFont typeface="Wingdings" charset="0"/>
              <a:buChar char=""/>
              <a:defRPr/>
            </a:pPr>
            <a:endParaRPr lang="en-US" dirty="0" smtClean="0"/>
          </a:p>
          <a:p>
            <a:pPr>
              <a:buFont typeface="Wingdings" charset="0"/>
              <a:buChar char=""/>
              <a:defRPr/>
            </a:pPr>
            <a:endParaRPr lang="en-US" dirty="0" smtClean="0"/>
          </a:p>
          <a:p>
            <a:pPr>
              <a:buFont typeface="Wingdings" charset="0"/>
              <a:buChar char=""/>
              <a:defRPr/>
            </a:pPr>
            <a:endParaRPr lang="en-US" dirty="0"/>
          </a:p>
          <a:p>
            <a:pPr marL="0" indent="0">
              <a:buFont typeface="Wingdings" charset="0"/>
              <a:buNone/>
              <a:defRPr/>
            </a:pPr>
            <a:endParaRPr lang="en-US" dirty="0" smtClean="0"/>
          </a:p>
        </p:txBody>
      </p:sp>
      <p:sp>
        <p:nvSpPr>
          <p:cNvPr id="182275" name="Rectangle 4"/>
          <p:cNvSpPr>
            <a:spLocks noChangeArrowheads="1"/>
          </p:cNvSpPr>
          <p:nvPr/>
        </p:nvSpPr>
        <p:spPr bwMode="auto">
          <a:xfrm>
            <a:off x="2286000" y="2951163"/>
            <a:ext cx="4572000" cy="955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endParaRPr lang="en-US" altLang="en-US"/>
          </a:p>
          <a:p>
            <a:endParaRPr lang="en-US" altLang="en-US"/>
          </a:p>
          <a:p>
            <a:endParaRPr lang="en-US" altLang="en-US"/>
          </a:p>
        </p:txBody>
      </p:sp>
      <p:sp>
        <p:nvSpPr>
          <p:cNvPr id="182276" name="Rectangle 5"/>
          <p:cNvSpPr>
            <a:spLocks noChangeArrowheads="1"/>
          </p:cNvSpPr>
          <p:nvPr/>
        </p:nvSpPr>
        <p:spPr bwMode="auto">
          <a:xfrm>
            <a:off x="2286000" y="2951163"/>
            <a:ext cx="4572000" cy="955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endParaRPr lang="en-US" altLang="en-US"/>
          </a:p>
          <a:p>
            <a:endParaRPr lang="en-US" altLang="en-US"/>
          </a:p>
          <a:p>
            <a:endParaRPr lang="en-US" altLang="en-US"/>
          </a:p>
        </p:txBody>
      </p:sp>
      <p:sp>
        <p:nvSpPr>
          <p:cNvPr id="182277" name="Content Placeholder 3"/>
          <p:cNvSpPr txBox="1">
            <a:spLocks/>
          </p:cNvSpPr>
          <p:nvPr/>
        </p:nvSpPr>
        <p:spPr bwMode="auto">
          <a:xfrm>
            <a:off x="1295400" y="1981200"/>
            <a:ext cx="7753350" cy="4191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 uri="{FAA26D3D-D897-4be2-8F04-BA451C77F1D7}">
              <ma14:placeholderFlag xmlns:ma14="http://schemas.microsoft.com/office/mac/drawingml/2011/main" val="1"/>
            </a:ext>
          </a:extLst>
        </p:spPr>
        <p:txBody>
          <a:bodyPr lIns="90487" tIns="44450" rIns="90487" bIns="44450"/>
          <a:lstStyle>
            <a:lvl1pPr marL="342900" indent="-342900">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eaLnBrk="1" hangingPunct="1">
              <a:spcBef>
                <a:spcPct val="20000"/>
              </a:spcBef>
              <a:buClr>
                <a:schemeClr val="tx1"/>
              </a:buClr>
              <a:buSzPct val="75000"/>
              <a:buFont typeface="Monotype Sorts" charset="2"/>
              <a:buChar char=""/>
            </a:pPr>
            <a:endParaRPr lang="en-US" altLang="en-US" sz="1800" i="1"/>
          </a:p>
          <a:p>
            <a:pPr eaLnBrk="1" hangingPunct="1">
              <a:spcBef>
                <a:spcPct val="20000"/>
              </a:spcBef>
              <a:buClr>
                <a:schemeClr val="tx1"/>
              </a:buClr>
              <a:buSzPct val="75000"/>
              <a:buFont typeface="Monotype Sorts" charset="2"/>
              <a:buChar char=""/>
            </a:pPr>
            <a:endParaRPr lang="en-US" altLang="en-US" sz="1800" i="1"/>
          </a:p>
          <a:p>
            <a:pPr eaLnBrk="1" hangingPunct="1">
              <a:spcBef>
                <a:spcPct val="20000"/>
              </a:spcBef>
              <a:buClr>
                <a:schemeClr val="tx1"/>
              </a:buClr>
              <a:buSzPct val="75000"/>
              <a:buFont typeface="Monotype Sorts" charset="2"/>
              <a:buChar char=""/>
            </a:pPr>
            <a:endParaRPr lang="en-US" altLang="en-US" sz="1800" i="1"/>
          </a:p>
        </p:txBody>
      </p:sp>
      <p:sp>
        <p:nvSpPr>
          <p:cNvPr id="182278" name="Content Placeholder 3"/>
          <p:cNvSpPr txBox="1">
            <a:spLocks/>
          </p:cNvSpPr>
          <p:nvPr/>
        </p:nvSpPr>
        <p:spPr bwMode="auto">
          <a:xfrm>
            <a:off x="990600" y="1752600"/>
            <a:ext cx="7753350" cy="4191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 uri="{FAA26D3D-D897-4be2-8F04-BA451C77F1D7}">
              <ma14:placeholderFlag xmlns:ma14="http://schemas.microsoft.com/office/mac/drawingml/2011/main" val="1"/>
            </a:ext>
          </a:extLst>
        </p:spPr>
        <p:txBody>
          <a:bodyPr lIns="90487" tIns="44450" rIns="90487" bIns="44450"/>
          <a:lstStyle>
            <a:lvl1pPr marL="342900" indent="-342900">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endParaRPr lang="en-US" altLang="en-US" sz="1800" smtClean="0"/>
          </a:p>
          <a:p>
            <a:endParaRPr lang="en-US" altLang="en-US" sz="1800" smtClean="0"/>
          </a:p>
          <a:p>
            <a:endParaRPr lang="en-US" altLang="en-US" sz="1800"/>
          </a:p>
        </p:txBody>
      </p:sp>
      <p:sp>
        <p:nvSpPr>
          <p:cNvPr id="182279" name="Footer Placeholder 3"/>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5" name="Slide Number Placeholder 4"/>
          <p:cNvSpPr>
            <a:spLocks noGrp="1"/>
          </p:cNvSpPr>
          <p:nvPr>
            <p:ph type="sldNum"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61CB0098-AB57-694C-9833-C26DA09B6EDD}" type="slidenum">
              <a:rPr lang="en-US" altLang="en-US" sz="1200">
                <a:solidFill>
                  <a:srgbClr val="FFFFFF"/>
                </a:solidFill>
              </a:rPr>
              <a:pPr>
                <a:lnSpc>
                  <a:spcPct val="80000"/>
                </a:lnSpc>
              </a:pPr>
              <a:t>85</a:t>
            </a:fld>
            <a:endParaRPr lang="en-US" altLang="en-US" sz="1200">
              <a:solidFill>
                <a:srgbClr val="FFFFFF"/>
              </a:solidFill>
            </a:endParaRPr>
          </a:p>
        </p:txBody>
      </p:sp>
      <p:pic>
        <p:nvPicPr>
          <p:cNvPr id="2" name="Picture 1"/>
          <p:cNvPicPr>
            <a:picLocks noChangeAspect="1"/>
          </p:cNvPicPr>
          <p:nvPr/>
        </p:nvPicPr>
        <p:blipFill>
          <a:blip r:embed="rId3"/>
          <a:stretch>
            <a:fillRect/>
          </a:stretch>
        </p:blipFill>
        <p:spPr>
          <a:xfrm>
            <a:off x="1384300" y="1664553"/>
            <a:ext cx="6610350" cy="4824294"/>
          </a:xfrm>
          <a:prstGeom prst="rect">
            <a:avLst/>
          </a:prstGeom>
        </p:spPr>
      </p:pic>
    </p:spTree>
  </p:cSld>
  <p:clrMapOvr>
    <a:masterClrMapping/>
  </p:clrMapOvr>
  <p:timing>
    <p:tnLst>
      <p:par>
        <p:cTn id="1" dur="indefinite" restart="never" nodeType="tmRoot"/>
      </p:par>
    </p:tnLst>
  </p:timing>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9745" name="Rectangle 2050"/>
          <p:cNvSpPr>
            <a:spLocks noGrp="1" noChangeArrowheads="1"/>
          </p:cNvSpPr>
          <p:nvPr>
            <p:ph type="title"/>
          </p:nvPr>
        </p:nvSpPr>
        <p:spPr>
          <a:xfrm>
            <a:off x="612775" y="228600"/>
            <a:ext cx="8153400" cy="990600"/>
          </a:xfrm>
        </p:spPr>
        <p:txBody>
          <a:bodyPr>
            <a:normAutofit fontScale="90000"/>
          </a:bodyPr>
          <a:lstStyle/>
          <a:p>
            <a:pPr eaLnBrk="1" fontAlgn="auto" hangingPunct="1">
              <a:spcAft>
                <a:spcPts val="0"/>
              </a:spcAft>
              <a:defRPr/>
            </a:pPr>
            <a:r>
              <a:rPr lang="en-US" dirty="0" smtClean="0">
                <a:ea typeface="+mj-ea"/>
                <a:cs typeface="+mj-cs"/>
              </a:rPr>
              <a:t>PE Ratio: Standard Regression for US stocks - January 2017</a:t>
            </a:r>
            <a:endParaRPr lang="en-US" dirty="0">
              <a:ea typeface="+mj-ea"/>
              <a:cs typeface="+mj-cs"/>
            </a:endParaRPr>
          </a:p>
        </p:txBody>
      </p:sp>
      <p:sp>
        <p:nvSpPr>
          <p:cNvPr id="178178" name="Rectangle 2343"/>
          <p:cNvSpPr>
            <a:spLocks noChangeArrowheads="1"/>
          </p:cNvSpPr>
          <p:nvPr/>
        </p:nvSpPr>
        <p:spPr bwMode="auto">
          <a:xfrm>
            <a:off x="3429000" y="2546350"/>
            <a:ext cx="184150" cy="4572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000000"/>
                </a:solidFill>
                <a:miter lim="800000"/>
                <a:headEnd/>
                <a:tailEnd/>
              </a14:hiddenLine>
            </a:ext>
          </a:extLst>
        </p:spPr>
        <p:txBody>
          <a:bodyPr wrap="none">
            <a:spAutoFit/>
          </a:bodyPr>
          <a:lstStyle/>
          <a:p>
            <a:endParaRPr lang="en-US">
              <a:solidFill>
                <a:srgbClr val="000000"/>
              </a:solidFill>
              <a:latin typeface="Lucida Grande" charset="0"/>
            </a:endParaRPr>
          </a:p>
        </p:txBody>
      </p:sp>
      <p:sp>
        <p:nvSpPr>
          <p:cNvPr id="178179" name="Footer Placeholder 3"/>
          <p:cNvSpPr>
            <a:spLocks noGrp="1"/>
          </p:cNvSpPr>
          <p:nvPr>
            <p:ph type="ftr" sz="quarter" idx="10"/>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0"/>
                <a:cs typeface="ＭＳ Ｐゴシック" charset="0"/>
              </a:defRPr>
            </a:lvl1pPr>
            <a:lvl2pPr marL="742950" indent="-285750">
              <a:defRPr sz="2400">
                <a:solidFill>
                  <a:schemeClr val="tx1"/>
                </a:solidFill>
                <a:latin typeface="Times" charset="0"/>
                <a:ea typeface="ＭＳ Ｐゴシック" charset="0"/>
              </a:defRPr>
            </a:lvl2pPr>
            <a:lvl3pPr marL="1143000" indent="-228600">
              <a:defRPr sz="2400">
                <a:solidFill>
                  <a:schemeClr val="tx1"/>
                </a:solidFill>
                <a:latin typeface="Times" charset="0"/>
                <a:ea typeface="ＭＳ Ｐゴシック" charset="0"/>
              </a:defRPr>
            </a:lvl3pPr>
            <a:lvl4pPr marL="1600200" indent="-228600">
              <a:defRPr sz="2400">
                <a:solidFill>
                  <a:schemeClr val="tx1"/>
                </a:solidFill>
                <a:latin typeface="Times" charset="0"/>
                <a:ea typeface="ＭＳ Ｐゴシック" charset="0"/>
              </a:defRPr>
            </a:lvl4pPr>
            <a:lvl5pPr marL="2057400" indent="-228600">
              <a:defRPr sz="2400">
                <a:solidFill>
                  <a:schemeClr val="tx1"/>
                </a:solidFill>
                <a:latin typeface="Times" charset="0"/>
                <a:ea typeface="ＭＳ Ｐゴシック" charset="0"/>
              </a:defRPr>
            </a:lvl5pPr>
            <a:lvl6pPr marL="2514600" indent="-228600" eaLnBrk="0" fontAlgn="base" hangingPunct="0">
              <a:spcBef>
                <a:spcPct val="0"/>
              </a:spcBef>
              <a:spcAft>
                <a:spcPct val="0"/>
              </a:spcAft>
              <a:defRPr sz="2400">
                <a:solidFill>
                  <a:schemeClr val="tx1"/>
                </a:solidFill>
                <a:latin typeface="Times" charset="0"/>
                <a:ea typeface="ＭＳ Ｐゴシック" charset="0"/>
              </a:defRPr>
            </a:lvl6pPr>
            <a:lvl7pPr marL="2971800" indent="-228600" eaLnBrk="0" fontAlgn="base" hangingPunct="0">
              <a:spcBef>
                <a:spcPct val="0"/>
              </a:spcBef>
              <a:spcAft>
                <a:spcPct val="0"/>
              </a:spcAft>
              <a:defRPr sz="2400">
                <a:solidFill>
                  <a:schemeClr val="tx1"/>
                </a:solidFill>
                <a:latin typeface="Times" charset="0"/>
                <a:ea typeface="ＭＳ Ｐゴシック" charset="0"/>
              </a:defRPr>
            </a:lvl7pPr>
            <a:lvl8pPr marL="3429000" indent="-228600" eaLnBrk="0" fontAlgn="base" hangingPunct="0">
              <a:spcBef>
                <a:spcPct val="0"/>
              </a:spcBef>
              <a:spcAft>
                <a:spcPct val="0"/>
              </a:spcAft>
              <a:defRPr sz="2400">
                <a:solidFill>
                  <a:schemeClr val="tx1"/>
                </a:solidFill>
                <a:latin typeface="Times" charset="0"/>
                <a:ea typeface="ＭＳ Ｐゴシック" charset="0"/>
              </a:defRPr>
            </a:lvl8pPr>
            <a:lvl9pPr marL="3886200" indent="-228600" eaLnBrk="0" fontAlgn="base" hangingPunct="0">
              <a:spcBef>
                <a:spcPct val="0"/>
              </a:spcBef>
              <a:spcAft>
                <a:spcPct val="0"/>
              </a:spcAft>
              <a:defRPr sz="2400">
                <a:solidFill>
                  <a:schemeClr val="tx1"/>
                </a:solidFill>
                <a:latin typeface="Times" charset="0"/>
                <a:ea typeface="ＭＳ Ｐゴシック" charset="0"/>
              </a:defRPr>
            </a:lvl9pPr>
          </a:lstStyle>
          <a:p>
            <a:r>
              <a:rPr lang="en-US" sz="1400">
                <a:solidFill>
                  <a:schemeClr val="tx2"/>
                </a:solidFill>
              </a:rPr>
              <a:t>Aswath Damodaran</a:t>
            </a:r>
          </a:p>
        </p:txBody>
      </p:sp>
      <p:sp>
        <p:nvSpPr>
          <p:cNvPr id="5" name="Slide Number Placeholder 4"/>
          <p:cNvSpPr>
            <a:spLocks noGrp="1"/>
          </p:cNvSpPr>
          <p:nvPr>
            <p:ph type="sldNum" sz="quarter" idx="11"/>
          </p:nvPr>
        </p:nvSpPr>
        <p:spPr/>
        <p:txBody>
          <a:bodyPr>
            <a:normAutofit fontScale="85000" lnSpcReduction="20000"/>
          </a:bodyPr>
          <a:lstStyle/>
          <a:p>
            <a:pPr>
              <a:defRPr/>
            </a:pPr>
            <a:fld id="{6A3A71BE-CC16-4B45-A5B4-C79232B44BAB}" type="slidenum">
              <a:rPr lang="en-US"/>
              <a:pPr>
                <a:defRPr/>
              </a:pPr>
              <a:t>86</a:t>
            </a:fld>
            <a:endParaRPr lang="en-US" dirty="0"/>
          </a:p>
        </p:txBody>
      </p:sp>
      <p:sp>
        <p:nvSpPr>
          <p:cNvPr id="178182" name="TextBox 3"/>
          <p:cNvSpPr txBox="1">
            <a:spLocks noChangeArrowheads="1"/>
          </p:cNvSpPr>
          <p:nvPr/>
        </p:nvSpPr>
        <p:spPr bwMode="auto">
          <a:xfrm>
            <a:off x="6172200" y="2057400"/>
            <a:ext cx="2743200" cy="107791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a:defRPr sz="2400">
                <a:solidFill>
                  <a:schemeClr val="tx1"/>
                </a:solidFill>
                <a:latin typeface="Times" charset="0"/>
                <a:ea typeface="ＭＳ Ｐゴシック" charset="0"/>
                <a:cs typeface="ＭＳ Ｐゴシック" charset="0"/>
              </a:defRPr>
            </a:lvl1pPr>
            <a:lvl2pPr marL="742950" indent="-285750">
              <a:defRPr sz="2400">
                <a:solidFill>
                  <a:schemeClr val="tx1"/>
                </a:solidFill>
                <a:latin typeface="Times" charset="0"/>
                <a:ea typeface="ＭＳ Ｐゴシック" charset="0"/>
              </a:defRPr>
            </a:lvl2pPr>
            <a:lvl3pPr marL="1143000" indent="-228600">
              <a:defRPr sz="2400">
                <a:solidFill>
                  <a:schemeClr val="tx1"/>
                </a:solidFill>
                <a:latin typeface="Times" charset="0"/>
                <a:ea typeface="ＭＳ Ｐゴシック" charset="0"/>
              </a:defRPr>
            </a:lvl3pPr>
            <a:lvl4pPr marL="1600200" indent="-228600">
              <a:defRPr sz="2400">
                <a:solidFill>
                  <a:schemeClr val="tx1"/>
                </a:solidFill>
                <a:latin typeface="Times" charset="0"/>
                <a:ea typeface="ＭＳ Ｐゴシック" charset="0"/>
              </a:defRPr>
            </a:lvl4pPr>
            <a:lvl5pPr marL="2057400" indent="-228600">
              <a:defRPr sz="2400">
                <a:solidFill>
                  <a:schemeClr val="tx1"/>
                </a:solidFill>
                <a:latin typeface="Times" charset="0"/>
                <a:ea typeface="ＭＳ Ｐゴシック" charset="0"/>
              </a:defRPr>
            </a:lvl5pPr>
            <a:lvl6pPr marL="2514600" indent="-228600" eaLnBrk="0" fontAlgn="base" hangingPunct="0">
              <a:spcBef>
                <a:spcPct val="0"/>
              </a:spcBef>
              <a:spcAft>
                <a:spcPct val="0"/>
              </a:spcAft>
              <a:defRPr sz="2400">
                <a:solidFill>
                  <a:schemeClr val="tx1"/>
                </a:solidFill>
                <a:latin typeface="Times" charset="0"/>
                <a:ea typeface="ＭＳ Ｐゴシック" charset="0"/>
              </a:defRPr>
            </a:lvl6pPr>
            <a:lvl7pPr marL="2971800" indent="-228600" eaLnBrk="0" fontAlgn="base" hangingPunct="0">
              <a:spcBef>
                <a:spcPct val="0"/>
              </a:spcBef>
              <a:spcAft>
                <a:spcPct val="0"/>
              </a:spcAft>
              <a:defRPr sz="2400">
                <a:solidFill>
                  <a:schemeClr val="tx1"/>
                </a:solidFill>
                <a:latin typeface="Times" charset="0"/>
                <a:ea typeface="ＭＳ Ｐゴシック" charset="0"/>
              </a:defRPr>
            </a:lvl7pPr>
            <a:lvl8pPr marL="3429000" indent="-228600" eaLnBrk="0" fontAlgn="base" hangingPunct="0">
              <a:spcBef>
                <a:spcPct val="0"/>
              </a:spcBef>
              <a:spcAft>
                <a:spcPct val="0"/>
              </a:spcAft>
              <a:defRPr sz="2400">
                <a:solidFill>
                  <a:schemeClr val="tx1"/>
                </a:solidFill>
                <a:latin typeface="Times" charset="0"/>
                <a:ea typeface="ＭＳ Ｐゴシック" charset="0"/>
              </a:defRPr>
            </a:lvl8pPr>
            <a:lvl9pPr marL="3886200" indent="-228600" eaLnBrk="0" fontAlgn="base" hangingPunct="0">
              <a:spcBef>
                <a:spcPct val="0"/>
              </a:spcBef>
              <a:spcAft>
                <a:spcPct val="0"/>
              </a:spcAft>
              <a:defRPr sz="2400">
                <a:solidFill>
                  <a:schemeClr val="tx1"/>
                </a:solidFill>
                <a:latin typeface="Times" charset="0"/>
                <a:ea typeface="ＭＳ Ｐゴシック" charset="0"/>
              </a:defRPr>
            </a:lvl9pPr>
          </a:lstStyle>
          <a:p>
            <a:r>
              <a:rPr lang="en-US" sz="1600" dirty="0"/>
              <a:t>The regression is run with growth and payout entered as decimals, i.e., 25% is entered as 0.25)</a:t>
            </a:r>
          </a:p>
        </p:txBody>
      </p:sp>
      <p:sp>
        <p:nvSpPr>
          <p:cNvPr id="2" name="Content Placeholder 1"/>
          <p:cNvSpPr>
            <a:spLocks noGrp="1"/>
          </p:cNvSpPr>
          <p:nvPr>
            <p:ph sz="quarter" idx="1"/>
          </p:nvPr>
        </p:nvSpPr>
        <p:spPr/>
        <p:txBody>
          <a:bodyPr/>
          <a:lstStyle/>
          <a:p>
            <a:endParaRPr lang="en-US" dirty="0"/>
          </a:p>
        </p:txBody>
      </p:sp>
      <p:pic>
        <p:nvPicPr>
          <p:cNvPr id="3" name="Picture 2"/>
          <p:cNvPicPr>
            <a:picLocks noChangeAspect="1"/>
          </p:cNvPicPr>
          <p:nvPr/>
        </p:nvPicPr>
        <p:blipFill>
          <a:blip r:embed="rId3"/>
          <a:stretch>
            <a:fillRect/>
          </a:stretch>
        </p:blipFill>
        <p:spPr>
          <a:xfrm>
            <a:off x="344424" y="1600200"/>
            <a:ext cx="5664200" cy="2070100"/>
          </a:xfrm>
          <a:prstGeom prst="rect">
            <a:avLst/>
          </a:prstGeom>
        </p:spPr>
      </p:pic>
      <p:pic>
        <p:nvPicPr>
          <p:cNvPr id="7" name="Picture 6"/>
          <p:cNvPicPr>
            <a:picLocks noChangeAspect="1"/>
          </p:cNvPicPr>
          <p:nvPr/>
        </p:nvPicPr>
        <p:blipFill>
          <a:blip r:embed="rId4"/>
          <a:stretch>
            <a:fillRect/>
          </a:stretch>
        </p:blipFill>
        <p:spPr>
          <a:xfrm>
            <a:off x="720598" y="3451225"/>
            <a:ext cx="7937500" cy="3162300"/>
          </a:xfrm>
          <a:prstGeom prst="rect">
            <a:avLst/>
          </a:prstGeom>
        </p:spPr>
      </p:pic>
    </p:spTree>
    <p:extLst>
      <p:ext uri="{BB962C8B-B14F-4D97-AF65-F5344CB8AC3E}">
        <p14:creationId xmlns:p14="http://schemas.microsoft.com/office/powerpoint/2010/main" val="401665935"/>
      </p:ext>
    </p:extLst>
  </p:cSld>
  <p:clrMapOvr>
    <a:masterClrMapping/>
  </p:clrMapOvr>
  <p:timing>
    <p:tnLst>
      <p:par>
        <p:cTn id="1" dur="indefinite" restart="never" nodeType="tmRoot"/>
      </p:par>
    </p:tnLst>
  </p:timing>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1793" name="Rectangle 2"/>
          <p:cNvSpPr>
            <a:spLocks noGrp="1" noChangeArrowheads="1"/>
          </p:cNvSpPr>
          <p:nvPr>
            <p:ph type="title"/>
          </p:nvPr>
        </p:nvSpPr>
        <p:spPr>
          <a:xfrm>
            <a:off x="612775" y="228600"/>
            <a:ext cx="8153400" cy="990600"/>
          </a:xfrm>
        </p:spPr>
        <p:txBody>
          <a:bodyPr>
            <a:normAutofit fontScale="90000"/>
          </a:bodyPr>
          <a:lstStyle/>
          <a:p>
            <a:pPr eaLnBrk="1" fontAlgn="auto" hangingPunct="1">
              <a:spcAft>
                <a:spcPts val="0"/>
              </a:spcAft>
              <a:defRPr/>
            </a:pPr>
            <a:r>
              <a:rPr lang="en-US" smtClean="0">
                <a:ea typeface="+mj-ea"/>
                <a:cs typeface="+mj-cs"/>
              </a:rPr>
              <a:t>Problems with the regression methodology</a:t>
            </a:r>
            <a:endParaRPr lang="en-US">
              <a:ea typeface="+mj-ea"/>
              <a:cs typeface="+mj-cs"/>
            </a:endParaRPr>
          </a:p>
        </p:txBody>
      </p:sp>
      <p:sp>
        <p:nvSpPr>
          <p:cNvPr id="161794" name="Rectangle 3"/>
          <p:cNvSpPr>
            <a:spLocks noGrp="1" noChangeArrowheads="1"/>
          </p:cNvSpPr>
          <p:nvPr>
            <p:ph sz="quarter" idx="1"/>
          </p:nvPr>
        </p:nvSpPr>
        <p:spPr>
          <a:xfrm>
            <a:off x="612775" y="1600200"/>
            <a:ext cx="8153400" cy="4495800"/>
          </a:xfrm>
        </p:spPr>
        <p:txBody>
          <a:bodyPr>
            <a:normAutofit/>
          </a:bodyPr>
          <a:lstStyle/>
          <a:p>
            <a:pPr eaLnBrk="1" hangingPunct="1">
              <a:lnSpc>
                <a:spcPct val="80000"/>
              </a:lnSpc>
            </a:pPr>
            <a:r>
              <a:rPr lang="en-US" altLang="en-US" sz="2600" dirty="0">
                <a:ea typeface="ＭＳ Ｐゴシック" charset="-128"/>
              </a:rPr>
              <a:t>The basic regression assumes a linear relationship between PE ratios and the financial proxies, and that might not be appropriate. </a:t>
            </a:r>
          </a:p>
          <a:p>
            <a:pPr eaLnBrk="1" hangingPunct="1">
              <a:lnSpc>
                <a:spcPct val="80000"/>
              </a:lnSpc>
            </a:pPr>
            <a:r>
              <a:rPr lang="en-US" altLang="en-US" sz="2600" dirty="0">
                <a:ea typeface="ＭＳ Ｐゴシック" charset="-128"/>
              </a:rPr>
              <a:t>The basic relationship between PE ratios and financial variables itself might not be stable, and if it shifts from year to year, the predictions from the model may not be reliable. </a:t>
            </a:r>
          </a:p>
          <a:p>
            <a:pPr eaLnBrk="1" hangingPunct="1">
              <a:lnSpc>
                <a:spcPct val="80000"/>
              </a:lnSpc>
            </a:pPr>
            <a:r>
              <a:rPr lang="en-US" altLang="en-US" sz="2600" dirty="0">
                <a:ea typeface="ＭＳ Ｐゴシック" charset="-128"/>
              </a:rPr>
              <a:t>The independent variables are correlated with each other. For example, high growth firms tend to have high risk. This multi-collinearity makes the coefficients of the regressions unreliable and may explain the large changes in these coefficients from period to period</a:t>
            </a:r>
            <a:r>
              <a:rPr lang="en-US" altLang="en-US" sz="2600" dirty="0" smtClean="0">
                <a:ea typeface="ＭＳ Ｐゴシック" charset="-128"/>
              </a:rPr>
              <a:t>.</a:t>
            </a:r>
          </a:p>
        </p:txBody>
      </p:sp>
      <p:sp>
        <p:nvSpPr>
          <p:cNvPr id="186371" name="Footer Placeholder 3"/>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5" name="Slide Number Placeholder 4"/>
          <p:cNvSpPr>
            <a:spLocks noGrp="1"/>
          </p:cNvSpPr>
          <p:nvPr>
            <p:ph type="sldNum"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44038E30-C93C-1F4E-B145-ECB8C4B6CDA0}" type="slidenum">
              <a:rPr lang="en-US" altLang="en-US" sz="1200">
                <a:solidFill>
                  <a:srgbClr val="FFFFFF"/>
                </a:solidFill>
              </a:rPr>
              <a:pPr>
                <a:lnSpc>
                  <a:spcPct val="80000"/>
                </a:lnSpc>
              </a:pPr>
              <a:t>87</a:t>
            </a:fld>
            <a:endParaRPr lang="en-US" altLang="en-US" sz="1200">
              <a:solidFill>
                <a:srgbClr val="FFFFFF"/>
              </a:solidFill>
            </a:endParaRPr>
          </a:p>
        </p:txBody>
      </p:sp>
    </p:spTree>
  </p:cSld>
  <p:clrMapOvr>
    <a:masterClrMapping/>
  </p:clrMapOvr>
  <p:transition/>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The Negative Intercept Problem</a:t>
            </a:r>
            <a:endParaRPr lang="en-US" dirty="0"/>
          </a:p>
        </p:txBody>
      </p:sp>
      <p:pic>
        <p:nvPicPr>
          <p:cNvPr id="6" name="Content Placeholder 5"/>
          <p:cNvPicPr>
            <a:picLocks noGrp="1" noChangeAspect="1"/>
          </p:cNvPicPr>
          <p:nvPr>
            <p:ph sz="quarter" idx="1"/>
          </p:nvPr>
        </p:nvPicPr>
        <p:blipFill>
          <a:blip r:embed="rId2"/>
          <a:stretch>
            <a:fillRect/>
          </a:stretch>
        </p:blipFill>
        <p:spPr>
          <a:xfrm>
            <a:off x="648743" y="3013230"/>
            <a:ext cx="8153400" cy="3227149"/>
          </a:xfrm>
          <a:prstGeom prst="rect">
            <a:avLst/>
          </a:prstGeom>
        </p:spPr>
      </p:pic>
      <p:sp>
        <p:nvSpPr>
          <p:cNvPr id="4" name="Footer Placeholder 3"/>
          <p:cNvSpPr>
            <a:spLocks noGrp="1"/>
          </p:cNvSpPr>
          <p:nvPr>
            <p:ph type="ftr" sz="quarter" idx="10"/>
          </p:nvPr>
        </p:nvSpPr>
        <p:spPr/>
        <p:txBody>
          <a:bodyPr/>
          <a:lstStyle/>
          <a:p>
            <a:pPr>
              <a:defRPr/>
            </a:pPr>
            <a:r>
              <a:rPr lang="en-US" smtClean="0"/>
              <a:t>Aswath Damodaran</a:t>
            </a:r>
            <a:endParaRPr lang="en-US"/>
          </a:p>
        </p:txBody>
      </p:sp>
      <p:sp>
        <p:nvSpPr>
          <p:cNvPr id="5" name="Slide Number Placeholder 4"/>
          <p:cNvSpPr>
            <a:spLocks noGrp="1"/>
          </p:cNvSpPr>
          <p:nvPr>
            <p:ph type="sldNum" sz="quarter" idx="11"/>
          </p:nvPr>
        </p:nvSpPr>
        <p:spPr/>
        <p:txBody>
          <a:bodyPr>
            <a:normAutofit fontScale="85000" lnSpcReduction="20000"/>
          </a:bodyPr>
          <a:lstStyle/>
          <a:p>
            <a:fld id="{ECDABEAC-88DA-8244-A2D0-013D294A42A5}" type="slidenum">
              <a:rPr lang="en-US" altLang="en-US" smtClean="0"/>
              <a:pPr/>
              <a:t>88</a:t>
            </a:fld>
            <a:endParaRPr lang="en-US" altLang="en-US"/>
          </a:p>
        </p:txBody>
      </p:sp>
      <p:sp>
        <p:nvSpPr>
          <p:cNvPr id="8" name="Rectangle 7"/>
          <p:cNvSpPr/>
          <p:nvPr/>
        </p:nvSpPr>
        <p:spPr>
          <a:xfrm>
            <a:off x="609600" y="1772860"/>
            <a:ext cx="8156448" cy="1569660"/>
          </a:xfrm>
          <a:prstGeom prst="rect">
            <a:avLst/>
          </a:prstGeom>
        </p:spPr>
        <p:txBody>
          <a:bodyPr wrap="square">
            <a:spAutoFit/>
          </a:bodyPr>
          <a:lstStyle/>
          <a:p>
            <a:pPr eaLnBrk="1" hangingPunct="1"/>
            <a:r>
              <a:rPr lang="en-US" altLang="en-US" dirty="0"/>
              <a:t>When the intercept in a multiples regression is negative, there is the possibility that forecasted values can be negative as well. One way (albeit imperfect) is to re-run the regression without an intercept.</a:t>
            </a:r>
          </a:p>
        </p:txBody>
      </p:sp>
    </p:spTree>
    <p:extLst>
      <p:ext uri="{BB962C8B-B14F-4D97-AF65-F5344CB8AC3E}">
        <p14:creationId xmlns:p14="http://schemas.microsoft.com/office/powerpoint/2010/main" val="404897624"/>
      </p:ext>
    </p:extLst>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8417"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The Multicollinearity Problem</a:t>
            </a:r>
          </a:p>
        </p:txBody>
      </p:sp>
      <p:sp>
        <p:nvSpPr>
          <p:cNvPr id="188418" name="Footer Placeholder 3"/>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5" name="Slide Number Placeholder 4"/>
          <p:cNvSpPr>
            <a:spLocks noGrp="1"/>
          </p:cNvSpPr>
          <p:nvPr>
            <p:ph type="sldNum"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F15B71D2-E202-604C-8294-3F31B4F3C8F4}" type="slidenum">
              <a:rPr lang="en-US" altLang="en-US" sz="1200">
                <a:solidFill>
                  <a:srgbClr val="FFFFFF"/>
                </a:solidFill>
              </a:rPr>
              <a:pPr>
                <a:lnSpc>
                  <a:spcPct val="80000"/>
                </a:lnSpc>
              </a:pPr>
              <a:t>89</a:t>
            </a:fld>
            <a:endParaRPr lang="en-US" altLang="en-US" sz="1200">
              <a:solidFill>
                <a:srgbClr val="FFFFFF"/>
              </a:solidFill>
            </a:endParaRPr>
          </a:p>
        </p:txBody>
      </p:sp>
      <p:pic>
        <p:nvPicPr>
          <p:cNvPr id="7" name="Content Placeholder 6"/>
          <p:cNvPicPr>
            <a:picLocks noGrp="1" noChangeAspect="1"/>
          </p:cNvPicPr>
          <p:nvPr>
            <p:ph sz="quarter" idx="1"/>
          </p:nvPr>
        </p:nvPicPr>
        <p:blipFill>
          <a:blip r:embed="rId3"/>
          <a:stretch>
            <a:fillRect/>
          </a:stretch>
        </p:blipFill>
        <p:spPr>
          <a:xfrm>
            <a:off x="917389" y="1600200"/>
            <a:ext cx="7544171" cy="4495800"/>
          </a:xfrm>
          <a:prstGeom prst="rect">
            <a:avLst/>
          </a:prstGeom>
        </p:spPr>
      </p:pic>
    </p:spTree>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0465" name="Rectangle 1026"/>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Using the PE ratio regression</a:t>
            </a:r>
          </a:p>
        </p:txBody>
      </p:sp>
      <p:sp>
        <p:nvSpPr>
          <p:cNvPr id="165890" name="Rectangle 1027"/>
          <p:cNvSpPr>
            <a:spLocks noGrp="1" noChangeArrowheads="1"/>
          </p:cNvSpPr>
          <p:nvPr>
            <p:ph sz="quarter" idx="1"/>
          </p:nvPr>
        </p:nvSpPr>
        <p:spPr>
          <a:xfrm>
            <a:off x="612775" y="1600200"/>
            <a:ext cx="8153400" cy="4495800"/>
          </a:xfrm>
        </p:spPr>
        <p:txBody>
          <a:bodyPr>
            <a:normAutofit fontScale="77500" lnSpcReduction="20000"/>
          </a:bodyPr>
          <a:lstStyle/>
          <a:p>
            <a:pPr marL="320040" indent="-320040" eaLnBrk="1" fontAlgn="auto" hangingPunct="1">
              <a:spcAft>
                <a:spcPts val="0"/>
              </a:spcAft>
              <a:buFont typeface="Wingdings"/>
              <a:buChar char=""/>
              <a:defRPr/>
            </a:pPr>
            <a:r>
              <a:rPr lang="en-US" dirty="0" smtClean="0">
                <a:ea typeface="+mn-ea"/>
                <a:cs typeface="+mn-cs"/>
              </a:rPr>
              <a:t>Assume that you were given the following information for Disney. The firm has an expected growth rate of 15%, a beta of 1.25 and a 20% dividend payout ratio. Based upon the regression, estimate the predicted PE ratio for Disney. </a:t>
            </a:r>
          </a:p>
          <a:p>
            <a:pPr marL="640080" lvl="1" indent="-274320" eaLnBrk="1" fontAlgn="auto" hangingPunct="1">
              <a:spcAft>
                <a:spcPts val="0"/>
              </a:spcAft>
              <a:buFont typeface="Wingdings 2"/>
              <a:buChar char=""/>
              <a:defRPr/>
            </a:pPr>
            <a:r>
              <a:rPr lang="en-US" dirty="0" smtClean="0">
                <a:ea typeface="+mn-ea"/>
              </a:rPr>
              <a:t>Predicted PE = 0.62 Beta + 170.55 Growth + 19.43 (Payout) = 30.24</a:t>
            </a:r>
          </a:p>
          <a:p>
            <a:pPr marL="320040" indent="-320040" eaLnBrk="1" fontAlgn="auto" hangingPunct="1">
              <a:spcAft>
                <a:spcPts val="0"/>
              </a:spcAft>
              <a:buFont typeface="Wingdings"/>
              <a:buChar char=""/>
              <a:defRPr/>
            </a:pPr>
            <a:endParaRPr lang="en-US" dirty="0" smtClean="0">
              <a:ea typeface="+mn-ea"/>
              <a:cs typeface="+mn-cs"/>
            </a:endParaRPr>
          </a:p>
          <a:p>
            <a:pPr marL="320040" indent="-320040" eaLnBrk="1" fontAlgn="auto" hangingPunct="1">
              <a:spcAft>
                <a:spcPts val="0"/>
              </a:spcAft>
              <a:buFont typeface="Wingdings"/>
              <a:buChar char=""/>
              <a:defRPr/>
            </a:pPr>
            <a:r>
              <a:rPr lang="en-US" dirty="0" smtClean="0">
                <a:ea typeface="+mn-ea"/>
                <a:cs typeface="+mn-cs"/>
              </a:rPr>
              <a:t>Disney is actually trading at 25 times earnings. What does the predicted PE tell you?</a:t>
            </a:r>
          </a:p>
          <a:p>
            <a:pPr marL="320040" indent="-320040" eaLnBrk="1" fontAlgn="auto" hangingPunct="1">
              <a:spcAft>
                <a:spcPts val="0"/>
              </a:spcAft>
              <a:buFont typeface="Wingdings"/>
              <a:buChar char=""/>
              <a:defRPr/>
            </a:pPr>
            <a:endParaRPr lang="en-US" dirty="0" smtClean="0">
              <a:ea typeface="+mn-ea"/>
              <a:cs typeface="+mn-cs"/>
            </a:endParaRPr>
          </a:p>
          <a:p>
            <a:pPr marL="320040" indent="-320040" eaLnBrk="1" fontAlgn="auto" hangingPunct="1">
              <a:spcAft>
                <a:spcPts val="0"/>
              </a:spcAft>
              <a:buFont typeface="Wingdings"/>
              <a:buChar char=""/>
              <a:defRPr/>
            </a:pPr>
            <a:endParaRPr lang="en-US" dirty="0" smtClean="0">
              <a:ea typeface="+mn-ea"/>
              <a:cs typeface="+mn-cs"/>
            </a:endParaRPr>
          </a:p>
          <a:p>
            <a:pPr marL="320040" indent="-320040" eaLnBrk="1" fontAlgn="auto" hangingPunct="1">
              <a:spcAft>
                <a:spcPts val="0"/>
              </a:spcAft>
              <a:buFont typeface="Wingdings"/>
              <a:buChar char=""/>
              <a:defRPr/>
            </a:pPr>
            <a:r>
              <a:rPr lang="en-US" dirty="0" smtClean="0">
                <a:ea typeface="+mn-ea"/>
                <a:cs typeface="+mn-cs"/>
              </a:rPr>
              <a:t>Assume now that you value Disney against just its peer group. Will you come to the same valuation judgment as you did when you looked at it relative to the market? Why or why not?</a:t>
            </a:r>
            <a:endParaRPr lang="en-US" dirty="0">
              <a:ea typeface="+mn-ea"/>
              <a:cs typeface="+mn-cs"/>
            </a:endParaRPr>
          </a:p>
        </p:txBody>
      </p:sp>
      <p:sp>
        <p:nvSpPr>
          <p:cNvPr id="190467" name="Footer Placeholder 3"/>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5" name="Slide Number Placeholder 4"/>
          <p:cNvSpPr>
            <a:spLocks noGrp="1"/>
          </p:cNvSpPr>
          <p:nvPr>
            <p:ph type="sldNum"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A9F4AF6C-EA66-7444-9F8D-9EFE9F32EB6E}" type="slidenum">
              <a:rPr lang="en-US" altLang="en-US" sz="1200">
                <a:solidFill>
                  <a:srgbClr val="FFFFFF"/>
                </a:solidFill>
              </a:rPr>
              <a:pPr>
                <a:lnSpc>
                  <a:spcPct val="80000"/>
                </a:lnSpc>
              </a:pPr>
              <a:t>90</a:t>
            </a:fld>
            <a:endParaRPr lang="en-US" altLang="en-US" sz="1200">
              <a:solidFill>
                <a:srgbClr val="FFFFFF"/>
              </a:solidFill>
            </a:endParaRPr>
          </a:p>
        </p:txBody>
      </p:sp>
    </p:spTree>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2513" name="Rectangle 1026"/>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The value of growth</a:t>
            </a:r>
          </a:p>
        </p:txBody>
      </p:sp>
      <p:sp>
        <p:nvSpPr>
          <p:cNvPr id="192514" name="Footer Placeholder 3"/>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5" name="Slide Number Placeholder 4"/>
          <p:cNvSpPr>
            <a:spLocks noGrp="1"/>
          </p:cNvSpPr>
          <p:nvPr>
            <p:ph type="sldNum"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F1EF90C2-2DE8-4846-A577-28927C875330}" type="slidenum">
              <a:rPr lang="en-US" altLang="en-US" sz="1200">
                <a:solidFill>
                  <a:srgbClr val="FFFFFF"/>
                </a:solidFill>
              </a:rPr>
              <a:pPr>
                <a:lnSpc>
                  <a:spcPct val="80000"/>
                </a:lnSpc>
              </a:pPr>
              <a:t>91</a:t>
            </a:fld>
            <a:endParaRPr lang="en-US" altLang="en-US" sz="1200">
              <a:solidFill>
                <a:srgbClr val="FFFFFF"/>
              </a:solidFill>
            </a:endParaRPr>
          </a:p>
        </p:txBody>
      </p:sp>
      <p:graphicFrame>
        <p:nvGraphicFramePr>
          <p:cNvPr id="4" name="Content Placeholder 3"/>
          <p:cNvGraphicFramePr>
            <a:graphicFrameLocks noGrp="1"/>
          </p:cNvGraphicFramePr>
          <p:nvPr>
            <p:ph sz="quarter" idx="1"/>
            <p:extLst>
              <p:ext uri="{D42A27DB-BD31-4B8C-83A1-F6EECF244321}">
                <p14:modId xmlns:p14="http://schemas.microsoft.com/office/powerpoint/2010/main" val="511929612"/>
              </p:ext>
            </p:extLst>
          </p:nvPr>
        </p:nvGraphicFramePr>
        <p:xfrm>
          <a:off x="2389700" y="1600196"/>
          <a:ext cx="4599549" cy="4737890"/>
        </p:xfrm>
        <a:graphic>
          <a:graphicData uri="http://schemas.openxmlformats.org/drawingml/2006/table">
            <a:tbl>
              <a:tblPr>
                <a:tableStyleId>{5C22544A-7EE6-4342-B048-85BDC9FD1C3A}</a:tableStyleId>
              </a:tblPr>
              <a:tblGrid>
                <a:gridCol w="561975"/>
                <a:gridCol w="2801229"/>
                <a:gridCol w="1236345"/>
              </a:tblGrid>
              <a:tr h="380414">
                <a:tc>
                  <a:txBody>
                    <a:bodyPr/>
                    <a:lstStyle/>
                    <a:p>
                      <a:pPr algn="ctr" rtl="0" fontAlgn="ctr"/>
                      <a:r>
                        <a:rPr lang="en-US" sz="1500" u="none" strike="noStrike">
                          <a:effectLst/>
                        </a:rPr>
                        <a:t>Date</a:t>
                      </a:r>
                      <a:endParaRPr lang="en-US" sz="1500" b="0" i="0" u="none" strike="noStrike">
                        <a:solidFill>
                          <a:srgbClr val="000000"/>
                        </a:solidFill>
                        <a:effectLst/>
                        <a:latin typeface="Calibri" charset="0"/>
                      </a:endParaRPr>
                    </a:p>
                  </a:txBody>
                  <a:tcPr marL="11528" marR="11528" marT="11528" marB="0" anchor="ctr"/>
                </a:tc>
                <a:tc>
                  <a:txBody>
                    <a:bodyPr/>
                    <a:lstStyle/>
                    <a:p>
                      <a:pPr algn="ctr" rtl="0" fontAlgn="ctr"/>
                      <a:r>
                        <a:rPr lang="en-US" sz="1500" u="none" strike="noStrike">
                          <a:effectLst/>
                        </a:rPr>
                        <a:t>Market price of extra % growth</a:t>
                      </a:r>
                      <a:endParaRPr lang="en-US" sz="1500" b="0" i="0" u="none" strike="noStrike">
                        <a:solidFill>
                          <a:srgbClr val="000000"/>
                        </a:solidFill>
                        <a:effectLst/>
                        <a:latin typeface="Calibri" charset="0"/>
                      </a:endParaRPr>
                    </a:p>
                  </a:txBody>
                  <a:tcPr marL="11528" marR="11528" marT="11528" marB="0" anchor="ctr"/>
                </a:tc>
                <a:tc>
                  <a:txBody>
                    <a:bodyPr/>
                    <a:lstStyle/>
                    <a:p>
                      <a:pPr algn="ctr" rtl="0" fontAlgn="ctr"/>
                      <a:r>
                        <a:rPr lang="en-US" sz="1500" u="none" strike="noStrike">
                          <a:effectLst/>
                        </a:rPr>
                        <a:t>Implied ERP</a:t>
                      </a:r>
                      <a:endParaRPr lang="en-US" sz="1500" b="0" i="0" u="none" strike="noStrike">
                        <a:solidFill>
                          <a:srgbClr val="000000"/>
                        </a:solidFill>
                        <a:effectLst/>
                        <a:latin typeface="Calibri" charset="0"/>
                      </a:endParaRPr>
                    </a:p>
                  </a:txBody>
                  <a:tcPr marL="11528" marR="11528" marT="11528" marB="0" anchor="ctr"/>
                </a:tc>
              </a:tr>
              <a:tr h="242082">
                <a:tc>
                  <a:txBody>
                    <a:bodyPr/>
                    <a:lstStyle/>
                    <a:p>
                      <a:pPr algn="ctr" rtl="0" fontAlgn="ctr"/>
                      <a:r>
                        <a:rPr lang="fi-FI" sz="1500" b="0" i="0" u="none" strike="noStrike" dirty="0" smtClean="0">
                          <a:solidFill>
                            <a:srgbClr val="000000"/>
                          </a:solidFill>
                          <a:effectLst/>
                          <a:latin typeface="Calibri" charset="0"/>
                        </a:rPr>
                        <a:t>Jan 17</a:t>
                      </a:r>
                      <a:endParaRPr lang="fi-FI" sz="1500" b="0" i="0" u="none" strike="noStrike" dirty="0">
                        <a:solidFill>
                          <a:srgbClr val="000000"/>
                        </a:solidFill>
                        <a:effectLst/>
                        <a:latin typeface="Calibri" charset="0"/>
                      </a:endParaRPr>
                    </a:p>
                  </a:txBody>
                  <a:tcPr marL="11528" marR="11528" marT="11528" marB="0" anchor="ctr"/>
                </a:tc>
                <a:tc>
                  <a:txBody>
                    <a:bodyPr/>
                    <a:lstStyle/>
                    <a:p>
                      <a:pPr algn="ctr" rtl="0" fontAlgn="ctr"/>
                      <a:r>
                        <a:rPr lang="nb-NO" sz="1500" b="0" i="0" u="none" strike="noStrike" dirty="0" smtClean="0">
                          <a:solidFill>
                            <a:srgbClr val="000000"/>
                          </a:solidFill>
                          <a:effectLst/>
                          <a:latin typeface="Calibri" charset="0"/>
                        </a:rPr>
                        <a:t>1.71</a:t>
                      </a:r>
                      <a:endParaRPr lang="nb-NO" sz="1500" b="0" i="0" u="none" strike="noStrike" dirty="0">
                        <a:solidFill>
                          <a:srgbClr val="000000"/>
                        </a:solidFill>
                        <a:effectLst/>
                        <a:latin typeface="Calibri" charset="0"/>
                      </a:endParaRPr>
                    </a:p>
                  </a:txBody>
                  <a:tcPr marL="11528" marR="11528" marT="11528" marB="0" anchor="ctr"/>
                </a:tc>
                <a:tc>
                  <a:txBody>
                    <a:bodyPr/>
                    <a:lstStyle/>
                    <a:p>
                      <a:pPr algn="ctr" rtl="0" fontAlgn="b"/>
                      <a:r>
                        <a:rPr lang="hr-HR" sz="1500" b="0" i="0" u="none" strike="noStrike" dirty="0" smtClean="0">
                          <a:solidFill>
                            <a:srgbClr val="000000"/>
                          </a:solidFill>
                          <a:effectLst/>
                          <a:latin typeface="Calibri" charset="0"/>
                        </a:rPr>
                        <a:t>5.69%</a:t>
                      </a:r>
                      <a:endParaRPr lang="hr-HR" sz="1500" b="0" i="0" u="none" strike="noStrike" dirty="0">
                        <a:solidFill>
                          <a:srgbClr val="000000"/>
                        </a:solidFill>
                        <a:effectLst/>
                        <a:latin typeface="Calibri" charset="0"/>
                      </a:endParaRPr>
                    </a:p>
                  </a:txBody>
                  <a:tcPr marL="11528" marR="11528" marT="11528" marB="0" anchor="b"/>
                </a:tc>
              </a:tr>
              <a:tr h="242082">
                <a:tc>
                  <a:txBody>
                    <a:bodyPr/>
                    <a:lstStyle/>
                    <a:p>
                      <a:pPr algn="ctr" rtl="0" fontAlgn="ctr"/>
                      <a:r>
                        <a:rPr lang="fi-FI" sz="1500" u="none" strike="noStrike" dirty="0">
                          <a:effectLst/>
                        </a:rPr>
                        <a:t>Jan-16</a:t>
                      </a:r>
                      <a:endParaRPr lang="fi-FI" sz="1500" b="0" i="0" u="none" strike="noStrike" dirty="0">
                        <a:solidFill>
                          <a:srgbClr val="000000"/>
                        </a:solidFill>
                        <a:effectLst/>
                        <a:latin typeface="Calibri" charset="0"/>
                      </a:endParaRPr>
                    </a:p>
                  </a:txBody>
                  <a:tcPr marL="11528" marR="11528" marT="11528" marB="0" anchor="ctr"/>
                </a:tc>
                <a:tc>
                  <a:txBody>
                    <a:bodyPr/>
                    <a:lstStyle/>
                    <a:p>
                      <a:pPr algn="ctr" rtl="0" fontAlgn="ctr"/>
                      <a:r>
                        <a:rPr lang="nb-NO" sz="1500" u="none" strike="noStrike" dirty="0">
                          <a:effectLst/>
                        </a:rPr>
                        <a:t>0.75</a:t>
                      </a:r>
                      <a:endParaRPr lang="nb-NO" sz="1500" b="0" i="0" u="none" strike="noStrike" dirty="0">
                        <a:solidFill>
                          <a:srgbClr val="000000"/>
                        </a:solidFill>
                        <a:effectLst/>
                        <a:latin typeface="Calibri" charset="0"/>
                      </a:endParaRPr>
                    </a:p>
                  </a:txBody>
                  <a:tcPr marL="11528" marR="11528" marT="11528" marB="0" anchor="ctr"/>
                </a:tc>
                <a:tc>
                  <a:txBody>
                    <a:bodyPr/>
                    <a:lstStyle/>
                    <a:p>
                      <a:pPr algn="ctr" rtl="0" fontAlgn="b"/>
                      <a:r>
                        <a:rPr lang="hr-HR" sz="1500" u="none" strike="noStrike">
                          <a:effectLst/>
                        </a:rPr>
                        <a:t>6.12%</a:t>
                      </a:r>
                      <a:endParaRPr lang="hr-HR" sz="1500" b="0" i="0" u="none" strike="noStrike">
                        <a:solidFill>
                          <a:srgbClr val="000000"/>
                        </a:solidFill>
                        <a:effectLst/>
                        <a:latin typeface="Calibri" charset="0"/>
                      </a:endParaRPr>
                    </a:p>
                  </a:txBody>
                  <a:tcPr marL="11528" marR="11528" marT="11528" marB="0" anchor="b"/>
                </a:tc>
              </a:tr>
              <a:tr h="242082">
                <a:tc>
                  <a:txBody>
                    <a:bodyPr/>
                    <a:lstStyle/>
                    <a:p>
                      <a:pPr algn="ctr" rtl="0" fontAlgn="ctr"/>
                      <a:r>
                        <a:rPr lang="fi-FI" sz="1500" u="none" strike="noStrike" dirty="0">
                          <a:effectLst/>
                        </a:rPr>
                        <a:t>Jan-15</a:t>
                      </a:r>
                      <a:endParaRPr lang="fi-FI" sz="1500" b="0" i="0" u="none" strike="noStrike" dirty="0">
                        <a:solidFill>
                          <a:srgbClr val="000000"/>
                        </a:solidFill>
                        <a:effectLst/>
                        <a:latin typeface="Calibri" charset="0"/>
                      </a:endParaRPr>
                    </a:p>
                  </a:txBody>
                  <a:tcPr marL="11528" marR="11528" marT="11528" marB="0" anchor="ctr"/>
                </a:tc>
                <a:tc>
                  <a:txBody>
                    <a:bodyPr/>
                    <a:lstStyle/>
                    <a:p>
                      <a:pPr algn="ctr" rtl="0" fontAlgn="ctr"/>
                      <a:r>
                        <a:rPr lang="nb-NO" sz="1500" u="none" strike="noStrike">
                          <a:effectLst/>
                        </a:rPr>
                        <a:t>0.99</a:t>
                      </a:r>
                      <a:endParaRPr lang="nb-NO" sz="1500" b="0" i="0" u="none" strike="noStrike">
                        <a:solidFill>
                          <a:srgbClr val="000000"/>
                        </a:solidFill>
                        <a:effectLst/>
                        <a:latin typeface="Calibri" charset="0"/>
                      </a:endParaRPr>
                    </a:p>
                  </a:txBody>
                  <a:tcPr marL="11528" marR="11528" marT="11528" marB="0" anchor="ctr"/>
                </a:tc>
                <a:tc>
                  <a:txBody>
                    <a:bodyPr/>
                    <a:lstStyle/>
                    <a:p>
                      <a:pPr algn="ctr" rtl="0" fontAlgn="b"/>
                      <a:r>
                        <a:rPr lang="hr-HR" sz="1500" u="none" strike="noStrike">
                          <a:effectLst/>
                        </a:rPr>
                        <a:t>5.78%</a:t>
                      </a:r>
                      <a:endParaRPr lang="hr-HR" sz="1500" b="0" i="0" u="none" strike="noStrike">
                        <a:solidFill>
                          <a:srgbClr val="000000"/>
                        </a:solidFill>
                        <a:effectLst/>
                        <a:latin typeface="Calibri" charset="0"/>
                      </a:endParaRPr>
                    </a:p>
                  </a:txBody>
                  <a:tcPr marL="11528" marR="11528" marT="11528" marB="0" anchor="b"/>
                </a:tc>
              </a:tr>
              <a:tr h="242082">
                <a:tc>
                  <a:txBody>
                    <a:bodyPr/>
                    <a:lstStyle/>
                    <a:p>
                      <a:pPr algn="ctr" rtl="0" fontAlgn="ctr"/>
                      <a:r>
                        <a:rPr lang="cs-CZ" sz="1500" u="none" strike="noStrike" dirty="0">
                          <a:effectLst/>
                        </a:rPr>
                        <a:t>Jan-14</a:t>
                      </a:r>
                      <a:endParaRPr lang="cs-CZ" sz="1500" b="0" i="0" u="none" strike="noStrike" dirty="0">
                        <a:solidFill>
                          <a:srgbClr val="000000"/>
                        </a:solidFill>
                        <a:effectLst/>
                        <a:latin typeface="Calibri" charset="0"/>
                      </a:endParaRPr>
                    </a:p>
                  </a:txBody>
                  <a:tcPr marL="11528" marR="11528" marT="11528" marB="0" anchor="ctr"/>
                </a:tc>
                <a:tc>
                  <a:txBody>
                    <a:bodyPr/>
                    <a:lstStyle/>
                    <a:p>
                      <a:pPr algn="ctr" rtl="0" fontAlgn="ctr"/>
                      <a:r>
                        <a:rPr lang="nb-NO" sz="1500" u="none" strike="noStrike">
                          <a:effectLst/>
                        </a:rPr>
                        <a:t>1.49</a:t>
                      </a:r>
                      <a:endParaRPr lang="nb-NO" sz="1500" b="0" i="0" u="none" strike="noStrike">
                        <a:solidFill>
                          <a:srgbClr val="000000"/>
                        </a:solidFill>
                        <a:effectLst/>
                        <a:latin typeface="Calibri" charset="0"/>
                      </a:endParaRPr>
                    </a:p>
                  </a:txBody>
                  <a:tcPr marL="11528" marR="11528" marT="11528" marB="0" anchor="ctr"/>
                </a:tc>
                <a:tc>
                  <a:txBody>
                    <a:bodyPr/>
                    <a:lstStyle/>
                    <a:p>
                      <a:pPr algn="ctr" rtl="0" fontAlgn="b"/>
                      <a:r>
                        <a:rPr lang="hr-HR" sz="1500" u="none" strike="noStrike">
                          <a:effectLst/>
                        </a:rPr>
                        <a:t>4.96%</a:t>
                      </a:r>
                      <a:endParaRPr lang="hr-HR" sz="1500" b="0" i="0" u="none" strike="noStrike">
                        <a:solidFill>
                          <a:srgbClr val="000000"/>
                        </a:solidFill>
                        <a:effectLst/>
                        <a:latin typeface="Calibri" charset="0"/>
                      </a:endParaRPr>
                    </a:p>
                  </a:txBody>
                  <a:tcPr marL="11528" marR="11528" marT="11528" marB="0" anchor="b"/>
                </a:tc>
              </a:tr>
              <a:tr h="242082">
                <a:tc>
                  <a:txBody>
                    <a:bodyPr/>
                    <a:lstStyle/>
                    <a:p>
                      <a:pPr algn="ctr" rtl="0" fontAlgn="ctr"/>
                      <a:r>
                        <a:rPr lang="fi-FI" sz="1500" u="none" strike="noStrike" dirty="0">
                          <a:effectLst/>
                        </a:rPr>
                        <a:t>Jan-13</a:t>
                      </a:r>
                      <a:endParaRPr lang="fi-FI" sz="1500" b="0" i="0" u="none" strike="noStrike" dirty="0">
                        <a:solidFill>
                          <a:srgbClr val="000000"/>
                        </a:solidFill>
                        <a:effectLst/>
                        <a:latin typeface="Calibri" charset="0"/>
                      </a:endParaRPr>
                    </a:p>
                  </a:txBody>
                  <a:tcPr marL="11528" marR="11528" marT="11528" marB="0" anchor="ctr"/>
                </a:tc>
                <a:tc>
                  <a:txBody>
                    <a:bodyPr/>
                    <a:lstStyle/>
                    <a:p>
                      <a:pPr algn="ctr" rtl="0" fontAlgn="ctr"/>
                      <a:r>
                        <a:rPr lang="uk-UA" sz="1500" u="none" strike="noStrike" dirty="0" smtClean="0">
                          <a:effectLst/>
                        </a:rPr>
                        <a:t>0.5</a:t>
                      </a:r>
                      <a:r>
                        <a:rPr lang="en-US" sz="1500" u="none" strike="noStrike" dirty="0" smtClean="0">
                          <a:effectLst/>
                        </a:rPr>
                        <a:t>8</a:t>
                      </a:r>
                      <a:endParaRPr lang="uk-UA" sz="1500" b="0" i="0" u="none" strike="noStrike" dirty="0">
                        <a:solidFill>
                          <a:srgbClr val="000000"/>
                        </a:solidFill>
                        <a:effectLst/>
                        <a:latin typeface="Calibri" charset="0"/>
                      </a:endParaRPr>
                    </a:p>
                  </a:txBody>
                  <a:tcPr marL="11528" marR="11528" marT="11528" marB="0" anchor="ctr"/>
                </a:tc>
                <a:tc>
                  <a:txBody>
                    <a:bodyPr/>
                    <a:lstStyle/>
                    <a:p>
                      <a:pPr algn="ctr" rtl="0" fontAlgn="ctr"/>
                      <a:r>
                        <a:rPr lang="hr-HR" sz="1500" u="none" strike="noStrike">
                          <a:effectLst/>
                        </a:rPr>
                        <a:t>5.78%</a:t>
                      </a:r>
                      <a:endParaRPr lang="hr-HR" sz="1500" b="0" i="0" u="none" strike="noStrike">
                        <a:solidFill>
                          <a:srgbClr val="000000"/>
                        </a:solidFill>
                        <a:effectLst/>
                        <a:latin typeface="Calibri" charset="0"/>
                      </a:endParaRPr>
                    </a:p>
                  </a:txBody>
                  <a:tcPr marL="11528" marR="11528" marT="11528" marB="0" anchor="ctr"/>
                </a:tc>
              </a:tr>
              <a:tr h="242082">
                <a:tc>
                  <a:txBody>
                    <a:bodyPr/>
                    <a:lstStyle/>
                    <a:p>
                      <a:pPr algn="ctr" rtl="0" fontAlgn="ctr"/>
                      <a:r>
                        <a:rPr lang="fi-FI" sz="1500" u="none" strike="noStrike" dirty="0">
                          <a:effectLst/>
                        </a:rPr>
                        <a:t>Jan-12</a:t>
                      </a:r>
                      <a:endParaRPr lang="fi-FI" sz="1500" b="0" i="0" u="none" strike="noStrike" dirty="0">
                        <a:solidFill>
                          <a:srgbClr val="000000"/>
                        </a:solidFill>
                        <a:effectLst/>
                        <a:latin typeface="Calibri" charset="0"/>
                      </a:endParaRPr>
                    </a:p>
                  </a:txBody>
                  <a:tcPr marL="11528" marR="11528" marT="11528" marB="0" anchor="ctr"/>
                </a:tc>
                <a:tc>
                  <a:txBody>
                    <a:bodyPr/>
                    <a:lstStyle/>
                    <a:p>
                      <a:pPr algn="ctr" rtl="0" fontAlgn="ctr"/>
                      <a:r>
                        <a:rPr lang="nb-NO" sz="1500" u="none" strike="noStrike" dirty="0" smtClean="0">
                          <a:effectLst/>
                        </a:rPr>
                        <a:t>0.41</a:t>
                      </a:r>
                      <a:endParaRPr lang="nb-NO" sz="1500" b="0" i="0" u="none" strike="noStrike" dirty="0">
                        <a:solidFill>
                          <a:srgbClr val="000000"/>
                        </a:solidFill>
                        <a:effectLst/>
                        <a:latin typeface="Calibri" charset="0"/>
                      </a:endParaRPr>
                    </a:p>
                  </a:txBody>
                  <a:tcPr marL="11528" marR="11528" marT="11528" marB="0" anchor="ctr"/>
                </a:tc>
                <a:tc>
                  <a:txBody>
                    <a:bodyPr/>
                    <a:lstStyle/>
                    <a:p>
                      <a:pPr algn="ctr" rtl="0" fontAlgn="ctr"/>
                      <a:r>
                        <a:rPr lang="hr-HR" sz="1500" u="none" strike="noStrike">
                          <a:effectLst/>
                        </a:rPr>
                        <a:t>6.04%</a:t>
                      </a:r>
                      <a:endParaRPr lang="hr-HR" sz="1500" b="0" i="0" u="none" strike="noStrike">
                        <a:solidFill>
                          <a:srgbClr val="000000"/>
                        </a:solidFill>
                        <a:effectLst/>
                        <a:latin typeface="Calibri" charset="0"/>
                      </a:endParaRPr>
                    </a:p>
                  </a:txBody>
                  <a:tcPr marL="11528" marR="11528" marT="11528" marB="0" anchor="ctr"/>
                </a:tc>
              </a:tr>
              <a:tr h="242082">
                <a:tc>
                  <a:txBody>
                    <a:bodyPr/>
                    <a:lstStyle/>
                    <a:p>
                      <a:pPr algn="ctr" rtl="0" fontAlgn="ctr"/>
                      <a:r>
                        <a:rPr lang="fi-FI" sz="1500" u="none" strike="noStrike" dirty="0">
                          <a:effectLst/>
                        </a:rPr>
                        <a:t>Jan-11</a:t>
                      </a:r>
                      <a:endParaRPr lang="fi-FI" sz="1500" b="0" i="0" u="none" strike="noStrike" dirty="0">
                        <a:solidFill>
                          <a:srgbClr val="000000"/>
                        </a:solidFill>
                        <a:effectLst/>
                        <a:latin typeface="Calibri" charset="0"/>
                      </a:endParaRPr>
                    </a:p>
                  </a:txBody>
                  <a:tcPr marL="11528" marR="11528" marT="11528" marB="0" anchor="ctr"/>
                </a:tc>
                <a:tc>
                  <a:txBody>
                    <a:bodyPr/>
                    <a:lstStyle/>
                    <a:p>
                      <a:pPr algn="ctr" rtl="0" fontAlgn="ctr"/>
                      <a:r>
                        <a:rPr lang="cs-CZ" sz="1500" u="none" strike="noStrike" dirty="0" smtClean="0">
                          <a:effectLst/>
                        </a:rPr>
                        <a:t>0.84</a:t>
                      </a:r>
                      <a:endParaRPr lang="cs-CZ" sz="1500" b="0" i="0" u="none" strike="noStrike" dirty="0">
                        <a:solidFill>
                          <a:srgbClr val="000000"/>
                        </a:solidFill>
                        <a:effectLst/>
                        <a:latin typeface="Calibri" charset="0"/>
                      </a:endParaRPr>
                    </a:p>
                  </a:txBody>
                  <a:tcPr marL="11528" marR="11528" marT="11528" marB="0" anchor="ctr"/>
                </a:tc>
                <a:tc>
                  <a:txBody>
                    <a:bodyPr/>
                    <a:lstStyle/>
                    <a:p>
                      <a:pPr algn="ctr" rtl="0" fontAlgn="ctr"/>
                      <a:r>
                        <a:rPr lang="nb-NO" sz="1500" u="none" strike="noStrike">
                          <a:effectLst/>
                        </a:rPr>
                        <a:t>5.20%</a:t>
                      </a:r>
                      <a:endParaRPr lang="nb-NO" sz="1500" b="0" i="0" u="none" strike="noStrike">
                        <a:solidFill>
                          <a:srgbClr val="000000"/>
                        </a:solidFill>
                        <a:effectLst/>
                        <a:latin typeface="Calibri" charset="0"/>
                      </a:endParaRPr>
                    </a:p>
                  </a:txBody>
                  <a:tcPr marL="11528" marR="11528" marT="11528" marB="0" anchor="ctr"/>
                </a:tc>
              </a:tr>
              <a:tr h="242082">
                <a:tc>
                  <a:txBody>
                    <a:bodyPr/>
                    <a:lstStyle/>
                    <a:p>
                      <a:pPr algn="ctr" rtl="0" fontAlgn="ctr"/>
                      <a:r>
                        <a:rPr lang="fi-FI" sz="1500" u="none" strike="noStrike">
                          <a:effectLst/>
                        </a:rPr>
                        <a:t>Jan-10</a:t>
                      </a:r>
                      <a:endParaRPr lang="fi-FI" sz="1500" b="0" i="0" u="none" strike="noStrike">
                        <a:solidFill>
                          <a:srgbClr val="000000"/>
                        </a:solidFill>
                        <a:effectLst/>
                        <a:latin typeface="Calibri" charset="0"/>
                      </a:endParaRPr>
                    </a:p>
                  </a:txBody>
                  <a:tcPr marL="11528" marR="11528" marT="11528" marB="0" anchor="ctr"/>
                </a:tc>
                <a:tc>
                  <a:txBody>
                    <a:bodyPr/>
                    <a:lstStyle/>
                    <a:p>
                      <a:pPr algn="ctr" rtl="0" fontAlgn="ctr"/>
                      <a:r>
                        <a:rPr lang="nb-NO" sz="1500" u="none" strike="noStrike">
                          <a:effectLst/>
                        </a:rPr>
                        <a:t>0.55</a:t>
                      </a:r>
                      <a:endParaRPr lang="nb-NO" sz="1500" b="0" i="0" u="none" strike="noStrike">
                        <a:solidFill>
                          <a:srgbClr val="000000"/>
                        </a:solidFill>
                        <a:effectLst/>
                        <a:latin typeface="Calibri" charset="0"/>
                      </a:endParaRPr>
                    </a:p>
                  </a:txBody>
                  <a:tcPr marL="11528" marR="11528" marT="11528" marB="0" anchor="ctr"/>
                </a:tc>
                <a:tc>
                  <a:txBody>
                    <a:bodyPr/>
                    <a:lstStyle/>
                    <a:p>
                      <a:pPr algn="ctr" rtl="0" fontAlgn="ctr"/>
                      <a:r>
                        <a:rPr lang="hr-HR" sz="1500" u="none" strike="noStrike">
                          <a:effectLst/>
                        </a:rPr>
                        <a:t>4.36%</a:t>
                      </a:r>
                      <a:endParaRPr lang="hr-HR" sz="1500" b="0" i="0" u="none" strike="noStrike">
                        <a:solidFill>
                          <a:srgbClr val="000000"/>
                        </a:solidFill>
                        <a:effectLst/>
                        <a:latin typeface="Calibri" charset="0"/>
                      </a:endParaRPr>
                    </a:p>
                  </a:txBody>
                  <a:tcPr marL="11528" marR="11528" marT="11528" marB="0" anchor="ctr"/>
                </a:tc>
              </a:tr>
              <a:tr h="242082">
                <a:tc>
                  <a:txBody>
                    <a:bodyPr/>
                    <a:lstStyle/>
                    <a:p>
                      <a:pPr algn="ctr" rtl="0" fontAlgn="ctr"/>
                      <a:r>
                        <a:rPr lang="fi-FI" sz="1500" u="none" strike="noStrike">
                          <a:effectLst/>
                        </a:rPr>
                        <a:t>Jan-09</a:t>
                      </a:r>
                      <a:endParaRPr lang="fi-FI" sz="1500" b="0" i="0" u="none" strike="noStrike">
                        <a:solidFill>
                          <a:srgbClr val="000000"/>
                        </a:solidFill>
                        <a:effectLst/>
                        <a:latin typeface="Calibri" charset="0"/>
                      </a:endParaRPr>
                    </a:p>
                  </a:txBody>
                  <a:tcPr marL="11528" marR="11528" marT="11528" marB="0" anchor="ctr"/>
                </a:tc>
                <a:tc>
                  <a:txBody>
                    <a:bodyPr/>
                    <a:lstStyle/>
                    <a:p>
                      <a:pPr algn="ctr" rtl="0" fontAlgn="ctr"/>
                      <a:r>
                        <a:rPr lang="nb-NO" sz="1500" u="none" strike="noStrike">
                          <a:effectLst/>
                        </a:rPr>
                        <a:t>0.78</a:t>
                      </a:r>
                      <a:endParaRPr lang="nb-NO" sz="1500" b="0" i="0" u="none" strike="noStrike">
                        <a:solidFill>
                          <a:srgbClr val="000000"/>
                        </a:solidFill>
                        <a:effectLst/>
                        <a:latin typeface="Calibri" charset="0"/>
                      </a:endParaRPr>
                    </a:p>
                  </a:txBody>
                  <a:tcPr marL="11528" marR="11528" marT="11528" marB="0" anchor="ctr"/>
                </a:tc>
                <a:tc>
                  <a:txBody>
                    <a:bodyPr/>
                    <a:lstStyle/>
                    <a:p>
                      <a:pPr algn="ctr" rtl="0" fontAlgn="ctr"/>
                      <a:r>
                        <a:rPr lang="hr-HR" sz="1500" u="none" strike="noStrike">
                          <a:effectLst/>
                        </a:rPr>
                        <a:t>6.43%</a:t>
                      </a:r>
                      <a:endParaRPr lang="hr-HR" sz="1500" b="0" i="0" u="none" strike="noStrike">
                        <a:solidFill>
                          <a:srgbClr val="000000"/>
                        </a:solidFill>
                        <a:effectLst/>
                        <a:latin typeface="Calibri" charset="0"/>
                      </a:endParaRPr>
                    </a:p>
                  </a:txBody>
                  <a:tcPr marL="11528" marR="11528" marT="11528" marB="0" anchor="ctr"/>
                </a:tc>
              </a:tr>
              <a:tr h="242082">
                <a:tc>
                  <a:txBody>
                    <a:bodyPr/>
                    <a:lstStyle/>
                    <a:p>
                      <a:pPr algn="ctr" rtl="0" fontAlgn="ctr"/>
                      <a:r>
                        <a:rPr lang="fi-FI" sz="1500" u="none" strike="noStrike">
                          <a:effectLst/>
                        </a:rPr>
                        <a:t>Jan-08</a:t>
                      </a:r>
                      <a:endParaRPr lang="fi-FI" sz="1500" b="0" i="0" u="none" strike="noStrike">
                        <a:solidFill>
                          <a:srgbClr val="000000"/>
                        </a:solidFill>
                        <a:effectLst/>
                        <a:latin typeface="Calibri" charset="0"/>
                      </a:endParaRPr>
                    </a:p>
                  </a:txBody>
                  <a:tcPr marL="11528" marR="11528" marT="11528" marB="0" anchor="ctr"/>
                </a:tc>
                <a:tc>
                  <a:txBody>
                    <a:bodyPr/>
                    <a:lstStyle/>
                    <a:p>
                      <a:pPr algn="ctr" rtl="0" fontAlgn="ctr"/>
                      <a:r>
                        <a:rPr lang="nb-NO" sz="1500" u="none" strike="noStrike">
                          <a:effectLst/>
                        </a:rPr>
                        <a:t>1.427</a:t>
                      </a:r>
                      <a:endParaRPr lang="nb-NO" sz="1500" b="0" i="0" u="none" strike="noStrike">
                        <a:solidFill>
                          <a:srgbClr val="000000"/>
                        </a:solidFill>
                        <a:effectLst/>
                        <a:latin typeface="Calibri" charset="0"/>
                      </a:endParaRPr>
                    </a:p>
                  </a:txBody>
                  <a:tcPr marL="11528" marR="11528" marT="11528" marB="0" anchor="ctr"/>
                </a:tc>
                <a:tc>
                  <a:txBody>
                    <a:bodyPr/>
                    <a:lstStyle/>
                    <a:p>
                      <a:pPr algn="ctr" rtl="0" fontAlgn="ctr"/>
                      <a:r>
                        <a:rPr lang="hr-HR" sz="1500" u="none" strike="noStrike">
                          <a:effectLst/>
                        </a:rPr>
                        <a:t>4.37%</a:t>
                      </a:r>
                      <a:endParaRPr lang="hr-HR" sz="1500" b="0" i="0" u="none" strike="noStrike">
                        <a:solidFill>
                          <a:srgbClr val="000000"/>
                        </a:solidFill>
                        <a:effectLst/>
                        <a:latin typeface="Calibri" charset="0"/>
                      </a:endParaRPr>
                    </a:p>
                  </a:txBody>
                  <a:tcPr marL="11528" marR="11528" marT="11528" marB="0" anchor="ctr"/>
                </a:tc>
              </a:tr>
              <a:tr h="242082">
                <a:tc>
                  <a:txBody>
                    <a:bodyPr/>
                    <a:lstStyle/>
                    <a:p>
                      <a:pPr algn="ctr" rtl="0" fontAlgn="ctr"/>
                      <a:r>
                        <a:rPr lang="fi-FI" sz="1500" u="none" strike="noStrike">
                          <a:effectLst/>
                        </a:rPr>
                        <a:t>Jan-07</a:t>
                      </a:r>
                      <a:endParaRPr lang="fi-FI" sz="1500" b="0" i="0" u="none" strike="noStrike">
                        <a:solidFill>
                          <a:srgbClr val="000000"/>
                        </a:solidFill>
                        <a:effectLst/>
                        <a:latin typeface="Calibri" charset="0"/>
                      </a:endParaRPr>
                    </a:p>
                  </a:txBody>
                  <a:tcPr marL="11528" marR="11528" marT="11528" marB="0" anchor="ctr"/>
                </a:tc>
                <a:tc>
                  <a:txBody>
                    <a:bodyPr/>
                    <a:lstStyle/>
                    <a:p>
                      <a:pPr algn="ctr" rtl="0" fontAlgn="ctr"/>
                      <a:r>
                        <a:rPr lang="nb-NO" sz="1500" u="none" strike="noStrike">
                          <a:effectLst/>
                        </a:rPr>
                        <a:t>1.178</a:t>
                      </a:r>
                      <a:endParaRPr lang="nb-NO" sz="1500" b="0" i="0" u="none" strike="noStrike">
                        <a:solidFill>
                          <a:srgbClr val="000000"/>
                        </a:solidFill>
                        <a:effectLst/>
                        <a:latin typeface="Calibri" charset="0"/>
                      </a:endParaRPr>
                    </a:p>
                  </a:txBody>
                  <a:tcPr marL="11528" marR="11528" marT="11528" marB="0" anchor="ctr"/>
                </a:tc>
                <a:tc>
                  <a:txBody>
                    <a:bodyPr/>
                    <a:lstStyle/>
                    <a:p>
                      <a:pPr algn="ctr" rtl="0" fontAlgn="ctr"/>
                      <a:r>
                        <a:rPr lang="hr-HR" sz="1500" u="none" strike="noStrike">
                          <a:effectLst/>
                        </a:rPr>
                        <a:t>4.16%</a:t>
                      </a:r>
                      <a:endParaRPr lang="hr-HR" sz="1500" b="0" i="0" u="none" strike="noStrike">
                        <a:solidFill>
                          <a:srgbClr val="000000"/>
                        </a:solidFill>
                        <a:effectLst/>
                        <a:latin typeface="Calibri" charset="0"/>
                      </a:endParaRPr>
                    </a:p>
                  </a:txBody>
                  <a:tcPr marL="11528" marR="11528" marT="11528" marB="0" anchor="ctr"/>
                </a:tc>
              </a:tr>
              <a:tr h="242082">
                <a:tc>
                  <a:txBody>
                    <a:bodyPr/>
                    <a:lstStyle/>
                    <a:p>
                      <a:pPr algn="ctr" rtl="0" fontAlgn="ctr"/>
                      <a:r>
                        <a:rPr lang="fi-FI" sz="1500" u="none" strike="noStrike">
                          <a:effectLst/>
                        </a:rPr>
                        <a:t>Jan-06</a:t>
                      </a:r>
                      <a:endParaRPr lang="fi-FI" sz="1500" b="0" i="0" u="none" strike="noStrike">
                        <a:solidFill>
                          <a:srgbClr val="000000"/>
                        </a:solidFill>
                        <a:effectLst/>
                        <a:latin typeface="Calibri" charset="0"/>
                      </a:endParaRPr>
                    </a:p>
                  </a:txBody>
                  <a:tcPr marL="11528" marR="11528" marT="11528" marB="0" anchor="ctr"/>
                </a:tc>
                <a:tc>
                  <a:txBody>
                    <a:bodyPr/>
                    <a:lstStyle/>
                    <a:p>
                      <a:pPr algn="ctr" rtl="0" fontAlgn="ctr"/>
                      <a:r>
                        <a:rPr lang="hr-HR" sz="1500" u="none" strike="noStrike">
                          <a:effectLst/>
                        </a:rPr>
                        <a:t>1.131</a:t>
                      </a:r>
                      <a:endParaRPr lang="hr-HR" sz="1500" b="0" i="0" u="none" strike="noStrike">
                        <a:solidFill>
                          <a:srgbClr val="000000"/>
                        </a:solidFill>
                        <a:effectLst/>
                        <a:latin typeface="Calibri" charset="0"/>
                      </a:endParaRPr>
                    </a:p>
                  </a:txBody>
                  <a:tcPr marL="11528" marR="11528" marT="11528" marB="0" anchor="ctr"/>
                </a:tc>
                <a:tc>
                  <a:txBody>
                    <a:bodyPr/>
                    <a:lstStyle/>
                    <a:p>
                      <a:pPr algn="ctr" rtl="0" fontAlgn="ctr"/>
                      <a:r>
                        <a:rPr lang="hr-HR" sz="1500" u="none" strike="noStrike">
                          <a:effectLst/>
                        </a:rPr>
                        <a:t>4.07%</a:t>
                      </a:r>
                      <a:endParaRPr lang="hr-HR" sz="1500" b="0" i="0" u="none" strike="noStrike">
                        <a:solidFill>
                          <a:srgbClr val="000000"/>
                        </a:solidFill>
                        <a:effectLst/>
                        <a:latin typeface="Calibri" charset="0"/>
                      </a:endParaRPr>
                    </a:p>
                  </a:txBody>
                  <a:tcPr marL="11528" marR="11528" marT="11528" marB="0" anchor="ctr"/>
                </a:tc>
              </a:tr>
              <a:tr h="242082">
                <a:tc>
                  <a:txBody>
                    <a:bodyPr/>
                    <a:lstStyle/>
                    <a:p>
                      <a:pPr algn="ctr" rtl="0" fontAlgn="ctr"/>
                      <a:r>
                        <a:rPr lang="fi-FI" sz="1500" u="none" strike="noStrike">
                          <a:effectLst/>
                        </a:rPr>
                        <a:t>Jan-05</a:t>
                      </a:r>
                      <a:endParaRPr lang="fi-FI" sz="1500" b="0" i="0" u="none" strike="noStrike">
                        <a:solidFill>
                          <a:srgbClr val="000000"/>
                        </a:solidFill>
                        <a:effectLst/>
                        <a:latin typeface="Calibri" charset="0"/>
                      </a:endParaRPr>
                    </a:p>
                  </a:txBody>
                  <a:tcPr marL="11528" marR="11528" marT="11528" marB="0" anchor="ctr"/>
                </a:tc>
                <a:tc>
                  <a:txBody>
                    <a:bodyPr/>
                    <a:lstStyle/>
                    <a:p>
                      <a:pPr algn="ctr" rtl="0" fontAlgn="ctr"/>
                      <a:r>
                        <a:rPr lang="nb-NO" sz="1500" u="none" strike="noStrike">
                          <a:effectLst/>
                        </a:rPr>
                        <a:t>0.914</a:t>
                      </a:r>
                      <a:endParaRPr lang="nb-NO" sz="1500" b="0" i="0" u="none" strike="noStrike">
                        <a:solidFill>
                          <a:srgbClr val="000000"/>
                        </a:solidFill>
                        <a:effectLst/>
                        <a:latin typeface="Calibri" charset="0"/>
                      </a:endParaRPr>
                    </a:p>
                  </a:txBody>
                  <a:tcPr marL="11528" marR="11528" marT="11528" marB="0" anchor="ctr"/>
                </a:tc>
                <a:tc>
                  <a:txBody>
                    <a:bodyPr/>
                    <a:lstStyle/>
                    <a:p>
                      <a:pPr algn="ctr" rtl="0" fontAlgn="ctr"/>
                      <a:r>
                        <a:rPr lang="hr-HR" sz="1500" u="none" strike="noStrike">
                          <a:effectLst/>
                        </a:rPr>
                        <a:t>3.65%</a:t>
                      </a:r>
                      <a:endParaRPr lang="hr-HR" sz="1500" b="0" i="0" u="none" strike="noStrike">
                        <a:solidFill>
                          <a:srgbClr val="000000"/>
                        </a:solidFill>
                        <a:effectLst/>
                        <a:latin typeface="Calibri" charset="0"/>
                      </a:endParaRPr>
                    </a:p>
                  </a:txBody>
                  <a:tcPr marL="11528" marR="11528" marT="11528" marB="0" anchor="ctr"/>
                </a:tc>
              </a:tr>
              <a:tr h="242082">
                <a:tc>
                  <a:txBody>
                    <a:bodyPr/>
                    <a:lstStyle/>
                    <a:p>
                      <a:pPr algn="ctr" rtl="0" fontAlgn="ctr"/>
                      <a:r>
                        <a:rPr lang="fi-FI" sz="1500" u="none" strike="noStrike">
                          <a:effectLst/>
                        </a:rPr>
                        <a:t>Jan-04</a:t>
                      </a:r>
                      <a:endParaRPr lang="fi-FI" sz="1500" b="0" i="0" u="none" strike="noStrike">
                        <a:solidFill>
                          <a:srgbClr val="000000"/>
                        </a:solidFill>
                        <a:effectLst/>
                        <a:latin typeface="Calibri" charset="0"/>
                      </a:endParaRPr>
                    </a:p>
                  </a:txBody>
                  <a:tcPr marL="11528" marR="11528" marT="11528" marB="0" anchor="ctr"/>
                </a:tc>
                <a:tc>
                  <a:txBody>
                    <a:bodyPr/>
                    <a:lstStyle/>
                    <a:p>
                      <a:pPr algn="ctr" rtl="0" fontAlgn="ctr"/>
                      <a:r>
                        <a:rPr lang="nb-NO" sz="1500" u="none" strike="noStrike">
                          <a:effectLst/>
                        </a:rPr>
                        <a:t>0.812</a:t>
                      </a:r>
                      <a:endParaRPr lang="nb-NO" sz="1500" b="0" i="0" u="none" strike="noStrike">
                        <a:solidFill>
                          <a:srgbClr val="000000"/>
                        </a:solidFill>
                        <a:effectLst/>
                        <a:latin typeface="Calibri" charset="0"/>
                      </a:endParaRPr>
                    </a:p>
                  </a:txBody>
                  <a:tcPr marL="11528" marR="11528" marT="11528" marB="0" anchor="ctr"/>
                </a:tc>
                <a:tc>
                  <a:txBody>
                    <a:bodyPr/>
                    <a:lstStyle/>
                    <a:p>
                      <a:pPr algn="ctr" rtl="0" fontAlgn="ctr"/>
                      <a:r>
                        <a:rPr lang="hr-HR" sz="1500" u="none" strike="noStrike">
                          <a:effectLst/>
                        </a:rPr>
                        <a:t>3.69%</a:t>
                      </a:r>
                      <a:endParaRPr lang="hr-HR" sz="1500" b="0" i="0" u="none" strike="noStrike">
                        <a:solidFill>
                          <a:srgbClr val="000000"/>
                        </a:solidFill>
                        <a:effectLst/>
                        <a:latin typeface="Calibri" charset="0"/>
                      </a:endParaRPr>
                    </a:p>
                  </a:txBody>
                  <a:tcPr marL="11528" marR="11528" marT="11528" marB="0" anchor="ctr"/>
                </a:tc>
              </a:tr>
              <a:tr h="242082">
                <a:tc>
                  <a:txBody>
                    <a:bodyPr/>
                    <a:lstStyle/>
                    <a:p>
                      <a:pPr algn="ctr" rtl="0" fontAlgn="ctr"/>
                      <a:r>
                        <a:rPr lang="fi-FI" sz="1500" u="none" strike="noStrike">
                          <a:effectLst/>
                        </a:rPr>
                        <a:t>Jan-03</a:t>
                      </a:r>
                      <a:endParaRPr lang="fi-FI" sz="1500" b="0" i="0" u="none" strike="noStrike">
                        <a:solidFill>
                          <a:srgbClr val="000000"/>
                        </a:solidFill>
                        <a:effectLst/>
                        <a:latin typeface="Calibri" charset="0"/>
                      </a:endParaRPr>
                    </a:p>
                  </a:txBody>
                  <a:tcPr marL="11528" marR="11528" marT="11528" marB="0" anchor="ctr"/>
                </a:tc>
                <a:tc>
                  <a:txBody>
                    <a:bodyPr/>
                    <a:lstStyle/>
                    <a:p>
                      <a:pPr algn="ctr" rtl="0" fontAlgn="ctr"/>
                      <a:r>
                        <a:rPr lang="hr-HR" sz="1500" u="none" strike="noStrike">
                          <a:effectLst/>
                        </a:rPr>
                        <a:t>2.621</a:t>
                      </a:r>
                      <a:endParaRPr lang="hr-HR" sz="1500" b="0" i="0" u="none" strike="noStrike">
                        <a:solidFill>
                          <a:srgbClr val="000000"/>
                        </a:solidFill>
                        <a:effectLst/>
                        <a:latin typeface="Calibri" charset="0"/>
                      </a:endParaRPr>
                    </a:p>
                  </a:txBody>
                  <a:tcPr marL="11528" marR="11528" marT="11528" marB="0" anchor="ctr"/>
                </a:tc>
                <a:tc>
                  <a:txBody>
                    <a:bodyPr/>
                    <a:lstStyle/>
                    <a:p>
                      <a:pPr algn="ctr" rtl="0" fontAlgn="ctr"/>
                      <a:r>
                        <a:rPr lang="pt-BR" sz="1500" u="none" strike="noStrike">
                          <a:effectLst/>
                        </a:rPr>
                        <a:t>4.10%</a:t>
                      </a:r>
                      <a:endParaRPr lang="pt-BR" sz="1500" b="0" i="0" u="none" strike="noStrike">
                        <a:solidFill>
                          <a:srgbClr val="000000"/>
                        </a:solidFill>
                        <a:effectLst/>
                        <a:latin typeface="Calibri" charset="0"/>
                      </a:endParaRPr>
                    </a:p>
                  </a:txBody>
                  <a:tcPr marL="11528" marR="11528" marT="11528" marB="0" anchor="ctr"/>
                </a:tc>
              </a:tr>
              <a:tr h="242082">
                <a:tc>
                  <a:txBody>
                    <a:bodyPr/>
                    <a:lstStyle/>
                    <a:p>
                      <a:pPr algn="ctr" rtl="0" fontAlgn="ctr"/>
                      <a:r>
                        <a:rPr lang="fi-FI" sz="1500" u="none" strike="noStrike">
                          <a:effectLst/>
                        </a:rPr>
                        <a:t>Jan-02</a:t>
                      </a:r>
                      <a:endParaRPr lang="fi-FI" sz="1500" b="0" i="0" u="none" strike="noStrike">
                        <a:solidFill>
                          <a:srgbClr val="000000"/>
                        </a:solidFill>
                        <a:effectLst/>
                        <a:latin typeface="Calibri" charset="0"/>
                      </a:endParaRPr>
                    </a:p>
                  </a:txBody>
                  <a:tcPr marL="11528" marR="11528" marT="11528" marB="0" anchor="ctr"/>
                </a:tc>
                <a:tc>
                  <a:txBody>
                    <a:bodyPr/>
                    <a:lstStyle/>
                    <a:p>
                      <a:pPr algn="ctr" rtl="0" fontAlgn="ctr"/>
                      <a:r>
                        <a:rPr lang="nb-NO" sz="1500" u="none" strike="noStrike">
                          <a:effectLst/>
                        </a:rPr>
                        <a:t>1.003</a:t>
                      </a:r>
                      <a:endParaRPr lang="nb-NO" sz="1500" b="0" i="0" u="none" strike="noStrike">
                        <a:solidFill>
                          <a:srgbClr val="000000"/>
                        </a:solidFill>
                        <a:effectLst/>
                        <a:latin typeface="Calibri" charset="0"/>
                      </a:endParaRPr>
                    </a:p>
                  </a:txBody>
                  <a:tcPr marL="11528" marR="11528" marT="11528" marB="0" anchor="ctr"/>
                </a:tc>
                <a:tc>
                  <a:txBody>
                    <a:bodyPr/>
                    <a:lstStyle/>
                    <a:p>
                      <a:pPr algn="ctr" rtl="0" fontAlgn="ctr"/>
                      <a:r>
                        <a:rPr lang="hr-HR" sz="1500" u="none" strike="noStrike">
                          <a:effectLst/>
                        </a:rPr>
                        <a:t>3.62%</a:t>
                      </a:r>
                      <a:endParaRPr lang="hr-HR" sz="1500" b="0" i="0" u="none" strike="noStrike">
                        <a:solidFill>
                          <a:srgbClr val="000000"/>
                        </a:solidFill>
                        <a:effectLst/>
                        <a:latin typeface="Calibri" charset="0"/>
                      </a:endParaRPr>
                    </a:p>
                  </a:txBody>
                  <a:tcPr marL="11528" marR="11528" marT="11528" marB="0" anchor="ctr"/>
                </a:tc>
              </a:tr>
              <a:tr h="242082">
                <a:tc>
                  <a:txBody>
                    <a:bodyPr/>
                    <a:lstStyle/>
                    <a:p>
                      <a:pPr algn="ctr" rtl="0" fontAlgn="ctr"/>
                      <a:r>
                        <a:rPr lang="fi-FI" sz="1500" u="none" strike="noStrike">
                          <a:effectLst/>
                        </a:rPr>
                        <a:t>Jan-01</a:t>
                      </a:r>
                      <a:endParaRPr lang="fi-FI" sz="1500" b="0" i="0" u="none" strike="noStrike">
                        <a:solidFill>
                          <a:srgbClr val="000000"/>
                        </a:solidFill>
                        <a:effectLst/>
                        <a:latin typeface="Calibri" charset="0"/>
                      </a:endParaRPr>
                    </a:p>
                  </a:txBody>
                  <a:tcPr marL="11528" marR="11528" marT="11528" marB="0" anchor="ctr"/>
                </a:tc>
                <a:tc>
                  <a:txBody>
                    <a:bodyPr/>
                    <a:lstStyle/>
                    <a:p>
                      <a:pPr algn="ctr" rtl="0" fontAlgn="ctr"/>
                      <a:r>
                        <a:rPr lang="nb-NO" sz="1500" u="none" strike="noStrike">
                          <a:effectLst/>
                        </a:rPr>
                        <a:t>1.457</a:t>
                      </a:r>
                      <a:endParaRPr lang="nb-NO" sz="1500" b="0" i="0" u="none" strike="noStrike">
                        <a:solidFill>
                          <a:srgbClr val="000000"/>
                        </a:solidFill>
                        <a:effectLst/>
                        <a:latin typeface="Calibri" charset="0"/>
                      </a:endParaRPr>
                    </a:p>
                  </a:txBody>
                  <a:tcPr marL="11528" marR="11528" marT="11528" marB="0" anchor="ctr"/>
                </a:tc>
                <a:tc>
                  <a:txBody>
                    <a:bodyPr/>
                    <a:lstStyle/>
                    <a:p>
                      <a:pPr algn="ctr" rtl="0" fontAlgn="ctr"/>
                      <a:r>
                        <a:rPr lang="hr-HR" sz="1500" u="none" strike="noStrike">
                          <a:effectLst/>
                        </a:rPr>
                        <a:t>2.75%</a:t>
                      </a:r>
                      <a:endParaRPr lang="hr-HR" sz="1500" b="0" i="0" u="none" strike="noStrike">
                        <a:solidFill>
                          <a:srgbClr val="000000"/>
                        </a:solidFill>
                        <a:effectLst/>
                        <a:latin typeface="Calibri" charset="0"/>
                      </a:endParaRPr>
                    </a:p>
                  </a:txBody>
                  <a:tcPr marL="11528" marR="11528" marT="11528" marB="0" anchor="ctr"/>
                </a:tc>
              </a:tr>
              <a:tr h="242082">
                <a:tc>
                  <a:txBody>
                    <a:bodyPr/>
                    <a:lstStyle/>
                    <a:p>
                      <a:pPr algn="ctr" rtl="0" fontAlgn="ctr"/>
                      <a:r>
                        <a:rPr lang="fi-FI" sz="1500" u="none" strike="noStrike">
                          <a:effectLst/>
                        </a:rPr>
                        <a:t>Jan-00</a:t>
                      </a:r>
                      <a:endParaRPr lang="fi-FI" sz="1500" b="0" i="0" u="none" strike="noStrike">
                        <a:solidFill>
                          <a:srgbClr val="000000"/>
                        </a:solidFill>
                        <a:effectLst/>
                        <a:latin typeface="Calibri" charset="0"/>
                      </a:endParaRPr>
                    </a:p>
                  </a:txBody>
                  <a:tcPr marL="11528" marR="11528" marT="11528" marB="0" anchor="ctr"/>
                </a:tc>
                <a:tc>
                  <a:txBody>
                    <a:bodyPr/>
                    <a:lstStyle/>
                    <a:p>
                      <a:pPr algn="ctr" rtl="0" fontAlgn="ctr"/>
                      <a:r>
                        <a:rPr lang="hr-HR" sz="1500" u="none" strike="noStrike">
                          <a:effectLst/>
                        </a:rPr>
                        <a:t>2.105</a:t>
                      </a:r>
                      <a:endParaRPr lang="hr-HR" sz="1500" b="0" i="0" u="none" strike="noStrike">
                        <a:solidFill>
                          <a:srgbClr val="000000"/>
                        </a:solidFill>
                        <a:effectLst/>
                        <a:latin typeface="Calibri" charset="0"/>
                      </a:endParaRPr>
                    </a:p>
                  </a:txBody>
                  <a:tcPr marL="11528" marR="11528" marT="11528" marB="0" anchor="ctr"/>
                </a:tc>
                <a:tc>
                  <a:txBody>
                    <a:bodyPr/>
                    <a:lstStyle/>
                    <a:p>
                      <a:pPr algn="ctr" rtl="0" fontAlgn="ctr"/>
                      <a:r>
                        <a:rPr lang="hr-HR" sz="1500" u="none" strike="noStrike" dirty="0">
                          <a:effectLst/>
                        </a:rPr>
                        <a:t>2.05%</a:t>
                      </a:r>
                      <a:endParaRPr lang="hr-HR" sz="1500" b="0" i="0" u="none" strike="noStrike" dirty="0">
                        <a:solidFill>
                          <a:srgbClr val="000000"/>
                        </a:solidFill>
                        <a:effectLst/>
                        <a:latin typeface="Calibri" charset="0"/>
                      </a:endParaRPr>
                    </a:p>
                  </a:txBody>
                  <a:tcPr marL="11528" marR="11528" marT="11528" marB="0" anchor="ctr"/>
                </a:tc>
              </a:tr>
            </a:tbl>
          </a:graphicData>
        </a:graphic>
      </p:graphicFrame>
    </p:spTree>
  </p:cSld>
  <p:clrMapOvr>
    <a:masterClrMapping/>
  </p:clrMapOvr>
  <p:timing>
    <p:tnLst>
      <p:par>
        <p:cTn id="1" dur="indefinite" restart="never" nodeType="tmRoot"/>
      </p:par>
    </p:tnLst>
  </p:timing>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9985" name="Rectangle 2"/>
          <p:cNvSpPr>
            <a:spLocks noGrp="1" noChangeArrowheads="1"/>
          </p:cNvSpPr>
          <p:nvPr>
            <p:ph type="title"/>
          </p:nvPr>
        </p:nvSpPr>
        <p:spPr>
          <a:xfrm>
            <a:off x="612775" y="228600"/>
            <a:ext cx="8153400" cy="990600"/>
          </a:xfrm>
        </p:spPr>
        <p:txBody>
          <a:bodyPr>
            <a:normAutofit fontScale="90000"/>
          </a:bodyPr>
          <a:lstStyle/>
          <a:p>
            <a:pPr eaLnBrk="1" hangingPunct="1"/>
            <a:r>
              <a:rPr lang="en-US" altLang="en-US" sz="3200" dirty="0">
                <a:ea typeface="ＭＳ Ｐゴシック" charset="-128"/>
              </a:rPr>
              <a:t>II. PEG Ratio versus the market</a:t>
            </a:r>
            <a:br>
              <a:rPr lang="en-US" altLang="en-US" sz="3200" dirty="0">
                <a:ea typeface="ＭＳ Ｐゴシック" charset="-128"/>
              </a:rPr>
            </a:br>
            <a:r>
              <a:rPr lang="en-US" altLang="en-US" sz="3200" dirty="0">
                <a:ea typeface="ＭＳ Ｐゴシック" charset="-128"/>
              </a:rPr>
              <a:t>PEG versus </a:t>
            </a:r>
            <a:r>
              <a:rPr lang="en-US" altLang="en-US" sz="3200" dirty="0" smtClean="0">
                <a:ea typeface="ＭＳ Ｐゴシック" charset="-128"/>
              </a:rPr>
              <a:t>Growth</a:t>
            </a:r>
            <a:endParaRPr lang="en-US" altLang="en-US" sz="3200" dirty="0">
              <a:ea typeface="ＭＳ Ｐゴシック" charset="-128"/>
            </a:endParaRPr>
          </a:p>
        </p:txBody>
      </p:sp>
      <p:sp>
        <p:nvSpPr>
          <p:cNvPr id="194562" name="Footer Placeholder 3"/>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5" name="Slide Number Placeholder 4"/>
          <p:cNvSpPr>
            <a:spLocks noGrp="1"/>
          </p:cNvSpPr>
          <p:nvPr>
            <p:ph type="sldNum"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5B080031-D4FD-0D47-8CC5-D8BE89EC679D}" type="slidenum">
              <a:rPr lang="en-US" altLang="en-US" sz="1200">
                <a:solidFill>
                  <a:srgbClr val="FFFFFF"/>
                </a:solidFill>
              </a:rPr>
              <a:pPr>
                <a:lnSpc>
                  <a:spcPct val="80000"/>
                </a:lnSpc>
              </a:pPr>
              <a:t>92</a:t>
            </a:fld>
            <a:endParaRPr lang="en-US" altLang="en-US" sz="1200">
              <a:solidFill>
                <a:srgbClr val="FFFFFF"/>
              </a:solidFill>
            </a:endParaRPr>
          </a:p>
        </p:txBody>
      </p:sp>
      <p:sp>
        <p:nvSpPr>
          <p:cNvPr id="194564" name="Content Placeholder 1"/>
          <p:cNvSpPr>
            <a:spLocks noGrp="1"/>
          </p:cNvSpPr>
          <p:nvPr>
            <p:ph sz="quarter" idx="1"/>
          </p:nvPr>
        </p:nvSpPr>
        <p:spPr>
          <a:xfrm>
            <a:off x="612775" y="1600200"/>
            <a:ext cx="8153400" cy="4495800"/>
          </a:xfrm>
        </p:spPr>
        <p:txBody>
          <a:bodyPr/>
          <a:lstStyle/>
          <a:p>
            <a:endParaRPr lang="en-US" altLang="en-US">
              <a:ea typeface="ＭＳ Ｐゴシック" charset="-128"/>
            </a:endParaRPr>
          </a:p>
          <a:p>
            <a:endParaRPr lang="en-US" altLang="en-US">
              <a:ea typeface="ＭＳ Ｐゴシック" charset="-128"/>
            </a:endParaRPr>
          </a:p>
          <a:p>
            <a:endParaRPr lang="en-US" altLang="en-US">
              <a:ea typeface="ＭＳ Ｐゴシック" charset="-128"/>
            </a:endParaRPr>
          </a:p>
        </p:txBody>
      </p:sp>
      <p:pic>
        <p:nvPicPr>
          <p:cNvPr id="2" name="Picture 1"/>
          <p:cNvPicPr>
            <a:picLocks noChangeAspect="1"/>
          </p:cNvPicPr>
          <p:nvPr/>
        </p:nvPicPr>
        <p:blipFill>
          <a:blip r:embed="rId3"/>
          <a:stretch>
            <a:fillRect/>
          </a:stretch>
        </p:blipFill>
        <p:spPr>
          <a:xfrm>
            <a:off x="1587500" y="1578864"/>
            <a:ext cx="6203950" cy="4971051"/>
          </a:xfrm>
          <a:prstGeom prst="rect">
            <a:avLst/>
          </a:prstGeom>
        </p:spPr>
      </p:pic>
    </p:spTree>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2033" name="Rectangle 2"/>
          <p:cNvSpPr>
            <a:spLocks noGrp="1" noChangeArrowheads="1"/>
          </p:cNvSpPr>
          <p:nvPr>
            <p:ph type="title"/>
          </p:nvPr>
        </p:nvSpPr>
        <p:spPr>
          <a:xfrm>
            <a:off x="612775" y="228600"/>
            <a:ext cx="8153400" cy="990600"/>
          </a:xfrm>
        </p:spPr>
        <p:txBody>
          <a:bodyPr>
            <a:normAutofit/>
          </a:bodyPr>
          <a:lstStyle/>
          <a:p>
            <a:pPr eaLnBrk="1" hangingPunct="1"/>
            <a:r>
              <a:rPr lang="en-US" altLang="en-US" sz="3200" dirty="0">
                <a:ea typeface="ＭＳ Ｐゴシック" charset="-128"/>
              </a:rPr>
              <a:t>PEG versus ln(Expected Growth</a:t>
            </a:r>
            <a:r>
              <a:rPr lang="en-US" altLang="en-US" sz="3200" dirty="0" smtClean="0">
                <a:ea typeface="ＭＳ Ｐゴシック" charset="-128"/>
              </a:rPr>
              <a:t>)</a:t>
            </a:r>
            <a:endParaRPr lang="en-US" altLang="en-US" sz="3200" dirty="0">
              <a:ea typeface="ＭＳ Ｐゴシック" charset="-128"/>
            </a:endParaRPr>
          </a:p>
        </p:txBody>
      </p:sp>
      <p:sp>
        <p:nvSpPr>
          <p:cNvPr id="196610" name="Rectangle 25"/>
          <p:cNvSpPr>
            <a:spLocks noChangeArrowheads="1"/>
          </p:cNvSpPr>
          <p:nvPr/>
        </p:nvSpPr>
        <p:spPr bwMode="auto">
          <a:xfrm>
            <a:off x="11680825" y="4187825"/>
            <a:ext cx="18415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endParaRPr lang="en-US" altLang="en-US"/>
          </a:p>
        </p:txBody>
      </p:sp>
      <p:sp>
        <p:nvSpPr>
          <p:cNvPr id="196611" name="Footer Placeholder 3"/>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5" name="Slide Number Placeholder 4"/>
          <p:cNvSpPr>
            <a:spLocks noGrp="1"/>
          </p:cNvSpPr>
          <p:nvPr>
            <p:ph type="sldNum"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E145D4F4-B689-F240-BBB7-7D8E9C18F3BC}" type="slidenum">
              <a:rPr lang="en-US" altLang="en-US" sz="1200">
                <a:solidFill>
                  <a:srgbClr val="FFFFFF"/>
                </a:solidFill>
              </a:rPr>
              <a:pPr>
                <a:lnSpc>
                  <a:spcPct val="80000"/>
                </a:lnSpc>
              </a:pPr>
              <a:t>93</a:t>
            </a:fld>
            <a:endParaRPr lang="en-US" altLang="en-US" sz="1200">
              <a:solidFill>
                <a:srgbClr val="FFFFFF"/>
              </a:solidFill>
            </a:endParaRPr>
          </a:p>
        </p:txBody>
      </p:sp>
      <p:pic>
        <p:nvPicPr>
          <p:cNvPr id="3" name="Content Placeholder 2"/>
          <p:cNvPicPr>
            <a:picLocks noGrp="1" noChangeAspect="1"/>
          </p:cNvPicPr>
          <p:nvPr>
            <p:ph sz="quarter" idx="1"/>
          </p:nvPr>
        </p:nvPicPr>
        <p:blipFill>
          <a:blip r:embed="rId3"/>
          <a:stretch>
            <a:fillRect/>
          </a:stretch>
        </p:blipFill>
        <p:spPr>
          <a:xfrm>
            <a:off x="1884060" y="1600200"/>
            <a:ext cx="5610829" cy="4495800"/>
          </a:xfrm>
          <a:prstGeom prst="rect">
            <a:avLst/>
          </a:prstGeom>
        </p:spPr>
      </p:pic>
    </p:spTree>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081" name="Rectangle 2"/>
          <p:cNvSpPr>
            <a:spLocks noGrp="1" noChangeArrowheads="1"/>
          </p:cNvSpPr>
          <p:nvPr>
            <p:ph type="title"/>
          </p:nvPr>
        </p:nvSpPr>
        <p:spPr>
          <a:xfrm>
            <a:off x="612775" y="228600"/>
            <a:ext cx="8153400" cy="990600"/>
          </a:xfrm>
        </p:spPr>
        <p:txBody>
          <a:bodyPr>
            <a:normAutofit fontScale="90000"/>
          </a:bodyPr>
          <a:lstStyle/>
          <a:p>
            <a:pPr eaLnBrk="1" fontAlgn="auto" hangingPunct="1">
              <a:spcAft>
                <a:spcPts val="0"/>
              </a:spcAft>
              <a:defRPr/>
            </a:pPr>
            <a:r>
              <a:rPr lang="en-US" dirty="0" smtClean="0">
                <a:ea typeface="+mj-ea"/>
                <a:cs typeface="+mj-cs"/>
              </a:rPr>
              <a:t>PEG Ratio Regression - US stocks</a:t>
            </a:r>
            <a:br>
              <a:rPr lang="en-US" dirty="0" smtClean="0">
                <a:ea typeface="+mj-ea"/>
                <a:cs typeface="+mj-cs"/>
              </a:rPr>
            </a:br>
            <a:r>
              <a:rPr lang="en-US" dirty="0" smtClean="0">
                <a:ea typeface="+mj-ea"/>
                <a:cs typeface="+mj-cs"/>
              </a:rPr>
              <a:t>January 2017</a:t>
            </a:r>
            <a:endParaRPr lang="en-US" dirty="0">
              <a:ea typeface="+mj-ea"/>
              <a:cs typeface="+mj-cs"/>
            </a:endParaRPr>
          </a:p>
        </p:txBody>
      </p:sp>
      <p:sp>
        <p:nvSpPr>
          <p:cNvPr id="198658" name="Footer Placeholder 3"/>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5" name="Slide Number Placeholder 4"/>
          <p:cNvSpPr>
            <a:spLocks noGrp="1"/>
          </p:cNvSpPr>
          <p:nvPr>
            <p:ph type="sldNum"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4063295C-1E30-5B4B-871F-C7EB3352469B}" type="slidenum">
              <a:rPr lang="en-US" altLang="en-US" sz="1200">
                <a:solidFill>
                  <a:srgbClr val="FFFFFF"/>
                </a:solidFill>
              </a:rPr>
              <a:pPr>
                <a:lnSpc>
                  <a:spcPct val="80000"/>
                </a:lnSpc>
              </a:pPr>
              <a:t>94</a:t>
            </a:fld>
            <a:endParaRPr lang="en-US" altLang="en-US" sz="1200">
              <a:solidFill>
                <a:srgbClr val="FFFFFF"/>
              </a:solidFill>
            </a:endParaRPr>
          </a:p>
        </p:txBody>
      </p:sp>
      <p:sp>
        <p:nvSpPr>
          <p:cNvPr id="2" name="Content Placeholder 1"/>
          <p:cNvSpPr>
            <a:spLocks noGrp="1"/>
          </p:cNvSpPr>
          <p:nvPr>
            <p:ph sz="quarter" idx="1"/>
          </p:nvPr>
        </p:nvSpPr>
        <p:spPr/>
        <p:txBody>
          <a:bodyPr/>
          <a:lstStyle/>
          <a:p>
            <a:endParaRPr lang="en-US"/>
          </a:p>
        </p:txBody>
      </p:sp>
      <p:pic>
        <p:nvPicPr>
          <p:cNvPr id="8" name="Picture 7"/>
          <p:cNvPicPr>
            <a:picLocks noChangeAspect="1"/>
          </p:cNvPicPr>
          <p:nvPr/>
        </p:nvPicPr>
        <p:blipFill>
          <a:blip r:embed="rId3"/>
          <a:stretch>
            <a:fillRect/>
          </a:stretch>
        </p:blipFill>
        <p:spPr>
          <a:xfrm>
            <a:off x="2104898" y="1600200"/>
            <a:ext cx="5168900" cy="2159000"/>
          </a:xfrm>
          <a:prstGeom prst="rect">
            <a:avLst/>
          </a:prstGeom>
        </p:spPr>
      </p:pic>
      <p:pic>
        <p:nvPicPr>
          <p:cNvPr id="9" name="Picture 8"/>
          <p:cNvPicPr>
            <a:picLocks noChangeAspect="1"/>
          </p:cNvPicPr>
          <p:nvPr/>
        </p:nvPicPr>
        <p:blipFill>
          <a:blip r:embed="rId4"/>
          <a:stretch>
            <a:fillRect/>
          </a:stretch>
        </p:blipFill>
        <p:spPr>
          <a:xfrm>
            <a:off x="533400" y="3527425"/>
            <a:ext cx="8585200" cy="3086100"/>
          </a:xfrm>
          <a:prstGeom prst="rect">
            <a:avLst/>
          </a:prstGeom>
        </p:spPr>
      </p:pic>
    </p:spTree>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6609" name="Title 1"/>
          <p:cNvSpPr>
            <a:spLocks noGrp="1"/>
          </p:cNvSpPr>
          <p:nvPr>
            <p:ph type="title"/>
          </p:nvPr>
        </p:nvSpPr>
        <p:spPr>
          <a:xfrm>
            <a:off x="612775" y="228600"/>
            <a:ext cx="8153400" cy="990600"/>
          </a:xfrm>
        </p:spPr>
        <p:txBody>
          <a:bodyPr/>
          <a:lstStyle/>
          <a:p>
            <a:pPr eaLnBrk="1" hangingPunct="1"/>
            <a:r>
              <a:rPr lang="en-US" dirty="0" smtClean="0">
                <a:latin typeface="Calibri" charset="0"/>
              </a:rPr>
              <a:t>I. PE </a:t>
            </a:r>
            <a:r>
              <a:rPr lang="en-US" dirty="0">
                <a:latin typeface="Calibri" charset="0"/>
              </a:rPr>
              <a:t>ratio regressions across </a:t>
            </a:r>
            <a:r>
              <a:rPr lang="en-US" dirty="0" smtClean="0">
                <a:latin typeface="Calibri" charset="0"/>
              </a:rPr>
              <a:t>markets – January 2017</a:t>
            </a:r>
            <a:endParaRPr lang="en-US" dirty="0">
              <a:latin typeface="Calibri" charset="0"/>
            </a:endParaRPr>
          </a:p>
        </p:txBody>
      </p:sp>
      <p:graphicFrame>
        <p:nvGraphicFramePr>
          <p:cNvPr id="5" name="Content Placeholder 4"/>
          <p:cNvGraphicFramePr>
            <a:graphicFrameLocks noGrp="1"/>
          </p:cNvGraphicFramePr>
          <p:nvPr>
            <p:ph sz="quarter" idx="1"/>
            <p:extLst>
              <p:ext uri="{D42A27DB-BD31-4B8C-83A1-F6EECF244321}">
                <p14:modId xmlns:p14="http://schemas.microsoft.com/office/powerpoint/2010/main" val="808675000"/>
              </p:ext>
            </p:extLst>
          </p:nvPr>
        </p:nvGraphicFramePr>
        <p:xfrm>
          <a:off x="544286" y="1526949"/>
          <a:ext cx="8382000" cy="4305876"/>
        </p:xfrm>
        <a:graphic>
          <a:graphicData uri="http://schemas.openxmlformats.org/drawingml/2006/table">
            <a:tbl>
              <a:tblPr/>
              <a:tblGrid>
                <a:gridCol w="1193865"/>
                <a:gridCol w="6072673"/>
                <a:gridCol w="1115462"/>
              </a:tblGrid>
              <a:tr h="568712">
                <a:tc>
                  <a:txBody>
                    <a:body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sz="1800" b="1" i="0" u="none" strike="noStrike" cap="none" normalizeH="0" baseline="0" dirty="0" smtClean="0">
                          <a:ln>
                            <a:noFill/>
                          </a:ln>
                          <a:solidFill>
                            <a:srgbClr val="FFFFFF"/>
                          </a:solidFill>
                          <a:effectLst/>
                          <a:latin typeface="Times" charset="0"/>
                        </a:rPr>
                        <a:t>Region</a:t>
                      </a:r>
                    </a:p>
                  </a:txBody>
                  <a:tcPr marT="45718" marB="45718"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chemeClr val="accent1"/>
                    </a:solidFill>
                  </a:tcPr>
                </a:tc>
                <a:tc>
                  <a:txBody>
                    <a:body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sz="1800" b="1" i="0" u="none" strike="noStrike" cap="none" normalizeH="0" baseline="0" dirty="0" smtClean="0">
                          <a:ln>
                            <a:noFill/>
                          </a:ln>
                          <a:solidFill>
                            <a:srgbClr val="FFFFFF"/>
                          </a:solidFill>
                          <a:effectLst/>
                          <a:latin typeface="Times" charset="0"/>
                        </a:rPr>
                        <a:t>Regression – January 2017</a:t>
                      </a:r>
                    </a:p>
                  </a:txBody>
                  <a:tcPr marT="45718" marB="45718"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chemeClr val="accent1"/>
                    </a:solidFill>
                  </a:tcPr>
                </a:tc>
                <a:tc>
                  <a:txBody>
                    <a:body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sz="1800" b="1" i="0" u="none" strike="noStrike" cap="none" normalizeH="0" baseline="0" dirty="0" smtClean="0">
                          <a:ln>
                            <a:noFill/>
                          </a:ln>
                          <a:solidFill>
                            <a:srgbClr val="FFFFFF"/>
                          </a:solidFill>
                          <a:effectLst/>
                          <a:latin typeface="Times" charset="0"/>
                        </a:rPr>
                        <a:t>R</a:t>
                      </a:r>
                      <a:r>
                        <a:rPr kumimoji="0" lang="en-US" sz="1800" b="1" i="0" u="none" strike="noStrike" cap="none" normalizeH="0" baseline="30000" dirty="0" smtClean="0">
                          <a:ln>
                            <a:noFill/>
                          </a:ln>
                          <a:solidFill>
                            <a:srgbClr val="FFFFFF"/>
                          </a:solidFill>
                          <a:effectLst/>
                          <a:latin typeface="Times" charset="0"/>
                        </a:rPr>
                        <a:t>2</a:t>
                      </a:r>
                      <a:endParaRPr kumimoji="0" lang="en-US" sz="1800" b="1" i="0" u="none" strike="noStrike" cap="none" normalizeH="0" baseline="0" dirty="0" smtClean="0">
                        <a:ln>
                          <a:noFill/>
                        </a:ln>
                        <a:solidFill>
                          <a:srgbClr val="FFFFFF"/>
                        </a:solidFill>
                        <a:effectLst/>
                        <a:latin typeface="Times" charset="0"/>
                      </a:endParaRPr>
                    </a:p>
                  </a:txBody>
                  <a:tcPr marT="45718" marB="45718"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chemeClr val="accent1"/>
                    </a:solidFill>
                  </a:tcPr>
                </a:tc>
              </a:tr>
              <a:tr h="621033">
                <a:tc>
                  <a:txBody>
                    <a:body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sz="1600" b="0" i="0" u="none" strike="noStrike" cap="none" normalizeH="0" baseline="0" dirty="0" smtClean="0">
                          <a:ln>
                            <a:noFill/>
                          </a:ln>
                          <a:solidFill>
                            <a:srgbClr val="000000"/>
                          </a:solidFill>
                          <a:effectLst/>
                          <a:latin typeface="Times" charset="0"/>
                        </a:rPr>
                        <a:t>US</a:t>
                      </a:r>
                    </a:p>
                  </a:txBody>
                  <a:tcPr marT="45718" marB="45718"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rgbClr val="DCDCDC"/>
                    </a:solidFill>
                  </a:tcPr>
                </a:tc>
                <a:tc>
                  <a:txBody>
                    <a:body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sz="1600" b="0" i="0" u="none" strike="noStrike" cap="none" normalizeH="0" baseline="0" dirty="0" smtClean="0">
                          <a:ln>
                            <a:noFill/>
                          </a:ln>
                          <a:solidFill>
                            <a:srgbClr val="000000"/>
                          </a:solidFill>
                          <a:effectLst/>
                          <a:latin typeface="Times" charset="0"/>
                        </a:rPr>
                        <a:t>PE = 170.55 </a:t>
                      </a:r>
                      <a:r>
                        <a:rPr kumimoji="0" lang="en-US" sz="1600" b="0" i="0" u="none" strike="noStrike" cap="none" normalizeH="0" baseline="0" dirty="0" err="1" smtClean="0">
                          <a:ln>
                            <a:noFill/>
                          </a:ln>
                          <a:solidFill>
                            <a:srgbClr val="000000"/>
                          </a:solidFill>
                          <a:effectLst/>
                          <a:latin typeface="Times" charset="0"/>
                        </a:rPr>
                        <a:t>g</a:t>
                      </a:r>
                      <a:r>
                        <a:rPr kumimoji="0" lang="en-US" sz="1600" b="0" i="0" u="none" strike="noStrike" cap="none" normalizeH="0" baseline="-25000" dirty="0" err="1" smtClean="0">
                          <a:ln>
                            <a:noFill/>
                          </a:ln>
                          <a:solidFill>
                            <a:srgbClr val="000000"/>
                          </a:solidFill>
                          <a:effectLst/>
                          <a:latin typeface="Times" charset="0"/>
                        </a:rPr>
                        <a:t>EPS</a:t>
                      </a:r>
                      <a:r>
                        <a:rPr kumimoji="0" lang="en-US" sz="1600" b="0" i="0" u="none" strike="noStrike" cap="none" normalizeH="0" baseline="0" dirty="0" smtClean="0">
                          <a:ln>
                            <a:noFill/>
                          </a:ln>
                          <a:solidFill>
                            <a:srgbClr val="000000"/>
                          </a:solidFill>
                          <a:effectLst/>
                          <a:latin typeface="Times" charset="0"/>
                        </a:rPr>
                        <a:t> + 19.43 Payout – 0.62 Beta </a:t>
                      </a:r>
                    </a:p>
                  </a:txBody>
                  <a:tcPr marT="45718" marB="45718"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rgbClr val="DCDCDC"/>
                    </a:solidFill>
                  </a:tcPr>
                </a:tc>
                <a:tc>
                  <a:txBody>
                    <a:body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sz="1600" b="0" i="0" u="none" strike="noStrike" cap="none" normalizeH="0" baseline="0" dirty="0" smtClean="0">
                          <a:ln>
                            <a:noFill/>
                          </a:ln>
                          <a:solidFill>
                            <a:srgbClr val="000000"/>
                          </a:solidFill>
                          <a:effectLst/>
                          <a:latin typeface="Times" charset="0"/>
                        </a:rPr>
                        <a:t>42.6%</a:t>
                      </a:r>
                    </a:p>
                  </a:txBody>
                  <a:tcPr marT="45718" marB="45718"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rgbClr val="DCDCDC"/>
                    </a:solidFill>
                  </a:tcPr>
                </a:tc>
              </a:tr>
              <a:tr h="621033">
                <a:tc>
                  <a:txBody>
                    <a:body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sz="1600" b="0" i="0" u="none" strike="noStrike" cap="none" normalizeH="0" baseline="0" dirty="0" smtClean="0">
                          <a:ln>
                            <a:noFill/>
                          </a:ln>
                          <a:solidFill>
                            <a:srgbClr val="000000"/>
                          </a:solidFill>
                          <a:effectLst/>
                          <a:latin typeface="Times" charset="0"/>
                        </a:rPr>
                        <a:t>Europe</a:t>
                      </a:r>
                    </a:p>
                  </a:txBody>
                  <a:tcPr marT="45718" marB="45718"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CDCDC"/>
                    </a:solidFill>
                  </a:tcPr>
                </a:tc>
                <a:tc>
                  <a:txBody>
                    <a:body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sz="1600" b="0" i="0" u="none" strike="noStrike" cap="none" normalizeH="0" baseline="0" dirty="0" smtClean="0">
                          <a:ln>
                            <a:noFill/>
                          </a:ln>
                          <a:solidFill>
                            <a:srgbClr val="000000"/>
                          </a:solidFill>
                          <a:effectLst/>
                          <a:latin typeface="Times" charset="0"/>
                        </a:rPr>
                        <a:t>PE = 13.89 + 21.42g</a:t>
                      </a:r>
                      <a:r>
                        <a:rPr kumimoji="0" lang="en-US" sz="1600" b="0" i="0" u="none" strike="noStrike" cap="none" normalizeH="0" baseline="-25000" dirty="0" smtClean="0">
                          <a:ln>
                            <a:noFill/>
                          </a:ln>
                          <a:solidFill>
                            <a:srgbClr val="000000"/>
                          </a:solidFill>
                          <a:effectLst/>
                          <a:latin typeface="Times" charset="0"/>
                        </a:rPr>
                        <a:t>EPS</a:t>
                      </a:r>
                      <a:r>
                        <a:rPr kumimoji="0" lang="en-US" sz="1600" b="0" i="0" u="none" strike="noStrike" cap="none" normalizeH="0" baseline="0" dirty="0" smtClean="0">
                          <a:ln>
                            <a:noFill/>
                          </a:ln>
                          <a:solidFill>
                            <a:srgbClr val="000000"/>
                          </a:solidFill>
                          <a:effectLst/>
                          <a:latin typeface="Times" charset="0"/>
                        </a:rPr>
                        <a:t> + 14.90  Payout </a:t>
                      </a:r>
                      <a:r>
                        <a:rPr kumimoji="0" lang="mr-IN" sz="1600" b="0" i="0" u="none" strike="noStrike" cap="none" normalizeH="0" baseline="0" dirty="0" smtClean="0">
                          <a:ln>
                            <a:noFill/>
                          </a:ln>
                          <a:solidFill>
                            <a:srgbClr val="000000"/>
                          </a:solidFill>
                          <a:effectLst/>
                          <a:latin typeface="Times" charset="0"/>
                        </a:rPr>
                        <a:t>–</a:t>
                      </a:r>
                      <a:r>
                        <a:rPr kumimoji="0" lang="en-US" sz="1600" b="0" i="0" u="none" strike="noStrike" cap="none" normalizeH="0" baseline="0" dirty="0" smtClean="0">
                          <a:ln>
                            <a:noFill/>
                          </a:ln>
                          <a:solidFill>
                            <a:srgbClr val="000000"/>
                          </a:solidFill>
                          <a:effectLst/>
                          <a:latin typeface="Times" charset="0"/>
                        </a:rPr>
                        <a:t> 2.44 Beta</a:t>
                      </a:r>
                    </a:p>
                  </a:txBody>
                  <a:tcPr marT="45718" marB="45718"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CDCDC"/>
                    </a:solidFill>
                  </a:tcPr>
                </a:tc>
                <a:tc>
                  <a:txBody>
                    <a:body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sz="1600" b="0" i="0" u="none" strike="noStrike" cap="none" normalizeH="0" baseline="0" dirty="0" smtClean="0">
                          <a:ln>
                            <a:noFill/>
                          </a:ln>
                          <a:solidFill>
                            <a:srgbClr val="000000"/>
                          </a:solidFill>
                          <a:effectLst/>
                          <a:latin typeface="Times" charset="0"/>
                        </a:rPr>
                        <a:t>25.1%</a:t>
                      </a:r>
                    </a:p>
                  </a:txBody>
                  <a:tcPr marT="45718" marB="45718"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CDCDC"/>
                    </a:solidFill>
                  </a:tcPr>
                </a:tc>
              </a:tr>
              <a:tr h="546698">
                <a:tc>
                  <a:txBody>
                    <a:body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sz="1600" b="0" i="0" u="none" strike="noStrike" cap="none" normalizeH="0" baseline="0" smtClean="0">
                          <a:ln>
                            <a:noFill/>
                          </a:ln>
                          <a:solidFill>
                            <a:srgbClr val="000000"/>
                          </a:solidFill>
                          <a:effectLst/>
                          <a:latin typeface="Times" charset="0"/>
                        </a:rPr>
                        <a:t>Japan</a:t>
                      </a:r>
                    </a:p>
                  </a:txBody>
                  <a:tcPr marT="45718" marB="45718"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EEEEE"/>
                    </a:solidFill>
                  </a:tcPr>
                </a:tc>
                <a:tc>
                  <a:txBody>
                    <a:body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sz="1600" b="0" i="0" u="none" strike="noStrike" cap="none" normalizeH="0" baseline="0" dirty="0" smtClean="0">
                          <a:ln>
                            <a:noFill/>
                          </a:ln>
                          <a:solidFill>
                            <a:srgbClr val="000000"/>
                          </a:solidFill>
                          <a:effectLst/>
                          <a:latin typeface="Times" charset="0"/>
                        </a:rPr>
                        <a:t>PE = 5.82+ 46.38 </a:t>
                      </a:r>
                      <a:r>
                        <a:rPr kumimoji="0" lang="en-US" sz="1600" b="0" i="0" u="none" strike="noStrike" cap="none" normalizeH="0" baseline="0" dirty="0" err="1" smtClean="0">
                          <a:ln>
                            <a:noFill/>
                          </a:ln>
                          <a:solidFill>
                            <a:srgbClr val="000000"/>
                          </a:solidFill>
                          <a:effectLst/>
                          <a:latin typeface="Times" charset="0"/>
                        </a:rPr>
                        <a:t>g</a:t>
                      </a:r>
                      <a:r>
                        <a:rPr kumimoji="0" lang="en-US" sz="1600" b="0" i="0" u="none" strike="noStrike" cap="none" normalizeH="0" baseline="-25000" dirty="0" err="1" smtClean="0">
                          <a:ln>
                            <a:noFill/>
                          </a:ln>
                          <a:solidFill>
                            <a:srgbClr val="000000"/>
                          </a:solidFill>
                          <a:effectLst/>
                          <a:latin typeface="Times" charset="0"/>
                        </a:rPr>
                        <a:t>EPS</a:t>
                      </a:r>
                      <a:r>
                        <a:rPr kumimoji="0" lang="en-US" sz="1600" b="0" i="0" u="none" strike="noStrike" cap="none" normalizeH="0" baseline="0" dirty="0" smtClean="0">
                          <a:ln>
                            <a:noFill/>
                          </a:ln>
                          <a:solidFill>
                            <a:srgbClr val="000000"/>
                          </a:solidFill>
                          <a:effectLst/>
                          <a:latin typeface="Times" charset="0"/>
                        </a:rPr>
                        <a:t> + 28.73  Payout – 1.52 Beta</a:t>
                      </a:r>
                    </a:p>
                  </a:txBody>
                  <a:tcPr marT="45718" marB="45718"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EEEEE"/>
                    </a:solidFill>
                  </a:tcPr>
                </a:tc>
                <a:tc>
                  <a:txBody>
                    <a:body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sz="1600" b="0" i="0" u="none" strike="noStrike" cap="none" normalizeH="0" baseline="0" dirty="0" smtClean="0">
                          <a:ln>
                            <a:noFill/>
                          </a:ln>
                          <a:solidFill>
                            <a:srgbClr val="000000"/>
                          </a:solidFill>
                          <a:effectLst/>
                          <a:latin typeface="Times" charset="0"/>
                        </a:rPr>
                        <a:t>32.7%</a:t>
                      </a:r>
                    </a:p>
                  </a:txBody>
                  <a:tcPr marT="45718" marB="45718"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EEEEE"/>
                    </a:solidFill>
                  </a:tcPr>
                </a:tc>
              </a:tr>
              <a:tr h="643513">
                <a:tc>
                  <a:txBody>
                    <a:body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sz="1600" b="0" i="0" u="none" strike="noStrike" cap="none" normalizeH="0" baseline="0" dirty="0" smtClean="0">
                          <a:ln>
                            <a:noFill/>
                          </a:ln>
                          <a:solidFill>
                            <a:srgbClr val="000000"/>
                          </a:solidFill>
                          <a:effectLst/>
                          <a:latin typeface="Times" charset="0"/>
                        </a:rPr>
                        <a:t>Emerging Markets</a:t>
                      </a:r>
                    </a:p>
                  </a:txBody>
                  <a:tcPr marT="45718" marB="45718"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CDCDC"/>
                    </a:solidFill>
                  </a:tcPr>
                </a:tc>
                <a:tc>
                  <a:txBody>
                    <a:body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sz="1600" b="0" i="0" u="none" strike="noStrike" cap="none" normalizeH="0" baseline="0" dirty="0" smtClean="0">
                          <a:ln>
                            <a:noFill/>
                          </a:ln>
                          <a:solidFill>
                            <a:srgbClr val="000000"/>
                          </a:solidFill>
                          <a:effectLst/>
                          <a:latin typeface="Times" charset="0"/>
                        </a:rPr>
                        <a:t>PE = 14.59 + 20.23 </a:t>
                      </a:r>
                      <a:r>
                        <a:rPr kumimoji="0" lang="en-US" sz="1600" b="0" i="0" u="none" strike="noStrike" cap="none" normalizeH="0" baseline="0" dirty="0" err="1" smtClean="0">
                          <a:ln>
                            <a:noFill/>
                          </a:ln>
                          <a:solidFill>
                            <a:srgbClr val="000000"/>
                          </a:solidFill>
                          <a:effectLst/>
                          <a:latin typeface="Times" charset="0"/>
                        </a:rPr>
                        <a:t>g</a:t>
                      </a:r>
                      <a:r>
                        <a:rPr kumimoji="0" lang="en-US" sz="1600" b="0" i="0" u="none" strike="noStrike" cap="none" normalizeH="0" baseline="-25000" dirty="0" err="1" smtClean="0">
                          <a:ln>
                            <a:noFill/>
                          </a:ln>
                          <a:solidFill>
                            <a:srgbClr val="000000"/>
                          </a:solidFill>
                          <a:effectLst/>
                          <a:latin typeface="Times" charset="0"/>
                        </a:rPr>
                        <a:t>EPS</a:t>
                      </a:r>
                      <a:r>
                        <a:rPr kumimoji="0" lang="en-US" sz="1600" b="0" i="0" u="none" strike="noStrike" cap="none" normalizeH="0" baseline="0" dirty="0" smtClean="0">
                          <a:ln>
                            <a:noFill/>
                          </a:ln>
                          <a:solidFill>
                            <a:srgbClr val="000000"/>
                          </a:solidFill>
                          <a:effectLst/>
                          <a:latin typeface="Times" charset="0"/>
                        </a:rPr>
                        <a:t> + 10.88 Payout </a:t>
                      </a:r>
                      <a:r>
                        <a:rPr kumimoji="0" lang="mr-IN" sz="1600" b="0" i="0" u="none" strike="noStrike" cap="none" normalizeH="0" baseline="0" dirty="0" smtClean="0">
                          <a:ln>
                            <a:noFill/>
                          </a:ln>
                          <a:solidFill>
                            <a:srgbClr val="000000"/>
                          </a:solidFill>
                          <a:effectLst/>
                          <a:latin typeface="Times" charset="0"/>
                        </a:rPr>
                        <a:t>–</a:t>
                      </a:r>
                      <a:r>
                        <a:rPr kumimoji="0" lang="en-US" sz="1600" b="0" i="0" u="none" strike="noStrike" cap="none" normalizeH="0" baseline="0" dirty="0" smtClean="0">
                          <a:ln>
                            <a:noFill/>
                          </a:ln>
                          <a:solidFill>
                            <a:srgbClr val="000000"/>
                          </a:solidFill>
                          <a:effectLst/>
                          <a:latin typeface="Times" charset="0"/>
                        </a:rPr>
                        <a:t> 1.07 Beta </a:t>
                      </a:r>
                    </a:p>
                  </a:txBody>
                  <a:tcPr marT="45718" marB="45718"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CDCDC"/>
                    </a:solidFill>
                  </a:tcPr>
                </a:tc>
                <a:tc>
                  <a:txBody>
                    <a:body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sz="1600" b="0" i="0" u="none" strike="noStrike" cap="none" normalizeH="0" baseline="0" dirty="0" smtClean="0">
                          <a:ln>
                            <a:noFill/>
                          </a:ln>
                          <a:solidFill>
                            <a:srgbClr val="000000"/>
                          </a:solidFill>
                          <a:effectLst/>
                          <a:latin typeface="Times" charset="0"/>
                        </a:rPr>
                        <a:t>12.2%</a:t>
                      </a:r>
                    </a:p>
                  </a:txBody>
                  <a:tcPr marT="45718" marB="45718"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CDCDC"/>
                    </a:solidFill>
                  </a:tcPr>
                </a:tc>
              </a:tr>
              <a:tr h="643513">
                <a:tc>
                  <a:txBody>
                    <a:body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sz="1600" b="0" i="0" u="none" strike="noStrike" cap="none" normalizeH="0" baseline="0" dirty="0" smtClean="0">
                          <a:ln>
                            <a:noFill/>
                          </a:ln>
                          <a:solidFill>
                            <a:srgbClr val="000000"/>
                          </a:solidFill>
                          <a:effectLst/>
                          <a:latin typeface="Times" charset="0"/>
                        </a:rPr>
                        <a:t>Australia, NZ, Canada</a:t>
                      </a:r>
                    </a:p>
                  </a:txBody>
                  <a:tcPr marT="45718" marB="45718"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CDCDC"/>
                    </a:solidFill>
                  </a:tcPr>
                </a:tc>
                <a:tc>
                  <a:txBody>
                    <a:bodyPr/>
                    <a:lstStyle/>
                    <a:p>
                      <a:pPr marL="0" marR="0" lvl="0" indent="0" algn="l" defTabSz="457200" rtl="0" eaLnBrk="1" fontAlgn="base" latinLnBrk="0" hangingPunct="1">
                        <a:lnSpc>
                          <a:spcPct val="100000"/>
                        </a:lnSpc>
                        <a:spcBef>
                          <a:spcPct val="0"/>
                        </a:spcBef>
                        <a:spcAft>
                          <a:spcPct val="0"/>
                        </a:spcAft>
                        <a:buClrTx/>
                        <a:buSzTx/>
                        <a:buFontTx/>
                        <a:buNone/>
                        <a:tabLst/>
                        <a:defRPr/>
                      </a:pPr>
                      <a:r>
                        <a:rPr kumimoji="0" lang="en-US" sz="1600" b="0" i="0" u="none" strike="noStrike" cap="none" normalizeH="0" baseline="0" dirty="0" smtClean="0">
                          <a:ln>
                            <a:noFill/>
                          </a:ln>
                          <a:solidFill>
                            <a:srgbClr val="000000"/>
                          </a:solidFill>
                          <a:effectLst/>
                          <a:latin typeface="Times" charset="0"/>
                        </a:rPr>
                        <a:t>PE = 8.85 + 52.08 </a:t>
                      </a:r>
                      <a:r>
                        <a:rPr kumimoji="0" lang="en-US" sz="1600" b="0" i="0" u="none" strike="noStrike" cap="none" normalizeH="0" baseline="0" dirty="0" err="1" smtClean="0">
                          <a:ln>
                            <a:noFill/>
                          </a:ln>
                          <a:solidFill>
                            <a:srgbClr val="000000"/>
                          </a:solidFill>
                          <a:effectLst/>
                          <a:latin typeface="Times" charset="0"/>
                        </a:rPr>
                        <a:t>g</a:t>
                      </a:r>
                      <a:r>
                        <a:rPr kumimoji="0" lang="en-US" sz="1600" b="0" i="0" u="none" strike="noStrike" cap="none" normalizeH="0" baseline="-25000" dirty="0" err="1" smtClean="0">
                          <a:ln>
                            <a:noFill/>
                          </a:ln>
                          <a:solidFill>
                            <a:srgbClr val="000000"/>
                          </a:solidFill>
                          <a:effectLst/>
                          <a:latin typeface="Times" charset="0"/>
                        </a:rPr>
                        <a:t>EPS</a:t>
                      </a:r>
                      <a:r>
                        <a:rPr kumimoji="0" lang="en-US" sz="1600" b="0" i="0" u="none" strike="noStrike" cap="none" normalizeH="0" baseline="0" dirty="0" smtClean="0">
                          <a:ln>
                            <a:noFill/>
                          </a:ln>
                          <a:solidFill>
                            <a:srgbClr val="000000"/>
                          </a:solidFill>
                          <a:effectLst/>
                          <a:latin typeface="Times" charset="0"/>
                        </a:rPr>
                        <a:t> + 14.64 Payout (Beta not significant)</a:t>
                      </a:r>
                    </a:p>
                  </a:txBody>
                  <a:tcPr marT="45718" marB="45718"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CDCDC"/>
                    </a:solidFill>
                  </a:tcPr>
                </a:tc>
                <a:tc>
                  <a:txBody>
                    <a:body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sz="1600" b="0" i="0" u="none" strike="noStrike" cap="none" normalizeH="0" baseline="0" dirty="0" smtClean="0">
                          <a:ln>
                            <a:noFill/>
                          </a:ln>
                          <a:solidFill>
                            <a:srgbClr val="000000"/>
                          </a:solidFill>
                          <a:effectLst/>
                          <a:latin typeface="Times" charset="0"/>
                        </a:rPr>
                        <a:t>17.1%</a:t>
                      </a:r>
                    </a:p>
                  </a:txBody>
                  <a:tcPr marT="45718" marB="45718"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CDCDC"/>
                    </a:solidFill>
                  </a:tcPr>
                </a:tc>
              </a:tr>
              <a:tr h="661374">
                <a:tc>
                  <a:txBody>
                    <a:body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sz="1600" b="0" i="0" u="none" strike="noStrike" cap="none" normalizeH="0" baseline="0" dirty="0" smtClean="0">
                          <a:ln>
                            <a:noFill/>
                          </a:ln>
                          <a:solidFill>
                            <a:srgbClr val="000000"/>
                          </a:solidFill>
                          <a:effectLst/>
                          <a:latin typeface="Times" charset="0"/>
                        </a:rPr>
                        <a:t>Global</a:t>
                      </a:r>
                    </a:p>
                  </a:txBody>
                  <a:tcPr marT="45718" marB="45718"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CDCDC"/>
                    </a:solidFill>
                  </a:tcPr>
                </a:tc>
                <a:tc>
                  <a:txBody>
                    <a:body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sz="1600" b="0" i="0" u="none" strike="noStrike" cap="none" normalizeH="0" baseline="0" dirty="0" smtClean="0">
                          <a:ln>
                            <a:noFill/>
                          </a:ln>
                          <a:solidFill>
                            <a:srgbClr val="000000"/>
                          </a:solidFill>
                          <a:effectLst/>
                          <a:latin typeface="Times" charset="0"/>
                        </a:rPr>
                        <a:t>PE = 15.21 + 48.98 </a:t>
                      </a:r>
                      <a:r>
                        <a:rPr kumimoji="0" lang="en-US" sz="1600" b="0" i="0" u="none" strike="noStrike" cap="none" normalizeH="0" baseline="0" dirty="0" err="1" smtClean="0">
                          <a:ln>
                            <a:noFill/>
                          </a:ln>
                          <a:solidFill>
                            <a:srgbClr val="000000"/>
                          </a:solidFill>
                          <a:effectLst/>
                          <a:latin typeface="Times" charset="0"/>
                        </a:rPr>
                        <a:t>g</a:t>
                      </a:r>
                      <a:r>
                        <a:rPr kumimoji="0" lang="en-US" sz="1600" b="0" i="0" u="none" strike="noStrike" cap="none" normalizeH="0" baseline="-25000" dirty="0" err="1" smtClean="0">
                          <a:ln>
                            <a:noFill/>
                          </a:ln>
                          <a:solidFill>
                            <a:srgbClr val="000000"/>
                          </a:solidFill>
                          <a:effectLst/>
                          <a:latin typeface="Times" charset="0"/>
                        </a:rPr>
                        <a:t>EPS</a:t>
                      </a:r>
                      <a:r>
                        <a:rPr kumimoji="0" lang="en-US" sz="1600" b="0" i="0" u="none" strike="noStrike" cap="none" normalizeH="0" baseline="0" dirty="0" smtClean="0">
                          <a:ln>
                            <a:noFill/>
                          </a:ln>
                          <a:solidFill>
                            <a:srgbClr val="000000"/>
                          </a:solidFill>
                          <a:effectLst/>
                          <a:latin typeface="Times" charset="0"/>
                        </a:rPr>
                        <a:t> + 14.01 Payout </a:t>
                      </a:r>
                      <a:r>
                        <a:rPr kumimoji="0" lang="mr-IN" sz="1600" b="0" i="0" u="none" strike="noStrike" cap="none" normalizeH="0" baseline="0" dirty="0" smtClean="0">
                          <a:ln>
                            <a:noFill/>
                          </a:ln>
                          <a:solidFill>
                            <a:srgbClr val="000000"/>
                          </a:solidFill>
                          <a:effectLst/>
                          <a:latin typeface="Times" charset="0"/>
                        </a:rPr>
                        <a:t>–</a:t>
                      </a:r>
                      <a:r>
                        <a:rPr kumimoji="0" lang="en-US" sz="1600" b="0" i="0" u="none" strike="noStrike" cap="none" normalizeH="0" baseline="0" dirty="0" smtClean="0">
                          <a:ln>
                            <a:noFill/>
                          </a:ln>
                          <a:solidFill>
                            <a:srgbClr val="000000"/>
                          </a:solidFill>
                          <a:effectLst/>
                          <a:latin typeface="Times" charset="0"/>
                        </a:rPr>
                        <a:t> 2.52 Beta </a:t>
                      </a:r>
                    </a:p>
                  </a:txBody>
                  <a:tcPr marT="45718" marB="45718"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CDCDC"/>
                    </a:solidFill>
                  </a:tcPr>
                </a:tc>
                <a:tc>
                  <a:txBody>
                    <a:body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sz="1600" b="0" i="0" u="none" strike="noStrike" cap="none" normalizeH="0" baseline="0" dirty="0" smtClean="0">
                          <a:ln>
                            <a:noFill/>
                          </a:ln>
                          <a:solidFill>
                            <a:srgbClr val="000000"/>
                          </a:solidFill>
                          <a:effectLst/>
                          <a:latin typeface="Times" charset="0"/>
                        </a:rPr>
                        <a:t>18.2%</a:t>
                      </a:r>
                    </a:p>
                  </a:txBody>
                  <a:tcPr marT="45718" marB="45718"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CDCDC"/>
                    </a:solidFill>
                  </a:tcPr>
                </a:tc>
              </a:tr>
            </a:tbl>
          </a:graphicData>
        </a:graphic>
      </p:graphicFrame>
      <p:sp>
        <p:nvSpPr>
          <p:cNvPr id="196640" name="TextBox 5"/>
          <p:cNvSpPr txBox="1">
            <a:spLocks noChangeArrowheads="1"/>
          </p:cNvSpPr>
          <p:nvPr/>
        </p:nvSpPr>
        <p:spPr bwMode="auto">
          <a:xfrm>
            <a:off x="1219200" y="5759876"/>
            <a:ext cx="8534400" cy="83099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a:defRPr sz="2400">
                <a:solidFill>
                  <a:schemeClr val="tx1"/>
                </a:solidFill>
                <a:latin typeface="Times" charset="0"/>
                <a:ea typeface="ＭＳ Ｐゴシック" charset="0"/>
                <a:cs typeface="ＭＳ Ｐゴシック" charset="0"/>
              </a:defRPr>
            </a:lvl1pPr>
            <a:lvl2pPr marL="742950" indent="-285750">
              <a:defRPr sz="2400">
                <a:solidFill>
                  <a:schemeClr val="tx1"/>
                </a:solidFill>
                <a:latin typeface="Times" charset="0"/>
                <a:ea typeface="ＭＳ Ｐゴシック" charset="0"/>
              </a:defRPr>
            </a:lvl2pPr>
            <a:lvl3pPr marL="1143000" indent="-228600">
              <a:defRPr sz="2400">
                <a:solidFill>
                  <a:schemeClr val="tx1"/>
                </a:solidFill>
                <a:latin typeface="Times" charset="0"/>
                <a:ea typeface="ＭＳ Ｐゴシック" charset="0"/>
              </a:defRPr>
            </a:lvl3pPr>
            <a:lvl4pPr marL="1600200" indent="-228600">
              <a:defRPr sz="2400">
                <a:solidFill>
                  <a:schemeClr val="tx1"/>
                </a:solidFill>
                <a:latin typeface="Times" charset="0"/>
                <a:ea typeface="ＭＳ Ｐゴシック" charset="0"/>
              </a:defRPr>
            </a:lvl4pPr>
            <a:lvl5pPr marL="2057400" indent="-228600">
              <a:defRPr sz="2400">
                <a:solidFill>
                  <a:schemeClr val="tx1"/>
                </a:solidFill>
                <a:latin typeface="Times" charset="0"/>
                <a:ea typeface="ＭＳ Ｐゴシック" charset="0"/>
              </a:defRPr>
            </a:lvl5pPr>
            <a:lvl6pPr marL="2514600" indent="-228600" eaLnBrk="0" fontAlgn="base" hangingPunct="0">
              <a:spcBef>
                <a:spcPct val="0"/>
              </a:spcBef>
              <a:spcAft>
                <a:spcPct val="0"/>
              </a:spcAft>
              <a:defRPr sz="2400">
                <a:solidFill>
                  <a:schemeClr val="tx1"/>
                </a:solidFill>
                <a:latin typeface="Times" charset="0"/>
                <a:ea typeface="ＭＳ Ｐゴシック" charset="0"/>
              </a:defRPr>
            </a:lvl6pPr>
            <a:lvl7pPr marL="2971800" indent="-228600" eaLnBrk="0" fontAlgn="base" hangingPunct="0">
              <a:spcBef>
                <a:spcPct val="0"/>
              </a:spcBef>
              <a:spcAft>
                <a:spcPct val="0"/>
              </a:spcAft>
              <a:defRPr sz="2400">
                <a:solidFill>
                  <a:schemeClr val="tx1"/>
                </a:solidFill>
                <a:latin typeface="Times" charset="0"/>
                <a:ea typeface="ＭＳ Ｐゴシック" charset="0"/>
              </a:defRPr>
            </a:lvl7pPr>
            <a:lvl8pPr marL="3429000" indent="-228600" eaLnBrk="0" fontAlgn="base" hangingPunct="0">
              <a:spcBef>
                <a:spcPct val="0"/>
              </a:spcBef>
              <a:spcAft>
                <a:spcPct val="0"/>
              </a:spcAft>
              <a:defRPr sz="2400">
                <a:solidFill>
                  <a:schemeClr val="tx1"/>
                </a:solidFill>
                <a:latin typeface="Times" charset="0"/>
                <a:ea typeface="ＭＳ Ｐゴシック" charset="0"/>
              </a:defRPr>
            </a:lvl8pPr>
            <a:lvl9pPr marL="3886200" indent="-228600" eaLnBrk="0" fontAlgn="base" hangingPunct="0">
              <a:spcBef>
                <a:spcPct val="0"/>
              </a:spcBef>
              <a:spcAft>
                <a:spcPct val="0"/>
              </a:spcAft>
              <a:defRPr sz="2400">
                <a:solidFill>
                  <a:schemeClr val="tx1"/>
                </a:solidFill>
                <a:latin typeface="Times" charset="0"/>
                <a:ea typeface="ＭＳ Ｐゴシック" charset="0"/>
              </a:defRPr>
            </a:lvl9pPr>
          </a:lstStyle>
          <a:p>
            <a:r>
              <a:rPr lang="en-US" sz="1600" u="sng" dirty="0" err="1"/>
              <a:t>g</a:t>
            </a:r>
            <a:r>
              <a:rPr lang="en-US" sz="1600" u="sng" baseline="-25000" dirty="0" err="1"/>
              <a:t>EPS</a:t>
            </a:r>
            <a:r>
              <a:rPr lang="en-US" sz="1600" u="sng" dirty="0"/>
              <a:t>=Expected Growth</a:t>
            </a:r>
            <a:r>
              <a:rPr lang="en-US" sz="1600" dirty="0"/>
              <a:t>: Expected growth in EPS or Net Income: Next 5 years</a:t>
            </a:r>
          </a:p>
          <a:p>
            <a:r>
              <a:rPr lang="en-US" sz="1600" u="sng" dirty="0"/>
              <a:t>Beta</a:t>
            </a:r>
            <a:r>
              <a:rPr lang="en-US" sz="1600" dirty="0"/>
              <a:t>: Regression or Bottom up Beta</a:t>
            </a:r>
          </a:p>
          <a:p>
            <a:r>
              <a:rPr lang="en-US" sz="1600" u="sng" dirty="0"/>
              <a:t>Payout ratio: </a:t>
            </a:r>
            <a:r>
              <a:rPr lang="en-US" sz="1600" dirty="0"/>
              <a:t>Dividends/ Net income from most recent year. Set to zero, if net income &lt; </a:t>
            </a:r>
            <a:r>
              <a:rPr lang="en-US" sz="1600" dirty="0" smtClean="0"/>
              <a:t>0</a:t>
            </a:r>
            <a:endParaRPr lang="en-US" sz="1600" dirty="0"/>
          </a:p>
        </p:txBody>
      </p:sp>
      <p:sp>
        <p:nvSpPr>
          <p:cNvPr id="196641" name="Footer Placeholder 3"/>
          <p:cNvSpPr>
            <a:spLocks noGrp="1"/>
          </p:cNvSpPr>
          <p:nvPr>
            <p:ph type="ftr" sz="quarter" idx="10"/>
          </p:nvPr>
        </p:nvSpPr>
        <p:spPr bwMode="auto">
          <a:xfrm>
            <a:off x="304800" y="6472238"/>
            <a:ext cx="5421313" cy="365125"/>
          </a:xfrm>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0"/>
                <a:cs typeface="ＭＳ Ｐゴシック" charset="0"/>
              </a:defRPr>
            </a:lvl1pPr>
            <a:lvl2pPr marL="742950" indent="-285750">
              <a:defRPr sz="2400">
                <a:solidFill>
                  <a:schemeClr val="tx1"/>
                </a:solidFill>
                <a:latin typeface="Times" charset="0"/>
                <a:ea typeface="ＭＳ Ｐゴシック" charset="0"/>
              </a:defRPr>
            </a:lvl2pPr>
            <a:lvl3pPr marL="1143000" indent="-228600">
              <a:defRPr sz="2400">
                <a:solidFill>
                  <a:schemeClr val="tx1"/>
                </a:solidFill>
                <a:latin typeface="Times" charset="0"/>
                <a:ea typeface="ＭＳ Ｐゴシック" charset="0"/>
              </a:defRPr>
            </a:lvl3pPr>
            <a:lvl4pPr marL="1600200" indent="-228600">
              <a:defRPr sz="2400">
                <a:solidFill>
                  <a:schemeClr val="tx1"/>
                </a:solidFill>
                <a:latin typeface="Times" charset="0"/>
                <a:ea typeface="ＭＳ Ｐゴシック" charset="0"/>
              </a:defRPr>
            </a:lvl4pPr>
            <a:lvl5pPr marL="2057400" indent="-228600">
              <a:defRPr sz="2400">
                <a:solidFill>
                  <a:schemeClr val="tx1"/>
                </a:solidFill>
                <a:latin typeface="Times" charset="0"/>
                <a:ea typeface="ＭＳ Ｐゴシック" charset="0"/>
              </a:defRPr>
            </a:lvl5pPr>
            <a:lvl6pPr marL="2514600" indent="-228600" eaLnBrk="0" fontAlgn="base" hangingPunct="0">
              <a:spcBef>
                <a:spcPct val="0"/>
              </a:spcBef>
              <a:spcAft>
                <a:spcPct val="0"/>
              </a:spcAft>
              <a:defRPr sz="2400">
                <a:solidFill>
                  <a:schemeClr val="tx1"/>
                </a:solidFill>
                <a:latin typeface="Times" charset="0"/>
                <a:ea typeface="ＭＳ Ｐゴシック" charset="0"/>
              </a:defRPr>
            </a:lvl6pPr>
            <a:lvl7pPr marL="2971800" indent="-228600" eaLnBrk="0" fontAlgn="base" hangingPunct="0">
              <a:spcBef>
                <a:spcPct val="0"/>
              </a:spcBef>
              <a:spcAft>
                <a:spcPct val="0"/>
              </a:spcAft>
              <a:defRPr sz="2400">
                <a:solidFill>
                  <a:schemeClr val="tx1"/>
                </a:solidFill>
                <a:latin typeface="Times" charset="0"/>
                <a:ea typeface="ＭＳ Ｐゴシック" charset="0"/>
              </a:defRPr>
            </a:lvl7pPr>
            <a:lvl8pPr marL="3429000" indent="-228600" eaLnBrk="0" fontAlgn="base" hangingPunct="0">
              <a:spcBef>
                <a:spcPct val="0"/>
              </a:spcBef>
              <a:spcAft>
                <a:spcPct val="0"/>
              </a:spcAft>
              <a:defRPr sz="2400">
                <a:solidFill>
                  <a:schemeClr val="tx1"/>
                </a:solidFill>
                <a:latin typeface="Times" charset="0"/>
                <a:ea typeface="ＭＳ Ｐゴシック" charset="0"/>
              </a:defRPr>
            </a:lvl8pPr>
            <a:lvl9pPr marL="3886200" indent="-228600" eaLnBrk="0" fontAlgn="base" hangingPunct="0">
              <a:spcBef>
                <a:spcPct val="0"/>
              </a:spcBef>
              <a:spcAft>
                <a:spcPct val="0"/>
              </a:spcAft>
              <a:defRPr sz="2400">
                <a:solidFill>
                  <a:schemeClr val="tx1"/>
                </a:solidFill>
                <a:latin typeface="Times" charset="0"/>
                <a:ea typeface="ＭＳ Ｐゴシック" charset="0"/>
              </a:defRPr>
            </a:lvl9pPr>
          </a:lstStyle>
          <a:p>
            <a:r>
              <a:rPr lang="en-US" sz="1400">
                <a:solidFill>
                  <a:schemeClr val="tx2"/>
                </a:solidFill>
              </a:rPr>
              <a:t>Aswath Damodaran</a:t>
            </a:r>
          </a:p>
        </p:txBody>
      </p:sp>
      <p:sp>
        <p:nvSpPr>
          <p:cNvPr id="6" name="Slide Number Placeholder 5"/>
          <p:cNvSpPr>
            <a:spLocks noGrp="1"/>
          </p:cNvSpPr>
          <p:nvPr>
            <p:ph type="sldNum" sz="quarter" idx="11"/>
          </p:nvPr>
        </p:nvSpPr>
        <p:spPr/>
        <p:txBody>
          <a:bodyPr>
            <a:normAutofit fontScale="85000" lnSpcReduction="20000"/>
          </a:bodyPr>
          <a:lstStyle/>
          <a:p>
            <a:pPr>
              <a:defRPr/>
            </a:pPr>
            <a:fld id="{FDA7D0BB-40A5-444C-ACD8-0E8C2AE8CEAC}" type="slidenum">
              <a:rPr lang="en-US"/>
              <a:pPr>
                <a:defRPr/>
              </a:pPr>
              <a:t>95</a:t>
            </a:fld>
            <a:endParaRPr lang="en-US" dirty="0"/>
          </a:p>
        </p:txBody>
      </p:sp>
    </p:spTree>
    <p:extLst>
      <p:ext uri="{BB962C8B-B14F-4D97-AF65-F5344CB8AC3E}">
        <p14:creationId xmlns:p14="http://schemas.microsoft.com/office/powerpoint/2010/main" val="1447118094"/>
      </p:ext>
    </p:extLst>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9201" name="Rectangle 1026"/>
          <p:cNvSpPr>
            <a:spLocks noGrp="1" noChangeArrowheads="1"/>
          </p:cNvSpPr>
          <p:nvPr>
            <p:ph type="title"/>
          </p:nvPr>
        </p:nvSpPr>
        <p:spPr>
          <a:xfrm>
            <a:off x="304800" y="228600"/>
            <a:ext cx="8915400" cy="990600"/>
          </a:xfrm>
        </p:spPr>
        <p:txBody>
          <a:bodyPr>
            <a:normAutofit fontScale="90000"/>
          </a:bodyPr>
          <a:lstStyle/>
          <a:p>
            <a:pPr eaLnBrk="1" fontAlgn="auto" hangingPunct="1">
              <a:spcAft>
                <a:spcPts val="0"/>
              </a:spcAft>
              <a:defRPr/>
            </a:pPr>
            <a:r>
              <a:rPr lang="en-US" dirty="0" smtClean="0">
                <a:ea typeface="+mj-ea"/>
                <a:cs typeface="+mj-cs"/>
              </a:rPr>
              <a:t>II. Price to Book Ratio:</a:t>
            </a:r>
            <a:br>
              <a:rPr lang="en-US" dirty="0" smtClean="0">
                <a:ea typeface="+mj-ea"/>
                <a:cs typeface="+mj-cs"/>
              </a:rPr>
            </a:br>
            <a:r>
              <a:rPr lang="en-US" dirty="0" smtClean="0">
                <a:ea typeface="+mj-ea"/>
                <a:cs typeface="+mj-cs"/>
              </a:rPr>
              <a:t>Fundamentals hold in every market</a:t>
            </a:r>
            <a:endParaRPr lang="en-US" dirty="0">
              <a:ea typeface="+mj-ea"/>
              <a:cs typeface="+mj-cs"/>
            </a:endParaRPr>
          </a:p>
        </p:txBody>
      </p:sp>
      <p:graphicFrame>
        <p:nvGraphicFramePr>
          <p:cNvPr id="5" name="Content Placeholder 4"/>
          <p:cNvGraphicFramePr>
            <a:graphicFrameLocks noGrp="1"/>
          </p:cNvGraphicFramePr>
          <p:nvPr>
            <p:ph sz="quarter" idx="1"/>
            <p:extLst>
              <p:ext uri="{D42A27DB-BD31-4B8C-83A1-F6EECF244321}">
                <p14:modId xmlns:p14="http://schemas.microsoft.com/office/powerpoint/2010/main" val="1104047326"/>
              </p:ext>
            </p:extLst>
          </p:nvPr>
        </p:nvGraphicFramePr>
        <p:xfrm>
          <a:off x="381000" y="1600200"/>
          <a:ext cx="8534400" cy="4095751"/>
        </p:xfrm>
        <a:graphic>
          <a:graphicData uri="http://schemas.openxmlformats.org/drawingml/2006/table">
            <a:tbl>
              <a:tblPr/>
              <a:tblGrid>
                <a:gridCol w="1193800"/>
                <a:gridCol w="6462713"/>
                <a:gridCol w="877887"/>
              </a:tblGrid>
              <a:tr h="479425">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altLang="en-US" sz="1800" b="1" i="0" u="none" strike="noStrike" cap="none" normalizeH="0" baseline="0">
                          <a:ln>
                            <a:noFill/>
                          </a:ln>
                          <a:solidFill>
                            <a:srgbClr val="FFFFFF"/>
                          </a:solidFill>
                          <a:effectLst/>
                          <a:latin typeface="Times" charset="0"/>
                          <a:ea typeface="ＭＳ Ｐゴシック" charset="-128"/>
                        </a:rPr>
                        <a:t>Region</a:t>
                      </a:r>
                    </a:p>
                  </a:txBody>
                  <a:tcPr marT="45721" marB="45721"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chemeClr val="accent1"/>
                    </a:solid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altLang="en-US" sz="1800" b="1" i="0" u="none" strike="noStrike" cap="none" normalizeH="0" baseline="0" dirty="0">
                          <a:ln>
                            <a:noFill/>
                          </a:ln>
                          <a:solidFill>
                            <a:srgbClr val="FFFFFF"/>
                          </a:solidFill>
                          <a:effectLst/>
                          <a:latin typeface="Times" charset="0"/>
                          <a:ea typeface="ＭＳ Ｐゴシック" charset="-128"/>
                        </a:rPr>
                        <a:t>Regression – January </a:t>
                      </a:r>
                      <a:r>
                        <a:rPr kumimoji="0" lang="en-US" altLang="en-US" sz="1800" b="1" i="0" u="none" strike="noStrike" cap="none" normalizeH="0" baseline="0" dirty="0" smtClean="0">
                          <a:ln>
                            <a:noFill/>
                          </a:ln>
                          <a:solidFill>
                            <a:srgbClr val="FFFFFF"/>
                          </a:solidFill>
                          <a:effectLst/>
                          <a:latin typeface="Times" charset="0"/>
                          <a:ea typeface="ＭＳ Ｐゴシック" charset="-128"/>
                        </a:rPr>
                        <a:t>2017</a:t>
                      </a:r>
                      <a:endParaRPr kumimoji="0" lang="en-US" altLang="en-US" sz="1800" b="1" i="0" u="none" strike="noStrike" cap="none" normalizeH="0" baseline="0" dirty="0">
                        <a:ln>
                          <a:noFill/>
                        </a:ln>
                        <a:solidFill>
                          <a:srgbClr val="FFFFFF"/>
                        </a:solidFill>
                        <a:effectLst/>
                        <a:latin typeface="Times" charset="0"/>
                        <a:ea typeface="ＭＳ Ｐゴシック" charset="-128"/>
                      </a:endParaRPr>
                    </a:p>
                  </a:txBody>
                  <a:tcPr marT="45721" marB="45721"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chemeClr val="accent1"/>
                    </a:solid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altLang="en-US" sz="1800" b="1" i="0" u="none" strike="noStrike" cap="none" normalizeH="0" baseline="0">
                          <a:ln>
                            <a:noFill/>
                          </a:ln>
                          <a:solidFill>
                            <a:srgbClr val="FFFFFF"/>
                          </a:solidFill>
                          <a:effectLst/>
                          <a:latin typeface="Times" charset="0"/>
                          <a:ea typeface="ＭＳ Ｐゴシック" charset="-128"/>
                        </a:rPr>
                        <a:t>R</a:t>
                      </a:r>
                      <a:r>
                        <a:rPr kumimoji="0" lang="en-US" altLang="en-US" sz="1800" b="1" i="0" u="none" strike="noStrike" cap="none" normalizeH="0" baseline="30000">
                          <a:ln>
                            <a:noFill/>
                          </a:ln>
                          <a:solidFill>
                            <a:srgbClr val="FFFFFF"/>
                          </a:solidFill>
                          <a:effectLst/>
                          <a:latin typeface="Times" charset="0"/>
                          <a:ea typeface="ＭＳ Ｐゴシック" charset="-128"/>
                        </a:rPr>
                        <a:t>2</a:t>
                      </a:r>
                      <a:endParaRPr kumimoji="0" lang="en-US" altLang="en-US" sz="1800" b="1" i="0" u="none" strike="noStrike" cap="none" normalizeH="0" baseline="0">
                        <a:ln>
                          <a:noFill/>
                        </a:ln>
                        <a:solidFill>
                          <a:srgbClr val="FFFFFF"/>
                        </a:solidFill>
                        <a:effectLst/>
                        <a:latin typeface="Times" charset="0"/>
                        <a:ea typeface="ＭＳ Ｐゴシック" charset="-128"/>
                      </a:endParaRPr>
                    </a:p>
                  </a:txBody>
                  <a:tcPr marT="45721" marB="45721"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chemeClr val="accent1"/>
                    </a:solidFill>
                  </a:tcPr>
                </a:tc>
              </a:tr>
              <a:tr h="544513">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rgbClr val="000000"/>
                          </a:solidFill>
                          <a:effectLst/>
                          <a:latin typeface="Times" charset="0"/>
                          <a:ea typeface="ＭＳ Ｐゴシック" charset="-128"/>
                        </a:rPr>
                        <a:t>US</a:t>
                      </a:r>
                    </a:p>
                  </a:txBody>
                  <a:tcPr marT="45721" marB="45721"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rgbClr val="DCDCDC"/>
                    </a:solid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altLang="en-US" sz="1600" b="0" i="0" u="none" strike="noStrike" cap="none" normalizeH="0" baseline="0" dirty="0">
                          <a:ln>
                            <a:noFill/>
                          </a:ln>
                          <a:solidFill>
                            <a:srgbClr val="000000"/>
                          </a:solidFill>
                          <a:effectLst/>
                          <a:latin typeface="Times" charset="0"/>
                          <a:ea typeface="ＭＳ Ｐゴシック" charset="-128"/>
                        </a:rPr>
                        <a:t>PBV= </a:t>
                      </a:r>
                      <a:r>
                        <a:rPr kumimoji="0" lang="en-US" altLang="en-US" sz="1600" b="0" i="0" u="none" strike="noStrike" cap="none" normalizeH="0" baseline="0" dirty="0" smtClean="0">
                          <a:ln>
                            <a:noFill/>
                          </a:ln>
                          <a:solidFill>
                            <a:srgbClr val="000000"/>
                          </a:solidFill>
                          <a:effectLst/>
                          <a:latin typeface="Times" charset="0"/>
                          <a:ea typeface="ＭＳ Ｐゴシック" charset="-128"/>
                        </a:rPr>
                        <a:t>-1.59 </a:t>
                      </a:r>
                      <a:r>
                        <a:rPr kumimoji="0" lang="en-US" altLang="en-US" sz="1600" b="0" i="0" u="none" strike="noStrike" cap="none" normalizeH="0" baseline="0" dirty="0">
                          <a:ln>
                            <a:noFill/>
                          </a:ln>
                          <a:solidFill>
                            <a:srgbClr val="000000"/>
                          </a:solidFill>
                          <a:effectLst/>
                          <a:latin typeface="Times" charset="0"/>
                          <a:ea typeface="ＭＳ Ｐゴシック" charset="-128"/>
                        </a:rPr>
                        <a:t>+ </a:t>
                      </a:r>
                      <a:r>
                        <a:rPr kumimoji="0" lang="en-US" altLang="en-US" sz="1600" b="0" i="0" u="none" strike="noStrike" cap="none" normalizeH="0" baseline="0" dirty="0" smtClean="0">
                          <a:ln>
                            <a:noFill/>
                          </a:ln>
                          <a:solidFill>
                            <a:srgbClr val="000000"/>
                          </a:solidFill>
                          <a:effectLst/>
                          <a:latin typeface="Times" charset="0"/>
                          <a:ea typeface="ＭＳ Ｐゴシック" charset="-128"/>
                        </a:rPr>
                        <a:t>7.32 </a:t>
                      </a:r>
                      <a:r>
                        <a:rPr kumimoji="0" lang="en-US" altLang="en-US" sz="1600" b="0" i="0" u="none" strike="noStrike" cap="none" normalizeH="0" baseline="0" dirty="0" err="1">
                          <a:ln>
                            <a:noFill/>
                          </a:ln>
                          <a:solidFill>
                            <a:srgbClr val="000000"/>
                          </a:solidFill>
                          <a:effectLst/>
                          <a:latin typeface="Times" charset="0"/>
                          <a:ea typeface="ＭＳ Ｐゴシック" charset="-128"/>
                        </a:rPr>
                        <a:t>g</a:t>
                      </a:r>
                      <a:r>
                        <a:rPr kumimoji="0" lang="en-US" altLang="en-US" sz="1600" b="0" i="0" u="none" strike="noStrike" cap="none" normalizeH="0" baseline="-25000" dirty="0" err="1">
                          <a:ln>
                            <a:noFill/>
                          </a:ln>
                          <a:solidFill>
                            <a:srgbClr val="000000"/>
                          </a:solidFill>
                          <a:effectLst/>
                          <a:latin typeface="Times" charset="0"/>
                          <a:ea typeface="ＭＳ Ｐゴシック" charset="-128"/>
                        </a:rPr>
                        <a:t>EPS</a:t>
                      </a:r>
                      <a:r>
                        <a:rPr kumimoji="0" lang="en-US" altLang="en-US" sz="1600" b="0" i="0" u="none" strike="noStrike" cap="none" normalizeH="0" baseline="0" dirty="0">
                          <a:ln>
                            <a:noFill/>
                          </a:ln>
                          <a:solidFill>
                            <a:srgbClr val="000000"/>
                          </a:solidFill>
                          <a:effectLst/>
                          <a:latin typeface="Times" charset="0"/>
                          <a:ea typeface="ＭＳ Ｐゴシック" charset="-128"/>
                        </a:rPr>
                        <a:t> </a:t>
                      </a:r>
                      <a:r>
                        <a:rPr kumimoji="0" lang="en-US" altLang="en-US" sz="1600" b="0" i="0" u="none" strike="noStrike" cap="none" normalizeH="0" baseline="0" dirty="0" smtClean="0">
                          <a:ln>
                            <a:noFill/>
                          </a:ln>
                          <a:solidFill>
                            <a:srgbClr val="000000"/>
                          </a:solidFill>
                          <a:effectLst/>
                          <a:latin typeface="Times" charset="0"/>
                          <a:ea typeface="ＭＳ Ｐゴシック" charset="-128"/>
                        </a:rPr>
                        <a:t>– 0.64 </a:t>
                      </a:r>
                      <a:r>
                        <a:rPr kumimoji="0" lang="en-US" altLang="en-US" sz="1600" b="0" i="0" u="none" strike="noStrike" cap="none" normalizeH="0" baseline="0" dirty="0">
                          <a:ln>
                            <a:noFill/>
                          </a:ln>
                          <a:solidFill>
                            <a:srgbClr val="000000"/>
                          </a:solidFill>
                          <a:effectLst/>
                          <a:latin typeface="Times" charset="0"/>
                          <a:ea typeface="ＭＳ Ｐゴシック" charset="-128"/>
                        </a:rPr>
                        <a:t>Beta + </a:t>
                      </a:r>
                      <a:r>
                        <a:rPr kumimoji="0" lang="en-US" altLang="en-US" sz="1600" b="0" i="0" u="none" strike="noStrike" cap="none" normalizeH="0" baseline="0" dirty="0" smtClean="0">
                          <a:ln>
                            <a:noFill/>
                          </a:ln>
                          <a:solidFill>
                            <a:srgbClr val="000000"/>
                          </a:solidFill>
                          <a:effectLst/>
                          <a:latin typeface="Times" charset="0"/>
                          <a:ea typeface="ＭＳ Ｐゴシック" charset="-128"/>
                        </a:rPr>
                        <a:t>0.24 </a:t>
                      </a:r>
                      <a:r>
                        <a:rPr kumimoji="0" lang="en-US" altLang="en-US" sz="1600" b="0" i="0" u="none" strike="noStrike" cap="none" normalizeH="0" baseline="0" dirty="0">
                          <a:ln>
                            <a:noFill/>
                          </a:ln>
                          <a:solidFill>
                            <a:srgbClr val="000000"/>
                          </a:solidFill>
                          <a:effectLst/>
                          <a:latin typeface="Times" charset="0"/>
                          <a:ea typeface="ＭＳ Ｐゴシック" charset="-128"/>
                        </a:rPr>
                        <a:t>Payout + </a:t>
                      </a:r>
                      <a:r>
                        <a:rPr kumimoji="0" lang="en-US" altLang="en-US" sz="1600" b="0" i="0" u="none" strike="noStrike" cap="none" normalizeH="0" baseline="0" dirty="0" smtClean="0">
                          <a:ln>
                            <a:noFill/>
                          </a:ln>
                          <a:solidFill>
                            <a:srgbClr val="000000"/>
                          </a:solidFill>
                          <a:effectLst/>
                          <a:latin typeface="Times" charset="0"/>
                          <a:ea typeface="ＭＳ Ｐゴシック" charset="-128"/>
                        </a:rPr>
                        <a:t>9.69 </a:t>
                      </a:r>
                      <a:r>
                        <a:rPr kumimoji="0" lang="en-US" altLang="en-US" sz="1600" b="0" i="0" u="none" strike="noStrike" cap="none" normalizeH="0" baseline="0" dirty="0">
                          <a:ln>
                            <a:noFill/>
                          </a:ln>
                          <a:solidFill>
                            <a:srgbClr val="000000"/>
                          </a:solidFill>
                          <a:effectLst/>
                          <a:latin typeface="Times" charset="0"/>
                          <a:ea typeface="ＭＳ Ｐゴシック" charset="-128"/>
                        </a:rPr>
                        <a:t>ROE </a:t>
                      </a:r>
                    </a:p>
                  </a:txBody>
                  <a:tcPr marT="45721" marB="45721"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rgbClr val="DCDCDC"/>
                    </a:solid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altLang="en-US" sz="1600" b="0" i="0" u="none" strike="noStrike" cap="none" normalizeH="0" baseline="0" dirty="0" smtClean="0">
                          <a:ln>
                            <a:noFill/>
                          </a:ln>
                          <a:solidFill>
                            <a:srgbClr val="000000"/>
                          </a:solidFill>
                          <a:effectLst/>
                          <a:latin typeface="Times" charset="0"/>
                          <a:ea typeface="ＭＳ Ｐゴシック" charset="-128"/>
                        </a:rPr>
                        <a:t>43.6%</a:t>
                      </a:r>
                      <a:endParaRPr kumimoji="0" lang="en-US" altLang="en-US" sz="1600" b="0" i="0" u="none" strike="noStrike" cap="none" normalizeH="0" baseline="0" dirty="0">
                        <a:ln>
                          <a:noFill/>
                        </a:ln>
                        <a:solidFill>
                          <a:srgbClr val="000000"/>
                        </a:solidFill>
                        <a:effectLst/>
                        <a:latin typeface="Times" charset="0"/>
                        <a:ea typeface="ＭＳ Ｐゴシック" charset="-128"/>
                      </a:endParaRPr>
                    </a:p>
                  </a:txBody>
                  <a:tcPr marT="45721" marB="45721"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rgbClr val="DCDCDC"/>
                    </a:solidFill>
                  </a:tcPr>
                </a:tc>
              </a:tr>
              <a:tr h="544513">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rgbClr val="000000"/>
                          </a:solidFill>
                          <a:effectLst/>
                          <a:latin typeface="Times" charset="0"/>
                          <a:ea typeface="ＭＳ Ｐゴシック" charset="-128"/>
                        </a:rPr>
                        <a:t>Europe</a:t>
                      </a:r>
                    </a:p>
                  </a:txBody>
                  <a:tcPr marT="45721" marB="45721"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CDCDC"/>
                    </a:solid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altLang="en-US" sz="1600" b="0" i="0" u="none" strike="noStrike" cap="none" normalizeH="0" baseline="0" dirty="0">
                          <a:ln>
                            <a:noFill/>
                          </a:ln>
                          <a:solidFill>
                            <a:srgbClr val="000000"/>
                          </a:solidFill>
                          <a:effectLst/>
                          <a:latin typeface="Times" charset="0"/>
                          <a:ea typeface="ＭＳ Ｐゴシック" charset="-128"/>
                        </a:rPr>
                        <a:t>PBV = </a:t>
                      </a:r>
                      <a:r>
                        <a:rPr kumimoji="0" lang="en-US" altLang="en-US" sz="1600" b="0" i="0" u="none" strike="noStrike" cap="none" normalizeH="0" baseline="0" dirty="0" smtClean="0">
                          <a:ln>
                            <a:noFill/>
                          </a:ln>
                          <a:solidFill>
                            <a:srgbClr val="000000"/>
                          </a:solidFill>
                          <a:effectLst/>
                          <a:latin typeface="Times" charset="0"/>
                          <a:ea typeface="ＭＳ Ｐゴシック" charset="-128"/>
                        </a:rPr>
                        <a:t>1.60 </a:t>
                      </a:r>
                      <a:r>
                        <a:rPr kumimoji="0" lang="en-US" altLang="en-US" sz="1600" b="0" i="0" u="none" strike="noStrike" cap="none" normalizeH="0" baseline="0" dirty="0">
                          <a:ln>
                            <a:noFill/>
                          </a:ln>
                          <a:solidFill>
                            <a:srgbClr val="000000"/>
                          </a:solidFill>
                          <a:effectLst/>
                          <a:latin typeface="Times" charset="0"/>
                          <a:ea typeface="ＭＳ Ｐゴシック" charset="-128"/>
                        </a:rPr>
                        <a:t>+ </a:t>
                      </a:r>
                      <a:r>
                        <a:rPr kumimoji="0" lang="en-US" altLang="en-US" sz="1600" b="0" i="0" u="none" strike="noStrike" cap="none" normalizeH="0" baseline="0" dirty="0" smtClean="0">
                          <a:ln>
                            <a:noFill/>
                          </a:ln>
                          <a:solidFill>
                            <a:srgbClr val="000000"/>
                          </a:solidFill>
                          <a:effectLst/>
                          <a:latin typeface="Times" charset="0"/>
                          <a:ea typeface="ＭＳ Ｐゴシック" charset="-128"/>
                        </a:rPr>
                        <a:t>0.85 </a:t>
                      </a:r>
                      <a:r>
                        <a:rPr kumimoji="0" lang="en-US" altLang="en-US" sz="1600" b="0" i="0" u="none" strike="noStrike" cap="none" normalizeH="0" baseline="0" dirty="0" err="1">
                          <a:ln>
                            <a:noFill/>
                          </a:ln>
                          <a:solidFill>
                            <a:srgbClr val="000000"/>
                          </a:solidFill>
                          <a:effectLst/>
                          <a:latin typeface="Times" charset="0"/>
                          <a:ea typeface="ＭＳ Ｐゴシック" charset="-128"/>
                        </a:rPr>
                        <a:t>g</a:t>
                      </a:r>
                      <a:r>
                        <a:rPr kumimoji="0" lang="en-US" altLang="en-US" sz="1600" b="0" i="0" u="none" strike="noStrike" cap="none" normalizeH="0" baseline="-25000" dirty="0" err="1">
                          <a:ln>
                            <a:noFill/>
                          </a:ln>
                          <a:solidFill>
                            <a:srgbClr val="000000"/>
                          </a:solidFill>
                          <a:effectLst/>
                          <a:latin typeface="Times" charset="0"/>
                          <a:ea typeface="ＭＳ Ｐゴシック" charset="-128"/>
                        </a:rPr>
                        <a:t>EPS</a:t>
                      </a:r>
                      <a:r>
                        <a:rPr kumimoji="0" lang="en-US" altLang="en-US" sz="1600" b="0" i="0" u="none" strike="noStrike" cap="none" normalizeH="0" baseline="0" dirty="0">
                          <a:ln>
                            <a:noFill/>
                          </a:ln>
                          <a:solidFill>
                            <a:srgbClr val="000000"/>
                          </a:solidFill>
                          <a:effectLst/>
                          <a:latin typeface="Times" charset="0"/>
                          <a:ea typeface="ＭＳ Ｐゴシック" charset="-128"/>
                        </a:rPr>
                        <a:t> </a:t>
                      </a:r>
                      <a:r>
                        <a:rPr kumimoji="0" lang="en-US" altLang="en-US" sz="1600" b="0" i="0" u="none" strike="noStrike" cap="none" normalizeH="0" baseline="0" dirty="0" smtClean="0">
                          <a:ln>
                            <a:noFill/>
                          </a:ln>
                          <a:solidFill>
                            <a:srgbClr val="000000"/>
                          </a:solidFill>
                          <a:effectLst/>
                          <a:latin typeface="Times" charset="0"/>
                          <a:ea typeface="ＭＳ Ｐゴシック" charset="-128"/>
                        </a:rPr>
                        <a:t>– 1.40 Beta + 0.79 Payout + 12.49 ROE </a:t>
                      </a:r>
                      <a:endParaRPr kumimoji="0" lang="en-US" altLang="en-US" sz="1600" b="0" i="0" u="none" strike="noStrike" cap="none" normalizeH="0" baseline="0" dirty="0">
                        <a:ln>
                          <a:noFill/>
                        </a:ln>
                        <a:solidFill>
                          <a:srgbClr val="000000"/>
                        </a:solidFill>
                        <a:effectLst/>
                        <a:latin typeface="Times" charset="0"/>
                        <a:ea typeface="ＭＳ Ｐゴシック" charset="-128"/>
                      </a:endParaRPr>
                    </a:p>
                  </a:txBody>
                  <a:tcPr marT="45721" marB="45721"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CDCDC"/>
                    </a:solid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altLang="en-US" sz="1600" b="0" i="0" u="none" strike="noStrike" cap="none" normalizeH="0" baseline="0" dirty="0" smtClean="0">
                          <a:ln>
                            <a:noFill/>
                          </a:ln>
                          <a:solidFill>
                            <a:srgbClr val="000000"/>
                          </a:solidFill>
                          <a:effectLst/>
                          <a:latin typeface="Times" charset="0"/>
                          <a:ea typeface="ＭＳ Ｐゴシック" charset="-128"/>
                        </a:rPr>
                        <a:t>58.6%</a:t>
                      </a:r>
                      <a:endParaRPr kumimoji="0" lang="en-US" altLang="en-US" sz="1600" b="0" i="0" u="none" strike="noStrike" cap="none" normalizeH="0" baseline="0" dirty="0">
                        <a:ln>
                          <a:noFill/>
                        </a:ln>
                        <a:solidFill>
                          <a:srgbClr val="000000"/>
                        </a:solidFill>
                        <a:effectLst/>
                        <a:latin typeface="Times" charset="0"/>
                        <a:ea typeface="ＭＳ Ｐゴシック" charset="-128"/>
                      </a:endParaRPr>
                    </a:p>
                  </a:txBody>
                  <a:tcPr marT="45721" marB="45721"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CDCDC"/>
                    </a:solidFill>
                  </a:tcPr>
                </a:tc>
              </a:tr>
              <a:tr h="479425">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rgbClr val="000000"/>
                          </a:solidFill>
                          <a:effectLst/>
                          <a:latin typeface="Times" charset="0"/>
                          <a:ea typeface="ＭＳ Ｐゴシック" charset="-128"/>
                        </a:rPr>
                        <a:t>Japan</a:t>
                      </a:r>
                    </a:p>
                  </a:txBody>
                  <a:tcPr marT="45721" marB="45721"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EEEEE"/>
                    </a:solid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altLang="en-US" sz="1600" b="0" i="0" u="none" strike="noStrike" cap="none" normalizeH="0" baseline="0" dirty="0">
                          <a:ln>
                            <a:noFill/>
                          </a:ln>
                          <a:solidFill>
                            <a:srgbClr val="000000"/>
                          </a:solidFill>
                          <a:effectLst/>
                          <a:latin typeface="Times" charset="0"/>
                          <a:ea typeface="ＭＳ Ｐゴシック" charset="-128"/>
                        </a:rPr>
                        <a:t>PBV= </a:t>
                      </a:r>
                      <a:r>
                        <a:rPr kumimoji="0" lang="en-US" altLang="en-US" sz="1600" b="0" i="0" u="none" strike="noStrike" cap="none" normalizeH="0" baseline="0" dirty="0" smtClean="0">
                          <a:ln>
                            <a:noFill/>
                          </a:ln>
                          <a:solidFill>
                            <a:srgbClr val="000000"/>
                          </a:solidFill>
                          <a:effectLst/>
                          <a:latin typeface="Times" charset="0"/>
                          <a:ea typeface="ＭＳ Ｐゴシック" charset="-128"/>
                        </a:rPr>
                        <a:t>1.03 </a:t>
                      </a:r>
                      <a:r>
                        <a:rPr kumimoji="0" lang="en-US" altLang="en-US" sz="1600" b="0" i="0" u="none" strike="noStrike" cap="none" normalizeH="0" baseline="0" dirty="0">
                          <a:ln>
                            <a:noFill/>
                          </a:ln>
                          <a:solidFill>
                            <a:srgbClr val="000000"/>
                          </a:solidFill>
                          <a:effectLst/>
                          <a:latin typeface="Times" charset="0"/>
                          <a:ea typeface="ＭＳ Ｐゴシック" charset="-128"/>
                        </a:rPr>
                        <a:t>+ </a:t>
                      </a:r>
                      <a:r>
                        <a:rPr kumimoji="0" lang="en-US" altLang="en-US" sz="1600" b="0" i="0" u="none" strike="noStrike" cap="none" normalizeH="0" baseline="0" dirty="0" smtClean="0">
                          <a:ln>
                            <a:noFill/>
                          </a:ln>
                          <a:solidFill>
                            <a:srgbClr val="000000"/>
                          </a:solidFill>
                          <a:effectLst/>
                          <a:latin typeface="Times" charset="0"/>
                          <a:ea typeface="ＭＳ Ｐゴシック" charset="-128"/>
                        </a:rPr>
                        <a:t>3.11 </a:t>
                      </a:r>
                      <a:r>
                        <a:rPr kumimoji="0" lang="en-US" altLang="en-US" sz="1600" b="0" i="0" u="none" strike="noStrike" cap="none" normalizeH="0" baseline="0" dirty="0" err="1">
                          <a:ln>
                            <a:noFill/>
                          </a:ln>
                          <a:solidFill>
                            <a:srgbClr val="000000"/>
                          </a:solidFill>
                          <a:effectLst/>
                          <a:latin typeface="Times" charset="0"/>
                          <a:ea typeface="ＭＳ Ｐゴシック" charset="-128"/>
                        </a:rPr>
                        <a:t>g</a:t>
                      </a:r>
                      <a:r>
                        <a:rPr kumimoji="0" lang="en-US" altLang="en-US" sz="1600" b="0" i="0" u="none" strike="noStrike" cap="none" normalizeH="0" baseline="-25000" dirty="0" err="1">
                          <a:ln>
                            <a:noFill/>
                          </a:ln>
                          <a:solidFill>
                            <a:srgbClr val="000000"/>
                          </a:solidFill>
                          <a:effectLst/>
                          <a:latin typeface="Times" charset="0"/>
                          <a:ea typeface="ＭＳ Ｐゴシック" charset="-128"/>
                        </a:rPr>
                        <a:t>EPS</a:t>
                      </a:r>
                      <a:r>
                        <a:rPr kumimoji="0" lang="en-US" altLang="en-US" sz="1600" b="0" i="0" u="none" strike="noStrike" cap="none" normalizeH="0" baseline="0" dirty="0">
                          <a:ln>
                            <a:noFill/>
                          </a:ln>
                          <a:solidFill>
                            <a:srgbClr val="000000"/>
                          </a:solidFill>
                          <a:effectLst/>
                          <a:latin typeface="Times" charset="0"/>
                          <a:ea typeface="ＭＳ Ｐゴシック" charset="-128"/>
                        </a:rPr>
                        <a:t> </a:t>
                      </a:r>
                      <a:r>
                        <a:rPr kumimoji="0" lang="en-US" altLang="en-US" sz="1600" b="0" i="0" u="none" strike="noStrike" cap="none" normalizeH="0" baseline="0" dirty="0" smtClean="0">
                          <a:ln>
                            <a:noFill/>
                          </a:ln>
                          <a:solidFill>
                            <a:srgbClr val="000000"/>
                          </a:solidFill>
                          <a:effectLst/>
                          <a:latin typeface="Times" charset="0"/>
                          <a:ea typeface="ＭＳ Ｐゴシック" charset="-128"/>
                        </a:rPr>
                        <a:t>– 0.64 Beta </a:t>
                      </a:r>
                      <a:r>
                        <a:rPr kumimoji="0" lang="en-US" altLang="en-US" sz="1600" b="0" i="0" u="none" strike="noStrike" cap="none" normalizeH="0" baseline="0" dirty="0">
                          <a:ln>
                            <a:noFill/>
                          </a:ln>
                          <a:solidFill>
                            <a:srgbClr val="000000"/>
                          </a:solidFill>
                          <a:effectLst/>
                          <a:latin typeface="Times" charset="0"/>
                          <a:ea typeface="ＭＳ Ｐゴシック" charset="-128"/>
                        </a:rPr>
                        <a:t>+ </a:t>
                      </a:r>
                      <a:r>
                        <a:rPr kumimoji="0" lang="en-US" altLang="en-US" sz="1600" b="0" i="0" u="none" strike="noStrike" cap="none" normalizeH="0" baseline="0" dirty="0" smtClean="0">
                          <a:ln>
                            <a:noFill/>
                          </a:ln>
                          <a:solidFill>
                            <a:srgbClr val="000000"/>
                          </a:solidFill>
                          <a:effectLst/>
                          <a:latin typeface="Times" charset="0"/>
                          <a:ea typeface="ＭＳ Ｐゴシック" charset="-128"/>
                        </a:rPr>
                        <a:t>0.77 Payout </a:t>
                      </a:r>
                      <a:r>
                        <a:rPr kumimoji="0" lang="en-US" altLang="en-US" sz="1600" b="0" i="0" u="none" strike="noStrike" cap="none" normalizeH="0" baseline="0" dirty="0">
                          <a:ln>
                            <a:noFill/>
                          </a:ln>
                          <a:solidFill>
                            <a:srgbClr val="000000"/>
                          </a:solidFill>
                          <a:effectLst/>
                          <a:latin typeface="Times" charset="0"/>
                          <a:ea typeface="ＭＳ Ｐゴシック" charset="-128"/>
                        </a:rPr>
                        <a:t>+ </a:t>
                      </a:r>
                      <a:r>
                        <a:rPr kumimoji="0" lang="en-US" altLang="en-US" sz="1600" b="0" i="0" u="none" strike="noStrike" cap="none" normalizeH="0" baseline="0" dirty="0" smtClean="0">
                          <a:ln>
                            <a:noFill/>
                          </a:ln>
                          <a:solidFill>
                            <a:srgbClr val="000000"/>
                          </a:solidFill>
                          <a:effectLst/>
                          <a:latin typeface="Times" charset="0"/>
                          <a:ea typeface="ＭＳ Ｐゴシック" charset="-128"/>
                        </a:rPr>
                        <a:t>6.33 </a:t>
                      </a:r>
                      <a:r>
                        <a:rPr kumimoji="0" lang="en-US" altLang="en-US" sz="1600" b="0" i="0" u="none" strike="noStrike" cap="none" normalizeH="0" baseline="0" dirty="0">
                          <a:ln>
                            <a:noFill/>
                          </a:ln>
                          <a:solidFill>
                            <a:srgbClr val="000000"/>
                          </a:solidFill>
                          <a:effectLst/>
                          <a:latin typeface="Times" charset="0"/>
                          <a:ea typeface="ＭＳ Ｐゴシック" charset="-128"/>
                        </a:rPr>
                        <a:t>ROE </a:t>
                      </a:r>
                    </a:p>
                  </a:txBody>
                  <a:tcPr marT="45721" marB="45721"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EEEEE"/>
                    </a:solid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altLang="en-US" sz="1600" b="0" i="0" u="none" strike="noStrike" cap="none" normalizeH="0" baseline="0" dirty="0" smtClean="0">
                          <a:ln>
                            <a:noFill/>
                          </a:ln>
                          <a:solidFill>
                            <a:srgbClr val="000000"/>
                          </a:solidFill>
                          <a:effectLst/>
                          <a:latin typeface="Times" charset="0"/>
                          <a:ea typeface="ＭＳ Ｐゴシック" charset="-128"/>
                        </a:rPr>
                        <a:t>33.9%</a:t>
                      </a:r>
                      <a:endParaRPr kumimoji="0" lang="en-US" altLang="en-US" sz="1600" b="0" i="0" u="none" strike="noStrike" cap="none" normalizeH="0" baseline="0" dirty="0">
                        <a:ln>
                          <a:noFill/>
                        </a:ln>
                        <a:solidFill>
                          <a:srgbClr val="000000"/>
                        </a:solidFill>
                        <a:effectLst/>
                        <a:latin typeface="Times" charset="0"/>
                        <a:ea typeface="ＭＳ Ｐゴシック" charset="-128"/>
                      </a:endParaRPr>
                    </a:p>
                  </a:txBody>
                  <a:tcPr marT="45721" marB="45721"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EEEEE"/>
                    </a:solidFill>
                  </a:tcPr>
                </a:tc>
              </a:tr>
              <a:tr h="774700">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altLang="en-US" sz="1600" b="0" i="0" u="none" strike="noStrike" cap="none" normalizeH="0" baseline="0" dirty="0">
                          <a:ln>
                            <a:noFill/>
                          </a:ln>
                          <a:solidFill>
                            <a:srgbClr val="000000"/>
                          </a:solidFill>
                          <a:effectLst/>
                          <a:latin typeface="Times" charset="0"/>
                          <a:ea typeface="ＭＳ Ｐゴシック" charset="-128"/>
                        </a:rPr>
                        <a:t>Emerging Markets</a:t>
                      </a:r>
                    </a:p>
                  </a:txBody>
                  <a:tcPr marT="45721" marB="45721"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CDCDC"/>
                    </a:solid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altLang="en-US" sz="1600" b="0" i="0" u="none" strike="noStrike" cap="none" normalizeH="0" baseline="0" dirty="0">
                          <a:ln>
                            <a:noFill/>
                          </a:ln>
                          <a:solidFill>
                            <a:srgbClr val="000000"/>
                          </a:solidFill>
                          <a:effectLst/>
                          <a:latin typeface="Times" charset="0"/>
                          <a:ea typeface="ＭＳ Ｐゴシック" charset="-128"/>
                        </a:rPr>
                        <a:t>PBV</a:t>
                      </a:r>
                      <a:r>
                        <a:rPr kumimoji="0" lang="en-US" altLang="en-US" sz="1600" b="0" i="0" u="none" strike="noStrike" cap="none" normalizeH="0" baseline="0" dirty="0" smtClean="0">
                          <a:ln>
                            <a:noFill/>
                          </a:ln>
                          <a:solidFill>
                            <a:srgbClr val="000000"/>
                          </a:solidFill>
                          <a:effectLst/>
                          <a:latin typeface="Times" charset="0"/>
                          <a:ea typeface="ＭＳ Ｐゴシック" charset="-128"/>
                        </a:rPr>
                        <a:t>= -0.44 + 1.27 </a:t>
                      </a:r>
                      <a:r>
                        <a:rPr kumimoji="0" lang="en-US" altLang="en-US" sz="1600" b="0" i="0" u="none" strike="noStrike" cap="none" normalizeH="0" baseline="0" dirty="0" err="1">
                          <a:ln>
                            <a:noFill/>
                          </a:ln>
                          <a:solidFill>
                            <a:srgbClr val="000000"/>
                          </a:solidFill>
                          <a:effectLst/>
                          <a:latin typeface="Times" charset="0"/>
                          <a:ea typeface="ＭＳ Ｐゴシック" charset="-128"/>
                        </a:rPr>
                        <a:t>g</a:t>
                      </a:r>
                      <a:r>
                        <a:rPr kumimoji="0" lang="en-US" altLang="en-US" sz="1600" b="0" i="0" u="none" strike="noStrike" cap="none" normalizeH="0" baseline="-25000" dirty="0" err="1">
                          <a:ln>
                            <a:noFill/>
                          </a:ln>
                          <a:solidFill>
                            <a:srgbClr val="000000"/>
                          </a:solidFill>
                          <a:effectLst/>
                          <a:latin typeface="Times" charset="0"/>
                          <a:ea typeface="ＭＳ Ｐゴシック" charset="-128"/>
                        </a:rPr>
                        <a:t>EPS</a:t>
                      </a:r>
                      <a:r>
                        <a:rPr kumimoji="0" lang="en-US" altLang="en-US" sz="1600" b="0" i="0" u="none" strike="noStrike" cap="none" normalizeH="0" baseline="0" dirty="0">
                          <a:ln>
                            <a:noFill/>
                          </a:ln>
                          <a:solidFill>
                            <a:srgbClr val="000000"/>
                          </a:solidFill>
                          <a:effectLst/>
                          <a:latin typeface="Times" charset="0"/>
                          <a:ea typeface="ＭＳ Ｐゴシック" charset="-128"/>
                        </a:rPr>
                        <a:t> - </a:t>
                      </a:r>
                      <a:r>
                        <a:rPr kumimoji="0" lang="en-US" altLang="en-US" sz="1600" b="0" i="0" u="none" strike="noStrike" cap="none" normalizeH="0" baseline="0" dirty="0" smtClean="0">
                          <a:ln>
                            <a:noFill/>
                          </a:ln>
                          <a:solidFill>
                            <a:srgbClr val="000000"/>
                          </a:solidFill>
                          <a:effectLst/>
                          <a:latin typeface="Times" charset="0"/>
                          <a:ea typeface="ＭＳ Ｐゴシック" charset="-128"/>
                        </a:rPr>
                        <a:t>0.20 </a:t>
                      </a:r>
                      <a:r>
                        <a:rPr kumimoji="0" lang="en-US" altLang="en-US" sz="1600" b="0" i="0" u="none" strike="noStrike" cap="none" normalizeH="0" baseline="0" dirty="0">
                          <a:ln>
                            <a:noFill/>
                          </a:ln>
                          <a:solidFill>
                            <a:srgbClr val="000000"/>
                          </a:solidFill>
                          <a:effectLst/>
                          <a:latin typeface="Times" charset="0"/>
                          <a:ea typeface="ＭＳ Ｐゴシック" charset="-128"/>
                        </a:rPr>
                        <a:t>Beta + </a:t>
                      </a:r>
                      <a:r>
                        <a:rPr kumimoji="0" lang="en-US" altLang="en-US" sz="1600" b="0" i="0" u="none" strike="noStrike" cap="none" normalizeH="0" baseline="0" dirty="0" smtClean="0">
                          <a:ln>
                            <a:noFill/>
                          </a:ln>
                          <a:solidFill>
                            <a:srgbClr val="000000"/>
                          </a:solidFill>
                          <a:effectLst/>
                          <a:latin typeface="Times" charset="0"/>
                          <a:ea typeface="ＭＳ Ｐゴシック" charset="-128"/>
                        </a:rPr>
                        <a:t>0.31 Payout </a:t>
                      </a:r>
                      <a:r>
                        <a:rPr kumimoji="0" lang="en-US" altLang="en-US" sz="1600" b="0" i="0" u="none" strike="noStrike" cap="none" normalizeH="0" baseline="0" dirty="0">
                          <a:ln>
                            <a:noFill/>
                          </a:ln>
                          <a:solidFill>
                            <a:srgbClr val="000000"/>
                          </a:solidFill>
                          <a:effectLst/>
                          <a:latin typeface="Times" charset="0"/>
                          <a:ea typeface="ＭＳ Ｐゴシック" charset="-128"/>
                        </a:rPr>
                        <a:t>+ </a:t>
                      </a:r>
                      <a:r>
                        <a:rPr kumimoji="0" lang="en-US" altLang="en-US" sz="1600" b="0" i="0" u="none" strike="noStrike" cap="none" normalizeH="0" baseline="0" dirty="0" smtClean="0">
                          <a:ln>
                            <a:noFill/>
                          </a:ln>
                          <a:solidFill>
                            <a:srgbClr val="000000"/>
                          </a:solidFill>
                          <a:effectLst/>
                          <a:latin typeface="Times" charset="0"/>
                          <a:ea typeface="ＭＳ Ｐゴシック" charset="-128"/>
                        </a:rPr>
                        <a:t>11.90 ROE </a:t>
                      </a:r>
                      <a:endParaRPr kumimoji="0" lang="en-US" altLang="en-US" sz="1600" b="0" i="0" u="none" strike="noStrike" cap="none" normalizeH="0" baseline="0" dirty="0">
                        <a:ln>
                          <a:noFill/>
                        </a:ln>
                        <a:solidFill>
                          <a:srgbClr val="000000"/>
                        </a:solidFill>
                        <a:effectLst/>
                        <a:latin typeface="Times" charset="0"/>
                        <a:ea typeface="ＭＳ Ｐゴシック" charset="-128"/>
                      </a:endParaRPr>
                    </a:p>
                  </a:txBody>
                  <a:tcPr marT="45721" marB="45721"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CDCDC"/>
                    </a:solid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altLang="en-US" sz="1600" b="0" i="0" u="none" strike="noStrike" cap="none" normalizeH="0" baseline="0" dirty="0" smtClean="0">
                          <a:ln>
                            <a:noFill/>
                          </a:ln>
                          <a:solidFill>
                            <a:srgbClr val="000000"/>
                          </a:solidFill>
                          <a:effectLst/>
                          <a:latin typeface="Times" charset="0"/>
                          <a:ea typeface="ＭＳ Ｐゴシック" charset="-128"/>
                        </a:rPr>
                        <a:t>41.8%</a:t>
                      </a:r>
                      <a:endParaRPr kumimoji="0" lang="en-US" altLang="en-US" sz="1600" b="0" i="0" u="none" strike="noStrike" cap="none" normalizeH="0" baseline="0" dirty="0">
                        <a:ln>
                          <a:noFill/>
                        </a:ln>
                        <a:solidFill>
                          <a:srgbClr val="000000"/>
                        </a:solidFill>
                        <a:effectLst/>
                        <a:latin typeface="Times" charset="0"/>
                        <a:ea typeface="ＭＳ Ｐゴシック" charset="-128"/>
                      </a:endParaRPr>
                    </a:p>
                  </a:txBody>
                  <a:tcPr marT="45721" marB="45721"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CDCDC"/>
                    </a:solidFill>
                  </a:tcPr>
                </a:tc>
              </a:tr>
              <a:tr h="774700">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sz="1600" b="0" i="0" u="none" strike="noStrike" cap="none" normalizeH="0" baseline="0" dirty="0" smtClean="0">
                          <a:ln>
                            <a:noFill/>
                          </a:ln>
                          <a:solidFill>
                            <a:srgbClr val="000000"/>
                          </a:solidFill>
                          <a:effectLst/>
                          <a:latin typeface="Times" charset="0"/>
                        </a:rPr>
                        <a:t>Australia, NZ, Canada</a:t>
                      </a:r>
                    </a:p>
                  </a:txBody>
                  <a:tcPr marT="45721" marB="45721"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CDCDC"/>
                    </a:solid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altLang="en-US" sz="1600" b="0" i="0" u="none" strike="noStrike" cap="none" normalizeH="0" baseline="0" dirty="0" smtClean="0">
                          <a:ln>
                            <a:noFill/>
                          </a:ln>
                          <a:solidFill>
                            <a:srgbClr val="000000"/>
                          </a:solidFill>
                          <a:effectLst/>
                          <a:latin typeface="Times" charset="0"/>
                          <a:ea typeface="ＭＳ Ｐゴシック" charset="-128"/>
                        </a:rPr>
                        <a:t>PBV= 1.08 + 2.03 </a:t>
                      </a:r>
                      <a:r>
                        <a:rPr kumimoji="0" lang="en-US" altLang="en-US" sz="1600" b="0" i="0" u="none" strike="noStrike" cap="none" normalizeH="0" baseline="0" dirty="0" err="1" smtClean="0">
                          <a:ln>
                            <a:noFill/>
                          </a:ln>
                          <a:solidFill>
                            <a:srgbClr val="000000"/>
                          </a:solidFill>
                          <a:effectLst/>
                          <a:latin typeface="Times" charset="0"/>
                          <a:ea typeface="ＭＳ Ｐゴシック" charset="-128"/>
                        </a:rPr>
                        <a:t>g</a:t>
                      </a:r>
                      <a:r>
                        <a:rPr kumimoji="0" lang="en-US" altLang="en-US" sz="1600" b="0" i="0" u="none" strike="noStrike" cap="none" normalizeH="0" baseline="-25000" dirty="0" err="1" smtClean="0">
                          <a:ln>
                            <a:noFill/>
                          </a:ln>
                          <a:solidFill>
                            <a:srgbClr val="000000"/>
                          </a:solidFill>
                          <a:effectLst/>
                          <a:latin typeface="Times" charset="0"/>
                          <a:ea typeface="ＭＳ Ｐゴシック" charset="-128"/>
                        </a:rPr>
                        <a:t>EPS</a:t>
                      </a:r>
                      <a:r>
                        <a:rPr kumimoji="0" lang="en-US" altLang="en-US" sz="1600" b="0" i="0" u="none" strike="noStrike" cap="none" normalizeH="0" baseline="0" dirty="0" smtClean="0">
                          <a:ln>
                            <a:noFill/>
                          </a:ln>
                          <a:solidFill>
                            <a:srgbClr val="000000"/>
                          </a:solidFill>
                          <a:effectLst/>
                          <a:latin typeface="Times" charset="0"/>
                          <a:ea typeface="ＭＳ Ｐゴシック" charset="-128"/>
                        </a:rPr>
                        <a:t> </a:t>
                      </a:r>
                      <a:r>
                        <a:rPr kumimoji="0" lang="en-US" altLang="en-US" sz="1600" b="0" i="0" u="none" strike="noStrike" cap="none" normalizeH="0" baseline="0" dirty="0">
                          <a:ln>
                            <a:noFill/>
                          </a:ln>
                          <a:solidFill>
                            <a:srgbClr val="000000"/>
                          </a:solidFill>
                          <a:effectLst/>
                          <a:latin typeface="Times" charset="0"/>
                          <a:ea typeface="ＭＳ Ｐゴシック" charset="-128"/>
                        </a:rPr>
                        <a:t>- </a:t>
                      </a:r>
                      <a:r>
                        <a:rPr kumimoji="0" lang="en-US" altLang="en-US" sz="1600" b="0" i="0" u="none" strike="noStrike" cap="none" normalizeH="0" baseline="0" dirty="0" smtClean="0">
                          <a:ln>
                            <a:noFill/>
                          </a:ln>
                          <a:solidFill>
                            <a:srgbClr val="000000"/>
                          </a:solidFill>
                          <a:effectLst/>
                          <a:latin typeface="Times" charset="0"/>
                          <a:ea typeface="ＭＳ Ｐゴシック" charset="-128"/>
                        </a:rPr>
                        <a:t>0.66 Beta </a:t>
                      </a:r>
                      <a:r>
                        <a:rPr kumimoji="0" lang="en-US" altLang="en-US" sz="1600" b="0" i="0" u="none" strike="noStrike" cap="none" normalizeH="0" baseline="0" dirty="0">
                          <a:ln>
                            <a:noFill/>
                          </a:ln>
                          <a:solidFill>
                            <a:srgbClr val="000000"/>
                          </a:solidFill>
                          <a:effectLst/>
                          <a:latin typeface="Times" charset="0"/>
                          <a:ea typeface="ＭＳ Ｐゴシック" charset="-128"/>
                        </a:rPr>
                        <a:t>+ </a:t>
                      </a:r>
                      <a:r>
                        <a:rPr kumimoji="0" lang="en-US" altLang="en-US" sz="1600" b="0" i="0" u="none" strike="noStrike" cap="none" normalizeH="0" baseline="0" dirty="0" smtClean="0">
                          <a:ln>
                            <a:noFill/>
                          </a:ln>
                          <a:solidFill>
                            <a:srgbClr val="000000"/>
                          </a:solidFill>
                          <a:effectLst/>
                          <a:latin typeface="Times" charset="0"/>
                          <a:ea typeface="ＭＳ Ｐゴシック" charset="-128"/>
                        </a:rPr>
                        <a:t>0.15 </a:t>
                      </a:r>
                      <a:r>
                        <a:rPr kumimoji="0" lang="en-US" altLang="en-US" sz="1600" b="0" i="0" u="none" strike="noStrike" cap="none" normalizeH="0" baseline="0" dirty="0">
                          <a:ln>
                            <a:noFill/>
                          </a:ln>
                          <a:solidFill>
                            <a:srgbClr val="000000"/>
                          </a:solidFill>
                          <a:effectLst/>
                          <a:latin typeface="Times" charset="0"/>
                          <a:ea typeface="ＭＳ Ｐゴシック" charset="-128"/>
                        </a:rPr>
                        <a:t>Payout + </a:t>
                      </a:r>
                      <a:r>
                        <a:rPr kumimoji="0" lang="en-US" altLang="en-US" sz="1600" b="0" i="0" u="none" strike="noStrike" cap="none" normalizeH="0" baseline="0" dirty="0" smtClean="0">
                          <a:ln>
                            <a:noFill/>
                          </a:ln>
                          <a:solidFill>
                            <a:srgbClr val="000000"/>
                          </a:solidFill>
                          <a:effectLst/>
                          <a:latin typeface="Times" charset="0"/>
                          <a:ea typeface="ＭＳ Ｐゴシック" charset="-128"/>
                        </a:rPr>
                        <a:t>9.75 ROE </a:t>
                      </a:r>
                      <a:endParaRPr kumimoji="0" lang="en-US" altLang="en-US" sz="1600" b="0" i="0" u="none" strike="noStrike" cap="none" normalizeH="0" baseline="0" dirty="0">
                        <a:ln>
                          <a:noFill/>
                        </a:ln>
                        <a:solidFill>
                          <a:srgbClr val="000000"/>
                        </a:solidFill>
                        <a:effectLst/>
                        <a:latin typeface="Times" charset="0"/>
                        <a:ea typeface="ＭＳ Ｐゴシック" charset="-128"/>
                      </a:endParaRPr>
                    </a:p>
                  </a:txBody>
                  <a:tcPr marT="45721" marB="45721"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CDCDC"/>
                    </a:solid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altLang="en-US" sz="1600" b="0" i="0" u="none" strike="noStrike" cap="none" normalizeH="0" baseline="0" dirty="0" smtClean="0">
                          <a:ln>
                            <a:noFill/>
                          </a:ln>
                          <a:solidFill>
                            <a:srgbClr val="000000"/>
                          </a:solidFill>
                          <a:effectLst/>
                          <a:latin typeface="Times" charset="0"/>
                          <a:ea typeface="ＭＳ Ｐゴシック" charset="-128"/>
                        </a:rPr>
                        <a:t>49.0%</a:t>
                      </a:r>
                      <a:endParaRPr kumimoji="0" lang="en-US" altLang="en-US" sz="1600" b="0" i="0" u="none" strike="noStrike" cap="none" normalizeH="0" baseline="0" dirty="0">
                        <a:ln>
                          <a:noFill/>
                        </a:ln>
                        <a:solidFill>
                          <a:srgbClr val="000000"/>
                        </a:solidFill>
                        <a:effectLst/>
                        <a:latin typeface="Times" charset="0"/>
                        <a:ea typeface="ＭＳ Ｐゴシック" charset="-128"/>
                      </a:endParaRPr>
                    </a:p>
                  </a:txBody>
                  <a:tcPr marT="45721" marB="45721"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CDCDC"/>
                    </a:solidFill>
                  </a:tcPr>
                </a:tc>
              </a:tr>
              <a:tr h="498475">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rgbClr val="000000"/>
                          </a:solidFill>
                          <a:effectLst/>
                          <a:latin typeface="Times" charset="0"/>
                          <a:ea typeface="ＭＳ Ｐゴシック" charset="-128"/>
                        </a:rPr>
                        <a:t>Global</a:t>
                      </a:r>
                    </a:p>
                  </a:txBody>
                  <a:tcPr marT="45721" marB="45721"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CDCDC"/>
                    </a:solid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altLang="en-US" sz="1600" b="0" i="0" u="none" strike="noStrike" cap="none" normalizeH="0" baseline="0" dirty="0">
                          <a:ln>
                            <a:noFill/>
                          </a:ln>
                          <a:solidFill>
                            <a:srgbClr val="000000"/>
                          </a:solidFill>
                          <a:effectLst/>
                          <a:latin typeface="Times" charset="0"/>
                          <a:ea typeface="ＭＳ Ｐゴシック" charset="-128"/>
                        </a:rPr>
                        <a:t>PBV= </a:t>
                      </a:r>
                      <a:r>
                        <a:rPr kumimoji="0" lang="en-US" altLang="en-US" sz="1600" b="0" i="0" u="none" strike="noStrike" cap="none" normalizeH="0" baseline="0" dirty="0" smtClean="0">
                          <a:ln>
                            <a:noFill/>
                          </a:ln>
                          <a:solidFill>
                            <a:srgbClr val="000000"/>
                          </a:solidFill>
                          <a:effectLst/>
                          <a:latin typeface="Times" charset="0"/>
                          <a:ea typeface="ＭＳ Ｐゴシック" charset="-128"/>
                        </a:rPr>
                        <a:t>1.43 </a:t>
                      </a:r>
                      <a:r>
                        <a:rPr kumimoji="0" lang="en-US" altLang="en-US" sz="1600" b="0" i="0" u="none" strike="noStrike" cap="none" normalizeH="0" baseline="0" dirty="0">
                          <a:ln>
                            <a:noFill/>
                          </a:ln>
                          <a:solidFill>
                            <a:srgbClr val="000000"/>
                          </a:solidFill>
                          <a:effectLst/>
                          <a:latin typeface="Times" charset="0"/>
                          <a:ea typeface="ＭＳ Ｐゴシック" charset="-128"/>
                        </a:rPr>
                        <a:t>+ </a:t>
                      </a:r>
                      <a:r>
                        <a:rPr kumimoji="0" lang="en-US" altLang="en-US" sz="1600" b="0" i="0" u="none" strike="noStrike" cap="none" normalizeH="0" baseline="0" dirty="0" smtClean="0">
                          <a:ln>
                            <a:noFill/>
                          </a:ln>
                          <a:solidFill>
                            <a:srgbClr val="000000"/>
                          </a:solidFill>
                          <a:effectLst/>
                          <a:latin typeface="Times" charset="0"/>
                          <a:ea typeface="ＭＳ Ｐゴシック" charset="-128"/>
                        </a:rPr>
                        <a:t>1.90 </a:t>
                      </a:r>
                      <a:r>
                        <a:rPr kumimoji="0" lang="en-US" altLang="en-US" sz="1600" b="0" i="0" u="none" strike="noStrike" cap="none" normalizeH="0" baseline="0" dirty="0" err="1">
                          <a:ln>
                            <a:noFill/>
                          </a:ln>
                          <a:solidFill>
                            <a:srgbClr val="000000"/>
                          </a:solidFill>
                          <a:effectLst/>
                          <a:latin typeface="Times" charset="0"/>
                          <a:ea typeface="ＭＳ Ｐゴシック" charset="-128"/>
                        </a:rPr>
                        <a:t>g</a:t>
                      </a:r>
                      <a:r>
                        <a:rPr kumimoji="0" lang="en-US" altLang="en-US" sz="1600" b="0" i="0" u="none" strike="noStrike" cap="none" normalizeH="0" baseline="-25000" dirty="0" err="1">
                          <a:ln>
                            <a:noFill/>
                          </a:ln>
                          <a:solidFill>
                            <a:srgbClr val="000000"/>
                          </a:solidFill>
                          <a:effectLst/>
                          <a:latin typeface="Times" charset="0"/>
                          <a:ea typeface="ＭＳ Ｐゴシック" charset="-128"/>
                        </a:rPr>
                        <a:t>EPS</a:t>
                      </a:r>
                      <a:r>
                        <a:rPr kumimoji="0" lang="en-US" altLang="en-US" sz="1600" b="0" i="0" u="none" strike="noStrike" cap="none" normalizeH="0" baseline="0" dirty="0">
                          <a:ln>
                            <a:noFill/>
                          </a:ln>
                          <a:solidFill>
                            <a:srgbClr val="000000"/>
                          </a:solidFill>
                          <a:effectLst/>
                          <a:latin typeface="Times" charset="0"/>
                          <a:ea typeface="ＭＳ Ｐゴシック" charset="-128"/>
                        </a:rPr>
                        <a:t> - </a:t>
                      </a:r>
                      <a:r>
                        <a:rPr kumimoji="0" lang="en-US" altLang="en-US" sz="1600" b="0" i="0" u="none" strike="noStrike" cap="none" normalizeH="0" baseline="0" dirty="0" smtClean="0">
                          <a:ln>
                            <a:noFill/>
                          </a:ln>
                          <a:solidFill>
                            <a:srgbClr val="000000"/>
                          </a:solidFill>
                          <a:effectLst/>
                          <a:latin typeface="Times" charset="0"/>
                          <a:ea typeface="ＭＳ Ｐゴシック" charset="-128"/>
                        </a:rPr>
                        <a:t>0.57 </a:t>
                      </a:r>
                      <a:r>
                        <a:rPr kumimoji="0" lang="en-US" altLang="en-US" sz="1600" b="0" i="0" u="none" strike="noStrike" cap="none" normalizeH="0" baseline="0" dirty="0">
                          <a:ln>
                            <a:noFill/>
                          </a:ln>
                          <a:solidFill>
                            <a:srgbClr val="000000"/>
                          </a:solidFill>
                          <a:effectLst/>
                          <a:latin typeface="Times" charset="0"/>
                          <a:ea typeface="ＭＳ Ｐゴシック" charset="-128"/>
                        </a:rPr>
                        <a:t>Beta + </a:t>
                      </a:r>
                      <a:r>
                        <a:rPr kumimoji="0" lang="en-US" altLang="en-US" sz="1600" b="0" i="0" u="none" strike="noStrike" cap="none" normalizeH="0" baseline="0" dirty="0" smtClean="0">
                          <a:ln>
                            <a:noFill/>
                          </a:ln>
                          <a:solidFill>
                            <a:srgbClr val="000000"/>
                          </a:solidFill>
                          <a:effectLst/>
                          <a:latin typeface="Times" charset="0"/>
                          <a:ea typeface="ＭＳ Ｐゴシック" charset="-128"/>
                        </a:rPr>
                        <a:t>0.42 Payout +10.95 ROE </a:t>
                      </a:r>
                      <a:endParaRPr kumimoji="0" lang="en-US" altLang="en-US" sz="1600" b="0" i="0" u="none" strike="noStrike" cap="none" normalizeH="0" baseline="0" dirty="0">
                        <a:ln>
                          <a:noFill/>
                        </a:ln>
                        <a:solidFill>
                          <a:srgbClr val="000000"/>
                        </a:solidFill>
                        <a:effectLst/>
                        <a:latin typeface="Times" charset="0"/>
                        <a:ea typeface="ＭＳ Ｐゴシック" charset="-128"/>
                      </a:endParaRPr>
                    </a:p>
                  </a:txBody>
                  <a:tcPr marT="45721" marB="45721"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CDCDC"/>
                    </a:solid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altLang="en-US" sz="1600" b="0" i="0" u="none" strike="noStrike" cap="none" normalizeH="0" baseline="0" dirty="0" smtClean="0">
                          <a:ln>
                            <a:noFill/>
                          </a:ln>
                          <a:solidFill>
                            <a:srgbClr val="000000"/>
                          </a:solidFill>
                          <a:effectLst/>
                          <a:latin typeface="Times" charset="0"/>
                          <a:ea typeface="ＭＳ Ｐゴシック" charset="-128"/>
                        </a:rPr>
                        <a:t>45.2%</a:t>
                      </a:r>
                      <a:endParaRPr kumimoji="0" lang="en-US" altLang="en-US" sz="1600" b="0" i="0" u="none" strike="noStrike" cap="none" normalizeH="0" baseline="0" dirty="0">
                        <a:ln>
                          <a:noFill/>
                        </a:ln>
                        <a:solidFill>
                          <a:srgbClr val="000000"/>
                        </a:solidFill>
                        <a:effectLst/>
                        <a:latin typeface="Times" charset="0"/>
                        <a:ea typeface="ＭＳ Ｐゴシック" charset="-128"/>
                      </a:endParaRPr>
                    </a:p>
                  </a:txBody>
                  <a:tcPr marT="45721" marB="45721"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CDCDC"/>
                    </a:solidFill>
                  </a:tcPr>
                </a:tc>
              </a:tr>
            </a:tbl>
          </a:graphicData>
        </a:graphic>
      </p:graphicFrame>
      <p:sp>
        <p:nvSpPr>
          <p:cNvPr id="204832" name="TextBox 2"/>
          <p:cNvSpPr txBox="1">
            <a:spLocks noChangeArrowheads="1"/>
          </p:cNvSpPr>
          <p:nvPr/>
        </p:nvSpPr>
        <p:spPr bwMode="auto">
          <a:xfrm>
            <a:off x="685800" y="5690426"/>
            <a:ext cx="7526338" cy="10779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600" u="sng"/>
              <a:t>g</a:t>
            </a:r>
            <a:r>
              <a:rPr lang="en-US" altLang="en-US" sz="1600" u="sng" baseline="-25000"/>
              <a:t>EPS</a:t>
            </a:r>
            <a:r>
              <a:rPr lang="en-US" altLang="en-US" sz="1600" u="sng"/>
              <a:t>=Expected Growth</a:t>
            </a:r>
            <a:r>
              <a:rPr lang="en-US" altLang="en-US" sz="1600"/>
              <a:t>: Expected growth in EPS/ Net Income: Next 5 years</a:t>
            </a:r>
          </a:p>
          <a:p>
            <a:r>
              <a:rPr lang="en-US" altLang="en-US" sz="1600" u="sng"/>
              <a:t>Beta</a:t>
            </a:r>
            <a:r>
              <a:rPr lang="en-US" altLang="en-US" sz="1600"/>
              <a:t>: Regression or Bottom up Beta</a:t>
            </a:r>
          </a:p>
          <a:p>
            <a:r>
              <a:rPr lang="en-US" altLang="en-US" sz="1600" u="sng"/>
              <a:t>Payout ratio: </a:t>
            </a:r>
            <a:r>
              <a:rPr lang="en-US" altLang="en-US" sz="1600"/>
              <a:t>Dividends/ Net income from most recent year. Set to zero, if net income &lt; 0</a:t>
            </a:r>
          </a:p>
          <a:p>
            <a:r>
              <a:rPr lang="en-US" altLang="en-US" sz="1600" u="sng"/>
              <a:t>ROE</a:t>
            </a:r>
            <a:r>
              <a:rPr lang="en-US" altLang="en-US" sz="1600"/>
              <a:t>: Net Income/ Book value of equity in most recent year. </a:t>
            </a:r>
          </a:p>
        </p:txBody>
      </p:sp>
      <p:sp>
        <p:nvSpPr>
          <p:cNvPr id="6" name="Slide Number Placeholder 5"/>
          <p:cNvSpPr>
            <a:spLocks noGrp="1"/>
          </p:cNvSpPr>
          <p:nvPr>
            <p:ph type="sldNum"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5371B041-41E1-A04B-8794-C0BA87945876}" type="slidenum">
              <a:rPr lang="en-US" altLang="en-US" sz="1200">
                <a:solidFill>
                  <a:srgbClr val="FFFFFF"/>
                </a:solidFill>
              </a:rPr>
              <a:pPr>
                <a:lnSpc>
                  <a:spcPct val="80000"/>
                </a:lnSpc>
              </a:pPr>
              <a:t>96</a:t>
            </a:fld>
            <a:endParaRPr lang="en-US" altLang="en-US" sz="1200">
              <a:solidFill>
                <a:srgbClr val="FFFFFF"/>
              </a:solidFill>
            </a:endParaRPr>
          </a:p>
        </p:txBody>
      </p:sp>
    </p:spTree>
  </p:cSld>
  <p:clrMapOvr>
    <a:masterClrMapping/>
  </p:clrMapOvr>
  <p:timing>
    <p:tnLst>
      <p:par>
        <p:cTn id="1" dur="indefinite" restart="never" nodeType="tmRoot"/>
      </p:par>
    </p:tnLst>
  </p:timing>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6849" name="Rectangle 2"/>
          <p:cNvSpPr>
            <a:spLocks noGrp="1" noChangeArrowheads="1"/>
          </p:cNvSpPr>
          <p:nvPr>
            <p:ph type="title"/>
          </p:nvPr>
        </p:nvSpPr>
        <p:spPr>
          <a:xfrm>
            <a:off x="612775" y="228600"/>
            <a:ext cx="8153400" cy="990600"/>
          </a:xfrm>
        </p:spPr>
        <p:txBody>
          <a:bodyPr/>
          <a:lstStyle/>
          <a:p>
            <a:pPr eaLnBrk="1" hangingPunct="1"/>
            <a:r>
              <a:rPr lang="en-US" altLang="en-US" dirty="0" smtClean="0">
                <a:ea typeface="ＭＳ Ｐゴシック" charset="-128"/>
              </a:rPr>
              <a:t>III. </a:t>
            </a:r>
            <a:r>
              <a:rPr lang="en-US" altLang="en-US" dirty="0">
                <a:ea typeface="ＭＳ Ｐゴシック" charset="-128"/>
              </a:rPr>
              <a:t>EV/EBITDA – January </a:t>
            </a:r>
            <a:r>
              <a:rPr lang="en-US" altLang="en-US" dirty="0" smtClean="0">
                <a:ea typeface="ＭＳ Ｐゴシック" charset="-128"/>
              </a:rPr>
              <a:t>2017</a:t>
            </a:r>
            <a:endParaRPr lang="en-US" altLang="en-US" dirty="0">
              <a:ea typeface="ＭＳ Ｐゴシック" charset="-128"/>
            </a:endParaRPr>
          </a:p>
        </p:txBody>
      </p:sp>
      <p:graphicFrame>
        <p:nvGraphicFramePr>
          <p:cNvPr id="6" name="Content Placeholder 5"/>
          <p:cNvGraphicFramePr>
            <a:graphicFrameLocks noGrp="1"/>
          </p:cNvGraphicFramePr>
          <p:nvPr>
            <p:ph sz="quarter" idx="1"/>
            <p:extLst>
              <p:ext uri="{D42A27DB-BD31-4B8C-83A1-F6EECF244321}">
                <p14:modId xmlns:p14="http://schemas.microsoft.com/office/powerpoint/2010/main" val="390885530"/>
              </p:ext>
            </p:extLst>
          </p:nvPr>
        </p:nvGraphicFramePr>
        <p:xfrm>
          <a:off x="612775" y="1600200"/>
          <a:ext cx="8226425" cy="4400552"/>
        </p:xfrm>
        <a:graphic>
          <a:graphicData uri="http://schemas.openxmlformats.org/drawingml/2006/table">
            <a:tbl>
              <a:tblPr/>
              <a:tblGrid>
                <a:gridCol w="1381125"/>
                <a:gridCol w="5487988"/>
                <a:gridCol w="1357312"/>
              </a:tblGrid>
              <a:tr h="525463">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altLang="en-US" sz="1800" b="1" i="0" u="none" strike="noStrike" cap="none" normalizeH="0" baseline="0">
                          <a:ln>
                            <a:noFill/>
                          </a:ln>
                          <a:solidFill>
                            <a:srgbClr val="FFFFFF"/>
                          </a:solidFill>
                          <a:effectLst/>
                          <a:latin typeface="Times" charset="0"/>
                          <a:ea typeface="ＭＳ Ｐゴシック" charset="-128"/>
                        </a:rPr>
                        <a:t>Region</a:t>
                      </a:r>
                    </a:p>
                  </a:txBody>
                  <a:tcPr marT="45713" marB="45713"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chemeClr val="accent1"/>
                    </a:solid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altLang="en-US" sz="1800" b="1" i="0" u="none" strike="noStrike" cap="none" normalizeH="0" baseline="0" dirty="0">
                          <a:ln>
                            <a:noFill/>
                          </a:ln>
                          <a:solidFill>
                            <a:srgbClr val="FFFFFF"/>
                          </a:solidFill>
                          <a:effectLst/>
                          <a:latin typeface="Times" charset="0"/>
                          <a:ea typeface="ＭＳ Ｐゴシック" charset="-128"/>
                        </a:rPr>
                        <a:t>Regression – January </a:t>
                      </a:r>
                      <a:r>
                        <a:rPr kumimoji="0" lang="en-US" altLang="en-US" sz="1800" b="1" i="0" u="none" strike="noStrike" cap="none" normalizeH="0" baseline="0" dirty="0" smtClean="0">
                          <a:ln>
                            <a:noFill/>
                          </a:ln>
                          <a:solidFill>
                            <a:srgbClr val="FFFFFF"/>
                          </a:solidFill>
                          <a:effectLst/>
                          <a:latin typeface="Times" charset="0"/>
                          <a:ea typeface="ＭＳ Ｐゴシック" charset="-128"/>
                        </a:rPr>
                        <a:t>2017</a:t>
                      </a:r>
                      <a:endParaRPr kumimoji="0" lang="en-US" altLang="en-US" sz="1800" b="1" i="0" u="none" strike="noStrike" cap="none" normalizeH="0" baseline="0" dirty="0">
                        <a:ln>
                          <a:noFill/>
                        </a:ln>
                        <a:solidFill>
                          <a:srgbClr val="FFFFFF"/>
                        </a:solidFill>
                        <a:effectLst/>
                        <a:latin typeface="Times" charset="0"/>
                        <a:ea typeface="ＭＳ Ｐゴシック" charset="-128"/>
                      </a:endParaRPr>
                    </a:p>
                  </a:txBody>
                  <a:tcPr marT="45713" marB="45713"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chemeClr val="accent1"/>
                    </a:solid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altLang="en-US" sz="1800" b="1" i="0" u="none" strike="noStrike" cap="none" normalizeH="0" baseline="0" dirty="0">
                          <a:ln>
                            <a:noFill/>
                          </a:ln>
                          <a:solidFill>
                            <a:srgbClr val="FFFFFF"/>
                          </a:solidFill>
                          <a:effectLst/>
                          <a:latin typeface="Times" charset="0"/>
                          <a:ea typeface="ＭＳ Ｐゴシック" charset="-128"/>
                        </a:rPr>
                        <a:t>R squared</a:t>
                      </a:r>
                    </a:p>
                  </a:txBody>
                  <a:tcPr marT="45713" marB="45713"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chemeClr val="accent1"/>
                    </a:solidFill>
                  </a:tcPr>
                </a:tc>
              </a:tr>
              <a:tr h="617538">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rgbClr val="000000"/>
                          </a:solidFill>
                          <a:effectLst/>
                          <a:latin typeface="Times" charset="0"/>
                          <a:ea typeface="ＭＳ Ｐゴシック" charset="-128"/>
                        </a:rPr>
                        <a:t>United States</a:t>
                      </a:r>
                    </a:p>
                  </a:txBody>
                  <a:tcPr marT="45713" marB="45713"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rgbClr val="DCDCDC"/>
                    </a:solid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de-DE" altLang="en-US" sz="1600" b="0" i="0" u="none" strike="noStrike" cap="none" normalizeH="0" baseline="0" dirty="0" smtClean="0">
                          <a:ln>
                            <a:noFill/>
                          </a:ln>
                          <a:solidFill>
                            <a:srgbClr val="000000"/>
                          </a:solidFill>
                          <a:effectLst/>
                          <a:latin typeface="Times" charset="0"/>
                          <a:ea typeface="ＭＳ Ｐゴシック" charset="-128"/>
                        </a:rPr>
                        <a:t>EV/EBITDA= 32.54 + 6.30 </a:t>
                      </a:r>
                      <a:r>
                        <a:rPr kumimoji="0" lang="de-DE" altLang="en-US" sz="1600" b="0" i="0" u="none" strike="noStrike" cap="none" normalizeH="0" baseline="0" dirty="0" err="1" smtClean="0">
                          <a:ln>
                            <a:noFill/>
                          </a:ln>
                          <a:solidFill>
                            <a:srgbClr val="000000"/>
                          </a:solidFill>
                          <a:effectLst/>
                          <a:latin typeface="Times" charset="0"/>
                          <a:ea typeface="ＭＳ Ｐゴシック" charset="-128"/>
                        </a:rPr>
                        <a:t>g</a:t>
                      </a:r>
                      <a:r>
                        <a:rPr kumimoji="0" lang="de-DE" altLang="en-US" sz="1600" b="0" i="0" u="none" strike="noStrike" cap="none" normalizeH="0" baseline="0" dirty="0" smtClean="0">
                          <a:ln>
                            <a:noFill/>
                          </a:ln>
                          <a:solidFill>
                            <a:srgbClr val="000000"/>
                          </a:solidFill>
                          <a:effectLst/>
                          <a:latin typeface="Times" charset="0"/>
                          <a:ea typeface="ＭＳ Ｐゴシック" charset="-128"/>
                        </a:rPr>
                        <a:t>  - 27.76 ROIC – 30.10 DFR – 18.10 </a:t>
                      </a:r>
                      <a:r>
                        <a:rPr kumimoji="0" lang="de-DE" altLang="en-US" sz="1600" b="0" i="0" u="none" strike="noStrike" cap="none" normalizeH="0" baseline="0" dirty="0" err="1" smtClean="0">
                          <a:ln>
                            <a:noFill/>
                          </a:ln>
                          <a:solidFill>
                            <a:srgbClr val="000000"/>
                          </a:solidFill>
                          <a:effectLst/>
                          <a:latin typeface="Times" charset="0"/>
                          <a:ea typeface="ＭＳ Ｐゴシック" charset="-128"/>
                        </a:rPr>
                        <a:t>Tax</a:t>
                      </a:r>
                      <a:r>
                        <a:rPr kumimoji="0" lang="de-DE" altLang="en-US" sz="1600" b="0" i="0" u="none" strike="noStrike" cap="none" normalizeH="0" baseline="0" dirty="0" smtClean="0">
                          <a:ln>
                            <a:noFill/>
                          </a:ln>
                          <a:solidFill>
                            <a:srgbClr val="000000"/>
                          </a:solidFill>
                          <a:effectLst/>
                          <a:latin typeface="Times" charset="0"/>
                          <a:ea typeface="ＭＳ Ｐゴシック" charset="-128"/>
                        </a:rPr>
                        <a:t> Rate</a:t>
                      </a:r>
                      <a:endParaRPr kumimoji="0" lang="en-US" altLang="en-US" sz="1600" b="0" i="0" u="none" strike="noStrike" cap="none" normalizeH="0" baseline="0" dirty="0">
                        <a:ln>
                          <a:noFill/>
                        </a:ln>
                        <a:solidFill>
                          <a:srgbClr val="000000"/>
                        </a:solidFill>
                        <a:effectLst/>
                        <a:latin typeface="Times" charset="0"/>
                        <a:ea typeface="ＭＳ Ｐゴシック" charset="-128"/>
                      </a:endParaRPr>
                    </a:p>
                  </a:txBody>
                  <a:tcPr marT="45713" marB="45713"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rgbClr val="DCDCDC"/>
                    </a:solid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altLang="en-US" sz="1600" b="0" i="0" u="none" strike="noStrike" cap="none" normalizeH="0" baseline="0" dirty="0" smtClean="0">
                          <a:ln>
                            <a:noFill/>
                          </a:ln>
                          <a:solidFill>
                            <a:srgbClr val="000000"/>
                          </a:solidFill>
                          <a:effectLst/>
                          <a:latin typeface="Times" charset="0"/>
                          <a:ea typeface="ＭＳ Ｐゴシック" charset="-128"/>
                        </a:rPr>
                        <a:t>10.2%</a:t>
                      </a:r>
                      <a:endParaRPr kumimoji="0" lang="en-US" altLang="en-US" sz="1600" b="0" i="0" u="none" strike="noStrike" cap="none" normalizeH="0" baseline="0" dirty="0">
                        <a:ln>
                          <a:noFill/>
                        </a:ln>
                        <a:solidFill>
                          <a:srgbClr val="000000"/>
                        </a:solidFill>
                        <a:effectLst/>
                        <a:latin typeface="Times" charset="0"/>
                        <a:ea typeface="ＭＳ Ｐゴシック" charset="-128"/>
                      </a:endParaRPr>
                    </a:p>
                  </a:txBody>
                  <a:tcPr marT="45713" marB="45713"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rgbClr val="DCDCDC"/>
                    </a:solidFill>
                  </a:tcPr>
                </a:tc>
              </a:tr>
              <a:tr h="685800">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rgbClr val="000000"/>
                          </a:solidFill>
                          <a:effectLst/>
                          <a:latin typeface="Times" charset="0"/>
                          <a:ea typeface="ＭＳ Ｐゴシック" charset="-128"/>
                        </a:rPr>
                        <a:t>Europe</a:t>
                      </a:r>
                    </a:p>
                  </a:txBody>
                  <a:tcPr marT="45713" marB="45713"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CDCDC"/>
                    </a:solid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de-DE" altLang="en-US" sz="1600" b="0" i="0" u="none" strike="noStrike" cap="none" normalizeH="0" baseline="0" dirty="0" smtClean="0">
                          <a:ln>
                            <a:noFill/>
                          </a:ln>
                          <a:solidFill>
                            <a:srgbClr val="000000"/>
                          </a:solidFill>
                          <a:effectLst/>
                          <a:latin typeface="Times" charset="0"/>
                          <a:ea typeface="ＭＳ Ｐゴシック" charset="-128"/>
                        </a:rPr>
                        <a:t>EV/EBITDA= 17.53 +6.40 </a:t>
                      </a:r>
                      <a:r>
                        <a:rPr kumimoji="0" lang="de-DE" altLang="en-US" sz="1600" b="0" i="0" u="none" strike="noStrike" cap="none" normalizeH="0" baseline="0" dirty="0" err="1" smtClean="0">
                          <a:ln>
                            <a:noFill/>
                          </a:ln>
                          <a:solidFill>
                            <a:srgbClr val="000000"/>
                          </a:solidFill>
                          <a:effectLst/>
                          <a:latin typeface="Times" charset="0"/>
                          <a:ea typeface="ＭＳ Ｐゴシック" charset="-128"/>
                        </a:rPr>
                        <a:t>g</a:t>
                      </a:r>
                      <a:r>
                        <a:rPr kumimoji="0" lang="de-DE" altLang="en-US" sz="1600" b="0" i="0" u="none" strike="noStrike" cap="none" normalizeH="0" baseline="0" dirty="0" smtClean="0">
                          <a:ln>
                            <a:noFill/>
                          </a:ln>
                          <a:solidFill>
                            <a:srgbClr val="000000"/>
                          </a:solidFill>
                          <a:effectLst/>
                          <a:latin typeface="Times" charset="0"/>
                          <a:ea typeface="ＭＳ Ｐゴシック" charset="-128"/>
                        </a:rPr>
                        <a:t>  - 5.65 ROIC – 10.40 DFR – 64.00 </a:t>
                      </a:r>
                      <a:r>
                        <a:rPr kumimoji="0" lang="de-DE" altLang="en-US" sz="1600" b="0" i="0" u="none" strike="noStrike" cap="none" normalizeH="0" baseline="0" dirty="0" err="1" smtClean="0">
                          <a:ln>
                            <a:noFill/>
                          </a:ln>
                          <a:solidFill>
                            <a:srgbClr val="000000"/>
                          </a:solidFill>
                          <a:effectLst/>
                          <a:latin typeface="Times" charset="0"/>
                          <a:ea typeface="ＭＳ Ｐゴシック" charset="-128"/>
                        </a:rPr>
                        <a:t>Tax</a:t>
                      </a:r>
                      <a:r>
                        <a:rPr kumimoji="0" lang="de-DE" altLang="en-US" sz="1600" b="0" i="0" u="none" strike="noStrike" cap="none" normalizeH="0" baseline="0" dirty="0" smtClean="0">
                          <a:ln>
                            <a:noFill/>
                          </a:ln>
                          <a:solidFill>
                            <a:srgbClr val="000000"/>
                          </a:solidFill>
                          <a:effectLst/>
                          <a:latin typeface="Times" charset="0"/>
                          <a:ea typeface="ＭＳ Ｐゴシック" charset="-128"/>
                        </a:rPr>
                        <a:t> Rate</a:t>
                      </a:r>
                      <a:endParaRPr kumimoji="0" lang="en-US" altLang="en-US" sz="1600" b="0" i="0" u="none" strike="noStrike" cap="none" normalizeH="0" baseline="0" dirty="0">
                        <a:ln>
                          <a:noFill/>
                        </a:ln>
                        <a:solidFill>
                          <a:srgbClr val="000000"/>
                        </a:solidFill>
                        <a:effectLst/>
                        <a:latin typeface="Times" charset="0"/>
                        <a:ea typeface="ＭＳ Ｐゴシック" charset="-128"/>
                      </a:endParaRPr>
                    </a:p>
                  </a:txBody>
                  <a:tcPr marT="45713" marB="45713"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CDCDC"/>
                    </a:solid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altLang="en-US" sz="1600" b="0" i="0" u="none" strike="noStrike" cap="none" normalizeH="0" baseline="0" dirty="0" smtClean="0">
                          <a:ln>
                            <a:noFill/>
                          </a:ln>
                          <a:solidFill>
                            <a:srgbClr val="000000"/>
                          </a:solidFill>
                          <a:effectLst/>
                          <a:latin typeface="Times" charset="0"/>
                          <a:ea typeface="ＭＳ Ｐゴシック" charset="-128"/>
                        </a:rPr>
                        <a:t>3.3%</a:t>
                      </a:r>
                      <a:endParaRPr kumimoji="0" lang="en-US" altLang="en-US" sz="1600" b="0" i="0" u="none" strike="noStrike" cap="none" normalizeH="0" baseline="0" dirty="0">
                        <a:ln>
                          <a:noFill/>
                        </a:ln>
                        <a:solidFill>
                          <a:srgbClr val="000000"/>
                        </a:solidFill>
                        <a:effectLst/>
                        <a:latin typeface="Times" charset="0"/>
                        <a:ea typeface="ＭＳ Ｐゴシック" charset="-128"/>
                      </a:endParaRPr>
                    </a:p>
                  </a:txBody>
                  <a:tcPr marT="45713" marB="45713"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CDCDC"/>
                    </a:solidFill>
                  </a:tcPr>
                </a:tc>
              </a:tr>
              <a:tr h="614363">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rgbClr val="000000"/>
                          </a:solidFill>
                          <a:effectLst/>
                          <a:latin typeface="Times" charset="0"/>
                          <a:ea typeface="ＭＳ Ｐゴシック" charset="-128"/>
                        </a:rPr>
                        <a:t>Japan</a:t>
                      </a:r>
                    </a:p>
                  </a:txBody>
                  <a:tcPr marT="45713" marB="45713"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EEEEE"/>
                    </a:solid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de-DE" altLang="en-US" sz="1600" b="0" i="0" u="none" strike="noStrike" cap="none" normalizeH="0" baseline="0" dirty="0" smtClean="0">
                          <a:ln>
                            <a:noFill/>
                          </a:ln>
                          <a:solidFill>
                            <a:srgbClr val="000000"/>
                          </a:solidFill>
                          <a:effectLst/>
                          <a:latin typeface="Times" charset="0"/>
                          <a:ea typeface="ＭＳ Ｐゴシック" charset="-128"/>
                        </a:rPr>
                        <a:t>EV/EBITDA= 5.75 + 2.34 </a:t>
                      </a:r>
                      <a:r>
                        <a:rPr kumimoji="0" lang="de-DE" altLang="en-US" sz="1600" b="0" i="0" u="none" strike="noStrike" cap="none" normalizeH="0" baseline="0" dirty="0" err="1" smtClean="0">
                          <a:ln>
                            <a:noFill/>
                          </a:ln>
                          <a:solidFill>
                            <a:srgbClr val="000000"/>
                          </a:solidFill>
                          <a:effectLst/>
                          <a:latin typeface="Times" charset="0"/>
                          <a:ea typeface="ＭＳ Ｐゴシック" charset="-128"/>
                        </a:rPr>
                        <a:t>g</a:t>
                      </a:r>
                      <a:r>
                        <a:rPr kumimoji="0" lang="de-DE" altLang="en-US" sz="1600" b="0" i="0" u="none" strike="noStrike" cap="none" normalizeH="0" baseline="0" dirty="0" smtClean="0">
                          <a:ln>
                            <a:noFill/>
                          </a:ln>
                          <a:solidFill>
                            <a:srgbClr val="000000"/>
                          </a:solidFill>
                          <a:effectLst/>
                          <a:latin typeface="Times" charset="0"/>
                          <a:ea typeface="ＭＳ Ｐゴシック" charset="-128"/>
                        </a:rPr>
                        <a:t>  - 1.47 ROIC – 38.00 DFR – 13.40 </a:t>
                      </a:r>
                      <a:r>
                        <a:rPr kumimoji="0" lang="de-DE" altLang="en-US" sz="1600" b="0" i="0" u="none" strike="noStrike" cap="none" normalizeH="0" baseline="0" dirty="0" err="1" smtClean="0">
                          <a:ln>
                            <a:noFill/>
                          </a:ln>
                          <a:solidFill>
                            <a:srgbClr val="000000"/>
                          </a:solidFill>
                          <a:effectLst/>
                          <a:latin typeface="Times" charset="0"/>
                          <a:ea typeface="ＭＳ Ｐゴシック" charset="-128"/>
                        </a:rPr>
                        <a:t>Tax</a:t>
                      </a:r>
                      <a:r>
                        <a:rPr kumimoji="0" lang="de-DE" altLang="en-US" sz="1600" b="0" i="0" u="none" strike="noStrike" cap="none" normalizeH="0" baseline="0" dirty="0" smtClean="0">
                          <a:ln>
                            <a:noFill/>
                          </a:ln>
                          <a:solidFill>
                            <a:srgbClr val="000000"/>
                          </a:solidFill>
                          <a:effectLst/>
                          <a:latin typeface="Times" charset="0"/>
                          <a:ea typeface="ＭＳ Ｐゴシック" charset="-128"/>
                        </a:rPr>
                        <a:t> Rate</a:t>
                      </a:r>
                      <a:endParaRPr kumimoji="0" lang="en-US" altLang="en-US" sz="1600" b="0" i="0" u="none" strike="noStrike" cap="none" normalizeH="0" baseline="0" dirty="0">
                        <a:ln>
                          <a:noFill/>
                        </a:ln>
                        <a:solidFill>
                          <a:srgbClr val="000000"/>
                        </a:solidFill>
                        <a:effectLst/>
                        <a:latin typeface="Times" charset="0"/>
                        <a:ea typeface="ＭＳ Ｐゴシック" charset="-128"/>
                      </a:endParaRPr>
                    </a:p>
                  </a:txBody>
                  <a:tcPr marT="45713" marB="45713"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EEEEE"/>
                    </a:solid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altLang="en-US" sz="1600" b="0" i="0" u="none" strike="noStrike" cap="none" normalizeH="0" baseline="0" dirty="0" smtClean="0">
                          <a:ln>
                            <a:noFill/>
                          </a:ln>
                          <a:solidFill>
                            <a:srgbClr val="000000"/>
                          </a:solidFill>
                          <a:effectLst/>
                          <a:latin typeface="Times" charset="0"/>
                          <a:ea typeface="ＭＳ Ｐゴシック" charset="-128"/>
                        </a:rPr>
                        <a:t>13.8%</a:t>
                      </a:r>
                      <a:endParaRPr kumimoji="0" lang="en-US" altLang="en-US" sz="1600" b="0" i="0" u="none" strike="noStrike" cap="none" normalizeH="0" baseline="0" dirty="0">
                        <a:ln>
                          <a:noFill/>
                        </a:ln>
                        <a:solidFill>
                          <a:srgbClr val="000000"/>
                        </a:solidFill>
                        <a:effectLst/>
                        <a:latin typeface="Times" charset="0"/>
                        <a:ea typeface="ＭＳ Ｐゴシック" charset="-128"/>
                      </a:endParaRPr>
                    </a:p>
                  </a:txBody>
                  <a:tcPr marT="45713" marB="45713"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EEEEE"/>
                    </a:solidFill>
                  </a:tcPr>
                </a:tc>
              </a:tr>
              <a:tr h="688975">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altLang="en-US" sz="1600" b="0" i="0" u="none" strike="noStrike" cap="none" normalizeH="0" baseline="0" dirty="0">
                          <a:ln>
                            <a:noFill/>
                          </a:ln>
                          <a:solidFill>
                            <a:srgbClr val="000000"/>
                          </a:solidFill>
                          <a:effectLst/>
                          <a:latin typeface="Times" charset="0"/>
                          <a:ea typeface="ＭＳ Ｐゴシック" charset="-128"/>
                        </a:rPr>
                        <a:t>Emerging Markets</a:t>
                      </a:r>
                    </a:p>
                  </a:txBody>
                  <a:tcPr marT="45713" marB="45713"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CDCDC"/>
                    </a:solid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de-DE" altLang="en-US" sz="1600" b="0" i="0" u="none" strike="noStrike" cap="none" normalizeH="0" baseline="0" dirty="0" smtClean="0">
                          <a:ln>
                            <a:noFill/>
                          </a:ln>
                          <a:solidFill>
                            <a:srgbClr val="000000"/>
                          </a:solidFill>
                          <a:effectLst/>
                          <a:latin typeface="Times" charset="0"/>
                          <a:ea typeface="ＭＳ Ｐゴシック" charset="-128"/>
                        </a:rPr>
                        <a:t>EV/EBITDA= 37.27 + 9.04 </a:t>
                      </a:r>
                      <a:r>
                        <a:rPr kumimoji="0" lang="de-DE" altLang="en-US" sz="1600" b="0" i="0" u="none" strike="noStrike" cap="none" normalizeH="0" baseline="0" dirty="0" err="1" smtClean="0">
                          <a:ln>
                            <a:noFill/>
                          </a:ln>
                          <a:solidFill>
                            <a:srgbClr val="000000"/>
                          </a:solidFill>
                          <a:effectLst/>
                          <a:latin typeface="Times" charset="0"/>
                          <a:ea typeface="ＭＳ Ｐゴシック" charset="-128"/>
                        </a:rPr>
                        <a:t>g</a:t>
                      </a:r>
                      <a:r>
                        <a:rPr kumimoji="0" lang="de-DE" altLang="en-US" sz="1600" b="0" i="0" u="none" strike="noStrike" cap="none" normalizeH="0" baseline="0" dirty="0" smtClean="0">
                          <a:ln>
                            <a:noFill/>
                          </a:ln>
                          <a:solidFill>
                            <a:srgbClr val="000000"/>
                          </a:solidFill>
                          <a:effectLst/>
                          <a:latin typeface="Times" charset="0"/>
                          <a:ea typeface="ＭＳ Ｐゴシック" charset="-128"/>
                        </a:rPr>
                        <a:t>  -55.58 ROIC – 22.30 DFR – 19.40 </a:t>
                      </a:r>
                      <a:r>
                        <a:rPr kumimoji="0" lang="de-DE" altLang="en-US" sz="1600" b="0" i="0" u="none" strike="noStrike" cap="none" normalizeH="0" baseline="0" dirty="0" err="1" smtClean="0">
                          <a:ln>
                            <a:noFill/>
                          </a:ln>
                          <a:solidFill>
                            <a:srgbClr val="000000"/>
                          </a:solidFill>
                          <a:effectLst/>
                          <a:latin typeface="Times" charset="0"/>
                          <a:ea typeface="ＭＳ Ｐゴシック" charset="-128"/>
                        </a:rPr>
                        <a:t>Tax</a:t>
                      </a:r>
                      <a:r>
                        <a:rPr kumimoji="0" lang="de-DE" altLang="en-US" sz="1600" b="0" i="0" u="none" strike="noStrike" cap="none" normalizeH="0" baseline="0" dirty="0" smtClean="0">
                          <a:ln>
                            <a:noFill/>
                          </a:ln>
                          <a:solidFill>
                            <a:srgbClr val="000000"/>
                          </a:solidFill>
                          <a:effectLst/>
                          <a:latin typeface="Times" charset="0"/>
                          <a:ea typeface="ＭＳ Ｐゴシック" charset="-128"/>
                        </a:rPr>
                        <a:t> Rate</a:t>
                      </a:r>
                      <a:endParaRPr kumimoji="0" lang="en-US" altLang="en-US" sz="1600" b="0" i="0" u="none" strike="noStrike" cap="none" normalizeH="0" baseline="0" dirty="0">
                        <a:ln>
                          <a:noFill/>
                        </a:ln>
                        <a:solidFill>
                          <a:srgbClr val="000000"/>
                        </a:solidFill>
                        <a:effectLst/>
                        <a:latin typeface="Times" charset="0"/>
                        <a:ea typeface="ＭＳ Ｐゴシック" charset="-128"/>
                      </a:endParaRPr>
                    </a:p>
                  </a:txBody>
                  <a:tcPr marT="45713" marB="45713"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CDCDC"/>
                    </a:solid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altLang="en-US" sz="1600" b="0" i="0" u="none" strike="noStrike" cap="none" normalizeH="0" baseline="0" dirty="0" smtClean="0">
                          <a:ln>
                            <a:noFill/>
                          </a:ln>
                          <a:solidFill>
                            <a:srgbClr val="000000"/>
                          </a:solidFill>
                          <a:effectLst/>
                          <a:latin typeface="Times" charset="0"/>
                          <a:ea typeface="ＭＳ Ｐゴシック" charset="-128"/>
                        </a:rPr>
                        <a:t>6.0%</a:t>
                      </a:r>
                      <a:endParaRPr kumimoji="0" lang="en-US" altLang="en-US" sz="1600" b="0" i="0" u="none" strike="noStrike" cap="none" normalizeH="0" baseline="0" dirty="0">
                        <a:ln>
                          <a:noFill/>
                        </a:ln>
                        <a:solidFill>
                          <a:srgbClr val="000000"/>
                        </a:solidFill>
                        <a:effectLst/>
                        <a:latin typeface="Times" charset="0"/>
                        <a:ea typeface="ＭＳ Ｐゴシック" charset="-128"/>
                      </a:endParaRPr>
                    </a:p>
                  </a:txBody>
                  <a:tcPr marT="45713" marB="45713"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CDCDC"/>
                    </a:solidFill>
                  </a:tcPr>
                </a:tc>
              </a:tr>
              <a:tr h="688975">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altLang="en-US" sz="1600" b="0" i="0" u="none" strike="noStrike" cap="none" normalizeH="0" baseline="0" dirty="0" smtClean="0">
                          <a:ln>
                            <a:noFill/>
                          </a:ln>
                          <a:solidFill>
                            <a:srgbClr val="000000"/>
                          </a:solidFill>
                          <a:effectLst/>
                          <a:latin typeface="Times" charset="0"/>
                          <a:ea typeface="ＭＳ Ｐゴシック" charset="-128"/>
                        </a:rPr>
                        <a:t>Australia, NZ &amp; Canada</a:t>
                      </a:r>
                      <a:endParaRPr kumimoji="0" lang="en-US" altLang="en-US" sz="1600" b="0" i="0" u="none" strike="noStrike" cap="none" normalizeH="0" baseline="0" dirty="0">
                        <a:ln>
                          <a:noFill/>
                        </a:ln>
                        <a:solidFill>
                          <a:srgbClr val="000000"/>
                        </a:solidFill>
                        <a:effectLst/>
                        <a:latin typeface="Times" charset="0"/>
                        <a:ea typeface="ＭＳ Ｐゴシック" charset="-128"/>
                      </a:endParaRPr>
                    </a:p>
                  </a:txBody>
                  <a:tcPr marT="45713" marB="45713"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CDCDC"/>
                    </a:solid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de-DE" altLang="en-US" sz="1600" b="0" i="0" u="none" strike="noStrike" cap="none" normalizeH="0" baseline="0" dirty="0" smtClean="0">
                          <a:ln>
                            <a:noFill/>
                          </a:ln>
                          <a:solidFill>
                            <a:srgbClr val="000000"/>
                          </a:solidFill>
                          <a:effectLst/>
                          <a:latin typeface="Times" charset="0"/>
                          <a:ea typeface="ＭＳ Ｐゴシック" charset="-128"/>
                        </a:rPr>
                        <a:t>EV/EBITDA= 12.63+ 11.94 </a:t>
                      </a:r>
                      <a:r>
                        <a:rPr kumimoji="0" lang="de-DE" altLang="en-US" sz="1600" b="0" i="0" u="none" strike="noStrike" cap="none" normalizeH="0" baseline="0" dirty="0" err="1" smtClean="0">
                          <a:ln>
                            <a:noFill/>
                          </a:ln>
                          <a:solidFill>
                            <a:srgbClr val="000000"/>
                          </a:solidFill>
                          <a:effectLst/>
                          <a:latin typeface="Times" charset="0"/>
                          <a:ea typeface="ＭＳ Ｐゴシック" charset="-128"/>
                        </a:rPr>
                        <a:t>g</a:t>
                      </a:r>
                      <a:r>
                        <a:rPr kumimoji="0" lang="de-DE" altLang="en-US" sz="1600" b="0" i="0" u="none" strike="noStrike" cap="none" normalizeH="0" baseline="0" dirty="0" smtClean="0">
                          <a:ln>
                            <a:noFill/>
                          </a:ln>
                          <a:solidFill>
                            <a:srgbClr val="000000"/>
                          </a:solidFill>
                          <a:effectLst/>
                          <a:latin typeface="Times" charset="0"/>
                          <a:ea typeface="ＭＳ Ｐゴシック" charset="-128"/>
                        </a:rPr>
                        <a:t>  - 7.14 ROIC – 6.9 DFR – 4.20 </a:t>
                      </a:r>
                      <a:r>
                        <a:rPr kumimoji="0" lang="de-DE" altLang="en-US" sz="1600" b="0" i="0" u="none" strike="noStrike" cap="none" normalizeH="0" baseline="0" dirty="0" err="1" smtClean="0">
                          <a:ln>
                            <a:noFill/>
                          </a:ln>
                          <a:solidFill>
                            <a:srgbClr val="000000"/>
                          </a:solidFill>
                          <a:effectLst/>
                          <a:latin typeface="Times" charset="0"/>
                          <a:ea typeface="ＭＳ Ｐゴシック" charset="-128"/>
                        </a:rPr>
                        <a:t>Tax</a:t>
                      </a:r>
                      <a:r>
                        <a:rPr kumimoji="0" lang="de-DE" altLang="en-US" sz="1600" b="0" i="0" u="none" strike="noStrike" cap="none" normalizeH="0" baseline="0" dirty="0" smtClean="0">
                          <a:ln>
                            <a:noFill/>
                          </a:ln>
                          <a:solidFill>
                            <a:srgbClr val="000000"/>
                          </a:solidFill>
                          <a:effectLst/>
                          <a:latin typeface="Times" charset="0"/>
                          <a:ea typeface="ＭＳ Ｐゴシック" charset="-128"/>
                        </a:rPr>
                        <a:t> Rate</a:t>
                      </a:r>
                      <a:endParaRPr kumimoji="0" lang="en-US" altLang="en-US" sz="1600" b="0" i="0" u="none" strike="noStrike" cap="none" normalizeH="0" baseline="0" dirty="0">
                        <a:ln>
                          <a:noFill/>
                        </a:ln>
                        <a:solidFill>
                          <a:srgbClr val="000000"/>
                        </a:solidFill>
                        <a:effectLst/>
                        <a:latin typeface="Times" charset="0"/>
                        <a:ea typeface="ＭＳ Ｐゴシック" charset="-128"/>
                      </a:endParaRPr>
                    </a:p>
                  </a:txBody>
                  <a:tcPr marT="45713" marB="45713"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CDCDC"/>
                    </a:solid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altLang="en-US" sz="1600" b="0" i="0" u="none" strike="noStrike" cap="none" normalizeH="0" baseline="0" dirty="0" smtClean="0">
                          <a:ln>
                            <a:noFill/>
                          </a:ln>
                          <a:solidFill>
                            <a:srgbClr val="000000"/>
                          </a:solidFill>
                          <a:effectLst/>
                          <a:latin typeface="Times" charset="0"/>
                          <a:ea typeface="ＭＳ Ｐゴシック" charset="-128"/>
                        </a:rPr>
                        <a:t>5.5%</a:t>
                      </a:r>
                      <a:endParaRPr kumimoji="0" lang="en-US" altLang="en-US" sz="1600" b="0" i="0" u="none" strike="noStrike" cap="none" normalizeH="0" baseline="0" dirty="0">
                        <a:ln>
                          <a:noFill/>
                        </a:ln>
                        <a:solidFill>
                          <a:srgbClr val="000000"/>
                        </a:solidFill>
                        <a:effectLst/>
                        <a:latin typeface="Times" charset="0"/>
                        <a:ea typeface="ＭＳ Ｐゴシック" charset="-128"/>
                      </a:endParaRPr>
                    </a:p>
                  </a:txBody>
                  <a:tcPr marT="45713" marB="45713"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CDCDC"/>
                    </a:solidFill>
                  </a:tcPr>
                </a:tc>
              </a:tr>
              <a:tr h="579438">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rgbClr val="000000"/>
                          </a:solidFill>
                          <a:effectLst/>
                          <a:latin typeface="Times" charset="0"/>
                          <a:ea typeface="ＭＳ Ｐゴシック" charset="-128"/>
                        </a:rPr>
                        <a:t>Global</a:t>
                      </a:r>
                    </a:p>
                  </a:txBody>
                  <a:tcPr marT="45713" marB="45713"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CDCDC"/>
                    </a:solid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de-DE" altLang="en-US" sz="1600" b="0" i="0" u="none" strike="noStrike" cap="none" normalizeH="0" baseline="0" dirty="0">
                          <a:ln>
                            <a:noFill/>
                          </a:ln>
                          <a:solidFill>
                            <a:srgbClr val="000000"/>
                          </a:solidFill>
                          <a:effectLst/>
                          <a:latin typeface="Times" charset="0"/>
                          <a:ea typeface="ＭＳ Ｐゴシック" charset="-128"/>
                        </a:rPr>
                        <a:t>EV/EBITDA= </a:t>
                      </a:r>
                      <a:r>
                        <a:rPr kumimoji="0" lang="de-DE" altLang="en-US" sz="1600" b="0" i="0" u="none" strike="noStrike" cap="none" normalizeH="0" baseline="0" dirty="0" smtClean="0">
                          <a:ln>
                            <a:noFill/>
                          </a:ln>
                          <a:solidFill>
                            <a:srgbClr val="000000"/>
                          </a:solidFill>
                          <a:effectLst/>
                          <a:latin typeface="Times" charset="0"/>
                          <a:ea typeface="ＭＳ Ｐゴシック" charset="-128"/>
                        </a:rPr>
                        <a:t>26.58 </a:t>
                      </a:r>
                      <a:r>
                        <a:rPr kumimoji="0" lang="de-DE" altLang="en-US" sz="1600" b="0" i="0" u="none" strike="noStrike" cap="none" normalizeH="0" baseline="0" dirty="0">
                          <a:ln>
                            <a:noFill/>
                          </a:ln>
                          <a:solidFill>
                            <a:srgbClr val="000000"/>
                          </a:solidFill>
                          <a:effectLst/>
                          <a:latin typeface="Times" charset="0"/>
                          <a:ea typeface="ＭＳ Ｐゴシック" charset="-128"/>
                        </a:rPr>
                        <a:t>+ </a:t>
                      </a:r>
                      <a:r>
                        <a:rPr kumimoji="0" lang="de-DE" altLang="en-US" sz="1600" b="0" i="0" u="none" strike="noStrike" cap="none" normalizeH="0" baseline="0" dirty="0" smtClean="0">
                          <a:ln>
                            <a:noFill/>
                          </a:ln>
                          <a:solidFill>
                            <a:srgbClr val="000000"/>
                          </a:solidFill>
                          <a:effectLst/>
                          <a:latin typeface="Times" charset="0"/>
                          <a:ea typeface="ＭＳ Ｐゴシック" charset="-128"/>
                        </a:rPr>
                        <a:t>4.98 </a:t>
                      </a:r>
                      <a:r>
                        <a:rPr kumimoji="0" lang="de-DE" altLang="en-US" sz="1600" b="0" i="0" u="none" strike="noStrike" cap="none" normalizeH="0" baseline="0" dirty="0" err="1">
                          <a:ln>
                            <a:noFill/>
                          </a:ln>
                          <a:solidFill>
                            <a:srgbClr val="000000"/>
                          </a:solidFill>
                          <a:effectLst/>
                          <a:latin typeface="Times" charset="0"/>
                          <a:ea typeface="ＭＳ Ｐゴシック" charset="-128"/>
                        </a:rPr>
                        <a:t>g</a:t>
                      </a:r>
                      <a:r>
                        <a:rPr kumimoji="0" lang="de-DE" altLang="en-US" sz="1600" b="0" i="0" u="none" strike="noStrike" cap="none" normalizeH="0" baseline="0" dirty="0">
                          <a:ln>
                            <a:noFill/>
                          </a:ln>
                          <a:solidFill>
                            <a:srgbClr val="000000"/>
                          </a:solidFill>
                          <a:effectLst/>
                          <a:latin typeface="Times" charset="0"/>
                          <a:ea typeface="ＭＳ Ｐゴシック" charset="-128"/>
                        </a:rPr>
                        <a:t> </a:t>
                      </a:r>
                      <a:r>
                        <a:rPr kumimoji="0" lang="de-DE" altLang="en-US" sz="1600" b="0" i="0" u="none" strike="noStrike" cap="none" normalizeH="0" baseline="0" dirty="0" smtClean="0">
                          <a:ln>
                            <a:noFill/>
                          </a:ln>
                          <a:solidFill>
                            <a:srgbClr val="000000"/>
                          </a:solidFill>
                          <a:effectLst/>
                          <a:latin typeface="Times" charset="0"/>
                          <a:ea typeface="ＭＳ Ｐゴシック" charset="-128"/>
                        </a:rPr>
                        <a:t> - 25.01 ROIC – 12.80 DFR – 14.40 </a:t>
                      </a:r>
                      <a:r>
                        <a:rPr kumimoji="0" lang="de-DE" altLang="en-US" sz="1600" b="0" i="0" u="none" strike="noStrike" cap="none" normalizeH="0" baseline="0" dirty="0" err="1" smtClean="0">
                          <a:ln>
                            <a:noFill/>
                          </a:ln>
                          <a:solidFill>
                            <a:srgbClr val="000000"/>
                          </a:solidFill>
                          <a:effectLst/>
                          <a:latin typeface="Times" charset="0"/>
                          <a:ea typeface="ＭＳ Ｐゴシック" charset="-128"/>
                        </a:rPr>
                        <a:t>Tax</a:t>
                      </a:r>
                      <a:r>
                        <a:rPr kumimoji="0" lang="de-DE" altLang="en-US" sz="1600" b="0" i="0" u="none" strike="noStrike" cap="none" normalizeH="0" baseline="0" dirty="0" smtClean="0">
                          <a:ln>
                            <a:noFill/>
                          </a:ln>
                          <a:solidFill>
                            <a:srgbClr val="000000"/>
                          </a:solidFill>
                          <a:effectLst/>
                          <a:latin typeface="Times" charset="0"/>
                          <a:ea typeface="ＭＳ Ｐゴシック" charset="-128"/>
                        </a:rPr>
                        <a:t> </a:t>
                      </a:r>
                      <a:r>
                        <a:rPr kumimoji="0" lang="de-DE" altLang="en-US" sz="1600" b="0" i="0" u="none" strike="noStrike" cap="none" normalizeH="0" baseline="0" dirty="0">
                          <a:ln>
                            <a:noFill/>
                          </a:ln>
                          <a:solidFill>
                            <a:srgbClr val="000000"/>
                          </a:solidFill>
                          <a:effectLst/>
                          <a:latin typeface="Times" charset="0"/>
                          <a:ea typeface="ＭＳ Ｐゴシック" charset="-128"/>
                        </a:rPr>
                        <a:t>Rate</a:t>
                      </a:r>
                      <a:endParaRPr kumimoji="0" lang="en-US" altLang="en-US" sz="1600" b="0" i="0" u="none" strike="noStrike" cap="none" normalizeH="0" baseline="0" dirty="0">
                        <a:ln>
                          <a:noFill/>
                        </a:ln>
                        <a:solidFill>
                          <a:srgbClr val="000000"/>
                        </a:solidFill>
                        <a:effectLst/>
                        <a:latin typeface="Times" charset="0"/>
                        <a:ea typeface="ＭＳ Ｐゴシック" charset="-128"/>
                      </a:endParaRPr>
                    </a:p>
                  </a:txBody>
                  <a:tcPr marT="45713" marB="45713"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CDCDC"/>
                    </a:solid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altLang="en-US" sz="1600" b="0" i="0" u="none" strike="noStrike" cap="none" normalizeH="0" baseline="0" dirty="0" smtClean="0">
                          <a:ln>
                            <a:noFill/>
                          </a:ln>
                          <a:solidFill>
                            <a:srgbClr val="000000"/>
                          </a:solidFill>
                          <a:effectLst/>
                          <a:latin typeface="Times" charset="0"/>
                          <a:ea typeface="ＭＳ Ｐゴシック" charset="-128"/>
                        </a:rPr>
                        <a:t>4.5%</a:t>
                      </a:r>
                      <a:endParaRPr kumimoji="0" lang="en-US" altLang="en-US" sz="1600" b="0" i="0" u="none" strike="noStrike" cap="none" normalizeH="0" baseline="0" dirty="0">
                        <a:ln>
                          <a:noFill/>
                        </a:ln>
                        <a:solidFill>
                          <a:srgbClr val="000000"/>
                        </a:solidFill>
                        <a:effectLst/>
                        <a:latin typeface="Times" charset="0"/>
                        <a:ea typeface="ＭＳ Ｐゴシック" charset="-128"/>
                      </a:endParaRPr>
                    </a:p>
                  </a:txBody>
                  <a:tcPr marT="45713" marB="45713"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CDCDC"/>
                    </a:solidFill>
                  </a:tcPr>
                </a:tc>
              </a:tr>
            </a:tbl>
          </a:graphicData>
        </a:graphic>
      </p:graphicFrame>
      <p:sp>
        <p:nvSpPr>
          <p:cNvPr id="206880" name="TextBox 1"/>
          <p:cNvSpPr txBox="1">
            <a:spLocks noChangeArrowheads="1"/>
          </p:cNvSpPr>
          <p:nvPr/>
        </p:nvSpPr>
        <p:spPr bwMode="auto">
          <a:xfrm>
            <a:off x="514004" y="5982914"/>
            <a:ext cx="8199438" cy="923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800" u="sng" dirty="0"/>
              <a:t>g = Expected Revenue Growth</a:t>
            </a:r>
            <a:r>
              <a:rPr lang="en-US" altLang="en-US" sz="1800" dirty="0"/>
              <a:t>: Expected growth in revenues: Near term (2 or 5 years)</a:t>
            </a:r>
          </a:p>
          <a:p>
            <a:r>
              <a:rPr lang="en-US" altLang="en-US" sz="1800" u="sng" dirty="0"/>
              <a:t>DFR = Debt Ratio </a:t>
            </a:r>
            <a:r>
              <a:rPr lang="en-US" altLang="en-US" sz="1800" dirty="0"/>
              <a:t>: Total Debt/ (Total Debt + Market value of equity)</a:t>
            </a:r>
          </a:p>
          <a:p>
            <a:r>
              <a:rPr lang="en-US" altLang="en-US" sz="1800" u="sng" dirty="0"/>
              <a:t>Tax Rate: </a:t>
            </a:r>
            <a:r>
              <a:rPr lang="en-US" altLang="en-US" sz="1800" dirty="0"/>
              <a:t>Effective tax rate in most recent </a:t>
            </a:r>
            <a:r>
              <a:rPr lang="en-US" altLang="en-US" sz="1800" dirty="0" smtClean="0"/>
              <a:t>year 	ROIC = Return on Capital</a:t>
            </a:r>
            <a:endParaRPr lang="en-US" altLang="en-US" sz="1800" dirty="0"/>
          </a:p>
        </p:txBody>
      </p:sp>
      <p:sp>
        <p:nvSpPr>
          <p:cNvPr id="5" name="Slide Number Placeholder 4"/>
          <p:cNvSpPr>
            <a:spLocks noGrp="1"/>
          </p:cNvSpPr>
          <p:nvPr>
            <p:ph type="sldNum"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3F636314-CF7A-7E45-8D9C-D023ED6A56D3}" type="slidenum">
              <a:rPr lang="en-US" altLang="en-US" sz="1200">
                <a:solidFill>
                  <a:srgbClr val="FFFFFF"/>
                </a:solidFill>
              </a:rPr>
              <a:pPr>
                <a:lnSpc>
                  <a:spcPct val="80000"/>
                </a:lnSpc>
              </a:pPr>
              <a:t>97</a:t>
            </a:fld>
            <a:endParaRPr lang="en-US" altLang="en-US" sz="1200">
              <a:solidFill>
                <a:srgbClr val="FFFFFF"/>
              </a:solidFill>
            </a:endParaRPr>
          </a:p>
        </p:txBody>
      </p:sp>
    </p:spTree>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8897" name="Title 1"/>
          <p:cNvSpPr>
            <a:spLocks noGrp="1"/>
          </p:cNvSpPr>
          <p:nvPr>
            <p:ph type="title"/>
          </p:nvPr>
        </p:nvSpPr>
        <p:spPr>
          <a:xfrm>
            <a:off x="612775" y="228600"/>
            <a:ext cx="8153400" cy="990600"/>
          </a:xfrm>
        </p:spPr>
        <p:txBody>
          <a:bodyPr/>
          <a:lstStyle/>
          <a:p>
            <a:pPr eaLnBrk="1" hangingPunct="1"/>
            <a:r>
              <a:rPr lang="en-US" altLang="en-US" dirty="0" smtClean="0">
                <a:ea typeface="ＭＳ Ｐゴシック" charset="-128"/>
              </a:rPr>
              <a:t>IV</a:t>
            </a:r>
            <a:r>
              <a:rPr lang="en-US" altLang="en-US" dirty="0">
                <a:ea typeface="ＭＳ Ｐゴシック" charset="-128"/>
              </a:rPr>
              <a:t>. EV/Sales Regressions across markets…</a:t>
            </a:r>
          </a:p>
        </p:txBody>
      </p:sp>
      <p:graphicFrame>
        <p:nvGraphicFramePr>
          <p:cNvPr id="4" name="Content Placeholder 3"/>
          <p:cNvGraphicFramePr>
            <a:graphicFrameLocks noGrp="1"/>
          </p:cNvGraphicFramePr>
          <p:nvPr>
            <p:ph sz="quarter" idx="1"/>
            <p:extLst>
              <p:ext uri="{D42A27DB-BD31-4B8C-83A1-F6EECF244321}">
                <p14:modId xmlns:p14="http://schemas.microsoft.com/office/powerpoint/2010/main" val="1594820147"/>
              </p:ext>
            </p:extLst>
          </p:nvPr>
        </p:nvGraphicFramePr>
        <p:xfrm>
          <a:off x="328986" y="1393825"/>
          <a:ext cx="8720977" cy="4366125"/>
        </p:xfrm>
        <a:graphic>
          <a:graphicData uri="http://schemas.openxmlformats.org/drawingml/2006/table">
            <a:tbl>
              <a:tblPr/>
              <a:tblGrid>
                <a:gridCol w="1478802"/>
                <a:gridCol w="5806535"/>
                <a:gridCol w="1435640"/>
              </a:tblGrid>
              <a:tr h="338851">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altLang="en-US" sz="1800" b="1" i="0" u="none" strike="noStrike" cap="none" normalizeH="0" baseline="0">
                          <a:ln>
                            <a:noFill/>
                          </a:ln>
                          <a:solidFill>
                            <a:srgbClr val="FFFFFF"/>
                          </a:solidFill>
                          <a:effectLst/>
                          <a:latin typeface="Times" charset="0"/>
                          <a:ea typeface="ＭＳ Ｐゴシック" charset="-128"/>
                        </a:rPr>
                        <a:t>Region</a:t>
                      </a:r>
                    </a:p>
                  </a:txBody>
                  <a:tcPr marT="45708" marB="45708"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chemeClr val="accent1"/>
                    </a:solid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altLang="en-US" sz="1800" b="1" i="0" u="none" strike="noStrike" cap="none" normalizeH="0" baseline="0" dirty="0">
                          <a:ln>
                            <a:noFill/>
                          </a:ln>
                          <a:solidFill>
                            <a:srgbClr val="FFFFFF"/>
                          </a:solidFill>
                          <a:effectLst/>
                          <a:latin typeface="Times" charset="0"/>
                          <a:ea typeface="ＭＳ Ｐゴシック" charset="-128"/>
                        </a:rPr>
                        <a:t>Regression – January </a:t>
                      </a:r>
                      <a:r>
                        <a:rPr kumimoji="0" lang="en-US" altLang="en-US" sz="1800" b="1" i="0" u="none" strike="noStrike" cap="none" normalizeH="0" baseline="0" dirty="0" smtClean="0">
                          <a:ln>
                            <a:noFill/>
                          </a:ln>
                          <a:solidFill>
                            <a:srgbClr val="FFFFFF"/>
                          </a:solidFill>
                          <a:effectLst/>
                          <a:latin typeface="Times" charset="0"/>
                          <a:ea typeface="ＭＳ Ｐゴシック" charset="-128"/>
                        </a:rPr>
                        <a:t>2017</a:t>
                      </a:r>
                      <a:endParaRPr kumimoji="0" lang="en-US" altLang="en-US" sz="1800" b="1" i="0" u="none" strike="noStrike" cap="none" normalizeH="0" baseline="0" dirty="0">
                        <a:ln>
                          <a:noFill/>
                        </a:ln>
                        <a:solidFill>
                          <a:srgbClr val="FFFFFF"/>
                        </a:solidFill>
                        <a:effectLst/>
                        <a:latin typeface="Times" charset="0"/>
                        <a:ea typeface="ＭＳ Ｐゴシック" charset="-128"/>
                      </a:endParaRPr>
                    </a:p>
                  </a:txBody>
                  <a:tcPr marT="45708" marB="45708"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chemeClr val="accent1"/>
                    </a:solid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altLang="en-US" sz="1800" b="1" i="0" u="none" strike="noStrike" cap="none" normalizeH="0" baseline="0">
                          <a:ln>
                            <a:noFill/>
                          </a:ln>
                          <a:solidFill>
                            <a:srgbClr val="FFFFFF"/>
                          </a:solidFill>
                          <a:effectLst/>
                          <a:latin typeface="Times" charset="0"/>
                          <a:ea typeface="ＭＳ Ｐゴシック" charset="-128"/>
                        </a:rPr>
                        <a:t>R Squared</a:t>
                      </a:r>
                    </a:p>
                  </a:txBody>
                  <a:tcPr marT="45708" marB="45708"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chemeClr val="accent1"/>
                    </a:solidFill>
                  </a:tcPr>
                </a:tc>
              </a:tr>
              <a:tr h="629185">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altLang="en-US" sz="1800" b="0" i="0" u="none" strike="noStrike" cap="none" normalizeH="0" baseline="0">
                          <a:ln>
                            <a:noFill/>
                          </a:ln>
                          <a:solidFill>
                            <a:srgbClr val="000000"/>
                          </a:solidFill>
                          <a:effectLst/>
                          <a:latin typeface="Times" charset="0"/>
                          <a:ea typeface="ＭＳ Ｐゴシック" charset="-128"/>
                        </a:rPr>
                        <a:t>United States</a:t>
                      </a:r>
                    </a:p>
                  </a:txBody>
                  <a:tcPr marT="45708" marB="45708"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rgbClr val="DCDCDC"/>
                    </a:solid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altLang="en-US" sz="1800" b="0" i="0" u="none" strike="noStrike" cap="none" normalizeH="0" baseline="0" dirty="0">
                          <a:ln>
                            <a:noFill/>
                          </a:ln>
                          <a:solidFill>
                            <a:srgbClr val="000000"/>
                          </a:solidFill>
                          <a:effectLst/>
                          <a:latin typeface="Times" charset="0"/>
                          <a:ea typeface="ＭＳ Ｐゴシック" charset="-128"/>
                        </a:rPr>
                        <a:t>EV/Sales = </a:t>
                      </a:r>
                      <a:r>
                        <a:rPr kumimoji="0" lang="en-US" altLang="en-US" sz="1800" b="0" i="0" u="none" strike="noStrike" cap="none" normalizeH="0" baseline="0" dirty="0" smtClean="0">
                          <a:ln>
                            <a:noFill/>
                          </a:ln>
                          <a:solidFill>
                            <a:srgbClr val="000000"/>
                          </a:solidFill>
                          <a:effectLst/>
                          <a:latin typeface="Times" charset="0"/>
                          <a:ea typeface="ＭＳ Ｐゴシック" charset="-128"/>
                        </a:rPr>
                        <a:t>5.05</a:t>
                      </a:r>
                      <a:r>
                        <a:rPr kumimoji="0" lang="en-US" altLang="en-US" sz="1800" b="0" i="0" u="none" strike="noStrike" cap="none" normalizeH="0" baseline="0" dirty="0">
                          <a:ln>
                            <a:noFill/>
                          </a:ln>
                          <a:solidFill>
                            <a:srgbClr val="000000"/>
                          </a:solidFill>
                          <a:effectLst/>
                          <a:latin typeface="Times" charset="0"/>
                          <a:ea typeface="ＭＳ Ｐゴシック" charset="-128"/>
                        </a:rPr>
                        <a:t> + </a:t>
                      </a:r>
                      <a:r>
                        <a:rPr kumimoji="0" lang="en-US" altLang="en-US" sz="1800" b="0" i="0" u="none" strike="noStrike" cap="none" normalizeH="0" baseline="0" dirty="0" smtClean="0">
                          <a:ln>
                            <a:noFill/>
                          </a:ln>
                          <a:solidFill>
                            <a:srgbClr val="000000"/>
                          </a:solidFill>
                          <a:effectLst/>
                          <a:latin typeface="Times" charset="0"/>
                          <a:ea typeface="ＭＳ Ｐゴシック" charset="-128"/>
                        </a:rPr>
                        <a:t>26.70 </a:t>
                      </a:r>
                      <a:r>
                        <a:rPr kumimoji="0" lang="en-US" altLang="en-US" sz="1800" b="0" i="0" u="none" strike="noStrike" cap="none" normalizeH="0" baseline="0" dirty="0">
                          <a:ln>
                            <a:noFill/>
                          </a:ln>
                          <a:solidFill>
                            <a:srgbClr val="000000"/>
                          </a:solidFill>
                          <a:effectLst/>
                          <a:latin typeface="Times" charset="0"/>
                          <a:ea typeface="ＭＳ Ｐゴシック" charset="-128"/>
                        </a:rPr>
                        <a:t>g+ </a:t>
                      </a:r>
                      <a:r>
                        <a:rPr kumimoji="0" lang="en-US" altLang="en-US" sz="1800" b="0" i="0" u="none" strike="noStrike" cap="none" normalizeH="0" baseline="0" dirty="0" smtClean="0">
                          <a:ln>
                            <a:noFill/>
                          </a:ln>
                          <a:solidFill>
                            <a:srgbClr val="000000"/>
                          </a:solidFill>
                          <a:effectLst/>
                          <a:latin typeface="Times" charset="0"/>
                          <a:ea typeface="ＭＳ Ｐゴシック" charset="-128"/>
                        </a:rPr>
                        <a:t>1.85 Operating </a:t>
                      </a:r>
                      <a:r>
                        <a:rPr kumimoji="0" lang="en-US" altLang="en-US" sz="1800" b="0" i="0" u="none" strike="noStrike" cap="none" normalizeH="0" baseline="0" dirty="0">
                          <a:ln>
                            <a:noFill/>
                          </a:ln>
                          <a:solidFill>
                            <a:srgbClr val="000000"/>
                          </a:solidFill>
                          <a:effectLst/>
                          <a:latin typeface="Times" charset="0"/>
                          <a:ea typeface="ＭＳ Ｐゴシック" charset="-128"/>
                        </a:rPr>
                        <a:t>Margin </a:t>
                      </a:r>
                      <a:r>
                        <a:rPr kumimoji="0" lang="en-US" altLang="en-US" sz="1800" b="0" i="0" u="none" strike="noStrike" cap="none" normalizeH="0" baseline="0" dirty="0" smtClean="0">
                          <a:ln>
                            <a:noFill/>
                          </a:ln>
                          <a:solidFill>
                            <a:srgbClr val="000000"/>
                          </a:solidFill>
                          <a:effectLst/>
                          <a:latin typeface="Times" charset="0"/>
                          <a:ea typeface="ＭＳ Ｐゴシック" charset="-128"/>
                        </a:rPr>
                        <a:t>– 6.80 DFR</a:t>
                      </a:r>
                      <a:endParaRPr kumimoji="0" lang="en-US" altLang="en-US" sz="1800" b="0" i="0" u="none" strike="noStrike" cap="none" normalizeH="0" baseline="0" dirty="0">
                        <a:ln>
                          <a:noFill/>
                        </a:ln>
                        <a:solidFill>
                          <a:srgbClr val="000000"/>
                        </a:solidFill>
                        <a:effectLst/>
                        <a:latin typeface="Times" charset="0"/>
                        <a:ea typeface="ＭＳ Ｐゴシック" charset="-128"/>
                      </a:endParaRPr>
                    </a:p>
                  </a:txBody>
                  <a:tcPr marT="45708" marB="45708"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rgbClr val="DCDCDC"/>
                    </a:solid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altLang="en-US" sz="1800" b="0" i="0" u="none" strike="noStrike" cap="none" normalizeH="0" baseline="0" dirty="0" smtClean="0">
                          <a:ln>
                            <a:noFill/>
                          </a:ln>
                          <a:solidFill>
                            <a:srgbClr val="000000"/>
                          </a:solidFill>
                          <a:effectLst/>
                          <a:latin typeface="Times" charset="0"/>
                          <a:ea typeface="ＭＳ Ｐゴシック" charset="-128"/>
                        </a:rPr>
                        <a:t>34.9%</a:t>
                      </a:r>
                      <a:endParaRPr kumimoji="0" lang="en-US" altLang="en-US" sz="1800" b="0" i="0" u="none" strike="noStrike" cap="none" normalizeH="0" baseline="0" dirty="0">
                        <a:ln>
                          <a:noFill/>
                        </a:ln>
                        <a:solidFill>
                          <a:srgbClr val="000000"/>
                        </a:solidFill>
                        <a:effectLst/>
                        <a:latin typeface="Times" charset="0"/>
                        <a:ea typeface="ＭＳ Ｐゴシック" charset="-128"/>
                      </a:endParaRPr>
                    </a:p>
                  </a:txBody>
                  <a:tcPr marT="45708" marB="45708"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rgbClr val="DCDCDC"/>
                    </a:solidFill>
                  </a:tcPr>
                </a:tc>
              </a:tr>
              <a:tr h="593005">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altLang="en-US" sz="1800" b="0" i="0" u="none" strike="noStrike" cap="none" normalizeH="0" baseline="0">
                          <a:ln>
                            <a:noFill/>
                          </a:ln>
                          <a:solidFill>
                            <a:srgbClr val="000000"/>
                          </a:solidFill>
                          <a:effectLst/>
                          <a:latin typeface="Times" charset="0"/>
                          <a:ea typeface="ＭＳ Ｐゴシック" charset="-128"/>
                        </a:rPr>
                        <a:t>Europe</a:t>
                      </a:r>
                    </a:p>
                  </a:txBody>
                  <a:tcPr marT="45708" marB="45708"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CDCDC"/>
                    </a:solid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altLang="en-US" sz="1800" b="0" i="0" u="none" strike="noStrike" cap="none" normalizeH="0" baseline="0" dirty="0">
                          <a:ln>
                            <a:noFill/>
                          </a:ln>
                          <a:solidFill>
                            <a:srgbClr val="000000"/>
                          </a:solidFill>
                          <a:effectLst/>
                          <a:latin typeface="Times" charset="0"/>
                          <a:ea typeface="ＭＳ Ｐゴシック" charset="-128"/>
                        </a:rPr>
                        <a:t>EV/Sales = </a:t>
                      </a:r>
                      <a:r>
                        <a:rPr kumimoji="0" lang="en-US" altLang="en-US" sz="1800" b="0" i="0" u="none" strike="noStrike" cap="none" normalizeH="0" baseline="0" dirty="0" smtClean="0">
                          <a:ln>
                            <a:noFill/>
                          </a:ln>
                          <a:solidFill>
                            <a:srgbClr val="000000"/>
                          </a:solidFill>
                          <a:effectLst/>
                          <a:latin typeface="Times" charset="0"/>
                          <a:ea typeface="ＭＳ Ｐゴシック" charset="-128"/>
                        </a:rPr>
                        <a:t>4.46</a:t>
                      </a:r>
                      <a:r>
                        <a:rPr kumimoji="0" lang="en-US" altLang="en-US" sz="1800" b="0" i="0" u="none" strike="noStrike" cap="none" normalizeH="0" baseline="0" dirty="0">
                          <a:ln>
                            <a:noFill/>
                          </a:ln>
                          <a:solidFill>
                            <a:srgbClr val="000000"/>
                          </a:solidFill>
                          <a:effectLst/>
                          <a:latin typeface="Times" charset="0"/>
                          <a:ea typeface="ＭＳ Ｐゴシック" charset="-128"/>
                        </a:rPr>
                        <a:t> </a:t>
                      </a:r>
                      <a:r>
                        <a:rPr kumimoji="0" lang="en-US" altLang="en-US" sz="1800" b="0" i="0" u="none" strike="noStrike" cap="none" normalizeH="0" baseline="0" dirty="0" smtClean="0">
                          <a:ln>
                            <a:noFill/>
                          </a:ln>
                          <a:solidFill>
                            <a:srgbClr val="000000"/>
                          </a:solidFill>
                          <a:effectLst/>
                          <a:latin typeface="Times" charset="0"/>
                          <a:ea typeface="ＭＳ Ｐゴシック" charset="-128"/>
                        </a:rPr>
                        <a:t>-10.90 </a:t>
                      </a:r>
                      <a:r>
                        <a:rPr kumimoji="0" lang="en-US" altLang="en-US" sz="1800" b="0" i="0" u="none" strike="noStrike" cap="none" normalizeH="0" baseline="0" dirty="0">
                          <a:ln>
                            <a:noFill/>
                          </a:ln>
                          <a:solidFill>
                            <a:srgbClr val="000000"/>
                          </a:solidFill>
                          <a:effectLst/>
                          <a:latin typeface="Times" charset="0"/>
                          <a:ea typeface="ＭＳ Ｐゴシック" charset="-128"/>
                        </a:rPr>
                        <a:t>g+ </a:t>
                      </a:r>
                      <a:r>
                        <a:rPr kumimoji="0" lang="en-US" altLang="en-US" sz="1800" b="0" i="0" u="none" strike="noStrike" cap="none" normalizeH="0" baseline="0" dirty="0" smtClean="0">
                          <a:ln>
                            <a:noFill/>
                          </a:ln>
                          <a:solidFill>
                            <a:srgbClr val="000000"/>
                          </a:solidFill>
                          <a:effectLst/>
                          <a:latin typeface="Times" charset="0"/>
                          <a:ea typeface="ＭＳ Ｐゴシック" charset="-128"/>
                        </a:rPr>
                        <a:t>0.47 Operating </a:t>
                      </a:r>
                      <a:r>
                        <a:rPr kumimoji="0" lang="en-US" altLang="en-US" sz="1800" b="0" i="0" u="none" strike="noStrike" cap="none" normalizeH="0" baseline="0" dirty="0">
                          <a:ln>
                            <a:noFill/>
                          </a:ln>
                          <a:solidFill>
                            <a:srgbClr val="000000"/>
                          </a:solidFill>
                          <a:effectLst/>
                          <a:latin typeface="Times" charset="0"/>
                          <a:ea typeface="ＭＳ Ｐゴシック" charset="-128"/>
                        </a:rPr>
                        <a:t>Margin </a:t>
                      </a:r>
                      <a:r>
                        <a:rPr kumimoji="0" lang="en-US" altLang="en-US" sz="1800" b="0" i="0" u="none" strike="noStrike" cap="none" normalizeH="0" baseline="0" dirty="0" smtClean="0">
                          <a:ln>
                            <a:noFill/>
                          </a:ln>
                          <a:solidFill>
                            <a:srgbClr val="000000"/>
                          </a:solidFill>
                          <a:effectLst/>
                          <a:latin typeface="Times" charset="0"/>
                          <a:ea typeface="ＭＳ Ｐゴシック" charset="-128"/>
                        </a:rPr>
                        <a:t>- 5.20 DFR</a:t>
                      </a:r>
                      <a:endParaRPr kumimoji="0" lang="en-US" altLang="en-US" sz="1800" b="0" i="0" u="none" strike="noStrike" cap="none" normalizeH="0" baseline="0" dirty="0">
                        <a:ln>
                          <a:noFill/>
                        </a:ln>
                        <a:solidFill>
                          <a:srgbClr val="000000"/>
                        </a:solidFill>
                        <a:effectLst/>
                        <a:latin typeface="Times" charset="0"/>
                        <a:ea typeface="ＭＳ Ｐゴシック" charset="-128"/>
                      </a:endParaRPr>
                    </a:p>
                  </a:txBody>
                  <a:tcPr marT="45708" marB="45708"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CDCDC"/>
                    </a:solid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altLang="en-US" sz="1800" b="0" i="0" u="none" strike="noStrike" cap="none" normalizeH="0" baseline="0" dirty="0" smtClean="0">
                          <a:ln>
                            <a:noFill/>
                          </a:ln>
                          <a:solidFill>
                            <a:srgbClr val="000000"/>
                          </a:solidFill>
                          <a:effectLst/>
                          <a:latin typeface="Times" charset="0"/>
                          <a:ea typeface="ＭＳ Ｐゴシック" charset="-128"/>
                        </a:rPr>
                        <a:t>36.1%</a:t>
                      </a:r>
                      <a:endParaRPr kumimoji="0" lang="en-US" altLang="en-US" sz="1800" b="0" i="0" u="none" strike="noStrike" cap="none" normalizeH="0" baseline="0" dirty="0">
                        <a:ln>
                          <a:noFill/>
                        </a:ln>
                        <a:solidFill>
                          <a:srgbClr val="000000"/>
                        </a:solidFill>
                        <a:effectLst/>
                        <a:latin typeface="Times" charset="0"/>
                        <a:ea typeface="ＭＳ Ｐゴシック" charset="-128"/>
                      </a:endParaRPr>
                    </a:p>
                  </a:txBody>
                  <a:tcPr marT="45708" marB="45708"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CDCDC"/>
                    </a:solidFill>
                  </a:tcPr>
                </a:tc>
              </a:tr>
              <a:tr h="593005">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altLang="en-US" sz="1800" b="0" i="0" u="none" strike="noStrike" cap="none" normalizeH="0" baseline="0">
                          <a:ln>
                            <a:noFill/>
                          </a:ln>
                          <a:solidFill>
                            <a:srgbClr val="000000"/>
                          </a:solidFill>
                          <a:effectLst/>
                          <a:latin typeface="Times" charset="0"/>
                          <a:ea typeface="ＭＳ Ｐゴシック" charset="-128"/>
                        </a:rPr>
                        <a:t>Japan</a:t>
                      </a:r>
                    </a:p>
                  </a:txBody>
                  <a:tcPr marT="45708" marB="45708"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EEEEE"/>
                    </a:solid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altLang="en-US" sz="1800" b="0" i="0" u="none" strike="noStrike" cap="none" normalizeH="0" baseline="0" dirty="0">
                          <a:ln>
                            <a:noFill/>
                          </a:ln>
                          <a:solidFill>
                            <a:srgbClr val="000000"/>
                          </a:solidFill>
                          <a:effectLst/>
                          <a:latin typeface="Times" charset="0"/>
                          <a:ea typeface="ＭＳ Ｐゴシック" charset="-128"/>
                        </a:rPr>
                        <a:t>EV/Sales = </a:t>
                      </a:r>
                      <a:r>
                        <a:rPr kumimoji="0" lang="en-US" altLang="en-US" sz="1800" b="0" i="0" u="none" strike="noStrike" cap="none" normalizeH="0" baseline="0" dirty="0" smtClean="0">
                          <a:ln>
                            <a:noFill/>
                          </a:ln>
                          <a:solidFill>
                            <a:srgbClr val="000000"/>
                          </a:solidFill>
                          <a:effectLst/>
                          <a:latin typeface="Times" charset="0"/>
                          <a:ea typeface="ＭＳ Ｐゴシック" charset="-128"/>
                        </a:rPr>
                        <a:t>2.13</a:t>
                      </a:r>
                      <a:r>
                        <a:rPr kumimoji="0" lang="en-US" altLang="en-US" sz="1800" b="0" i="0" u="none" strike="noStrike" cap="none" normalizeH="0" baseline="0" dirty="0">
                          <a:ln>
                            <a:noFill/>
                          </a:ln>
                          <a:solidFill>
                            <a:srgbClr val="000000"/>
                          </a:solidFill>
                          <a:effectLst/>
                          <a:latin typeface="Times" charset="0"/>
                          <a:ea typeface="ＭＳ Ｐゴシック" charset="-128"/>
                        </a:rPr>
                        <a:t> </a:t>
                      </a:r>
                      <a:r>
                        <a:rPr kumimoji="0" lang="en-US" altLang="en-US" sz="1800" b="0" i="0" u="none" strike="noStrike" cap="none" normalizeH="0" baseline="0" dirty="0" smtClean="0">
                          <a:ln>
                            <a:noFill/>
                          </a:ln>
                          <a:solidFill>
                            <a:srgbClr val="000000"/>
                          </a:solidFill>
                          <a:effectLst/>
                          <a:latin typeface="Times" charset="0"/>
                          <a:ea typeface="ＭＳ Ｐゴシック" charset="-128"/>
                        </a:rPr>
                        <a:t>+ 39.3 </a:t>
                      </a:r>
                      <a:r>
                        <a:rPr kumimoji="0" lang="en-US" altLang="en-US" sz="1800" b="0" i="0" u="none" strike="noStrike" cap="none" normalizeH="0" baseline="0" dirty="0">
                          <a:ln>
                            <a:noFill/>
                          </a:ln>
                          <a:solidFill>
                            <a:srgbClr val="000000"/>
                          </a:solidFill>
                          <a:effectLst/>
                          <a:latin typeface="Times" charset="0"/>
                          <a:ea typeface="ＭＳ Ｐゴシック" charset="-128"/>
                        </a:rPr>
                        <a:t>g+ </a:t>
                      </a:r>
                      <a:r>
                        <a:rPr kumimoji="0" lang="en-US" altLang="en-US" sz="1800" b="0" i="0" u="none" strike="noStrike" cap="none" normalizeH="0" baseline="0" dirty="0" smtClean="0">
                          <a:ln>
                            <a:noFill/>
                          </a:ln>
                          <a:solidFill>
                            <a:srgbClr val="000000"/>
                          </a:solidFill>
                          <a:effectLst/>
                          <a:latin typeface="Times" charset="0"/>
                          <a:ea typeface="ＭＳ Ｐゴシック" charset="-128"/>
                        </a:rPr>
                        <a:t>4.12 </a:t>
                      </a:r>
                      <a:r>
                        <a:rPr kumimoji="0" lang="en-US" altLang="en-US" sz="1800" b="0" i="0" u="none" strike="noStrike" cap="none" normalizeH="0" baseline="0" dirty="0">
                          <a:ln>
                            <a:noFill/>
                          </a:ln>
                          <a:solidFill>
                            <a:srgbClr val="000000"/>
                          </a:solidFill>
                          <a:effectLst/>
                          <a:latin typeface="Times" charset="0"/>
                          <a:ea typeface="ＭＳ Ｐゴシック" charset="-128"/>
                        </a:rPr>
                        <a:t>Operating Margin </a:t>
                      </a:r>
                      <a:r>
                        <a:rPr kumimoji="0" lang="mr-IN" altLang="en-US" sz="1800" b="0" i="0" u="none" strike="noStrike" cap="none" normalizeH="0" baseline="0" dirty="0" smtClean="0">
                          <a:ln>
                            <a:noFill/>
                          </a:ln>
                          <a:solidFill>
                            <a:srgbClr val="000000"/>
                          </a:solidFill>
                          <a:effectLst/>
                          <a:latin typeface="Times" charset="0"/>
                          <a:ea typeface="ＭＳ Ｐゴシック" charset="-128"/>
                        </a:rPr>
                        <a:t>–</a:t>
                      </a:r>
                      <a:r>
                        <a:rPr kumimoji="0" lang="en-US" altLang="en-US" sz="1800" b="0" i="0" u="none" strike="noStrike" cap="none" normalizeH="0" baseline="0" dirty="0" smtClean="0">
                          <a:ln>
                            <a:noFill/>
                          </a:ln>
                          <a:solidFill>
                            <a:srgbClr val="000000"/>
                          </a:solidFill>
                          <a:effectLst/>
                          <a:latin typeface="Times" charset="0"/>
                          <a:ea typeface="ＭＳ Ｐゴシック" charset="-128"/>
                        </a:rPr>
                        <a:t> 2.40 DFR</a:t>
                      </a:r>
                      <a:endParaRPr kumimoji="0" lang="en-US" altLang="en-US" sz="1800" b="0" i="0" u="none" strike="noStrike" cap="none" normalizeH="0" baseline="0" dirty="0">
                        <a:ln>
                          <a:noFill/>
                        </a:ln>
                        <a:solidFill>
                          <a:srgbClr val="000000"/>
                        </a:solidFill>
                        <a:effectLst/>
                        <a:latin typeface="Times" charset="0"/>
                        <a:ea typeface="ＭＳ Ｐゴシック" charset="-128"/>
                      </a:endParaRPr>
                    </a:p>
                  </a:txBody>
                  <a:tcPr marT="45708" marB="45708"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EEEEE"/>
                    </a:solid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altLang="en-US" sz="1800" b="0" i="0" u="none" strike="noStrike" cap="none" normalizeH="0" baseline="0" dirty="0" smtClean="0">
                          <a:ln>
                            <a:noFill/>
                          </a:ln>
                          <a:solidFill>
                            <a:srgbClr val="000000"/>
                          </a:solidFill>
                          <a:effectLst/>
                          <a:latin typeface="Times" charset="0"/>
                          <a:ea typeface="ＭＳ Ｐゴシック" charset="-128"/>
                        </a:rPr>
                        <a:t>34.7%</a:t>
                      </a:r>
                      <a:endParaRPr kumimoji="0" lang="en-US" altLang="en-US" sz="1800" b="0" i="0" u="none" strike="noStrike" cap="none" normalizeH="0" baseline="0" dirty="0">
                        <a:ln>
                          <a:noFill/>
                        </a:ln>
                        <a:solidFill>
                          <a:srgbClr val="000000"/>
                        </a:solidFill>
                        <a:effectLst/>
                        <a:latin typeface="Times" charset="0"/>
                        <a:ea typeface="ＭＳ Ｐゴシック" charset="-128"/>
                      </a:endParaRPr>
                    </a:p>
                  </a:txBody>
                  <a:tcPr marT="45708" marB="45708"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EEEEE"/>
                    </a:solidFill>
                  </a:tcPr>
                </a:tc>
              </a:tr>
              <a:tr h="593005">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altLang="en-US" sz="1800" b="0" i="0" u="none" strike="noStrike" cap="none" normalizeH="0" baseline="0" dirty="0">
                          <a:ln>
                            <a:noFill/>
                          </a:ln>
                          <a:solidFill>
                            <a:srgbClr val="000000"/>
                          </a:solidFill>
                          <a:effectLst/>
                          <a:latin typeface="Times" charset="0"/>
                          <a:ea typeface="ＭＳ Ｐゴシック" charset="-128"/>
                        </a:rPr>
                        <a:t>Emerging Markets</a:t>
                      </a:r>
                    </a:p>
                  </a:txBody>
                  <a:tcPr marT="45708" marB="45708"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CDCDC"/>
                    </a:solid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altLang="en-US" sz="1800" b="0" i="0" u="none" strike="noStrike" cap="none" normalizeH="0" baseline="0" dirty="0">
                          <a:ln>
                            <a:noFill/>
                          </a:ln>
                          <a:solidFill>
                            <a:srgbClr val="000000"/>
                          </a:solidFill>
                          <a:effectLst/>
                          <a:latin typeface="Times" charset="0"/>
                          <a:ea typeface="ＭＳ Ｐゴシック" charset="-128"/>
                        </a:rPr>
                        <a:t>EV/Sales = </a:t>
                      </a:r>
                      <a:r>
                        <a:rPr kumimoji="0" lang="en-US" altLang="en-US" sz="1800" b="0" i="0" u="none" strike="noStrike" cap="none" normalizeH="0" baseline="0" dirty="0" smtClean="0">
                          <a:ln>
                            <a:noFill/>
                          </a:ln>
                          <a:solidFill>
                            <a:srgbClr val="000000"/>
                          </a:solidFill>
                          <a:effectLst/>
                          <a:latin typeface="Times" charset="0"/>
                          <a:ea typeface="ＭＳ Ｐゴシック" charset="-128"/>
                        </a:rPr>
                        <a:t>3.38 + 9.61 </a:t>
                      </a:r>
                      <a:r>
                        <a:rPr kumimoji="0" lang="en-US" altLang="en-US" sz="1800" b="0" i="0" u="none" strike="noStrike" cap="none" normalizeH="0" baseline="0" dirty="0">
                          <a:ln>
                            <a:noFill/>
                          </a:ln>
                          <a:solidFill>
                            <a:srgbClr val="000000"/>
                          </a:solidFill>
                          <a:effectLst/>
                          <a:latin typeface="Times" charset="0"/>
                          <a:ea typeface="ＭＳ Ｐゴシック" charset="-128"/>
                        </a:rPr>
                        <a:t>g+ </a:t>
                      </a:r>
                      <a:r>
                        <a:rPr kumimoji="0" lang="en-US" altLang="en-US" sz="1800" b="0" i="0" u="none" strike="noStrike" cap="none" normalizeH="0" baseline="0" dirty="0" smtClean="0">
                          <a:ln>
                            <a:noFill/>
                          </a:ln>
                          <a:solidFill>
                            <a:srgbClr val="000000"/>
                          </a:solidFill>
                          <a:effectLst/>
                          <a:latin typeface="Times" charset="0"/>
                          <a:ea typeface="ＭＳ Ｐゴシック" charset="-128"/>
                        </a:rPr>
                        <a:t> 1.08 </a:t>
                      </a:r>
                      <a:r>
                        <a:rPr kumimoji="0" lang="en-US" altLang="en-US" sz="1800" b="0" i="0" u="none" strike="noStrike" cap="none" normalizeH="0" baseline="0" dirty="0">
                          <a:ln>
                            <a:noFill/>
                          </a:ln>
                          <a:solidFill>
                            <a:srgbClr val="000000"/>
                          </a:solidFill>
                          <a:effectLst/>
                          <a:latin typeface="Times" charset="0"/>
                          <a:ea typeface="ＭＳ Ｐゴシック" charset="-128"/>
                        </a:rPr>
                        <a:t>Operating Margin </a:t>
                      </a:r>
                      <a:r>
                        <a:rPr kumimoji="0" lang="en-US" altLang="en-US" sz="1800" b="0" i="0" u="none" strike="noStrike" cap="none" normalizeH="0" baseline="0" dirty="0" smtClean="0">
                          <a:ln>
                            <a:noFill/>
                          </a:ln>
                          <a:solidFill>
                            <a:srgbClr val="000000"/>
                          </a:solidFill>
                          <a:effectLst/>
                          <a:latin typeface="Times" charset="0"/>
                          <a:ea typeface="ＭＳ Ｐゴシック" charset="-128"/>
                        </a:rPr>
                        <a:t>-4.70 DFR</a:t>
                      </a:r>
                      <a:endParaRPr kumimoji="0" lang="en-US" altLang="en-US" sz="1800" b="0" i="0" u="none" strike="noStrike" cap="none" normalizeH="0" baseline="0" dirty="0">
                        <a:ln>
                          <a:noFill/>
                        </a:ln>
                        <a:solidFill>
                          <a:srgbClr val="000000"/>
                        </a:solidFill>
                        <a:effectLst/>
                        <a:latin typeface="Times" charset="0"/>
                        <a:ea typeface="ＭＳ Ｐゴシック" charset="-128"/>
                      </a:endParaRPr>
                    </a:p>
                  </a:txBody>
                  <a:tcPr marT="45708" marB="45708"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CDCDC"/>
                    </a:solid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altLang="en-US" sz="1800" b="0" i="0" u="none" strike="noStrike" cap="none" normalizeH="0" baseline="0" dirty="0" smtClean="0">
                          <a:ln>
                            <a:noFill/>
                          </a:ln>
                          <a:solidFill>
                            <a:srgbClr val="000000"/>
                          </a:solidFill>
                          <a:effectLst/>
                          <a:latin typeface="Times" charset="0"/>
                          <a:ea typeface="ＭＳ Ｐゴシック" charset="-128"/>
                        </a:rPr>
                        <a:t>39.3%</a:t>
                      </a:r>
                      <a:endParaRPr kumimoji="0" lang="en-US" altLang="en-US" sz="1800" b="0" i="0" u="none" strike="noStrike" cap="none" normalizeH="0" baseline="0" dirty="0">
                        <a:ln>
                          <a:noFill/>
                        </a:ln>
                        <a:solidFill>
                          <a:srgbClr val="000000"/>
                        </a:solidFill>
                        <a:effectLst/>
                        <a:latin typeface="Times" charset="0"/>
                        <a:ea typeface="ＭＳ Ｐゴシック" charset="-128"/>
                      </a:endParaRPr>
                    </a:p>
                  </a:txBody>
                  <a:tcPr marT="45708" marB="45708"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CDCDC"/>
                    </a:solidFill>
                  </a:tcPr>
                </a:tc>
              </a:tr>
              <a:tr h="847160">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altLang="en-US" sz="1800" b="0" i="0" u="none" strike="noStrike" cap="none" normalizeH="0" baseline="0" dirty="0" smtClean="0">
                          <a:ln>
                            <a:noFill/>
                          </a:ln>
                          <a:solidFill>
                            <a:srgbClr val="000000"/>
                          </a:solidFill>
                          <a:effectLst/>
                          <a:latin typeface="Times" charset="0"/>
                          <a:ea typeface="ＭＳ Ｐゴシック" charset="-128"/>
                        </a:rPr>
                        <a:t>Australia, NZ &amp; Canada</a:t>
                      </a:r>
                      <a:endParaRPr kumimoji="0" lang="en-US" altLang="en-US" sz="1800" b="0" i="0" u="none" strike="noStrike" cap="none" normalizeH="0" baseline="0" dirty="0">
                        <a:ln>
                          <a:noFill/>
                        </a:ln>
                        <a:solidFill>
                          <a:srgbClr val="000000"/>
                        </a:solidFill>
                        <a:effectLst/>
                        <a:latin typeface="Times" charset="0"/>
                        <a:ea typeface="ＭＳ Ｐゴシック" charset="-128"/>
                      </a:endParaRPr>
                    </a:p>
                  </a:txBody>
                  <a:tcPr marT="45708" marB="45708"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CDCDC"/>
                    </a:solid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altLang="en-US" sz="1800" b="0" i="0" u="none" strike="noStrike" cap="none" normalizeH="0" baseline="0" dirty="0">
                          <a:ln>
                            <a:noFill/>
                          </a:ln>
                          <a:solidFill>
                            <a:srgbClr val="000000"/>
                          </a:solidFill>
                          <a:effectLst/>
                          <a:latin typeface="Times" charset="0"/>
                          <a:ea typeface="ＭＳ Ｐゴシック" charset="-128"/>
                        </a:rPr>
                        <a:t>EV/Sales = </a:t>
                      </a:r>
                      <a:r>
                        <a:rPr kumimoji="0" lang="en-US" altLang="en-US" sz="1800" b="0" i="0" u="none" strike="noStrike" cap="none" normalizeH="0" baseline="0" dirty="0" smtClean="0">
                          <a:ln>
                            <a:noFill/>
                          </a:ln>
                          <a:solidFill>
                            <a:srgbClr val="000000"/>
                          </a:solidFill>
                          <a:effectLst/>
                          <a:latin typeface="Times" charset="0"/>
                          <a:ea typeface="ＭＳ Ｐゴシック" charset="-128"/>
                        </a:rPr>
                        <a:t>-0.35</a:t>
                      </a:r>
                      <a:r>
                        <a:rPr kumimoji="0" lang="en-US" altLang="en-US" sz="1800" b="0" i="0" u="none" strike="noStrike" cap="none" normalizeH="0" baseline="0" dirty="0">
                          <a:ln>
                            <a:noFill/>
                          </a:ln>
                          <a:solidFill>
                            <a:srgbClr val="000000"/>
                          </a:solidFill>
                          <a:effectLst/>
                          <a:latin typeface="Times" charset="0"/>
                          <a:ea typeface="ＭＳ Ｐゴシック" charset="-128"/>
                        </a:rPr>
                        <a:t> + </a:t>
                      </a:r>
                      <a:r>
                        <a:rPr kumimoji="0" lang="en-US" altLang="en-US" sz="1800" b="0" i="0" u="none" strike="noStrike" cap="none" normalizeH="0" baseline="0" dirty="0" smtClean="0">
                          <a:ln>
                            <a:noFill/>
                          </a:ln>
                          <a:solidFill>
                            <a:srgbClr val="000000"/>
                          </a:solidFill>
                          <a:effectLst/>
                          <a:latin typeface="Times" charset="0"/>
                          <a:ea typeface="ＭＳ Ｐゴシック" charset="-128"/>
                        </a:rPr>
                        <a:t>12.03 </a:t>
                      </a:r>
                      <a:r>
                        <a:rPr kumimoji="0" lang="en-US" altLang="en-US" sz="1800" b="0" i="0" u="none" strike="noStrike" cap="none" normalizeH="0" baseline="0" dirty="0">
                          <a:ln>
                            <a:noFill/>
                          </a:ln>
                          <a:solidFill>
                            <a:srgbClr val="000000"/>
                          </a:solidFill>
                          <a:effectLst/>
                          <a:latin typeface="Times" charset="0"/>
                          <a:ea typeface="ＭＳ Ｐゴシック" charset="-128"/>
                        </a:rPr>
                        <a:t>g+ </a:t>
                      </a:r>
                      <a:r>
                        <a:rPr kumimoji="0" lang="en-US" altLang="en-US" sz="1800" b="0" i="0" u="none" strike="noStrike" cap="none" normalizeH="0" baseline="0" dirty="0" smtClean="0">
                          <a:ln>
                            <a:noFill/>
                          </a:ln>
                          <a:solidFill>
                            <a:srgbClr val="000000"/>
                          </a:solidFill>
                          <a:effectLst/>
                          <a:latin typeface="Times" charset="0"/>
                          <a:ea typeface="ＭＳ Ｐゴシック" charset="-128"/>
                        </a:rPr>
                        <a:t>5.34 Operating </a:t>
                      </a:r>
                      <a:r>
                        <a:rPr kumimoji="0" lang="en-US" altLang="en-US" sz="1800" b="0" i="0" u="none" strike="noStrike" cap="none" normalizeH="0" baseline="0" dirty="0">
                          <a:ln>
                            <a:noFill/>
                          </a:ln>
                          <a:solidFill>
                            <a:srgbClr val="000000"/>
                          </a:solidFill>
                          <a:effectLst/>
                          <a:latin typeface="Times" charset="0"/>
                          <a:ea typeface="ＭＳ Ｐゴシック" charset="-128"/>
                        </a:rPr>
                        <a:t>Margin + </a:t>
                      </a:r>
                      <a:r>
                        <a:rPr kumimoji="0" lang="en-US" altLang="en-US" sz="1800" b="0" i="0" u="none" strike="noStrike" cap="none" normalizeH="0" baseline="0" dirty="0" smtClean="0">
                          <a:ln>
                            <a:noFill/>
                          </a:ln>
                          <a:solidFill>
                            <a:srgbClr val="000000"/>
                          </a:solidFill>
                          <a:effectLst/>
                          <a:latin typeface="Times" charset="0"/>
                          <a:ea typeface="ＭＳ Ｐゴシック" charset="-128"/>
                        </a:rPr>
                        <a:t>13.95 DFR</a:t>
                      </a:r>
                      <a:endParaRPr kumimoji="0" lang="en-US" altLang="en-US" sz="1800" b="0" i="0" u="none" strike="noStrike" cap="none" normalizeH="0" baseline="0" dirty="0">
                        <a:ln>
                          <a:noFill/>
                        </a:ln>
                        <a:solidFill>
                          <a:srgbClr val="000000"/>
                        </a:solidFill>
                        <a:effectLst/>
                        <a:latin typeface="Times" charset="0"/>
                        <a:ea typeface="ＭＳ Ｐゴシック" charset="-128"/>
                      </a:endParaRPr>
                    </a:p>
                  </a:txBody>
                  <a:tcPr marT="45708" marB="45708"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CDCDC"/>
                    </a:solid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altLang="en-US" sz="1800" b="0" i="0" u="none" strike="noStrike" cap="none" normalizeH="0" baseline="0" dirty="0" smtClean="0">
                          <a:ln>
                            <a:noFill/>
                          </a:ln>
                          <a:solidFill>
                            <a:srgbClr val="000000"/>
                          </a:solidFill>
                          <a:effectLst/>
                          <a:latin typeface="Times" charset="0"/>
                          <a:ea typeface="ＭＳ Ｐゴシック" charset="-128"/>
                        </a:rPr>
                        <a:t>36.3%</a:t>
                      </a:r>
                      <a:endParaRPr kumimoji="0" lang="en-US" altLang="en-US" sz="1800" b="0" i="0" u="none" strike="noStrike" cap="none" normalizeH="0" baseline="0" dirty="0">
                        <a:ln>
                          <a:noFill/>
                        </a:ln>
                        <a:solidFill>
                          <a:srgbClr val="000000"/>
                        </a:solidFill>
                        <a:effectLst/>
                        <a:latin typeface="Times" charset="0"/>
                        <a:ea typeface="ＭＳ Ｐゴシック" charset="-128"/>
                      </a:endParaRPr>
                    </a:p>
                  </a:txBody>
                  <a:tcPr marT="45708" marB="45708"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CDCDC"/>
                    </a:solidFill>
                  </a:tcPr>
                </a:tc>
              </a:tr>
              <a:tr h="593005">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altLang="en-US" sz="1800" b="0" i="0" u="none" strike="noStrike" cap="none" normalizeH="0" baseline="0">
                          <a:ln>
                            <a:noFill/>
                          </a:ln>
                          <a:solidFill>
                            <a:srgbClr val="000000"/>
                          </a:solidFill>
                          <a:effectLst/>
                          <a:latin typeface="Times" charset="0"/>
                          <a:ea typeface="ＭＳ Ｐゴシック" charset="-128"/>
                        </a:rPr>
                        <a:t>Global</a:t>
                      </a:r>
                    </a:p>
                  </a:txBody>
                  <a:tcPr marT="45708" marB="45708"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CDCDC"/>
                    </a:solid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altLang="en-US" sz="1800" b="0" i="0" u="none" strike="noStrike" cap="none" normalizeH="0" baseline="0" dirty="0">
                          <a:ln>
                            <a:noFill/>
                          </a:ln>
                          <a:solidFill>
                            <a:srgbClr val="000000"/>
                          </a:solidFill>
                          <a:effectLst/>
                          <a:latin typeface="Times" charset="0"/>
                          <a:ea typeface="ＭＳ Ｐゴシック" charset="-128"/>
                        </a:rPr>
                        <a:t>EV/Sales </a:t>
                      </a:r>
                      <a:r>
                        <a:rPr kumimoji="0" lang="en-US" altLang="en-US" sz="1800" b="0" i="0" u="none" strike="noStrike" cap="none" normalizeH="0" baseline="0" dirty="0" smtClean="0">
                          <a:ln>
                            <a:noFill/>
                          </a:ln>
                          <a:solidFill>
                            <a:srgbClr val="000000"/>
                          </a:solidFill>
                          <a:effectLst/>
                          <a:latin typeface="Times" charset="0"/>
                          <a:ea typeface="ＭＳ Ｐゴシック" charset="-128"/>
                        </a:rPr>
                        <a:t>=</a:t>
                      </a:r>
                      <a:r>
                        <a:rPr kumimoji="0" lang="is-IS" altLang="en-US" sz="1800" b="0" i="0" u="none" strike="noStrike" cap="none" normalizeH="0" baseline="0" dirty="0" smtClean="0">
                          <a:ln>
                            <a:noFill/>
                          </a:ln>
                          <a:solidFill>
                            <a:srgbClr val="000000"/>
                          </a:solidFill>
                          <a:effectLst/>
                          <a:latin typeface="Times" charset="0"/>
                          <a:ea typeface="ＭＳ Ｐゴシック" charset="-128"/>
                        </a:rPr>
                        <a:t>4.09+ 16.80 </a:t>
                      </a:r>
                      <a:r>
                        <a:rPr kumimoji="0" lang="is-IS" altLang="en-US" sz="1800" b="0" i="0" u="none" strike="noStrike" cap="none" normalizeH="0" baseline="0" dirty="0">
                          <a:ln>
                            <a:noFill/>
                          </a:ln>
                          <a:solidFill>
                            <a:srgbClr val="000000"/>
                          </a:solidFill>
                          <a:effectLst/>
                          <a:latin typeface="Times" charset="0"/>
                          <a:ea typeface="ＭＳ Ｐゴシック" charset="-128"/>
                        </a:rPr>
                        <a:t>g+ </a:t>
                      </a:r>
                      <a:r>
                        <a:rPr kumimoji="0" lang="is-IS" altLang="en-US" sz="1800" b="0" i="0" u="none" strike="noStrike" cap="none" normalizeH="0" baseline="0" dirty="0" smtClean="0">
                          <a:ln>
                            <a:noFill/>
                          </a:ln>
                          <a:solidFill>
                            <a:srgbClr val="000000"/>
                          </a:solidFill>
                          <a:effectLst/>
                          <a:latin typeface="Times" charset="0"/>
                          <a:ea typeface="ＭＳ Ｐゴシック" charset="-128"/>
                        </a:rPr>
                        <a:t>1.86 Op</a:t>
                      </a:r>
                      <a:r>
                        <a:rPr kumimoji="0" lang="is-IS" altLang="en-US" sz="1800" b="0" i="0" u="none" strike="noStrike" cap="none" normalizeH="0" baseline="0" dirty="0">
                          <a:ln>
                            <a:noFill/>
                          </a:ln>
                          <a:solidFill>
                            <a:srgbClr val="000000"/>
                          </a:solidFill>
                          <a:effectLst/>
                          <a:latin typeface="Times" charset="0"/>
                          <a:ea typeface="ＭＳ Ｐゴシック" charset="-128"/>
                        </a:rPr>
                        <a:t>. Margin </a:t>
                      </a:r>
                      <a:r>
                        <a:rPr kumimoji="0" lang="is-IS" altLang="en-US" sz="1800" b="0" i="0" u="none" strike="noStrike" cap="none" normalizeH="0" baseline="0" dirty="0" smtClean="0">
                          <a:ln>
                            <a:noFill/>
                          </a:ln>
                          <a:solidFill>
                            <a:srgbClr val="000000"/>
                          </a:solidFill>
                          <a:effectLst/>
                          <a:latin typeface="Times" charset="0"/>
                          <a:ea typeface="ＭＳ Ｐゴシック" charset="-128"/>
                        </a:rPr>
                        <a:t>- 5.10 DFR</a:t>
                      </a:r>
                      <a:endParaRPr kumimoji="0" lang="en-US" altLang="en-US" sz="1800" b="0" i="0" u="none" strike="noStrike" cap="none" normalizeH="0" baseline="0" dirty="0">
                        <a:ln>
                          <a:noFill/>
                        </a:ln>
                        <a:solidFill>
                          <a:srgbClr val="000000"/>
                        </a:solidFill>
                        <a:effectLst/>
                        <a:latin typeface="Times" charset="0"/>
                        <a:ea typeface="ＭＳ Ｐゴシック" charset="-128"/>
                      </a:endParaRPr>
                    </a:p>
                  </a:txBody>
                  <a:tcPr marT="45708" marB="45708"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CDCDC"/>
                    </a:solid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altLang="en-US" sz="1800" b="0" i="0" u="none" strike="noStrike" cap="none" normalizeH="0" baseline="0" dirty="0" smtClean="0">
                          <a:ln>
                            <a:noFill/>
                          </a:ln>
                          <a:solidFill>
                            <a:srgbClr val="000000"/>
                          </a:solidFill>
                          <a:effectLst/>
                          <a:latin typeface="Times" charset="0"/>
                          <a:ea typeface="ＭＳ Ｐゴシック" charset="-128"/>
                        </a:rPr>
                        <a:t>33.5%</a:t>
                      </a:r>
                      <a:endParaRPr kumimoji="0" lang="en-US" altLang="en-US" sz="1800" b="0" i="0" u="none" strike="noStrike" cap="none" normalizeH="0" baseline="0" dirty="0">
                        <a:ln>
                          <a:noFill/>
                        </a:ln>
                        <a:solidFill>
                          <a:srgbClr val="000000"/>
                        </a:solidFill>
                        <a:effectLst/>
                        <a:latin typeface="Times" charset="0"/>
                        <a:ea typeface="ＭＳ Ｐゴシック" charset="-128"/>
                      </a:endParaRPr>
                    </a:p>
                  </a:txBody>
                  <a:tcPr marT="45708" marB="45708"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CDCDC"/>
                    </a:solidFill>
                  </a:tcPr>
                </a:tc>
              </a:tr>
            </a:tbl>
          </a:graphicData>
        </a:graphic>
      </p:graphicFrame>
      <p:sp>
        <p:nvSpPr>
          <p:cNvPr id="208928" name="TextBox 1"/>
          <p:cNvSpPr txBox="1">
            <a:spLocks noChangeArrowheads="1"/>
          </p:cNvSpPr>
          <p:nvPr/>
        </p:nvSpPr>
        <p:spPr bwMode="auto">
          <a:xfrm>
            <a:off x="45198" y="5916004"/>
            <a:ext cx="8720977" cy="9233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800" u="sng" dirty="0"/>
              <a:t>g =Expected Revenue Growth</a:t>
            </a:r>
            <a:r>
              <a:rPr lang="en-US" altLang="en-US" sz="1800" dirty="0"/>
              <a:t>: Expected growth in revenues: Near term (2 or 5 years)</a:t>
            </a:r>
          </a:p>
          <a:p>
            <a:r>
              <a:rPr lang="en-US" altLang="en-US" sz="1800" u="sng" dirty="0"/>
              <a:t>ERP</a:t>
            </a:r>
            <a:r>
              <a:rPr lang="en-US" altLang="en-US" sz="1800" dirty="0"/>
              <a:t>: ERP for country in which company is incorporated</a:t>
            </a:r>
          </a:p>
          <a:p>
            <a:r>
              <a:rPr lang="en-US" altLang="en-US" sz="1800" u="sng" dirty="0"/>
              <a:t>Tax Rate: </a:t>
            </a:r>
            <a:r>
              <a:rPr lang="en-US" altLang="en-US" sz="1800" dirty="0"/>
              <a:t>Effective tax rate in most recent </a:t>
            </a:r>
            <a:r>
              <a:rPr lang="en-US" altLang="en-US" sz="1800" dirty="0" smtClean="0"/>
              <a:t>year; </a:t>
            </a:r>
            <a:r>
              <a:rPr lang="en-US" altLang="en-US" sz="1800" u="sng" dirty="0" smtClean="0"/>
              <a:t>Operating </a:t>
            </a:r>
            <a:r>
              <a:rPr lang="en-US" altLang="en-US" sz="1800" u="sng" dirty="0"/>
              <a:t>Margin</a:t>
            </a:r>
            <a:r>
              <a:rPr lang="en-US" altLang="en-US" sz="1800" dirty="0"/>
              <a:t>: Operating Income/ Sales</a:t>
            </a:r>
          </a:p>
        </p:txBody>
      </p:sp>
      <p:sp>
        <p:nvSpPr>
          <p:cNvPr id="6" name="Slide Number Placeholder 5"/>
          <p:cNvSpPr>
            <a:spLocks noGrp="1"/>
          </p:cNvSpPr>
          <p:nvPr>
            <p:ph type="sldNum"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F44D87DE-4684-0640-8C70-15B76B78A9D9}" type="slidenum">
              <a:rPr lang="en-US" altLang="en-US" sz="1200">
                <a:solidFill>
                  <a:srgbClr val="FFFFFF"/>
                </a:solidFill>
              </a:rPr>
              <a:pPr>
                <a:lnSpc>
                  <a:spcPct val="80000"/>
                </a:lnSpc>
              </a:pPr>
              <a:t>98</a:t>
            </a:fld>
            <a:endParaRPr lang="en-US" altLang="en-US" sz="1200">
              <a:solidFill>
                <a:srgbClr val="FFFFFF"/>
              </a:solidFill>
            </a:endParaRPr>
          </a:p>
        </p:txBody>
      </p:sp>
    </p:spTree>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5345" name="Rectangle 2"/>
          <p:cNvSpPr>
            <a:spLocks noGrp="1" noChangeArrowheads="1"/>
          </p:cNvSpPr>
          <p:nvPr>
            <p:ph type="title"/>
          </p:nvPr>
        </p:nvSpPr>
        <p:spPr>
          <a:xfrm>
            <a:off x="612775" y="228600"/>
            <a:ext cx="8153400" cy="990600"/>
          </a:xfrm>
        </p:spPr>
        <p:txBody>
          <a:bodyPr>
            <a:normAutofit fontScale="90000"/>
          </a:bodyPr>
          <a:lstStyle/>
          <a:p>
            <a:pPr eaLnBrk="1" fontAlgn="auto" hangingPunct="1">
              <a:spcAft>
                <a:spcPts val="0"/>
              </a:spcAft>
              <a:defRPr/>
            </a:pPr>
            <a:r>
              <a:rPr lang="en-US" smtClean="0">
                <a:ea typeface="+mj-ea"/>
                <a:cs typeface="+mj-cs"/>
              </a:rPr>
              <a:t>Relative Valuation: Some closing propositions</a:t>
            </a:r>
            <a:endParaRPr lang="en-US">
              <a:ea typeface="+mj-ea"/>
              <a:cs typeface="+mj-cs"/>
            </a:endParaRPr>
          </a:p>
        </p:txBody>
      </p:sp>
      <p:sp>
        <p:nvSpPr>
          <p:cNvPr id="181250" name="Rectangle 3"/>
          <p:cNvSpPr>
            <a:spLocks noGrp="1" noChangeArrowheads="1"/>
          </p:cNvSpPr>
          <p:nvPr>
            <p:ph sz="quarter" idx="1"/>
          </p:nvPr>
        </p:nvSpPr>
        <p:spPr>
          <a:xfrm>
            <a:off x="612775" y="1600200"/>
            <a:ext cx="8153400" cy="4495800"/>
          </a:xfrm>
        </p:spPr>
        <p:txBody>
          <a:bodyPr>
            <a:normAutofit fontScale="92500" lnSpcReduction="10000"/>
          </a:bodyPr>
          <a:lstStyle/>
          <a:p>
            <a:pPr marL="320040" indent="-320040" eaLnBrk="1" fontAlgn="auto" hangingPunct="1">
              <a:spcAft>
                <a:spcPts val="0"/>
              </a:spcAft>
              <a:buFont typeface="Wingdings"/>
              <a:buChar char=""/>
              <a:defRPr/>
            </a:pPr>
            <a:r>
              <a:rPr lang="en-US" dirty="0" smtClean="0">
                <a:ea typeface="+mn-ea"/>
                <a:cs typeface="+mn-cs"/>
              </a:rPr>
              <a:t>Proposition 1: In a relative valuation, all that you are concluding is that a stock is under or over valued, relative to your comparable group. </a:t>
            </a:r>
          </a:p>
          <a:p>
            <a:pPr marL="640080" lvl="1" indent="-274320" eaLnBrk="1" fontAlgn="auto" hangingPunct="1">
              <a:spcAft>
                <a:spcPts val="0"/>
              </a:spcAft>
              <a:buFont typeface="Wingdings 2"/>
              <a:buChar char=""/>
              <a:defRPr/>
            </a:pPr>
            <a:r>
              <a:rPr lang="en-US" dirty="0" smtClean="0">
                <a:ea typeface="+mn-ea"/>
              </a:rPr>
              <a:t>Your relative valuation judgment can be right and your stock can be hopelessly over valued at the same time.</a:t>
            </a:r>
          </a:p>
          <a:p>
            <a:pPr marL="320040" indent="-320040" eaLnBrk="1" fontAlgn="auto" hangingPunct="1">
              <a:spcAft>
                <a:spcPts val="0"/>
              </a:spcAft>
              <a:buFont typeface="Wingdings"/>
              <a:buChar char=""/>
              <a:defRPr/>
            </a:pPr>
            <a:r>
              <a:rPr lang="en-US" dirty="0" smtClean="0">
                <a:ea typeface="+mn-ea"/>
                <a:cs typeface="+mn-cs"/>
              </a:rPr>
              <a:t>Proposition 2: In asset valuation, there are no similar assets. Every asset is unique.</a:t>
            </a:r>
          </a:p>
          <a:p>
            <a:pPr marL="640080" lvl="1" indent="-274320" eaLnBrk="1" fontAlgn="auto" hangingPunct="1">
              <a:spcAft>
                <a:spcPts val="0"/>
              </a:spcAft>
              <a:buFont typeface="Wingdings 2"/>
              <a:buChar char=""/>
              <a:defRPr/>
            </a:pPr>
            <a:r>
              <a:rPr lang="en-US" dirty="0" smtClean="0">
                <a:ea typeface="+mn-ea"/>
              </a:rPr>
              <a:t>If you do no</a:t>
            </a:r>
            <a:r>
              <a:rPr lang="en-US" altLang="ja-JP" dirty="0" smtClean="0">
                <a:ea typeface="+mn-ea"/>
              </a:rPr>
              <a:t>t control for fundamental differences in risk, cash flows and growth across firms when comparing how they are priced, your valuation conclusions will reflect your flawed judgments rather than market </a:t>
            </a:r>
            <a:r>
              <a:rPr lang="en-US" altLang="ja-JP" dirty="0" err="1" smtClean="0">
                <a:ea typeface="+mn-ea"/>
              </a:rPr>
              <a:t>misvaluations</a:t>
            </a:r>
            <a:r>
              <a:rPr lang="en-US" altLang="ja-JP" dirty="0" smtClean="0">
                <a:ea typeface="+mn-ea"/>
              </a:rPr>
              <a:t>.</a:t>
            </a:r>
          </a:p>
          <a:p>
            <a:pPr marL="320040" indent="-320040" eaLnBrk="1" fontAlgn="auto" hangingPunct="1">
              <a:spcAft>
                <a:spcPts val="0"/>
              </a:spcAft>
              <a:buFont typeface="Wingdings"/>
              <a:buChar char=""/>
              <a:defRPr/>
            </a:pPr>
            <a:r>
              <a:rPr lang="en-US" altLang="ja-JP" dirty="0" smtClean="0">
                <a:ea typeface="+mn-ea"/>
                <a:cs typeface="+mn-cs"/>
              </a:rPr>
              <a:t>Bottom line: Relative valuation is pricing, not valuation.</a:t>
            </a:r>
            <a:endParaRPr lang="en-US" altLang="ja-JP" dirty="0">
              <a:ea typeface="+mn-ea"/>
              <a:cs typeface="+mn-cs"/>
            </a:endParaRPr>
          </a:p>
        </p:txBody>
      </p:sp>
      <p:sp>
        <p:nvSpPr>
          <p:cNvPr id="210947" name="Footer Placeholder 3"/>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5" name="Slide Number Placeholder 4"/>
          <p:cNvSpPr>
            <a:spLocks noGrp="1"/>
          </p:cNvSpPr>
          <p:nvPr>
            <p:ph type="sldNum"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A8F17EA0-FF7D-EF47-A49A-F5390C7A358E}" type="slidenum">
              <a:rPr lang="en-US" altLang="en-US" sz="1200">
                <a:solidFill>
                  <a:srgbClr val="FFFFFF"/>
                </a:solidFill>
              </a:rPr>
              <a:pPr>
                <a:lnSpc>
                  <a:spcPct val="80000"/>
                </a:lnSpc>
              </a:pPr>
              <a:t>99</a:t>
            </a:fld>
            <a:endParaRPr lang="en-US" altLang="en-US" sz="1200">
              <a:solidFill>
                <a:srgbClr val="FFFFFF"/>
              </a:solidFill>
            </a:endParaRPr>
          </a:p>
        </p:txBody>
      </p:sp>
    </p:spTree>
  </p:cSld>
  <p:clrMapOvr>
    <a:masterClrMapping/>
  </p:clrMapOvr>
  <p:timing>
    <p:tnLst>
      <p:par>
        <p:cTn id="1" dur="indefinite" restart="never" nodeType="tmRoot"/>
      </p:par>
    </p:tnLst>
  </p:timing>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2993"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Choosing Between the Multiples</a:t>
            </a:r>
          </a:p>
        </p:txBody>
      </p:sp>
      <p:sp>
        <p:nvSpPr>
          <p:cNvPr id="187394" name="Rectangle 3"/>
          <p:cNvSpPr>
            <a:spLocks noGrp="1" noChangeArrowheads="1"/>
          </p:cNvSpPr>
          <p:nvPr>
            <p:ph sz="quarter" idx="1"/>
          </p:nvPr>
        </p:nvSpPr>
        <p:spPr>
          <a:xfrm>
            <a:off x="612775" y="1600200"/>
            <a:ext cx="8153400" cy="4495800"/>
          </a:xfrm>
        </p:spPr>
        <p:txBody>
          <a:bodyPr>
            <a:normAutofit fontScale="85000" lnSpcReduction="10000"/>
          </a:bodyPr>
          <a:lstStyle/>
          <a:p>
            <a:pPr marL="320040" indent="-320040" eaLnBrk="1" fontAlgn="auto" hangingPunct="1">
              <a:spcAft>
                <a:spcPts val="0"/>
              </a:spcAft>
              <a:buFont typeface="Wingdings"/>
              <a:buChar char=""/>
              <a:defRPr/>
            </a:pPr>
            <a:r>
              <a:rPr lang="en-US" smtClean="0">
                <a:ea typeface="+mn-ea"/>
                <a:cs typeface="+mn-cs"/>
              </a:rPr>
              <a:t>As presented in this section, there are dozens of multiples that can be potentially used to value an individual firm. </a:t>
            </a:r>
          </a:p>
          <a:p>
            <a:pPr marL="320040" indent="-320040" eaLnBrk="1" fontAlgn="auto" hangingPunct="1">
              <a:spcAft>
                <a:spcPts val="0"/>
              </a:spcAft>
              <a:buFont typeface="Wingdings"/>
              <a:buChar char=""/>
              <a:defRPr/>
            </a:pPr>
            <a:r>
              <a:rPr lang="en-US" smtClean="0">
                <a:ea typeface="+mn-ea"/>
                <a:cs typeface="+mn-cs"/>
              </a:rPr>
              <a:t>In addition, relative valuation can be relative to a sector (or comparable firms) or to the entire market (using the regressions, for instance)</a:t>
            </a:r>
          </a:p>
          <a:p>
            <a:pPr marL="320040" indent="-320040" eaLnBrk="1" fontAlgn="auto" hangingPunct="1">
              <a:spcAft>
                <a:spcPts val="0"/>
              </a:spcAft>
              <a:buFont typeface="Wingdings"/>
              <a:buChar char=""/>
              <a:defRPr/>
            </a:pPr>
            <a:r>
              <a:rPr lang="en-US" smtClean="0">
                <a:ea typeface="+mn-ea"/>
                <a:cs typeface="+mn-cs"/>
              </a:rPr>
              <a:t>Since there can be only one final estimate of value, there are three choices at this stage:</a:t>
            </a:r>
          </a:p>
          <a:p>
            <a:pPr marL="640080" lvl="1" indent="-274320" eaLnBrk="1" fontAlgn="auto" hangingPunct="1">
              <a:spcAft>
                <a:spcPts val="0"/>
              </a:spcAft>
              <a:buFont typeface="Wingdings 2"/>
              <a:buChar char=""/>
              <a:defRPr/>
            </a:pPr>
            <a:r>
              <a:rPr lang="en-US" smtClean="0">
                <a:ea typeface="+mn-ea"/>
              </a:rPr>
              <a:t>Use a simple average of the valuations obtained using a number of different multiples</a:t>
            </a:r>
          </a:p>
          <a:p>
            <a:pPr marL="640080" lvl="1" indent="-274320" eaLnBrk="1" fontAlgn="auto" hangingPunct="1">
              <a:spcAft>
                <a:spcPts val="0"/>
              </a:spcAft>
              <a:buFont typeface="Wingdings 2"/>
              <a:buChar char=""/>
              <a:defRPr/>
            </a:pPr>
            <a:r>
              <a:rPr lang="en-US" smtClean="0">
                <a:ea typeface="+mn-ea"/>
              </a:rPr>
              <a:t>Use a weighted average of the valuations obtained using a nmber of different multiples</a:t>
            </a:r>
          </a:p>
          <a:p>
            <a:pPr marL="640080" lvl="1" indent="-274320" eaLnBrk="1" fontAlgn="auto" hangingPunct="1">
              <a:spcAft>
                <a:spcPts val="0"/>
              </a:spcAft>
              <a:buFont typeface="Wingdings 2"/>
              <a:buChar char=""/>
              <a:defRPr/>
            </a:pPr>
            <a:r>
              <a:rPr lang="en-US" smtClean="0">
                <a:ea typeface="+mn-ea"/>
              </a:rPr>
              <a:t>Choose one of the multiples and base your valuation on that multiple</a:t>
            </a:r>
            <a:endParaRPr lang="en-US">
              <a:ea typeface="+mn-ea"/>
            </a:endParaRPr>
          </a:p>
        </p:txBody>
      </p:sp>
      <p:sp>
        <p:nvSpPr>
          <p:cNvPr id="212995" name="Footer Placeholder 3"/>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5" name="Slide Number Placeholder 4"/>
          <p:cNvSpPr>
            <a:spLocks noGrp="1"/>
          </p:cNvSpPr>
          <p:nvPr>
            <p:ph type="sldNum"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1519DCA4-044D-5B43-92F3-0A6AA064685F}" type="slidenum">
              <a:rPr lang="en-US" altLang="en-US" sz="1200">
                <a:solidFill>
                  <a:srgbClr val="FFFFFF"/>
                </a:solidFill>
              </a:rPr>
              <a:pPr>
                <a:lnSpc>
                  <a:spcPct val="80000"/>
                </a:lnSpc>
              </a:pPr>
              <a:t>100</a:t>
            </a:fld>
            <a:endParaRPr lang="en-US" altLang="en-US" sz="1200">
              <a:solidFill>
                <a:srgbClr val="FFFFFF"/>
              </a:solidFill>
            </a:endParaRPr>
          </a:p>
        </p:txBody>
      </p:sp>
    </p:spTree>
  </p:cSld>
  <p:clrMapOvr>
    <a:masterClrMapping/>
  </p:clrMapOvr>
  <p:timing>
    <p:tnLst>
      <p:par>
        <p:cTn id="1" dur="indefinite" restart="never" nodeType="tmRoot"/>
      </p:par>
    </p:tnLst>
  </p:timing>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41"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Picking one Multiple</a:t>
            </a:r>
          </a:p>
        </p:txBody>
      </p:sp>
      <p:sp>
        <p:nvSpPr>
          <p:cNvPr id="189442" name="Rectangle 3"/>
          <p:cNvSpPr>
            <a:spLocks noGrp="1" noChangeArrowheads="1"/>
          </p:cNvSpPr>
          <p:nvPr>
            <p:ph sz="quarter" idx="1"/>
          </p:nvPr>
        </p:nvSpPr>
        <p:spPr>
          <a:xfrm>
            <a:off x="612775" y="1600200"/>
            <a:ext cx="8153400" cy="4495800"/>
          </a:xfrm>
        </p:spPr>
        <p:txBody>
          <a:bodyPr>
            <a:normAutofit/>
          </a:bodyPr>
          <a:lstStyle/>
          <a:p>
            <a:pPr eaLnBrk="1" hangingPunct="1">
              <a:lnSpc>
                <a:spcPct val="90000"/>
              </a:lnSpc>
            </a:pPr>
            <a:r>
              <a:rPr lang="en-US" altLang="en-US" sz="2400">
                <a:ea typeface="ＭＳ Ｐゴシック" charset="-128"/>
              </a:rPr>
              <a:t>This is usually the best way to approach this issue. While a range of values can be obtained from a number of multiples, the </a:t>
            </a:r>
            <a:r>
              <a:rPr lang="ja-JP" altLang="en-US" sz="2400">
                <a:ea typeface="ＭＳ Ｐゴシック" charset="-128"/>
              </a:rPr>
              <a:t>“</a:t>
            </a:r>
            <a:r>
              <a:rPr lang="en-US" altLang="ja-JP" sz="2400">
                <a:ea typeface="ＭＳ Ｐゴシック" charset="-128"/>
              </a:rPr>
              <a:t>best estimate</a:t>
            </a:r>
            <a:r>
              <a:rPr lang="ja-JP" altLang="en-US" sz="2400">
                <a:ea typeface="ＭＳ Ｐゴシック" charset="-128"/>
              </a:rPr>
              <a:t>”</a:t>
            </a:r>
            <a:r>
              <a:rPr lang="en-US" altLang="ja-JP" sz="2400">
                <a:ea typeface="ＭＳ Ｐゴシック" charset="-128"/>
              </a:rPr>
              <a:t> value is obtained using one multiple.</a:t>
            </a:r>
          </a:p>
          <a:p>
            <a:pPr eaLnBrk="1" hangingPunct="1">
              <a:lnSpc>
                <a:spcPct val="90000"/>
              </a:lnSpc>
            </a:pPr>
            <a:r>
              <a:rPr lang="en-US" altLang="en-US" sz="2400">
                <a:ea typeface="ＭＳ Ｐゴシック" charset="-128"/>
              </a:rPr>
              <a:t>The multiple that is used can be chosen in one of two ways:</a:t>
            </a:r>
          </a:p>
          <a:p>
            <a:pPr lvl="1" eaLnBrk="1" hangingPunct="1">
              <a:lnSpc>
                <a:spcPct val="90000"/>
              </a:lnSpc>
            </a:pPr>
            <a:r>
              <a:rPr lang="en-US" altLang="en-US" sz="2000">
                <a:ea typeface="ＭＳ Ｐゴシック" charset="-128"/>
              </a:rPr>
              <a:t>Use the multiple that best fits your objective. Thus, if you want the company to be undervalued, you pick the multiple that yields the highest value.</a:t>
            </a:r>
          </a:p>
          <a:p>
            <a:pPr lvl="1" eaLnBrk="1" hangingPunct="1">
              <a:lnSpc>
                <a:spcPct val="90000"/>
              </a:lnSpc>
            </a:pPr>
            <a:r>
              <a:rPr lang="en-US" altLang="en-US" sz="2000">
                <a:ea typeface="ＭＳ Ｐゴシック" charset="-128"/>
              </a:rPr>
              <a:t>Use the multiple that has the highest R-squared in the sector when regressed against fundamentals. Thus, if you have tried PE, PBV, PS, etc. and run regressions of these multiples against fundamentals, use the multiple that works best at explaining differences across firms in that sector.</a:t>
            </a:r>
          </a:p>
          <a:p>
            <a:pPr lvl="1" eaLnBrk="1" hangingPunct="1">
              <a:lnSpc>
                <a:spcPct val="90000"/>
              </a:lnSpc>
            </a:pPr>
            <a:r>
              <a:rPr lang="en-US" altLang="en-US" sz="2000">
                <a:ea typeface="ＭＳ Ｐゴシック" charset="-128"/>
              </a:rPr>
              <a:t>Use the multiple that seems to make the most sense for that sector, given how value is measured and created.</a:t>
            </a:r>
          </a:p>
        </p:txBody>
      </p:sp>
      <p:sp>
        <p:nvSpPr>
          <p:cNvPr id="215043" name="Footer Placeholder 3"/>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5" name="Slide Number Placeholder 4"/>
          <p:cNvSpPr>
            <a:spLocks noGrp="1"/>
          </p:cNvSpPr>
          <p:nvPr>
            <p:ph type="sldNum"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4D0D888E-78CC-E14A-AB89-DA7CAACEF5AE}" type="slidenum">
              <a:rPr lang="en-US" altLang="en-US" sz="1200">
                <a:solidFill>
                  <a:srgbClr val="FFFFFF"/>
                </a:solidFill>
              </a:rPr>
              <a:pPr>
                <a:lnSpc>
                  <a:spcPct val="80000"/>
                </a:lnSpc>
              </a:pPr>
              <a:t>101</a:t>
            </a:fld>
            <a:endParaRPr lang="en-US" altLang="en-US" sz="1200">
              <a:solidFill>
                <a:srgbClr val="FFFFFF"/>
              </a:solidFill>
            </a:endParaRPr>
          </a:p>
        </p:txBody>
      </p:sp>
    </p:spTree>
  </p:cSld>
  <p:clrMapOvr>
    <a:masterClrMapping/>
  </p:clrMapOvr>
  <p:timing>
    <p:tnLst>
      <p:par>
        <p:cTn id="1" dur="indefinite" restart="never" nodeType="tmRoot"/>
      </p:par>
    </p:tnLst>
  </p:timing>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7089"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A More Intuitive Approach</a:t>
            </a:r>
          </a:p>
        </p:txBody>
      </p:sp>
      <p:sp>
        <p:nvSpPr>
          <p:cNvPr id="191490" name="Rectangle 3"/>
          <p:cNvSpPr>
            <a:spLocks noGrp="1" noChangeArrowheads="1"/>
          </p:cNvSpPr>
          <p:nvPr>
            <p:ph sz="quarter" idx="1"/>
          </p:nvPr>
        </p:nvSpPr>
        <p:spPr>
          <a:xfrm>
            <a:off x="612775" y="1600200"/>
            <a:ext cx="8153400" cy="4495800"/>
          </a:xfrm>
        </p:spPr>
        <p:txBody>
          <a:bodyPr>
            <a:normAutofit fontScale="92500" lnSpcReduction="10000"/>
          </a:bodyPr>
          <a:lstStyle/>
          <a:p>
            <a:pPr marL="320040" indent="-320040" eaLnBrk="1" fontAlgn="auto" hangingPunct="1">
              <a:spcAft>
                <a:spcPts val="0"/>
              </a:spcAft>
              <a:buFont typeface="Wingdings"/>
              <a:buChar char=""/>
              <a:defRPr/>
            </a:pPr>
            <a:r>
              <a:rPr lang="en-US" smtClean="0">
                <a:ea typeface="+mn-ea"/>
                <a:cs typeface="+mn-cs"/>
              </a:rPr>
              <a:t>Managers in every sector tend to focus on specific variables when analyzing strategy and performance. The multiple used will generally reflect this focus. Consider three examples.</a:t>
            </a:r>
          </a:p>
          <a:p>
            <a:pPr marL="640080" lvl="1" indent="-274320" eaLnBrk="1" fontAlgn="auto" hangingPunct="1">
              <a:spcAft>
                <a:spcPts val="0"/>
              </a:spcAft>
              <a:buFont typeface="Wingdings 2"/>
              <a:buChar char=""/>
              <a:defRPr/>
            </a:pPr>
            <a:r>
              <a:rPr lang="en-US" smtClean="0">
                <a:ea typeface="+mn-ea"/>
              </a:rPr>
              <a:t>In retailing: The focus is usually on same store sales (turnover) and profit margins. Not surprisingly, the revenue multiple is most common in this sector.</a:t>
            </a:r>
          </a:p>
          <a:p>
            <a:pPr marL="640080" lvl="1" indent="-274320" eaLnBrk="1" fontAlgn="auto" hangingPunct="1">
              <a:spcAft>
                <a:spcPts val="0"/>
              </a:spcAft>
              <a:buFont typeface="Wingdings 2"/>
              <a:buChar char=""/>
              <a:defRPr/>
            </a:pPr>
            <a:r>
              <a:rPr lang="en-US" smtClean="0">
                <a:ea typeface="+mn-ea"/>
              </a:rPr>
              <a:t>In financial services: The emphasis is usually on return on equity. Book Equity is often viewed as a scarce resource, since capital ratios are based upon it. Price to book ratios dominate.</a:t>
            </a:r>
          </a:p>
          <a:p>
            <a:pPr marL="640080" lvl="1" indent="-274320" eaLnBrk="1" fontAlgn="auto" hangingPunct="1">
              <a:spcAft>
                <a:spcPts val="0"/>
              </a:spcAft>
              <a:buFont typeface="Wingdings 2"/>
              <a:buChar char=""/>
              <a:defRPr/>
            </a:pPr>
            <a:r>
              <a:rPr lang="en-US" smtClean="0">
                <a:ea typeface="+mn-ea"/>
              </a:rPr>
              <a:t>In technology: Growth is usually the dominant theme. PEG ratios were invented in this sector.</a:t>
            </a:r>
            <a:endParaRPr lang="en-US">
              <a:ea typeface="+mn-ea"/>
            </a:endParaRPr>
          </a:p>
        </p:txBody>
      </p:sp>
      <p:sp>
        <p:nvSpPr>
          <p:cNvPr id="217091" name="Footer Placeholder 3"/>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5" name="Slide Number Placeholder 4"/>
          <p:cNvSpPr>
            <a:spLocks noGrp="1"/>
          </p:cNvSpPr>
          <p:nvPr>
            <p:ph type="sldNum"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5A7F473F-EF48-184B-81E0-09C5C51D8EC7}" type="slidenum">
              <a:rPr lang="en-US" altLang="en-US" sz="1200">
                <a:solidFill>
                  <a:srgbClr val="FFFFFF"/>
                </a:solidFill>
              </a:rPr>
              <a:pPr>
                <a:lnSpc>
                  <a:spcPct val="80000"/>
                </a:lnSpc>
              </a:pPr>
              <a:t>102</a:t>
            </a:fld>
            <a:endParaRPr lang="en-US" altLang="en-US" sz="1200">
              <a:solidFill>
                <a:srgbClr val="FFFFFF"/>
              </a:solidFill>
            </a:endParaRPr>
          </a:p>
        </p:txBody>
      </p:sp>
    </p:spTree>
  </p:cSld>
  <p:clrMapOvr>
    <a:masterClrMapping/>
  </p:clrMapOvr>
  <p:timing>
    <p:tnLst>
      <p:par>
        <p:cTn id="1" dur="indefinite" restart="never" nodeType="tmRoot"/>
      </p:par>
    </p:tnLst>
  </p:timing>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9137" name="Title 1"/>
          <p:cNvSpPr>
            <a:spLocks noGrp="1"/>
          </p:cNvSpPr>
          <p:nvPr>
            <p:ph type="title"/>
          </p:nvPr>
        </p:nvSpPr>
        <p:spPr>
          <a:xfrm>
            <a:off x="612775" y="228600"/>
            <a:ext cx="8153400" cy="990600"/>
          </a:xfrm>
        </p:spPr>
        <p:txBody>
          <a:bodyPr/>
          <a:lstStyle/>
          <a:p>
            <a:pPr eaLnBrk="1" hangingPunct="1"/>
            <a:r>
              <a:rPr lang="en-US" altLang="en-US">
                <a:ea typeface="ＭＳ Ｐゴシック" charset="-128"/>
              </a:rPr>
              <a:t>Conventional usage…</a:t>
            </a:r>
          </a:p>
        </p:txBody>
      </p:sp>
      <p:graphicFrame>
        <p:nvGraphicFramePr>
          <p:cNvPr id="6" name="Content Placeholder 3"/>
          <p:cNvGraphicFramePr>
            <a:graphicFrameLocks noGrp="1"/>
          </p:cNvGraphicFramePr>
          <p:nvPr>
            <p:ph sz="quarter" idx="1"/>
          </p:nvPr>
        </p:nvGraphicFramePr>
        <p:xfrm>
          <a:off x="612775" y="1600200"/>
          <a:ext cx="7848600" cy="4448174"/>
        </p:xfrm>
        <a:graphic>
          <a:graphicData uri="http://schemas.openxmlformats.org/drawingml/2006/table">
            <a:tbl>
              <a:tblPr/>
              <a:tblGrid>
                <a:gridCol w="2616200"/>
                <a:gridCol w="2616200"/>
                <a:gridCol w="2616200"/>
              </a:tblGrid>
              <a:tr h="365812">
                <a:tc>
                  <a:txBody>
                    <a:body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sz="1800" b="1" i="0" u="none" strike="noStrike" cap="none" normalizeH="0" baseline="0" smtClean="0">
                          <a:ln>
                            <a:noFill/>
                          </a:ln>
                          <a:solidFill>
                            <a:srgbClr val="FFFFFF"/>
                          </a:solidFill>
                          <a:effectLst/>
                          <a:latin typeface="Times" charset="0"/>
                          <a:ea typeface="ＭＳ Ｐゴシック" charset="-128"/>
                          <a:cs typeface="ＭＳ Ｐゴシック" charset="-128"/>
                        </a:rPr>
                        <a:t>Sector</a:t>
                      </a:r>
                    </a:p>
                  </a:txBody>
                  <a:tcPr marT="45727" marB="45727"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chemeClr val="accent1"/>
                    </a:solidFill>
                  </a:tcPr>
                </a:tc>
                <a:tc>
                  <a:txBody>
                    <a:body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sz="1800" b="1" i="0" u="none" strike="noStrike" cap="none" normalizeH="0" baseline="0" smtClean="0">
                          <a:ln>
                            <a:noFill/>
                          </a:ln>
                          <a:solidFill>
                            <a:srgbClr val="FFFFFF"/>
                          </a:solidFill>
                          <a:effectLst/>
                          <a:latin typeface="Times" charset="0"/>
                          <a:ea typeface="ＭＳ Ｐゴシック" charset="-128"/>
                          <a:cs typeface="ＭＳ Ｐゴシック" charset="-128"/>
                        </a:rPr>
                        <a:t>Multiple Used</a:t>
                      </a:r>
                    </a:p>
                  </a:txBody>
                  <a:tcPr marT="45727" marB="45727"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chemeClr val="accent1"/>
                    </a:solidFill>
                  </a:tcPr>
                </a:tc>
                <a:tc>
                  <a:txBody>
                    <a:body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sz="1800" b="1" i="0" u="none" strike="noStrike" cap="none" normalizeH="0" baseline="0" smtClean="0">
                          <a:ln>
                            <a:noFill/>
                          </a:ln>
                          <a:solidFill>
                            <a:srgbClr val="FFFFFF"/>
                          </a:solidFill>
                          <a:effectLst/>
                          <a:latin typeface="Times" charset="0"/>
                          <a:ea typeface="ＭＳ Ｐゴシック" charset="-128"/>
                          <a:cs typeface="ＭＳ Ｐゴシック" charset="-128"/>
                        </a:rPr>
                        <a:t>Rationale</a:t>
                      </a:r>
                    </a:p>
                  </a:txBody>
                  <a:tcPr marT="45727" marB="45727"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chemeClr val="accent1"/>
                    </a:solidFill>
                  </a:tcPr>
                </a:tc>
              </a:tr>
              <a:tr h="640171">
                <a:tc>
                  <a:txBody>
                    <a:body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sz="1800" b="0" i="0" u="none" strike="noStrike" cap="none" normalizeH="0" baseline="0" smtClean="0">
                          <a:ln>
                            <a:noFill/>
                          </a:ln>
                          <a:solidFill>
                            <a:srgbClr val="000000"/>
                          </a:solidFill>
                          <a:effectLst/>
                          <a:latin typeface="Times" charset="0"/>
                          <a:ea typeface="ＭＳ Ｐゴシック" charset="-128"/>
                          <a:cs typeface="ＭＳ Ｐゴシック" charset="-128"/>
                        </a:rPr>
                        <a:t>Cyclical Manufacturing</a:t>
                      </a:r>
                    </a:p>
                  </a:txBody>
                  <a:tcPr marT="45727" marB="45727"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CDCDC"/>
                    </a:solidFill>
                  </a:tcPr>
                </a:tc>
                <a:tc>
                  <a:txBody>
                    <a:body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sz="1800" b="0" i="0" u="none" strike="noStrike" cap="none" normalizeH="0" baseline="0" smtClean="0">
                          <a:ln>
                            <a:noFill/>
                          </a:ln>
                          <a:solidFill>
                            <a:srgbClr val="000000"/>
                          </a:solidFill>
                          <a:effectLst/>
                          <a:latin typeface="Times" charset="0"/>
                          <a:ea typeface="ＭＳ Ｐゴシック" charset="-128"/>
                          <a:cs typeface="ＭＳ Ｐゴシック" charset="-128"/>
                        </a:rPr>
                        <a:t>PE, Relative PE</a:t>
                      </a:r>
                    </a:p>
                  </a:txBody>
                  <a:tcPr marT="45727" marB="45727"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CDCDC"/>
                    </a:solidFill>
                  </a:tcPr>
                </a:tc>
                <a:tc>
                  <a:txBody>
                    <a:body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sz="1800" b="0" i="0" u="none" strike="noStrike" cap="none" normalizeH="0" baseline="0" smtClean="0">
                          <a:ln>
                            <a:noFill/>
                          </a:ln>
                          <a:solidFill>
                            <a:srgbClr val="000000"/>
                          </a:solidFill>
                          <a:effectLst/>
                          <a:latin typeface="Times" charset="0"/>
                          <a:ea typeface="ＭＳ Ｐゴシック" charset="-128"/>
                          <a:cs typeface="ＭＳ Ｐゴシック" charset="-128"/>
                        </a:rPr>
                        <a:t>Often with normalized earnings</a:t>
                      </a:r>
                    </a:p>
                  </a:txBody>
                  <a:tcPr marT="45727" marB="45727"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CDCDC"/>
                    </a:solidFill>
                  </a:tcPr>
                </a:tc>
              </a:tr>
              <a:tr h="640171">
                <a:tc>
                  <a:txBody>
                    <a:body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sz="1800" b="0" i="0" u="none" strike="noStrike" cap="none" normalizeH="0" baseline="0" smtClean="0">
                          <a:ln>
                            <a:noFill/>
                          </a:ln>
                          <a:solidFill>
                            <a:srgbClr val="000000"/>
                          </a:solidFill>
                          <a:effectLst/>
                          <a:latin typeface="Times" charset="0"/>
                          <a:ea typeface="ＭＳ Ｐゴシック" charset="-128"/>
                          <a:cs typeface="ＭＳ Ｐゴシック" charset="-128"/>
                        </a:rPr>
                        <a:t>Growth firms</a:t>
                      </a:r>
                    </a:p>
                  </a:txBody>
                  <a:tcPr marT="45727" marB="45727"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EEEEE"/>
                    </a:solidFill>
                  </a:tcPr>
                </a:tc>
                <a:tc>
                  <a:txBody>
                    <a:body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sz="1800" b="0" i="0" u="none" strike="noStrike" cap="none" normalizeH="0" baseline="0" smtClean="0">
                          <a:ln>
                            <a:noFill/>
                          </a:ln>
                          <a:solidFill>
                            <a:srgbClr val="000000"/>
                          </a:solidFill>
                          <a:effectLst/>
                          <a:latin typeface="Times" charset="0"/>
                          <a:ea typeface="ＭＳ Ｐゴシック" charset="-128"/>
                          <a:cs typeface="ＭＳ Ｐゴシック" charset="-128"/>
                        </a:rPr>
                        <a:t>PEG ratio</a:t>
                      </a:r>
                    </a:p>
                  </a:txBody>
                  <a:tcPr marT="45727" marB="45727"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EEEEE"/>
                    </a:solidFill>
                  </a:tcPr>
                </a:tc>
                <a:tc>
                  <a:txBody>
                    <a:body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sz="1800" b="0" i="0" u="none" strike="noStrike" cap="none" normalizeH="0" baseline="0" smtClean="0">
                          <a:ln>
                            <a:noFill/>
                          </a:ln>
                          <a:solidFill>
                            <a:srgbClr val="000000"/>
                          </a:solidFill>
                          <a:effectLst/>
                          <a:latin typeface="Times" charset="0"/>
                          <a:ea typeface="ＭＳ Ｐゴシック" charset="-128"/>
                          <a:cs typeface="ＭＳ Ｐゴシック" charset="-128"/>
                        </a:rPr>
                        <a:t>Big differences in growth rates</a:t>
                      </a:r>
                    </a:p>
                  </a:txBody>
                  <a:tcPr marT="45727" marB="45727"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EEEEE"/>
                    </a:solidFill>
                  </a:tcPr>
                </a:tc>
              </a:tr>
              <a:tr h="640171">
                <a:tc>
                  <a:txBody>
                    <a:body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sz="1800" b="0" i="0" u="none" strike="noStrike" cap="none" normalizeH="0" baseline="0" smtClean="0">
                          <a:ln>
                            <a:noFill/>
                          </a:ln>
                          <a:solidFill>
                            <a:srgbClr val="000000"/>
                          </a:solidFill>
                          <a:effectLst/>
                          <a:latin typeface="Times" charset="0"/>
                          <a:ea typeface="ＭＳ Ｐゴシック" charset="-128"/>
                          <a:cs typeface="ＭＳ Ｐゴシック" charset="-128"/>
                        </a:rPr>
                        <a:t>Young growth firms w/ losses</a:t>
                      </a:r>
                    </a:p>
                  </a:txBody>
                  <a:tcPr marT="45727" marB="45727"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CDCDC"/>
                    </a:solidFill>
                  </a:tcPr>
                </a:tc>
                <a:tc>
                  <a:txBody>
                    <a:body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sz="1800" b="0" i="0" u="none" strike="noStrike" cap="none" normalizeH="0" baseline="0" smtClean="0">
                          <a:ln>
                            <a:noFill/>
                          </a:ln>
                          <a:solidFill>
                            <a:srgbClr val="000000"/>
                          </a:solidFill>
                          <a:effectLst/>
                          <a:latin typeface="Times" charset="0"/>
                          <a:ea typeface="ＭＳ Ｐゴシック" charset="-128"/>
                          <a:cs typeface="ＭＳ Ｐゴシック" charset="-128"/>
                        </a:rPr>
                        <a:t>Revenue Multiples</a:t>
                      </a:r>
                    </a:p>
                  </a:txBody>
                  <a:tcPr marT="45727" marB="45727"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CDCDC"/>
                    </a:solidFill>
                  </a:tcPr>
                </a:tc>
                <a:tc>
                  <a:txBody>
                    <a:body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sz="1800" b="0" i="0" u="none" strike="noStrike" cap="none" normalizeH="0" baseline="0" smtClean="0">
                          <a:ln>
                            <a:noFill/>
                          </a:ln>
                          <a:solidFill>
                            <a:srgbClr val="000000"/>
                          </a:solidFill>
                          <a:effectLst/>
                          <a:latin typeface="Times" charset="0"/>
                          <a:ea typeface="ＭＳ Ｐゴシック" charset="-128"/>
                          <a:cs typeface="ＭＳ Ｐゴシック" charset="-128"/>
                        </a:rPr>
                        <a:t>What choice do you have?</a:t>
                      </a:r>
                    </a:p>
                  </a:txBody>
                  <a:tcPr marT="45727" marB="45727"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CDCDC"/>
                    </a:solidFill>
                  </a:tcPr>
                </a:tc>
              </a:tr>
              <a:tr h="398520">
                <a:tc>
                  <a:txBody>
                    <a:body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sz="1800" b="0" i="0" u="none" strike="noStrike" cap="none" normalizeH="0" baseline="0" smtClean="0">
                          <a:ln>
                            <a:noFill/>
                          </a:ln>
                          <a:solidFill>
                            <a:srgbClr val="000000"/>
                          </a:solidFill>
                          <a:effectLst/>
                          <a:latin typeface="Times" charset="0"/>
                          <a:ea typeface="ＭＳ Ｐゴシック" charset="-128"/>
                          <a:cs typeface="ＭＳ Ｐゴシック" charset="-128"/>
                        </a:rPr>
                        <a:t>Infrastructure</a:t>
                      </a:r>
                    </a:p>
                  </a:txBody>
                  <a:tcPr marT="45727" marB="45727"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EEEEE"/>
                    </a:solidFill>
                  </a:tcPr>
                </a:tc>
                <a:tc>
                  <a:txBody>
                    <a:body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sz="1800" b="0" i="0" u="none" strike="noStrike" cap="none" normalizeH="0" baseline="0" smtClean="0">
                          <a:ln>
                            <a:noFill/>
                          </a:ln>
                          <a:solidFill>
                            <a:srgbClr val="000000"/>
                          </a:solidFill>
                          <a:effectLst/>
                          <a:latin typeface="Times" charset="0"/>
                          <a:ea typeface="ＭＳ Ｐゴシック" charset="-128"/>
                          <a:cs typeface="ＭＳ Ｐゴシック" charset="-128"/>
                        </a:rPr>
                        <a:t>EV/EBITDA</a:t>
                      </a:r>
                    </a:p>
                  </a:txBody>
                  <a:tcPr marT="45727" marB="45727"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EEEEE"/>
                    </a:solidFill>
                  </a:tcPr>
                </a:tc>
                <a:tc>
                  <a:txBody>
                    <a:body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sz="1800" b="0" i="0" u="none" strike="noStrike" cap="none" normalizeH="0" baseline="0" smtClean="0">
                          <a:ln>
                            <a:noFill/>
                          </a:ln>
                          <a:solidFill>
                            <a:srgbClr val="000000"/>
                          </a:solidFill>
                          <a:effectLst/>
                          <a:latin typeface="Times" charset="0"/>
                          <a:ea typeface="ＭＳ Ｐゴシック" charset="-128"/>
                          <a:cs typeface="ＭＳ Ｐゴシック" charset="-128"/>
                        </a:rPr>
                        <a:t>Early losses, big DA</a:t>
                      </a:r>
                    </a:p>
                  </a:txBody>
                  <a:tcPr marT="45727" marB="45727"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EEEEE"/>
                    </a:solidFill>
                  </a:tcPr>
                </a:tc>
              </a:tr>
              <a:tr h="757346">
                <a:tc>
                  <a:txBody>
                    <a:body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sz="1800" b="0" i="0" u="none" strike="noStrike" cap="none" normalizeH="0" baseline="0" smtClean="0">
                          <a:ln>
                            <a:noFill/>
                          </a:ln>
                          <a:solidFill>
                            <a:srgbClr val="000000"/>
                          </a:solidFill>
                          <a:effectLst/>
                          <a:latin typeface="Times" charset="0"/>
                          <a:ea typeface="ＭＳ Ｐゴシック" charset="-128"/>
                          <a:cs typeface="ＭＳ Ｐゴシック" charset="-128"/>
                        </a:rPr>
                        <a:t>REIT</a:t>
                      </a:r>
                    </a:p>
                  </a:txBody>
                  <a:tcPr marT="45727" marB="45727"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CDCDC"/>
                    </a:solidFill>
                  </a:tcPr>
                </a:tc>
                <a:tc>
                  <a:txBody>
                    <a:body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sz="1800" b="0" i="0" u="none" strike="noStrike" cap="none" normalizeH="0" baseline="0" smtClean="0">
                          <a:ln>
                            <a:noFill/>
                          </a:ln>
                          <a:solidFill>
                            <a:srgbClr val="000000"/>
                          </a:solidFill>
                          <a:effectLst/>
                          <a:latin typeface="Times" charset="0"/>
                          <a:ea typeface="ＭＳ Ｐゴシック" charset="-128"/>
                          <a:cs typeface="ＭＳ Ｐゴシック" charset="-128"/>
                        </a:rPr>
                        <a:t>P/CFE (where CFE = Net income + Depreciation)</a:t>
                      </a:r>
                    </a:p>
                  </a:txBody>
                  <a:tcPr marT="45727" marB="45727"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CDCDC"/>
                    </a:solidFill>
                  </a:tcPr>
                </a:tc>
                <a:tc>
                  <a:txBody>
                    <a:body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sz="1800" b="0" i="0" u="none" strike="noStrike" cap="none" normalizeH="0" baseline="0" smtClean="0">
                          <a:ln>
                            <a:noFill/>
                          </a:ln>
                          <a:solidFill>
                            <a:srgbClr val="000000"/>
                          </a:solidFill>
                          <a:effectLst/>
                          <a:latin typeface="Times" charset="0"/>
                          <a:ea typeface="ＭＳ Ｐゴシック" charset="-128"/>
                          <a:cs typeface="ＭＳ Ｐゴシック" charset="-128"/>
                        </a:rPr>
                        <a:t>Big depreciation charges on real estate</a:t>
                      </a:r>
                    </a:p>
                  </a:txBody>
                  <a:tcPr marT="45727" marB="45727"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CDCDC"/>
                    </a:solidFill>
                  </a:tcPr>
                </a:tc>
              </a:tr>
              <a:tr h="365812">
                <a:tc>
                  <a:txBody>
                    <a:body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sz="1800" b="0" i="0" u="none" strike="noStrike" cap="none" normalizeH="0" baseline="0" smtClean="0">
                          <a:ln>
                            <a:noFill/>
                          </a:ln>
                          <a:solidFill>
                            <a:srgbClr val="000000"/>
                          </a:solidFill>
                          <a:effectLst/>
                          <a:latin typeface="Times" charset="0"/>
                          <a:ea typeface="ＭＳ Ｐゴシック" charset="-128"/>
                          <a:cs typeface="ＭＳ Ｐゴシック" charset="-128"/>
                        </a:rPr>
                        <a:t>Financial Services</a:t>
                      </a:r>
                    </a:p>
                  </a:txBody>
                  <a:tcPr marT="45727" marB="45727"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EEEEE"/>
                    </a:solidFill>
                  </a:tcPr>
                </a:tc>
                <a:tc>
                  <a:txBody>
                    <a:body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sz="1800" b="0" i="0" u="none" strike="noStrike" cap="none" normalizeH="0" baseline="0" smtClean="0">
                          <a:ln>
                            <a:noFill/>
                          </a:ln>
                          <a:solidFill>
                            <a:srgbClr val="000000"/>
                          </a:solidFill>
                          <a:effectLst/>
                          <a:latin typeface="Times" charset="0"/>
                          <a:ea typeface="ＭＳ Ｐゴシック" charset="-128"/>
                          <a:cs typeface="ＭＳ Ｐゴシック" charset="-128"/>
                        </a:rPr>
                        <a:t>Price/ Book equity</a:t>
                      </a:r>
                    </a:p>
                  </a:txBody>
                  <a:tcPr marT="45727" marB="45727"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EEEEE"/>
                    </a:solidFill>
                  </a:tcPr>
                </a:tc>
                <a:tc>
                  <a:txBody>
                    <a:body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sz="1800" b="0" i="0" u="none" strike="noStrike" cap="none" normalizeH="0" baseline="0" smtClean="0">
                          <a:ln>
                            <a:noFill/>
                          </a:ln>
                          <a:solidFill>
                            <a:srgbClr val="000000"/>
                          </a:solidFill>
                          <a:effectLst/>
                          <a:latin typeface="Times" charset="0"/>
                          <a:ea typeface="ＭＳ Ｐゴシック" charset="-128"/>
                          <a:cs typeface="ＭＳ Ｐゴシック" charset="-128"/>
                        </a:rPr>
                        <a:t>Marked to market?</a:t>
                      </a:r>
                    </a:p>
                  </a:txBody>
                  <a:tcPr marT="45727" marB="45727"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EEEEE"/>
                    </a:solidFill>
                  </a:tcPr>
                </a:tc>
              </a:tr>
              <a:tr h="640171">
                <a:tc>
                  <a:txBody>
                    <a:body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sz="1800" b="0" i="0" u="none" strike="noStrike" cap="none" normalizeH="0" baseline="0" smtClean="0">
                          <a:ln>
                            <a:noFill/>
                          </a:ln>
                          <a:solidFill>
                            <a:srgbClr val="000000"/>
                          </a:solidFill>
                          <a:effectLst/>
                          <a:latin typeface="Times" charset="0"/>
                          <a:ea typeface="ＭＳ Ｐゴシック" charset="-128"/>
                          <a:cs typeface="ＭＳ Ｐゴシック" charset="-128"/>
                        </a:rPr>
                        <a:t>Retailing</a:t>
                      </a:r>
                    </a:p>
                  </a:txBody>
                  <a:tcPr marT="45727" marB="45727"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CDCDC"/>
                    </a:solidFill>
                  </a:tcPr>
                </a:tc>
                <a:tc>
                  <a:txBody>
                    <a:body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sz="1800" b="0" i="0" u="none" strike="noStrike" cap="none" normalizeH="0" baseline="0" smtClean="0">
                          <a:ln>
                            <a:noFill/>
                          </a:ln>
                          <a:solidFill>
                            <a:srgbClr val="000000"/>
                          </a:solidFill>
                          <a:effectLst/>
                          <a:latin typeface="Times" charset="0"/>
                          <a:ea typeface="ＭＳ Ｐゴシック" charset="-128"/>
                          <a:cs typeface="ＭＳ Ｐゴシック" charset="-128"/>
                        </a:rPr>
                        <a:t>Revenue multiples</a:t>
                      </a:r>
                    </a:p>
                  </a:txBody>
                  <a:tcPr marT="45727" marB="45727"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CDCDC"/>
                    </a:solidFill>
                  </a:tcPr>
                </a:tc>
                <a:tc>
                  <a:txBody>
                    <a:body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sz="1800" b="0" i="0" u="none" strike="noStrike" cap="none" normalizeH="0" baseline="0" smtClean="0">
                          <a:ln>
                            <a:noFill/>
                          </a:ln>
                          <a:solidFill>
                            <a:srgbClr val="000000"/>
                          </a:solidFill>
                          <a:effectLst/>
                          <a:latin typeface="Times" charset="0"/>
                          <a:ea typeface="ＭＳ Ｐゴシック" charset="-128"/>
                          <a:cs typeface="ＭＳ Ｐゴシック" charset="-128"/>
                        </a:rPr>
                        <a:t>Margins equalize sooner or later</a:t>
                      </a:r>
                    </a:p>
                  </a:txBody>
                  <a:tcPr marT="45727" marB="45727"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CDCDC"/>
                    </a:solidFill>
                  </a:tcPr>
                </a:tc>
              </a:tr>
            </a:tbl>
          </a:graphicData>
        </a:graphic>
      </p:graphicFrame>
      <p:sp>
        <p:nvSpPr>
          <p:cNvPr id="219176" name="Footer Placeholder 3"/>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5" name="Slide Number Placeholder 4"/>
          <p:cNvSpPr>
            <a:spLocks noGrp="1"/>
          </p:cNvSpPr>
          <p:nvPr>
            <p:ph type="sldNum"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08C67CF2-0825-0540-827D-CED89185F950}" type="slidenum">
              <a:rPr lang="en-US" altLang="en-US" sz="1200">
                <a:solidFill>
                  <a:srgbClr val="FFFFFF"/>
                </a:solidFill>
              </a:rPr>
              <a:pPr>
                <a:lnSpc>
                  <a:spcPct val="80000"/>
                </a:lnSpc>
              </a:pPr>
              <a:t>103</a:t>
            </a:fld>
            <a:endParaRPr lang="en-US" altLang="en-US" sz="1200">
              <a:solidFill>
                <a:srgbClr val="FFFFFF"/>
              </a:solidFill>
            </a:endParaRPr>
          </a:p>
        </p:txBody>
      </p:sp>
    </p:spTree>
  </p:cSld>
  <p:clrMapOvr>
    <a:masterClrMapping/>
  </p:clrMapOvr>
  <p:timing>
    <p:tnLst>
      <p:par>
        <p:cTn id="1" dur="indefinite" restart="never" nodeType="tmRoot"/>
      </p:par>
    </p:tnLst>
  </p:timing>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0161" name="Title 1"/>
          <p:cNvSpPr>
            <a:spLocks noGrp="1"/>
          </p:cNvSpPr>
          <p:nvPr>
            <p:ph type="title"/>
          </p:nvPr>
        </p:nvSpPr>
        <p:spPr>
          <a:xfrm>
            <a:off x="612775" y="228600"/>
            <a:ext cx="8153400" cy="990600"/>
          </a:xfrm>
        </p:spPr>
        <p:txBody>
          <a:bodyPr/>
          <a:lstStyle/>
          <a:p>
            <a:pPr eaLnBrk="1" hangingPunct="1"/>
            <a:r>
              <a:rPr lang="en-US" altLang="en-US">
                <a:ea typeface="ＭＳ Ｐゴシック" charset="-128"/>
              </a:rPr>
              <a:t>Relative versus Intrinsic Value</a:t>
            </a:r>
          </a:p>
        </p:txBody>
      </p:sp>
      <p:sp>
        <p:nvSpPr>
          <p:cNvPr id="194562" name="Content Placeholder 2"/>
          <p:cNvSpPr>
            <a:spLocks noGrp="1"/>
          </p:cNvSpPr>
          <p:nvPr>
            <p:ph sz="quarter" idx="1"/>
          </p:nvPr>
        </p:nvSpPr>
        <p:spPr>
          <a:xfrm>
            <a:off x="612775" y="1600200"/>
            <a:ext cx="8153400" cy="4495800"/>
          </a:xfrm>
        </p:spPr>
        <p:txBody>
          <a:bodyPr>
            <a:normAutofit/>
          </a:bodyPr>
          <a:lstStyle/>
          <a:p>
            <a:pPr eaLnBrk="1" hangingPunct="1">
              <a:lnSpc>
                <a:spcPct val="80000"/>
              </a:lnSpc>
            </a:pPr>
            <a:r>
              <a:rPr lang="en-US" altLang="en-US" sz="2000">
                <a:ea typeface="ＭＳ Ｐゴシック" charset="-128"/>
              </a:rPr>
              <a:t>If you do intrinsic value right, you will bring in a company</a:t>
            </a:r>
            <a:r>
              <a:rPr lang="ja-JP" altLang="en-US" sz="2000">
                <a:ea typeface="ＭＳ Ｐゴシック" charset="-128"/>
              </a:rPr>
              <a:t>’</a:t>
            </a:r>
            <a:r>
              <a:rPr lang="en-US" altLang="ja-JP" sz="2000">
                <a:ea typeface="ＭＳ Ｐゴシック" charset="-128"/>
              </a:rPr>
              <a:t>s risk, cash flow and growth characteristics into the inputs, preserve internal consistency and derive intrinsic value. If you do relative value right, you will find the right set of comparables, control well for differences in risk, cash flow and growth characteristics. Assume you value the same company doing both DCF and relative valuation correctly, should you get the same value?</a:t>
            </a:r>
          </a:p>
          <a:p>
            <a:pPr lvl="1" eaLnBrk="1" hangingPunct="1">
              <a:lnSpc>
                <a:spcPct val="80000"/>
              </a:lnSpc>
            </a:pPr>
            <a:r>
              <a:rPr lang="en-US" altLang="en-US" sz="1700">
                <a:ea typeface="ＭＳ Ｐゴシック" charset="-128"/>
              </a:rPr>
              <a:t>Yes</a:t>
            </a:r>
          </a:p>
          <a:p>
            <a:pPr lvl="1" eaLnBrk="1" hangingPunct="1">
              <a:lnSpc>
                <a:spcPct val="80000"/>
              </a:lnSpc>
            </a:pPr>
            <a:r>
              <a:rPr lang="en-US" altLang="en-US" sz="1700">
                <a:ea typeface="ＭＳ Ｐゴシック" charset="-128"/>
              </a:rPr>
              <a:t>No</a:t>
            </a:r>
          </a:p>
          <a:p>
            <a:pPr eaLnBrk="1" hangingPunct="1">
              <a:lnSpc>
                <a:spcPct val="80000"/>
              </a:lnSpc>
            </a:pPr>
            <a:r>
              <a:rPr lang="en-US" altLang="en-US" sz="2000">
                <a:ea typeface="ＭＳ Ｐゴシック" charset="-128"/>
              </a:rPr>
              <a:t>If not, how would you explain the difference?</a:t>
            </a:r>
          </a:p>
          <a:p>
            <a:pPr eaLnBrk="1" hangingPunct="1">
              <a:lnSpc>
                <a:spcPct val="80000"/>
              </a:lnSpc>
            </a:pPr>
            <a:r>
              <a:rPr lang="en-US" altLang="en-US" sz="2000">
                <a:ea typeface="ＭＳ Ｐゴシック" charset="-128"/>
              </a:rPr>
              <a:t>If the numbers are different, which value would you use?</a:t>
            </a:r>
          </a:p>
          <a:p>
            <a:pPr lvl="1" eaLnBrk="1" hangingPunct="1">
              <a:lnSpc>
                <a:spcPct val="80000"/>
              </a:lnSpc>
            </a:pPr>
            <a:r>
              <a:rPr lang="en-US" altLang="en-US" sz="1700">
                <a:ea typeface="ＭＳ Ｐゴシック" charset="-128"/>
              </a:rPr>
              <a:t>Intrinsic value</a:t>
            </a:r>
          </a:p>
          <a:p>
            <a:pPr lvl="1" eaLnBrk="1" hangingPunct="1">
              <a:lnSpc>
                <a:spcPct val="80000"/>
              </a:lnSpc>
            </a:pPr>
            <a:r>
              <a:rPr lang="en-US" altLang="en-US" sz="1700">
                <a:ea typeface="ＭＳ Ｐゴシック" charset="-128"/>
              </a:rPr>
              <a:t>Relative value</a:t>
            </a:r>
          </a:p>
          <a:p>
            <a:pPr lvl="1" eaLnBrk="1" hangingPunct="1">
              <a:lnSpc>
                <a:spcPct val="80000"/>
              </a:lnSpc>
            </a:pPr>
            <a:r>
              <a:rPr lang="en-US" altLang="en-US" sz="1700">
                <a:ea typeface="ＭＳ Ｐゴシック" charset="-128"/>
              </a:rPr>
              <a:t>A composite of the two values</a:t>
            </a:r>
          </a:p>
          <a:p>
            <a:pPr lvl="1" eaLnBrk="1" hangingPunct="1">
              <a:lnSpc>
                <a:spcPct val="80000"/>
              </a:lnSpc>
            </a:pPr>
            <a:r>
              <a:rPr lang="en-US" altLang="en-US" sz="1700">
                <a:ea typeface="ＭＳ Ｐゴシック" charset="-128"/>
              </a:rPr>
              <a:t>The higher of the two values</a:t>
            </a:r>
          </a:p>
          <a:p>
            <a:pPr lvl="1" eaLnBrk="1" hangingPunct="1">
              <a:lnSpc>
                <a:spcPct val="80000"/>
              </a:lnSpc>
            </a:pPr>
            <a:r>
              <a:rPr lang="en-US" altLang="en-US" sz="1700">
                <a:ea typeface="ＭＳ Ｐゴシック" charset="-128"/>
              </a:rPr>
              <a:t>The lower of the two values</a:t>
            </a:r>
          </a:p>
          <a:p>
            <a:pPr lvl="1" eaLnBrk="1" hangingPunct="1">
              <a:lnSpc>
                <a:spcPct val="80000"/>
              </a:lnSpc>
            </a:pPr>
            <a:r>
              <a:rPr lang="en-US" altLang="en-US" sz="1700">
                <a:ea typeface="ＭＳ Ｐゴシック" charset="-128"/>
              </a:rPr>
              <a:t>Depends on what my valuation </a:t>
            </a:r>
            <a:r>
              <a:rPr lang="ja-JP" altLang="en-US" sz="1700">
                <a:ea typeface="ＭＳ Ｐゴシック" charset="-128"/>
              </a:rPr>
              <a:t>“</a:t>
            </a:r>
            <a:r>
              <a:rPr lang="en-US" altLang="ja-JP" sz="1700">
                <a:ea typeface="ＭＳ Ｐゴシック" charset="-128"/>
              </a:rPr>
              <a:t>mission</a:t>
            </a:r>
            <a:r>
              <a:rPr lang="ja-JP" altLang="en-US" sz="1700">
                <a:ea typeface="ＭＳ Ｐゴシック" charset="-128"/>
              </a:rPr>
              <a:t>”</a:t>
            </a:r>
            <a:r>
              <a:rPr lang="en-US" altLang="ja-JP" sz="1700">
                <a:ea typeface="ＭＳ Ｐゴシック" charset="-128"/>
              </a:rPr>
              <a:t> is.</a:t>
            </a:r>
          </a:p>
          <a:p>
            <a:pPr eaLnBrk="1" hangingPunct="1">
              <a:lnSpc>
                <a:spcPct val="80000"/>
              </a:lnSpc>
            </a:pPr>
            <a:endParaRPr lang="en-US" altLang="en-US" sz="2000">
              <a:ea typeface="ＭＳ Ｐゴシック" charset="-128"/>
            </a:endParaRPr>
          </a:p>
        </p:txBody>
      </p:sp>
      <p:sp>
        <p:nvSpPr>
          <p:cNvPr id="220163" name="Footer Placeholder 3"/>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5" name="Slide Number Placeholder 4"/>
          <p:cNvSpPr>
            <a:spLocks noGrp="1"/>
          </p:cNvSpPr>
          <p:nvPr>
            <p:ph type="sldNum"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FAEB7EAF-0EE4-314E-9AA3-C4244F32555D}" type="slidenum">
              <a:rPr lang="en-US" altLang="en-US" sz="1200">
                <a:solidFill>
                  <a:srgbClr val="FFFFFF"/>
                </a:solidFill>
              </a:rPr>
              <a:pPr>
                <a:lnSpc>
                  <a:spcPct val="80000"/>
                </a:lnSpc>
              </a:pPr>
              <a:t>104</a:t>
            </a:fld>
            <a:endParaRPr lang="en-US" altLang="en-US" sz="1200">
              <a:solidFill>
                <a:srgbClr val="FFFFFF"/>
              </a:solidFill>
            </a:endParaRPr>
          </a:p>
        </p:txBody>
      </p:sp>
    </p:spTree>
  </p:cSld>
  <p:clrMapOvr>
    <a:masterClrMapping/>
  </p:clrMapOvr>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6609" name="Rectangle 2"/>
          <p:cNvSpPr>
            <a:spLocks noGrp="1" noChangeArrowheads="1"/>
          </p:cNvSpPr>
          <p:nvPr>
            <p:ph type="title"/>
          </p:nvPr>
        </p:nvSpPr>
        <p:spPr>
          <a:xfrm>
            <a:off x="612775" y="228600"/>
            <a:ext cx="8153400" cy="990600"/>
          </a:xfrm>
        </p:spPr>
        <p:txBody>
          <a:bodyPr>
            <a:normAutofit fontScale="90000"/>
          </a:bodyPr>
          <a:lstStyle/>
          <a:p>
            <a:pPr eaLnBrk="1" fontAlgn="auto" hangingPunct="1">
              <a:spcAft>
                <a:spcPts val="0"/>
              </a:spcAft>
              <a:defRPr/>
            </a:pPr>
            <a:r>
              <a:rPr lang="en-US" smtClean="0">
                <a:ea typeface="+mj-ea"/>
                <a:cs typeface="+mj-cs"/>
              </a:rPr>
              <a:t>Reviewing: The Four Steps to Understanding Multiples</a:t>
            </a:r>
            <a:endParaRPr lang="en-US">
              <a:ea typeface="+mj-ea"/>
              <a:cs typeface="+mj-cs"/>
            </a:endParaRPr>
          </a:p>
        </p:txBody>
      </p:sp>
      <p:sp>
        <p:nvSpPr>
          <p:cNvPr id="196610" name="Rectangle 3"/>
          <p:cNvSpPr>
            <a:spLocks noGrp="1" noChangeArrowheads="1"/>
          </p:cNvSpPr>
          <p:nvPr>
            <p:ph sz="quarter" idx="1"/>
          </p:nvPr>
        </p:nvSpPr>
        <p:spPr>
          <a:xfrm>
            <a:off x="612775" y="1600200"/>
            <a:ext cx="8153400" cy="4495800"/>
          </a:xfrm>
        </p:spPr>
        <p:txBody>
          <a:bodyPr>
            <a:normAutofit fontScale="92500" lnSpcReduction="10000"/>
          </a:bodyPr>
          <a:lstStyle/>
          <a:p>
            <a:pPr marL="320040" indent="-320040" eaLnBrk="1" fontAlgn="auto" hangingPunct="1">
              <a:spcAft>
                <a:spcPts val="0"/>
              </a:spcAft>
              <a:buFont typeface="Wingdings"/>
              <a:buChar char=""/>
              <a:defRPr/>
            </a:pPr>
            <a:r>
              <a:rPr lang="en-US" smtClean="0">
                <a:ea typeface="+mn-ea"/>
                <a:cs typeface="+mn-cs"/>
              </a:rPr>
              <a:t>Define the multiple</a:t>
            </a:r>
          </a:p>
          <a:p>
            <a:pPr marL="640080" lvl="1" indent="-274320" eaLnBrk="1" fontAlgn="auto" hangingPunct="1">
              <a:spcAft>
                <a:spcPts val="0"/>
              </a:spcAft>
              <a:buFont typeface="Wingdings 2"/>
              <a:buChar char=""/>
              <a:defRPr/>
            </a:pPr>
            <a:r>
              <a:rPr lang="en-US" smtClean="0">
                <a:ea typeface="+mn-ea"/>
              </a:rPr>
              <a:t>Check for consistency</a:t>
            </a:r>
          </a:p>
          <a:p>
            <a:pPr marL="640080" lvl="1" indent="-274320" eaLnBrk="1" fontAlgn="auto" hangingPunct="1">
              <a:spcAft>
                <a:spcPts val="0"/>
              </a:spcAft>
              <a:buFont typeface="Wingdings 2"/>
              <a:buChar char=""/>
              <a:defRPr/>
            </a:pPr>
            <a:r>
              <a:rPr lang="en-US" smtClean="0">
                <a:ea typeface="+mn-ea"/>
              </a:rPr>
              <a:t>Make sure that they are estimated uniformly</a:t>
            </a:r>
          </a:p>
          <a:p>
            <a:pPr marL="320040" indent="-320040" eaLnBrk="1" fontAlgn="auto" hangingPunct="1">
              <a:spcAft>
                <a:spcPts val="0"/>
              </a:spcAft>
              <a:buFont typeface="Wingdings"/>
              <a:buChar char=""/>
              <a:defRPr/>
            </a:pPr>
            <a:r>
              <a:rPr lang="en-US" smtClean="0">
                <a:ea typeface="+mn-ea"/>
                <a:cs typeface="+mn-cs"/>
              </a:rPr>
              <a:t>Describe the multiple</a:t>
            </a:r>
          </a:p>
          <a:p>
            <a:pPr marL="640080" lvl="1" indent="-274320" eaLnBrk="1" fontAlgn="auto" hangingPunct="1">
              <a:spcAft>
                <a:spcPts val="0"/>
              </a:spcAft>
              <a:buFont typeface="Wingdings 2"/>
              <a:buChar char=""/>
              <a:defRPr/>
            </a:pPr>
            <a:r>
              <a:rPr lang="en-US" smtClean="0">
                <a:ea typeface="+mn-ea"/>
              </a:rPr>
              <a:t>Multiples have skewed distributions: The averages are seldom good indicators of typical multiples</a:t>
            </a:r>
          </a:p>
          <a:p>
            <a:pPr marL="640080" lvl="1" indent="-274320" eaLnBrk="1" fontAlgn="auto" hangingPunct="1">
              <a:spcAft>
                <a:spcPts val="0"/>
              </a:spcAft>
              <a:buFont typeface="Wingdings 2"/>
              <a:buChar char=""/>
              <a:defRPr/>
            </a:pPr>
            <a:r>
              <a:rPr lang="en-US" smtClean="0">
                <a:ea typeface="+mn-ea"/>
              </a:rPr>
              <a:t>Check for bias, if the multiple cannot be estimated</a:t>
            </a:r>
          </a:p>
          <a:p>
            <a:pPr marL="320040" indent="-320040" eaLnBrk="1" fontAlgn="auto" hangingPunct="1">
              <a:spcAft>
                <a:spcPts val="0"/>
              </a:spcAft>
              <a:buFont typeface="Wingdings"/>
              <a:buChar char=""/>
              <a:defRPr/>
            </a:pPr>
            <a:r>
              <a:rPr lang="en-US" smtClean="0">
                <a:ea typeface="+mn-ea"/>
                <a:cs typeface="+mn-cs"/>
              </a:rPr>
              <a:t>Analyze the multiple</a:t>
            </a:r>
          </a:p>
          <a:p>
            <a:pPr marL="640080" lvl="1" indent="-274320" eaLnBrk="1" fontAlgn="auto" hangingPunct="1">
              <a:spcAft>
                <a:spcPts val="0"/>
              </a:spcAft>
              <a:buFont typeface="Wingdings 2"/>
              <a:buChar char=""/>
              <a:defRPr/>
            </a:pPr>
            <a:r>
              <a:rPr lang="en-US" smtClean="0">
                <a:ea typeface="+mn-ea"/>
              </a:rPr>
              <a:t>Identify the companion variable that drives the multiple</a:t>
            </a:r>
          </a:p>
          <a:p>
            <a:pPr marL="640080" lvl="1" indent="-274320" eaLnBrk="1" fontAlgn="auto" hangingPunct="1">
              <a:spcAft>
                <a:spcPts val="0"/>
              </a:spcAft>
              <a:buFont typeface="Wingdings 2"/>
              <a:buChar char=""/>
              <a:defRPr/>
            </a:pPr>
            <a:r>
              <a:rPr lang="en-US" smtClean="0">
                <a:ea typeface="+mn-ea"/>
              </a:rPr>
              <a:t>Examine the nature of the relationship</a:t>
            </a:r>
          </a:p>
          <a:p>
            <a:pPr marL="320040" indent="-320040" eaLnBrk="1" fontAlgn="auto" hangingPunct="1">
              <a:spcAft>
                <a:spcPts val="0"/>
              </a:spcAft>
              <a:buFont typeface="Wingdings"/>
              <a:buChar char=""/>
              <a:defRPr/>
            </a:pPr>
            <a:r>
              <a:rPr lang="en-US" smtClean="0">
                <a:ea typeface="+mn-ea"/>
                <a:cs typeface="+mn-cs"/>
              </a:rPr>
              <a:t>Apply the multiple</a:t>
            </a:r>
            <a:endParaRPr lang="en-US">
              <a:ea typeface="+mn-ea"/>
              <a:cs typeface="+mn-cs"/>
            </a:endParaRPr>
          </a:p>
        </p:txBody>
      </p:sp>
      <p:sp>
        <p:nvSpPr>
          <p:cNvPr id="222211" name="Footer Placeholder 3"/>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5" name="Slide Number Placeholder 4"/>
          <p:cNvSpPr>
            <a:spLocks noGrp="1"/>
          </p:cNvSpPr>
          <p:nvPr>
            <p:ph type="sldNum"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1023AB28-7BED-824C-9311-68FB2FA9D344}" type="slidenum">
              <a:rPr lang="en-US" altLang="en-US" sz="1200">
                <a:solidFill>
                  <a:srgbClr val="FFFFFF"/>
                </a:solidFill>
              </a:rPr>
              <a:pPr>
                <a:lnSpc>
                  <a:spcPct val="80000"/>
                </a:lnSpc>
              </a:pPr>
              <a:t>105</a:t>
            </a:fld>
            <a:endParaRPr lang="en-US" altLang="en-US" sz="1200">
              <a:solidFill>
                <a:srgbClr val="FFFFFF"/>
              </a:solidFill>
            </a:endParaRPr>
          </a:p>
        </p:txBody>
      </p:sp>
    </p:spTree>
  </p:cSld>
  <p:clrMapOvr>
    <a:masterClrMapping/>
  </p:clrMapOvr>
  <p:transition/>
  <p:timing>
    <p:tnLst>
      <p:par>
        <p:cTn id="1" dur="indefinite" restart="never" nodeType="tmRoot"/>
      </p:par>
    </p:tnLst>
  </p:timing>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9793" name="Title 1"/>
          <p:cNvSpPr>
            <a:spLocks noGrp="1"/>
          </p:cNvSpPr>
          <p:nvPr>
            <p:ph type="ctrTitle"/>
          </p:nvPr>
        </p:nvSpPr>
        <p:spPr/>
        <p:txBody>
          <a:bodyPr>
            <a:normAutofit/>
          </a:bodyPr>
          <a:lstStyle/>
          <a:p>
            <a:pPr eaLnBrk="1" fontAlgn="auto" hangingPunct="1">
              <a:spcAft>
                <a:spcPts val="0"/>
              </a:spcAft>
              <a:defRPr/>
            </a:pPr>
            <a:r>
              <a:rPr lang="en-US" smtClean="0">
                <a:ea typeface="+mj-ea"/>
                <a:cs typeface="+mj-cs"/>
              </a:rPr>
              <a:t>A Detour: Asset Based Valuation</a:t>
            </a:r>
            <a:endParaRPr lang="en-US">
              <a:ea typeface="+mj-ea"/>
              <a:cs typeface="+mj-cs"/>
            </a:endParaRPr>
          </a:p>
        </p:txBody>
      </p:sp>
      <p:sp>
        <p:nvSpPr>
          <p:cNvPr id="224258" name="Subtitle 2"/>
          <p:cNvSpPr>
            <a:spLocks noGrp="1"/>
          </p:cNvSpPr>
          <p:nvPr>
            <p:ph type="subTitle" idx="1"/>
          </p:nvPr>
        </p:nvSpPr>
        <p:spPr>
          <a:xfrm>
            <a:off x="2362200" y="6049963"/>
            <a:ext cx="6705600" cy="685800"/>
          </a:xfrm>
        </p:spPr>
        <p:txBody>
          <a:bodyPr/>
          <a:lstStyle/>
          <a:p>
            <a:pPr eaLnBrk="1" hangingPunct="1"/>
            <a:r>
              <a:rPr lang="en-US" altLang="en-US">
                <a:ea typeface="ＭＳ Ｐゴシック" charset="-128"/>
              </a:rPr>
              <a:t>Value assets, not cash flows?</a:t>
            </a:r>
          </a:p>
        </p:txBody>
      </p:sp>
      <p:sp>
        <p:nvSpPr>
          <p:cNvPr id="224259" name="Footer Placeholder 4"/>
          <p:cNvSpPr>
            <a:spLocks noGrp="1"/>
          </p:cNvSpPr>
          <p:nvPr>
            <p:ph type="ftr"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224260" name="Slide Number Placeholder 5"/>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fld id="{2E3B9C6C-DD8A-5846-A987-C366B13288D0}" type="slidenum">
              <a:rPr lang="en-US" altLang="en-US" sz="1400">
                <a:solidFill>
                  <a:schemeClr val="tx2"/>
                </a:solidFill>
              </a:rPr>
              <a:pPr/>
              <a:t>106</a:t>
            </a:fld>
            <a:endParaRPr lang="en-US" altLang="en-US" sz="1400">
              <a:solidFill>
                <a:schemeClr val="tx2"/>
              </a:solidFill>
            </a:endParaRPr>
          </a:p>
        </p:txBody>
      </p:sp>
    </p:spTree>
  </p:cSld>
  <p:clrMapOvr>
    <a:masterClrMapping/>
  </p:clrMapOvr>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6305" name="Title 1"/>
          <p:cNvSpPr>
            <a:spLocks noGrp="1"/>
          </p:cNvSpPr>
          <p:nvPr>
            <p:ph type="title"/>
          </p:nvPr>
        </p:nvSpPr>
        <p:spPr>
          <a:xfrm>
            <a:off x="612775" y="228600"/>
            <a:ext cx="8153400" cy="990600"/>
          </a:xfrm>
        </p:spPr>
        <p:txBody>
          <a:bodyPr/>
          <a:lstStyle/>
          <a:p>
            <a:pPr eaLnBrk="1" hangingPunct="1"/>
            <a:r>
              <a:rPr lang="en-US" altLang="en-US">
                <a:ea typeface="ＭＳ Ｐゴシック" charset="-128"/>
              </a:rPr>
              <a:t>What is asset based valuation?</a:t>
            </a:r>
          </a:p>
        </p:txBody>
      </p:sp>
      <p:sp>
        <p:nvSpPr>
          <p:cNvPr id="226306" name="Content Placeholder 2"/>
          <p:cNvSpPr>
            <a:spLocks noGrp="1"/>
          </p:cNvSpPr>
          <p:nvPr>
            <p:ph sz="quarter" idx="1"/>
          </p:nvPr>
        </p:nvSpPr>
        <p:spPr>
          <a:xfrm>
            <a:off x="612775" y="1600200"/>
            <a:ext cx="8153400" cy="4495800"/>
          </a:xfrm>
        </p:spPr>
        <p:txBody>
          <a:bodyPr/>
          <a:lstStyle/>
          <a:p>
            <a:pPr eaLnBrk="1" hangingPunct="1"/>
            <a:r>
              <a:rPr lang="en-US" altLang="en-US">
                <a:ea typeface="ＭＳ Ｐゴシック" charset="-128"/>
              </a:rPr>
              <a:t>In intrinsic valuation, you value a business based upon the cash flows you expect that business to generate over time.</a:t>
            </a:r>
          </a:p>
          <a:p>
            <a:pPr eaLnBrk="1" hangingPunct="1"/>
            <a:r>
              <a:rPr lang="en-US" altLang="en-US">
                <a:ea typeface="ＭＳ Ｐゴシック" charset="-128"/>
              </a:rPr>
              <a:t>In relative valuation, you value a business based upon how similar businesses are priced.</a:t>
            </a:r>
          </a:p>
          <a:p>
            <a:pPr eaLnBrk="1" hangingPunct="1"/>
            <a:r>
              <a:rPr lang="en-US" altLang="en-US">
                <a:ea typeface="ＭＳ Ｐゴシック" charset="-128"/>
              </a:rPr>
              <a:t>In asset based valuation, you value a business by valuing its individual assets. These individual assets can be tangible or intangible.</a:t>
            </a:r>
          </a:p>
          <a:p>
            <a:pPr eaLnBrk="1" hangingPunct="1"/>
            <a:endParaRPr lang="en-US" altLang="en-US">
              <a:ea typeface="ＭＳ Ｐゴシック" charset="-128"/>
            </a:endParaRPr>
          </a:p>
        </p:txBody>
      </p:sp>
      <p:sp>
        <p:nvSpPr>
          <p:cNvPr id="226307" name="Footer Placeholder 3"/>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5" name="Slide Number Placeholder 4"/>
          <p:cNvSpPr>
            <a:spLocks noGrp="1"/>
          </p:cNvSpPr>
          <p:nvPr>
            <p:ph type="sldNum"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90715275-5417-7B40-852E-636D229B0CD7}" type="slidenum">
              <a:rPr lang="en-US" altLang="en-US" sz="1200">
                <a:solidFill>
                  <a:srgbClr val="FFFFFF"/>
                </a:solidFill>
              </a:rPr>
              <a:pPr>
                <a:lnSpc>
                  <a:spcPct val="80000"/>
                </a:lnSpc>
              </a:pPr>
              <a:t>107</a:t>
            </a:fld>
            <a:endParaRPr lang="en-US" altLang="en-US" sz="1200">
              <a:solidFill>
                <a:srgbClr val="FFFFFF"/>
              </a:solidFill>
            </a:endParaRPr>
          </a:p>
        </p:txBody>
      </p:sp>
    </p:spTree>
  </p:cSld>
  <p:clrMapOvr>
    <a:masterClrMapping/>
  </p:clrMapOvr>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8353" name="Title 1"/>
          <p:cNvSpPr>
            <a:spLocks noGrp="1"/>
          </p:cNvSpPr>
          <p:nvPr>
            <p:ph type="title"/>
          </p:nvPr>
        </p:nvSpPr>
        <p:spPr>
          <a:xfrm>
            <a:off x="612775" y="228600"/>
            <a:ext cx="8153400" cy="990600"/>
          </a:xfrm>
        </p:spPr>
        <p:txBody>
          <a:bodyPr/>
          <a:lstStyle/>
          <a:p>
            <a:pPr eaLnBrk="1" hangingPunct="1"/>
            <a:r>
              <a:rPr lang="en-US" altLang="en-US">
                <a:ea typeface="ＭＳ Ｐゴシック" charset="-128"/>
              </a:rPr>
              <a:t>Why would you do asset based valuation?</a:t>
            </a:r>
          </a:p>
        </p:txBody>
      </p:sp>
      <p:sp>
        <p:nvSpPr>
          <p:cNvPr id="291842" name="Content Placeholder 2"/>
          <p:cNvSpPr>
            <a:spLocks noGrp="1"/>
          </p:cNvSpPr>
          <p:nvPr>
            <p:ph sz="quarter" idx="1"/>
          </p:nvPr>
        </p:nvSpPr>
        <p:spPr>
          <a:xfrm>
            <a:off x="612775" y="1600200"/>
            <a:ext cx="8153400" cy="4495800"/>
          </a:xfrm>
        </p:spPr>
        <p:txBody>
          <a:bodyPr>
            <a:normAutofit/>
          </a:bodyPr>
          <a:lstStyle/>
          <a:p>
            <a:pPr eaLnBrk="1" hangingPunct="1">
              <a:lnSpc>
                <a:spcPct val="80000"/>
              </a:lnSpc>
            </a:pPr>
            <a:r>
              <a:rPr lang="en-US" altLang="en-US" sz="2200" u="sng">
                <a:ea typeface="ＭＳ Ｐゴシック" charset="-128"/>
              </a:rPr>
              <a:t>Liquidation: </a:t>
            </a:r>
            <a:r>
              <a:rPr lang="en-US" altLang="en-US" sz="2200">
                <a:ea typeface="ＭＳ Ｐゴシック" charset="-128"/>
              </a:rPr>
              <a:t>If you are liquidating a business by selling its assets piece meal, rather than as a composite business, you would like to estimate what you will get from each asset or asset class individually.</a:t>
            </a:r>
          </a:p>
          <a:p>
            <a:pPr eaLnBrk="1" hangingPunct="1">
              <a:lnSpc>
                <a:spcPct val="80000"/>
              </a:lnSpc>
            </a:pPr>
            <a:r>
              <a:rPr lang="en-US" altLang="en-US" sz="2200" u="sng">
                <a:ea typeface="ＭＳ Ｐゴシック" charset="-128"/>
              </a:rPr>
              <a:t>Accounting mission: </a:t>
            </a:r>
            <a:r>
              <a:rPr lang="en-US" altLang="en-US" sz="2200">
                <a:ea typeface="ＭＳ Ｐゴシック" charset="-128"/>
              </a:rPr>
              <a:t>As both US and international accounting standards have turned to “fair value” accounting, accountants have been called upon to redo balance sheet to reflect the assets at their fair rather than book value.</a:t>
            </a:r>
          </a:p>
          <a:p>
            <a:pPr eaLnBrk="1" hangingPunct="1">
              <a:lnSpc>
                <a:spcPct val="80000"/>
              </a:lnSpc>
            </a:pPr>
            <a:r>
              <a:rPr lang="en-US" altLang="en-US" sz="2200" u="sng">
                <a:ea typeface="ＭＳ Ｐゴシック" charset="-128"/>
              </a:rPr>
              <a:t>Sum of the parts:</a:t>
            </a:r>
            <a:r>
              <a:rPr lang="en-US" altLang="en-US" sz="2200">
                <a:ea typeface="ＭＳ Ｐゴシック" charset="-128"/>
              </a:rPr>
              <a:t> If a business is made up of individual divisions or assets, you may want to value these parts individually for one of two groups:</a:t>
            </a:r>
          </a:p>
          <a:p>
            <a:pPr lvl="1" eaLnBrk="1" hangingPunct="1">
              <a:lnSpc>
                <a:spcPct val="80000"/>
              </a:lnSpc>
            </a:pPr>
            <a:r>
              <a:rPr lang="en-US" altLang="en-US" sz="1900">
                <a:ea typeface="ＭＳ Ｐゴシック" charset="-128"/>
              </a:rPr>
              <a:t>Potential acquirers may want to do this, as a precursor to restructuring the business.</a:t>
            </a:r>
          </a:p>
          <a:p>
            <a:pPr lvl="1" eaLnBrk="1" hangingPunct="1">
              <a:lnSpc>
                <a:spcPct val="80000"/>
              </a:lnSpc>
            </a:pPr>
            <a:r>
              <a:rPr lang="en-US" altLang="en-US" sz="1900">
                <a:ea typeface="ＭＳ Ｐゴシック" charset="-128"/>
              </a:rPr>
              <a:t>Investors may be interested because a business that is selling for less than the sum of its parts may be “cheap”.</a:t>
            </a:r>
          </a:p>
        </p:txBody>
      </p:sp>
      <p:sp>
        <p:nvSpPr>
          <p:cNvPr id="228355" name="Footer Placeholder 3"/>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5" name="Slide Number Placeholder 4"/>
          <p:cNvSpPr>
            <a:spLocks noGrp="1"/>
          </p:cNvSpPr>
          <p:nvPr>
            <p:ph type="sldNum"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2333AD4B-6C50-A442-84D4-CBBB47317210}" type="slidenum">
              <a:rPr lang="en-US" altLang="en-US" sz="1200">
                <a:solidFill>
                  <a:srgbClr val="FFFFFF"/>
                </a:solidFill>
              </a:rPr>
              <a:pPr>
                <a:lnSpc>
                  <a:spcPct val="80000"/>
                </a:lnSpc>
              </a:pPr>
              <a:t>108</a:t>
            </a:fld>
            <a:endParaRPr lang="en-US" altLang="en-US" sz="1200">
              <a:solidFill>
                <a:srgbClr val="FFFFFF"/>
              </a:solidFill>
            </a:endParaRPr>
          </a:p>
        </p:txBody>
      </p:sp>
    </p:spTree>
  </p:cSld>
  <p:clrMapOvr>
    <a:masterClrMapping/>
  </p:clrMapOvr>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0401" name="Title 1"/>
          <p:cNvSpPr>
            <a:spLocks noGrp="1"/>
          </p:cNvSpPr>
          <p:nvPr>
            <p:ph type="title"/>
          </p:nvPr>
        </p:nvSpPr>
        <p:spPr>
          <a:xfrm>
            <a:off x="612775" y="228600"/>
            <a:ext cx="8153400" cy="990600"/>
          </a:xfrm>
        </p:spPr>
        <p:txBody>
          <a:bodyPr/>
          <a:lstStyle/>
          <a:p>
            <a:pPr eaLnBrk="1" hangingPunct="1"/>
            <a:r>
              <a:rPr lang="en-US" altLang="en-US">
                <a:ea typeface="ＭＳ Ｐゴシック" charset="-128"/>
              </a:rPr>
              <a:t>How do you do asset based valuation?</a:t>
            </a:r>
          </a:p>
        </p:txBody>
      </p:sp>
      <p:sp>
        <p:nvSpPr>
          <p:cNvPr id="292866" name="Content Placeholder 2"/>
          <p:cNvSpPr>
            <a:spLocks noGrp="1"/>
          </p:cNvSpPr>
          <p:nvPr>
            <p:ph sz="quarter" idx="1"/>
          </p:nvPr>
        </p:nvSpPr>
        <p:spPr>
          <a:xfrm>
            <a:off x="612775" y="1600200"/>
            <a:ext cx="8153400" cy="4495800"/>
          </a:xfrm>
        </p:spPr>
        <p:txBody>
          <a:bodyPr>
            <a:normAutofit lnSpcReduction="10000"/>
          </a:bodyPr>
          <a:lstStyle/>
          <a:p>
            <a:pPr marL="320040" indent="-320040" eaLnBrk="1" fontAlgn="auto" hangingPunct="1">
              <a:spcAft>
                <a:spcPts val="0"/>
              </a:spcAft>
              <a:buFont typeface="Wingdings"/>
              <a:buChar char=""/>
              <a:defRPr/>
            </a:pPr>
            <a:r>
              <a:rPr lang="en-US" u="sng" dirty="0" smtClean="0">
                <a:ea typeface="+mn-ea"/>
                <a:cs typeface="+mn-cs"/>
              </a:rPr>
              <a:t>Intrinsic value</a:t>
            </a:r>
            <a:r>
              <a:rPr lang="en-US" dirty="0" smtClean="0">
                <a:ea typeface="+mn-ea"/>
                <a:cs typeface="+mn-cs"/>
              </a:rPr>
              <a:t>: Estimate the expected cash flows on each asset or asset class, discount back at a risk adjusted discount rate and arrive at an intrinsic value for each asset.</a:t>
            </a:r>
          </a:p>
          <a:p>
            <a:pPr marL="320040" indent="-320040" eaLnBrk="1" fontAlgn="auto" hangingPunct="1">
              <a:spcAft>
                <a:spcPts val="0"/>
              </a:spcAft>
              <a:buFont typeface="Wingdings"/>
              <a:buChar char=""/>
              <a:defRPr/>
            </a:pPr>
            <a:r>
              <a:rPr lang="en-US" u="sng" dirty="0" smtClean="0">
                <a:ea typeface="+mn-ea"/>
                <a:cs typeface="+mn-cs"/>
              </a:rPr>
              <a:t>Relative value</a:t>
            </a:r>
            <a:r>
              <a:rPr lang="en-US" dirty="0" smtClean="0">
                <a:ea typeface="+mn-ea"/>
                <a:cs typeface="+mn-cs"/>
              </a:rPr>
              <a:t>: Look for similar assets that have sold in the recent past and estimate a value for each asset in the business.</a:t>
            </a:r>
          </a:p>
          <a:p>
            <a:pPr marL="320040" indent="-320040" eaLnBrk="1" fontAlgn="auto" hangingPunct="1">
              <a:spcAft>
                <a:spcPts val="0"/>
              </a:spcAft>
              <a:buFont typeface="Wingdings"/>
              <a:buChar char=""/>
              <a:defRPr/>
            </a:pPr>
            <a:r>
              <a:rPr lang="en-US" u="sng" dirty="0" smtClean="0">
                <a:ea typeface="+mn-ea"/>
                <a:cs typeface="+mn-cs"/>
              </a:rPr>
              <a:t>Accounting value</a:t>
            </a:r>
            <a:r>
              <a:rPr lang="en-US" dirty="0" smtClean="0">
                <a:ea typeface="+mn-ea"/>
                <a:cs typeface="+mn-cs"/>
              </a:rPr>
              <a:t>: You could use the book value of the asset as a proxy for the estimated value of the asset.</a:t>
            </a:r>
            <a:endParaRPr lang="en-US" dirty="0">
              <a:ea typeface="+mn-ea"/>
              <a:cs typeface="+mn-cs"/>
            </a:endParaRPr>
          </a:p>
        </p:txBody>
      </p:sp>
      <p:sp>
        <p:nvSpPr>
          <p:cNvPr id="230403" name="Footer Placeholder 3"/>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5" name="Slide Number Placeholder 4"/>
          <p:cNvSpPr>
            <a:spLocks noGrp="1"/>
          </p:cNvSpPr>
          <p:nvPr>
            <p:ph type="sldNum"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59F264DE-1236-6A43-A960-DAFB238D4F35}" type="slidenum">
              <a:rPr lang="en-US" altLang="en-US" sz="1200">
                <a:solidFill>
                  <a:srgbClr val="FFFFFF"/>
                </a:solidFill>
              </a:rPr>
              <a:pPr>
                <a:lnSpc>
                  <a:spcPct val="80000"/>
                </a:lnSpc>
              </a:pPr>
              <a:t>109</a:t>
            </a:fld>
            <a:endParaRPr lang="en-US" altLang="en-US" sz="1200">
              <a:solidFill>
                <a:srgbClr val="FFFFFF"/>
              </a:solidFill>
            </a:endParaRPr>
          </a:p>
        </p:txBody>
      </p:sp>
    </p:spTree>
  </p:cSld>
  <p:clrMapOvr>
    <a:masterClrMapping/>
  </p:clrMapOvr>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3889" name="Title 1"/>
          <p:cNvSpPr>
            <a:spLocks noGrp="1"/>
          </p:cNvSpPr>
          <p:nvPr>
            <p:ph type="title"/>
          </p:nvPr>
        </p:nvSpPr>
        <p:spPr>
          <a:xfrm>
            <a:off x="612775" y="228600"/>
            <a:ext cx="8153400" cy="990600"/>
          </a:xfrm>
        </p:spPr>
        <p:txBody>
          <a:bodyPr>
            <a:normAutofit fontScale="90000"/>
          </a:bodyPr>
          <a:lstStyle/>
          <a:p>
            <a:pPr eaLnBrk="1" fontAlgn="auto" hangingPunct="1">
              <a:spcAft>
                <a:spcPts val="0"/>
              </a:spcAft>
              <a:defRPr/>
            </a:pPr>
            <a:r>
              <a:rPr lang="en-US" smtClean="0">
                <a:ea typeface="+mj-ea"/>
                <a:cs typeface="+mj-cs"/>
              </a:rPr>
              <a:t>When is asset-based valuation easiest to do?</a:t>
            </a:r>
            <a:endParaRPr lang="en-US">
              <a:ea typeface="+mj-ea"/>
              <a:cs typeface="+mj-cs"/>
            </a:endParaRPr>
          </a:p>
        </p:txBody>
      </p:sp>
      <p:sp>
        <p:nvSpPr>
          <p:cNvPr id="293890" name="Content Placeholder 2"/>
          <p:cNvSpPr>
            <a:spLocks noGrp="1"/>
          </p:cNvSpPr>
          <p:nvPr>
            <p:ph sz="quarter" idx="1"/>
          </p:nvPr>
        </p:nvSpPr>
        <p:spPr>
          <a:xfrm>
            <a:off x="612775" y="1600200"/>
            <a:ext cx="8153400" cy="4495800"/>
          </a:xfrm>
        </p:spPr>
        <p:txBody>
          <a:bodyPr>
            <a:normAutofit/>
          </a:bodyPr>
          <a:lstStyle/>
          <a:p>
            <a:pPr eaLnBrk="1" hangingPunct="1">
              <a:lnSpc>
                <a:spcPct val="90000"/>
              </a:lnSpc>
            </a:pPr>
            <a:r>
              <a:rPr lang="en-US" altLang="en-US" sz="2000" u="sng">
                <a:ea typeface="ＭＳ Ｐゴシック" charset="-128"/>
              </a:rPr>
              <a:t>Separable assets</a:t>
            </a:r>
            <a:r>
              <a:rPr lang="en-US" altLang="en-US" sz="2000">
                <a:ea typeface="ＭＳ Ｐゴシック" charset="-128"/>
              </a:rPr>
              <a:t>: If a company is a collection of separable assets (a set of real estate holdings, a holding company of different independent businesses), asset-based valuation is easier to do. If the assets are interrelated or difficult to separate, asset-based valuation becomes problematic. Thus, while real estate or a long term licensing/franchising contract may be easily valued, brand name (which cuts across assets) is more difficult to value separately.</a:t>
            </a:r>
          </a:p>
          <a:p>
            <a:pPr eaLnBrk="1" hangingPunct="1">
              <a:lnSpc>
                <a:spcPct val="90000"/>
              </a:lnSpc>
            </a:pPr>
            <a:r>
              <a:rPr lang="en-US" altLang="en-US" sz="2000" u="sng">
                <a:ea typeface="ＭＳ Ｐゴシック" charset="-128"/>
              </a:rPr>
              <a:t>Stand alone earnings/ cash flows</a:t>
            </a:r>
            <a:r>
              <a:rPr lang="en-US" altLang="en-US" sz="2000">
                <a:ea typeface="ＭＳ Ｐゴシック" charset="-128"/>
              </a:rPr>
              <a:t>: An asset is much simpler to value if you can trace its earnings/cash flows to it. It is much more difficult to value when the business generates earnings, but the role of individual assets in generating these earnings cannot be isolated.</a:t>
            </a:r>
          </a:p>
          <a:p>
            <a:pPr eaLnBrk="1" hangingPunct="1">
              <a:lnSpc>
                <a:spcPct val="90000"/>
              </a:lnSpc>
            </a:pPr>
            <a:r>
              <a:rPr lang="en-US" altLang="en-US" sz="2000" u="sng">
                <a:ea typeface="ＭＳ Ｐゴシック" charset="-128"/>
              </a:rPr>
              <a:t>Active market for similar assets</a:t>
            </a:r>
            <a:r>
              <a:rPr lang="en-US" altLang="en-US" sz="2000">
                <a:ea typeface="ＭＳ Ｐゴシック" charset="-128"/>
              </a:rPr>
              <a:t>: If you plan to do a relative valuation, it is easier if you can find an active market for “similar” assets which you can draw on for transactions prices.</a:t>
            </a:r>
          </a:p>
        </p:txBody>
      </p:sp>
      <p:sp>
        <p:nvSpPr>
          <p:cNvPr id="232451" name="Footer Placeholder 3"/>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5" name="Slide Number Placeholder 4"/>
          <p:cNvSpPr>
            <a:spLocks noGrp="1"/>
          </p:cNvSpPr>
          <p:nvPr>
            <p:ph type="sldNum"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788EA3AF-3DD8-D94F-A4EA-DD99D8945941}" type="slidenum">
              <a:rPr lang="en-US" altLang="en-US" sz="1200">
                <a:solidFill>
                  <a:srgbClr val="FFFFFF"/>
                </a:solidFill>
              </a:rPr>
              <a:pPr>
                <a:lnSpc>
                  <a:spcPct val="80000"/>
                </a:lnSpc>
              </a:pPr>
              <a:t>110</a:t>
            </a:fld>
            <a:endParaRPr lang="en-US" altLang="en-US" sz="1200">
              <a:solidFill>
                <a:srgbClr val="FFFFFF"/>
              </a:solidFill>
            </a:endParaRPr>
          </a:p>
        </p:txBody>
      </p:sp>
    </p:spTree>
  </p:cSld>
  <p:clrMapOvr>
    <a:masterClrMapping/>
  </p:clrMapOvr>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4497" name="Title 1"/>
          <p:cNvSpPr>
            <a:spLocks noGrp="1"/>
          </p:cNvSpPr>
          <p:nvPr>
            <p:ph type="title"/>
          </p:nvPr>
        </p:nvSpPr>
        <p:spPr>
          <a:xfrm>
            <a:off x="612775" y="228600"/>
            <a:ext cx="8153400" cy="990600"/>
          </a:xfrm>
        </p:spPr>
        <p:txBody>
          <a:bodyPr/>
          <a:lstStyle/>
          <a:p>
            <a:pPr eaLnBrk="1" hangingPunct="1"/>
            <a:r>
              <a:rPr lang="en-US" altLang="en-US">
                <a:ea typeface="ＭＳ Ｐゴシック" charset="-128"/>
              </a:rPr>
              <a:t>I. Liquidation Valuation</a:t>
            </a:r>
          </a:p>
        </p:txBody>
      </p:sp>
      <p:sp>
        <p:nvSpPr>
          <p:cNvPr id="294914" name="Content Placeholder 2"/>
          <p:cNvSpPr>
            <a:spLocks noGrp="1"/>
          </p:cNvSpPr>
          <p:nvPr>
            <p:ph sz="quarter" idx="1"/>
          </p:nvPr>
        </p:nvSpPr>
        <p:spPr>
          <a:xfrm>
            <a:off x="612775" y="1600200"/>
            <a:ext cx="8153400" cy="4495800"/>
          </a:xfrm>
        </p:spPr>
        <p:txBody>
          <a:bodyPr>
            <a:normAutofit/>
          </a:bodyPr>
          <a:lstStyle/>
          <a:p>
            <a:pPr eaLnBrk="1" hangingPunct="1">
              <a:lnSpc>
                <a:spcPct val="80000"/>
              </a:lnSpc>
            </a:pPr>
            <a:r>
              <a:rPr lang="en-US" altLang="en-US" sz="2600">
                <a:ea typeface="ＭＳ Ｐゴシック" charset="-128"/>
              </a:rPr>
              <a:t>In liquidation valuation, you are trying to assess how much you would get from selling the assets of the business today, rather than the business as a going concern.</a:t>
            </a:r>
          </a:p>
          <a:p>
            <a:pPr eaLnBrk="1" hangingPunct="1">
              <a:lnSpc>
                <a:spcPct val="80000"/>
              </a:lnSpc>
            </a:pPr>
            <a:r>
              <a:rPr lang="en-US" altLang="en-US" sz="2600">
                <a:ea typeface="ＭＳ Ｐゴシック" charset="-128"/>
              </a:rPr>
              <a:t>Consequently, it makes more sense to price those assets (i.e., do relative valuation) than it is to value them (do intrinsic valuation). For assets that are separable and traded (example: real estate), pricing is easy to do. For assets that are not, you often see book value used either as a proxy for liquidation value or as a basis for estimating liquidation value.</a:t>
            </a:r>
          </a:p>
          <a:p>
            <a:pPr eaLnBrk="1" hangingPunct="1">
              <a:lnSpc>
                <a:spcPct val="80000"/>
              </a:lnSpc>
            </a:pPr>
            <a:r>
              <a:rPr lang="en-US" altLang="en-US" sz="2600">
                <a:ea typeface="ＭＳ Ｐゴシック" charset="-128"/>
              </a:rPr>
              <a:t>To the extent that the liquidation is urgent, you may attach a discount to the estimated value.</a:t>
            </a:r>
          </a:p>
        </p:txBody>
      </p:sp>
      <p:sp>
        <p:nvSpPr>
          <p:cNvPr id="234499" name="Footer Placeholder 3"/>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5" name="Slide Number Placeholder 4"/>
          <p:cNvSpPr>
            <a:spLocks noGrp="1"/>
          </p:cNvSpPr>
          <p:nvPr>
            <p:ph type="sldNum"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71BE8664-F1EF-C04A-8FD3-40F5B1F107A6}" type="slidenum">
              <a:rPr lang="en-US" altLang="en-US" sz="1200">
                <a:solidFill>
                  <a:srgbClr val="FFFFFF"/>
                </a:solidFill>
              </a:rPr>
              <a:pPr>
                <a:lnSpc>
                  <a:spcPct val="80000"/>
                </a:lnSpc>
              </a:pPr>
              <a:t>111</a:t>
            </a:fld>
            <a:endParaRPr lang="en-US" altLang="en-US" sz="1200">
              <a:solidFill>
                <a:srgbClr val="FFFFFF"/>
              </a:solidFill>
            </a:endParaRPr>
          </a:p>
        </p:txBody>
      </p:sp>
    </p:spTree>
  </p:cSld>
  <p:clrMapOvr>
    <a:masterClrMapping/>
  </p:clrMapOvr>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5937" name="Title 1"/>
          <p:cNvSpPr>
            <a:spLocks noGrp="1"/>
          </p:cNvSpPr>
          <p:nvPr>
            <p:ph type="title"/>
          </p:nvPr>
        </p:nvSpPr>
        <p:spPr>
          <a:xfrm>
            <a:off x="612775" y="228600"/>
            <a:ext cx="8153400" cy="990600"/>
          </a:xfrm>
        </p:spPr>
        <p:txBody>
          <a:bodyPr>
            <a:normAutofit fontScale="90000"/>
          </a:bodyPr>
          <a:lstStyle/>
          <a:p>
            <a:pPr eaLnBrk="1" fontAlgn="auto" hangingPunct="1">
              <a:spcAft>
                <a:spcPts val="0"/>
              </a:spcAft>
              <a:defRPr/>
            </a:pPr>
            <a:r>
              <a:rPr lang="en-US" smtClean="0">
                <a:ea typeface="+mj-ea"/>
                <a:cs typeface="+mj-cs"/>
              </a:rPr>
              <a:t>II. Accounting Valuation: Glimmers from FAS 157</a:t>
            </a:r>
            <a:endParaRPr lang="en-US">
              <a:ea typeface="+mj-ea"/>
              <a:cs typeface="+mj-cs"/>
            </a:endParaRPr>
          </a:p>
        </p:txBody>
      </p:sp>
      <p:sp>
        <p:nvSpPr>
          <p:cNvPr id="295938" name="Content Placeholder 2"/>
          <p:cNvSpPr>
            <a:spLocks noGrp="1"/>
          </p:cNvSpPr>
          <p:nvPr>
            <p:ph sz="quarter" idx="1"/>
          </p:nvPr>
        </p:nvSpPr>
        <p:spPr>
          <a:xfrm>
            <a:off x="612775" y="1600200"/>
            <a:ext cx="8153400" cy="4495800"/>
          </a:xfrm>
        </p:spPr>
        <p:txBody>
          <a:bodyPr>
            <a:normAutofit/>
          </a:bodyPr>
          <a:lstStyle/>
          <a:p>
            <a:pPr eaLnBrk="1" hangingPunct="1">
              <a:lnSpc>
                <a:spcPct val="80000"/>
              </a:lnSpc>
            </a:pPr>
            <a:r>
              <a:rPr lang="en-US" altLang="en-US" sz="2200" u="sng">
                <a:ea typeface="ＭＳ Ｐゴシック" charset="-128"/>
              </a:rPr>
              <a:t>The ubiquitous </a:t>
            </a:r>
            <a:r>
              <a:rPr lang="ja-JP" altLang="en-US" sz="2200" u="sng">
                <a:ea typeface="ＭＳ Ｐゴシック" charset="-128"/>
              </a:rPr>
              <a:t>“</a:t>
            </a:r>
            <a:r>
              <a:rPr lang="en-US" altLang="ja-JP" sz="2200" u="sng">
                <a:ea typeface="ＭＳ Ｐゴシック" charset="-128"/>
              </a:rPr>
              <a:t>market participant</a:t>
            </a:r>
            <a:r>
              <a:rPr lang="ja-JP" altLang="en-US" sz="2200" u="sng">
                <a:ea typeface="ＭＳ Ｐゴシック" charset="-128"/>
              </a:rPr>
              <a:t>”</a:t>
            </a:r>
            <a:r>
              <a:rPr lang="en-US" altLang="ja-JP" sz="2200">
                <a:ea typeface="ＭＳ Ｐゴシック" charset="-128"/>
              </a:rPr>
              <a:t>: Through FAS 157, accountants are asked to attach values to assets/liabilities that market participants would have been willing to pay/ receive.</a:t>
            </a:r>
          </a:p>
          <a:p>
            <a:pPr eaLnBrk="1" hangingPunct="1">
              <a:lnSpc>
                <a:spcPct val="80000"/>
              </a:lnSpc>
            </a:pPr>
            <a:r>
              <a:rPr lang="en-US" altLang="en-US" sz="2200" u="sng">
                <a:ea typeface="ＭＳ Ｐゴシック" charset="-128"/>
              </a:rPr>
              <a:t>Tilt towards relative value</a:t>
            </a:r>
            <a:r>
              <a:rPr lang="en-US" altLang="en-US" sz="2200">
                <a:ea typeface="ＭＳ Ｐゴシック" charset="-128"/>
              </a:rPr>
              <a:t>: </a:t>
            </a:r>
            <a:r>
              <a:rPr lang="ja-JP" altLang="en-US" sz="2200">
                <a:ea typeface="ＭＳ Ｐゴシック" charset="-128"/>
              </a:rPr>
              <a:t>“</a:t>
            </a:r>
            <a:r>
              <a:rPr lang="en-US" altLang="ja-JP" sz="2200">
                <a:ea typeface="ＭＳ Ｐゴシック" charset="-128"/>
              </a:rPr>
              <a:t>The definition focuses on the price that would be received to sell the asset or paid to transfer the liability (an exit price), not the price that would be paid to acquire the asset or received to assume the liability (an entry price).</a:t>
            </a:r>
            <a:r>
              <a:rPr lang="ja-JP" altLang="en-US" sz="2200">
                <a:ea typeface="ＭＳ Ｐゴシック" charset="-128"/>
              </a:rPr>
              <a:t>”</a:t>
            </a:r>
            <a:r>
              <a:rPr lang="en-US" altLang="ja-JP" sz="2200">
                <a:ea typeface="ＭＳ Ｐゴシック" charset="-128"/>
              </a:rPr>
              <a:t> The hierarchy puts </a:t>
            </a:r>
            <a:r>
              <a:rPr lang="ja-JP" altLang="en-US" sz="2200">
                <a:ea typeface="ＭＳ Ｐゴシック" charset="-128"/>
              </a:rPr>
              <a:t>“</a:t>
            </a:r>
            <a:r>
              <a:rPr lang="en-US" altLang="ja-JP" sz="2200">
                <a:ea typeface="ＭＳ Ｐゴシック" charset="-128"/>
              </a:rPr>
              <a:t>market prices</a:t>
            </a:r>
            <a:r>
              <a:rPr lang="ja-JP" altLang="en-US" sz="2200">
                <a:ea typeface="ＭＳ Ｐゴシック" charset="-128"/>
              </a:rPr>
              <a:t>”</a:t>
            </a:r>
            <a:r>
              <a:rPr lang="en-US" altLang="ja-JP" sz="2200">
                <a:ea typeface="ＭＳ Ｐゴシック" charset="-128"/>
              </a:rPr>
              <a:t>, if available for an asset, at the top with intrinsic value being accepted only if market prices are not accessible.</a:t>
            </a:r>
          </a:p>
          <a:p>
            <a:pPr eaLnBrk="1" hangingPunct="1">
              <a:lnSpc>
                <a:spcPct val="80000"/>
              </a:lnSpc>
            </a:pPr>
            <a:r>
              <a:rPr lang="en-US" altLang="en-US" sz="2200" u="sng">
                <a:ea typeface="ＭＳ Ｐゴシック" charset="-128"/>
              </a:rPr>
              <a:t>Split mission</a:t>
            </a:r>
            <a:r>
              <a:rPr lang="en-US" altLang="en-US" sz="2200">
                <a:ea typeface="ＭＳ Ｐゴシック" charset="-128"/>
              </a:rPr>
              <a:t>: While accounting fair value is titled towards relative valuation, accountants are also required to back their relative valuations with intrinsic valuations. Often, this leads to reverse engineering, where accountants arrive at values first and develop valuations later.</a:t>
            </a:r>
          </a:p>
        </p:txBody>
      </p:sp>
      <p:sp>
        <p:nvSpPr>
          <p:cNvPr id="236547" name="Footer Placeholder 3"/>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5" name="Slide Number Placeholder 4"/>
          <p:cNvSpPr>
            <a:spLocks noGrp="1"/>
          </p:cNvSpPr>
          <p:nvPr>
            <p:ph type="sldNum"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C6DAEAB6-EBB4-3A46-BA56-11F49AB8028F}" type="slidenum">
              <a:rPr lang="en-US" altLang="en-US" sz="1200">
                <a:solidFill>
                  <a:srgbClr val="FFFFFF"/>
                </a:solidFill>
              </a:rPr>
              <a:pPr>
                <a:lnSpc>
                  <a:spcPct val="80000"/>
                </a:lnSpc>
              </a:pPr>
              <a:t>112</a:t>
            </a:fld>
            <a:endParaRPr lang="en-US" altLang="en-US" sz="1200">
              <a:solidFill>
                <a:srgbClr val="FFFFFF"/>
              </a:solidFill>
            </a:endParaRPr>
          </a:p>
        </p:txBody>
      </p:sp>
    </p:spTree>
  </p:cSld>
  <p:clrMapOvr>
    <a:masterClrMapping/>
  </p:clrMapOvr>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8593" name="Title 1"/>
          <p:cNvSpPr>
            <a:spLocks noGrp="1"/>
          </p:cNvSpPr>
          <p:nvPr>
            <p:ph type="title"/>
          </p:nvPr>
        </p:nvSpPr>
        <p:spPr>
          <a:xfrm>
            <a:off x="612775" y="228600"/>
            <a:ext cx="8153400" cy="990600"/>
          </a:xfrm>
        </p:spPr>
        <p:txBody>
          <a:bodyPr/>
          <a:lstStyle/>
          <a:p>
            <a:pPr eaLnBrk="1" hangingPunct="1"/>
            <a:r>
              <a:rPr lang="en-US" altLang="en-US">
                <a:ea typeface="ＭＳ Ｐゴシック" charset="-128"/>
              </a:rPr>
              <a:t>III. Sum of the parts valuation</a:t>
            </a:r>
          </a:p>
        </p:txBody>
      </p:sp>
      <p:sp>
        <p:nvSpPr>
          <p:cNvPr id="296962" name="Content Placeholder 2"/>
          <p:cNvSpPr>
            <a:spLocks noGrp="1"/>
          </p:cNvSpPr>
          <p:nvPr>
            <p:ph sz="quarter" idx="1"/>
          </p:nvPr>
        </p:nvSpPr>
        <p:spPr>
          <a:xfrm>
            <a:off x="612775" y="1600200"/>
            <a:ext cx="8153400" cy="4495800"/>
          </a:xfrm>
        </p:spPr>
        <p:txBody>
          <a:bodyPr>
            <a:normAutofit fontScale="92500" lnSpcReduction="20000"/>
          </a:bodyPr>
          <a:lstStyle/>
          <a:p>
            <a:pPr marL="320040" indent="-320040" eaLnBrk="1" fontAlgn="auto" hangingPunct="1">
              <a:spcAft>
                <a:spcPts val="0"/>
              </a:spcAft>
              <a:buFont typeface="Wingdings"/>
              <a:buChar char=""/>
              <a:defRPr/>
            </a:pPr>
            <a:r>
              <a:rPr lang="en-US" smtClean="0">
                <a:ea typeface="+mn-ea"/>
                <a:cs typeface="+mn-cs"/>
              </a:rPr>
              <a:t>You can value a company in pieces, using either relative or intrinsic valuation. Which one you use will depend on who you are and your motives for doing the sum of the parts valuation.</a:t>
            </a:r>
          </a:p>
          <a:p>
            <a:pPr marL="320040" indent="-320040" eaLnBrk="1" fontAlgn="auto" hangingPunct="1">
              <a:spcAft>
                <a:spcPts val="0"/>
              </a:spcAft>
              <a:buFont typeface="Wingdings"/>
              <a:buChar char=""/>
              <a:defRPr/>
            </a:pPr>
            <a:r>
              <a:rPr lang="en-US" smtClean="0">
                <a:ea typeface="+mn-ea"/>
                <a:cs typeface="+mn-cs"/>
              </a:rPr>
              <a:t>If you are long term, passive investor in the company, your intent may be to find market mistakes that you hope will get corrected over time. If that is the case, you should do an intrinsic valuation of the individual assets. </a:t>
            </a:r>
          </a:p>
          <a:p>
            <a:pPr marL="320040" indent="-320040" eaLnBrk="1" fontAlgn="auto" hangingPunct="1">
              <a:spcAft>
                <a:spcPts val="0"/>
              </a:spcAft>
              <a:buFont typeface="Wingdings"/>
              <a:buChar char=""/>
              <a:defRPr/>
            </a:pPr>
            <a:r>
              <a:rPr lang="en-US" smtClean="0">
                <a:ea typeface="+mn-ea"/>
                <a:cs typeface="+mn-cs"/>
              </a:rPr>
              <a:t>If you are an activist investor that plans to acquire the company or push for change, you should be more focused on relative valuation, since your intent is to get the company to split up and gain the increase in value.</a:t>
            </a:r>
            <a:endParaRPr lang="en-US">
              <a:ea typeface="+mn-ea"/>
              <a:cs typeface="+mn-cs"/>
            </a:endParaRPr>
          </a:p>
        </p:txBody>
      </p:sp>
      <p:sp>
        <p:nvSpPr>
          <p:cNvPr id="238595" name="Footer Placeholder 3"/>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5" name="Slide Number Placeholder 4"/>
          <p:cNvSpPr>
            <a:spLocks noGrp="1"/>
          </p:cNvSpPr>
          <p:nvPr>
            <p:ph type="sldNum"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A6614A51-42A8-3B48-9E07-20312C166A91}" type="slidenum">
              <a:rPr lang="en-US" altLang="en-US" sz="1200">
                <a:solidFill>
                  <a:srgbClr val="FFFFFF"/>
                </a:solidFill>
              </a:rPr>
              <a:pPr>
                <a:lnSpc>
                  <a:spcPct val="80000"/>
                </a:lnSpc>
              </a:pPr>
              <a:t>113</a:t>
            </a:fld>
            <a:endParaRPr lang="en-US" altLang="en-US" sz="1200">
              <a:solidFill>
                <a:srgbClr val="FFFFFF"/>
              </a:solidFill>
            </a:endParaRPr>
          </a:p>
        </p:txBody>
      </p:sp>
    </p:spTree>
  </p:cSld>
  <p:clrMapOvr>
    <a:masterClrMapping/>
  </p:clrMapOvr>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12775" y="228600"/>
            <a:ext cx="8153400" cy="990600"/>
          </a:xfrm>
        </p:spPr>
        <p:txBody>
          <a:bodyPr>
            <a:normAutofit fontScale="90000"/>
          </a:bodyPr>
          <a:lstStyle/>
          <a:p>
            <a:pPr eaLnBrk="1" hangingPunct="1"/>
            <a:r>
              <a:rPr lang="en-US" altLang="en-US" sz="3200">
                <a:ea typeface="ＭＳ Ｐゴシック" charset="-128"/>
              </a:rPr>
              <a:t>Let’s try this</a:t>
            </a:r>
            <a:br>
              <a:rPr lang="en-US" altLang="en-US" sz="3200">
                <a:ea typeface="ＭＳ Ｐゴシック" charset="-128"/>
              </a:rPr>
            </a:br>
            <a:r>
              <a:rPr lang="en-US" altLang="en-US" sz="3200">
                <a:ea typeface="ＭＳ Ｐゴシック" charset="-128"/>
              </a:rPr>
              <a:t>United Technologies: Raw Data - 2009</a:t>
            </a:r>
          </a:p>
        </p:txBody>
      </p:sp>
      <p:sp>
        <p:nvSpPr>
          <p:cNvPr id="240642" name="Footer Placeholder 2"/>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4" name="Slide Number Placeholder 3"/>
          <p:cNvSpPr>
            <a:spLocks noGrp="1"/>
          </p:cNvSpPr>
          <p:nvPr>
            <p:ph type="sldNum"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EE5065F9-FF8C-1E42-89E7-860111F501A6}" type="slidenum">
              <a:rPr lang="en-US" altLang="en-US" sz="1200">
                <a:solidFill>
                  <a:srgbClr val="FFFFFF"/>
                </a:solidFill>
              </a:rPr>
              <a:pPr>
                <a:lnSpc>
                  <a:spcPct val="80000"/>
                </a:lnSpc>
              </a:pPr>
              <a:t>114</a:t>
            </a:fld>
            <a:endParaRPr lang="en-US" altLang="en-US" sz="1200">
              <a:solidFill>
                <a:srgbClr val="FFFFFF"/>
              </a:solidFill>
            </a:endParaRPr>
          </a:p>
        </p:txBody>
      </p:sp>
      <p:graphicFrame>
        <p:nvGraphicFramePr>
          <p:cNvPr id="240644" name="Content Placeholder 6"/>
          <p:cNvGraphicFramePr>
            <a:graphicFrameLocks noGrp="1" noChangeAspect="1"/>
          </p:cNvGraphicFramePr>
          <p:nvPr>
            <p:ph sz="quarter" idx="1"/>
          </p:nvPr>
        </p:nvGraphicFramePr>
        <p:xfrm>
          <a:off x="533400" y="1905000"/>
          <a:ext cx="7696200" cy="2763838"/>
        </p:xfrm>
        <a:graphic>
          <a:graphicData uri="http://schemas.openxmlformats.org/presentationml/2006/ole">
            <mc:AlternateContent xmlns:mc="http://schemas.openxmlformats.org/markup-compatibility/2006">
              <mc:Choice xmlns:v="urn:schemas-microsoft-com:vml" Requires="v">
                <p:oleObj spid="_x0000_s240690" name="Document" r:id="rId5" imgW="8382000" imgH="3009900" progId="Word.Document.12">
                  <p:embed/>
                </p:oleObj>
              </mc:Choice>
              <mc:Fallback>
                <p:oleObj name="Document" r:id="rId5" imgW="8382000" imgH="3009900" progId="Word.Document.12">
                  <p:embed/>
                  <p:pic>
                    <p:nvPicPr>
                      <p:cNvPr id="0" name="Content Placeholder 6"/>
                      <p:cNvPicPr>
                        <a:picLocks noGrp="1"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33400" y="1905000"/>
                        <a:ext cx="7696200" cy="27638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240645" name="TextBox 7"/>
          <p:cNvSpPr txBox="1">
            <a:spLocks noChangeArrowheads="1"/>
          </p:cNvSpPr>
          <p:nvPr/>
        </p:nvSpPr>
        <p:spPr bwMode="auto">
          <a:xfrm>
            <a:off x="914400" y="4800600"/>
            <a:ext cx="7467600" cy="708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2000"/>
              <a:t>The company also had corporate expenses, unallocated to the divisions of $408 million in the most recent year.</a:t>
            </a:r>
          </a:p>
        </p:txBody>
      </p:sp>
    </p:spTree>
  </p:cSld>
  <p:clrMapOvr>
    <a:masterClrMapping/>
  </p:clrMapOvr>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12775" y="228600"/>
            <a:ext cx="8153400" cy="990600"/>
          </a:xfrm>
        </p:spPr>
        <p:txBody>
          <a:bodyPr>
            <a:normAutofit fontScale="90000"/>
          </a:bodyPr>
          <a:lstStyle/>
          <a:p>
            <a:pPr eaLnBrk="1" fontAlgn="auto" hangingPunct="1">
              <a:spcAft>
                <a:spcPts val="0"/>
              </a:spcAft>
              <a:defRPr/>
            </a:pPr>
            <a:r>
              <a:rPr lang="en-US" dirty="0" smtClean="0">
                <a:ea typeface="+mj-ea"/>
                <a:cs typeface="+mj-cs"/>
              </a:rPr>
              <a:t>United Technologies: Relative Valuation</a:t>
            </a:r>
            <a:br>
              <a:rPr lang="en-US" dirty="0" smtClean="0">
                <a:ea typeface="+mj-ea"/>
                <a:cs typeface="+mj-cs"/>
              </a:rPr>
            </a:br>
            <a:r>
              <a:rPr lang="en-US" dirty="0" smtClean="0">
                <a:ea typeface="+mj-ea"/>
                <a:cs typeface="+mj-cs"/>
              </a:rPr>
              <a:t>Median Multiples</a:t>
            </a:r>
            <a:endParaRPr lang="en-US" dirty="0">
              <a:ea typeface="+mj-ea"/>
              <a:cs typeface="+mj-cs"/>
            </a:endParaRPr>
          </a:p>
        </p:txBody>
      </p:sp>
      <p:sp>
        <p:nvSpPr>
          <p:cNvPr id="242690" name="Footer Placeholder 2"/>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4" name="Slide Number Placeholder 3"/>
          <p:cNvSpPr>
            <a:spLocks noGrp="1"/>
          </p:cNvSpPr>
          <p:nvPr>
            <p:ph type="sldNum"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A01C9F57-4B0E-4C4B-A40A-9BACF8BB923F}" type="slidenum">
              <a:rPr lang="en-US" altLang="en-US" sz="1200">
                <a:solidFill>
                  <a:srgbClr val="FFFFFF"/>
                </a:solidFill>
              </a:rPr>
              <a:pPr>
                <a:lnSpc>
                  <a:spcPct val="80000"/>
                </a:lnSpc>
              </a:pPr>
              <a:t>115</a:t>
            </a:fld>
            <a:endParaRPr lang="en-US" altLang="en-US" sz="1200">
              <a:solidFill>
                <a:srgbClr val="FFFFFF"/>
              </a:solidFill>
            </a:endParaRPr>
          </a:p>
        </p:txBody>
      </p:sp>
      <p:graphicFrame>
        <p:nvGraphicFramePr>
          <p:cNvPr id="8" name="Content Placeholder 7"/>
          <p:cNvGraphicFramePr>
            <a:graphicFrameLocks noGrp="1"/>
          </p:cNvGraphicFramePr>
          <p:nvPr>
            <p:ph sz="quarter" idx="1"/>
          </p:nvPr>
        </p:nvGraphicFramePr>
        <p:xfrm>
          <a:off x="381000" y="2362200"/>
          <a:ext cx="8153400" cy="2338391"/>
        </p:xfrm>
        <a:graphic>
          <a:graphicData uri="http://schemas.openxmlformats.org/drawingml/2006/table">
            <a:tbl>
              <a:tblPr/>
              <a:tblGrid>
                <a:gridCol w="1917700"/>
                <a:gridCol w="1962150"/>
                <a:gridCol w="755650"/>
                <a:gridCol w="1917700"/>
                <a:gridCol w="1600200"/>
              </a:tblGrid>
              <a:tr h="261938">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400" b="0" i="1" u="none" strike="noStrike" cap="none" normalizeH="0" baseline="0">
                          <a:ln>
                            <a:noFill/>
                          </a:ln>
                          <a:solidFill>
                            <a:srgbClr val="000000"/>
                          </a:solidFill>
                          <a:effectLst/>
                          <a:latin typeface="Calibri" charset="0"/>
                          <a:ea typeface="ＭＳ Ｐゴシック" charset="-128"/>
                        </a:rPr>
                        <a:t>Division</a:t>
                      </a:r>
                    </a:p>
                  </a:txBody>
                  <a:tcPr marL="12700" marR="12700" marT="1269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400" b="0" i="1" u="none" strike="noStrike" cap="none" normalizeH="0" baseline="0">
                          <a:ln>
                            <a:noFill/>
                          </a:ln>
                          <a:solidFill>
                            <a:srgbClr val="000000"/>
                          </a:solidFill>
                          <a:effectLst/>
                          <a:latin typeface="Calibri" charset="0"/>
                          <a:ea typeface="ＭＳ Ｐゴシック" charset="-128"/>
                        </a:rPr>
                        <a:t>Business</a:t>
                      </a:r>
                    </a:p>
                  </a:txBody>
                  <a:tcPr marL="12700" marR="12700" marT="1269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400" b="0" i="1" u="none" strike="noStrike" cap="none" normalizeH="0" baseline="0">
                          <a:ln>
                            <a:noFill/>
                          </a:ln>
                          <a:solidFill>
                            <a:srgbClr val="000000"/>
                          </a:solidFill>
                          <a:effectLst/>
                          <a:latin typeface="Calibri" charset="0"/>
                          <a:ea typeface="ＭＳ Ｐゴシック" charset="-128"/>
                        </a:rPr>
                        <a:t>EBITDA</a:t>
                      </a:r>
                    </a:p>
                  </a:txBody>
                  <a:tcPr marL="12700" marR="12700" marT="1269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1" u="none" strike="noStrike" cap="none" normalizeH="0" baseline="0">
                          <a:ln>
                            <a:noFill/>
                          </a:ln>
                          <a:solidFill>
                            <a:srgbClr val="000000"/>
                          </a:solidFill>
                          <a:effectLst/>
                          <a:latin typeface="Calibri" charset="0"/>
                          <a:ea typeface="ＭＳ Ｐゴシック" charset="-128"/>
                        </a:rPr>
                        <a:t>EV/EBITDA for sector</a:t>
                      </a:r>
                    </a:p>
                  </a:txBody>
                  <a:tcPr marL="12700" marR="12700" marT="1269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1" u="none" strike="noStrike" cap="none" normalizeH="0" baseline="0">
                          <a:ln>
                            <a:noFill/>
                          </a:ln>
                          <a:solidFill>
                            <a:srgbClr val="000000"/>
                          </a:solidFill>
                          <a:effectLst/>
                          <a:latin typeface="Calibri" charset="0"/>
                          <a:ea typeface="ＭＳ Ｐゴシック" charset="-128"/>
                        </a:rPr>
                        <a:t>Value of Business</a:t>
                      </a:r>
                    </a:p>
                  </a:txBody>
                  <a:tcPr marL="12700" marR="12700" marT="1269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r>
              <a:tr h="261938">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ctr"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Carrier</a:t>
                      </a:r>
                    </a:p>
                  </a:txBody>
                  <a:tcPr marL="12700" marR="12700" marT="1269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ctr"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Refrigeration systems</a:t>
                      </a:r>
                    </a:p>
                  </a:txBody>
                  <a:tcPr marL="12700" marR="12700" marT="1269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$1,510 </a:t>
                      </a:r>
                    </a:p>
                  </a:txBody>
                  <a:tcPr marL="12700" marR="12700" marT="1269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5.25</a:t>
                      </a:r>
                    </a:p>
                  </a:txBody>
                  <a:tcPr marL="12700" marR="12700" marT="1269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$7,928 </a:t>
                      </a:r>
                    </a:p>
                  </a:txBody>
                  <a:tcPr marL="12700" marR="12700" marT="1269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r>
              <a:tr h="261938">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ctr"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Pratt &amp; Whitney</a:t>
                      </a:r>
                    </a:p>
                  </a:txBody>
                  <a:tcPr marL="12700" marR="12700" marT="1269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ctr"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Defense</a:t>
                      </a:r>
                    </a:p>
                  </a:txBody>
                  <a:tcPr marL="12700" marR="12700" marT="1269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$2,490 </a:t>
                      </a:r>
                    </a:p>
                  </a:txBody>
                  <a:tcPr marL="12700" marR="12700" marT="1269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8.00</a:t>
                      </a:r>
                    </a:p>
                  </a:txBody>
                  <a:tcPr marL="12700" marR="12700" marT="1269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$19,920 </a:t>
                      </a:r>
                    </a:p>
                  </a:txBody>
                  <a:tcPr marL="12700" marR="12700" marT="1269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r>
              <a:tr h="261938">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ctr"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Otis</a:t>
                      </a:r>
                    </a:p>
                  </a:txBody>
                  <a:tcPr marL="12700" marR="12700" marT="1269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ctr"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Construction</a:t>
                      </a:r>
                    </a:p>
                  </a:txBody>
                  <a:tcPr marL="12700" marR="12700" marT="1269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$2,680 </a:t>
                      </a:r>
                    </a:p>
                  </a:txBody>
                  <a:tcPr marL="12700" marR="12700" marT="1269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6.00</a:t>
                      </a:r>
                    </a:p>
                  </a:txBody>
                  <a:tcPr marL="12700" marR="12700" marT="1269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$16,080 </a:t>
                      </a:r>
                    </a:p>
                  </a:txBody>
                  <a:tcPr marL="12700" marR="12700" marT="1269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r>
              <a:tr h="261938">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ctr"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UTC Fire &amp; Security</a:t>
                      </a:r>
                    </a:p>
                  </a:txBody>
                  <a:tcPr marL="12700" marR="12700" marT="1269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ctr"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Security</a:t>
                      </a:r>
                    </a:p>
                  </a:txBody>
                  <a:tcPr marL="12700" marR="12700" marT="1269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$780 </a:t>
                      </a:r>
                    </a:p>
                  </a:txBody>
                  <a:tcPr marL="12700" marR="12700" marT="1269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7.50</a:t>
                      </a:r>
                    </a:p>
                  </a:txBody>
                  <a:tcPr marL="12700" marR="12700" marT="1269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$5,850 </a:t>
                      </a:r>
                    </a:p>
                  </a:txBody>
                  <a:tcPr marL="12700" marR="12700" marT="1269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r>
              <a:tr h="261938">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ctr"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Hamilton Sundstrand</a:t>
                      </a:r>
                    </a:p>
                  </a:txBody>
                  <a:tcPr marL="12700" marR="12700" marT="1269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ctr"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Industrial Products</a:t>
                      </a:r>
                    </a:p>
                  </a:txBody>
                  <a:tcPr marL="12700" marR="12700" marT="1269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$1,277 </a:t>
                      </a:r>
                    </a:p>
                  </a:txBody>
                  <a:tcPr marL="12700" marR="12700" marT="1269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5.50</a:t>
                      </a:r>
                    </a:p>
                  </a:txBody>
                  <a:tcPr marL="12700" marR="12700" marT="1269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$7,024 </a:t>
                      </a:r>
                    </a:p>
                  </a:txBody>
                  <a:tcPr marL="12700" marR="12700" marT="1269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r>
              <a:tr h="261938">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ctr"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Sikorsky</a:t>
                      </a:r>
                    </a:p>
                  </a:txBody>
                  <a:tcPr marL="12700" marR="12700" marT="1269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ctr"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Aircraft</a:t>
                      </a:r>
                    </a:p>
                  </a:txBody>
                  <a:tcPr marL="12700" marR="12700" marT="1269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$540 </a:t>
                      </a:r>
                    </a:p>
                  </a:txBody>
                  <a:tcPr marL="12700" marR="12700" marT="1269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9.00</a:t>
                      </a:r>
                    </a:p>
                  </a:txBody>
                  <a:tcPr marL="12700" marR="12700" marT="1269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$4,860 </a:t>
                      </a:r>
                    </a:p>
                  </a:txBody>
                  <a:tcPr marL="12700" marR="12700" marT="1269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r>
              <a:tr h="504825">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ctr"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Sum of the parts value for business =</a:t>
                      </a:r>
                    </a:p>
                  </a:txBody>
                  <a:tcPr marL="12700" marR="12700" marT="1269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 </a:t>
                      </a:r>
                    </a:p>
                  </a:txBody>
                  <a:tcPr marL="12700" marR="12700" marT="1269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 </a:t>
                      </a:r>
                    </a:p>
                  </a:txBody>
                  <a:tcPr marL="12700" marR="12700" marT="1269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 </a:t>
                      </a:r>
                    </a:p>
                  </a:txBody>
                  <a:tcPr marL="12700" marR="12700" marT="1269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$61,661 </a:t>
                      </a:r>
                    </a:p>
                  </a:txBody>
                  <a:tcPr marL="12700" marR="12700" marT="1269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r>
            </a:tbl>
          </a:graphicData>
        </a:graphic>
      </p:graphicFrame>
    </p:spTree>
  </p:cSld>
  <p:clrMapOvr>
    <a:masterClrMapping/>
  </p:clrMapOvr>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12775" y="228600"/>
            <a:ext cx="8153400" cy="990600"/>
          </a:xfrm>
        </p:spPr>
        <p:txBody>
          <a:bodyPr>
            <a:normAutofit fontScale="90000"/>
          </a:bodyPr>
          <a:lstStyle/>
          <a:p>
            <a:pPr eaLnBrk="1" fontAlgn="auto" hangingPunct="1">
              <a:spcAft>
                <a:spcPts val="0"/>
              </a:spcAft>
              <a:defRPr/>
            </a:pPr>
            <a:r>
              <a:rPr lang="en-US" dirty="0" smtClean="0">
                <a:ea typeface="+mj-ea"/>
                <a:cs typeface="+mj-cs"/>
              </a:rPr>
              <a:t>United Technologies: Relative Valuation Plus</a:t>
            </a:r>
            <a:br>
              <a:rPr lang="en-US" dirty="0" smtClean="0">
                <a:ea typeface="+mj-ea"/>
                <a:cs typeface="+mj-cs"/>
              </a:rPr>
            </a:br>
            <a:r>
              <a:rPr lang="en-US" dirty="0" smtClean="0">
                <a:ea typeface="+mj-ea"/>
                <a:cs typeface="+mj-cs"/>
              </a:rPr>
              <a:t>Scaling variable &amp; Choice of Multiples</a:t>
            </a:r>
            <a:endParaRPr lang="en-US" dirty="0">
              <a:ea typeface="+mj-ea"/>
              <a:cs typeface="+mj-cs"/>
            </a:endParaRPr>
          </a:p>
        </p:txBody>
      </p:sp>
      <p:sp>
        <p:nvSpPr>
          <p:cNvPr id="244738" name="Footer Placeholder 2"/>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4" name="Slide Number Placeholder 3"/>
          <p:cNvSpPr>
            <a:spLocks noGrp="1"/>
          </p:cNvSpPr>
          <p:nvPr>
            <p:ph type="sldNum"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5B32016B-49BB-C842-8272-EE91BCC887EC}" type="slidenum">
              <a:rPr lang="en-US" altLang="en-US" sz="1200">
                <a:solidFill>
                  <a:srgbClr val="FFFFFF"/>
                </a:solidFill>
              </a:rPr>
              <a:pPr>
                <a:lnSpc>
                  <a:spcPct val="80000"/>
                </a:lnSpc>
              </a:pPr>
              <a:t>116</a:t>
            </a:fld>
            <a:endParaRPr lang="en-US" altLang="en-US" sz="1200">
              <a:solidFill>
                <a:srgbClr val="FFFFFF"/>
              </a:solidFill>
            </a:endParaRPr>
          </a:p>
        </p:txBody>
      </p:sp>
      <p:sp>
        <p:nvSpPr>
          <p:cNvPr id="244740" name="Content Placeholder 4"/>
          <p:cNvSpPr>
            <a:spLocks noGrp="1"/>
          </p:cNvSpPr>
          <p:nvPr>
            <p:ph sz="quarter" idx="1"/>
          </p:nvPr>
        </p:nvSpPr>
        <p:spPr>
          <a:xfrm>
            <a:off x="612775" y="1600200"/>
            <a:ext cx="8153400" cy="4495800"/>
          </a:xfrm>
        </p:spPr>
        <p:txBody>
          <a:bodyPr/>
          <a:lstStyle/>
          <a:p>
            <a:pPr eaLnBrk="1" hangingPunct="1"/>
            <a:endParaRPr lang="en-US" altLang="en-US">
              <a:ea typeface="ＭＳ Ｐゴシック" charset="-128"/>
            </a:endParaRPr>
          </a:p>
        </p:txBody>
      </p:sp>
      <p:graphicFrame>
        <p:nvGraphicFramePr>
          <p:cNvPr id="244741" name="Object 5"/>
          <p:cNvGraphicFramePr>
            <a:graphicFrameLocks noChangeAspect="1"/>
          </p:cNvGraphicFramePr>
          <p:nvPr/>
        </p:nvGraphicFramePr>
        <p:xfrm>
          <a:off x="609600" y="1600200"/>
          <a:ext cx="8382000" cy="1993900"/>
        </p:xfrm>
        <a:graphic>
          <a:graphicData uri="http://schemas.openxmlformats.org/presentationml/2006/ole">
            <mc:AlternateContent xmlns:mc="http://schemas.openxmlformats.org/markup-compatibility/2006">
              <mc:Choice xmlns:v="urn:schemas-microsoft-com:vml" Requires="v">
                <p:oleObj spid="_x0000_s244822" name="Document" r:id="rId5" imgW="8382000" imgH="1993900" progId="Word.Document.12">
                  <p:embed/>
                </p:oleObj>
              </mc:Choice>
              <mc:Fallback>
                <p:oleObj name="Document" r:id="rId5" imgW="8382000" imgH="1993900" progId="Word.Document.12">
                  <p:embed/>
                  <p:pic>
                    <p:nvPicPr>
                      <p:cNvPr id="0" name="Object 5"/>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609600" y="1600200"/>
                        <a:ext cx="8382000" cy="1993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244742" name="Object 6"/>
          <p:cNvGraphicFramePr>
            <a:graphicFrameLocks noChangeAspect="1"/>
          </p:cNvGraphicFramePr>
          <p:nvPr/>
        </p:nvGraphicFramePr>
        <p:xfrm>
          <a:off x="685800" y="3581400"/>
          <a:ext cx="7848600" cy="2085975"/>
        </p:xfrm>
        <a:graphic>
          <a:graphicData uri="http://schemas.openxmlformats.org/presentationml/2006/ole">
            <mc:AlternateContent xmlns:mc="http://schemas.openxmlformats.org/markup-compatibility/2006">
              <mc:Choice xmlns:v="urn:schemas-microsoft-com:vml" Requires="v">
                <p:oleObj spid="_x0000_s244823" name="Document" r:id="rId8" imgW="5638592" imgH="1498545" progId="Word.Document.12">
                  <p:embed/>
                </p:oleObj>
              </mc:Choice>
              <mc:Fallback>
                <p:oleObj name="Document" r:id="rId8" imgW="5638592" imgH="1498545" progId="Word.Document.12">
                  <p:embed/>
                  <p:pic>
                    <p:nvPicPr>
                      <p:cNvPr id="0" name="Object 6"/>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685800" y="3581400"/>
                        <a:ext cx="7848600" cy="2085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Tree>
  </p:cSld>
  <p:clrMapOvr>
    <a:masterClrMapping/>
  </p:clrMapOvr>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12775" y="228600"/>
            <a:ext cx="8153400" cy="990600"/>
          </a:xfrm>
        </p:spPr>
        <p:txBody>
          <a:bodyPr>
            <a:normAutofit fontScale="90000"/>
          </a:bodyPr>
          <a:lstStyle/>
          <a:p>
            <a:pPr eaLnBrk="1" fontAlgn="auto" hangingPunct="1">
              <a:spcAft>
                <a:spcPts val="0"/>
              </a:spcAft>
              <a:defRPr/>
            </a:pPr>
            <a:r>
              <a:rPr lang="en-US" dirty="0" smtClean="0">
                <a:ea typeface="+mj-ea"/>
                <a:cs typeface="+mj-cs"/>
              </a:rPr>
              <a:t>United Technologies: Relative Valuation</a:t>
            </a:r>
            <a:br>
              <a:rPr lang="en-US" dirty="0" smtClean="0">
                <a:ea typeface="+mj-ea"/>
                <a:cs typeface="+mj-cs"/>
              </a:rPr>
            </a:br>
            <a:r>
              <a:rPr lang="en-US" dirty="0" smtClean="0">
                <a:ea typeface="+mj-ea"/>
                <a:cs typeface="+mj-cs"/>
              </a:rPr>
              <a:t>Sum of the Parts value</a:t>
            </a:r>
            <a:endParaRPr lang="en-US" dirty="0">
              <a:ea typeface="+mj-ea"/>
              <a:cs typeface="+mj-cs"/>
            </a:endParaRPr>
          </a:p>
        </p:txBody>
      </p:sp>
      <p:sp>
        <p:nvSpPr>
          <p:cNvPr id="246786" name="Footer Placeholder 2"/>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4" name="Slide Number Placeholder 3"/>
          <p:cNvSpPr>
            <a:spLocks noGrp="1"/>
          </p:cNvSpPr>
          <p:nvPr>
            <p:ph type="sldNum"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1FBDC470-6E29-A64C-9A7D-E4F1959BA375}" type="slidenum">
              <a:rPr lang="en-US" altLang="en-US" sz="1200">
                <a:solidFill>
                  <a:srgbClr val="FFFFFF"/>
                </a:solidFill>
              </a:rPr>
              <a:pPr>
                <a:lnSpc>
                  <a:spcPct val="80000"/>
                </a:lnSpc>
              </a:pPr>
              <a:t>117</a:t>
            </a:fld>
            <a:endParaRPr lang="en-US" altLang="en-US" sz="1200">
              <a:solidFill>
                <a:srgbClr val="FFFFFF"/>
              </a:solidFill>
            </a:endParaRPr>
          </a:p>
        </p:txBody>
      </p:sp>
      <p:graphicFrame>
        <p:nvGraphicFramePr>
          <p:cNvPr id="246788" name="Content Placeholder 6"/>
          <p:cNvGraphicFramePr>
            <a:graphicFrameLocks noGrp="1" noChangeAspect="1"/>
          </p:cNvGraphicFramePr>
          <p:nvPr>
            <p:ph sz="quarter" idx="1"/>
          </p:nvPr>
        </p:nvGraphicFramePr>
        <p:xfrm>
          <a:off x="612775" y="2081213"/>
          <a:ext cx="8153400" cy="3533775"/>
        </p:xfrm>
        <a:graphic>
          <a:graphicData uri="http://schemas.openxmlformats.org/presentationml/2006/ole">
            <mc:AlternateContent xmlns:mc="http://schemas.openxmlformats.org/markup-compatibility/2006">
              <mc:Choice xmlns:v="urn:schemas-microsoft-com:vml" Requires="v">
                <p:oleObj spid="_x0000_s246833" name="Document" r:id="rId5" imgW="8382000" imgH="3632200" progId="Word.Document.12">
                  <p:embed/>
                </p:oleObj>
              </mc:Choice>
              <mc:Fallback>
                <p:oleObj name="Document" r:id="rId5" imgW="8382000" imgH="3632200" progId="Word.Document.12">
                  <p:embed/>
                  <p:pic>
                    <p:nvPicPr>
                      <p:cNvPr id="0" name="Content Placeholder 6"/>
                      <p:cNvPicPr>
                        <a:picLocks noGrp="1"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612775" y="2081213"/>
                        <a:ext cx="8153400" cy="3533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Tree>
  </p:cSld>
  <p:clrMapOvr>
    <a:masterClrMapping/>
  </p:clrMapOvr>
</p:sld>
</file>

<file path=ppt/slides/slide1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12775" y="228600"/>
            <a:ext cx="8153400" cy="990600"/>
          </a:xfrm>
        </p:spPr>
        <p:txBody>
          <a:bodyPr>
            <a:normAutofit fontScale="90000"/>
          </a:bodyPr>
          <a:lstStyle/>
          <a:p>
            <a:pPr eaLnBrk="1" fontAlgn="auto" hangingPunct="1">
              <a:spcAft>
                <a:spcPts val="0"/>
              </a:spcAft>
              <a:defRPr/>
            </a:pPr>
            <a:r>
              <a:rPr lang="en-US" dirty="0" smtClean="0">
                <a:ea typeface="+mj-ea"/>
                <a:cs typeface="+mj-cs"/>
              </a:rPr>
              <a:t>United Technologies: DCF parts valuation</a:t>
            </a:r>
            <a:br>
              <a:rPr lang="en-US" dirty="0" smtClean="0">
                <a:ea typeface="+mj-ea"/>
                <a:cs typeface="+mj-cs"/>
              </a:rPr>
            </a:br>
            <a:r>
              <a:rPr lang="en-US" dirty="0" smtClean="0">
                <a:ea typeface="+mj-ea"/>
                <a:cs typeface="+mj-cs"/>
              </a:rPr>
              <a:t>Cost of capital, by business</a:t>
            </a:r>
            <a:endParaRPr lang="en-US" dirty="0">
              <a:ea typeface="+mj-ea"/>
              <a:cs typeface="+mj-cs"/>
            </a:endParaRPr>
          </a:p>
        </p:txBody>
      </p:sp>
      <p:sp>
        <p:nvSpPr>
          <p:cNvPr id="248834" name="Footer Placeholder 2"/>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4" name="Slide Number Placeholder 3"/>
          <p:cNvSpPr>
            <a:spLocks noGrp="1"/>
          </p:cNvSpPr>
          <p:nvPr>
            <p:ph type="sldNum"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3FACA647-16EA-7B41-953A-B629B82D7A26}" type="slidenum">
              <a:rPr lang="en-US" altLang="en-US" sz="1200">
                <a:solidFill>
                  <a:srgbClr val="FFFFFF"/>
                </a:solidFill>
              </a:rPr>
              <a:pPr>
                <a:lnSpc>
                  <a:spcPct val="80000"/>
                </a:lnSpc>
              </a:pPr>
              <a:t>118</a:t>
            </a:fld>
            <a:endParaRPr lang="en-US" altLang="en-US" sz="1200">
              <a:solidFill>
                <a:srgbClr val="FFFFFF"/>
              </a:solidFill>
            </a:endParaRPr>
          </a:p>
        </p:txBody>
      </p:sp>
      <p:graphicFrame>
        <p:nvGraphicFramePr>
          <p:cNvPr id="248836" name="Content Placeholder 6"/>
          <p:cNvGraphicFramePr>
            <a:graphicFrameLocks noGrp="1" noChangeAspect="1"/>
          </p:cNvGraphicFramePr>
          <p:nvPr>
            <p:ph sz="quarter" idx="1"/>
          </p:nvPr>
        </p:nvGraphicFramePr>
        <p:xfrm>
          <a:off x="612775" y="2581275"/>
          <a:ext cx="8153400" cy="2533650"/>
        </p:xfrm>
        <a:graphic>
          <a:graphicData uri="http://schemas.openxmlformats.org/presentationml/2006/ole">
            <mc:AlternateContent xmlns:mc="http://schemas.openxmlformats.org/markup-compatibility/2006">
              <mc:Choice xmlns:v="urn:schemas-microsoft-com:vml" Requires="v">
                <p:oleObj spid="_x0000_s248881" name="Document" r:id="rId5" imgW="8382000" imgH="2603500" progId="Word.Document.12">
                  <p:embed/>
                </p:oleObj>
              </mc:Choice>
              <mc:Fallback>
                <p:oleObj name="Document" r:id="rId5" imgW="8382000" imgH="2603500" progId="Word.Document.12">
                  <p:embed/>
                  <p:pic>
                    <p:nvPicPr>
                      <p:cNvPr id="0" name="Content Placeholder 6"/>
                      <p:cNvPicPr>
                        <a:picLocks noGrp="1"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612775" y="2581275"/>
                        <a:ext cx="8153400" cy="2533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Tree>
  </p:cSld>
  <p:clrMapOvr>
    <a:masterClrMapping/>
  </p:clrMapOvr>
</p:sld>
</file>

<file path=ppt/slides/slide1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12775" y="228600"/>
            <a:ext cx="8153400" cy="990600"/>
          </a:xfrm>
        </p:spPr>
        <p:txBody>
          <a:bodyPr>
            <a:normAutofit fontScale="90000"/>
          </a:bodyPr>
          <a:lstStyle/>
          <a:p>
            <a:pPr eaLnBrk="1" fontAlgn="auto" hangingPunct="1">
              <a:spcAft>
                <a:spcPts val="0"/>
              </a:spcAft>
              <a:defRPr/>
            </a:pPr>
            <a:r>
              <a:rPr lang="en-US" dirty="0" smtClean="0">
                <a:ea typeface="+mj-ea"/>
                <a:cs typeface="+mj-cs"/>
              </a:rPr>
              <a:t>United Technologies: DCF valuation</a:t>
            </a:r>
            <a:br>
              <a:rPr lang="en-US" dirty="0" smtClean="0">
                <a:ea typeface="+mj-ea"/>
                <a:cs typeface="+mj-cs"/>
              </a:rPr>
            </a:br>
            <a:r>
              <a:rPr lang="en-US" dirty="0" smtClean="0">
                <a:ea typeface="+mj-ea"/>
                <a:cs typeface="+mj-cs"/>
              </a:rPr>
              <a:t>Fundamentals, by business</a:t>
            </a:r>
            <a:endParaRPr lang="en-US" dirty="0">
              <a:ea typeface="+mj-ea"/>
              <a:cs typeface="+mj-cs"/>
            </a:endParaRPr>
          </a:p>
        </p:txBody>
      </p:sp>
      <p:sp>
        <p:nvSpPr>
          <p:cNvPr id="250882" name="Footer Placeholder 2"/>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4" name="Slide Number Placeholder 3"/>
          <p:cNvSpPr>
            <a:spLocks noGrp="1"/>
          </p:cNvSpPr>
          <p:nvPr>
            <p:ph type="sldNum"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AF0C2A09-4ED1-7F40-BE19-679B425C09E2}" type="slidenum">
              <a:rPr lang="en-US" altLang="en-US" sz="1200">
                <a:solidFill>
                  <a:srgbClr val="FFFFFF"/>
                </a:solidFill>
              </a:rPr>
              <a:pPr>
                <a:lnSpc>
                  <a:spcPct val="80000"/>
                </a:lnSpc>
              </a:pPr>
              <a:t>119</a:t>
            </a:fld>
            <a:endParaRPr lang="en-US" altLang="en-US" sz="1200">
              <a:solidFill>
                <a:srgbClr val="FFFFFF"/>
              </a:solidFill>
            </a:endParaRPr>
          </a:p>
        </p:txBody>
      </p:sp>
      <p:graphicFrame>
        <p:nvGraphicFramePr>
          <p:cNvPr id="250884" name="Content Placeholder 6"/>
          <p:cNvGraphicFramePr>
            <a:graphicFrameLocks noGrp="1" noChangeAspect="1"/>
          </p:cNvGraphicFramePr>
          <p:nvPr>
            <p:ph sz="quarter" idx="1"/>
          </p:nvPr>
        </p:nvGraphicFramePr>
        <p:xfrm>
          <a:off x="612775" y="2592388"/>
          <a:ext cx="8153400" cy="2511425"/>
        </p:xfrm>
        <a:graphic>
          <a:graphicData uri="http://schemas.openxmlformats.org/presentationml/2006/ole">
            <mc:AlternateContent xmlns:mc="http://schemas.openxmlformats.org/markup-compatibility/2006">
              <mc:Choice xmlns:v="urn:schemas-microsoft-com:vml" Requires="v">
                <p:oleObj spid="_x0000_s250929" name="Document" r:id="rId5" imgW="8369300" imgH="2578100" progId="Word.Document.12">
                  <p:embed/>
                </p:oleObj>
              </mc:Choice>
              <mc:Fallback>
                <p:oleObj name="Document" r:id="rId5" imgW="8369300" imgH="2578100" progId="Word.Document.12">
                  <p:embed/>
                  <p:pic>
                    <p:nvPicPr>
                      <p:cNvPr id="0" name="Content Placeholder 6"/>
                      <p:cNvPicPr>
                        <a:picLocks noGrp="1"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612775" y="2592388"/>
                        <a:ext cx="8153400" cy="2511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Tree>
  </p:cSld>
  <p:clrMapOvr>
    <a:masterClrMapping/>
  </p:clrMapOvr>
</p:sld>
</file>

<file path=ppt/slides/slide1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12775" y="228600"/>
            <a:ext cx="8153400" cy="990600"/>
          </a:xfrm>
        </p:spPr>
        <p:txBody>
          <a:bodyPr>
            <a:normAutofit fontScale="90000"/>
          </a:bodyPr>
          <a:lstStyle/>
          <a:p>
            <a:pPr eaLnBrk="1" fontAlgn="auto" hangingPunct="1">
              <a:spcAft>
                <a:spcPts val="0"/>
              </a:spcAft>
              <a:defRPr/>
            </a:pPr>
            <a:r>
              <a:rPr lang="en-US" dirty="0" smtClean="0">
                <a:ea typeface="+mj-ea"/>
                <a:cs typeface="+mj-cs"/>
              </a:rPr>
              <a:t>United Technologies, DCF valuation</a:t>
            </a:r>
            <a:br>
              <a:rPr lang="en-US" dirty="0" smtClean="0">
                <a:ea typeface="+mj-ea"/>
                <a:cs typeface="+mj-cs"/>
              </a:rPr>
            </a:br>
            <a:r>
              <a:rPr lang="en-US" dirty="0" smtClean="0">
                <a:ea typeface="+mj-ea"/>
                <a:cs typeface="+mj-cs"/>
              </a:rPr>
              <a:t>Growth Choices</a:t>
            </a:r>
            <a:endParaRPr lang="en-US" dirty="0">
              <a:ea typeface="+mj-ea"/>
              <a:cs typeface="+mj-cs"/>
            </a:endParaRPr>
          </a:p>
        </p:txBody>
      </p:sp>
      <p:sp>
        <p:nvSpPr>
          <p:cNvPr id="252930" name="Footer Placeholder 2"/>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4" name="Slide Number Placeholder 3"/>
          <p:cNvSpPr>
            <a:spLocks noGrp="1"/>
          </p:cNvSpPr>
          <p:nvPr>
            <p:ph type="sldNum"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CF360D82-7ADF-454B-8A68-E234FDF7450B}" type="slidenum">
              <a:rPr lang="en-US" altLang="en-US" sz="1200">
                <a:solidFill>
                  <a:srgbClr val="FFFFFF"/>
                </a:solidFill>
              </a:rPr>
              <a:pPr>
                <a:lnSpc>
                  <a:spcPct val="80000"/>
                </a:lnSpc>
              </a:pPr>
              <a:t>120</a:t>
            </a:fld>
            <a:endParaRPr lang="en-US" altLang="en-US" sz="1200">
              <a:solidFill>
                <a:srgbClr val="FFFFFF"/>
              </a:solidFill>
            </a:endParaRPr>
          </a:p>
        </p:txBody>
      </p:sp>
      <p:graphicFrame>
        <p:nvGraphicFramePr>
          <p:cNvPr id="252932" name="Content Placeholder 6"/>
          <p:cNvGraphicFramePr>
            <a:graphicFrameLocks noGrp="1" noChangeAspect="1"/>
          </p:cNvGraphicFramePr>
          <p:nvPr>
            <p:ph sz="quarter" idx="1"/>
          </p:nvPr>
        </p:nvGraphicFramePr>
        <p:xfrm>
          <a:off x="612775" y="2573338"/>
          <a:ext cx="8153400" cy="2549525"/>
        </p:xfrm>
        <a:graphic>
          <a:graphicData uri="http://schemas.openxmlformats.org/presentationml/2006/ole">
            <mc:AlternateContent xmlns:mc="http://schemas.openxmlformats.org/markup-compatibility/2006">
              <mc:Choice xmlns:v="urn:schemas-microsoft-com:vml" Requires="v">
                <p:oleObj spid="_x0000_s252977" name="Document" r:id="rId5" imgW="8369300" imgH="2616200" progId="Word.Document.12">
                  <p:embed/>
                </p:oleObj>
              </mc:Choice>
              <mc:Fallback>
                <p:oleObj name="Document" r:id="rId5" imgW="8369300" imgH="2616200" progId="Word.Document.12">
                  <p:embed/>
                  <p:pic>
                    <p:nvPicPr>
                      <p:cNvPr id="0" name="Content Placeholder 6"/>
                      <p:cNvPicPr>
                        <a:picLocks noGrp="1"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612775" y="2573338"/>
                        <a:ext cx="8153400" cy="2549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Tree>
  </p:cSld>
  <p:clrMapOvr>
    <a:masterClrMapping/>
  </p:clrMapOvr>
</p:sld>
</file>

<file path=ppt/slides/slide1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12775" y="228600"/>
            <a:ext cx="8153400" cy="990600"/>
          </a:xfrm>
        </p:spPr>
        <p:txBody>
          <a:bodyPr>
            <a:normAutofit fontScale="90000"/>
          </a:bodyPr>
          <a:lstStyle/>
          <a:p>
            <a:pPr eaLnBrk="1" fontAlgn="auto" hangingPunct="1">
              <a:spcAft>
                <a:spcPts val="0"/>
              </a:spcAft>
              <a:defRPr/>
            </a:pPr>
            <a:r>
              <a:rPr lang="en-US" dirty="0" smtClean="0">
                <a:ea typeface="+mj-ea"/>
                <a:cs typeface="+mj-cs"/>
              </a:rPr>
              <a:t>United Technologies, DCF valuation </a:t>
            </a:r>
            <a:br>
              <a:rPr lang="en-US" dirty="0" smtClean="0">
                <a:ea typeface="+mj-ea"/>
                <a:cs typeface="+mj-cs"/>
              </a:rPr>
            </a:br>
            <a:r>
              <a:rPr lang="en-US" dirty="0" smtClean="0">
                <a:ea typeface="+mj-ea"/>
                <a:cs typeface="+mj-cs"/>
              </a:rPr>
              <a:t>Values of the parts</a:t>
            </a:r>
            <a:endParaRPr lang="en-US" dirty="0">
              <a:ea typeface="+mj-ea"/>
              <a:cs typeface="+mj-cs"/>
            </a:endParaRPr>
          </a:p>
        </p:txBody>
      </p:sp>
      <p:sp>
        <p:nvSpPr>
          <p:cNvPr id="254978" name="Footer Placeholder 2"/>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4" name="Slide Number Placeholder 3"/>
          <p:cNvSpPr>
            <a:spLocks noGrp="1"/>
          </p:cNvSpPr>
          <p:nvPr>
            <p:ph type="sldNum"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D9E74374-0599-3A4E-A315-D63895CC410B}" type="slidenum">
              <a:rPr lang="en-US" altLang="en-US" sz="1200">
                <a:solidFill>
                  <a:srgbClr val="FFFFFF"/>
                </a:solidFill>
              </a:rPr>
              <a:pPr>
                <a:lnSpc>
                  <a:spcPct val="80000"/>
                </a:lnSpc>
              </a:pPr>
              <a:t>121</a:t>
            </a:fld>
            <a:endParaRPr lang="en-US" altLang="en-US" sz="1200">
              <a:solidFill>
                <a:srgbClr val="FFFFFF"/>
              </a:solidFill>
            </a:endParaRPr>
          </a:p>
        </p:txBody>
      </p:sp>
      <p:graphicFrame>
        <p:nvGraphicFramePr>
          <p:cNvPr id="254980" name="Content Placeholder 6"/>
          <p:cNvGraphicFramePr>
            <a:graphicFrameLocks noGrp="1" noChangeAspect="1"/>
          </p:cNvGraphicFramePr>
          <p:nvPr>
            <p:ph sz="quarter" idx="1"/>
          </p:nvPr>
        </p:nvGraphicFramePr>
        <p:xfrm>
          <a:off x="762000" y="2057400"/>
          <a:ext cx="8032750" cy="3257550"/>
        </p:xfrm>
        <a:graphic>
          <a:graphicData uri="http://schemas.openxmlformats.org/presentationml/2006/ole">
            <mc:AlternateContent xmlns:mc="http://schemas.openxmlformats.org/markup-compatibility/2006">
              <mc:Choice xmlns:v="urn:schemas-microsoft-com:vml" Requires="v">
                <p:oleObj spid="_x0000_s255025" name="Document" r:id="rId5" imgW="5638800" imgH="2286000" progId="Word.Document.12">
                  <p:embed/>
                </p:oleObj>
              </mc:Choice>
              <mc:Fallback>
                <p:oleObj name="Document" r:id="rId5" imgW="5638800" imgH="2286000" progId="Word.Document.12">
                  <p:embed/>
                  <p:pic>
                    <p:nvPicPr>
                      <p:cNvPr id="0" name="Content Placeholder 6"/>
                      <p:cNvPicPr>
                        <a:picLocks noGrp="1"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762000" y="2057400"/>
                        <a:ext cx="8032750" cy="3257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Tree>
  </p:cSld>
  <p:clrMapOvr>
    <a:masterClrMapping/>
  </p:clrMapOvr>
</p:sld>
</file>

<file path=ppt/slides/slide1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12775" y="228600"/>
            <a:ext cx="8153400" cy="990600"/>
          </a:xfrm>
        </p:spPr>
        <p:txBody>
          <a:bodyPr>
            <a:normAutofit fontScale="90000"/>
          </a:bodyPr>
          <a:lstStyle/>
          <a:p>
            <a:pPr eaLnBrk="1" fontAlgn="auto" hangingPunct="1">
              <a:spcAft>
                <a:spcPts val="0"/>
              </a:spcAft>
              <a:defRPr/>
            </a:pPr>
            <a:r>
              <a:rPr lang="en-US" dirty="0" smtClean="0">
                <a:ea typeface="+mj-ea"/>
                <a:cs typeface="+mj-cs"/>
              </a:rPr>
              <a:t>United Technologies, DCF valuation</a:t>
            </a:r>
            <a:br>
              <a:rPr lang="en-US" dirty="0" smtClean="0">
                <a:ea typeface="+mj-ea"/>
                <a:cs typeface="+mj-cs"/>
              </a:rPr>
            </a:br>
            <a:r>
              <a:rPr lang="en-US" dirty="0" smtClean="0">
                <a:ea typeface="+mj-ea"/>
                <a:cs typeface="+mj-cs"/>
              </a:rPr>
              <a:t>Sum of the Parts</a:t>
            </a:r>
            <a:endParaRPr lang="en-US" dirty="0">
              <a:ea typeface="+mj-ea"/>
              <a:cs typeface="+mj-cs"/>
            </a:endParaRPr>
          </a:p>
        </p:txBody>
      </p:sp>
      <p:sp>
        <p:nvSpPr>
          <p:cNvPr id="257026" name="Footer Placeholder 2"/>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4" name="Slide Number Placeholder 3"/>
          <p:cNvSpPr>
            <a:spLocks noGrp="1"/>
          </p:cNvSpPr>
          <p:nvPr>
            <p:ph type="sldNum"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EC76FB56-4FAF-F74C-83A5-EB20178CEB9A}" type="slidenum">
              <a:rPr lang="en-US" altLang="en-US" sz="1200">
                <a:solidFill>
                  <a:srgbClr val="FFFFFF"/>
                </a:solidFill>
              </a:rPr>
              <a:pPr>
                <a:lnSpc>
                  <a:spcPct val="80000"/>
                </a:lnSpc>
              </a:pPr>
              <a:t>122</a:t>
            </a:fld>
            <a:endParaRPr lang="en-US" altLang="en-US" sz="1200">
              <a:solidFill>
                <a:srgbClr val="FFFFFF"/>
              </a:solidFill>
            </a:endParaRPr>
          </a:p>
        </p:txBody>
      </p:sp>
      <p:sp>
        <p:nvSpPr>
          <p:cNvPr id="257028" name="Content Placeholder 4"/>
          <p:cNvSpPr>
            <a:spLocks noGrp="1"/>
          </p:cNvSpPr>
          <p:nvPr>
            <p:ph sz="quarter" idx="1"/>
          </p:nvPr>
        </p:nvSpPr>
        <p:spPr>
          <a:xfrm>
            <a:off x="612775" y="1600200"/>
            <a:ext cx="8153400" cy="4495800"/>
          </a:xfrm>
        </p:spPr>
        <p:txBody>
          <a:bodyPr/>
          <a:lstStyle/>
          <a:p>
            <a:pPr marL="0" indent="0" eaLnBrk="1" hangingPunct="1">
              <a:buFont typeface="Wingdings" charset="2"/>
              <a:buNone/>
            </a:pPr>
            <a:r>
              <a:rPr lang="en-US" altLang="en-US">
                <a:ea typeface="ＭＳ Ｐゴシック" charset="-128"/>
              </a:rPr>
              <a:t>Value of the parts 					= $80,250</a:t>
            </a:r>
          </a:p>
          <a:p>
            <a:pPr marL="0" indent="0" eaLnBrk="1" hangingPunct="1">
              <a:buFont typeface="Wingdings" charset="2"/>
              <a:buNone/>
            </a:pPr>
            <a:r>
              <a:rPr lang="en-US" altLang="en-US">
                <a:ea typeface="ＭＳ Ｐゴシック" charset="-128"/>
              </a:rPr>
              <a:t>Value of corporate expenses 		</a:t>
            </a:r>
          </a:p>
          <a:p>
            <a:pPr marL="0" indent="0" eaLnBrk="1" hangingPunct="1">
              <a:buFont typeface="Wingdings" charset="2"/>
              <a:buNone/>
            </a:pPr>
            <a:r>
              <a:rPr lang="en-US" altLang="en-US">
                <a:ea typeface="ＭＳ Ｐゴシック" charset="-128"/>
              </a:rPr>
              <a:t>				 			= $  4,587</a:t>
            </a:r>
          </a:p>
          <a:p>
            <a:pPr marL="0" indent="0" eaLnBrk="1" hangingPunct="1">
              <a:buFont typeface="Wingdings" charset="2"/>
              <a:buNone/>
            </a:pPr>
            <a:endParaRPr lang="en-US" altLang="en-US">
              <a:ea typeface="ＭＳ Ｐゴシック" charset="-128"/>
            </a:endParaRPr>
          </a:p>
          <a:p>
            <a:pPr marL="0" indent="0" eaLnBrk="1" hangingPunct="1">
              <a:buFont typeface="Wingdings" charset="2"/>
              <a:buNone/>
            </a:pPr>
            <a:r>
              <a:rPr lang="en-US" altLang="en-US">
                <a:ea typeface="ＭＳ Ｐゴシック" charset="-128"/>
              </a:rPr>
              <a:t>Value of operating assets (sum of parts DCF) = $75,663</a:t>
            </a:r>
          </a:p>
          <a:p>
            <a:pPr marL="0" indent="0" eaLnBrk="1" hangingPunct="1">
              <a:buFont typeface="Wingdings" charset="2"/>
              <a:buNone/>
            </a:pPr>
            <a:r>
              <a:rPr lang="en-US" altLang="en-US">
                <a:ea typeface="ＭＳ Ｐゴシック" charset="-128"/>
              </a:rPr>
              <a:t>Value of operating assets (sum of parts RV)	= $74,230</a:t>
            </a:r>
          </a:p>
          <a:p>
            <a:pPr marL="0" indent="0" eaLnBrk="1" hangingPunct="1">
              <a:buFont typeface="Wingdings" charset="2"/>
              <a:buNone/>
            </a:pPr>
            <a:r>
              <a:rPr lang="en-US" altLang="en-US">
                <a:ea typeface="ＭＳ Ｐゴシック" charset="-128"/>
              </a:rPr>
              <a:t>Value of operating assets (company DCF)	= $71,410</a:t>
            </a:r>
          </a:p>
          <a:p>
            <a:pPr marL="0" indent="0" eaLnBrk="1" hangingPunct="1">
              <a:buFont typeface="Wingdings" charset="2"/>
              <a:buNone/>
            </a:pPr>
            <a:r>
              <a:rPr lang="en-US" altLang="en-US">
                <a:ea typeface="ＭＳ Ｐゴシック" charset="-128"/>
              </a:rPr>
              <a:t>Enterprise value (based on market prices)	= $52,261</a:t>
            </a:r>
          </a:p>
        </p:txBody>
      </p:sp>
      <p:graphicFrame>
        <p:nvGraphicFramePr>
          <p:cNvPr id="257029" name="Object 5"/>
          <p:cNvGraphicFramePr>
            <a:graphicFrameLocks noChangeAspect="1"/>
          </p:cNvGraphicFramePr>
          <p:nvPr/>
        </p:nvGraphicFramePr>
        <p:xfrm>
          <a:off x="1054100" y="2667000"/>
          <a:ext cx="3924300" cy="711200"/>
        </p:xfrm>
        <a:graphic>
          <a:graphicData uri="http://schemas.openxmlformats.org/presentationml/2006/ole">
            <mc:AlternateContent xmlns:mc="http://schemas.openxmlformats.org/markup-compatibility/2006">
              <mc:Choice xmlns:v="urn:schemas-microsoft-com:vml" Requires="v">
                <p:oleObj spid="_x0000_s257110" name="Equation" r:id="rId4" imgW="3924300" imgH="711200" progId="Equation.3">
                  <p:embed/>
                </p:oleObj>
              </mc:Choice>
              <mc:Fallback>
                <p:oleObj name="Equation" r:id="rId4" imgW="3924300" imgH="711200" progId="Equation.3">
                  <p:embed/>
                  <p:pic>
                    <p:nvPicPr>
                      <p:cNvPr id="0" name="Object 5"/>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054100" y="2667000"/>
                        <a:ext cx="3924300" cy="711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257030" name="Object 6"/>
          <p:cNvGraphicFramePr>
            <a:graphicFrameLocks noChangeAspect="1"/>
          </p:cNvGraphicFramePr>
          <p:nvPr/>
        </p:nvGraphicFramePr>
        <p:xfrm>
          <a:off x="5162550" y="2667000"/>
          <a:ext cx="2006600" cy="660400"/>
        </p:xfrm>
        <a:graphic>
          <a:graphicData uri="http://schemas.openxmlformats.org/presentationml/2006/ole">
            <mc:AlternateContent xmlns:mc="http://schemas.openxmlformats.org/markup-compatibility/2006">
              <mc:Choice xmlns:v="urn:schemas-microsoft-com:vml" Requires="v">
                <p:oleObj spid="_x0000_s257111" name="Equation" r:id="rId6" imgW="2006600" imgH="660400" progId="Equation.3">
                  <p:embed/>
                </p:oleObj>
              </mc:Choice>
              <mc:Fallback>
                <p:oleObj name="Equation" r:id="rId6" imgW="2006600" imgH="660400" progId="Equation.3">
                  <p:embed/>
                  <p:pic>
                    <p:nvPicPr>
                      <p:cNvPr id="0" name="Object 6"/>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5162550" y="2667000"/>
                        <a:ext cx="2006600" cy="660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Tree>
  </p:cSld>
  <p:clrMapOvr>
    <a:masterClrMapping/>
  </p:clrMapOvr>
</p:sld>
</file>

<file path=ppt/slides/slide1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8657" name="Rectangle 2"/>
          <p:cNvSpPr>
            <a:spLocks noGrp="1" noChangeArrowheads="1"/>
          </p:cNvSpPr>
          <p:nvPr>
            <p:ph type="ctrTitle"/>
          </p:nvPr>
        </p:nvSpPr>
        <p:spPr/>
        <p:txBody>
          <a:bodyPr>
            <a:normAutofit/>
          </a:bodyPr>
          <a:lstStyle/>
          <a:p>
            <a:pPr eaLnBrk="1" fontAlgn="auto" hangingPunct="1">
              <a:spcAft>
                <a:spcPts val="0"/>
              </a:spcAft>
              <a:defRPr/>
            </a:pPr>
            <a:r>
              <a:rPr lang="en-US" smtClean="0">
                <a:ea typeface="+mj-ea"/>
                <a:cs typeface="+mj-cs"/>
              </a:rPr>
              <a:t>Private Company Valuation</a:t>
            </a:r>
            <a:endParaRPr lang="en-US">
              <a:ea typeface="+mj-ea"/>
              <a:cs typeface="+mj-cs"/>
            </a:endParaRPr>
          </a:p>
        </p:txBody>
      </p:sp>
      <p:sp>
        <p:nvSpPr>
          <p:cNvPr id="259074" name="Rectangle 3"/>
          <p:cNvSpPr>
            <a:spLocks noGrp="1" noChangeArrowheads="1"/>
          </p:cNvSpPr>
          <p:nvPr>
            <p:ph type="subTitle" idx="1"/>
          </p:nvPr>
        </p:nvSpPr>
        <p:spPr>
          <a:xfrm>
            <a:off x="2362200" y="6049963"/>
            <a:ext cx="6705600" cy="685800"/>
          </a:xfrm>
        </p:spPr>
        <p:txBody>
          <a:bodyPr/>
          <a:lstStyle/>
          <a:p>
            <a:pPr eaLnBrk="1" hangingPunct="1"/>
            <a:r>
              <a:rPr lang="en-US" altLang="en-US">
                <a:ea typeface="ＭＳ Ｐゴシック" charset="-128"/>
              </a:rPr>
              <a:t>Aswath Damodaran</a:t>
            </a:r>
          </a:p>
        </p:txBody>
      </p:sp>
      <p:sp>
        <p:nvSpPr>
          <p:cNvPr id="259075" name="Date Placeholder 3"/>
          <p:cNvSpPr>
            <a:spLocks noGrp="1"/>
          </p:cNvSpPr>
          <p:nvPr>
            <p:ph type="dt"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endParaRPr lang="en-US" altLang="en-US" sz="2000">
              <a:solidFill>
                <a:srgbClr val="FFFFFF"/>
              </a:solidFill>
            </a:endParaRPr>
          </a:p>
        </p:txBody>
      </p:sp>
      <p:sp>
        <p:nvSpPr>
          <p:cNvPr id="259076" name="Footer Placeholder 4"/>
          <p:cNvSpPr>
            <a:spLocks noGrp="1"/>
          </p:cNvSpPr>
          <p:nvPr>
            <p:ph type="ftr"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259077" name="Slide Number Placeholder 5"/>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fld id="{098CFAAD-977B-9940-988E-A974911245D7}" type="slidenum">
              <a:rPr lang="en-US" altLang="en-US" sz="1400">
                <a:solidFill>
                  <a:schemeClr val="tx2"/>
                </a:solidFill>
              </a:rPr>
              <a:pPr/>
              <a:t>123</a:t>
            </a:fld>
            <a:endParaRPr lang="en-US" altLang="en-US" sz="1400">
              <a:solidFill>
                <a:schemeClr val="tx2"/>
              </a:solidFill>
            </a:endParaRPr>
          </a:p>
        </p:txBody>
      </p:sp>
    </p:spTree>
  </p:cSld>
  <p:clrMapOvr>
    <a:masterClrMapping/>
  </p:clrMapOvr>
  <p:transition/>
</p:sld>
</file>

<file path=ppt/slides/slide1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1121"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Process of Valuing Private Companies</a:t>
            </a:r>
          </a:p>
        </p:txBody>
      </p:sp>
      <p:sp>
        <p:nvSpPr>
          <p:cNvPr id="200706" name="Rectangle 3"/>
          <p:cNvSpPr>
            <a:spLocks noGrp="1" noChangeArrowheads="1"/>
          </p:cNvSpPr>
          <p:nvPr>
            <p:ph sz="quarter" idx="1"/>
          </p:nvPr>
        </p:nvSpPr>
        <p:spPr>
          <a:xfrm>
            <a:off x="612775" y="1600200"/>
            <a:ext cx="8153400" cy="4495800"/>
          </a:xfrm>
        </p:spPr>
        <p:txBody>
          <a:bodyPr>
            <a:normAutofit/>
          </a:bodyPr>
          <a:lstStyle/>
          <a:p>
            <a:pPr eaLnBrk="1" hangingPunct="1">
              <a:lnSpc>
                <a:spcPct val="80000"/>
              </a:lnSpc>
            </a:pPr>
            <a:r>
              <a:rPr lang="en-US" altLang="en-US" sz="2400">
                <a:ea typeface="ＭＳ Ｐゴシック" charset="-128"/>
              </a:rPr>
              <a:t>The process of valuing private companies is not different from the process of valuing public companies. You estimate cash flows, attach a discount rate based upon the riskiness of the cash flows and compute a present value. As with public companies, you can either value</a:t>
            </a:r>
          </a:p>
          <a:p>
            <a:pPr lvl="1" eaLnBrk="1" hangingPunct="1">
              <a:lnSpc>
                <a:spcPct val="80000"/>
              </a:lnSpc>
            </a:pPr>
            <a:r>
              <a:rPr lang="en-US" altLang="en-US" sz="2000">
                <a:ea typeface="ＭＳ Ｐゴシック" charset="-128"/>
              </a:rPr>
              <a:t>The entire business, by discounting cash flows to the firm at the cost of capital.</a:t>
            </a:r>
          </a:p>
          <a:p>
            <a:pPr lvl="1" eaLnBrk="1" hangingPunct="1">
              <a:lnSpc>
                <a:spcPct val="80000"/>
              </a:lnSpc>
            </a:pPr>
            <a:r>
              <a:rPr lang="en-US" altLang="en-US" sz="2000">
                <a:ea typeface="ＭＳ Ｐゴシック" charset="-128"/>
              </a:rPr>
              <a:t>The equity in the business, by discounting cashflows to equity at the cost of equity.</a:t>
            </a:r>
          </a:p>
          <a:p>
            <a:pPr eaLnBrk="1" hangingPunct="1">
              <a:lnSpc>
                <a:spcPct val="80000"/>
              </a:lnSpc>
            </a:pPr>
            <a:r>
              <a:rPr lang="en-US" altLang="en-US" sz="2400">
                <a:ea typeface="ＭＳ Ｐゴシック" charset="-128"/>
              </a:rPr>
              <a:t>When valuing private companies, you face two standard problems:</a:t>
            </a:r>
          </a:p>
          <a:p>
            <a:pPr lvl="1" eaLnBrk="1" hangingPunct="1">
              <a:lnSpc>
                <a:spcPct val="80000"/>
              </a:lnSpc>
            </a:pPr>
            <a:r>
              <a:rPr lang="en-US" altLang="en-US" sz="2000">
                <a:ea typeface="ＭＳ Ｐゴシック" charset="-128"/>
              </a:rPr>
              <a:t>There is not market value for either debt or equity</a:t>
            </a:r>
          </a:p>
          <a:p>
            <a:pPr lvl="1" eaLnBrk="1" hangingPunct="1">
              <a:lnSpc>
                <a:spcPct val="80000"/>
              </a:lnSpc>
            </a:pPr>
            <a:r>
              <a:rPr lang="en-US" altLang="en-US" sz="2000">
                <a:ea typeface="ＭＳ Ｐゴシック" charset="-128"/>
              </a:rPr>
              <a:t>The financial statements for private firms are likely to go back fewer years, have less detail and have more holes in them.</a:t>
            </a:r>
          </a:p>
        </p:txBody>
      </p:sp>
      <p:sp>
        <p:nvSpPr>
          <p:cNvPr id="261123" name="Footer Placeholder 3"/>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5" name="Slide Number Placeholder 4"/>
          <p:cNvSpPr>
            <a:spLocks noGrp="1"/>
          </p:cNvSpPr>
          <p:nvPr>
            <p:ph type="sldNum"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328914CA-B793-354F-BCA7-18B6056A9BBF}" type="slidenum">
              <a:rPr lang="en-US" altLang="en-US" sz="1200">
                <a:solidFill>
                  <a:srgbClr val="FFFFFF"/>
                </a:solidFill>
              </a:rPr>
              <a:pPr>
                <a:lnSpc>
                  <a:spcPct val="80000"/>
                </a:lnSpc>
              </a:pPr>
              <a:t>124</a:t>
            </a:fld>
            <a:endParaRPr lang="en-US" altLang="en-US" sz="1200">
              <a:solidFill>
                <a:srgbClr val="FFFFFF"/>
              </a:solidFill>
            </a:endParaRPr>
          </a:p>
        </p:txBody>
      </p:sp>
    </p:spTree>
  </p:cSld>
  <p:clrMapOvr>
    <a:masterClrMapping/>
  </p:clrMapOvr>
  <p:transition/>
</p:sld>
</file>

<file path=ppt/slides/slide1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3169" name="Title 1"/>
          <p:cNvSpPr>
            <a:spLocks noGrp="1"/>
          </p:cNvSpPr>
          <p:nvPr>
            <p:ph type="title"/>
          </p:nvPr>
        </p:nvSpPr>
        <p:spPr>
          <a:xfrm>
            <a:off x="612775" y="228600"/>
            <a:ext cx="8153400" cy="990600"/>
          </a:xfrm>
        </p:spPr>
        <p:txBody>
          <a:bodyPr/>
          <a:lstStyle/>
          <a:p>
            <a:pPr eaLnBrk="1" hangingPunct="1"/>
            <a:r>
              <a:rPr lang="en-US" altLang="en-US">
                <a:ea typeface="ＭＳ Ｐゴシック" charset="-128"/>
              </a:rPr>
              <a:t>1. No Market Value?</a:t>
            </a:r>
          </a:p>
        </p:txBody>
      </p:sp>
      <p:sp>
        <p:nvSpPr>
          <p:cNvPr id="202754" name="Content Placeholder 2"/>
          <p:cNvSpPr>
            <a:spLocks noGrp="1"/>
          </p:cNvSpPr>
          <p:nvPr>
            <p:ph sz="quarter" idx="1"/>
          </p:nvPr>
        </p:nvSpPr>
        <p:spPr>
          <a:xfrm>
            <a:off x="612775" y="1600200"/>
            <a:ext cx="8153400" cy="4495800"/>
          </a:xfrm>
        </p:spPr>
        <p:txBody>
          <a:bodyPr>
            <a:normAutofit fontScale="92500" lnSpcReduction="20000"/>
          </a:bodyPr>
          <a:lstStyle/>
          <a:p>
            <a:pPr marL="320040" indent="-320040" eaLnBrk="1" fontAlgn="auto" hangingPunct="1">
              <a:spcAft>
                <a:spcPts val="0"/>
              </a:spcAft>
              <a:buFont typeface="Wingdings"/>
              <a:buChar char=""/>
              <a:defRPr/>
            </a:pPr>
            <a:r>
              <a:rPr lang="en-US" dirty="0" smtClean="0">
                <a:ea typeface="+mn-ea"/>
                <a:cs typeface="+mn-cs"/>
              </a:rPr>
              <a:t>Market values as inputs: Since neither the debt nor equity of a private business is traded, any inputs that require them cannot be estimated.</a:t>
            </a:r>
          </a:p>
          <a:p>
            <a:pPr marL="822960" lvl="1" indent="-457200" eaLnBrk="1" fontAlgn="auto" hangingPunct="1">
              <a:spcAft>
                <a:spcPts val="0"/>
              </a:spcAft>
              <a:buFont typeface="+mj-lt"/>
              <a:buAutoNum type="arabicPeriod"/>
              <a:defRPr/>
            </a:pPr>
            <a:r>
              <a:rPr lang="en-US" dirty="0" smtClean="0">
                <a:ea typeface="+mn-ea"/>
              </a:rPr>
              <a:t>Debt ratios for going from unlevered to levered betas and for computing cost of capital.</a:t>
            </a:r>
          </a:p>
          <a:p>
            <a:pPr marL="822960" lvl="1" indent="-457200" eaLnBrk="1" fontAlgn="auto" hangingPunct="1">
              <a:spcAft>
                <a:spcPts val="0"/>
              </a:spcAft>
              <a:buFont typeface="+mj-lt"/>
              <a:buAutoNum type="arabicPeriod"/>
              <a:defRPr/>
            </a:pPr>
            <a:r>
              <a:rPr lang="en-US" dirty="0" smtClean="0">
                <a:ea typeface="+mn-ea"/>
              </a:rPr>
              <a:t>Market prices to compute the value of options and warrants granted to employees.</a:t>
            </a:r>
          </a:p>
          <a:p>
            <a:pPr marL="320040" indent="-320040" eaLnBrk="1" fontAlgn="auto" hangingPunct="1">
              <a:spcAft>
                <a:spcPts val="0"/>
              </a:spcAft>
              <a:buFont typeface="Wingdings"/>
              <a:buChar char=""/>
              <a:defRPr/>
            </a:pPr>
            <a:r>
              <a:rPr lang="en-US" dirty="0" smtClean="0">
                <a:ea typeface="+mn-ea"/>
                <a:cs typeface="+mn-cs"/>
              </a:rPr>
              <a:t>Market value as output: When valuing publicly traded firms, the market value operates as a measure of reasonableness. In private company valuation, the value stands alone.</a:t>
            </a:r>
          </a:p>
          <a:p>
            <a:pPr marL="320040" indent="-320040" eaLnBrk="1" fontAlgn="auto" hangingPunct="1">
              <a:spcAft>
                <a:spcPts val="0"/>
              </a:spcAft>
              <a:buFont typeface="Wingdings"/>
              <a:buChar char=""/>
              <a:defRPr/>
            </a:pPr>
            <a:r>
              <a:rPr lang="en-US" dirty="0" smtClean="0">
                <a:ea typeface="+mn-ea"/>
                <a:cs typeface="+mn-cs"/>
              </a:rPr>
              <a:t>Market price based risk measures, such as beta and bond ratings, will not be available for private businesses. </a:t>
            </a:r>
            <a:endParaRPr lang="en-US" dirty="0">
              <a:ea typeface="+mn-ea"/>
              <a:cs typeface="+mn-cs"/>
            </a:endParaRPr>
          </a:p>
        </p:txBody>
      </p:sp>
      <p:sp>
        <p:nvSpPr>
          <p:cNvPr id="263171" name="Footer Placeholder 3"/>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5" name="Slide Number Placeholder 4"/>
          <p:cNvSpPr>
            <a:spLocks noGrp="1"/>
          </p:cNvSpPr>
          <p:nvPr>
            <p:ph type="sldNum"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0E067BD7-75A3-A04A-BD23-2D163648A541}" type="slidenum">
              <a:rPr lang="en-US" altLang="en-US" sz="1200">
                <a:solidFill>
                  <a:srgbClr val="FFFFFF"/>
                </a:solidFill>
              </a:rPr>
              <a:pPr>
                <a:lnSpc>
                  <a:spcPct val="80000"/>
                </a:lnSpc>
              </a:pPr>
              <a:t>125</a:t>
            </a:fld>
            <a:endParaRPr lang="en-US" altLang="en-US" sz="1200">
              <a:solidFill>
                <a:srgbClr val="FFFFFF"/>
              </a:solidFill>
            </a:endParaRPr>
          </a:p>
        </p:txBody>
      </p:sp>
    </p:spTree>
  </p:cSld>
  <p:clrMapOvr>
    <a:masterClrMapping/>
  </p:clrMapOvr>
</p:sld>
</file>

<file path=ppt/slides/slide1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5217" name="Title 1"/>
          <p:cNvSpPr>
            <a:spLocks noGrp="1"/>
          </p:cNvSpPr>
          <p:nvPr>
            <p:ph type="title"/>
          </p:nvPr>
        </p:nvSpPr>
        <p:spPr>
          <a:xfrm>
            <a:off x="612775" y="228600"/>
            <a:ext cx="8153400" cy="990600"/>
          </a:xfrm>
        </p:spPr>
        <p:txBody>
          <a:bodyPr/>
          <a:lstStyle/>
          <a:p>
            <a:pPr eaLnBrk="1" hangingPunct="1"/>
            <a:r>
              <a:rPr lang="en-US" altLang="en-US">
                <a:ea typeface="ＭＳ Ｐゴシック" charset="-128"/>
              </a:rPr>
              <a:t>2. Cash Flow Estimation Issues</a:t>
            </a:r>
          </a:p>
        </p:txBody>
      </p:sp>
      <p:sp>
        <p:nvSpPr>
          <p:cNvPr id="204802" name="Content Placeholder 2"/>
          <p:cNvSpPr>
            <a:spLocks noGrp="1"/>
          </p:cNvSpPr>
          <p:nvPr>
            <p:ph sz="quarter" idx="1"/>
          </p:nvPr>
        </p:nvSpPr>
        <p:spPr>
          <a:xfrm>
            <a:off x="612775" y="1600200"/>
            <a:ext cx="8153400" cy="4495800"/>
          </a:xfrm>
        </p:spPr>
        <p:txBody>
          <a:bodyPr>
            <a:normAutofit/>
          </a:bodyPr>
          <a:lstStyle/>
          <a:p>
            <a:pPr eaLnBrk="1" hangingPunct="1">
              <a:lnSpc>
                <a:spcPct val="80000"/>
              </a:lnSpc>
            </a:pPr>
            <a:r>
              <a:rPr lang="en-US" altLang="en-US" sz="2400" u="sng">
                <a:ea typeface="ＭＳ Ｐゴシック" charset="-128"/>
              </a:rPr>
              <a:t>Shorter history</a:t>
            </a:r>
            <a:r>
              <a:rPr lang="en-US" altLang="en-US" sz="2400">
                <a:ea typeface="ＭＳ Ｐゴシック" charset="-128"/>
              </a:rPr>
              <a:t>: Private firms often have been around for much shorter time periods than most publicly traded firms. There is therefore less historical information available on them.</a:t>
            </a:r>
          </a:p>
          <a:p>
            <a:pPr eaLnBrk="1" hangingPunct="1">
              <a:lnSpc>
                <a:spcPct val="80000"/>
              </a:lnSpc>
            </a:pPr>
            <a:r>
              <a:rPr lang="en-US" altLang="en-US" sz="2400" u="sng">
                <a:ea typeface="ＭＳ Ｐゴシック" charset="-128"/>
              </a:rPr>
              <a:t>Different Accounting Standards</a:t>
            </a:r>
            <a:r>
              <a:rPr lang="en-US" altLang="en-US" sz="2400">
                <a:ea typeface="ＭＳ Ｐゴシック" charset="-128"/>
              </a:rPr>
              <a:t>: The accounting statements for private firms are often based upon different accounting standards than public firms, which operate under much tighter constraints on what to report and when to report.</a:t>
            </a:r>
          </a:p>
          <a:p>
            <a:pPr eaLnBrk="1" hangingPunct="1">
              <a:lnSpc>
                <a:spcPct val="80000"/>
              </a:lnSpc>
            </a:pPr>
            <a:r>
              <a:rPr lang="en-US" altLang="en-US" sz="2400" u="sng">
                <a:ea typeface="ＭＳ Ｐゴシック" charset="-128"/>
              </a:rPr>
              <a:t>Intermingling of personal and business expenses</a:t>
            </a:r>
            <a:r>
              <a:rPr lang="en-US" altLang="en-US" sz="2400">
                <a:ea typeface="ＭＳ Ｐゴシック" charset="-128"/>
              </a:rPr>
              <a:t>: In the case of private firms, some personal expenses may be reported as business expenses.</a:t>
            </a:r>
          </a:p>
          <a:p>
            <a:pPr eaLnBrk="1" hangingPunct="1">
              <a:lnSpc>
                <a:spcPct val="80000"/>
              </a:lnSpc>
            </a:pPr>
            <a:r>
              <a:rPr lang="en-US" altLang="en-US" sz="2400" u="sng">
                <a:ea typeface="ＭＳ Ｐゴシック" charset="-128"/>
              </a:rPr>
              <a:t>Separating </a:t>
            </a:r>
            <a:r>
              <a:rPr lang="ja-JP" altLang="en-US" sz="2400" u="sng">
                <a:ea typeface="ＭＳ Ｐゴシック" charset="-128"/>
              </a:rPr>
              <a:t>“</a:t>
            </a:r>
            <a:r>
              <a:rPr lang="en-US" altLang="ja-JP" sz="2400" u="sng">
                <a:ea typeface="ＭＳ Ｐゴシック" charset="-128"/>
              </a:rPr>
              <a:t>Salaries</a:t>
            </a:r>
            <a:r>
              <a:rPr lang="ja-JP" altLang="en-US" sz="2400" u="sng">
                <a:ea typeface="ＭＳ Ｐゴシック" charset="-128"/>
              </a:rPr>
              <a:t>”</a:t>
            </a:r>
            <a:r>
              <a:rPr lang="en-US" altLang="ja-JP" sz="2400" u="sng">
                <a:ea typeface="ＭＳ Ｐゴシック" charset="-128"/>
              </a:rPr>
              <a:t> from </a:t>
            </a:r>
            <a:r>
              <a:rPr lang="ja-JP" altLang="en-US" sz="2400" u="sng">
                <a:ea typeface="ＭＳ Ｐゴシック" charset="-128"/>
              </a:rPr>
              <a:t>“</a:t>
            </a:r>
            <a:r>
              <a:rPr lang="en-US" altLang="ja-JP" sz="2400" u="sng">
                <a:ea typeface="ＭＳ Ｐゴシック" charset="-128"/>
              </a:rPr>
              <a:t>Dividends</a:t>
            </a:r>
            <a:r>
              <a:rPr lang="ja-JP" altLang="en-US" sz="2400" u="sng">
                <a:ea typeface="ＭＳ Ｐゴシック" charset="-128"/>
              </a:rPr>
              <a:t>”</a:t>
            </a:r>
            <a:r>
              <a:rPr lang="en-US" altLang="ja-JP" sz="2400">
                <a:ea typeface="ＭＳ Ｐゴシック" charset="-128"/>
              </a:rPr>
              <a:t>: It is difficult to tell where salaries end and dividends begin in a private firm, since they both end up with the owner.</a:t>
            </a:r>
          </a:p>
          <a:p>
            <a:pPr eaLnBrk="1" hangingPunct="1">
              <a:lnSpc>
                <a:spcPct val="80000"/>
              </a:lnSpc>
            </a:pPr>
            <a:endParaRPr lang="en-US" altLang="en-US" sz="2400">
              <a:ea typeface="ＭＳ Ｐゴシック" charset="-128"/>
            </a:endParaRPr>
          </a:p>
        </p:txBody>
      </p:sp>
      <p:sp>
        <p:nvSpPr>
          <p:cNvPr id="265219" name="Footer Placeholder 3"/>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5" name="Slide Number Placeholder 4"/>
          <p:cNvSpPr>
            <a:spLocks noGrp="1"/>
          </p:cNvSpPr>
          <p:nvPr>
            <p:ph type="sldNum"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05C3E170-7329-3C47-86F1-5269E80D4268}" type="slidenum">
              <a:rPr lang="en-US" altLang="en-US" sz="1200">
                <a:solidFill>
                  <a:srgbClr val="FFFFFF"/>
                </a:solidFill>
              </a:rPr>
              <a:pPr>
                <a:lnSpc>
                  <a:spcPct val="80000"/>
                </a:lnSpc>
              </a:pPr>
              <a:t>126</a:t>
            </a:fld>
            <a:endParaRPr lang="en-US" altLang="en-US" sz="1200">
              <a:solidFill>
                <a:srgbClr val="FFFFFF"/>
              </a:solidFill>
            </a:endParaRPr>
          </a:p>
        </p:txBody>
      </p:sp>
    </p:spTree>
  </p:cSld>
  <p:clrMapOvr>
    <a:masterClrMapping/>
  </p:clrMapOvr>
</p:sld>
</file>

<file path=ppt/slides/slide1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6849" name="Rectangle 2"/>
          <p:cNvSpPr>
            <a:spLocks noGrp="1" noChangeArrowheads="1"/>
          </p:cNvSpPr>
          <p:nvPr>
            <p:ph type="title"/>
          </p:nvPr>
        </p:nvSpPr>
        <p:spPr>
          <a:xfrm>
            <a:off x="612775" y="228600"/>
            <a:ext cx="8153400" cy="990600"/>
          </a:xfrm>
        </p:spPr>
        <p:txBody>
          <a:bodyPr>
            <a:normAutofit fontScale="90000"/>
          </a:bodyPr>
          <a:lstStyle/>
          <a:p>
            <a:pPr eaLnBrk="1" fontAlgn="auto" hangingPunct="1">
              <a:spcAft>
                <a:spcPts val="0"/>
              </a:spcAft>
              <a:defRPr/>
            </a:pPr>
            <a:r>
              <a:rPr lang="en-US" smtClean="0">
                <a:ea typeface="+mj-ea"/>
                <a:cs typeface="+mj-cs"/>
              </a:rPr>
              <a:t>Private Company Valuation: Motive matters</a:t>
            </a:r>
            <a:endParaRPr lang="en-US">
              <a:ea typeface="+mj-ea"/>
              <a:cs typeface="+mj-cs"/>
            </a:endParaRPr>
          </a:p>
        </p:txBody>
      </p:sp>
      <p:sp>
        <p:nvSpPr>
          <p:cNvPr id="206850" name="Rectangle 3"/>
          <p:cNvSpPr>
            <a:spLocks noGrp="1" noChangeArrowheads="1"/>
          </p:cNvSpPr>
          <p:nvPr>
            <p:ph sz="quarter" idx="1"/>
          </p:nvPr>
        </p:nvSpPr>
        <p:spPr>
          <a:xfrm>
            <a:off x="612775" y="1600200"/>
            <a:ext cx="8153400" cy="4495800"/>
          </a:xfrm>
        </p:spPr>
        <p:txBody>
          <a:bodyPr>
            <a:normAutofit/>
          </a:bodyPr>
          <a:lstStyle/>
          <a:p>
            <a:pPr eaLnBrk="1" hangingPunct="1">
              <a:lnSpc>
                <a:spcPct val="80000"/>
              </a:lnSpc>
            </a:pPr>
            <a:r>
              <a:rPr lang="en-US" altLang="en-US" sz="2400">
                <a:ea typeface="ＭＳ Ｐゴシック" charset="-128"/>
              </a:rPr>
              <a:t>You can value a private company for </a:t>
            </a:r>
          </a:p>
          <a:p>
            <a:pPr lvl="1" eaLnBrk="1" hangingPunct="1">
              <a:lnSpc>
                <a:spcPct val="80000"/>
              </a:lnSpc>
            </a:pPr>
            <a:r>
              <a:rPr lang="ja-JP" altLang="en-US" sz="2000">
                <a:ea typeface="ＭＳ Ｐゴシック" charset="-128"/>
              </a:rPr>
              <a:t>‘</a:t>
            </a:r>
            <a:r>
              <a:rPr lang="en-US" altLang="ja-JP" sz="2000">
                <a:ea typeface="ＭＳ Ｐゴシック" charset="-128"/>
              </a:rPr>
              <a:t>Show</a:t>
            </a:r>
            <a:r>
              <a:rPr lang="ja-JP" altLang="en-US" sz="2000">
                <a:ea typeface="ＭＳ Ｐゴシック" charset="-128"/>
              </a:rPr>
              <a:t>’</a:t>
            </a:r>
            <a:r>
              <a:rPr lang="en-US" altLang="ja-JP" sz="2000">
                <a:ea typeface="ＭＳ Ｐゴシック" charset="-128"/>
              </a:rPr>
              <a:t> valuations</a:t>
            </a:r>
          </a:p>
          <a:p>
            <a:pPr lvl="2" eaLnBrk="1" hangingPunct="1">
              <a:lnSpc>
                <a:spcPct val="80000"/>
              </a:lnSpc>
            </a:pPr>
            <a:r>
              <a:rPr lang="en-US" altLang="en-US" sz="2000">
                <a:ea typeface="ＭＳ Ｐゴシック" charset="-128"/>
              </a:rPr>
              <a:t>Curiosity: How much is my business really worth?</a:t>
            </a:r>
          </a:p>
          <a:p>
            <a:pPr lvl="2" eaLnBrk="1" hangingPunct="1">
              <a:lnSpc>
                <a:spcPct val="80000"/>
              </a:lnSpc>
            </a:pPr>
            <a:r>
              <a:rPr lang="en-US" altLang="en-US" sz="2000">
                <a:ea typeface="ＭＳ Ｐゴシック" charset="-128"/>
              </a:rPr>
              <a:t>Legal purposes: Estate tax and divorce court</a:t>
            </a:r>
          </a:p>
          <a:p>
            <a:pPr lvl="1" eaLnBrk="1" hangingPunct="1">
              <a:lnSpc>
                <a:spcPct val="80000"/>
              </a:lnSpc>
            </a:pPr>
            <a:r>
              <a:rPr lang="en-US" altLang="en-US" sz="2000">
                <a:ea typeface="ＭＳ Ｐゴシック" charset="-128"/>
              </a:rPr>
              <a:t>Transaction valuations</a:t>
            </a:r>
          </a:p>
          <a:p>
            <a:pPr lvl="2" eaLnBrk="1" hangingPunct="1">
              <a:lnSpc>
                <a:spcPct val="80000"/>
              </a:lnSpc>
            </a:pPr>
            <a:r>
              <a:rPr lang="en-US" altLang="en-US" sz="2000">
                <a:ea typeface="ＭＳ Ｐゴシック" charset="-128"/>
              </a:rPr>
              <a:t>Sale or prospective sale to another individual or private entity. </a:t>
            </a:r>
          </a:p>
          <a:p>
            <a:pPr lvl="2" eaLnBrk="1" hangingPunct="1">
              <a:lnSpc>
                <a:spcPct val="80000"/>
              </a:lnSpc>
            </a:pPr>
            <a:r>
              <a:rPr lang="en-US" altLang="en-US" sz="2000">
                <a:ea typeface="ＭＳ Ｐゴシック" charset="-128"/>
              </a:rPr>
              <a:t>Sale of one partner</a:t>
            </a:r>
            <a:r>
              <a:rPr lang="ja-JP" altLang="en-US" sz="2000">
                <a:ea typeface="ＭＳ Ｐゴシック" charset="-128"/>
              </a:rPr>
              <a:t>’</a:t>
            </a:r>
            <a:r>
              <a:rPr lang="en-US" altLang="ja-JP" sz="2000">
                <a:ea typeface="ＭＳ Ｐゴシック" charset="-128"/>
              </a:rPr>
              <a:t>s interest to another</a:t>
            </a:r>
          </a:p>
          <a:p>
            <a:pPr lvl="2" eaLnBrk="1" hangingPunct="1">
              <a:lnSpc>
                <a:spcPct val="80000"/>
              </a:lnSpc>
            </a:pPr>
            <a:r>
              <a:rPr lang="en-US" altLang="en-US" sz="2000">
                <a:ea typeface="ＭＳ Ｐゴシック" charset="-128"/>
              </a:rPr>
              <a:t>Sale to a publicly traded firm</a:t>
            </a:r>
          </a:p>
          <a:p>
            <a:pPr lvl="1" eaLnBrk="1" hangingPunct="1">
              <a:lnSpc>
                <a:spcPct val="80000"/>
              </a:lnSpc>
            </a:pPr>
            <a:r>
              <a:rPr lang="en-US" altLang="en-US" sz="2000">
                <a:ea typeface="ＭＳ Ｐゴシック" charset="-128"/>
              </a:rPr>
              <a:t>As prelude to setting the offering price in an initial public offering</a:t>
            </a:r>
          </a:p>
          <a:p>
            <a:pPr eaLnBrk="1" hangingPunct="1">
              <a:lnSpc>
                <a:spcPct val="80000"/>
              </a:lnSpc>
            </a:pPr>
            <a:r>
              <a:rPr lang="en-US" altLang="en-US" sz="2400">
                <a:ea typeface="ＭＳ Ｐゴシック" charset="-128"/>
              </a:rPr>
              <a:t>You can value a division or divisions of a publicly traded firm</a:t>
            </a:r>
          </a:p>
          <a:p>
            <a:pPr lvl="1" eaLnBrk="1" hangingPunct="1">
              <a:lnSpc>
                <a:spcPct val="80000"/>
              </a:lnSpc>
            </a:pPr>
            <a:r>
              <a:rPr lang="en-US" altLang="en-US" sz="2000">
                <a:ea typeface="ＭＳ Ｐゴシック" charset="-128"/>
              </a:rPr>
              <a:t>As prelude to a spin off</a:t>
            </a:r>
          </a:p>
          <a:p>
            <a:pPr lvl="1" eaLnBrk="1" hangingPunct="1">
              <a:lnSpc>
                <a:spcPct val="80000"/>
              </a:lnSpc>
            </a:pPr>
            <a:r>
              <a:rPr lang="en-US" altLang="en-US" sz="2000">
                <a:ea typeface="ＭＳ Ｐゴシック" charset="-128"/>
              </a:rPr>
              <a:t>For sale to another entity </a:t>
            </a:r>
          </a:p>
          <a:p>
            <a:pPr lvl="1" eaLnBrk="1" hangingPunct="1">
              <a:lnSpc>
                <a:spcPct val="80000"/>
              </a:lnSpc>
            </a:pPr>
            <a:r>
              <a:rPr lang="en-US" altLang="en-US" sz="2000">
                <a:ea typeface="ＭＳ Ｐゴシック" charset="-128"/>
              </a:rPr>
              <a:t>To do a sum-of-the-parts valuation to determine whether a firm will be worth more broken up or if it is being efficiently run.</a:t>
            </a:r>
          </a:p>
        </p:txBody>
      </p:sp>
      <p:sp>
        <p:nvSpPr>
          <p:cNvPr id="267267" name="Footer Placeholder 3"/>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5" name="Slide Number Placeholder 4"/>
          <p:cNvSpPr>
            <a:spLocks noGrp="1"/>
          </p:cNvSpPr>
          <p:nvPr>
            <p:ph type="sldNum"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D3565EC3-4168-2C45-AC76-8F9E581385F9}" type="slidenum">
              <a:rPr lang="en-US" altLang="en-US" sz="1200">
                <a:solidFill>
                  <a:srgbClr val="FFFFFF"/>
                </a:solidFill>
              </a:rPr>
              <a:pPr>
                <a:lnSpc>
                  <a:spcPct val="80000"/>
                </a:lnSpc>
              </a:pPr>
              <a:t>127</a:t>
            </a:fld>
            <a:endParaRPr lang="en-US" altLang="en-US" sz="1200">
              <a:solidFill>
                <a:srgbClr val="FFFFFF"/>
              </a:solidFill>
            </a:endParaRPr>
          </a:p>
        </p:txBody>
      </p:sp>
    </p:spTree>
  </p:cSld>
  <p:clrMapOvr>
    <a:masterClrMapping/>
  </p:clrMapOvr>
</p:sld>
</file>

<file path=ppt/slides/slide1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8897" name="Title 1"/>
          <p:cNvSpPr>
            <a:spLocks noGrp="1"/>
          </p:cNvSpPr>
          <p:nvPr>
            <p:ph type="title"/>
          </p:nvPr>
        </p:nvSpPr>
        <p:spPr>
          <a:xfrm>
            <a:off x="612775" y="228600"/>
            <a:ext cx="8153400" cy="990600"/>
          </a:xfrm>
        </p:spPr>
        <p:txBody>
          <a:bodyPr>
            <a:normAutofit fontScale="90000"/>
          </a:bodyPr>
          <a:lstStyle/>
          <a:p>
            <a:pPr eaLnBrk="1" fontAlgn="auto" hangingPunct="1">
              <a:spcAft>
                <a:spcPts val="0"/>
              </a:spcAft>
              <a:defRPr/>
            </a:pPr>
            <a:r>
              <a:rPr lang="en-US" dirty="0" smtClean="0">
                <a:ea typeface="+mj-ea"/>
                <a:cs typeface="+mj-cs"/>
              </a:rPr>
              <a:t>Private company valuations: Four broad scenarios</a:t>
            </a:r>
            <a:endParaRPr lang="en-US" dirty="0">
              <a:ea typeface="+mj-ea"/>
              <a:cs typeface="+mj-cs"/>
            </a:endParaRPr>
          </a:p>
        </p:txBody>
      </p:sp>
      <p:sp>
        <p:nvSpPr>
          <p:cNvPr id="208898" name="Content Placeholder 2"/>
          <p:cNvSpPr>
            <a:spLocks noGrp="1"/>
          </p:cNvSpPr>
          <p:nvPr>
            <p:ph sz="quarter" idx="1"/>
          </p:nvPr>
        </p:nvSpPr>
        <p:spPr>
          <a:xfrm>
            <a:off x="612775" y="1600200"/>
            <a:ext cx="8153400" cy="4495800"/>
          </a:xfrm>
        </p:spPr>
        <p:txBody>
          <a:bodyPr>
            <a:normAutofit lnSpcReduction="10000"/>
          </a:bodyPr>
          <a:lstStyle/>
          <a:p>
            <a:pPr marL="320040" indent="-320040" eaLnBrk="1" fontAlgn="auto" hangingPunct="1">
              <a:spcAft>
                <a:spcPts val="0"/>
              </a:spcAft>
              <a:buFont typeface="Wingdings"/>
              <a:buChar char=""/>
              <a:defRPr/>
            </a:pPr>
            <a:r>
              <a:rPr lang="en-US" u="sng" dirty="0" smtClean="0">
                <a:ea typeface="+mn-ea"/>
                <a:cs typeface="+mn-cs"/>
              </a:rPr>
              <a:t>Private to private transactions</a:t>
            </a:r>
            <a:r>
              <a:rPr lang="en-US" dirty="0" smtClean="0">
                <a:ea typeface="+mn-ea"/>
                <a:cs typeface="+mn-cs"/>
              </a:rPr>
              <a:t>: You can value a private business for sale by one individual to another.</a:t>
            </a:r>
          </a:p>
          <a:p>
            <a:pPr marL="320040" indent="-320040" eaLnBrk="1" fontAlgn="auto" hangingPunct="1">
              <a:spcAft>
                <a:spcPts val="0"/>
              </a:spcAft>
              <a:buFont typeface="Wingdings"/>
              <a:buChar char=""/>
              <a:defRPr/>
            </a:pPr>
            <a:r>
              <a:rPr lang="en-US" u="sng" dirty="0" smtClean="0">
                <a:ea typeface="+mn-ea"/>
                <a:cs typeface="+mn-cs"/>
              </a:rPr>
              <a:t>Private to public transactions</a:t>
            </a:r>
            <a:r>
              <a:rPr lang="en-US" dirty="0" smtClean="0">
                <a:ea typeface="+mn-ea"/>
                <a:cs typeface="+mn-cs"/>
              </a:rPr>
              <a:t>: You can value a private firm for sale to a publicly traded firm. </a:t>
            </a:r>
          </a:p>
          <a:p>
            <a:pPr marL="320040" indent="-320040" eaLnBrk="1" fontAlgn="auto" hangingPunct="1">
              <a:spcAft>
                <a:spcPts val="0"/>
              </a:spcAft>
              <a:buFont typeface="Wingdings"/>
              <a:buChar char=""/>
              <a:defRPr/>
            </a:pPr>
            <a:r>
              <a:rPr lang="en-US" u="sng" dirty="0" smtClean="0">
                <a:ea typeface="+mn-ea"/>
                <a:cs typeface="+mn-cs"/>
              </a:rPr>
              <a:t>Private to IPO</a:t>
            </a:r>
            <a:r>
              <a:rPr lang="en-US" dirty="0" smtClean="0">
                <a:ea typeface="+mn-ea"/>
                <a:cs typeface="+mn-cs"/>
              </a:rPr>
              <a:t>: You can value a private firm for an initial public offering.  </a:t>
            </a:r>
          </a:p>
          <a:p>
            <a:pPr marL="320040" indent="-320040" eaLnBrk="1" fontAlgn="auto" hangingPunct="1">
              <a:spcAft>
                <a:spcPts val="0"/>
              </a:spcAft>
              <a:buFont typeface="Wingdings"/>
              <a:buChar char=""/>
              <a:defRPr/>
            </a:pPr>
            <a:r>
              <a:rPr lang="en-US" u="sng" dirty="0" smtClean="0">
                <a:ea typeface="+mn-ea"/>
                <a:cs typeface="+mn-cs"/>
              </a:rPr>
              <a:t>Private to VC to Public</a:t>
            </a:r>
            <a:r>
              <a:rPr lang="en-US" dirty="0" smtClean="0">
                <a:ea typeface="+mn-ea"/>
                <a:cs typeface="+mn-cs"/>
              </a:rPr>
              <a:t>: You can value a private firm that is expected to raise venture capital along the way on its path to going public.</a:t>
            </a:r>
            <a:endParaRPr lang="en-US" dirty="0">
              <a:ea typeface="+mn-ea"/>
              <a:cs typeface="+mn-cs"/>
            </a:endParaRPr>
          </a:p>
        </p:txBody>
      </p:sp>
      <p:sp>
        <p:nvSpPr>
          <p:cNvPr id="269315" name="Footer Placeholder 3"/>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5" name="Slide Number Placeholder 4"/>
          <p:cNvSpPr>
            <a:spLocks noGrp="1"/>
          </p:cNvSpPr>
          <p:nvPr>
            <p:ph type="sldNum"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AC852BDC-76F8-714A-A043-E26A3134DC35}" type="slidenum">
              <a:rPr lang="en-US" altLang="en-US" sz="1200">
                <a:solidFill>
                  <a:srgbClr val="FFFFFF"/>
                </a:solidFill>
              </a:rPr>
              <a:pPr>
                <a:lnSpc>
                  <a:spcPct val="80000"/>
                </a:lnSpc>
              </a:pPr>
              <a:t>128</a:t>
            </a:fld>
            <a:endParaRPr lang="en-US" altLang="en-US" sz="1200">
              <a:solidFill>
                <a:srgbClr val="FFFFFF"/>
              </a:solidFill>
            </a:endParaRPr>
          </a:p>
        </p:txBody>
      </p:sp>
    </p:spTree>
  </p:cSld>
  <p:clrMapOvr>
    <a:masterClrMapping/>
  </p:clrMapOvr>
</p:sld>
</file>

<file path=ppt/slides/slide1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1361" name="Title 1"/>
          <p:cNvSpPr>
            <a:spLocks noGrp="1"/>
          </p:cNvSpPr>
          <p:nvPr>
            <p:ph type="title"/>
          </p:nvPr>
        </p:nvSpPr>
        <p:spPr>
          <a:xfrm>
            <a:off x="612775" y="228600"/>
            <a:ext cx="8153400" cy="990600"/>
          </a:xfrm>
        </p:spPr>
        <p:txBody>
          <a:bodyPr/>
          <a:lstStyle/>
          <a:p>
            <a:pPr eaLnBrk="1" hangingPunct="1"/>
            <a:r>
              <a:rPr lang="en-US" altLang="en-US">
                <a:ea typeface="ＭＳ Ｐゴシック" charset="-128"/>
              </a:rPr>
              <a:t>I. Private to Private transaction</a:t>
            </a:r>
          </a:p>
        </p:txBody>
      </p:sp>
      <p:sp>
        <p:nvSpPr>
          <p:cNvPr id="210946" name="Content Placeholder 2"/>
          <p:cNvSpPr>
            <a:spLocks noGrp="1"/>
          </p:cNvSpPr>
          <p:nvPr>
            <p:ph sz="quarter" idx="1"/>
          </p:nvPr>
        </p:nvSpPr>
        <p:spPr>
          <a:xfrm>
            <a:off x="612775" y="1600200"/>
            <a:ext cx="8153400" cy="4495800"/>
          </a:xfrm>
        </p:spPr>
        <p:txBody>
          <a:bodyPr>
            <a:normAutofit/>
          </a:bodyPr>
          <a:lstStyle/>
          <a:p>
            <a:pPr eaLnBrk="1" hangingPunct="1">
              <a:lnSpc>
                <a:spcPct val="80000"/>
              </a:lnSpc>
            </a:pPr>
            <a:r>
              <a:rPr lang="en-US" altLang="en-US" sz="2600">
                <a:ea typeface="ＭＳ Ｐゴシック" charset="-128"/>
              </a:rPr>
              <a:t>In private to private transactions, a private business is sold by one individual to another.  There are three key issues that we need to confront in such transactions:</a:t>
            </a:r>
          </a:p>
          <a:p>
            <a:pPr lvl="1" indent="-319088" eaLnBrk="1" hangingPunct="1">
              <a:lnSpc>
                <a:spcPct val="80000"/>
              </a:lnSpc>
              <a:buFont typeface="Wingdings" charset="2"/>
              <a:buChar char=""/>
            </a:pPr>
            <a:r>
              <a:rPr lang="en-US" altLang="en-US" sz="2200" u="sng">
                <a:ea typeface="ＭＳ Ｐゴシック" charset="-128"/>
              </a:rPr>
              <a:t>Neither the buyer nor the seller is diversified</a:t>
            </a:r>
            <a:r>
              <a:rPr lang="en-US" altLang="en-US" sz="2200">
                <a:ea typeface="ＭＳ Ｐゴシック" charset="-128"/>
              </a:rPr>
              <a:t>. Consequently, risk and return models that focus on just the risk that cannot be diversified away will seriously under estimate the discount rates.</a:t>
            </a:r>
          </a:p>
          <a:p>
            <a:pPr lvl="1" indent="-319088" eaLnBrk="1" hangingPunct="1">
              <a:lnSpc>
                <a:spcPct val="80000"/>
              </a:lnSpc>
              <a:buFont typeface="Wingdings" charset="2"/>
              <a:buChar char=""/>
            </a:pPr>
            <a:r>
              <a:rPr lang="en-US" altLang="en-US" sz="2200" u="sng">
                <a:ea typeface="ＭＳ Ｐゴシック" charset="-128"/>
              </a:rPr>
              <a:t>The investment is illiquid</a:t>
            </a:r>
            <a:r>
              <a:rPr lang="en-US" altLang="en-US" sz="2200">
                <a:ea typeface="ＭＳ Ｐゴシック" charset="-128"/>
              </a:rPr>
              <a:t>. Consequently, the buyer of the business will have to factor in an </a:t>
            </a:r>
            <a:r>
              <a:rPr lang="ja-JP" altLang="en-US" sz="2200">
                <a:ea typeface="ＭＳ Ｐゴシック" charset="-128"/>
              </a:rPr>
              <a:t>“</a:t>
            </a:r>
            <a:r>
              <a:rPr lang="en-US" altLang="ja-JP" sz="2200">
                <a:ea typeface="ＭＳ Ｐゴシック" charset="-128"/>
              </a:rPr>
              <a:t>illiquidity discount</a:t>
            </a:r>
            <a:r>
              <a:rPr lang="ja-JP" altLang="en-US" sz="2200">
                <a:ea typeface="ＭＳ Ｐゴシック" charset="-128"/>
              </a:rPr>
              <a:t>”</a:t>
            </a:r>
            <a:r>
              <a:rPr lang="en-US" altLang="ja-JP" sz="2200">
                <a:ea typeface="ＭＳ Ｐゴシック" charset="-128"/>
              </a:rPr>
              <a:t> to estimate the value of the business.</a:t>
            </a:r>
          </a:p>
          <a:p>
            <a:pPr lvl="1" indent="-319088" eaLnBrk="1" hangingPunct="1">
              <a:lnSpc>
                <a:spcPct val="80000"/>
              </a:lnSpc>
              <a:buFont typeface="Wingdings" charset="2"/>
              <a:buChar char=""/>
            </a:pPr>
            <a:r>
              <a:rPr lang="en-US" altLang="en-US" sz="2200" u="sng">
                <a:ea typeface="ＭＳ Ｐゴシック" charset="-128"/>
              </a:rPr>
              <a:t>Key person value</a:t>
            </a:r>
            <a:r>
              <a:rPr lang="en-US" altLang="en-US" sz="2200">
                <a:ea typeface="ＭＳ Ｐゴシック" charset="-128"/>
              </a:rPr>
              <a:t>: There may be a significant personal component to the value. In other words, the revenues and operating profit of the business reflect not just the potential of the business but the presence of the current owner.</a:t>
            </a:r>
          </a:p>
          <a:p>
            <a:pPr eaLnBrk="1" hangingPunct="1">
              <a:lnSpc>
                <a:spcPct val="80000"/>
              </a:lnSpc>
            </a:pPr>
            <a:endParaRPr lang="en-US" altLang="en-US" sz="2600">
              <a:ea typeface="ＭＳ Ｐゴシック" charset="-128"/>
            </a:endParaRPr>
          </a:p>
          <a:p>
            <a:pPr eaLnBrk="1" hangingPunct="1">
              <a:lnSpc>
                <a:spcPct val="80000"/>
              </a:lnSpc>
            </a:pPr>
            <a:endParaRPr lang="en-US" altLang="en-US" sz="2600">
              <a:ea typeface="ＭＳ Ｐゴシック" charset="-128"/>
            </a:endParaRPr>
          </a:p>
        </p:txBody>
      </p:sp>
      <p:sp>
        <p:nvSpPr>
          <p:cNvPr id="271363" name="Footer Placeholder 3"/>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5" name="Slide Number Placeholder 4"/>
          <p:cNvSpPr>
            <a:spLocks noGrp="1"/>
          </p:cNvSpPr>
          <p:nvPr>
            <p:ph type="sldNum"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4690F9B7-D28A-C547-B0CD-E5F93EB9E708}" type="slidenum">
              <a:rPr lang="en-US" altLang="en-US" sz="1200">
                <a:solidFill>
                  <a:srgbClr val="FFFFFF"/>
                </a:solidFill>
              </a:rPr>
              <a:pPr>
                <a:lnSpc>
                  <a:spcPct val="80000"/>
                </a:lnSpc>
              </a:pPr>
              <a:t>129</a:t>
            </a:fld>
            <a:endParaRPr lang="en-US" altLang="en-US" sz="1200">
              <a:solidFill>
                <a:srgbClr val="FFFFFF"/>
              </a:solidFill>
            </a:endParaRPr>
          </a:p>
        </p:txBody>
      </p:sp>
    </p:spTree>
  </p:cSld>
  <p:clrMapOvr>
    <a:masterClrMapping/>
  </p:clrMapOvr>
</p:sld>
</file>

<file path=ppt/slides/slide1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3409" name="Title 1"/>
          <p:cNvSpPr>
            <a:spLocks noGrp="1"/>
          </p:cNvSpPr>
          <p:nvPr>
            <p:ph type="title"/>
          </p:nvPr>
        </p:nvSpPr>
        <p:spPr>
          <a:xfrm>
            <a:off x="612775" y="228600"/>
            <a:ext cx="8153400" cy="990600"/>
          </a:xfrm>
        </p:spPr>
        <p:txBody>
          <a:bodyPr/>
          <a:lstStyle/>
          <a:p>
            <a:pPr eaLnBrk="1" hangingPunct="1"/>
            <a:r>
              <a:rPr lang="en-US" altLang="en-US">
                <a:ea typeface="ＭＳ Ｐゴシック" charset="-128"/>
              </a:rPr>
              <a:t>An example: Valuing a restaurant</a:t>
            </a:r>
          </a:p>
        </p:txBody>
      </p:sp>
      <p:sp>
        <p:nvSpPr>
          <p:cNvPr id="212994" name="Content Placeholder 2"/>
          <p:cNvSpPr>
            <a:spLocks noGrp="1"/>
          </p:cNvSpPr>
          <p:nvPr>
            <p:ph sz="quarter" idx="1"/>
          </p:nvPr>
        </p:nvSpPr>
        <p:spPr>
          <a:xfrm>
            <a:off x="612775" y="1600200"/>
            <a:ext cx="8153400" cy="4495800"/>
          </a:xfrm>
        </p:spPr>
        <p:txBody>
          <a:bodyPr>
            <a:normAutofit/>
          </a:bodyPr>
          <a:lstStyle/>
          <a:p>
            <a:pPr eaLnBrk="1" hangingPunct="1">
              <a:lnSpc>
                <a:spcPct val="80000"/>
              </a:lnSpc>
            </a:pPr>
            <a:r>
              <a:rPr lang="en-US" altLang="en-US" sz="2400">
                <a:ea typeface="ＭＳ Ｐゴシック" charset="-128"/>
              </a:rPr>
              <a:t>Assume that you have been asked to value a upscale French restaurant for sale by the owner (who also happens to be the chef). Both the restaurant and the chef are well regarded, and business has been good for the last 3 years.</a:t>
            </a:r>
          </a:p>
          <a:p>
            <a:pPr eaLnBrk="1" hangingPunct="1">
              <a:lnSpc>
                <a:spcPct val="80000"/>
              </a:lnSpc>
            </a:pPr>
            <a:r>
              <a:rPr lang="en-US" altLang="en-US" sz="2400">
                <a:ea typeface="ＭＳ Ｐゴシック" charset="-128"/>
              </a:rPr>
              <a:t>The potential buyer is a former investment banker, who tired of the rat race, has decide to cash out all of his savings and use the entire amount to invest in the restaurant.</a:t>
            </a:r>
          </a:p>
          <a:p>
            <a:pPr eaLnBrk="1" hangingPunct="1">
              <a:lnSpc>
                <a:spcPct val="80000"/>
              </a:lnSpc>
            </a:pPr>
            <a:r>
              <a:rPr lang="en-US" altLang="en-US" sz="2400">
                <a:ea typeface="ＭＳ Ｐゴシック" charset="-128"/>
              </a:rPr>
              <a:t>You have access to the financial statements for the last 3 years for the restaurant. In the most recent year, the restaurant reported $ 1.2 million in revenues and $ 400,000 in pre-tax operating profit . While the firm has no conventional debt outstanding, it has a lease commitment of $120,000 each year for the next 12 years.</a:t>
            </a:r>
          </a:p>
        </p:txBody>
      </p:sp>
      <p:sp>
        <p:nvSpPr>
          <p:cNvPr id="273411" name="Footer Placeholder 3"/>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5" name="Slide Number Placeholder 4"/>
          <p:cNvSpPr>
            <a:spLocks noGrp="1"/>
          </p:cNvSpPr>
          <p:nvPr>
            <p:ph type="sldNum"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7A6C6231-4BD4-C74E-BA98-9B080FC785A6}" type="slidenum">
              <a:rPr lang="en-US" altLang="en-US" sz="1200">
                <a:solidFill>
                  <a:srgbClr val="FFFFFF"/>
                </a:solidFill>
              </a:rPr>
              <a:pPr>
                <a:lnSpc>
                  <a:spcPct val="80000"/>
                </a:lnSpc>
              </a:pPr>
              <a:t>130</a:t>
            </a:fld>
            <a:endParaRPr lang="en-US" altLang="en-US" sz="1200">
              <a:solidFill>
                <a:srgbClr val="FFFFFF"/>
              </a:solidFill>
            </a:endParaRPr>
          </a:p>
        </p:txBody>
      </p:sp>
    </p:spTree>
  </p:cSld>
  <p:clrMapOvr>
    <a:masterClrMapping/>
  </p:clrMapOvr>
</p:sld>
</file>

<file path=ppt/slides/slide1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5457" name="Title 1"/>
          <p:cNvSpPr>
            <a:spLocks noGrp="1"/>
          </p:cNvSpPr>
          <p:nvPr>
            <p:ph type="title"/>
          </p:nvPr>
        </p:nvSpPr>
        <p:spPr>
          <a:xfrm>
            <a:off x="612775" y="228600"/>
            <a:ext cx="8153400" cy="990600"/>
          </a:xfrm>
        </p:spPr>
        <p:txBody>
          <a:bodyPr/>
          <a:lstStyle/>
          <a:p>
            <a:pPr eaLnBrk="1" hangingPunct="1"/>
            <a:r>
              <a:rPr lang="en-US" altLang="en-US">
                <a:ea typeface="ＭＳ Ｐゴシック" charset="-128"/>
              </a:rPr>
              <a:t>Past income statements…</a:t>
            </a:r>
          </a:p>
        </p:txBody>
      </p:sp>
      <p:graphicFrame>
        <p:nvGraphicFramePr>
          <p:cNvPr id="4" name="Content Placeholder 3"/>
          <p:cNvGraphicFramePr>
            <a:graphicFrameLocks noGrp="1"/>
          </p:cNvGraphicFramePr>
          <p:nvPr>
            <p:ph sz="quarter" idx="1"/>
          </p:nvPr>
        </p:nvGraphicFramePr>
        <p:xfrm>
          <a:off x="612775" y="1600200"/>
          <a:ext cx="7921625" cy="2989267"/>
        </p:xfrm>
        <a:graphic>
          <a:graphicData uri="http://schemas.openxmlformats.org/drawingml/2006/table">
            <a:tbl>
              <a:tblPr/>
              <a:tblGrid>
                <a:gridCol w="2122488"/>
                <a:gridCol w="1060450"/>
                <a:gridCol w="1060450"/>
                <a:gridCol w="1085850"/>
                <a:gridCol w="2592387"/>
              </a:tblGrid>
              <a:tr h="439738">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4572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Verdana" charset="0"/>
                          <a:ea typeface="ＭＳ Ｐゴシック" charset="-128"/>
                        </a:rPr>
                        <a:t> </a:t>
                      </a:r>
                    </a:p>
                  </a:txBody>
                  <a:tcPr marL="12700" marR="12700" marT="1270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Verdana" charset="0"/>
                          <a:ea typeface="ＭＳ Ｐゴシック" charset="-128"/>
                        </a:rPr>
                        <a:t>3 years ago</a:t>
                      </a:r>
                    </a:p>
                  </a:txBody>
                  <a:tcPr marL="12700" marR="12700" marT="1270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Verdana" charset="0"/>
                          <a:ea typeface="ＭＳ Ｐゴシック" charset="-128"/>
                        </a:rPr>
                        <a:t>2 years ago</a:t>
                      </a:r>
                    </a:p>
                  </a:txBody>
                  <a:tcPr marL="12700" marR="12700" marT="1270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Verdana" charset="0"/>
                          <a:ea typeface="ＭＳ Ｐゴシック" charset="-128"/>
                        </a:rPr>
                        <a:t>Last year</a:t>
                      </a:r>
                    </a:p>
                  </a:txBody>
                  <a:tcPr marL="12700" marR="12700" marT="1270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4572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Verdana" charset="0"/>
                          <a:ea typeface="ＭＳ Ｐゴシック" charset="-128"/>
                        </a:rPr>
                        <a:t> </a:t>
                      </a:r>
                    </a:p>
                  </a:txBody>
                  <a:tcPr marL="12700" marR="12700" marT="1270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r>
              <a:tr h="246063">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4572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Verdana" charset="0"/>
                          <a:ea typeface="ＭＳ Ｐゴシック" charset="-128"/>
                        </a:rPr>
                        <a:t>Revenues</a:t>
                      </a:r>
                    </a:p>
                  </a:txBody>
                  <a:tcPr marL="12700" marR="12700" marT="1270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Verdana" charset="0"/>
                          <a:ea typeface="ＭＳ Ｐゴシック" charset="-128"/>
                        </a:rPr>
                        <a:t>$800</a:t>
                      </a:r>
                    </a:p>
                  </a:txBody>
                  <a:tcPr marL="12700" marR="12700" marT="1270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Verdana" charset="0"/>
                          <a:ea typeface="ＭＳ Ｐゴシック" charset="-128"/>
                        </a:rPr>
                        <a:t>$1,100</a:t>
                      </a:r>
                    </a:p>
                  </a:txBody>
                  <a:tcPr marL="12700" marR="12700" marT="1270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Verdana" charset="0"/>
                          <a:ea typeface="ＭＳ Ｐゴシック" charset="-128"/>
                        </a:rPr>
                        <a:t>$1,200</a:t>
                      </a:r>
                    </a:p>
                  </a:txBody>
                  <a:tcPr marL="12700" marR="12700" marT="1270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4572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Verdana" charset="0"/>
                          <a:ea typeface="ＭＳ Ｐゴシック" charset="-128"/>
                        </a:rPr>
                        <a:t>Operating at full capacity</a:t>
                      </a:r>
                    </a:p>
                  </a:txBody>
                  <a:tcPr marL="12700" marR="12700" marT="1270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r>
              <a:tr h="439738">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4572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Verdana" charset="0"/>
                          <a:ea typeface="ＭＳ Ｐゴシック" charset="-128"/>
                        </a:rPr>
                        <a:t> - Operating lease expense</a:t>
                      </a:r>
                    </a:p>
                  </a:txBody>
                  <a:tcPr marL="12700" marR="12700" marT="1270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Verdana" charset="0"/>
                          <a:ea typeface="ＭＳ Ｐゴシック" charset="-128"/>
                        </a:rPr>
                        <a:t>$120</a:t>
                      </a:r>
                    </a:p>
                  </a:txBody>
                  <a:tcPr marL="12700" marR="12700" marT="1270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Verdana" charset="0"/>
                          <a:ea typeface="ＭＳ Ｐゴシック" charset="-128"/>
                        </a:rPr>
                        <a:t>$120</a:t>
                      </a:r>
                    </a:p>
                  </a:txBody>
                  <a:tcPr marL="12700" marR="12700" marT="1270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Verdana" charset="0"/>
                          <a:ea typeface="ＭＳ Ｐゴシック" charset="-128"/>
                        </a:rPr>
                        <a:t>$120</a:t>
                      </a:r>
                    </a:p>
                  </a:txBody>
                  <a:tcPr marL="12700" marR="12700" marT="1270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4572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Verdana" charset="0"/>
                          <a:ea typeface="ＭＳ Ｐゴシック" charset="-128"/>
                        </a:rPr>
                        <a:t>(12 years left on the lease)</a:t>
                      </a:r>
                    </a:p>
                  </a:txBody>
                  <a:tcPr marL="12700" marR="12700" marT="1270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r>
              <a:tr h="439738">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4572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Verdana" charset="0"/>
                          <a:ea typeface="ＭＳ Ｐゴシック" charset="-128"/>
                        </a:rPr>
                        <a:t> - Wages</a:t>
                      </a:r>
                    </a:p>
                  </a:txBody>
                  <a:tcPr marL="12700" marR="12700" marT="1270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Verdana" charset="0"/>
                          <a:ea typeface="ＭＳ Ｐゴシック" charset="-128"/>
                        </a:rPr>
                        <a:t>$180</a:t>
                      </a:r>
                    </a:p>
                  </a:txBody>
                  <a:tcPr marL="12700" marR="12700" marT="1270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Verdana" charset="0"/>
                          <a:ea typeface="ＭＳ Ｐゴシック" charset="-128"/>
                        </a:rPr>
                        <a:t>$200</a:t>
                      </a:r>
                    </a:p>
                  </a:txBody>
                  <a:tcPr marL="12700" marR="12700" marT="1270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Verdana" charset="0"/>
                          <a:ea typeface="ＭＳ Ｐゴシック" charset="-128"/>
                        </a:rPr>
                        <a:t>$200</a:t>
                      </a:r>
                    </a:p>
                  </a:txBody>
                  <a:tcPr marL="12700" marR="12700" marT="1270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4572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Verdana" charset="0"/>
                          <a:ea typeface="ＭＳ Ｐゴシック" charset="-128"/>
                        </a:rPr>
                        <a:t>(Owner/chef does not draw salary)</a:t>
                      </a:r>
                    </a:p>
                  </a:txBody>
                  <a:tcPr marL="12700" marR="12700" marT="1270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r>
              <a:tr h="246063">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4572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Verdana" charset="0"/>
                          <a:ea typeface="ＭＳ Ｐゴシック" charset="-128"/>
                        </a:rPr>
                        <a:t> - Material</a:t>
                      </a:r>
                    </a:p>
                  </a:txBody>
                  <a:tcPr marL="12700" marR="12700" marT="1270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Verdana" charset="0"/>
                          <a:ea typeface="ＭＳ Ｐゴシック" charset="-128"/>
                        </a:rPr>
                        <a:t>$200</a:t>
                      </a:r>
                    </a:p>
                  </a:txBody>
                  <a:tcPr marL="12700" marR="12700" marT="1270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Verdana" charset="0"/>
                          <a:ea typeface="ＭＳ Ｐゴシック" charset="-128"/>
                        </a:rPr>
                        <a:t>$275</a:t>
                      </a:r>
                    </a:p>
                  </a:txBody>
                  <a:tcPr marL="12700" marR="12700" marT="1270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Verdana" charset="0"/>
                          <a:ea typeface="ＭＳ Ｐゴシック" charset="-128"/>
                        </a:rPr>
                        <a:t>$300</a:t>
                      </a:r>
                    </a:p>
                  </a:txBody>
                  <a:tcPr marL="12700" marR="12700" marT="1270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4572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Verdana" charset="0"/>
                          <a:ea typeface="ＭＳ Ｐゴシック" charset="-128"/>
                        </a:rPr>
                        <a:t>(25% of revenues)</a:t>
                      </a:r>
                    </a:p>
                  </a:txBody>
                  <a:tcPr marL="12700" marR="12700" marT="1270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r>
              <a:tr h="439738">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4572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Verdana" charset="0"/>
                          <a:ea typeface="ＭＳ Ｐゴシック" charset="-128"/>
                        </a:rPr>
                        <a:t> - Other operating expenses</a:t>
                      </a:r>
                    </a:p>
                  </a:txBody>
                  <a:tcPr marL="12700" marR="12700" marT="1270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Verdana" charset="0"/>
                          <a:ea typeface="ＭＳ Ｐゴシック" charset="-128"/>
                        </a:rPr>
                        <a:t>$120</a:t>
                      </a:r>
                    </a:p>
                  </a:txBody>
                  <a:tcPr marL="12700" marR="12700" marT="1270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Verdana" charset="0"/>
                          <a:ea typeface="ＭＳ Ｐゴシック" charset="-128"/>
                        </a:rPr>
                        <a:t>$165</a:t>
                      </a:r>
                    </a:p>
                  </a:txBody>
                  <a:tcPr marL="12700" marR="12700" marT="1270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Verdana" charset="0"/>
                          <a:ea typeface="ＭＳ Ｐゴシック" charset="-128"/>
                        </a:rPr>
                        <a:t>$180</a:t>
                      </a:r>
                    </a:p>
                  </a:txBody>
                  <a:tcPr marL="12700" marR="12700" marT="1270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4572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Verdana" charset="0"/>
                          <a:ea typeface="ＭＳ Ｐゴシック" charset="-128"/>
                        </a:rPr>
                        <a:t>(15% of revenues)</a:t>
                      </a:r>
                    </a:p>
                  </a:txBody>
                  <a:tcPr marL="12700" marR="12700" marT="1270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r>
              <a:tr h="246063">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4572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Verdana" charset="0"/>
                          <a:ea typeface="ＭＳ Ｐゴシック" charset="-128"/>
                        </a:rPr>
                        <a:t>Operating income</a:t>
                      </a:r>
                    </a:p>
                  </a:txBody>
                  <a:tcPr marL="12700" marR="12700" marT="1270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Verdana" charset="0"/>
                          <a:ea typeface="ＭＳ Ｐゴシック" charset="-128"/>
                        </a:rPr>
                        <a:t>$180</a:t>
                      </a:r>
                    </a:p>
                  </a:txBody>
                  <a:tcPr marL="12700" marR="12700" marT="1270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Verdana" charset="0"/>
                          <a:ea typeface="ＭＳ Ｐゴシック" charset="-128"/>
                        </a:rPr>
                        <a:t>$340</a:t>
                      </a:r>
                    </a:p>
                  </a:txBody>
                  <a:tcPr marL="12700" marR="12700" marT="1270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Verdana" charset="0"/>
                          <a:ea typeface="ＭＳ Ｐゴシック" charset="-128"/>
                        </a:rPr>
                        <a:t>$400</a:t>
                      </a:r>
                    </a:p>
                  </a:txBody>
                  <a:tcPr marL="12700" marR="12700" marT="1270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4572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Verdana" charset="0"/>
                          <a:ea typeface="ＭＳ Ｐゴシック" charset="-128"/>
                        </a:rPr>
                        <a:t> </a:t>
                      </a:r>
                    </a:p>
                  </a:txBody>
                  <a:tcPr marL="12700" marR="12700" marT="1270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r>
              <a:tr h="246063">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4572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Verdana" charset="0"/>
                          <a:ea typeface="ＭＳ Ｐゴシック" charset="-128"/>
                        </a:rPr>
                        <a:t> - Taxes</a:t>
                      </a:r>
                    </a:p>
                  </a:txBody>
                  <a:tcPr marL="12700" marR="12700" marT="1270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Verdana" charset="0"/>
                          <a:ea typeface="ＭＳ Ｐゴシック" charset="-128"/>
                        </a:rPr>
                        <a:t>$72</a:t>
                      </a:r>
                    </a:p>
                  </a:txBody>
                  <a:tcPr marL="12700" marR="12700" marT="1270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Verdana" charset="0"/>
                          <a:ea typeface="ＭＳ Ｐゴシック" charset="-128"/>
                        </a:rPr>
                        <a:t>$136</a:t>
                      </a:r>
                    </a:p>
                  </a:txBody>
                  <a:tcPr marL="12700" marR="12700" marT="1270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Verdana" charset="0"/>
                          <a:ea typeface="ＭＳ Ｐゴシック" charset="-128"/>
                        </a:rPr>
                        <a:t>$160</a:t>
                      </a:r>
                    </a:p>
                  </a:txBody>
                  <a:tcPr marL="12700" marR="12700" marT="1270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4572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Verdana" charset="0"/>
                          <a:ea typeface="ＭＳ Ｐゴシック" charset="-128"/>
                        </a:rPr>
                        <a:t>(40% tax rate)</a:t>
                      </a:r>
                    </a:p>
                  </a:txBody>
                  <a:tcPr marL="12700" marR="12700" marT="1270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r>
              <a:tr h="246063">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4572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Verdana" charset="0"/>
                          <a:ea typeface="ＭＳ Ｐゴシック" charset="-128"/>
                        </a:rPr>
                        <a:t>Net Income</a:t>
                      </a:r>
                    </a:p>
                  </a:txBody>
                  <a:tcPr marL="12700" marR="12700" marT="1270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Verdana" charset="0"/>
                          <a:ea typeface="ＭＳ Ｐゴシック" charset="-128"/>
                        </a:rPr>
                        <a:t>$108</a:t>
                      </a:r>
                    </a:p>
                  </a:txBody>
                  <a:tcPr marL="12700" marR="12700" marT="1270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Verdana" charset="0"/>
                          <a:ea typeface="ＭＳ Ｐゴシック" charset="-128"/>
                        </a:rPr>
                        <a:t>$204</a:t>
                      </a:r>
                    </a:p>
                  </a:txBody>
                  <a:tcPr marL="12700" marR="12700" marT="1270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Verdana" charset="0"/>
                          <a:ea typeface="ＭＳ Ｐゴシック" charset="-128"/>
                        </a:rPr>
                        <a:t>$240</a:t>
                      </a:r>
                    </a:p>
                  </a:txBody>
                  <a:tcPr marL="12700" marR="12700" marT="1270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4572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Verdana" charset="0"/>
                          <a:ea typeface="ＭＳ Ｐゴシック" charset="-128"/>
                        </a:rPr>
                        <a:t> </a:t>
                      </a:r>
                    </a:p>
                  </a:txBody>
                  <a:tcPr marL="12700" marR="12700" marT="1270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r>
            </a:tbl>
          </a:graphicData>
        </a:graphic>
      </p:graphicFrame>
      <p:sp>
        <p:nvSpPr>
          <p:cNvPr id="275520" name="TextBox 5"/>
          <p:cNvSpPr txBox="1">
            <a:spLocks noChangeArrowheads="1"/>
          </p:cNvSpPr>
          <p:nvPr/>
        </p:nvSpPr>
        <p:spPr bwMode="auto">
          <a:xfrm>
            <a:off x="2590800" y="4876800"/>
            <a:ext cx="2589213" cy="338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baseline="30000"/>
              <a:t>All numbers are in thousands</a:t>
            </a:r>
          </a:p>
        </p:txBody>
      </p:sp>
      <p:sp>
        <p:nvSpPr>
          <p:cNvPr id="275521" name="Footer Placeholder 4"/>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6" name="Slide Number Placeholder 5"/>
          <p:cNvSpPr>
            <a:spLocks noGrp="1"/>
          </p:cNvSpPr>
          <p:nvPr>
            <p:ph type="sldNum"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030E167C-68EF-C84D-987A-AD18DEE58D16}" type="slidenum">
              <a:rPr lang="en-US" altLang="en-US" sz="1200">
                <a:solidFill>
                  <a:srgbClr val="FFFFFF"/>
                </a:solidFill>
              </a:rPr>
              <a:pPr>
                <a:lnSpc>
                  <a:spcPct val="80000"/>
                </a:lnSpc>
              </a:pPr>
              <a:t>131</a:t>
            </a:fld>
            <a:endParaRPr lang="en-US" altLang="en-US" sz="1200">
              <a:solidFill>
                <a:srgbClr val="FFFFFF"/>
              </a:solidFill>
            </a:endParaRPr>
          </a:p>
        </p:txBody>
      </p:sp>
    </p:spTree>
  </p:cSld>
  <p:clrMapOvr>
    <a:masterClrMapping/>
  </p:clrMapOvr>
</p:sld>
</file>

<file path=ppt/slides/slide1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7505" name="Title 1"/>
          <p:cNvSpPr>
            <a:spLocks noGrp="1"/>
          </p:cNvSpPr>
          <p:nvPr>
            <p:ph type="title"/>
          </p:nvPr>
        </p:nvSpPr>
        <p:spPr>
          <a:xfrm>
            <a:off x="612775" y="228600"/>
            <a:ext cx="8153400" cy="990600"/>
          </a:xfrm>
        </p:spPr>
        <p:txBody>
          <a:bodyPr/>
          <a:lstStyle/>
          <a:p>
            <a:pPr eaLnBrk="1" hangingPunct="1"/>
            <a:r>
              <a:rPr lang="en-US" altLang="en-US">
                <a:ea typeface="ＭＳ Ｐゴシック" charset="-128"/>
              </a:rPr>
              <a:t>Step 1: Estimating discount rates</a:t>
            </a:r>
          </a:p>
        </p:txBody>
      </p:sp>
      <p:sp>
        <p:nvSpPr>
          <p:cNvPr id="217090" name="Content Placeholder 2"/>
          <p:cNvSpPr>
            <a:spLocks noGrp="1"/>
          </p:cNvSpPr>
          <p:nvPr>
            <p:ph sz="quarter" idx="1"/>
          </p:nvPr>
        </p:nvSpPr>
        <p:spPr>
          <a:xfrm>
            <a:off x="612775" y="1600200"/>
            <a:ext cx="8153400" cy="4495800"/>
          </a:xfrm>
        </p:spPr>
        <p:txBody>
          <a:bodyPr>
            <a:normAutofit/>
          </a:bodyPr>
          <a:lstStyle/>
          <a:p>
            <a:pPr eaLnBrk="1" hangingPunct="1">
              <a:lnSpc>
                <a:spcPct val="90000"/>
              </a:lnSpc>
            </a:pPr>
            <a:r>
              <a:rPr lang="en-US" altLang="en-US" sz="2600">
                <a:ea typeface="ＭＳ Ｐゴシック" charset="-128"/>
              </a:rPr>
              <a:t>Conventional risk and return models in finance are built on the presumption that the marginal investors in the company are diversified and that they therefore care only about the risk that cannot be diversified. That risk is measured with a beta or betas, usually estimated by looking at past prices or returns. </a:t>
            </a:r>
          </a:p>
          <a:p>
            <a:pPr eaLnBrk="1" hangingPunct="1">
              <a:lnSpc>
                <a:spcPct val="90000"/>
              </a:lnSpc>
            </a:pPr>
            <a:r>
              <a:rPr lang="en-US" altLang="en-US" sz="2600">
                <a:ea typeface="ＭＳ Ｐゴシック" charset="-128"/>
              </a:rPr>
              <a:t>In this valuation, both assumptions are likely to be violated:</a:t>
            </a:r>
          </a:p>
          <a:p>
            <a:pPr lvl="1" eaLnBrk="1" hangingPunct="1">
              <a:lnSpc>
                <a:spcPct val="90000"/>
              </a:lnSpc>
            </a:pPr>
            <a:r>
              <a:rPr lang="en-US" altLang="en-US" sz="2200">
                <a:ea typeface="ＭＳ Ｐゴシック" charset="-128"/>
              </a:rPr>
              <a:t>As a private business, this restaurant has no market prices or returns to use in estimation.</a:t>
            </a:r>
          </a:p>
          <a:p>
            <a:pPr lvl="1" eaLnBrk="1" hangingPunct="1">
              <a:lnSpc>
                <a:spcPct val="90000"/>
              </a:lnSpc>
            </a:pPr>
            <a:r>
              <a:rPr lang="en-US" altLang="en-US" sz="2200">
                <a:ea typeface="ＭＳ Ｐゴシック" charset="-128"/>
              </a:rPr>
              <a:t>The buyer is not diversified. In fact, he will have his entire wealth tied up in the restaurant after the purchase. </a:t>
            </a:r>
          </a:p>
        </p:txBody>
      </p:sp>
      <p:sp>
        <p:nvSpPr>
          <p:cNvPr id="277507" name="Footer Placeholder 3"/>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5" name="Slide Number Placeholder 4"/>
          <p:cNvSpPr>
            <a:spLocks noGrp="1"/>
          </p:cNvSpPr>
          <p:nvPr>
            <p:ph type="sldNum"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AD64B288-12EA-724E-B6A1-C521D42A7DBC}" type="slidenum">
              <a:rPr lang="en-US" altLang="en-US" sz="1200">
                <a:solidFill>
                  <a:srgbClr val="FFFFFF"/>
                </a:solidFill>
              </a:rPr>
              <a:pPr>
                <a:lnSpc>
                  <a:spcPct val="80000"/>
                </a:lnSpc>
              </a:pPr>
              <a:t>132</a:t>
            </a:fld>
            <a:endParaRPr lang="en-US" altLang="en-US" sz="1200">
              <a:solidFill>
                <a:srgbClr val="FFFFFF"/>
              </a:solidFill>
            </a:endParaRPr>
          </a:p>
        </p:txBody>
      </p:sp>
    </p:spTree>
  </p:cSld>
  <p:clrMapOvr>
    <a:masterClrMapping/>
  </p:clrMapOvr>
</p:sld>
</file>

<file path=ppt/slides/slide1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9137" name="Title 1"/>
          <p:cNvSpPr>
            <a:spLocks noGrp="1"/>
          </p:cNvSpPr>
          <p:nvPr>
            <p:ph type="title"/>
          </p:nvPr>
        </p:nvSpPr>
        <p:spPr>
          <a:xfrm>
            <a:off x="612775" y="228600"/>
            <a:ext cx="8153400" cy="990600"/>
          </a:xfrm>
        </p:spPr>
        <p:txBody>
          <a:bodyPr>
            <a:normAutofit fontScale="90000"/>
          </a:bodyPr>
          <a:lstStyle/>
          <a:p>
            <a:pPr eaLnBrk="1" hangingPunct="1"/>
            <a:r>
              <a:rPr lang="en-US" altLang="en-US" sz="3200">
                <a:ea typeface="ＭＳ Ｐゴシック" charset="-128"/>
              </a:rPr>
              <a:t>No market price, no problem… Use bottom-up betas to get the unlevered beta</a:t>
            </a:r>
          </a:p>
        </p:txBody>
      </p:sp>
      <p:sp>
        <p:nvSpPr>
          <p:cNvPr id="279554" name="Content Placeholder 2"/>
          <p:cNvSpPr>
            <a:spLocks noGrp="1"/>
          </p:cNvSpPr>
          <p:nvPr>
            <p:ph sz="quarter" idx="1"/>
          </p:nvPr>
        </p:nvSpPr>
        <p:spPr>
          <a:xfrm>
            <a:off x="612775" y="1600200"/>
            <a:ext cx="8153400" cy="4495800"/>
          </a:xfrm>
        </p:spPr>
        <p:txBody>
          <a:bodyPr/>
          <a:lstStyle/>
          <a:p>
            <a:pPr eaLnBrk="1" hangingPunct="1"/>
            <a:r>
              <a:rPr lang="en-US" altLang="en-US">
                <a:ea typeface="ＭＳ Ｐゴシック" charset="-128"/>
              </a:rPr>
              <a:t>The average unlevered beta across 75 publicly traded restaurants in the US is 0.86. </a:t>
            </a:r>
          </a:p>
          <a:p>
            <a:pPr eaLnBrk="1" hangingPunct="1"/>
            <a:r>
              <a:rPr lang="en-US" altLang="en-US" u="sng">
                <a:ea typeface="ＭＳ Ｐゴシック" charset="-128"/>
              </a:rPr>
              <a:t>A caveat</a:t>
            </a:r>
            <a:r>
              <a:rPr lang="en-US" altLang="en-US">
                <a:ea typeface="ＭＳ Ｐゴシック" charset="-128"/>
              </a:rPr>
              <a:t>: Most of the publicly traded restaurants on this list are fast-food chains (McDonald</a:t>
            </a:r>
            <a:r>
              <a:rPr lang="ja-JP" altLang="en-US">
                <a:ea typeface="ＭＳ Ｐゴシック" charset="-128"/>
              </a:rPr>
              <a:t>’</a:t>
            </a:r>
            <a:r>
              <a:rPr lang="en-US" altLang="ja-JP">
                <a:ea typeface="ＭＳ Ｐゴシック" charset="-128"/>
              </a:rPr>
              <a:t>s, Burger King) or mass restaurants (Applebee</a:t>
            </a:r>
            <a:r>
              <a:rPr lang="ja-JP" altLang="en-US">
                <a:ea typeface="ＭＳ Ｐゴシック" charset="-128"/>
              </a:rPr>
              <a:t>’</a:t>
            </a:r>
            <a:r>
              <a:rPr lang="en-US" altLang="ja-JP">
                <a:ea typeface="ＭＳ Ｐゴシック" charset="-128"/>
              </a:rPr>
              <a:t>s, TGIF…) There is an argument to be made that the beta for an upscale restaurant is more likely to be reflect high-end specialty retailers than it is restaurants. The unlevered beta for 45 high-end retailers is 1.18. </a:t>
            </a:r>
            <a:endParaRPr lang="en-US" altLang="en-US">
              <a:ea typeface="ＭＳ Ｐゴシック" charset="-128"/>
            </a:endParaRPr>
          </a:p>
        </p:txBody>
      </p:sp>
      <p:sp>
        <p:nvSpPr>
          <p:cNvPr id="279555" name="Footer Placeholder 3"/>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5" name="Slide Number Placeholder 4"/>
          <p:cNvSpPr>
            <a:spLocks noGrp="1"/>
          </p:cNvSpPr>
          <p:nvPr>
            <p:ph type="sldNum"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BC013659-AF39-114E-9E35-B5E771F54B06}" type="slidenum">
              <a:rPr lang="en-US" altLang="en-US" sz="1200">
                <a:solidFill>
                  <a:srgbClr val="FFFFFF"/>
                </a:solidFill>
              </a:rPr>
              <a:pPr>
                <a:lnSpc>
                  <a:spcPct val="80000"/>
                </a:lnSpc>
              </a:pPr>
              <a:t>133</a:t>
            </a:fld>
            <a:endParaRPr lang="en-US" altLang="en-US" sz="1200">
              <a:solidFill>
                <a:srgbClr val="FFFFFF"/>
              </a:solidFill>
            </a:endParaRPr>
          </a:p>
        </p:txBody>
      </p:sp>
    </p:spTree>
  </p:cSld>
  <p:clrMapOvr>
    <a:masterClrMapping/>
  </p:clrMapOvr>
</p:sld>
</file>

<file path=ppt/slides/slide1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81601"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38163" y="760413"/>
            <a:ext cx="8064500" cy="5334000"/>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pic>
      <p:sp>
        <p:nvSpPr>
          <p:cNvPr id="281602" name="Date Placeholder 1"/>
          <p:cNvSpPr>
            <a:spLocks noGrp="1"/>
          </p:cNvSpPr>
          <p:nvPr>
            <p:ph type="dt"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endParaRPr lang="en-US" altLang="en-US" sz="1400">
              <a:solidFill>
                <a:schemeClr val="tx2"/>
              </a:solidFill>
            </a:endParaRPr>
          </a:p>
        </p:txBody>
      </p:sp>
      <p:sp>
        <p:nvSpPr>
          <p:cNvPr id="281603" name="Footer Placeholder 2"/>
          <p:cNvSpPr>
            <a:spLocks noGrp="1"/>
          </p:cNvSpPr>
          <p:nvPr>
            <p:ph type="ftr"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281604" name="Slide Number Placeholder 3"/>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fld id="{2E723472-F567-294C-983E-3C1BAF723111}" type="slidenum">
              <a:rPr lang="en-US" altLang="en-US" sz="1400">
                <a:solidFill>
                  <a:schemeClr val="tx2"/>
                </a:solidFill>
              </a:rPr>
              <a:pPr/>
              <a:t>134</a:t>
            </a:fld>
            <a:endParaRPr lang="en-US" altLang="en-US" sz="1400">
              <a:solidFill>
                <a:schemeClr val="tx2"/>
              </a:solidFill>
            </a:endParaRPr>
          </a:p>
        </p:txBody>
      </p:sp>
    </p:spTree>
  </p:cSld>
  <p:clrMapOvr>
    <a:masterClrMapping/>
  </p:clrMapOvr>
</p:sld>
</file>

<file path=ppt/slides/slide1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3649" name="Title 1"/>
          <p:cNvSpPr>
            <a:spLocks noGrp="1"/>
          </p:cNvSpPr>
          <p:nvPr>
            <p:ph type="title"/>
          </p:nvPr>
        </p:nvSpPr>
        <p:spPr>
          <a:xfrm>
            <a:off x="612775" y="228600"/>
            <a:ext cx="8153400" cy="990600"/>
          </a:xfrm>
        </p:spPr>
        <p:txBody>
          <a:bodyPr/>
          <a:lstStyle/>
          <a:p>
            <a:pPr eaLnBrk="1" hangingPunct="1"/>
            <a:r>
              <a:rPr lang="en-US" altLang="en-US">
                <a:ea typeface="ＭＳ Ｐゴシック" charset="-128"/>
              </a:rPr>
              <a:t>Estimating a total beta</a:t>
            </a:r>
          </a:p>
        </p:txBody>
      </p:sp>
      <p:sp>
        <p:nvSpPr>
          <p:cNvPr id="223234" name="Content Placeholder 2"/>
          <p:cNvSpPr>
            <a:spLocks noGrp="1"/>
          </p:cNvSpPr>
          <p:nvPr>
            <p:ph sz="quarter" idx="1"/>
          </p:nvPr>
        </p:nvSpPr>
        <p:spPr>
          <a:xfrm>
            <a:off x="612775" y="1600200"/>
            <a:ext cx="8153400" cy="4495800"/>
          </a:xfrm>
        </p:spPr>
        <p:txBody>
          <a:bodyPr>
            <a:normAutofit fontScale="85000" lnSpcReduction="20000"/>
          </a:bodyPr>
          <a:lstStyle/>
          <a:p>
            <a:pPr marL="320040" indent="-320040" eaLnBrk="1" fontAlgn="auto" hangingPunct="1">
              <a:spcAft>
                <a:spcPts val="0"/>
              </a:spcAft>
              <a:buFont typeface="Wingdings"/>
              <a:buChar char=""/>
              <a:defRPr/>
            </a:pPr>
            <a:r>
              <a:rPr lang="en-US" dirty="0" smtClean="0">
                <a:ea typeface="+mn-ea"/>
                <a:cs typeface="+mn-cs"/>
              </a:rPr>
              <a:t>To get from the market beta to the total beta, we need a measure of how much of the risk in the firm comes from the market and how much is firm-specific.</a:t>
            </a:r>
          </a:p>
          <a:p>
            <a:pPr marL="320040" indent="-320040" eaLnBrk="1" fontAlgn="auto" hangingPunct="1">
              <a:spcAft>
                <a:spcPts val="0"/>
              </a:spcAft>
              <a:buFont typeface="Wingdings"/>
              <a:buChar char=""/>
              <a:defRPr/>
            </a:pPr>
            <a:r>
              <a:rPr lang="en-US" dirty="0" smtClean="0">
                <a:ea typeface="+mn-ea"/>
                <a:cs typeface="+mn-cs"/>
              </a:rPr>
              <a:t>Looking at the regressions of publicly traded firms that yield the bottom-up beta should provide an answer. </a:t>
            </a:r>
          </a:p>
          <a:p>
            <a:pPr marL="640080" lvl="1" indent="-274320" eaLnBrk="1" fontAlgn="auto" hangingPunct="1">
              <a:spcAft>
                <a:spcPts val="0"/>
              </a:spcAft>
              <a:buFont typeface="Wingdings 2"/>
              <a:buChar char=""/>
              <a:defRPr/>
            </a:pPr>
            <a:r>
              <a:rPr lang="en-US" dirty="0" smtClean="0">
                <a:ea typeface="+mn-ea"/>
              </a:rPr>
              <a:t>The average R-squared across the high-end retailer regressions is 25%.</a:t>
            </a:r>
          </a:p>
          <a:p>
            <a:pPr marL="640080" lvl="1" indent="-274320" eaLnBrk="1" fontAlgn="auto" hangingPunct="1">
              <a:spcAft>
                <a:spcPts val="0"/>
              </a:spcAft>
              <a:buFont typeface="Wingdings 2"/>
              <a:buChar char=""/>
              <a:defRPr/>
            </a:pPr>
            <a:r>
              <a:rPr lang="en-US" dirty="0" smtClean="0">
                <a:ea typeface="+mn-ea"/>
              </a:rPr>
              <a:t>Since betas are based on standard deviations (rather than variances), we will take the correlation coefficient (the square root of the R-squared) as our measure of the proportion of the risk that is market risk.</a:t>
            </a:r>
          </a:p>
          <a:p>
            <a:pPr marL="320040" indent="-320040" eaLnBrk="1" fontAlgn="auto" hangingPunct="1">
              <a:spcAft>
                <a:spcPts val="0"/>
              </a:spcAft>
              <a:buFont typeface="Wingdings"/>
              <a:buChar char=""/>
              <a:defRPr/>
            </a:pPr>
            <a:r>
              <a:rPr lang="en-US" dirty="0" smtClean="0">
                <a:ea typeface="+mn-ea"/>
                <a:cs typeface="+mn-cs"/>
              </a:rPr>
              <a:t>Total Unlevered Beta</a:t>
            </a:r>
          </a:p>
          <a:p>
            <a:pPr marL="0" indent="0" eaLnBrk="1" fontAlgn="auto" hangingPunct="1">
              <a:spcAft>
                <a:spcPts val="0"/>
              </a:spcAft>
              <a:buFont typeface="Wingdings" charset="0"/>
              <a:buNone/>
              <a:defRPr/>
            </a:pPr>
            <a:r>
              <a:rPr lang="en-US" dirty="0" smtClean="0">
                <a:ea typeface="+mn-ea"/>
                <a:cs typeface="+mn-cs"/>
              </a:rPr>
              <a:t>		= Market Beta/ Correlation  with the market</a:t>
            </a:r>
          </a:p>
          <a:p>
            <a:pPr marL="0" indent="0" eaLnBrk="1" fontAlgn="auto" hangingPunct="1">
              <a:spcAft>
                <a:spcPts val="0"/>
              </a:spcAft>
              <a:buFont typeface="Wingdings" charset="0"/>
              <a:buNone/>
              <a:defRPr/>
            </a:pPr>
            <a:r>
              <a:rPr lang="en-US" dirty="0" smtClean="0">
                <a:ea typeface="+mn-ea"/>
                <a:cs typeface="+mn-cs"/>
              </a:rPr>
              <a:t>		= 1.18 / 0.5 = 2.36</a:t>
            </a:r>
            <a:endParaRPr lang="en-US" dirty="0">
              <a:ea typeface="+mn-ea"/>
              <a:cs typeface="+mn-cs"/>
            </a:endParaRPr>
          </a:p>
        </p:txBody>
      </p:sp>
      <p:sp>
        <p:nvSpPr>
          <p:cNvPr id="283651" name="Footer Placeholder 3"/>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5" name="Slide Number Placeholder 4"/>
          <p:cNvSpPr>
            <a:spLocks noGrp="1"/>
          </p:cNvSpPr>
          <p:nvPr>
            <p:ph type="sldNum"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A95BA026-B00A-5F4C-844C-54A6519B228D}" type="slidenum">
              <a:rPr lang="en-US" altLang="en-US" sz="1200">
                <a:solidFill>
                  <a:srgbClr val="FFFFFF"/>
                </a:solidFill>
              </a:rPr>
              <a:pPr>
                <a:lnSpc>
                  <a:spcPct val="80000"/>
                </a:lnSpc>
              </a:pPr>
              <a:t>135</a:t>
            </a:fld>
            <a:endParaRPr lang="en-US" altLang="en-US" sz="1200">
              <a:solidFill>
                <a:srgbClr val="FFFFFF"/>
              </a:solidFill>
            </a:endParaRPr>
          </a:p>
        </p:txBody>
      </p:sp>
    </p:spTree>
  </p:cSld>
  <p:clrMapOvr>
    <a:masterClrMapping/>
  </p:clrMapOvr>
</p:sld>
</file>

<file path=ppt/slides/slide1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281" name="Title 1"/>
          <p:cNvSpPr>
            <a:spLocks noGrp="1"/>
          </p:cNvSpPr>
          <p:nvPr>
            <p:ph type="title"/>
          </p:nvPr>
        </p:nvSpPr>
        <p:spPr>
          <a:xfrm>
            <a:off x="612775" y="228600"/>
            <a:ext cx="8153400" cy="990600"/>
          </a:xfrm>
        </p:spPr>
        <p:txBody>
          <a:bodyPr>
            <a:normAutofit fontScale="90000"/>
          </a:bodyPr>
          <a:lstStyle/>
          <a:p>
            <a:pPr eaLnBrk="1" fontAlgn="auto" hangingPunct="1">
              <a:spcAft>
                <a:spcPts val="0"/>
              </a:spcAft>
              <a:defRPr/>
            </a:pPr>
            <a:r>
              <a:rPr lang="en-US" smtClean="0">
                <a:ea typeface="+mj-ea"/>
                <a:cs typeface="+mj-cs"/>
              </a:rPr>
              <a:t>The final step in the beta computation: Estimate a Debt to equity ratio and cost of equity</a:t>
            </a:r>
            <a:endParaRPr lang="en-US">
              <a:ea typeface="+mj-ea"/>
              <a:cs typeface="+mj-cs"/>
            </a:endParaRPr>
          </a:p>
        </p:txBody>
      </p:sp>
      <p:sp>
        <p:nvSpPr>
          <p:cNvPr id="225282" name="Content Placeholder 2"/>
          <p:cNvSpPr>
            <a:spLocks noGrp="1"/>
          </p:cNvSpPr>
          <p:nvPr>
            <p:ph sz="quarter" idx="1"/>
          </p:nvPr>
        </p:nvSpPr>
        <p:spPr>
          <a:xfrm>
            <a:off x="612775" y="1600200"/>
            <a:ext cx="8153400" cy="4495800"/>
          </a:xfrm>
        </p:spPr>
        <p:txBody>
          <a:bodyPr>
            <a:normAutofit fontScale="77500" lnSpcReduction="20000"/>
          </a:bodyPr>
          <a:lstStyle/>
          <a:p>
            <a:pPr marL="320040" indent="-320040" eaLnBrk="1" fontAlgn="auto" hangingPunct="1">
              <a:spcAft>
                <a:spcPts val="0"/>
              </a:spcAft>
              <a:buFont typeface="Wingdings"/>
              <a:buChar char=""/>
              <a:defRPr/>
            </a:pPr>
            <a:r>
              <a:rPr lang="en-US" dirty="0" smtClean="0">
                <a:ea typeface="+mn-ea"/>
                <a:cs typeface="+mn-cs"/>
              </a:rPr>
              <a:t>With publicly traded firms, we re-lever the beta using the market D/E ratio for the firm. With private firms, this option is not feasible. We have two alternatives:</a:t>
            </a:r>
          </a:p>
          <a:p>
            <a:pPr marL="640080" lvl="1" indent="-274320" eaLnBrk="1" fontAlgn="auto" hangingPunct="1">
              <a:spcAft>
                <a:spcPts val="0"/>
              </a:spcAft>
              <a:buFont typeface="Wingdings 2"/>
              <a:buChar char=""/>
              <a:defRPr/>
            </a:pPr>
            <a:r>
              <a:rPr lang="en-US" dirty="0" smtClean="0">
                <a:ea typeface="+mn-ea"/>
              </a:rPr>
              <a:t>Assume that the debt to equity ratio for the firm is similar to the average market debt to equity ratio for publicly traded firms in the sector.</a:t>
            </a:r>
          </a:p>
          <a:p>
            <a:pPr marL="640080" lvl="1" indent="-274320" eaLnBrk="1" fontAlgn="auto" hangingPunct="1">
              <a:spcAft>
                <a:spcPts val="0"/>
              </a:spcAft>
              <a:buFont typeface="Wingdings 2"/>
              <a:buChar char=""/>
              <a:defRPr/>
            </a:pPr>
            <a:r>
              <a:rPr lang="en-US" dirty="0" smtClean="0">
                <a:ea typeface="+mn-ea"/>
              </a:rPr>
              <a:t>Use your estimates of the value of debt and equity as the weights in the computation. (There will be a circular reasoning problem: you need the cost of capital to get the values and the values to get the cost of capital.)</a:t>
            </a:r>
          </a:p>
          <a:p>
            <a:pPr marL="320040" indent="-320040" eaLnBrk="1" fontAlgn="auto" hangingPunct="1">
              <a:spcAft>
                <a:spcPts val="0"/>
              </a:spcAft>
              <a:buFont typeface="Wingdings"/>
              <a:buChar char=""/>
              <a:defRPr/>
            </a:pPr>
            <a:r>
              <a:rPr lang="en-US" dirty="0" smtClean="0">
                <a:ea typeface="+mn-ea"/>
                <a:cs typeface="+mn-cs"/>
              </a:rPr>
              <a:t>We will assume that this privately owned restaurant will have a debt to equity ratio (14.33%) similar to the average publicly traded restaurant (even though we used retailers to the unlevered beta). </a:t>
            </a:r>
          </a:p>
          <a:p>
            <a:pPr marL="640080" lvl="1" indent="-274320" eaLnBrk="1" fontAlgn="auto" hangingPunct="1">
              <a:spcAft>
                <a:spcPts val="0"/>
              </a:spcAft>
              <a:buFont typeface="Wingdings 2"/>
              <a:buChar char=""/>
              <a:defRPr/>
            </a:pPr>
            <a:r>
              <a:rPr lang="en-US" dirty="0" smtClean="0">
                <a:ea typeface="+mn-ea"/>
              </a:rPr>
              <a:t>Levered beta = 2.36 (1 + (1-.4) (.1433)) = 2.56 </a:t>
            </a:r>
          </a:p>
          <a:p>
            <a:pPr marL="640080" lvl="1" indent="-274320" eaLnBrk="1" fontAlgn="auto" hangingPunct="1">
              <a:spcAft>
                <a:spcPts val="0"/>
              </a:spcAft>
              <a:buFont typeface="Wingdings 2"/>
              <a:buChar char=""/>
              <a:defRPr/>
            </a:pPr>
            <a:r>
              <a:rPr lang="en-US" dirty="0" smtClean="0">
                <a:ea typeface="+mn-ea"/>
              </a:rPr>
              <a:t>Cost of equity =4.25% + 2.56 (4%) = 14.50%</a:t>
            </a:r>
          </a:p>
          <a:p>
            <a:pPr marL="365760" lvl="1" indent="0" eaLnBrk="1" fontAlgn="auto" hangingPunct="1">
              <a:spcAft>
                <a:spcPts val="0"/>
              </a:spcAft>
              <a:buFont typeface="Wingdings 2" charset="0"/>
              <a:buNone/>
              <a:defRPr/>
            </a:pPr>
            <a:r>
              <a:rPr lang="en-US" dirty="0" smtClean="0">
                <a:ea typeface="+mn-ea"/>
              </a:rPr>
              <a:t>(T Bond rate was 4.25% at the time; 4% is the equity risk premium) </a:t>
            </a:r>
            <a:endParaRPr lang="en-US" dirty="0">
              <a:ea typeface="+mn-ea"/>
            </a:endParaRPr>
          </a:p>
        </p:txBody>
      </p:sp>
      <p:sp>
        <p:nvSpPr>
          <p:cNvPr id="285699" name="Footer Placeholder 3"/>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5" name="Slide Number Placeholder 4"/>
          <p:cNvSpPr>
            <a:spLocks noGrp="1"/>
          </p:cNvSpPr>
          <p:nvPr>
            <p:ph type="sldNum"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EEB8BF4F-C2CA-8C4F-B9DB-6722CB42C449}" type="slidenum">
              <a:rPr lang="en-US" altLang="en-US" sz="1200">
                <a:solidFill>
                  <a:srgbClr val="FFFFFF"/>
                </a:solidFill>
              </a:rPr>
              <a:pPr>
                <a:lnSpc>
                  <a:spcPct val="80000"/>
                </a:lnSpc>
              </a:pPr>
              <a:t>136</a:t>
            </a:fld>
            <a:endParaRPr lang="en-US" altLang="en-US" sz="1200">
              <a:solidFill>
                <a:srgbClr val="FFFFFF"/>
              </a:solidFill>
            </a:endParaRPr>
          </a:p>
        </p:txBody>
      </p:sp>
    </p:spTree>
  </p:cSld>
  <p:clrMapOvr>
    <a:masterClrMapping/>
  </p:clrMapOvr>
</p:sld>
</file>

<file path=ppt/slides/slide1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7745" name="Title 1"/>
          <p:cNvSpPr>
            <a:spLocks noGrp="1"/>
          </p:cNvSpPr>
          <p:nvPr>
            <p:ph type="title"/>
          </p:nvPr>
        </p:nvSpPr>
        <p:spPr>
          <a:xfrm>
            <a:off x="612775" y="228600"/>
            <a:ext cx="8153400" cy="990600"/>
          </a:xfrm>
        </p:spPr>
        <p:txBody>
          <a:bodyPr/>
          <a:lstStyle/>
          <a:p>
            <a:pPr eaLnBrk="1" hangingPunct="1"/>
            <a:r>
              <a:rPr lang="en-US" altLang="en-US">
                <a:ea typeface="ＭＳ Ｐゴシック" charset="-128"/>
              </a:rPr>
              <a:t>Estimating  a cost of debt and capital</a:t>
            </a:r>
          </a:p>
        </p:txBody>
      </p:sp>
      <p:sp>
        <p:nvSpPr>
          <p:cNvPr id="227330" name="Content Placeholder 2"/>
          <p:cNvSpPr>
            <a:spLocks noGrp="1"/>
          </p:cNvSpPr>
          <p:nvPr>
            <p:ph sz="quarter" idx="1"/>
          </p:nvPr>
        </p:nvSpPr>
        <p:spPr>
          <a:xfrm>
            <a:off x="612775" y="1600200"/>
            <a:ext cx="8153400" cy="4495800"/>
          </a:xfrm>
        </p:spPr>
        <p:txBody>
          <a:bodyPr>
            <a:normAutofit/>
          </a:bodyPr>
          <a:lstStyle/>
          <a:p>
            <a:pPr eaLnBrk="1" hangingPunct="1">
              <a:lnSpc>
                <a:spcPct val="80000"/>
              </a:lnSpc>
            </a:pPr>
            <a:r>
              <a:rPr lang="en-US" altLang="en-US" sz="2400" dirty="0">
                <a:ea typeface="ＭＳ Ｐゴシック" charset="-128"/>
              </a:rPr>
              <a:t>While the firm does not have a rating or any recent bank loans to use as reference, it does have a reported operating income and lease expenses (treated as interest expenses)</a:t>
            </a:r>
          </a:p>
          <a:p>
            <a:pPr marL="365125" lvl="1" indent="0" eaLnBrk="1" hangingPunct="1">
              <a:lnSpc>
                <a:spcPct val="80000"/>
              </a:lnSpc>
              <a:buFont typeface="Wingdings 2" charset="2"/>
              <a:buNone/>
            </a:pPr>
            <a:r>
              <a:rPr lang="en-US" altLang="en-US" sz="2000" dirty="0">
                <a:ea typeface="ＭＳ Ｐゴシック" charset="-128"/>
              </a:rPr>
              <a:t>Coverage Ratio = Operating Income/ Interest (Lease) Expense</a:t>
            </a:r>
          </a:p>
          <a:p>
            <a:pPr marL="365125" lvl="1" indent="0" eaLnBrk="1" hangingPunct="1">
              <a:lnSpc>
                <a:spcPct val="80000"/>
              </a:lnSpc>
              <a:buFont typeface="Wingdings 2" charset="2"/>
              <a:buNone/>
            </a:pPr>
            <a:r>
              <a:rPr lang="en-US" altLang="en-US" sz="2000" dirty="0">
                <a:ea typeface="ＭＳ Ｐゴシック" charset="-128"/>
              </a:rPr>
              <a:t>				= 400,000/ 120,000 = 3.33</a:t>
            </a:r>
          </a:p>
          <a:p>
            <a:pPr marL="365125" lvl="1" indent="0" eaLnBrk="1" hangingPunct="1">
              <a:lnSpc>
                <a:spcPct val="80000"/>
              </a:lnSpc>
              <a:buFont typeface="Wingdings 2" charset="2"/>
              <a:buNone/>
            </a:pPr>
            <a:r>
              <a:rPr lang="en-US" altLang="en-US" sz="2000" dirty="0">
                <a:ea typeface="ＭＳ Ｐゴシック" charset="-128"/>
              </a:rPr>
              <a:t>Rating based on coverage ratio = BB+	Default spread = 3.25%</a:t>
            </a:r>
          </a:p>
          <a:p>
            <a:pPr marL="365125" lvl="1" indent="0" eaLnBrk="1" hangingPunct="1">
              <a:lnSpc>
                <a:spcPct val="80000"/>
              </a:lnSpc>
              <a:buFont typeface="Wingdings 2" charset="2"/>
              <a:buNone/>
            </a:pPr>
            <a:r>
              <a:rPr lang="en-US" altLang="en-US" sz="2000" dirty="0">
                <a:ea typeface="ＭＳ Ｐゴシック" charset="-128"/>
              </a:rPr>
              <a:t>After-tax Cost of debt = (</a:t>
            </a:r>
            <a:r>
              <a:rPr lang="en-US" altLang="en-US" sz="2000" dirty="0" err="1">
                <a:ea typeface="ＭＳ Ｐゴシック" charset="-128"/>
              </a:rPr>
              <a:t>Riskfree</a:t>
            </a:r>
            <a:r>
              <a:rPr lang="en-US" altLang="en-US" sz="2000" dirty="0">
                <a:ea typeface="ＭＳ Ｐゴシック" charset="-128"/>
              </a:rPr>
              <a:t> rate + Default spread) (1 – tax rate) </a:t>
            </a:r>
          </a:p>
          <a:p>
            <a:pPr marL="365125" lvl="1" indent="0" eaLnBrk="1" hangingPunct="1">
              <a:lnSpc>
                <a:spcPct val="80000"/>
              </a:lnSpc>
              <a:buFont typeface="Wingdings 2" charset="2"/>
              <a:buNone/>
            </a:pPr>
            <a:r>
              <a:rPr lang="en-US" altLang="en-US" sz="2000" dirty="0">
                <a:ea typeface="ＭＳ Ｐゴシック" charset="-128"/>
              </a:rPr>
              <a:t>			= (4.25% + 3.25%) (1 - .40) = 4.50%</a:t>
            </a:r>
          </a:p>
          <a:p>
            <a:pPr eaLnBrk="1" hangingPunct="1">
              <a:lnSpc>
                <a:spcPct val="80000"/>
              </a:lnSpc>
            </a:pPr>
            <a:r>
              <a:rPr lang="en-US" altLang="en-US" sz="2400" dirty="0">
                <a:ea typeface="ＭＳ Ｐゴシック" charset="-128"/>
              </a:rPr>
              <a:t> To compute the cost of capital, we will use the same industry average debt ratio that we used to lever the betas.</a:t>
            </a:r>
          </a:p>
          <a:p>
            <a:pPr marL="365125" lvl="1" indent="0" eaLnBrk="1" hangingPunct="1">
              <a:lnSpc>
                <a:spcPct val="80000"/>
              </a:lnSpc>
            </a:pPr>
            <a:r>
              <a:rPr lang="en-US" altLang="en-US" sz="2000" dirty="0">
                <a:ea typeface="ＭＳ Ｐゴシック" charset="-128"/>
              </a:rPr>
              <a:t>Cost of capital = 14.50% (100/114.33) + 4.50% (14.33/114.33) = 13.25%</a:t>
            </a:r>
          </a:p>
          <a:p>
            <a:pPr marL="365125" lvl="1" indent="0" eaLnBrk="1" hangingPunct="1">
              <a:lnSpc>
                <a:spcPct val="80000"/>
              </a:lnSpc>
            </a:pPr>
            <a:r>
              <a:rPr lang="en-US" altLang="en-US" sz="2000" dirty="0">
                <a:ea typeface="ＭＳ Ｐゴシック" charset="-128"/>
              </a:rPr>
              <a:t>(The debt to equity ratio is 14.33%; the cost of capital is based on the debt to capital ratio)   </a:t>
            </a:r>
          </a:p>
        </p:txBody>
      </p:sp>
      <p:sp>
        <p:nvSpPr>
          <p:cNvPr id="287747" name="Footer Placeholder 3"/>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5" name="Slide Number Placeholder 4"/>
          <p:cNvSpPr>
            <a:spLocks noGrp="1"/>
          </p:cNvSpPr>
          <p:nvPr>
            <p:ph type="sldNum"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11ED57B3-1D9C-7846-B18A-BD65A23F1688}" type="slidenum">
              <a:rPr lang="en-US" altLang="en-US" sz="1200">
                <a:solidFill>
                  <a:srgbClr val="FFFFFF"/>
                </a:solidFill>
              </a:rPr>
              <a:pPr>
                <a:lnSpc>
                  <a:spcPct val="80000"/>
                </a:lnSpc>
              </a:pPr>
              <a:t>137</a:t>
            </a:fld>
            <a:endParaRPr lang="en-US" altLang="en-US" sz="1200">
              <a:solidFill>
                <a:srgbClr val="FFFFFF"/>
              </a:solidFill>
            </a:endParaRPr>
          </a:p>
        </p:txBody>
      </p:sp>
    </p:spTree>
  </p:cSld>
  <p:clrMapOvr>
    <a:masterClrMapping/>
  </p:clrMapOvr>
</p:sld>
</file>

<file path=ppt/slides/slide1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9793" name="Title 1"/>
          <p:cNvSpPr>
            <a:spLocks noGrp="1"/>
          </p:cNvSpPr>
          <p:nvPr>
            <p:ph type="title"/>
          </p:nvPr>
        </p:nvSpPr>
        <p:spPr>
          <a:xfrm>
            <a:off x="612775" y="228600"/>
            <a:ext cx="8153400" cy="990600"/>
          </a:xfrm>
        </p:spPr>
        <p:txBody>
          <a:bodyPr/>
          <a:lstStyle/>
          <a:p>
            <a:pPr eaLnBrk="1" hangingPunct="1"/>
            <a:r>
              <a:rPr lang="en-US" altLang="en-US">
                <a:ea typeface="ＭＳ Ｐゴシック" charset="-128"/>
              </a:rPr>
              <a:t>Step 2: Clean up the financial statements</a:t>
            </a:r>
          </a:p>
        </p:txBody>
      </p:sp>
      <p:graphicFrame>
        <p:nvGraphicFramePr>
          <p:cNvPr id="4" name="Content Placeholder 3"/>
          <p:cNvGraphicFramePr>
            <a:graphicFrameLocks noGrp="1"/>
          </p:cNvGraphicFramePr>
          <p:nvPr>
            <p:ph sz="quarter" idx="1"/>
          </p:nvPr>
        </p:nvGraphicFramePr>
        <p:xfrm>
          <a:off x="612775" y="1600200"/>
          <a:ext cx="7845425" cy="3152494"/>
        </p:xfrm>
        <a:graphic>
          <a:graphicData uri="http://schemas.openxmlformats.org/drawingml/2006/table">
            <a:tbl>
              <a:tblPr/>
              <a:tblGrid>
                <a:gridCol w="2547938"/>
                <a:gridCol w="730250"/>
                <a:gridCol w="882650"/>
                <a:gridCol w="3684587"/>
              </a:tblGrid>
              <a:tr h="225425">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4572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Verdana" charset="0"/>
                          <a:ea typeface="ＭＳ Ｐゴシック" charset="-128"/>
                        </a:rPr>
                        <a:t> </a:t>
                      </a:r>
                    </a:p>
                  </a:txBody>
                  <a:tcPr marL="12700" marR="12700" marT="1270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Verdana" charset="0"/>
                          <a:ea typeface="ＭＳ Ｐゴシック" charset="-128"/>
                        </a:rPr>
                        <a:t>Stated</a:t>
                      </a:r>
                    </a:p>
                  </a:txBody>
                  <a:tcPr marL="12700" marR="12700" marT="1270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Verdana" charset="0"/>
                          <a:ea typeface="ＭＳ Ｐゴシック" charset="-128"/>
                        </a:rPr>
                        <a:t>Adjusted</a:t>
                      </a:r>
                    </a:p>
                  </a:txBody>
                  <a:tcPr marL="12700" marR="12700" marT="1270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4572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Verdana" charset="0"/>
                          <a:ea typeface="ＭＳ Ｐゴシック" charset="-128"/>
                        </a:rPr>
                        <a:t> </a:t>
                      </a:r>
                    </a:p>
                  </a:txBody>
                  <a:tcPr marL="12700" marR="12700" marT="1270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r>
              <a:tr h="225425">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4572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Verdana" charset="0"/>
                          <a:ea typeface="ＭＳ Ｐゴシック" charset="-128"/>
                        </a:rPr>
                        <a:t>Revenues</a:t>
                      </a:r>
                    </a:p>
                  </a:txBody>
                  <a:tcPr marL="12700" marR="12700" marT="1270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Verdana" charset="0"/>
                          <a:ea typeface="ＭＳ Ｐゴシック" charset="-128"/>
                        </a:rPr>
                        <a:t>$1,200</a:t>
                      </a:r>
                    </a:p>
                  </a:txBody>
                  <a:tcPr marL="12700" marR="12700" marT="1270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Verdana" charset="0"/>
                          <a:ea typeface="ＭＳ Ｐゴシック" charset="-128"/>
                        </a:rPr>
                        <a:t>$1,200</a:t>
                      </a:r>
                    </a:p>
                  </a:txBody>
                  <a:tcPr marL="12700" marR="12700" marT="1270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4572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Verdana" charset="0"/>
                          <a:ea typeface="ＭＳ Ｐゴシック" charset="-128"/>
                        </a:rPr>
                        <a:t> </a:t>
                      </a:r>
                    </a:p>
                  </a:txBody>
                  <a:tcPr marL="12700" marR="12700" marT="1270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r>
              <a:tr h="225425">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4572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Verdana" charset="0"/>
                          <a:ea typeface="ＭＳ Ｐゴシック" charset="-128"/>
                        </a:rPr>
                        <a:t> - Operating lease expenses</a:t>
                      </a:r>
                    </a:p>
                  </a:txBody>
                  <a:tcPr marL="12700" marR="12700" marT="1270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Verdana" charset="0"/>
                          <a:ea typeface="ＭＳ Ｐゴシック" charset="-128"/>
                        </a:rPr>
                        <a:t>$120</a:t>
                      </a:r>
                    </a:p>
                  </a:txBody>
                  <a:tcPr marL="12700" marR="12700" marT="1270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Verdana" charset="0"/>
                          <a:ea typeface="ＭＳ Ｐゴシック" charset="-128"/>
                        </a:rPr>
                        <a:t> </a:t>
                      </a:r>
                    </a:p>
                  </a:txBody>
                  <a:tcPr marL="12700" marR="12700" marT="1270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4572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Verdana" charset="0"/>
                          <a:ea typeface="ＭＳ Ｐゴシック" charset="-128"/>
                        </a:rPr>
                        <a:t>Leases are financial expenses</a:t>
                      </a:r>
                    </a:p>
                  </a:txBody>
                  <a:tcPr marL="12700" marR="12700" marT="1270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r>
              <a:tr h="225425">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4572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Verdana" charset="0"/>
                          <a:ea typeface="ＭＳ Ｐゴシック" charset="-128"/>
                        </a:rPr>
                        <a:t> - Wages</a:t>
                      </a:r>
                    </a:p>
                  </a:txBody>
                  <a:tcPr marL="12700" marR="12700" marT="1270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Verdana" charset="0"/>
                          <a:ea typeface="ＭＳ Ｐゴシック" charset="-128"/>
                        </a:rPr>
                        <a:t>$200</a:t>
                      </a:r>
                    </a:p>
                  </a:txBody>
                  <a:tcPr marL="12700" marR="12700" marT="1270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Verdana" charset="0"/>
                          <a:ea typeface="ＭＳ Ｐゴシック" charset="-128"/>
                        </a:rPr>
                        <a:t>$350</a:t>
                      </a:r>
                    </a:p>
                  </a:txBody>
                  <a:tcPr marL="12700" marR="12700" marT="1270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4572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Verdana" charset="0"/>
                          <a:ea typeface="ＭＳ Ｐゴシック" charset="-128"/>
                        </a:rPr>
                        <a:t>! Hire a chef for $150,000/year</a:t>
                      </a:r>
                    </a:p>
                  </a:txBody>
                  <a:tcPr marL="12700" marR="12700" marT="1270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r>
              <a:tr h="225425">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4572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Verdana" charset="0"/>
                          <a:ea typeface="ＭＳ Ｐゴシック" charset="-128"/>
                        </a:rPr>
                        <a:t> - Material</a:t>
                      </a:r>
                    </a:p>
                  </a:txBody>
                  <a:tcPr marL="12700" marR="12700" marT="1270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Verdana" charset="0"/>
                          <a:ea typeface="ＭＳ Ｐゴシック" charset="-128"/>
                        </a:rPr>
                        <a:t>$300</a:t>
                      </a:r>
                    </a:p>
                  </a:txBody>
                  <a:tcPr marL="12700" marR="12700" marT="1270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Verdana" charset="0"/>
                          <a:ea typeface="ＭＳ Ｐゴシック" charset="-128"/>
                        </a:rPr>
                        <a:t>$300</a:t>
                      </a:r>
                    </a:p>
                  </a:txBody>
                  <a:tcPr marL="12700" marR="12700" marT="1270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4572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Verdana" charset="0"/>
                          <a:ea typeface="ＭＳ Ｐゴシック" charset="-128"/>
                        </a:rPr>
                        <a:t> </a:t>
                      </a:r>
                    </a:p>
                  </a:txBody>
                  <a:tcPr marL="12700" marR="12700" marT="1270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r>
              <a:tr h="225425">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4572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Verdana" charset="0"/>
                          <a:ea typeface="ＭＳ Ｐゴシック" charset="-128"/>
                        </a:rPr>
                        <a:t> - Other operating expenses</a:t>
                      </a:r>
                    </a:p>
                  </a:txBody>
                  <a:tcPr marL="12700" marR="12700" marT="1270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Verdana" charset="0"/>
                          <a:ea typeface="ＭＳ Ｐゴシック" charset="-128"/>
                        </a:rPr>
                        <a:t>$180</a:t>
                      </a:r>
                    </a:p>
                  </a:txBody>
                  <a:tcPr marL="12700" marR="12700" marT="1270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Verdana" charset="0"/>
                          <a:ea typeface="ＭＳ Ｐゴシック" charset="-128"/>
                        </a:rPr>
                        <a:t>$180</a:t>
                      </a:r>
                    </a:p>
                  </a:txBody>
                  <a:tcPr marL="12700" marR="12700" marT="1270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4572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Verdana" charset="0"/>
                          <a:ea typeface="ＭＳ Ｐゴシック" charset="-128"/>
                        </a:rPr>
                        <a:t> </a:t>
                      </a:r>
                    </a:p>
                  </a:txBody>
                  <a:tcPr marL="12700" marR="12700" marT="1270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r>
              <a:tr h="225425">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4572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Verdana" charset="0"/>
                          <a:ea typeface="ＭＳ Ｐゴシック" charset="-128"/>
                        </a:rPr>
                        <a:t>Operating income</a:t>
                      </a:r>
                    </a:p>
                  </a:txBody>
                  <a:tcPr marL="12700" marR="12700" marT="1270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Verdana" charset="0"/>
                          <a:ea typeface="ＭＳ Ｐゴシック" charset="-128"/>
                        </a:rPr>
                        <a:t>$400</a:t>
                      </a:r>
                    </a:p>
                  </a:txBody>
                  <a:tcPr marL="12700" marR="12700" marT="1270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Verdana" charset="0"/>
                          <a:ea typeface="ＭＳ Ｐゴシック" charset="-128"/>
                        </a:rPr>
                        <a:t>$370</a:t>
                      </a:r>
                    </a:p>
                  </a:txBody>
                  <a:tcPr marL="12700" marR="12700" marT="1270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4572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Verdana" charset="0"/>
                          <a:ea typeface="ＭＳ Ｐゴシック" charset="-128"/>
                        </a:rPr>
                        <a:t> </a:t>
                      </a:r>
                    </a:p>
                  </a:txBody>
                  <a:tcPr marL="12700" marR="12700" marT="1270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r>
              <a:tr h="225425">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4572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Verdana" charset="0"/>
                          <a:ea typeface="ＭＳ Ｐゴシック" charset="-128"/>
                        </a:rPr>
                        <a:t> - Interest expnses</a:t>
                      </a:r>
                    </a:p>
                  </a:txBody>
                  <a:tcPr marL="12700" marR="12700" marT="1270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Verdana" charset="0"/>
                          <a:ea typeface="ＭＳ Ｐゴシック" charset="-128"/>
                        </a:rPr>
                        <a:t>$0</a:t>
                      </a:r>
                    </a:p>
                  </a:txBody>
                  <a:tcPr marL="12700" marR="12700" marT="1270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Verdana" charset="0"/>
                          <a:ea typeface="ＭＳ Ｐゴシック" charset="-128"/>
                        </a:rPr>
                        <a:t>$69.62</a:t>
                      </a:r>
                    </a:p>
                  </a:txBody>
                  <a:tcPr marL="12700" marR="12700" marT="1270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4572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Verdana" charset="0"/>
                          <a:ea typeface="ＭＳ Ｐゴシック" charset="-128"/>
                        </a:rPr>
                        <a:t> 7.5% of $928.23 (see below)</a:t>
                      </a:r>
                    </a:p>
                  </a:txBody>
                  <a:tcPr marL="12700" marR="12700" marT="1270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r>
              <a:tr h="225425">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4572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Verdana" charset="0"/>
                          <a:ea typeface="ＭＳ Ｐゴシック" charset="-128"/>
                        </a:rPr>
                        <a:t>Taxable income</a:t>
                      </a:r>
                    </a:p>
                  </a:txBody>
                  <a:tcPr marL="12700" marR="12700" marT="1270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Verdana" charset="0"/>
                          <a:ea typeface="ＭＳ Ｐゴシック" charset="-128"/>
                        </a:rPr>
                        <a:t>$400</a:t>
                      </a:r>
                    </a:p>
                  </a:txBody>
                  <a:tcPr marL="12700" marR="12700" marT="1270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Verdana" charset="0"/>
                          <a:ea typeface="ＭＳ Ｐゴシック" charset="-128"/>
                        </a:rPr>
                        <a:t>$300.38</a:t>
                      </a:r>
                    </a:p>
                  </a:txBody>
                  <a:tcPr marL="12700" marR="12700" marT="1270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4572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Verdana" charset="0"/>
                          <a:ea typeface="ＭＳ Ｐゴシック" charset="-128"/>
                        </a:rPr>
                        <a:t> </a:t>
                      </a:r>
                    </a:p>
                  </a:txBody>
                  <a:tcPr marL="12700" marR="12700" marT="1270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r>
              <a:tr h="225425">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4572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Verdana" charset="0"/>
                          <a:ea typeface="ＭＳ Ｐゴシック" charset="-128"/>
                        </a:rPr>
                        <a:t> - Taxes</a:t>
                      </a:r>
                    </a:p>
                  </a:txBody>
                  <a:tcPr marL="12700" marR="12700" marT="1270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Verdana" charset="0"/>
                          <a:ea typeface="ＭＳ Ｐゴシック" charset="-128"/>
                        </a:rPr>
                        <a:t>$160</a:t>
                      </a:r>
                    </a:p>
                  </a:txBody>
                  <a:tcPr marL="12700" marR="12700" marT="1270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Verdana" charset="0"/>
                          <a:ea typeface="ＭＳ Ｐゴシック" charset="-128"/>
                        </a:rPr>
                        <a:t>$120.15</a:t>
                      </a:r>
                    </a:p>
                  </a:txBody>
                  <a:tcPr marL="12700" marR="12700" marT="1270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4572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Verdana" charset="0"/>
                          <a:ea typeface="ＭＳ Ｐゴシック" charset="-128"/>
                        </a:rPr>
                        <a:t> </a:t>
                      </a:r>
                    </a:p>
                  </a:txBody>
                  <a:tcPr marL="12700" marR="12700" marT="1270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r>
              <a:tr h="225425">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4572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Verdana" charset="0"/>
                          <a:ea typeface="ＭＳ Ｐゴシック" charset="-128"/>
                        </a:rPr>
                        <a:t>Net Income</a:t>
                      </a:r>
                    </a:p>
                  </a:txBody>
                  <a:tcPr marL="12700" marR="12700" marT="1270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Verdana" charset="0"/>
                          <a:ea typeface="ＭＳ Ｐゴシック" charset="-128"/>
                        </a:rPr>
                        <a:t>$240</a:t>
                      </a:r>
                    </a:p>
                  </a:txBody>
                  <a:tcPr marL="12700" marR="12700" marT="1270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Verdana" charset="0"/>
                          <a:ea typeface="ＭＳ Ｐゴシック" charset="-128"/>
                        </a:rPr>
                        <a:t>$180.23</a:t>
                      </a:r>
                    </a:p>
                  </a:txBody>
                  <a:tcPr marL="12700" marR="12700" marT="1270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4572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Verdana" charset="0"/>
                          <a:ea typeface="ＭＳ Ｐゴシック" charset="-128"/>
                        </a:rPr>
                        <a:t> </a:t>
                      </a:r>
                    </a:p>
                  </a:txBody>
                  <a:tcPr marL="12700" marR="12700" marT="1270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r>
              <a:tr h="225425">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457200" rtl="0" eaLnBrk="1" fontAlgn="b" latinLnBrk="0" hangingPunct="1">
                        <a:lnSpc>
                          <a:spcPct val="100000"/>
                        </a:lnSpc>
                        <a:spcBef>
                          <a:spcPct val="0"/>
                        </a:spcBef>
                        <a:spcAft>
                          <a:spcPct val="0"/>
                        </a:spcAft>
                        <a:buClrTx/>
                        <a:buSzTx/>
                        <a:buFontTx/>
                        <a:buNone/>
                        <a:tabLst/>
                      </a:pPr>
                      <a:endParaRPr kumimoji="0" lang="en-US" altLang="en-US" sz="1400" b="0" i="0" u="none" strike="noStrike" cap="none" normalizeH="0" baseline="0">
                        <a:ln>
                          <a:noFill/>
                        </a:ln>
                        <a:solidFill>
                          <a:schemeClr val="tx1"/>
                        </a:solidFill>
                        <a:effectLst/>
                        <a:latin typeface="Verdana" charset="0"/>
                        <a:ea typeface="ＭＳ Ｐゴシック" charset="-128"/>
                      </a:endParaRPr>
                    </a:p>
                  </a:txBody>
                  <a:tcPr marL="12700" marR="12700" marT="12703" marB="0" anchor="b" horzOverflow="overflow">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457200" rtl="0" eaLnBrk="1" fontAlgn="b" latinLnBrk="0" hangingPunct="1">
                        <a:lnSpc>
                          <a:spcPct val="100000"/>
                        </a:lnSpc>
                        <a:spcBef>
                          <a:spcPct val="0"/>
                        </a:spcBef>
                        <a:spcAft>
                          <a:spcPct val="0"/>
                        </a:spcAft>
                        <a:buClrTx/>
                        <a:buSzTx/>
                        <a:buFontTx/>
                        <a:buNone/>
                        <a:tabLst/>
                      </a:pPr>
                      <a:endParaRPr kumimoji="0" lang="en-US" altLang="en-US" sz="1400" b="0" i="0" u="none" strike="noStrike" cap="none" normalizeH="0" baseline="0">
                        <a:ln>
                          <a:noFill/>
                        </a:ln>
                        <a:solidFill>
                          <a:schemeClr val="tx1"/>
                        </a:solidFill>
                        <a:effectLst/>
                        <a:latin typeface="Verdana" charset="0"/>
                        <a:ea typeface="ＭＳ Ｐゴシック" charset="-128"/>
                      </a:endParaRPr>
                    </a:p>
                  </a:txBody>
                  <a:tcPr marL="12700" marR="12700" marT="12703" marB="0" anchor="b" horzOverflow="overflow">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457200" rtl="0" eaLnBrk="1" fontAlgn="b" latinLnBrk="0" hangingPunct="1">
                        <a:lnSpc>
                          <a:spcPct val="100000"/>
                        </a:lnSpc>
                        <a:spcBef>
                          <a:spcPct val="0"/>
                        </a:spcBef>
                        <a:spcAft>
                          <a:spcPct val="0"/>
                        </a:spcAft>
                        <a:buClrTx/>
                        <a:buSzTx/>
                        <a:buFontTx/>
                        <a:buNone/>
                        <a:tabLst/>
                      </a:pPr>
                      <a:endParaRPr kumimoji="0" lang="en-US" altLang="en-US" sz="1400" b="0" i="0" u="none" strike="noStrike" cap="none" normalizeH="0" baseline="0">
                        <a:ln>
                          <a:noFill/>
                        </a:ln>
                        <a:solidFill>
                          <a:schemeClr val="tx1"/>
                        </a:solidFill>
                        <a:effectLst/>
                        <a:latin typeface="Verdana" charset="0"/>
                        <a:ea typeface="ＭＳ Ｐゴシック" charset="-128"/>
                      </a:endParaRPr>
                    </a:p>
                  </a:txBody>
                  <a:tcPr marL="12700" marR="12700" marT="12703" marB="0" anchor="b" horzOverflow="overflow">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457200" rtl="0" eaLnBrk="1" fontAlgn="b" latinLnBrk="0" hangingPunct="1">
                        <a:lnSpc>
                          <a:spcPct val="100000"/>
                        </a:lnSpc>
                        <a:spcBef>
                          <a:spcPct val="0"/>
                        </a:spcBef>
                        <a:spcAft>
                          <a:spcPct val="0"/>
                        </a:spcAft>
                        <a:buClrTx/>
                        <a:buSzTx/>
                        <a:buFontTx/>
                        <a:buNone/>
                        <a:tabLst/>
                      </a:pPr>
                      <a:endParaRPr kumimoji="0" lang="en-US" altLang="en-US" sz="1400" b="0" i="0" u="none" strike="noStrike" cap="none" normalizeH="0" baseline="0">
                        <a:ln>
                          <a:noFill/>
                        </a:ln>
                        <a:solidFill>
                          <a:schemeClr val="tx1"/>
                        </a:solidFill>
                        <a:effectLst/>
                        <a:latin typeface="Verdana" charset="0"/>
                        <a:ea typeface="ＭＳ Ｐゴシック" charset="-128"/>
                      </a:endParaRPr>
                    </a:p>
                  </a:txBody>
                  <a:tcPr marL="12700" marR="12700" marT="12703" marB="0" anchor="b" horzOverflow="overflow">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r>
              <a:tr h="439738">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4572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Verdana" charset="0"/>
                          <a:ea typeface="ＭＳ Ｐゴシック" charset="-128"/>
                        </a:rPr>
                        <a:t>Debt</a:t>
                      </a:r>
                    </a:p>
                  </a:txBody>
                  <a:tcPr marL="12700" marR="12700" marT="1270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Verdana" charset="0"/>
                          <a:ea typeface="ＭＳ Ｐゴシック" charset="-128"/>
                        </a:rPr>
                        <a:t>0</a:t>
                      </a:r>
                    </a:p>
                  </a:txBody>
                  <a:tcPr marL="12700" marR="12700" marT="1270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Verdana" charset="0"/>
                          <a:ea typeface="ＭＳ Ｐゴシック" charset="-128"/>
                        </a:rPr>
                        <a:t>$928.23</a:t>
                      </a:r>
                    </a:p>
                  </a:txBody>
                  <a:tcPr marL="12700" marR="12700" marT="1270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4572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Verdana" charset="0"/>
                          <a:ea typeface="ＭＳ Ｐゴシック" charset="-128"/>
                        </a:rPr>
                        <a:t>! PV of $120 million for 12 years @7.5%</a:t>
                      </a:r>
                    </a:p>
                  </a:txBody>
                  <a:tcPr marL="12700" marR="12700" marT="1270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r>
            </a:tbl>
          </a:graphicData>
        </a:graphic>
      </p:graphicFrame>
      <p:sp>
        <p:nvSpPr>
          <p:cNvPr id="289871" name="Footer Placeholder 4"/>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6" name="Slide Number Placeholder 5"/>
          <p:cNvSpPr>
            <a:spLocks noGrp="1"/>
          </p:cNvSpPr>
          <p:nvPr>
            <p:ph type="sldNum"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6B1AB9DD-7F1E-764B-84FD-36242000FFD7}" type="slidenum">
              <a:rPr lang="en-US" altLang="en-US" sz="1200">
                <a:solidFill>
                  <a:srgbClr val="FFFFFF"/>
                </a:solidFill>
              </a:rPr>
              <a:pPr>
                <a:lnSpc>
                  <a:spcPct val="80000"/>
                </a:lnSpc>
              </a:pPr>
              <a:t>138</a:t>
            </a:fld>
            <a:endParaRPr lang="en-US" altLang="en-US" sz="1200">
              <a:solidFill>
                <a:srgbClr val="FFFFFF"/>
              </a:solidFill>
            </a:endParaRPr>
          </a:p>
        </p:txBody>
      </p:sp>
    </p:spTree>
  </p:cSld>
  <p:clrMapOvr>
    <a:masterClrMapping/>
  </p:clrMapOvr>
</p:sld>
</file>

<file path=ppt/slides/slide1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1425" name="Title 1"/>
          <p:cNvSpPr>
            <a:spLocks noGrp="1"/>
          </p:cNvSpPr>
          <p:nvPr>
            <p:ph type="title"/>
          </p:nvPr>
        </p:nvSpPr>
        <p:spPr>
          <a:xfrm>
            <a:off x="612775" y="228600"/>
            <a:ext cx="8153400" cy="990600"/>
          </a:xfrm>
        </p:spPr>
        <p:txBody>
          <a:bodyPr>
            <a:normAutofit/>
          </a:bodyPr>
          <a:lstStyle/>
          <a:p>
            <a:pPr eaLnBrk="1" hangingPunct="1"/>
            <a:r>
              <a:rPr lang="en-US" altLang="en-US" sz="3200">
                <a:ea typeface="ＭＳ Ｐゴシック" charset="-128"/>
              </a:rPr>
              <a:t>Step 3: Assess the impact of the </a:t>
            </a:r>
            <a:r>
              <a:rPr lang="ja-JP" altLang="en-US" sz="3200">
                <a:ea typeface="ＭＳ Ｐゴシック" charset="-128"/>
              </a:rPr>
              <a:t>“</a:t>
            </a:r>
            <a:r>
              <a:rPr lang="en-US" altLang="ja-JP" sz="3200">
                <a:ea typeface="ＭＳ Ｐゴシック" charset="-128"/>
              </a:rPr>
              <a:t>key</a:t>
            </a:r>
            <a:r>
              <a:rPr lang="ja-JP" altLang="en-US" sz="3200">
                <a:ea typeface="ＭＳ Ｐゴシック" charset="-128"/>
              </a:rPr>
              <a:t>”</a:t>
            </a:r>
            <a:r>
              <a:rPr lang="en-US" altLang="ja-JP" sz="3200">
                <a:ea typeface="ＭＳ Ｐゴシック" charset="-128"/>
              </a:rPr>
              <a:t> person</a:t>
            </a:r>
            <a:endParaRPr lang="en-US" altLang="en-US" sz="3200">
              <a:ea typeface="ＭＳ Ｐゴシック" charset="-128"/>
            </a:endParaRPr>
          </a:p>
        </p:txBody>
      </p:sp>
      <p:sp>
        <p:nvSpPr>
          <p:cNvPr id="231426" name="Content Placeholder 2"/>
          <p:cNvSpPr>
            <a:spLocks noGrp="1"/>
          </p:cNvSpPr>
          <p:nvPr>
            <p:ph sz="quarter" idx="1"/>
          </p:nvPr>
        </p:nvSpPr>
        <p:spPr>
          <a:xfrm>
            <a:off x="612775" y="1600200"/>
            <a:ext cx="8153400" cy="4495800"/>
          </a:xfrm>
        </p:spPr>
        <p:txBody>
          <a:bodyPr>
            <a:normAutofit lnSpcReduction="10000"/>
          </a:bodyPr>
          <a:lstStyle/>
          <a:p>
            <a:pPr eaLnBrk="1" hangingPunct="1">
              <a:lnSpc>
                <a:spcPct val="90000"/>
              </a:lnSpc>
            </a:pPr>
            <a:r>
              <a:rPr lang="en-US" altLang="en-US" sz="2600">
                <a:ea typeface="ＭＳ Ｐゴシック" charset="-128"/>
              </a:rPr>
              <a:t>Part of the draw of the restaurant comes from the current chef. It is possible (and probable) that if he sells and moves on, there will be a drop off in revenues. If you are buying the restaurant, you should consider this drop off when valuing the restaurant. Thus, if 20% of the patrons are drawn to the restaurant because of the chef</a:t>
            </a:r>
            <a:r>
              <a:rPr lang="ja-JP" altLang="en-US" sz="2600">
                <a:ea typeface="ＭＳ Ｐゴシック" charset="-128"/>
              </a:rPr>
              <a:t>’</a:t>
            </a:r>
            <a:r>
              <a:rPr lang="en-US" altLang="ja-JP" sz="2600">
                <a:ea typeface="ＭＳ Ｐゴシック" charset="-128"/>
              </a:rPr>
              <a:t>s reputation, the expected operating income will be lower if the chef leaves. </a:t>
            </a:r>
          </a:p>
          <a:p>
            <a:pPr lvl="1" eaLnBrk="1" hangingPunct="1">
              <a:lnSpc>
                <a:spcPct val="90000"/>
              </a:lnSpc>
            </a:pPr>
            <a:r>
              <a:rPr lang="en-US" altLang="en-US" sz="2200">
                <a:ea typeface="ＭＳ Ｐゴシック" charset="-128"/>
              </a:rPr>
              <a:t>Adjusted operating income (existing chef) =  $ 370,000</a:t>
            </a:r>
          </a:p>
          <a:p>
            <a:pPr lvl="1" eaLnBrk="1" hangingPunct="1">
              <a:lnSpc>
                <a:spcPct val="90000"/>
              </a:lnSpc>
            </a:pPr>
            <a:r>
              <a:rPr lang="en-US" altLang="en-US" sz="2200">
                <a:ea typeface="ＭＳ Ｐゴシック" charset="-128"/>
              </a:rPr>
              <a:t>Operating income (adjusted for chef departure) = $296,000 </a:t>
            </a:r>
          </a:p>
          <a:p>
            <a:pPr eaLnBrk="1" hangingPunct="1">
              <a:lnSpc>
                <a:spcPct val="90000"/>
              </a:lnSpc>
            </a:pPr>
            <a:r>
              <a:rPr lang="en-US" altLang="en-US" sz="2600">
                <a:ea typeface="ＭＳ Ｐゴシック" charset="-128"/>
              </a:rPr>
              <a:t>As the owner/chef of the restaurant, what might you be able to do to mitigate this loss in value?</a:t>
            </a:r>
          </a:p>
          <a:p>
            <a:pPr eaLnBrk="1" hangingPunct="1">
              <a:lnSpc>
                <a:spcPct val="90000"/>
              </a:lnSpc>
            </a:pPr>
            <a:endParaRPr lang="en-US" altLang="en-US" sz="2600">
              <a:ea typeface="ＭＳ Ｐゴシック" charset="-128"/>
            </a:endParaRPr>
          </a:p>
        </p:txBody>
      </p:sp>
      <p:sp>
        <p:nvSpPr>
          <p:cNvPr id="291843" name="Footer Placeholder 3"/>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5" name="Slide Number Placeholder 4"/>
          <p:cNvSpPr>
            <a:spLocks noGrp="1"/>
          </p:cNvSpPr>
          <p:nvPr>
            <p:ph type="sldNum"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67D655B9-21A5-204B-B23B-83B25990EF9C}" type="slidenum">
              <a:rPr lang="en-US" altLang="en-US" sz="1200">
                <a:solidFill>
                  <a:srgbClr val="FFFFFF"/>
                </a:solidFill>
              </a:rPr>
              <a:pPr>
                <a:lnSpc>
                  <a:spcPct val="80000"/>
                </a:lnSpc>
              </a:pPr>
              <a:t>139</a:t>
            </a:fld>
            <a:endParaRPr lang="en-US" altLang="en-US" sz="1200">
              <a:solidFill>
                <a:srgbClr val="FFFFFF"/>
              </a:solidFill>
            </a:endParaRPr>
          </a:p>
        </p:txBody>
      </p:sp>
    </p:spTree>
  </p:cSld>
  <p:clrMapOvr>
    <a:masterClrMapping/>
  </p:clrMapOvr>
</p:sld>
</file>

<file path=ppt/slides/slide1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3473" name="Title 1"/>
          <p:cNvSpPr>
            <a:spLocks noGrp="1"/>
          </p:cNvSpPr>
          <p:nvPr>
            <p:ph type="title"/>
          </p:nvPr>
        </p:nvSpPr>
        <p:spPr>
          <a:xfrm>
            <a:off x="612775" y="228600"/>
            <a:ext cx="8153400" cy="990600"/>
          </a:xfrm>
        </p:spPr>
        <p:txBody>
          <a:bodyPr>
            <a:normAutofit/>
          </a:bodyPr>
          <a:lstStyle/>
          <a:p>
            <a:pPr eaLnBrk="1" hangingPunct="1"/>
            <a:r>
              <a:rPr lang="en-US" altLang="en-US" sz="3200">
                <a:ea typeface="ＭＳ Ｐゴシック" charset="-128"/>
              </a:rPr>
              <a:t>Step 4: Don</a:t>
            </a:r>
            <a:r>
              <a:rPr lang="ja-JP" altLang="en-US" sz="3200">
                <a:ea typeface="ＭＳ Ｐゴシック" charset="-128"/>
              </a:rPr>
              <a:t>’</a:t>
            </a:r>
            <a:r>
              <a:rPr lang="en-US" altLang="ja-JP" sz="3200">
                <a:ea typeface="ＭＳ Ｐゴシック" charset="-128"/>
              </a:rPr>
              <a:t>t forget valuation fundamentals</a:t>
            </a:r>
            <a:endParaRPr lang="en-US" altLang="en-US" sz="3200">
              <a:ea typeface="ＭＳ Ｐゴシック" charset="-128"/>
            </a:endParaRPr>
          </a:p>
        </p:txBody>
      </p:sp>
      <p:sp>
        <p:nvSpPr>
          <p:cNvPr id="233474" name="Content Placeholder 2"/>
          <p:cNvSpPr>
            <a:spLocks noGrp="1"/>
          </p:cNvSpPr>
          <p:nvPr>
            <p:ph sz="quarter" idx="1"/>
          </p:nvPr>
        </p:nvSpPr>
        <p:spPr>
          <a:xfrm>
            <a:off x="612775" y="1600200"/>
            <a:ext cx="8153400" cy="4495800"/>
          </a:xfrm>
        </p:spPr>
        <p:txBody>
          <a:bodyPr>
            <a:normAutofit fontScale="85000" lnSpcReduction="10000"/>
          </a:bodyPr>
          <a:lstStyle/>
          <a:p>
            <a:pPr marL="320040" indent="-320040" eaLnBrk="1" fontAlgn="auto" hangingPunct="1">
              <a:spcAft>
                <a:spcPts val="0"/>
              </a:spcAft>
              <a:buFont typeface="Wingdings"/>
              <a:buChar char=""/>
              <a:defRPr/>
            </a:pPr>
            <a:r>
              <a:rPr lang="en-US" dirty="0" smtClean="0">
                <a:ea typeface="+mn-ea"/>
                <a:cs typeface="+mn-cs"/>
              </a:rPr>
              <a:t>To complete the valuation, you need to assume an expected growth rate. As with any business, assumptions about growth have to be consistent with reinvestment assumptions. In the long term,</a:t>
            </a:r>
          </a:p>
          <a:p>
            <a:pPr marL="0" indent="0" algn="ctr" eaLnBrk="1" fontAlgn="auto" hangingPunct="1">
              <a:spcAft>
                <a:spcPts val="0"/>
              </a:spcAft>
              <a:buFont typeface="Wingdings" charset="0"/>
              <a:buNone/>
              <a:defRPr/>
            </a:pPr>
            <a:r>
              <a:rPr lang="en-US" dirty="0" smtClean="0">
                <a:ea typeface="+mn-ea"/>
                <a:cs typeface="+mn-cs"/>
              </a:rPr>
              <a:t>Reinvestment rate = Expected growth rate/Return on capital</a:t>
            </a:r>
          </a:p>
          <a:p>
            <a:pPr marL="320040" indent="-320040" eaLnBrk="1" fontAlgn="auto" hangingPunct="1">
              <a:spcAft>
                <a:spcPts val="0"/>
              </a:spcAft>
              <a:buFont typeface="Wingdings"/>
              <a:buChar char=""/>
              <a:defRPr/>
            </a:pPr>
            <a:r>
              <a:rPr lang="en-US" dirty="0" smtClean="0">
                <a:ea typeface="+mn-ea"/>
                <a:cs typeface="+mn-cs"/>
              </a:rPr>
              <a:t>In this case, we will assume a 2% growth rate in perpetuity and a 20% return on capital.</a:t>
            </a:r>
          </a:p>
          <a:p>
            <a:pPr marL="0" indent="0" algn="ctr" eaLnBrk="1" fontAlgn="auto" hangingPunct="1">
              <a:spcAft>
                <a:spcPts val="0"/>
              </a:spcAft>
              <a:buFont typeface="Wingdings" charset="0"/>
              <a:buNone/>
              <a:defRPr/>
            </a:pPr>
            <a:r>
              <a:rPr lang="en-US" dirty="0" smtClean="0">
                <a:ea typeface="+mn-ea"/>
                <a:cs typeface="+mn-cs"/>
              </a:rPr>
              <a:t>Reinvestment rate = g/ ROC = 2%/ 20% = 10%</a:t>
            </a:r>
          </a:p>
          <a:p>
            <a:pPr marL="320040" indent="-320040" eaLnBrk="1" fontAlgn="auto" hangingPunct="1">
              <a:spcAft>
                <a:spcPts val="0"/>
              </a:spcAft>
              <a:buFont typeface="Wingdings"/>
              <a:buChar char=""/>
              <a:defRPr/>
            </a:pPr>
            <a:r>
              <a:rPr lang="en-US" dirty="0" smtClean="0">
                <a:ea typeface="+mn-ea"/>
                <a:cs typeface="+mn-cs"/>
              </a:rPr>
              <a:t>Even if the restaurant does not grow in size, this reinvestment is what you need to make to keep the restaurant both looking good (remodeling) and working well (new ovens and appliances).</a:t>
            </a:r>
          </a:p>
          <a:p>
            <a:pPr marL="0" indent="0" eaLnBrk="1" fontAlgn="auto" hangingPunct="1">
              <a:spcAft>
                <a:spcPts val="0"/>
              </a:spcAft>
              <a:buFont typeface="Wingdings" charset="0"/>
              <a:buNone/>
              <a:defRPr/>
            </a:pPr>
            <a:endParaRPr lang="en-US" dirty="0">
              <a:ea typeface="+mn-ea"/>
              <a:cs typeface="+mn-cs"/>
            </a:endParaRPr>
          </a:p>
        </p:txBody>
      </p:sp>
      <p:sp>
        <p:nvSpPr>
          <p:cNvPr id="293891" name="Footer Placeholder 3"/>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5" name="Slide Number Placeholder 4"/>
          <p:cNvSpPr>
            <a:spLocks noGrp="1"/>
          </p:cNvSpPr>
          <p:nvPr>
            <p:ph type="sldNum"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098A3B0A-241B-F740-8471-8B9496C1940A}" type="slidenum">
              <a:rPr lang="en-US" altLang="en-US" sz="1200">
                <a:solidFill>
                  <a:srgbClr val="FFFFFF"/>
                </a:solidFill>
              </a:rPr>
              <a:pPr>
                <a:lnSpc>
                  <a:spcPct val="80000"/>
                </a:lnSpc>
              </a:pPr>
              <a:t>140</a:t>
            </a:fld>
            <a:endParaRPr lang="en-US" altLang="en-US" sz="1200">
              <a:solidFill>
                <a:srgbClr val="FFFFFF"/>
              </a:solidFill>
            </a:endParaRPr>
          </a:p>
        </p:txBody>
      </p:sp>
    </p:spTree>
  </p:cSld>
  <p:clrMapOvr>
    <a:masterClrMapping/>
  </p:clrMapOvr>
</p:sld>
</file>

<file path=ppt/slides/slide1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5937" name="Title 1"/>
          <p:cNvSpPr>
            <a:spLocks noGrp="1"/>
          </p:cNvSpPr>
          <p:nvPr>
            <p:ph type="title"/>
          </p:nvPr>
        </p:nvSpPr>
        <p:spPr>
          <a:xfrm>
            <a:off x="612775" y="228600"/>
            <a:ext cx="8153400" cy="990600"/>
          </a:xfrm>
        </p:spPr>
        <p:txBody>
          <a:bodyPr/>
          <a:lstStyle/>
          <a:p>
            <a:pPr eaLnBrk="1" hangingPunct="1"/>
            <a:r>
              <a:rPr lang="en-US" altLang="en-US">
                <a:ea typeface="ＭＳ Ｐゴシック" charset="-128"/>
              </a:rPr>
              <a:t>Step 5: Complete the valuation</a:t>
            </a:r>
          </a:p>
        </p:txBody>
      </p:sp>
      <p:sp>
        <p:nvSpPr>
          <p:cNvPr id="235522" name="Content Placeholder 2"/>
          <p:cNvSpPr>
            <a:spLocks noGrp="1"/>
          </p:cNvSpPr>
          <p:nvPr>
            <p:ph sz="quarter" idx="1"/>
          </p:nvPr>
        </p:nvSpPr>
        <p:spPr>
          <a:xfrm>
            <a:off x="612775" y="1600200"/>
            <a:ext cx="8153400" cy="4495800"/>
          </a:xfrm>
        </p:spPr>
        <p:txBody>
          <a:bodyPr>
            <a:normAutofit/>
          </a:bodyPr>
          <a:lstStyle/>
          <a:p>
            <a:pPr eaLnBrk="1" hangingPunct="1">
              <a:lnSpc>
                <a:spcPct val="80000"/>
              </a:lnSpc>
            </a:pPr>
            <a:r>
              <a:rPr lang="en-US" altLang="en-US" sz="2400">
                <a:ea typeface="ＭＳ Ｐゴシック" charset="-128"/>
              </a:rPr>
              <a:t>Inputs to valuation</a:t>
            </a:r>
          </a:p>
          <a:p>
            <a:pPr lvl="1" eaLnBrk="1" hangingPunct="1">
              <a:lnSpc>
                <a:spcPct val="80000"/>
              </a:lnSpc>
            </a:pPr>
            <a:r>
              <a:rPr lang="en-US" altLang="en-US" sz="2000">
                <a:ea typeface="ＭＳ Ｐゴシック" charset="-128"/>
              </a:rPr>
              <a:t>Adjusted EBIT = $ 296,000</a:t>
            </a:r>
          </a:p>
          <a:p>
            <a:pPr lvl="1" eaLnBrk="1" hangingPunct="1">
              <a:lnSpc>
                <a:spcPct val="80000"/>
              </a:lnSpc>
            </a:pPr>
            <a:r>
              <a:rPr lang="en-US" altLang="en-US" sz="2000">
                <a:ea typeface="ＭＳ Ｐゴシック" charset="-128"/>
              </a:rPr>
              <a:t>Tax rate = 40%</a:t>
            </a:r>
          </a:p>
          <a:p>
            <a:pPr lvl="1" eaLnBrk="1" hangingPunct="1">
              <a:lnSpc>
                <a:spcPct val="80000"/>
              </a:lnSpc>
            </a:pPr>
            <a:r>
              <a:rPr lang="en-US" altLang="en-US" sz="2000">
                <a:ea typeface="ＭＳ Ｐゴシック" charset="-128"/>
              </a:rPr>
              <a:t>Cost of capital = 13.25%</a:t>
            </a:r>
          </a:p>
          <a:p>
            <a:pPr lvl="1" eaLnBrk="1" hangingPunct="1">
              <a:lnSpc>
                <a:spcPct val="80000"/>
              </a:lnSpc>
            </a:pPr>
            <a:r>
              <a:rPr lang="en-US" altLang="en-US" sz="2000">
                <a:ea typeface="ＭＳ Ｐゴシック" charset="-128"/>
              </a:rPr>
              <a:t>Expected growth rate = 2%</a:t>
            </a:r>
          </a:p>
          <a:p>
            <a:pPr lvl="1" eaLnBrk="1" hangingPunct="1">
              <a:lnSpc>
                <a:spcPct val="80000"/>
              </a:lnSpc>
            </a:pPr>
            <a:r>
              <a:rPr lang="en-US" altLang="en-US" sz="2000">
                <a:ea typeface="ＭＳ Ｐゴシック" charset="-128"/>
              </a:rPr>
              <a:t>Reinvestment rate (RIR) = 10%</a:t>
            </a:r>
          </a:p>
          <a:p>
            <a:pPr eaLnBrk="1" hangingPunct="1">
              <a:lnSpc>
                <a:spcPct val="80000"/>
              </a:lnSpc>
            </a:pPr>
            <a:r>
              <a:rPr lang="en-US" altLang="en-US" sz="2400">
                <a:ea typeface="ＭＳ Ｐゴシック" charset="-128"/>
              </a:rPr>
              <a:t>Valuation</a:t>
            </a:r>
          </a:p>
          <a:p>
            <a:pPr lvl="1" eaLnBrk="1" hangingPunct="1">
              <a:lnSpc>
                <a:spcPct val="80000"/>
              </a:lnSpc>
              <a:buFont typeface="Wingdings 2" charset="2"/>
              <a:buNone/>
            </a:pPr>
            <a:r>
              <a:rPr lang="en-US" altLang="en-US" sz="2000">
                <a:ea typeface="ＭＳ Ｐゴシック" charset="-128"/>
              </a:rPr>
              <a:t>Value of the restaurant = Expected FCFF next year / (Cost of capital –g)</a:t>
            </a:r>
          </a:p>
          <a:p>
            <a:pPr lvl="1" eaLnBrk="1" hangingPunct="1">
              <a:lnSpc>
                <a:spcPct val="80000"/>
              </a:lnSpc>
              <a:buFont typeface="Wingdings 2" charset="2"/>
              <a:buNone/>
            </a:pPr>
            <a:r>
              <a:rPr lang="en-US" altLang="en-US" sz="2000">
                <a:ea typeface="ＭＳ Ｐゴシック" charset="-128"/>
              </a:rPr>
              <a:t>= Expected EBIT next year (1- tax rate) (1- RIR)/ (Cost of capital –g) </a:t>
            </a:r>
          </a:p>
          <a:p>
            <a:pPr lvl="1" eaLnBrk="1" hangingPunct="1">
              <a:lnSpc>
                <a:spcPct val="80000"/>
              </a:lnSpc>
              <a:buFont typeface="Wingdings 2" charset="2"/>
              <a:buNone/>
            </a:pPr>
            <a:r>
              <a:rPr lang="en-US" altLang="en-US" sz="2000">
                <a:ea typeface="ＭＳ Ｐゴシック" charset="-128"/>
              </a:rPr>
              <a:t>				= 296,000 (1.02) (1-.4) (1-.10)/ (.1325 - .02)</a:t>
            </a:r>
          </a:p>
          <a:p>
            <a:pPr lvl="1" eaLnBrk="1" hangingPunct="1">
              <a:lnSpc>
                <a:spcPct val="80000"/>
              </a:lnSpc>
              <a:buFont typeface="Wingdings 2" charset="2"/>
              <a:buNone/>
            </a:pPr>
            <a:r>
              <a:rPr lang="en-US" altLang="en-US" sz="2000">
                <a:ea typeface="ＭＳ Ｐゴシック" charset="-128"/>
              </a:rPr>
              <a:t>				= $1.449  million</a:t>
            </a:r>
          </a:p>
          <a:p>
            <a:pPr lvl="1" eaLnBrk="1" hangingPunct="1">
              <a:lnSpc>
                <a:spcPct val="80000"/>
              </a:lnSpc>
              <a:buFont typeface="Wingdings 2" charset="2"/>
              <a:buNone/>
            </a:pPr>
            <a:r>
              <a:rPr lang="en-US" altLang="en-US" sz="2000">
                <a:ea typeface="ＭＳ Ｐゴシック" charset="-128"/>
              </a:rPr>
              <a:t>Value of equity in restaurant = $1.449 million - $0.928 million (PV of leases) b= $ 0.521 million   </a:t>
            </a:r>
          </a:p>
          <a:p>
            <a:pPr eaLnBrk="1" hangingPunct="1">
              <a:lnSpc>
                <a:spcPct val="80000"/>
              </a:lnSpc>
            </a:pPr>
            <a:endParaRPr lang="en-US" altLang="en-US" sz="2400">
              <a:ea typeface="ＭＳ Ｐゴシック" charset="-128"/>
            </a:endParaRPr>
          </a:p>
        </p:txBody>
      </p:sp>
      <p:sp>
        <p:nvSpPr>
          <p:cNvPr id="295939" name="Footer Placeholder 3"/>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5" name="Slide Number Placeholder 4"/>
          <p:cNvSpPr>
            <a:spLocks noGrp="1"/>
          </p:cNvSpPr>
          <p:nvPr>
            <p:ph type="sldNum"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AF014176-D4E4-4644-9718-9F9A18EB463A}" type="slidenum">
              <a:rPr lang="en-US" altLang="en-US" sz="1200">
                <a:solidFill>
                  <a:srgbClr val="FFFFFF"/>
                </a:solidFill>
              </a:rPr>
              <a:pPr>
                <a:lnSpc>
                  <a:spcPct val="80000"/>
                </a:lnSpc>
              </a:pPr>
              <a:t>141</a:t>
            </a:fld>
            <a:endParaRPr lang="en-US" altLang="en-US" sz="1200">
              <a:solidFill>
                <a:srgbClr val="FFFFFF"/>
              </a:solidFill>
            </a:endParaRPr>
          </a:p>
        </p:txBody>
      </p:sp>
    </p:spTree>
  </p:cSld>
  <p:clrMapOvr>
    <a:masterClrMapping/>
  </p:clrMapOvr>
</p:sld>
</file>

<file path=ppt/slides/slide1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7985" name="Title 1"/>
          <p:cNvSpPr>
            <a:spLocks noGrp="1"/>
          </p:cNvSpPr>
          <p:nvPr>
            <p:ph type="title"/>
          </p:nvPr>
        </p:nvSpPr>
        <p:spPr>
          <a:xfrm>
            <a:off x="612775" y="228600"/>
            <a:ext cx="8153400" cy="990600"/>
          </a:xfrm>
        </p:spPr>
        <p:txBody>
          <a:bodyPr/>
          <a:lstStyle/>
          <a:p>
            <a:pPr eaLnBrk="1" hangingPunct="1"/>
            <a:r>
              <a:rPr lang="en-US" altLang="en-US">
                <a:ea typeface="ＭＳ Ｐゴシック" charset="-128"/>
              </a:rPr>
              <a:t>Step 6: Consider the effect of illiquidity</a:t>
            </a:r>
          </a:p>
        </p:txBody>
      </p:sp>
      <p:sp>
        <p:nvSpPr>
          <p:cNvPr id="237570" name="Content Placeholder 2"/>
          <p:cNvSpPr>
            <a:spLocks noGrp="1"/>
          </p:cNvSpPr>
          <p:nvPr>
            <p:ph sz="quarter" idx="1"/>
          </p:nvPr>
        </p:nvSpPr>
        <p:spPr>
          <a:xfrm>
            <a:off x="612775" y="1600200"/>
            <a:ext cx="8153400" cy="4495800"/>
          </a:xfrm>
        </p:spPr>
        <p:txBody>
          <a:bodyPr>
            <a:normAutofit/>
          </a:bodyPr>
          <a:lstStyle/>
          <a:p>
            <a:pPr eaLnBrk="1" hangingPunct="1">
              <a:lnSpc>
                <a:spcPct val="80000"/>
              </a:lnSpc>
            </a:pPr>
            <a:r>
              <a:rPr lang="en-US" altLang="en-US" sz="2600">
                <a:ea typeface="ＭＳ Ｐゴシック" charset="-128"/>
              </a:rPr>
              <a:t>In private company valuation, illiquidity is a constant theme. All the talk, though, seems to lead to a rule of thumb. The illiquidity discount for a private firm is between 20-30% and does not vary across private firms.</a:t>
            </a:r>
          </a:p>
          <a:p>
            <a:pPr eaLnBrk="1" hangingPunct="1">
              <a:lnSpc>
                <a:spcPct val="80000"/>
              </a:lnSpc>
            </a:pPr>
            <a:r>
              <a:rPr lang="en-US" altLang="en-US" sz="2600">
                <a:ea typeface="ＭＳ Ｐゴシック" charset="-128"/>
              </a:rPr>
              <a:t>But illiquidity should vary across:</a:t>
            </a:r>
          </a:p>
          <a:p>
            <a:pPr lvl="1" eaLnBrk="1" hangingPunct="1">
              <a:lnSpc>
                <a:spcPct val="80000"/>
              </a:lnSpc>
            </a:pPr>
            <a:r>
              <a:rPr lang="en-US" altLang="en-US" sz="2200" u="sng">
                <a:ea typeface="ＭＳ Ｐゴシック" charset="-128"/>
              </a:rPr>
              <a:t>Companies</a:t>
            </a:r>
            <a:r>
              <a:rPr lang="en-US" altLang="en-US" sz="2200">
                <a:ea typeface="ＭＳ Ｐゴシック" charset="-128"/>
              </a:rPr>
              <a:t>: Healthier and larger companies, with more liquid assets, should have smaller discounts than money-losing smaller businesses with more illiquid assets.</a:t>
            </a:r>
          </a:p>
          <a:p>
            <a:pPr lvl="1" eaLnBrk="1" hangingPunct="1">
              <a:lnSpc>
                <a:spcPct val="80000"/>
              </a:lnSpc>
            </a:pPr>
            <a:r>
              <a:rPr lang="en-US" altLang="en-US" sz="2200" u="sng">
                <a:ea typeface="ＭＳ Ｐゴシック" charset="-128"/>
              </a:rPr>
              <a:t>Time</a:t>
            </a:r>
            <a:r>
              <a:rPr lang="en-US" altLang="en-US" sz="2200">
                <a:ea typeface="ＭＳ Ｐゴシック" charset="-128"/>
              </a:rPr>
              <a:t>: Liquidity is worth more when the economy is doing badly and credit is tough to come by than when markets are booming. </a:t>
            </a:r>
          </a:p>
          <a:p>
            <a:pPr lvl="1" eaLnBrk="1" hangingPunct="1">
              <a:lnSpc>
                <a:spcPct val="80000"/>
              </a:lnSpc>
            </a:pPr>
            <a:r>
              <a:rPr lang="en-US" altLang="en-US" sz="2200" u="sng">
                <a:ea typeface="ＭＳ Ｐゴシック" charset="-128"/>
              </a:rPr>
              <a:t>Buyers</a:t>
            </a:r>
            <a:r>
              <a:rPr lang="en-US" altLang="en-US" sz="2200">
                <a:ea typeface="ＭＳ Ｐゴシック" charset="-128"/>
              </a:rPr>
              <a:t>: Liquidity is worth more to buyers who have shorter time horizons and greater cash needs than for longer term investors who don</a:t>
            </a:r>
            <a:r>
              <a:rPr lang="ja-JP" altLang="en-US" sz="2200">
                <a:ea typeface="ＭＳ Ｐゴシック" charset="-128"/>
              </a:rPr>
              <a:t>’</a:t>
            </a:r>
            <a:r>
              <a:rPr lang="en-US" altLang="ja-JP" sz="2200">
                <a:ea typeface="ＭＳ Ｐゴシック" charset="-128"/>
              </a:rPr>
              <a:t>t need the cash and are willing to hold the investment.</a:t>
            </a:r>
            <a:endParaRPr lang="en-US" altLang="en-US" sz="2200">
              <a:ea typeface="ＭＳ Ｐゴシック" charset="-128"/>
            </a:endParaRPr>
          </a:p>
        </p:txBody>
      </p:sp>
      <p:sp>
        <p:nvSpPr>
          <p:cNvPr id="297987" name="Footer Placeholder 3"/>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5" name="Slide Number Placeholder 4"/>
          <p:cNvSpPr>
            <a:spLocks noGrp="1"/>
          </p:cNvSpPr>
          <p:nvPr>
            <p:ph type="sldNum"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90B23006-8EA2-0141-8E42-65636D953E5A}" type="slidenum">
              <a:rPr lang="en-US" altLang="en-US" sz="1200">
                <a:solidFill>
                  <a:srgbClr val="FFFFFF"/>
                </a:solidFill>
              </a:rPr>
              <a:pPr>
                <a:lnSpc>
                  <a:spcPct val="80000"/>
                </a:lnSpc>
              </a:pPr>
              <a:t>142</a:t>
            </a:fld>
            <a:endParaRPr lang="en-US" altLang="en-US" sz="1200">
              <a:solidFill>
                <a:srgbClr val="FFFFFF"/>
              </a:solidFill>
            </a:endParaRPr>
          </a:p>
        </p:txBody>
      </p:sp>
    </p:spTree>
  </p:cSld>
  <p:clrMapOvr>
    <a:masterClrMapping/>
  </p:clrMapOvr>
</p:sld>
</file>

<file path=ppt/slides/slide1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9617" name="Title 1"/>
          <p:cNvSpPr>
            <a:spLocks noGrp="1"/>
          </p:cNvSpPr>
          <p:nvPr>
            <p:ph type="title"/>
          </p:nvPr>
        </p:nvSpPr>
        <p:spPr>
          <a:xfrm>
            <a:off x="612775" y="228600"/>
            <a:ext cx="8153400" cy="990600"/>
          </a:xfrm>
        </p:spPr>
        <p:txBody>
          <a:bodyPr>
            <a:normAutofit fontScale="90000"/>
          </a:bodyPr>
          <a:lstStyle/>
          <a:p>
            <a:pPr eaLnBrk="1" fontAlgn="auto" hangingPunct="1">
              <a:spcAft>
                <a:spcPts val="0"/>
              </a:spcAft>
              <a:defRPr/>
            </a:pPr>
            <a:r>
              <a:rPr lang="en-US" smtClean="0">
                <a:ea typeface="+mj-ea"/>
                <a:cs typeface="+mj-cs"/>
              </a:rPr>
              <a:t>The Standard Approach: Illiquidity discount based on illiquid publicly traded assets</a:t>
            </a:r>
            <a:endParaRPr lang="en-US">
              <a:ea typeface="+mj-ea"/>
              <a:cs typeface="+mj-cs"/>
            </a:endParaRPr>
          </a:p>
        </p:txBody>
      </p:sp>
      <p:sp>
        <p:nvSpPr>
          <p:cNvPr id="239618" name="Content Placeholder 2"/>
          <p:cNvSpPr>
            <a:spLocks noGrp="1"/>
          </p:cNvSpPr>
          <p:nvPr>
            <p:ph sz="quarter" idx="1"/>
          </p:nvPr>
        </p:nvSpPr>
        <p:spPr>
          <a:xfrm>
            <a:off x="612775" y="1600200"/>
            <a:ext cx="8153400" cy="4495800"/>
          </a:xfrm>
        </p:spPr>
        <p:txBody>
          <a:bodyPr>
            <a:normAutofit/>
          </a:bodyPr>
          <a:lstStyle/>
          <a:p>
            <a:pPr eaLnBrk="1" hangingPunct="1">
              <a:lnSpc>
                <a:spcPct val="80000"/>
              </a:lnSpc>
            </a:pPr>
            <a:r>
              <a:rPr lang="en-US" altLang="en-US" sz="2600" u="sng">
                <a:ea typeface="ＭＳ Ｐゴシック" charset="-128"/>
              </a:rPr>
              <a:t>Restricted stoc</a:t>
            </a:r>
            <a:r>
              <a:rPr lang="en-US" altLang="en-US" sz="2600">
                <a:ea typeface="ＭＳ Ｐゴシック" charset="-128"/>
              </a:rPr>
              <a:t>k: These are stock issued by publicly traded companies to the market that bypass the SEC registration process but the stock cannot be traded for one year after the issue.</a:t>
            </a:r>
          </a:p>
          <a:p>
            <a:pPr eaLnBrk="1" hangingPunct="1">
              <a:lnSpc>
                <a:spcPct val="80000"/>
              </a:lnSpc>
            </a:pPr>
            <a:r>
              <a:rPr lang="en-US" altLang="en-US" sz="2600" u="sng">
                <a:ea typeface="ＭＳ Ｐゴシック" charset="-128"/>
              </a:rPr>
              <a:t>Pre-IPO transactions</a:t>
            </a:r>
            <a:r>
              <a:rPr lang="en-US" altLang="en-US" sz="2600">
                <a:ea typeface="ＭＳ Ｐゴシック" charset="-128"/>
              </a:rPr>
              <a:t>: These are transactions prior to initial public offerings where equity investors in the private firm buy (sell) each other</a:t>
            </a:r>
            <a:r>
              <a:rPr lang="ja-JP" altLang="en-US" sz="2600">
                <a:ea typeface="ＭＳ Ｐゴシック" charset="-128"/>
              </a:rPr>
              <a:t>’</a:t>
            </a:r>
            <a:r>
              <a:rPr lang="en-US" altLang="ja-JP" sz="2600">
                <a:ea typeface="ＭＳ Ｐゴシック" charset="-128"/>
              </a:rPr>
              <a:t>s stakes.</a:t>
            </a:r>
          </a:p>
          <a:p>
            <a:pPr eaLnBrk="1" hangingPunct="1">
              <a:lnSpc>
                <a:spcPct val="80000"/>
              </a:lnSpc>
            </a:pPr>
            <a:r>
              <a:rPr lang="en-US" altLang="en-US" sz="2600">
                <a:ea typeface="ＭＳ Ｐゴシック" charset="-128"/>
              </a:rPr>
              <a:t>In both cases, the discount is estimated the be the difference between the market price of the liquid asset and the observed transaction price of the illiquid asset.</a:t>
            </a:r>
          </a:p>
          <a:p>
            <a:pPr lvl="1" eaLnBrk="1" hangingPunct="1">
              <a:lnSpc>
                <a:spcPct val="80000"/>
              </a:lnSpc>
            </a:pPr>
            <a:r>
              <a:rPr lang="en-US" altLang="en-US" sz="2200">
                <a:ea typeface="ＭＳ Ｐゴシック" charset="-128"/>
              </a:rPr>
              <a:t>Discount Restricted stock = Stock price – Price on restricted stock offering</a:t>
            </a:r>
          </a:p>
          <a:p>
            <a:pPr lvl="1" eaLnBrk="1" hangingPunct="1">
              <a:lnSpc>
                <a:spcPct val="80000"/>
              </a:lnSpc>
            </a:pPr>
            <a:r>
              <a:rPr lang="en-US" altLang="en-US" sz="2200">
                <a:ea typeface="ＭＳ Ｐゴシック" charset="-128"/>
              </a:rPr>
              <a:t>Discount</a:t>
            </a:r>
            <a:r>
              <a:rPr lang="en-US" altLang="en-US" sz="2200" baseline="-25000">
                <a:ea typeface="ＭＳ Ｐゴシック" charset="-128"/>
              </a:rPr>
              <a:t>IPO</a:t>
            </a:r>
            <a:r>
              <a:rPr lang="en-US" altLang="en-US" sz="2200">
                <a:ea typeface="ＭＳ Ｐゴシック" charset="-128"/>
              </a:rPr>
              <a:t> = IPO offering price – Price on pre-IPO transaction </a:t>
            </a:r>
          </a:p>
          <a:p>
            <a:pPr eaLnBrk="1" hangingPunct="1">
              <a:lnSpc>
                <a:spcPct val="80000"/>
              </a:lnSpc>
            </a:pPr>
            <a:endParaRPr lang="en-US" altLang="en-US" sz="2600">
              <a:ea typeface="ＭＳ Ｐゴシック" charset="-128"/>
            </a:endParaRPr>
          </a:p>
        </p:txBody>
      </p:sp>
      <p:sp>
        <p:nvSpPr>
          <p:cNvPr id="300035" name="Footer Placeholder 3"/>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5" name="Slide Number Placeholder 4"/>
          <p:cNvSpPr>
            <a:spLocks noGrp="1"/>
          </p:cNvSpPr>
          <p:nvPr>
            <p:ph type="sldNum"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AD96FAA5-259D-D945-9EE1-E08DE280A425}" type="slidenum">
              <a:rPr lang="en-US" altLang="en-US" sz="1200">
                <a:solidFill>
                  <a:srgbClr val="FFFFFF"/>
                </a:solidFill>
              </a:rPr>
              <a:pPr>
                <a:lnSpc>
                  <a:spcPct val="80000"/>
                </a:lnSpc>
              </a:pPr>
              <a:t>143</a:t>
            </a:fld>
            <a:endParaRPr lang="en-US" altLang="en-US" sz="1200">
              <a:solidFill>
                <a:srgbClr val="FFFFFF"/>
              </a:solidFill>
            </a:endParaRPr>
          </a:p>
        </p:txBody>
      </p:sp>
    </p:spTree>
  </p:cSld>
  <p:clrMapOvr>
    <a:masterClrMapping/>
  </p:clrMapOvr>
</p:sld>
</file>

<file path=ppt/slides/slide1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2081" name="Title 1"/>
          <p:cNvSpPr>
            <a:spLocks noGrp="1"/>
          </p:cNvSpPr>
          <p:nvPr>
            <p:ph type="title"/>
          </p:nvPr>
        </p:nvSpPr>
        <p:spPr>
          <a:xfrm>
            <a:off x="612775" y="228600"/>
            <a:ext cx="8153400" cy="990600"/>
          </a:xfrm>
        </p:spPr>
        <p:txBody>
          <a:bodyPr/>
          <a:lstStyle/>
          <a:p>
            <a:pPr eaLnBrk="1" hangingPunct="1"/>
            <a:r>
              <a:rPr lang="en-US" altLang="en-US">
                <a:ea typeface="ＭＳ Ｐゴシック" charset="-128"/>
              </a:rPr>
              <a:t>The Restricted Stock Discount</a:t>
            </a:r>
          </a:p>
        </p:txBody>
      </p:sp>
      <p:sp>
        <p:nvSpPr>
          <p:cNvPr id="241666" name="Content Placeholder 2"/>
          <p:cNvSpPr>
            <a:spLocks noGrp="1"/>
          </p:cNvSpPr>
          <p:nvPr>
            <p:ph sz="quarter" idx="1"/>
          </p:nvPr>
        </p:nvSpPr>
        <p:spPr>
          <a:xfrm>
            <a:off x="612775" y="1600200"/>
            <a:ext cx="8153400" cy="4495800"/>
          </a:xfrm>
        </p:spPr>
        <p:txBody>
          <a:bodyPr>
            <a:normAutofit fontScale="70000" lnSpcReduction="20000"/>
          </a:bodyPr>
          <a:lstStyle/>
          <a:p>
            <a:pPr marL="320040" indent="-320040" eaLnBrk="1" fontAlgn="auto" hangingPunct="1">
              <a:spcAft>
                <a:spcPts val="0"/>
              </a:spcAft>
              <a:buFont typeface="Wingdings"/>
              <a:buChar char=""/>
              <a:defRPr/>
            </a:pPr>
            <a:r>
              <a:rPr lang="en-US" dirty="0" smtClean="0">
                <a:ea typeface="+mn-ea"/>
                <a:cs typeface="+mn-cs"/>
              </a:rPr>
              <a:t>Aggregate discount studies</a:t>
            </a:r>
          </a:p>
          <a:p>
            <a:pPr marL="640080" lvl="1" indent="-274320" eaLnBrk="1" fontAlgn="auto" hangingPunct="1">
              <a:spcAft>
                <a:spcPts val="0"/>
              </a:spcAft>
              <a:buFont typeface="Wingdings 2"/>
              <a:buChar char=""/>
              <a:defRPr/>
            </a:pPr>
            <a:r>
              <a:rPr lang="en-US" dirty="0" smtClean="0">
                <a:ea typeface="+mn-ea"/>
              </a:rPr>
              <a:t>Maher  examined restricted stock purchases made by four mutual funds in the period 1969-73 and concluded that they traded an average discount of 35.43% on publicly traded stock in the same companies. </a:t>
            </a:r>
          </a:p>
          <a:p>
            <a:pPr marL="640080" lvl="1" indent="-274320" eaLnBrk="1" fontAlgn="auto" hangingPunct="1">
              <a:spcAft>
                <a:spcPts val="0"/>
              </a:spcAft>
              <a:buFont typeface="Wingdings 2"/>
              <a:buChar char=""/>
              <a:defRPr/>
            </a:pPr>
            <a:r>
              <a:rPr lang="en-US" dirty="0" err="1" smtClean="0">
                <a:ea typeface="+mn-ea"/>
              </a:rPr>
              <a:t>Moroney</a:t>
            </a:r>
            <a:r>
              <a:rPr lang="en-US" dirty="0" smtClean="0">
                <a:ea typeface="+mn-ea"/>
              </a:rPr>
              <a:t> reported a mean discount of 35% for acquisitions of 146 restricted stock issues by 10 investment companies, using data from 1970.</a:t>
            </a:r>
          </a:p>
          <a:p>
            <a:pPr marL="640080" lvl="1" indent="-274320" eaLnBrk="1" fontAlgn="auto" hangingPunct="1">
              <a:spcAft>
                <a:spcPts val="0"/>
              </a:spcAft>
              <a:buFont typeface="Wingdings 2"/>
              <a:buChar char=""/>
              <a:defRPr/>
            </a:pPr>
            <a:r>
              <a:rPr lang="en-US" dirty="0" smtClean="0">
                <a:ea typeface="+mn-ea"/>
              </a:rPr>
              <a:t>In a study of restricted stock offerings from the 1980s, Silber (1991) finds that the median discount for restricted stock is 33.75%. </a:t>
            </a:r>
          </a:p>
          <a:p>
            <a:pPr marL="320040" indent="-320040" eaLnBrk="1" fontAlgn="auto" hangingPunct="1">
              <a:spcAft>
                <a:spcPts val="0"/>
              </a:spcAft>
              <a:buFont typeface="Wingdings"/>
              <a:buChar char=""/>
              <a:defRPr/>
            </a:pPr>
            <a:r>
              <a:rPr lang="en-US" dirty="0" smtClean="0">
                <a:ea typeface="+mn-ea"/>
                <a:cs typeface="+mn-cs"/>
              </a:rPr>
              <a:t>Silber related the size of the discount to characteristics of the offering:</a:t>
            </a:r>
          </a:p>
          <a:p>
            <a:pPr marL="365760" lvl="1" indent="0" eaLnBrk="1" fontAlgn="auto" hangingPunct="1">
              <a:spcAft>
                <a:spcPts val="0"/>
              </a:spcAft>
              <a:buFont typeface="Wingdings 2" charset="0"/>
              <a:buNone/>
              <a:defRPr/>
            </a:pPr>
            <a:r>
              <a:rPr lang="en-US" dirty="0" smtClean="0">
                <a:ea typeface="+mn-ea"/>
              </a:rPr>
              <a:t>LN(RPRS) = 4.33 +0.036 LN(REV) - 0.142 LN(RBRT) + 0.174 DERN + 0.332 DCUST</a:t>
            </a:r>
          </a:p>
          <a:p>
            <a:pPr marL="640080" lvl="1" indent="-274320" eaLnBrk="1" fontAlgn="auto" hangingPunct="1">
              <a:spcAft>
                <a:spcPts val="0"/>
              </a:spcAft>
              <a:buFont typeface="Wingdings 2"/>
              <a:buChar char=""/>
              <a:defRPr/>
            </a:pPr>
            <a:r>
              <a:rPr lang="en-US" dirty="0" smtClean="0">
                <a:ea typeface="+mn-ea"/>
              </a:rPr>
              <a:t>RPRS = Relative price of restricted stock (to publicly traded stock)</a:t>
            </a:r>
          </a:p>
          <a:p>
            <a:pPr marL="640080" lvl="1" indent="-274320" eaLnBrk="1" fontAlgn="auto" hangingPunct="1">
              <a:spcAft>
                <a:spcPts val="0"/>
              </a:spcAft>
              <a:buFont typeface="Wingdings 2"/>
              <a:buChar char=""/>
              <a:defRPr/>
            </a:pPr>
            <a:r>
              <a:rPr lang="en-US" dirty="0" smtClean="0">
                <a:ea typeface="+mn-ea"/>
              </a:rPr>
              <a:t>REV = Revenues of the private firm (in millions of dollars)</a:t>
            </a:r>
          </a:p>
          <a:p>
            <a:pPr marL="640080" lvl="1" indent="-274320" eaLnBrk="1" fontAlgn="auto" hangingPunct="1">
              <a:spcAft>
                <a:spcPts val="0"/>
              </a:spcAft>
              <a:buFont typeface="Wingdings 2"/>
              <a:buChar char=""/>
              <a:defRPr/>
            </a:pPr>
            <a:r>
              <a:rPr lang="en-US" dirty="0" smtClean="0">
                <a:ea typeface="+mn-ea"/>
              </a:rPr>
              <a:t>RBRT = Restricted Block relative to Total Common Stock in %</a:t>
            </a:r>
          </a:p>
          <a:p>
            <a:pPr marL="640080" lvl="1" indent="-274320" eaLnBrk="1" fontAlgn="auto" hangingPunct="1">
              <a:spcAft>
                <a:spcPts val="0"/>
              </a:spcAft>
              <a:buFont typeface="Wingdings 2"/>
              <a:buChar char=""/>
              <a:defRPr/>
            </a:pPr>
            <a:r>
              <a:rPr lang="en-US" dirty="0" smtClean="0">
                <a:ea typeface="+mn-ea"/>
              </a:rPr>
              <a:t>DERN = 1 if earnings are positive; 0 if earnings are negative;</a:t>
            </a:r>
          </a:p>
          <a:p>
            <a:pPr marL="640080" lvl="1" indent="-274320" eaLnBrk="1" fontAlgn="auto" hangingPunct="1">
              <a:spcAft>
                <a:spcPts val="0"/>
              </a:spcAft>
              <a:buFont typeface="Wingdings 2"/>
              <a:buChar char=""/>
              <a:defRPr/>
            </a:pPr>
            <a:r>
              <a:rPr lang="en-US" dirty="0" smtClean="0">
                <a:ea typeface="+mn-ea"/>
              </a:rPr>
              <a:t>DCUST = 1 if there is a customer relationship with the investor; 0 otherwise;</a:t>
            </a:r>
          </a:p>
          <a:p>
            <a:pPr marL="640080" lvl="1" indent="-274320" eaLnBrk="1" fontAlgn="auto" hangingPunct="1">
              <a:spcAft>
                <a:spcPts val="0"/>
              </a:spcAft>
              <a:buFont typeface="Wingdings 2"/>
              <a:buChar char=""/>
              <a:defRPr/>
            </a:pPr>
            <a:endParaRPr lang="en-US" dirty="0" smtClean="0">
              <a:ea typeface="+mn-ea"/>
            </a:endParaRPr>
          </a:p>
          <a:p>
            <a:pPr marL="320040" indent="-320040" eaLnBrk="1" fontAlgn="auto" hangingPunct="1">
              <a:spcAft>
                <a:spcPts val="0"/>
              </a:spcAft>
              <a:buFont typeface="Wingdings"/>
              <a:buChar char=""/>
              <a:defRPr/>
            </a:pPr>
            <a:endParaRPr lang="en-US" dirty="0">
              <a:ea typeface="+mn-ea"/>
              <a:cs typeface="+mn-cs"/>
            </a:endParaRPr>
          </a:p>
        </p:txBody>
      </p:sp>
      <p:sp>
        <p:nvSpPr>
          <p:cNvPr id="302083" name="Footer Placeholder 3"/>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5" name="Slide Number Placeholder 4"/>
          <p:cNvSpPr>
            <a:spLocks noGrp="1"/>
          </p:cNvSpPr>
          <p:nvPr>
            <p:ph type="sldNum"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CEEC0F9C-5597-E745-BC97-9645CEDF51DB}" type="slidenum">
              <a:rPr lang="en-US" altLang="en-US" sz="1200">
                <a:solidFill>
                  <a:srgbClr val="FFFFFF"/>
                </a:solidFill>
              </a:rPr>
              <a:pPr>
                <a:lnSpc>
                  <a:spcPct val="80000"/>
                </a:lnSpc>
              </a:pPr>
              <a:t>144</a:t>
            </a:fld>
            <a:endParaRPr lang="en-US" altLang="en-US" sz="1200">
              <a:solidFill>
                <a:srgbClr val="FFFFFF"/>
              </a:solidFill>
            </a:endParaRPr>
          </a:p>
        </p:txBody>
      </p:sp>
    </p:spTree>
  </p:cSld>
  <p:clrMapOvr>
    <a:masterClrMapping/>
  </p:clrMapOvr>
</p:sld>
</file>

<file path=ppt/slides/slide1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3713" name="Title 1"/>
          <p:cNvSpPr>
            <a:spLocks noGrp="1"/>
          </p:cNvSpPr>
          <p:nvPr>
            <p:ph type="title"/>
          </p:nvPr>
        </p:nvSpPr>
        <p:spPr>
          <a:xfrm>
            <a:off x="612775" y="228600"/>
            <a:ext cx="8153400" cy="990600"/>
          </a:xfrm>
        </p:spPr>
        <p:txBody>
          <a:bodyPr>
            <a:normAutofit fontScale="90000"/>
          </a:bodyPr>
          <a:lstStyle/>
          <a:p>
            <a:pPr eaLnBrk="1" fontAlgn="auto" hangingPunct="1">
              <a:spcAft>
                <a:spcPts val="0"/>
              </a:spcAft>
              <a:defRPr/>
            </a:pPr>
            <a:r>
              <a:rPr lang="en-US" smtClean="0">
                <a:ea typeface="+mj-ea"/>
                <a:cs typeface="+mj-cs"/>
              </a:rPr>
              <a:t>Cross sectional differences in Illiquidity: Extending the Silber regression</a:t>
            </a:r>
            <a:endParaRPr lang="en-US">
              <a:ea typeface="+mj-ea"/>
              <a:cs typeface="+mj-cs"/>
            </a:endParaRPr>
          </a:p>
        </p:txBody>
      </p:sp>
      <p:pic>
        <p:nvPicPr>
          <p:cNvPr id="304130" name="Content Placeholder 3"/>
          <p:cNvPicPr>
            <a:picLocks noGrp="1" noChangeAspect="1" noChangeArrowheads="1"/>
          </p:cNvPicPr>
          <p:nvPr>
            <p:ph sz="quarter" idx="1"/>
          </p:nvPr>
        </p:nvPicPr>
        <p:blipFill>
          <a:blip r:embed="rId3">
            <a:extLst>
              <a:ext uri="{28A0092B-C50C-407E-A947-70E740481C1C}">
                <a14:useLocalDpi xmlns:a14="http://schemas.microsoft.com/office/drawing/2010/main" val="0"/>
              </a:ext>
            </a:extLst>
          </a:blip>
          <a:srcRect l="-11922" r="-11922"/>
          <a:stretch>
            <a:fillRect/>
          </a:stretch>
        </p:blipFill>
        <p:spPr>
          <a:xfrm>
            <a:off x="612775" y="1600200"/>
            <a:ext cx="8153400" cy="4495800"/>
          </a:xfrm>
        </p:spPr>
      </p:pic>
      <p:sp>
        <p:nvSpPr>
          <p:cNvPr id="304131" name="Footer Placeholder 3"/>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5" name="Slide Number Placeholder 4"/>
          <p:cNvSpPr>
            <a:spLocks noGrp="1"/>
          </p:cNvSpPr>
          <p:nvPr>
            <p:ph type="sldNum"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7F6E618E-7368-8C46-8C2D-1F03DFE29CEB}" type="slidenum">
              <a:rPr lang="en-US" altLang="en-US" sz="1200">
                <a:solidFill>
                  <a:srgbClr val="FFFFFF"/>
                </a:solidFill>
              </a:rPr>
              <a:pPr>
                <a:lnSpc>
                  <a:spcPct val="80000"/>
                </a:lnSpc>
              </a:pPr>
              <a:t>145</a:t>
            </a:fld>
            <a:endParaRPr lang="en-US" altLang="en-US" sz="1200">
              <a:solidFill>
                <a:srgbClr val="FFFFFF"/>
              </a:solidFill>
            </a:endParaRPr>
          </a:p>
        </p:txBody>
      </p:sp>
    </p:spTree>
  </p:cSld>
  <p:clrMapOvr>
    <a:masterClrMapping/>
  </p:clrMapOvr>
</p:sld>
</file>

<file path=ppt/slides/slide1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6177" name="Title 1"/>
          <p:cNvSpPr>
            <a:spLocks noGrp="1"/>
          </p:cNvSpPr>
          <p:nvPr>
            <p:ph type="title"/>
          </p:nvPr>
        </p:nvSpPr>
        <p:spPr>
          <a:xfrm>
            <a:off x="612775" y="228600"/>
            <a:ext cx="8153400" cy="990600"/>
          </a:xfrm>
        </p:spPr>
        <p:txBody>
          <a:bodyPr/>
          <a:lstStyle/>
          <a:p>
            <a:pPr eaLnBrk="1" hangingPunct="1"/>
            <a:r>
              <a:rPr lang="en-US" altLang="en-US">
                <a:ea typeface="ＭＳ Ｐゴシック" charset="-128"/>
              </a:rPr>
              <a:t>The IPO discount: Pricing on pre-IPO transactions (in 5 months prior to IPO)</a:t>
            </a:r>
          </a:p>
        </p:txBody>
      </p:sp>
      <p:graphicFrame>
        <p:nvGraphicFramePr>
          <p:cNvPr id="306178" name="Object 2"/>
          <p:cNvGraphicFramePr>
            <a:graphicFrameLocks noGrp="1" noChangeAspect="1"/>
          </p:cNvGraphicFramePr>
          <p:nvPr>
            <p:ph sz="quarter" idx="1"/>
          </p:nvPr>
        </p:nvGraphicFramePr>
        <p:xfrm>
          <a:off x="1504950" y="1600200"/>
          <a:ext cx="6369050" cy="4495800"/>
        </p:xfrm>
        <a:graphic>
          <a:graphicData uri="http://schemas.openxmlformats.org/presentationml/2006/ole">
            <mc:AlternateContent xmlns:mc="http://schemas.openxmlformats.org/markup-compatibility/2006">
              <mc:Choice xmlns:v="urn:schemas-microsoft-com:vml" Requires="v">
                <p:oleObj spid="_x0000_s306225" name="Document" r:id="rId4" imgW="21942857" imgH="15492063" progId="Word.Document.12">
                  <p:link updateAutomatic="1"/>
                </p:oleObj>
              </mc:Choice>
              <mc:Fallback>
                <p:oleObj name="Document" r:id="rId4" imgW="21942857" imgH="15492063" progId="Word.Document.12">
                  <p:link updateAutomatic="1"/>
                  <p:pic>
                    <p:nvPicPr>
                      <p:cNvPr id="0" name="Object 2"/>
                      <p:cNvPicPr>
                        <a:picLocks noGrp="1"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504950" y="1600200"/>
                        <a:ext cx="6369050" cy="4495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7"/>
                                </a:schemeClr>
                              </a:outerShdw>
                            </a:effectLst>
                          </a14:hiddenEffects>
                        </a:ext>
                      </a:extLst>
                    </p:spPr>
                  </p:pic>
                </p:oleObj>
              </mc:Fallback>
            </mc:AlternateContent>
          </a:graphicData>
        </a:graphic>
      </p:graphicFrame>
      <p:sp>
        <p:nvSpPr>
          <p:cNvPr id="306179" name="Footer Placeholder 3"/>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5" name="Slide Number Placeholder 4"/>
          <p:cNvSpPr>
            <a:spLocks noGrp="1"/>
          </p:cNvSpPr>
          <p:nvPr>
            <p:ph type="sldNum"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DB1A8C06-53C3-F84B-867E-78BD5F87AC95}" type="slidenum">
              <a:rPr lang="en-US" altLang="en-US" sz="1200">
                <a:solidFill>
                  <a:srgbClr val="FFFFFF"/>
                </a:solidFill>
              </a:rPr>
              <a:pPr>
                <a:lnSpc>
                  <a:spcPct val="80000"/>
                </a:lnSpc>
              </a:pPr>
              <a:t>146</a:t>
            </a:fld>
            <a:endParaRPr lang="en-US" altLang="en-US" sz="1200">
              <a:solidFill>
                <a:srgbClr val="FFFFFF"/>
              </a:solidFill>
            </a:endParaRPr>
          </a:p>
        </p:txBody>
      </p:sp>
    </p:spTree>
  </p:cSld>
  <p:clrMapOvr>
    <a:masterClrMapping/>
  </p:clrMapOvr>
</p:sld>
</file>

<file path=ppt/slides/slide1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8225" name="Title 1"/>
          <p:cNvSpPr>
            <a:spLocks noGrp="1"/>
          </p:cNvSpPr>
          <p:nvPr>
            <p:ph type="title"/>
          </p:nvPr>
        </p:nvSpPr>
        <p:spPr>
          <a:xfrm>
            <a:off x="612775" y="228600"/>
            <a:ext cx="8153400" cy="990600"/>
          </a:xfrm>
        </p:spPr>
        <p:txBody>
          <a:bodyPr/>
          <a:lstStyle/>
          <a:p>
            <a:pPr eaLnBrk="1" hangingPunct="1"/>
            <a:r>
              <a:rPr lang="en-US" altLang="en-US">
                <a:ea typeface="ＭＳ Ｐゴシック" charset="-128"/>
              </a:rPr>
              <a:t>The </a:t>
            </a:r>
            <a:r>
              <a:rPr lang="ja-JP" altLang="en-US">
                <a:ea typeface="ＭＳ Ｐゴシック" charset="-128"/>
              </a:rPr>
              <a:t>“</a:t>
            </a:r>
            <a:r>
              <a:rPr lang="en-US" altLang="ja-JP">
                <a:ea typeface="ＭＳ Ｐゴシック" charset="-128"/>
              </a:rPr>
              <a:t>sampling</a:t>
            </a:r>
            <a:r>
              <a:rPr lang="ja-JP" altLang="en-US">
                <a:ea typeface="ＭＳ Ｐゴシック" charset="-128"/>
              </a:rPr>
              <a:t>”</a:t>
            </a:r>
            <a:r>
              <a:rPr lang="en-US" altLang="ja-JP">
                <a:ea typeface="ＭＳ Ｐゴシック" charset="-128"/>
              </a:rPr>
              <a:t> problem</a:t>
            </a:r>
            <a:endParaRPr lang="en-US" altLang="en-US">
              <a:ea typeface="ＭＳ Ｐゴシック" charset="-128"/>
            </a:endParaRPr>
          </a:p>
        </p:txBody>
      </p:sp>
      <p:sp>
        <p:nvSpPr>
          <p:cNvPr id="291842" name="Content Placeholder 2"/>
          <p:cNvSpPr>
            <a:spLocks noGrp="1"/>
          </p:cNvSpPr>
          <p:nvPr>
            <p:ph sz="quarter" idx="1"/>
          </p:nvPr>
        </p:nvSpPr>
        <p:spPr>
          <a:xfrm>
            <a:off x="612775" y="1600200"/>
            <a:ext cx="8153400" cy="4495800"/>
          </a:xfrm>
        </p:spPr>
        <p:txBody>
          <a:bodyPr>
            <a:normAutofit/>
          </a:bodyPr>
          <a:lstStyle/>
          <a:p>
            <a:pPr eaLnBrk="1" hangingPunct="1">
              <a:lnSpc>
                <a:spcPct val="80000"/>
              </a:lnSpc>
            </a:pPr>
            <a:r>
              <a:rPr lang="en-US" altLang="en-US" sz="2400">
                <a:ea typeface="ＭＳ Ｐゴシック" charset="-128"/>
              </a:rPr>
              <a:t>With both restricted stock and the IPO studies, there is a significant sampling bias problem.</a:t>
            </a:r>
          </a:p>
          <a:p>
            <a:pPr lvl="1" eaLnBrk="1" hangingPunct="1">
              <a:lnSpc>
                <a:spcPct val="80000"/>
              </a:lnSpc>
            </a:pPr>
            <a:r>
              <a:rPr lang="en-US" altLang="en-US" sz="2000">
                <a:ea typeface="ＭＳ Ｐゴシック" charset="-128"/>
              </a:rPr>
              <a:t>The companies that make restricted stock offerings are likely to be small, troubled firms that have run out of conventional financing options.</a:t>
            </a:r>
          </a:p>
          <a:p>
            <a:pPr lvl="1" eaLnBrk="1" hangingPunct="1">
              <a:lnSpc>
                <a:spcPct val="80000"/>
              </a:lnSpc>
            </a:pPr>
            <a:r>
              <a:rPr lang="en-US" altLang="en-US" sz="2000">
                <a:ea typeface="ＭＳ Ｐゴシック" charset="-128"/>
              </a:rPr>
              <a:t>The types of IPOs where equity investors sell their stake in the five months prior to the IPO at a huge discount are likely to be IPOs that have significant pricing uncertainty associated with them.</a:t>
            </a:r>
          </a:p>
          <a:p>
            <a:pPr eaLnBrk="1" hangingPunct="1">
              <a:lnSpc>
                <a:spcPct val="80000"/>
              </a:lnSpc>
            </a:pPr>
            <a:r>
              <a:rPr lang="en-US" altLang="en-US" sz="2400">
                <a:ea typeface="ＭＳ Ｐゴシック" charset="-128"/>
              </a:rPr>
              <a:t>With restricted stock, the magnitude of the sampling bias was estimated by comparing the discount on all private placements to the discount on restricted stock offerings. One study concluded that the </a:t>
            </a:r>
            <a:r>
              <a:rPr lang="ja-JP" altLang="en-US" sz="2400">
                <a:ea typeface="ＭＳ Ｐゴシック" charset="-128"/>
              </a:rPr>
              <a:t>“</a:t>
            </a:r>
            <a:r>
              <a:rPr lang="en-US" altLang="ja-JP" sz="2400">
                <a:ea typeface="ＭＳ Ｐゴシック" charset="-128"/>
              </a:rPr>
              <a:t>illiquidity</a:t>
            </a:r>
            <a:r>
              <a:rPr lang="ja-JP" altLang="en-US" sz="2400">
                <a:ea typeface="ＭＳ Ｐゴシック" charset="-128"/>
              </a:rPr>
              <a:t>”</a:t>
            </a:r>
            <a:r>
              <a:rPr lang="en-US" altLang="ja-JP" sz="2400">
                <a:ea typeface="ＭＳ Ｐゴシック" charset="-128"/>
              </a:rPr>
              <a:t> alone accounted for a discount of less than 10% (leaving the balance of 20-25% to be explained by sampling problems).</a:t>
            </a:r>
            <a:endParaRPr lang="en-US" altLang="en-US" sz="2400">
              <a:ea typeface="ＭＳ Ｐゴシック" charset="-128"/>
            </a:endParaRPr>
          </a:p>
        </p:txBody>
      </p:sp>
      <p:sp>
        <p:nvSpPr>
          <p:cNvPr id="308227" name="Footer Placeholder 3"/>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5" name="Slide Number Placeholder 4"/>
          <p:cNvSpPr>
            <a:spLocks noGrp="1"/>
          </p:cNvSpPr>
          <p:nvPr>
            <p:ph type="sldNum"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82B9845F-2235-A749-AAE3-A5C5C98E53BB}" type="slidenum">
              <a:rPr lang="en-US" altLang="en-US" sz="1200">
                <a:solidFill>
                  <a:srgbClr val="FFFFFF"/>
                </a:solidFill>
              </a:rPr>
              <a:pPr>
                <a:lnSpc>
                  <a:spcPct val="80000"/>
                </a:lnSpc>
              </a:pPr>
              <a:t>147</a:t>
            </a:fld>
            <a:endParaRPr lang="en-US" altLang="en-US" sz="1200">
              <a:solidFill>
                <a:srgbClr val="FFFFFF"/>
              </a:solidFill>
            </a:endParaRPr>
          </a:p>
        </p:txBody>
      </p:sp>
    </p:spTree>
  </p:cSld>
  <p:clrMapOvr>
    <a:masterClrMapping/>
  </p:clrMapOvr>
</p:sld>
</file>

<file path=ppt/slides/slide1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0273" name="Title 1"/>
          <p:cNvSpPr>
            <a:spLocks noGrp="1"/>
          </p:cNvSpPr>
          <p:nvPr>
            <p:ph type="title"/>
          </p:nvPr>
        </p:nvSpPr>
        <p:spPr>
          <a:xfrm>
            <a:off x="612775" y="228600"/>
            <a:ext cx="8153400" cy="990600"/>
          </a:xfrm>
        </p:spPr>
        <p:txBody>
          <a:bodyPr/>
          <a:lstStyle/>
          <a:p>
            <a:pPr eaLnBrk="1" hangingPunct="1"/>
            <a:r>
              <a:rPr lang="en-US" altLang="en-US">
                <a:ea typeface="ＭＳ Ｐゴシック" charset="-128"/>
              </a:rPr>
              <a:t>An alternative approach: Use the whole sample</a:t>
            </a:r>
          </a:p>
        </p:txBody>
      </p:sp>
      <p:sp>
        <p:nvSpPr>
          <p:cNvPr id="293890" name="Content Placeholder 2"/>
          <p:cNvSpPr>
            <a:spLocks noGrp="1"/>
          </p:cNvSpPr>
          <p:nvPr>
            <p:ph sz="quarter" idx="1"/>
          </p:nvPr>
        </p:nvSpPr>
        <p:spPr>
          <a:xfrm>
            <a:off x="612775" y="1600200"/>
            <a:ext cx="8153400" cy="4495800"/>
          </a:xfrm>
        </p:spPr>
        <p:txBody>
          <a:bodyPr>
            <a:normAutofit/>
          </a:bodyPr>
          <a:lstStyle/>
          <a:p>
            <a:pPr eaLnBrk="1" hangingPunct="1">
              <a:lnSpc>
                <a:spcPct val="80000"/>
              </a:lnSpc>
            </a:pPr>
            <a:r>
              <a:rPr lang="en-US" altLang="en-US" sz="2200">
                <a:ea typeface="ＭＳ Ｐゴシック" charset="-128"/>
              </a:rPr>
              <a:t>All traded assets are illiquid. The bid ask spread, measuring the difference between the price at which you can buy and sell the asset at the same point in time is the illiquidity measure. </a:t>
            </a:r>
          </a:p>
          <a:p>
            <a:pPr eaLnBrk="1" hangingPunct="1">
              <a:lnSpc>
                <a:spcPct val="80000"/>
              </a:lnSpc>
            </a:pPr>
            <a:r>
              <a:rPr lang="en-US" altLang="en-US" sz="2200">
                <a:ea typeface="ＭＳ Ｐゴシック" charset="-128"/>
              </a:rPr>
              <a:t>We can regress the bid-ask spread (as a percent of the price) against variables that can be measured for a private firm (such as revenues, cash flow generating capacity, type of assets, variance in operating income) and are also available for publicly traded firms.</a:t>
            </a:r>
          </a:p>
          <a:p>
            <a:pPr eaLnBrk="1" hangingPunct="1">
              <a:lnSpc>
                <a:spcPct val="80000"/>
              </a:lnSpc>
            </a:pPr>
            <a:r>
              <a:rPr lang="en-US" altLang="en-US" sz="2200">
                <a:ea typeface="ＭＳ Ｐゴシック" charset="-128"/>
              </a:rPr>
              <a:t>Using data from the end of 2000, for instance, we regressed the bid-ask spread against annual revenues, a dummy variable for positive earnings (DERN: 0 if negative and 1 if positive), cash as a percent of firm value and trading volume. </a:t>
            </a:r>
          </a:p>
          <a:p>
            <a:pPr marL="320675" lvl="1" indent="0" eaLnBrk="1" hangingPunct="1">
              <a:lnSpc>
                <a:spcPct val="80000"/>
              </a:lnSpc>
              <a:buFont typeface="Wingdings 2" charset="2"/>
              <a:buNone/>
            </a:pPr>
            <a:r>
              <a:rPr lang="en-US" altLang="en-US" sz="1900">
                <a:ea typeface="ＭＳ Ｐゴシック" charset="-128"/>
              </a:rPr>
              <a:t>Spread = 0.145 – 0.0022 ln (Annual Revenues) -0.015 (DERN) – 0.016 (Cash/Firm Value) – 0.11 ($ Monthly trading volume/ Firm Value)</a:t>
            </a:r>
          </a:p>
          <a:p>
            <a:pPr marL="320675" lvl="1" indent="0" eaLnBrk="1" hangingPunct="1">
              <a:lnSpc>
                <a:spcPct val="80000"/>
              </a:lnSpc>
              <a:buFont typeface="Wingdings 2" charset="2"/>
              <a:buNone/>
            </a:pPr>
            <a:r>
              <a:rPr lang="en-US" altLang="en-US" sz="1900">
                <a:ea typeface="ＭＳ Ｐゴシック" charset="-128"/>
              </a:rPr>
              <a:t>You could plug in the values for a private firm into this regression (with zero trading volume) and estimate the spread for the firm.  </a:t>
            </a:r>
          </a:p>
        </p:txBody>
      </p:sp>
      <p:sp>
        <p:nvSpPr>
          <p:cNvPr id="310275" name="Footer Placeholder 3"/>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5" name="Slide Number Placeholder 4"/>
          <p:cNvSpPr>
            <a:spLocks noGrp="1"/>
          </p:cNvSpPr>
          <p:nvPr>
            <p:ph type="sldNum"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CE7CCCD6-CED7-D740-A60B-D56DA10F0511}" type="slidenum">
              <a:rPr lang="en-US" altLang="en-US" sz="1200">
                <a:solidFill>
                  <a:srgbClr val="FFFFFF"/>
                </a:solidFill>
              </a:rPr>
              <a:pPr>
                <a:lnSpc>
                  <a:spcPct val="80000"/>
                </a:lnSpc>
              </a:pPr>
              <a:t>148</a:t>
            </a:fld>
            <a:endParaRPr lang="en-US" altLang="en-US" sz="1200">
              <a:solidFill>
                <a:srgbClr val="FFFFFF"/>
              </a:solidFill>
            </a:endParaRPr>
          </a:p>
        </p:txBody>
      </p:sp>
    </p:spTree>
  </p:cSld>
  <p:clrMapOvr>
    <a:masterClrMapping/>
  </p:clrMapOvr>
</p:sld>
</file>

<file path=ppt/slides/slide1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2321" name="Title 1"/>
          <p:cNvSpPr>
            <a:spLocks noGrp="1"/>
          </p:cNvSpPr>
          <p:nvPr>
            <p:ph type="title"/>
          </p:nvPr>
        </p:nvSpPr>
        <p:spPr>
          <a:xfrm>
            <a:off x="612775" y="228600"/>
            <a:ext cx="8153400" cy="990600"/>
          </a:xfrm>
        </p:spPr>
        <p:txBody>
          <a:bodyPr/>
          <a:lstStyle/>
          <a:p>
            <a:pPr eaLnBrk="1" hangingPunct="1"/>
            <a:r>
              <a:rPr lang="en-US" altLang="en-US">
                <a:ea typeface="ＭＳ Ｐゴシック" charset="-128"/>
              </a:rPr>
              <a:t>Estimating the illiquidity discount for the restaurant</a:t>
            </a:r>
          </a:p>
        </p:txBody>
      </p:sp>
      <p:graphicFrame>
        <p:nvGraphicFramePr>
          <p:cNvPr id="6" name="Content Placeholder 5"/>
          <p:cNvGraphicFramePr>
            <a:graphicFrameLocks noGrp="1"/>
          </p:cNvGraphicFramePr>
          <p:nvPr>
            <p:ph sz="quarter" idx="1"/>
          </p:nvPr>
        </p:nvGraphicFramePr>
        <p:xfrm>
          <a:off x="612775" y="1600200"/>
          <a:ext cx="8153400" cy="3664284"/>
        </p:xfrm>
        <a:graphic>
          <a:graphicData uri="http://schemas.openxmlformats.org/drawingml/2006/table">
            <a:tbl>
              <a:tblPr/>
              <a:tblGrid>
                <a:gridCol w="2717800"/>
                <a:gridCol w="2330450"/>
                <a:gridCol w="3105150"/>
              </a:tblGrid>
              <a:tr h="371475">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altLang="en-US" sz="1800" b="1" i="0" u="none" strike="noStrike" cap="none" normalizeH="0" baseline="0">
                          <a:ln>
                            <a:noFill/>
                          </a:ln>
                          <a:solidFill>
                            <a:srgbClr val="FFFFFF"/>
                          </a:solidFill>
                          <a:effectLst/>
                          <a:latin typeface="Times" charset="0"/>
                          <a:ea typeface="ＭＳ Ｐゴシック" charset="-128"/>
                        </a:rPr>
                        <a:t>Approach used</a:t>
                      </a:r>
                    </a:p>
                  </a:txBody>
                  <a:tcPr marL="96158" marR="96158" marT="45728" marB="45728"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chemeClr val="accent1"/>
                    </a:solid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altLang="en-US" sz="1800" b="1" i="0" u="none" strike="noStrike" cap="none" normalizeH="0" baseline="0">
                          <a:ln>
                            <a:noFill/>
                          </a:ln>
                          <a:solidFill>
                            <a:srgbClr val="FFFFFF"/>
                          </a:solidFill>
                          <a:effectLst/>
                          <a:latin typeface="Times" charset="0"/>
                          <a:ea typeface="ＭＳ Ｐゴシック" charset="-128"/>
                        </a:rPr>
                        <a:t>Estimated discount</a:t>
                      </a:r>
                    </a:p>
                  </a:txBody>
                  <a:tcPr marL="96158" marR="96158" marT="45728" marB="45728"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chemeClr val="accent1"/>
                    </a:solid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altLang="en-US" sz="1800" b="1" i="0" u="none" strike="noStrike" cap="none" normalizeH="0" baseline="0">
                          <a:ln>
                            <a:noFill/>
                          </a:ln>
                          <a:solidFill>
                            <a:srgbClr val="FFFFFF"/>
                          </a:solidFill>
                          <a:effectLst/>
                          <a:latin typeface="Times" charset="0"/>
                          <a:ea typeface="ＭＳ Ｐゴシック" charset="-128"/>
                        </a:rPr>
                        <a:t>Value of restaurant</a:t>
                      </a:r>
                    </a:p>
                  </a:txBody>
                  <a:tcPr marL="96158" marR="96158" marT="45728" marB="45728"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chemeClr val="accent1"/>
                    </a:solidFill>
                  </a:tcPr>
                </a:tc>
              </a:tr>
              <a:tr h="639763">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altLang="en-US" sz="1800" b="0" i="0" u="none" strike="noStrike" cap="none" normalizeH="0" baseline="0">
                          <a:ln>
                            <a:noFill/>
                          </a:ln>
                          <a:solidFill>
                            <a:srgbClr val="000000"/>
                          </a:solidFill>
                          <a:effectLst/>
                          <a:latin typeface="Times" charset="0"/>
                          <a:ea typeface="ＭＳ Ｐゴシック" charset="-128"/>
                        </a:rPr>
                        <a:t>Bludgeon (Fixed discount)</a:t>
                      </a:r>
                    </a:p>
                  </a:txBody>
                  <a:tcPr marL="96158" marR="96158" marT="45728" marB="45728"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CDCDC"/>
                    </a:solid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altLang="en-US" sz="1800" b="0" i="0" u="none" strike="noStrike" cap="none" normalizeH="0" baseline="0">
                          <a:ln>
                            <a:noFill/>
                          </a:ln>
                          <a:solidFill>
                            <a:srgbClr val="000000"/>
                          </a:solidFill>
                          <a:effectLst/>
                          <a:latin typeface="Times" charset="0"/>
                          <a:ea typeface="ＭＳ Ｐゴシック" charset="-128"/>
                        </a:rPr>
                        <a:t>25%</a:t>
                      </a:r>
                    </a:p>
                  </a:txBody>
                  <a:tcPr marL="96158" marR="96158" marT="45728" marB="45728"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CDCDC"/>
                    </a:solid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altLang="en-US" sz="1800" b="0" i="0" u="none" strike="noStrike" cap="none" normalizeH="0" baseline="0">
                          <a:ln>
                            <a:noFill/>
                          </a:ln>
                          <a:solidFill>
                            <a:srgbClr val="000000"/>
                          </a:solidFill>
                          <a:effectLst/>
                          <a:latin typeface="Times" charset="0"/>
                          <a:ea typeface="ＭＳ Ｐゴシック" charset="-128"/>
                        </a:rPr>
                        <a:t>$0.521 (1- .25) = $0.391 million</a:t>
                      </a:r>
                    </a:p>
                  </a:txBody>
                  <a:tcPr marL="96158" marR="96158" marT="45728" marB="45728"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CDCDC"/>
                    </a:solidFill>
                  </a:tcPr>
                </a:tc>
              </a:tr>
              <a:tr h="1463675">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altLang="en-US" sz="1800" b="0" i="0" u="none" strike="noStrike" cap="none" normalizeH="0" baseline="0">
                          <a:ln>
                            <a:noFill/>
                          </a:ln>
                          <a:solidFill>
                            <a:srgbClr val="000000"/>
                          </a:solidFill>
                          <a:effectLst/>
                          <a:latin typeface="Times" charset="0"/>
                          <a:ea typeface="ＭＳ Ｐゴシック" charset="-128"/>
                        </a:rPr>
                        <a:t>Refined Bludgeon (Fixed discount with adjustment for revenue size/ profitability)</a:t>
                      </a:r>
                    </a:p>
                  </a:txBody>
                  <a:tcPr marL="96158" marR="96158" marT="45728" marB="45728"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EEEEE"/>
                    </a:solid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altLang="en-US" sz="1800" b="0" i="0" u="none" strike="noStrike" cap="none" normalizeH="0" baseline="0">
                          <a:ln>
                            <a:noFill/>
                          </a:ln>
                          <a:solidFill>
                            <a:srgbClr val="000000"/>
                          </a:solidFill>
                          <a:effectLst/>
                          <a:latin typeface="Times" charset="0"/>
                          <a:ea typeface="ＭＳ Ｐゴシック" charset="-128"/>
                        </a:rPr>
                        <a:t>28.75% </a:t>
                      </a:r>
                    </a:p>
                    <a:p>
                      <a:pPr marL="0" marR="0" lvl="0" indent="0" algn="l" defTabSz="457200" rtl="0" eaLnBrk="1" fontAlgn="base" latinLnBrk="0" hangingPunct="1">
                        <a:lnSpc>
                          <a:spcPct val="100000"/>
                        </a:lnSpc>
                        <a:spcBef>
                          <a:spcPct val="0"/>
                        </a:spcBef>
                        <a:spcAft>
                          <a:spcPct val="0"/>
                        </a:spcAft>
                        <a:buClrTx/>
                        <a:buSzTx/>
                        <a:buFontTx/>
                        <a:buNone/>
                        <a:tabLst/>
                      </a:pPr>
                      <a:r>
                        <a:rPr kumimoji="0" lang="en-US" altLang="en-US" sz="1800" b="0" i="0" u="none" strike="noStrike" cap="none" normalizeH="0" baseline="0">
                          <a:ln>
                            <a:noFill/>
                          </a:ln>
                          <a:solidFill>
                            <a:srgbClr val="000000"/>
                          </a:solidFill>
                          <a:effectLst/>
                          <a:latin typeface="Times" charset="0"/>
                          <a:ea typeface="ＭＳ Ｐゴシック" charset="-128"/>
                        </a:rPr>
                        <a:t>(Silber adjustment for small revenues and positive profits to a base discount of 25%)</a:t>
                      </a:r>
                    </a:p>
                  </a:txBody>
                  <a:tcPr marL="96158" marR="96158" marT="45728" marB="45728"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EEEEE"/>
                    </a:solid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altLang="en-US" sz="1800" b="0" i="0" u="none" strike="noStrike" cap="none" normalizeH="0" baseline="0">
                          <a:ln>
                            <a:noFill/>
                          </a:ln>
                          <a:solidFill>
                            <a:srgbClr val="000000"/>
                          </a:solidFill>
                          <a:effectLst/>
                          <a:latin typeface="Times" charset="0"/>
                          <a:ea typeface="ＭＳ Ｐゴシック" charset="-128"/>
                        </a:rPr>
                        <a:t>$0.521 (1-.2875) = $0.371 million</a:t>
                      </a:r>
                    </a:p>
                  </a:txBody>
                  <a:tcPr marL="96158" marR="96158" marT="45728" marB="45728"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EEEEE"/>
                    </a:solidFill>
                  </a:tcPr>
                </a:tc>
              </a:tr>
              <a:tr h="1189038">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altLang="en-US" sz="1800" b="0" i="0" u="none" strike="noStrike" cap="none" normalizeH="0" baseline="0">
                          <a:ln>
                            <a:noFill/>
                          </a:ln>
                          <a:solidFill>
                            <a:srgbClr val="000000"/>
                          </a:solidFill>
                          <a:effectLst/>
                          <a:latin typeface="Times" charset="0"/>
                          <a:ea typeface="ＭＳ Ｐゴシック" charset="-128"/>
                        </a:rPr>
                        <a:t>Bid-ask spread regression</a:t>
                      </a:r>
                    </a:p>
                  </a:txBody>
                  <a:tcPr marL="96158" marR="96158" marT="45728" marB="45728"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CDCDC"/>
                    </a:solid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altLang="en-US" sz="1800" b="0" i="0" u="none" strike="noStrike" cap="none" normalizeH="0" baseline="0">
                          <a:ln>
                            <a:noFill/>
                          </a:ln>
                          <a:solidFill>
                            <a:srgbClr val="000000"/>
                          </a:solidFill>
                          <a:effectLst/>
                          <a:latin typeface="Times New Roman" charset="0"/>
                          <a:ea typeface="ＭＳ Ｐゴシック" charset="-128"/>
                        </a:rPr>
                        <a:t>= 0.145 – 0.0022 ln (1.2) -0.015 (1) – 0.016 (.05) – 0.11 (0)= </a:t>
                      </a:r>
                      <a:r>
                        <a:rPr kumimoji="0" lang="en-US" altLang="en-US" sz="1800" b="0" i="0" u="none" strike="noStrike" cap="none" normalizeH="0" baseline="0">
                          <a:ln>
                            <a:noFill/>
                          </a:ln>
                          <a:solidFill>
                            <a:srgbClr val="000000"/>
                          </a:solidFill>
                          <a:effectLst/>
                          <a:latin typeface="Times" charset="0"/>
                          <a:ea typeface="ＭＳ Ｐゴシック" charset="-128"/>
                        </a:rPr>
                        <a:t>12.88%</a:t>
                      </a:r>
                    </a:p>
                  </a:txBody>
                  <a:tcPr marL="96158" marR="96158" marT="45728" marB="45728"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CDCDC"/>
                    </a:solid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altLang="en-US" sz="1800" b="0" i="0" u="none" strike="noStrike" cap="none" normalizeH="0" baseline="0">
                          <a:ln>
                            <a:noFill/>
                          </a:ln>
                          <a:solidFill>
                            <a:srgbClr val="000000"/>
                          </a:solidFill>
                          <a:effectLst/>
                          <a:latin typeface="Times" charset="0"/>
                          <a:ea typeface="ＭＳ Ｐゴシック" charset="-128"/>
                        </a:rPr>
                        <a:t>$0.521 (1-.1288) = $0.454 million</a:t>
                      </a:r>
                    </a:p>
                  </a:txBody>
                  <a:tcPr marL="96158" marR="96158" marT="45728" marB="45728"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CDCDC"/>
                    </a:solidFill>
                  </a:tcPr>
                </a:tc>
              </a:tr>
            </a:tbl>
          </a:graphicData>
        </a:graphic>
      </p:graphicFrame>
      <p:sp>
        <p:nvSpPr>
          <p:cNvPr id="312344" name="Footer Placeholder 3"/>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5" name="Slide Number Placeholder 4"/>
          <p:cNvSpPr>
            <a:spLocks noGrp="1"/>
          </p:cNvSpPr>
          <p:nvPr>
            <p:ph type="sldNum"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02D75A65-F28C-9C4E-8F86-2C87825F0355}" type="slidenum">
              <a:rPr lang="en-US" altLang="en-US" sz="1200">
                <a:solidFill>
                  <a:srgbClr val="FFFFFF"/>
                </a:solidFill>
              </a:rPr>
              <a:pPr>
                <a:lnSpc>
                  <a:spcPct val="80000"/>
                </a:lnSpc>
              </a:pPr>
              <a:t>149</a:t>
            </a:fld>
            <a:endParaRPr lang="en-US" altLang="en-US" sz="1200">
              <a:solidFill>
                <a:srgbClr val="FFFFFF"/>
              </a:solidFill>
            </a:endParaRPr>
          </a:p>
        </p:txBody>
      </p:sp>
    </p:spTree>
  </p:cSld>
  <p:clrMapOvr>
    <a:masterClrMapping/>
  </p:clrMapOvr>
</p:sld>
</file>

<file path=ppt/slides/slide1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4369" name="Title 1"/>
          <p:cNvSpPr>
            <a:spLocks noGrp="1"/>
          </p:cNvSpPr>
          <p:nvPr>
            <p:ph type="title"/>
          </p:nvPr>
        </p:nvSpPr>
        <p:spPr>
          <a:xfrm>
            <a:off x="612775" y="228600"/>
            <a:ext cx="8153400" cy="990600"/>
          </a:xfrm>
        </p:spPr>
        <p:txBody>
          <a:bodyPr/>
          <a:lstStyle/>
          <a:p>
            <a:pPr eaLnBrk="1" hangingPunct="1"/>
            <a:r>
              <a:rPr lang="en-US" altLang="en-US">
                <a:ea typeface="ＭＳ Ｐゴシック" charset="-128"/>
              </a:rPr>
              <a:t>II. Private company sold to publicly traded company</a:t>
            </a:r>
          </a:p>
        </p:txBody>
      </p:sp>
      <p:sp>
        <p:nvSpPr>
          <p:cNvPr id="297986" name="Content Placeholder 2"/>
          <p:cNvSpPr>
            <a:spLocks noGrp="1"/>
          </p:cNvSpPr>
          <p:nvPr>
            <p:ph sz="quarter" idx="1"/>
          </p:nvPr>
        </p:nvSpPr>
        <p:spPr>
          <a:xfrm>
            <a:off x="612775" y="1600200"/>
            <a:ext cx="8153400" cy="4495800"/>
          </a:xfrm>
        </p:spPr>
        <p:txBody>
          <a:bodyPr>
            <a:normAutofit/>
          </a:bodyPr>
          <a:lstStyle/>
          <a:p>
            <a:pPr eaLnBrk="1" hangingPunct="1">
              <a:lnSpc>
                <a:spcPct val="80000"/>
              </a:lnSpc>
            </a:pPr>
            <a:r>
              <a:rPr lang="en-US" altLang="en-US" sz="2600">
                <a:ea typeface="ＭＳ Ｐゴシック" charset="-128"/>
              </a:rPr>
              <a:t>The key difference between this scenario and the previous scenario is that the seller of the business is not diversified but the buyer is (or at least the investors in the buyer are). Consequently, they can look at the same firm and see very different amounts of risk in the business with the seller seeing more risk than the buyer.</a:t>
            </a:r>
          </a:p>
          <a:p>
            <a:pPr eaLnBrk="1" hangingPunct="1">
              <a:lnSpc>
                <a:spcPct val="80000"/>
              </a:lnSpc>
            </a:pPr>
            <a:r>
              <a:rPr lang="en-US" altLang="en-US" sz="2600">
                <a:ea typeface="ＭＳ Ｐゴシック" charset="-128"/>
              </a:rPr>
              <a:t>The cash flows may also be affected by the fact that the tax rates for publicly traded companies can diverge from those of private owners.</a:t>
            </a:r>
          </a:p>
          <a:p>
            <a:pPr eaLnBrk="1" hangingPunct="1">
              <a:lnSpc>
                <a:spcPct val="80000"/>
              </a:lnSpc>
            </a:pPr>
            <a:r>
              <a:rPr lang="en-US" altLang="en-US" sz="2600">
                <a:ea typeface="ＭＳ Ｐゴシック" charset="-128"/>
              </a:rPr>
              <a:t>Finally, there should be no illiquidity discount to a public buyer, since investors in the buyer can sell their holdings in a market.</a:t>
            </a:r>
          </a:p>
        </p:txBody>
      </p:sp>
      <p:sp>
        <p:nvSpPr>
          <p:cNvPr id="314371" name="Footer Placeholder 3"/>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5" name="Slide Number Placeholder 4"/>
          <p:cNvSpPr>
            <a:spLocks noGrp="1"/>
          </p:cNvSpPr>
          <p:nvPr>
            <p:ph type="sldNum"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A55E8756-37C3-4744-AA81-1C4E54843A9E}" type="slidenum">
              <a:rPr lang="en-US" altLang="en-US" sz="1200">
                <a:solidFill>
                  <a:srgbClr val="FFFFFF"/>
                </a:solidFill>
              </a:rPr>
              <a:pPr>
                <a:lnSpc>
                  <a:spcPct val="80000"/>
                </a:lnSpc>
              </a:pPr>
              <a:t>150</a:t>
            </a:fld>
            <a:endParaRPr lang="en-US" altLang="en-US" sz="1200">
              <a:solidFill>
                <a:srgbClr val="FFFFFF"/>
              </a:solidFill>
            </a:endParaRPr>
          </a:p>
        </p:txBody>
      </p:sp>
    </p:spTree>
  </p:cSld>
  <p:clrMapOvr>
    <a:masterClrMapping/>
  </p:clrMapOvr>
</p:sld>
</file>

<file path=ppt/slides/slide1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6417" name="Title 1"/>
          <p:cNvSpPr>
            <a:spLocks noGrp="1"/>
          </p:cNvSpPr>
          <p:nvPr>
            <p:ph type="title"/>
          </p:nvPr>
        </p:nvSpPr>
        <p:spPr>
          <a:xfrm>
            <a:off x="612775" y="228600"/>
            <a:ext cx="8153400" cy="990600"/>
          </a:xfrm>
        </p:spPr>
        <p:txBody>
          <a:bodyPr/>
          <a:lstStyle/>
          <a:p>
            <a:pPr eaLnBrk="1" hangingPunct="1"/>
            <a:r>
              <a:rPr lang="en-US" altLang="en-US">
                <a:ea typeface="ＭＳ Ｐゴシック" charset="-128"/>
              </a:rPr>
              <a:t>Revisiting the cost of equity and capital: Restaurant Valuation</a:t>
            </a:r>
          </a:p>
        </p:txBody>
      </p:sp>
      <p:graphicFrame>
        <p:nvGraphicFramePr>
          <p:cNvPr id="4" name="Content Placeholder 3"/>
          <p:cNvGraphicFramePr>
            <a:graphicFrameLocks noGrp="1"/>
          </p:cNvGraphicFramePr>
          <p:nvPr>
            <p:ph sz="quarter" idx="1"/>
          </p:nvPr>
        </p:nvGraphicFramePr>
        <p:xfrm>
          <a:off x="612775" y="1600200"/>
          <a:ext cx="5105400" cy="4270375"/>
        </p:xfrm>
        <a:graphic>
          <a:graphicData uri="http://schemas.openxmlformats.org/drawingml/2006/table">
            <a:tbl>
              <a:tblPr/>
              <a:tblGrid>
                <a:gridCol w="2703513"/>
                <a:gridCol w="1200150"/>
                <a:gridCol w="1201737"/>
              </a:tblGrid>
              <a:tr h="361950">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457200" rtl="0" eaLnBrk="1" fontAlgn="b" latinLnBrk="0" hangingPunct="1">
                        <a:lnSpc>
                          <a:spcPct val="100000"/>
                        </a:lnSpc>
                        <a:spcBef>
                          <a:spcPct val="0"/>
                        </a:spcBef>
                        <a:spcAft>
                          <a:spcPct val="0"/>
                        </a:spcAft>
                        <a:buClrTx/>
                        <a:buSzTx/>
                        <a:buFontTx/>
                        <a:buNone/>
                        <a:tabLst/>
                      </a:pPr>
                      <a:endParaRPr kumimoji="0" lang="en-US" altLang="en-US" sz="1600" b="0" i="0" u="none" strike="noStrike" cap="none" normalizeH="0" baseline="0">
                        <a:ln>
                          <a:noFill/>
                        </a:ln>
                        <a:solidFill>
                          <a:schemeClr val="tx1"/>
                        </a:solidFill>
                        <a:effectLst/>
                        <a:latin typeface="Verdana" charset="0"/>
                        <a:ea typeface="ＭＳ Ｐゴシック" charset="-128"/>
                      </a:endParaRPr>
                    </a:p>
                  </a:txBody>
                  <a:tcPr marL="12700" marR="12700" marT="12700" marB="0"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chemeClr val="tx1"/>
                          </a:solidFill>
                          <a:effectLst/>
                          <a:latin typeface="Verdana" charset="0"/>
                          <a:ea typeface="ＭＳ Ｐゴシック" charset="-128"/>
                        </a:rPr>
                        <a:t>Private</a:t>
                      </a:r>
                    </a:p>
                  </a:txBody>
                  <a:tcPr marL="12700" marR="12700" marT="12700" marB="0"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chemeClr val="tx1"/>
                          </a:solidFill>
                          <a:effectLst/>
                          <a:latin typeface="Verdana" charset="0"/>
                          <a:ea typeface="ＭＳ Ｐゴシック" charset="-128"/>
                        </a:rPr>
                        <a:t>Public</a:t>
                      </a:r>
                    </a:p>
                  </a:txBody>
                  <a:tcPr marL="12700" marR="12700" marT="12700" marB="0"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361950">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457200" rtl="0" eaLnBrk="1" fontAlgn="b"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chemeClr val="tx1"/>
                          </a:solidFill>
                          <a:effectLst/>
                          <a:latin typeface="Verdana" charset="0"/>
                          <a:ea typeface="ＭＳ Ｐゴシック" charset="-128"/>
                        </a:rPr>
                        <a:t>Unlevred beta</a:t>
                      </a:r>
                    </a:p>
                  </a:txBody>
                  <a:tcPr marL="12700" marR="12700" marT="12700" marB="0"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chemeClr val="tx1"/>
                          </a:solidFill>
                          <a:effectLst/>
                          <a:latin typeface="Verdana" charset="0"/>
                          <a:ea typeface="ＭＳ Ｐゴシック" charset="-128"/>
                        </a:rPr>
                        <a:t>2.36</a:t>
                      </a:r>
                    </a:p>
                  </a:txBody>
                  <a:tcPr marL="12700" marR="12700" marT="12700" marB="0"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chemeClr val="tx1"/>
                          </a:solidFill>
                          <a:effectLst/>
                          <a:latin typeface="Verdana" charset="0"/>
                          <a:ea typeface="ＭＳ Ｐゴシック" charset="-128"/>
                        </a:rPr>
                        <a:t>1.18</a:t>
                      </a:r>
                    </a:p>
                  </a:txBody>
                  <a:tcPr marL="12700" marR="12700" marT="12700" marB="0"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361950">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457200" rtl="0" eaLnBrk="1" fontAlgn="b"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chemeClr val="tx1"/>
                          </a:solidFill>
                          <a:effectLst/>
                          <a:latin typeface="Verdana" charset="0"/>
                          <a:ea typeface="ＭＳ Ｐゴシック" charset="-128"/>
                        </a:rPr>
                        <a:t>Debt to equity ratio</a:t>
                      </a:r>
                    </a:p>
                  </a:txBody>
                  <a:tcPr marL="12700" marR="12700" marT="12700" marB="0"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chemeClr val="tx1"/>
                          </a:solidFill>
                          <a:effectLst/>
                          <a:latin typeface="Verdana" charset="0"/>
                          <a:ea typeface="ＭＳ Ｐゴシック" charset="-128"/>
                        </a:rPr>
                        <a:t>14.33%</a:t>
                      </a:r>
                    </a:p>
                  </a:txBody>
                  <a:tcPr marL="12700" marR="12700" marT="12700" marB="0"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chemeClr val="tx1"/>
                          </a:solidFill>
                          <a:effectLst/>
                          <a:latin typeface="Verdana" charset="0"/>
                          <a:ea typeface="ＭＳ Ｐゴシック" charset="-128"/>
                        </a:rPr>
                        <a:t>14.33%</a:t>
                      </a:r>
                    </a:p>
                  </a:txBody>
                  <a:tcPr marL="12700" marR="12700" marT="12700" marB="0"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361950">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457200" rtl="0" eaLnBrk="1" fontAlgn="b"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chemeClr val="tx1"/>
                          </a:solidFill>
                          <a:effectLst/>
                          <a:latin typeface="Verdana" charset="0"/>
                          <a:ea typeface="ＭＳ Ｐゴシック" charset="-128"/>
                        </a:rPr>
                        <a:t>Tax rate</a:t>
                      </a:r>
                    </a:p>
                  </a:txBody>
                  <a:tcPr marL="12700" marR="12700" marT="12700" marB="0"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chemeClr val="tx1"/>
                          </a:solidFill>
                          <a:effectLst/>
                          <a:latin typeface="Verdana" charset="0"/>
                          <a:ea typeface="ＭＳ Ｐゴシック" charset="-128"/>
                        </a:rPr>
                        <a:t>40%</a:t>
                      </a:r>
                    </a:p>
                  </a:txBody>
                  <a:tcPr marL="12700" marR="12700" marT="12700" marB="0"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chemeClr val="tx1"/>
                          </a:solidFill>
                          <a:effectLst/>
                          <a:latin typeface="Verdana" charset="0"/>
                          <a:ea typeface="ＭＳ Ｐゴシック" charset="-128"/>
                        </a:rPr>
                        <a:t>40%</a:t>
                      </a:r>
                    </a:p>
                  </a:txBody>
                  <a:tcPr marL="12700" marR="12700" marT="12700" marB="0"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361950">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457200" rtl="0" eaLnBrk="1" fontAlgn="b"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chemeClr val="tx1"/>
                          </a:solidFill>
                          <a:effectLst/>
                          <a:latin typeface="Verdana" charset="0"/>
                          <a:ea typeface="ＭＳ Ｐゴシック" charset="-128"/>
                        </a:rPr>
                        <a:t>Pre-tax cost of debt</a:t>
                      </a:r>
                    </a:p>
                  </a:txBody>
                  <a:tcPr marL="12700" marR="12700" marT="12700" marB="0"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chemeClr val="tx1"/>
                          </a:solidFill>
                          <a:effectLst/>
                          <a:latin typeface="Verdana" charset="0"/>
                          <a:ea typeface="ＭＳ Ｐゴシック" charset="-128"/>
                        </a:rPr>
                        <a:t>7.50%</a:t>
                      </a:r>
                    </a:p>
                  </a:txBody>
                  <a:tcPr marL="12700" marR="12700" marT="12700" marB="0"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chemeClr val="tx1"/>
                          </a:solidFill>
                          <a:effectLst/>
                          <a:latin typeface="Verdana" charset="0"/>
                          <a:ea typeface="ＭＳ Ｐゴシック" charset="-128"/>
                        </a:rPr>
                        <a:t>7.50%</a:t>
                      </a:r>
                    </a:p>
                  </a:txBody>
                  <a:tcPr marL="12700" marR="12700" marT="12700" marB="0"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361950">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457200" rtl="0" eaLnBrk="1" fontAlgn="b"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chemeClr val="tx1"/>
                          </a:solidFill>
                          <a:effectLst/>
                          <a:latin typeface="Verdana" charset="0"/>
                          <a:ea typeface="ＭＳ Ｐゴシック" charset="-128"/>
                        </a:rPr>
                        <a:t>Levered beta</a:t>
                      </a:r>
                    </a:p>
                  </a:txBody>
                  <a:tcPr marL="12700" marR="12700" marT="12700" marB="0"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chemeClr val="tx1"/>
                          </a:solidFill>
                          <a:effectLst/>
                          <a:latin typeface="Verdana" charset="0"/>
                          <a:ea typeface="ＭＳ Ｐゴシック" charset="-128"/>
                        </a:rPr>
                        <a:t>2.56</a:t>
                      </a:r>
                    </a:p>
                  </a:txBody>
                  <a:tcPr marL="12700" marR="12700" marT="12700" marB="0"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chemeClr val="tx1"/>
                          </a:solidFill>
                          <a:effectLst/>
                          <a:latin typeface="Verdana" charset="0"/>
                          <a:ea typeface="ＭＳ Ｐゴシック" charset="-128"/>
                        </a:rPr>
                        <a:t>1.28</a:t>
                      </a:r>
                    </a:p>
                  </a:txBody>
                  <a:tcPr marL="12700" marR="12700" marT="12700" marB="0"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361950">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457200" rtl="0" eaLnBrk="1" fontAlgn="b"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chemeClr val="tx1"/>
                          </a:solidFill>
                          <a:effectLst/>
                          <a:latin typeface="Verdana" charset="0"/>
                          <a:ea typeface="ＭＳ Ｐゴシック" charset="-128"/>
                        </a:rPr>
                        <a:t>Riskfree rate</a:t>
                      </a:r>
                    </a:p>
                  </a:txBody>
                  <a:tcPr marL="12700" marR="12700" marT="12700" marB="0"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chemeClr val="tx1"/>
                          </a:solidFill>
                          <a:effectLst/>
                          <a:latin typeface="Verdana" charset="0"/>
                          <a:ea typeface="ＭＳ Ｐゴシック" charset="-128"/>
                        </a:rPr>
                        <a:t>4.25%</a:t>
                      </a:r>
                    </a:p>
                  </a:txBody>
                  <a:tcPr marL="12700" marR="12700" marT="12700" marB="0"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chemeClr val="tx1"/>
                          </a:solidFill>
                          <a:effectLst/>
                          <a:latin typeface="Verdana" charset="0"/>
                          <a:ea typeface="ＭＳ Ｐゴシック" charset="-128"/>
                        </a:rPr>
                        <a:t>4.25%</a:t>
                      </a:r>
                    </a:p>
                  </a:txBody>
                  <a:tcPr marL="12700" marR="12700" marT="12700" marB="0"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361950">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457200" rtl="0" eaLnBrk="1" fontAlgn="b"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chemeClr val="tx1"/>
                          </a:solidFill>
                          <a:effectLst/>
                          <a:latin typeface="Verdana" charset="0"/>
                          <a:ea typeface="ＭＳ Ｐゴシック" charset="-128"/>
                        </a:rPr>
                        <a:t>Equity risk premium</a:t>
                      </a:r>
                    </a:p>
                  </a:txBody>
                  <a:tcPr marL="12700" marR="12700" marT="12700" marB="0"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chemeClr val="tx1"/>
                          </a:solidFill>
                          <a:effectLst/>
                          <a:latin typeface="Verdana" charset="0"/>
                          <a:ea typeface="ＭＳ Ｐゴシック" charset="-128"/>
                        </a:rPr>
                        <a:t>4%</a:t>
                      </a:r>
                    </a:p>
                  </a:txBody>
                  <a:tcPr marL="12700" marR="12700" marT="12700" marB="0"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chemeClr val="tx1"/>
                          </a:solidFill>
                          <a:effectLst/>
                          <a:latin typeface="Verdana" charset="0"/>
                          <a:ea typeface="ＭＳ Ｐゴシック" charset="-128"/>
                        </a:rPr>
                        <a:t>4%</a:t>
                      </a:r>
                    </a:p>
                  </a:txBody>
                  <a:tcPr marL="12700" marR="12700" marT="12700" marB="0"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361950">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457200" rtl="0" eaLnBrk="1" fontAlgn="b"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chemeClr val="tx1"/>
                          </a:solidFill>
                          <a:effectLst/>
                          <a:latin typeface="Verdana" charset="0"/>
                          <a:ea typeface="ＭＳ Ｐゴシック" charset="-128"/>
                        </a:rPr>
                        <a:t>Cost of equity</a:t>
                      </a:r>
                    </a:p>
                  </a:txBody>
                  <a:tcPr marL="12700" marR="12700" marT="12700" marB="0"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chemeClr val="tx1"/>
                          </a:solidFill>
                          <a:effectLst/>
                          <a:latin typeface="Verdana" charset="0"/>
                          <a:ea typeface="ＭＳ Ｐゴシック" charset="-128"/>
                        </a:rPr>
                        <a:t>14.5%</a:t>
                      </a:r>
                    </a:p>
                  </a:txBody>
                  <a:tcPr marL="12700" marR="12700" marT="12700" marB="0"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chemeClr val="tx1"/>
                          </a:solidFill>
                          <a:effectLst/>
                          <a:latin typeface="Verdana" charset="0"/>
                          <a:ea typeface="ＭＳ Ｐゴシック" charset="-128"/>
                        </a:rPr>
                        <a:t>9.38%</a:t>
                      </a:r>
                    </a:p>
                  </a:txBody>
                  <a:tcPr marL="12700" marR="12700" marT="12700" marB="0"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650875">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457200" rtl="0" eaLnBrk="1" fontAlgn="b"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chemeClr val="tx1"/>
                          </a:solidFill>
                          <a:effectLst/>
                          <a:latin typeface="Verdana" charset="0"/>
                          <a:ea typeface="ＭＳ Ｐゴシック" charset="-128"/>
                        </a:rPr>
                        <a:t>After-tax cost of debt</a:t>
                      </a:r>
                    </a:p>
                  </a:txBody>
                  <a:tcPr marL="12700" marR="12700" marT="12700" marB="0"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chemeClr val="tx1"/>
                          </a:solidFill>
                          <a:effectLst/>
                          <a:latin typeface="Verdana" charset="0"/>
                          <a:ea typeface="ＭＳ Ｐゴシック" charset="-128"/>
                        </a:rPr>
                        <a:t>4.50%</a:t>
                      </a:r>
                    </a:p>
                  </a:txBody>
                  <a:tcPr marL="12700" marR="12700" marT="12700" marB="0"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chemeClr val="tx1"/>
                          </a:solidFill>
                          <a:effectLst/>
                          <a:latin typeface="Verdana" charset="0"/>
                          <a:ea typeface="ＭＳ Ｐゴシック" charset="-128"/>
                        </a:rPr>
                        <a:t>4.50%</a:t>
                      </a:r>
                    </a:p>
                  </a:txBody>
                  <a:tcPr marL="12700" marR="12700" marT="12700" marB="0"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361950">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457200" rtl="0" eaLnBrk="1" fontAlgn="b"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chemeClr val="tx1"/>
                          </a:solidFill>
                          <a:effectLst/>
                          <a:latin typeface="Verdana" charset="0"/>
                          <a:ea typeface="ＭＳ Ｐゴシック" charset="-128"/>
                        </a:rPr>
                        <a:t>Cost of capital</a:t>
                      </a:r>
                    </a:p>
                  </a:txBody>
                  <a:tcPr marL="12700" marR="12700" marT="12700" marB="0"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chemeClr val="tx1"/>
                          </a:solidFill>
                          <a:effectLst/>
                          <a:latin typeface="Verdana" charset="0"/>
                          <a:ea typeface="ＭＳ Ｐゴシック" charset="-128"/>
                        </a:rPr>
                        <a:t>13.25%</a:t>
                      </a:r>
                    </a:p>
                  </a:txBody>
                  <a:tcPr marL="12700" marR="12700" marT="12700" marB="0"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chemeClr val="tx1"/>
                          </a:solidFill>
                          <a:effectLst/>
                          <a:latin typeface="Verdana" charset="0"/>
                          <a:ea typeface="ＭＳ Ｐゴシック" charset="-128"/>
                        </a:rPr>
                        <a:t>8.76%</a:t>
                      </a:r>
                    </a:p>
                  </a:txBody>
                  <a:tcPr marL="12700" marR="12700" marT="12700" marB="0"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bl>
          </a:graphicData>
        </a:graphic>
      </p:graphicFrame>
      <p:sp>
        <p:nvSpPr>
          <p:cNvPr id="316468" name="Footer Placeholder 4"/>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6" name="Slide Number Placeholder 5"/>
          <p:cNvSpPr>
            <a:spLocks noGrp="1"/>
          </p:cNvSpPr>
          <p:nvPr>
            <p:ph type="sldNum"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794ABABC-84B1-9543-962C-B3271FA58593}" type="slidenum">
              <a:rPr lang="en-US" altLang="en-US" sz="1200">
                <a:solidFill>
                  <a:srgbClr val="FFFFFF"/>
                </a:solidFill>
              </a:rPr>
              <a:pPr>
                <a:lnSpc>
                  <a:spcPct val="80000"/>
                </a:lnSpc>
              </a:pPr>
              <a:t>151</a:t>
            </a:fld>
            <a:endParaRPr lang="en-US" altLang="en-US" sz="1200">
              <a:solidFill>
                <a:srgbClr val="FFFFFF"/>
              </a:solidFill>
            </a:endParaRPr>
          </a:p>
        </p:txBody>
      </p:sp>
    </p:spTree>
  </p:cSld>
  <p:clrMapOvr>
    <a:masterClrMapping/>
  </p:clrMapOvr>
</p:sld>
</file>

<file path=ppt/slides/slide1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8465" name="Title 1"/>
          <p:cNvSpPr>
            <a:spLocks noGrp="1"/>
          </p:cNvSpPr>
          <p:nvPr>
            <p:ph type="title"/>
          </p:nvPr>
        </p:nvSpPr>
        <p:spPr>
          <a:xfrm>
            <a:off x="612775" y="228600"/>
            <a:ext cx="8153400" cy="990600"/>
          </a:xfrm>
        </p:spPr>
        <p:txBody>
          <a:bodyPr/>
          <a:lstStyle/>
          <a:p>
            <a:pPr eaLnBrk="1" hangingPunct="1"/>
            <a:r>
              <a:rPr lang="en-US" altLang="en-US">
                <a:ea typeface="ＭＳ Ｐゴシック" charset="-128"/>
              </a:rPr>
              <a:t>Revaluing the restaurant to a </a:t>
            </a:r>
            <a:r>
              <a:rPr lang="ja-JP" altLang="en-US">
                <a:ea typeface="ＭＳ Ｐゴシック" charset="-128"/>
              </a:rPr>
              <a:t>“</a:t>
            </a:r>
            <a:r>
              <a:rPr lang="en-US" altLang="ja-JP">
                <a:ea typeface="ＭＳ Ｐゴシック" charset="-128"/>
              </a:rPr>
              <a:t>public</a:t>
            </a:r>
            <a:r>
              <a:rPr lang="ja-JP" altLang="en-US">
                <a:ea typeface="ＭＳ Ｐゴシック" charset="-128"/>
              </a:rPr>
              <a:t>”</a:t>
            </a:r>
            <a:r>
              <a:rPr lang="en-US" altLang="ja-JP">
                <a:ea typeface="ＭＳ Ｐゴシック" charset="-128"/>
              </a:rPr>
              <a:t> buyer</a:t>
            </a:r>
            <a:endParaRPr lang="en-US" altLang="en-US">
              <a:ea typeface="ＭＳ Ｐゴシック" charset="-128"/>
            </a:endParaRPr>
          </a:p>
        </p:txBody>
      </p:sp>
      <p:pic>
        <p:nvPicPr>
          <p:cNvPr id="318466" name="Content Placeholder 6"/>
          <p:cNvPicPr>
            <a:picLocks noGrp="1" noChangeAspect="1"/>
          </p:cNvPicPr>
          <p:nvPr>
            <p:ph sz="quarter" idx="1"/>
          </p:nvPr>
        </p:nvPicPr>
        <p:blipFill>
          <a:blip r:embed="rId3">
            <a:extLst>
              <a:ext uri="{28A0092B-C50C-407E-A947-70E740481C1C}">
                <a14:useLocalDpi xmlns:a14="http://schemas.microsoft.com/office/drawing/2010/main" val="0"/>
              </a:ext>
            </a:extLst>
          </a:blip>
          <a:srcRect l="-13634" r="-13634"/>
          <a:stretch>
            <a:fillRect/>
          </a:stretch>
        </p:blipFill>
        <p:spPr>
          <a:xfrm>
            <a:off x="612775" y="1600200"/>
            <a:ext cx="8153400" cy="4495800"/>
          </a:xfrm>
        </p:spPr>
      </p:pic>
      <p:sp>
        <p:nvSpPr>
          <p:cNvPr id="318467" name="Footer Placeholder 3"/>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5" name="Slide Number Placeholder 4"/>
          <p:cNvSpPr>
            <a:spLocks noGrp="1"/>
          </p:cNvSpPr>
          <p:nvPr>
            <p:ph type="sldNum"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9129A337-721F-6843-8684-19F8D9CAA7D8}" type="slidenum">
              <a:rPr lang="en-US" altLang="en-US" sz="1200">
                <a:solidFill>
                  <a:srgbClr val="FFFFFF"/>
                </a:solidFill>
              </a:rPr>
              <a:pPr>
                <a:lnSpc>
                  <a:spcPct val="80000"/>
                </a:lnSpc>
              </a:pPr>
              <a:t>152</a:t>
            </a:fld>
            <a:endParaRPr lang="en-US" altLang="en-US" sz="1200">
              <a:solidFill>
                <a:srgbClr val="FFFFFF"/>
              </a:solidFill>
            </a:endParaRPr>
          </a:p>
        </p:txBody>
      </p:sp>
    </p:spTree>
  </p:cSld>
  <p:clrMapOvr>
    <a:masterClrMapping/>
  </p:clrMapOvr>
</p:sld>
</file>

<file path=ppt/slides/slide1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0513" name="Title 1"/>
          <p:cNvSpPr>
            <a:spLocks noGrp="1"/>
          </p:cNvSpPr>
          <p:nvPr>
            <p:ph type="title"/>
          </p:nvPr>
        </p:nvSpPr>
        <p:spPr>
          <a:xfrm>
            <a:off x="612775" y="228600"/>
            <a:ext cx="8153400" cy="990600"/>
          </a:xfrm>
        </p:spPr>
        <p:txBody>
          <a:bodyPr/>
          <a:lstStyle/>
          <a:p>
            <a:pPr eaLnBrk="1" hangingPunct="1"/>
            <a:r>
              <a:rPr lang="en-US" altLang="en-US">
                <a:ea typeface="ＭＳ Ｐゴシック" charset="-128"/>
              </a:rPr>
              <a:t>So, what price should you ask for?</a:t>
            </a:r>
          </a:p>
        </p:txBody>
      </p:sp>
      <p:sp>
        <p:nvSpPr>
          <p:cNvPr id="304130" name="Content Placeholder 2"/>
          <p:cNvSpPr>
            <a:spLocks noGrp="1"/>
          </p:cNvSpPr>
          <p:nvPr>
            <p:ph sz="quarter" idx="1"/>
          </p:nvPr>
        </p:nvSpPr>
        <p:spPr>
          <a:xfrm>
            <a:off x="612775" y="1600200"/>
            <a:ext cx="8153400" cy="4495800"/>
          </a:xfrm>
        </p:spPr>
        <p:txBody>
          <a:bodyPr>
            <a:normAutofit/>
          </a:bodyPr>
          <a:lstStyle/>
          <a:p>
            <a:pPr eaLnBrk="1" hangingPunct="1">
              <a:lnSpc>
                <a:spcPct val="80000"/>
              </a:lnSpc>
            </a:pPr>
            <a:r>
              <a:rPr lang="en-US" altLang="en-US" sz="2400">
                <a:ea typeface="ＭＳ Ｐゴシック" charset="-128"/>
              </a:rPr>
              <a:t>Assume that you represent the chef/owner of the restaurant and that you were asking for a </a:t>
            </a:r>
            <a:r>
              <a:rPr lang="ja-JP" altLang="en-US" sz="2400">
                <a:ea typeface="ＭＳ Ｐゴシック" charset="-128"/>
              </a:rPr>
              <a:t>“</a:t>
            </a:r>
            <a:r>
              <a:rPr lang="en-US" altLang="ja-JP" sz="2400">
                <a:ea typeface="ＭＳ Ｐゴシック" charset="-128"/>
              </a:rPr>
              <a:t>reasonable</a:t>
            </a:r>
            <a:r>
              <a:rPr lang="ja-JP" altLang="en-US" sz="2400">
                <a:ea typeface="ＭＳ Ｐゴシック" charset="-128"/>
              </a:rPr>
              <a:t>”</a:t>
            </a:r>
            <a:r>
              <a:rPr lang="en-US" altLang="ja-JP" sz="2400">
                <a:ea typeface="ＭＳ Ｐゴシック" charset="-128"/>
              </a:rPr>
              <a:t> price for the restaurant. What would you ask for?</a:t>
            </a:r>
          </a:p>
          <a:p>
            <a:pPr eaLnBrk="1" hangingPunct="1">
              <a:lnSpc>
                <a:spcPct val="80000"/>
              </a:lnSpc>
              <a:buFont typeface="Calibri" charset="0"/>
              <a:buAutoNum type="alphaLcPeriod"/>
            </a:pPr>
            <a:r>
              <a:rPr lang="en-US" altLang="en-US" sz="2400">
                <a:ea typeface="ＭＳ Ｐゴシック" charset="-128"/>
              </a:rPr>
              <a:t>$ 454,000</a:t>
            </a:r>
          </a:p>
          <a:p>
            <a:pPr eaLnBrk="1" hangingPunct="1">
              <a:lnSpc>
                <a:spcPct val="80000"/>
              </a:lnSpc>
              <a:buFont typeface="Calibri" charset="0"/>
              <a:buAutoNum type="alphaLcPeriod"/>
            </a:pPr>
            <a:r>
              <a:rPr lang="en-US" altLang="en-US" sz="2400">
                <a:ea typeface="ＭＳ Ｐゴシック" charset="-128"/>
              </a:rPr>
              <a:t> $ 1.484 million</a:t>
            </a:r>
          </a:p>
          <a:p>
            <a:pPr eaLnBrk="1" hangingPunct="1">
              <a:lnSpc>
                <a:spcPct val="80000"/>
              </a:lnSpc>
              <a:buFont typeface="Calibri" charset="0"/>
              <a:buAutoNum type="alphaLcPeriod"/>
            </a:pPr>
            <a:r>
              <a:rPr lang="en-US" altLang="en-US" sz="2400">
                <a:ea typeface="ＭＳ Ｐゴシック" charset="-128"/>
              </a:rPr>
              <a:t>Some  number in the middle</a:t>
            </a:r>
          </a:p>
          <a:p>
            <a:pPr eaLnBrk="1" hangingPunct="1">
              <a:lnSpc>
                <a:spcPct val="80000"/>
              </a:lnSpc>
            </a:pPr>
            <a:r>
              <a:rPr lang="en-US" altLang="en-US" sz="2400">
                <a:ea typeface="ＭＳ Ｐゴシック" charset="-128"/>
              </a:rPr>
              <a:t>If it is </a:t>
            </a:r>
            <a:r>
              <a:rPr lang="ja-JP" altLang="en-US" sz="2400">
                <a:ea typeface="ＭＳ Ｐゴシック" charset="-128"/>
              </a:rPr>
              <a:t>“</a:t>
            </a:r>
            <a:r>
              <a:rPr lang="en-US" altLang="ja-JP" sz="2400">
                <a:ea typeface="ＭＳ Ｐゴシック" charset="-128"/>
              </a:rPr>
              <a:t>some number in the middle</a:t>
            </a:r>
            <a:r>
              <a:rPr lang="ja-JP" altLang="en-US" sz="2400">
                <a:ea typeface="ＭＳ Ｐゴシック" charset="-128"/>
              </a:rPr>
              <a:t>”</a:t>
            </a:r>
            <a:r>
              <a:rPr lang="en-US" altLang="ja-JP" sz="2400">
                <a:ea typeface="ＭＳ Ｐゴシック" charset="-128"/>
              </a:rPr>
              <a:t>, what will determine what you will ultimately get for your business?</a:t>
            </a:r>
          </a:p>
          <a:p>
            <a:pPr eaLnBrk="1" hangingPunct="1">
              <a:lnSpc>
                <a:spcPct val="80000"/>
              </a:lnSpc>
            </a:pPr>
            <a:endParaRPr lang="en-US" altLang="en-US" sz="2400">
              <a:ea typeface="ＭＳ Ｐゴシック" charset="-128"/>
            </a:endParaRPr>
          </a:p>
          <a:p>
            <a:pPr eaLnBrk="1" hangingPunct="1">
              <a:lnSpc>
                <a:spcPct val="80000"/>
              </a:lnSpc>
            </a:pPr>
            <a:r>
              <a:rPr lang="en-US" altLang="en-US" sz="2400">
                <a:ea typeface="ＭＳ Ｐゴシック" charset="-128"/>
              </a:rPr>
              <a:t>How would you alter the analysis, if your best potential bidder is a private equity or VC fund rather than a publicly traded firm?</a:t>
            </a:r>
          </a:p>
          <a:p>
            <a:pPr eaLnBrk="1" hangingPunct="1">
              <a:lnSpc>
                <a:spcPct val="80000"/>
              </a:lnSpc>
            </a:pPr>
            <a:endParaRPr lang="en-US" altLang="en-US" sz="2400">
              <a:ea typeface="ＭＳ Ｐゴシック" charset="-128"/>
            </a:endParaRPr>
          </a:p>
          <a:p>
            <a:pPr eaLnBrk="1" hangingPunct="1">
              <a:lnSpc>
                <a:spcPct val="80000"/>
              </a:lnSpc>
            </a:pPr>
            <a:endParaRPr lang="en-US" altLang="en-US" sz="2400">
              <a:ea typeface="ＭＳ Ｐゴシック" charset="-128"/>
            </a:endParaRPr>
          </a:p>
        </p:txBody>
      </p:sp>
      <p:sp>
        <p:nvSpPr>
          <p:cNvPr id="320515" name="Footer Placeholder 3"/>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5" name="Slide Number Placeholder 4"/>
          <p:cNvSpPr>
            <a:spLocks noGrp="1"/>
          </p:cNvSpPr>
          <p:nvPr>
            <p:ph type="sldNum"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CD0EB63E-458F-FE41-BBCC-14D0A04F6AA2}" type="slidenum">
              <a:rPr lang="en-US" altLang="en-US" sz="1200">
                <a:solidFill>
                  <a:srgbClr val="FFFFFF"/>
                </a:solidFill>
              </a:rPr>
              <a:pPr>
                <a:lnSpc>
                  <a:spcPct val="80000"/>
                </a:lnSpc>
              </a:pPr>
              <a:t>153</a:t>
            </a:fld>
            <a:endParaRPr lang="en-US" altLang="en-US" sz="1200">
              <a:solidFill>
                <a:srgbClr val="FFFFFF"/>
              </a:solidFill>
            </a:endParaRPr>
          </a:p>
        </p:txBody>
      </p:sp>
    </p:spTree>
  </p:cSld>
  <p:clrMapOvr>
    <a:masterClrMapping/>
  </p:clrMapOvr>
</p:sld>
</file>

<file path=ppt/slides/slide1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2561" name="Title 1"/>
          <p:cNvSpPr>
            <a:spLocks noGrp="1"/>
          </p:cNvSpPr>
          <p:nvPr>
            <p:ph type="title"/>
          </p:nvPr>
        </p:nvSpPr>
        <p:spPr>
          <a:xfrm>
            <a:off x="612775" y="228600"/>
            <a:ext cx="8153400" cy="990600"/>
          </a:xfrm>
        </p:spPr>
        <p:txBody>
          <a:bodyPr/>
          <a:lstStyle/>
          <a:p>
            <a:pPr eaLnBrk="1" hangingPunct="1"/>
            <a:r>
              <a:rPr lang="en-US" altLang="en-US">
                <a:ea typeface="ＭＳ Ｐゴシック" charset="-128"/>
              </a:rPr>
              <a:t>III. Private company for initial public offering</a:t>
            </a:r>
          </a:p>
        </p:txBody>
      </p:sp>
      <p:sp>
        <p:nvSpPr>
          <p:cNvPr id="322562" name="Content Placeholder 2"/>
          <p:cNvSpPr>
            <a:spLocks noGrp="1"/>
          </p:cNvSpPr>
          <p:nvPr>
            <p:ph sz="quarter" idx="1"/>
          </p:nvPr>
        </p:nvSpPr>
        <p:spPr>
          <a:xfrm>
            <a:off x="612775" y="1600200"/>
            <a:ext cx="8153400" cy="4495800"/>
          </a:xfrm>
        </p:spPr>
        <p:txBody>
          <a:bodyPr/>
          <a:lstStyle/>
          <a:p>
            <a:pPr eaLnBrk="1" hangingPunct="1"/>
            <a:r>
              <a:rPr lang="en-US" altLang="en-US">
                <a:ea typeface="ＭＳ Ｐゴシック" charset="-128"/>
              </a:rPr>
              <a:t>In an initial public offering, the private business is opened up to investors who clearly are diversified (or at least have the option to be diversified).</a:t>
            </a:r>
          </a:p>
          <a:p>
            <a:pPr eaLnBrk="1" hangingPunct="1"/>
            <a:r>
              <a:rPr lang="en-US" altLang="en-US">
                <a:ea typeface="ＭＳ Ｐゴシック" charset="-128"/>
              </a:rPr>
              <a:t>There are control implications as well. When a private firm goes public, it opens itself up to monitoring by investors, analysts and market.</a:t>
            </a:r>
          </a:p>
          <a:p>
            <a:pPr eaLnBrk="1" hangingPunct="1"/>
            <a:r>
              <a:rPr lang="en-US" altLang="en-US">
                <a:ea typeface="ＭＳ Ｐゴシック" charset="-128"/>
              </a:rPr>
              <a:t>The reporting and information disclosure requirements shift to reflect a publicly traded firm.</a:t>
            </a:r>
          </a:p>
        </p:txBody>
      </p:sp>
      <p:sp>
        <p:nvSpPr>
          <p:cNvPr id="322563" name="Footer Placeholder 3"/>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5" name="Slide Number Placeholder 4"/>
          <p:cNvSpPr>
            <a:spLocks noGrp="1"/>
          </p:cNvSpPr>
          <p:nvPr>
            <p:ph type="sldNum"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E4F177C3-EE3F-7543-A88C-CB5D7423CE17}" type="slidenum">
              <a:rPr lang="en-US" altLang="en-US" sz="1200">
                <a:solidFill>
                  <a:srgbClr val="FFFFFF"/>
                </a:solidFill>
              </a:rPr>
              <a:pPr>
                <a:lnSpc>
                  <a:spcPct val="80000"/>
                </a:lnSpc>
              </a:pPr>
              <a:t>154</a:t>
            </a:fld>
            <a:endParaRPr lang="en-US" altLang="en-US" sz="1200">
              <a:solidFill>
                <a:srgbClr val="FFFFFF"/>
              </a:solidFill>
            </a:endParaRPr>
          </a:p>
        </p:txBody>
      </p:sp>
    </p:spTree>
  </p:cSld>
  <p:clrMapOvr>
    <a:masterClrMapping/>
  </p:clrMapOvr>
</p:sld>
</file>

<file path=ppt/slides/slide1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4609" name="Date Placeholder 1"/>
          <p:cNvSpPr>
            <a:spLocks noGrp="1"/>
          </p:cNvSpPr>
          <p:nvPr>
            <p:ph type="dt"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endParaRPr lang="en-US" altLang="en-US" sz="1400">
              <a:solidFill>
                <a:schemeClr val="tx2"/>
              </a:solidFill>
            </a:endParaRPr>
          </a:p>
        </p:txBody>
      </p:sp>
      <p:sp>
        <p:nvSpPr>
          <p:cNvPr id="324610" name="Footer Placeholder 2"/>
          <p:cNvSpPr>
            <a:spLocks noGrp="1"/>
          </p:cNvSpPr>
          <p:nvPr>
            <p:ph type="ftr"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324611" name="Slide Number Placeholder 3"/>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fld id="{C3941D09-4ABE-BE4C-878D-83548C4F8A2B}" type="slidenum">
              <a:rPr lang="en-US" altLang="en-US" sz="1400">
                <a:solidFill>
                  <a:schemeClr val="tx2"/>
                </a:solidFill>
              </a:rPr>
              <a:pPr/>
              <a:t>155</a:t>
            </a:fld>
            <a:endParaRPr lang="en-US" altLang="en-US" sz="1400">
              <a:solidFill>
                <a:schemeClr val="tx2"/>
              </a:solidFill>
            </a:endParaRPr>
          </a:p>
        </p:txBody>
      </p:sp>
      <p:pic>
        <p:nvPicPr>
          <p:cNvPr id="324612" name="Picture 1"/>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736600"/>
            <a:ext cx="9144000" cy="5367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6657" name="Title 1"/>
          <p:cNvSpPr>
            <a:spLocks noGrp="1"/>
          </p:cNvSpPr>
          <p:nvPr>
            <p:ph type="title"/>
          </p:nvPr>
        </p:nvSpPr>
        <p:spPr>
          <a:xfrm>
            <a:off x="612775" y="228600"/>
            <a:ext cx="8153400" cy="990600"/>
          </a:xfrm>
        </p:spPr>
        <p:txBody>
          <a:bodyPr/>
          <a:lstStyle/>
          <a:p>
            <a:pPr eaLnBrk="1" hangingPunct="1"/>
            <a:r>
              <a:rPr lang="en-US" altLang="en-US">
                <a:ea typeface="ＭＳ Ｐゴシック" charset="-128"/>
              </a:rPr>
              <a:t>The twists in an initial public offering</a:t>
            </a:r>
          </a:p>
        </p:txBody>
      </p:sp>
      <p:sp>
        <p:nvSpPr>
          <p:cNvPr id="310274" name="Content Placeholder 2"/>
          <p:cNvSpPr>
            <a:spLocks noGrp="1"/>
          </p:cNvSpPr>
          <p:nvPr>
            <p:ph sz="quarter" idx="1"/>
          </p:nvPr>
        </p:nvSpPr>
        <p:spPr>
          <a:xfrm>
            <a:off x="612775" y="1600200"/>
            <a:ext cx="8153400" cy="4495800"/>
          </a:xfrm>
        </p:spPr>
        <p:txBody>
          <a:bodyPr>
            <a:normAutofit/>
          </a:bodyPr>
          <a:lstStyle/>
          <a:p>
            <a:pPr eaLnBrk="1" hangingPunct="1">
              <a:lnSpc>
                <a:spcPct val="90000"/>
              </a:lnSpc>
            </a:pPr>
            <a:r>
              <a:rPr lang="en-US" altLang="en-US" sz="2400">
                <a:ea typeface="ＭＳ Ｐゴシック" charset="-128"/>
              </a:rPr>
              <a:t>Valuation issues:</a:t>
            </a:r>
          </a:p>
          <a:p>
            <a:pPr lvl="1" eaLnBrk="1" hangingPunct="1">
              <a:lnSpc>
                <a:spcPct val="90000"/>
              </a:lnSpc>
            </a:pPr>
            <a:r>
              <a:rPr lang="en-US" altLang="en-US" sz="2000">
                <a:ea typeface="ＭＳ Ｐゴシック" charset="-128"/>
              </a:rPr>
              <a:t>Use of the proceeds from the offering: The proceeds from the offering can be held as cash by the firm to cover future investment needs, paid to existing equity investors who want to cash out or used to pay down debt.</a:t>
            </a:r>
          </a:p>
          <a:p>
            <a:pPr lvl="1" eaLnBrk="1" hangingPunct="1">
              <a:lnSpc>
                <a:spcPct val="90000"/>
              </a:lnSpc>
            </a:pPr>
            <a:r>
              <a:rPr lang="en-US" altLang="en-US" sz="2000">
                <a:ea typeface="ＭＳ Ｐゴシック" charset="-128"/>
              </a:rPr>
              <a:t>Warrants/ Special deals with prior equity investors: If venture capitalists and other equity investors from earlier iterations of fund raising have rights to buy or sell their equity at pre-specified prices, it can affect the value per share offered to the public. </a:t>
            </a:r>
          </a:p>
          <a:p>
            <a:pPr eaLnBrk="1" hangingPunct="1">
              <a:lnSpc>
                <a:spcPct val="90000"/>
              </a:lnSpc>
            </a:pPr>
            <a:r>
              <a:rPr lang="en-US" altLang="en-US" sz="2400">
                <a:ea typeface="ＭＳ Ｐゴシック" charset="-128"/>
              </a:rPr>
              <a:t>Pricing issues:</a:t>
            </a:r>
          </a:p>
          <a:p>
            <a:pPr lvl="1" eaLnBrk="1" hangingPunct="1">
              <a:lnSpc>
                <a:spcPct val="90000"/>
              </a:lnSpc>
            </a:pPr>
            <a:r>
              <a:rPr lang="en-US" altLang="en-US" sz="2000">
                <a:ea typeface="ＭＳ Ｐゴシック" charset="-128"/>
              </a:rPr>
              <a:t>Institutional set-up: Most IPOs are backed by investment banking guarantees on the price, which can affect how they are priced.</a:t>
            </a:r>
          </a:p>
          <a:p>
            <a:pPr lvl="1" eaLnBrk="1" hangingPunct="1">
              <a:lnSpc>
                <a:spcPct val="90000"/>
              </a:lnSpc>
            </a:pPr>
            <a:r>
              <a:rPr lang="en-US" altLang="en-US" sz="2000">
                <a:ea typeface="ＭＳ Ｐゴシック" charset="-128"/>
              </a:rPr>
              <a:t>Follow-up offerings: The proportion of equity being offered at initial offering and subsequent offering plans can affect pricing.</a:t>
            </a:r>
          </a:p>
        </p:txBody>
      </p:sp>
      <p:sp>
        <p:nvSpPr>
          <p:cNvPr id="326659" name="Footer Placeholder 3"/>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5" name="Slide Number Placeholder 4"/>
          <p:cNvSpPr>
            <a:spLocks noGrp="1"/>
          </p:cNvSpPr>
          <p:nvPr>
            <p:ph type="sldNum"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A8729EFC-4B82-DC4B-9A4B-58172D885275}" type="slidenum">
              <a:rPr lang="en-US" altLang="en-US" sz="1200">
                <a:solidFill>
                  <a:srgbClr val="FFFFFF"/>
                </a:solidFill>
              </a:rPr>
              <a:pPr>
                <a:lnSpc>
                  <a:spcPct val="80000"/>
                </a:lnSpc>
              </a:pPr>
              <a:t>156</a:t>
            </a:fld>
            <a:endParaRPr lang="en-US" altLang="en-US" sz="1200">
              <a:solidFill>
                <a:srgbClr val="FFFFFF"/>
              </a:solidFill>
            </a:endParaRPr>
          </a:p>
        </p:txBody>
      </p:sp>
    </p:spTree>
  </p:cSld>
  <p:clrMapOvr>
    <a:masterClrMapping/>
  </p:clrMapOvr>
</p:sld>
</file>

<file path=ppt/slides/slide1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8705" name="Title 1"/>
          <p:cNvSpPr>
            <a:spLocks noGrp="1"/>
          </p:cNvSpPr>
          <p:nvPr>
            <p:ph type="title"/>
          </p:nvPr>
        </p:nvSpPr>
        <p:spPr>
          <a:xfrm>
            <a:off x="612775" y="228600"/>
            <a:ext cx="8153400" cy="990600"/>
          </a:xfrm>
        </p:spPr>
        <p:txBody>
          <a:bodyPr/>
          <a:lstStyle/>
          <a:p>
            <a:pPr eaLnBrk="1" hangingPunct="1"/>
            <a:r>
              <a:rPr lang="en-US" altLang="en-US">
                <a:ea typeface="ＭＳ Ｐゴシック" charset="-128"/>
              </a:rPr>
              <a:t>A. Use of the Proceeds</a:t>
            </a:r>
          </a:p>
        </p:txBody>
      </p:sp>
      <p:sp>
        <p:nvSpPr>
          <p:cNvPr id="312322" name="Content Placeholder 2"/>
          <p:cNvSpPr>
            <a:spLocks noGrp="1"/>
          </p:cNvSpPr>
          <p:nvPr>
            <p:ph sz="quarter" idx="1"/>
          </p:nvPr>
        </p:nvSpPr>
        <p:spPr>
          <a:xfrm>
            <a:off x="612775" y="1600200"/>
            <a:ext cx="8153400" cy="4495800"/>
          </a:xfrm>
        </p:spPr>
        <p:txBody>
          <a:bodyPr>
            <a:normAutofit fontScale="92500" lnSpcReduction="20000"/>
          </a:bodyPr>
          <a:lstStyle/>
          <a:p>
            <a:pPr eaLnBrk="1" hangingPunct="1">
              <a:buFont typeface="Wingdings" charset="0"/>
              <a:buChar char=""/>
              <a:defRPr/>
            </a:pPr>
            <a:r>
              <a:rPr lang="en-US" dirty="0"/>
              <a:t>The proceeds from an initial public offering can be</a:t>
            </a:r>
          </a:p>
          <a:p>
            <a:pPr lvl="1" eaLnBrk="1" hangingPunct="1">
              <a:buFont typeface="Wingdings 2" charset="0"/>
              <a:buChar char=""/>
              <a:defRPr/>
            </a:pPr>
            <a:r>
              <a:rPr lang="en-US" dirty="0"/>
              <a:t>Taken out of the firm by the existing owners</a:t>
            </a:r>
          </a:p>
          <a:p>
            <a:pPr lvl="1" eaLnBrk="1" hangingPunct="1">
              <a:buFont typeface="Wingdings 2" charset="0"/>
              <a:buChar char=""/>
              <a:defRPr/>
            </a:pPr>
            <a:r>
              <a:rPr lang="en-US" dirty="0"/>
              <a:t>Used to pay down debt and other obligations</a:t>
            </a:r>
          </a:p>
          <a:p>
            <a:pPr lvl="1" eaLnBrk="1" hangingPunct="1">
              <a:buFont typeface="Wingdings 2" charset="0"/>
              <a:buChar char=""/>
              <a:defRPr/>
            </a:pPr>
            <a:r>
              <a:rPr lang="en-US" dirty="0"/>
              <a:t>Held as cash by the company to cover future reinvestment needs</a:t>
            </a:r>
          </a:p>
          <a:p>
            <a:pPr eaLnBrk="1" hangingPunct="1">
              <a:buFont typeface="Wingdings" charset="0"/>
              <a:buChar char=""/>
              <a:defRPr/>
            </a:pPr>
            <a:r>
              <a:rPr lang="en-US" dirty="0"/>
              <a:t>How you deal with the issuance will depend upon how the proceeds are used.</a:t>
            </a:r>
          </a:p>
          <a:p>
            <a:pPr lvl="1" eaLnBrk="1" hangingPunct="1">
              <a:buFont typeface="Wingdings 2" charset="0"/>
              <a:buChar char=""/>
              <a:defRPr/>
            </a:pPr>
            <a:r>
              <a:rPr lang="en-US" dirty="0"/>
              <a:t>If taken out of the firm -&gt; Ignore in valuation </a:t>
            </a:r>
          </a:p>
          <a:p>
            <a:pPr lvl="1" eaLnBrk="1" hangingPunct="1">
              <a:buFont typeface="Wingdings 2" charset="0"/>
              <a:buChar char=""/>
              <a:defRPr/>
            </a:pPr>
            <a:r>
              <a:rPr lang="en-US" dirty="0"/>
              <a:t>If used to pay down debt -&gt; Change the debt ratio, which may change the cost of capital and the value of the firm</a:t>
            </a:r>
          </a:p>
          <a:p>
            <a:pPr lvl="1" eaLnBrk="1" hangingPunct="1">
              <a:buFont typeface="Wingdings 2" charset="0"/>
              <a:buChar char=""/>
              <a:defRPr/>
            </a:pPr>
            <a:r>
              <a:rPr lang="en-US" dirty="0"/>
              <a:t>If held as cash to cover future reinvestment needs -&gt; Add the cash proceeds from the IPO to the DCF valuation of the company.  </a:t>
            </a:r>
          </a:p>
        </p:txBody>
      </p:sp>
      <p:sp>
        <p:nvSpPr>
          <p:cNvPr id="328707" name="Footer Placeholder 3"/>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5" name="Slide Number Placeholder 4"/>
          <p:cNvSpPr>
            <a:spLocks noGrp="1"/>
          </p:cNvSpPr>
          <p:nvPr>
            <p:ph type="sldNum"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BCE0262F-B7D3-874C-A2B0-AF98ADAC00C6}" type="slidenum">
              <a:rPr lang="en-US" altLang="en-US" sz="1200">
                <a:solidFill>
                  <a:srgbClr val="FFFFFF"/>
                </a:solidFill>
              </a:rPr>
              <a:pPr>
                <a:lnSpc>
                  <a:spcPct val="80000"/>
                </a:lnSpc>
              </a:pPr>
              <a:t>157</a:t>
            </a:fld>
            <a:endParaRPr lang="en-US" altLang="en-US" sz="1200">
              <a:solidFill>
                <a:srgbClr val="FFFFFF"/>
              </a:solidFill>
            </a:endParaRPr>
          </a:p>
        </p:txBody>
      </p:sp>
    </p:spTree>
  </p:cSld>
  <p:clrMapOvr>
    <a:masterClrMapping/>
  </p:clrMapOvr>
</p:sld>
</file>

<file path=ppt/slides/slide1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0753" name="Title 1"/>
          <p:cNvSpPr>
            <a:spLocks noGrp="1"/>
          </p:cNvSpPr>
          <p:nvPr>
            <p:ph type="title"/>
          </p:nvPr>
        </p:nvSpPr>
        <p:spPr>
          <a:xfrm>
            <a:off x="612775" y="228600"/>
            <a:ext cx="8153400" cy="990600"/>
          </a:xfrm>
        </p:spPr>
        <p:txBody>
          <a:bodyPr/>
          <a:lstStyle/>
          <a:p>
            <a:pPr eaLnBrk="1" hangingPunct="1"/>
            <a:r>
              <a:rPr lang="en-US" altLang="en-US">
                <a:ea typeface="ＭＳ Ｐゴシック" charset="-128"/>
              </a:rPr>
              <a:t>The IPO Proceeds: Twitter</a:t>
            </a:r>
          </a:p>
        </p:txBody>
      </p:sp>
      <p:sp>
        <p:nvSpPr>
          <p:cNvPr id="324610" name="Content Placeholder 2"/>
          <p:cNvSpPr>
            <a:spLocks noGrp="1"/>
          </p:cNvSpPr>
          <p:nvPr>
            <p:ph sz="quarter" idx="1"/>
          </p:nvPr>
        </p:nvSpPr>
        <p:spPr>
          <a:xfrm>
            <a:off x="612775" y="1600200"/>
            <a:ext cx="8153400" cy="4495800"/>
          </a:xfrm>
        </p:spPr>
        <p:txBody>
          <a:bodyPr>
            <a:normAutofit fontScale="92500" lnSpcReduction="10000"/>
          </a:bodyPr>
          <a:lstStyle/>
          <a:p>
            <a:pPr eaLnBrk="1" hangingPunct="1">
              <a:buFont typeface="Wingdings" charset="0"/>
              <a:buChar char=""/>
              <a:defRPr/>
            </a:pPr>
            <a:r>
              <a:rPr lang="en-US" b="1" dirty="0" smtClean="0"/>
              <a:t>How much?</a:t>
            </a:r>
            <a:r>
              <a:rPr lang="en-US" dirty="0" smtClean="0"/>
              <a:t> News stories suggest that the company is planning on raising about $1 billion from the offering.</a:t>
            </a:r>
          </a:p>
          <a:p>
            <a:pPr eaLnBrk="1" hangingPunct="1">
              <a:buFont typeface="Wingdings" charset="0"/>
              <a:buChar char=""/>
              <a:defRPr/>
            </a:pPr>
            <a:r>
              <a:rPr lang="en-US" b="1" dirty="0" smtClean="0"/>
              <a:t>Use</a:t>
            </a:r>
            <a:r>
              <a:rPr lang="en-US" dirty="0" smtClean="0"/>
              <a:t>: In the Twitter prospectus filing, the company specifies that it plans to keep the proceeds in the company to meet future investment needs.</a:t>
            </a:r>
          </a:p>
          <a:p>
            <a:pPr lvl="1" eaLnBrk="1" hangingPunct="1">
              <a:buFont typeface="Wingdings 2" charset="0"/>
              <a:buChar char=""/>
              <a:defRPr/>
            </a:pPr>
            <a:r>
              <a:rPr lang="en-US" dirty="0" smtClean="0"/>
              <a:t>In the valuation, I have added a billion to the estimated value of the operating assets because that cash infusion will augment the cash balance.</a:t>
            </a:r>
          </a:p>
          <a:p>
            <a:pPr eaLnBrk="1" hangingPunct="1">
              <a:buFont typeface="Wingdings" charset="0"/>
              <a:buChar char=""/>
              <a:defRPr/>
            </a:pPr>
            <a:r>
              <a:rPr lang="en-US" dirty="0" smtClean="0"/>
              <a:t>How would the valuation have been different if the owners announced that they planned to withdraw half of the offering proceeds?</a:t>
            </a:r>
            <a:endParaRPr lang="en-US" dirty="0"/>
          </a:p>
        </p:txBody>
      </p:sp>
      <p:sp>
        <p:nvSpPr>
          <p:cNvPr id="330755" name="Footer Placeholder 3"/>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5" name="Slide Number Placeholder 4"/>
          <p:cNvSpPr>
            <a:spLocks noGrp="1"/>
          </p:cNvSpPr>
          <p:nvPr>
            <p:ph type="sldNum"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04C3B215-E328-B846-BF00-445AAED5ED2E}" type="slidenum">
              <a:rPr lang="en-US" altLang="en-US" sz="1200">
                <a:solidFill>
                  <a:srgbClr val="FFFFFF"/>
                </a:solidFill>
              </a:rPr>
              <a:pPr>
                <a:lnSpc>
                  <a:spcPct val="80000"/>
                </a:lnSpc>
              </a:pPr>
              <a:t>158</a:t>
            </a:fld>
            <a:endParaRPr lang="en-US" altLang="en-US" sz="1200">
              <a:solidFill>
                <a:srgbClr val="FFFFFF"/>
              </a:solidFill>
            </a:endParaRPr>
          </a:p>
        </p:txBody>
      </p:sp>
    </p:spTree>
  </p:cSld>
  <p:clrMapOvr>
    <a:masterClrMapping/>
  </p:clrMapOvr>
</p:sld>
</file>

<file path=ppt/slides/slide1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2801" name="Title 1"/>
          <p:cNvSpPr>
            <a:spLocks noGrp="1"/>
          </p:cNvSpPr>
          <p:nvPr>
            <p:ph type="title"/>
          </p:nvPr>
        </p:nvSpPr>
        <p:spPr>
          <a:xfrm>
            <a:off x="612775" y="228600"/>
            <a:ext cx="8153400" cy="990600"/>
          </a:xfrm>
        </p:spPr>
        <p:txBody>
          <a:bodyPr/>
          <a:lstStyle/>
          <a:p>
            <a:pPr eaLnBrk="1" hangingPunct="1"/>
            <a:r>
              <a:rPr lang="en-US" altLang="en-US">
                <a:ea typeface="ＭＳ Ｐゴシック" charset="-128"/>
              </a:rPr>
              <a:t>B. Claims from prior equity investors </a:t>
            </a:r>
          </a:p>
        </p:txBody>
      </p:sp>
      <p:sp>
        <p:nvSpPr>
          <p:cNvPr id="316418" name="Content Placeholder 2"/>
          <p:cNvSpPr>
            <a:spLocks noGrp="1"/>
          </p:cNvSpPr>
          <p:nvPr>
            <p:ph sz="quarter" idx="1"/>
          </p:nvPr>
        </p:nvSpPr>
        <p:spPr>
          <a:xfrm>
            <a:off x="612775" y="1600200"/>
            <a:ext cx="8153400" cy="4495800"/>
          </a:xfrm>
        </p:spPr>
        <p:txBody>
          <a:bodyPr>
            <a:normAutofit/>
          </a:bodyPr>
          <a:lstStyle/>
          <a:p>
            <a:pPr eaLnBrk="1" hangingPunct="1">
              <a:lnSpc>
                <a:spcPct val="90000"/>
              </a:lnSpc>
            </a:pPr>
            <a:r>
              <a:rPr lang="en-US" altLang="en-US" sz="2600">
                <a:ea typeface="ＭＳ Ｐゴシック" charset="-128"/>
              </a:rPr>
              <a:t>When a private firm goes public, there are already equity investors in the firm, including the founder(s), venture capitalists and other equity investors. In some cases, these equity investors can have warrants, options or other special claims on the equity of the firm.</a:t>
            </a:r>
          </a:p>
          <a:p>
            <a:pPr eaLnBrk="1" hangingPunct="1">
              <a:lnSpc>
                <a:spcPct val="90000"/>
              </a:lnSpc>
            </a:pPr>
            <a:r>
              <a:rPr lang="en-US" altLang="en-US" sz="2600">
                <a:ea typeface="ＭＳ Ｐゴシック" charset="-128"/>
              </a:rPr>
              <a:t>If existing equity investors have special claims on the equity, the value of equity per share has to be affected by these claims. Specifically, these options need to be valued at the time of the offering and the value of equity reduced by the option value before determining the value per share.</a:t>
            </a:r>
          </a:p>
        </p:txBody>
      </p:sp>
      <p:sp>
        <p:nvSpPr>
          <p:cNvPr id="332803" name="Footer Placeholder 3"/>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5" name="Slide Number Placeholder 4"/>
          <p:cNvSpPr>
            <a:spLocks noGrp="1"/>
          </p:cNvSpPr>
          <p:nvPr>
            <p:ph type="sldNum"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0501A13A-3AB8-7B4C-93CE-273D500B13EB}" type="slidenum">
              <a:rPr lang="en-US" altLang="en-US" sz="1200">
                <a:solidFill>
                  <a:srgbClr val="FFFFFF"/>
                </a:solidFill>
              </a:rPr>
              <a:pPr>
                <a:lnSpc>
                  <a:spcPct val="80000"/>
                </a:lnSpc>
              </a:pPr>
              <a:t>159</a:t>
            </a:fld>
            <a:endParaRPr lang="en-US" altLang="en-US" sz="1200">
              <a:solidFill>
                <a:srgbClr val="FFFFFF"/>
              </a:solidFill>
            </a:endParaRPr>
          </a:p>
        </p:txBody>
      </p:sp>
    </p:spTree>
  </p:cSld>
  <p:clrMapOvr>
    <a:masterClrMapping/>
  </p:clrMapOvr>
</p:sld>
</file>

<file path=ppt/slides/slide1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4849" name="Title 1"/>
          <p:cNvSpPr>
            <a:spLocks noGrp="1"/>
          </p:cNvSpPr>
          <p:nvPr>
            <p:ph type="title"/>
          </p:nvPr>
        </p:nvSpPr>
        <p:spPr>
          <a:xfrm>
            <a:off x="612775" y="228600"/>
            <a:ext cx="8153400" cy="990600"/>
          </a:xfrm>
        </p:spPr>
        <p:txBody>
          <a:bodyPr/>
          <a:lstStyle/>
          <a:p>
            <a:r>
              <a:rPr lang="en-US" altLang="en-US">
                <a:ea typeface="ＭＳ Ｐゴシック" charset="-128"/>
              </a:rPr>
              <a:t>The claims on Twitter’s equity</a:t>
            </a:r>
          </a:p>
        </p:txBody>
      </p:sp>
      <p:sp>
        <p:nvSpPr>
          <p:cNvPr id="3" name="Content Placeholder 2"/>
          <p:cNvSpPr>
            <a:spLocks noGrp="1"/>
          </p:cNvSpPr>
          <p:nvPr>
            <p:ph sz="quarter" idx="1"/>
          </p:nvPr>
        </p:nvSpPr>
        <p:spPr>
          <a:xfrm>
            <a:off x="612775" y="1600200"/>
            <a:ext cx="8153400" cy="4495800"/>
          </a:xfrm>
        </p:spPr>
        <p:txBody>
          <a:bodyPr>
            <a:normAutofit/>
          </a:bodyPr>
          <a:lstStyle/>
          <a:p>
            <a:pPr>
              <a:lnSpc>
                <a:spcPct val="80000"/>
              </a:lnSpc>
            </a:pPr>
            <a:r>
              <a:rPr lang="en-US" altLang="en-US" sz="2200">
                <a:ea typeface="ＭＳ Ｐゴシック" charset="-128"/>
              </a:rPr>
              <a:t>The overall value that we estimate for Twitter’s equity is $10,779 million.  There are multiple claims on this equity.</a:t>
            </a:r>
          </a:p>
          <a:p>
            <a:pPr lvl="1">
              <a:lnSpc>
                <a:spcPct val="80000"/>
              </a:lnSpc>
            </a:pPr>
            <a:r>
              <a:rPr lang="en-US" altLang="en-US" sz="1900">
                <a:ea typeface="ＭＳ Ｐゴシック" charset="-128"/>
              </a:rPr>
              <a:t>The owners of the company own the common shares in the company</a:t>
            </a:r>
          </a:p>
          <a:p>
            <a:pPr lvl="1">
              <a:lnSpc>
                <a:spcPct val="80000"/>
              </a:lnSpc>
            </a:pPr>
            <a:r>
              <a:rPr lang="en-US" altLang="en-US" sz="1900">
                <a:ea typeface="ＭＳ Ｐゴシック" charset="-128"/>
              </a:rPr>
              <a:t>Twitter has seven classes of convertible, preferred stock on the company (from different VCs). </a:t>
            </a:r>
          </a:p>
          <a:p>
            <a:pPr lvl="1">
              <a:lnSpc>
                <a:spcPct val="80000"/>
              </a:lnSpc>
            </a:pPr>
            <a:r>
              <a:rPr lang="en-US" altLang="en-US" sz="1900">
                <a:ea typeface="ＭＳ Ｐゴシック" charset="-128"/>
              </a:rPr>
              <a:t>Twitter has 86 million restricted stock units that it has used in employee compensation.</a:t>
            </a:r>
          </a:p>
          <a:p>
            <a:pPr lvl="1">
              <a:lnSpc>
                <a:spcPct val="80000"/>
              </a:lnSpc>
            </a:pPr>
            <a:r>
              <a:rPr lang="en-US" altLang="en-US" sz="1900">
                <a:ea typeface="ＭＳ Ｐゴシック" charset="-128"/>
              </a:rPr>
              <a:t>Twitter has 44.16 million units of employee options, also used in compensation contracts. (Strike price=$1.82, life = 6.94 years)</a:t>
            </a:r>
          </a:p>
          <a:p>
            <a:pPr lvl="1">
              <a:lnSpc>
                <a:spcPct val="80000"/>
              </a:lnSpc>
            </a:pPr>
            <a:r>
              <a:rPr lang="en-US" altLang="en-US" sz="1900">
                <a:ea typeface="ＭＳ Ｐゴシック" charset="-128"/>
              </a:rPr>
              <a:t>Twitter has agreed to pay MoPub stockholders with 14.791 million shares.</a:t>
            </a:r>
          </a:p>
          <a:p>
            <a:pPr>
              <a:lnSpc>
                <a:spcPct val="80000"/>
              </a:lnSpc>
            </a:pPr>
            <a:r>
              <a:rPr lang="en-US" altLang="en-US" sz="2200">
                <a:ea typeface="ＭＳ Ｐゴシック" charset="-128"/>
              </a:rPr>
              <a:t>The convertible preferred shares will be converted at the time of the offering and the common shares outstanding will be 472.61 million, not counting RSUs and options. In the valuation:</a:t>
            </a:r>
          </a:p>
          <a:p>
            <a:pPr lvl="1">
              <a:lnSpc>
                <a:spcPct val="80000"/>
              </a:lnSpc>
            </a:pPr>
            <a:r>
              <a:rPr lang="en-US" altLang="en-US" sz="1900">
                <a:ea typeface="ＭＳ Ｐゴシック" charset="-128"/>
              </a:rPr>
              <a:t>Number of commons shares= 574.44 million (all but options)</a:t>
            </a:r>
          </a:p>
          <a:p>
            <a:pPr lvl="1">
              <a:lnSpc>
                <a:spcPct val="80000"/>
              </a:lnSpc>
            </a:pPr>
            <a:r>
              <a:rPr lang="en-US" altLang="en-US" sz="1900">
                <a:ea typeface="ＭＳ Ｐゴシック" charset="-128"/>
              </a:rPr>
              <a:t>Option value = $805 million (with maturity set to 3.47 years)</a:t>
            </a:r>
          </a:p>
        </p:txBody>
      </p:sp>
      <p:sp>
        <p:nvSpPr>
          <p:cNvPr id="334851" name="Footer Placeholder 3"/>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5" name="Slide Number Placeholder 4"/>
          <p:cNvSpPr>
            <a:spLocks noGrp="1"/>
          </p:cNvSpPr>
          <p:nvPr>
            <p:ph type="sldNum"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4F37F915-5C29-8E45-B491-C6C2EF3777BE}" type="slidenum">
              <a:rPr lang="en-US" altLang="en-US" sz="1200">
                <a:solidFill>
                  <a:srgbClr val="FFFFFF"/>
                </a:solidFill>
              </a:rPr>
              <a:pPr>
                <a:lnSpc>
                  <a:spcPct val="80000"/>
                </a:lnSpc>
              </a:pPr>
              <a:t>160</a:t>
            </a:fld>
            <a:endParaRPr lang="en-US" altLang="en-US" sz="1200">
              <a:solidFill>
                <a:srgbClr val="FFFFFF"/>
              </a:solidFill>
            </a:endParaRPr>
          </a:p>
        </p:txBody>
      </p:sp>
    </p:spTree>
  </p:cSld>
  <p:clrMapOvr>
    <a:masterClrMapping/>
  </p:clrMapOvr>
</p:sld>
</file>

<file path=ppt/slides/slide1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6897" name="Title 1"/>
          <p:cNvSpPr>
            <a:spLocks noGrp="1"/>
          </p:cNvSpPr>
          <p:nvPr>
            <p:ph type="title"/>
          </p:nvPr>
        </p:nvSpPr>
        <p:spPr>
          <a:xfrm>
            <a:off x="612775" y="228600"/>
            <a:ext cx="8153400" cy="990600"/>
          </a:xfrm>
        </p:spPr>
        <p:txBody>
          <a:bodyPr/>
          <a:lstStyle/>
          <a:p>
            <a:pPr eaLnBrk="1" hangingPunct="1"/>
            <a:r>
              <a:rPr lang="en-US" altLang="en-US">
                <a:ea typeface="ＭＳ Ｐゴシック" charset="-128"/>
              </a:rPr>
              <a:t>C. The Investment Banking guarantee…</a:t>
            </a:r>
          </a:p>
        </p:txBody>
      </p:sp>
      <p:sp>
        <p:nvSpPr>
          <p:cNvPr id="318466" name="Content Placeholder 2"/>
          <p:cNvSpPr>
            <a:spLocks noGrp="1"/>
          </p:cNvSpPr>
          <p:nvPr>
            <p:ph sz="quarter" idx="1"/>
          </p:nvPr>
        </p:nvSpPr>
        <p:spPr>
          <a:xfrm>
            <a:off x="612775" y="1600200"/>
            <a:ext cx="8153400" cy="4495800"/>
          </a:xfrm>
        </p:spPr>
        <p:txBody>
          <a:bodyPr>
            <a:normAutofit/>
          </a:bodyPr>
          <a:lstStyle/>
          <a:p>
            <a:pPr eaLnBrk="1" hangingPunct="1">
              <a:buFont typeface="Wingdings" charset="0"/>
              <a:buChar char=""/>
              <a:defRPr/>
            </a:pPr>
            <a:r>
              <a:rPr lang="en-US" dirty="0"/>
              <a:t>Almost all IPOs are managed by investment banks and are backed by a pricing guarantee, where the investment banker guarantees the offering price to the issuer. </a:t>
            </a:r>
            <a:endParaRPr lang="en-US" dirty="0" smtClean="0"/>
          </a:p>
          <a:p>
            <a:pPr eaLnBrk="1" hangingPunct="1">
              <a:buFont typeface="Wingdings" charset="0"/>
              <a:buChar char=""/>
              <a:defRPr/>
            </a:pPr>
            <a:r>
              <a:rPr lang="en-US" dirty="0" smtClean="0"/>
              <a:t>If </a:t>
            </a:r>
            <a:r>
              <a:rPr lang="en-US" dirty="0"/>
              <a:t>the price at which the issuance is made is lower than the guaranteed price, the investment banker will buy the shares at the guaranteed price and potentially bear the loss. </a:t>
            </a:r>
          </a:p>
          <a:p>
            <a:pPr marL="0" indent="0" eaLnBrk="1" hangingPunct="1">
              <a:buFont typeface="Wingdings" charset="0"/>
              <a:buNone/>
              <a:defRPr/>
            </a:pPr>
            <a:endParaRPr lang="en-US" dirty="0"/>
          </a:p>
          <a:p>
            <a:pPr eaLnBrk="1" hangingPunct="1">
              <a:buFont typeface="Wingdings" charset="0"/>
              <a:buChar char=""/>
              <a:defRPr/>
            </a:pPr>
            <a:endParaRPr lang="en-US" dirty="0"/>
          </a:p>
        </p:txBody>
      </p:sp>
      <p:sp>
        <p:nvSpPr>
          <p:cNvPr id="336899" name="Footer Placeholder 3"/>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5" name="Slide Number Placeholder 4"/>
          <p:cNvSpPr>
            <a:spLocks noGrp="1"/>
          </p:cNvSpPr>
          <p:nvPr>
            <p:ph type="sldNum"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8F2C64CC-FEE1-3341-9354-41E3E1797593}" type="slidenum">
              <a:rPr lang="en-US" altLang="en-US" sz="1200">
                <a:solidFill>
                  <a:srgbClr val="FFFFFF"/>
                </a:solidFill>
              </a:rPr>
              <a:pPr>
                <a:lnSpc>
                  <a:spcPct val="80000"/>
                </a:lnSpc>
              </a:pPr>
              <a:t>161</a:t>
            </a:fld>
            <a:endParaRPr lang="en-US" altLang="en-US" sz="1200">
              <a:solidFill>
                <a:srgbClr val="FFFFFF"/>
              </a:solidFill>
            </a:endParaRPr>
          </a:p>
        </p:txBody>
      </p:sp>
    </p:spTree>
  </p:cSld>
  <p:clrMapOvr>
    <a:masterClrMapping/>
  </p:clrMapOvr>
</p:sld>
</file>

<file path=ppt/slides/slide1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8945" name="Title 1"/>
          <p:cNvSpPr>
            <a:spLocks noGrp="1"/>
          </p:cNvSpPr>
          <p:nvPr>
            <p:ph type="title"/>
          </p:nvPr>
        </p:nvSpPr>
        <p:spPr>
          <a:xfrm>
            <a:off x="612775" y="228600"/>
            <a:ext cx="8153400" cy="990600"/>
          </a:xfrm>
        </p:spPr>
        <p:txBody>
          <a:bodyPr/>
          <a:lstStyle/>
          <a:p>
            <a:r>
              <a:rPr lang="en-US" altLang="en-US">
                <a:ea typeface="ＭＳ Ｐゴシック" charset="-128"/>
              </a:rPr>
              <a:t>Pricing versus Value</a:t>
            </a:r>
          </a:p>
        </p:txBody>
      </p:sp>
      <p:sp>
        <p:nvSpPr>
          <p:cNvPr id="3" name="Content Placeholder 2"/>
          <p:cNvSpPr>
            <a:spLocks noGrp="1"/>
          </p:cNvSpPr>
          <p:nvPr>
            <p:ph sz="quarter" idx="1"/>
          </p:nvPr>
        </p:nvSpPr>
        <p:spPr>
          <a:xfrm>
            <a:off x="612775" y="1600200"/>
            <a:ext cx="8153400" cy="4495800"/>
          </a:xfrm>
        </p:spPr>
        <p:txBody>
          <a:bodyPr>
            <a:normAutofit fontScale="92500"/>
          </a:bodyPr>
          <a:lstStyle/>
          <a:p>
            <a:pPr>
              <a:buFont typeface="Wingdings" charset="0"/>
              <a:buChar char=""/>
              <a:defRPr/>
            </a:pPr>
            <a:r>
              <a:rPr lang="en-US" dirty="0" smtClean="0"/>
              <a:t>Earlier I assessed the value of equity at Twitter to be $9.97 billion (with a value per share of $17.36/share). </a:t>
            </a:r>
          </a:p>
          <a:p>
            <a:pPr>
              <a:buFont typeface="Wingdings" charset="0"/>
              <a:buChar char=""/>
              <a:defRPr/>
            </a:pPr>
            <a:r>
              <a:rPr lang="en-US" dirty="0" smtClean="0"/>
              <a:t>Assume, however, that the market appetite for social media stocks is high and that you pull up the valuations of other publicly traded stocks in the market:</a:t>
            </a:r>
          </a:p>
          <a:p>
            <a:pPr>
              <a:buFont typeface="Wingdings" charset="0"/>
              <a:buChar char=""/>
              <a:defRPr/>
            </a:pPr>
            <a:endParaRPr lang="en-US" dirty="0"/>
          </a:p>
          <a:p>
            <a:pPr>
              <a:buFont typeface="Wingdings" charset="0"/>
              <a:buChar char=""/>
              <a:defRPr/>
            </a:pPr>
            <a:endParaRPr lang="en-US" dirty="0" smtClean="0"/>
          </a:p>
          <a:p>
            <a:pPr>
              <a:buFont typeface="Wingdings" charset="0"/>
              <a:buChar char=""/>
              <a:defRPr/>
            </a:pPr>
            <a:r>
              <a:rPr lang="en-US" dirty="0" smtClean="0"/>
              <a:t>What would you base your offer price on? How would you sell it?</a:t>
            </a:r>
          </a:p>
          <a:p>
            <a:pPr marL="0" indent="0">
              <a:buFont typeface="Wingdings" charset="0"/>
              <a:buNone/>
              <a:defRPr/>
            </a:pPr>
            <a:endParaRPr lang="en-US" dirty="0" smtClean="0"/>
          </a:p>
          <a:p>
            <a:pPr>
              <a:buFont typeface="Wingdings" charset="0"/>
              <a:buChar char=""/>
              <a:defRPr/>
            </a:pPr>
            <a:endParaRPr lang="en-US" dirty="0"/>
          </a:p>
        </p:txBody>
      </p:sp>
      <p:sp>
        <p:nvSpPr>
          <p:cNvPr id="338947" name="Footer Placeholder 3"/>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5" name="Slide Number Placeholder 4"/>
          <p:cNvSpPr>
            <a:spLocks noGrp="1"/>
          </p:cNvSpPr>
          <p:nvPr>
            <p:ph type="sldNum"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3412C5F6-2218-9944-9CD5-F17A9DD143FE}" type="slidenum">
              <a:rPr lang="en-US" altLang="en-US" sz="1200">
                <a:solidFill>
                  <a:srgbClr val="FFFFFF"/>
                </a:solidFill>
              </a:rPr>
              <a:pPr>
                <a:lnSpc>
                  <a:spcPct val="80000"/>
                </a:lnSpc>
              </a:pPr>
              <a:t>162</a:t>
            </a:fld>
            <a:endParaRPr lang="en-US" altLang="en-US" sz="1200">
              <a:solidFill>
                <a:srgbClr val="FFFFFF"/>
              </a:solidFill>
            </a:endParaRPr>
          </a:p>
        </p:txBody>
      </p:sp>
      <p:pic>
        <p:nvPicPr>
          <p:cNvPr id="338949" name="Picture 5"/>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2057400" y="3810000"/>
            <a:ext cx="5626100" cy="965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0993" name="Title 1"/>
          <p:cNvSpPr>
            <a:spLocks noGrp="1"/>
          </p:cNvSpPr>
          <p:nvPr>
            <p:ph type="title"/>
          </p:nvPr>
        </p:nvSpPr>
        <p:spPr>
          <a:xfrm>
            <a:off x="612775" y="228600"/>
            <a:ext cx="8153400" cy="990600"/>
          </a:xfrm>
        </p:spPr>
        <p:txBody>
          <a:bodyPr/>
          <a:lstStyle/>
          <a:p>
            <a:pPr eaLnBrk="1" hangingPunct="1"/>
            <a:r>
              <a:rPr lang="en-US" altLang="en-US">
                <a:ea typeface="ＭＳ Ｐゴシック" charset="-128"/>
              </a:rPr>
              <a:t>The evidence on IPO pricing</a:t>
            </a:r>
          </a:p>
        </p:txBody>
      </p:sp>
      <p:pic>
        <p:nvPicPr>
          <p:cNvPr id="340994" name="Picture 3"/>
          <p:cNvPicPr>
            <a:picLocks noGrp="1" noChangeAspect="1"/>
          </p:cNvPicPr>
          <p:nvPr>
            <p:ph sz="quarter" idx="1"/>
          </p:nvPr>
        </p:nvPicPr>
        <p:blipFill>
          <a:blip r:embed="rId3">
            <a:extLst>
              <a:ext uri="{28A0092B-C50C-407E-A947-70E740481C1C}">
                <a14:useLocalDpi xmlns:a14="http://schemas.microsoft.com/office/drawing/2010/main" val="0"/>
              </a:ext>
            </a:extLst>
          </a:blip>
          <a:srcRect l="-11748" r="-11748"/>
          <a:stretch>
            <a:fillRect/>
          </a:stretch>
        </p:blipFill>
        <p:spPr>
          <a:xfrm>
            <a:off x="612775" y="1600200"/>
            <a:ext cx="8153400" cy="4495800"/>
          </a:xfrm>
        </p:spPr>
      </p:pic>
      <p:sp>
        <p:nvSpPr>
          <p:cNvPr id="340995" name="Footer Placeholder 3"/>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5" name="Slide Number Placeholder 4"/>
          <p:cNvSpPr>
            <a:spLocks noGrp="1"/>
          </p:cNvSpPr>
          <p:nvPr>
            <p:ph type="sldNum"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0B2A30C0-90AF-EF47-9E66-53730749EAB3}" type="slidenum">
              <a:rPr lang="en-US" altLang="en-US" sz="1200">
                <a:solidFill>
                  <a:srgbClr val="FFFFFF"/>
                </a:solidFill>
              </a:rPr>
              <a:pPr>
                <a:lnSpc>
                  <a:spcPct val="80000"/>
                </a:lnSpc>
              </a:pPr>
              <a:t>163</a:t>
            </a:fld>
            <a:endParaRPr lang="en-US" altLang="en-US" sz="1200">
              <a:solidFill>
                <a:srgbClr val="FFFFFF"/>
              </a:solidFill>
            </a:endParaRPr>
          </a:p>
        </p:txBody>
      </p:sp>
    </p:spTree>
  </p:cSld>
  <p:clrMapOvr>
    <a:masterClrMapping/>
  </p:clrMapOvr>
</p:sld>
</file>

<file path=ppt/slides/slide1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3041" name="Title 1"/>
          <p:cNvSpPr>
            <a:spLocks noGrp="1"/>
          </p:cNvSpPr>
          <p:nvPr>
            <p:ph type="title"/>
          </p:nvPr>
        </p:nvSpPr>
        <p:spPr>
          <a:xfrm>
            <a:off x="612775" y="228600"/>
            <a:ext cx="8153400" cy="990600"/>
          </a:xfrm>
        </p:spPr>
        <p:txBody>
          <a:bodyPr/>
          <a:lstStyle/>
          <a:p>
            <a:pPr eaLnBrk="1" hangingPunct="1"/>
            <a:r>
              <a:rPr lang="en-US" altLang="en-US">
                <a:ea typeface="ＭＳ Ｐゴシック" charset="-128"/>
              </a:rPr>
              <a:t>An investment opportunity?</a:t>
            </a:r>
          </a:p>
        </p:txBody>
      </p:sp>
      <p:sp>
        <p:nvSpPr>
          <p:cNvPr id="322562" name="Content Placeholder 2"/>
          <p:cNvSpPr>
            <a:spLocks noGrp="1"/>
          </p:cNvSpPr>
          <p:nvPr>
            <p:ph sz="quarter" idx="1"/>
          </p:nvPr>
        </p:nvSpPr>
        <p:spPr>
          <a:xfrm>
            <a:off x="612775" y="1600200"/>
            <a:ext cx="8153400" cy="4495800"/>
          </a:xfrm>
        </p:spPr>
        <p:txBody>
          <a:bodyPr/>
          <a:lstStyle/>
          <a:p>
            <a:pPr eaLnBrk="1" hangingPunct="1">
              <a:buFont typeface="Wingdings" charset="0"/>
              <a:buChar char=""/>
              <a:defRPr/>
            </a:pPr>
            <a:r>
              <a:rPr lang="en-US" dirty="0"/>
              <a:t>Assume that investment banks try to under price initial public offerings by approximately 10-15%. As an investor, what strategy would you adopt to take advantage of this behavior?</a:t>
            </a:r>
          </a:p>
          <a:p>
            <a:pPr marL="0" indent="0" eaLnBrk="1" hangingPunct="1">
              <a:buFont typeface="Wingdings" charset="0"/>
              <a:buNone/>
              <a:defRPr/>
            </a:pPr>
            <a:endParaRPr lang="en-US" dirty="0"/>
          </a:p>
          <a:p>
            <a:pPr eaLnBrk="1" hangingPunct="1">
              <a:buFont typeface="Wingdings" charset="0"/>
              <a:buChar char=""/>
              <a:defRPr/>
            </a:pPr>
            <a:endParaRPr lang="en-US" dirty="0"/>
          </a:p>
          <a:p>
            <a:pPr eaLnBrk="1" hangingPunct="1">
              <a:buFont typeface="Wingdings" charset="0"/>
              <a:buChar char=""/>
              <a:defRPr/>
            </a:pPr>
            <a:r>
              <a:rPr lang="en-US" dirty="0"/>
              <a:t>Why might it not work?</a:t>
            </a:r>
          </a:p>
          <a:p>
            <a:pPr eaLnBrk="1" hangingPunct="1">
              <a:buFont typeface="Wingdings" charset="0"/>
              <a:buChar char=""/>
              <a:defRPr/>
            </a:pPr>
            <a:endParaRPr lang="en-US" dirty="0"/>
          </a:p>
        </p:txBody>
      </p:sp>
      <p:sp>
        <p:nvSpPr>
          <p:cNvPr id="343043" name="Footer Placeholder 3"/>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5" name="Slide Number Placeholder 4"/>
          <p:cNvSpPr>
            <a:spLocks noGrp="1"/>
          </p:cNvSpPr>
          <p:nvPr>
            <p:ph type="sldNum"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DD8F756D-022E-934F-995A-D9ECC79DBA3C}" type="slidenum">
              <a:rPr lang="en-US" altLang="en-US" sz="1200">
                <a:solidFill>
                  <a:srgbClr val="FFFFFF"/>
                </a:solidFill>
              </a:rPr>
              <a:pPr>
                <a:lnSpc>
                  <a:spcPct val="80000"/>
                </a:lnSpc>
              </a:pPr>
              <a:t>164</a:t>
            </a:fld>
            <a:endParaRPr lang="en-US" altLang="en-US" sz="1200">
              <a:solidFill>
                <a:srgbClr val="FFFFFF"/>
              </a:solidFill>
            </a:endParaRPr>
          </a:p>
        </p:txBody>
      </p:sp>
    </p:spTree>
  </p:cSld>
  <p:clrMapOvr>
    <a:masterClrMapping/>
  </p:clrMapOvr>
</p:sld>
</file>

<file path=ppt/slides/slide1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5089" name="Title 1"/>
          <p:cNvSpPr>
            <a:spLocks noGrp="1"/>
          </p:cNvSpPr>
          <p:nvPr>
            <p:ph type="title"/>
          </p:nvPr>
        </p:nvSpPr>
        <p:spPr>
          <a:xfrm>
            <a:off x="612775" y="228600"/>
            <a:ext cx="8153400" cy="990600"/>
          </a:xfrm>
        </p:spPr>
        <p:txBody>
          <a:bodyPr/>
          <a:lstStyle/>
          <a:p>
            <a:pPr eaLnBrk="1" hangingPunct="1"/>
            <a:r>
              <a:rPr lang="en-US" altLang="en-US">
                <a:ea typeface="ＭＳ Ｐゴシック" charset="-128"/>
              </a:rPr>
              <a:t>D. The offering quantity</a:t>
            </a:r>
          </a:p>
        </p:txBody>
      </p:sp>
      <p:sp>
        <p:nvSpPr>
          <p:cNvPr id="324610" name="Content Placeholder 2"/>
          <p:cNvSpPr>
            <a:spLocks noGrp="1"/>
          </p:cNvSpPr>
          <p:nvPr>
            <p:ph sz="quarter" idx="1"/>
          </p:nvPr>
        </p:nvSpPr>
        <p:spPr>
          <a:xfrm>
            <a:off x="612775" y="1600200"/>
            <a:ext cx="8153400" cy="4495800"/>
          </a:xfrm>
        </p:spPr>
        <p:txBody>
          <a:bodyPr>
            <a:normAutofit/>
          </a:bodyPr>
          <a:lstStyle/>
          <a:p>
            <a:pPr eaLnBrk="1" hangingPunct="1">
              <a:lnSpc>
                <a:spcPct val="80000"/>
              </a:lnSpc>
            </a:pPr>
            <a:r>
              <a:rPr lang="en-US" altLang="en-US" sz="2600">
                <a:ea typeface="ＭＳ Ｐゴシック" charset="-128"/>
              </a:rPr>
              <a:t>Assume now that you are the owner of Twitter and were offering 100% of the shares in company in the offering to the public? If investors are willing to pay $20 billion for the common stock, how much do you lose because of the under pricing (15%)?</a:t>
            </a:r>
          </a:p>
          <a:p>
            <a:pPr eaLnBrk="1" hangingPunct="1">
              <a:lnSpc>
                <a:spcPct val="80000"/>
              </a:lnSpc>
            </a:pPr>
            <a:endParaRPr lang="en-US" altLang="en-US" sz="2600">
              <a:ea typeface="ＭＳ Ｐゴシック" charset="-128"/>
            </a:endParaRPr>
          </a:p>
          <a:p>
            <a:pPr eaLnBrk="1" hangingPunct="1">
              <a:lnSpc>
                <a:spcPct val="80000"/>
              </a:lnSpc>
            </a:pPr>
            <a:endParaRPr lang="en-US" altLang="en-US" sz="2600">
              <a:ea typeface="ＭＳ Ｐゴシック" charset="-128"/>
            </a:endParaRPr>
          </a:p>
          <a:p>
            <a:pPr eaLnBrk="1" hangingPunct="1">
              <a:lnSpc>
                <a:spcPct val="80000"/>
              </a:lnSpc>
            </a:pPr>
            <a:r>
              <a:rPr lang="en-US" altLang="en-US" sz="2600">
                <a:ea typeface="ＭＳ Ｐゴシック" charset="-128"/>
              </a:rPr>
              <a:t>Assume that you were offering only 10% of the shares in the initial offering and plan to sell a large portion of your remaining stake over the following two years? Would your views of the under pricing and its effect on your wealth change as a consequence? </a:t>
            </a:r>
          </a:p>
        </p:txBody>
      </p:sp>
      <p:sp>
        <p:nvSpPr>
          <p:cNvPr id="345091" name="Footer Placeholder 3"/>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5" name="Slide Number Placeholder 4"/>
          <p:cNvSpPr>
            <a:spLocks noGrp="1"/>
          </p:cNvSpPr>
          <p:nvPr>
            <p:ph type="sldNum"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7CC183CD-1EE3-394E-94AF-DBAD8A293491}" type="slidenum">
              <a:rPr lang="en-US" altLang="en-US" sz="1200">
                <a:solidFill>
                  <a:srgbClr val="FFFFFF"/>
                </a:solidFill>
              </a:rPr>
              <a:pPr>
                <a:lnSpc>
                  <a:spcPct val="80000"/>
                </a:lnSpc>
              </a:pPr>
              <a:t>165</a:t>
            </a:fld>
            <a:endParaRPr lang="en-US" altLang="en-US" sz="1200">
              <a:solidFill>
                <a:srgbClr val="FFFFFF"/>
              </a:solidFill>
            </a:endParaRPr>
          </a:p>
        </p:txBody>
      </p:sp>
    </p:spTree>
  </p:cSld>
  <p:clrMapOvr>
    <a:masterClrMapping/>
  </p:clrMapOvr>
</p:sld>
</file>

<file path=ppt/slides/slide1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7137" name="Title 1"/>
          <p:cNvSpPr>
            <a:spLocks noGrp="1"/>
          </p:cNvSpPr>
          <p:nvPr>
            <p:ph type="title"/>
          </p:nvPr>
        </p:nvSpPr>
        <p:spPr>
          <a:xfrm>
            <a:off x="612775" y="228600"/>
            <a:ext cx="8153400" cy="990600"/>
          </a:xfrm>
        </p:spPr>
        <p:txBody>
          <a:bodyPr/>
          <a:lstStyle/>
          <a:p>
            <a:pPr eaLnBrk="1" hangingPunct="1"/>
            <a:r>
              <a:rPr lang="en-US" altLang="en-US">
                <a:ea typeface="ＭＳ Ｐゴシック" charset="-128"/>
              </a:rPr>
              <a:t>IV. An Intermediate Problem</a:t>
            </a:r>
            <a:br>
              <a:rPr lang="en-US" altLang="en-US">
                <a:ea typeface="ＭＳ Ｐゴシック" charset="-128"/>
              </a:rPr>
            </a:br>
            <a:r>
              <a:rPr lang="en-US" altLang="en-US">
                <a:ea typeface="ＭＳ Ｐゴシック" charset="-128"/>
              </a:rPr>
              <a:t>Private to VC to Public offering…</a:t>
            </a:r>
          </a:p>
        </p:txBody>
      </p:sp>
      <p:sp>
        <p:nvSpPr>
          <p:cNvPr id="326658" name="Content Placeholder 2"/>
          <p:cNvSpPr>
            <a:spLocks noGrp="1"/>
          </p:cNvSpPr>
          <p:nvPr>
            <p:ph sz="quarter" idx="1"/>
          </p:nvPr>
        </p:nvSpPr>
        <p:spPr>
          <a:xfrm>
            <a:off x="612775" y="1600200"/>
            <a:ext cx="8153400" cy="4495800"/>
          </a:xfrm>
        </p:spPr>
        <p:txBody>
          <a:bodyPr>
            <a:normAutofit/>
          </a:bodyPr>
          <a:lstStyle/>
          <a:p>
            <a:pPr eaLnBrk="1" hangingPunct="1"/>
            <a:r>
              <a:rPr lang="en-US" altLang="en-US" sz="1600">
                <a:ea typeface="ＭＳ Ｐゴシック" charset="-128"/>
              </a:rPr>
              <a:t>Assume that you have a private business operating in a sector, where publicly traded companies have an average beta of 1 and where the average correlation of firms  with the market is 0.25. Consider the cost of equity at three stages (Riskfree rate = 4%; ERP = 5%):</a:t>
            </a:r>
          </a:p>
          <a:p>
            <a:pPr eaLnBrk="1" hangingPunct="1"/>
            <a:r>
              <a:rPr lang="en-US" altLang="en-US" sz="1600">
                <a:ea typeface="ＭＳ Ｐゴシック" charset="-128"/>
              </a:rPr>
              <a:t>Stage 1: The nascent business, with a private owner, who is fully invested in that business.</a:t>
            </a:r>
          </a:p>
          <a:p>
            <a:pPr eaLnBrk="1" hangingPunct="1">
              <a:buFont typeface="Wingdings" charset="2"/>
              <a:buNone/>
            </a:pPr>
            <a:r>
              <a:rPr lang="en-US" altLang="en-US" sz="1600">
                <a:ea typeface="ＭＳ Ｐゴシック" charset="-128"/>
              </a:rPr>
              <a:t>	Perceived Beta = 1/ 0.25 = 4</a:t>
            </a:r>
          </a:p>
          <a:p>
            <a:pPr eaLnBrk="1" hangingPunct="1">
              <a:buFont typeface="Wingdings" charset="2"/>
              <a:buNone/>
            </a:pPr>
            <a:r>
              <a:rPr lang="en-US" altLang="en-US" sz="1600">
                <a:ea typeface="ＭＳ Ｐゴシック" charset="-128"/>
              </a:rPr>
              <a:t>	Cost of Equity = 4% + 4 (5% ) = 24%</a:t>
            </a:r>
          </a:p>
          <a:p>
            <a:pPr eaLnBrk="1" hangingPunct="1"/>
            <a:r>
              <a:rPr lang="en-US" altLang="en-US" sz="1600">
                <a:ea typeface="ＭＳ Ｐゴシック" charset="-128"/>
              </a:rPr>
              <a:t>Stage 2: Angel financing provided by specialized venture capitalist, who holds multiple investments, in high technology companies. (Correlation of portfolio with market is 0.5)</a:t>
            </a:r>
          </a:p>
          <a:p>
            <a:pPr eaLnBrk="1" hangingPunct="1">
              <a:buFont typeface="Wingdings" charset="2"/>
              <a:buNone/>
            </a:pPr>
            <a:r>
              <a:rPr lang="en-US" altLang="en-US" sz="1600">
                <a:ea typeface="ＭＳ Ｐゴシック" charset="-128"/>
              </a:rPr>
              <a:t>	Perceived Beta = 1/0.5 = 2</a:t>
            </a:r>
          </a:p>
          <a:p>
            <a:pPr eaLnBrk="1" hangingPunct="1">
              <a:buFont typeface="Wingdings" charset="2"/>
              <a:buNone/>
            </a:pPr>
            <a:r>
              <a:rPr lang="en-US" altLang="en-US" sz="1600">
                <a:ea typeface="ＭＳ Ｐゴシック" charset="-128"/>
              </a:rPr>
              <a:t>	Cost of Equity = 4% + 2 (5%) = 14%</a:t>
            </a:r>
          </a:p>
          <a:p>
            <a:pPr eaLnBrk="1" hangingPunct="1"/>
            <a:r>
              <a:rPr lang="en-US" altLang="en-US" sz="1600">
                <a:ea typeface="ＭＳ Ｐゴシック" charset="-128"/>
              </a:rPr>
              <a:t>Stage 3: Public offering, where investors are retail and institutional investors, with diversified portfolios:</a:t>
            </a:r>
          </a:p>
          <a:p>
            <a:pPr eaLnBrk="1" hangingPunct="1">
              <a:buFont typeface="Wingdings" charset="2"/>
              <a:buNone/>
            </a:pPr>
            <a:r>
              <a:rPr lang="en-US" altLang="en-US" sz="1600">
                <a:ea typeface="ＭＳ Ｐゴシック" charset="-128"/>
              </a:rPr>
              <a:t>	Perceived Beta = 1</a:t>
            </a:r>
          </a:p>
          <a:p>
            <a:pPr eaLnBrk="1" hangingPunct="1">
              <a:buFont typeface="Wingdings" charset="2"/>
              <a:buNone/>
            </a:pPr>
            <a:r>
              <a:rPr lang="en-US" altLang="en-US" sz="1600">
                <a:ea typeface="ＭＳ Ｐゴシック" charset="-128"/>
              </a:rPr>
              <a:t>	Cost of Equity = 4% + 1 (5%) = 9%</a:t>
            </a:r>
          </a:p>
        </p:txBody>
      </p:sp>
      <p:sp>
        <p:nvSpPr>
          <p:cNvPr id="347139" name="Footer Placeholder 3"/>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5" name="Slide Number Placeholder 4"/>
          <p:cNvSpPr>
            <a:spLocks noGrp="1"/>
          </p:cNvSpPr>
          <p:nvPr>
            <p:ph type="sldNum"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CE9D3903-F409-8740-A7E6-C1B0FF8AEA8E}" type="slidenum">
              <a:rPr lang="en-US" altLang="en-US" sz="1200">
                <a:solidFill>
                  <a:srgbClr val="FFFFFF"/>
                </a:solidFill>
              </a:rPr>
              <a:pPr>
                <a:lnSpc>
                  <a:spcPct val="80000"/>
                </a:lnSpc>
              </a:pPr>
              <a:t>166</a:t>
            </a:fld>
            <a:endParaRPr lang="en-US" altLang="en-US" sz="1200">
              <a:solidFill>
                <a:srgbClr val="FFFFFF"/>
              </a:solidFill>
            </a:endParaRPr>
          </a:p>
        </p:txBody>
      </p:sp>
    </p:spTree>
  </p:cSld>
  <p:clrMapOvr>
    <a:masterClrMapping/>
  </p:clrMapOvr>
</p:sld>
</file>

<file path=ppt/slides/slide1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9185" name="Title 1"/>
          <p:cNvSpPr>
            <a:spLocks noGrp="1"/>
          </p:cNvSpPr>
          <p:nvPr>
            <p:ph type="title"/>
          </p:nvPr>
        </p:nvSpPr>
        <p:spPr>
          <a:xfrm>
            <a:off x="612775" y="228600"/>
            <a:ext cx="8153400" cy="990600"/>
          </a:xfrm>
        </p:spPr>
        <p:txBody>
          <a:bodyPr/>
          <a:lstStyle/>
          <a:p>
            <a:pPr eaLnBrk="1" hangingPunct="1"/>
            <a:r>
              <a:rPr lang="en-US" altLang="en-US">
                <a:ea typeface="ＭＳ Ｐゴシック" charset="-128"/>
              </a:rPr>
              <a:t>To value this company…</a:t>
            </a:r>
          </a:p>
        </p:txBody>
      </p:sp>
      <p:graphicFrame>
        <p:nvGraphicFramePr>
          <p:cNvPr id="4" name="Content Placeholder 3"/>
          <p:cNvGraphicFramePr>
            <a:graphicFrameLocks noGrp="1"/>
          </p:cNvGraphicFramePr>
          <p:nvPr>
            <p:ph sz="quarter" idx="1"/>
          </p:nvPr>
        </p:nvGraphicFramePr>
        <p:xfrm>
          <a:off x="228600" y="2286000"/>
          <a:ext cx="7239000" cy="4368800"/>
        </p:xfrm>
        <a:graphic>
          <a:graphicData uri="http://schemas.openxmlformats.org/drawingml/2006/table">
            <a:tbl>
              <a:tblPr/>
              <a:tblGrid>
                <a:gridCol w="1033463"/>
                <a:gridCol w="1035050"/>
                <a:gridCol w="1033462"/>
                <a:gridCol w="1035050"/>
                <a:gridCol w="1033463"/>
                <a:gridCol w="1035050"/>
                <a:gridCol w="1033462"/>
              </a:tblGrid>
              <a:tr h="377825">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4572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Verdana" charset="0"/>
                          <a:ea typeface="ＭＳ Ｐゴシック" charset="-128"/>
                        </a:rPr>
                        <a:t> </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Verdana" charset="0"/>
                          <a:ea typeface="ＭＳ Ｐゴシック" charset="-128"/>
                        </a:rPr>
                        <a:t>1</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Verdana" charset="0"/>
                          <a:ea typeface="ＭＳ Ｐゴシック" charset="-128"/>
                        </a:rPr>
                        <a:t>2</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Verdana" charset="0"/>
                          <a:ea typeface="ＭＳ Ｐゴシック" charset="-128"/>
                        </a:rPr>
                        <a:t>3</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Verdana" charset="0"/>
                          <a:ea typeface="ＭＳ Ｐゴシック" charset="-128"/>
                        </a:rPr>
                        <a:t>4</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Verdana" charset="0"/>
                          <a:ea typeface="ＭＳ Ｐゴシック" charset="-128"/>
                        </a:rPr>
                        <a:t>5</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Verdana" charset="0"/>
                          <a:ea typeface="ＭＳ Ｐゴシック" charset="-128"/>
                        </a:rPr>
                        <a:t>Terminal year</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r>
              <a:tr h="371475">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4572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Verdana" charset="0"/>
                          <a:ea typeface="ＭＳ Ｐゴシック" charset="-128"/>
                        </a:rPr>
                        <a:t>E(Cash flow)</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Verdana" charset="0"/>
                          <a:ea typeface="ＭＳ Ｐゴシック" charset="-128"/>
                        </a:rPr>
                        <a:t>$100</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Verdana" charset="0"/>
                          <a:ea typeface="ＭＳ Ｐゴシック" charset="-128"/>
                        </a:rPr>
                        <a:t>$125</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Verdana" charset="0"/>
                          <a:ea typeface="ＭＳ Ｐゴシック" charset="-128"/>
                        </a:rPr>
                        <a:t>$150</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Verdana" charset="0"/>
                          <a:ea typeface="ＭＳ Ｐゴシック" charset="-128"/>
                        </a:rPr>
                        <a:t>$165</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Verdana" charset="0"/>
                          <a:ea typeface="ＭＳ Ｐゴシック" charset="-128"/>
                        </a:rPr>
                        <a:t>$170</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Verdana" charset="0"/>
                          <a:ea typeface="ＭＳ Ｐゴシック" charset="-128"/>
                        </a:rPr>
                        <a:t>$175</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r>
              <a:tr h="195263">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4572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Verdana" charset="0"/>
                          <a:ea typeface="ＭＳ Ｐゴシック" charset="-128"/>
                        </a:rPr>
                        <a:t>Market beta</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Verdana" charset="0"/>
                          <a:ea typeface="ＭＳ Ｐゴシック" charset="-128"/>
                        </a:rPr>
                        <a:t>1</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Verdana" charset="0"/>
                          <a:ea typeface="ＭＳ Ｐゴシック" charset="-128"/>
                        </a:rPr>
                        <a:t>1</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Verdana" charset="0"/>
                          <a:ea typeface="ＭＳ Ｐゴシック" charset="-128"/>
                        </a:rPr>
                        <a:t>1</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Verdana" charset="0"/>
                          <a:ea typeface="ＭＳ Ｐゴシック" charset="-128"/>
                        </a:rPr>
                        <a:t>1</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Verdana" charset="0"/>
                          <a:ea typeface="ＭＳ Ｐゴシック" charset="-128"/>
                        </a:rPr>
                        <a:t>1</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Verdana" charset="0"/>
                          <a:ea typeface="ＭＳ Ｐゴシック" charset="-128"/>
                        </a:rPr>
                        <a:t>1</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r>
              <a:tr h="195263">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4572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Verdana" charset="0"/>
                          <a:ea typeface="ＭＳ Ｐゴシック" charset="-128"/>
                        </a:rPr>
                        <a:t>Correlation</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Verdana" charset="0"/>
                          <a:ea typeface="ＭＳ Ｐゴシック" charset="-128"/>
                        </a:rPr>
                        <a:t>0.25</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Verdana" charset="0"/>
                          <a:ea typeface="ＭＳ Ｐゴシック" charset="-128"/>
                        </a:rPr>
                        <a:t>0.25</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Verdana" charset="0"/>
                          <a:ea typeface="ＭＳ Ｐゴシック" charset="-128"/>
                        </a:rPr>
                        <a:t>0.5</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Verdana" charset="0"/>
                          <a:ea typeface="ＭＳ Ｐゴシック" charset="-128"/>
                        </a:rPr>
                        <a:t>0.5</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Verdana" charset="0"/>
                          <a:ea typeface="ＭＳ Ｐゴシック" charset="-128"/>
                        </a:rPr>
                        <a:t>0.5</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Verdana" charset="0"/>
                          <a:ea typeface="ＭＳ Ｐゴシック" charset="-128"/>
                        </a:rPr>
                        <a:t>1</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r>
              <a:tr h="195263">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4572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Verdana" charset="0"/>
                          <a:ea typeface="ＭＳ Ｐゴシック" charset="-128"/>
                        </a:rPr>
                        <a:t>Beta used</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Verdana" charset="0"/>
                          <a:ea typeface="ＭＳ Ｐゴシック" charset="-128"/>
                        </a:rPr>
                        <a:t>4</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Verdana" charset="0"/>
                          <a:ea typeface="ＭＳ Ｐゴシック" charset="-128"/>
                        </a:rPr>
                        <a:t>4</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Verdana" charset="0"/>
                          <a:ea typeface="ＭＳ Ｐゴシック" charset="-128"/>
                        </a:rPr>
                        <a:t>2</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Verdana" charset="0"/>
                          <a:ea typeface="ＭＳ Ｐゴシック" charset="-128"/>
                        </a:rPr>
                        <a:t>2</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Verdana" charset="0"/>
                          <a:ea typeface="ＭＳ Ｐゴシック" charset="-128"/>
                        </a:rPr>
                        <a:t>2</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Verdana" charset="0"/>
                          <a:ea typeface="ＭＳ Ｐゴシック" charset="-128"/>
                        </a:rPr>
                        <a:t>1</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r>
              <a:tr h="377825">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4572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Verdana" charset="0"/>
                          <a:ea typeface="ＭＳ Ｐゴシック" charset="-128"/>
                        </a:rPr>
                        <a:t>Cost of equity</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Verdana" charset="0"/>
                          <a:ea typeface="ＭＳ Ｐゴシック" charset="-128"/>
                        </a:rPr>
                        <a:t>24.00%</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Verdana" charset="0"/>
                          <a:ea typeface="ＭＳ Ｐゴシック" charset="-128"/>
                        </a:rPr>
                        <a:t>24.00%</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Verdana" charset="0"/>
                          <a:ea typeface="ＭＳ Ｐゴシック" charset="-128"/>
                        </a:rPr>
                        <a:t>14.00%</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Verdana" charset="0"/>
                          <a:ea typeface="ＭＳ Ｐゴシック" charset="-128"/>
                        </a:rPr>
                        <a:t>14.00%</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Verdana" charset="0"/>
                          <a:ea typeface="ＭＳ Ｐゴシック" charset="-128"/>
                        </a:rPr>
                        <a:t>14.00%</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Verdana" charset="0"/>
                          <a:ea typeface="ＭＳ Ｐゴシック" charset="-128"/>
                        </a:rPr>
                        <a:t>9.00%</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r>
              <a:tr h="377825">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4572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Verdana" charset="0"/>
                          <a:ea typeface="ＭＳ Ｐゴシック" charset="-128"/>
                        </a:rPr>
                        <a:t>Terminal value</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Verdana" charset="0"/>
                          <a:ea typeface="ＭＳ Ｐゴシック" charset="-128"/>
                        </a:rPr>
                        <a:t> </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Verdana" charset="0"/>
                          <a:ea typeface="ＭＳ Ｐゴシック" charset="-128"/>
                        </a:rPr>
                        <a:t> </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Verdana" charset="0"/>
                          <a:ea typeface="ＭＳ Ｐゴシック" charset="-128"/>
                        </a:rPr>
                        <a:t> </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Verdana" charset="0"/>
                          <a:ea typeface="ＭＳ Ｐゴシック" charset="-128"/>
                        </a:rPr>
                        <a:t> </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Verdana" charset="0"/>
                          <a:ea typeface="ＭＳ Ｐゴシック" charset="-128"/>
                        </a:rPr>
                        <a:t>$2,500</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Verdana" charset="0"/>
                          <a:ea typeface="ＭＳ Ｐゴシック" charset="-128"/>
                        </a:rPr>
                        <a:t> </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r>
              <a:tr h="377825">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4572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Verdana" charset="0"/>
                          <a:ea typeface="ＭＳ Ｐゴシック" charset="-128"/>
                        </a:rPr>
                        <a:t>Cumulated COE</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Verdana" charset="0"/>
                          <a:ea typeface="ＭＳ Ｐゴシック" charset="-128"/>
                        </a:rPr>
                        <a:t>1.2400</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Verdana" charset="0"/>
                          <a:ea typeface="ＭＳ Ｐゴシック" charset="-128"/>
                        </a:rPr>
                        <a:t>1.5376</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Verdana" charset="0"/>
                          <a:ea typeface="ＭＳ Ｐゴシック" charset="-128"/>
                        </a:rPr>
                        <a:t>1.7529</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Verdana" charset="0"/>
                          <a:ea typeface="ＭＳ Ｐゴシック" charset="-128"/>
                        </a:rPr>
                        <a:t>1.9983</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Verdana" charset="0"/>
                          <a:ea typeface="ＭＳ Ｐゴシック" charset="-128"/>
                        </a:rPr>
                        <a:t>2.2780</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Verdana" charset="0"/>
                          <a:ea typeface="ＭＳ Ｐゴシック" charset="-128"/>
                        </a:rPr>
                        <a:t>2.4830</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r>
              <a:tr h="195263">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4572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Verdana" charset="0"/>
                          <a:ea typeface="ＭＳ Ｐゴシック" charset="-128"/>
                        </a:rPr>
                        <a:t>PV</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Verdana" charset="0"/>
                          <a:ea typeface="ＭＳ Ｐゴシック" charset="-128"/>
                        </a:rPr>
                        <a:t>$80.65</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Verdana" charset="0"/>
                          <a:ea typeface="ＭＳ Ｐゴシック" charset="-128"/>
                        </a:rPr>
                        <a:t>$81.30</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Verdana" charset="0"/>
                          <a:ea typeface="ＭＳ Ｐゴシック" charset="-128"/>
                        </a:rPr>
                        <a:t>$85.57</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Verdana" charset="0"/>
                          <a:ea typeface="ＭＳ Ｐゴシック" charset="-128"/>
                        </a:rPr>
                        <a:t>$82.57</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Verdana" charset="0"/>
                          <a:ea typeface="ＭＳ Ｐゴシック" charset="-128"/>
                        </a:rPr>
                        <a:t>$1,172.07</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Verdana" charset="0"/>
                          <a:ea typeface="ＭＳ Ｐゴシック" charset="-128"/>
                        </a:rPr>
                        <a:t> </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r>
              <a:tr h="195263">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457200" rtl="0" eaLnBrk="1" fontAlgn="b" latinLnBrk="0" hangingPunct="1">
                        <a:lnSpc>
                          <a:spcPct val="100000"/>
                        </a:lnSpc>
                        <a:spcBef>
                          <a:spcPct val="0"/>
                        </a:spcBef>
                        <a:spcAft>
                          <a:spcPct val="0"/>
                        </a:spcAft>
                        <a:buClrTx/>
                        <a:buSzTx/>
                        <a:buFontTx/>
                        <a:buNone/>
                        <a:tabLst/>
                      </a:pPr>
                      <a:endParaRPr kumimoji="0" lang="en-US" altLang="en-US" sz="1200" b="0" i="0" u="none" strike="noStrike" cap="none" normalizeH="0" baseline="0">
                        <a:ln>
                          <a:noFill/>
                        </a:ln>
                        <a:solidFill>
                          <a:schemeClr val="tx1"/>
                        </a:solidFill>
                        <a:effectLst/>
                        <a:latin typeface="Verdana" charset="0"/>
                        <a:ea typeface="ＭＳ Ｐゴシック" charset="-128"/>
                      </a:endParaRPr>
                    </a:p>
                  </a:txBody>
                  <a:tcPr marL="12700" marR="12700" marT="12700" marB="0" anchor="b" horzOverflow="overflow">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457200" rtl="0" eaLnBrk="1" fontAlgn="b" latinLnBrk="0" hangingPunct="1">
                        <a:lnSpc>
                          <a:spcPct val="100000"/>
                        </a:lnSpc>
                        <a:spcBef>
                          <a:spcPct val="0"/>
                        </a:spcBef>
                        <a:spcAft>
                          <a:spcPct val="0"/>
                        </a:spcAft>
                        <a:buClrTx/>
                        <a:buSzTx/>
                        <a:buFontTx/>
                        <a:buNone/>
                        <a:tabLst/>
                      </a:pPr>
                      <a:endParaRPr kumimoji="0" lang="en-US" altLang="en-US" sz="1200" b="0" i="0" u="none" strike="noStrike" cap="none" normalizeH="0" baseline="0">
                        <a:ln>
                          <a:noFill/>
                        </a:ln>
                        <a:solidFill>
                          <a:schemeClr val="tx1"/>
                        </a:solidFill>
                        <a:effectLst/>
                        <a:latin typeface="Verdana" charset="0"/>
                        <a:ea typeface="ＭＳ Ｐゴシック" charset="-128"/>
                      </a:endParaRPr>
                    </a:p>
                  </a:txBody>
                  <a:tcPr marL="12700" marR="12700" marT="12700" marB="0" anchor="b" horzOverflow="overflow">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457200" rtl="0" eaLnBrk="1" fontAlgn="b" latinLnBrk="0" hangingPunct="1">
                        <a:lnSpc>
                          <a:spcPct val="100000"/>
                        </a:lnSpc>
                        <a:spcBef>
                          <a:spcPct val="0"/>
                        </a:spcBef>
                        <a:spcAft>
                          <a:spcPct val="0"/>
                        </a:spcAft>
                        <a:buClrTx/>
                        <a:buSzTx/>
                        <a:buFontTx/>
                        <a:buNone/>
                        <a:tabLst/>
                      </a:pPr>
                      <a:endParaRPr kumimoji="0" lang="en-US" altLang="en-US" sz="1200" b="0" i="0" u="none" strike="noStrike" cap="none" normalizeH="0" baseline="0">
                        <a:ln>
                          <a:noFill/>
                        </a:ln>
                        <a:solidFill>
                          <a:schemeClr val="tx1"/>
                        </a:solidFill>
                        <a:effectLst/>
                        <a:latin typeface="Verdana" charset="0"/>
                        <a:ea typeface="ＭＳ Ｐゴシック" charset="-128"/>
                      </a:endParaRPr>
                    </a:p>
                  </a:txBody>
                  <a:tcPr marL="12700" marR="12700" marT="12700" marB="0" anchor="b" horzOverflow="overflow">
                    <a:lnL>
                      <a:noFill/>
                    </a:lnL>
                    <a:lnR>
                      <a:noFill/>
                    </a:lnR>
                    <a:lnT w="6350" cap="flat" cmpd="sng" algn="ctr">
                      <a:solidFill>
                        <a:srgbClr val="000000"/>
                      </a:solidFill>
                      <a:prstDash val="solid"/>
                      <a:round/>
                      <a:headEnd type="none" w="med" len="med"/>
                      <a:tailEnd type="none" w="med" len="med"/>
                    </a:lnT>
                    <a:lnB>
                      <a:noFill/>
                    </a:lnB>
                    <a:lnTlToBr>
                      <a:noFill/>
                    </a:lnTlToBr>
                    <a:lnBlToTr>
                      <a:noFill/>
                    </a:lnBlToTr>
                    <a:no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457200" rtl="0" eaLnBrk="1" fontAlgn="b" latinLnBrk="0" hangingPunct="1">
                        <a:lnSpc>
                          <a:spcPct val="100000"/>
                        </a:lnSpc>
                        <a:spcBef>
                          <a:spcPct val="0"/>
                        </a:spcBef>
                        <a:spcAft>
                          <a:spcPct val="0"/>
                        </a:spcAft>
                        <a:buClrTx/>
                        <a:buSzTx/>
                        <a:buFontTx/>
                        <a:buNone/>
                        <a:tabLst/>
                      </a:pPr>
                      <a:endParaRPr kumimoji="0" lang="en-US" altLang="en-US" sz="1200" b="0" i="0" u="none" strike="noStrike" cap="none" normalizeH="0" baseline="0">
                        <a:ln>
                          <a:noFill/>
                        </a:ln>
                        <a:solidFill>
                          <a:schemeClr val="tx1"/>
                        </a:solidFill>
                        <a:effectLst/>
                        <a:latin typeface="Verdana" charset="0"/>
                        <a:ea typeface="ＭＳ Ｐゴシック" charset="-128"/>
                      </a:endParaRPr>
                    </a:p>
                  </a:txBody>
                  <a:tcPr marL="12700" marR="12700" marT="12700" marB="0" anchor="b" horzOverflow="overflow">
                    <a:lnL>
                      <a:noFill/>
                    </a:lnL>
                    <a:lnR>
                      <a:noFill/>
                    </a:lnR>
                    <a:lnT w="6350" cap="flat" cmpd="sng" algn="ctr">
                      <a:solidFill>
                        <a:srgbClr val="000000"/>
                      </a:solidFill>
                      <a:prstDash val="solid"/>
                      <a:round/>
                      <a:headEnd type="none" w="med" len="med"/>
                      <a:tailEnd type="none" w="med" len="med"/>
                    </a:lnT>
                    <a:lnB>
                      <a:noFill/>
                    </a:lnB>
                    <a:lnTlToBr>
                      <a:noFill/>
                    </a:lnTlToBr>
                    <a:lnBlToTr>
                      <a:noFill/>
                    </a:lnBlToTr>
                    <a:no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457200" rtl="0" eaLnBrk="1" fontAlgn="b" latinLnBrk="0" hangingPunct="1">
                        <a:lnSpc>
                          <a:spcPct val="100000"/>
                        </a:lnSpc>
                        <a:spcBef>
                          <a:spcPct val="0"/>
                        </a:spcBef>
                        <a:spcAft>
                          <a:spcPct val="0"/>
                        </a:spcAft>
                        <a:buClrTx/>
                        <a:buSzTx/>
                        <a:buFontTx/>
                        <a:buNone/>
                        <a:tabLst/>
                      </a:pPr>
                      <a:endParaRPr kumimoji="0" lang="en-US" altLang="en-US" sz="1200" b="0" i="0" u="none" strike="noStrike" cap="none" normalizeH="0" baseline="0">
                        <a:ln>
                          <a:noFill/>
                        </a:ln>
                        <a:solidFill>
                          <a:schemeClr val="tx1"/>
                        </a:solidFill>
                        <a:effectLst/>
                        <a:latin typeface="Verdana" charset="0"/>
                        <a:ea typeface="ＭＳ Ｐゴシック" charset="-128"/>
                      </a:endParaRPr>
                    </a:p>
                  </a:txBody>
                  <a:tcPr marL="12700" marR="12700" marT="12700" marB="0" anchor="b" horzOverflow="overflow">
                    <a:lnL>
                      <a:noFill/>
                    </a:lnL>
                    <a:lnR>
                      <a:noFill/>
                    </a:lnR>
                    <a:lnT w="6350" cap="flat" cmpd="sng" algn="ctr">
                      <a:solidFill>
                        <a:srgbClr val="000000"/>
                      </a:solidFill>
                      <a:prstDash val="solid"/>
                      <a:round/>
                      <a:headEnd type="none" w="med" len="med"/>
                      <a:tailEnd type="none" w="med" len="med"/>
                    </a:lnT>
                    <a:lnB>
                      <a:noFill/>
                    </a:lnB>
                    <a:lnTlToBr>
                      <a:noFill/>
                    </a:lnTlToBr>
                    <a:lnBlToTr>
                      <a:noFill/>
                    </a:lnBlToTr>
                    <a:no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457200" rtl="0" eaLnBrk="1" fontAlgn="b" latinLnBrk="0" hangingPunct="1">
                        <a:lnSpc>
                          <a:spcPct val="100000"/>
                        </a:lnSpc>
                        <a:spcBef>
                          <a:spcPct val="0"/>
                        </a:spcBef>
                        <a:spcAft>
                          <a:spcPct val="0"/>
                        </a:spcAft>
                        <a:buClrTx/>
                        <a:buSzTx/>
                        <a:buFontTx/>
                        <a:buNone/>
                        <a:tabLst/>
                      </a:pPr>
                      <a:endParaRPr kumimoji="0" lang="en-US" altLang="en-US" sz="1200" b="0" i="0" u="none" strike="noStrike" cap="none" normalizeH="0" baseline="0">
                        <a:ln>
                          <a:noFill/>
                        </a:ln>
                        <a:solidFill>
                          <a:schemeClr val="tx1"/>
                        </a:solidFill>
                        <a:effectLst/>
                        <a:latin typeface="Verdana" charset="0"/>
                        <a:ea typeface="ＭＳ Ｐゴシック" charset="-128"/>
                      </a:endParaRPr>
                    </a:p>
                  </a:txBody>
                  <a:tcPr marL="12700" marR="12700" marT="12700" marB="0" anchor="b" horzOverflow="overflow">
                    <a:lnL>
                      <a:noFill/>
                    </a:lnL>
                    <a:lnR>
                      <a:noFill/>
                    </a:lnR>
                    <a:lnT w="6350" cap="flat" cmpd="sng" algn="ctr">
                      <a:solidFill>
                        <a:srgbClr val="000000"/>
                      </a:solidFill>
                      <a:prstDash val="solid"/>
                      <a:round/>
                      <a:headEnd type="none" w="med" len="med"/>
                      <a:tailEnd type="none" w="med" len="med"/>
                    </a:lnT>
                    <a:lnB>
                      <a:noFill/>
                    </a:lnB>
                    <a:lnTlToBr>
                      <a:noFill/>
                    </a:lnTlToBr>
                    <a:lnBlToTr>
                      <a:noFill/>
                    </a:lnBlToTr>
                    <a:no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457200" rtl="0" eaLnBrk="1" fontAlgn="b" latinLnBrk="0" hangingPunct="1">
                        <a:lnSpc>
                          <a:spcPct val="100000"/>
                        </a:lnSpc>
                        <a:spcBef>
                          <a:spcPct val="0"/>
                        </a:spcBef>
                        <a:spcAft>
                          <a:spcPct val="0"/>
                        </a:spcAft>
                        <a:buClrTx/>
                        <a:buSzTx/>
                        <a:buFontTx/>
                        <a:buNone/>
                        <a:tabLst/>
                      </a:pPr>
                      <a:endParaRPr kumimoji="0" lang="en-US" altLang="en-US" sz="1200" b="0" i="0" u="none" strike="noStrike" cap="none" normalizeH="0" baseline="0">
                        <a:ln>
                          <a:noFill/>
                        </a:ln>
                        <a:solidFill>
                          <a:schemeClr val="tx1"/>
                        </a:solidFill>
                        <a:effectLst/>
                        <a:latin typeface="Verdana" charset="0"/>
                        <a:ea typeface="ＭＳ Ｐゴシック" charset="-128"/>
                      </a:endParaRPr>
                    </a:p>
                  </a:txBody>
                  <a:tcPr marL="12700" marR="12700" marT="12700" marB="0" anchor="b" horzOverflow="overflow">
                    <a:lnL>
                      <a:noFill/>
                    </a:lnL>
                    <a:lnR>
                      <a:noFill/>
                    </a:lnR>
                    <a:lnT w="6350" cap="flat" cmpd="sng" algn="ctr">
                      <a:solidFill>
                        <a:srgbClr val="000000"/>
                      </a:solidFill>
                      <a:prstDash val="solid"/>
                      <a:round/>
                      <a:headEnd type="none" w="med" len="med"/>
                      <a:tailEnd type="none" w="med" len="med"/>
                    </a:lnT>
                    <a:lnB>
                      <a:noFill/>
                    </a:lnB>
                    <a:lnTlToBr>
                      <a:noFill/>
                    </a:lnTlToBr>
                    <a:lnBlToTr>
                      <a:noFill/>
                    </a:lnBlToTr>
                    <a:noFill/>
                  </a:tcPr>
                </a:tc>
              </a:tr>
              <a:tr h="371475">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4572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Verdana" charset="0"/>
                          <a:ea typeface="ＭＳ Ｐゴシック" charset="-128"/>
                        </a:rPr>
                        <a:t>Value of firm</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Verdana" charset="0"/>
                          <a:ea typeface="ＭＳ Ｐゴシック" charset="-128"/>
                        </a:rPr>
                        <a:t>$1,502</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gridSpan="5">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4572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Verdana" charset="0"/>
                          <a:ea typeface="ＭＳ Ｐゴシック" charset="-128"/>
                        </a:rPr>
                        <a:t> (Correct value, using changing costs of equity)</a:t>
                      </a:r>
                    </a:p>
                  </a:txBody>
                  <a:tcPr marL="12700" marR="12700" marT="12700" marB="0" anchor="b" horzOverflow="overflow">
                    <a:lnL w="6350" cap="flat" cmpd="sng" algn="ctr">
                      <a:solidFill>
                        <a:srgbClr val="000000"/>
                      </a:solidFill>
                      <a:prstDash val="solid"/>
                      <a:round/>
                      <a:headEnd type="none" w="med" len="med"/>
                      <a:tailEnd type="none" w="med" len="med"/>
                    </a:lnL>
                    <a:lnR>
                      <a:noFill/>
                    </a:lnR>
                    <a:lnT>
                      <a:noFill/>
                    </a:lnT>
                    <a:lnB>
                      <a:noFill/>
                    </a:lnB>
                    <a:lnTlToBr>
                      <a:noFill/>
                    </a:lnTlToBr>
                    <a:lnBlToTr>
                      <a:noFill/>
                    </a:lnBlToTr>
                    <a:noFill/>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r>
              <a:tr h="195263">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457200" rtl="0" eaLnBrk="1" fontAlgn="b" latinLnBrk="0" hangingPunct="1">
                        <a:lnSpc>
                          <a:spcPct val="100000"/>
                        </a:lnSpc>
                        <a:spcBef>
                          <a:spcPct val="0"/>
                        </a:spcBef>
                        <a:spcAft>
                          <a:spcPct val="0"/>
                        </a:spcAft>
                        <a:buClrTx/>
                        <a:buSzTx/>
                        <a:buFontTx/>
                        <a:buNone/>
                        <a:tabLst/>
                      </a:pPr>
                      <a:endParaRPr kumimoji="0" lang="en-US" altLang="en-US" sz="1200" b="0" i="0" u="none" strike="noStrike" cap="none" normalizeH="0" baseline="0">
                        <a:ln>
                          <a:noFill/>
                        </a:ln>
                        <a:solidFill>
                          <a:schemeClr val="tx1"/>
                        </a:solidFill>
                        <a:effectLst/>
                        <a:latin typeface="Verdana" charset="0"/>
                        <a:ea typeface="ＭＳ Ｐゴシック" charset="-128"/>
                      </a:endParaRPr>
                    </a:p>
                  </a:txBody>
                  <a:tcPr marL="12700" marR="12700" marT="12700" marB="0" anchor="b" horzOverflow="overflow">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457200" rtl="0" eaLnBrk="1" fontAlgn="b" latinLnBrk="0" hangingPunct="1">
                        <a:lnSpc>
                          <a:spcPct val="100000"/>
                        </a:lnSpc>
                        <a:spcBef>
                          <a:spcPct val="0"/>
                        </a:spcBef>
                        <a:spcAft>
                          <a:spcPct val="0"/>
                        </a:spcAft>
                        <a:buClrTx/>
                        <a:buSzTx/>
                        <a:buFontTx/>
                        <a:buNone/>
                        <a:tabLst/>
                      </a:pPr>
                      <a:endParaRPr kumimoji="0" lang="en-US" altLang="en-US" sz="1200" b="0" i="0" u="none" strike="noStrike" cap="none" normalizeH="0" baseline="0">
                        <a:ln>
                          <a:noFill/>
                        </a:ln>
                        <a:solidFill>
                          <a:schemeClr val="tx1"/>
                        </a:solidFill>
                        <a:effectLst/>
                        <a:latin typeface="Verdana" charset="0"/>
                        <a:ea typeface="ＭＳ Ｐゴシック" charset="-128"/>
                      </a:endParaRPr>
                    </a:p>
                  </a:txBody>
                  <a:tcPr marL="12700" marR="12700" marT="12700" marB="0" anchor="b" horzOverflow="overflow">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457200" rtl="0" eaLnBrk="1" fontAlgn="b" latinLnBrk="0" hangingPunct="1">
                        <a:lnSpc>
                          <a:spcPct val="100000"/>
                        </a:lnSpc>
                        <a:spcBef>
                          <a:spcPct val="0"/>
                        </a:spcBef>
                        <a:spcAft>
                          <a:spcPct val="0"/>
                        </a:spcAft>
                        <a:buClrTx/>
                        <a:buSzTx/>
                        <a:buFontTx/>
                        <a:buNone/>
                        <a:tabLst/>
                      </a:pPr>
                      <a:endParaRPr kumimoji="0" lang="en-US" altLang="en-US" sz="1200" b="0" i="0" u="none" strike="noStrike" cap="none" normalizeH="0" baseline="0">
                        <a:ln>
                          <a:noFill/>
                        </a:ln>
                        <a:solidFill>
                          <a:schemeClr val="tx1"/>
                        </a:solidFill>
                        <a:effectLst/>
                        <a:latin typeface="Verdana" charset="0"/>
                        <a:ea typeface="ＭＳ Ｐゴシック" charset="-128"/>
                      </a:endParaRPr>
                    </a:p>
                  </a:txBody>
                  <a:tcPr marL="12700" marR="12700" marT="12700" marB="0" anchor="b" horzOverflow="overflow">
                    <a:lnL>
                      <a:noFill/>
                    </a:lnL>
                    <a:lnR>
                      <a:noFill/>
                    </a:lnR>
                    <a:lnT>
                      <a:noFill/>
                    </a:lnT>
                    <a:lnB>
                      <a:noFill/>
                    </a:lnB>
                    <a:lnTlToBr>
                      <a:noFill/>
                    </a:lnTlToBr>
                    <a:lnBlToTr>
                      <a:noFill/>
                    </a:lnBlToTr>
                    <a:no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457200" rtl="0" eaLnBrk="1" fontAlgn="b" latinLnBrk="0" hangingPunct="1">
                        <a:lnSpc>
                          <a:spcPct val="100000"/>
                        </a:lnSpc>
                        <a:spcBef>
                          <a:spcPct val="0"/>
                        </a:spcBef>
                        <a:spcAft>
                          <a:spcPct val="0"/>
                        </a:spcAft>
                        <a:buClrTx/>
                        <a:buSzTx/>
                        <a:buFontTx/>
                        <a:buNone/>
                        <a:tabLst/>
                      </a:pPr>
                      <a:endParaRPr kumimoji="0" lang="en-US" altLang="en-US" sz="1200" b="0" i="0" u="none" strike="noStrike" cap="none" normalizeH="0" baseline="0">
                        <a:ln>
                          <a:noFill/>
                        </a:ln>
                        <a:solidFill>
                          <a:schemeClr val="tx1"/>
                        </a:solidFill>
                        <a:effectLst/>
                        <a:latin typeface="Verdana" charset="0"/>
                        <a:ea typeface="ＭＳ Ｐゴシック" charset="-128"/>
                      </a:endParaRPr>
                    </a:p>
                  </a:txBody>
                  <a:tcPr marL="12700" marR="12700" marT="12700" marB="0" anchor="b" horzOverflow="overflow">
                    <a:lnL>
                      <a:noFill/>
                    </a:lnL>
                    <a:lnR>
                      <a:noFill/>
                    </a:lnR>
                    <a:lnT>
                      <a:noFill/>
                    </a:lnT>
                    <a:lnB>
                      <a:noFill/>
                    </a:lnB>
                    <a:lnTlToBr>
                      <a:noFill/>
                    </a:lnTlToBr>
                    <a:lnBlToTr>
                      <a:noFill/>
                    </a:lnBlToTr>
                    <a:no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457200" rtl="0" eaLnBrk="1" fontAlgn="b" latinLnBrk="0" hangingPunct="1">
                        <a:lnSpc>
                          <a:spcPct val="100000"/>
                        </a:lnSpc>
                        <a:spcBef>
                          <a:spcPct val="0"/>
                        </a:spcBef>
                        <a:spcAft>
                          <a:spcPct val="0"/>
                        </a:spcAft>
                        <a:buClrTx/>
                        <a:buSzTx/>
                        <a:buFontTx/>
                        <a:buNone/>
                        <a:tabLst/>
                      </a:pPr>
                      <a:endParaRPr kumimoji="0" lang="en-US" altLang="en-US" sz="1200" b="0" i="0" u="none" strike="noStrike" cap="none" normalizeH="0" baseline="0">
                        <a:ln>
                          <a:noFill/>
                        </a:ln>
                        <a:solidFill>
                          <a:schemeClr val="tx1"/>
                        </a:solidFill>
                        <a:effectLst/>
                        <a:latin typeface="Verdana" charset="0"/>
                        <a:ea typeface="ＭＳ Ｐゴシック" charset="-128"/>
                      </a:endParaRPr>
                    </a:p>
                  </a:txBody>
                  <a:tcPr marL="12700" marR="12700" marT="12700" marB="0" anchor="b" horzOverflow="overflow">
                    <a:lnL>
                      <a:noFill/>
                    </a:lnL>
                    <a:lnR>
                      <a:noFill/>
                    </a:lnR>
                    <a:lnT>
                      <a:noFill/>
                    </a:lnT>
                    <a:lnB>
                      <a:noFill/>
                    </a:lnB>
                    <a:lnTlToBr>
                      <a:noFill/>
                    </a:lnTlToBr>
                    <a:lnBlToTr>
                      <a:noFill/>
                    </a:lnBlToTr>
                    <a:no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457200" rtl="0" eaLnBrk="1" fontAlgn="b" latinLnBrk="0" hangingPunct="1">
                        <a:lnSpc>
                          <a:spcPct val="100000"/>
                        </a:lnSpc>
                        <a:spcBef>
                          <a:spcPct val="0"/>
                        </a:spcBef>
                        <a:spcAft>
                          <a:spcPct val="0"/>
                        </a:spcAft>
                        <a:buClrTx/>
                        <a:buSzTx/>
                        <a:buFontTx/>
                        <a:buNone/>
                        <a:tabLst/>
                      </a:pPr>
                      <a:endParaRPr kumimoji="0" lang="en-US" altLang="en-US" sz="1200" b="0" i="0" u="none" strike="noStrike" cap="none" normalizeH="0" baseline="0">
                        <a:ln>
                          <a:noFill/>
                        </a:ln>
                        <a:solidFill>
                          <a:schemeClr val="tx1"/>
                        </a:solidFill>
                        <a:effectLst/>
                        <a:latin typeface="Verdana" charset="0"/>
                        <a:ea typeface="ＭＳ Ｐゴシック" charset="-128"/>
                      </a:endParaRPr>
                    </a:p>
                  </a:txBody>
                  <a:tcPr marL="12700" marR="12700" marT="12700" marB="0" anchor="b" horzOverflow="overflow">
                    <a:lnL>
                      <a:noFill/>
                    </a:lnL>
                    <a:lnR>
                      <a:noFill/>
                    </a:lnR>
                    <a:lnT>
                      <a:noFill/>
                    </a:lnT>
                    <a:lnB>
                      <a:noFill/>
                    </a:lnB>
                    <a:lnTlToBr>
                      <a:noFill/>
                    </a:lnTlToBr>
                    <a:lnBlToTr>
                      <a:noFill/>
                    </a:lnBlToTr>
                    <a:no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457200" rtl="0" eaLnBrk="1" fontAlgn="b" latinLnBrk="0" hangingPunct="1">
                        <a:lnSpc>
                          <a:spcPct val="100000"/>
                        </a:lnSpc>
                        <a:spcBef>
                          <a:spcPct val="0"/>
                        </a:spcBef>
                        <a:spcAft>
                          <a:spcPct val="0"/>
                        </a:spcAft>
                        <a:buClrTx/>
                        <a:buSzTx/>
                        <a:buFontTx/>
                        <a:buNone/>
                        <a:tabLst/>
                      </a:pPr>
                      <a:endParaRPr kumimoji="0" lang="en-US" altLang="en-US" sz="1200" b="0" i="0" u="none" strike="noStrike" cap="none" normalizeH="0" baseline="0">
                        <a:ln>
                          <a:noFill/>
                        </a:ln>
                        <a:solidFill>
                          <a:schemeClr val="tx1"/>
                        </a:solidFill>
                        <a:effectLst/>
                        <a:latin typeface="Verdana" charset="0"/>
                        <a:ea typeface="ＭＳ Ｐゴシック" charset="-128"/>
                      </a:endParaRPr>
                    </a:p>
                  </a:txBody>
                  <a:tcPr marL="12700" marR="12700" marT="12700" marB="0" anchor="b" horzOverflow="overflow">
                    <a:lnL>
                      <a:noFill/>
                    </a:lnL>
                    <a:lnR>
                      <a:noFill/>
                    </a:lnR>
                    <a:lnT>
                      <a:noFill/>
                    </a:lnT>
                    <a:lnB>
                      <a:noFill/>
                    </a:lnB>
                    <a:lnTlToBr>
                      <a:noFill/>
                    </a:lnTlToBr>
                    <a:lnBlToTr>
                      <a:noFill/>
                    </a:lnBlToTr>
                    <a:noFill/>
                  </a:tcPr>
                </a:tc>
              </a:tr>
              <a:tr h="371475">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4572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Verdana" charset="0"/>
                          <a:ea typeface="ＭＳ Ｐゴシック" charset="-128"/>
                        </a:rPr>
                        <a:t>Value of firm</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Verdana" charset="0"/>
                          <a:ea typeface="ＭＳ Ｐゴシック" charset="-128"/>
                        </a:rPr>
                        <a:t>$1,221</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gridSpan="5">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4572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Verdana" charset="0"/>
                          <a:ea typeface="ＭＳ Ｐゴシック" charset="-128"/>
                        </a:rPr>
                        <a:t> (using 24% as cost of equity forever. You will undervalue firm)</a:t>
                      </a:r>
                    </a:p>
                  </a:txBody>
                  <a:tcPr marL="12700" marR="12700" marT="12700" marB="0" anchor="b" horzOverflow="overflow">
                    <a:lnL w="6350" cap="flat" cmpd="sng" algn="ctr">
                      <a:solidFill>
                        <a:srgbClr val="000000"/>
                      </a:solidFill>
                      <a:prstDash val="solid"/>
                      <a:round/>
                      <a:headEnd type="none" w="med" len="med"/>
                      <a:tailEnd type="none" w="med" len="med"/>
                    </a:lnL>
                    <a:lnR>
                      <a:noFill/>
                    </a:lnR>
                    <a:lnT>
                      <a:noFill/>
                    </a:lnT>
                    <a:lnB>
                      <a:noFill/>
                    </a:lnB>
                    <a:lnTlToBr>
                      <a:noFill/>
                    </a:lnTlToBr>
                    <a:lnBlToTr>
                      <a:noFill/>
                    </a:lnBlToTr>
                    <a:noFill/>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r>
              <a:tr h="195263">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457200" rtl="0" eaLnBrk="1" fontAlgn="b" latinLnBrk="0" hangingPunct="1">
                        <a:lnSpc>
                          <a:spcPct val="100000"/>
                        </a:lnSpc>
                        <a:spcBef>
                          <a:spcPct val="0"/>
                        </a:spcBef>
                        <a:spcAft>
                          <a:spcPct val="0"/>
                        </a:spcAft>
                        <a:buClrTx/>
                        <a:buSzTx/>
                        <a:buFontTx/>
                        <a:buNone/>
                        <a:tabLst/>
                      </a:pPr>
                      <a:endParaRPr kumimoji="0" lang="en-US" altLang="en-US" sz="1200" b="0" i="0" u="none" strike="noStrike" cap="none" normalizeH="0" baseline="0">
                        <a:ln>
                          <a:noFill/>
                        </a:ln>
                        <a:solidFill>
                          <a:schemeClr val="tx1"/>
                        </a:solidFill>
                        <a:effectLst/>
                        <a:latin typeface="Verdana" charset="0"/>
                        <a:ea typeface="ＭＳ Ｐゴシック" charset="-128"/>
                      </a:endParaRPr>
                    </a:p>
                  </a:txBody>
                  <a:tcPr marL="12700" marR="12700" marT="12700" marB="0" anchor="b" horzOverflow="overflow">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457200" rtl="0" eaLnBrk="1" fontAlgn="b" latinLnBrk="0" hangingPunct="1">
                        <a:lnSpc>
                          <a:spcPct val="100000"/>
                        </a:lnSpc>
                        <a:spcBef>
                          <a:spcPct val="0"/>
                        </a:spcBef>
                        <a:spcAft>
                          <a:spcPct val="0"/>
                        </a:spcAft>
                        <a:buClrTx/>
                        <a:buSzTx/>
                        <a:buFontTx/>
                        <a:buNone/>
                        <a:tabLst/>
                      </a:pPr>
                      <a:endParaRPr kumimoji="0" lang="en-US" altLang="en-US" sz="1200" b="0" i="0" u="none" strike="noStrike" cap="none" normalizeH="0" baseline="0">
                        <a:ln>
                          <a:noFill/>
                        </a:ln>
                        <a:solidFill>
                          <a:schemeClr val="tx1"/>
                        </a:solidFill>
                        <a:effectLst/>
                        <a:latin typeface="Verdana" charset="0"/>
                        <a:ea typeface="ＭＳ Ｐゴシック" charset="-128"/>
                      </a:endParaRPr>
                    </a:p>
                  </a:txBody>
                  <a:tcPr marL="12700" marR="12700" marT="12700" marB="0" anchor="b" horzOverflow="overflow">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457200" rtl="0" eaLnBrk="1" fontAlgn="b" latinLnBrk="0" hangingPunct="1">
                        <a:lnSpc>
                          <a:spcPct val="100000"/>
                        </a:lnSpc>
                        <a:spcBef>
                          <a:spcPct val="0"/>
                        </a:spcBef>
                        <a:spcAft>
                          <a:spcPct val="0"/>
                        </a:spcAft>
                        <a:buClrTx/>
                        <a:buSzTx/>
                        <a:buFontTx/>
                        <a:buNone/>
                        <a:tabLst/>
                      </a:pPr>
                      <a:endParaRPr kumimoji="0" lang="en-US" altLang="en-US" sz="1200" b="0" i="0" u="none" strike="noStrike" cap="none" normalizeH="0" baseline="0">
                        <a:ln>
                          <a:noFill/>
                        </a:ln>
                        <a:solidFill>
                          <a:schemeClr val="tx1"/>
                        </a:solidFill>
                        <a:effectLst/>
                        <a:latin typeface="Verdana" charset="0"/>
                        <a:ea typeface="ＭＳ Ｐゴシック" charset="-128"/>
                      </a:endParaRPr>
                    </a:p>
                  </a:txBody>
                  <a:tcPr marL="12700" marR="12700" marT="12700" marB="0" anchor="b" horzOverflow="overflow">
                    <a:lnL>
                      <a:noFill/>
                    </a:lnL>
                    <a:lnR>
                      <a:noFill/>
                    </a:lnR>
                    <a:lnT>
                      <a:noFill/>
                    </a:lnT>
                    <a:lnB>
                      <a:noFill/>
                    </a:lnB>
                    <a:lnTlToBr>
                      <a:noFill/>
                    </a:lnTlToBr>
                    <a:lnBlToTr>
                      <a:noFill/>
                    </a:lnBlToTr>
                    <a:no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457200" rtl="0" eaLnBrk="1" fontAlgn="b" latinLnBrk="0" hangingPunct="1">
                        <a:lnSpc>
                          <a:spcPct val="100000"/>
                        </a:lnSpc>
                        <a:spcBef>
                          <a:spcPct val="0"/>
                        </a:spcBef>
                        <a:spcAft>
                          <a:spcPct val="0"/>
                        </a:spcAft>
                        <a:buClrTx/>
                        <a:buSzTx/>
                        <a:buFontTx/>
                        <a:buNone/>
                        <a:tabLst/>
                      </a:pPr>
                      <a:endParaRPr kumimoji="0" lang="en-US" altLang="en-US" sz="1200" b="0" i="0" u="none" strike="noStrike" cap="none" normalizeH="0" baseline="0">
                        <a:ln>
                          <a:noFill/>
                        </a:ln>
                        <a:solidFill>
                          <a:schemeClr val="tx1"/>
                        </a:solidFill>
                        <a:effectLst/>
                        <a:latin typeface="Verdana" charset="0"/>
                        <a:ea typeface="ＭＳ Ｐゴシック" charset="-128"/>
                      </a:endParaRPr>
                    </a:p>
                  </a:txBody>
                  <a:tcPr marL="12700" marR="12700" marT="12700" marB="0" anchor="b" horzOverflow="overflow">
                    <a:lnL>
                      <a:noFill/>
                    </a:lnL>
                    <a:lnR>
                      <a:noFill/>
                    </a:lnR>
                    <a:lnT>
                      <a:noFill/>
                    </a:lnT>
                    <a:lnB>
                      <a:noFill/>
                    </a:lnB>
                    <a:lnTlToBr>
                      <a:noFill/>
                    </a:lnTlToBr>
                    <a:lnBlToTr>
                      <a:noFill/>
                    </a:lnBlToTr>
                    <a:no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457200" rtl="0" eaLnBrk="1" fontAlgn="b" latinLnBrk="0" hangingPunct="1">
                        <a:lnSpc>
                          <a:spcPct val="100000"/>
                        </a:lnSpc>
                        <a:spcBef>
                          <a:spcPct val="0"/>
                        </a:spcBef>
                        <a:spcAft>
                          <a:spcPct val="0"/>
                        </a:spcAft>
                        <a:buClrTx/>
                        <a:buSzTx/>
                        <a:buFontTx/>
                        <a:buNone/>
                        <a:tabLst/>
                      </a:pPr>
                      <a:endParaRPr kumimoji="0" lang="en-US" altLang="en-US" sz="1200" b="0" i="0" u="none" strike="noStrike" cap="none" normalizeH="0" baseline="0">
                        <a:ln>
                          <a:noFill/>
                        </a:ln>
                        <a:solidFill>
                          <a:schemeClr val="tx1"/>
                        </a:solidFill>
                        <a:effectLst/>
                        <a:latin typeface="Verdana" charset="0"/>
                        <a:ea typeface="ＭＳ Ｐゴシック" charset="-128"/>
                      </a:endParaRPr>
                    </a:p>
                  </a:txBody>
                  <a:tcPr marL="12700" marR="12700" marT="12700" marB="0" anchor="b" horzOverflow="overflow">
                    <a:lnL>
                      <a:noFill/>
                    </a:lnL>
                    <a:lnR>
                      <a:noFill/>
                    </a:lnR>
                    <a:lnT>
                      <a:noFill/>
                    </a:lnT>
                    <a:lnB>
                      <a:noFill/>
                    </a:lnB>
                    <a:lnTlToBr>
                      <a:noFill/>
                    </a:lnTlToBr>
                    <a:lnBlToTr>
                      <a:noFill/>
                    </a:lnBlToTr>
                    <a:no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457200" rtl="0" eaLnBrk="1" fontAlgn="b" latinLnBrk="0" hangingPunct="1">
                        <a:lnSpc>
                          <a:spcPct val="100000"/>
                        </a:lnSpc>
                        <a:spcBef>
                          <a:spcPct val="0"/>
                        </a:spcBef>
                        <a:spcAft>
                          <a:spcPct val="0"/>
                        </a:spcAft>
                        <a:buClrTx/>
                        <a:buSzTx/>
                        <a:buFontTx/>
                        <a:buNone/>
                        <a:tabLst/>
                      </a:pPr>
                      <a:endParaRPr kumimoji="0" lang="en-US" altLang="en-US" sz="1200" b="0" i="0" u="none" strike="noStrike" cap="none" normalizeH="0" baseline="0">
                        <a:ln>
                          <a:noFill/>
                        </a:ln>
                        <a:solidFill>
                          <a:schemeClr val="tx1"/>
                        </a:solidFill>
                        <a:effectLst/>
                        <a:latin typeface="Verdana" charset="0"/>
                        <a:ea typeface="ＭＳ Ｐゴシック" charset="-128"/>
                      </a:endParaRPr>
                    </a:p>
                  </a:txBody>
                  <a:tcPr marL="12700" marR="12700" marT="12700" marB="0" anchor="b" horzOverflow="overflow">
                    <a:lnL>
                      <a:noFill/>
                    </a:lnL>
                    <a:lnR>
                      <a:noFill/>
                    </a:lnR>
                    <a:lnT>
                      <a:noFill/>
                    </a:lnT>
                    <a:lnB>
                      <a:noFill/>
                    </a:lnB>
                    <a:lnTlToBr>
                      <a:noFill/>
                    </a:lnTlToBr>
                    <a:lnBlToTr>
                      <a:noFill/>
                    </a:lnBlToTr>
                    <a:no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457200" rtl="0" eaLnBrk="1" fontAlgn="b" latinLnBrk="0" hangingPunct="1">
                        <a:lnSpc>
                          <a:spcPct val="100000"/>
                        </a:lnSpc>
                        <a:spcBef>
                          <a:spcPct val="0"/>
                        </a:spcBef>
                        <a:spcAft>
                          <a:spcPct val="0"/>
                        </a:spcAft>
                        <a:buClrTx/>
                        <a:buSzTx/>
                        <a:buFontTx/>
                        <a:buNone/>
                        <a:tabLst/>
                      </a:pPr>
                      <a:endParaRPr kumimoji="0" lang="en-US" altLang="en-US" sz="1200" b="0" i="0" u="none" strike="noStrike" cap="none" normalizeH="0" baseline="0">
                        <a:ln>
                          <a:noFill/>
                        </a:ln>
                        <a:solidFill>
                          <a:schemeClr val="tx1"/>
                        </a:solidFill>
                        <a:effectLst/>
                        <a:latin typeface="Verdana" charset="0"/>
                        <a:ea typeface="ＭＳ Ｐゴシック" charset="-128"/>
                      </a:endParaRPr>
                    </a:p>
                  </a:txBody>
                  <a:tcPr marL="12700" marR="12700" marT="12700" marB="0" anchor="b" horzOverflow="overflow">
                    <a:lnL>
                      <a:noFill/>
                    </a:lnL>
                    <a:lnR>
                      <a:noFill/>
                    </a:lnR>
                    <a:lnT>
                      <a:noFill/>
                    </a:lnT>
                    <a:lnB>
                      <a:noFill/>
                    </a:lnB>
                    <a:lnTlToBr>
                      <a:noFill/>
                    </a:lnTlToBr>
                    <a:lnBlToTr>
                      <a:noFill/>
                    </a:lnBlToTr>
                    <a:noFill/>
                  </a:tcPr>
                </a:tc>
              </a:tr>
              <a:tr h="371475">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4572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Verdana" charset="0"/>
                          <a:ea typeface="ＭＳ Ｐゴシック" charset="-128"/>
                        </a:rPr>
                        <a:t>Value of firm</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Verdana" charset="0"/>
                          <a:ea typeface="ＭＳ Ｐゴシック" charset="-128"/>
                        </a:rPr>
                        <a:t>$2,165</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gridSpan="5">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4572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Verdana" charset="0"/>
                          <a:ea typeface="ＭＳ Ｐゴシック" charset="-128"/>
                        </a:rPr>
                        <a:t>(Using 9% as cost of equity forever. You will overvalue firm) </a:t>
                      </a:r>
                    </a:p>
                  </a:txBody>
                  <a:tcPr marL="12700" marR="12700" marT="12700" marB="0" anchor="b" horzOverflow="overflow">
                    <a:lnL w="6350" cap="flat" cmpd="sng" algn="ctr">
                      <a:solidFill>
                        <a:srgbClr val="000000"/>
                      </a:solidFill>
                      <a:prstDash val="solid"/>
                      <a:round/>
                      <a:headEnd type="none" w="med" len="med"/>
                      <a:tailEnd type="none" w="med" len="med"/>
                    </a:lnL>
                    <a:lnR>
                      <a:noFill/>
                    </a:lnR>
                    <a:lnT>
                      <a:noFill/>
                    </a:lnT>
                    <a:lnB>
                      <a:noFill/>
                    </a:lnB>
                    <a:lnTlToBr>
                      <a:noFill/>
                    </a:lnTlToBr>
                    <a:lnBlToTr>
                      <a:noFill/>
                    </a:lnBlToTr>
                    <a:noFill/>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r>
            </a:tbl>
          </a:graphicData>
        </a:graphic>
      </p:graphicFrame>
      <p:sp>
        <p:nvSpPr>
          <p:cNvPr id="349313" name="TextBox 4"/>
          <p:cNvSpPr txBox="1">
            <a:spLocks noChangeArrowheads="1"/>
          </p:cNvSpPr>
          <p:nvPr/>
        </p:nvSpPr>
        <p:spPr bwMode="auto">
          <a:xfrm>
            <a:off x="838200" y="1600200"/>
            <a:ext cx="7772400" cy="8302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baseline="30000"/>
              <a:t>Assume that this company will be fully owned by its current owner for two years, will access the technology venture capitalist at the start of year 3 and that is expected to either go public or be sold to a publicly traded firm at the end of year 5.</a:t>
            </a:r>
          </a:p>
        </p:txBody>
      </p:sp>
      <p:sp>
        <p:nvSpPr>
          <p:cNvPr id="349314" name="TextBox 5"/>
          <p:cNvSpPr txBox="1">
            <a:spLocks noChangeArrowheads="1"/>
          </p:cNvSpPr>
          <p:nvPr/>
        </p:nvSpPr>
        <p:spPr bwMode="auto">
          <a:xfrm>
            <a:off x="7848600" y="2209800"/>
            <a:ext cx="1143000" cy="708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2000" baseline="30000"/>
              <a:t>Growth rate 2% forever after year 5</a:t>
            </a:r>
          </a:p>
        </p:txBody>
      </p:sp>
      <p:sp>
        <p:nvSpPr>
          <p:cNvPr id="349315" name="TextBox 6"/>
          <p:cNvSpPr txBox="1">
            <a:spLocks noChangeArrowheads="1"/>
          </p:cNvSpPr>
          <p:nvPr/>
        </p:nvSpPr>
        <p:spPr bwMode="auto">
          <a:xfrm>
            <a:off x="8153400" y="4114800"/>
            <a:ext cx="1066800" cy="5032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2000" baseline="30000"/>
              <a:t>175/ </a:t>
            </a:r>
          </a:p>
          <a:p>
            <a:r>
              <a:rPr lang="en-US" altLang="en-US" sz="2000" baseline="30000"/>
              <a:t>(.09-.02)</a:t>
            </a:r>
          </a:p>
        </p:txBody>
      </p:sp>
      <p:cxnSp>
        <p:nvCxnSpPr>
          <p:cNvPr id="349316" name="Straight Arrow Connector 8"/>
          <p:cNvCxnSpPr>
            <a:cxnSpLocks noChangeShapeType="1"/>
            <a:stCxn id="349315" idx="1"/>
          </p:cNvCxnSpPr>
          <p:nvPr/>
        </p:nvCxnSpPr>
        <p:spPr bwMode="auto">
          <a:xfrm flipH="1" flipV="1">
            <a:off x="6172200" y="4191000"/>
            <a:ext cx="1981200" cy="174625"/>
          </a:xfrm>
          <a:prstGeom prst="straightConnector1">
            <a:avLst/>
          </a:prstGeom>
          <a:noFill/>
          <a:ln w="12700">
            <a:solidFill>
              <a:schemeClr val="tx1"/>
            </a:solidFill>
            <a:round/>
            <a:headEnd/>
            <a:tailEnd type="arrow" w="med" len="med"/>
          </a:ln>
          <a:extLst>
            <a:ext uri="{909E8E84-426E-40DD-AFC4-6F175D3DCCD1}">
              <a14:hiddenFill xmlns:a14="http://schemas.microsoft.com/office/drawing/2010/main">
                <a:noFill/>
              </a14:hiddenFill>
            </a:ext>
          </a:extLst>
        </p:spPr>
      </p:cxnSp>
      <p:sp>
        <p:nvSpPr>
          <p:cNvPr id="6" name="Slide Number Placeholder 5"/>
          <p:cNvSpPr>
            <a:spLocks noGrp="1"/>
          </p:cNvSpPr>
          <p:nvPr>
            <p:ph type="sldNum"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E2B9284E-9FF4-754A-BB3B-7A1504A742F1}" type="slidenum">
              <a:rPr lang="en-US" altLang="en-US" sz="1200">
                <a:solidFill>
                  <a:srgbClr val="FFFFFF"/>
                </a:solidFill>
              </a:rPr>
              <a:pPr>
                <a:lnSpc>
                  <a:spcPct val="80000"/>
                </a:lnSpc>
              </a:pPr>
              <a:t>167</a:t>
            </a:fld>
            <a:endParaRPr lang="en-US" altLang="en-US" sz="1200">
              <a:solidFill>
                <a:srgbClr val="FFFFFF"/>
              </a:solidFill>
            </a:endParaRPr>
          </a:p>
        </p:txBody>
      </p:sp>
    </p:spTree>
  </p:cSld>
  <p:clrMapOvr>
    <a:masterClrMapping/>
  </p:clrMapOvr>
</p:sld>
</file>

<file path=ppt/slides/slide1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1233" name="Title 1"/>
          <p:cNvSpPr>
            <a:spLocks noGrp="1"/>
          </p:cNvSpPr>
          <p:nvPr>
            <p:ph type="title"/>
          </p:nvPr>
        </p:nvSpPr>
        <p:spPr>
          <a:xfrm>
            <a:off x="612775" y="228600"/>
            <a:ext cx="8153400" cy="990600"/>
          </a:xfrm>
        </p:spPr>
        <p:txBody>
          <a:bodyPr/>
          <a:lstStyle/>
          <a:p>
            <a:r>
              <a:rPr lang="en-US" altLang="en-US">
                <a:ea typeface="ＭＳ Ｐゴシック" charset="-128"/>
              </a:rPr>
              <a:t>Implications</a:t>
            </a:r>
          </a:p>
        </p:txBody>
      </p:sp>
      <p:sp>
        <p:nvSpPr>
          <p:cNvPr id="3" name="Content Placeholder 2"/>
          <p:cNvSpPr>
            <a:spLocks noGrp="1"/>
          </p:cNvSpPr>
          <p:nvPr>
            <p:ph sz="quarter" idx="1"/>
          </p:nvPr>
        </p:nvSpPr>
        <p:spPr>
          <a:xfrm>
            <a:off x="612775" y="1600200"/>
            <a:ext cx="8153400" cy="4495800"/>
          </a:xfrm>
        </p:spPr>
        <p:txBody>
          <a:bodyPr>
            <a:normAutofit/>
          </a:bodyPr>
          <a:lstStyle/>
          <a:p>
            <a:pPr>
              <a:lnSpc>
                <a:spcPct val="80000"/>
              </a:lnSpc>
            </a:pPr>
            <a:r>
              <a:rPr lang="en-US" altLang="en-US" sz="2200" u="sng">
                <a:ea typeface="ＭＳ Ｐゴシック" charset="-128"/>
              </a:rPr>
              <a:t>Proposition 1</a:t>
            </a:r>
            <a:r>
              <a:rPr lang="en-US" altLang="en-US" sz="2200">
                <a:ea typeface="ＭＳ Ｐゴシック" charset="-128"/>
              </a:rPr>
              <a:t>: The value of a private business that is expected to transition to a publicly traded company will be higher than the value of an otherwise similar private business that does not expect to make this transition.</a:t>
            </a:r>
          </a:p>
          <a:p>
            <a:pPr lvl="1">
              <a:lnSpc>
                <a:spcPct val="80000"/>
              </a:lnSpc>
            </a:pPr>
            <a:r>
              <a:rPr lang="en-US" altLang="en-US" sz="1900">
                <a:ea typeface="ＭＳ Ｐゴシック" charset="-128"/>
              </a:rPr>
              <a:t>Private businesses in sectors that are “hot” in terms of going public (social media in 2014) will be worth more than private businesses in less sexy sectors.</a:t>
            </a:r>
          </a:p>
          <a:p>
            <a:pPr lvl="1">
              <a:lnSpc>
                <a:spcPct val="80000"/>
              </a:lnSpc>
            </a:pPr>
            <a:r>
              <a:rPr lang="en-US" altLang="en-US" sz="1900">
                <a:ea typeface="ＭＳ Ｐゴシック" charset="-128"/>
              </a:rPr>
              <a:t>As IPOs boom (bust) private company valuations will increase (decrease).</a:t>
            </a:r>
          </a:p>
          <a:p>
            <a:pPr lvl="1">
              <a:lnSpc>
                <a:spcPct val="80000"/>
              </a:lnSpc>
            </a:pPr>
            <a:r>
              <a:rPr lang="en-US" altLang="en-US" sz="1900">
                <a:ea typeface="ＭＳ Ｐゴシック" charset="-128"/>
              </a:rPr>
              <a:t>Private companies in countries that have easy access to public markets will have higher value than companies in countries without that access.</a:t>
            </a:r>
          </a:p>
          <a:p>
            <a:pPr>
              <a:lnSpc>
                <a:spcPct val="80000"/>
              </a:lnSpc>
            </a:pPr>
            <a:r>
              <a:rPr lang="en-US" altLang="en-US" sz="2200" u="sng">
                <a:ea typeface="ＭＳ Ｐゴシック" charset="-128"/>
              </a:rPr>
              <a:t>Proposition 2</a:t>
            </a:r>
            <a:r>
              <a:rPr lang="en-US" altLang="en-US" sz="2200">
                <a:ea typeface="ＭＳ Ｐゴシック" charset="-128"/>
              </a:rPr>
              <a:t>: The value of a private business that expects to make the transition to a public company sooner will be higher than the value of an otherwise similar company that will take longer.</a:t>
            </a:r>
          </a:p>
          <a:p>
            <a:pPr lvl="1">
              <a:lnSpc>
                <a:spcPct val="80000"/>
              </a:lnSpc>
            </a:pPr>
            <a:r>
              <a:rPr lang="en-US" altLang="en-US" sz="1900">
                <a:ea typeface="ＭＳ Ｐゴシック" charset="-128"/>
              </a:rPr>
              <a:t>Private businesses will be worth more if companies are able to go public earlier in their life cycle.</a:t>
            </a:r>
          </a:p>
          <a:p>
            <a:pPr>
              <a:lnSpc>
                <a:spcPct val="80000"/>
              </a:lnSpc>
            </a:pPr>
            <a:endParaRPr lang="en-US" altLang="en-US" sz="2200">
              <a:ea typeface="ＭＳ Ｐゴシック" charset="-128"/>
            </a:endParaRPr>
          </a:p>
        </p:txBody>
      </p:sp>
      <p:sp>
        <p:nvSpPr>
          <p:cNvPr id="351235" name="Footer Placeholder 3"/>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5" name="Slide Number Placeholder 4"/>
          <p:cNvSpPr>
            <a:spLocks noGrp="1"/>
          </p:cNvSpPr>
          <p:nvPr>
            <p:ph type="sldNum"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9BD7AE55-4B0D-6340-9E8F-67DA61B8DB16}" type="slidenum">
              <a:rPr lang="en-US" altLang="en-US" sz="1200">
                <a:solidFill>
                  <a:srgbClr val="FFFFFF"/>
                </a:solidFill>
              </a:rPr>
              <a:pPr>
                <a:lnSpc>
                  <a:spcPct val="80000"/>
                </a:lnSpc>
              </a:pPr>
              <a:t>168</a:t>
            </a:fld>
            <a:endParaRPr lang="en-US" altLang="en-US" sz="1200">
              <a:solidFill>
                <a:srgbClr val="FFFFFF"/>
              </a:solidFill>
            </a:endParaRPr>
          </a:p>
        </p:txBody>
      </p:sp>
    </p:spTree>
  </p:cSld>
  <p:clrMapOvr>
    <a:masterClrMapping/>
  </p:clrMapOvr>
</p:sld>
</file>

<file path=ppt/slides/slide1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2257" name="Title 1"/>
          <p:cNvSpPr>
            <a:spLocks noGrp="1"/>
          </p:cNvSpPr>
          <p:nvPr>
            <p:ph type="title"/>
          </p:nvPr>
        </p:nvSpPr>
        <p:spPr>
          <a:xfrm>
            <a:off x="612775" y="228600"/>
            <a:ext cx="8153400" cy="990600"/>
          </a:xfrm>
        </p:spPr>
        <p:txBody>
          <a:bodyPr/>
          <a:lstStyle/>
          <a:p>
            <a:pPr eaLnBrk="1" hangingPunct="1"/>
            <a:r>
              <a:rPr lang="en-US" altLang="en-US">
                <a:ea typeface="ＭＳ Ｐゴシック" charset="-128"/>
              </a:rPr>
              <a:t>Private company valuation: Closing thoughts</a:t>
            </a:r>
          </a:p>
        </p:txBody>
      </p:sp>
      <p:sp>
        <p:nvSpPr>
          <p:cNvPr id="330754" name="Content Placeholder 2"/>
          <p:cNvSpPr>
            <a:spLocks noGrp="1"/>
          </p:cNvSpPr>
          <p:nvPr>
            <p:ph sz="quarter" idx="1"/>
          </p:nvPr>
        </p:nvSpPr>
        <p:spPr>
          <a:xfrm>
            <a:off x="612775" y="1600200"/>
            <a:ext cx="8153400" cy="4495800"/>
          </a:xfrm>
        </p:spPr>
        <p:txBody>
          <a:bodyPr>
            <a:normAutofit/>
          </a:bodyPr>
          <a:lstStyle/>
          <a:p>
            <a:pPr eaLnBrk="1" hangingPunct="1">
              <a:lnSpc>
                <a:spcPct val="80000"/>
              </a:lnSpc>
            </a:pPr>
            <a:r>
              <a:rPr lang="en-US" altLang="en-US" sz="2200">
                <a:ea typeface="ＭＳ Ｐゴシック" charset="-128"/>
              </a:rPr>
              <a:t>The value of a private business will depend on the potential buyer.</a:t>
            </a:r>
          </a:p>
          <a:p>
            <a:pPr eaLnBrk="1" hangingPunct="1">
              <a:lnSpc>
                <a:spcPct val="80000"/>
              </a:lnSpc>
            </a:pPr>
            <a:r>
              <a:rPr lang="en-US" altLang="en-US" sz="2200">
                <a:ea typeface="ＭＳ Ｐゴシック" charset="-128"/>
              </a:rPr>
              <a:t>If you are the seller of a private business, you will maximize value, if you can sell to</a:t>
            </a:r>
          </a:p>
          <a:p>
            <a:pPr lvl="1" eaLnBrk="1" hangingPunct="1">
              <a:lnSpc>
                <a:spcPct val="80000"/>
              </a:lnSpc>
            </a:pPr>
            <a:r>
              <a:rPr lang="en-US" altLang="en-US" sz="1900">
                <a:ea typeface="ＭＳ Ｐゴシック" charset="-128"/>
              </a:rPr>
              <a:t>A long term investor </a:t>
            </a:r>
          </a:p>
          <a:p>
            <a:pPr lvl="1" eaLnBrk="1" hangingPunct="1">
              <a:lnSpc>
                <a:spcPct val="80000"/>
              </a:lnSpc>
            </a:pPr>
            <a:r>
              <a:rPr lang="en-US" altLang="en-US" sz="1900">
                <a:ea typeface="ＭＳ Ｐゴシック" charset="-128"/>
              </a:rPr>
              <a:t>Who is well diversified (or whose investors are)</a:t>
            </a:r>
          </a:p>
          <a:p>
            <a:pPr lvl="1" eaLnBrk="1" hangingPunct="1">
              <a:lnSpc>
                <a:spcPct val="80000"/>
              </a:lnSpc>
            </a:pPr>
            <a:r>
              <a:rPr lang="en-US" altLang="en-US" sz="1900">
                <a:ea typeface="ＭＳ Ｐゴシック" charset="-128"/>
              </a:rPr>
              <a:t>And does not think too highly of you (as a person)</a:t>
            </a:r>
          </a:p>
          <a:p>
            <a:pPr eaLnBrk="1" hangingPunct="1">
              <a:lnSpc>
                <a:spcPct val="80000"/>
              </a:lnSpc>
            </a:pPr>
            <a:r>
              <a:rPr lang="en-US" altLang="en-US" sz="2200">
                <a:ea typeface="ＭＳ Ｐゴシック" charset="-128"/>
              </a:rPr>
              <a:t>If you are valuing a private business for legal purposes (tax or divorce court), the assumptions you use and the value you arrive at will depend on which side of the legal divide you are on. </a:t>
            </a:r>
          </a:p>
          <a:p>
            <a:pPr eaLnBrk="1" hangingPunct="1">
              <a:lnSpc>
                <a:spcPct val="80000"/>
              </a:lnSpc>
            </a:pPr>
            <a:r>
              <a:rPr lang="en-US" altLang="en-US" sz="2200">
                <a:ea typeface="ＭＳ Ｐゴシック" charset="-128"/>
              </a:rPr>
              <a:t>As a final proposition, always keep in mind that the owner of a private business has the option of investing his wealth in publicly traded stocks. There has to be a relationship between what you can earn on those investments and what you demand as a return on your business.</a:t>
            </a:r>
          </a:p>
        </p:txBody>
      </p:sp>
      <p:sp>
        <p:nvSpPr>
          <p:cNvPr id="352259" name="Footer Placeholder 3"/>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5" name="Slide Number Placeholder 4"/>
          <p:cNvSpPr>
            <a:spLocks noGrp="1"/>
          </p:cNvSpPr>
          <p:nvPr>
            <p:ph type="sldNum"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DA5E8F03-11D8-F043-BE4C-DC0D086CDFD1}" type="slidenum">
              <a:rPr lang="en-US" altLang="en-US" sz="1200">
                <a:solidFill>
                  <a:srgbClr val="FFFFFF"/>
                </a:solidFill>
              </a:rPr>
              <a:pPr>
                <a:lnSpc>
                  <a:spcPct val="80000"/>
                </a:lnSpc>
              </a:pPr>
              <a:t>169</a:t>
            </a:fld>
            <a:endParaRPr lang="en-US" altLang="en-US" sz="1200">
              <a:solidFill>
                <a:srgbClr val="FFFFFF"/>
              </a:solidFill>
            </a:endParaRPr>
          </a:p>
        </p:txBody>
      </p:sp>
    </p:spTree>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 Id="rId2" Type="http://schemas.openxmlformats.org/officeDocument/2006/relationships/image" Target="../media/image2.jpeg"/></Relationships>
</file>

<file path=ppt/theme/theme1.xml><?xml version="1.0" encoding="utf-8"?>
<a:theme xmlns:a="http://schemas.openxmlformats.org/drawingml/2006/main" name="Basic">
  <a:themeElements>
    <a:clrScheme name="Urban">
      <a:dk1>
        <a:sysClr val="windowText" lastClr="000000"/>
      </a:dk1>
      <a:lt1>
        <a:sysClr val="window" lastClr="FFFFFF"/>
      </a:lt1>
      <a:dk2>
        <a:srgbClr val="424456"/>
      </a:dk2>
      <a:lt2>
        <a:srgbClr val="DEDEDE"/>
      </a:lt2>
      <a:accent1>
        <a:srgbClr val="53548A"/>
      </a:accent1>
      <a:accent2>
        <a:srgbClr val="438086"/>
      </a:accent2>
      <a:accent3>
        <a:srgbClr val="A04DA3"/>
      </a:accent3>
      <a:accent4>
        <a:srgbClr val="C4652D"/>
      </a:accent4>
      <a:accent5>
        <a:srgbClr val="8B5D3D"/>
      </a:accent5>
      <a:accent6>
        <a:srgbClr val="5C92B5"/>
      </a:accent6>
      <a:hlink>
        <a:srgbClr val="67AFBD"/>
      </a:hlink>
      <a:folHlink>
        <a:srgbClr val="C2A874"/>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Median">
      <a:fillStyleLst>
        <a:solidFill>
          <a:schemeClr val="phClr"/>
        </a:solidFill>
        <a:solidFill>
          <a:schemeClr val="phClr">
            <a:tint val="50000"/>
          </a:schemeClr>
        </a:solidFill>
        <a:solidFill>
          <a:schemeClr val="phClr"/>
        </a:solidFill>
      </a:fillStyleLst>
      <a:lnStyleLst>
        <a:ln w="10000" cap="flat" cmpd="sng" algn="ctr">
          <a:solidFill>
            <a:schemeClr val="phClr"/>
          </a:solidFill>
          <a:prstDash val="solid"/>
        </a:ln>
        <a:ln w="19050" cap="flat" cmpd="sng" algn="ctr">
          <a:solidFill>
            <a:schemeClr val="phClr"/>
          </a:solidFill>
          <a:prstDash val="solid"/>
        </a:ln>
        <a:ln w="47625" cap="flat" cmpd="dbl" algn="ctr">
          <a:solidFill>
            <a:schemeClr val="phClr"/>
          </a:solidFill>
          <a:prstDash val="solid"/>
        </a:ln>
      </a:lnStyleLst>
      <a:effectStyleLst>
        <a:effectStyle>
          <a:effectLst>
            <a:outerShdw blurRad="38100" dist="30000" dir="5400000" rotWithShape="0">
              <a:srgbClr val="000000">
                <a:alpha val="45000"/>
              </a:srgbClr>
            </a:outerShdw>
          </a:effectLst>
        </a:effectStyle>
        <a:effectStyle>
          <a:effectLst>
            <a:outerShdw blurRad="38100" dist="30000" dir="5400000" rotWithShape="0">
              <a:srgbClr val="000000">
                <a:alpha val="45000"/>
              </a:srgbClr>
            </a:outerShdw>
          </a:effectLst>
        </a:effectStyle>
        <a:effectStyle>
          <a:effectLst>
            <a:outerShdw blurRad="38100" dist="25400" dir="5400000" rotWithShape="0">
              <a:srgbClr val="000000">
                <a:alpha val="35000"/>
              </a:srgbClr>
            </a:outerShdw>
          </a:effectLst>
          <a:scene3d>
            <a:camera prst="isometricTopDown" fov="0">
              <a:rot lat="0" lon="0" rev="0"/>
            </a:camera>
            <a:lightRig rig="balanced" dir="t">
              <a:rot lat="0" lon="0" rev="13800000"/>
            </a:lightRig>
          </a:scene3d>
          <a:sp3d extrusionH="12700" prstMaterial="plastic">
            <a:bevelT w="38100" h="25400" prst="softRound"/>
            <a:contourClr>
              <a:schemeClr val="phClr"/>
            </a:contourClr>
          </a:sp3d>
        </a:effectStyle>
      </a:effectStyleLst>
      <a:bgFillStyleLst>
        <a:solidFill>
          <a:schemeClr val="phClr"/>
        </a:solidFill>
        <a:blipFill>
          <a:blip xmlns:r="http://schemas.openxmlformats.org/officeDocument/2006/relationships" r:embed="rId1">
            <a:duotone>
              <a:schemeClr val="phClr">
                <a:shade val="90000"/>
                <a:satMod val="140000"/>
              </a:schemeClr>
              <a:schemeClr val="phClr">
                <a:satMod val="120000"/>
              </a:schemeClr>
            </a:duotone>
          </a:blip>
          <a:tile tx="0" ty="0" sx="100000" sy="100000" flip="none" algn="tl"/>
        </a:blipFill>
        <a:blipFill>
          <a:blip xmlns:r="http://schemas.openxmlformats.org/officeDocument/2006/relationships" r:embed="rId2">
            <a:duotone>
              <a:schemeClr val="phClr">
                <a:shade val="90000"/>
                <a:satMod val="140000"/>
              </a:schemeClr>
              <a:schemeClr val="phClr">
                <a:satMod val="120000"/>
              </a:schemeClr>
            </a:duotone>
          </a:blip>
          <a:tile tx="0" ty="0" sx="100000" sy="100000" flip="none" algn="tl"/>
        </a:blipFill>
      </a:bgFillStyleLst>
    </a:fmtScheme>
  </a:themeElements>
  <a:objectDefaults/>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919191"/>
      </a:lt2>
      <a:accent1>
        <a:srgbClr val="618FFD"/>
      </a:accent1>
      <a:accent2>
        <a:srgbClr val="00AE00"/>
      </a:accent2>
      <a:accent3>
        <a:srgbClr val="FFFFFF"/>
      </a:accent3>
      <a:accent4>
        <a:srgbClr val="000000"/>
      </a:accent4>
      <a:accent5>
        <a:srgbClr val="B7C6FE"/>
      </a:accent5>
      <a:accent6>
        <a:srgbClr val="009D00"/>
      </a:accent6>
      <a:hlink>
        <a:srgbClr val="FC0128"/>
      </a:hlink>
      <a:folHlink>
        <a:srgbClr val="CECECE"/>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919191"/>
      </a:lt2>
      <a:accent1>
        <a:srgbClr val="618FFD"/>
      </a:accent1>
      <a:accent2>
        <a:srgbClr val="00AE00"/>
      </a:accent2>
      <a:accent3>
        <a:srgbClr val="FFFFFF"/>
      </a:accent3>
      <a:accent4>
        <a:srgbClr val="000000"/>
      </a:accent4>
      <a:accent5>
        <a:srgbClr val="B7C6FE"/>
      </a:accent5>
      <a:accent6>
        <a:srgbClr val="009D00"/>
      </a:accent6>
      <a:hlink>
        <a:srgbClr val="FC0128"/>
      </a:hlink>
      <a:folHlink>
        <a:srgbClr val="CECECE"/>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Basic.thmx</Template>
  <TotalTime>13770</TotalTime>
  <Pages>184</Pages>
  <Words>22839</Words>
  <Application>Microsoft Macintosh PowerPoint</Application>
  <PresentationFormat>On-screen Show (4:3)</PresentationFormat>
  <Paragraphs>2162</Paragraphs>
  <Slides>169</Slides>
  <Notes>162</Notes>
  <HiddenSlides>0</HiddenSlides>
  <MMClips>0</MMClips>
  <ScaleCrop>false</ScaleCrop>
  <HeadingPairs>
    <vt:vector size="10" baseType="variant">
      <vt:variant>
        <vt:lpstr>Fonts Used</vt:lpstr>
      </vt:variant>
      <vt:variant>
        <vt:i4>12</vt:i4>
      </vt:variant>
      <vt:variant>
        <vt:lpstr>Theme</vt:lpstr>
      </vt:variant>
      <vt:variant>
        <vt:i4>1</vt:i4>
      </vt:variant>
      <vt:variant>
        <vt:lpstr>Links</vt:lpstr>
      </vt:variant>
      <vt:variant>
        <vt:i4>1</vt:i4>
      </vt:variant>
      <vt:variant>
        <vt:lpstr>Embedded OLE Servers</vt:lpstr>
      </vt:variant>
      <vt:variant>
        <vt:i4>3</vt:i4>
      </vt:variant>
      <vt:variant>
        <vt:lpstr>Slide Titles</vt:lpstr>
      </vt:variant>
      <vt:variant>
        <vt:i4>169</vt:i4>
      </vt:variant>
    </vt:vector>
  </HeadingPairs>
  <TitlesOfParts>
    <vt:vector size="186" baseType="lpstr">
      <vt:lpstr>Calibri</vt:lpstr>
      <vt:lpstr>Helvetica</vt:lpstr>
      <vt:lpstr>Lucida Grande</vt:lpstr>
      <vt:lpstr>Mangal</vt:lpstr>
      <vt:lpstr>Monotype Sorts</vt:lpstr>
      <vt:lpstr>ＭＳ Ｐゴシック</vt:lpstr>
      <vt:lpstr>Times</vt:lpstr>
      <vt:lpstr>Times New Roman</vt:lpstr>
      <vt:lpstr>Verdana</vt:lpstr>
      <vt:lpstr>Wingdings</vt:lpstr>
      <vt:lpstr>Wingdings 2</vt:lpstr>
      <vt:lpstr>Arial</vt:lpstr>
      <vt:lpstr>Basic</vt:lpstr>
      <vt:lpstr>/All My Stuff/Home Page 2002/AppldResearch/LiqDiscount/liqdiscount.doc!OLE_LINK1</vt:lpstr>
      <vt:lpstr>Equation</vt:lpstr>
      <vt:lpstr>Document</vt:lpstr>
      <vt:lpstr>Worksheet</vt:lpstr>
      <vt:lpstr>Valuation: Packet 2 Relative Valuation, Asset-based valuation and Private Company Valuation</vt:lpstr>
      <vt:lpstr>Test 1: Are you pricing or valuing?</vt:lpstr>
      <vt:lpstr>Test 2: Are you pricing or valuing?</vt:lpstr>
      <vt:lpstr>The Essence of Relative Valuation (Pricing)</vt:lpstr>
      <vt:lpstr>Relative valuation is pervasive…</vt:lpstr>
      <vt:lpstr>Why relative valuation?</vt:lpstr>
      <vt:lpstr>The Market Imperative….</vt:lpstr>
      <vt:lpstr>Multiples are just standardized estimates of price…</vt:lpstr>
      <vt:lpstr>The Four Steps to Deconstructing Multiples</vt:lpstr>
      <vt:lpstr>Definitional Tests</vt:lpstr>
      <vt:lpstr>Example 1: Price Earnings Ratio: Definition</vt:lpstr>
      <vt:lpstr>Example 2: Staying on PE ratios</vt:lpstr>
      <vt:lpstr>Example 3: Enterprise Value /EBITDA Multiple</vt:lpstr>
      <vt:lpstr>Example 4: A Housing Price Multiple</vt:lpstr>
      <vt:lpstr>Descriptive Tests</vt:lpstr>
      <vt:lpstr>1. Multiples have skewed distributions… US company PE Ratios</vt:lpstr>
      <vt:lpstr>2. Making statistics “dicey”</vt:lpstr>
      <vt:lpstr>3. Markets have a lot in common : Comparing Global PEs</vt:lpstr>
      <vt:lpstr>3a. And the differences are sometimes revealing… Price to Book Ratios across globe – January 2013</vt:lpstr>
      <vt:lpstr>4. Simplistic rules almost always break down…6 times EBITDA was not cheap in 2010… </vt:lpstr>
      <vt:lpstr>But it may be in 2017, unless you are in Japan..</vt:lpstr>
      <vt:lpstr>Analytical Tests</vt:lpstr>
      <vt:lpstr>A Simple Analytical device</vt:lpstr>
      <vt:lpstr>I . PE Ratios</vt:lpstr>
      <vt:lpstr>Using the Fundamental Model to Estimate PE For a High Growth Firm</vt:lpstr>
      <vt:lpstr>A Simple Example</vt:lpstr>
      <vt:lpstr>a. PE and Growth: Firm grows at x% for 5 years, 8% thereafter</vt:lpstr>
      <vt:lpstr>b. PE and Risk: A Follow up Example</vt:lpstr>
      <vt:lpstr>Example 1: Comparing PE ratios across Emerging Markets- March 2014 (pre- Ukraine)</vt:lpstr>
      <vt:lpstr>Example 2: An Old Example with Emerging Markets: June 2000</vt:lpstr>
      <vt:lpstr>Regression Results</vt:lpstr>
      <vt:lpstr>Predicted PE Ratios</vt:lpstr>
      <vt:lpstr>Example 3: PE ratios for the S&amp;P 500 over time</vt:lpstr>
      <vt:lpstr>Is low (high) PE cheap (expensive)?</vt:lpstr>
      <vt:lpstr>E/P Ratios , T.Bond Rates and Term Structure</vt:lpstr>
      <vt:lpstr>Regression Results</vt:lpstr>
      <vt:lpstr>II. PEG Ratio</vt:lpstr>
      <vt:lpstr>PEG Ratios and Fundamentals</vt:lpstr>
      <vt:lpstr>A Simple Example</vt:lpstr>
      <vt:lpstr>PEG Ratios and Risk</vt:lpstr>
      <vt:lpstr>PEG Ratios and Quality of Growth</vt:lpstr>
      <vt:lpstr>PE Ratios and Expected Growth</vt:lpstr>
      <vt:lpstr>PEG Ratios and Fundamentals: Propositions</vt:lpstr>
      <vt:lpstr>III. Price to Book Ratio</vt:lpstr>
      <vt:lpstr>Price Book Value Ratio: Stable Growth Firm Another Presentation</vt:lpstr>
      <vt:lpstr>Now changing to an Enterprise value multiple EV/ Book Capital</vt:lpstr>
      <vt:lpstr>IV. EV to EBITDA - Determinants</vt:lpstr>
      <vt:lpstr>A Simple Example</vt:lpstr>
      <vt:lpstr>The Determinants of EV/EBITDA</vt:lpstr>
      <vt:lpstr>V. EV/Sales Ratio</vt:lpstr>
      <vt:lpstr>The value of a brand name</vt:lpstr>
      <vt:lpstr>Valuing Brand Name</vt:lpstr>
      <vt:lpstr>The Determinants of Multiples…</vt:lpstr>
      <vt:lpstr>Application Tests</vt:lpstr>
      <vt:lpstr>Valuing one company relative to others… Relative valuation with comparables</vt:lpstr>
      <vt:lpstr>Techniques for comparing across firms</vt:lpstr>
      <vt:lpstr>Example 1: Let’s try some story telling Comparing PE ratios across firms in a sector</vt:lpstr>
      <vt:lpstr>A Question</vt:lpstr>
      <vt:lpstr>Example 2: Fact-based story telling  Comparing PE Ratios across a Sector: PE</vt:lpstr>
      <vt:lpstr>PE, Growth and Risk</vt:lpstr>
      <vt:lpstr>Is Telebras under valued?</vt:lpstr>
      <vt:lpstr>Example 3: An Eyeballing Exercise with P/BV Ratios European Banks in 2010</vt:lpstr>
      <vt:lpstr>The median test…</vt:lpstr>
      <vt:lpstr>How about this mechanism?</vt:lpstr>
      <vt:lpstr>And these predictions?</vt:lpstr>
      <vt:lpstr>A follow up on US Banks</vt:lpstr>
      <vt:lpstr>Example 4: A larger sample Price to Book versus ROE: Largest firms in the US: January 2010</vt:lpstr>
      <vt:lpstr>Missing growth?</vt:lpstr>
      <vt:lpstr>PBV, ROE and Risk: Large Cap US firms</vt:lpstr>
      <vt:lpstr>Bringing it all together… Largest US stocks in January 2010</vt:lpstr>
      <vt:lpstr>Updated PBV Ratios – Largest Market Cap US companies Updated to January 2017</vt:lpstr>
      <vt:lpstr>Example 5: Overlooked fundamentals? EV/EBITDA Multiple for Trucking Companies</vt:lpstr>
      <vt:lpstr>A Test on EBITDA</vt:lpstr>
      <vt:lpstr>Example 6: Relative valuation across time Price to Sales Multiples: Grocery Stores - US in January 2007</vt:lpstr>
      <vt:lpstr>What a difference two years can make: Grocery Stores - US in January 2009</vt:lpstr>
      <vt:lpstr>Steady State? In 2010..</vt:lpstr>
      <vt:lpstr>There is a new kid in town: January 2015</vt:lpstr>
      <vt:lpstr>Example 7: Desperation Time Nothing’s working!!! Internet Stocks in early 2000..</vt:lpstr>
      <vt:lpstr>PS Ratios and Margins are not highly correlated</vt:lpstr>
      <vt:lpstr>Solution 1: Use proxies for survival and growth: Amazon in early 2000</vt:lpstr>
      <vt:lpstr>Solution 2: Use forward multiples Watch out for bumps in the road (Tesla)</vt:lpstr>
      <vt:lpstr>Solution 3: Let the market tell you what matters.. Social media in October 2013</vt:lpstr>
      <vt:lpstr>Read the tea leaves: See what the market cares about</vt:lpstr>
      <vt:lpstr>Relative valuation across the entire market: Why not?</vt:lpstr>
      <vt:lpstr>I. PE Ratio versus the market PE versus Expected EPS Growth: January 2017</vt:lpstr>
      <vt:lpstr>PE Ratio: Standard Regression for US stocks - January 2017</vt:lpstr>
      <vt:lpstr>Problems with the regression methodology</vt:lpstr>
      <vt:lpstr>The Negative Intercept Problem</vt:lpstr>
      <vt:lpstr>The Multicollinearity Problem</vt:lpstr>
      <vt:lpstr>Using the PE ratio regression</vt:lpstr>
      <vt:lpstr>The value of growth</vt:lpstr>
      <vt:lpstr>II. PEG Ratio versus the market PEG versus Growth</vt:lpstr>
      <vt:lpstr>PEG versus ln(Expected Growth)</vt:lpstr>
      <vt:lpstr>PEG Ratio Regression - US stocks January 2017</vt:lpstr>
      <vt:lpstr>I. PE ratio regressions across markets – January 2017</vt:lpstr>
      <vt:lpstr>II. Price to Book Ratio: Fundamentals hold in every market</vt:lpstr>
      <vt:lpstr>III. EV/EBITDA – January 2017</vt:lpstr>
      <vt:lpstr>IV. EV/Sales Regressions across markets…</vt:lpstr>
      <vt:lpstr>Relative Valuation: Some closing propositions</vt:lpstr>
      <vt:lpstr>Choosing Between the Multiples</vt:lpstr>
      <vt:lpstr>Picking one Multiple</vt:lpstr>
      <vt:lpstr>A More Intuitive Approach</vt:lpstr>
      <vt:lpstr>Conventional usage…</vt:lpstr>
      <vt:lpstr>Relative versus Intrinsic Value</vt:lpstr>
      <vt:lpstr>Reviewing: The Four Steps to Understanding Multiples</vt:lpstr>
      <vt:lpstr>A Detour: Asset Based Valuation</vt:lpstr>
      <vt:lpstr>What is asset based valuation?</vt:lpstr>
      <vt:lpstr>Why would you do asset based valuation?</vt:lpstr>
      <vt:lpstr>How do you do asset based valuation?</vt:lpstr>
      <vt:lpstr>When is asset-based valuation easiest to do?</vt:lpstr>
      <vt:lpstr>I. Liquidation Valuation</vt:lpstr>
      <vt:lpstr>II. Accounting Valuation: Glimmers from FAS 157</vt:lpstr>
      <vt:lpstr>III. Sum of the parts valuation</vt:lpstr>
      <vt:lpstr>Let’s try this United Technologies: Raw Data - 2009</vt:lpstr>
      <vt:lpstr>United Technologies: Relative Valuation Median Multiples</vt:lpstr>
      <vt:lpstr>United Technologies: Relative Valuation Plus Scaling variable &amp; Choice of Multiples</vt:lpstr>
      <vt:lpstr>United Technologies: Relative Valuation Sum of the Parts value</vt:lpstr>
      <vt:lpstr>United Technologies: DCF parts valuation Cost of capital, by business</vt:lpstr>
      <vt:lpstr>United Technologies: DCF valuation Fundamentals, by business</vt:lpstr>
      <vt:lpstr>United Technologies, DCF valuation Growth Choices</vt:lpstr>
      <vt:lpstr>United Technologies, DCF valuation  Values of the parts</vt:lpstr>
      <vt:lpstr>United Technologies, DCF valuation Sum of the Parts</vt:lpstr>
      <vt:lpstr>Private Company Valuation</vt:lpstr>
      <vt:lpstr>Process of Valuing Private Companies</vt:lpstr>
      <vt:lpstr>1. No Market Value?</vt:lpstr>
      <vt:lpstr>2. Cash Flow Estimation Issues</vt:lpstr>
      <vt:lpstr>Private Company Valuation: Motive matters</vt:lpstr>
      <vt:lpstr>Private company valuations: Four broad scenarios</vt:lpstr>
      <vt:lpstr>I. Private to Private transaction</vt:lpstr>
      <vt:lpstr>An example: Valuing a restaurant</vt:lpstr>
      <vt:lpstr>Past income statements…</vt:lpstr>
      <vt:lpstr>Step 1: Estimating discount rates</vt:lpstr>
      <vt:lpstr>No market price, no problem… Use bottom-up betas to get the unlevered beta</vt:lpstr>
      <vt:lpstr>PowerPoint Presentation</vt:lpstr>
      <vt:lpstr>Estimating a total beta</vt:lpstr>
      <vt:lpstr>The final step in the beta computation: Estimate a Debt to equity ratio and cost of equity</vt:lpstr>
      <vt:lpstr>Estimating  a cost of debt and capital</vt:lpstr>
      <vt:lpstr>Step 2: Clean up the financial statements</vt:lpstr>
      <vt:lpstr>Step 3: Assess the impact of the “key” person</vt:lpstr>
      <vt:lpstr>Step 4: Don’t forget valuation fundamentals</vt:lpstr>
      <vt:lpstr>Step 5: Complete the valuation</vt:lpstr>
      <vt:lpstr>Step 6: Consider the effect of illiquidity</vt:lpstr>
      <vt:lpstr>The Standard Approach: Illiquidity discount based on illiquid publicly traded assets</vt:lpstr>
      <vt:lpstr>The Restricted Stock Discount</vt:lpstr>
      <vt:lpstr>Cross sectional differences in Illiquidity: Extending the Silber regression</vt:lpstr>
      <vt:lpstr>The IPO discount: Pricing on pre-IPO transactions (in 5 months prior to IPO)</vt:lpstr>
      <vt:lpstr>The “sampling” problem</vt:lpstr>
      <vt:lpstr>An alternative approach: Use the whole sample</vt:lpstr>
      <vt:lpstr>Estimating the illiquidity discount for the restaurant</vt:lpstr>
      <vt:lpstr>II. Private company sold to publicly traded company</vt:lpstr>
      <vt:lpstr>Revisiting the cost of equity and capital: Restaurant Valuation</vt:lpstr>
      <vt:lpstr>Revaluing the restaurant to a “public” buyer</vt:lpstr>
      <vt:lpstr>So, what price should you ask for?</vt:lpstr>
      <vt:lpstr>III. Private company for initial public offering</vt:lpstr>
      <vt:lpstr>PowerPoint Presentation</vt:lpstr>
      <vt:lpstr>The twists in an initial public offering</vt:lpstr>
      <vt:lpstr>A. Use of the Proceeds</vt:lpstr>
      <vt:lpstr>The IPO Proceeds: Twitter</vt:lpstr>
      <vt:lpstr>B. Claims from prior equity investors </vt:lpstr>
      <vt:lpstr>The claims on Twitter’s equity</vt:lpstr>
      <vt:lpstr>C. The Investment Banking guarantee…</vt:lpstr>
      <vt:lpstr>Pricing versus Value</vt:lpstr>
      <vt:lpstr>The evidence on IPO pricing</vt:lpstr>
      <vt:lpstr>An investment opportunity?</vt:lpstr>
      <vt:lpstr>D. The offering quantity</vt:lpstr>
      <vt:lpstr>IV. An Intermediate Problem Private to VC to Public offering…</vt:lpstr>
      <vt:lpstr>To value this company…</vt:lpstr>
      <vt:lpstr>Implications</vt:lpstr>
      <vt:lpstr>Private company valuation: Closing thoughts</vt:lpstr>
    </vt:vector>
  </TitlesOfParts>
  <LinksUpToDate>false</LinksUpToDate>
  <SharedDoc>false</SharedDoc>
  <HyperlinksChanged>false</HyperlinksChanged>
  <AppVersion>15.0030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Valuation: Introduction</dc:title>
  <dc:subject/>
  <dc:creator>Aswath Damodaran</dc:creator>
  <cp:keywords/>
  <dc:description/>
  <cp:lastModifiedBy>Aswath Damodaran</cp:lastModifiedBy>
  <cp:revision>282</cp:revision>
  <cp:lastPrinted>2014-02-12T18:05:05Z</cp:lastPrinted>
  <dcterms:created xsi:type="dcterms:W3CDTF">1998-01-08T15:09:51Z</dcterms:created>
  <dcterms:modified xsi:type="dcterms:W3CDTF">2017-01-27T14:37:09Z</dcterms:modified>
</cp:coreProperties>
</file>