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69"/>
  </p:notesMasterIdLst>
  <p:handoutMasterIdLst>
    <p:handoutMasterId r:id="rId170"/>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806" r:id="rId28"/>
    <p:sldId id="807" r:id="rId29"/>
    <p:sldId id="808" r:id="rId30"/>
    <p:sldId id="809" r:id="rId31"/>
    <p:sldId id="884" r:id="rId32"/>
    <p:sldId id="811" r:id="rId33"/>
    <p:sldId id="812" r:id="rId34"/>
    <p:sldId id="813" r:id="rId35"/>
    <p:sldId id="817" r:id="rId36"/>
    <p:sldId id="818" r:id="rId37"/>
    <p:sldId id="819" r:id="rId38"/>
    <p:sldId id="820" r:id="rId39"/>
    <p:sldId id="821" r:id="rId40"/>
    <p:sldId id="822" r:id="rId41"/>
    <p:sldId id="823" r:id="rId42"/>
    <p:sldId id="814" r:id="rId43"/>
    <p:sldId id="815" r:id="rId44"/>
    <p:sldId id="848" r:id="rId45"/>
    <p:sldId id="836" r:id="rId46"/>
    <p:sldId id="838" r:id="rId47"/>
    <p:sldId id="840" r:id="rId48"/>
    <p:sldId id="849" r:id="rId49"/>
    <p:sldId id="853" r:id="rId50"/>
    <p:sldId id="854" r:id="rId51"/>
    <p:sldId id="772" r:id="rId52"/>
    <p:sldId id="773" r:id="rId53"/>
    <p:sldId id="824" r:id="rId54"/>
    <p:sldId id="825" r:id="rId55"/>
    <p:sldId id="906" r:id="rId56"/>
    <p:sldId id="907" r:id="rId57"/>
    <p:sldId id="908" r:id="rId58"/>
    <p:sldId id="909" r:id="rId59"/>
    <p:sldId id="910" r:id="rId60"/>
    <p:sldId id="911" r:id="rId61"/>
    <p:sldId id="912" r:id="rId62"/>
    <p:sldId id="913" r:id="rId63"/>
    <p:sldId id="914" r:id="rId64"/>
    <p:sldId id="916" r:id="rId65"/>
    <p:sldId id="917" r:id="rId66"/>
    <p:sldId id="918" r:id="rId67"/>
    <p:sldId id="919" r:id="rId68"/>
    <p:sldId id="861" r:id="rId69"/>
    <p:sldId id="782" r:id="rId70"/>
    <p:sldId id="783" r:id="rId71"/>
    <p:sldId id="784" r:id="rId72"/>
    <p:sldId id="785" r:id="rId73"/>
    <p:sldId id="786" r:id="rId74"/>
    <p:sldId id="894" r:id="rId75"/>
    <p:sldId id="788" r:id="rId76"/>
    <p:sldId id="789" r:id="rId77"/>
    <p:sldId id="790" r:id="rId78"/>
    <p:sldId id="791" r:id="rId79"/>
    <p:sldId id="895" r:id="rId80"/>
    <p:sldId id="896" r:id="rId81"/>
    <p:sldId id="792" r:id="rId82"/>
    <p:sldId id="793" r:id="rId83"/>
    <p:sldId id="899" r:id="rId84"/>
    <p:sldId id="828" r:id="rId85"/>
    <p:sldId id="903" r:id="rId86"/>
    <p:sldId id="829" r:id="rId87"/>
    <p:sldId id="830" r:id="rId88"/>
    <p:sldId id="795" r:id="rId89"/>
    <p:sldId id="831" r:id="rId90"/>
    <p:sldId id="833" r:id="rId91"/>
    <p:sldId id="834" r:id="rId92"/>
    <p:sldId id="923" r:id="rId93"/>
    <p:sldId id="900" r:id="rId94"/>
    <p:sldId id="796" r:id="rId95"/>
    <p:sldId id="842" r:id="rId96"/>
    <p:sldId id="855" r:id="rId97"/>
    <p:sldId id="924" r:id="rId98"/>
    <p:sldId id="905" r:id="rId99"/>
    <p:sldId id="797" r:id="rId100"/>
    <p:sldId id="802" r:id="rId101"/>
    <p:sldId id="864" r:id="rId102"/>
    <p:sldId id="865" r:id="rId103"/>
    <p:sldId id="866" r:id="rId104"/>
    <p:sldId id="867" r:id="rId105"/>
    <p:sldId id="869" r:id="rId106"/>
    <p:sldId id="868" r:id="rId107"/>
    <p:sldId id="870" r:id="rId108"/>
    <p:sldId id="871" r:id="rId109"/>
    <p:sldId id="872" r:id="rId110"/>
    <p:sldId id="880" r:id="rId111"/>
    <p:sldId id="878" r:id="rId112"/>
    <p:sldId id="879" r:id="rId113"/>
    <p:sldId id="873" r:id="rId114"/>
    <p:sldId id="874" r:id="rId115"/>
    <p:sldId id="875" r:id="rId116"/>
    <p:sldId id="876" r:id="rId117"/>
    <p:sldId id="877" r:id="rId118"/>
    <p:sldId id="920" r:id="rId119"/>
    <p:sldId id="921" r:id="rId120"/>
    <p:sldId id="922" r:id="rId121"/>
    <p:sldId id="701" r:id="rId122"/>
    <p:sldId id="702" r:id="rId123"/>
    <p:sldId id="703" r:id="rId124"/>
    <p:sldId id="704" r:id="rId125"/>
    <p:sldId id="705" r:id="rId126"/>
    <p:sldId id="706" r:id="rId127"/>
    <p:sldId id="707" r:id="rId128"/>
    <p:sldId id="708" r:id="rId129"/>
    <p:sldId id="709" r:id="rId130"/>
    <p:sldId id="710" r:id="rId131"/>
    <p:sldId id="711" r:id="rId132"/>
    <p:sldId id="712" r:id="rId133"/>
    <p:sldId id="713" r:id="rId134"/>
    <p:sldId id="714" r:id="rId135"/>
    <p:sldId id="715" r:id="rId136"/>
    <p:sldId id="716" r:id="rId137"/>
    <p:sldId id="717" r:id="rId138"/>
    <p:sldId id="718" r:id="rId139"/>
    <p:sldId id="719" r:id="rId140"/>
    <p:sldId id="720" r:id="rId141"/>
    <p:sldId id="721" r:id="rId142"/>
    <p:sldId id="722" r:id="rId143"/>
    <p:sldId id="723" r:id="rId144"/>
    <p:sldId id="724" r:id="rId145"/>
    <p:sldId id="725" r:id="rId146"/>
    <p:sldId id="726" r:id="rId147"/>
    <p:sldId id="727" r:id="rId148"/>
    <p:sldId id="728" r:id="rId149"/>
    <p:sldId id="729" r:id="rId150"/>
    <p:sldId id="730" r:id="rId151"/>
    <p:sldId id="731" r:id="rId152"/>
    <p:sldId id="732" r:id="rId153"/>
    <p:sldId id="733" r:id="rId154"/>
    <p:sldId id="734" r:id="rId155"/>
    <p:sldId id="735" r:id="rId156"/>
    <p:sldId id="736" r:id="rId157"/>
    <p:sldId id="737" r:id="rId158"/>
    <p:sldId id="882" r:id="rId159"/>
    <p:sldId id="738" r:id="rId160"/>
    <p:sldId id="883" r:id="rId161"/>
    <p:sldId id="739" r:id="rId162"/>
    <p:sldId id="740" r:id="rId163"/>
    <p:sldId id="741" r:id="rId164"/>
    <p:sldId id="742" r:id="rId165"/>
    <p:sldId id="743" r:id="rId166"/>
    <p:sldId id="885" r:id="rId167"/>
    <p:sldId id="744" r:id="rId168"/>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60"/>
    <p:restoredTop sz="91210"/>
  </p:normalViewPr>
  <p:slideViewPr>
    <p:cSldViewPr>
      <p:cViewPr>
        <p:scale>
          <a:sx n="103" d="100"/>
          <a:sy n="103" d="100"/>
        </p:scale>
        <p:origin x="2264"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TEACHING/EqSpr19/PEDist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ll%20My%20Stuff/Home%20Page%202002/pc/blog/PEforS&amp;P500Jan17.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for US Companies: January 2019</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 PE Ratios'!$B$1</c:f>
              <c:strCache>
                <c:ptCount val="1"/>
                <c:pt idx="0">
                  <c:v>Current PE</c:v>
                </c:pt>
              </c:strCache>
            </c:strRef>
          </c:tx>
          <c:spPr>
            <a:solidFill>
              <a:schemeClr val="accent1"/>
            </a:solidFill>
            <a:ln>
              <a:noFill/>
            </a:ln>
            <a:effectLst/>
          </c:spPr>
          <c:invertIfNegative val="0"/>
          <c:cat>
            <c:strRef>
              <c:f>'US PE Ratios'!$A$2:$A$15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Ratios'!$B$2:$B$15</c:f>
              <c:numCache>
                <c:formatCode>#,##0.#####</c:formatCode>
                <c:ptCount val="14"/>
                <c:pt idx="0">
                  <c:v>221</c:v>
                </c:pt>
                <c:pt idx="1">
                  <c:v>617</c:v>
                </c:pt>
                <c:pt idx="2">
                  <c:v>698</c:v>
                </c:pt>
                <c:pt idx="3">
                  <c:v>584</c:v>
                </c:pt>
                <c:pt idx="4">
                  <c:v>423</c:v>
                </c:pt>
                <c:pt idx="5">
                  <c:v>333</c:v>
                </c:pt>
                <c:pt idx="6">
                  <c:v>211</c:v>
                </c:pt>
                <c:pt idx="7">
                  <c:v>154</c:v>
                </c:pt>
                <c:pt idx="8">
                  <c:v>115</c:v>
                </c:pt>
                <c:pt idx="9">
                  <c:v>97</c:v>
                </c:pt>
                <c:pt idx="10">
                  <c:v>163</c:v>
                </c:pt>
                <c:pt idx="11">
                  <c:v>175</c:v>
                </c:pt>
                <c:pt idx="12">
                  <c:v>89</c:v>
                </c:pt>
                <c:pt idx="13">
                  <c:v>226</c:v>
                </c:pt>
              </c:numCache>
            </c:numRef>
          </c:val>
          <c:extLst>
            <c:ext xmlns:c16="http://schemas.microsoft.com/office/drawing/2014/chart" uri="{C3380CC4-5D6E-409C-BE32-E72D297353CC}">
              <c16:uniqueId val="{00000000-83D1-8945-9BF7-9E7102E23229}"/>
            </c:ext>
          </c:extLst>
        </c:ser>
        <c:ser>
          <c:idx val="1"/>
          <c:order val="1"/>
          <c:tx>
            <c:strRef>
              <c:f>'US PE Ratios'!$C$1</c:f>
              <c:strCache>
                <c:ptCount val="1"/>
                <c:pt idx="0">
                  <c:v>Trailing PE</c:v>
                </c:pt>
              </c:strCache>
            </c:strRef>
          </c:tx>
          <c:spPr>
            <a:solidFill>
              <a:schemeClr val="accent2"/>
            </a:solidFill>
            <a:ln>
              <a:noFill/>
            </a:ln>
            <a:effectLst/>
          </c:spPr>
          <c:invertIfNegative val="0"/>
          <c:cat>
            <c:strRef>
              <c:f>'US PE Ratios'!$A$2:$A$15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Ratios'!$C$2:$C$15</c:f>
              <c:numCache>
                <c:formatCode>#,##0.#####</c:formatCode>
                <c:ptCount val="14"/>
                <c:pt idx="0">
                  <c:v>157</c:v>
                </c:pt>
                <c:pt idx="1">
                  <c:v>593</c:v>
                </c:pt>
                <c:pt idx="2">
                  <c:v>774</c:v>
                </c:pt>
                <c:pt idx="3">
                  <c:v>614</c:v>
                </c:pt>
                <c:pt idx="4">
                  <c:v>438</c:v>
                </c:pt>
                <c:pt idx="5">
                  <c:v>309</c:v>
                </c:pt>
                <c:pt idx="6">
                  <c:v>184</c:v>
                </c:pt>
                <c:pt idx="7">
                  <c:v>175</c:v>
                </c:pt>
                <c:pt idx="8">
                  <c:v>101</c:v>
                </c:pt>
                <c:pt idx="9">
                  <c:v>91</c:v>
                </c:pt>
                <c:pt idx="10">
                  <c:v>157</c:v>
                </c:pt>
                <c:pt idx="11">
                  <c:v>178</c:v>
                </c:pt>
                <c:pt idx="12">
                  <c:v>81</c:v>
                </c:pt>
                <c:pt idx="13">
                  <c:v>171</c:v>
                </c:pt>
              </c:numCache>
            </c:numRef>
          </c:val>
          <c:extLst>
            <c:ext xmlns:c16="http://schemas.microsoft.com/office/drawing/2014/chart" uri="{C3380CC4-5D6E-409C-BE32-E72D297353CC}">
              <c16:uniqueId val="{00000001-83D1-8945-9BF7-9E7102E23229}"/>
            </c:ext>
          </c:extLst>
        </c:ser>
        <c:ser>
          <c:idx val="2"/>
          <c:order val="2"/>
          <c:tx>
            <c:strRef>
              <c:f>'US PE Ratios'!$D$1</c:f>
              <c:strCache>
                <c:ptCount val="1"/>
                <c:pt idx="0">
                  <c:v>Forward PE</c:v>
                </c:pt>
              </c:strCache>
            </c:strRef>
          </c:tx>
          <c:spPr>
            <a:solidFill>
              <a:schemeClr val="accent3"/>
            </a:solidFill>
            <a:ln>
              <a:noFill/>
            </a:ln>
            <a:effectLst/>
          </c:spPr>
          <c:invertIfNegative val="0"/>
          <c:cat>
            <c:strRef>
              <c:f>'US PE Ratios'!$A$2:$A$15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Ratios'!$D$2:$D$15</c:f>
              <c:numCache>
                <c:formatCode>#,##0.#####</c:formatCode>
                <c:ptCount val="14"/>
                <c:pt idx="0">
                  <c:v>52</c:v>
                </c:pt>
                <c:pt idx="1">
                  <c:v>368</c:v>
                </c:pt>
                <c:pt idx="2">
                  <c:v>607</c:v>
                </c:pt>
                <c:pt idx="3">
                  <c:v>492</c:v>
                </c:pt>
                <c:pt idx="4">
                  <c:v>365</c:v>
                </c:pt>
                <c:pt idx="5">
                  <c:v>191</c:v>
                </c:pt>
                <c:pt idx="6">
                  <c:v>130</c:v>
                </c:pt>
                <c:pt idx="7">
                  <c:v>73</c:v>
                </c:pt>
                <c:pt idx="8">
                  <c:v>60</c:v>
                </c:pt>
                <c:pt idx="9">
                  <c:v>41</c:v>
                </c:pt>
                <c:pt idx="10">
                  <c:v>60</c:v>
                </c:pt>
                <c:pt idx="11">
                  <c:v>55</c:v>
                </c:pt>
                <c:pt idx="12">
                  <c:v>19</c:v>
                </c:pt>
                <c:pt idx="13">
                  <c:v>35</c:v>
                </c:pt>
              </c:numCache>
            </c:numRef>
          </c:val>
          <c:extLst>
            <c:ext xmlns:c16="http://schemas.microsoft.com/office/drawing/2014/chart" uri="{C3380CC4-5D6E-409C-BE32-E72D297353CC}">
              <c16:uniqueId val="{00000002-83D1-8945-9BF7-9E7102E23229}"/>
            </c:ext>
          </c:extLst>
        </c:ser>
        <c:dLbls>
          <c:showLegendKey val="0"/>
          <c:showVal val="0"/>
          <c:showCatName val="0"/>
          <c:showSerName val="0"/>
          <c:showPercent val="0"/>
          <c:showBubbleSize val="0"/>
        </c:dLbls>
        <c:gapWidth val="219"/>
        <c:overlap val="-27"/>
        <c:axId val="959186159"/>
        <c:axId val="959187839"/>
      </c:barChart>
      <c:catAx>
        <c:axId val="95918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9187839"/>
        <c:crosses val="autoZero"/>
        <c:auto val="1"/>
        <c:lblAlgn val="ctr"/>
        <c:lblOffset val="100"/>
        <c:noMultiLvlLbl val="0"/>
      </c:catAx>
      <c:valAx>
        <c:axId val="9591878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91861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PE Ratios for the S&amp;P 500: 1969-2016</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4.9961365377791597E-2"/>
          <c:y val="2.0180714110824699E-2"/>
          <c:w val="0.77450966812086097"/>
          <c:h val="0.83351336988439095"/>
        </c:manualLayout>
      </c:layout>
      <c:lineChart>
        <c:grouping val="standard"/>
        <c:varyColors val="0"/>
        <c:ser>
          <c:idx val="1"/>
          <c:order val="0"/>
          <c:tx>
            <c:strRef>
              <c:f>'Raw Data'!$B$1</c:f>
              <c:strCache>
                <c:ptCount val="1"/>
                <c:pt idx="0">
                  <c:v>PE for S&amp;P 500</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formatCode="0">
                  <c:v>2011</c:v>
                </c:pt>
                <c:pt idx="43">
                  <c:v>2012</c:v>
                </c:pt>
                <c:pt idx="44">
                  <c:v>2013</c:v>
                </c:pt>
                <c:pt idx="45">
                  <c:v>2014</c:v>
                </c:pt>
                <c:pt idx="46">
                  <c:v>2015</c:v>
                </c:pt>
                <c:pt idx="47">
                  <c:v>2016</c:v>
                </c:pt>
              </c:numCache>
            </c:numRef>
          </c:cat>
          <c:val>
            <c:numRef>
              <c:f>'Raw Data'!$B$11:$B$58</c:f>
              <c:numCache>
                <c:formatCode>0.00</c:formatCode>
                <c:ptCount val="48"/>
                <c:pt idx="0">
                  <c:v>15.082956259426849</c:v>
                </c:pt>
                <c:pt idx="1">
                  <c:v>16.722408026755851</c:v>
                </c:pt>
                <c:pt idx="2">
                  <c:v>18.315018315018321</c:v>
                </c:pt>
                <c:pt idx="3">
                  <c:v>19.120458891013389</c:v>
                </c:pt>
                <c:pt idx="4">
                  <c:v>12.254901960784309</c:v>
                </c:pt>
                <c:pt idx="5">
                  <c:v>7.3313782991202361</c:v>
                </c:pt>
                <c:pt idx="6">
                  <c:v>11.69590643274854</c:v>
                </c:pt>
                <c:pt idx="7">
                  <c:v>11.025358324145531</c:v>
                </c:pt>
                <c:pt idx="8">
                  <c:v>8.7489063867016608</c:v>
                </c:pt>
                <c:pt idx="9">
                  <c:v>8.2576383154417812</c:v>
                </c:pt>
                <c:pt idx="10">
                  <c:v>7.4183976261127604</c:v>
                </c:pt>
                <c:pt idx="11">
                  <c:v>9.0579710144927486</c:v>
                </c:pt>
                <c:pt idx="12">
                  <c:v>8.0710250201775509</c:v>
                </c:pt>
                <c:pt idx="13">
                  <c:v>10.172939979654119</c:v>
                </c:pt>
                <c:pt idx="14">
                  <c:v>12.406947890818859</c:v>
                </c:pt>
                <c:pt idx="15">
                  <c:v>9.9304865938430993</c:v>
                </c:pt>
                <c:pt idx="16">
                  <c:v>13.47708894878706</c:v>
                </c:pt>
                <c:pt idx="17">
                  <c:v>16.77852348993288</c:v>
                </c:pt>
                <c:pt idx="18">
                  <c:v>15.40832049306626</c:v>
                </c:pt>
                <c:pt idx="19">
                  <c:v>11.51409618573798</c:v>
                </c:pt>
                <c:pt idx="20">
                  <c:v>14.53125</c:v>
                </c:pt>
                <c:pt idx="21">
                  <c:v>14.579249448123621</c:v>
                </c:pt>
                <c:pt idx="22">
                  <c:v>21.610880829015539</c:v>
                </c:pt>
                <c:pt idx="23">
                  <c:v>20.877335888835649</c:v>
                </c:pt>
                <c:pt idx="24">
                  <c:v>17.340148698884761</c:v>
                </c:pt>
                <c:pt idx="25">
                  <c:v>14.465196850393699</c:v>
                </c:pt>
                <c:pt idx="26">
                  <c:v>16.337665782493371</c:v>
                </c:pt>
                <c:pt idx="27">
                  <c:v>18.231356140782669</c:v>
                </c:pt>
                <c:pt idx="28">
                  <c:v>22.010206396008162</c:v>
                </c:pt>
                <c:pt idx="29">
                  <c:v>27.766659137113169</c:v>
                </c:pt>
                <c:pt idx="30">
                  <c:v>28.429760061919509</c:v>
                </c:pt>
                <c:pt idx="31">
                  <c:v>23.521824336362009</c:v>
                </c:pt>
                <c:pt idx="32">
                  <c:v>29.55186615186615</c:v>
                </c:pt>
                <c:pt idx="33">
                  <c:v>19.109904430929632</c:v>
                </c:pt>
                <c:pt idx="34">
                  <c:v>20.33113914792467</c:v>
                </c:pt>
                <c:pt idx="35">
                  <c:v>17.906619385342779</c:v>
                </c:pt>
                <c:pt idx="36">
                  <c:v>16.32818835840418</c:v>
                </c:pt>
                <c:pt idx="37">
                  <c:v>16.16849065207478</c:v>
                </c:pt>
                <c:pt idx="38">
                  <c:v>17.78967773200872</c:v>
                </c:pt>
                <c:pt idx="39">
                  <c:v>18.243789133508379</c:v>
                </c:pt>
                <c:pt idx="40">
                  <c:v>19.611326064016879</c:v>
                </c:pt>
                <c:pt idx="41">
                  <c:v>15.0130118180733</c:v>
                </c:pt>
                <c:pt idx="42">
                  <c:v>13.04023226876815</c:v>
                </c:pt>
                <c:pt idx="43">
                  <c:v>14.730324313158439</c:v>
                </c:pt>
                <c:pt idx="44">
                  <c:v>17.226095060577819</c:v>
                </c:pt>
                <c:pt idx="45">
                  <c:v>18.21874170427396</c:v>
                </c:pt>
                <c:pt idx="46">
                  <c:v>20.341759554140129</c:v>
                </c:pt>
                <c:pt idx="47">
                  <c:v>20.566139996325489</c:v>
                </c:pt>
              </c:numCache>
            </c:numRef>
          </c:val>
          <c:smooth val="0"/>
          <c:extLst>
            <c:ext xmlns:c16="http://schemas.microsoft.com/office/drawing/2014/chart" uri="{C3380CC4-5D6E-409C-BE32-E72D297353CC}">
              <c16:uniqueId val="{00000000-1276-C045-A95E-E2FDBC78AC3E}"/>
            </c:ext>
          </c:extLst>
        </c:ser>
        <c:ser>
          <c:idx val="2"/>
          <c:order val="1"/>
          <c:tx>
            <c:strRef>
              <c:f>'Raw Data'!$C$1</c:f>
              <c:strCache>
                <c:ptCount val="1"/>
                <c:pt idx="0">
                  <c:v>Normalized PE for S&amp;P 500</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formatCode="0">
                  <c:v>2011</c:v>
                </c:pt>
                <c:pt idx="43">
                  <c:v>2012</c:v>
                </c:pt>
                <c:pt idx="44">
                  <c:v>2013</c:v>
                </c:pt>
                <c:pt idx="45">
                  <c:v>2014</c:v>
                </c:pt>
                <c:pt idx="46">
                  <c:v>2015</c:v>
                </c:pt>
                <c:pt idx="47">
                  <c:v>2016</c:v>
                </c:pt>
              </c:numCache>
            </c:numRef>
          </c:cat>
          <c:val>
            <c:numRef>
              <c:f>'Raw Data'!$C$11:$C$58</c:f>
              <c:numCache>
                <c:formatCode>0.00</c:formatCode>
                <c:ptCount val="48"/>
                <c:pt idx="0">
                  <c:v>19.573620797518519</c:v>
                </c:pt>
                <c:pt idx="1">
                  <c:v>18.63868467803437</c:v>
                </c:pt>
                <c:pt idx="2">
                  <c:v>19.767915111162431</c:v>
                </c:pt>
                <c:pt idx="3">
                  <c:v>21.79966914731698</c:v>
                </c:pt>
                <c:pt idx="4">
                  <c:v>16.825151371169639</c:v>
                </c:pt>
                <c:pt idx="5">
                  <c:v>10.9577988889086</c:v>
                </c:pt>
                <c:pt idx="6">
                  <c:v>13.879160601170319</c:v>
                </c:pt>
                <c:pt idx="7">
                  <c:v>15.503205842524361</c:v>
                </c:pt>
                <c:pt idx="8">
                  <c:v>12.726762537507151</c:v>
                </c:pt>
                <c:pt idx="9">
                  <c:v>11.918305379920071</c:v>
                </c:pt>
                <c:pt idx="10">
                  <c:v>12.116192467322509</c:v>
                </c:pt>
                <c:pt idx="11">
                  <c:v>13.77369005445528</c:v>
                </c:pt>
                <c:pt idx="12">
                  <c:v>11.328911554230711</c:v>
                </c:pt>
                <c:pt idx="13">
                  <c:v>12.14240859230814</c:v>
                </c:pt>
                <c:pt idx="14">
                  <c:v>13.612720760293859</c:v>
                </c:pt>
                <c:pt idx="15">
                  <c:v>12.99979151673746</c:v>
                </c:pt>
                <c:pt idx="16">
                  <c:v>15.46547794665886</c:v>
                </c:pt>
                <c:pt idx="17">
                  <c:v>17.138632149894161</c:v>
                </c:pt>
                <c:pt idx="18">
                  <c:v>16.869418764272059</c:v>
                </c:pt>
                <c:pt idx="19">
                  <c:v>17.472457962308631</c:v>
                </c:pt>
                <c:pt idx="20">
                  <c:v>20.946320005110099</c:v>
                </c:pt>
                <c:pt idx="21">
                  <c:v>18.722174669657399</c:v>
                </c:pt>
                <c:pt idx="22">
                  <c:v>23.10810167086051</c:v>
                </c:pt>
                <c:pt idx="23">
                  <c:v>23.232882315071961</c:v>
                </c:pt>
                <c:pt idx="24">
                  <c:v>23.189523388452649</c:v>
                </c:pt>
                <c:pt idx="25">
                  <c:v>21.25700860611008</c:v>
                </c:pt>
                <c:pt idx="26">
                  <c:v>25.87084351525526</c:v>
                </c:pt>
                <c:pt idx="27">
                  <c:v>28.029084134672619</c:v>
                </c:pt>
                <c:pt idx="28">
                  <c:v>33.196387644100831</c:v>
                </c:pt>
                <c:pt idx="29">
                  <c:v>39.337877624167938</c:v>
                </c:pt>
                <c:pt idx="30">
                  <c:v>43.233580508474567</c:v>
                </c:pt>
                <c:pt idx="31">
                  <c:v>35.365905925211607</c:v>
                </c:pt>
                <c:pt idx="32">
                  <c:v>29.223152696820829</c:v>
                </c:pt>
                <c:pt idx="33">
                  <c:v>21.046311357764811</c:v>
                </c:pt>
                <c:pt idx="34">
                  <c:v>24.940223852140889</c:v>
                </c:pt>
                <c:pt idx="35">
                  <c:v>25.156094320823641</c:v>
                </c:pt>
                <c:pt idx="36">
                  <c:v>23.982056060402289</c:v>
                </c:pt>
                <c:pt idx="37">
                  <c:v>24.98766737138828</c:v>
                </c:pt>
                <c:pt idx="38">
                  <c:v>24.228363996369879</c:v>
                </c:pt>
                <c:pt idx="39">
                  <c:v>14.776129169461299</c:v>
                </c:pt>
                <c:pt idx="40">
                  <c:v>18.088471458465129</c:v>
                </c:pt>
                <c:pt idx="41">
                  <c:v>19.525236372669209</c:v>
                </c:pt>
                <c:pt idx="42">
                  <c:v>17.922188969645141</c:v>
                </c:pt>
                <c:pt idx="43">
                  <c:v>18.9531947692962</c:v>
                </c:pt>
                <c:pt idx="44">
                  <c:v>22.95842700816058</c:v>
                </c:pt>
                <c:pt idx="45">
                  <c:v>24.210390160156159</c:v>
                </c:pt>
                <c:pt idx="46">
                  <c:v>23.374006518382991</c:v>
                </c:pt>
                <c:pt idx="47">
                  <c:v>24.998380955571179</c:v>
                </c:pt>
              </c:numCache>
            </c:numRef>
          </c:val>
          <c:smooth val="0"/>
          <c:extLst>
            <c:ext xmlns:c16="http://schemas.microsoft.com/office/drawing/2014/chart" uri="{C3380CC4-5D6E-409C-BE32-E72D297353CC}">
              <c16:uniqueId val="{00000001-1276-C045-A95E-E2FDBC78AC3E}"/>
            </c:ext>
          </c:extLst>
        </c:ser>
        <c:ser>
          <c:idx val="3"/>
          <c:order val="2"/>
          <c:tx>
            <c:strRef>
              <c:f>'Raw Data'!$D$1</c:f>
              <c:strCache>
                <c:ptCount val="1"/>
                <c:pt idx="0">
                  <c:v>CAPE for S&amp;P 500</c:v>
                </c:pt>
              </c:strCache>
            </c:strRef>
          </c:tx>
          <c:spPr>
            <a:ln w="31750" cap="rnd">
              <a:solidFill>
                <a:schemeClr val="accent4"/>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formatCode="0">
                  <c:v>2011</c:v>
                </c:pt>
                <c:pt idx="43">
                  <c:v>2012</c:v>
                </c:pt>
                <c:pt idx="44">
                  <c:v>2013</c:v>
                </c:pt>
                <c:pt idx="45">
                  <c:v>2014</c:v>
                </c:pt>
                <c:pt idx="46">
                  <c:v>2015</c:v>
                </c:pt>
                <c:pt idx="47">
                  <c:v>2016</c:v>
                </c:pt>
              </c:numCache>
            </c:numRef>
          </c:cat>
          <c:val>
            <c:numRef>
              <c:f>'Raw Data'!$D$11:$D$58</c:f>
              <c:numCache>
                <c:formatCode>0.00</c:formatCode>
                <c:ptCount val="48"/>
                <c:pt idx="0">
                  <c:v>16.988299683033301</c:v>
                </c:pt>
                <c:pt idx="1">
                  <c:v>15.731713837654009</c:v>
                </c:pt>
                <c:pt idx="2">
                  <c:v>16.613612163379749</c:v>
                </c:pt>
                <c:pt idx="3">
                  <c:v>18.276974519084568</c:v>
                </c:pt>
                <c:pt idx="4">
                  <c:v>13.525064193000111</c:v>
                </c:pt>
                <c:pt idx="5">
                  <c:v>8.3312464498461871</c:v>
                </c:pt>
                <c:pt idx="6">
                  <c:v>10.411628484817371</c:v>
                </c:pt>
                <c:pt idx="7">
                  <c:v>11.79193422474888</c:v>
                </c:pt>
                <c:pt idx="8">
                  <c:v>9.6961343845861272</c:v>
                </c:pt>
                <c:pt idx="9">
                  <c:v>8.9305202945868647</c:v>
                </c:pt>
                <c:pt idx="10">
                  <c:v>8.7063876076237605</c:v>
                </c:pt>
                <c:pt idx="11">
                  <c:v>9.539521770371568</c:v>
                </c:pt>
                <c:pt idx="12">
                  <c:v>7.7851801967644656</c:v>
                </c:pt>
                <c:pt idx="13">
                  <c:v>8.624275110301026</c:v>
                </c:pt>
                <c:pt idx="14">
                  <c:v>9.9888742621433284</c:v>
                </c:pt>
                <c:pt idx="15">
                  <c:v>9.8812070019444445</c:v>
                </c:pt>
                <c:pt idx="16">
                  <c:v>12.27184367742732</c:v>
                </c:pt>
                <c:pt idx="17">
                  <c:v>13.797681352613459</c:v>
                </c:pt>
                <c:pt idx="18">
                  <c:v>13.799259462166029</c:v>
                </c:pt>
                <c:pt idx="19">
                  <c:v>14.565259454438349</c:v>
                </c:pt>
                <c:pt idx="20">
                  <c:v>17.450674572475609</c:v>
                </c:pt>
                <c:pt idx="21">
                  <c:v>15.86401357631247</c:v>
                </c:pt>
                <c:pt idx="22">
                  <c:v>19.71484439027936</c:v>
                </c:pt>
                <c:pt idx="23">
                  <c:v>19.942760085184279</c:v>
                </c:pt>
                <c:pt idx="24">
                  <c:v>20.093305806665398</c:v>
                </c:pt>
                <c:pt idx="25">
                  <c:v>18.66198363026205</c:v>
                </c:pt>
                <c:pt idx="26">
                  <c:v>22.84576322342053</c:v>
                </c:pt>
                <c:pt idx="27">
                  <c:v>25.143306307190141</c:v>
                </c:pt>
                <c:pt idx="28">
                  <c:v>30.175989026820719</c:v>
                </c:pt>
                <c:pt idx="29">
                  <c:v>35.918161399298192</c:v>
                </c:pt>
                <c:pt idx="30">
                  <c:v>39.281764471967072</c:v>
                </c:pt>
                <c:pt idx="31">
                  <c:v>32.4327702037493</c:v>
                </c:pt>
                <c:pt idx="32">
                  <c:v>26.614879418556619</c:v>
                </c:pt>
                <c:pt idx="33">
                  <c:v>19.137805087560171</c:v>
                </c:pt>
                <c:pt idx="34">
                  <c:v>22.443372932474279</c:v>
                </c:pt>
                <c:pt idx="35">
                  <c:v>22.493754749956711</c:v>
                </c:pt>
                <c:pt idx="36">
                  <c:v>21.496178243318219</c:v>
                </c:pt>
                <c:pt idx="37">
                  <c:v>22.189133796234959</c:v>
                </c:pt>
                <c:pt idx="38">
                  <c:v>22.08424208927098</c:v>
                </c:pt>
                <c:pt idx="39">
                  <c:v>13.35953017274786</c:v>
                </c:pt>
                <c:pt idx="40">
                  <c:v>16.460681855242481</c:v>
                </c:pt>
                <c:pt idx="41">
                  <c:v>17.717313493239239</c:v>
                </c:pt>
                <c:pt idx="42">
                  <c:v>16.344349195876809</c:v>
                </c:pt>
                <c:pt idx="43">
                  <c:v>17.397521387910221</c:v>
                </c:pt>
                <c:pt idx="44">
                  <c:v>21.363383200328311</c:v>
                </c:pt>
                <c:pt idx="45">
                  <c:v>23.005128916097782</c:v>
                </c:pt>
                <c:pt idx="46">
                  <c:v>22.40868193974767</c:v>
                </c:pt>
                <c:pt idx="47">
                  <c:v>23.907431380380029</c:v>
                </c:pt>
              </c:numCache>
            </c:numRef>
          </c:val>
          <c:smooth val="0"/>
          <c:extLst>
            <c:ext xmlns:c16="http://schemas.microsoft.com/office/drawing/2014/chart" uri="{C3380CC4-5D6E-409C-BE32-E72D297353CC}">
              <c16:uniqueId val="{00000002-1276-C045-A95E-E2FDBC78AC3E}"/>
            </c:ext>
          </c:extLst>
        </c:ser>
        <c:dLbls>
          <c:showLegendKey val="0"/>
          <c:showVal val="0"/>
          <c:showCatName val="0"/>
          <c:showSerName val="0"/>
          <c:showPercent val="0"/>
          <c:showBubbleSize val="0"/>
        </c:dLbls>
        <c:smooth val="0"/>
        <c:axId val="-742694896"/>
        <c:axId val="-742693120"/>
      </c:lineChart>
      <c:catAx>
        <c:axId val="-742694896"/>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42693120"/>
        <c:crosses val="autoZero"/>
        <c:auto val="1"/>
        <c:lblAlgn val="ctr"/>
        <c:lblOffset val="100"/>
        <c:noMultiLvlLbl val="0"/>
      </c:catAx>
      <c:valAx>
        <c:axId val="-742693120"/>
        <c:scaling>
          <c:orientation val="minMax"/>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4269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EP Ratios, and Interest Rates: 1960 -2018</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2"/>
          <c:order val="0"/>
          <c:tx>
            <c:strRef>
              <c:f>Sheet1!$M$1</c:f>
              <c:strCache>
                <c:ptCount val="1"/>
                <c:pt idx="0">
                  <c:v>E/P</c:v>
                </c:pt>
              </c:strCache>
            </c:strRef>
          </c:tx>
          <c:spPr>
            <a:ln w="28575" cap="rnd">
              <a:solidFill>
                <a:schemeClr val="accent1">
                  <a:lumMod val="80000"/>
                  <a:lumOff val="20000"/>
                </a:schemeClr>
              </a:solidFill>
              <a:round/>
            </a:ln>
            <a:effectLst/>
          </c:spPr>
          <c:marker>
            <c:symbol val="none"/>
          </c:marker>
          <c:cat>
            <c:numRef>
              <c:f>Sheet1!$A$2:$A$60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numCache>
            </c:numRef>
          </c:cat>
          <c:val>
            <c:numRef>
              <c:f>Sheet1!$M$2:$M$60</c:f>
              <c:numCache>
                <c:formatCode>0.00%</c:formatCode>
                <c:ptCount val="59"/>
                <c:pt idx="0">
                  <c:v>5.3399999999999996E-2</c:v>
                </c:pt>
                <c:pt idx="1">
                  <c:v>4.7100000000000003E-2</c:v>
                </c:pt>
                <c:pt idx="2">
                  <c:v>5.8099999999999999E-2</c:v>
                </c:pt>
                <c:pt idx="3">
                  <c:v>5.5100000000000003E-2</c:v>
                </c:pt>
                <c:pt idx="4">
                  <c:v>5.62E-2</c:v>
                </c:pt>
                <c:pt idx="5">
                  <c:v>5.7299999999999997E-2</c:v>
                </c:pt>
                <c:pt idx="6">
                  <c:v>6.7400000000000002E-2</c:v>
                </c:pt>
                <c:pt idx="7">
                  <c:v>5.6599999999999998E-2</c:v>
                </c:pt>
                <c:pt idx="8">
                  <c:v>5.5100000000000003E-2</c:v>
                </c:pt>
                <c:pt idx="9">
                  <c:v>6.6299999999999998E-2</c:v>
                </c:pt>
                <c:pt idx="10">
                  <c:v>5.9799999999999999E-2</c:v>
                </c:pt>
                <c:pt idx="11">
                  <c:v>5.4599999999999996E-2</c:v>
                </c:pt>
                <c:pt idx="12">
                  <c:v>5.2299999999999999E-2</c:v>
                </c:pt>
                <c:pt idx="13">
                  <c:v>8.1599999999999992E-2</c:v>
                </c:pt>
                <c:pt idx="14">
                  <c:v>0.13639999999999999</c:v>
                </c:pt>
                <c:pt idx="15">
                  <c:v>8.5500000000000007E-2</c:v>
                </c:pt>
                <c:pt idx="16">
                  <c:v>9.0700000000000003E-2</c:v>
                </c:pt>
                <c:pt idx="17">
                  <c:v>0.11430000000000001</c:v>
                </c:pt>
                <c:pt idx="18">
                  <c:v>0.1211</c:v>
                </c:pt>
                <c:pt idx="19">
                  <c:v>0.1348</c:v>
                </c:pt>
                <c:pt idx="20">
                  <c:v>0.11040000000000001</c:v>
                </c:pt>
                <c:pt idx="21">
                  <c:v>0.1239</c:v>
                </c:pt>
                <c:pt idx="22">
                  <c:v>9.8300000000000012E-2</c:v>
                </c:pt>
                <c:pt idx="23">
                  <c:v>8.0599999999999991E-2</c:v>
                </c:pt>
                <c:pt idx="24">
                  <c:v>0.1007</c:v>
                </c:pt>
                <c:pt idx="25">
                  <c:v>7.4200000000000002E-2</c:v>
                </c:pt>
                <c:pt idx="26">
                  <c:v>5.96E-2</c:v>
                </c:pt>
                <c:pt idx="27">
                  <c:v>6.4899999999999999E-2</c:v>
                </c:pt>
                <c:pt idx="28">
                  <c:v>8.6850064813481204E-2</c:v>
                </c:pt>
                <c:pt idx="29">
                  <c:v>6.8817204301075269E-2</c:v>
                </c:pt>
                <c:pt idx="30">
                  <c:v>6.85906365453334E-2</c:v>
                </c:pt>
                <c:pt idx="31">
                  <c:v>4.6272986645568108E-2</c:v>
                </c:pt>
                <c:pt idx="32">
                  <c:v>4.7898831791788117E-2</c:v>
                </c:pt>
                <c:pt idx="33">
                  <c:v>5.7669632329295742E-2</c:v>
                </c:pt>
                <c:pt idx="34">
                  <c:v>6.9131447732270784E-2</c:v>
                </c:pt>
                <c:pt idx="35">
                  <c:v>6.1208254184728791E-2</c:v>
                </c:pt>
                <c:pt idx="36">
                  <c:v>5.4850554850554852E-2</c:v>
                </c:pt>
                <c:pt idx="37">
                  <c:v>4.5433467638057362E-2</c:v>
                </c:pt>
                <c:pt idx="38">
                  <c:v>3.6014415528420232E-2</c:v>
                </c:pt>
                <c:pt idx="39">
                  <c:v>3.5174408711927854E-2</c:v>
                </c:pt>
                <c:pt idx="40">
                  <c:v>4.2513709213197207E-2</c:v>
                </c:pt>
                <c:pt idx="41">
                  <c:v>3.3838810546211538E-2</c:v>
                </c:pt>
                <c:pt idx="42">
                  <c:v>5.232888545384283E-2</c:v>
                </c:pt>
                <c:pt idx="43">
                  <c:v>4.918563552805532E-2</c:v>
                </c:pt>
                <c:pt idx="44">
                  <c:v>5.584527031487227E-2</c:v>
                </c:pt>
                <c:pt idx="45">
                  <c:v>6.1243781493082544E-2</c:v>
                </c:pt>
                <c:pt idx="46">
                  <c:v>6.1848692096171477E-2</c:v>
                </c:pt>
                <c:pt idx="47">
                  <c:v>5.6212372987550746E-2</c:v>
                </c:pt>
                <c:pt idx="48">
                  <c:v>7.2394132300027683E-2</c:v>
                </c:pt>
                <c:pt idx="49">
                  <c:v>5.3492960272621293E-2</c:v>
                </c:pt>
                <c:pt idx="50">
                  <c:v>6.6521421074393294E-2</c:v>
                </c:pt>
                <c:pt idx="51">
                  <c:v>7.7170801526717556E-2</c:v>
                </c:pt>
                <c:pt idx="52">
                  <c:v>7.1848771902761899E-2</c:v>
                </c:pt>
                <c:pt idx="53">
                  <c:v>5.813261485857734E-2</c:v>
                </c:pt>
                <c:pt idx="54">
                  <c:v>5.4888532711642138E-2</c:v>
                </c:pt>
                <c:pt idx="55">
                  <c:v>5.2017182500464783E-2</c:v>
                </c:pt>
                <c:pt idx="56">
                  <c:v>4.8623611439903881E-2</c:v>
                </c:pt>
                <c:pt idx="57">
                  <c:v>4.6730824615407632E-2</c:v>
                </c:pt>
                <c:pt idx="58">
                  <c:v>5.9173863613698467E-2</c:v>
                </c:pt>
              </c:numCache>
            </c:numRef>
          </c:val>
          <c:smooth val="0"/>
          <c:extLst>
            <c:ext xmlns:c16="http://schemas.microsoft.com/office/drawing/2014/chart" uri="{C3380CC4-5D6E-409C-BE32-E72D297353CC}">
              <c16:uniqueId val="{00000000-FB52-3C4D-B4FF-C6380D5B9F77}"/>
            </c:ext>
          </c:extLst>
        </c:ser>
        <c:ser>
          <c:idx val="13"/>
          <c:order val="1"/>
          <c:tx>
            <c:strRef>
              <c:f>Sheet1!$N$1</c:f>
              <c:strCache>
                <c:ptCount val="1"/>
                <c:pt idx="0">
                  <c:v>T.Bond Rate</c:v>
                </c:pt>
              </c:strCache>
            </c:strRef>
          </c:tx>
          <c:spPr>
            <a:ln w="28575" cap="rnd">
              <a:solidFill>
                <a:schemeClr val="accent2">
                  <a:lumMod val="80000"/>
                  <a:lumOff val="20000"/>
                </a:schemeClr>
              </a:solidFill>
              <a:round/>
            </a:ln>
            <a:effectLst/>
          </c:spPr>
          <c:marker>
            <c:symbol val="none"/>
          </c:marker>
          <c:cat>
            <c:numRef>
              <c:f>Sheet1!$A$2:$A$60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numCache>
            </c:numRef>
          </c:cat>
          <c:val>
            <c:numRef>
              <c:f>Sheet1!$N$2:$N$60</c:f>
              <c:numCache>
                <c:formatCode>0.00%</c:formatCode>
                <c:ptCount val="59"/>
                <c:pt idx="0">
                  <c:v>2.76E-2</c:v>
                </c:pt>
                <c:pt idx="1">
                  <c:v>2.35E-2</c:v>
                </c:pt>
                <c:pt idx="2">
                  <c:v>3.85E-2</c:v>
                </c:pt>
                <c:pt idx="3">
                  <c:v>4.1399999999999999E-2</c:v>
                </c:pt>
                <c:pt idx="4">
                  <c:v>4.2099999999999999E-2</c:v>
                </c:pt>
                <c:pt idx="5">
                  <c:v>4.65E-2</c:v>
                </c:pt>
                <c:pt idx="6">
                  <c:v>4.6399999999999997E-2</c:v>
                </c:pt>
                <c:pt idx="7">
                  <c:v>5.7000000000000002E-2</c:v>
                </c:pt>
                <c:pt idx="8">
                  <c:v>6.1600000000000002E-2</c:v>
                </c:pt>
                <c:pt idx="9">
                  <c:v>7.8799999999999995E-2</c:v>
                </c:pt>
                <c:pt idx="10">
                  <c:v>6.5000000000000002E-2</c:v>
                </c:pt>
                <c:pt idx="11">
                  <c:v>5.8900000000000001E-2</c:v>
                </c:pt>
                <c:pt idx="12">
                  <c:v>6.4100000000000004E-2</c:v>
                </c:pt>
                <c:pt idx="13">
                  <c:v>6.9000000000000006E-2</c:v>
                </c:pt>
                <c:pt idx="14">
                  <c:v>7.3999999999999996E-2</c:v>
                </c:pt>
                <c:pt idx="15">
                  <c:v>7.7600000000000002E-2</c:v>
                </c:pt>
                <c:pt idx="16">
                  <c:v>6.8099999999999994E-2</c:v>
                </c:pt>
                <c:pt idx="17">
                  <c:v>7.7799999999999994E-2</c:v>
                </c:pt>
                <c:pt idx="18">
                  <c:v>9.1499999999999998E-2</c:v>
                </c:pt>
                <c:pt idx="19">
                  <c:v>0.1033</c:v>
                </c:pt>
                <c:pt idx="20">
                  <c:v>0.12429999999999999</c:v>
                </c:pt>
                <c:pt idx="21">
                  <c:v>0.13980000000000001</c:v>
                </c:pt>
                <c:pt idx="22">
                  <c:v>0.1047</c:v>
                </c:pt>
                <c:pt idx="23">
                  <c:v>0.11799999999999999</c:v>
                </c:pt>
                <c:pt idx="24">
                  <c:v>0.11509999999999999</c:v>
                </c:pt>
                <c:pt idx="25">
                  <c:v>8.9899999999999994E-2</c:v>
                </c:pt>
                <c:pt idx="26">
                  <c:v>7.22E-2</c:v>
                </c:pt>
                <c:pt idx="27">
                  <c:v>8.8599999999999998E-2</c:v>
                </c:pt>
                <c:pt idx="28">
                  <c:v>9.1399999999999995E-2</c:v>
                </c:pt>
                <c:pt idx="29">
                  <c:v>7.9299999999999995E-2</c:v>
                </c:pt>
                <c:pt idx="30">
                  <c:v>8.0699999999999994E-2</c:v>
                </c:pt>
                <c:pt idx="31">
                  <c:v>6.7000000000000004E-2</c:v>
                </c:pt>
                <c:pt idx="32">
                  <c:v>6.6799999999999998E-2</c:v>
                </c:pt>
                <c:pt idx="33">
                  <c:v>5.79E-2</c:v>
                </c:pt>
                <c:pt idx="34">
                  <c:v>7.8200000000000006E-2</c:v>
                </c:pt>
                <c:pt idx="35">
                  <c:v>5.57E-2</c:v>
                </c:pt>
                <c:pt idx="36">
                  <c:v>6.4100000000000004E-2</c:v>
                </c:pt>
                <c:pt idx="37">
                  <c:v>5.74E-2</c:v>
                </c:pt>
                <c:pt idx="38">
                  <c:v>4.65E-2</c:v>
                </c:pt>
                <c:pt idx="39">
                  <c:v>6.4399999999999999E-2</c:v>
                </c:pt>
                <c:pt idx="40">
                  <c:v>5.11E-2</c:v>
                </c:pt>
                <c:pt idx="41">
                  <c:v>5.0500000000000003E-2</c:v>
                </c:pt>
                <c:pt idx="42">
                  <c:v>3.8100000000000002E-2</c:v>
                </c:pt>
                <c:pt idx="43">
                  <c:v>4.2500000000000003E-2</c:v>
                </c:pt>
                <c:pt idx="44">
                  <c:v>4.2200000000000001E-2</c:v>
                </c:pt>
                <c:pt idx="45">
                  <c:v>4.3900000000000002E-2</c:v>
                </c:pt>
                <c:pt idx="46">
                  <c:v>4.7E-2</c:v>
                </c:pt>
                <c:pt idx="47">
                  <c:v>4.02E-2</c:v>
                </c:pt>
                <c:pt idx="48">
                  <c:v>2.2100000000000002E-2</c:v>
                </c:pt>
                <c:pt idx="49">
                  <c:v>3.8399999999999997E-2</c:v>
                </c:pt>
                <c:pt idx="50">
                  <c:v>3.2899999999999999E-2</c:v>
                </c:pt>
                <c:pt idx="51">
                  <c:v>1.8800000000000001E-2</c:v>
                </c:pt>
                <c:pt idx="52">
                  <c:v>1.7600000000000001E-2</c:v>
                </c:pt>
                <c:pt idx="53">
                  <c:v>3.04E-2</c:v>
                </c:pt>
                <c:pt idx="54">
                  <c:v>2.1700000000000001E-2</c:v>
                </c:pt>
                <c:pt idx="55">
                  <c:v>2.2700000000000001E-2</c:v>
                </c:pt>
                <c:pt idx="56">
                  <c:v>2.4500000000000001E-2</c:v>
                </c:pt>
                <c:pt idx="57">
                  <c:v>2.41E-2</c:v>
                </c:pt>
                <c:pt idx="58">
                  <c:v>2.6800000000000001E-2</c:v>
                </c:pt>
              </c:numCache>
            </c:numRef>
          </c:val>
          <c:smooth val="0"/>
          <c:extLst>
            <c:ext xmlns:c16="http://schemas.microsoft.com/office/drawing/2014/chart" uri="{C3380CC4-5D6E-409C-BE32-E72D297353CC}">
              <c16:uniqueId val="{00000001-FB52-3C4D-B4FF-C6380D5B9F77}"/>
            </c:ext>
          </c:extLst>
        </c:ser>
        <c:ser>
          <c:idx val="14"/>
          <c:order val="2"/>
          <c:tx>
            <c:strRef>
              <c:f>Sheet1!$O$1</c:f>
              <c:strCache>
                <c:ptCount val="1"/>
                <c:pt idx="0">
                  <c:v>T. Bond minus T. Bill</c:v>
                </c:pt>
              </c:strCache>
            </c:strRef>
          </c:tx>
          <c:spPr>
            <a:ln w="28575" cap="rnd">
              <a:solidFill>
                <a:schemeClr val="accent3">
                  <a:lumMod val="80000"/>
                  <a:lumOff val="20000"/>
                </a:schemeClr>
              </a:solidFill>
              <a:round/>
            </a:ln>
            <a:effectLst/>
          </c:spPr>
          <c:marker>
            <c:symbol val="none"/>
          </c:marker>
          <c:cat>
            <c:numRef>
              <c:f>Sheet1!$A$2:$A$60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numCache>
            </c:numRef>
          </c:cat>
          <c:val>
            <c:numRef>
              <c:f>Sheet1!$O$2:$O$60</c:f>
              <c:numCache>
                <c:formatCode>0.00%</c:formatCode>
                <c:ptCount val="59"/>
                <c:pt idx="0">
                  <c:v>1.0000000000000009E-3</c:v>
                </c:pt>
                <c:pt idx="1">
                  <c:v>2.2000000000000006E-3</c:v>
                </c:pt>
                <c:pt idx="2">
                  <c:v>1.1199999999999998E-2</c:v>
                </c:pt>
                <c:pt idx="3">
                  <c:v>1.0200000000000001E-2</c:v>
                </c:pt>
                <c:pt idx="4">
                  <c:v>6.6999999999999976E-3</c:v>
                </c:pt>
                <c:pt idx="5">
                  <c:v>7.1999999999999981E-3</c:v>
                </c:pt>
                <c:pt idx="6">
                  <c:v>-1.2000000000000066E-3</c:v>
                </c:pt>
                <c:pt idx="7">
                  <c:v>1.4900000000000004E-2</c:v>
                </c:pt>
                <c:pt idx="8">
                  <c:v>9.5000000000000015E-3</c:v>
                </c:pt>
                <c:pt idx="9">
                  <c:v>1.2999999999999998E-2</c:v>
                </c:pt>
                <c:pt idx="10">
                  <c:v>-2.9999999999999472E-4</c:v>
                </c:pt>
                <c:pt idx="11">
                  <c:v>1.4999999999999999E-2</c:v>
                </c:pt>
                <c:pt idx="12">
                  <c:v>2.5700000000000008E-2</c:v>
                </c:pt>
                <c:pt idx="13">
                  <c:v>-2.9999999999999472E-4</c:v>
                </c:pt>
                <c:pt idx="14">
                  <c:v>-6.0000000000000053E-3</c:v>
                </c:pt>
                <c:pt idx="15">
                  <c:v>1.9599999999999999E-2</c:v>
                </c:pt>
                <c:pt idx="16">
                  <c:v>1.7299999999999996E-2</c:v>
                </c:pt>
                <c:pt idx="17">
                  <c:v>2.6599999999999992E-2</c:v>
                </c:pt>
                <c:pt idx="18">
                  <c:v>1.9699999999999995E-2</c:v>
                </c:pt>
                <c:pt idx="19">
                  <c:v>-5.0000000000000044E-4</c:v>
                </c:pt>
                <c:pt idx="20">
                  <c:v>1.1899999999999994E-2</c:v>
                </c:pt>
                <c:pt idx="21">
                  <c:v>-7.3000000000000009E-3</c:v>
                </c:pt>
                <c:pt idx="22">
                  <c:v>-6.999999999999923E-4</c:v>
                </c:pt>
                <c:pt idx="23">
                  <c:v>0.03</c:v>
                </c:pt>
                <c:pt idx="24">
                  <c:v>1.659999999999999E-2</c:v>
                </c:pt>
                <c:pt idx="25">
                  <c:v>1.2699999999999989E-2</c:v>
                </c:pt>
                <c:pt idx="26">
                  <c:v>1.0599999999999998E-2</c:v>
                </c:pt>
                <c:pt idx="27">
                  <c:v>3.39E-2</c:v>
                </c:pt>
                <c:pt idx="28">
                  <c:v>2.7899999999999994E-2</c:v>
                </c:pt>
                <c:pt idx="29">
                  <c:v>-4.4000000000000011E-3</c:v>
                </c:pt>
                <c:pt idx="30">
                  <c:v>2.5999999999999912E-3</c:v>
                </c:pt>
                <c:pt idx="31">
                  <c:v>-3.0000000000000027E-3</c:v>
                </c:pt>
                <c:pt idx="32">
                  <c:v>1.38E-2</c:v>
                </c:pt>
                <c:pt idx="33">
                  <c:v>2.2899999999999997E-2</c:v>
                </c:pt>
                <c:pt idx="34">
                  <c:v>2.8200000000000003E-2</c:v>
                </c:pt>
                <c:pt idx="35">
                  <c:v>2.0699999999999996E-2</c:v>
                </c:pt>
                <c:pt idx="36">
                  <c:v>1.4100000000000001E-2</c:v>
                </c:pt>
                <c:pt idx="37">
                  <c:v>3.9000000000000007E-3</c:v>
                </c:pt>
                <c:pt idx="38">
                  <c:v>3.2000000000000015E-3</c:v>
                </c:pt>
                <c:pt idx="39">
                  <c:v>1.0700000000000001E-2</c:v>
                </c:pt>
                <c:pt idx="40">
                  <c:v>-6.1999999999999972E-3</c:v>
                </c:pt>
                <c:pt idx="41">
                  <c:v>3.2500000000000001E-2</c:v>
                </c:pt>
                <c:pt idx="42">
                  <c:v>2.6100000000000002E-2</c:v>
                </c:pt>
                <c:pt idx="43">
                  <c:v>3.2500000000000001E-2</c:v>
                </c:pt>
                <c:pt idx="44">
                  <c:v>2.0400000000000001E-2</c:v>
                </c:pt>
                <c:pt idx="45">
                  <c:v>8.000000000000021E-4</c:v>
                </c:pt>
                <c:pt idx="46">
                  <c:v>-1.800000000000003E-3</c:v>
                </c:pt>
                <c:pt idx="47">
                  <c:v>7.1000000000000021E-3</c:v>
                </c:pt>
                <c:pt idx="48">
                  <c:v>6.2000000000000006E-3</c:v>
                </c:pt>
                <c:pt idx="49">
                  <c:v>3.6999999999999998E-2</c:v>
                </c:pt>
                <c:pt idx="50">
                  <c:v>3.1599999999999996E-2</c:v>
                </c:pt>
                <c:pt idx="51">
                  <c:v>1.8499999999999999E-2</c:v>
                </c:pt>
                <c:pt idx="52">
                  <c:v>1.7100000000000001E-2</c:v>
                </c:pt>
                <c:pt idx="53">
                  <c:v>2.9700000000000001E-2</c:v>
                </c:pt>
                <c:pt idx="54">
                  <c:v>2.1170000000000001E-2</c:v>
                </c:pt>
                <c:pt idx="55">
                  <c:v>2.06E-2</c:v>
                </c:pt>
                <c:pt idx="56">
                  <c:v>1.9400000000000001E-2</c:v>
                </c:pt>
                <c:pt idx="57">
                  <c:v>1.0200000000000001E-2</c:v>
                </c:pt>
                <c:pt idx="58">
                  <c:v>3.1000000000000021E-3</c:v>
                </c:pt>
              </c:numCache>
            </c:numRef>
          </c:val>
          <c:smooth val="0"/>
          <c:extLst>
            <c:ext xmlns:c16="http://schemas.microsoft.com/office/drawing/2014/chart" uri="{C3380CC4-5D6E-409C-BE32-E72D297353CC}">
              <c16:uniqueId val="{00000002-FB52-3C4D-B4FF-C6380D5B9F77}"/>
            </c:ext>
          </c:extLst>
        </c:ser>
        <c:dLbls>
          <c:showLegendKey val="0"/>
          <c:showVal val="0"/>
          <c:showCatName val="0"/>
          <c:showSerName val="0"/>
          <c:showPercent val="0"/>
          <c:showBubbleSize val="0"/>
        </c:dLbls>
        <c:smooth val="0"/>
        <c:axId val="993234735"/>
        <c:axId val="993236415"/>
      </c:lineChart>
      <c:catAx>
        <c:axId val="993234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3236415"/>
        <c:crosses val="autoZero"/>
        <c:auto val="1"/>
        <c:lblAlgn val="ctr"/>
        <c:lblOffset val="100"/>
        <c:noMultiLvlLbl val="0"/>
      </c:catAx>
      <c:valAx>
        <c:axId val="99323641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32347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 Id="rId4" Type="http://schemas.openxmlformats.org/officeDocument/2006/relationships/image" Target="../media/image3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image" Target="../media/image7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image" Target="../media/image8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3.png"/></Relationships>
</file>

<file path=ppt/drawings/drawing1.xml><?xml version="1.0" encoding="utf-8"?>
<c:userShapes xmlns:c="http://schemas.openxmlformats.org/drawingml/2006/chart">
  <cdr:relSizeAnchor xmlns:cdr="http://schemas.openxmlformats.org/drawingml/2006/chartDrawing">
    <cdr:from>
      <cdr:x>0.04621</cdr:x>
      <cdr:y>0.10161</cdr:y>
    </cdr:from>
    <cdr:to>
      <cdr:x>0.5213</cdr:x>
      <cdr:y>0.22717</cdr:y>
    </cdr:to>
    <cdr:sp macro="" textlink="">
      <cdr:nvSpPr>
        <cdr:cNvPr id="2" name="Rectangle 1"/>
        <cdr:cNvSpPr/>
      </cdr:nvSpPr>
      <cdr:spPr>
        <a:xfrm xmlns:a="http://schemas.openxmlformats.org/drawingml/2006/main">
          <a:off x="400327" y="637850"/>
          <a:ext cx="4115807" cy="788164"/>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l">
            <a:lnSpc>
              <a:spcPts val="1900"/>
            </a:lnSpc>
          </a:pPr>
          <a:r>
            <a:rPr lang="en-U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 T</a:t>
          </a:r>
          <a:r>
            <a:rPr lang="en-US" sz="14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railing 12 month earnings </a:t>
          </a:r>
        </a:p>
        <a:p xmlns:a="http://schemas.openxmlformats.org/drawingml/2006/main">
          <a:pPr algn="l">
            <a:lnSpc>
              <a:spcPts val="1800"/>
            </a:lnSpc>
          </a:pPr>
          <a:r>
            <a:rPr lang="en-U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Normalized PE: Average</a:t>
          </a:r>
          <a:r>
            <a:rPr lang="en-US" sz="14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Earnings over prior 10 years</a:t>
          </a:r>
        </a:p>
        <a:p xmlns:a="http://schemas.openxmlformats.org/drawingml/2006/main">
          <a:pPr algn="l">
            <a:lnSpc>
              <a:spcPts val="1800"/>
            </a:lnSpc>
          </a:pPr>
          <a:r>
            <a:rPr lang="en-US" sz="14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CAPE: Inflation-adjusted Earnings over prior 10 years</a:t>
          </a:r>
          <a:endParaRPr lang="en-US" sz="1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0.68069</cdr:x>
      <cdr:y>0.08475</cdr:y>
    </cdr:from>
    <cdr:to>
      <cdr:x>1</cdr:x>
      <cdr:y>0.40395</cdr:y>
    </cdr:to>
    <cdr:pic>
      <cdr:nvPicPr>
        <cdr:cNvPr id="3" name="chart">
          <a:extLst xmlns:a="http://schemas.openxmlformats.org/drawingml/2006/main">
            <a:ext uri="{FF2B5EF4-FFF2-40B4-BE49-F238E27FC236}">
              <a16:creationId xmlns:a16="http://schemas.microsoft.com/office/drawing/2014/main" id="{B8E0441F-2EF3-4643-B23A-78DBDD24ED6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549900" y="381000"/>
          <a:ext cx="2603500" cy="14351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a:t>
            </a:r>
          </a:p>
          <a:p>
            <a:r>
              <a:rPr lang="en-US" altLang="en-US">
                <a:latin typeface="Times" charset="0"/>
                <a:ea typeface="ＭＳ Ｐゴシック" charset="-128"/>
              </a:rPr>
              <a:t>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a:latin typeface="Times" charset="0"/>
                <a:ea typeface="ＭＳ Ｐゴシック" charset="-128"/>
              </a:rPr>
              <a:t>s price and PE ratio will be most sensitive to earnings surprises when interest rates are low than when they are high.</a:t>
            </a:r>
            <a:endParaRPr lang="en-US" altLang="en-US">
              <a:latin typeface="Times" charset="0"/>
              <a:ea typeface="ＭＳ Ｐゴシック" charset="-128"/>
            </a:endParaRP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Russia looked cheap, just before the Ukraine fiasco. Did the market know something?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4498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graph of PE ratios for the S&amp;P 500 show an increasing PE ratio in the 1980s and 1990s and a dip since then… (Bob Schiller has a rule of thumb he has developed, based on this long term average, where a CAPE ratios greater than 16 is indicative of expensive stocks and a PE ratio less than 12 signaling that stocks are cheap).</a:t>
            </a:r>
          </a:p>
          <a:p>
            <a:r>
              <a:rPr lang="en-US" altLang="en-US">
                <a:latin typeface="Times" charset="0"/>
                <a:ea typeface="ＭＳ Ｐゴシック" charset="-128"/>
              </a:rPr>
              <a:t>The problem, as you can see, looking at the numbers is that the comparison can be in the eyes of the beholder.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necessarily. There are other possible explanations, that relate back to the fundamentals that determine PE:</a:t>
            </a:r>
          </a:p>
          <a:p>
            <a:pPr marL="228600" indent="-228600">
              <a:buFontTx/>
              <a:buAutoNum type="alphaLcPeriod"/>
            </a:pPr>
            <a:r>
              <a:rPr lang="en-US" altLang="en-US">
                <a:latin typeface="Times" charset="0"/>
                <a:ea typeface="ＭＳ Ｐゴシック" charset="-128"/>
              </a:rPr>
              <a:t>Discount rate: The discount rate applied to earnings and cashflows may have changed - this can occur either because </a:t>
            </a:r>
          </a:p>
          <a:p>
            <a:pPr marL="685800" lvl="1" indent="-228600">
              <a:buFontTx/>
              <a:buChar char="-"/>
            </a:pPr>
            <a:r>
              <a:rPr lang="en-US" altLang="en-US">
                <a:latin typeface="Times" charset="0"/>
                <a:ea typeface="ＭＳ Ｐゴシック" charset="-128"/>
              </a:rPr>
              <a:t>interest rates were lower in 2012 than they were in the 1980s. Holding all else constant, though, this should lower discount rates and raise PE.</a:t>
            </a:r>
          </a:p>
          <a:p>
            <a:pPr marL="685800" lvl="1" indent="-228600">
              <a:buFontTx/>
              <a:buChar char="-"/>
            </a:pPr>
            <a:r>
              <a:rPr lang="en-US" altLang="en-US">
                <a:latin typeface="Times" charset="0"/>
                <a:ea typeface="ＭＳ Ｐゴシック" charset="-128"/>
              </a:rPr>
              <a:t>Investors may have perceived that equities were more risky and demanded a higher risk premium </a:t>
            </a:r>
          </a:p>
          <a:p>
            <a:pPr marL="228600" indent="-228600">
              <a:buFontTx/>
              <a:buChar char="-"/>
            </a:pPr>
            <a:r>
              <a:rPr lang="en-US" altLang="en-US">
                <a:latin typeface="Times" charset="0"/>
                <a:ea typeface="ＭＳ Ｐゴシック" charset="-128"/>
              </a:rPr>
              <a:t>b. Expected Growth : After two years of healthy earnings growth in a unhealthy economy, investors may be getting worried about future expected growth</a:t>
            </a:r>
          </a:p>
          <a:p>
            <a:pPr marL="228600" indent="-228600">
              <a:buFontTx/>
              <a:buChar char="-"/>
            </a:pPr>
            <a:r>
              <a:rPr lang="en-US" altLang="en-US">
                <a:latin typeface="Times" charset="0"/>
                <a:ea typeface="ＭＳ Ｐゴシック" charset="-128"/>
              </a:rPr>
              <a:t>c. Less Efficient Growth: Investors may also be concerned about future investment opportunities generating much lower returns on equity, with more competition and globalization.</a:t>
            </a:r>
          </a:p>
        </p:txBody>
      </p:sp>
    </p:spTree>
    <p:extLst>
      <p:ext uri="{BB962C8B-B14F-4D97-AF65-F5344CB8AC3E}">
        <p14:creationId xmlns:p14="http://schemas.microsoft.com/office/powerpoint/2010/main" val="450659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0.56%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0.14%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It is a blunt instrument. The stocks that look over valued are among the best performers in the market. Buybacks have devastated book values for many, affecting both price to book and return on equity.</a:t>
            </a:r>
          </a:p>
        </p:txBody>
      </p:sp>
    </p:spTree>
    <p:extLst>
      <p:ext uri="{BB962C8B-B14F-4D97-AF65-F5344CB8AC3E}">
        <p14:creationId xmlns:p14="http://schemas.microsoft.com/office/powerpoint/2010/main" val="3038856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According</a:t>
            </a:r>
            <a:r>
              <a:rPr lang="en-US" baseline="0" dirty="0"/>
              <a:t> to the market, the variable that matters the most in pricing social media </a:t>
            </a:r>
            <a:r>
              <a:rPr lang="en-US" baseline="0" dirty="0" err="1"/>
              <a:t>companis</a:t>
            </a:r>
            <a:r>
              <a:rPr lang="en-US" baseline="0" dirty="0"/>
              <a:t> is </a:t>
            </a:r>
            <a:r>
              <a:rPr lang="mr-IN" baseline="0" dirty="0"/>
              <a:t>…</a:t>
            </a:r>
            <a:r>
              <a:rPr lang="en-US" baseline="0" dirty="0"/>
              <a:t>. Number of users</a:t>
            </a:r>
            <a:r>
              <a:rPr lang="mr-IN" baseline="0" dirty="0"/>
              <a:t>…</a:t>
            </a:r>
            <a:endParaRPr lang="en-US" dirty="0"/>
          </a:p>
        </p:txBody>
      </p:sp>
    </p:spTree>
    <p:extLst>
      <p:ext uri="{BB962C8B-B14F-4D97-AF65-F5344CB8AC3E}">
        <p14:creationId xmlns:p14="http://schemas.microsoft.com/office/powerpoint/2010/main" val="6809089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7337662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2582670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a:t>
            </a:r>
          </a:p>
          <a:p>
            <a:r>
              <a:rPr lang="en-US" altLang="en-US">
                <a:latin typeface="Times" charset="0"/>
                <a:ea typeface="ＭＳ Ｐゴシック" charset="-128"/>
              </a:rPr>
              <a:t>Not surprisingly, high growth companies have high betas and low payout ratios…The “</a:t>
            </a:r>
            <a:r>
              <a:rPr lang="en-US" altLang="ja-JP">
                <a:latin typeface="Times" charset="0"/>
                <a:ea typeface="ＭＳ Ｐゴシック" charset="-128"/>
              </a:rPr>
              <a:t>multicollinearity</a:t>
            </a:r>
            <a:r>
              <a:rPr lang="en-US" altLang="en-US">
                <a:latin typeface="Times" charset="0"/>
                <a:ea typeface="ＭＳ Ｐゴシック" charset="-128"/>
              </a:rPr>
              <a:t>”</a:t>
            </a:r>
            <a:r>
              <a:rPr lang="en-US" altLang="ja-JP">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85, we get</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 1.208 (1.25) +0.235  (20)+1.373 (15) =26.8</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At 25 times earnings, Disney is slightly</a:t>
            </a:r>
            <a:r>
              <a:rPr lang="en-US" altLang="en-US" baseline="0" dirty="0">
                <a:latin typeface="Times" charset="0"/>
                <a:ea typeface="ＭＳ Ｐゴシック" charset="-128"/>
              </a:rPr>
              <a:t> under</a:t>
            </a:r>
            <a:r>
              <a:rPr lang="en-US" altLang="en-US" dirty="0">
                <a:latin typeface="Times" charset="0"/>
                <a:ea typeface="ＭＳ Ｐゴシック" charset="-128"/>
              </a:rPr>
              <a:t> valued,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24</a:t>
            </a:r>
            <a:r>
              <a:rPr lang="en-US" altLang="ja-JP" baseline="0" dirty="0">
                <a:latin typeface="Times" charset="0"/>
                <a:ea typeface="ＭＳ Ｐゴシック" charset="-128"/>
              </a:rPr>
              <a:t> -36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2.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7.emf"/><Relationship Id="rId5" Type="http://schemas.openxmlformats.org/officeDocument/2006/relationships/image" Target="../media/image14.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6.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8.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0.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0.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29.emf"/><Relationship Id="rId4" Type="http://schemas.openxmlformats.org/officeDocument/2006/relationships/oleObject" Target="../embeddings/oleObject9.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1.e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42.xml"/><Relationship Id="rId7" Type="http://schemas.openxmlformats.org/officeDocument/2006/relationships/image" Target="../media/image36.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image" Target="../media/image38.emf"/><Relationship Id="rId5" Type="http://schemas.openxmlformats.org/officeDocument/2006/relationships/image" Target="../media/image35.e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37.e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39.emf"/><Relationship Id="rId4" Type="http://schemas.openxmlformats.org/officeDocument/2006/relationships/oleObject" Target="../embeddings/oleObject16.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44.xml"/><Relationship Id="rId7" Type="http://schemas.openxmlformats.org/officeDocument/2006/relationships/image" Target="../media/image41.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image" Target="../media/image40.emf"/><Relationship Id="rId4" Type="http://schemas.openxmlformats.org/officeDocument/2006/relationships/oleObject" Target="../embeddings/oleObject17.bin"/><Relationship Id="rId9" Type="http://schemas.openxmlformats.org/officeDocument/2006/relationships/image" Target="../media/image42.e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45.xml"/><Relationship Id="rId7"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1.bin"/><Relationship Id="rId5" Type="http://schemas.openxmlformats.org/officeDocument/2006/relationships/image" Target="../media/image43.emf"/><Relationship Id="rId4" Type="http://schemas.openxmlformats.org/officeDocument/2006/relationships/oleObject" Target="../embeddings/oleObject20.bin"/><Relationship Id="rId9" Type="http://schemas.openxmlformats.org/officeDocument/2006/relationships/image" Target="../media/image45.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46.emf"/><Relationship Id="rId4" Type="http://schemas.openxmlformats.org/officeDocument/2006/relationships/oleObject" Target="../embeddings/oleObject23.bin"/></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50.emf"/><Relationship Id="rId4" Type="http://schemas.openxmlformats.org/officeDocument/2006/relationships/oleObject" Target="../embeddings/oleObject24.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53.emf"/><Relationship Id="rId4" Type="http://schemas.openxmlformats.org/officeDocument/2006/relationships/oleObject" Target="../embeddings/oleObject25.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9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78.emf"/><Relationship Id="rId4" Type="http://schemas.openxmlformats.org/officeDocument/2006/relationships/package" Target="../embeddings/Microsoft_Word_Document.docx"/></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8.xml"/><Relationship Id="rId7" Type="http://schemas.openxmlformats.org/officeDocument/2006/relationships/image" Target="../media/image80.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package" Target="../embeddings/Microsoft_Word_Document2.docx"/><Relationship Id="rId5" Type="http://schemas.openxmlformats.org/officeDocument/2006/relationships/image" Target="../media/image79.emf"/><Relationship Id="rId4" Type="http://schemas.openxmlformats.org/officeDocument/2006/relationships/package" Target="../embeddings/Microsoft_Word_Document1.docx"/></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81.emf"/><Relationship Id="rId4" Type="http://schemas.openxmlformats.org/officeDocument/2006/relationships/package" Target="../embeddings/Microsoft_Word_Document3.docx"/></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82.emf"/><Relationship Id="rId4" Type="http://schemas.openxmlformats.org/officeDocument/2006/relationships/package" Target="../embeddings/Microsoft_Word_Document4.docx"/></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83.emf"/><Relationship Id="rId4" Type="http://schemas.openxmlformats.org/officeDocument/2006/relationships/package" Target="../embeddings/Microsoft_Word_Document5.docx"/></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84.emf"/><Relationship Id="rId4" Type="http://schemas.openxmlformats.org/officeDocument/2006/relationships/package" Target="../embeddings/Microsoft_Word_Document6.docx"/></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85.emf"/><Relationship Id="rId4" Type="http://schemas.openxmlformats.org/officeDocument/2006/relationships/package" Target="../embeddings/Microsoft_Word_Document7.docx"/></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4.xml"/><Relationship Id="rId7" Type="http://schemas.openxmlformats.org/officeDocument/2006/relationships/image" Target="../media/image87.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27.bin"/><Relationship Id="rId5" Type="http://schemas.openxmlformats.org/officeDocument/2006/relationships/image" Target="../media/image86.emf"/><Relationship Id="rId4" Type="http://schemas.openxmlformats.org/officeDocument/2006/relationships/oleObject" Target="../embeddings/oleObject26.bin"/></Relationships>
</file>

<file path=ppt/slides/_rels/slide11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40.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93.png"/><Relationship Id="rId4" Type="http://schemas.openxmlformats.org/officeDocument/2006/relationships/oleObject" Target="file:///All%20My%20Stuff/Home%20Page%202002/AppldResearch/LiqDiscount/liqdiscount.doc!OLE_LINK1" TargetMode="Externa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a:t>
            </a:r>
            <a:r>
              <a:rPr lang="en-US">
                <a:ea typeface="+mj-ea"/>
                <a:cs typeface="+mj-cs"/>
              </a:rPr>
              <a:t>: Packet 2</a:t>
            </a:r>
            <a:br>
              <a:rPr lang="en-US">
                <a:ea typeface="+mj-ea"/>
                <a:cs typeface="+mj-cs"/>
              </a:rPr>
            </a:br>
            <a:r>
              <a:rPr lang="en-US">
                <a:ea typeface="+mj-ea"/>
                <a:cs typeface="+mj-cs"/>
              </a:rPr>
              <a:t>Relative </a:t>
            </a:r>
            <a:r>
              <a:rPr lang="en-US" dirty="0">
                <a:ea typeface="+mj-ea"/>
                <a:cs typeface="+mj-cs"/>
              </a:rPr>
              <a:t>Valuation, Asset-based valuation and Private Company Valuation</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2019</a:t>
            </a: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solidFill>
                  <a:srgbClr val="FFFFFF"/>
                </a:solidFill>
              </a:rPr>
              <a:t>1/5/19</a:t>
            </a: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a:ea typeface="+mn-ea"/>
                <a:cs typeface="+mn-cs"/>
              </a:rPr>
              <a:t>To do relative valuation then,</a:t>
            </a:r>
          </a:p>
          <a:p>
            <a:pPr marL="640080" lvl="1" indent="-274320" eaLnBrk="1" fontAlgn="auto" hangingPunct="1">
              <a:spcAft>
                <a:spcPts val="0"/>
              </a:spcAft>
              <a:buFont typeface="Wingdings 2"/>
              <a:buChar char=""/>
              <a:defRPr/>
            </a:pPr>
            <a:r>
              <a:rPr lang="en-US">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Most asset valuations are relative.</a:t>
            </a:r>
          </a:p>
          <a:p>
            <a:pPr marL="320040" indent="-320040" eaLnBrk="1" fontAlgn="auto" hangingPunct="1">
              <a:spcAft>
                <a:spcPts val="0"/>
              </a:spcAft>
              <a:buFont typeface="Wingdings"/>
              <a:buChar char=""/>
              <a:defRPr/>
            </a:pPr>
            <a:r>
              <a:rPr lang="en-US">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a:ea typeface="+mn-ea"/>
              </a:rPr>
              <a:t>More than 50% of all acquisition valuations are based upon multiples</a:t>
            </a:r>
          </a:p>
          <a:p>
            <a:pPr marL="640080" lvl="1" indent="-274320" eaLnBrk="1" fontAlgn="auto" hangingPunct="1">
              <a:spcAft>
                <a:spcPts val="0"/>
              </a:spcAft>
              <a:buFont typeface="Wingdings 2"/>
              <a:buChar char=""/>
              <a:defRPr/>
            </a:pPr>
            <a:r>
              <a:rPr lang="en-US">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a:ea typeface="+mn-ea"/>
              </a:rPr>
              <a:t>The terminal value in a significant number of discounted cashflow valuations is estimated using a multiple.</a:t>
            </a: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524000"/>
            <a:ext cx="15255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a:ea typeface="+mn-ea"/>
                <a:cs typeface="+mn-cs"/>
              </a:rPr>
              <a:t>PE = Market Price per Share / Earnings per Share</a:t>
            </a:r>
          </a:p>
          <a:p>
            <a:pPr marL="320040" indent="-320040" eaLnBrk="1" fontAlgn="auto" hangingPunct="1">
              <a:spcAft>
                <a:spcPts val="0"/>
              </a:spcAft>
              <a:buFont typeface="Wingdings"/>
              <a:buChar char=""/>
              <a:defRPr/>
            </a:pPr>
            <a:r>
              <a:rPr lang="en-US" dirty="0">
                <a:ea typeface="+mn-ea"/>
                <a:cs typeface="+mn-cs"/>
              </a:rPr>
              <a:t>There are a number of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a:ea typeface="+mn-ea"/>
              </a:rPr>
              <a:t>Price:	is usually the current price</a:t>
            </a:r>
          </a:p>
          <a:p>
            <a:pPr marL="320675" lvl="1" indent="0" eaLnBrk="1" fontAlgn="auto" hangingPunct="1">
              <a:spcAft>
                <a:spcPts val="0"/>
              </a:spcAft>
              <a:buFont typeface="Wingdings 2" charset="0"/>
              <a:buNone/>
              <a:defRPr/>
            </a:pPr>
            <a:r>
              <a:rPr lang="en-US" dirty="0">
                <a:ea typeface="+mn-ea"/>
              </a:rPr>
              <a:t>		is sometimes the average price for the year</a:t>
            </a:r>
          </a:p>
          <a:p>
            <a:pPr marL="320675" lvl="1" indent="0" eaLnBrk="1" fontAlgn="auto" hangingPunct="1">
              <a:spcAft>
                <a:spcPts val="0"/>
              </a:spcAft>
              <a:buFont typeface="Wingdings 2" charset="0"/>
              <a:buNone/>
              <a:defRPr/>
            </a:pPr>
            <a:r>
              <a:rPr lang="en-US" dirty="0">
                <a:ea typeface="+mn-ea"/>
              </a:rPr>
              <a:t>EPS:		EPS in most recent financial year</a:t>
            </a:r>
          </a:p>
          <a:p>
            <a:pPr marL="320675" lvl="1" indent="0" eaLnBrk="1" fontAlgn="auto" hangingPunct="1">
              <a:spcAft>
                <a:spcPts val="0"/>
              </a:spcAft>
              <a:buFont typeface="Wingdings"/>
              <a:buNone/>
              <a:defRPr/>
            </a:pPr>
            <a:r>
              <a:rPr lang="en-US" dirty="0">
                <a:ea typeface="+mn-ea"/>
              </a:rPr>
              <a:t>		EPS in trailing 12 months</a:t>
            </a:r>
          </a:p>
          <a:p>
            <a:pPr marL="320675" lvl="1" indent="0" eaLnBrk="1" fontAlgn="auto" hangingPunct="1">
              <a:spcAft>
                <a:spcPts val="0"/>
              </a:spcAft>
              <a:buFont typeface="Wingdings"/>
              <a:buNone/>
              <a:defRPr/>
            </a:pPr>
            <a:r>
              <a:rPr lang="en-US" dirty="0">
                <a:ea typeface="+mn-ea"/>
              </a:rPr>
              <a:t>		Forecasted earnings per share next year</a:t>
            </a:r>
          </a:p>
          <a:p>
            <a:pPr marL="320675" lvl="1" indent="0" eaLnBrk="1" fontAlgn="auto" hangingPunct="1">
              <a:spcAft>
                <a:spcPts val="0"/>
              </a:spcAft>
              <a:buFont typeface="Wingdings"/>
              <a:buNone/>
              <a:defRPr/>
            </a:pPr>
            <a:r>
              <a:rPr lang="en-US" dirty="0">
                <a:ea typeface="+mn-ea"/>
              </a:rPr>
              <a:t>		Forecasted earnings per share in future year</a:t>
            </a: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3: Enterprise Value /EBITDA Multiple</a:t>
            </a: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514350" indent="-514350" eaLnBrk="1" fontAlgn="auto" hangingPunct="1">
              <a:spcAft>
                <a:spcPts val="0"/>
              </a:spcAft>
              <a:buFont typeface="+mj-lt"/>
              <a:buAutoNum type="arabicPeriod"/>
              <a:defRPr/>
            </a:pPr>
            <a:r>
              <a:rPr lang="en-US" dirty="0">
                <a:ea typeface="+mn-ea"/>
                <a:cs typeface="+mn-cs"/>
              </a:rPr>
              <a:t>Why do we net out cash from firm value?</a:t>
            </a:r>
          </a:p>
          <a:p>
            <a:pPr marL="514350" indent="-514350" eaLnBrk="1" fontAlgn="auto" hangingPunct="1">
              <a:spcAft>
                <a:spcPts val="0"/>
              </a:spcAft>
              <a:buFont typeface="+mj-lt"/>
              <a:buAutoNum type="arabicPeriod"/>
              <a:defRPr/>
            </a:pPr>
            <a:r>
              <a:rPr lang="en-US" dirty="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a:ea typeface="+mn-ea"/>
              </a:rPr>
              <a:t>Minority interests?</a:t>
            </a:r>
          </a:p>
          <a:p>
            <a:pPr marL="822960" lvl="1" indent="-457200" eaLnBrk="1" fontAlgn="auto" hangingPunct="1">
              <a:spcAft>
                <a:spcPts val="0"/>
              </a:spcAft>
              <a:buFont typeface="Wingdings 2" charset="0"/>
              <a:buChar char=""/>
              <a:defRPr/>
            </a:pPr>
            <a:r>
              <a:rPr lang="en-US" dirty="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spid="_x0000_s36950" name="Equation" r:id="rId4" imgW="6210300" imgH="546100" progId="Equation.3">
                  <p:embed/>
                </p:oleObj>
              </mc:Choice>
              <mc:Fallback>
                <p:oleObj name="Equation" r:id="rId4" imgW="6210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a:ea typeface="+mn-ea"/>
                <a:cs typeface="+mn-cs"/>
              </a:rPr>
              <a:t>What is the median for this multiple? </a:t>
            </a:r>
          </a:p>
          <a:p>
            <a:pPr marL="640080" lvl="1" indent="-274320" eaLnBrk="1" fontAlgn="auto" hangingPunct="1">
              <a:spcAft>
                <a:spcPts val="0"/>
              </a:spcAft>
              <a:buFont typeface="Wingdings 2"/>
              <a:buChar char=""/>
              <a:defRPr/>
            </a:pPr>
            <a:r>
              <a:rPr lang="en-US" dirty="0">
                <a:ea typeface="+mn-ea"/>
              </a:rPr>
              <a:t>The median for this multiple is often a more reliable comparison point.</a:t>
            </a:r>
          </a:p>
          <a:p>
            <a:pPr marL="320040" indent="-320040" eaLnBrk="1" fontAlgn="auto" hangingPunct="1">
              <a:spcAft>
                <a:spcPts val="0"/>
              </a:spcAft>
              <a:buFont typeface="Wingdings"/>
              <a:buChar char=""/>
              <a:defRPr/>
            </a:pPr>
            <a:r>
              <a:rPr lang="en-US" dirty="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a:ea typeface="+mn-ea"/>
                <a:cs typeface="+mn-cs"/>
              </a:rPr>
              <a:t>How has this multiple changed over time?</a:t>
            </a: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 US company PE Ratios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14</a:t>
            </a:fld>
            <a:endParaRPr lang="en-US" altLang="en-US" sz="1200">
              <a:solidFill>
                <a:srgbClr val="FFFFFF"/>
              </a:solidFill>
            </a:endParaRPr>
          </a:p>
        </p:txBody>
      </p:sp>
      <p:graphicFrame>
        <p:nvGraphicFramePr>
          <p:cNvPr id="7" name="Content Placeholder 6">
            <a:extLst>
              <a:ext uri="{FF2B5EF4-FFF2-40B4-BE49-F238E27FC236}">
                <a16:creationId xmlns:a16="http://schemas.microsoft.com/office/drawing/2014/main" id="{FE4B1975-9322-3A4A-A27F-9620CA66BF47}"/>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15</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a:t>US firms in January 2019</a:t>
            </a:r>
          </a:p>
        </p:txBody>
      </p:sp>
      <p:graphicFrame>
        <p:nvGraphicFramePr>
          <p:cNvPr id="4" name="Content Placeholder 3">
            <a:extLst>
              <a:ext uri="{FF2B5EF4-FFF2-40B4-BE49-F238E27FC236}">
                <a16:creationId xmlns:a16="http://schemas.microsoft.com/office/drawing/2014/main" id="{AF6EF88B-F159-A14D-AD42-8CA95DECE84B}"/>
              </a:ext>
            </a:extLst>
          </p:cNvPr>
          <p:cNvGraphicFramePr>
            <a:graphicFrameLocks noGrp="1"/>
          </p:cNvGraphicFramePr>
          <p:nvPr>
            <p:ph sz="quarter" idx="1"/>
            <p:extLst>
              <p:ext uri="{D42A27DB-BD31-4B8C-83A1-F6EECF244321}">
                <p14:modId xmlns:p14="http://schemas.microsoft.com/office/powerpoint/2010/main" val="255234974"/>
              </p:ext>
            </p:extLst>
          </p:nvPr>
        </p:nvGraphicFramePr>
        <p:xfrm>
          <a:off x="609600" y="1752600"/>
          <a:ext cx="8001000" cy="4267200"/>
        </p:xfrm>
        <a:graphic>
          <a:graphicData uri="http://schemas.openxmlformats.org/drawingml/2006/table">
            <a:tbl>
              <a:tblPr>
                <a:tableStyleId>{5C22544A-7EE6-4342-B048-85BDC9FD1C3A}</a:tableStyleId>
              </a:tblPr>
              <a:tblGrid>
                <a:gridCol w="3158289">
                  <a:extLst>
                    <a:ext uri="{9D8B030D-6E8A-4147-A177-3AD203B41FA5}">
                      <a16:colId xmlns:a16="http://schemas.microsoft.com/office/drawing/2014/main" val="3032201726"/>
                    </a:ext>
                  </a:extLst>
                </a:gridCol>
                <a:gridCol w="1614237">
                  <a:extLst>
                    <a:ext uri="{9D8B030D-6E8A-4147-A177-3AD203B41FA5}">
                      <a16:colId xmlns:a16="http://schemas.microsoft.com/office/drawing/2014/main" val="1997067615"/>
                    </a:ext>
                  </a:extLst>
                </a:gridCol>
                <a:gridCol w="1614237">
                  <a:extLst>
                    <a:ext uri="{9D8B030D-6E8A-4147-A177-3AD203B41FA5}">
                      <a16:colId xmlns:a16="http://schemas.microsoft.com/office/drawing/2014/main" val="1182544041"/>
                    </a:ext>
                  </a:extLst>
                </a:gridCol>
                <a:gridCol w="1614237">
                  <a:extLst>
                    <a:ext uri="{9D8B030D-6E8A-4147-A177-3AD203B41FA5}">
                      <a16:colId xmlns:a16="http://schemas.microsoft.com/office/drawing/2014/main" val="587185364"/>
                    </a:ext>
                  </a:extLst>
                </a:gridCol>
              </a:tblGrid>
              <a:tr h="355600">
                <a:tc>
                  <a:txBody>
                    <a:bodyPr/>
                    <a:lstStyle/>
                    <a:p>
                      <a:pPr algn="l" rtl="0"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Current PE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Trailing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Forward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3766471"/>
                  </a:ext>
                </a:extLst>
              </a:tr>
              <a:tr h="355600">
                <a:tc>
                  <a:txBody>
                    <a:bodyPr/>
                    <a:lstStyle/>
                    <a:p>
                      <a:pPr algn="l" rtl="0" fontAlgn="b"/>
                      <a:r>
                        <a:rPr lang="en-US" sz="1800" u="none" strike="noStrike" dirty="0">
                          <a:effectLst/>
                        </a:rPr>
                        <a:t>Number of firms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7,209</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7,209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7,209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0023203"/>
                  </a:ext>
                </a:extLst>
              </a:tr>
              <a:tr h="355600">
                <a:tc>
                  <a:txBody>
                    <a:bodyPr/>
                    <a:lstStyle/>
                    <a:p>
                      <a:pPr algn="l" rtl="0" fontAlgn="b"/>
                      <a:r>
                        <a:rPr lang="en-US" sz="1800" u="none" strike="noStrike" dirty="0">
                          <a:effectLst/>
                        </a:rPr>
                        <a:t>Number with PE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2,965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2,957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2,489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0712485"/>
                  </a:ext>
                </a:extLst>
              </a:tr>
              <a:tr h="355600">
                <a:tc>
                  <a:txBody>
                    <a:bodyPr/>
                    <a:lstStyle/>
                    <a:p>
                      <a:pPr algn="l" rtl="0" fontAlgn="b"/>
                      <a:r>
                        <a:rPr lang="en-US" sz="1800" u="none" strike="noStrike" dirty="0">
                          <a:effectLst/>
                        </a:rPr>
                        <a:t>Average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77.18</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35.33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26.91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3415597"/>
                  </a:ext>
                </a:extLst>
              </a:tr>
              <a:tr h="355600">
                <a:tc>
                  <a:txBody>
                    <a:bodyPr/>
                    <a:lstStyle/>
                    <a:p>
                      <a:pPr algn="l" rtl="0" fontAlgn="b"/>
                      <a:r>
                        <a:rPr lang="en-US" sz="1800" u="none" strike="noStrike">
                          <a:effectLst/>
                        </a:rPr>
                        <a:t>Median</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18.61</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15.80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14.44</a:t>
                      </a:r>
                      <a:endParaRPr lang="en-US" sz="1800" b="0" i="0" u="none" strike="noStrike" dirty="0">
                        <a:solidFill>
                          <a:srgbClr val="000000"/>
                        </a:solidFill>
                        <a:effectLst/>
                        <a:latin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0420514"/>
                  </a:ext>
                </a:extLst>
              </a:tr>
              <a:tr h="355600">
                <a:tc>
                  <a:txBody>
                    <a:bodyPr/>
                    <a:lstStyle/>
                    <a:p>
                      <a:pPr algn="l" rtl="0" fontAlgn="b"/>
                      <a:r>
                        <a:rPr lang="en-US" sz="1800" u="none" strike="noStrike">
                          <a:effectLst/>
                        </a:rPr>
                        <a:t>Minimum</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0.68</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1.94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2.65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0515056"/>
                  </a:ext>
                </a:extLst>
              </a:tr>
              <a:tr h="355600">
                <a:tc>
                  <a:txBody>
                    <a:bodyPr/>
                    <a:lstStyle/>
                    <a:p>
                      <a:pPr algn="l" rtl="0" fontAlgn="b"/>
                      <a:r>
                        <a:rPr lang="en-US" sz="1800" u="none" strike="noStrike">
                          <a:effectLst/>
                        </a:rPr>
                        <a:t>Maximum</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48700.00</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3400.00</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1769.64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6702825"/>
                  </a:ext>
                </a:extLst>
              </a:tr>
              <a:tr h="355600">
                <a:tc>
                  <a:txBody>
                    <a:bodyPr/>
                    <a:lstStyle/>
                    <a:p>
                      <a:pPr algn="l" rtl="0" fontAlgn="b"/>
                      <a:r>
                        <a:rPr lang="en-US" sz="1800" u="none" strike="noStrike">
                          <a:effectLst/>
                        </a:rPr>
                        <a:t>Standard deviation</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990.76</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118.07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66.67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0633745"/>
                  </a:ext>
                </a:extLst>
              </a:tr>
              <a:tr h="355600">
                <a:tc>
                  <a:txBody>
                    <a:bodyPr/>
                    <a:lstStyle/>
                    <a:p>
                      <a:pPr algn="l" rtl="0" fontAlgn="b"/>
                      <a:r>
                        <a:rPr lang="en-US" sz="1800" u="none" strike="noStrike">
                          <a:effectLst/>
                        </a:rPr>
                        <a:t>Standard error</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18.20</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2.17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1.34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0010849"/>
                  </a:ext>
                </a:extLst>
              </a:tr>
              <a:tr h="355600">
                <a:tc>
                  <a:txBody>
                    <a:bodyPr/>
                    <a:lstStyle/>
                    <a:p>
                      <a:pPr algn="l" rtl="0" fontAlgn="b"/>
                      <a:r>
                        <a:rPr lang="en-US" sz="1800" u="none" strike="noStrike">
                          <a:effectLst/>
                        </a:rPr>
                        <a:t>Skewness</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41.60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15.55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13.63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528907"/>
                  </a:ext>
                </a:extLst>
              </a:tr>
              <a:tr h="355600">
                <a:tc>
                  <a:txBody>
                    <a:bodyPr/>
                    <a:lstStyle/>
                    <a:p>
                      <a:pPr algn="l" rtl="0" fontAlgn="b"/>
                      <a:r>
                        <a:rPr lang="en-US" sz="1800" u="none" strike="noStrike">
                          <a:effectLst/>
                        </a:rPr>
                        <a:t>25th percentile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11.70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10.36</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10.12</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757922"/>
                  </a:ext>
                </a:extLst>
              </a:tr>
              <a:tr h="355600">
                <a:tc>
                  <a:txBody>
                    <a:bodyPr/>
                    <a:lstStyle/>
                    <a:p>
                      <a:pPr algn="l" rtl="0" fontAlgn="b"/>
                      <a:r>
                        <a:rPr lang="en-US" sz="1800" u="none" strike="noStrike">
                          <a:effectLst/>
                        </a:rPr>
                        <a:t>75th percentile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a:effectLst/>
                        </a:rPr>
                        <a:t>32.35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27.31</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800" u="none" strike="noStrike" dirty="0">
                          <a:effectLst/>
                        </a:rPr>
                        <a:t>23.16</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147444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a:ea typeface="+mj-ea"/>
                <a:cs typeface="+mj-cs"/>
              </a:rPr>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EB80A482-9D00-8042-9E98-351D7A2B5BDD}" type="slidenum">
              <a:rPr lang="en-US"/>
              <a:pPr>
                <a:defRPr/>
              </a:pPr>
              <a:t>16</a:t>
            </a:fld>
            <a:endParaRPr lang="en-US" dirty="0"/>
          </a:p>
        </p:txBody>
      </p:sp>
      <p:pic>
        <p:nvPicPr>
          <p:cNvPr id="6" name="Content Placeholder 5">
            <a:extLst>
              <a:ext uri="{FF2B5EF4-FFF2-40B4-BE49-F238E27FC236}">
                <a16:creationId xmlns:a16="http://schemas.microsoft.com/office/drawing/2014/main" id="{6BEDB188-2F39-0748-B494-EC8BD47C9E0A}"/>
              </a:ext>
            </a:extLst>
          </p:cNvPr>
          <p:cNvPicPr>
            <a:picLocks noGrp="1" noChangeAspect="1"/>
          </p:cNvPicPr>
          <p:nvPr>
            <p:ph sz="quarter" idx="1"/>
          </p:nvPr>
        </p:nvPicPr>
        <p:blipFill>
          <a:blip r:embed="rId3"/>
          <a:stretch>
            <a:fillRect/>
          </a:stretch>
        </p:blipFill>
        <p:spPr>
          <a:xfrm>
            <a:off x="978728" y="1646583"/>
            <a:ext cx="7239000" cy="4887347"/>
          </a:xfrm>
          <a:prstGeom prst="rect">
            <a:avLst/>
          </a:prstGeom>
        </p:spPr>
      </p:pic>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pic>
        <p:nvPicPr>
          <p:cNvPr id="491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pic>
        <p:nvPicPr>
          <p:cNvPr id="491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38989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17</a:t>
            </a:fld>
            <a:endParaRPr lang="en-US" altLang="en-US" sz="12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18</a:t>
            </a:fld>
            <a:endParaRPr lang="en-US" altLang="en-US" sz="12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But it may be in 2019, unless you are in Russia..</a:t>
            </a:r>
          </a:p>
        </p:txBody>
      </p:sp>
      <p:sp>
        <p:nvSpPr>
          <p:cNvPr id="51202"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ADB31A79-CF36-784E-969B-CF4A4C1772A9}" type="slidenum">
              <a:rPr lang="en-US"/>
              <a:pPr>
                <a:defRPr/>
              </a:pPr>
              <a:t>19</a:t>
            </a:fld>
            <a:endParaRPr lang="en-US" dirty="0"/>
          </a:p>
        </p:txBody>
      </p:sp>
      <p:pic>
        <p:nvPicPr>
          <p:cNvPr id="7" name="Content Placeholder 6">
            <a:extLst>
              <a:ext uri="{FF2B5EF4-FFF2-40B4-BE49-F238E27FC236}">
                <a16:creationId xmlns:a16="http://schemas.microsoft.com/office/drawing/2014/main" id="{3FACE488-A49B-AD49-897F-91F60CDC0DD1}"/>
              </a:ext>
            </a:extLst>
          </p:cNvPr>
          <p:cNvPicPr>
            <a:picLocks noGrp="1" noChangeAspect="1"/>
          </p:cNvPicPr>
          <p:nvPr>
            <p:ph sz="quarter" idx="1"/>
          </p:nvPr>
        </p:nvPicPr>
        <p:blipFill>
          <a:blip r:embed="rId3"/>
          <a:stretch>
            <a:fillRect/>
          </a:stretch>
        </p:blipFill>
        <p:spPr>
          <a:xfrm>
            <a:off x="619539" y="1622042"/>
            <a:ext cx="7914861" cy="5099925"/>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sz="quarter" idx="1"/>
          </p:nvPr>
        </p:nvPicPr>
        <p:blipFill>
          <a:blip r:embed="rId3"/>
          <a:stretch>
            <a:fillRect/>
          </a:stretch>
        </p:blipFill>
        <p:spPr>
          <a:xfrm>
            <a:off x="533401" y="2057400"/>
            <a:ext cx="7971692"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a:ea typeface="+mn-ea"/>
              </a:rPr>
              <a:t>With the dividend discount model,</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Dividing both sides by the current earnings per share,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If this had been a FCFE Model,</a:t>
            </a:r>
          </a:p>
          <a:p>
            <a:pPr marL="0" indent="0" eaLnBrk="1" fontAlgn="auto" hangingPunct="1">
              <a:spcAft>
                <a:spcPts val="0"/>
              </a:spcAft>
              <a:buFont typeface="Wingdings"/>
              <a:buNone/>
              <a:defRPr/>
            </a:pPr>
            <a:r>
              <a:rPr lang="en-US" dirty="0">
                <a:ea typeface="+mn-ea"/>
                <a:cs typeface="+mn-cs"/>
              </a:rPr>
              <a:t> </a:t>
            </a: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spid="_x0000_s58661" name="Equation" r:id="rId4" imgW="876300" imgH="546100" progId="Equation.3">
                  <p:embed/>
                </p:oleObj>
              </mc:Choice>
              <mc:Fallback>
                <p:oleObj name="Equation" r:id="rId4" imgW="876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nvGraphicFramePr>
        <p:xfrm>
          <a:off x="2868613" y="4175125"/>
          <a:ext cx="3603625" cy="744538"/>
        </p:xfrm>
        <a:graphic>
          <a:graphicData uri="http://schemas.openxmlformats.org/presentationml/2006/ole">
            <mc:AlternateContent xmlns:mc="http://schemas.openxmlformats.org/markup-compatibility/2006">
              <mc:Choice xmlns:v="urn:schemas-microsoft-com:vml" Requires="v">
                <p:oleObj spid="_x0000_s58662" name="Equation" r:id="rId6" imgW="2895600" imgH="609600" progId="Equation.3">
                  <p:embed/>
                </p:oleObj>
              </mc:Choice>
              <mc:Fallback>
                <p:oleObj name="Equation" r:id="rId6" imgW="2895600" imgH="6096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8613" y="4175125"/>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nvGraphicFramePr>
        <p:xfrm>
          <a:off x="4191000" y="5257800"/>
          <a:ext cx="1257300" cy="669925"/>
        </p:xfrm>
        <a:graphic>
          <a:graphicData uri="http://schemas.openxmlformats.org/presentationml/2006/ole">
            <mc:AlternateContent xmlns:mc="http://schemas.openxmlformats.org/markup-compatibility/2006">
              <mc:Choice xmlns:v="urn:schemas-microsoft-com:vml" Requires="v">
                <p:oleObj spid="_x0000_s58663" name="Equation" r:id="rId8" imgW="1003300" imgH="546100" progId="Equation.3">
                  <p:embed/>
                </p:oleObj>
              </mc:Choice>
              <mc:Fallback>
                <p:oleObj name="Equation" r:id="rId8" imgW="10033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91000" y="5257800"/>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spid="_x0000_s58664" name="Equation" r:id="rId10" imgW="3225800" imgH="609600" progId="Equation.3">
                  <p:embed/>
                </p:oleObj>
              </mc:Choice>
              <mc:Fallback>
                <p:oleObj name="Equation" r:id="rId10" imgW="3225800" imgH="6096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Using the Fundamental Model to Estimate PE For a High Growth Firm</a:t>
            </a: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640080" lvl="1" indent="-274320" eaLnBrk="1" fontAlgn="auto" hangingPunct="1">
              <a:spcAft>
                <a:spcPts val="0"/>
              </a:spcAft>
              <a:buFont typeface="Wingdings 2"/>
              <a:buChar char=""/>
              <a:defRPr/>
            </a:pPr>
            <a:r>
              <a:rPr lang="en-US" dirty="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spid="_x0000_s60571"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spid="_x0000_s60572" name="Document" r:id="rId6" imgW="5092700" imgH="673100" progId="Word.Document.8">
                  <p:embed/>
                </p:oleObj>
              </mc:Choice>
              <mc:Fallback>
                <p:oleObj name="Document" r:id="rId6" imgW="5092700" imgH="673100" progId="Word.Document.8">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2000" i="1"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25%			8%</a:t>
            </a:r>
          </a:p>
          <a:p>
            <a:pPr marL="0" indent="0" eaLnBrk="1" fontAlgn="auto" hangingPunct="1">
              <a:spcAft>
                <a:spcPts val="0"/>
              </a:spcAft>
              <a:buFont typeface="Wingdings"/>
              <a:buNone/>
              <a:defRPr/>
            </a:pPr>
            <a:r>
              <a:rPr lang="en-US" sz="2000" dirty="0">
                <a:ea typeface="+mn-ea"/>
                <a:cs typeface="+mn-cs"/>
              </a:rPr>
              <a:t>Payout Ratio		20%			50%</a:t>
            </a:r>
          </a:p>
          <a:p>
            <a:pPr marL="0" indent="0" eaLnBrk="1" fontAlgn="auto" hangingPunct="1">
              <a:spcAft>
                <a:spcPts val="0"/>
              </a:spcAft>
              <a:buFont typeface="Wingdings"/>
              <a:buNone/>
              <a:defRPr/>
            </a:pPr>
            <a:r>
              <a:rPr lang="en-US" sz="2000" dirty="0">
                <a:ea typeface="+mn-ea"/>
                <a:cs typeface="+mn-cs"/>
              </a:rPr>
              <a:t>Beta			1.00			1.00</a:t>
            </a:r>
          </a:p>
          <a:p>
            <a:pPr marL="0" indent="0" eaLnBrk="1" fontAlgn="auto" hangingPunct="1">
              <a:spcAft>
                <a:spcPts val="0"/>
              </a:spcAft>
              <a:buFont typeface="Wingdings"/>
              <a:buNone/>
              <a:defRPr/>
            </a:pPr>
            <a:r>
              <a:rPr lang="en-US" sz="2000" dirty="0">
                <a:ea typeface="+mn-ea"/>
                <a:cs typeface="+mn-cs"/>
              </a:rPr>
              <a:t>Number of years		5 years			Forever after year 5</a:t>
            </a:r>
          </a:p>
          <a:p>
            <a:pPr marL="0" indent="0" eaLnBrk="1" fontAlgn="auto" hangingPunct="1">
              <a:spcAft>
                <a:spcPts val="0"/>
              </a:spcAft>
              <a:buFont typeface="Wingdings"/>
              <a:buNone/>
              <a:defRPr/>
            </a:pPr>
            <a:r>
              <a:rPr lang="en-US" sz="2000" dirty="0" err="1">
                <a:ea typeface="+mn-ea"/>
                <a:cs typeface="+mn-cs"/>
              </a:rPr>
              <a:t>Riskfree</a:t>
            </a:r>
            <a:r>
              <a:rPr lang="en-US" sz="2000" dirty="0">
                <a:ea typeface="+mn-ea"/>
                <a:cs typeface="+mn-cs"/>
              </a:rPr>
              <a:t> rate = </a:t>
            </a:r>
            <a:r>
              <a:rPr lang="en-US" sz="2000" dirty="0" err="1">
                <a:ea typeface="+mn-ea"/>
                <a:cs typeface="+mn-cs"/>
              </a:rPr>
              <a:t>T.Bond</a:t>
            </a:r>
            <a:r>
              <a:rPr lang="en-US" sz="2000" dirty="0">
                <a:ea typeface="+mn-ea"/>
                <a:cs typeface="+mn-cs"/>
              </a:rPr>
              <a:t> Rate = 6%		</a:t>
            </a:r>
          </a:p>
          <a:p>
            <a:pPr marL="0" indent="0" eaLnBrk="1" fontAlgn="auto" hangingPunct="1">
              <a:spcAft>
                <a:spcPts val="0"/>
              </a:spcAft>
              <a:buFont typeface="Wingdings"/>
              <a:buNone/>
              <a:defRPr/>
            </a:pPr>
            <a:r>
              <a:rPr lang="en-US" sz="2000" dirty="0">
                <a:ea typeface="+mn-ea"/>
                <a:cs typeface="+mn-cs"/>
              </a:rPr>
              <a:t>Required rate of return = 6% + 1(5.5%)= 11.5%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24</a:t>
            </a:fld>
            <a:endParaRPr lang="en-US" altLang="en-US" sz="1200">
              <a:solidFill>
                <a:srgbClr val="FFFFFF"/>
              </a:solidFill>
            </a:endParaRPr>
          </a:p>
        </p:txBody>
      </p:sp>
      <p:graphicFrame>
        <p:nvGraphicFramePr>
          <p:cNvPr id="62469" name="Object 2"/>
          <p:cNvGraphicFramePr>
            <a:graphicFrameLocks/>
          </p:cNvGraphicFramePr>
          <p:nvPr/>
        </p:nvGraphicFramePr>
        <p:xfrm>
          <a:off x="2911475" y="5281613"/>
          <a:ext cx="3840163" cy="663575"/>
        </p:xfrm>
        <a:graphic>
          <a:graphicData uri="http://schemas.openxmlformats.org/presentationml/2006/ole">
            <mc:AlternateContent xmlns:mc="http://schemas.openxmlformats.org/markup-compatibility/2006">
              <mc:Choice xmlns:v="urn:schemas-microsoft-com:vml" Requires="v">
                <p:oleObj spid="_x0000_s62550" name="Equation" r:id="rId4" imgW="3848100" imgH="673100" progId="Equation.3">
                  <p:embed/>
                </p:oleObj>
              </mc:Choice>
              <mc:Fallback>
                <p:oleObj name="Equation" r:id="rId4" imgW="38481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1475" y="5281613"/>
                        <a:ext cx="3840163" cy="663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PE and Growth: Firm grows at x% for 5 years, 8% thereafter</a:t>
            </a:r>
          </a:p>
        </p:txBody>
      </p:sp>
      <p:pic>
        <p:nvPicPr>
          <p:cNvPr id="6451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pic>
        <p:nvPicPr>
          <p:cNvPr id="66562" name="Picture 4"/>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26</a:t>
            </a:fld>
            <a:endParaRPr lang="en-US" altLang="en-US" sz="12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Example 1: Comparing PE ratios across Emerging Markets- March 2014 (pre- Ukraine)</a:t>
            </a:r>
          </a:p>
        </p:txBody>
      </p:sp>
      <p:pic>
        <p:nvPicPr>
          <p:cNvPr id="68610" name="Picture 102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3E9DC-C6C0-6D42-8B99-9018B19457AF}" type="slidenum">
              <a:rPr lang="en-US" altLang="en-US" sz="1200">
                <a:solidFill>
                  <a:srgbClr val="FFFFFF"/>
                </a:solidFill>
              </a:rPr>
              <a:pPr>
                <a:lnSpc>
                  <a:spcPct val="80000"/>
                </a:lnSpc>
              </a:pPr>
              <a:t>27</a:t>
            </a:fld>
            <a:endParaRPr lang="en-US" altLang="en-US" sz="1200">
              <a:solidFill>
                <a:srgbClr val="FFFFFF"/>
              </a:solidFill>
            </a:endParaRPr>
          </a:p>
        </p:txBody>
      </p:sp>
      <p:pic>
        <p:nvPicPr>
          <p:cNvPr id="686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76400"/>
            <a:ext cx="68580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Box 2"/>
          <p:cNvSpPr txBox="1">
            <a:spLocks noChangeArrowheads="1"/>
          </p:cNvSpPr>
          <p:nvPr/>
        </p:nvSpPr>
        <p:spPr bwMode="auto">
          <a:xfrm>
            <a:off x="4800600" y="2133600"/>
            <a:ext cx="419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Russia looks really cheap,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Example 2: An Old Example with Emerging Markets: June 2000</a:t>
            </a: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regression of PE ratios on these variables provides the following –</a:t>
            </a:r>
          </a:p>
          <a:p>
            <a:pPr marL="365125" lvl="1" indent="0" eaLnBrk="1" hangingPunct="1">
              <a:buFont typeface="Wingdings 2" charset="2"/>
              <a:buNone/>
            </a:pPr>
            <a:r>
              <a:rPr lang="en-US" altLang="en-US">
                <a:ea typeface="ＭＳ Ｐゴシック" charset="-128"/>
              </a:rPr>
              <a:t>PE = 16.16	 	- 7.94 Interest Rates </a:t>
            </a:r>
          </a:p>
          <a:p>
            <a:pPr marL="365125" lvl="1" indent="0" eaLnBrk="1" hangingPunct="1">
              <a:buFont typeface="Wingdings 2" charset="2"/>
              <a:buNone/>
            </a:pPr>
            <a:r>
              <a:rPr lang="en-US" altLang="en-US">
                <a:ea typeface="ＭＳ Ｐゴシック" charset="-128"/>
              </a:rPr>
              <a:t>			+ 154.40 Growth in GDP</a:t>
            </a:r>
          </a:p>
          <a:p>
            <a:pPr marL="365125" lvl="1" indent="0" eaLnBrk="1" hangingPunct="1">
              <a:buFont typeface="Wingdings 2" charset="2"/>
              <a:buNone/>
            </a:pPr>
            <a:r>
              <a:rPr lang="en-US" altLang="en-US">
                <a:ea typeface="ＭＳ Ｐゴシック" charset="-128"/>
              </a:rPr>
              <a:t>			 - 0.1116 Country Risk</a:t>
            </a:r>
          </a:p>
          <a:p>
            <a:pPr marL="365125" lvl="1" indent="0" eaLnBrk="1" hangingPunct="1">
              <a:buFont typeface="Wingdings 2" charset="2"/>
              <a:buNone/>
            </a:pPr>
            <a:r>
              <a:rPr lang="en-US" altLang="en-US">
                <a:ea typeface="ＭＳ Ｐゴシック" charset="-128"/>
              </a:rPr>
              <a:t>R Squared = 73%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PE ratios for the S&amp;P 500 in January 2017</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31</a:t>
            </a:fld>
            <a:endParaRPr lang="en-US" altLang="en-US" sz="1200">
              <a:solidFill>
                <a:srgbClr val="FFFFFF"/>
              </a:solidFill>
            </a:endParaRPr>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117224968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low (high) PE cheap (expensive)?</a:t>
            </a:r>
          </a:p>
        </p:txBody>
      </p:sp>
      <p:sp>
        <p:nvSpPr>
          <p:cNvPr id="7987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A market strategist argues that stocks are expensive  because the PE ratio in 2017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eaLnBrk="1" hangingPunct="1"/>
            <a:r>
              <a:rPr lang="en-US" altLang="en-US" dirty="0">
                <a:ea typeface="ＭＳ Ｐゴシック" charset="-128"/>
              </a:rPr>
              <a:t>If you do not agree, what factors might explain the higher PE ratio today?</a:t>
            </a:r>
          </a:p>
          <a:p>
            <a:pPr eaLnBrk="1" hangingPunct="1"/>
            <a:r>
              <a:rPr lang="en-US" altLang="en-US" dirty="0">
                <a:ea typeface="ＭＳ Ｐゴシック" charset="-128"/>
              </a:rPr>
              <a:t>Would you respond differently if the market strategist has a Nobel Prize in Economics?</a:t>
            </a:r>
          </a:p>
          <a:p>
            <a:pPr eaLnBrk="1" hangingPunct="1"/>
            <a:endParaRPr lang="en-US" altLang="en-US" dirty="0">
              <a:ea typeface="ＭＳ Ｐゴシック" charset="-128"/>
            </a:endParaRPr>
          </a:p>
        </p:txBody>
      </p:sp>
      <p:sp>
        <p:nvSpPr>
          <p:cNvPr id="798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8BE1731-F121-3F43-91EC-F449FDBCC1B7}"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E/P Ratios , T.Bond Rates and Term Structure</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7" name="Content Placeholder 6">
            <a:extLst>
              <a:ext uri="{FF2B5EF4-FFF2-40B4-BE49-F238E27FC236}">
                <a16:creationId xmlns:a16="http://schemas.microsoft.com/office/drawing/2014/main" id="{2753143D-A15C-654A-B49D-A6C272A6FDCC}"/>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1960-2018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0.0376 + 0.5325 </a:t>
            </a:r>
            <a:r>
              <a:rPr lang="en-US" altLang="en-US" sz="1800" dirty="0" err="1">
                <a:ea typeface="ＭＳ Ｐゴシック" charset="-128"/>
              </a:rPr>
              <a:t>T.Bond</a:t>
            </a:r>
            <a:r>
              <a:rPr lang="en-US" altLang="en-US" sz="1800" dirty="0">
                <a:ea typeface="ＭＳ Ｐゴシック" charset="-128"/>
              </a:rPr>
              <a:t> Rate - 0.1595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(5.84)	        (6.22)                          (-0.78)	</a:t>
            </a:r>
          </a:p>
          <a:p>
            <a:pPr marL="365125" lvl="1" indent="0" eaLnBrk="1" hangingPunct="1">
              <a:buFont typeface="Wingdings 2" charset="2"/>
              <a:buNone/>
            </a:pPr>
            <a:r>
              <a:rPr lang="en-US" altLang="en-US" sz="1800" dirty="0">
                <a:ea typeface="ＭＳ Ｐゴシック" charset="-128"/>
              </a:rPr>
              <a:t>R squared = 41.97%</a:t>
            </a: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differential with the </a:t>
            </a:r>
            <a:r>
              <a:rPr lang="en-US" altLang="en-US" sz="1800" dirty="0" err="1">
                <a:ea typeface="ＭＳ Ｐゴシック" charset="-128"/>
              </a:rPr>
              <a:t>T.Bill</a:t>
            </a:r>
            <a:r>
              <a:rPr lang="en-US" altLang="en-US" sz="1800" dirty="0">
                <a:ea typeface="ＭＳ Ｐゴシック" charset="-128"/>
              </a:rPr>
              <a:t> rate has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err="1">
                <a:solidFill>
                  <a:schemeClr val="tx2"/>
                </a:solidFill>
              </a:rPr>
              <a:t>Aswath</a:t>
            </a:r>
            <a:r>
              <a:rPr lang="en-US" altLang="en-US" sz="1400" dirty="0">
                <a:solidFill>
                  <a:schemeClr val="tx2"/>
                </a:solidFill>
              </a:rPr>
              <a:t>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34</a:t>
            </a:fld>
            <a:endParaRPr lang="en-US" altLang="en-US" sz="1200">
              <a:solidFill>
                <a:srgbClr val="FFFFFF"/>
              </a:solidFill>
            </a:endParaRP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pic>
        <p:nvPicPr>
          <p:cNvPr id="4" name="Picture 3">
            <a:extLst>
              <a:ext uri="{FF2B5EF4-FFF2-40B4-BE49-F238E27FC236}">
                <a16:creationId xmlns:a16="http://schemas.microsoft.com/office/drawing/2014/main" id="{9FD0D099-13EB-8342-9729-4DD823C5CE41}"/>
              </a:ext>
            </a:extLst>
          </p:cNvPr>
          <p:cNvPicPr>
            <a:picLocks noChangeAspect="1"/>
          </p:cNvPicPr>
          <p:nvPr/>
        </p:nvPicPr>
        <p:blipFill>
          <a:blip r:embed="rId3"/>
          <a:stretch>
            <a:fillRect/>
          </a:stretch>
        </p:blipFill>
        <p:spPr>
          <a:xfrm>
            <a:off x="838199" y="1568450"/>
            <a:ext cx="3508899" cy="861466"/>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86171"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86172" name="Equation" r:id="rId6" imgW="5930900" imgH="876300" progId="Equation.3">
                  <p:embed/>
                </p:oleObj>
              </mc:Choice>
              <mc:Fallback>
                <p:oleObj name="Equation" r:id="rId6" imgW="5930900" imgH="876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35</a:t>
            </a:fld>
            <a:endParaRPr lang="en-US" altLang="en-US" sz="1200">
              <a:solidFill>
                <a:srgbClr val="FFFFFF"/>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25%			8%</a:t>
            </a:r>
          </a:p>
          <a:p>
            <a:pPr marL="0" indent="0" eaLnBrk="1" fontAlgn="auto" hangingPunct="1">
              <a:spcAft>
                <a:spcPts val="0"/>
              </a:spcAft>
              <a:buFont typeface="Wingdings"/>
              <a:buNone/>
              <a:defRPr/>
            </a:pPr>
            <a:r>
              <a:rPr lang="en-US" sz="2000" dirty="0">
                <a:ea typeface="+mn-ea"/>
                <a:cs typeface="+mn-cs"/>
              </a:rPr>
              <a:t>Payout Ratio			20%			50%</a:t>
            </a:r>
          </a:p>
          <a:p>
            <a:pPr marL="0" indent="0" eaLnBrk="1" fontAlgn="auto" hangingPunct="1">
              <a:spcAft>
                <a:spcPts val="0"/>
              </a:spcAft>
              <a:buFont typeface="Wingdings"/>
              <a:buNone/>
              <a:defRPr/>
            </a:pPr>
            <a:r>
              <a:rPr lang="en-US" sz="2000" dirty="0">
                <a:ea typeface="+mn-ea"/>
                <a:cs typeface="+mn-cs"/>
              </a:rPr>
              <a:t>Beta				1.00			1.00</a:t>
            </a:r>
          </a:p>
          <a:p>
            <a:pPr marL="320040" indent="-320040" eaLnBrk="1" fontAlgn="auto" hangingPunct="1">
              <a:spcAft>
                <a:spcPts val="0"/>
              </a:spcAft>
              <a:buFont typeface="Wingdings"/>
              <a:buChar char=""/>
              <a:defRPr/>
            </a:pPr>
            <a:r>
              <a:rPr lang="en-US" sz="2000" dirty="0" err="1">
                <a:ea typeface="+mn-ea"/>
                <a:cs typeface="+mn-cs"/>
              </a:rPr>
              <a:t>Riskfree</a:t>
            </a:r>
            <a:r>
              <a:rPr lang="en-US" sz="2000" dirty="0">
                <a:ea typeface="+mn-ea"/>
                <a:cs typeface="+mn-cs"/>
              </a:rPr>
              <a:t> rate = </a:t>
            </a:r>
            <a:r>
              <a:rPr lang="en-US" sz="2000" dirty="0" err="1">
                <a:ea typeface="+mn-ea"/>
                <a:cs typeface="+mn-cs"/>
              </a:rPr>
              <a:t>T.Bond</a:t>
            </a:r>
            <a:r>
              <a:rPr lang="en-US" sz="2000" dirty="0">
                <a:ea typeface="+mn-ea"/>
                <a:cs typeface="+mn-cs"/>
              </a:rPr>
              <a:t> Rate = 6%		</a:t>
            </a:r>
          </a:p>
          <a:p>
            <a:pPr marL="320040" indent="-320040" eaLnBrk="1" fontAlgn="auto" hangingPunct="1">
              <a:spcAft>
                <a:spcPts val="0"/>
              </a:spcAft>
              <a:buFont typeface="Wingdings"/>
              <a:buChar char=""/>
              <a:defRPr/>
            </a:pPr>
            <a:r>
              <a:rPr lang="en-US" sz="2000" dirty="0">
                <a:ea typeface="+mn-ea"/>
                <a:cs typeface="+mn-cs"/>
              </a:rPr>
              <a:t>Required rate of return = 6% + 1(5.5%)= 11.5%</a:t>
            </a:r>
          </a:p>
          <a:p>
            <a:pPr marL="320040" indent="-320040" eaLnBrk="1" fontAlgn="auto" hangingPunct="1">
              <a:spcAft>
                <a:spcPts val="0"/>
              </a:spcAft>
              <a:buFont typeface="Wingdings"/>
              <a:buChar char=""/>
              <a:defRPr/>
            </a:pPr>
            <a:r>
              <a:rPr lang="en-US" sz="2000" dirty="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90115"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90198" name="Equation" r:id="rId4" imgW="6096000" imgH="863600" progId="Equation.3">
                  <p:embed/>
                </p:oleObj>
              </mc:Choice>
              <mc:Fallback>
                <p:oleObj name="Equation" r:id="rId4" imgW="6096000" imgH="863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Risk</a:t>
            </a:r>
          </a:p>
        </p:txBody>
      </p:sp>
      <p:pic>
        <p:nvPicPr>
          <p:cNvPr id="92162"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Quality of Growth</a:t>
            </a:r>
          </a:p>
        </p:txBody>
      </p:sp>
      <p:pic>
        <p:nvPicPr>
          <p:cNvPr id="94210"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6258"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40</a:t>
            </a:fld>
            <a:endParaRPr lang="en-US" altLang="en-US" sz="1200">
              <a:solidFill>
                <a:srgbClr val="FFFFFF"/>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PEG Ratios and Fundamentals: Propositions</a:t>
            </a: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a:ea typeface="+mn-ea"/>
              </a:rPr>
              <a:t>Corollary 3: PEG ratios do not neutralize the growth effect.</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41</a:t>
            </a:fld>
            <a:endParaRPr lang="en-US" altLang="en-US" sz="1200">
              <a:solidFill>
                <a:srgbClr val="FFFFFF"/>
              </a:solidFill>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0" indent="0" eaLnBrk="1" fontAlgn="auto" hangingPunct="1">
              <a:spcAft>
                <a:spcPts val="0"/>
              </a:spcAft>
              <a:buFont typeface="Wingdings"/>
              <a:buNone/>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0645" name="Equation" r:id="rId4" imgW="1092200" imgH="673100" progId="Equation.3">
                  <p:embed/>
                </p:oleObj>
              </mc:Choice>
              <mc:Fallback>
                <p:oleObj name="Equation" r:id="rId4" imgW="10922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0646" name="Equation" r:id="rId6" imgW="4000500" imgH="749300" progId="Equation.3">
                  <p:embed/>
                </p:oleObj>
              </mc:Choice>
              <mc:Fallback>
                <p:oleObj name="Equation" r:id="rId6" imgW="4000500" imgH="749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0647" name="Equation" r:id="rId8" imgW="4318000" imgH="749300" progId="Equation.3">
                  <p:embed/>
                </p:oleObj>
              </mc:Choice>
              <mc:Fallback>
                <p:oleObj name="Equation" r:id="rId8" imgW="4318000" imgH="749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0648" name="Equation" r:id="rId10" imgW="3479800" imgH="749300" progId="Equation.3">
                  <p:embed/>
                </p:oleObj>
              </mc:Choice>
              <mc:Fallback>
                <p:oleObj name="Equation" r:id="rId10" imgW="3479800" imgH="7493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Book Value Ratio: Stable Growth Firm</a:t>
            </a:r>
            <a:br>
              <a:rPr lang="en-US">
                <a:ea typeface="+mj-ea"/>
                <a:cs typeface="+mj-cs"/>
              </a:rPr>
            </a:br>
            <a:r>
              <a:rPr lang="en-US">
                <a:ea typeface="+mj-ea"/>
                <a:cs typeface="+mj-cs"/>
              </a:rPr>
              <a:t>Another Presentation</a:t>
            </a: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a:ea typeface="+mn-ea"/>
                <a:cs typeface="+mn-cs"/>
              </a:rPr>
              <a:t>g = (1 - Payout ratio) * ROE</a:t>
            </a:r>
          </a:p>
          <a:p>
            <a:pPr marL="320040" indent="-320040" eaLnBrk="1" fontAlgn="auto" hangingPunct="1">
              <a:spcAft>
                <a:spcPts val="0"/>
              </a:spcAft>
              <a:buFont typeface="Wingdings"/>
              <a:buChar char=""/>
              <a:defRPr/>
            </a:pPr>
            <a:r>
              <a:rPr lang="en-US" dirty="0">
                <a:ea typeface="+mn-ea"/>
                <a:cs typeface="+mn-cs"/>
              </a:rPr>
              <a:t>Substituting back into the P/BV equation,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 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a:ea typeface="+mn-ea"/>
                <a:cs typeface="+mn-cs"/>
              </a:rPr>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nvGraphicFramePr>
        <p:xfrm>
          <a:off x="3124200" y="3048000"/>
          <a:ext cx="2817813" cy="841375"/>
        </p:xfrm>
        <a:graphic>
          <a:graphicData uri="http://schemas.openxmlformats.org/presentationml/2006/ole">
            <mc:AlternateContent xmlns:mc="http://schemas.openxmlformats.org/markup-compatibility/2006">
              <mc:Choice xmlns:v="urn:schemas-microsoft-com:vml" Requires="v">
                <p:oleObj spid="_x0000_s102486" name="Equation" r:id="rId4" imgW="1993900" imgH="609600" progId="Equation.3">
                  <p:embed/>
                </p:oleObj>
              </mc:Choice>
              <mc:Fallback>
                <p:oleObj name="Equation" r:id="rId4" imgW="199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0480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changing to an Enterprise value multiple</a:t>
            </a:r>
            <a:br>
              <a:rPr lang="en-US">
                <a:ea typeface="+mj-ea"/>
                <a:cs typeface="+mj-cs"/>
              </a:rPr>
            </a:br>
            <a:r>
              <a:rPr lang="en-US">
                <a:ea typeface="+mj-ea"/>
                <a:cs typeface="+mj-cs"/>
              </a:rPr>
              <a:t>EV/ Book Capital</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by the book value, we get:</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we replace, FCFF = EBIT(1-t) - (g/ROC) EBIT(1-t),we get:</a:t>
            </a: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104672" name="Equation" r:id="rId4" imgW="1143000" imgH="381000" progId="Equation.3">
                  <p:embed/>
                </p:oleObj>
              </mc:Choice>
              <mc:Fallback>
                <p:oleObj name="Equation" r:id="rId4" imgW="1143000" imgH="381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104673" name="Equation" r:id="rId6" imgW="1663700" imgH="546100" progId="Equation.3">
                  <p:embed/>
                </p:oleObj>
              </mc:Choice>
              <mc:Fallback>
                <p:oleObj name="Equation" r:id="rId6" imgW="1663700" imgH="546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104674" name="Equation" r:id="rId8" imgW="1473200" imgH="546100" progId="Equation.3">
                  <p:embed/>
                </p:oleObj>
              </mc:Choice>
              <mc:Fallback>
                <p:oleObj name="Equation" r:id="rId8" imgW="14732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Now the value of the firm can be rewritten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of the equation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determinants of EV/EBITDA are:</a:t>
            </a:r>
          </a:p>
          <a:p>
            <a:pPr marL="640080" lvl="1" indent="-274320" eaLnBrk="1" fontAlgn="auto" hangingPunct="1">
              <a:spcAft>
                <a:spcPts val="0"/>
              </a:spcAft>
              <a:buFont typeface="Wingdings 2"/>
              <a:buChar char=""/>
              <a:defRPr/>
            </a:pPr>
            <a:r>
              <a:rPr lang="en-US" dirty="0">
                <a:ea typeface="+mn-ea"/>
              </a:rPr>
              <a:t>The cost of capital</a:t>
            </a:r>
          </a:p>
          <a:p>
            <a:pPr marL="640080" lvl="1" indent="-274320" eaLnBrk="1" fontAlgn="auto" hangingPunct="1">
              <a:spcAft>
                <a:spcPts val="0"/>
              </a:spcAft>
              <a:buFont typeface="Wingdings 2"/>
              <a:buChar char=""/>
              <a:defRPr/>
            </a:pPr>
            <a:r>
              <a:rPr lang="en-US" dirty="0">
                <a:ea typeface="+mn-ea"/>
              </a:rPr>
              <a:t>Expected growth rate</a:t>
            </a:r>
          </a:p>
          <a:p>
            <a:pPr marL="640080" lvl="1" indent="-274320" eaLnBrk="1" fontAlgn="auto" hangingPunct="1">
              <a:spcAft>
                <a:spcPts val="0"/>
              </a:spcAft>
              <a:buFont typeface="Wingdings 2"/>
              <a:buChar char=""/>
              <a:defRPr/>
            </a:pPr>
            <a:r>
              <a:rPr lang="en-US" dirty="0">
                <a:ea typeface="+mn-ea"/>
              </a:rPr>
              <a:t>Tax rate</a:t>
            </a:r>
          </a:p>
          <a:p>
            <a:pPr marL="640080" lvl="1" indent="-274320" eaLnBrk="1" fontAlgn="auto" hangingPunct="1">
              <a:spcAft>
                <a:spcPts val="0"/>
              </a:spcAft>
              <a:buFont typeface="Wingdings 2"/>
              <a:buChar char=""/>
              <a:defRPr/>
            </a:pPr>
            <a:r>
              <a:rPr lang="en-US" dirty="0">
                <a:ea typeface="+mn-ea"/>
              </a:rPr>
              <a:t>Reinvestment rate (or ROC)</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06720" name="Equation" r:id="rId4" imgW="1219200" imgH="393700" progId="Equation.3">
                  <p:embed/>
                </p:oleObj>
              </mc:Choice>
              <mc:Fallback>
                <p:oleObj name="Equation" r:id="rId4" imgW="12192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06721" name="Equation" r:id="rId6" imgW="4051300" imgH="393700" progId="Equation.3">
                  <p:embed/>
                </p:oleObj>
              </mc:Choice>
              <mc:Fallback>
                <p:oleObj name="Equation" r:id="rId6" imgW="4051300" imgH="393700" progId="Equation.3">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06722" name="Equation" r:id="rId8" imgW="6045200" imgH="393700" progId="Equation.3">
                  <p:embed/>
                </p:oleObj>
              </mc:Choice>
              <mc:Fallback>
                <p:oleObj name="Equation" r:id="rId8" imgW="6045200" imgH="3937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a:ea typeface="+mn-ea"/>
              </a:rPr>
              <a:t>Tax Rate = 36%</a:t>
            </a:r>
          </a:p>
          <a:p>
            <a:pPr marL="640080" lvl="1" indent="-274320" eaLnBrk="1" fontAlgn="auto" hangingPunct="1">
              <a:spcAft>
                <a:spcPts val="0"/>
              </a:spcAft>
              <a:buFont typeface="Wingdings 2"/>
              <a:buChar char=""/>
              <a:defRPr/>
            </a:pPr>
            <a:r>
              <a:rPr lang="en-US" sz="2000" dirty="0">
                <a:ea typeface="+mn-ea"/>
              </a:rPr>
              <a:t>Capital Expenditures/EBITDA = 30%</a:t>
            </a:r>
          </a:p>
          <a:p>
            <a:pPr marL="640080" lvl="1" indent="-274320" eaLnBrk="1" fontAlgn="auto" hangingPunct="1">
              <a:spcAft>
                <a:spcPts val="0"/>
              </a:spcAft>
              <a:buFont typeface="Wingdings 2"/>
              <a:buChar char=""/>
              <a:defRPr/>
            </a:pPr>
            <a:r>
              <a:rPr lang="en-US" sz="2000" dirty="0">
                <a:ea typeface="+mn-ea"/>
              </a:rPr>
              <a:t>Depreciation/EBITDA = 20%</a:t>
            </a:r>
          </a:p>
          <a:p>
            <a:pPr marL="640080" lvl="1" indent="-274320" eaLnBrk="1" fontAlgn="auto" hangingPunct="1">
              <a:spcAft>
                <a:spcPts val="0"/>
              </a:spcAft>
              <a:buFont typeface="Wingdings 2"/>
              <a:buChar char=""/>
              <a:defRPr/>
            </a:pPr>
            <a:r>
              <a:rPr lang="en-US" sz="2000" dirty="0">
                <a:ea typeface="+mn-ea"/>
              </a:rPr>
              <a:t>Cost of Capital = 10%</a:t>
            </a:r>
          </a:p>
          <a:p>
            <a:pPr marL="640080" lvl="1" indent="-274320" eaLnBrk="1" fontAlgn="auto" hangingPunct="1">
              <a:spcAft>
                <a:spcPts val="0"/>
              </a:spcAft>
              <a:buFont typeface="Wingdings 2"/>
              <a:buChar char=""/>
              <a:defRPr/>
            </a:pPr>
            <a:r>
              <a:rPr lang="en-US" sz="2000" dirty="0">
                <a:ea typeface="+mn-ea"/>
              </a:rPr>
              <a:t>The firm has no working capital requirements</a:t>
            </a:r>
          </a:p>
          <a:p>
            <a:pPr marL="640080" lvl="1" indent="-274320" eaLnBrk="1" fontAlgn="auto" hangingPunct="1">
              <a:spcAft>
                <a:spcPts val="0"/>
              </a:spcAft>
              <a:buFont typeface="Wingdings 2"/>
              <a:buChar char=""/>
              <a:defRPr/>
            </a:pPr>
            <a:r>
              <a:rPr lang="en-US" sz="2000" dirty="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08630" name="Equation" r:id="rId4" imgW="6159500" imgH="419100" progId="Equation.3">
                  <p:embed/>
                </p:oleObj>
              </mc:Choice>
              <mc:Fallback>
                <p:oleObj name="Equation" r:id="rId4" imgW="6159500" imgH="419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 EV/Sales Ratio</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a:ea typeface="ＭＳ Ｐゴシック" charset="-128"/>
              </a:rPr>
              <a:t>Free Cash Flow to the Firm = EBIT (1 - tax rate) (1 - Reinvestment Rate)</a:t>
            </a:r>
          </a:p>
          <a:p>
            <a:pPr eaLnBrk="1" hangingPunct="1"/>
            <a:r>
              <a:rPr lang="en-US" altLang="en-US" sz="2400">
                <a:ea typeface="ＭＳ Ｐゴシック" charset="-128"/>
              </a:rPr>
              <a:t>Then the Value of the Firm can be written as a function of the after-tax operating margin= (EBIT (1-t)/Sales</a:t>
            </a:r>
          </a:p>
          <a:p>
            <a:pPr eaLnBrk="1" hangingPunct="1"/>
            <a:endParaRPr lang="en-US" altLang="en-US" sz="2400">
              <a:ea typeface="ＭＳ Ｐゴシック" charset="-128"/>
            </a:endParaRPr>
          </a:p>
          <a:p>
            <a:pPr marL="593725" lvl="2" indent="0" eaLnBrk="1" hangingPunct="1">
              <a:buFont typeface="Wingdings" charset="2"/>
              <a:buNone/>
            </a:pPr>
            <a:r>
              <a:rPr lang="en-US" altLang="en-US" sz="2000">
                <a:ea typeface="ＭＳ Ｐゴシック" charset="-128"/>
              </a:rPr>
              <a:t>g = Growth rate in after-tax operating income for the first n years</a:t>
            </a:r>
          </a:p>
          <a:p>
            <a:pPr marL="593725" lvl="2" indent="0" eaLnBrk="1" hangingPunct="1">
              <a:buFont typeface="Wingdings" charset="2"/>
              <a:buNone/>
            </a:pPr>
            <a:r>
              <a:rPr lang="en-US" altLang="en-US" sz="1800">
                <a:ea typeface="ＭＳ Ｐゴシック" charset="-128"/>
              </a:rPr>
              <a:t>gn = Growth rate in after-tax operating income after n years forever (Stable growth rate)</a:t>
            </a:r>
          </a:p>
          <a:p>
            <a:pPr marL="593725" lvl="2" indent="0" eaLnBrk="1" hangingPunct="1">
              <a:buFont typeface="Wingdings" charset="2"/>
              <a:buNone/>
            </a:pPr>
            <a:r>
              <a:rPr lang="en-US" altLang="en-US" sz="1800">
                <a:ea typeface="ＭＳ Ｐゴシック" charset="-128"/>
              </a:rPr>
              <a:t>RIR </a:t>
            </a:r>
            <a:r>
              <a:rPr lang="en-US" altLang="en-US" sz="1800" baseline="-25000">
                <a:ea typeface="ＭＳ Ｐゴシック" charset="-128"/>
              </a:rPr>
              <a:t>Growth, Stable </a:t>
            </a:r>
            <a:r>
              <a:rPr lang="en-US" altLang="en-US" sz="1800">
                <a:ea typeface="ＭＳ Ｐゴシック" charset="-128"/>
              </a:rPr>
              <a:t>= Reinvestment rate in high growth and stable periods</a:t>
            </a:r>
          </a:p>
          <a:p>
            <a:pPr marL="593725" lvl="2" indent="0" eaLnBrk="1" hangingPunct="1">
              <a:buFont typeface="Wingdings" charset="2"/>
              <a:buNone/>
            </a:pPr>
            <a:r>
              <a:rPr lang="en-US" altLang="en-US" sz="1800">
                <a:ea typeface="ＭＳ Ｐゴシック" charset="-128"/>
              </a:rPr>
              <a:t>WACC = Weighted average cost of capital</a:t>
            </a:r>
          </a:p>
        </p:txBody>
      </p:sp>
      <p:graphicFrame>
        <p:nvGraphicFramePr>
          <p:cNvPr id="112643" name="Object 2"/>
          <p:cNvGraphicFramePr>
            <a:graphicFrameLocks/>
          </p:cNvGraphicFramePr>
          <p:nvPr/>
        </p:nvGraphicFramePr>
        <p:xfrm>
          <a:off x="0" y="3200400"/>
          <a:ext cx="9118600" cy="1312863"/>
        </p:xfrm>
        <a:graphic>
          <a:graphicData uri="http://schemas.openxmlformats.org/presentationml/2006/ole">
            <mc:AlternateContent xmlns:mc="http://schemas.openxmlformats.org/markup-compatibility/2006">
              <mc:Choice xmlns:v="urn:schemas-microsoft-com:vml" Requires="v">
                <p:oleObj spid="_x0000_s112726" name="Equation" r:id="rId4" imgW="8305800" imgH="1206500" progId="Equation.3">
                  <p:embed/>
                </p:oleObj>
              </mc:Choice>
              <mc:Fallback>
                <p:oleObj name="Equation" r:id="rId4" imgW="8305800" imgH="1206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00400"/>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One of the critiques of traditional valuation is that is fails to consider the value of brand names and other intangibles.</a:t>
            </a:r>
          </a:p>
          <a:p>
            <a:pPr eaLnBrk="1" hangingPunct="1">
              <a:lnSpc>
                <a:spcPct val="80000"/>
              </a:lnSpc>
            </a:pPr>
            <a:r>
              <a:rPr lang="en-US" altLang="en-US" sz="2200">
                <a:ea typeface="ＭＳ Ｐゴシック" charset="-128"/>
              </a:rPr>
              <a:t>The approaches used by analysts to value brand names are often ad-hoc and may significantly overstate or understate their value.</a:t>
            </a:r>
          </a:p>
          <a:p>
            <a:pPr eaLnBrk="1" hangingPunct="1">
              <a:lnSpc>
                <a:spcPct val="80000"/>
              </a:lnSpc>
            </a:pPr>
            <a:r>
              <a:rPr lang="en-US" altLang="en-US" sz="220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a:ea typeface="ＭＳ Ｐゴシック" charset="-128"/>
              </a:rPr>
              <a:t> In general, the value of a brand name can be written as:</a:t>
            </a:r>
          </a:p>
          <a:p>
            <a:pPr lvl="1" eaLnBrk="1" hangingPunct="1">
              <a:lnSpc>
                <a:spcPct val="80000"/>
              </a:lnSpc>
            </a:pPr>
            <a:r>
              <a:rPr lang="en-US" altLang="en-US" sz="1900">
                <a:ea typeface="ＭＳ Ｐゴシック" charset="-128"/>
              </a:rPr>
              <a:t>Value of brand name ={(V/S)</a:t>
            </a:r>
            <a:r>
              <a:rPr lang="en-US" altLang="en-US" sz="1900" baseline="-25000">
                <a:ea typeface="ＭＳ Ｐゴシック" charset="-128"/>
              </a:rPr>
              <a:t>b</a:t>
            </a: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Sales</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b</a:t>
            </a:r>
            <a:r>
              <a:rPr lang="en-US" altLang="en-US" sz="1900">
                <a:ea typeface="ＭＳ Ｐゴシック" charset="-128"/>
              </a:rPr>
              <a:t> = Value of Firm/Sales ratio with the benefit of the brand name</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pic>
        <p:nvPicPr>
          <p:cNvPr id="1187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51</a:t>
            </a:fld>
            <a:endParaRPr lang="en-US" altLang="en-US" sz="1200">
              <a:solidFill>
                <a:srgbClr val="FFFFF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It is impossible to find an exactly identical firm to the one you are valuing.</a:t>
            </a:r>
          </a:p>
          <a:p>
            <a:pPr lvl="1" eaLnBrk="1" hangingPunct="1">
              <a:lnSpc>
                <a:spcPct val="80000"/>
              </a:lnSpc>
            </a:pPr>
            <a:r>
              <a:rPr lang="en-US" altLang="en-US" sz="2200" dirty="0">
                <a:ea typeface="ＭＳ Ｐゴシック" charset="-128"/>
              </a:rPr>
              <a:t>You need to control for differences across firms.</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1. The Sampling Choice</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2. The ”Control for Differences” Choices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1.  Just Story Telling</a:t>
            </a:r>
            <a:br>
              <a:rPr lang="en-US" altLang="en-US" sz="3200" dirty="0">
                <a:ea typeface="ＭＳ Ｐゴシック" charset="-128"/>
              </a:rPr>
            </a:br>
            <a:r>
              <a:rPr lang="en-US" altLang="en-US" sz="3200" dirty="0">
                <a:ea typeface="ＭＳ Ｐゴシック" charset="-128"/>
              </a:rPr>
              <a:t>Trailing PE across Beverage Companies</a:t>
            </a: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a:ea typeface="+mn-ea"/>
                <a:cs typeface="+mn-cs"/>
              </a:rPr>
              <a:t>Company Name	Trailing PE	Expected Growth	Standard Deviation	</a:t>
            </a:r>
          </a:p>
          <a:p>
            <a:pPr marL="0" indent="0" eaLnBrk="1" fontAlgn="auto" hangingPunct="1">
              <a:spcAft>
                <a:spcPts val="0"/>
              </a:spcAft>
              <a:buFont typeface="Wingdings"/>
              <a:buNone/>
              <a:defRPr/>
            </a:pPr>
            <a:r>
              <a:rPr lang="en-US" sz="2900" dirty="0">
                <a:ea typeface="+mn-ea"/>
                <a:cs typeface="+mn-cs"/>
              </a:rPr>
              <a:t>Coca-Cola Bottling            	29.18 	9.50%		20.58%	</a:t>
            </a:r>
          </a:p>
          <a:p>
            <a:pPr marL="0" indent="0" eaLnBrk="1" fontAlgn="auto" hangingPunct="1">
              <a:spcAft>
                <a:spcPts val="0"/>
              </a:spcAft>
              <a:buFont typeface="Wingdings"/>
              <a:buNone/>
              <a:defRPr/>
            </a:pPr>
            <a:r>
              <a:rPr lang="en-US" sz="2900" dirty="0">
                <a:ea typeface="+mn-ea"/>
                <a:cs typeface="+mn-cs"/>
              </a:rPr>
              <a:t>Molson Inc. Ltd. 'A'          	43.65 	15.50%		21.88%	</a:t>
            </a:r>
          </a:p>
          <a:p>
            <a:pPr marL="0" indent="0" eaLnBrk="1" fontAlgn="auto" hangingPunct="1">
              <a:spcAft>
                <a:spcPts val="0"/>
              </a:spcAft>
              <a:buFont typeface="Wingdings"/>
              <a:buNone/>
              <a:defRPr/>
            </a:pPr>
            <a:r>
              <a:rPr lang="en-US" sz="2900" dirty="0">
                <a:ea typeface="+mn-ea"/>
                <a:cs typeface="+mn-cs"/>
              </a:rPr>
              <a:t>Anheuser-Busch                	24.31 	11.00%		22.92%	</a:t>
            </a:r>
          </a:p>
          <a:p>
            <a:pPr marL="0" indent="0" eaLnBrk="1" fontAlgn="auto" hangingPunct="1">
              <a:spcAft>
                <a:spcPts val="0"/>
              </a:spcAft>
              <a:buFont typeface="Wingdings"/>
              <a:buNone/>
              <a:defRPr/>
            </a:pPr>
            <a:r>
              <a:rPr lang="en-US" sz="2900" dirty="0">
                <a:ea typeface="+mn-ea"/>
                <a:cs typeface="+mn-cs"/>
              </a:rPr>
              <a:t>Corby Distilleries Ltd.       	16.24 	7.50%		23.66%	</a:t>
            </a:r>
          </a:p>
          <a:p>
            <a:pPr marL="0" indent="0" eaLnBrk="1" fontAlgn="auto" hangingPunct="1">
              <a:spcAft>
                <a:spcPts val="0"/>
              </a:spcAft>
              <a:buFont typeface="Wingdings"/>
              <a:buNone/>
              <a:defRPr/>
            </a:pPr>
            <a:r>
              <a:rPr lang="en-US" sz="2900" dirty="0" err="1">
                <a:ea typeface="+mn-ea"/>
                <a:cs typeface="+mn-cs"/>
              </a:rPr>
              <a:t>Chalone</a:t>
            </a:r>
            <a:r>
              <a:rPr lang="en-US" sz="2900" dirty="0">
                <a:ea typeface="+mn-ea"/>
                <a:cs typeface="+mn-cs"/>
              </a:rPr>
              <a:t> Wine Group    	21.76 	14.00%		24.08%	</a:t>
            </a:r>
          </a:p>
          <a:p>
            <a:pPr marL="0" indent="0" eaLnBrk="1" fontAlgn="auto" hangingPunct="1">
              <a:spcAft>
                <a:spcPts val="0"/>
              </a:spcAft>
              <a:buFont typeface="Wingdings"/>
              <a:buNone/>
              <a:defRPr/>
            </a:pPr>
            <a:r>
              <a:rPr lang="en-US" sz="2900" dirty="0">
                <a:ea typeface="+mn-ea"/>
                <a:cs typeface="+mn-cs"/>
              </a:rPr>
              <a:t>Andres Wines Ltd. 'A'        8.96 	3.50%		24.70%	</a:t>
            </a:r>
          </a:p>
          <a:p>
            <a:pPr marL="0" indent="0" eaLnBrk="1" fontAlgn="auto" hangingPunct="1">
              <a:spcAft>
                <a:spcPts val="0"/>
              </a:spcAft>
              <a:buFont typeface="Wingdings"/>
              <a:buNone/>
              <a:defRPr/>
            </a:pPr>
            <a:r>
              <a:rPr lang="en-US" sz="2900" dirty="0" err="1">
                <a:ea typeface="+mn-ea"/>
                <a:cs typeface="+mn-cs"/>
              </a:rPr>
              <a:t>Todhunter</a:t>
            </a:r>
            <a:r>
              <a:rPr lang="en-US" sz="2900" dirty="0">
                <a:ea typeface="+mn-ea"/>
                <a:cs typeface="+mn-cs"/>
              </a:rPr>
              <a:t> Int'l               	8.94 	3.00%		25.74%	</a:t>
            </a:r>
          </a:p>
          <a:p>
            <a:pPr marL="0" indent="0" eaLnBrk="1" fontAlgn="auto" hangingPunct="1">
              <a:spcAft>
                <a:spcPts val="0"/>
              </a:spcAft>
              <a:buFont typeface="Wingdings"/>
              <a:buNone/>
              <a:defRPr/>
            </a:pPr>
            <a:r>
              <a:rPr lang="en-US" sz="2900" dirty="0">
                <a:ea typeface="+mn-ea"/>
                <a:cs typeface="+mn-cs"/>
              </a:rPr>
              <a:t>Brown-Forman 'B'             10.07 	11.50%		29.43%	</a:t>
            </a:r>
          </a:p>
          <a:p>
            <a:pPr marL="0" indent="0" eaLnBrk="1" fontAlgn="auto" hangingPunct="1">
              <a:spcAft>
                <a:spcPts val="0"/>
              </a:spcAft>
              <a:buFont typeface="Wingdings"/>
              <a:buNone/>
              <a:defRPr/>
            </a:pPr>
            <a:r>
              <a:rPr lang="en-US" sz="2900" dirty="0">
                <a:ea typeface="+mn-ea"/>
                <a:cs typeface="+mn-cs"/>
              </a:rPr>
              <a:t>Coors (Adolph) 'B'            	23.02 	10.00%		29.52%	</a:t>
            </a:r>
          </a:p>
          <a:p>
            <a:pPr marL="0" indent="0" eaLnBrk="1" fontAlgn="auto" hangingPunct="1">
              <a:spcAft>
                <a:spcPts val="0"/>
              </a:spcAft>
              <a:buFont typeface="Wingdings"/>
              <a:buNone/>
              <a:defRPr/>
            </a:pPr>
            <a:r>
              <a:rPr lang="en-US" sz="2900" dirty="0">
                <a:ea typeface="+mn-ea"/>
                <a:cs typeface="+mn-cs"/>
              </a:rPr>
              <a:t>PepsiCo, Inc.                 	33.00 	10.50%		31.35%	</a:t>
            </a:r>
          </a:p>
          <a:p>
            <a:pPr marL="0" indent="0" eaLnBrk="1" fontAlgn="auto" hangingPunct="1">
              <a:spcAft>
                <a:spcPts val="0"/>
              </a:spcAft>
              <a:buFont typeface="Wingdings"/>
              <a:buNone/>
              <a:defRPr/>
            </a:pPr>
            <a:r>
              <a:rPr lang="en-US" sz="2900" dirty="0">
                <a:ea typeface="+mn-ea"/>
                <a:cs typeface="+mn-cs"/>
              </a:rPr>
              <a:t>Coca-Cola                     	44.33 	19.00%		35.51%	</a:t>
            </a:r>
          </a:p>
          <a:p>
            <a:pPr marL="0" indent="0" eaLnBrk="1" fontAlgn="auto" hangingPunct="1">
              <a:spcAft>
                <a:spcPts val="0"/>
              </a:spcAft>
              <a:buFont typeface="Wingdings"/>
              <a:buNone/>
              <a:defRPr/>
            </a:pPr>
            <a:r>
              <a:rPr lang="en-US" sz="2900" dirty="0">
                <a:ea typeface="+mn-ea"/>
                <a:cs typeface="+mn-cs"/>
              </a:rPr>
              <a:t>Boston Beer 'A'               	10.59 	17.13%		39.58%	</a:t>
            </a:r>
          </a:p>
          <a:p>
            <a:pPr marL="0" indent="0" eaLnBrk="1" fontAlgn="auto" hangingPunct="1">
              <a:spcAft>
                <a:spcPts val="0"/>
              </a:spcAft>
              <a:buFont typeface="Wingdings"/>
              <a:buNone/>
              <a:defRPr/>
            </a:pPr>
            <a:r>
              <a:rPr lang="en-US" sz="2900" dirty="0">
                <a:ea typeface="+mn-ea"/>
                <a:cs typeface="+mn-cs"/>
              </a:rPr>
              <a:t>Whitman Corp.                 	25.19 	11.50%		44.26%	</a:t>
            </a:r>
          </a:p>
          <a:p>
            <a:pPr marL="0" indent="0" eaLnBrk="1" fontAlgn="auto" hangingPunct="1">
              <a:spcAft>
                <a:spcPts val="0"/>
              </a:spcAft>
              <a:buFont typeface="Wingdings"/>
              <a:buNone/>
              <a:defRPr/>
            </a:pPr>
            <a:r>
              <a:rPr lang="en-US" sz="2900" dirty="0" err="1">
                <a:ea typeface="+mn-ea"/>
                <a:cs typeface="+mn-cs"/>
              </a:rPr>
              <a:t>Mondavi</a:t>
            </a:r>
            <a:r>
              <a:rPr lang="en-US" sz="2900" dirty="0">
                <a:ea typeface="+mn-ea"/>
                <a:cs typeface="+mn-cs"/>
              </a:rPr>
              <a:t> (Robert) 'A'        16.47 	14.00%		45.84%	</a:t>
            </a:r>
          </a:p>
          <a:p>
            <a:pPr marL="0" indent="0" eaLnBrk="1" fontAlgn="auto" hangingPunct="1">
              <a:spcAft>
                <a:spcPts val="0"/>
              </a:spcAft>
              <a:buFont typeface="Wingdings"/>
              <a:buNone/>
              <a:defRPr/>
            </a:pPr>
            <a:r>
              <a:rPr lang="en-US" sz="2900" dirty="0">
                <a:ea typeface="+mn-ea"/>
                <a:cs typeface="+mn-cs"/>
              </a:rPr>
              <a:t>Coca-Cola Enterprises       37.14 	27.00%		51.34%</a:t>
            </a:r>
          </a:p>
          <a:p>
            <a:pPr marL="0" indent="0" eaLnBrk="1" fontAlgn="auto" hangingPunct="1">
              <a:spcAft>
                <a:spcPts val="0"/>
              </a:spcAft>
              <a:buFont typeface="Wingdings"/>
              <a:buNone/>
              <a:defRPr/>
            </a:pPr>
            <a:r>
              <a:rPr lang="en-US" sz="2900" dirty="0">
                <a:ea typeface="+mn-ea"/>
                <a:cs typeface="+mn-cs"/>
              </a:rPr>
              <a:t>Hansen Natural Corp           9.70 	17.00%		62.45%</a:t>
            </a:r>
            <a:r>
              <a:rPr lang="en-US" dirty="0">
                <a:ea typeface="+mn-ea"/>
                <a:cs typeface="+mn-cs"/>
              </a:rPr>
              <a:t>		</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55</a:t>
            </a:fld>
            <a:endParaRPr lang="en-US" altLang="en-US" sz="1200">
              <a:solidFill>
                <a:srgbClr val="FFFFFF"/>
              </a:solidFill>
            </a:endParaRPr>
          </a:p>
        </p:txBody>
      </p:sp>
    </p:spTree>
    <p:extLst>
      <p:ext uri="{BB962C8B-B14F-4D97-AF65-F5344CB8AC3E}">
        <p14:creationId xmlns:p14="http://schemas.microsoft.com/office/powerpoint/2010/main" val="10332451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56</a:t>
            </a:fld>
            <a:endParaRPr lang="en-US" altLang="en-US" sz="1200">
              <a:solidFill>
                <a:srgbClr val="FFFFFF"/>
              </a:solidFill>
            </a:endParaRPr>
          </a:p>
        </p:txBody>
      </p:sp>
    </p:spTree>
    <p:extLst>
      <p:ext uri="{BB962C8B-B14F-4D97-AF65-F5344CB8AC3E}">
        <p14:creationId xmlns:p14="http://schemas.microsoft.com/office/powerpoint/2010/main" val="6985252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2: Statistical Controls</a:t>
            </a:r>
            <a:br>
              <a:rPr lang="en-US" dirty="0">
                <a:ea typeface="+mj-ea"/>
                <a:cs typeface="+mj-cs"/>
              </a:rPr>
            </a:br>
            <a:r>
              <a:rPr lang="en-US" dirty="0">
                <a:ea typeface="+mj-ea"/>
                <a:cs typeface="+mj-cs"/>
              </a:rPr>
              <a:t> Comparing PE ratios across Telecom companies</a:t>
            </a: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1054" name="Worksheet" r:id="rId4" imgW="4724400" imgH="4305300" progId="Excel.Sheet.8">
                  <p:embed/>
                </p:oleObj>
              </mc:Choice>
              <mc:Fallback>
                <p:oleObj name="Worksheet" r:id="rId4" imgW="4724400" imgH="43053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57</a:t>
            </a:fld>
            <a:endParaRPr lang="en-US" altLang="en-US" sz="1200">
              <a:solidFill>
                <a:srgbClr val="FFFFFF"/>
              </a:solidFill>
            </a:endParaRPr>
          </a:p>
        </p:txBody>
      </p:sp>
    </p:spTree>
    <p:extLst>
      <p:ext uri="{BB962C8B-B14F-4D97-AF65-F5344CB8AC3E}">
        <p14:creationId xmlns:p14="http://schemas.microsoft.com/office/powerpoint/2010/main" val="2098147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Dependent variable is:	PE	 </a:t>
            </a:r>
          </a:p>
          <a:p>
            <a:pPr marL="0" indent="0" eaLnBrk="1" hangingPunct="1">
              <a:buFont typeface="Wingdings" charset="2"/>
              <a:buNone/>
            </a:pPr>
            <a:r>
              <a:rPr lang="en-US" altLang="en-US">
                <a:ea typeface="ＭＳ Ｐゴシック" charset="-128"/>
              </a:rPr>
              <a:t>R squared = 66.2%     R squared (adjusted) = 63.1%</a:t>
            </a:r>
          </a:p>
          <a:p>
            <a:pPr marL="319088" lvl="1" indent="0" eaLnBrk="1" hangingPunct="1">
              <a:buFont typeface="Wingdings 2" charset="2"/>
              <a:buNone/>
            </a:pPr>
            <a:r>
              <a:rPr lang="en-US" altLang="en-US">
                <a:ea typeface="ＭＳ Ｐゴシック" charset="-128"/>
              </a:rPr>
              <a:t>Variable		Coefficient	SE	t-ratio	Probability</a:t>
            </a:r>
          </a:p>
          <a:p>
            <a:pPr marL="319088" lvl="1" indent="0" eaLnBrk="1" hangingPunct="1">
              <a:buFont typeface="Wingdings 2" charset="2"/>
              <a:buNone/>
            </a:pPr>
            <a:r>
              <a:rPr lang="en-US" altLang="en-US">
                <a:ea typeface="ＭＳ Ｐゴシック" charset="-128"/>
              </a:rPr>
              <a:t>Constant		13.1151	3.471	3.78	0.0010</a:t>
            </a:r>
          </a:p>
          <a:p>
            <a:pPr marL="319088" lvl="1" indent="0" eaLnBrk="1" hangingPunct="1">
              <a:buFont typeface="Wingdings 2" charset="2"/>
              <a:buNone/>
            </a:pPr>
            <a:r>
              <a:rPr lang="en-US" altLang="en-US">
                <a:ea typeface="ＭＳ Ｐゴシック" charset="-128"/>
              </a:rPr>
              <a:t>Growth rate	121.223	19.27	6.29	 ≤ 0.0001</a:t>
            </a:r>
          </a:p>
          <a:p>
            <a:pPr marL="319088" lvl="1" indent="0" eaLnBrk="1" hangingPunct="1">
              <a:buFont typeface="Wingdings 2" charset="2"/>
              <a:buNone/>
            </a:pPr>
            <a:r>
              <a:rPr lang="en-US" altLang="en-US">
                <a:ea typeface="ＭＳ Ｐゴシック" charset="-128"/>
              </a:rPr>
              <a:t>Emerging Market 	-13.8531	3.606	-3.84	0.0009</a:t>
            </a:r>
          </a:p>
          <a:p>
            <a:pPr marL="0" indent="0" eaLnBrk="1" hangingPunct="1">
              <a:buFont typeface="Wingdings" charset="2"/>
              <a:buNone/>
            </a:pPr>
            <a:r>
              <a:rPr lang="en-US" altLang="en-US">
                <a:ea typeface="ＭＳ Ｐゴシック" charset="-128"/>
              </a:rPr>
              <a:t>Emerging Market is a dummy: 	1 if emerging market</a:t>
            </a:r>
          </a:p>
          <a:p>
            <a:pPr marL="0" indent="0" eaLnBrk="1" hangingPunct="1">
              <a:buFont typeface="Wingdings" charset="2"/>
              <a:buNone/>
            </a:pPr>
            <a:r>
              <a:rPr lang="en-US" altLang="en-US">
                <a:ea typeface="ＭＳ Ｐゴシック" charset="-128"/>
              </a:rPr>
              <a:t>		         			0 if not</a:t>
            </a:r>
          </a:p>
          <a:p>
            <a:pPr marL="0" indent="0" eaLnBrk="1" hangingPunct="1"/>
            <a:endParaRPr lang="en-US" altLang="en-US">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58</a:t>
            </a:fld>
            <a:endParaRPr lang="en-US" altLang="en-US" sz="1200">
              <a:solidFill>
                <a:srgbClr val="FFFFFF"/>
              </a:solidFill>
            </a:endParaRPr>
          </a:p>
        </p:txBody>
      </p:sp>
    </p:spTree>
    <p:extLst>
      <p:ext uri="{BB962C8B-B14F-4D97-AF65-F5344CB8AC3E}">
        <p14:creationId xmlns:p14="http://schemas.microsoft.com/office/powerpoint/2010/main" val="11020572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r>
              <a:rPr lang="en-US" altLang="en-US" u="sng">
                <a:ea typeface="ＭＳ Ｐゴシック" charset="-128"/>
              </a:rPr>
              <a:t>Bottom line</a:t>
            </a:r>
            <a:r>
              <a:rPr lang="en-US" altLang="en-US">
                <a:ea typeface="ＭＳ Ｐゴシック" charset="-128"/>
              </a:rPr>
              <a:t>: Just because a company trades at a low PE ratio does not make it cheap. </a:t>
            </a:r>
          </a:p>
          <a:p>
            <a:pPr eaLnBrk="1" hangingPunct="1"/>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59</a:t>
            </a:fld>
            <a:endParaRPr lang="en-US" altLang="en-US" sz="1200">
              <a:solidFill>
                <a:srgbClr val="FFFFFF"/>
              </a:solidFill>
            </a:endParaRPr>
          </a:p>
        </p:txBody>
      </p:sp>
    </p:spTree>
    <p:extLst>
      <p:ext uri="{BB962C8B-B14F-4D97-AF65-F5344CB8AC3E}">
        <p14:creationId xmlns:p14="http://schemas.microsoft.com/office/powerpoint/2010/main" val="20232874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a:ea typeface="+mj-ea"/>
                <a:cs typeface="+mj-cs"/>
              </a:rPr>
              <a:t>3: An Eyeballing Exercise </a:t>
            </a:r>
            <a:br>
              <a:rPr lang="en-US" dirty="0">
                <a:ea typeface="+mj-ea"/>
                <a:cs typeface="+mj-cs"/>
              </a:rPr>
            </a:br>
            <a:r>
              <a:rPr lang="en-US" dirty="0">
                <a:ea typeface="+mj-ea"/>
                <a:cs typeface="+mj-cs"/>
              </a:rPr>
              <a:t>PBV Ratios across European Banks in 2010</a:t>
            </a: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60</a:t>
            </a:fld>
            <a:endParaRPr lang="en-US" altLang="en-US" sz="1200">
              <a:solidFill>
                <a:srgbClr val="FFFFFF"/>
              </a:solidFill>
            </a:endParaRPr>
          </a:p>
        </p:txBody>
      </p:sp>
    </p:spTree>
    <p:extLst>
      <p:ext uri="{BB962C8B-B14F-4D97-AF65-F5344CB8AC3E}">
        <p14:creationId xmlns:p14="http://schemas.microsoft.com/office/powerpoint/2010/main" val="455993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a:ea typeface="+mn-ea"/>
              </a:rPr>
              <a:t>Undervalued stocks</a:t>
            </a:r>
            <a:r>
              <a:rPr lang="en-US" dirty="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u="sng" dirty="0">
                <a:ea typeface="+mn-ea"/>
              </a:rPr>
              <a:t>Overvalued stocks</a:t>
            </a:r>
            <a:r>
              <a:rPr lang="en-US" dirty="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61</a:t>
            </a:fld>
            <a:endParaRPr lang="en-US" altLang="en-US" sz="1200">
              <a:solidFill>
                <a:srgbClr val="FFFFFF"/>
              </a:solidFill>
            </a:endParaRPr>
          </a:p>
        </p:txBody>
      </p:sp>
    </p:spTree>
    <p:extLst>
      <p:ext uri="{BB962C8B-B14F-4D97-AF65-F5344CB8AC3E}">
        <p14:creationId xmlns:p14="http://schemas.microsoft.com/office/powerpoint/2010/main" val="44574154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Statistical Alternative</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a:ea typeface="+mn-ea"/>
              </a:rPr>
              <a:t>	PBV = 	2.27	+	3.63 ROE	- 	2.68 </a:t>
            </a:r>
            <a:r>
              <a:rPr lang="en-US" dirty="0" err="1">
                <a:ea typeface="+mn-ea"/>
              </a:rPr>
              <a:t>Std</a:t>
            </a:r>
            <a:r>
              <a:rPr lang="en-US" dirty="0">
                <a:ea typeface="+mn-ea"/>
              </a:rPr>
              <a:t> </a:t>
            </a:r>
            <a:r>
              <a:rPr lang="en-US" dirty="0" err="1">
                <a:ea typeface="+mn-ea"/>
              </a:rPr>
              <a:t>dev</a:t>
            </a:r>
            <a:endParaRPr lang="en-US" dirty="0">
              <a:ea typeface="+mn-ea"/>
            </a:endParaRPr>
          </a:p>
          <a:p>
            <a:pPr marL="320040" lvl="1" indent="0" eaLnBrk="1" fontAlgn="auto" hangingPunct="1">
              <a:spcAft>
                <a:spcPts val="0"/>
              </a:spcAft>
              <a:buFont typeface="Wingdings 2"/>
              <a:buNone/>
              <a:defRPr/>
            </a:pPr>
            <a:r>
              <a:rPr lang="en-US" dirty="0">
                <a:ea typeface="+mn-ea"/>
              </a:rPr>
              <a:t>		(5.56)		(3.32)			(2.33)</a:t>
            </a:r>
          </a:p>
          <a:p>
            <a:pPr marL="0" indent="0" eaLnBrk="1" fontAlgn="auto" hangingPunct="1">
              <a:spcAft>
                <a:spcPts val="0"/>
              </a:spcAft>
              <a:buFont typeface="Wingdings"/>
              <a:buNone/>
              <a:defRPr/>
            </a:pPr>
            <a:r>
              <a:rPr lang="en-US" dirty="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62</a:t>
            </a:fld>
            <a:endParaRPr lang="en-US" altLang="en-US" sz="1200">
              <a:solidFill>
                <a:srgbClr val="FFFFFF"/>
              </a:solidFill>
            </a:endParaRPr>
          </a:p>
        </p:txBody>
      </p:sp>
    </p:spTree>
    <p:extLst>
      <p:ext uri="{BB962C8B-B14F-4D97-AF65-F5344CB8AC3E}">
        <p14:creationId xmlns:p14="http://schemas.microsoft.com/office/powerpoint/2010/main" val="1112835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63</a:t>
            </a:fld>
            <a:endParaRPr lang="en-US" altLang="en-US" sz="1200">
              <a:solidFill>
                <a:srgbClr val="FFFFFF"/>
              </a:solidFill>
            </a:endParaRPr>
          </a:p>
        </p:txBody>
      </p:sp>
    </p:spTree>
    <p:extLst>
      <p:ext uri="{BB962C8B-B14F-4D97-AF65-F5344CB8AC3E}">
        <p14:creationId xmlns:p14="http://schemas.microsoft.com/office/powerpoint/2010/main" val="903268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dirty="0">
                <a:ea typeface="ＭＳ Ｐゴシック" charset="-128"/>
              </a:rPr>
              <a:t>4: More Statistics and a Larger Sample</a:t>
            </a:r>
            <a:br>
              <a:rPr lang="en-US" altLang="en-US" sz="2400" dirty="0">
                <a:ea typeface="ＭＳ Ｐゴシック" charset="-128"/>
              </a:rPr>
            </a:br>
            <a:r>
              <a:rPr lang="en-US" altLang="en-US" sz="2400" dirty="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64</a:t>
            </a:fld>
            <a:endParaRPr lang="en-US" altLang="en-US" sz="1200">
              <a:solidFill>
                <a:srgbClr val="FFFFFF"/>
              </a:solidFill>
            </a:endParaRPr>
          </a:p>
        </p:txBody>
      </p:sp>
    </p:spTree>
    <p:extLst>
      <p:ext uri="{BB962C8B-B14F-4D97-AF65-F5344CB8AC3E}">
        <p14:creationId xmlns:p14="http://schemas.microsoft.com/office/powerpoint/2010/main" val="1516720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65</a:t>
            </a:fld>
            <a:endParaRPr lang="en-US" altLang="en-US" sz="1200">
              <a:solidFill>
                <a:srgbClr val="FFFFFF"/>
              </a:solidFill>
            </a:endParaRPr>
          </a:p>
        </p:txBody>
      </p:sp>
    </p:spTree>
    <p:extLst>
      <p:ext uri="{BB962C8B-B14F-4D97-AF65-F5344CB8AC3E}">
        <p14:creationId xmlns:p14="http://schemas.microsoft.com/office/powerpoint/2010/main" val="1574341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66</a:t>
            </a:fld>
            <a:endParaRPr lang="en-US" altLang="en-US" sz="1200">
              <a:solidFill>
                <a:srgbClr val="FFFFFF"/>
              </a:solidFill>
            </a:endParaRPr>
          </a:p>
        </p:txBody>
      </p:sp>
    </p:spTree>
    <p:extLst>
      <p:ext uri="{BB962C8B-B14F-4D97-AF65-F5344CB8AC3E}">
        <p14:creationId xmlns:p14="http://schemas.microsoft.com/office/powerpoint/2010/main" val="13434996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67</a:t>
            </a:fld>
            <a:endParaRPr lang="en-US" altLang="en-US" sz="1200">
              <a:solidFill>
                <a:srgbClr val="FFFFFF"/>
              </a:solidFill>
            </a:endParaRPr>
          </a:p>
        </p:txBody>
      </p:sp>
    </p:spTree>
    <p:extLst>
      <p:ext uri="{BB962C8B-B14F-4D97-AF65-F5344CB8AC3E}">
        <p14:creationId xmlns:p14="http://schemas.microsoft.com/office/powerpoint/2010/main" val="18397601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152400" y="228600"/>
            <a:ext cx="8763000" cy="838200"/>
          </a:xfrm>
        </p:spPr>
        <p:txBody>
          <a:bodyPr>
            <a:noAutofit/>
          </a:bodyPr>
          <a:lstStyle/>
          <a:p>
            <a:pPr eaLnBrk="1" hangingPunct="1"/>
            <a:r>
              <a:rPr lang="en-US" altLang="en-US" sz="2800" dirty="0">
                <a:ea typeface="ＭＳ Ｐゴシック" charset="-128"/>
              </a:rPr>
              <a:t>Updated PBV Ratios – Largest Market Cap US companies</a:t>
            </a:r>
            <a:br>
              <a:rPr lang="en-US" altLang="en-US" sz="2800" dirty="0">
                <a:ea typeface="ＭＳ Ｐゴシック" charset="-128"/>
              </a:rPr>
            </a:br>
            <a:r>
              <a:rPr lang="en-US" altLang="en-US" sz="2800" dirty="0">
                <a:ea typeface="ＭＳ Ｐゴシック" charset="-128"/>
              </a:rPr>
              <a:t>Updated to January 2019</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59F5D7-9B87-6C4F-9D6E-503E3EBC18A4}" type="slidenum">
              <a:rPr lang="en-US" altLang="en-US" sz="1200">
                <a:solidFill>
                  <a:srgbClr val="FFFFFF"/>
                </a:solidFill>
              </a:rPr>
              <a:pPr>
                <a:lnSpc>
                  <a:spcPct val="80000"/>
                </a:lnSpc>
              </a:pPr>
              <a:t>68</a:t>
            </a:fld>
            <a:endParaRPr lang="en-US" altLang="en-US" sz="1200">
              <a:solidFill>
                <a:srgbClr val="FFFFFF"/>
              </a:solidFill>
            </a:endParaRPr>
          </a:p>
        </p:txBody>
      </p:sp>
      <p:sp>
        <p:nvSpPr>
          <p:cNvPr id="154628" name="Content Placeholder 1"/>
          <p:cNvSpPr>
            <a:spLocks noGrp="1"/>
          </p:cNvSpPr>
          <p:nvPr>
            <p:ph sz="quarter" idx="1"/>
          </p:nvPr>
        </p:nvSpPr>
        <p:spPr>
          <a:xfrm>
            <a:off x="612775" y="1600200"/>
            <a:ext cx="8153400" cy="4495800"/>
          </a:xfrm>
        </p:spPr>
        <p:txBody>
          <a:bodyPr/>
          <a:lstStyle/>
          <a:p>
            <a:endParaRPr lang="en-US" altLang="en-US" dirty="0">
              <a:ea typeface="ＭＳ Ｐゴシック" charset="-128"/>
            </a:endParaRPr>
          </a:p>
          <a:p>
            <a:endParaRPr lang="en-US" altLang="en-US" dirty="0">
              <a:ea typeface="ＭＳ Ｐゴシック" charset="-128"/>
            </a:endParaRPr>
          </a:p>
          <a:p>
            <a:endParaRPr lang="en-US" altLang="en-US" dirty="0">
              <a:ea typeface="ＭＳ Ｐゴシック" charset="-128"/>
            </a:endParaRPr>
          </a:p>
        </p:txBody>
      </p:sp>
      <p:pic>
        <p:nvPicPr>
          <p:cNvPr id="2" name="Picture 1">
            <a:extLst>
              <a:ext uri="{FF2B5EF4-FFF2-40B4-BE49-F238E27FC236}">
                <a16:creationId xmlns:a16="http://schemas.microsoft.com/office/drawing/2014/main" id="{BD77BE80-350E-0842-A747-632DC22C78E6}"/>
              </a:ext>
            </a:extLst>
          </p:cNvPr>
          <p:cNvPicPr>
            <a:picLocks noChangeAspect="1"/>
          </p:cNvPicPr>
          <p:nvPr/>
        </p:nvPicPr>
        <p:blipFill>
          <a:blip r:embed="rId3"/>
          <a:stretch>
            <a:fillRect/>
          </a:stretch>
        </p:blipFill>
        <p:spPr>
          <a:xfrm>
            <a:off x="990600" y="1603512"/>
            <a:ext cx="7162800" cy="4644887"/>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5: Overlooked fundamentals?</a:t>
            </a:r>
            <a:br>
              <a:rPr lang="en-US">
                <a:ea typeface="+mj-ea"/>
                <a:cs typeface="+mj-cs"/>
              </a:rPr>
            </a:br>
            <a:r>
              <a:rPr lang="en-US">
                <a:ea typeface="+mj-ea"/>
                <a:cs typeface="+mj-cs"/>
              </a:rPr>
              <a:t>EV/EBITDA Multiple for Trucking Companies</a:t>
            </a: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2800" dirty="0">
                <a:ea typeface="ＭＳ Ｐゴシック" charset="-128"/>
              </a:rPr>
              <a:t>Example 6: Pricing across time</a:t>
            </a:r>
            <a:br>
              <a:rPr lang="en-US" altLang="en-US" sz="2800" dirty="0">
                <a:ea typeface="ＭＳ Ｐゴシック" charset="-128"/>
              </a:rPr>
            </a:br>
            <a:r>
              <a:rPr lang="en-US" altLang="en-US" sz="2800" dirty="0">
                <a:ea typeface="ＭＳ Ｐゴシック" charset="-128"/>
              </a:rPr>
              <a:t>Price to Sales Multiples: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What a difference two years can make: Grocery Stores - US in January 2009</a:t>
            </a: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Steady State?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a:ea typeface="ＭＳ Ｐゴシック" charset="-128"/>
              </a:rPr>
              <a:t>There is a new kid in town: 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74</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dirty="0">
                <a:ea typeface="ＭＳ Ｐゴシック" charset="-128"/>
              </a:rPr>
              <a:t>Example 7: Desperation Time</a:t>
            </a:r>
            <a:br>
              <a:rPr lang="en-US" altLang="en-US" sz="2800" dirty="0">
                <a:ea typeface="ＭＳ Ｐゴシック" charset="-128"/>
              </a:rPr>
            </a:br>
            <a:r>
              <a:rPr lang="en-US" altLang="en-US" sz="2800" dirty="0">
                <a:ea typeface="ＭＳ Ｐゴシック" charset="-128"/>
              </a:rPr>
              <a:t>Nothing</a:t>
            </a:r>
            <a:r>
              <a:rPr lang="ja-JP" altLang="en-US" sz="2800" dirty="0">
                <a:ea typeface="ＭＳ Ｐゴシック" charset="-128"/>
              </a:rPr>
              <a:t>’</a:t>
            </a:r>
            <a:r>
              <a:rPr lang="en-US" altLang="ja-JP" sz="2800" dirty="0">
                <a:ea typeface="ＭＳ Ｐゴシック" charset="-128"/>
              </a:rPr>
              <a:t>s working!!! Internet Stocks in early 2000..</a:t>
            </a:r>
            <a:endParaRPr lang="en-US" altLang="en-US" sz="2800"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PS Ratios and Margins are not highly correlated</a:t>
            </a: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Regressing PS ratios against current margins yields the following</a:t>
            </a:r>
          </a:p>
          <a:p>
            <a:pPr marL="365125" lvl="1" indent="0" eaLnBrk="1" hangingPunct="1">
              <a:buFont typeface="Wingdings 2" charset="2"/>
              <a:buNone/>
            </a:pPr>
            <a:r>
              <a:rPr lang="en-US" altLang="en-US" dirty="0">
                <a:ea typeface="ＭＳ Ｐゴシック" charset="-128"/>
              </a:rPr>
              <a:t>PS = 81.36 	- 7.54(Net Margin)	R2 = 0.04</a:t>
            </a:r>
          </a:p>
          <a:p>
            <a:pPr marL="365125" lvl="1" indent="0" eaLnBrk="1" hangingPunct="1">
              <a:buFont typeface="Wingdings 2" charset="2"/>
              <a:buNone/>
            </a:pPr>
            <a:r>
              <a:rPr lang="en-US" altLang="en-US" dirty="0">
                <a:ea typeface="ＭＳ Ｐゴシック" charset="-128"/>
              </a:rPr>
              <a:t>		(0.49)</a:t>
            </a:r>
          </a:p>
          <a:p>
            <a:pPr eaLnBrk="1" hangingPunct="1"/>
            <a:r>
              <a:rPr lang="en-US" altLang="en-US" dirty="0">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Solution 1: Use proxies for survival and growth: Amazon in early 2000</a:t>
            </a: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a:ea typeface="+mn-ea"/>
                <a:cs typeface="+mn-cs"/>
              </a:rPr>
              <a:t>PS = 30.61 - 2.77 </a:t>
            </a:r>
            <a:r>
              <a:rPr lang="en-US" dirty="0" err="1">
                <a:ea typeface="+mn-ea"/>
                <a:cs typeface="+mn-cs"/>
              </a:rPr>
              <a:t>ln</a:t>
            </a:r>
            <a:r>
              <a:rPr lang="en-US" dirty="0">
                <a:ea typeface="+mn-ea"/>
                <a:cs typeface="+mn-cs"/>
              </a:rPr>
              <a:t>(Rev) + 6.42 (Rev Growth) + 5.11 (Cash/Rev)</a:t>
            </a:r>
          </a:p>
          <a:p>
            <a:pPr marL="0" indent="0" eaLnBrk="1" fontAlgn="auto" hangingPunct="1">
              <a:spcAft>
                <a:spcPts val="0"/>
              </a:spcAft>
              <a:buFont typeface="Wingdings"/>
              <a:buNone/>
              <a:defRPr/>
            </a:pPr>
            <a:r>
              <a:rPr lang="en-US" dirty="0">
                <a:ea typeface="+mn-ea"/>
                <a:cs typeface="+mn-cs"/>
              </a:rPr>
              <a:t>		(0.66)		(2.63)		(3.49)	</a:t>
            </a:r>
          </a:p>
          <a:p>
            <a:pPr marL="0" indent="0" eaLnBrk="1" fontAlgn="auto" hangingPunct="1">
              <a:spcAft>
                <a:spcPts val="0"/>
              </a:spcAft>
              <a:buFont typeface="Wingdings"/>
              <a:buNone/>
              <a:defRPr/>
            </a:pPr>
            <a:r>
              <a:rPr lang="en-US" dirty="0">
                <a:ea typeface="+mn-ea"/>
                <a:cs typeface="+mn-cs"/>
              </a:rPr>
              <a:t>R squared = 31.8%</a:t>
            </a:r>
          </a:p>
          <a:p>
            <a:pPr marL="320040" indent="-320040" eaLnBrk="1" fontAlgn="auto" hangingPunct="1">
              <a:spcAft>
                <a:spcPts val="0"/>
              </a:spcAft>
              <a:buFont typeface="Wingdings"/>
              <a:buChar char=""/>
              <a:defRPr/>
            </a:pPr>
            <a:r>
              <a:rPr lang="en-US" dirty="0">
                <a:ea typeface="+mn-ea"/>
                <a:cs typeface="+mn-cs"/>
              </a:rPr>
              <a:t>Predicted PS = 30.61 - 2.77(7.1039) + 6.42(1.9946) + 5.11 (.3069) = 30.42</a:t>
            </a:r>
          </a:p>
          <a:p>
            <a:pPr marL="320040" indent="-320040" eaLnBrk="1" fontAlgn="auto" hangingPunct="1">
              <a:spcAft>
                <a:spcPts val="0"/>
              </a:spcAft>
              <a:buFont typeface="Wingdings"/>
              <a:buChar char=""/>
              <a:defRPr/>
            </a:pPr>
            <a:r>
              <a:rPr lang="en-US" dirty="0">
                <a:ea typeface="+mn-ea"/>
                <a:cs typeface="+mn-cs"/>
              </a:rPr>
              <a:t>Actual PS = 25.63</a:t>
            </a:r>
          </a:p>
          <a:p>
            <a:pPr marL="0" indent="0" algn="ctr" eaLnBrk="1" fontAlgn="auto" hangingPunct="1">
              <a:spcAft>
                <a:spcPts val="0"/>
              </a:spcAft>
              <a:buFont typeface="Wingdings"/>
              <a:buNone/>
              <a:defRPr/>
            </a:pPr>
            <a:r>
              <a:rPr lang="en-US" dirty="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Use forward multiples</a:t>
            </a:r>
            <a:br>
              <a:rPr lang="en-US" altLang="en-US">
                <a:ea typeface="ＭＳ Ｐゴシック" charset="-128"/>
              </a:rPr>
            </a:br>
            <a:r>
              <a:rPr lang="en-US" altLang="en-US">
                <a:ea typeface="ＭＳ Ｐゴシック" charset="-128"/>
              </a:rPr>
              <a:t>Watch out for bumps in the road (Tesla)</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79</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Pricing across the entire market: Why not?</a:t>
            </a: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 PE Ratio versus the market</a:t>
            </a:r>
            <a:br>
              <a:rPr lang="en-US" dirty="0">
                <a:ea typeface="+mj-ea"/>
                <a:cs typeface="+mj-cs"/>
              </a:rPr>
            </a:br>
            <a:r>
              <a:rPr lang="en-US" dirty="0">
                <a:ea typeface="+mj-ea"/>
                <a:cs typeface="+mj-cs"/>
              </a:rPr>
              <a:t>PE versus Expected EPS Growth: January 2019</a:t>
            </a: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marL="0" indent="0">
              <a:buFont typeface="Wingdings" charset="0"/>
              <a:buNone/>
              <a:defRPr/>
            </a:pPr>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1822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82</a:t>
            </a:fld>
            <a:endParaRPr lang="en-US" altLang="en-US" sz="1200">
              <a:solidFill>
                <a:srgbClr val="FFFFFF"/>
              </a:solidFill>
            </a:endParaRPr>
          </a:p>
        </p:txBody>
      </p:sp>
      <p:pic>
        <p:nvPicPr>
          <p:cNvPr id="2" name="Picture 1">
            <a:extLst>
              <a:ext uri="{FF2B5EF4-FFF2-40B4-BE49-F238E27FC236}">
                <a16:creationId xmlns:a16="http://schemas.microsoft.com/office/drawing/2014/main" id="{2ADCB374-5B61-7447-8F6C-284A1CE82939}"/>
              </a:ext>
            </a:extLst>
          </p:cNvPr>
          <p:cNvPicPr>
            <a:picLocks noChangeAspect="1"/>
          </p:cNvPicPr>
          <p:nvPr/>
        </p:nvPicPr>
        <p:blipFill>
          <a:blip r:embed="rId3"/>
          <a:stretch>
            <a:fillRect/>
          </a:stretch>
        </p:blipFill>
        <p:spPr>
          <a:xfrm>
            <a:off x="1453356" y="1607804"/>
            <a:ext cx="6237287" cy="5005721"/>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Standard Regression for US stocks - January 2019</a:t>
            </a: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6A3A71BE-CC16-4B45-A5B4-C79232B44BAB}" type="slidenum">
              <a:rPr lang="en-US"/>
              <a:pPr>
                <a:defRPr/>
              </a:pPr>
              <a:t>83</a:t>
            </a:fld>
            <a:endParaRPr lang="en-US" dirty="0"/>
          </a:p>
        </p:txBody>
      </p:sp>
      <p:sp>
        <p:nvSpPr>
          <p:cNvPr id="178182" name="TextBox 3"/>
          <p:cNvSpPr txBox="1">
            <a:spLocks noChangeArrowheads="1"/>
          </p:cNvSpPr>
          <p:nvPr/>
        </p:nvSpPr>
        <p:spPr bwMode="auto">
          <a:xfrm>
            <a:off x="6172200" y="2057400"/>
            <a:ext cx="2743200"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absolute, i.e., 25% is entered as 25)</a:t>
            </a:r>
          </a:p>
        </p:txBody>
      </p:sp>
      <p:sp>
        <p:nvSpPr>
          <p:cNvPr id="3" name="Content Placeholder 2">
            <a:extLst>
              <a:ext uri="{FF2B5EF4-FFF2-40B4-BE49-F238E27FC236}">
                <a16:creationId xmlns:a16="http://schemas.microsoft.com/office/drawing/2014/main" id="{ACF47025-51BE-CF40-811B-248FED358D72}"/>
              </a:ext>
            </a:extLst>
          </p:cNvPr>
          <p:cNvSpPr>
            <a:spLocks noGrp="1"/>
          </p:cNvSpPr>
          <p:nvPr>
            <p:ph sz="quarter" idx="1"/>
          </p:nvPr>
        </p:nvSpPr>
        <p:spPr>
          <a:xfrm>
            <a:off x="876300" y="1743700"/>
            <a:ext cx="7391400" cy="4479234"/>
          </a:xfrm>
        </p:spPr>
        <p:txBody>
          <a:bodyPr/>
          <a:lstStyle/>
          <a:p>
            <a:endParaRPr lang="en-US" dirty="0"/>
          </a:p>
        </p:txBody>
      </p:sp>
      <p:pic>
        <p:nvPicPr>
          <p:cNvPr id="11" name="Picture 10">
            <a:extLst>
              <a:ext uri="{FF2B5EF4-FFF2-40B4-BE49-F238E27FC236}">
                <a16:creationId xmlns:a16="http://schemas.microsoft.com/office/drawing/2014/main" id="{0F1C23F8-46D7-B34D-B782-4A6B641308AB}"/>
              </a:ext>
            </a:extLst>
          </p:cNvPr>
          <p:cNvPicPr>
            <a:picLocks noChangeAspect="1"/>
          </p:cNvPicPr>
          <p:nvPr/>
        </p:nvPicPr>
        <p:blipFill>
          <a:blip r:embed="rId3"/>
          <a:stretch>
            <a:fillRect/>
          </a:stretch>
        </p:blipFill>
        <p:spPr>
          <a:xfrm>
            <a:off x="660544" y="1600199"/>
            <a:ext cx="4597256" cy="1671729"/>
          </a:xfrm>
          <a:prstGeom prst="rect">
            <a:avLst/>
          </a:prstGeom>
        </p:spPr>
      </p:pic>
      <p:pic>
        <p:nvPicPr>
          <p:cNvPr id="13" name="Picture 12">
            <a:extLst>
              <a:ext uri="{FF2B5EF4-FFF2-40B4-BE49-F238E27FC236}">
                <a16:creationId xmlns:a16="http://schemas.microsoft.com/office/drawing/2014/main" id="{C9C44EBC-B3DD-E040-877C-44093B1FE2E9}"/>
              </a:ext>
            </a:extLst>
          </p:cNvPr>
          <p:cNvPicPr>
            <a:picLocks noChangeAspect="1"/>
          </p:cNvPicPr>
          <p:nvPr/>
        </p:nvPicPr>
        <p:blipFill>
          <a:blip r:embed="rId4"/>
          <a:stretch>
            <a:fillRect/>
          </a:stretch>
        </p:blipFill>
        <p:spPr>
          <a:xfrm>
            <a:off x="850972" y="3401698"/>
            <a:ext cx="7607228" cy="3070387"/>
          </a:xfrm>
          <a:prstGeom prst="rect">
            <a:avLst/>
          </a:prstGeom>
        </p:spPr>
      </p:pic>
    </p:spTree>
    <p:extLst>
      <p:ext uri="{BB962C8B-B14F-4D97-AF65-F5344CB8AC3E}">
        <p14:creationId xmlns:p14="http://schemas.microsoft.com/office/powerpoint/2010/main" val="401665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Problems with the regression methodology</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basic regression assumes a linear relationship between PE ratios and the financial proxies, and that might not be appropriate. </a:t>
            </a:r>
          </a:p>
          <a:p>
            <a:pPr eaLnBrk="1" hangingPunct="1">
              <a:lnSpc>
                <a:spcPct val="80000"/>
              </a:lnSpc>
            </a:pPr>
            <a:r>
              <a:rPr lang="en-US" altLang="en-US" sz="2600" dirty="0">
                <a:ea typeface="ＭＳ Ｐゴシック" charset="-128"/>
              </a:rPr>
              <a:t>The basic relationship between PE ratios and financial variables itself might not be stable, and if it shifts from year to year, the predictions from the model may not be reliable. </a:t>
            </a:r>
          </a:p>
          <a:p>
            <a:pPr eaLnBrk="1" hangingPunct="1">
              <a:lnSpc>
                <a:spcPct val="80000"/>
              </a:lnSpc>
            </a:pPr>
            <a:r>
              <a:rPr lang="en-US" altLang="en-US" sz="2600" dirty="0">
                <a:ea typeface="ＭＳ Ｐゴシック" charset="-128"/>
              </a:rPr>
              <a:t>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84</a:t>
            </a:fld>
            <a:endParaRPr lang="en-US" altLang="en-US" sz="1200">
              <a:solidFill>
                <a:srgbClr val="FFFFFF"/>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ECDABEAC-88DA-8244-A2D0-013D294A42A5}" type="slidenum">
              <a:rPr lang="en-US" altLang="en-US" smtClean="0"/>
              <a:pPr/>
              <a:t>85</a:t>
            </a:fld>
            <a:endParaRPr lang="en-US" altLang="en-US"/>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sz="quarter" idx="1"/>
          </p:nvPr>
        </p:nvSpPr>
        <p:spPr/>
        <p:txBody>
          <a:bodyPr/>
          <a:lstStyle/>
          <a:p>
            <a:r>
              <a:rPr lang="en-US" altLang="en-US" sz="2000" dirty="0"/>
              <a:t>When the intercept in a multiple regression is negative, there is the possibility that forecasted values can be negative as well. </a:t>
            </a:r>
          </a:p>
          <a:p>
            <a:r>
              <a:rPr lang="en-US" altLang="en-US" sz="20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2019, this would have yielded the following:</a:t>
            </a:r>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dirty="0"/>
          </a:p>
        </p:txBody>
      </p:sp>
      <p:pic>
        <p:nvPicPr>
          <p:cNvPr id="6" name="Picture 5">
            <a:extLst>
              <a:ext uri="{FF2B5EF4-FFF2-40B4-BE49-F238E27FC236}">
                <a16:creationId xmlns:a16="http://schemas.microsoft.com/office/drawing/2014/main" id="{1ABD530D-1E19-104E-BF6D-43C315609087}"/>
              </a:ext>
            </a:extLst>
          </p:cNvPr>
          <p:cNvPicPr>
            <a:picLocks noChangeAspect="1"/>
          </p:cNvPicPr>
          <p:nvPr/>
        </p:nvPicPr>
        <p:blipFill>
          <a:blip r:embed="rId3"/>
          <a:stretch>
            <a:fillRect/>
          </a:stretch>
        </p:blipFill>
        <p:spPr>
          <a:xfrm>
            <a:off x="1227265" y="3848100"/>
            <a:ext cx="7239000" cy="3184244"/>
          </a:xfrm>
          <a:prstGeom prst="rect">
            <a:avLst/>
          </a:prstGeom>
        </p:spPr>
      </p:pic>
    </p:spTree>
    <p:extLst>
      <p:ext uri="{BB962C8B-B14F-4D97-AF65-F5344CB8AC3E}">
        <p14:creationId xmlns:p14="http://schemas.microsoft.com/office/powerpoint/2010/main" val="4048976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86</a:t>
            </a:fld>
            <a:endParaRPr lang="en-US" altLang="en-US" sz="1200">
              <a:solidFill>
                <a:srgbClr val="FFFFFF"/>
              </a:solidFill>
            </a:endParaRPr>
          </a:p>
        </p:txBody>
      </p:sp>
      <p:pic>
        <p:nvPicPr>
          <p:cNvPr id="7" name="Content Placeholder 6">
            <a:extLst>
              <a:ext uri="{FF2B5EF4-FFF2-40B4-BE49-F238E27FC236}">
                <a16:creationId xmlns:a16="http://schemas.microsoft.com/office/drawing/2014/main" id="{6BA0ACBB-AAEC-8E4F-86F8-17B748DF50C2}"/>
              </a:ext>
            </a:extLst>
          </p:cNvPr>
          <p:cNvPicPr>
            <a:picLocks noGrp="1" noChangeAspect="1"/>
          </p:cNvPicPr>
          <p:nvPr>
            <p:ph sz="quarter" idx="1"/>
          </p:nvPr>
        </p:nvPicPr>
        <p:blipFill>
          <a:blip r:embed="rId3"/>
          <a:stretch>
            <a:fillRect/>
          </a:stretch>
        </p:blipFill>
        <p:spPr>
          <a:xfrm>
            <a:off x="838200" y="1624885"/>
            <a:ext cx="7239000" cy="5188292"/>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you were given the following information for Disney. The firm has an expected growth rate of 15%, a beta of 1.25 and a 20% dividend payout ratio. Based upon the regression, estimate the predicted PE ratio for Disney. </a:t>
            </a:r>
          </a:p>
          <a:p>
            <a:pPr marL="640080" lvl="1" indent="-274320" eaLnBrk="1" fontAlgn="auto" hangingPunct="1">
              <a:spcAft>
                <a:spcPts val="0"/>
              </a:spcAft>
              <a:buFont typeface="Wingdings 2"/>
              <a:buChar char=""/>
              <a:defRPr/>
            </a:pPr>
            <a:r>
              <a:rPr lang="en-US" dirty="0">
                <a:ea typeface="+mn-ea"/>
              </a:rPr>
              <a:t>Predicted PE = 1.208 (1.25) +0.235  (20)+1.373 (15) =26.8</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Disney is actually trading at 25 times earnings. What does the predicted PE tell you?</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Assume now that you value Disney against just its peer group. Will you come to the same valuation judgment as you did when you looked at it relative to the market? Why or why not?</a:t>
            </a: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87</a:t>
            </a:fld>
            <a:endParaRPr lang="en-US" altLang="en-US" sz="1200">
              <a:solidFill>
                <a:srgbClr val="FFFFF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88</a:t>
            </a:fld>
            <a:endParaRPr lang="en-US" altLang="en-US" sz="120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09293406"/>
              </p:ext>
            </p:extLst>
          </p:nvPr>
        </p:nvGraphicFramePr>
        <p:xfrm>
          <a:off x="2389700" y="1600196"/>
          <a:ext cx="4599549" cy="5222054"/>
        </p:xfrm>
        <a:graphic>
          <a:graphicData uri="http://schemas.openxmlformats.org/drawingml/2006/table">
            <a:tbl>
              <a:tblPr>
                <a:tableStyleId>{5C22544A-7EE6-4342-B048-85BDC9FD1C3A}</a:tableStyleId>
              </a:tblPr>
              <a:tblGrid>
                <a:gridCol w="561975">
                  <a:extLst>
                    <a:ext uri="{9D8B030D-6E8A-4147-A177-3AD203B41FA5}">
                      <a16:colId xmlns:a16="http://schemas.microsoft.com/office/drawing/2014/main" val="20000"/>
                    </a:ext>
                  </a:extLst>
                </a:gridCol>
                <a:gridCol w="2801229">
                  <a:extLst>
                    <a:ext uri="{9D8B030D-6E8A-4147-A177-3AD203B41FA5}">
                      <a16:colId xmlns:a16="http://schemas.microsoft.com/office/drawing/2014/main" val="20001"/>
                    </a:ext>
                  </a:extLst>
                </a:gridCol>
                <a:gridCol w="1236345">
                  <a:extLst>
                    <a:ext uri="{9D8B030D-6E8A-4147-A177-3AD203B41FA5}">
                      <a16:colId xmlns:a16="http://schemas.microsoft.com/office/drawing/2014/main" val="20002"/>
                    </a:ext>
                  </a:extLst>
                </a:gridCol>
              </a:tblGrid>
              <a:tr h="380414">
                <a:tc>
                  <a:txBody>
                    <a:bodyPr/>
                    <a:lstStyle/>
                    <a:p>
                      <a:pPr algn="ctr" rtl="0" fontAlgn="ctr"/>
                      <a:r>
                        <a:rPr lang="en-US" sz="1400" u="none" strike="noStrike" dirty="0">
                          <a:effectLst/>
                        </a:rPr>
                        <a:t>Date</a:t>
                      </a:r>
                      <a:endParaRPr lang="en-US"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en-US" sz="1400" u="none" strike="noStrike">
                          <a:effectLst/>
                        </a:rPr>
                        <a:t>Market price of extra % growth</a:t>
                      </a:r>
                      <a:endParaRPr lang="en-US" sz="1400" b="0" i="0" u="none" strike="noStrike">
                        <a:solidFill>
                          <a:srgbClr val="000000"/>
                        </a:solidFill>
                        <a:effectLst/>
                        <a:latin typeface="Calibri" charset="0"/>
                      </a:endParaRPr>
                    </a:p>
                  </a:txBody>
                  <a:tcPr marL="11528" marR="11528" marT="11528" marB="0" anchor="ctr"/>
                </a:tc>
                <a:tc>
                  <a:txBody>
                    <a:bodyPr/>
                    <a:lstStyle/>
                    <a:p>
                      <a:pPr algn="ctr" rtl="0" fontAlgn="ctr"/>
                      <a:r>
                        <a:rPr lang="en-US" sz="1400" u="none" strike="noStrike">
                          <a:effectLst/>
                        </a:rPr>
                        <a:t>Implied ERP</a:t>
                      </a:r>
                      <a:endParaRPr lang="en-US"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0"/>
                  </a:ext>
                </a:extLst>
              </a:tr>
              <a:tr h="242082">
                <a:tc>
                  <a:txBody>
                    <a:bodyPr/>
                    <a:lstStyle/>
                    <a:p>
                      <a:pPr algn="ctr" rtl="0" fontAlgn="ctr"/>
                      <a:r>
                        <a:rPr lang="fi-FI" sz="1400" b="0" i="0" u="none" strike="noStrike" dirty="0">
                          <a:solidFill>
                            <a:srgbClr val="000000"/>
                          </a:solidFill>
                          <a:effectLst/>
                          <a:latin typeface="Calibri" charset="0"/>
                        </a:rPr>
                        <a:t>Jan 19</a:t>
                      </a:r>
                    </a:p>
                  </a:txBody>
                  <a:tcPr marL="11528" marR="11528" marT="11528" marB="0" anchor="ctr"/>
                </a:tc>
                <a:tc>
                  <a:txBody>
                    <a:bodyPr/>
                    <a:lstStyle/>
                    <a:p>
                      <a:pPr algn="ctr" rtl="0" fontAlgn="ctr"/>
                      <a:r>
                        <a:rPr lang="nb-NO" sz="1400" b="0" i="0" u="none" strike="noStrike" dirty="0">
                          <a:solidFill>
                            <a:srgbClr val="000000"/>
                          </a:solidFill>
                          <a:effectLst/>
                          <a:latin typeface="Calibri" charset="0"/>
                        </a:rPr>
                        <a:t>1.40</a:t>
                      </a:r>
                    </a:p>
                  </a:txBody>
                  <a:tcPr marL="11528" marR="11528" marT="11528" marB="0" anchor="ctr"/>
                </a:tc>
                <a:tc>
                  <a:txBody>
                    <a:bodyPr/>
                    <a:lstStyle/>
                    <a:p>
                      <a:pPr algn="ctr" rtl="0" fontAlgn="b"/>
                      <a:r>
                        <a:rPr lang="hr-HR" sz="1400" b="0" i="0" u="none" strike="noStrike" dirty="0">
                          <a:solidFill>
                            <a:srgbClr val="000000"/>
                          </a:solidFill>
                          <a:effectLst/>
                          <a:latin typeface="Calibri" charset="0"/>
                        </a:rPr>
                        <a:t>5.96%</a:t>
                      </a:r>
                    </a:p>
                  </a:txBody>
                  <a:tcPr marL="11528" marR="11528" marT="11528" marB="0" anchor="b"/>
                </a:tc>
                <a:extLst>
                  <a:ext uri="{0D108BD9-81ED-4DB2-BD59-A6C34878D82A}">
                    <a16:rowId xmlns:a16="http://schemas.microsoft.com/office/drawing/2014/main" val="2625250408"/>
                  </a:ext>
                </a:extLst>
              </a:tr>
              <a:tr h="242082">
                <a:tc>
                  <a:txBody>
                    <a:bodyPr/>
                    <a:lstStyle/>
                    <a:p>
                      <a:pPr algn="ctr" rtl="0" fontAlgn="ctr"/>
                      <a:r>
                        <a:rPr lang="fi-FI" sz="1400" b="0" i="0" u="none" strike="noStrike" dirty="0">
                          <a:solidFill>
                            <a:srgbClr val="000000"/>
                          </a:solidFill>
                          <a:effectLst/>
                          <a:latin typeface="Calibri" charset="0"/>
                        </a:rPr>
                        <a:t>Jan 18</a:t>
                      </a:r>
                    </a:p>
                  </a:txBody>
                  <a:tcPr marL="11528" marR="11528" marT="11528" marB="0" anchor="ctr"/>
                </a:tc>
                <a:tc>
                  <a:txBody>
                    <a:bodyPr/>
                    <a:lstStyle/>
                    <a:p>
                      <a:pPr algn="ctr" rtl="0" fontAlgn="ctr"/>
                      <a:r>
                        <a:rPr lang="nb-NO" sz="1400" b="0" i="0" u="none" strike="noStrike" dirty="0">
                          <a:solidFill>
                            <a:srgbClr val="000000"/>
                          </a:solidFill>
                          <a:effectLst/>
                          <a:latin typeface="Calibri" charset="0"/>
                        </a:rPr>
                        <a:t>1.14</a:t>
                      </a:r>
                    </a:p>
                  </a:txBody>
                  <a:tcPr marL="11528" marR="11528" marT="11528" marB="0" anchor="ctr"/>
                </a:tc>
                <a:tc>
                  <a:txBody>
                    <a:bodyPr/>
                    <a:lstStyle/>
                    <a:p>
                      <a:pPr algn="ctr" rtl="0" fontAlgn="b"/>
                      <a:r>
                        <a:rPr lang="en-US" sz="1400" b="0" i="0" u="none" strike="noStrike" dirty="0">
                          <a:solidFill>
                            <a:srgbClr val="000000"/>
                          </a:solidFill>
                          <a:effectLst/>
                          <a:latin typeface="Calibri" charset="0"/>
                        </a:rPr>
                        <a:t>5.08%</a:t>
                      </a:r>
                      <a:endParaRPr lang="hr-HR" sz="1400" b="0" i="0" u="none" strike="noStrike" dirty="0">
                        <a:solidFill>
                          <a:srgbClr val="000000"/>
                        </a:solidFill>
                        <a:effectLst/>
                        <a:latin typeface="Calibri" charset="0"/>
                      </a:endParaRPr>
                    </a:p>
                  </a:txBody>
                  <a:tcPr marL="11528" marR="11528" marT="11528" marB="0" anchor="b"/>
                </a:tc>
                <a:extLst>
                  <a:ext uri="{0D108BD9-81ED-4DB2-BD59-A6C34878D82A}">
                    <a16:rowId xmlns:a16="http://schemas.microsoft.com/office/drawing/2014/main" val="2839038455"/>
                  </a:ext>
                </a:extLst>
              </a:tr>
              <a:tr h="242082">
                <a:tc>
                  <a:txBody>
                    <a:bodyPr/>
                    <a:lstStyle/>
                    <a:p>
                      <a:pPr algn="ctr" rtl="0" fontAlgn="ctr"/>
                      <a:r>
                        <a:rPr lang="fi-FI" sz="1400" b="0" i="0" u="none" strike="noStrike" dirty="0">
                          <a:solidFill>
                            <a:srgbClr val="000000"/>
                          </a:solidFill>
                          <a:effectLst/>
                          <a:latin typeface="Calibri" charset="0"/>
                        </a:rPr>
                        <a:t>Jan 17</a:t>
                      </a:r>
                    </a:p>
                  </a:txBody>
                  <a:tcPr marL="11528" marR="11528" marT="11528" marB="0" anchor="ctr"/>
                </a:tc>
                <a:tc>
                  <a:txBody>
                    <a:bodyPr/>
                    <a:lstStyle/>
                    <a:p>
                      <a:pPr algn="ctr" rtl="0" fontAlgn="ctr"/>
                      <a:r>
                        <a:rPr lang="nb-NO" sz="1400" b="0" i="0" u="none" strike="noStrike" dirty="0">
                          <a:solidFill>
                            <a:srgbClr val="000000"/>
                          </a:solidFill>
                          <a:effectLst/>
                          <a:latin typeface="Calibri" charset="0"/>
                        </a:rPr>
                        <a:t>1.71</a:t>
                      </a:r>
                    </a:p>
                  </a:txBody>
                  <a:tcPr marL="11528" marR="11528" marT="11528" marB="0" anchor="ctr"/>
                </a:tc>
                <a:tc>
                  <a:txBody>
                    <a:bodyPr/>
                    <a:lstStyle/>
                    <a:p>
                      <a:pPr algn="ctr" rtl="0" fontAlgn="b"/>
                      <a:r>
                        <a:rPr lang="hr-HR" sz="1400" b="0" i="0" u="none" strike="noStrike" dirty="0">
                          <a:solidFill>
                            <a:srgbClr val="000000"/>
                          </a:solidFill>
                          <a:effectLst/>
                          <a:latin typeface="Calibri" charset="0"/>
                        </a:rPr>
                        <a:t>5.69%</a:t>
                      </a:r>
                    </a:p>
                  </a:txBody>
                  <a:tcPr marL="11528" marR="11528" marT="11528" marB="0" anchor="b"/>
                </a:tc>
                <a:extLst>
                  <a:ext uri="{0D108BD9-81ED-4DB2-BD59-A6C34878D82A}">
                    <a16:rowId xmlns:a16="http://schemas.microsoft.com/office/drawing/2014/main" val="10001"/>
                  </a:ext>
                </a:extLst>
              </a:tr>
              <a:tr h="242082">
                <a:tc>
                  <a:txBody>
                    <a:bodyPr/>
                    <a:lstStyle/>
                    <a:p>
                      <a:pPr algn="ctr" rtl="0" fontAlgn="ctr"/>
                      <a:r>
                        <a:rPr lang="fi-FI" sz="1400" u="none" strike="noStrike" dirty="0">
                          <a:effectLst/>
                        </a:rPr>
                        <a:t>Jan-16</a:t>
                      </a:r>
                      <a:endParaRPr lang="fi-FI"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400" u="none" strike="noStrike" dirty="0">
                          <a:effectLst/>
                        </a:rPr>
                        <a:t>0.75</a:t>
                      </a:r>
                      <a:endParaRPr lang="nb-NO" sz="1400" b="0" i="0" u="none" strike="noStrike" dirty="0">
                        <a:solidFill>
                          <a:srgbClr val="000000"/>
                        </a:solidFill>
                        <a:effectLst/>
                        <a:latin typeface="Calibri" charset="0"/>
                      </a:endParaRPr>
                    </a:p>
                  </a:txBody>
                  <a:tcPr marL="11528" marR="11528" marT="11528" marB="0" anchor="ctr"/>
                </a:tc>
                <a:tc>
                  <a:txBody>
                    <a:bodyPr/>
                    <a:lstStyle/>
                    <a:p>
                      <a:pPr algn="ctr" rtl="0" fontAlgn="b"/>
                      <a:r>
                        <a:rPr lang="hr-HR" sz="1400" u="none" strike="noStrike">
                          <a:effectLst/>
                        </a:rPr>
                        <a:t>6.12%</a:t>
                      </a:r>
                      <a:endParaRPr lang="hr-HR" sz="1400" b="0" i="0" u="none" strike="noStrike">
                        <a:solidFill>
                          <a:srgbClr val="000000"/>
                        </a:solidFill>
                        <a:effectLst/>
                        <a:latin typeface="Calibri" charset="0"/>
                      </a:endParaRPr>
                    </a:p>
                  </a:txBody>
                  <a:tcPr marL="11528" marR="11528" marT="11528" marB="0" anchor="b"/>
                </a:tc>
                <a:extLst>
                  <a:ext uri="{0D108BD9-81ED-4DB2-BD59-A6C34878D82A}">
                    <a16:rowId xmlns:a16="http://schemas.microsoft.com/office/drawing/2014/main" val="10002"/>
                  </a:ext>
                </a:extLst>
              </a:tr>
              <a:tr h="242082">
                <a:tc>
                  <a:txBody>
                    <a:bodyPr/>
                    <a:lstStyle/>
                    <a:p>
                      <a:pPr algn="ctr" rtl="0" fontAlgn="ctr"/>
                      <a:r>
                        <a:rPr lang="fi-FI" sz="1400" u="none" strike="noStrike" dirty="0">
                          <a:effectLst/>
                        </a:rPr>
                        <a:t>Jan-15</a:t>
                      </a:r>
                      <a:endParaRPr lang="fi-FI"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0.99</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b"/>
                      <a:r>
                        <a:rPr lang="hr-HR" sz="1400" u="none" strike="noStrike">
                          <a:effectLst/>
                        </a:rPr>
                        <a:t>5.78%</a:t>
                      </a:r>
                      <a:endParaRPr lang="hr-HR" sz="1400" b="0" i="0" u="none" strike="noStrike">
                        <a:solidFill>
                          <a:srgbClr val="000000"/>
                        </a:solidFill>
                        <a:effectLst/>
                        <a:latin typeface="Calibri" charset="0"/>
                      </a:endParaRPr>
                    </a:p>
                  </a:txBody>
                  <a:tcPr marL="11528" marR="11528" marT="11528" marB="0" anchor="b"/>
                </a:tc>
                <a:extLst>
                  <a:ext uri="{0D108BD9-81ED-4DB2-BD59-A6C34878D82A}">
                    <a16:rowId xmlns:a16="http://schemas.microsoft.com/office/drawing/2014/main" val="10003"/>
                  </a:ext>
                </a:extLst>
              </a:tr>
              <a:tr h="242082">
                <a:tc>
                  <a:txBody>
                    <a:bodyPr/>
                    <a:lstStyle/>
                    <a:p>
                      <a:pPr algn="ctr" rtl="0" fontAlgn="ctr"/>
                      <a:r>
                        <a:rPr lang="cs-CZ" sz="1400" u="none" strike="noStrike" dirty="0">
                          <a:effectLst/>
                        </a:rPr>
                        <a:t>Jan-14</a:t>
                      </a:r>
                      <a:endParaRPr lang="cs-CZ"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400" u="none" strike="noStrike" dirty="0">
                          <a:effectLst/>
                        </a:rPr>
                        <a:t>1.49</a:t>
                      </a:r>
                      <a:endParaRPr lang="nb-NO" sz="1400" b="0" i="0" u="none" strike="noStrike" dirty="0">
                        <a:solidFill>
                          <a:srgbClr val="000000"/>
                        </a:solidFill>
                        <a:effectLst/>
                        <a:latin typeface="Calibri" charset="0"/>
                      </a:endParaRPr>
                    </a:p>
                  </a:txBody>
                  <a:tcPr marL="11528" marR="11528" marT="11528" marB="0" anchor="ctr"/>
                </a:tc>
                <a:tc>
                  <a:txBody>
                    <a:bodyPr/>
                    <a:lstStyle/>
                    <a:p>
                      <a:pPr algn="ctr" rtl="0" fontAlgn="b"/>
                      <a:r>
                        <a:rPr lang="hr-HR" sz="1400" u="none" strike="noStrike">
                          <a:effectLst/>
                        </a:rPr>
                        <a:t>4.96%</a:t>
                      </a:r>
                      <a:endParaRPr lang="hr-HR" sz="1400" b="0" i="0" u="none" strike="noStrike">
                        <a:solidFill>
                          <a:srgbClr val="000000"/>
                        </a:solidFill>
                        <a:effectLst/>
                        <a:latin typeface="Calibri" charset="0"/>
                      </a:endParaRPr>
                    </a:p>
                  </a:txBody>
                  <a:tcPr marL="11528" marR="11528" marT="11528" marB="0" anchor="b"/>
                </a:tc>
                <a:extLst>
                  <a:ext uri="{0D108BD9-81ED-4DB2-BD59-A6C34878D82A}">
                    <a16:rowId xmlns:a16="http://schemas.microsoft.com/office/drawing/2014/main" val="10004"/>
                  </a:ext>
                </a:extLst>
              </a:tr>
              <a:tr h="242082">
                <a:tc>
                  <a:txBody>
                    <a:bodyPr/>
                    <a:lstStyle/>
                    <a:p>
                      <a:pPr algn="ctr" rtl="0" fontAlgn="ctr"/>
                      <a:r>
                        <a:rPr lang="fi-FI" sz="1400" u="none" strike="noStrike" dirty="0">
                          <a:effectLst/>
                        </a:rPr>
                        <a:t>Jan-13</a:t>
                      </a:r>
                      <a:endParaRPr lang="fi-FI"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uk-UA" sz="1400" u="none" strike="noStrike" dirty="0">
                          <a:effectLst/>
                        </a:rPr>
                        <a:t>0.5</a:t>
                      </a:r>
                      <a:r>
                        <a:rPr lang="en-US" sz="1400" u="none" strike="noStrike" dirty="0">
                          <a:effectLst/>
                        </a:rPr>
                        <a:t>8</a:t>
                      </a:r>
                      <a:endParaRPr lang="uk-UA"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5.78%</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5"/>
                  </a:ext>
                </a:extLst>
              </a:tr>
              <a:tr h="242082">
                <a:tc>
                  <a:txBody>
                    <a:bodyPr/>
                    <a:lstStyle/>
                    <a:p>
                      <a:pPr algn="ctr" rtl="0" fontAlgn="ctr"/>
                      <a:r>
                        <a:rPr lang="fi-FI" sz="1400" u="none" strike="noStrike" dirty="0">
                          <a:effectLst/>
                        </a:rPr>
                        <a:t>Jan-12</a:t>
                      </a:r>
                      <a:endParaRPr lang="fi-FI"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400" u="none" strike="noStrike" dirty="0">
                          <a:effectLst/>
                        </a:rPr>
                        <a:t>0.41</a:t>
                      </a:r>
                      <a:endParaRPr lang="nb-NO"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6.04%</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6"/>
                  </a:ext>
                </a:extLst>
              </a:tr>
              <a:tr h="242082">
                <a:tc>
                  <a:txBody>
                    <a:bodyPr/>
                    <a:lstStyle/>
                    <a:p>
                      <a:pPr algn="ctr" rtl="0" fontAlgn="ctr"/>
                      <a:r>
                        <a:rPr lang="fi-FI" sz="1400" u="none" strike="noStrike" dirty="0">
                          <a:effectLst/>
                        </a:rPr>
                        <a:t>Jan-11</a:t>
                      </a:r>
                      <a:endParaRPr lang="fi-FI"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cs-CZ" sz="1400" u="none" strike="noStrike" dirty="0">
                          <a:effectLst/>
                        </a:rPr>
                        <a:t>0.84</a:t>
                      </a:r>
                      <a:endParaRPr lang="cs-CZ"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5.20%</a:t>
                      </a:r>
                      <a:endParaRPr lang="nb-NO"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7"/>
                  </a:ext>
                </a:extLst>
              </a:tr>
              <a:tr h="242082">
                <a:tc>
                  <a:txBody>
                    <a:bodyPr/>
                    <a:lstStyle/>
                    <a:p>
                      <a:pPr algn="ctr" rtl="0" fontAlgn="ctr"/>
                      <a:r>
                        <a:rPr lang="fi-FI" sz="1400" u="none" strike="noStrike">
                          <a:effectLst/>
                        </a:rPr>
                        <a:t>Jan-10</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dirty="0">
                          <a:effectLst/>
                        </a:rPr>
                        <a:t>0.55</a:t>
                      </a:r>
                      <a:endParaRPr lang="nb-NO"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4.36%</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8"/>
                  </a:ext>
                </a:extLst>
              </a:tr>
              <a:tr h="242082">
                <a:tc>
                  <a:txBody>
                    <a:bodyPr/>
                    <a:lstStyle/>
                    <a:p>
                      <a:pPr algn="ctr" rtl="0" fontAlgn="ctr"/>
                      <a:r>
                        <a:rPr lang="fi-FI" sz="1400" u="none" strike="noStrike">
                          <a:effectLst/>
                        </a:rPr>
                        <a:t>Jan-09</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0.78</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6.43%</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09"/>
                  </a:ext>
                </a:extLst>
              </a:tr>
              <a:tr h="242082">
                <a:tc>
                  <a:txBody>
                    <a:bodyPr/>
                    <a:lstStyle/>
                    <a:p>
                      <a:pPr algn="ctr" rtl="0" fontAlgn="ctr"/>
                      <a:r>
                        <a:rPr lang="fi-FI" sz="1400" u="none" strike="noStrike">
                          <a:effectLst/>
                        </a:rPr>
                        <a:t>Jan-08</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1.427</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4.37%</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0"/>
                  </a:ext>
                </a:extLst>
              </a:tr>
              <a:tr h="242082">
                <a:tc>
                  <a:txBody>
                    <a:bodyPr/>
                    <a:lstStyle/>
                    <a:p>
                      <a:pPr algn="ctr" rtl="0" fontAlgn="ctr"/>
                      <a:r>
                        <a:rPr lang="fi-FI" sz="1400" u="none" strike="noStrike">
                          <a:effectLst/>
                        </a:rPr>
                        <a:t>Jan-07</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dirty="0">
                          <a:effectLst/>
                        </a:rPr>
                        <a:t>1.178</a:t>
                      </a:r>
                      <a:endParaRPr lang="nb-NO" sz="14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4.16%</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1"/>
                  </a:ext>
                </a:extLst>
              </a:tr>
              <a:tr h="242082">
                <a:tc>
                  <a:txBody>
                    <a:bodyPr/>
                    <a:lstStyle/>
                    <a:p>
                      <a:pPr algn="ctr" rtl="0" fontAlgn="ctr"/>
                      <a:r>
                        <a:rPr lang="fi-FI" sz="1400" u="none" strike="noStrike">
                          <a:effectLst/>
                        </a:rPr>
                        <a:t>Jan-06</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1.131</a:t>
                      </a:r>
                      <a:endParaRPr lang="hr-HR"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4.07%</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2"/>
                  </a:ext>
                </a:extLst>
              </a:tr>
              <a:tr h="242082">
                <a:tc>
                  <a:txBody>
                    <a:bodyPr/>
                    <a:lstStyle/>
                    <a:p>
                      <a:pPr algn="ctr" rtl="0" fontAlgn="ctr"/>
                      <a:r>
                        <a:rPr lang="fi-FI" sz="1400" u="none" strike="noStrike">
                          <a:effectLst/>
                        </a:rPr>
                        <a:t>Jan-05</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0.914</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dirty="0">
                          <a:effectLst/>
                        </a:rPr>
                        <a:t>3.65%</a:t>
                      </a:r>
                      <a:endParaRPr lang="hr-HR" sz="1400" b="0" i="0" u="none" strike="noStrike" dirty="0">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3"/>
                  </a:ext>
                </a:extLst>
              </a:tr>
              <a:tr h="242082">
                <a:tc>
                  <a:txBody>
                    <a:bodyPr/>
                    <a:lstStyle/>
                    <a:p>
                      <a:pPr algn="ctr" rtl="0" fontAlgn="ctr"/>
                      <a:r>
                        <a:rPr lang="fi-FI" sz="1400" u="none" strike="noStrike">
                          <a:effectLst/>
                        </a:rPr>
                        <a:t>Jan-04</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0.812</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dirty="0">
                          <a:effectLst/>
                        </a:rPr>
                        <a:t>3.69%</a:t>
                      </a:r>
                      <a:endParaRPr lang="hr-HR" sz="1400" b="0" i="0" u="none" strike="noStrike" dirty="0">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4"/>
                  </a:ext>
                </a:extLst>
              </a:tr>
              <a:tr h="242082">
                <a:tc>
                  <a:txBody>
                    <a:bodyPr/>
                    <a:lstStyle/>
                    <a:p>
                      <a:pPr algn="ctr" rtl="0" fontAlgn="ctr"/>
                      <a:r>
                        <a:rPr lang="fi-FI" sz="1400" u="none" strike="noStrike">
                          <a:effectLst/>
                        </a:rPr>
                        <a:t>Jan-03</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2.621</a:t>
                      </a:r>
                      <a:endParaRPr lang="hr-HR" sz="1400" b="0" i="0" u="none" strike="noStrike">
                        <a:solidFill>
                          <a:srgbClr val="000000"/>
                        </a:solidFill>
                        <a:effectLst/>
                        <a:latin typeface="Calibri" charset="0"/>
                      </a:endParaRPr>
                    </a:p>
                  </a:txBody>
                  <a:tcPr marL="11528" marR="11528" marT="11528" marB="0" anchor="ctr"/>
                </a:tc>
                <a:tc>
                  <a:txBody>
                    <a:bodyPr/>
                    <a:lstStyle/>
                    <a:p>
                      <a:pPr algn="ctr" rtl="0" fontAlgn="ctr"/>
                      <a:r>
                        <a:rPr lang="pt-BR" sz="1400" u="none" strike="noStrike" dirty="0">
                          <a:effectLst/>
                        </a:rPr>
                        <a:t>4.10%</a:t>
                      </a:r>
                      <a:endParaRPr lang="pt-BR" sz="1400" b="0" i="0" u="none" strike="noStrike" dirty="0">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5"/>
                  </a:ext>
                </a:extLst>
              </a:tr>
              <a:tr h="242082">
                <a:tc>
                  <a:txBody>
                    <a:bodyPr/>
                    <a:lstStyle/>
                    <a:p>
                      <a:pPr algn="ctr" rtl="0" fontAlgn="ctr"/>
                      <a:r>
                        <a:rPr lang="fi-FI" sz="1400" u="none" strike="noStrike">
                          <a:effectLst/>
                        </a:rPr>
                        <a:t>Jan-02</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1.003</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3.62%</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6"/>
                  </a:ext>
                </a:extLst>
              </a:tr>
              <a:tr h="242082">
                <a:tc>
                  <a:txBody>
                    <a:bodyPr/>
                    <a:lstStyle/>
                    <a:p>
                      <a:pPr algn="ctr" rtl="0" fontAlgn="ctr"/>
                      <a:r>
                        <a:rPr lang="fi-FI" sz="1400" u="none" strike="noStrike">
                          <a:effectLst/>
                        </a:rPr>
                        <a:t>Jan-01</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nb-NO" sz="1400" u="none" strike="noStrike">
                          <a:effectLst/>
                        </a:rPr>
                        <a:t>1.457</a:t>
                      </a:r>
                      <a:endParaRPr lang="nb-NO"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2.75%</a:t>
                      </a:r>
                      <a:endParaRPr lang="hr-HR" sz="1400" b="0" i="0" u="none" strike="noStrike">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7"/>
                  </a:ext>
                </a:extLst>
              </a:tr>
              <a:tr h="242082">
                <a:tc>
                  <a:txBody>
                    <a:bodyPr/>
                    <a:lstStyle/>
                    <a:p>
                      <a:pPr algn="ctr" rtl="0" fontAlgn="ctr"/>
                      <a:r>
                        <a:rPr lang="fi-FI" sz="1400" u="none" strike="noStrike">
                          <a:effectLst/>
                        </a:rPr>
                        <a:t>Jan-00</a:t>
                      </a:r>
                      <a:endParaRPr lang="fi-FI"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a:effectLst/>
                        </a:rPr>
                        <a:t>2.105</a:t>
                      </a:r>
                      <a:endParaRPr lang="hr-HR" sz="1400" b="0" i="0" u="none" strike="noStrike">
                        <a:solidFill>
                          <a:srgbClr val="000000"/>
                        </a:solidFill>
                        <a:effectLst/>
                        <a:latin typeface="Calibri" charset="0"/>
                      </a:endParaRPr>
                    </a:p>
                  </a:txBody>
                  <a:tcPr marL="11528" marR="11528" marT="11528" marB="0" anchor="ctr"/>
                </a:tc>
                <a:tc>
                  <a:txBody>
                    <a:bodyPr/>
                    <a:lstStyle/>
                    <a:p>
                      <a:pPr algn="ctr" rtl="0" fontAlgn="ctr"/>
                      <a:r>
                        <a:rPr lang="hr-HR" sz="1400" u="none" strike="noStrike" dirty="0">
                          <a:effectLst/>
                        </a:rPr>
                        <a:t>2.05%</a:t>
                      </a:r>
                      <a:endParaRPr lang="hr-HR" sz="1400" b="0" i="0" u="none" strike="noStrike" dirty="0">
                        <a:solidFill>
                          <a:srgbClr val="000000"/>
                        </a:solidFill>
                        <a:effectLst/>
                        <a:latin typeface="Calibri" charset="0"/>
                      </a:endParaRPr>
                    </a:p>
                  </a:txBody>
                  <a:tcPr marL="11528" marR="11528" marT="11528" marB="0" anchor="ctr"/>
                </a:tc>
                <a:extLst>
                  <a:ext uri="{0D108BD9-81ED-4DB2-BD59-A6C34878D82A}">
                    <a16:rowId xmlns:a16="http://schemas.microsoft.com/office/drawing/2014/main" val="10018"/>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Growth</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89</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2" name="Picture 1">
            <a:extLst>
              <a:ext uri="{FF2B5EF4-FFF2-40B4-BE49-F238E27FC236}">
                <a16:creationId xmlns:a16="http://schemas.microsoft.com/office/drawing/2014/main" id="{AC681B52-FBF9-114D-872B-96A52597907A}"/>
              </a:ext>
            </a:extLst>
          </p:cNvPr>
          <p:cNvPicPr>
            <a:picLocks noChangeAspect="1"/>
          </p:cNvPicPr>
          <p:nvPr/>
        </p:nvPicPr>
        <p:blipFill>
          <a:blip r:embed="rId3"/>
          <a:stretch>
            <a:fillRect/>
          </a:stretch>
        </p:blipFill>
        <p:spPr>
          <a:xfrm>
            <a:off x="1219200" y="1598886"/>
            <a:ext cx="6248400" cy="5014639"/>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90</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669D1AA0-C806-C749-99ED-5F5B90619918}"/>
              </a:ext>
            </a:extLst>
          </p:cNvPr>
          <p:cNvPicPr>
            <a:picLocks noGrp="1" noChangeAspect="1"/>
          </p:cNvPicPr>
          <p:nvPr>
            <p:ph sz="quarter" idx="1"/>
          </p:nvPr>
        </p:nvPicPr>
        <p:blipFill>
          <a:blip r:embed="rId3"/>
          <a:stretch>
            <a:fillRect/>
          </a:stretch>
        </p:blipFill>
        <p:spPr>
          <a:xfrm>
            <a:off x="1219200" y="1676729"/>
            <a:ext cx="6096000" cy="4892331"/>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PEG Ratio Regression - US stocks</a:t>
            </a:r>
            <a:br>
              <a:rPr lang="en-US" dirty="0">
                <a:ea typeface="+mj-ea"/>
                <a:cs typeface="+mj-cs"/>
              </a:rPr>
            </a:br>
            <a:r>
              <a:rPr lang="en-US" dirty="0">
                <a:ea typeface="+mj-ea"/>
                <a:cs typeface="+mj-cs"/>
              </a:rPr>
              <a:t>January 2019</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91</a:t>
            </a:fld>
            <a:endParaRPr lang="en-US" altLang="en-US" sz="1200">
              <a:solidFill>
                <a:srgbClr val="FFFFFF"/>
              </a:solidFill>
            </a:endParaRPr>
          </a:p>
        </p:txBody>
      </p:sp>
      <p:pic>
        <p:nvPicPr>
          <p:cNvPr id="7" name="Picture 6">
            <a:extLst>
              <a:ext uri="{FF2B5EF4-FFF2-40B4-BE49-F238E27FC236}">
                <a16:creationId xmlns:a16="http://schemas.microsoft.com/office/drawing/2014/main" id="{C7036DC1-2F47-6840-8A4A-2ADE1A372AA1}"/>
              </a:ext>
            </a:extLst>
          </p:cNvPr>
          <p:cNvPicPr>
            <a:picLocks noChangeAspect="1"/>
          </p:cNvPicPr>
          <p:nvPr/>
        </p:nvPicPr>
        <p:blipFill>
          <a:blip r:embed="rId3"/>
          <a:stretch>
            <a:fillRect/>
          </a:stretch>
        </p:blipFill>
        <p:spPr>
          <a:xfrm>
            <a:off x="2133600" y="1678665"/>
            <a:ext cx="4583113" cy="1750335"/>
          </a:xfrm>
          <a:prstGeom prst="rect">
            <a:avLst/>
          </a:prstGeom>
        </p:spPr>
      </p:pic>
      <p:sp>
        <p:nvSpPr>
          <p:cNvPr id="9" name="Content Placeholder 8">
            <a:extLst>
              <a:ext uri="{FF2B5EF4-FFF2-40B4-BE49-F238E27FC236}">
                <a16:creationId xmlns:a16="http://schemas.microsoft.com/office/drawing/2014/main" id="{EF8EC6ED-8101-4E44-8518-177911F8A7D9}"/>
              </a:ext>
            </a:extLst>
          </p:cNvPr>
          <p:cNvSpPr>
            <a:spLocks noGrp="1"/>
          </p:cNvSpPr>
          <p:nvPr>
            <p:ph sz="quarter" idx="1"/>
          </p:nvPr>
        </p:nvSpPr>
        <p:spPr/>
        <p:txBody>
          <a:bodyPr/>
          <a:lstStyle/>
          <a:p>
            <a:endParaRPr lang="en-US"/>
          </a:p>
        </p:txBody>
      </p:sp>
      <p:pic>
        <p:nvPicPr>
          <p:cNvPr id="10" name="Picture 9">
            <a:extLst>
              <a:ext uri="{FF2B5EF4-FFF2-40B4-BE49-F238E27FC236}">
                <a16:creationId xmlns:a16="http://schemas.microsoft.com/office/drawing/2014/main" id="{029DF792-DE38-AF47-A514-ED3FEB33594E}"/>
              </a:ext>
            </a:extLst>
          </p:cNvPr>
          <p:cNvPicPr>
            <a:picLocks noChangeAspect="1"/>
          </p:cNvPicPr>
          <p:nvPr/>
        </p:nvPicPr>
        <p:blipFill>
          <a:blip r:embed="rId4"/>
          <a:stretch>
            <a:fillRect/>
          </a:stretch>
        </p:blipFill>
        <p:spPr>
          <a:xfrm>
            <a:off x="838200" y="3581399"/>
            <a:ext cx="7239000" cy="2813973"/>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sz="quarter" idx="1"/>
          </p:nvPr>
        </p:nvSpPr>
        <p:spPr/>
        <p:txBody>
          <a:bodyPr/>
          <a:lstStyle/>
          <a:p>
            <a:r>
              <a:rPr lang="en-US" dirty="0"/>
              <a:t>If a coefficient in a regression is statistically insignificant, all it is doing is adding noise to the regression prediction.</a:t>
            </a:r>
          </a:p>
          <a:p>
            <a:r>
              <a:rPr lang="en-US" dirty="0"/>
              <a:t>Take the variable out of the regression, even if the fundamentals say it should matter. In pricing, it is the market that determines what matters.</a:t>
            </a:r>
          </a:p>
          <a:p>
            <a:endParaRPr lang="en-US" dirty="0"/>
          </a:p>
        </p:txBody>
      </p:sp>
      <p:sp>
        <p:nvSpPr>
          <p:cNvPr id="4" name="Footer Placeholder 3">
            <a:extLst>
              <a:ext uri="{FF2B5EF4-FFF2-40B4-BE49-F238E27FC236}">
                <a16:creationId xmlns:a16="http://schemas.microsoft.com/office/drawing/2014/main" id="{7D9A91AD-6C47-E447-8559-B43CF11FE97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8A06340-E756-6F43-9EE7-1A7DCF9E3695}"/>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92</a:t>
            </a:fld>
            <a:endParaRPr lang="en-US" altLang="en-US"/>
          </a:p>
        </p:txBody>
      </p:sp>
      <p:pic>
        <p:nvPicPr>
          <p:cNvPr id="6" name="Picture 5">
            <a:extLst>
              <a:ext uri="{FF2B5EF4-FFF2-40B4-BE49-F238E27FC236}">
                <a16:creationId xmlns:a16="http://schemas.microsoft.com/office/drawing/2014/main" id="{CA12B92E-AF12-6F4D-B3A9-8F85F923E6A1}"/>
              </a:ext>
            </a:extLst>
          </p:cNvPr>
          <p:cNvPicPr>
            <a:picLocks noChangeAspect="1"/>
          </p:cNvPicPr>
          <p:nvPr/>
        </p:nvPicPr>
        <p:blipFill>
          <a:blip r:embed="rId2"/>
          <a:stretch>
            <a:fillRect/>
          </a:stretch>
        </p:blipFill>
        <p:spPr>
          <a:xfrm>
            <a:off x="1817687" y="4222565"/>
            <a:ext cx="6096000" cy="2406835"/>
          </a:xfrm>
          <a:prstGeom prst="rect">
            <a:avLst/>
          </a:prstGeom>
        </p:spPr>
      </p:pic>
    </p:spTree>
    <p:extLst>
      <p:ext uri="{BB962C8B-B14F-4D97-AF65-F5344CB8AC3E}">
        <p14:creationId xmlns:p14="http://schemas.microsoft.com/office/powerpoint/2010/main" val="26696087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 PE ratio regressions across markets – January 2019</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305878387"/>
              </p:ext>
            </p:extLst>
          </p:nvPr>
        </p:nvGraphicFramePr>
        <p:xfrm>
          <a:off x="544286" y="1526949"/>
          <a:ext cx="8382000" cy="4305876"/>
        </p:xfrm>
        <a:graphic>
          <a:graphicData uri="http://schemas.openxmlformats.org/drawingml/2006/table">
            <a:tbl>
              <a:tblPr/>
              <a:tblGrid>
                <a:gridCol w="1193865">
                  <a:extLst>
                    <a:ext uri="{9D8B030D-6E8A-4147-A177-3AD203B41FA5}">
                      <a16:colId xmlns:a16="http://schemas.microsoft.com/office/drawing/2014/main" val="20000"/>
                    </a:ext>
                  </a:extLst>
                </a:gridCol>
                <a:gridCol w="6072673">
                  <a:extLst>
                    <a:ext uri="{9D8B030D-6E8A-4147-A177-3AD203B41FA5}">
                      <a16:colId xmlns:a16="http://schemas.microsoft.com/office/drawing/2014/main" val="20001"/>
                    </a:ext>
                  </a:extLst>
                </a:gridCol>
                <a:gridCol w="1115462">
                  <a:extLst>
                    <a:ext uri="{9D8B030D-6E8A-4147-A177-3AD203B41FA5}">
                      <a16:colId xmlns:a16="http://schemas.microsoft.com/office/drawing/2014/main" val="20002"/>
                    </a:ext>
                  </a:extLst>
                </a:gridCol>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2019</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1.21 Beta + 23.50 Payout + 120.8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49.3%</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11.10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1.98 Beta + 12.50 Payout + 33.30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21.6%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14.63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7.14 Beta + 10.5 Payout + 67.4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25.4%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14.38</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3.33 Beta + 5.90 Payout + 54.8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26.5%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3.93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1.52 Beta +  15.1 Payout + 91.7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30.0%</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PE = 8.25 – 3.06 Beta + 1.70 Payout  + 9.11 </a:t>
                      </a:r>
                      <a:r>
                        <a:rPr kumimoji="0" lang="en-US" sz="1600" b="1" i="0" u="none" strike="noStrike" cap="none" normalizeH="0" baseline="0" dirty="0" err="1">
                          <a:ln>
                            <a:noFill/>
                          </a:ln>
                          <a:solidFill>
                            <a:schemeClr val="tx1"/>
                          </a:solidFill>
                          <a:effectLst/>
                          <a:latin typeface="Times" charset="0"/>
                        </a:rPr>
                        <a:t>g</a:t>
                      </a:r>
                      <a:r>
                        <a:rPr kumimoji="0" lang="en-US" sz="1600" b="1" i="0" u="none" strike="noStrike" cap="none" normalizeH="0" baseline="-25000" dirty="0" err="1">
                          <a:ln>
                            <a:noFill/>
                          </a:ln>
                          <a:solidFill>
                            <a:schemeClr val="tx1"/>
                          </a:solidFill>
                          <a:effectLst/>
                          <a:latin typeface="Times" charset="0"/>
                        </a:rPr>
                        <a:t>EPS</a:t>
                      </a:r>
                      <a:r>
                        <a:rPr kumimoji="0" lang="en-US" sz="1600" b="1"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32.6%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77500" lnSpcReduction="20000"/>
          </a:bodyPr>
          <a:lstStyle/>
          <a:p>
            <a:pPr>
              <a:defRPr/>
            </a:pPr>
            <a:fld id="{FDA7D0BB-40A5-444C-ACD8-0E8C2AE8CEAC}" type="slidenum">
              <a:rPr lang="en-US"/>
              <a:pPr>
                <a:defRPr/>
              </a:pPr>
              <a:t>93</a:t>
            </a:fld>
            <a:endParaRPr lang="en-US" dirty="0"/>
          </a:p>
        </p:txBody>
      </p:sp>
    </p:spTree>
    <p:extLst>
      <p:ext uri="{BB962C8B-B14F-4D97-AF65-F5344CB8AC3E}">
        <p14:creationId xmlns:p14="http://schemas.microsoft.com/office/powerpoint/2010/main" val="14471180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a:ea typeface="+mj-ea"/>
                <a:cs typeface="+mj-cs"/>
              </a:rPr>
              <a:t>II. Price to Book Ratio:</a:t>
            </a:r>
            <a:br>
              <a:rPr lang="en-US" dirty="0">
                <a:ea typeface="+mj-ea"/>
                <a:cs typeface="+mj-cs"/>
              </a:rPr>
            </a:br>
            <a:r>
              <a:rPr lang="en-US" dirty="0">
                <a:ea typeface="+mj-ea"/>
                <a:cs typeface="+mj-cs"/>
              </a:rPr>
              <a:t>Fundamentals hold in every market</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56893040"/>
              </p:ext>
            </p:extLst>
          </p:nvPr>
        </p:nvGraphicFramePr>
        <p:xfrm>
          <a:off x="381000" y="1600200"/>
          <a:ext cx="8534400" cy="4130360"/>
        </p:xfrm>
        <a:graphic>
          <a:graphicData uri="http://schemas.openxmlformats.org/drawingml/2006/table">
            <a:tbl>
              <a:tblPr/>
              <a:tblGrid>
                <a:gridCol w="1193800">
                  <a:extLst>
                    <a:ext uri="{9D8B030D-6E8A-4147-A177-3AD203B41FA5}">
                      <a16:colId xmlns:a16="http://schemas.microsoft.com/office/drawing/2014/main" val="20000"/>
                    </a:ext>
                  </a:extLst>
                </a:gridCol>
                <a:gridCol w="6462713">
                  <a:extLst>
                    <a:ext uri="{9D8B030D-6E8A-4147-A177-3AD203B41FA5}">
                      <a16:colId xmlns:a16="http://schemas.microsoft.com/office/drawing/2014/main" val="20001"/>
                    </a:ext>
                  </a:extLst>
                </a:gridCol>
                <a:gridCol w="877887">
                  <a:extLst>
                    <a:ext uri="{9D8B030D-6E8A-4147-A177-3AD203B41FA5}">
                      <a16:colId xmlns:a16="http://schemas.microsoft.com/office/drawing/2014/main" val="20002"/>
                    </a:ext>
                  </a:extLst>
                </a:gridCol>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2018</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PBV= 1.93 + 0.61 Beta + 3.0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+ 4.7 ROE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11.9%</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1.99 - 0.91 Beta + 3.3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+ 9.4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39.6%</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1.27 - 0.97 Beta + 5.0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+ 8.1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23.7%</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0.91 - 0.43 Beta + 3.7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+ 9.9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35.5%</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0.98 - 0.45 Beta + 6.5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+ 6.60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37.4%</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PBV= 2.00 - 0.58 Beta + 4.30 </a:t>
                      </a:r>
                      <a:r>
                        <a:rPr kumimoji="0" lang="en-US" altLang="en-US" sz="1600" b="1" i="0" u="none" strike="noStrike" cap="none" normalizeH="0" baseline="0" dirty="0" err="1">
                          <a:ln>
                            <a:noFill/>
                          </a:ln>
                          <a:solidFill>
                            <a:srgbClr val="000000"/>
                          </a:solidFill>
                          <a:effectLst/>
                          <a:latin typeface="Times" charset="0"/>
                          <a:ea typeface="ＭＳ Ｐゴシック" charset="-128"/>
                        </a:rPr>
                        <a:t>g</a:t>
                      </a:r>
                      <a:r>
                        <a:rPr kumimoji="0" lang="en-US" altLang="en-US" sz="1600" b="1" i="0" u="none" strike="noStrike" cap="none" normalizeH="0" baseline="-25000" dirty="0" err="1">
                          <a:ln>
                            <a:noFill/>
                          </a:ln>
                          <a:solidFill>
                            <a:srgbClr val="000000"/>
                          </a:solidFill>
                          <a:effectLst/>
                          <a:latin typeface="Times" charset="0"/>
                          <a:ea typeface="ＭＳ Ｐゴシック" charset="-128"/>
                        </a:rPr>
                        <a:t>EPS</a:t>
                      </a:r>
                      <a:r>
                        <a:rPr kumimoji="0" lang="en-US" altLang="en-US" sz="1600" b="1" i="0" u="none" strike="noStrike" cap="none" normalizeH="0" baseline="0" dirty="0">
                          <a:ln>
                            <a:noFill/>
                          </a:ln>
                          <a:solidFill>
                            <a:srgbClr val="000000"/>
                          </a:solidFill>
                          <a:effectLst/>
                          <a:latin typeface="Times" charset="0"/>
                          <a:ea typeface="ＭＳ Ｐゴシック" charset="-128"/>
                        </a:rPr>
                        <a:t> + 7.30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23.0%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94</a:t>
            </a:fld>
            <a:endParaRPr lang="en-US" altLang="en-US" sz="1200">
              <a:solidFill>
                <a:srgbClr val="FFFFFF"/>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III. EV/EBITDA – January 2019</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764521206"/>
              </p:ext>
            </p:extLst>
          </p:nvPr>
        </p:nvGraphicFramePr>
        <p:xfrm>
          <a:off x="612775" y="1600200"/>
          <a:ext cx="8226425" cy="4400552"/>
        </p:xfrm>
        <a:graphic>
          <a:graphicData uri="http://schemas.openxmlformats.org/drawingml/2006/table">
            <a:tbl>
              <a:tblPr/>
              <a:tblGrid>
                <a:gridCol w="1381125">
                  <a:extLst>
                    <a:ext uri="{9D8B030D-6E8A-4147-A177-3AD203B41FA5}">
                      <a16:colId xmlns:a16="http://schemas.microsoft.com/office/drawing/2014/main" val="20000"/>
                    </a:ext>
                  </a:extLst>
                </a:gridCol>
                <a:gridCol w="5487988">
                  <a:extLst>
                    <a:ext uri="{9D8B030D-6E8A-4147-A177-3AD203B41FA5}">
                      <a16:colId xmlns:a16="http://schemas.microsoft.com/office/drawing/2014/main" val="20001"/>
                    </a:ext>
                  </a:extLst>
                </a:gridCol>
                <a:gridCol w="1357312">
                  <a:extLst>
                    <a:ext uri="{9D8B030D-6E8A-4147-A177-3AD203B41FA5}">
                      <a16:colId xmlns:a16="http://schemas.microsoft.com/office/drawing/2014/main" val="20002"/>
                    </a:ext>
                  </a:extLst>
                </a:gridCol>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2019</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15.76 – 13.1 DFR + 28.8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- 3.70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20.7%</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14.25 – 4.40 DFR + 21.9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- 12.10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9.1%</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8.13 – 4.5 DFR + 28.5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- 0.20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4.5%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16.55 – 9.5 DFR + 22.3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- 16.7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15.9%</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Australia, NZ &amp; Canada</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13.51 – 4.80 DFR + 14.3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- 9.60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10.0%</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1" i="0" u="none" strike="noStrike" cap="none" normalizeH="0" baseline="0" dirty="0">
                          <a:ln>
                            <a:noFill/>
                          </a:ln>
                          <a:solidFill>
                            <a:srgbClr val="000000"/>
                          </a:solidFill>
                          <a:effectLst/>
                          <a:latin typeface="Times" charset="0"/>
                          <a:ea typeface="ＭＳ Ｐゴシック" charset="-128"/>
                        </a:rPr>
                        <a:t>EV/EBITDA= 14.94 – 8.90 DFR + 24.0 </a:t>
                      </a:r>
                      <a:r>
                        <a:rPr kumimoji="0" lang="de-DE" altLang="en-US" sz="1600" b="1" i="0" u="none" strike="noStrike" cap="none" normalizeH="0" baseline="0" dirty="0" err="1">
                          <a:ln>
                            <a:noFill/>
                          </a:ln>
                          <a:solidFill>
                            <a:srgbClr val="000000"/>
                          </a:solidFill>
                          <a:effectLst/>
                          <a:latin typeface="Times" charset="0"/>
                          <a:ea typeface="ＭＳ Ｐゴシック" charset="-128"/>
                        </a:rPr>
                        <a:t>g</a:t>
                      </a:r>
                      <a:r>
                        <a:rPr kumimoji="0" lang="de-DE" altLang="en-US" sz="1600" b="1" i="0" u="none" strike="noStrike" cap="none" normalizeH="0" baseline="0" dirty="0">
                          <a:ln>
                            <a:noFill/>
                          </a:ln>
                          <a:solidFill>
                            <a:srgbClr val="000000"/>
                          </a:solidFill>
                          <a:effectLst/>
                          <a:latin typeface="Times" charset="0"/>
                          <a:ea typeface="ＭＳ Ｐゴシック" charset="-128"/>
                        </a:rPr>
                        <a:t>  - 7.00 </a:t>
                      </a:r>
                      <a:r>
                        <a:rPr kumimoji="0" lang="de-DE" altLang="en-US" sz="1600" b="1" i="0" u="none" strike="noStrike" cap="none" normalizeH="0" baseline="0" dirty="0" err="1">
                          <a:ln>
                            <a:noFill/>
                          </a:ln>
                          <a:solidFill>
                            <a:srgbClr val="000000"/>
                          </a:solidFill>
                          <a:effectLst/>
                          <a:latin typeface="Times" charset="0"/>
                          <a:ea typeface="ＭＳ Ｐゴシック" charset="-128"/>
                        </a:rPr>
                        <a:t>Tax</a:t>
                      </a:r>
                      <a:r>
                        <a:rPr kumimoji="0" lang="de-DE" altLang="en-US" sz="1600" b="1" i="0" u="none" strike="noStrike" cap="none" normalizeH="0" baseline="0" dirty="0">
                          <a:ln>
                            <a:noFill/>
                          </a:ln>
                          <a:solidFill>
                            <a:srgbClr val="000000"/>
                          </a:solidFill>
                          <a:effectLst/>
                          <a:latin typeface="Times" charset="0"/>
                          <a:ea typeface="ＭＳ Ｐゴシック" charset="-128"/>
                        </a:rPr>
                        <a:t> Rate</a:t>
                      </a:r>
                      <a:endParaRPr kumimoji="0" lang="en-US" altLang="en-US" sz="1600" b="1"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13.7%</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95</a:t>
            </a:fld>
            <a:endParaRPr lang="en-US" altLang="en-US" sz="1200">
              <a:solidFill>
                <a:srgbClr val="FFFFF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IV. EV/Sales Regressions across markets…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843088294"/>
              </p:ext>
            </p:extLst>
          </p:nvPr>
        </p:nvGraphicFramePr>
        <p:xfrm>
          <a:off x="328986" y="1393825"/>
          <a:ext cx="8720977" cy="4413176"/>
        </p:xfrm>
        <a:graphic>
          <a:graphicData uri="http://schemas.openxmlformats.org/drawingml/2006/table">
            <a:tbl>
              <a:tblPr/>
              <a:tblGrid>
                <a:gridCol w="1478802">
                  <a:extLst>
                    <a:ext uri="{9D8B030D-6E8A-4147-A177-3AD203B41FA5}">
                      <a16:colId xmlns:a16="http://schemas.microsoft.com/office/drawing/2014/main" val="20000"/>
                    </a:ext>
                  </a:extLst>
                </a:gridCol>
                <a:gridCol w="5806535">
                  <a:extLst>
                    <a:ext uri="{9D8B030D-6E8A-4147-A177-3AD203B41FA5}">
                      <a16:colId xmlns:a16="http://schemas.microsoft.com/office/drawing/2014/main" val="20001"/>
                    </a:ext>
                  </a:extLst>
                </a:gridCol>
                <a:gridCol w="1435640">
                  <a:extLst>
                    <a:ext uri="{9D8B030D-6E8A-4147-A177-3AD203B41FA5}">
                      <a16:colId xmlns:a16="http://schemas.microsoft.com/office/drawing/2014/main" val="20002"/>
                    </a:ext>
                  </a:extLst>
                </a:gridCol>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0.79 +-2.70 Tax Rate – 2.4 DFR + 6.9 g + 8.2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24.7%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-0.15 + 2.10 Tax Rate +m4.70 DFR + 5.2 g + 6.6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19.6%</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-0.14 + 0.80 Tax Rate – 1.8 DFR + 4.2 g + 9.0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21.3%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2.93 -3.80 Tax Rate + 0.70 DFR + 1.706 g + 3.9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7.3%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1.15 - 0.30 Tax Rate – 5.80 DFR + 3.4 g + 3.2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16.8%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EV/Sales =</a:t>
                      </a:r>
                      <a:r>
                        <a:rPr kumimoji="0" lang="is-IS" altLang="en-US" sz="1800" b="1" i="0" u="none" strike="noStrike" cap="none" normalizeH="0" baseline="0" dirty="0">
                          <a:ln>
                            <a:noFill/>
                          </a:ln>
                          <a:solidFill>
                            <a:srgbClr val="000000"/>
                          </a:solidFill>
                          <a:effectLst/>
                          <a:latin typeface="Times" charset="0"/>
                          <a:ea typeface="ＭＳ Ｐゴシック" charset="-128"/>
                        </a:rPr>
                        <a:t> 1.22 -1.40 Tax Rate – 2.10 DFR + 3.9 g + 6.2 Op. Margin</a:t>
                      </a:r>
                      <a:endParaRPr kumimoji="0" lang="en-US" altLang="en-US" sz="1800" b="1"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11.3%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year; </a:t>
            </a:r>
            <a:r>
              <a:rPr lang="en-US" altLang="en-US" sz="1800" u="sng" dirty="0"/>
              <a:t>Operating Margin</a:t>
            </a:r>
            <a:r>
              <a:rPr lang="en-US" altLang="en-US" sz="1800" dirty="0"/>
              <a:t>: Operating Income/ Sales</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 EV/Invested Capital</a:t>
            </a:r>
          </a:p>
        </p:txBody>
      </p:sp>
      <p:sp>
        <p:nvSpPr>
          <p:cNvPr id="4" name="Footer Placeholder 3">
            <a:extLst>
              <a:ext uri="{FF2B5EF4-FFF2-40B4-BE49-F238E27FC236}">
                <a16:creationId xmlns:a16="http://schemas.microsoft.com/office/drawing/2014/main" id="{37746B71-E1B6-FB42-AD1F-9219E057CCF0}"/>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C58B25F-56FB-004E-88B7-4FC7782AF729}"/>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97</a:t>
            </a:fld>
            <a:endParaRPr lang="en-US" altLang="en-US"/>
          </a:p>
        </p:txBody>
      </p:sp>
      <p:graphicFrame>
        <p:nvGraphicFramePr>
          <p:cNvPr id="6" name="Content Placeholder 3">
            <a:extLst>
              <a:ext uri="{FF2B5EF4-FFF2-40B4-BE49-F238E27FC236}">
                <a16:creationId xmlns:a16="http://schemas.microsoft.com/office/drawing/2014/main" id="{7BE21A45-5C9A-E645-B9EB-227109FD75FB}"/>
              </a:ext>
            </a:extLst>
          </p:cNvPr>
          <p:cNvGraphicFramePr>
            <a:graphicFrameLocks noGrp="1"/>
          </p:cNvGraphicFramePr>
          <p:nvPr>
            <p:ph sz="quarter" idx="1"/>
            <p:extLst>
              <p:ext uri="{D42A27DB-BD31-4B8C-83A1-F6EECF244321}">
                <p14:modId xmlns:p14="http://schemas.microsoft.com/office/powerpoint/2010/main" val="1376918961"/>
              </p:ext>
            </p:extLst>
          </p:nvPr>
        </p:nvGraphicFramePr>
        <p:xfrm>
          <a:off x="612775" y="1600200"/>
          <a:ext cx="8720977" cy="4261152"/>
        </p:xfrm>
        <a:graphic>
          <a:graphicData uri="http://schemas.openxmlformats.org/drawingml/2006/table">
            <a:tbl>
              <a:tblPr/>
              <a:tblGrid>
                <a:gridCol w="1478802">
                  <a:extLst>
                    <a:ext uri="{9D8B030D-6E8A-4147-A177-3AD203B41FA5}">
                      <a16:colId xmlns:a16="http://schemas.microsoft.com/office/drawing/2014/main" val="20000"/>
                    </a:ext>
                  </a:extLst>
                </a:gridCol>
                <a:gridCol w="5071223">
                  <a:extLst>
                    <a:ext uri="{9D8B030D-6E8A-4147-A177-3AD203B41FA5}">
                      <a16:colId xmlns:a16="http://schemas.microsoft.com/office/drawing/2014/main" val="20001"/>
                    </a:ext>
                  </a:extLst>
                </a:gridCol>
                <a:gridCol w="2170952">
                  <a:extLst>
                    <a:ext uri="{9D8B030D-6E8A-4147-A177-3AD203B41FA5}">
                      <a16:colId xmlns:a16="http://schemas.microsoft.com/office/drawing/2014/main" val="20002"/>
                    </a:ext>
                  </a:extLst>
                </a:gridCol>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2019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3.99– 3.70 DFR - 0.60 g + 5.2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53.7%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2.18– 1.90 DFR + 1.40 g + 7.0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56.9%</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1.27– 1.10 DFR + 1.80 g + 8.6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48.1%</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2.08– 2.20 DFR + 2.10 g + 4.5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48.7%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1.75– 1.30 DFR + 2.20 g + 6.6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42.1%</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EV/IC =</a:t>
                      </a:r>
                      <a:r>
                        <a:rPr kumimoji="0" lang="is-IS" altLang="en-US" sz="1800" b="1" i="0" u="none" strike="noStrike" cap="none" normalizeH="0" baseline="0" dirty="0">
                          <a:ln>
                            <a:noFill/>
                          </a:ln>
                          <a:solidFill>
                            <a:srgbClr val="000000"/>
                          </a:solidFill>
                          <a:effectLst/>
                          <a:latin typeface="Times" charset="0"/>
                          <a:ea typeface="ＭＳ Ｐゴシック" charset="-128"/>
                        </a:rPr>
                        <a:t> 1.22– 2.60 DFR + 0.50 g + 6.3 ROIC</a:t>
                      </a:r>
                      <a:endParaRPr kumimoji="0" lang="en-US" altLang="en-US" sz="1800" b="1"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49.8%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456271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The Pricing Game: Choices</a:t>
            </a:r>
          </a:p>
        </p:txBody>
      </p:sp>
      <p:sp>
        <p:nvSpPr>
          <p:cNvPr id="252930"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600201"/>
          <a:ext cx="8378826" cy="4902414"/>
        </p:xfrm>
        <a:graphic>
          <a:graphicData uri="http://schemas.openxmlformats.org/drawingml/2006/table">
            <a:tbl>
              <a:tblPr firstRow="1" bandRow="1">
                <a:tableStyleId>{5C22544A-7EE6-4342-B048-85BDC9FD1C3A}</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71169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Some closing propositions</a:t>
            </a: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a:ea typeface="+mn-ea"/>
              </a:rPr>
              <a:t>If you do no</a:t>
            </a:r>
            <a:r>
              <a:rPr lang="en-US" altLang="ja-JP" dirty="0">
                <a:ea typeface="+mn-ea"/>
              </a:rPr>
              <a:t>t control for fundamental differences in risk, cash flows and growth across firms when comparing how they are priced, your valuation conclusions will reflect your flawed judgments rather than market </a:t>
            </a:r>
            <a:r>
              <a:rPr lang="en-US" altLang="ja-JP" dirty="0" err="1">
                <a:ea typeface="+mn-ea"/>
              </a:rPr>
              <a:t>misvaluations</a:t>
            </a:r>
            <a:r>
              <a:rPr lang="en-US" altLang="ja-JP" dirty="0">
                <a:ea typeface="+mn-ea"/>
              </a:rPr>
              <a:t>.</a:t>
            </a:r>
          </a:p>
          <a:p>
            <a:pPr marL="320040" indent="-320040" eaLnBrk="1" fontAlgn="auto" hangingPunct="1">
              <a:spcAft>
                <a:spcPts val="0"/>
              </a:spcAft>
              <a:buFont typeface="Wingdings"/>
              <a:buChar char=""/>
              <a:defRPr/>
            </a:pPr>
            <a:r>
              <a:rPr lang="en-US" altLang="ja-JP" dirty="0">
                <a:ea typeface="+mn-ea"/>
                <a:cs typeface="+mn-cs"/>
              </a:rPr>
              <a:t>Bottom line: Relative valuation is pricing, not valuation.</a:t>
            </a: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99</a:t>
            </a:fld>
            <a:endParaRPr lang="en-US" altLang="en-US" sz="1200">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Reviewing: The Four Steps to Understanding Multiples</a:t>
            </a: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Check for consistency</a:t>
            </a:r>
          </a:p>
          <a:p>
            <a:pPr marL="640080" lvl="1" indent="-274320" eaLnBrk="1" fontAlgn="auto" hangingPunct="1">
              <a:spcAft>
                <a:spcPts val="0"/>
              </a:spcAft>
              <a:buFont typeface="Wingdings 2"/>
              <a:buChar char=""/>
              <a:defRPr/>
            </a:pPr>
            <a:r>
              <a:rPr lang="en-US">
                <a:ea typeface="+mn-ea"/>
              </a:rPr>
              <a:t>Make sure that they are estimated uniformly</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a:ea typeface="+mn-ea"/>
              </a:rPr>
              <a:t>Check for bias, if the multiple cannot be estimated</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Identify the companion variable that drives the multiple</a:t>
            </a:r>
          </a:p>
          <a:p>
            <a:pPr marL="640080" lvl="1" indent="-274320" eaLnBrk="1" fontAlgn="auto" hangingPunct="1">
              <a:spcAft>
                <a:spcPts val="0"/>
              </a:spcAft>
              <a:buFont typeface="Wingdings 2"/>
              <a:buChar char=""/>
              <a:defRPr/>
            </a:pPr>
            <a:r>
              <a:rPr lang="en-US">
                <a:ea typeface="+mn-ea"/>
              </a:rPr>
              <a:t>Examine the nature of the relationship</a:t>
            </a:r>
          </a:p>
          <a:p>
            <a:pPr marL="320040" indent="-320040" eaLnBrk="1" fontAlgn="auto" hangingPunct="1">
              <a:spcAft>
                <a:spcPts val="0"/>
              </a:spcAft>
              <a:buFont typeface="Wingdings"/>
              <a:buChar char=""/>
              <a:defRPr/>
            </a:pPr>
            <a:r>
              <a:rPr lang="en-US">
                <a:ea typeface="+mn-ea"/>
                <a:cs typeface="+mn-cs"/>
              </a:rPr>
              <a:t>Apply the multiple</a:t>
            </a: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A Detour: Asset Based Valuation</a:t>
            </a: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101</a:t>
            </a:fld>
            <a:endParaRPr lang="en-US" altLang="en-US" sz="1400">
              <a:solidFill>
                <a:schemeClr val="tx2"/>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Why would you do asset 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do you do asset 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Intrinsic value</a:t>
            </a:r>
            <a:r>
              <a:rPr lang="en-US" dirty="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a:ea typeface="+mn-ea"/>
                <a:cs typeface="+mn-cs"/>
              </a:rPr>
              <a:t>Relative value</a:t>
            </a:r>
            <a:r>
              <a:rPr lang="en-US" dirty="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a:ea typeface="+mn-ea"/>
                <a:cs typeface="+mn-cs"/>
              </a:rPr>
              <a:t>Accounting value</a:t>
            </a:r>
            <a:r>
              <a:rPr lang="en-US" dirty="0">
                <a:ea typeface="+mn-ea"/>
                <a:cs typeface="+mn-cs"/>
              </a:rPr>
              <a:t>: You could use the book value of the asset as a proxy for the estimated value of the asset.</a:t>
            </a: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asset-based valuation easiest to do?</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Separable assets</a:t>
            </a:r>
            <a:r>
              <a:rPr lang="en-US" altLang="en-US" sz="200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pPr eaLnBrk="1" hangingPunct="1">
              <a:lnSpc>
                <a:spcPct val="90000"/>
              </a:lnSpc>
            </a:pPr>
            <a:r>
              <a:rPr lang="en-US" altLang="en-US" sz="2000" u="sng">
                <a:ea typeface="ＭＳ Ｐゴシック" charset="-128"/>
              </a:rPr>
              <a:t>Stand alone earnings/ cash flows</a:t>
            </a:r>
            <a:r>
              <a:rPr lang="en-US" altLang="en-US" sz="200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a:ea typeface="ＭＳ Ｐゴシック" charset="-128"/>
              </a:rPr>
              <a:t>Active market for similar assets</a:t>
            </a:r>
            <a:r>
              <a:rPr lang="en-US" altLang="en-US" sz="200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a:ea typeface="ＭＳ Ｐゴシック" charset="-128"/>
              </a:rPr>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pPr eaLnBrk="1" hangingPunct="1">
              <a:lnSpc>
                <a:spcPct val="80000"/>
              </a:lnSpc>
            </a:pPr>
            <a:r>
              <a:rPr lang="en-US" altLang="en-US" sz="260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Accounting Valuation: Glimmers from FAS 157</a:t>
            </a: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107</a:t>
            </a:fld>
            <a:endParaRPr lang="en-US" altLang="en-US" sz="1200">
              <a:solidFill>
                <a:srgbClr val="FFFFFF"/>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a:ea typeface="+mn-ea"/>
                <a:cs typeface="+mn-cs"/>
              </a:rPr>
              <a:t>If you are an activist investor that plans to acquire the company or push for change, you should be more focused on relative valuation, since your intent is to get the company to split up and gain the increase in value.</a:t>
            </a: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109</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240726" name="Document" r:id="rId4" imgW="8382000" imgH="3009900" progId="Word.Document.12">
                  <p:embed/>
                </p:oleObj>
              </mc:Choice>
              <mc:Fallback>
                <p:oleObj name="Document" r:id="rId4" imgW="8382000" imgH="30099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Median Multiples</a:t>
            </a: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110</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 Plus</a:t>
            </a:r>
            <a:br>
              <a:rPr lang="en-US" dirty="0">
                <a:ea typeface="+mj-ea"/>
                <a:cs typeface="+mj-cs"/>
              </a:rPr>
            </a:br>
            <a:r>
              <a:rPr lang="en-US" dirty="0">
                <a:ea typeface="+mj-ea"/>
                <a:cs typeface="+mj-cs"/>
              </a:rPr>
              <a:t>Scaling variable &amp; Choice of Multiples</a:t>
            </a: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111</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nvGraphicFramePr>
        <p:xfrm>
          <a:off x="609600" y="1600200"/>
          <a:ext cx="8382000" cy="1993900"/>
        </p:xfrm>
        <a:graphic>
          <a:graphicData uri="http://schemas.openxmlformats.org/presentationml/2006/ole">
            <mc:AlternateContent xmlns:mc="http://schemas.openxmlformats.org/markup-compatibility/2006">
              <mc:Choice xmlns:v="urn:schemas-microsoft-com:vml" Requires="v">
                <p:oleObj spid="_x0000_s244891" name="Document" r:id="rId4" imgW="8382000" imgH="1993900" progId="Word.Document.12">
                  <p:embed/>
                </p:oleObj>
              </mc:Choice>
              <mc:Fallback>
                <p:oleObj name="Document" r:id="rId4" imgW="8382000" imgH="19939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nvGraphicFramePr>
        <p:xfrm>
          <a:off x="685800" y="3581400"/>
          <a:ext cx="7848600" cy="2085975"/>
        </p:xfrm>
        <a:graphic>
          <a:graphicData uri="http://schemas.openxmlformats.org/presentationml/2006/ole">
            <mc:AlternateContent xmlns:mc="http://schemas.openxmlformats.org/markup-compatibility/2006">
              <mc:Choice xmlns:v="urn:schemas-microsoft-com:vml" Requires="v">
                <p:oleObj spid="_x0000_s244892" name="Document" r:id="rId6" imgW="5638592" imgH="1498545" progId="Word.Document.12">
                  <p:embed/>
                </p:oleObj>
              </mc:Choice>
              <mc:Fallback>
                <p:oleObj name="Document" r:id="rId6" imgW="5638592" imgH="1498545"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3581400"/>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Sum of the Parts value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112</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spid="_x0000_s246869" name="Document" r:id="rId4" imgW="8382000" imgH="3632200" progId="Word.Document.12">
                  <p:embed/>
                </p:oleObj>
              </mc:Choice>
              <mc:Fallback>
                <p:oleObj name="Document" r:id="rId4" imgW="8382000" imgH="3632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parts valuation</a:t>
            </a:r>
            <a:br>
              <a:rPr lang="en-US" dirty="0">
                <a:ea typeface="+mj-ea"/>
                <a:cs typeface="+mj-cs"/>
              </a:rPr>
            </a:br>
            <a:r>
              <a:rPr lang="en-US" dirty="0">
                <a:ea typeface="+mj-ea"/>
                <a:cs typeface="+mj-cs"/>
              </a:rPr>
              <a:t>Cost of capital, by business</a:t>
            </a: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113</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8917" name="Document" r:id="rId4" imgW="8382000" imgH="2603500" progId="Word.Document.12">
                  <p:embed/>
                </p:oleObj>
              </mc:Choice>
              <mc:Fallback>
                <p:oleObj name="Document" r:id="rId4" imgW="8382000" imgH="26035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Fundamentals, by business</a:t>
            </a: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114</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0965" name="Document" r:id="rId4" imgW="8369300" imgH="2578100" progId="Word.Document.12">
                  <p:embed/>
                </p:oleObj>
              </mc:Choice>
              <mc:Fallback>
                <p:oleObj name="Document" r:id="rId4" imgW="83693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Growth Choices</a:t>
            </a: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53013" name="Document" r:id="rId4" imgW="8369300" imgH="2616200" progId="Word.Document.12">
                  <p:embed/>
                </p:oleObj>
              </mc:Choice>
              <mc:Fallback>
                <p:oleObj name="Document" r:id="rId4" imgW="8369300" imgH="2616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 </a:t>
            </a:r>
            <a:br>
              <a:rPr lang="en-US" dirty="0">
                <a:ea typeface="+mj-ea"/>
                <a:cs typeface="+mj-cs"/>
              </a:rPr>
            </a:br>
            <a:r>
              <a:rPr lang="en-US" dirty="0">
                <a:ea typeface="+mj-ea"/>
                <a:cs typeface="+mj-cs"/>
              </a:rPr>
              <a:t>Values of the parts</a:t>
            </a: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55061" name="Document" r:id="rId4" imgW="5638800" imgH="2286000" progId="Word.Document.12">
                  <p:embed/>
                </p:oleObj>
              </mc:Choice>
              <mc:Fallback>
                <p:oleObj name="Document" r:id="rId4" imgW="5638800" imgH="2286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Sum of the Parts</a:t>
            </a: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117</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57179" name="Equation" r:id="rId4" imgW="3924300" imgH="711200" progId="Equation.3">
                  <p:embed/>
                </p:oleObj>
              </mc:Choice>
              <mc:Fallback>
                <p:oleObj name="Equation" r:id="rId4" imgW="3924300" imgH="7112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57180" name="Equation" r:id="rId6" imgW="2006600" imgH="660400" progId="Equation.3">
                  <p:embed/>
                </p:oleObj>
              </mc:Choice>
              <mc:Fallback>
                <p:oleObj name="Equation" r:id="rId6" imgW="2006600" imgH="660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sp>
        <p:nvSpPr>
          <p:cNvPr id="4" name="Footer Placeholder 3">
            <a:extLst>
              <a:ext uri="{FF2B5EF4-FFF2-40B4-BE49-F238E27FC236}">
                <a16:creationId xmlns:a16="http://schemas.microsoft.com/office/drawing/2014/main" id="{6545C5BC-5581-6442-8938-C25D7203634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70F9D10-867E-7747-B9E2-9654E23FE564}"/>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118</a:t>
            </a:fld>
            <a:endParaRPr lang="en-US" altLang="en-US"/>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sz="quarter" idx="1"/>
          </p:nvPr>
        </p:nvPicPr>
        <p:blipFill>
          <a:blip r:embed="rId3"/>
          <a:stretch>
            <a:fillRect/>
          </a:stretch>
        </p:blipFill>
        <p:spPr>
          <a:xfrm>
            <a:off x="993648" y="2155824"/>
            <a:ext cx="7391400" cy="3482975"/>
          </a:xfrm>
          <a:prstGeom prst="rect">
            <a:avLst/>
          </a:prstGeom>
        </p:spPr>
      </p:pic>
    </p:spTree>
    <p:extLst>
      <p:ext uri="{BB962C8B-B14F-4D97-AF65-F5344CB8AC3E}">
        <p14:creationId xmlns:p14="http://schemas.microsoft.com/office/powerpoint/2010/main" val="7684749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sz="quarter" idx="1"/>
          </p:nvPr>
        </p:nvPicPr>
        <p:blipFill>
          <a:blip r:embed="rId3"/>
          <a:stretch>
            <a:fillRect/>
          </a:stretch>
        </p:blipFill>
        <p:spPr>
          <a:xfrm>
            <a:off x="412219" y="1676400"/>
            <a:ext cx="8356600" cy="4419600"/>
          </a:xfrm>
          <a:prstGeom prst="rect">
            <a:avLst/>
          </a:prstGeom>
        </p:spPr>
      </p:pic>
      <p:sp>
        <p:nvSpPr>
          <p:cNvPr id="4" name="Footer Placeholder 3">
            <a:extLst>
              <a:ext uri="{FF2B5EF4-FFF2-40B4-BE49-F238E27FC236}">
                <a16:creationId xmlns:a16="http://schemas.microsoft.com/office/drawing/2014/main" id="{309A917E-4324-F441-AD60-2C814CC8AB3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ADFF954-53EA-CB42-A658-FB75D380B05D}"/>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119</a:t>
            </a:fld>
            <a:endParaRPr lang="en-US" altLang="en-US"/>
          </a:p>
        </p:txBody>
      </p:sp>
    </p:spTree>
    <p:extLst>
      <p:ext uri="{BB962C8B-B14F-4D97-AF65-F5344CB8AC3E}">
        <p14:creationId xmlns:p14="http://schemas.microsoft.com/office/powerpoint/2010/main" val="42030710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sz="quarter" idx="1"/>
          </p:nvPr>
        </p:nvPicPr>
        <p:blipFill>
          <a:blip r:embed="rId2"/>
          <a:stretch>
            <a:fillRect/>
          </a:stretch>
        </p:blipFill>
        <p:spPr>
          <a:xfrm>
            <a:off x="1143000" y="1677227"/>
            <a:ext cx="7623048" cy="4666230"/>
          </a:xfrm>
          <a:prstGeom prst="rect">
            <a:avLst/>
          </a:prstGeom>
        </p:spPr>
      </p:pic>
      <p:sp>
        <p:nvSpPr>
          <p:cNvPr id="4" name="Footer Placeholder 3">
            <a:extLst>
              <a:ext uri="{FF2B5EF4-FFF2-40B4-BE49-F238E27FC236}">
                <a16:creationId xmlns:a16="http://schemas.microsoft.com/office/drawing/2014/main" id="{FCABC04D-CEE8-6D46-A945-0C69570888F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E056472-F3DF-AC4B-BA9F-5130CBE5DD18}"/>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120</a:t>
            </a:fld>
            <a:endParaRPr lang="en-US" altLang="en-US"/>
          </a:p>
        </p:txBody>
      </p:sp>
    </p:spTree>
    <p:extLst>
      <p:ext uri="{BB962C8B-B14F-4D97-AF65-F5344CB8AC3E}">
        <p14:creationId xmlns:p14="http://schemas.microsoft.com/office/powerpoint/2010/main" val="38488212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Private Company Valuation</a:t>
            </a: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121</a:t>
            </a:fld>
            <a:endParaRPr lang="en-US" altLang="en-US" sz="1400">
              <a:solidFill>
                <a:schemeClr val="tx2"/>
              </a:solidFill>
            </a:endParaRPr>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122</a:t>
            </a:fld>
            <a:endParaRPr lang="en-US" altLang="en-US" sz="1200">
              <a:solidFill>
                <a:srgbClr val="FFFFFF"/>
              </a:solidFill>
            </a:endParaRP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Market values as inputs: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dirty="0">
                <a:ea typeface="+mn-ea"/>
                <a:cs typeface="+mn-cs"/>
              </a:rPr>
              <a:t>Market value as output: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dirty="0">
                <a:ea typeface="+mn-ea"/>
                <a:cs typeface="+mn-cs"/>
              </a:rPr>
              <a:t>Market price based risk measures, such as beta and bond ratings, will not be available for private businesses. </a:t>
            </a: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123</a:t>
            </a:fld>
            <a:endParaRPr lang="en-US" altLang="en-US" sz="1200">
              <a:solidFill>
                <a:srgbClr val="FFFFFF"/>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Private Company Valuation: Motive matters</a:t>
            </a: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Private company valuations: Four broad scenarios</a:t>
            </a: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Private to private transactions</a:t>
            </a:r>
            <a:r>
              <a:rPr lang="en-US" dirty="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a:ea typeface="+mn-ea"/>
                <a:cs typeface="+mn-cs"/>
              </a:rPr>
              <a:t>Private to public transactions</a:t>
            </a:r>
            <a:r>
              <a:rPr lang="en-US" dirty="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a:ea typeface="+mn-ea"/>
                <a:cs typeface="+mn-cs"/>
              </a:rPr>
              <a:t>Private to IPO</a:t>
            </a:r>
            <a:r>
              <a:rPr lang="en-US" dirty="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a:ea typeface="+mn-ea"/>
                <a:cs typeface="+mn-cs"/>
              </a:rPr>
              <a:t>Private to VC to Public</a:t>
            </a:r>
            <a:r>
              <a:rPr lang="en-US" dirty="0">
                <a:ea typeface="+mn-ea"/>
                <a:cs typeface="+mn-cs"/>
              </a:rPr>
              <a:t>: You can value a private firm that is expected to raise venture capital along the way on its path to going public.</a:t>
            </a: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126</a:t>
            </a:fld>
            <a:endParaRPr lang="en-US" altLang="en-US" sz="1200">
              <a:solidFill>
                <a:srgbClr val="FFFFFF"/>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a:ea typeface="ＭＳ Ｐゴシック" charset="-128"/>
              </a:rPr>
              <a:t>Neither the buyer nor the seller is diversified</a:t>
            </a:r>
            <a:r>
              <a:rPr lang="en-US" altLang="en-US" sz="220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a:ea typeface="ＭＳ Ｐゴシック" charset="-128"/>
              </a:rPr>
              <a:t>The investment is illiquid</a:t>
            </a:r>
            <a:r>
              <a:rPr lang="en-US" altLang="en-US" sz="2200">
                <a:ea typeface="ＭＳ Ｐゴシック" charset="-128"/>
              </a:rPr>
              <a:t>. Consequently, the buyer of the business will have to factor in an </a:t>
            </a:r>
            <a:r>
              <a:rPr lang="ja-JP" altLang="en-US" sz="2200">
                <a:ea typeface="ＭＳ Ｐゴシック" charset="-128"/>
              </a:rPr>
              <a:t>“</a:t>
            </a:r>
            <a:r>
              <a:rPr lang="en-US" altLang="ja-JP" sz="2200">
                <a:ea typeface="ＭＳ Ｐゴシック" charset="-128"/>
              </a:rPr>
              <a:t>illiquidity discount</a:t>
            </a:r>
            <a:r>
              <a:rPr lang="ja-JP" altLang="en-US" sz="2200">
                <a:ea typeface="ＭＳ Ｐゴシック" charset="-128"/>
              </a:rPr>
              <a:t>”</a:t>
            </a:r>
            <a:r>
              <a:rPr lang="en-US" altLang="ja-JP" sz="2200">
                <a:ea typeface="ＭＳ Ｐゴシック" charset="-128"/>
              </a:rPr>
              <a:t> to estimate the value of the business.</a:t>
            </a:r>
          </a:p>
          <a:p>
            <a:pPr lvl="1" indent="-319088" eaLnBrk="1" hangingPunct="1">
              <a:lnSpc>
                <a:spcPct val="80000"/>
              </a:lnSpc>
              <a:buFont typeface="Wingdings" charset="2"/>
              <a:buChar char=""/>
            </a:pPr>
            <a:r>
              <a:rPr lang="en-US" altLang="en-US" sz="2200" u="sng">
                <a:ea typeface="ＭＳ Ｐゴシック" charset="-128"/>
              </a:rPr>
              <a:t>Key person value</a:t>
            </a:r>
            <a:r>
              <a:rPr lang="en-US" altLang="en-US" sz="220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127</a:t>
            </a:fld>
            <a:endParaRPr lang="en-US" altLang="en-US" sz="1200">
              <a:solidFill>
                <a:srgbClr val="FFFFFF"/>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have been asked to value a upscale French restaurant for sale by the owner (who also happens to be the chef). Both the restaurant and the chef are well regarded, and business has been good for the last 3 years.</a:t>
            </a:r>
          </a:p>
          <a:p>
            <a:pPr eaLnBrk="1" hangingPunct="1">
              <a:lnSpc>
                <a:spcPct val="80000"/>
              </a:lnSpc>
            </a:pPr>
            <a:r>
              <a:rPr lang="en-US" altLang="en-US" sz="2400">
                <a:ea typeface="ＭＳ Ｐゴシック" charset="-128"/>
              </a:rPr>
              <a:t>The potential buyer is a former investment banker, who tired of the rat race, has decide to cash out all of his savings and use the entire amount to invest in the restaurant.</a:t>
            </a:r>
          </a:p>
          <a:p>
            <a:pPr eaLnBrk="1" hangingPunct="1">
              <a:lnSpc>
                <a:spcPct val="80000"/>
              </a:lnSpc>
            </a:pPr>
            <a:r>
              <a:rPr lang="en-US" altLang="en-US" sz="2400">
                <a:ea typeface="ＭＳ Ｐゴシック" charset="-128"/>
              </a:rPr>
              <a:t>You have access to the financial statements for the last 3 years for the restaurant. In the most recent year, the restaurant reported $ 1.2 million in revenues and $ 400,000 in pre-tax operating profit . 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nvPr>
        </p:nvGraphicFramePr>
        <p:xfrm>
          <a:off x="612775" y="1600200"/>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average unlevered beta across 75 publicly traded restaurants in the US is 0.86. </a:t>
            </a:r>
          </a:p>
          <a:p>
            <a:pPr eaLnBrk="1" hangingPunct="1"/>
            <a:r>
              <a:rPr lang="en-US" altLang="en-US" u="sng">
                <a:ea typeface="ＭＳ Ｐゴシック" charset="-128"/>
              </a:rPr>
              <a:t>A caveat</a:t>
            </a:r>
            <a:r>
              <a:rPr lang="en-US" altLang="en-US">
                <a:ea typeface="ＭＳ Ｐゴシック" charset="-128"/>
              </a:rPr>
              <a:t>: Most of the publicly traded restaurants on this list are fast-food chains (McDonald</a:t>
            </a:r>
            <a:r>
              <a:rPr lang="ja-JP" altLang="en-US">
                <a:ea typeface="ＭＳ Ｐゴシック" charset="-128"/>
              </a:rPr>
              <a:t>’</a:t>
            </a:r>
            <a:r>
              <a:rPr lang="en-US" altLang="ja-JP">
                <a:ea typeface="ＭＳ Ｐゴシック" charset="-128"/>
              </a:rPr>
              <a:t>s, Burger King) or mass restaurants (Applebee</a:t>
            </a:r>
            <a:r>
              <a:rPr lang="ja-JP" altLang="en-US">
                <a:ea typeface="ＭＳ Ｐゴシック" charset="-128"/>
              </a:rPr>
              <a:t>’</a:t>
            </a:r>
            <a:r>
              <a:rPr lang="en-US" altLang="ja-JP">
                <a:ea typeface="ＭＳ Ｐゴシック" charset="-128"/>
              </a:rPr>
              <a:t>s, TGIF…) There is an argument to be made that the beta for an upscale restaurant is more likely to be reflect high-end specialty retailers than it is restaurants. The unlevered beta for 45 high-end retailers is 1.18. </a:t>
            </a:r>
            <a:endParaRPr lang="en-US" altLang="en-US">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132</a:t>
            </a:fld>
            <a:endParaRPr lang="en-US" altLang="en-US" sz="1400">
              <a:solidFill>
                <a:schemeClr val="tx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a:ea typeface="+mn-ea"/>
                <a:cs typeface="+mn-cs"/>
              </a:rPr>
              <a:t>Total Unlevered Beta</a:t>
            </a:r>
          </a:p>
          <a:p>
            <a:pPr marL="0" indent="0" eaLnBrk="1" fontAlgn="auto" hangingPunct="1">
              <a:spcAft>
                <a:spcPts val="0"/>
              </a:spcAft>
              <a:buFont typeface="Wingdings" charset="0"/>
              <a:buNone/>
              <a:defRPr/>
            </a:pPr>
            <a:r>
              <a:rPr lang="en-US" dirty="0">
                <a:ea typeface="+mn-ea"/>
                <a:cs typeface="+mn-cs"/>
              </a:rPr>
              <a:t>		= Market Beta/ Correlation  with the market</a:t>
            </a:r>
          </a:p>
          <a:p>
            <a:pPr marL="0" indent="0" eaLnBrk="1" fontAlgn="auto" hangingPunct="1">
              <a:spcAft>
                <a:spcPts val="0"/>
              </a:spcAft>
              <a:buFont typeface="Wingdings" charset="0"/>
              <a:buNone/>
              <a:defRPr/>
            </a:pPr>
            <a:r>
              <a:rPr lang="en-US" dirty="0">
                <a:ea typeface="+mn-ea"/>
                <a:cs typeface="+mn-cs"/>
              </a:rPr>
              <a:t>		= 1.18 / 0.5 = 2.36</a:t>
            </a: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final step in the beta computation: Estimate a Debt to equity ratio and cost of equity</a:t>
            </a: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a:ea typeface="+mn-ea"/>
              </a:rPr>
              <a:t>Levered beta = 2.36 (1 + (1-.4) (.1433)) = 2.56 </a:t>
            </a:r>
          </a:p>
          <a:p>
            <a:pPr marL="640080" lvl="1" indent="-274320" eaLnBrk="1" fontAlgn="auto" hangingPunct="1">
              <a:spcAft>
                <a:spcPts val="0"/>
              </a:spcAft>
              <a:buFont typeface="Wingdings 2"/>
              <a:buChar char=""/>
              <a:defRPr/>
            </a:pPr>
            <a:r>
              <a:rPr lang="en-US" dirty="0">
                <a:ea typeface="+mn-ea"/>
              </a:rPr>
              <a:t>Cost of equity =4.25% + 2.56 (4%) = 14.50%</a:t>
            </a:r>
          </a:p>
          <a:p>
            <a:pPr marL="365760" lvl="1" indent="0" eaLnBrk="1" fontAlgn="auto" hangingPunct="1">
              <a:spcAft>
                <a:spcPts val="0"/>
              </a:spcAft>
              <a:buFont typeface="Wingdings 2" charset="0"/>
              <a:buNone/>
              <a:defRPr/>
            </a:pPr>
            <a:r>
              <a:rPr lang="en-US" dirty="0">
                <a:ea typeface="+mn-ea"/>
              </a:rPr>
              <a:t>(T Bond rate was 4.25% at the time; 4% is the equity risk premium) </a:t>
            </a: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134</a:t>
            </a:fld>
            <a:endParaRPr lang="en-US" altLang="en-US" sz="1200">
              <a:solidFill>
                <a:srgbClr val="FFFFFF"/>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Thus, if 20% of the patrons are drawn to the restaurant because of the chef</a:t>
            </a:r>
            <a:r>
              <a:rPr lang="ja-JP" altLang="en-US" sz="2600">
                <a:ea typeface="ＭＳ Ｐゴシック" charset="-128"/>
              </a:rPr>
              <a:t>’</a:t>
            </a:r>
            <a:r>
              <a:rPr lang="en-US" altLang="ja-JP" sz="2600">
                <a:ea typeface="ＭＳ Ｐゴシック" charset="-128"/>
              </a:rPr>
              <a:t>s reputation, the expected operating income will be lower if the chef leaves. </a:t>
            </a:r>
          </a:p>
          <a:p>
            <a:pPr lvl="1" eaLnBrk="1" hangingPunct="1">
              <a:lnSpc>
                <a:spcPct val="90000"/>
              </a:lnSpc>
            </a:pPr>
            <a:r>
              <a:rPr lang="en-US" altLang="en-US" sz="2200">
                <a:ea typeface="ＭＳ Ｐゴシック" charset="-128"/>
              </a:rPr>
              <a:t>Adjusted operating income (existing chef) =  $ 370,000</a:t>
            </a:r>
          </a:p>
          <a:p>
            <a:pPr lvl="1" eaLnBrk="1" hangingPunct="1">
              <a:lnSpc>
                <a:spcPct val="90000"/>
              </a:lnSpc>
            </a:pPr>
            <a:r>
              <a:rPr lang="en-US" altLang="en-US" sz="2200">
                <a:ea typeface="ＭＳ Ｐゴシック" charset="-128"/>
              </a:rPr>
              <a:t>Operating income (adjusted for chef departure) = $296,000 </a:t>
            </a:r>
          </a:p>
          <a:p>
            <a:pPr eaLnBrk="1" hangingPunct="1">
              <a:lnSpc>
                <a:spcPct val="90000"/>
              </a:lnSpc>
            </a:pPr>
            <a:r>
              <a:rPr lang="en-US" altLang="en-US" sz="2600">
                <a:ea typeface="ＭＳ Ｐゴシック" charset="-128"/>
              </a:rPr>
              <a:t>As the owner/chef of the restaurant, what might you be able to do to mitigate this loss in value?</a:t>
            </a:r>
          </a:p>
          <a:p>
            <a:pPr eaLnBrk="1" hangingPunct="1">
              <a:lnSpc>
                <a:spcPct val="90000"/>
              </a:lnSpc>
            </a:pPr>
            <a:endParaRPr lang="en-US" altLang="en-US" sz="260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To complete the valuation, you need to assume an expected growth rate. As with any business, assumptions about growth have to be consistent with reinvestment assumptions. In the long term,</a:t>
            </a:r>
          </a:p>
          <a:p>
            <a:pPr marL="0" indent="0" algn="ctr" eaLnBrk="1" fontAlgn="auto" hangingPunct="1">
              <a:spcAft>
                <a:spcPts val="0"/>
              </a:spcAft>
              <a:buFont typeface="Wingdings" charset="0"/>
              <a:buNone/>
              <a:defRPr/>
            </a:pPr>
            <a:r>
              <a:rPr lang="en-US" dirty="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a:ea typeface="+mn-ea"/>
                <a:cs typeface="+mn-cs"/>
              </a:rPr>
              <a:t>Reinvestment rate = g/ ROC = 2%/ 20% = 10%</a:t>
            </a:r>
          </a:p>
          <a:p>
            <a:pPr marL="320040" indent="-320040" eaLnBrk="1" fontAlgn="auto" hangingPunct="1">
              <a:spcAft>
                <a:spcPts val="0"/>
              </a:spcAft>
              <a:buFont typeface="Wingdings"/>
              <a:buChar char=""/>
              <a:defRPr/>
            </a:pPr>
            <a:r>
              <a:rPr lang="en-US" dirty="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138</a:t>
            </a:fld>
            <a:endParaRPr lang="en-US" altLang="en-US" sz="1200">
              <a:solidFill>
                <a:srgbClr val="FFFFFF"/>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Inputs to valuation</a:t>
            </a:r>
          </a:p>
          <a:p>
            <a:pPr lvl="1" eaLnBrk="1" hangingPunct="1">
              <a:lnSpc>
                <a:spcPct val="80000"/>
              </a:lnSpc>
            </a:pPr>
            <a:r>
              <a:rPr lang="en-US" altLang="en-US" sz="2000">
                <a:ea typeface="ＭＳ Ｐゴシック" charset="-128"/>
              </a:rPr>
              <a:t>Adjusted EBIT = $ 296,000</a:t>
            </a:r>
          </a:p>
          <a:p>
            <a:pPr lvl="1" eaLnBrk="1" hangingPunct="1">
              <a:lnSpc>
                <a:spcPct val="80000"/>
              </a:lnSpc>
            </a:pPr>
            <a:r>
              <a:rPr lang="en-US" altLang="en-US" sz="2000">
                <a:ea typeface="ＭＳ Ｐゴシック" charset="-128"/>
              </a:rPr>
              <a:t>Tax rate = 40%</a:t>
            </a:r>
          </a:p>
          <a:p>
            <a:pPr lvl="1" eaLnBrk="1" hangingPunct="1">
              <a:lnSpc>
                <a:spcPct val="80000"/>
              </a:lnSpc>
            </a:pPr>
            <a:r>
              <a:rPr lang="en-US" altLang="en-US" sz="2000">
                <a:ea typeface="ＭＳ Ｐゴシック" charset="-128"/>
              </a:rPr>
              <a:t>Cost of capital = 13.25%</a:t>
            </a:r>
          </a:p>
          <a:p>
            <a:pPr lvl="1" eaLnBrk="1" hangingPunct="1">
              <a:lnSpc>
                <a:spcPct val="80000"/>
              </a:lnSpc>
            </a:pPr>
            <a:r>
              <a:rPr lang="en-US" altLang="en-US" sz="2000">
                <a:ea typeface="ＭＳ Ｐゴシック" charset="-128"/>
              </a:rPr>
              <a:t>Expected growth rate = 2%</a:t>
            </a:r>
          </a:p>
          <a:p>
            <a:pPr lvl="1" eaLnBrk="1" hangingPunct="1">
              <a:lnSpc>
                <a:spcPct val="80000"/>
              </a:lnSpc>
            </a:pPr>
            <a:r>
              <a:rPr lang="en-US" altLang="en-US" sz="2000">
                <a:ea typeface="ＭＳ Ｐゴシック" charset="-128"/>
              </a:rPr>
              <a:t>Reinvestment rate (RIR) = 10%</a:t>
            </a:r>
          </a:p>
          <a:p>
            <a:pPr eaLnBrk="1" hangingPunct="1">
              <a:lnSpc>
                <a:spcPct val="80000"/>
              </a:lnSpc>
            </a:pPr>
            <a:r>
              <a:rPr lang="en-US" altLang="en-US" sz="2400">
                <a:ea typeface="ＭＳ Ｐゴシック" charset="-128"/>
              </a:rPr>
              <a:t>Valuation</a:t>
            </a:r>
          </a:p>
          <a:p>
            <a:pPr lvl="1" eaLnBrk="1" hangingPunct="1">
              <a:lnSpc>
                <a:spcPct val="80000"/>
              </a:lnSpc>
              <a:buFont typeface="Wingdings 2" charset="2"/>
              <a:buNone/>
            </a:pPr>
            <a:r>
              <a:rPr lang="en-US" altLang="en-US" sz="200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a:ea typeface="ＭＳ Ｐゴシック" charset="-128"/>
              </a:rPr>
              <a:t>= Expected EBIT next year (1- tax rate) (1- RIR)/ (Cost of capital –g) </a:t>
            </a:r>
          </a:p>
          <a:p>
            <a:pPr lvl="1" eaLnBrk="1" hangingPunct="1">
              <a:lnSpc>
                <a:spcPct val="80000"/>
              </a:lnSpc>
              <a:buFont typeface="Wingdings 2" charset="2"/>
              <a:buNone/>
            </a:pPr>
            <a:r>
              <a:rPr lang="en-US" altLang="en-US" sz="2000">
                <a:ea typeface="ＭＳ Ｐゴシック" charset="-128"/>
              </a:rPr>
              <a:t>				= 296,000 (1.02) (1-.4) (1-.10)/ (.1325 - .02)</a:t>
            </a:r>
          </a:p>
          <a:p>
            <a:pPr lvl="1" eaLnBrk="1" hangingPunct="1">
              <a:lnSpc>
                <a:spcPct val="80000"/>
              </a:lnSpc>
              <a:buFont typeface="Wingdings 2" charset="2"/>
              <a:buNone/>
            </a:pPr>
            <a:r>
              <a:rPr lang="en-US" altLang="en-US" sz="2000">
                <a:ea typeface="ＭＳ Ｐゴシック" charset="-128"/>
              </a:rPr>
              <a:t>				= $1.449  million</a:t>
            </a:r>
          </a:p>
          <a:p>
            <a:pPr lvl="1" eaLnBrk="1" hangingPunct="1">
              <a:lnSpc>
                <a:spcPct val="80000"/>
              </a:lnSpc>
              <a:buFont typeface="Wingdings 2" charset="2"/>
              <a:buNone/>
            </a:pPr>
            <a:r>
              <a:rPr lang="en-US" altLang="en-US" sz="2000">
                <a:ea typeface="ＭＳ Ｐゴシック" charset="-128"/>
              </a:rPr>
              <a:t>Value of equity in restaurant = $1.449 million - $0.928 million (PV of leases) b= $ 0.521 million   </a:t>
            </a:r>
          </a:p>
          <a:p>
            <a:pPr eaLnBrk="1" hangingPunct="1">
              <a:lnSpc>
                <a:spcPct val="80000"/>
              </a:lnSpc>
            </a:pPr>
            <a:endParaRPr lang="en-US" altLang="en-US" sz="240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Standard Approach: Illiquidity discount based on illiquid publicly traded assets</a:t>
            </a: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Aggregate discount studies</a:t>
            </a:r>
          </a:p>
          <a:p>
            <a:pPr marL="640080" lvl="1" indent="-274320" eaLnBrk="1" fontAlgn="auto" hangingPunct="1">
              <a:spcAft>
                <a:spcPts val="0"/>
              </a:spcAft>
              <a:buFont typeface="Wingdings 2"/>
              <a:buChar char=""/>
              <a:defRPr/>
            </a:pPr>
            <a:r>
              <a:rPr lang="en-US" dirty="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a:ea typeface="+mn-ea"/>
              </a:rPr>
              <a:t>Moroney</a:t>
            </a:r>
            <a:r>
              <a:rPr lang="en-US" dirty="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a:ea typeface="+mn-ea"/>
              </a:rPr>
              <a:t>LN(RPRS) = 4.33 +0.036 LN(REV) - 0.142 LN(RBRT) + 0.174 DERN + 0.332 DCUST</a:t>
            </a:r>
          </a:p>
          <a:p>
            <a:pPr marL="640080" lvl="1" indent="-274320" eaLnBrk="1" fontAlgn="auto" hangingPunct="1">
              <a:spcAft>
                <a:spcPts val="0"/>
              </a:spcAft>
              <a:buFont typeface="Wingdings 2"/>
              <a:buChar char=""/>
              <a:defRPr/>
            </a:pPr>
            <a:r>
              <a:rPr lang="en-US" dirty="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a:ea typeface="+mn-ea"/>
              </a:rPr>
              <a:t>REV = Revenues of the private firm (in millions of dollars)</a:t>
            </a:r>
          </a:p>
          <a:p>
            <a:pPr marL="640080" lvl="1" indent="-274320" eaLnBrk="1" fontAlgn="auto" hangingPunct="1">
              <a:spcAft>
                <a:spcPts val="0"/>
              </a:spcAft>
              <a:buFont typeface="Wingdings 2"/>
              <a:buChar char=""/>
              <a:defRPr/>
            </a:pPr>
            <a:r>
              <a:rPr lang="en-US" dirty="0">
                <a:ea typeface="+mn-ea"/>
              </a:rPr>
              <a:t>RBRT = Restricted Block relative to Total Common Stock in %</a:t>
            </a:r>
          </a:p>
          <a:p>
            <a:pPr marL="640080" lvl="1" indent="-274320" eaLnBrk="1" fontAlgn="auto" hangingPunct="1">
              <a:spcAft>
                <a:spcPts val="0"/>
              </a:spcAft>
              <a:buFont typeface="Wingdings 2"/>
              <a:buChar char=""/>
              <a:defRPr/>
            </a:pPr>
            <a:r>
              <a:rPr lang="en-US" dirty="0">
                <a:ea typeface="+mn-ea"/>
              </a:rPr>
              <a:t>DERN = 1 if earnings are positive; 0 if earnings are negative;</a:t>
            </a:r>
          </a:p>
          <a:p>
            <a:pPr marL="640080" lvl="1" indent="-274320" eaLnBrk="1" fontAlgn="auto" hangingPunct="1">
              <a:spcAft>
                <a:spcPts val="0"/>
              </a:spcAft>
              <a:buFont typeface="Wingdings 2"/>
              <a:buChar char=""/>
              <a:defRPr/>
            </a:pPr>
            <a:r>
              <a:rPr lang="en-US" dirty="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Cross sectional differences in Illiquidity: Extending the Silber regression</a:t>
            </a: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spid="_x0000_s306261" name="Document" r:id="rId4" imgW="21942857" imgH="15492063" progId="Word.Document.12">
                  <p:link updateAutomatic="1"/>
                </p:oleObj>
              </mc:Choice>
              <mc:Fallback>
                <p:oleObj name="Document" r:id="rId4" imgW="21942857" imgH="15492063"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320675" lvl="1" indent="0" eaLnBrk="1" hangingPunct="1">
              <a:lnSpc>
                <a:spcPct val="80000"/>
              </a:lnSpc>
              <a:buFont typeface="Wingdings 2" charset="2"/>
              <a:buNone/>
            </a:pPr>
            <a:r>
              <a:rPr lang="en-US" altLang="en-US" sz="1900">
                <a:ea typeface="ＭＳ Ｐゴシック" charset="-128"/>
              </a:rPr>
              <a:t>Spread = 0.145 – 0.0022 ln (Annual Revenues) -0.015 (DERN) – 0.016 (Cash/Firm Value) – 0.11 ($ Monthly trading volume/ Firm Value)</a:t>
            </a:r>
          </a:p>
          <a:p>
            <a:pPr marL="320675" lvl="1" indent="0" eaLnBrk="1" hangingPunct="1">
              <a:lnSpc>
                <a:spcPct val="80000"/>
              </a:lnSpc>
              <a:buFont typeface="Wingdings 2" charset="2"/>
              <a:buNone/>
            </a:pPr>
            <a:r>
              <a:rPr lang="en-US" altLang="en-US" sz="190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extLst>
                    <a:ext uri="{9D8B030D-6E8A-4147-A177-3AD203B41FA5}">
                      <a16:colId xmlns:a16="http://schemas.microsoft.com/office/drawing/2014/main" val="20000"/>
                    </a:ext>
                  </a:extLst>
                </a:gridCol>
                <a:gridCol w="2330450">
                  <a:extLst>
                    <a:ext uri="{9D8B030D-6E8A-4147-A177-3AD203B41FA5}">
                      <a16:colId xmlns:a16="http://schemas.microsoft.com/office/drawing/2014/main" val="20001"/>
                    </a:ext>
                  </a:extLst>
                </a:gridCol>
                <a:gridCol w="31051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nvPr>
        </p:nvGraphicFramePr>
        <p:xfrm>
          <a:off x="612775" y="16002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a:ea typeface="ＭＳ Ｐゴシック" charset="-128"/>
              </a:rPr>
              <a:t>reasonable</a:t>
            </a:r>
            <a:r>
              <a:rPr lang="ja-JP" altLang="en-US" sz="2400">
                <a:ea typeface="ＭＳ Ｐゴシック" charset="-128"/>
              </a:rPr>
              <a:t>”</a:t>
            </a:r>
            <a:r>
              <a:rPr lang="en-US" altLang="ja-JP" sz="2400">
                <a:ea typeface="ＭＳ Ｐゴシック" charset="-128"/>
              </a:rPr>
              <a:t> price for the restaurant. What would you ask for?</a:t>
            </a:r>
          </a:p>
          <a:p>
            <a:pPr eaLnBrk="1" hangingPunct="1">
              <a:lnSpc>
                <a:spcPct val="80000"/>
              </a:lnSpc>
              <a:buFont typeface="Calibri" charset="0"/>
              <a:buAutoNum type="alphaLcPeriod"/>
            </a:pPr>
            <a:r>
              <a:rPr lang="en-US" altLang="en-US" sz="2400">
                <a:ea typeface="ＭＳ Ｐゴシック" charset="-128"/>
              </a:rPr>
              <a:t>$ 454,000</a:t>
            </a:r>
          </a:p>
          <a:p>
            <a:pPr eaLnBrk="1" hangingPunct="1">
              <a:lnSpc>
                <a:spcPct val="80000"/>
              </a:lnSpc>
              <a:buFont typeface="Calibri" charset="0"/>
              <a:buAutoNum type="alphaLcPeriod"/>
            </a:pPr>
            <a:r>
              <a:rPr lang="en-US" altLang="en-US" sz="2400">
                <a:ea typeface="ＭＳ Ｐゴシック" charset="-128"/>
              </a:rPr>
              <a:t> $ 1.484 million</a:t>
            </a:r>
          </a:p>
          <a:p>
            <a:pPr eaLnBrk="1" hangingPunct="1">
              <a:lnSpc>
                <a:spcPct val="80000"/>
              </a:lnSpc>
              <a:buFont typeface="Calibri" charset="0"/>
              <a:buAutoNum type="alphaLcPeriod"/>
            </a:pPr>
            <a:r>
              <a:rPr lang="en-US" altLang="en-US" sz="2400">
                <a:ea typeface="ＭＳ Ｐゴシック" charset="-128"/>
              </a:rPr>
              <a:t>Some  number in the middle</a:t>
            </a:r>
          </a:p>
          <a:p>
            <a:pPr eaLnBrk="1" hangingPunct="1">
              <a:lnSpc>
                <a:spcPct val="80000"/>
              </a:lnSpc>
            </a:pPr>
            <a:r>
              <a:rPr lang="en-US" altLang="en-US" sz="2400">
                <a:ea typeface="ＭＳ Ｐゴシック" charset="-128"/>
              </a:rPr>
              <a:t>If it is </a:t>
            </a:r>
            <a:r>
              <a:rPr lang="ja-JP" altLang="en-US" sz="2400">
                <a:ea typeface="ＭＳ Ｐゴシック" charset="-128"/>
              </a:rPr>
              <a:t>“</a:t>
            </a:r>
            <a:r>
              <a:rPr lang="en-US" altLang="ja-JP" sz="2400">
                <a:ea typeface="ＭＳ Ｐゴシック" charset="-128"/>
              </a:rPr>
              <a:t>some number in the middle</a:t>
            </a:r>
            <a:r>
              <a:rPr lang="ja-JP" altLang="en-US" sz="2400">
                <a:ea typeface="ＭＳ Ｐゴシック" charset="-128"/>
              </a:rPr>
              <a:t>”</a:t>
            </a:r>
            <a:r>
              <a:rPr lang="en-US" altLang="ja-JP" sz="2400">
                <a:ea typeface="ＭＳ Ｐゴシック" charset="-128"/>
              </a:rPr>
              <a:t>, what will determine what you will ultimately get for your business?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153</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a:t>How much?</a:t>
            </a:r>
            <a:r>
              <a:rPr lang="en-US" dirty="0"/>
              <a:t> News stories suggest that the company is planning on raising about $1 billion from the offering.</a:t>
            </a:r>
          </a:p>
          <a:p>
            <a:pPr eaLnBrk="1" hangingPunct="1">
              <a:buFont typeface="Wingdings" charset="0"/>
              <a:buChar char=""/>
              <a:defRPr/>
            </a:pPr>
            <a:r>
              <a:rPr lang="en-US" b="1" dirty="0"/>
              <a:t>Use</a:t>
            </a:r>
            <a:r>
              <a:rPr lang="en-US" dirty="0"/>
              <a:t>: In the Twitter prospectus filing, the company specifies that it plans to keep the proceeds in the company to meet future investment needs.</a:t>
            </a:r>
          </a:p>
          <a:p>
            <a:pPr lvl="1" eaLnBrk="1" hangingPunct="1">
              <a:buFont typeface="Wingdings 2" charset="0"/>
              <a:buChar char=""/>
              <a:defRPr/>
            </a:pPr>
            <a:r>
              <a:rPr lang="en-US" dirty="0"/>
              <a:t>In the valuation, I have added a billion to the estimated value of the operating assets because that cash infusion will augment the cash balance.</a:t>
            </a:r>
          </a:p>
          <a:p>
            <a:pPr eaLnBrk="1" hangingPunct="1">
              <a:buFont typeface="Wingdings" charset="0"/>
              <a:buChar char=""/>
              <a:defRPr/>
            </a:pPr>
            <a:r>
              <a:rPr lang="en-US" dirty="0"/>
              <a:t>How would the valuation have been different if the owners announced that they planned to withdraw half of the offering proceeds?</a:t>
            </a:r>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p>
          <a:p>
            <a:pPr eaLnBrk="1" hangingPunct="1">
              <a:buFont typeface="Wingdings" charset="0"/>
              <a:buChar char=""/>
              <a:defRPr/>
            </a:pPr>
            <a:r>
              <a:rPr lang="en-US" dirty="0"/>
              <a:t>If 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a:t>Earlier I assessed the value of equity at Twitter to be $9.97 billion (with a value per share of $17.36/share). </a:t>
            </a:r>
          </a:p>
          <a:p>
            <a:pPr>
              <a:buFont typeface="Wingdings" charset="0"/>
              <a:buChar char=""/>
              <a:defRPr/>
            </a:pPr>
            <a:r>
              <a:rPr lang="en-US" dirty="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What would you base your offer price on? How would you sell it?</a:t>
            </a:r>
          </a:p>
          <a:p>
            <a:pPr marL="0" indent="0">
              <a:buFont typeface="Wingdings" charset="0"/>
              <a:buNone/>
              <a:defRPr/>
            </a:pPr>
            <a:endParaRPr lang="en-US" dirty="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160</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162</a:t>
            </a:fld>
            <a:endParaRPr lang="en-US" altLang="en-US" sz="1200">
              <a:solidFill>
                <a:srgbClr val="FFFFFF"/>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163</a:t>
            </a:fld>
            <a:endParaRPr lang="en-US" altLang="en-US" sz="1200">
              <a:solidFill>
                <a:srgbClr val="FFFFFF"/>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3462">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3462">
                  <a:extLst>
                    <a:ext uri="{9D8B030D-6E8A-4147-A177-3AD203B41FA5}">
                      <a16:colId xmlns:a16="http://schemas.microsoft.com/office/drawing/2014/main" val="20006"/>
                    </a:ext>
                  </a:extLst>
                </a:gridCol>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166</a:t>
            </a:fld>
            <a:endParaRPr lang="en-US" altLang="en-US" sz="1200">
              <a:solidFill>
                <a:srgbClr val="FFFFFF"/>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 private business will depend on the potential buyer.</a:t>
            </a:r>
          </a:p>
          <a:p>
            <a:pPr eaLnBrk="1" hangingPunct="1">
              <a:lnSpc>
                <a:spcPct val="80000"/>
              </a:lnSpc>
            </a:pPr>
            <a:r>
              <a:rPr lang="en-US" altLang="en-US" sz="2200">
                <a:ea typeface="ＭＳ Ｐゴシック" charset="-128"/>
              </a:rPr>
              <a:t>If you are the seller of a private business, you will maximize value, if you can sell to</a:t>
            </a:r>
          </a:p>
          <a:p>
            <a:pPr lvl="1" eaLnBrk="1" hangingPunct="1">
              <a:lnSpc>
                <a:spcPct val="80000"/>
              </a:lnSpc>
            </a:pPr>
            <a:r>
              <a:rPr lang="en-US" altLang="en-US" sz="1900">
                <a:ea typeface="ＭＳ Ｐゴシック" charset="-128"/>
              </a:rPr>
              <a:t>A long term investor </a:t>
            </a:r>
          </a:p>
          <a:p>
            <a:pPr lvl="1" eaLnBrk="1" hangingPunct="1">
              <a:lnSpc>
                <a:spcPct val="80000"/>
              </a:lnSpc>
            </a:pPr>
            <a:r>
              <a:rPr lang="en-US" altLang="en-US" sz="1900">
                <a:ea typeface="ＭＳ Ｐゴシック" charset="-128"/>
              </a:rPr>
              <a:t>Who is well diversified (or whose investors are)</a:t>
            </a:r>
          </a:p>
          <a:p>
            <a:pPr lvl="1" eaLnBrk="1" hangingPunct="1">
              <a:lnSpc>
                <a:spcPct val="80000"/>
              </a:lnSpc>
            </a:pPr>
            <a:r>
              <a:rPr lang="en-US" altLang="en-US" sz="1900">
                <a:ea typeface="ＭＳ Ｐゴシック" charset="-128"/>
              </a:rPr>
              <a:t>And does not think too highly of you (as a person)</a:t>
            </a:r>
          </a:p>
          <a:p>
            <a:pPr eaLnBrk="1" hangingPunct="1">
              <a:lnSpc>
                <a:spcPct val="80000"/>
              </a:lnSpc>
            </a:pPr>
            <a:r>
              <a:rPr lang="en-US" altLang="en-US" sz="220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16884</TotalTime>
  <Pages>184</Pages>
  <Words>22714</Words>
  <Application>Microsoft Macintosh PowerPoint</Application>
  <PresentationFormat>On-screen Show (4:3)</PresentationFormat>
  <Paragraphs>2160</Paragraphs>
  <Slides>167</Slides>
  <Notes>163</Notes>
  <HiddenSlides>0</HiddenSlides>
  <MMClips>0</MMClips>
  <ScaleCrop>false</ScaleCrop>
  <HeadingPairs>
    <vt:vector size="10" baseType="variant">
      <vt:variant>
        <vt:lpstr>Fonts Used</vt:lpstr>
      </vt:variant>
      <vt:variant>
        <vt:i4>10</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167</vt:i4>
      </vt:variant>
    </vt:vector>
  </HeadingPairs>
  <TitlesOfParts>
    <vt:vector size="182" baseType="lpstr">
      <vt:lpstr>Arial</vt:lpstr>
      <vt:lpstr>Calibri</vt:lpstr>
      <vt:lpstr>Helvetica</vt:lpstr>
      <vt:lpstr>Lucida Grande</vt:lpstr>
      <vt:lpstr>Monotype Sorts</vt:lpstr>
      <vt:lpstr>Times</vt:lpstr>
      <vt:lpstr>Times New Roman</vt:lpstr>
      <vt:lpstr>Verdana</vt:lpstr>
      <vt:lpstr>Wingdings</vt:lpstr>
      <vt:lpstr>Wingdings 2</vt:lpstr>
      <vt:lpstr>Basic</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2019, unless you are in Russia..</vt:lpstr>
      <vt:lpstr>Analytical Tests</vt:lpstr>
      <vt:lpstr>A Simple Analytical device</vt:lpstr>
      <vt:lpstr>I . PE Ratios</vt:lpstr>
      <vt:lpstr>Using the Fundamental Model to Estimate PE For a High Growth Firm</vt:lpstr>
      <vt:lpstr>A Simple Example</vt:lpstr>
      <vt:lpstr>a. PE and Growth: Firm grows at x% for 5 years, 8% thereafter</vt:lpstr>
      <vt:lpstr>b. PE and Risk: A Follow up Example</vt:lpstr>
      <vt:lpstr>Example 1: Comparing PE ratios across Emerging Markets- March 2014 (pre- Ukraine)</vt:lpstr>
      <vt:lpstr>Example 2: An Old Example with Emerging Markets: June 2000</vt:lpstr>
      <vt:lpstr>Regression Results</vt:lpstr>
      <vt:lpstr>Predicted PE Ratios</vt:lpstr>
      <vt:lpstr>Example 3: PE ratios for the S&amp;P 500 in January 2017</vt:lpstr>
      <vt:lpstr>Is low (high) PE cheap (expensive)?</vt:lpstr>
      <vt:lpstr>E/P Ratios , T.Bond Rates and Term Structure</vt:lpstr>
      <vt:lpstr>Regression Results</vt:lpstr>
      <vt:lpstr>II. PEG Ratio</vt:lpstr>
      <vt:lpstr>PEG Ratios and Fundamentals</vt:lpstr>
      <vt:lpstr>A Simple Example</vt:lpstr>
      <vt:lpstr>PEG Ratios and Risk</vt:lpstr>
      <vt:lpstr>PEG Ratios and Quality of Growth</vt:lpstr>
      <vt:lpstr>PE Ratios and Expected Growth</vt:lpstr>
      <vt:lpstr>PEG Ratios and Fundamentals: Propositions</vt:lpstr>
      <vt:lpstr>III. Price to Book Ratio</vt:lpstr>
      <vt:lpstr>Price Book Value Ratio: Stable Growth Firm Another Presentation</vt:lpstr>
      <vt:lpstr>Now changing to an Enterprise value multiple EV/ Book Capital</vt:lpstr>
      <vt:lpstr>IV. EV to EBITDA - Determinants</vt:lpstr>
      <vt:lpstr>A Simple Example</vt:lpstr>
      <vt:lpstr>The Determinants of EV/EBITDA</vt:lpstr>
      <vt:lpstr>V. EV/Sales Ratio</vt:lpstr>
      <vt:lpstr>The value of a brand name</vt:lpstr>
      <vt:lpstr>Valuing Brand Name</vt:lpstr>
      <vt:lpstr>The Determinants of Multiples…</vt:lpstr>
      <vt:lpstr>Application Tests</vt:lpstr>
      <vt:lpstr>1. The Sampling Choice</vt:lpstr>
      <vt:lpstr>2. 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2019</vt:lpstr>
      <vt:lpstr>Example 5: Overlooked fundamentals? EV/EBITDA Multiple for Trucking Companies</vt:lpstr>
      <vt:lpstr>A Test on EBITDA</vt:lpstr>
      <vt:lpstr>Example 6: Pricing across time Price to Sales Multiples: Grocery Stores - US in January 2007</vt:lpstr>
      <vt:lpstr>What a difference two years can make: Grocery Stores - US in January 2009</vt:lpstr>
      <vt:lpstr>Steady State? In 2010..</vt:lpstr>
      <vt:lpstr>There is a new kid in town: January 2015</vt:lpstr>
      <vt:lpstr>Example 7: Desperation Time Nothing’s working!!! Internet Stocks in early 2000..</vt:lpstr>
      <vt:lpstr>PS Ratios and Margins are not highly correlated</vt:lpstr>
      <vt:lpstr>Solution 1: Use proxies for survival and growth: Amazon in early 2000</vt:lpstr>
      <vt:lpstr>Solution 2: Use forward multiples Watch out for bumps in the road (Tesla)</vt:lpstr>
      <vt:lpstr>Solution 3: Let the market tell you what matters.. Social media in October 2013</vt:lpstr>
      <vt:lpstr>Read the tea leaves: See what the market cares about</vt:lpstr>
      <vt:lpstr>Pricing across the entire market: Why not?</vt:lpstr>
      <vt:lpstr>I. PE Ratio versus the market PE versus Expected EPS Growth: January 2019</vt:lpstr>
      <vt:lpstr>PE Ratio: Standard Regression for US stocks - January 2019</vt:lpstr>
      <vt:lpstr>Problems with the regression methodology</vt:lpstr>
      <vt:lpstr>The Negative Intercept Problem</vt:lpstr>
      <vt:lpstr>The Multicollinearity Problem</vt:lpstr>
      <vt:lpstr>Using the PE ratio regression</vt:lpstr>
      <vt:lpstr>The value of growth</vt:lpstr>
      <vt:lpstr>II. PEG Ratio versus the market PEG versus Growth</vt:lpstr>
      <vt:lpstr>PEG versus ln(Expected Growth)</vt:lpstr>
      <vt:lpstr>PEG Ratio Regression - US stocks January 2019</vt:lpstr>
      <vt:lpstr>Statistically insignificant?</vt:lpstr>
      <vt:lpstr>I. PE ratio regressions across markets – January 2019</vt:lpstr>
      <vt:lpstr>II. Price to Book Ratio: Fundamentals hold in every market</vt:lpstr>
      <vt:lpstr>III. EV/EBITDA – January 2019</vt:lpstr>
      <vt:lpstr>IV. EV/Sales Regressions across markets…</vt:lpstr>
      <vt:lpstr>V. EV/Invested Capital</vt:lpstr>
      <vt:lpstr>The Pricing Game: Choices</vt:lpstr>
      <vt:lpstr>Relative Valuation: Some closing propositions</vt:lpstr>
      <vt:lpstr>Reviewing: The Four Steps to Understanding Multiples</vt:lpstr>
      <vt:lpstr>A Detour: Asset Based Valuation</vt:lpstr>
      <vt:lpstr>What is asset based valuation?</vt:lpstr>
      <vt:lpstr>Why would you do asset based valuation?</vt:lpstr>
      <vt:lpstr>How do you do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325</cp:revision>
  <cp:lastPrinted>2017-04-10T20:17:24Z</cp:lastPrinted>
  <dcterms:created xsi:type="dcterms:W3CDTF">1998-01-08T15:09:51Z</dcterms:created>
  <dcterms:modified xsi:type="dcterms:W3CDTF">2019-01-25T01:38:42Z</dcterms:modified>
</cp:coreProperties>
</file>