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7" r:id="rId1"/>
  </p:sldMasterIdLst>
  <p:notesMasterIdLst>
    <p:notesMasterId r:id="rId172"/>
  </p:notesMasterIdLst>
  <p:handoutMasterIdLst>
    <p:handoutMasterId r:id="rId173"/>
  </p:handoutMasterIdLst>
  <p:sldIdLst>
    <p:sldId id="543" r:id="rId2"/>
    <p:sldId id="748" r:id="rId3"/>
    <p:sldId id="749" r:id="rId4"/>
    <p:sldId id="803" r:id="rId5"/>
    <p:sldId id="751" r:id="rId6"/>
    <p:sldId id="804" r:id="rId7"/>
    <p:sldId id="752" r:id="rId8"/>
    <p:sldId id="753" r:id="rId9"/>
    <p:sldId id="754" r:id="rId10"/>
    <p:sldId id="860" r:id="rId11"/>
    <p:sldId id="755" r:id="rId12"/>
    <p:sldId id="886" r:id="rId13"/>
    <p:sldId id="756" r:id="rId14"/>
    <p:sldId id="757" r:id="rId15"/>
    <p:sldId id="758" r:id="rId16"/>
    <p:sldId id="897" r:id="rId17"/>
    <p:sldId id="843" r:id="rId18"/>
    <p:sldId id="760" r:id="rId19"/>
    <p:sldId id="898" r:id="rId20"/>
    <p:sldId id="805" r:id="rId21"/>
    <p:sldId id="881" r:id="rId22"/>
    <p:sldId id="763" r:id="rId23"/>
    <p:sldId id="764" r:id="rId24"/>
    <p:sldId id="765" r:id="rId25"/>
    <p:sldId id="766" r:id="rId26"/>
    <p:sldId id="767" r:id="rId27"/>
    <p:sldId id="930" r:id="rId28"/>
    <p:sldId id="929" r:id="rId29"/>
    <p:sldId id="807" r:id="rId30"/>
    <p:sldId id="808" r:id="rId31"/>
    <p:sldId id="809" r:id="rId32"/>
    <p:sldId id="884" r:id="rId33"/>
    <p:sldId id="925" r:id="rId34"/>
    <p:sldId id="812" r:id="rId35"/>
    <p:sldId id="813" r:id="rId36"/>
    <p:sldId id="817" r:id="rId37"/>
    <p:sldId id="818" r:id="rId38"/>
    <p:sldId id="819" r:id="rId39"/>
    <p:sldId id="820" r:id="rId40"/>
    <p:sldId id="821" r:id="rId41"/>
    <p:sldId id="822" r:id="rId42"/>
    <p:sldId id="823" r:id="rId43"/>
    <p:sldId id="814" r:id="rId44"/>
    <p:sldId id="815" r:id="rId45"/>
    <p:sldId id="848" r:id="rId46"/>
    <p:sldId id="836" r:id="rId47"/>
    <p:sldId id="838" r:id="rId48"/>
    <p:sldId id="840" r:id="rId49"/>
    <p:sldId id="849" r:id="rId50"/>
    <p:sldId id="853" r:id="rId51"/>
    <p:sldId id="854" r:id="rId52"/>
    <p:sldId id="772" r:id="rId53"/>
    <p:sldId id="773" r:id="rId54"/>
    <p:sldId id="824" r:id="rId55"/>
    <p:sldId id="825" r:id="rId56"/>
    <p:sldId id="906" r:id="rId57"/>
    <p:sldId id="907" r:id="rId58"/>
    <p:sldId id="908" r:id="rId59"/>
    <p:sldId id="909" r:id="rId60"/>
    <p:sldId id="910" r:id="rId61"/>
    <p:sldId id="911" r:id="rId62"/>
    <p:sldId id="912" r:id="rId63"/>
    <p:sldId id="913" r:id="rId64"/>
    <p:sldId id="914" r:id="rId65"/>
    <p:sldId id="916" r:id="rId66"/>
    <p:sldId id="917" r:id="rId67"/>
    <p:sldId id="918" r:id="rId68"/>
    <p:sldId id="919" r:id="rId69"/>
    <p:sldId id="931" r:id="rId70"/>
    <p:sldId id="782" r:id="rId71"/>
    <p:sldId id="783" r:id="rId72"/>
    <p:sldId id="784" r:id="rId73"/>
    <p:sldId id="785" r:id="rId74"/>
    <p:sldId id="786" r:id="rId75"/>
    <p:sldId id="894" r:id="rId76"/>
    <p:sldId id="788" r:id="rId77"/>
    <p:sldId id="789" r:id="rId78"/>
    <p:sldId id="790" r:id="rId79"/>
    <p:sldId id="791" r:id="rId80"/>
    <p:sldId id="895" r:id="rId81"/>
    <p:sldId id="896" r:id="rId82"/>
    <p:sldId id="792" r:id="rId83"/>
    <p:sldId id="793" r:id="rId84"/>
    <p:sldId id="899" r:id="rId85"/>
    <p:sldId id="828" r:id="rId86"/>
    <p:sldId id="923" r:id="rId87"/>
    <p:sldId id="903" r:id="rId88"/>
    <p:sldId id="829" r:id="rId89"/>
    <p:sldId id="830" r:id="rId90"/>
    <p:sldId id="795" r:id="rId91"/>
    <p:sldId id="831" r:id="rId92"/>
    <p:sldId id="833" r:id="rId93"/>
    <p:sldId id="834" r:id="rId94"/>
    <p:sldId id="900" r:id="rId95"/>
    <p:sldId id="927" r:id="rId96"/>
    <p:sldId id="796" r:id="rId97"/>
    <p:sldId id="842" r:id="rId98"/>
    <p:sldId id="855" r:id="rId99"/>
    <p:sldId id="924" r:id="rId100"/>
    <p:sldId id="905" r:id="rId101"/>
    <p:sldId id="797" r:id="rId102"/>
    <p:sldId id="802" r:id="rId103"/>
    <p:sldId id="864" r:id="rId104"/>
    <p:sldId id="865" r:id="rId105"/>
    <p:sldId id="866" r:id="rId106"/>
    <p:sldId id="867" r:id="rId107"/>
    <p:sldId id="869" r:id="rId108"/>
    <p:sldId id="868" r:id="rId109"/>
    <p:sldId id="870" r:id="rId110"/>
    <p:sldId id="871" r:id="rId111"/>
    <p:sldId id="872" r:id="rId112"/>
    <p:sldId id="880" r:id="rId113"/>
    <p:sldId id="878" r:id="rId114"/>
    <p:sldId id="879" r:id="rId115"/>
    <p:sldId id="873" r:id="rId116"/>
    <p:sldId id="874" r:id="rId117"/>
    <p:sldId id="875" r:id="rId118"/>
    <p:sldId id="876" r:id="rId119"/>
    <p:sldId id="877" r:id="rId120"/>
    <p:sldId id="920" r:id="rId121"/>
    <p:sldId id="921" r:id="rId122"/>
    <p:sldId id="922" r:id="rId123"/>
    <p:sldId id="701" r:id="rId124"/>
    <p:sldId id="702" r:id="rId125"/>
    <p:sldId id="703" r:id="rId126"/>
    <p:sldId id="704" r:id="rId127"/>
    <p:sldId id="705" r:id="rId128"/>
    <p:sldId id="706" r:id="rId129"/>
    <p:sldId id="707" r:id="rId130"/>
    <p:sldId id="708" r:id="rId131"/>
    <p:sldId id="709" r:id="rId132"/>
    <p:sldId id="710" r:id="rId133"/>
    <p:sldId id="711" r:id="rId134"/>
    <p:sldId id="712" r:id="rId135"/>
    <p:sldId id="713" r:id="rId136"/>
    <p:sldId id="714" r:id="rId137"/>
    <p:sldId id="715" r:id="rId138"/>
    <p:sldId id="716" r:id="rId139"/>
    <p:sldId id="717" r:id="rId140"/>
    <p:sldId id="718" r:id="rId141"/>
    <p:sldId id="719" r:id="rId142"/>
    <p:sldId id="720" r:id="rId143"/>
    <p:sldId id="721" r:id="rId144"/>
    <p:sldId id="722" r:id="rId145"/>
    <p:sldId id="723" r:id="rId146"/>
    <p:sldId id="724" r:id="rId147"/>
    <p:sldId id="725" r:id="rId148"/>
    <p:sldId id="726" r:id="rId149"/>
    <p:sldId id="727" r:id="rId150"/>
    <p:sldId id="728" r:id="rId151"/>
    <p:sldId id="729" r:id="rId152"/>
    <p:sldId id="730" r:id="rId153"/>
    <p:sldId id="731" r:id="rId154"/>
    <p:sldId id="732" r:id="rId155"/>
    <p:sldId id="733" r:id="rId156"/>
    <p:sldId id="734" r:id="rId157"/>
    <p:sldId id="735" r:id="rId158"/>
    <p:sldId id="736" r:id="rId159"/>
    <p:sldId id="737" r:id="rId160"/>
    <p:sldId id="882" r:id="rId161"/>
    <p:sldId id="738" r:id="rId162"/>
    <p:sldId id="883" r:id="rId163"/>
    <p:sldId id="739" r:id="rId164"/>
    <p:sldId id="740" r:id="rId165"/>
    <p:sldId id="741" r:id="rId166"/>
    <p:sldId id="928" r:id="rId167"/>
    <p:sldId id="742" r:id="rId168"/>
    <p:sldId id="743" r:id="rId169"/>
    <p:sldId id="885" r:id="rId170"/>
    <p:sldId id="744" r:id="rId17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84"/>
    <p:restoredTop sz="91288"/>
  </p:normalViewPr>
  <p:slideViewPr>
    <p:cSldViewPr>
      <p:cViewPr varScale="1">
        <p:scale>
          <a:sx n="103" d="100"/>
          <a:sy n="103" d="100"/>
        </p:scale>
        <p:origin x="1312" y="176"/>
      </p:cViewPr>
      <p:guideLst>
        <p:guide orient="horz" pos="2160"/>
        <p:guide pos="2880"/>
      </p:guideLst>
    </p:cSldViewPr>
  </p:slideViewPr>
  <p:outlineViewPr>
    <p:cViewPr>
      <p:scale>
        <a:sx n="33" d="100"/>
        <a:sy n="33" d="100"/>
      </p:scale>
      <p:origin x="0" y="-93232"/>
    </p:cViewPr>
  </p:outlineViewPr>
  <p:notesTextViewPr>
    <p:cViewPr>
      <p:scale>
        <a:sx n="100" d="100"/>
        <a:sy n="100" d="100"/>
      </p:scale>
      <p:origin x="0" y="0"/>
    </p:cViewPr>
  </p:notesTextViewPr>
  <p:sorterViewPr>
    <p:cViewPr>
      <p:scale>
        <a:sx n="66" d="100"/>
        <a:sy n="66" d="100"/>
      </p:scale>
      <p:origin x="0" y="10256"/>
    </p:cViewPr>
  </p:sorterViewPr>
  <p:notesViewPr>
    <p:cSldViewPr>
      <p:cViewPr>
        <p:scale>
          <a:sx n="150" d="100"/>
          <a:sy n="150" d="100"/>
        </p:scale>
        <p:origin x="-4376" y="7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ableStyles" Target="tableStyles.xml"/><Relationship Id="rId172"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2/US/USfirmsforanalysi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2/US/USfirmsforanalysi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2/US/USfirmsforanalysi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for US Companies in January 2022</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data'!$B$1</c:f>
              <c:strCache>
                <c:ptCount val="1"/>
                <c:pt idx="0">
                  <c:v>Current PE</c:v>
                </c:pt>
              </c:strCache>
            </c:strRef>
          </c:tx>
          <c:spPr>
            <a:solidFill>
              <a:schemeClr val="accent1"/>
            </a:solidFill>
            <a:ln>
              <a:noFill/>
            </a:ln>
            <a:effectLst/>
          </c:spPr>
          <c:invertIfNegative val="0"/>
          <c:cat>
            <c:strRef>
              <c:f>'PE data'!$A$2:$A$15</c:f>
              <c:strCache>
                <c:ptCount val="14"/>
                <c:pt idx="0">
                  <c:v>&lt;4</c:v>
                </c:pt>
                <c:pt idx="1">
                  <c:v> 4-8</c:v>
                </c:pt>
                <c:pt idx="2">
                  <c:v> 8-12</c:v>
                </c:pt>
                <c:pt idx="3">
                  <c:v> 12-16</c:v>
                </c:pt>
                <c:pt idx="4">
                  <c:v> 16-20</c:v>
                </c:pt>
                <c:pt idx="5">
                  <c:v> 20-24</c:v>
                </c:pt>
                <c:pt idx="6">
                  <c:v> 24-28</c:v>
                </c:pt>
                <c:pt idx="7">
                  <c:v> 28-32</c:v>
                </c:pt>
                <c:pt idx="8">
                  <c:v> 32-36</c:v>
                </c:pt>
                <c:pt idx="9">
                  <c:v> 36-40</c:v>
                </c:pt>
                <c:pt idx="10">
                  <c:v> 40-50</c:v>
                </c:pt>
                <c:pt idx="11">
                  <c:v> 50-75</c:v>
                </c:pt>
                <c:pt idx="12">
                  <c:v> 75-100</c:v>
                </c:pt>
                <c:pt idx="13">
                  <c:v> &gt;100</c:v>
                </c:pt>
              </c:strCache>
            </c:strRef>
          </c:cat>
          <c:val>
            <c:numRef>
              <c:f>'PE data'!$B$2:$B$15</c:f>
              <c:numCache>
                <c:formatCode>General</c:formatCode>
                <c:ptCount val="14"/>
                <c:pt idx="0">
                  <c:v>92</c:v>
                </c:pt>
                <c:pt idx="1">
                  <c:v>144</c:v>
                </c:pt>
                <c:pt idx="2">
                  <c:v>317</c:v>
                </c:pt>
                <c:pt idx="3">
                  <c:v>345</c:v>
                </c:pt>
                <c:pt idx="4">
                  <c:v>275</c:v>
                </c:pt>
                <c:pt idx="5">
                  <c:v>203</c:v>
                </c:pt>
                <c:pt idx="6">
                  <c:v>159</c:v>
                </c:pt>
                <c:pt idx="7">
                  <c:v>88</c:v>
                </c:pt>
                <c:pt idx="8">
                  <c:v>105</c:v>
                </c:pt>
                <c:pt idx="9">
                  <c:v>92</c:v>
                </c:pt>
                <c:pt idx="10">
                  <c:v>151</c:v>
                </c:pt>
                <c:pt idx="11">
                  <c:v>206</c:v>
                </c:pt>
                <c:pt idx="12">
                  <c:v>110</c:v>
                </c:pt>
                <c:pt idx="13">
                  <c:v>304</c:v>
                </c:pt>
              </c:numCache>
            </c:numRef>
          </c:val>
          <c:extLst>
            <c:ext xmlns:c16="http://schemas.microsoft.com/office/drawing/2014/chart" uri="{C3380CC4-5D6E-409C-BE32-E72D297353CC}">
              <c16:uniqueId val="{00000000-AF0C-EC4E-AFE8-01F58668E1BC}"/>
            </c:ext>
          </c:extLst>
        </c:ser>
        <c:ser>
          <c:idx val="1"/>
          <c:order val="1"/>
          <c:tx>
            <c:strRef>
              <c:f>'PE data'!$C$1</c:f>
              <c:strCache>
                <c:ptCount val="1"/>
                <c:pt idx="0">
                  <c:v>Trailing PE</c:v>
                </c:pt>
              </c:strCache>
            </c:strRef>
          </c:tx>
          <c:spPr>
            <a:solidFill>
              <a:schemeClr val="accent2"/>
            </a:solidFill>
            <a:ln>
              <a:noFill/>
            </a:ln>
            <a:effectLst/>
          </c:spPr>
          <c:invertIfNegative val="0"/>
          <c:cat>
            <c:strRef>
              <c:f>'PE data'!$A$2:$A$15</c:f>
              <c:strCache>
                <c:ptCount val="14"/>
                <c:pt idx="0">
                  <c:v>&lt;4</c:v>
                </c:pt>
                <c:pt idx="1">
                  <c:v> 4-8</c:v>
                </c:pt>
                <c:pt idx="2">
                  <c:v> 8-12</c:v>
                </c:pt>
                <c:pt idx="3">
                  <c:v> 12-16</c:v>
                </c:pt>
                <c:pt idx="4">
                  <c:v> 16-20</c:v>
                </c:pt>
                <c:pt idx="5">
                  <c:v> 20-24</c:v>
                </c:pt>
                <c:pt idx="6">
                  <c:v> 24-28</c:v>
                </c:pt>
                <c:pt idx="7">
                  <c:v> 28-32</c:v>
                </c:pt>
                <c:pt idx="8">
                  <c:v> 32-36</c:v>
                </c:pt>
                <c:pt idx="9">
                  <c:v> 36-40</c:v>
                </c:pt>
                <c:pt idx="10">
                  <c:v> 40-50</c:v>
                </c:pt>
                <c:pt idx="11">
                  <c:v> 50-75</c:v>
                </c:pt>
                <c:pt idx="12">
                  <c:v> 75-100</c:v>
                </c:pt>
                <c:pt idx="13">
                  <c:v> &gt;100</c:v>
                </c:pt>
              </c:strCache>
            </c:strRef>
          </c:cat>
          <c:val>
            <c:numRef>
              <c:f>'PE data'!$C$2:$C$15</c:f>
              <c:numCache>
                <c:formatCode>General</c:formatCode>
                <c:ptCount val="14"/>
                <c:pt idx="0">
                  <c:v>156</c:v>
                </c:pt>
                <c:pt idx="1">
                  <c:v>352</c:v>
                </c:pt>
                <c:pt idx="2">
                  <c:v>541</c:v>
                </c:pt>
                <c:pt idx="3">
                  <c:v>354</c:v>
                </c:pt>
                <c:pt idx="4">
                  <c:v>244</c:v>
                </c:pt>
                <c:pt idx="5">
                  <c:v>188</c:v>
                </c:pt>
                <c:pt idx="6">
                  <c:v>177</c:v>
                </c:pt>
                <c:pt idx="7">
                  <c:v>109</c:v>
                </c:pt>
                <c:pt idx="8">
                  <c:v>90</c:v>
                </c:pt>
                <c:pt idx="9">
                  <c:v>95</c:v>
                </c:pt>
                <c:pt idx="10">
                  <c:v>157</c:v>
                </c:pt>
                <c:pt idx="11">
                  <c:v>168</c:v>
                </c:pt>
                <c:pt idx="12">
                  <c:v>90</c:v>
                </c:pt>
                <c:pt idx="13">
                  <c:v>218</c:v>
                </c:pt>
              </c:numCache>
            </c:numRef>
          </c:val>
          <c:extLst>
            <c:ext xmlns:c16="http://schemas.microsoft.com/office/drawing/2014/chart" uri="{C3380CC4-5D6E-409C-BE32-E72D297353CC}">
              <c16:uniqueId val="{00000001-AF0C-EC4E-AFE8-01F58668E1BC}"/>
            </c:ext>
          </c:extLst>
        </c:ser>
        <c:ser>
          <c:idx val="2"/>
          <c:order val="2"/>
          <c:tx>
            <c:strRef>
              <c:f>'PE data'!$D$1</c:f>
              <c:strCache>
                <c:ptCount val="1"/>
                <c:pt idx="0">
                  <c:v>Forward PE</c:v>
                </c:pt>
              </c:strCache>
            </c:strRef>
          </c:tx>
          <c:spPr>
            <a:solidFill>
              <a:schemeClr val="accent3"/>
            </a:solidFill>
            <a:ln>
              <a:noFill/>
            </a:ln>
            <a:effectLst/>
          </c:spPr>
          <c:invertIfNegative val="0"/>
          <c:cat>
            <c:strRef>
              <c:f>'PE data'!$A$2:$A$15</c:f>
              <c:strCache>
                <c:ptCount val="14"/>
                <c:pt idx="0">
                  <c:v>&lt;4</c:v>
                </c:pt>
                <c:pt idx="1">
                  <c:v> 4-8</c:v>
                </c:pt>
                <c:pt idx="2">
                  <c:v> 8-12</c:v>
                </c:pt>
                <c:pt idx="3">
                  <c:v> 12-16</c:v>
                </c:pt>
                <c:pt idx="4">
                  <c:v> 16-20</c:v>
                </c:pt>
                <c:pt idx="5">
                  <c:v> 20-24</c:v>
                </c:pt>
                <c:pt idx="6">
                  <c:v> 24-28</c:v>
                </c:pt>
                <c:pt idx="7">
                  <c:v> 28-32</c:v>
                </c:pt>
                <c:pt idx="8">
                  <c:v> 32-36</c:v>
                </c:pt>
                <c:pt idx="9">
                  <c:v> 36-40</c:v>
                </c:pt>
                <c:pt idx="10">
                  <c:v> 40-50</c:v>
                </c:pt>
                <c:pt idx="11">
                  <c:v> 50-75</c:v>
                </c:pt>
                <c:pt idx="12">
                  <c:v> 75-100</c:v>
                </c:pt>
                <c:pt idx="13">
                  <c:v> &gt;100</c:v>
                </c:pt>
              </c:strCache>
            </c:strRef>
          </c:cat>
          <c:val>
            <c:numRef>
              <c:f>'PE data'!$D$2:$D$15</c:f>
              <c:numCache>
                <c:formatCode>General</c:formatCode>
                <c:ptCount val="14"/>
                <c:pt idx="0">
                  <c:v>35</c:v>
                </c:pt>
                <c:pt idx="1">
                  <c:v>204</c:v>
                </c:pt>
                <c:pt idx="2">
                  <c:v>430</c:v>
                </c:pt>
                <c:pt idx="3">
                  <c:v>433</c:v>
                </c:pt>
                <c:pt idx="4">
                  <c:v>299</c:v>
                </c:pt>
                <c:pt idx="5">
                  <c:v>219</c:v>
                </c:pt>
                <c:pt idx="6">
                  <c:v>143</c:v>
                </c:pt>
                <c:pt idx="7">
                  <c:v>118</c:v>
                </c:pt>
                <c:pt idx="8">
                  <c:v>92</c:v>
                </c:pt>
                <c:pt idx="9">
                  <c:v>53</c:v>
                </c:pt>
                <c:pt idx="10">
                  <c:v>116</c:v>
                </c:pt>
                <c:pt idx="11">
                  <c:v>143</c:v>
                </c:pt>
                <c:pt idx="12">
                  <c:v>68</c:v>
                </c:pt>
                <c:pt idx="13">
                  <c:v>152</c:v>
                </c:pt>
              </c:numCache>
            </c:numRef>
          </c:val>
          <c:extLst>
            <c:ext xmlns:c16="http://schemas.microsoft.com/office/drawing/2014/chart" uri="{C3380CC4-5D6E-409C-BE32-E72D297353CC}">
              <c16:uniqueId val="{00000002-AF0C-EC4E-AFE8-01F58668E1BC}"/>
            </c:ext>
          </c:extLst>
        </c:ser>
        <c:dLbls>
          <c:showLegendKey val="0"/>
          <c:showVal val="0"/>
          <c:showCatName val="0"/>
          <c:showSerName val="0"/>
          <c:showPercent val="0"/>
          <c:showBubbleSize val="0"/>
        </c:dLbls>
        <c:gapWidth val="219"/>
        <c:overlap val="-27"/>
        <c:axId val="599038943"/>
        <c:axId val="599753839"/>
      </c:barChart>
      <c:catAx>
        <c:axId val="599038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9753839"/>
        <c:crosses val="autoZero"/>
        <c:auto val="1"/>
        <c:lblAlgn val="ctr"/>
        <c:lblOffset val="100"/>
        <c:noMultiLvlLbl val="0"/>
      </c:catAx>
      <c:valAx>
        <c:axId val="5997538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90389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by Geography, in January 2022</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by Region'!$B$1</c:f>
              <c:strCache>
                <c:ptCount val="1"/>
                <c:pt idx="0">
                  <c:v>Aus, NZ &amp; Canada</c:v>
                </c:pt>
              </c:strCache>
            </c:strRef>
          </c:tx>
          <c:spPr>
            <a:solidFill>
              <a:schemeClr val="accent1"/>
            </a:solidFill>
            <a:ln>
              <a:noFill/>
            </a:ln>
            <a:effectLst/>
          </c:spPr>
          <c:invertIfNegative val="0"/>
          <c:cat>
            <c:strRef>
              <c:f>'PE by Region'!$A$2:$A$15</c:f>
              <c:strCache>
                <c:ptCount val="14"/>
                <c:pt idx="0">
                  <c:v>&lt;4</c:v>
                </c:pt>
                <c:pt idx="1">
                  <c:v> 4-8</c:v>
                </c:pt>
                <c:pt idx="2">
                  <c:v> 8-12</c:v>
                </c:pt>
                <c:pt idx="3">
                  <c:v> 12-16</c:v>
                </c:pt>
                <c:pt idx="4">
                  <c:v> 16-20</c:v>
                </c:pt>
                <c:pt idx="5">
                  <c:v> 20-24</c:v>
                </c:pt>
                <c:pt idx="6">
                  <c:v> 24-28</c:v>
                </c:pt>
                <c:pt idx="7">
                  <c:v> 28-32</c:v>
                </c:pt>
                <c:pt idx="8">
                  <c:v> 32-36</c:v>
                </c:pt>
                <c:pt idx="9">
                  <c:v> 36-40</c:v>
                </c:pt>
                <c:pt idx="10">
                  <c:v> 40-50</c:v>
                </c:pt>
                <c:pt idx="11">
                  <c:v> 50-75</c:v>
                </c:pt>
                <c:pt idx="12">
                  <c:v> 75-100</c:v>
                </c:pt>
                <c:pt idx="13">
                  <c:v> &gt;100</c:v>
                </c:pt>
              </c:strCache>
            </c:strRef>
          </c:cat>
          <c:val>
            <c:numRef>
              <c:f>'PE by Region'!$B$2:$B$15</c:f>
              <c:numCache>
                <c:formatCode>0.00%</c:formatCode>
                <c:ptCount val="14"/>
                <c:pt idx="0">
                  <c:v>6.5397350993377484E-2</c:v>
                </c:pt>
                <c:pt idx="1">
                  <c:v>0.13990066225165562</c:v>
                </c:pt>
                <c:pt idx="2">
                  <c:v>0.15480132450331127</c:v>
                </c:pt>
                <c:pt idx="3">
                  <c:v>0.12458609271523179</c:v>
                </c:pt>
                <c:pt idx="4">
                  <c:v>8.071192052980132E-2</c:v>
                </c:pt>
                <c:pt idx="5">
                  <c:v>6.0430463576158944E-2</c:v>
                </c:pt>
                <c:pt idx="6">
                  <c:v>5.3807947019867547E-2</c:v>
                </c:pt>
                <c:pt idx="7">
                  <c:v>3.6423841059602648E-2</c:v>
                </c:pt>
                <c:pt idx="8">
                  <c:v>3.1870860927152321E-2</c:v>
                </c:pt>
                <c:pt idx="9">
                  <c:v>2.4834437086092714E-2</c:v>
                </c:pt>
                <c:pt idx="10">
                  <c:v>4.3046357615894038E-2</c:v>
                </c:pt>
                <c:pt idx="11">
                  <c:v>6.3741721854304642E-2</c:v>
                </c:pt>
                <c:pt idx="12">
                  <c:v>3.7665562913907283E-2</c:v>
                </c:pt>
                <c:pt idx="13">
                  <c:v>8.2781456953642391E-2</c:v>
                </c:pt>
              </c:numCache>
            </c:numRef>
          </c:val>
          <c:extLst>
            <c:ext xmlns:c16="http://schemas.microsoft.com/office/drawing/2014/chart" uri="{C3380CC4-5D6E-409C-BE32-E72D297353CC}">
              <c16:uniqueId val="{00000000-45D3-314D-B840-35C5040F08D6}"/>
            </c:ext>
          </c:extLst>
        </c:ser>
        <c:ser>
          <c:idx val="1"/>
          <c:order val="1"/>
          <c:tx>
            <c:strRef>
              <c:f>'PE by Region'!$C$1</c:f>
              <c:strCache>
                <c:ptCount val="1"/>
                <c:pt idx="0">
                  <c:v>Europe</c:v>
                </c:pt>
              </c:strCache>
            </c:strRef>
          </c:tx>
          <c:spPr>
            <a:solidFill>
              <a:schemeClr val="accent2"/>
            </a:solidFill>
            <a:ln>
              <a:noFill/>
            </a:ln>
            <a:effectLst/>
          </c:spPr>
          <c:invertIfNegative val="0"/>
          <c:cat>
            <c:strRef>
              <c:f>'PE by Region'!$A$2:$A$15</c:f>
              <c:strCache>
                <c:ptCount val="14"/>
                <c:pt idx="0">
                  <c:v>&lt;4</c:v>
                </c:pt>
                <c:pt idx="1">
                  <c:v> 4-8</c:v>
                </c:pt>
                <c:pt idx="2">
                  <c:v> 8-12</c:v>
                </c:pt>
                <c:pt idx="3">
                  <c:v> 12-16</c:v>
                </c:pt>
                <c:pt idx="4">
                  <c:v> 16-20</c:v>
                </c:pt>
                <c:pt idx="5">
                  <c:v> 20-24</c:v>
                </c:pt>
                <c:pt idx="6">
                  <c:v> 24-28</c:v>
                </c:pt>
                <c:pt idx="7">
                  <c:v> 28-32</c:v>
                </c:pt>
                <c:pt idx="8">
                  <c:v> 32-36</c:v>
                </c:pt>
                <c:pt idx="9">
                  <c:v> 36-40</c:v>
                </c:pt>
                <c:pt idx="10">
                  <c:v> 40-50</c:v>
                </c:pt>
                <c:pt idx="11">
                  <c:v> 50-75</c:v>
                </c:pt>
                <c:pt idx="12">
                  <c:v> 75-100</c:v>
                </c:pt>
                <c:pt idx="13">
                  <c:v> &gt;100</c:v>
                </c:pt>
              </c:strCache>
            </c:strRef>
          </c:cat>
          <c:val>
            <c:numRef>
              <c:f>'PE by Region'!$C$2:$C$15</c:f>
              <c:numCache>
                <c:formatCode>0.00%</c:formatCode>
                <c:ptCount val="14"/>
                <c:pt idx="0">
                  <c:v>5.4287773240451601E-2</c:v>
                </c:pt>
                <c:pt idx="1">
                  <c:v>0.13163583953879415</c:v>
                </c:pt>
                <c:pt idx="2">
                  <c:v>0.15061253903435023</c:v>
                </c:pt>
                <c:pt idx="3">
                  <c:v>0.11818400192169108</c:v>
                </c:pt>
                <c:pt idx="4">
                  <c:v>8.8878212827288014E-2</c:v>
                </c:pt>
                <c:pt idx="5">
                  <c:v>7.0141724717751625E-2</c:v>
                </c:pt>
                <c:pt idx="6">
                  <c:v>4.9723756906077346E-2</c:v>
                </c:pt>
                <c:pt idx="7">
                  <c:v>4.083593562334855E-2</c:v>
                </c:pt>
                <c:pt idx="8">
                  <c:v>3.0266634638481865E-2</c:v>
                </c:pt>
                <c:pt idx="9">
                  <c:v>2.9065577708383378E-2</c:v>
                </c:pt>
                <c:pt idx="10">
                  <c:v>5.7650732644727358E-2</c:v>
                </c:pt>
                <c:pt idx="11">
                  <c:v>6.3896228681239495E-2</c:v>
                </c:pt>
                <c:pt idx="12">
                  <c:v>3.1948114340619747E-2</c:v>
                </c:pt>
                <c:pt idx="13">
                  <c:v>8.2872928176795577E-2</c:v>
                </c:pt>
              </c:numCache>
            </c:numRef>
          </c:val>
          <c:extLst>
            <c:ext xmlns:c16="http://schemas.microsoft.com/office/drawing/2014/chart" uri="{C3380CC4-5D6E-409C-BE32-E72D297353CC}">
              <c16:uniqueId val="{00000001-45D3-314D-B840-35C5040F08D6}"/>
            </c:ext>
          </c:extLst>
        </c:ser>
        <c:ser>
          <c:idx val="2"/>
          <c:order val="2"/>
          <c:tx>
            <c:strRef>
              <c:f>'PE by Region'!$D$1</c:f>
              <c:strCache>
                <c:ptCount val="1"/>
                <c:pt idx="0">
                  <c:v>Emerging Markets</c:v>
                </c:pt>
              </c:strCache>
            </c:strRef>
          </c:tx>
          <c:spPr>
            <a:solidFill>
              <a:schemeClr val="accent3"/>
            </a:solidFill>
            <a:ln>
              <a:noFill/>
            </a:ln>
            <a:effectLst/>
          </c:spPr>
          <c:invertIfNegative val="0"/>
          <c:cat>
            <c:strRef>
              <c:f>'PE by Region'!$A$2:$A$15</c:f>
              <c:strCache>
                <c:ptCount val="14"/>
                <c:pt idx="0">
                  <c:v>&lt;4</c:v>
                </c:pt>
                <c:pt idx="1">
                  <c:v> 4-8</c:v>
                </c:pt>
                <c:pt idx="2">
                  <c:v> 8-12</c:v>
                </c:pt>
                <c:pt idx="3">
                  <c:v> 12-16</c:v>
                </c:pt>
                <c:pt idx="4">
                  <c:v> 16-20</c:v>
                </c:pt>
                <c:pt idx="5">
                  <c:v> 20-24</c:v>
                </c:pt>
                <c:pt idx="6">
                  <c:v> 24-28</c:v>
                </c:pt>
                <c:pt idx="7">
                  <c:v> 28-32</c:v>
                </c:pt>
                <c:pt idx="8">
                  <c:v> 32-36</c:v>
                </c:pt>
                <c:pt idx="9">
                  <c:v> 36-40</c:v>
                </c:pt>
                <c:pt idx="10">
                  <c:v> 40-50</c:v>
                </c:pt>
                <c:pt idx="11">
                  <c:v> 50-75</c:v>
                </c:pt>
                <c:pt idx="12">
                  <c:v> 75-100</c:v>
                </c:pt>
                <c:pt idx="13">
                  <c:v> &gt;100</c:v>
                </c:pt>
              </c:strCache>
            </c:strRef>
          </c:cat>
          <c:val>
            <c:numRef>
              <c:f>'PE by Region'!$D$2:$D$15</c:f>
              <c:numCache>
                <c:formatCode>0.00%</c:formatCode>
                <c:ptCount val="14"/>
                <c:pt idx="0">
                  <c:v>5.2283732495746631E-2</c:v>
                </c:pt>
                <c:pt idx="1">
                  <c:v>0.14337128648082711</c:v>
                </c:pt>
                <c:pt idx="2">
                  <c:v>0.15763643502159402</c:v>
                </c:pt>
                <c:pt idx="3">
                  <c:v>0.12236618243685382</c:v>
                </c:pt>
                <c:pt idx="4">
                  <c:v>8.3693233869912315E-2</c:v>
                </c:pt>
                <c:pt idx="5">
                  <c:v>6.9231775945556864E-2</c:v>
                </c:pt>
                <c:pt idx="6">
                  <c:v>5.4246826331631984E-2</c:v>
                </c:pt>
                <c:pt idx="7">
                  <c:v>3.8672948566941499E-2</c:v>
                </c:pt>
                <c:pt idx="8">
                  <c:v>3.3241722287658683E-2</c:v>
                </c:pt>
                <c:pt idx="9">
                  <c:v>2.5520219866509618E-2</c:v>
                </c:pt>
                <c:pt idx="10">
                  <c:v>4.9600837586703313E-2</c:v>
                </c:pt>
                <c:pt idx="11">
                  <c:v>6.4193168433451117E-2</c:v>
                </c:pt>
                <c:pt idx="12">
                  <c:v>3.0951446145792434E-2</c:v>
                </c:pt>
                <c:pt idx="13">
                  <c:v>7.4990184530820569E-2</c:v>
                </c:pt>
              </c:numCache>
            </c:numRef>
          </c:val>
          <c:extLst>
            <c:ext xmlns:c16="http://schemas.microsoft.com/office/drawing/2014/chart" uri="{C3380CC4-5D6E-409C-BE32-E72D297353CC}">
              <c16:uniqueId val="{00000002-45D3-314D-B840-35C5040F08D6}"/>
            </c:ext>
          </c:extLst>
        </c:ser>
        <c:ser>
          <c:idx val="3"/>
          <c:order val="3"/>
          <c:tx>
            <c:strRef>
              <c:f>'PE by Region'!$E$1</c:f>
              <c:strCache>
                <c:ptCount val="1"/>
                <c:pt idx="0">
                  <c:v>Japan</c:v>
                </c:pt>
              </c:strCache>
            </c:strRef>
          </c:tx>
          <c:spPr>
            <a:solidFill>
              <a:schemeClr val="accent4"/>
            </a:solidFill>
            <a:ln>
              <a:noFill/>
            </a:ln>
            <a:effectLst/>
          </c:spPr>
          <c:invertIfNegative val="0"/>
          <c:cat>
            <c:strRef>
              <c:f>'PE by Region'!$A$2:$A$15</c:f>
              <c:strCache>
                <c:ptCount val="14"/>
                <c:pt idx="0">
                  <c:v>&lt;4</c:v>
                </c:pt>
                <c:pt idx="1">
                  <c:v> 4-8</c:v>
                </c:pt>
                <c:pt idx="2">
                  <c:v> 8-12</c:v>
                </c:pt>
                <c:pt idx="3">
                  <c:v> 12-16</c:v>
                </c:pt>
                <c:pt idx="4">
                  <c:v> 16-20</c:v>
                </c:pt>
                <c:pt idx="5">
                  <c:v> 20-24</c:v>
                </c:pt>
                <c:pt idx="6">
                  <c:v> 24-28</c:v>
                </c:pt>
                <c:pt idx="7">
                  <c:v> 28-32</c:v>
                </c:pt>
                <c:pt idx="8">
                  <c:v> 32-36</c:v>
                </c:pt>
                <c:pt idx="9">
                  <c:v> 36-40</c:v>
                </c:pt>
                <c:pt idx="10">
                  <c:v> 40-50</c:v>
                </c:pt>
                <c:pt idx="11">
                  <c:v> 50-75</c:v>
                </c:pt>
                <c:pt idx="12">
                  <c:v> 75-100</c:v>
                </c:pt>
                <c:pt idx="13">
                  <c:v> &gt;100</c:v>
                </c:pt>
              </c:strCache>
            </c:strRef>
          </c:cat>
          <c:val>
            <c:numRef>
              <c:f>'PE by Region'!$E$2:$E$15</c:f>
              <c:numCache>
                <c:formatCode>0.00%</c:formatCode>
                <c:ptCount val="14"/>
                <c:pt idx="0">
                  <c:v>5.1233989378319272E-2</c:v>
                </c:pt>
                <c:pt idx="1">
                  <c:v>0.14526710402999063</c:v>
                </c:pt>
                <c:pt idx="2">
                  <c:v>0.1487035301468291</c:v>
                </c:pt>
                <c:pt idx="3">
                  <c:v>0.11808809746954077</c:v>
                </c:pt>
                <c:pt idx="4">
                  <c:v>8.8097469540768511E-2</c:v>
                </c:pt>
                <c:pt idx="5">
                  <c:v>7.622617931896282E-2</c:v>
                </c:pt>
                <c:pt idx="6">
                  <c:v>5.0609184629803183E-2</c:v>
                </c:pt>
                <c:pt idx="7">
                  <c:v>4.2799125273352077E-2</c:v>
                </c:pt>
                <c:pt idx="8">
                  <c:v>3.2177444548578571E-2</c:v>
                </c:pt>
                <c:pt idx="9">
                  <c:v>3.1552639800062482E-2</c:v>
                </c:pt>
                <c:pt idx="10">
                  <c:v>4.4673539518900345E-2</c:v>
                </c:pt>
                <c:pt idx="11">
                  <c:v>6.0606060606060608E-2</c:v>
                </c:pt>
                <c:pt idx="12">
                  <c:v>3.6238675413933143E-2</c:v>
                </c:pt>
                <c:pt idx="13">
                  <c:v>7.3726960324898463E-2</c:v>
                </c:pt>
              </c:numCache>
            </c:numRef>
          </c:val>
          <c:extLst>
            <c:ext xmlns:c16="http://schemas.microsoft.com/office/drawing/2014/chart" uri="{C3380CC4-5D6E-409C-BE32-E72D297353CC}">
              <c16:uniqueId val="{00000003-45D3-314D-B840-35C5040F08D6}"/>
            </c:ext>
          </c:extLst>
        </c:ser>
        <c:ser>
          <c:idx val="4"/>
          <c:order val="4"/>
          <c:tx>
            <c:strRef>
              <c:f>'PE by Region'!$F$1</c:f>
              <c:strCache>
                <c:ptCount val="1"/>
                <c:pt idx="0">
                  <c:v>US</c:v>
                </c:pt>
              </c:strCache>
            </c:strRef>
          </c:tx>
          <c:spPr>
            <a:solidFill>
              <a:schemeClr val="accent5"/>
            </a:solidFill>
            <a:ln>
              <a:noFill/>
            </a:ln>
            <a:effectLst/>
          </c:spPr>
          <c:invertIfNegative val="0"/>
          <c:cat>
            <c:strRef>
              <c:f>'PE by Region'!$A$2:$A$15</c:f>
              <c:strCache>
                <c:ptCount val="14"/>
                <c:pt idx="0">
                  <c:v>&lt;4</c:v>
                </c:pt>
                <c:pt idx="1">
                  <c:v> 4-8</c:v>
                </c:pt>
                <c:pt idx="2">
                  <c:v> 8-12</c:v>
                </c:pt>
                <c:pt idx="3">
                  <c:v> 12-16</c:v>
                </c:pt>
                <c:pt idx="4">
                  <c:v> 16-20</c:v>
                </c:pt>
                <c:pt idx="5">
                  <c:v> 20-24</c:v>
                </c:pt>
                <c:pt idx="6">
                  <c:v> 24-28</c:v>
                </c:pt>
                <c:pt idx="7">
                  <c:v> 28-32</c:v>
                </c:pt>
                <c:pt idx="8">
                  <c:v> 32-36</c:v>
                </c:pt>
                <c:pt idx="9">
                  <c:v> 36-40</c:v>
                </c:pt>
                <c:pt idx="10">
                  <c:v> 40-50</c:v>
                </c:pt>
                <c:pt idx="11">
                  <c:v> 50-75</c:v>
                </c:pt>
                <c:pt idx="12">
                  <c:v> 75-100</c:v>
                </c:pt>
                <c:pt idx="13">
                  <c:v> &gt;100</c:v>
                </c:pt>
              </c:strCache>
            </c:strRef>
          </c:cat>
          <c:val>
            <c:numRef>
              <c:f>'PE by Region'!$F$2:$F$15</c:f>
              <c:numCache>
                <c:formatCode>0.00%</c:formatCode>
                <c:ptCount val="14"/>
                <c:pt idx="0">
                  <c:v>7.5497787610619468E-2</c:v>
                </c:pt>
                <c:pt idx="1">
                  <c:v>0.13910398230088494</c:v>
                </c:pt>
                <c:pt idx="2">
                  <c:v>0.13357300884955753</c:v>
                </c:pt>
                <c:pt idx="3">
                  <c:v>0.10896017699115045</c:v>
                </c:pt>
                <c:pt idx="4">
                  <c:v>7.2179203539823003E-2</c:v>
                </c:pt>
                <c:pt idx="5">
                  <c:v>6.2223451327433628E-2</c:v>
                </c:pt>
                <c:pt idx="6">
                  <c:v>5.1714601769911502E-2</c:v>
                </c:pt>
                <c:pt idx="7">
                  <c:v>4.5077433628318585E-2</c:v>
                </c:pt>
                <c:pt idx="8">
                  <c:v>3.1803097345132744E-2</c:v>
                </c:pt>
                <c:pt idx="9">
                  <c:v>3.0973451327433628E-2</c:v>
                </c:pt>
                <c:pt idx="10">
                  <c:v>5.7245575221238937E-2</c:v>
                </c:pt>
                <c:pt idx="11">
                  <c:v>7.3561946902654871E-2</c:v>
                </c:pt>
                <c:pt idx="12">
                  <c:v>3.2079646017699116E-2</c:v>
                </c:pt>
                <c:pt idx="13">
                  <c:v>8.6006637168141595E-2</c:v>
                </c:pt>
              </c:numCache>
            </c:numRef>
          </c:val>
          <c:extLst>
            <c:ext xmlns:c16="http://schemas.microsoft.com/office/drawing/2014/chart" uri="{C3380CC4-5D6E-409C-BE32-E72D297353CC}">
              <c16:uniqueId val="{00000004-45D3-314D-B840-35C5040F08D6}"/>
            </c:ext>
          </c:extLst>
        </c:ser>
        <c:ser>
          <c:idx val="5"/>
          <c:order val="5"/>
          <c:tx>
            <c:strRef>
              <c:f>'PE by Region'!$G$1</c:f>
              <c:strCache>
                <c:ptCount val="1"/>
                <c:pt idx="0">
                  <c:v>Global</c:v>
                </c:pt>
              </c:strCache>
            </c:strRef>
          </c:tx>
          <c:spPr>
            <a:solidFill>
              <a:schemeClr val="accent6"/>
            </a:solidFill>
            <a:ln>
              <a:noFill/>
            </a:ln>
            <a:effectLst/>
          </c:spPr>
          <c:invertIfNegative val="0"/>
          <c:cat>
            <c:strRef>
              <c:f>'PE by Region'!$A$2:$A$15</c:f>
              <c:strCache>
                <c:ptCount val="14"/>
                <c:pt idx="0">
                  <c:v>&lt;4</c:v>
                </c:pt>
                <c:pt idx="1">
                  <c:v> 4-8</c:v>
                </c:pt>
                <c:pt idx="2">
                  <c:v> 8-12</c:v>
                </c:pt>
                <c:pt idx="3">
                  <c:v> 12-16</c:v>
                </c:pt>
                <c:pt idx="4">
                  <c:v> 16-20</c:v>
                </c:pt>
                <c:pt idx="5">
                  <c:v> 20-24</c:v>
                </c:pt>
                <c:pt idx="6">
                  <c:v> 24-28</c:v>
                </c:pt>
                <c:pt idx="7">
                  <c:v> 28-32</c:v>
                </c:pt>
                <c:pt idx="8">
                  <c:v> 32-36</c:v>
                </c:pt>
                <c:pt idx="9">
                  <c:v> 36-40</c:v>
                </c:pt>
                <c:pt idx="10">
                  <c:v> 40-50</c:v>
                </c:pt>
                <c:pt idx="11">
                  <c:v> 50-75</c:v>
                </c:pt>
                <c:pt idx="12">
                  <c:v> 75-100</c:v>
                </c:pt>
                <c:pt idx="13">
                  <c:v> &gt;100</c:v>
                </c:pt>
              </c:strCache>
            </c:strRef>
          </c:cat>
          <c:val>
            <c:numRef>
              <c:f>'PE by Region'!$G$2:$G$15</c:f>
              <c:numCache>
                <c:formatCode>0.00%</c:formatCode>
                <c:ptCount val="14"/>
                <c:pt idx="0">
                  <c:v>5.6489294929911428E-2</c:v>
                </c:pt>
                <c:pt idx="1">
                  <c:v>0.14104888764906898</c:v>
                </c:pt>
                <c:pt idx="2">
                  <c:v>0.15234674663505127</c:v>
                </c:pt>
                <c:pt idx="3">
                  <c:v>0.11977822721249738</c:v>
                </c:pt>
                <c:pt idx="4">
                  <c:v>8.3234535183764558E-2</c:v>
                </c:pt>
                <c:pt idx="5">
                  <c:v>6.8519422553874054E-2</c:v>
                </c:pt>
                <c:pt idx="6">
                  <c:v>5.2827951740009767E-2</c:v>
                </c:pt>
                <c:pt idx="7">
                  <c:v>4.0065555478066811E-2</c:v>
                </c:pt>
                <c:pt idx="8">
                  <c:v>3.2394169746844267E-2</c:v>
                </c:pt>
                <c:pt idx="9">
                  <c:v>2.7338029151265777E-2</c:v>
                </c:pt>
                <c:pt idx="10">
                  <c:v>5.0631145826068764E-2</c:v>
                </c:pt>
                <c:pt idx="11">
                  <c:v>6.4892949299114308E-2</c:v>
                </c:pt>
                <c:pt idx="12">
                  <c:v>3.2394169746844267E-2</c:v>
                </c:pt>
                <c:pt idx="13">
                  <c:v>7.8038914847618379E-2</c:v>
                </c:pt>
              </c:numCache>
            </c:numRef>
          </c:val>
          <c:extLst>
            <c:ext xmlns:c16="http://schemas.microsoft.com/office/drawing/2014/chart" uri="{C3380CC4-5D6E-409C-BE32-E72D297353CC}">
              <c16:uniqueId val="{00000005-45D3-314D-B840-35C5040F08D6}"/>
            </c:ext>
          </c:extLst>
        </c:ser>
        <c:dLbls>
          <c:showLegendKey val="0"/>
          <c:showVal val="0"/>
          <c:showCatName val="0"/>
          <c:showSerName val="0"/>
          <c:showPercent val="0"/>
          <c:showBubbleSize val="0"/>
        </c:dLbls>
        <c:gapWidth val="219"/>
        <c:overlap val="-27"/>
        <c:axId val="144108208"/>
        <c:axId val="144068544"/>
      </c:barChart>
      <c:catAx>
        <c:axId val="14410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4068544"/>
        <c:crosses val="autoZero"/>
        <c:auto val="1"/>
        <c:lblAlgn val="ctr"/>
        <c:lblOffset val="100"/>
        <c:noMultiLvlLbl val="0"/>
      </c:catAx>
      <c:valAx>
        <c:axId val="1440685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410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EV to EBITDA by sub-group, by region, in January 2022</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'EVEBITDA by REgion'!$B$1</c:f>
              <c:strCache>
                <c:ptCount val="1"/>
                <c:pt idx="0">
                  <c:v>Aus, NZ &amp; Canada</c:v>
                </c:pt>
              </c:strCache>
            </c:strRef>
          </c:tx>
          <c:spPr>
            <a:solidFill>
              <a:schemeClr val="accent1"/>
            </a:solidFill>
            <a:ln>
              <a:noFill/>
            </a:ln>
            <a:effectLst/>
          </c:spPr>
          <c:invertIfNegative val="0"/>
          <c:cat>
            <c:strRef>
              <c:f>'EVEBITDA by REgion'!$A$2:$A$18</c:f>
              <c:strCache>
                <c:ptCount val="17"/>
                <c:pt idx="0">
                  <c:v>&lt;2</c:v>
                </c:pt>
                <c:pt idx="1">
                  <c:v> 2-4</c:v>
                </c:pt>
                <c:pt idx="2">
                  <c:v> 4-6</c:v>
                </c:pt>
                <c:pt idx="3">
                  <c:v> 6-8</c:v>
                </c:pt>
                <c:pt idx="4">
                  <c:v> 8-10</c:v>
                </c:pt>
                <c:pt idx="5">
                  <c:v> 10-12</c:v>
                </c:pt>
                <c:pt idx="6">
                  <c:v> 12-16</c:v>
                </c:pt>
                <c:pt idx="7">
                  <c:v> 16-20</c:v>
                </c:pt>
                <c:pt idx="8">
                  <c:v> 20-25</c:v>
                </c:pt>
                <c:pt idx="9">
                  <c:v> 25-30</c:v>
                </c:pt>
                <c:pt idx="10">
                  <c:v> 30-35</c:v>
                </c:pt>
                <c:pt idx="11">
                  <c:v> 35-40</c:v>
                </c:pt>
                <c:pt idx="12">
                  <c:v> 40-45</c:v>
                </c:pt>
                <c:pt idx="13">
                  <c:v> 45-50</c:v>
                </c:pt>
                <c:pt idx="14">
                  <c:v> 50-75</c:v>
                </c:pt>
                <c:pt idx="15">
                  <c:v> 75-100</c:v>
                </c:pt>
                <c:pt idx="16">
                  <c:v>&gt;100</c:v>
                </c:pt>
              </c:strCache>
            </c:strRef>
          </c:cat>
          <c:val>
            <c:numRef>
              <c:f>'EVEBITDA by REgion'!$B$2:$B$18</c:f>
              <c:numCache>
                <c:formatCode>0.00%</c:formatCode>
                <c:ptCount val="17"/>
                <c:pt idx="0">
                  <c:v>2.2782750203417412E-2</c:v>
                </c:pt>
                <c:pt idx="1">
                  <c:v>7.2009764035801463E-2</c:v>
                </c:pt>
                <c:pt idx="2">
                  <c:v>9.4385679414157847E-2</c:v>
                </c:pt>
                <c:pt idx="3">
                  <c:v>0.10740439381611067</c:v>
                </c:pt>
                <c:pt idx="4">
                  <c:v>8.7876322213181451E-2</c:v>
                </c:pt>
                <c:pt idx="5">
                  <c:v>8.3807973962571197E-2</c:v>
                </c:pt>
                <c:pt idx="6">
                  <c:v>0.11554109031733116</c:v>
                </c:pt>
                <c:pt idx="7">
                  <c:v>7.6891781936533773E-2</c:v>
                </c:pt>
                <c:pt idx="8">
                  <c:v>6.346623270951994E-2</c:v>
                </c:pt>
                <c:pt idx="9">
                  <c:v>4.4344995931651747E-2</c:v>
                </c:pt>
                <c:pt idx="10">
                  <c:v>3.4580960130187147E-2</c:v>
                </c:pt>
                <c:pt idx="11">
                  <c:v>2.7257933279088691E-2</c:v>
                </c:pt>
                <c:pt idx="12">
                  <c:v>1.9934906427990236E-2</c:v>
                </c:pt>
                <c:pt idx="13">
                  <c:v>1.8714401952807162E-2</c:v>
                </c:pt>
                <c:pt idx="14">
                  <c:v>4.4751830756712775E-2</c:v>
                </c:pt>
                <c:pt idx="15">
                  <c:v>1.5052888527257934E-2</c:v>
                </c:pt>
                <c:pt idx="16">
                  <c:v>7.119609438567942E-2</c:v>
                </c:pt>
              </c:numCache>
            </c:numRef>
          </c:val>
          <c:extLst>
            <c:ext xmlns:c16="http://schemas.microsoft.com/office/drawing/2014/chart" uri="{C3380CC4-5D6E-409C-BE32-E72D297353CC}">
              <c16:uniqueId val="{00000000-D32F-F54D-B1D2-400AB5BA6AC1}"/>
            </c:ext>
          </c:extLst>
        </c:ser>
        <c:ser>
          <c:idx val="1"/>
          <c:order val="1"/>
          <c:tx>
            <c:strRef>
              <c:f>'EVEBITDA by REgion'!$C$1</c:f>
              <c:strCache>
                <c:ptCount val="1"/>
                <c:pt idx="0">
                  <c:v>Europe</c:v>
                </c:pt>
              </c:strCache>
            </c:strRef>
          </c:tx>
          <c:spPr>
            <a:solidFill>
              <a:schemeClr val="accent2"/>
            </a:solidFill>
            <a:ln>
              <a:noFill/>
            </a:ln>
            <a:effectLst/>
          </c:spPr>
          <c:invertIfNegative val="0"/>
          <c:cat>
            <c:strRef>
              <c:f>'EVEBITDA by REgion'!$A$2:$A$18</c:f>
              <c:strCache>
                <c:ptCount val="17"/>
                <c:pt idx="0">
                  <c:v>&lt;2</c:v>
                </c:pt>
                <c:pt idx="1">
                  <c:v> 2-4</c:v>
                </c:pt>
                <c:pt idx="2">
                  <c:v> 4-6</c:v>
                </c:pt>
                <c:pt idx="3">
                  <c:v> 6-8</c:v>
                </c:pt>
                <c:pt idx="4">
                  <c:v> 8-10</c:v>
                </c:pt>
                <c:pt idx="5">
                  <c:v> 10-12</c:v>
                </c:pt>
                <c:pt idx="6">
                  <c:v> 12-16</c:v>
                </c:pt>
                <c:pt idx="7">
                  <c:v> 16-20</c:v>
                </c:pt>
                <c:pt idx="8">
                  <c:v> 20-25</c:v>
                </c:pt>
                <c:pt idx="9">
                  <c:v> 25-30</c:v>
                </c:pt>
                <c:pt idx="10">
                  <c:v> 30-35</c:v>
                </c:pt>
                <c:pt idx="11">
                  <c:v> 35-40</c:v>
                </c:pt>
                <c:pt idx="12">
                  <c:v> 40-45</c:v>
                </c:pt>
                <c:pt idx="13">
                  <c:v> 45-50</c:v>
                </c:pt>
                <c:pt idx="14">
                  <c:v> 50-75</c:v>
                </c:pt>
                <c:pt idx="15">
                  <c:v> 75-100</c:v>
                </c:pt>
                <c:pt idx="16">
                  <c:v>&gt;100</c:v>
                </c:pt>
              </c:strCache>
            </c:strRef>
          </c:cat>
          <c:val>
            <c:numRef>
              <c:f>'EVEBITDA by REgion'!$C$2:$C$18</c:f>
              <c:numCache>
                <c:formatCode>0.00%</c:formatCode>
                <c:ptCount val="17"/>
                <c:pt idx="0">
                  <c:v>2.737140160453044E-2</c:v>
                </c:pt>
                <c:pt idx="1">
                  <c:v>7.0788107597923547E-2</c:v>
                </c:pt>
                <c:pt idx="2">
                  <c:v>9.202453987730061E-2</c:v>
                </c:pt>
                <c:pt idx="3">
                  <c:v>0.11066540821142049</c:v>
                </c:pt>
                <c:pt idx="4">
                  <c:v>8.9900896649362905E-2</c:v>
                </c:pt>
                <c:pt idx="5">
                  <c:v>6.7012741859367619E-2</c:v>
                </c:pt>
                <c:pt idx="6">
                  <c:v>0.10571024067956583</c:v>
                </c:pt>
                <c:pt idx="7">
                  <c:v>7.3619631901840496E-2</c:v>
                </c:pt>
                <c:pt idx="8">
                  <c:v>7.1967909391222273E-2</c:v>
                </c:pt>
                <c:pt idx="9">
                  <c:v>4.5304388862671074E-2</c:v>
                </c:pt>
                <c:pt idx="10">
                  <c:v>3.0674846625766871E-2</c:v>
                </c:pt>
                <c:pt idx="11">
                  <c:v>2.5483718735252476E-2</c:v>
                </c:pt>
                <c:pt idx="12">
                  <c:v>1.8640868334119869E-2</c:v>
                </c:pt>
                <c:pt idx="13">
                  <c:v>1.7225106182161398E-2</c:v>
                </c:pt>
                <c:pt idx="14">
                  <c:v>4.4124587069372348E-2</c:v>
                </c:pt>
                <c:pt idx="15">
                  <c:v>2.7843322321849929E-2</c:v>
                </c:pt>
                <c:pt idx="16">
                  <c:v>8.1642284096271833E-2</c:v>
                </c:pt>
              </c:numCache>
            </c:numRef>
          </c:val>
          <c:extLst>
            <c:ext xmlns:c16="http://schemas.microsoft.com/office/drawing/2014/chart" uri="{C3380CC4-5D6E-409C-BE32-E72D297353CC}">
              <c16:uniqueId val="{00000001-D32F-F54D-B1D2-400AB5BA6AC1}"/>
            </c:ext>
          </c:extLst>
        </c:ser>
        <c:ser>
          <c:idx val="2"/>
          <c:order val="2"/>
          <c:tx>
            <c:strRef>
              <c:f>'EVEBITDA by REgion'!$D$1</c:f>
              <c:strCache>
                <c:ptCount val="1"/>
                <c:pt idx="0">
                  <c:v>Emerging Markets</c:v>
                </c:pt>
              </c:strCache>
            </c:strRef>
          </c:tx>
          <c:spPr>
            <a:solidFill>
              <a:schemeClr val="accent3"/>
            </a:solidFill>
            <a:ln>
              <a:noFill/>
            </a:ln>
            <a:effectLst/>
          </c:spPr>
          <c:invertIfNegative val="0"/>
          <c:cat>
            <c:strRef>
              <c:f>'EVEBITDA by REgion'!$A$2:$A$18</c:f>
              <c:strCache>
                <c:ptCount val="17"/>
                <c:pt idx="0">
                  <c:v>&lt;2</c:v>
                </c:pt>
                <c:pt idx="1">
                  <c:v> 2-4</c:v>
                </c:pt>
                <c:pt idx="2">
                  <c:v> 4-6</c:v>
                </c:pt>
                <c:pt idx="3">
                  <c:v> 6-8</c:v>
                </c:pt>
                <c:pt idx="4">
                  <c:v> 8-10</c:v>
                </c:pt>
                <c:pt idx="5">
                  <c:v> 10-12</c:v>
                </c:pt>
                <c:pt idx="6">
                  <c:v> 12-16</c:v>
                </c:pt>
                <c:pt idx="7">
                  <c:v> 16-20</c:v>
                </c:pt>
                <c:pt idx="8">
                  <c:v> 20-25</c:v>
                </c:pt>
                <c:pt idx="9">
                  <c:v> 25-30</c:v>
                </c:pt>
                <c:pt idx="10">
                  <c:v> 30-35</c:v>
                </c:pt>
                <c:pt idx="11">
                  <c:v> 35-40</c:v>
                </c:pt>
                <c:pt idx="12">
                  <c:v> 40-45</c:v>
                </c:pt>
                <c:pt idx="13">
                  <c:v> 45-50</c:v>
                </c:pt>
                <c:pt idx="14">
                  <c:v> 50-75</c:v>
                </c:pt>
                <c:pt idx="15">
                  <c:v> 75-100</c:v>
                </c:pt>
                <c:pt idx="16">
                  <c:v>&gt;100</c:v>
                </c:pt>
              </c:strCache>
            </c:strRef>
          </c:cat>
          <c:val>
            <c:numRef>
              <c:f>'EVEBITDA by REgion'!$D$2:$D$18</c:f>
              <c:numCache>
                <c:formatCode>0.00%</c:formatCode>
                <c:ptCount val="17"/>
                <c:pt idx="0">
                  <c:v>2.365757751563205E-2</c:v>
                </c:pt>
                <c:pt idx="1">
                  <c:v>6.6847160446077483E-2</c:v>
                </c:pt>
                <c:pt idx="2">
                  <c:v>0.10333268871269258</c:v>
                </c:pt>
                <c:pt idx="3">
                  <c:v>0.10642686778830658</c:v>
                </c:pt>
                <c:pt idx="4">
                  <c:v>9.3534454973248249E-2</c:v>
                </c:pt>
                <c:pt idx="5">
                  <c:v>7.8192483723328821E-2</c:v>
                </c:pt>
                <c:pt idx="6">
                  <c:v>0.11454908786179334</c:v>
                </c:pt>
                <c:pt idx="7">
                  <c:v>7.4647070199187773E-2</c:v>
                </c:pt>
                <c:pt idx="8">
                  <c:v>6.6524850125701029E-2</c:v>
                </c:pt>
                <c:pt idx="9">
                  <c:v>4.7637465351640561E-2</c:v>
                </c:pt>
                <c:pt idx="10">
                  <c:v>3.3069038870624637E-2</c:v>
                </c:pt>
                <c:pt idx="11">
                  <c:v>2.4946818797137886E-2</c:v>
                </c:pt>
                <c:pt idx="12">
                  <c:v>1.8887384774060465E-2</c:v>
                </c:pt>
                <c:pt idx="13">
                  <c:v>1.4246116160639463E-2</c:v>
                </c:pt>
                <c:pt idx="14">
                  <c:v>4.570360342938181E-2</c:v>
                </c:pt>
                <c:pt idx="15">
                  <c:v>1.8693998581834591E-2</c:v>
                </c:pt>
                <c:pt idx="16">
                  <c:v>6.9103332688712688E-2</c:v>
                </c:pt>
              </c:numCache>
            </c:numRef>
          </c:val>
          <c:extLst>
            <c:ext xmlns:c16="http://schemas.microsoft.com/office/drawing/2014/chart" uri="{C3380CC4-5D6E-409C-BE32-E72D297353CC}">
              <c16:uniqueId val="{00000002-D32F-F54D-B1D2-400AB5BA6AC1}"/>
            </c:ext>
          </c:extLst>
        </c:ser>
        <c:ser>
          <c:idx val="3"/>
          <c:order val="3"/>
          <c:tx>
            <c:strRef>
              <c:f>'EVEBITDA by REgion'!$E$1</c:f>
              <c:strCache>
                <c:ptCount val="1"/>
                <c:pt idx="0">
                  <c:v>Japan</c:v>
                </c:pt>
              </c:strCache>
            </c:strRef>
          </c:tx>
          <c:spPr>
            <a:solidFill>
              <a:schemeClr val="accent4"/>
            </a:solidFill>
            <a:ln>
              <a:noFill/>
            </a:ln>
            <a:effectLst/>
          </c:spPr>
          <c:invertIfNegative val="0"/>
          <c:cat>
            <c:strRef>
              <c:f>'EVEBITDA by REgion'!$A$2:$A$18</c:f>
              <c:strCache>
                <c:ptCount val="17"/>
                <c:pt idx="0">
                  <c:v>&lt;2</c:v>
                </c:pt>
                <c:pt idx="1">
                  <c:v> 2-4</c:v>
                </c:pt>
                <c:pt idx="2">
                  <c:v> 4-6</c:v>
                </c:pt>
                <c:pt idx="3">
                  <c:v> 6-8</c:v>
                </c:pt>
                <c:pt idx="4">
                  <c:v> 8-10</c:v>
                </c:pt>
                <c:pt idx="5">
                  <c:v> 10-12</c:v>
                </c:pt>
                <c:pt idx="6">
                  <c:v> 12-16</c:v>
                </c:pt>
                <c:pt idx="7">
                  <c:v> 16-20</c:v>
                </c:pt>
                <c:pt idx="8">
                  <c:v> 20-25</c:v>
                </c:pt>
                <c:pt idx="9">
                  <c:v> 25-30</c:v>
                </c:pt>
                <c:pt idx="10">
                  <c:v> 30-35</c:v>
                </c:pt>
                <c:pt idx="11">
                  <c:v> 35-40</c:v>
                </c:pt>
                <c:pt idx="12">
                  <c:v> 40-45</c:v>
                </c:pt>
                <c:pt idx="13">
                  <c:v> 45-50</c:v>
                </c:pt>
                <c:pt idx="14">
                  <c:v> 50-75</c:v>
                </c:pt>
                <c:pt idx="15">
                  <c:v> 75-100</c:v>
                </c:pt>
                <c:pt idx="16">
                  <c:v>&gt;100</c:v>
                </c:pt>
              </c:strCache>
            </c:strRef>
          </c:cat>
          <c:val>
            <c:numRef>
              <c:f>'EVEBITDA by REgion'!$E$2:$E$18</c:f>
              <c:numCache>
                <c:formatCode>0.00%</c:formatCode>
                <c:ptCount val="17"/>
                <c:pt idx="0">
                  <c:v>2.579241765071473E-2</c:v>
                </c:pt>
                <c:pt idx="1">
                  <c:v>7.1472964574269729E-2</c:v>
                </c:pt>
                <c:pt idx="2">
                  <c:v>9.6954630205096329E-2</c:v>
                </c:pt>
                <c:pt idx="3">
                  <c:v>9.7576134244872589E-2</c:v>
                </c:pt>
                <c:pt idx="4">
                  <c:v>8.8564325668116839E-2</c:v>
                </c:pt>
                <c:pt idx="5">
                  <c:v>7.271597265382225E-2</c:v>
                </c:pt>
                <c:pt idx="6">
                  <c:v>0.11218147917961467</c:v>
                </c:pt>
                <c:pt idx="7">
                  <c:v>8.2970789310130522E-2</c:v>
                </c:pt>
                <c:pt idx="8">
                  <c:v>7.5823492852703539E-2</c:v>
                </c:pt>
                <c:pt idx="9">
                  <c:v>4.4437538844002485E-2</c:v>
                </c:pt>
                <c:pt idx="10">
                  <c:v>3.2939714108141706E-2</c:v>
                </c:pt>
                <c:pt idx="11">
                  <c:v>2.2995649471721565E-2</c:v>
                </c:pt>
                <c:pt idx="12">
                  <c:v>1.9888129272840272E-2</c:v>
                </c:pt>
                <c:pt idx="13">
                  <c:v>1.4605344934742076E-2</c:v>
                </c:pt>
                <c:pt idx="14">
                  <c:v>4.8166563082660034E-2</c:v>
                </c:pt>
                <c:pt idx="15">
                  <c:v>2.0509633312616533E-2</c:v>
                </c:pt>
                <c:pt idx="16">
                  <c:v>7.240522063393412E-2</c:v>
                </c:pt>
              </c:numCache>
            </c:numRef>
          </c:val>
          <c:extLst>
            <c:ext xmlns:c16="http://schemas.microsoft.com/office/drawing/2014/chart" uri="{C3380CC4-5D6E-409C-BE32-E72D297353CC}">
              <c16:uniqueId val="{00000003-D32F-F54D-B1D2-400AB5BA6AC1}"/>
            </c:ext>
          </c:extLst>
        </c:ser>
        <c:ser>
          <c:idx val="4"/>
          <c:order val="4"/>
          <c:tx>
            <c:strRef>
              <c:f>'EVEBITDA by REgion'!$F$1</c:f>
              <c:strCache>
                <c:ptCount val="1"/>
                <c:pt idx="0">
                  <c:v>US</c:v>
                </c:pt>
              </c:strCache>
            </c:strRef>
          </c:tx>
          <c:spPr>
            <a:solidFill>
              <a:schemeClr val="accent5"/>
            </a:solidFill>
            <a:ln>
              <a:noFill/>
            </a:ln>
            <a:effectLst/>
          </c:spPr>
          <c:invertIfNegative val="0"/>
          <c:cat>
            <c:strRef>
              <c:f>'EVEBITDA by REgion'!$A$2:$A$18</c:f>
              <c:strCache>
                <c:ptCount val="17"/>
                <c:pt idx="0">
                  <c:v>&lt;2</c:v>
                </c:pt>
                <c:pt idx="1">
                  <c:v> 2-4</c:v>
                </c:pt>
                <c:pt idx="2">
                  <c:v> 4-6</c:v>
                </c:pt>
                <c:pt idx="3">
                  <c:v> 6-8</c:v>
                </c:pt>
                <c:pt idx="4">
                  <c:v> 8-10</c:v>
                </c:pt>
                <c:pt idx="5">
                  <c:v> 10-12</c:v>
                </c:pt>
                <c:pt idx="6">
                  <c:v> 12-16</c:v>
                </c:pt>
                <c:pt idx="7">
                  <c:v> 16-20</c:v>
                </c:pt>
                <c:pt idx="8">
                  <c:v> 20-25</c:v>
                </c:pt>
                <c:pt idx="9">
                  <c:v> 25-30</c:v>
                </c:pt>
                <c:pt idx="10">
                  <c:v> 30-35</c:v>
                </c:pt>
                <c:pt idx="11">
                  <c:v> 35-40</c:v>
                </c:pt>
                <c:pt idx="12">
                  <c:v> 40-45</c:v>
                </c:pt>
                <c:pt idx="13">
                  <c:v> 45-50</c:v>
                </c:pt>
                <c:pt idx="14">
                  <c:v> 50-75</c:v>
                </c:pt>
                <c:pt idx="15">
                  <c:v> 75-100</c:v>
                </c:pt>
                <c:pt idx="16">
                  <c:v>&gt;100</c:v>
                </c:pt>
              </c:strCache>
            </c:strRef>
          </c:cat>
          <c:val>
            <c:numRef>
              <c:f>'EVEBITDA by REgion'!$F$2:$F$18</c:f>
              <c:numCache>
                <c:formatCode>0.00%</c:formatCode>
                <c:ptCount val="17"/>
                <c:pt idx="0">
                  <c:v>2.5522671734998642E-2</c:v>
                </c:pt>
                <c:pt idx="1">
                  <c:v>7.1409177301113222E-2</c:v>
                </c:pt>
                <c:pt idx="2">
                  <c:v>9.0143904425739885E-2</c:v>
                </c:pt>
                <c:pt idx="3">
                  <c:v>9.6117295682867226E-2</c:v>
                </c:pt>
                <c:pt idx="4">
                  <c:v>8.6614173228346455E-2</c:v>
                </c:pt>
                <c:pt idx="5">
                  <c:v>7.6839532989410805E-2</c:v>
                </c:pt>
                <c:pt idx="6">
                  <c:v>0.10833559598153679</c:v>
                </c:pt>
                <c:pt idx="7">
                  <c:v>7.8197121911485201E-2</c:v>
                </c:pt>
                <c:pt idx="8">
                  <c:v>6.9237035025794189E-2</c:v>
                </c:pt>
                <c:pt idx="9">
                  <c:v>5.4846592451805593E-2</c:v>
                </c:pt>
                <c:pt idx="10">
                  <c:v>3.25821341297855E-2</c:v>
                </c:pt>
                <c:pt idx="11">
                  <c:v>2.4979636166168884E-2</c:v>
                </c:pt>
                <c:pt idx="12">
                  <c:v>1.9006244909041542E-2</c:v>
                </c:pt>
                <c:pt idx="13">
                  <c:v>1.5476513711648113E-2</c:v>
                </c:pt>
                <c:pt idx="14">
                  <c:v>4.7515612272603855E-2</c:v>
                </c:pt>
                <c:pt idx="15">
                  <c:v>1.9820798262286179E-2</c:v>
                </c:pt>
                <c:pt idx="16">
                  <c:v>8.3355959815367905E-2</c:v>
                </c:pt>
              </c:numCache>
            </c:numRef>
          </c:val>
          <c:extLst>
            <c:ext xmlns:c16="http://schemas.microsoft.com/office/drawing/2014/chart" uri="{C3380CC4-5D6E-409C-BE32-E72D297353CC}">
              <c16:uniqueId val="{00000004-D32F-F54D-B1D2-400AB5BA6AC1}"/>
            </c:ext>
          </c:extLst>
        </c:ser>
        <c:ser>
          <c:idx val="5"/>
          <c:order val="5"/>
          <c:tx>
            <c:strRef>
              <c:f>'EVEBITDA by REgion'!$G$1</c:f>
              <c:strCache>
                <c:ptCount val="1"/>
                <c:pt idx="0">
                  <c:v>Global</c:v>
                </c:pt>
              </c:strCache>
            </c:strRef>
          </c:tx>
          <c:spPr>
            <a:solidFill>
              <a:schemeClr val="accent6"/>
            </a:solidFill>
            <a:ln>
              <a:noFill/>
            </a:ln>
            <a:effectLst/>
          </c:spPr>
          <c:invertIfNegative val="0"/>
          <c:cat>
            <c:strRef>
              <c:f>'EVEBITDA by REgion'!$A$2:$A$18</c:f>
              <c:strCache>
                <c:ptCount val="17"/>
                <c:pt idx="0">
                  <c:v>&lt;2</c:v>
                </c:pt>
                <c:pt idx="1">
                  <c:v> 2-4</c:v>
                </c:pt>
                <c:pt idx="2">
                  <c:v> 4-6</c:v>
                </c:pt>
                <c:pt idx="3">
                  <c:v> 6-8</c:v>
                </c:pt>
                <c:pt idx="4">
                  <c:v> 8-10</c:v>
                </c:pt>
                <c:pt idx="5">
                  <c:v> 10-12</c:v>
                </c:pt>
                <c:pt idx="6">
                  <c:v> 12-16</c:v>
                </c:pt>
                <c:pt idx="7">
                  <c:v> 16-20</c:v>
                </c:pt>
                <c:pt idx="8">
                  <c:v> 20-25</c:v>
                </c:pt>
                <c:pt idx="9">
                  <c:v> 25-30</c:v>
                </c:pt>
                <c:pt idx="10">
                  <c:v> 30-35</c:v>
                </c:pt>
                <c:pt idx="11">
                  <c:v> 35-40</c:v>
                </c:pt>
                <c:pt idx="12">
                  <c:v> 40-45</c:v>
                </c:pt>
                <c:pt idx="13">
                  <c:v> 45-50</c:v>
                </c:pt>
                <c:pt idx="14">
                  <c:v> 50-75</c:v>
                </c:pt>
                <c:pt idx="15">
                  <c:v> 75-100</c:v>
                </c:pt>
                <c:pt idx="16">
                  <c:v>&gt;100</c:v>
                </c:pt>
              </c:strCache>
            </c:strRef>
          </c:cat>
          <c:val>
            <c:numRef>
              <c:f>'EVEBITDA by REgion'!$G$2:$G$18</c:f>
              <c:numCache>
                <c:formatCode>0.00%</c:formatCode>
                <c:ptCount val="17"/>
                <c:pt idx="0">
                  <c:v>2.4596358639642733E-2</c:v>
                </c:pt>
                <c:pt idx="1">
                  <c:v>6.8945379594641018E-2</c:v>
                </c:pt>
                <c:pt idx="2">
                  <c:v>9.8557196839574035E-2</c:v>
                </c:pt>
                <c:pt idx="3">
                  <c:v>0.10484369632428718</c:v>
                </c:pt>
                <c:pt idx="4">
                  <c:v>9.1102713844039854E-2</c:v>
                </c:pt>
                <c:pt idx="5">
                  <c:v>7.6262452765372718E-2</c:v>
                </c:pt>
                <c:pt idx="6">
                  <c:v>0.11229817931982136</c:v>
                </c:pt>
                <c:pt idx="7">
                  <c:v>7.605633802816901E-2</c:v>
                </c:pt>
                <c:pt idx="8">
                  <c:v>6.8430092751631741E-2</c:v>
                </c:pt>
                <c:pt idx="9">
                  <c:v>4.7578151837856408E-2</c:v>
                </c:pt>
                <c:pt idx="10">
                  <c:v>3.27722432153899E-2</c:v>
                </c:pt>
                <c:pt idx="11">
                  <c:v>2.5008588114050153E-2</c:v>
                </c:pt>
                <c:pt idx="12">
                  <c:v>1.9065613191343179E-2</c:v>
                </c:pt>
                <c:pt idx="13">
                  <c:v>1.5252490553074545E-2</c:v>
                </c:pt>
                <c:pt idx="14">
                  <c:v>4.5894881484026109E-2</c:v>
                </c:pt>
                <c:pt idx="15">
                  <c:v>2.0061834421161114E-2</c:v>
                </c:pt>
                <c:pt idx="16">
                  <c:v>7.327378907591893E-2</c:v>
                </c:pt>
              </c:numCache>
            </c:numRef>
          </c:val>
          <c:extLst>
            <c:ext xmlns:c16="http://schemas.microsoft.com/office/drawing/2014/chart" uri="{C3380CC4-5D6E-409C-BE32-E72D297353CC}">
              <c16:uniqueId val="{00000005-D32F-F54D-B1D2-400AB5BA6AC1}"/>
            </c:ext>
          </c:extLst>
        </c:ser>
        <c:dLbls>
          <c:showLegendKey val="0"/>
          <c:showVal val="0"/>
          <c:showCatName val="0"/>
          <c:showSerName val="0"/>
          <c:showPercent val="0"/>
          <c:showBubbleSize val="0"/>
        </c:dLbls>
        <c:gapWidth val="219"/>
        <c:overlap val="-27"/>
        <c:axId val="172571088"/>
        <c:axId val="30809264"/>
      </c:barChart>
      <c:catAx>
        <c:axId val="17257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0809264"/>
        <c:crosses val="autoZero"/>
        <c:auto val="1"/>
        <c:lblAlgn val="ctr"/>
        <c:lblOffset val="100"/>
        <c:noMultiLvlLbl val="0"/>
      </c:catAx>
      <c:valAx>
        <c:axId val="3080926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57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Countries with the lowest PE ratios at the start of 2022</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Sheet1!$C$1</c:f>
              <c:strCache>
                <c:ptCount val="1"/>
                <c:pt idx="0">
                  <c:v>Aggregate PE</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Russia</c:v>
                </c:pt>
                <c:pt idx="1">
                  <c:v>Pakistan</c:v>
                </c:pt>
                <c:pt idx="2">
                  <c:v>Turkey</c:v>
                </c:pt>
                <c:pt idx="3">
                  <c:v>Chile</c:v>
                </c:pt>
                <c:pt idx="4">
                  <c:v>South Africa</c:v>
                </c:pt>
                <c:pt idx="5">
                  <c:v>Egypt</c:v>
                </c:pt>
                <c:pt idx="6">
                  <c:v>Nigeria</c:v>
                </c:pt>
                <c:pt idx="7">
                  <c:v>Romania</c:v>
                </c:pt>
                <c:pt idx="8">
                  <c:v>Oman</c:v>
                </c:pt>
                <c:pt idx="9">
                  <c:v>Brazil</c:v>
                </c:pt>
              </c:strCache>
            </c:strRef>
          </c:cat>
          <c:val>
            <c:numRef>
              <c:f>Sheet1!$C$2:$C$11</c:f>
              <c:numCache>
                <c:formatCode>0.00</c:formatCode>
                <c:ptCount val="10"/>
                <c:pt idx="0">
                  <c:v>5.911455167221213</c:v>
                </c:pt>
                <c:pt idx="1">
                  <c:v>6.1235592807426071</c:v>
                </c:pt>
                <c:pt idx="2">
                  <c:v>6.9891622416377075</c:v>
                </c:pt>
                <c:pt idx="3">
                  <c:v>7.4228510990073557</c:v>
                </c:pt>
                <c:pt idx="4">
                  <c:v>8.442632826060116</c:v>
                </c:pt>
                <c:pt idx="5">
                  <c:v>8.4650902916742048</c:v>
                </c:pt>
                <c:pt idx="6">
                  <c:v>9.7415957289487025</c:v>
                </c:pt>
                <c:pt idx="7">
                  <c:v>10.448570379824107</c:v>
                </c:pt>
                <c:pt idx="8">
                  <c:v>10.557561092752398</c:v>
                </c:pt>
                <c:pt idx="9">
                  <c:v>11.12616110501679</c:v>
                </c:pt>
              </c:numCache>
            </c:numRef>
          </c:val>
          <c:extLst>
            <c:ext xmlns:c16="http://schemas.microsoft.com/office/drawing/2014/chart" uri="{C3380CC4-5D6E-409C-BE32-E72D297353CC}">
              <c16:uniqueId val="{00000000-7206-7342-932E-DD412569F001}"/>
            </c:ext>
          </c:extLst>
        </c:ser>
        <c:dLbls>
          <c:showLegendKey val="0"/>
          <c:showVal val="0"/>
          <c:showCatName val="0"/>
          <c:showSerName val="0"/>
          <c:showPercent val="0"/>
          <c:showBubbleSize val="0"/>
        </c:dLbls>
        <c:gapWidth val="219"/>
        <c:overlap val="-27"/>
        <c:axId val="1997488495"/>
        <c:axId val="1938627263"/>
      </c:barChart>
      <c:catAx>
        <c:axId val="1997488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38627263"/>
        <c:crosses val="autoZero"/>
        <c:auto val="1"/>
        <c:lblAlgn val="ctr"/>
        <c:lblOffset val="100"/>
        <c:noMultiLvlLbl val="0"/>
      </c:catAx>
      <c:valAx>
        <c:axId val="193862726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974884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 Id="rId4"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image" Target="../media/image36.emf"/><Relationship Id="rId4" Type="http://schemas.openxmlformats.org/officeDocument/2006/relationships/image" Target="../media/image3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image" Target="../media/image41.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image" Target="../media/image4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image" Target="../media/image80.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image" Target="../media/image87.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94.png"/></Relationships>
</file>

<file path=ppt/drawings/drawing1.xml><?xml version="1.0" encoding="utf-8"?>
<c:userShapes xmlns:c="http://schemas.openxmlformats.org/drawingml/2006/chart">
  <cdr:relSizeAnchor xmlns:cdr="http://schemas.openxmlformats.org/drawingml/2006/chartDrawing">
    <cdr:from>
      <cdr:x>0.17834</cdr:x>
      <cdr:y>0.14505</cdr:y>
    </cdr:from>
    <cdr:to>
      <cdr:x>0.53344</cdr:x>
      <cdr:y>0.26443</cdr:y>
    </cdr:to>
    <cdr:sp macro="" textlink="">
      <cdr:nvSpPr>
        <cdr:cNvPr id="2" name="TextBox 1">
          <a:extLst xmlns:a="http://schemas.openxmlformats.org/drawingml/2006/main">
            <a:ext uri="{FF2B5EF4-FFF2-40B4-BE49-F238E27FC236}">
              <a16:creationId xmlns:a16="http://schemas.microsoft.com/office/drawing/2014/main" id="{AAE87461-3504-DF4B-AA25-F69668B2CCF9}"/>
            </a:ext>
          </a:extLst>
        </cdr:cNvPr>
        <cdr:cNvSpPr txBox="1"/>
      </cdr:nvSpPr>
      <cdr:spPr>
        <a:xfrm xmlns:a="http://schemas.openxmlformats.org/drawingml/2006/main">
          <a:off x="1546087" y="911087"/>
          <a:ext cx="3078370" cy="749821"/>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r>
            <a:rPr lang="en-US" sz="1400"/>
            <a:t>At</a:t>
          </a:r>
          <a:r>
            <a:rPr lang="en-US" sz="1400" baseline="0"/>
            <a:t> the start of 2022, global equites were priced at 21.82 times trailing earnings. </a:t>
          </a:r>
          <a:endParaRPr lang="en-US" sz="14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492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954182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Most self proclaimed experts on valuation are really experts on pricing (which is what relative valuation is all about…)</a:t>
            </a:r>
          </a:p>
        </p:txBody>
      </p:sp>
    </p:spTree>
    <p:extLst>
      <p:ext uri="{BB962C8B-B14F-4D97-AF65-F5344CB8AC3E}">
        <p14:creationId xmlns:p14="http://schemas.microsoft.com/office/powerpoint/2010/main" val="186530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1225293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Much of what passes for</a:t>
            </a:r>
            <a:r>
              <a:rPr lang="en-US" altLang="en-US" baseline="0" dirty="0">
                <a:latin typeface="Times" charset="0"/>
                <a:ea typeface="ＭＳ Ｐゴシック" charset="-128"/>
              </a:rPr>
              <a:t> valuation on Wall Street is really pricing.</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281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Most valuations that you see are relative valuations. There are three reasons why relative valuations are so popular:</a:t>
            </a:r>
          </a:p>
          <a:p>
            <a:pPr marL="228600" indent="-228600">
              <a:buFontTx/>
              <a:buAutoNum type="arabicPeriod"/>
            </a:pPr>
            <a:r>
              <a:rPr lang="en-US" altLang="en-US">
                <a:latin typeface="Times" charset="0"/>
                <a:ea typeface="ＭＳ Ｐゴシック" charset="-128"/>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tLang="en-US">
                <a:latin typeface="Times" charset="0"/>
                <a:ea typeface="ＭＳ Ｐゴシック" charset="-128"/>
              </a:rPr>
              <a:t>In contrast to the detail and time needed for discounted cashflow valuation, relative valuation is quicker and seems to require fewer (explicit) assumptions about the future. </a:t>
            </a:r>
          </a:p>
          <a:p>
            <a:pPr marL="228600" indent="-228600">
              <a:buFontTx/>
              <a:buAutoNum type="arabicPeriod"/>
            </a:pPr>
            <a:r>
              <a:rPr lang="en-US" altLang="en-US">
                <a:latin typeface="Times" charset="0"/>
                <a:ea typeface="ＭＳ Ｐゴシック" charset="-128"/>
              </a:rPr>
              <a:t>Discounted cash flow valuation, by focusing on fundamentals, and ignoring the market mood, leads to contrarian valuations. While the odds of winning in the long term may be higher, there is also the danger that if you are wrong, you will be wrong alone.</a:t>
            </a:r>
          </a:p>
        </p:txBody>
      </p:sp>
    </p:spTree>
    <p:extLst>
      <p:ext uri="{BB962C8B-B14F-4D97-AF65-F5344CB8AC3E}">
        <p14:creationId xmlns:p14="http://schemas.microsoft.com/office/powerpoint/2010/main" val="160612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relative valuation models more closely mirror the market, they are less likely to leave their adherents on the fringes. There is safety in numbers - a portfolio manages is less likely to lose his or her job if he or she makes the same mistake as other portfolio managers.</a:t>
            </a:r>
          </a:p>
          <a:p>
            <a:r>
              <a:rPr lang="en-US" altLang="en-US">
                <a:latin typeface="Times" charset="0"/>
                <a:ea typeface="ＭＳ Ｐゴシック" charset="-128"/>
              </a:rPr>
              <a:t>Unlike discounted cash flow models, you will always find under or over valued stocks using multiples.</a:t>
            </a:r>
          </a:p>
        </p:txBody>
      </p:sp>
    </p:spTree>
    <p:extLst>
      <p:ext uri="{BB962C8B-B14F-4D97-AF65-F5344CB8AC3E}">
        <p14:creationId xmlns:p14="http://schemas.microsoft.com/office/powerpoint/2010/main" val="3204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price (representing equity value) and value (representing the combined market value of equity and debt) and enterprise value (representing firm value - cash and marketable securities) should be noted.</a:t>
            </a:r>
          </a:p>
          <a:p>
            <a:r>
              <a:rPr lang="en-US" altLang="en-US">
                <a:latin typeface="Times" charset="0"/>
                <a:ea typeface="ＭＳ Ｐゴシック" charset="-128"/>
              </a:rPr>
              <a:t>Note that the denominator can be a number from the income statement (revenues, earnings) or one from the balance sheet (book value). It can even be a non-financial input (number of employees or units of the product produced).</a:t>
            </a:r>
          </a:p>
        </p:txBody>
      </p:sp>
    </p:spTree>
    <p:extLst>
      <p:ext uri="{BB962C8B-B14F-4D97-AF65-F5344CB8AC3E}">
        <p14:creationId xmlns:p14="http://schemas.microsoft.com/office/powerpoint/2010/main" val="1351971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5878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xfrm>
            <a:off x="1150938" y="692150"/>
            <a:ext cx="4556125" cy="3416300"/>
          </a:xfrm>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3458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p:cNvSpPr>
          <p:nvPr>
            <p:ph type="sldImg"/>
          </p:nvPr>
        </p:nvSpPr>
        <p:spPr>
          <a:xfrm>
            <a:off x="1150938" y="692150"/>
            <a:ext cx="4556125" cy="3416300"/>
          </a:xfrm>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58636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answer is actually none of the above. You do have to control for the number of options outstanding… So using primary EPS is out of the question. The other three approaches treat all options as equivalent (even the one that counts in-the-money options only treats them all the same). To get consistency, you would have to value the options as options:</a:t>
            </a:r>
          </a:p>
          <a:p>
            <a:r>
              <a:rPr lang="en-US" altLang="en-US">
                <a:latin typeface="Times" charset="0"/>
                <a:ea typeface="ＭＳ Ｐゴシック" charset="-128"/>
              </a:rPr>
              <a:t>PE ratio = (Market Capitalization + Estimated Value of Options Outstanding)/ Net Income</a:t>
            </a:r>
          </a:p>
          <a:p>
            <a:r>
              <a:rPr lang="en-US" altLang="en-US">
                <a:latin typeface="Times" charset="0"/>
                <a:ea typeface="ＭＳ Ｐゴシック" charset="-128"/>
              </a:rPr>
              <a:t>Messy…</a:t>
            </a:r>
          </a:p>
        </p:txBody>
      </p:sp>
    </p:spTree>
    <p:extLst>
      <p:ext uri="{BB962C8B-B14F-4D97-AF65-F5344CB8AC3E}">
        <p14:creationId xmlns:p14="http://schemas.microsoft.com/office/powerpoint/2010/main" val="28374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p:cNvSpPr>
          <p:nvPr>
            <p:ph type="sldImg"/>
          </p:nvPr>
        </p:nvSpPr>
        <p:spPr>
          <a:xfrm>
            <a:off x="1150938" y="692150"/>
            <a:ext cx="4556125" cy="3416300"/>
          </a:xfrm>
          <a:solidFill>
            <a:srgbClr val="FFFFFF"/>
          </a:solidFill>
          <a:ln/>
        </p:spPr>
      </p:sp>
      <p:sp>
        <p:nvSpPr>
          <p:cNvPr id="37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problem with using firm value is that cash is included in the numerator but not in the denominator. That is why the enterprise value version makes more sense…</a:t>
            </a:r>
          </a:p>
          <a:p>
            <a:r>
              <a:rPr lang="en-US" altLang="en-US">
                <a:latin typeface="Times" charset="0"/>
                <a:ea typeface="ＭＳ Ｐゴシック" charset="-128"/>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tLang="en-US">
                <a:latin typeface="Times" charset="0"/>
                <a:ea typeface="ＭＳ Ｐゴシック" charset="-128"/>
              </a:rPr>
              <a:t>The safest thing to do (assuming you can do this) is to net out the market value of your holdings from the numerator (for both active and passive holdings) and the EBITDA of your holdings from the denominator ( for majority active holdings)</a:t>
            </a:r>
          </a:p>
        </p:txBody>
      </p:sp>
    </p:spTree>
    <p:extLst>
      <p:ext uri="{BB962C8B-B14F-4D97-AF65-F5344CB8AC3E}">
        <p14:creationId xmlns:p14="http://schemas.microsoft.com/office/powerpoint/2010/main" val="1518687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 Rental income is closest to EBIT, as long as you don’t net out interest expenses and the house price is closest to EV. So. EV/EBIT is your best match.</a:t>
            </a:r>
          </a:p>
        </p:txBody>
      </p:sp>
    </p:spTree>
    <p:extLst>
      <p:ext uri="{BB962C8B-B14F-4D97-AF65-F5344CB8AC3E}">
        <p14:creationId xmlns:p14="http://schemas.microsoft.com/office/powerpoint/2010/main" val="1733045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p:cNvSpPr>
          <p:nvPr>
            <p:ph type="sldImg"/>
          </p:nvPr>
        </p:nvSpPr>
        <p:spPr>
          <a:xfrm>
            <a:off x="1150938" y="692150"/>
            <a:ext cx="4556125" cy="3416300"/>
          </a:xfrm>
          <a:solidFill>
            <a:srgbClr val="FFFFFF"/>
          </a:solidFill>
          <a:ln/>
        </p:spPr>
      </p:sp>
      <p:sp>
        <p:nvSpPr>
          <p:cNvPr id="41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08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2060738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Four things to note…</a:t>
            </a:r>
          </a:p>
          <a:p>
            <a:pPr marL="228600" indent="-228600">
              <a:buFontTx/>
              <a:buAutoNum type="arabicPeriod"/>
            </a:pPr>
            <a:r>
              <a:rPr lang="en-US" altLang="en-US">
                <a:latin typeface="Times" charset="0"/>
                <a:ea typeface="ＭＳ Ｐゴシック" charset="-128"/>
              </a:rPr>
              <a:t>Notice the number of firms that we have lost in the sample as we compute PE ratios.</a:t>
            </a:r>
          </a:p>
          <a:p>
            <a:pPr marL="228600" indent="-228600">
              <a:buFontTx/>
              <a:buAutoNum type="arabicPeriod"/>
            </a:pPr>
            <a:r>
              <a:rPr lang="en-US" altLang="en-US">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20767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dirty="0">
                <a:latin typeface="Times" charset="0"/>
                <a:ea typeface="ＭＳ Ｐゴシック" charset="0"/>
                <a:cs typeface="ＭＳ Ｐゴシック" charset="0"/>
              </a:rPr>
              <a:t>This compares the percentages of firms in each market that trade in each PE ratio class…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143183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we see convergence across markets and remarkable similarities across the groups. (All of the distributions are skewed, with peaks to the left…)</a:t>
            </a:r>
          </a:p>
          <a:p>
            <a:r>
              <a:rPr lang="en-US" altLang="en-US">
                <a:latin typeface="Times" charset="0"/>
                <a:ea typeface="ＭＳ Ｐゴシック" charset="-128"/>
              </a:rPr>
              <a:t>Japan has the highest percentage of firms that trade at less than book value… It is not coincidence that Japanese firms also earn the lowest ROEs in the world.</a:t>
            </a:r>
          </a:p>
          <a:p>
            <a:r>
              <a:rPr lang="en-US" altLang="en-US">
                <a:latin typeface="Times" charset="0"/>
                <a:ea typeface="ＭＳ Ｐゴシック" charset="-128"/>
              </a:rPr>
              <a:t>The US has the highest price to book ratios in the world. It is no coincidence that stock buybacks (which reduce book equity) are most prevalent in the US.</a:t>
            </a:r>
          </a:p>
        </p:txBody>
      </p:sp>
    </p:spTree>
    <p:extLst>
      <p:ext uri="{BB962C8B-B14F-4D97-AF65-F5344CB8AC3E}">
        <p14:creationId xmlns:p14="http://schemas.microsoft.com/office/powerpoint/2010/main" val="15647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a heavily skewed distribution. Suggests that the rule of thumb that is often used by Wall Street (EBITDA multiple less than 8 is cheap) should be used with caution.</a:t>
            </a:r>
          </a:p>
        </p:txBody>
      </p:sp>
    </p:spTree>
    <p:extLst>
      <p:ext uri="{BB962C8B-B14F-4D97-AF65-F5344CB8AC3E}">
        <p14:creationId xmlns:p14="http://schemas.microsoft.com/office/powerpoint/2010/main" val="1395795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Having</a:t>
            </a:r>
            <a:r>
              <a:rPr lang="en-US" baseline="0" dirty="0">
                <a:latin typeface="Times" charset="0"/>
                <a:ea typeface="ＭＳ Ｐゴシック" charset="0"/>
                <a:cs typeface="ＭＳ Ｐゴシック" charset="0"/>
              </a:rPr>
              <a:t> absolute values as cut offs for cheap and expensive across markets will get you into trouble because what is cheap in one market may not be cheap in another. One more reason to let the data determine what is cheap and what is expense.</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90659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tLang="en-US">
                <a:latin typeface="Times" charset="0"/>
                <a:ea typeface="ＭＳ Ｐゴシック" charset="-128"/>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extLst>
      <p:ext uri="{BB962C8B-B14F-4D97-AF65-F5344CB8AC3E}">
        <p14:creationId xmlns:p14="http://schemas.microsoft.com/office/powerpoint/2010/main" val="114348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Starting with a basic DCF model</a:t>
            </a:r>
            <a:r>
              <a:rPr lang="en-US" baseline="0" dirty="0"/>
              <a:t> (equity DCF for an equity multiple &amp; firm DCF for a firm multiple), you can come up with intrinsic value equations for the multiples. Why bother? Because you can then ask the right questions or control for the right variables when using multiples.</a:t>
            </a:r>
            <a:endParaRPr lang="en-US" dirty="0"/>
          </a:p>
        </p:txBody>
      </p:sp>
    </p:spTree>
    <p:extLst>
      <p:ext uri="{BB962C8B-B14F-4D97-AF65-F5344CB8AC3E}">
        <p14:creationId xmlns:p14="http://schemas.microsoft.com/office/powerpoint/2010/main" val="187372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dirty="0">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a:t>
            </a:r>
            <a:r>
              <a:rPr lang="en-US" altLang="en-US" dirty="0" err="1">
                <a:latin typeface="Times" charset="0"/>
                <a:ea typeface="ＭＳ Ｐゴシック" charset="-128"/>
              </a:rPr>
              <a:t>fo</a:t>
            </a:r>
            <a:r>
              <a:rPr lang="en-US" altLang="en-US" dirty="0">
                <a:latin typeface="Times" charset="0"/>
                <a:ea typeface="ＭＳ Ｐゴシック" charset="-128"/>
              </a:rPr>
              <a:t> a stable growth firm can be written in terms of three variables:</a:t>
            </a:r>
          </a:p>
          <a:p>
            <a:pPr marL="228600" indent="-228600">
              <a:buFontTx/>
              <a:buAutoNum type="arabicPeriod"/>
            </a:pPr>
            <a:r>
              <a:rPr lang="en-US" altLang="en-US" dirty="0">
                <a:latin typeface="Times" charset="0"/>
                <a:ea typeface="ＭＳ Ｐゴシック" charset="-128"/>
              </a:rPr>
              <a:t>The expected growth rate in earnings per share</a:t>
            </a:r>
          </a:p>
          <a:p>
            <a:pPr marL="228600" indent="-228600">
              <a:buFontTx/>
              <a:buAutoNum type="arabicPeriod"/>
            </a:pPr>
            <a:r>
              <a:rPr lang="en-US" altLang="en-US" dirty="0">
                <a:latin typeface="Times" charset="0"/>
                <a:ea typeface="ＭＳ Ｐゴシック" charset="-128"/>
              </a:rPr>
              <a:t>The riskiness of the equity, which determines the cost of equity</a:t>
            </a:r>
          </a:p>
          <a:p>
            <a:pPr marL="228600" indent="-228600">
              <a:buFontTx/>
              <a:buAutoNum type="arabicPeriod"/>
            </a:pPr>
            <a:r>
              <a:rPr lang="en-US" altLang="en-US" dirty="0">
                <a:latin typeface="Times" charset="0"/>
                <a:ea typeface="ＭＳ Ｐゴシック" charset="-128"/>
              </a:rPr>
              <a:t>The efficiency with which the firm generates growth, which is measured by how much the firm can pay out or afford to pay out after reinvested to create the growth.</a:t>
            </a:r>
          </a:p>
        </p:txBody>
      </p:sp>
    </p:spTree>
    <p:extLst>
      <p:ext uri="{BB962C8B-B14F-4D97-AF65-F5344CB8AC3E}">
        <p14:creationId xmlns:p14="http://schemas.microsoft.com/office/powerpoint/2010/main" val="780802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p:cNvSpPr>
          <p:nvPr>
            <p:ph type="sldImg"/>
          </p:nvPr>
        </p:nvSpPr>
        <p:spPr>
          <a:xfrm>
            <a:off x="1150938" y="692150"/>
            <a:ext cx="4556125" cy="3416300"/>
          </a:xfrm>
          <a:solidFill>
            <a:srgbClr val="FFFFFF"/>
          </a:solidFill>
          <a:ln/>
        </p:spPr>
      </p:sp>
      <p:sp>
        <p:nvSpPr>
          <p:cNvPr id="61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a stock in a two-stage dividend discount model is the sum of two present values:</a:t>
            </a:r>
          </a:p>
          <a:p>
            <a:pPr marL="228600" indent="-228600">
              <a:buFontTx/>
              <a:buAutoNum type="arabicPeriod"/>
            </a:pPr>
            <a:r>
              <a:rPr lang="en-US" altLang="en-US">
                <a:latin typeface="Times" charset="0"/>
                <a:ea typeface="ＭＳ Ｐゴシック" charset="-128"/>
              </a:rPr>
              <a:t>The present value of dividends during the high growth phase - this is the first term in the equation above. It is the present value of a growing annuity. (There is no constraint on the growth rate. In fact, this equation will yield the present value of a growing annuity even if g&gt;r… the denominator will become negative but so will the numerator)</a:t>
            </a:r>
          </a:p>
          <a:p>
            <a:pPr marL="228600" indent="-228600">
              <a:buFontTx/>
              <a:buAutoNum type="arabicPeriod"/>
            </a:pPr>
            <a:r>
              <a:rPr lang="en-US" altLang="en-US">
                <a:latin typeface="Times" charset="0"/>
                <a:ea typeface="ＭＳ Ｐゴシック" charset="-128"/>
              </a:rPr>
              <a:t>The present value of the terminal price… this is the second term in the equation…</a:t>
            </a:r>
          </a:p>
          <a:p>
            <a:pPr marL="228600" indent="-228600">
              <a:buFontTx/>
              <a:buChar char="•"/>
            </a:pPr>
            <a:r>
              <a:rPr lang="en-US" altLang="en-US">
                <a:latin typeface="Times" charset="0"/>
                <a:ea typeface="ＭＳ Ｐゴシック" charset="-128"/>
              </a:rPr>
              <a:t>The PE ratio for a high growth firm is a function of the same three variables that determine the PE ratio for a stable growth firm, though you have to estimate the parameters twice, once for the high growth phase and once for the stable growth phase.</a:t>
            </a:r>
          </a:p>
        </p:txBody>
      </p:sp>
    </p:spTree>
    <p:extLst>
      <p:ext uri="{BB962C8B-B14F-4D97-AF65-F5344CB8AC3E}">
        <p14:creationId xmlns:p14="http://schemas.microsoft.com/office/powerpoint/2010/main" val="1814214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p:cNvSpPr>
          <p:nvPr>
            <p:ph type="sldImg"/>
          </p:nvPr>
        </p:nvSpPr>
        <p:spPr>
          <a:xfrm>
            <a:off x="1150938" y="692150"/>
            <a:ext cx="4556125" cy="3416300"/>
          </a:xfrm>
          <a:solidFill>
            <a:srgbClr val="FFFFFF"/>
          </a:solidFill>
          <a:ln/>
        </p:spPr>
      </p:sp>
      <p:sp>
        <p:nvSpPr>
          <p:cNvPr id="63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a firm with these characteristics, 28.75 times earnings is a fair price to pay. In fact, if you valued this firm using a dividend discount model, you would get the identical value per share.</a:t>
            </a:r>
          </a:p>
        </p:txBody>
      </p:sp>
    </p:spTree>
    <p:extLst>
      <p:ext uri="{BB962C8B-B14F-4D97-AF65-F5344CB8AC3E}">
        <p14:creationId xmlns:p14="http://schemas.microsoft.com/office/powerpoint/2010/main" val="1536415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As expected growth in the high growth period increases, the PE ratio increases, but the change in PE ratio for a given change in the growth rate is much greater when interest rates are low than when they are high. The reason is simple. The value of growth is a present value… If interest rates rise, the present value of growth decreases. If you consider that  expected growth rates in earnings usually change as a result of an earnings surprise, this would suggest that a stock</a:t>
            </a:r>
            <a:r>
              <a:rPr lang="ja-JP" altLang="en-US">
                <a:latin typeface="Times" charset="0"/>
                <a:ea typeface="ＭＳ Ｐゴシック" charset="-128"/>
              </a:rPr>
              <a:t>’</a:t>
            </a:r>
            <a:r>
              <a:rPr lang="en-US" altLang="ja-JP" dirty="0">
                <a:latin typeface="Times" charset="0"/>
                <a:ea typeface="ＭＳ Ｐゴシック" charset="-128"/>
              </a:rPr>
              <a:t>s price and PE ratio will be most sensitive to earnings surprises when interest rates are low than when they are high.</a:t>
            </a:r>
          </a:p>
          <a:p>
            <a:r>
              <a:rPr lang="en-US" altLang="en-US" dirty="0">
                <a:latin typeface="Times" charset="0"/>
                <a:ea typeface="ＭＳ Ｐゴシック" charset="-128"/>
              </a:rPr>
              <a:t>On the other dynamic, as interest rates go up, the PE ratios for all stocks will decrease, but they will fall more for high growth firms than for low growth firms, for the same present value reason.</a:t>
            </a:r>
          </a:p>
        </p:txBody>
      </p:sp>
    </p:spTree>
    <p:extLst>
      <p:ext uri="{BB962C8B-B14F-4D97-AF65-F5344CB8AC3E}">
        <p14:creationId xmlns:p14="http://schemas.microsoft.com/office/powerpoint/2010/main" val="1199483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ln/>
        </p:spPr>
      </p:sp>
      <p:sp>
        <p:nvSpPr>
          <p:cNvPr id="67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Holding all else constant, increasing</a:t>
            </a:r>
            <a:r>
              <a:rPr lang="en-US" altLang="en-US" baseline="0" dirty="0">
                <a:latin typeface="Times" charset="0"/>
                <a:ea typeface="ＭＳ Ｐゴシック" charset="-128"/>
              </a:rPr>
              <a:t> risk will lower PE for any given growth rate. It also implies that high growth firms will reach a stage in their growth when they will find that it is more beneficial to them to reduce risk than go for higher growth.</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7080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While many investors consider growth to be good, and assume that PE ratios increase with the growth rate, that is not true. If a firm grows by consistently earning a ROE which is less than the cost of equity, its PE ratios will decrease with growth. Thus, it is not just growth that determines PE, but the quality of that growth.</a:t>
            </a:r>
          </a:p>
        </p:txBody>
      </p:sp>
    </p:spTree>
    <p:extLst>
      <p:ext uri="{BB962C8B-B14F-4D97-AF65-F5344CB8AC3E}">
        <p14:creationId xmlns:p14="http://schemas.microsoft.com/office/powerpoint/2010/main" val="2906639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used the Economist</a:t>
            </a:r>
            <a:r>
              <a:rPr lang="ja-JP" altLang="en-US">
                <a:latin typeface="Times" charset="0"/>
                <a:ea typeface="ＭＳ Ｐゴシック" charset="-128"/>
              </a:rPr>
              <a:t>’</a:t>
            </a:r>
            <a:r>
              <a:rPr lang="en-US" altLang="ja-JP">
                <a:latin typeface="Times" charset="0"/>
                <a:ea typeface="ＭＳ Ｐゴシック" charset="-128"/>
              </a:rPr>
              <a:t>s measure of country risk because it is numerical rather than the ratings, which are not. There are significant differences in country risk, at least as measured by the Economist.</a:t>
            </a:r>
          </a:p>
          <a:p>
            <a:r>
              <a:rPr lang="en-US" altLang="en-US">
                <a:latin typeface="Times" charset="0"/>
                <a:ea typeface="ＭＳ Ｐゴシック" charset="-128"/>
              </a:rPr>
              <a:t>The estimates of GDP real growth were for the next year and were obtained from the OECD.</a:t>
            </a:r>
          </a:p>
        </p:txBody>
      </p:sp>
    </p:spTree>
    <p:extLst>
      <p:ext uri="{BB962C8B-B14F-4D97-AF65-F5344CB8AC3E}">
        <p14:creationId xmlns:p14="http://schemas.microsoft.com/office/powerpoint/2010/main" val="1499247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The regression confirms our priors:</a:t>
            </a:r>
          </a:p>
          <a:p>
            <a:pPr marL="228600" indent="-228600">
              <a:buFontTx/>
              <a:buAutoNum type="alphaLcPeriod"/>
            </a:pPr>
            <a:r>
              <a:rPr lang="en-US" altLang="en-US">
                <a:latin typeface="Times" charset="0"/>
                <a:ea typeface="ＭＳ Ｐゴシック" charset="-128"/>
              </a:rPr>
              <a:t>Higher interest rates translate into lower PE ratios.</a:t>
            </a:r>
          </a:p>
          <a:p>
            <a:pPr marL="228600" indent="-228600">
              <a:buFontTx/>
              <a:buAutoNum type="alphaLcPeriod"/>
            </a:pPr>
            <a:r>
              <a:rPr lang="en-US" altLang="en-US">
                <a:latin typeface="Times" charset="0"/>
                <a:ea typeface="ＭＳ Ｐゴシック" charset="-128"/>
              </a:rPr>
              <a:t>Higher GDP growth results in higher PE ratios</a:t>
            </a:r>
          </a:p>
          <a:p>
            <a:pPr marL="228600" indent="-228600">
              <a:buFontTx/>
              <a:buAutoNum type="alphaLcPeriod"/>
            </a:pPr>
            <a:r>
              <a:rPr lang="en-US" altLang="en-US">
                <a:latin typeface="Times" charset="0"/>
                <a:ea typeface="ＭＳ Ｐゴシック" charset="-128"/>
              </a:rPr>
              <a:t>Higher country risk results in lower PE ratios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4274888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predicted PE ratios are close to the actual PE ratios for most of the countries. Venezuela looks most overvalued… </a:t>
            </a:r>
          </a:p>
        </p:txBody>
      </p:sp>
    </p:spTree>
    <p:extLst>
      <p:ext uri="{BB962C8B-B14F-4D97-AF65-F5344CB8AC3E}">
        <p14:creationId xmlns:p14="http://schemas.microsoft.com/office/powerpoint/2010/main" val="117125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r>
              <a:rPr lang="en-US" altLang="en-US" dirty="0">
                <a:latin typeface="Times" charset="0"/>
                <a:ea typeface="ＭＳ Ｐゴシック" charset="-128"/>
              </a:rPr>
              <a:t>The graph of PE ratios for the S&amp;P 500 show an increasing PE ratio in the 1980s and 1990s, a dip in the first few years thereafter, before rising again for the last decade. For most of the decade, we have been told that stocks are expensive because they are trading at higher values than their historic norms. </a:t>
            </a:r>
            <a:r>
              <a:rPr lang="en-US" altLang="en-US" dirty="0">
                <a:ea typeface="ＭＳ Ｐゴシック" charset="-128"/>
              </a:rPr>
              <a:t>A market strategist argues that stocks are expensive  because the PE ratio in 2020 is high relative to the average PE ratio across time. Do you agree?</a:t>
            </a:r>
          </a:p>
          <a:p>
            <a:pPr marL="822325" lvl="1" indent="-457200" eaLnBrk="1" hangingPunct="1">
              <a:buFont typeface="Calibri" charset="0"/>
              <a:buAutoNum type="alphaLcPeriod"/>
            </a:pPr>
            <a:r>
              <a:rPr lang="en-US" altLang="en-US" dirty="0">
                <a:ea typeface="ＭＳ Ｐゴシック" charset="-128"/>
              </a:rPr>
              <a:t>Yes </a:t>
            </a:r>
          </a:p>
          <a:p>
            <a:pPr marL="822325" lvl="1" indent="-457200" eaLnBrk="1" hangingPunct="1">
              <a:buFont typeface="Calibri" charset="0"/>
              <a:buAutoNum type="alphaLcPeriod"/>
            </a:pPr>
            <a:r>
              <a:rPr lang="en-US" altLang="en-US" dirty="0">
                <a:ea typeface="ＭＳ Ｐゴシック" charset="-128"/>
              </a:rPr>
              <a:t>No</a:t>
            </a:r>
          </a:p>
          <a:p>
            <a:pPr lvl="1" eaLnBrk="1" hangingPunct="1"/>
            <a:r>
              <a:rPr lang="en-US" altLang="en-US" dirty="0">
                <a:ea typeface="ＭＳ Ｐゴシック" charset="-128"/>
              </a:rPr>
              <a:t>If you do not agree, what factors might explain the higher PE ratio today?</a:t>
            </a:r>
          </a:p>
          <a:p>
            <a:pPr lvl="1" eaLnBrk="1" hangingPunct="1"/>
            <a:r>
              <a:rPr lang="en-US" altLang="en-US" dirty="0">
                <a:ea typeface="ＭＳ Ｐゴシック" charset="-128"/>
              </a:rPr>
              <a:t>Would you respond differently if the market strategist has a Nobel Prize in Economics?</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431341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It is true that PE ratios are high, relative to history, but if you don’t invest in stocks, you presumably would invest in bonds at the </a:t>
            </a:r>
            <a:r>
              <a:rPr lang="en-US" dirty="0" err="1"/>
              <a:t>T.Bond</a:t>
            </a:r>
            <a:r>
              <a:rPr lang="en-US" dirty="0"/>
              <a:t> rate. Inverting the </a:t>
            </a:r>
            <a:r>
              <a:rPr lang="en-US" dirty="0" err="1"/>
              <a:t>T.Bond</a:t>
            </a:r>
            <a:r>
              <a:rPr lang="en-US" dirty="0"/>
              <a:t> rate gives you a PE for </a:t>
            </a:r>
            <a:r>
              <a:rPr lang="en-US" dirty="0" err="1"/>
              <a:t>T.Bonds</a:t>
            </a:r>
            <a:r>
              <a:rPr lang="en-US" dirty="0"/>
              <a:t>, and on that comparison, stocks look cheaper than they ever have in history.</a:t>
            </a:r>
          </a:p>
        </p:txBody>
      </p:sp>
    </p:spTree>
    <p:extLst>
      <p:ext uri="{BB962C8B-B14F-4D97-AF65-F5344CB8AC3E}">
        <p14:creationId xmlns:p14="http://schemas.microsoft.com/office/powerpoint/2010/main" val="151194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inverse of the PE ratios (the earnings to price ratio or the earnings yield), the 10-year treasury bond rate and the difference between the 10-year T.Bond rate and the 6-month T.Bill rate. Even without any statistical analysis, the earnings yield and interest rates are highly correlated. </a:t>
            </a:r>
          </a:p>
        </p:txBody>
      </p:sp>
    </p:spTree>
    <p:extLst>
      <p:ext uri="{BB962C8B-B14F-4D97-AF65-F5344CB8AC3E}">
        <p14:creationId xmlns:p14="http://schemas.microsoft.com/office/powerpoint/2010/main" val="5529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0.52% (an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0.17% (and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590179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to a two-stage dividend discount model (you could adapt it to make it a 2-stage FCFE model) ..</a:t>
            </a:r>
          </a:p>
          <a:p>
            <a:r>
              <a:rPr lang="en-US" altLang="en-US">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708785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465839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1789591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Keeping all else constant, increasing risk lowers the PEG ratio for all firms - not matter what the growth rate. The effect tends to be greater for higher growth firms…</a:t>
            </a:r>
          </a:p>
          <a:p>
            <a:r>
              <a:rPr lang="en-US" altLang="en-US">
                <a:latin typeface="Times" charset="0"/>
                <a:ea typeface="ＭＳ Ｐゴシック" charset="-128"/>
              </a:rPr>
              <a:t>Implication: If you compare firms based upon PEG ratios and do not control for risk, riskier firms will look cheap…</a:t>
            </a:r>
          </a:p>
        </p:txBody>
      </p:sp>
    </p:spTree>
    <p:extLst>
      <p:ext uri="{BB962C8B-B14F-4D97-AF65-F5344CB8AC3E}">
        <p14:creationId xmlns:p14="http://schemas.microsoft.com/office/powerpoint/2010/main" val="10699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quality of growth matters. Note that keeping the growth fixed and raising the retention ratio is equivalent to raising the return on equity. </a:t>
            </a:r>
          </a:p>
          <a:p>
            <a:r>
              <a:rPr lang="en-US" altLang="en-US">
                <a:latin typeface="Times" charset="0"/>
                <a:ea typeface="ＭＳ Ｐゴシック" charset="-128"/>
              </a:rPr>
              <a:t>Implication: If you compare companies based upon PEG ratios and do not control for differences in return on equity, companies with lower returns on equity (and the same growth rate in earnings per share) will look cheap.</a:t>
            </a:r>
          </a:p>
        </p:txBody>
      </p:sp>
    </p:spTree>
    <p:extLst>
      <p:ext uri="{BB962C8B-B14F-4D97-AF65-F5344CB8AC3E}">
        <p14:creationId xmlns:p14="http://schemas.microsoft.com/office/powerpoint/2010/main" val="1593488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490758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Comparing PEG ratios across companies can be extremely complicated, not only because of the variables that affect it but because of the complicated relationship between growth and PEG ratios.</a:t>
            </a:r>
          </a:p>
        </p:txBody>
      </p:sp>
    </p:spTree>
    <p:extLst>
      <p:ext uri="{BB962C8B-B14F-4D97-AF65-F5344CB8AC3E}">
        <p14:creationId xmlns:p14="http://schemas.microsoft.com/office/powerpoint/2010/main" val="1842115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57150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67168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972928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376067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07077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446779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676039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9948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18693096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Summarizing</a:t>
            </a:r>
            <a:r>
              <a:rPr lang="mr-IN" altLang="en-US" baseline="0" dirty="0">
                <a:latin typeface="Times" charset="0"/>
                <a:ea typeface="ＭＳ Ｐゴシック" charset="-128"/>
              </a:rPr>
              <a:t>…</a:t>
            </a:r>
            <a:r>
              <a:rPr lang="en-US" altLang="en-US" baseline="0" dirty="0">
                <a:latin typeface="Times" charset="0"/>
                <a:ea typeface="ＭＳ Ｐゴシック" charset="-128"/>
              </a:rPr>
              <a:t> the drivers of equity and enterprise value multiples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498223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63329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xfrm>
            <a:off x="1150938" y="692150"/>
            <a:ext cx="4556125" cy="3416300"/>
          </a:xfrm>
          <a:ln/>
        </p:spPr>
      </p:sp>
      <p:sp>
        <p:nvSpPr>
          <p:cNvPr id="123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At the limit, if you can find a company that looks exactly like your company on every dimension that is priced by the market, you can stop. However, no two stocks are exactly identical and you face a choice. You can define “comparable” narrowly and end up with a small sample of firms that look very much like your own… Or you can define comparable broadly and end up with a much larger (and diverse) sample.</a:t>
            </a:r>
          </a:p>
        </p:txBody>
      </p:sp>
    </p:spTree>
    <p:extLst>
      <p:ext uri="{BB962C8B-B14F-4D97-AF65-F5344CB8AC3E}">
        <p14:creationId xmlns:p14="http://schemas.microsoft.com/office/powerpoint/2010/main" val="1373509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xfrm>
            <a:off x="1150938" y="692150"/>
            <a:ext cx="4556125" cy="3416300"/>
          </a:xfrm>
          <a:ln/>
        </p:spPr>
      </p:sp>
      <p:sp>
        <p:nvSpPr>
          <p:cNvPr id="125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find a company or two just like your company, you can make a direct comparison across the companies and decide which one to buy.</a:t>
            </a:r>
          </a:p>
          <a:p>
            <a:r>
              <a:rPr lang="en-US" altLang="en-US">
                <a:latin typeface="Times" charset="0"/>
                <a:ea typeface="ＭＳ Ｐゴシック" charset="-128"/>
              </a:rPr>
              <a:t>However, if there are differences between your company and the comparable firms, you will have to explain away the difference in fundamentals.</a:t>
            </a:r>
          </a:p>
          <a:p>
            <a:r>
              <a:rPr lang="en-US" altLang="en-US">
                <a:latin typeface="Times" charset="0"/>
                <a:ea typeface="ＭＳ Ｐゴシック" charset="-128"/>
              </a:rPr>
              <a:t>If the difference is on one key dimension (say the growth rate), you may be able to bring it into your computation of the multiple.</a:t>
            </a:r>
          </a:p>
          <a:p>
            <a:r>
              <a:rPr lang="en-US" altLang="en-US">
                <a:latin typeface="Times" charset="0"/>
                <a:ea typeface="ＭＳ Ｐゴシック" charset="-128"/>
              </a:rPr>
              <a:t>If the sample is large and there are differences on many dimensions, you should think about using statistics as a tool to control for differences.</a:t>
            </a:r>
          </a:p>
        </p:txBody>
      </p:sp>
    </p:spTree>
    <p:extLst>
      <p:ext uri="{BB962C8B-B14F-4D97-AF65-F5344CB8AC3E}">
        <p14:creationId xmlns:p14="http://schemas.microsoft.com/office/powerpoint/2010/main" val="12744953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1150938" y="692150"/>
            <a:ext cx="4556125" cy="3416300"/>
          </a:xfrm>
          <a:ln/>
        </p:spPr>
      </p:sp>
      <p:sp>
        <p:nvSpPr>
          <p:cNvPr id="1280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Notice that while we consider this to be an industry group, these are very different firms in terms of expected growth and size.</a:t>
            </a:r>
          </a:p>
        </p:txBody>
      </p:sp>
    </p:spTree>
    <p:extLst>
      <p:ext uri="{BB962C8B-B14F-4D97-AF65-F5344CB8AC3E}">
        <p14:creationId xmlns:p14="http://schemas.microsoft.com/office/powerpoint/2010/main" val="14083200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xfrm>
            <a:off x="1150938" y="692150"/>
            <a:ext cx="4556125" cy="3416300"/>
          </a:xfrm>
          <a:ln/>
        </p:spPr>
      </p:sp>
      <p:sp>
        <p:nvSpPr>
          <p:cNvPr id="1300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 Andres Wine has one of the lowest expected growth rates of the firms in the group, which may explain the low PE ratio. Hansen Natural has a high growth rate but it also is the riskiest firm in the group, which may explain its low PE ratio. In other words, not all firms with low PE ratios are under valued. They may be low-growth, high-risk companies…</a:t>
            </a:r>
          </a:p>
        </p:txBody>
      </p:sp>
    </p:spTree>
    <p:extLst>
      <p:ext uri="{BB962C8B-B14F-4D97-AF65-F5344CB8AC3E}">
        <p14:creationId xmlns:p14="http://schemas.microsoft.com/office/powerpoint/2010/main" val="1485232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p:cNvSpPr>
          <p:nvPr>
            <p:ph type="sldImg"/>
          </p:nvPr>
        </p:nvSpPr>
        <p:spPr>
          <a:xfrm>
            <a:off x="1150938" y="692150"/>
            <a:ext cx="4556125" cy="3416300"/>
          </a:xfrm>
          <a:solidFill>
            <a:srgbClr val="FFFFFF"/>
          </a:solidFill>
          <a:ln/>
        </p:spPr>
      </p:sp>
      <p:sp>
        <p:nvSpPr>
          <p:cNvPr id="132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1891364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229089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p:cNvSpPr>
          <p:nvPr>
            <p:ph type="sldImg"/>
          </p:nvPr>
        </p:nvSpPr>
        <p:spPr>
          <a:xfrm>
            <a:off x="1150938" y="692150"/>
            <a:ext cx="4556125" cy="3416300"/>
          </a:xfrm>
          <a:solidFill>
            <a:srgbClr val="FFFFFF"/>
          </a:solidFill>
          <a:ln/>
        </p:spPr>
      </p:sp>
      <p:sp>
        <p:nvSpPr>
          <p:cNvPr id="136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21367778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16635054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1551356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slightly more sophisticated take which brings in more than one variable into the analysis…</a:t>
            </a:r>
          </a:p>
          <a:p>
            <a:r>
              <a:rPr lang="en-US" altLang="en-US">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9848809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19996946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8862005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8171893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15562588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Times" charset="0"/>
                <a:ea typeface="ＭＳ Ｐゴシック" charset="-128"/>
              </a:rPr>
              <a:t>The PBV/ROE scatter plot is a blunt instrument. The stocks that look over valued are among the best performers in the market. Buybacks have devastated book values for many, affecting both price to book and return on equity.</a:t>
            </a:r>
          </a:p>
          <a:p>
            <a:endParaRPr lang="en-US" dirty="0"/>
          </a:p>
        </p:txBody>
      </p:sp>
    </p:spTree>
    <p:extLst>
      <p:ext uri="{BB962C8B-B14F-4D97-AF65-F5344CB8AC3E}">
        <p14:creationId xmlns:p14="http://schemas.microsoft.com/office/powerpoint/2010/main" val="7997410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6895700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p:cNvSpPr>
          <p:nvPr>
            <p:ph type="sldImg"/>
          </p:nvPr>
        </p:nvSpPr>
        <p:spPr>
          <a:xfrm>
            <a:off x="1150938" y="692150"/>
            <a:ext cx="4556125" cy="3416300"/>
          </a:xfrm>
          <a:solidFill>
            <a:srgbClr val="FFFFFF"/>
          </a:solidFill>
          <a:ln/>
        </p:spPr>
      </p:sp>
      <p:sp>
        <p:nvSpPr>
          <p:cNvPr id="159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7812644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Whole Foods has the one of the highest margins in the business, but at 1.41 times revenues, it looks vastly over valued.</a:t>
            </a:r>
          </a:p>
        </p:txBody>
      </p:sp>
    </p:spTree>
    <p:extLst>
      <p:ext uri="{BB962C8B-B14F-4D97-AF65-F5344CB8AC3E}">
        <p14:creationId xmlns:p14="http://schemas.microsoft.com/office/powerpoint/2010/main" val="17887652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43000" y="68580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two years, Whole Foods has gone from being one of the most over valued companies in the sector to one of the most under valued.</a:t>
            </a:r>
          </a:p>
        </p:txBody>
      </p:sp>
    </p:spTree>
    <p:extLst>
      <p:ext uri="{BB962C8B-B14F-4D97-AF65-F5344CB8AC3E}">
        <p14:creationId xmlns:p14="http://schemas.microsoft.com/office/powerpoint/2010/main" val="11537134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One year later, it is significantly over valued again.</a:t>
            </a:r>
          </a:p>
        </p:txBody>
      </p:sp>
    </p:spTree>
    <p:extLst>
      <p:ext uri="{BB962C8B-B14F-4D97-AF65-F5344CB8AC3E}">
        <p14:creationId xmlns:p14="http://schemas.microsoft.com/office/powerpoint/2010/main" val="832693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In 2015, Whole Foods was an</a:t>
            </a:r>
            <a:r>
              <a:rPr lang="en-US" baseline="0" dirty="0"/>
              <a:t> older firm that analysts understood. There is, however, a new player in the game in the form of Sprouts, an organic, upscale chain based on the West Coast. Is this the new Whole Foods?</a:t>
            </a:r>
            <a:endParaRPr lang="en-US" dirty="0"/>
          </a:p>
        </p:txBody>
      </p:sp>
    </p:spTree>
    <p:extLst>
      <p:ext uri="{BB962C8B-B14F-4D97-AF65-F5344CB8AC3E}">
        <p14:creationId xmlns:p14="http://schemas.microsoft.com/office/powerpoint/2010/main" val="8156817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11900917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2085473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3621003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20000491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According</a:t>
            </a:r>
            <a:r>
              <a:rPr lang="en-US" baseline="0" dirty="0"/>
              <a:t> to the market, the variable that matters the most in pricing social media </a:t>
            </a:r>
            <a:r>
              <a:rPr lang="en-US" baseline="0" dirty="0" err="1"/>
              <a:t>companis</a:t>
            </a:r>
            <a:r>
              <a:rPr lang="en-US" baseline="0" dirty="0"/>
              <a:t> is </a:t>
            </a:r>
            <a:r>
              <a:rPr lang="mr-IN" baseline="0" dirty="0"/>
              <a:t>…</a:t>
            </a:r>
            <a:r>
              <a:rPr lang="en-US" baseline="0" dirty="0"/>
              <a:t>. Number of users</a:t>
            </a:r>
            <a:r>
              <a:rPr lang="mr-IN" baseline="0" dirty="0"/>
              <a:t>…</a:t>
            </a:r>
            <a:endParaRPr lang="en-US" dirty="0"/>
          </a:p>
        </p:txBody>
      </p:sp>
    </p:spTree>
    <p:extLst>
      <p:ext uri="{BB962C8B-B14F-4D97-AF65-F5344CB8AC3E}">
        <p14:creationId xmlns:p14="http://schemas.microsoft.com/office/powerpoint/2010/main" val="6809089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information in how the market prices all firms that can be used to value any firm in that market. </a:t>
            </a:r>
          </a:p>
        </p:txBody>
      </p:sp>
    </p:spTree>
    <p:extLst>
      <p:ext uri="{BB962C8B-B14F-4D97-AF65-F5344CB8AC3E}">
        <p14:creationId xmlns:p14="http://schemas.microsoft.com/office/powerpoint/2010/main" val="2647896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7337662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regression has about 2000 firms. While the low R-squared may be troubling, it should not be unexpected, given the scatter plot on the previous page.</a:t>
            </a:r>
          </a:p>
          <a:p>
            <a:r>
              <a:rPr lang="en-US" dirty="0">
                <a:latin typeface="Times" charset="0"/>
                <a:ea typeface="ＭＳ Ｐゴシック" charset="0"/>
                <a:cs typeface="ＭＳ Ｐゴシック" charset="0"/>
              </a:rPr>
              <a:t>The signs of the coefficients are consistent with our priors for growth and higher growth have higher PE ratios. Sometimes with these regression, the signs on the coefficient can be wrong, given your priors, and we will talk about why next.</a:t>
            </a:r>
          </a:p>
        </p:txBody>
      </p:sp>
    </p:spTree>
    <p:extLst>
      <p:ext uri="{BB962C8B-B14F-4D97-AF65-F5344CB8AC3E}">
        <p14:creationId xmlns:p14="http://schemas.microsoft.com/office/powerpoint/2010/main" val="12582670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1026"/>
          <p:cNvSpPr>
            <a:spLocks noGrp="1" noRot="1" noChangeAspect="1" noChangeArrowheads="1" noTextEdit="1"/>
          </p:cNvSpPr>
          <p:nvPr>
            <p:ph type="sldImg"/>
          </p:nvPr>
        </p:nvSpPr>
        <p:spPr>
          <a:xfrm>
            <a:off x="1150938" y="692150"/>
            <a:ext cx="4556125" cy="3416300"/>
          </a:xfrm>
          <a:ln/>
        </p:spPr>
      </p:sp>
      <p:sp>
        <p:nvSpPr>
          <p:cNvPr id="18739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Three problems with the regression. Each is fixable to some degree or the other.</a:t>
            </a:r>
          </a:p>
          <a:p>
            <a:pPr marL="228600" indent="-228600">
              <a:buFontTx/>
              <a:buAutoNum type="alphaLcPeriod"/>
            </a:pPr>
            <a:r>
              <a:rPr lang="en-US" altLang="en-US" dirty="0">
                <a:latin typeface="Times" charset="0"/>
                <a:ea typeface="ＭＳ Ｐゴシック" charset="-128"/>
              </a:rPr>
              <a:t>You can either transform the variables (use the natural log of growth rates) to make the relationship linear or run non-linear regressions.</a:t>
            </a:r>
          </a:p>
          <a:p>
            <a:pPr marL="228600" indent="-228600">
              <a:buFontTx/>
              <a:buAutoNum type="alphaLcPeriod"/>
            </a:pPr>
            <a:r>
              <a:rPr lang="en-US" altLang="en-US" dirty="0">
                <a:latin typeface="Times" charset="0"/>
                <a:ea typeface="ＭＳ Ｐゴシック" charset="-128"/>
              </a:rPr>
              <a:t>You can update the regressions frequently to allow for the instability in the coefficients.</a:t>
            </a:r>
          </a:p>
          <a:p>
            <a:pPr marL="228600" indent="-228600">
              <a:buFontTx/>
              <a:buAutoNum type="alphaLcPeriod"/>
            </a:pPr>
            <a:r>
              <a:rPr lang="en-US" altLang="en-US" dirty="0">
                <a:latin typeface="Times" charset="0"/>
                <a:ea typeface="ＭＳ Ｐゴシック" charset="-128"/>
              </a:rPr>
              <a:t>You can use statistical techniques to minimize the effect of multi-collinearity.</a:t>
            </a:r>
          </a:p>
        </p:txBody>
      </p:sp>
    </p:spTree>
    <p:extLst>
      <p:ext uri="{BB962C8B-B14F-4D97-AF65-F5344CB8AC3E}">
        <p14:creationId xmlns:p14="http://schemas.microsoft.com/office/powerpoint/2010/main" val="8174065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1. You may be tempted to throw in every variable into a regression, that you intuitively think should explain a multiple. While that me be a good starting point, leaving variables in the regression that are not statistically significant will make your predictions worse, not better. There is also the chance that nothing that you try is significant, in which case you should move on and consider this a red flag on pricing run amok in the sector.</a:t>
            </a:r>
          </a:p>
          <a:p>
            <a:r>
              <a:rPr lang="en-US" dirty="0"/>
              <a:t>2. If you have a small sample, overloading your regression may yield great looking R-squared, but your regressions are fatally flawed. As a general rule, you can add one additional independent variable for every 10-15 additional sample observations. With a sample of 20, stick with one and at the most two variables. With 50, you can have 3 and perhaps 4 variables.</a:t>
            </a:r>
          </a:p>
        </p:txBody>
      </p:sp>
    </p:spTree>
    <p:extLst>
      <p:ext uri="{BB962C8B-B14F-4D97-AF65-F5344CB8AC3E}">
        <p14:creationId xmlns:p14="http://schemas.microsoft.com/office/powerpoint/2010/main" val="17022675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 negative intercept is not a statistical problem but the</a:t>
            </a:r>
            <a:r>
              <a:rPr lang="en-US" baseline="0" dirty="0"/>
              <a:t> resulting regression can yield negative predicted values for multiples and that can be a problem (especially if the intercept is a big negative number). In those cases, rerunning the regression without an intercept can yield more useable regressions.</a:t>
            </a:r>
            <a:endParaRPr lang="en-US" dirty="0"/>
          </a:p>
        </p:txBody>
      </p:sp>
    </p:spTree>
    <p:extLst>
      <p:ext uri="{BB962C8B-B14F-4D97-AF65-F5344CB8AC3E}">
        <p14:creationId xmlns:p14="http://schemas.microsoft.com/office/powerpoint/2010/main" val="9251277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a multiple regression, the independent variables should be uncorrelated with each other - the correlations should be zero between growth and beta, growth and payout, payout and beta… As the correlation matrix above indicates, this is not the case in this regression… The “</a:t>
            </a:r>
            <a:r>
              <a:rPr lang="en-US" altLang="ja-JP" dirty="0">
                <a:latin typeface="Times" charset="0"/>
                <a:ea typeface="ＭＳ Ｐゴシック" charset="-128"/>
              </a:rPr>
              <a:t>multicollinearity</a:t>
            </a:r>
            <a:r>
              <a:rPr lang="en-US" altLang="en-US" dirty="0">
                <a:latin typeface="Times" charset="0"/>
                <a:ea typeface="ＭＳ Ｐゴシック" charset="-128"/>
              </a:rPr>
              <a:t>”</a:t>
            </a:r>
            <a:r>
              <a:rPr lang="en-US" altLang="ja-JP" dirty="0">
                <a:latin typeface="Times" charset="0"/>
                <a:ea typeface="ＭＳ Ｐゴシック" charset="-128"/>
              </a:rPr>
              <a:t> will wreak havoc with the coefficients on the individual variables in the regression (though the overall regression can still be used for predictive purposes)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6991472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026"/>
          <p:cNvSpPr>
            <a:spLocks noGrp="1" noRot="1" noChangeAspect="1" noChangeArrowheads="1" noTextEdit="1"/>
          </p:cNvSpPr>
          <p:nvPr>
            <p:ph type="sldImg"/>
          </p:nvPr>
        </p:nvSpPr>
        <p:spPr>
          <a:xfrm>
            <a:off x="1150938" y="692150"/>
            <a:ext cx="4556125" cy="3416300"/>
          </a:xfrm>
          <a:ln/>
        </p:spPr>
      </p:sp>
      <p:sp>
        <p:nvSpPr>
          <p:cNvPr id="1914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Plugging into the regression on page 84, we get</a:t>
            </a:r>
          </a:p>
          <a:p>
            <a:pPr marL="640080" marR="0" lvl="1" indent="-274320" algn="l" defTabSz="914400" rtl="0" eaLnBrk="1" fontAlgn="auto" latinLnBrk="0" hangingPunct="1">
              <a:lnSpc>
                <a:spcPct val="100000"/>
              </a:lnSpc>
              <a:spcBef>
                <a:spcPct val="30000"/>
              </a:spcBef>
              <a:spcAft>
                <a:spcPts val="0"/>
              </a:spcAft>
              <a:buClrTx/>
              <a:buSzTx/>
              <a:buFont typeface="Wingdings 2"/>
              <a:buChar char=""/>
              <a:tabLst/>
              <a:defRPr/>
            </a:pPr>
            <a:r>
              <a:rPr lang="en-US" altLang="en-US" dirty="0">
                <a:latin typeface="Times" charset="0"/>
                <a:ea typeface="ＭＳ Ｐゴシック" charset="-128"/>
              </a:rPr>
              <a:t>Predicted PE for Disney </a:t>
            </a:r>
            <a:r>
              <a:rPr lang="en-US" sz="800" kern="1200" dirty="0">
                <a:solidFill>
                  <a:schemeClr val="tx1"/>
                </a:solidFill>
                <a:latin typeface="Times" pitchFamily="-65" charset="0"/>
                <a:ea typeface="ＭＳ Ｐゴシック" pitchFamily="-65" charset="-128"/>
                <a:cs typeface="+mn-cs"/>
              </a:rPr>
              <a:t>= = 33.33 – 7.11 (0.9)  + 0.075(20) + 0.494 (15) = 35.84</a:t>
            </a:r>
          </a:p>
          <a:p>
            <a:pPr marL="640080" lvl="1" indent="-274320" eaLnBrk="1" fontAlgn="auto" hangingPunct="1">
              <a:spcAft>
                <a:spcPts val="0"/>
              </a:spcAft>
              <a:buFont typeface="Wingdings 2"/>
              <a:buChar char=""/>
              <a:defRPr/>
            </a:pPr>
            <a:r>
              <a:rPr lang="en-US" altLang="en-US" dirty="0">
                <a:latin typeface="Times" charset="0"/>
                <a:ea typeface="ＭＳ Ｐゴシック" charset="-128"/>
              </a:rPr>
              <a:t>At 38 times earnings, Disney is </a:t>
            </a:r>
            <a:r>
              <a:rPr lang="en-US" altLang="en-US" baseline="0" dirty="0">
                <a:latin typeface="Times" charset="0"/>
                <a:ea typeface="ＭＳ Ｐゴシック" charset="-128"/>
              </a:rPr>
              <a:t>over </a:t>
            </a:r>
            <a:r>
              <a:rPr lang="en-US" altLang="en-US" dirty="0">
                <a:latin typeface="Times" charset="0"/>
                <a:ea typeface="ＭＳ Ｐゴシック" charset="-128"/>
              </a:rPr>
              <a:t>priced, given how the market is pricing other stocks and Disney</a:t>
            </a:r>
            <a:r>
              <a:rPr lang="ja-JP" altLang="en-US" dirty="0">
                <a:latin typeface="Times" charset="0"/>
                <a:ea typeface="ＭＳ Ｐゴシック" charset="-128"/>
              </a:rPr>
              <a:t>’</a:t>
            </a:r>
            <a:r>
              <a:rPr lang="en-US" altLang="ja-JP" dirty="0">
                <a:latin typeface="Times" charset="0"/>
                <a:ea typeface="ＭＳ Ｐゴシック" charset="-128"/>
              </a:rPr>
              <a:t>s fundamentals. </a:t>
            </a:r>
          </a:p>
          <a:p>
            <a:r>
              <a:rPr lang="en-US" altLang="en-US" dirty="0">
                <a:latin typeface="Times" charset="0"/>
                <a:ea typeface="ＭＳ Ｐゴシック" charset="-128"/>
              </a:rPr>
              <a:t>However, note that the prediction from the regression comes with a range (which will be large because of the low R-squared). In fact, the regression prediction with 95% confidence is that Disney</a:t>
            </a:r>
            <a:r>
              <a:rPr lang="ja-JP" altLang="en-US" dirty="0">
                <a:latin typeface="Times" charset="0"/>
                <a:ea typeface="ＭＳ Ｐゴシック" charset="-128"/>
              </a:rPr>
              <a:t>’</a:t>
            </a:r>
            <a:r>
              <a:rPr lang="en-US" altLang="ja-JP" dirty="0">
                <a:latin typeface="Times" charset="0"/>
                <a:ea typeface="ＭＳ Ｐゴシック" charset="-128"/>
              </a:rPr>
              <a:t>s true PE lies between 20</a:t>
            </a:r>
            <a:r>
              <a:rPr lang="en-US" altLang="ja-JP" baseline="0" dirty="0">
                <a:latin typeface="Times" charset="0"/>
                <a:ea typeface="ＭＳ Ｐゴシック" charset="-128"/>
              </a:rPr>
              <a:t> -33 times earnings.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848652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1026"/>
          <p:cNvSpPr>
            <a:spLocks noGrp="1" noRot="1" noChangeAspect="1" noChangeArrowheads="1" noTextEdit="1"/>
          </p:cNvSpPr>
          <p:nvPr>
            <p:ph type="sldImg"/>
          </p:nvPr>
        </p:nvSpPr>
        <p:spPr>
          <a:xfrm>
            <a:off x="1150938" y="692150"/>
            <a:ext cx="4556125" cy="3416300"/>
          </a:xfrm>
          <a:ln/>
        </p:spPr>
      </p:sp>
      <p:sp>
        <p:nvSpPr>
          <p:cNvPr id="19353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The coefficient on the expected growth rate tells you something about how the market values growth and the scarcity of growth. Clearly, the value attached to growth decreased from January 2000 to July 2002. If you consider the implied equity risk premium as what you believe that the market charges for an extra unit of risk, you can see that a high growth, high risk firm will be valued very differently in July 2002 than in January 2000.</a:t>
            </a:r>
          </a:p>
          <a:p>
            <a:r>
              <a:rPr lang="en-US" altLang="en-US" dirty="0">
                <a:latin typeface="Times" charset="0"/>
                <a:ea typeface="ＭＳ Ｐゴシック" charset="-128"/>
              </a:rPr>
              <a:t>How would you explain the uptick in 2003? On one level, it may indicate that the slide in value for growth stocks has stopped. The other is that growth had become a scarcer resource (fewer companies have high expected growth rates) and the market is pricing it higher.</a:t>
            </a:r>
          </a:p>
          <a:p>
            <a:r>
              <a:rPr lang="en-US" altLang="en-US" dirty="0">
                <a:latin typeface="Times" charset="0"/>
                <a:ea typeface="ＭＳ Ｐゴシック" charset="-128"/>
              </a:rPr>
              <a:t>One of the interesting features of 2022 was the dramatic drop off in the explanatory power of growth. One reason, I think, is that coming out of COVID, expected growth lost its value as a dividing line between growth and mature companies, since many companies that were damaged by COVID, even though they were mature, were reporting sky high growth rates due to the COVID recovery.</a:t>
            </a:r>
          </a:p>
        </p:txBody>
      </p:sp>
    </p:spTree>
    <p:extLst>
      <p:ext uri="{BB962C8B-B14F-4D97-AF65-F5344CB8AC3E}">
        <p14:creationId xmlns:p14="http://schemas.microsoft.com/office/powerpoint/2010/main" val="8107361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1150938" y="692150"/>
            <a:ext cx="4556125"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cloud-gazing, but the relationship looks decidedly non-linear.</a:t>
            </a:r>
          </a:p>
        </p:txBody>
      </p:sp>
    </p:spTree>
    <p:extLst>
      <p:ext uri="{BB962C8B-B14F-4D97-AF65-F5344CB8AC3E}">
        <p14:creationId xmlns:p14="http://schemas.microsoft.com/office/powerpoint/2010/main" val="25864880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May be hopeful thinking, but relationship does look more linear. The overall relationship is negative.</a:t>
            </a:r>
          </a:p>
        </p:txBody>
      </p:sp>
    </p:spTree>
    <p:extLst>
      <p:ext uri="{BB962C8B-B14F-4D97-AF65-F5344CB8AC3E}">
        <p14:creationId xmlns:p14="http://schemas.microsoft.com/office/powerpoint/2010/main" val="60348007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noTextEdit="1"/>
          </p:cNvSpPr>
          <p:nvPr>
            <p:ph type="sldImg"/>
          </p:nvPr>
        </p:nvSpPr>
        <p:spPr>
          <a:xfrm>
            <a:off x="1143000" y="685800"/>
            <a:ext cx="4556125" cy="3416300"/>
          </a:xfrm>
          <a:ln/>
        </p:spPr>
      </p:sp>
      <p:sp>
        <p:nvSpPr>
          <p:cNvPr id="199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R-squared is still low but the coefficients make sense. Low growth, high payout and low risk companies have much higher PEG ratios.. </a:t>
            </a:r>
          </a:p>
        </p:txBody>
      </p:sp>
    </p:spTree>
    <p:extLst>
      <p:ext uri="{BB962C8B-B14F-4D97-AF65-F5344CB8AC3E}">
        <p14:creationId xmlns:p14="http://schemas.microsoft.com/office/powerpoint/2010/main" val="1243053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14615035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Replaced growth with ln(growth) in this regression.</a:t>
            </a:r>
          </a:p>
        </p:txBody>
      </p:sp>
    </p:spTree>
    <p:extLst>
      <p:ext uri="{BB962C8B-B14F-4D97-AF65-F5344CB8AC3E}">
        <p14:creationId xmlns:p14="http://schemas.microsoft.com/office/powerpoint/2010/main" val="33984071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36574091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70238969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11388908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Like price to book, but at the enterprise value level.</a:t>
            </a:r>
          </a:p>
        </p:txBody>
      </p:sp>
    </p:spTree>
    <p:extLst>
      <p:ext uri="{BB962C8B-B14F-4D97-AF65-F5344CB8AC3E}">
        <p14:creationId xmlns:p14="http://schemas.microsoft.com/office/powerpoint/2010/main" val="200331956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7360780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noTextEdit="1"/>
          </p:cNvSpPr>
          <p:nvPr>
            <p:ph type="sldImg"/>
          </p:nvPr>
        </p:nvSpPr>
        <p:spPr>
          <a:xfrm>
            <a:off x="1150938" y="692150"/>
            <a:ext cx="4556125" cy="3416300"/>
          </a:xfrm>
          <a:ln/>
        </p:spPr>
      </p:sp>
      <p:sp>
        <p:nvSpPr>
          <p:cNvPr id="211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Pricing is not valuation.</a:t>
            </a:r>
          </a:p>
        </p:txBody>
      </p:sp>
    </p:spTree>
    <p:extLst>
      <p:ext uri="{BB962C8B-B14F-4D97-AF65-F5344CB8AC3E}">
        <p14:creationId xmlns:p14="http://schemas.microsoft.com/office/powerpoint/2010/main" val="81675343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131758431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I did not mention this as a separate approach, it is worth taking a look at in passing.</a:t>
            </a:r>
          </a:p>
        </p:txBody>
      </p:sp>
    </p:spTree>
    <p:extLst>
      <p:ext uri="{BB962C8B-B14F-4D97-AF65-F5344CB8AC3E}">
        <p14:creationId xmlns:p14="http://schemas.microsoft.com/office/powerpoint/2010/main" val="193573160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61126641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a:xfrm>
            <a:off x="1150938" y="692150"/>
            <a:ext cx="4556125" cy="3416300"/>
          </a:xfrm>
          <a:ln/>
        </p:spPr>
      </p:sp>
      <p:sp>
        <p:nvSpPr>
          <p:cNvPr id="229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can be different motives for doing asset-based valuation. Most asset based valuations are accounting valuations that are more “show” than “do” valuations. Some are for transactions, either liquidation or acquisitions.</a:t>
            </a:r>
          </a:p>
        </p:txBody>
      </p:sp>
    </p:spTree>
    <p:extLst>
      <p:ext uri="{BB962C8B-B14F-4D97-AF65-F5344CB8AC3E}">
        <p14:creationId xmlns:p14="http://schemas.microsoft.com/office/powerpoint/2010/main" val="78578100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a:xfrm>
            <a:off x="1150938" y="692150"/>
            <a:ext cx="4556125" cy="3416300"/>
          </a:xfrm>
          <a:ln/>
        </p:spPr>
      </p:sp>
      <p:sp>
        <p:nvSpPr>
          <p:cNvPr id="231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Here is the reason why I did not separate out asset based valuation as a third approach to valuation. You have to use either intrinsic or relative valuation to value each individual asset, or worse still, trust accounting estimates of value.</a:t>
            </a:r>
          </a:p>
        </p:txBody>
      </p:sp>
    </p:spTree>
    <p:extLst>
      <p:ext uri="{BB962C8B-B14F-4D97-AF65-F5344CB8AC3E}">
        <p14:creationId xmlns:p14="http://schemas.microsoft.com/office/powerpoint/2010/main" val="174443924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134365867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208085294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112418799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66645523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98596596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193906485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Allows not only for different multiples to be used for different businesses (you can either run regressions of multiples to see which ones work best or go with the multiple used most frequently in the sector) and looks at what causes these multiples to vary across companies in each sector.</a:t>
            </a:r>
          </a:p>
        </p:txBody>
      </p:sp>
    </p:spTree>
    <p:extLst>
      <p:ext uri="{BB962C8B-B14F-4D97-AF65-F5344CB8AC3E}">
        <p14:creationId xmlns:p14="http://schemas.microsoft.com/office/powerpoint/2010/main" val="179864114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Plug in UT’s business specific values into the regression to get predicted value for the multiple and the business. </a:t>
            </a:r>
          </a:p>
          <a:p>
            <a:r>
              <a:rPr lang="en-US" altLang="en-US">
                <a:latin typeface="Times" charset="0"/>
                <a:ea typeface="ＭＳ Ｐゴシック" charset="-128"/>
              </a:rPr>
              <a:t>The sum of these values is a more complete version of relative valuation.</a:t>
            </a:r>
          </a:p>
        </p:txBody>
      </p:sp>
    </p:spTree>
    <p:extLst>
      <p:ext uri="{BB962C8B-B14F-4D97-AF65-F5344CB8AC3E}">
        <p14:creationId xmlns:p14="http://schemas.microsoft.com/office/powerpoint/2010/main" val="178192565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1745848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136703182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192381036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96696490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177035106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923665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241683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valuations are of private businesses… but they don’t make big news.. And the appraisers of these companies are often not centered in the big financial capitals of the world…</a:t>
            </a:r>
          </a:p>
        </p:txBody>
      </p:sp>
    </p:spTree>
    <p:extLst>
      <p:ext uri="{BB962C8B-B14F-4D97-AF65-F5344CB8AC3E}">
        <p14:creationId xmlns:p14="http://schemas.microsoft.com/office/powerpoint/2010/main" val="90442027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process looks the same as it did for a publicly traded firm. The big difference is that the value can be different, depending upon who you do the valuation for…</a:t>
            </a:r>
          </a:p>
        </p:txBody>
      </p:sp>
    </p:spTree>
    <p:extLst>
      <p:ext uri="{BB962C8B-B14F-4D97-AF65-F5344CB8AC3E}">
        <p14:creationId xmlns:p14="http://schemas.microsoft.com/office/powerpoint/2010/main" val="70222442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xfrm>
            <a:off x="1150938" y="692150"/>
            <a:ext cx="4556125" cy="3416300"/>
          </a:xfrm>
          <a:ln/>
        </p:spPr>
      </p:sp>
      <p:sp>
        <p:nvSpPr>
          <p:cNvPr id="264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Three fundamental problems with private businesses… You don’t realize how much you use market values in both intrinsic and relative valuation, until you don’t have them…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6325390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xfrm>
            <a:off x="1150938" y="692150"/>
            <a:ext cx="4556125" cy="3416300"/>
          </a:xfrm>
          <a:ln/>
        </p:spPr>
      </p:sp>
      <p:sp>
        <p:nvSpPr>
          <p:cNvPr id="266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Especially with small, private businesses, accounting standards can vary widely and the reported earnings for a business may bear little resemblance to the true earnings. Many private business owners do not charge a salary for the significant services they render, thus overstating the profitability of their businesses.</a:t>
            </a:r>
          </a:p>
        </p:txBody>
      </p:sp>
    </p:spTree>
    <p:extLst>
      <p:ext uri="{BB962C8B-B14F-4D97-AF65-F5344CB8AC3E}">
        <p14:creationId xmlns:p14="http://schemas.microsoft.com/office/powerpoint/2010/main" val="110180716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32156768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51927636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89728691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xfrm>
            <a:off x="1150938" y="692150"/>
            <a:ext cx="4556125" cy="3416300"/>
          </a:xfrm>
          <a:ln/>
        </p:spPr>
      </p:sp>
      <p:sp>
        <p:nvSpPr>
          <p:cNvPr id="274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buyer here is going to be completely invested in this restaurant…. Hence, he will be undiversified….</a:t>
            </a:r>
          </a:p>
        </p:txBody>
      </p:sp>
    </p:spTree>
    <p:extLst>
      <p:ext uri="{BB962C8B-B14F-4D97-AF65-F5344CB8AC3E}">
        <p14:creationId xmlns:p14="http://schemas.microsoft.com/office/powerpoint/2010/main" val="107106159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xfrm>
            <a:off x="1150938" y="692150"/>
            <a:ext cx="4556125" cy="3416300"/>
          </a:xfrm>
          <a:ln/>
        </p:spPr>
      </p:sp>
      <p:sp>
        <p:nvSpPr>
          <p:cNvPr id="276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historical data,… and the restaurant does look profitable… but there are loose ends to tie up.. (the chef’s salary, for instance</a:t>
            </a:r>
          </a:p>
        </p:txBody>
      </p:sp>
    </p:spTree>
    <p:extLst>
      <p:ext uri="{BB962C8B-B14F-4D97-AF65-F5344CB8AC3E}">
        <p14:creationId xmlns:p14="http://schemas.microsoft.com/office/powerpoint/2010/main" val="112424759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xfrm>
            <a:off x="1150938" y="692150"/>
            <a:ext cx="4556125" cy="3416300"/>
          </a:xfrm>
          <a:ln/>
        </p:spPr>
      </p:sp>
      <p:sp>
        <p:nvSpPr>
          <p:cNvPr id="278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risk and return models that we draw on so widely with public companies may not easily transfer to private to private transactions.</a:t>
            </a:r>
          </a:p>
          <a:p>
            <a:r>
              <a:rPr lang="en-US" altLang="en-US">
                <a:latin typeface="Times" charset="0"/>
                <a:ea typeface="ＭＳ Ｐゴシック" charset="-128"/>
              </a:rPr>
              <a:t>Intuitively, the buyer of this restaurant will care about all risk, not just market risk.</a:t>
            </a:r>
          </a:p>
        </p:txBody>
      </p:sp>
    </p:spTree>
    <p:extLst>
      <p:ext uri="{BB962C8B-B14F-4D97-AF65-F5344CB8AC3E}">
        <p14:creationId xmlns:p14="http://schemas.microsoft.com/office/powerpoint/2010/main" val="166811882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a:xfrm>
            <a:off x="1150938" y="692150"/>
            <a:ext cx="4556125" cy="3416300"/>
          </a:xfrm>
          <a:ln/>
        </p:spPr>
      </p:sp>
      <p:sp>
        <p:nvSpPr>
          <p:cNvPr id="280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comparable companies have to be publicly traded to have regression betas.. So, this is where you have to start…</a:t>
            </a:r>
          </a:p>
        </p:txBody>
      </p:sp>
    </p:spTree>
    <p:extLst>
      <p:ext uri="{BB962C8B-B14F-4D97-AF65-F5344CB8AC3E}">
        <p14:creationId xmlns:p14="http://schemas.microsoft.com/office/powerpoint/2010/main" val="67406338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a:xfrm>
            <a:off x="1150938" y="692150"/>
            <a:ext cx="4556125" cy="3416300"/>
          </a:xfrm>
          <a:ln/>
        </p:spPr>
      </p:sp>
      <p:sp>
        <p:nvSpPr>
          <p:cNvPr id="282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Lays out the logic for why an undiversified investor will see more risk in investing in this company that a diversified investor…</a:t>
            </a:r>
          </a:p>
        </p:txBody>
      </p:sp>
    </p:spTree>
    <p:extLst>
      <p:ext uri="{BB962C8B-B14F-4D97-AF65-F5344CB8AC3E}">
        <p14:creationId xmlns:p14="http://schemas.microsoft.com/office/powerpoint/2010/main" val="100704015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a:xfrm>
            <a:off x="1150938" y="692150"/>
            <a:ext cx="4556125" cy="3416300"/>
          </a:xfrm>
          <a:ln/>
        </p:spPr>
      </p:sp>
      <p:sp>
        <p:nvSpPr>
          <p:cNvPr id="284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Scales up the market beta to reflect the total risk in the company, rather than just the market risk.</a:t>
            </a:r>
          </a:p>
        </p:txBody>
      </p:sp>
    </p:spTree>
    <p:extLst>
      <p:ext uri="{BB962C8B-B14F-4D97-AF65-F5344CB8AC3E}">
        <p14:creationId xmlns:p14="http://schemas.microsoft.com/office/powerpoint/2010/main" val="100527988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a:xfrm>
            <a:off x="1150938" y="692150"/>
            <a:ext cx="4556125" cy="3416300"/>
          </a:xfrm>
          <a:ln/>
        </p:spPr>
      </p:sp>
      <p:sp>
        <p:nvSpPr>
          <p:cNvPr id="286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there is no market equity for a private business, you have to find a way to go around the estimation problem. (You cannot and should not use book debt to equity ratios…)</a:t>
            </a:r>
          </a:p>
          <a:p>
            <a:r>
              <a:rPr lang="en-US" altLang="en-US">
                <a:latin typeface="Times" charset="0"/>
                <a:ea typeface="ＭＳ Ｐゴシック" charset="-128"/>
              </a:rPr>
              <a:t>Assuming that the industry average (from publicly traded firms in the same business) applies to the private firm is not a bad assumption.</a:t>
            </a:r>
          </a:p>
        </p:txBody>
      </p:sp>
    </p:spTree>
    <p:extLst>
      <p:ext uri="{BB962C8B-B14F-4D97-AF65-F5344CB8AC3E}">
        <p14:creationId xmlns:p14="http://schemas.microsoft.com/office/powerpoint/2010/main" val="148517624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a:xfrm>
            <a:off x="1150938" y="692150"/>
            <a:ext cx="4556125" cy="3416300"/>
          </a:xfrm>
          <a:ln/>
        </p:spPr>
      </p:sp>
      <p:sp>
        <p:nvSpPr>
          <p:cNvPr id="288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synthetic ratings process yields a rating. While it is true that most private businesses will never be rated, the rating is just a means to an end: measuring default risk and bringing it into the cost of debt.</a:t>
            </a:r>
          </a:p>
          <a:p>
            <a:r>
              <a:rPr lang="en-US" altLang="en-US">
                <a:latin typeface="Times" charset="0"/>
                <a:ea typeface="ＭＳ Ｐゴシック" charset="-128"/>
              </a:rPr>
              <a:t>One augmentation to consider is to add an extra spread to reflect the fact that this is a small, private business (and not a large public company).</a:t>
            </a:r>
          </a:p>
        </p:txBody>
      </p:sp>
    </p:spTree>
    <p:extLst>
      <p:ext uri="{BB962C8B-B14F-4D97-AF65-F5344CB8AC3E}">
        <p14:creationId xmlns:p14="http://schemas.microsoft.com/office/powerpoint/2010/main" val="115473744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xfrm>
            <a:off x="1150938" y="692150"/>
            <a:ext cx="4556125" cy="3416300"/>
          </a:xfrm>
          <a:ln/>
        </p:spPr>
      </p:sp>
      <p:sp>
        <p:nvSpPr>
          <p:cNvPr id="290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lease adjustment is a standard one (we did this for public companies as well)</a:t>
            </a:r>
          </a:p>
          <a:p>
            <a:r>
              <a:rPr lang="en-US" altLang="en-US">
                <a:latin typeface="Times" charset="0"/>
                <a:ea typeface="ＭＳ Ｐゴシック" charset="-128"/>
              </a:rPr>
              <a:t>The chef’s salary fills in a hole in the income statement and makes the earnings more relevant.</a:t>
            </a:r>
          </a:p>
        </p:txBody>
      </p:sp>
    </p:spTree>
    <p:extLst>
      <p:ext uri="{BB962C8B-B14F-4D97-AF65-F5344CB8AC3E}">
        <p14:creationId xmlns:p14="http://schemas.microsoft.com/office/powerpoint/2010/main" val="86245294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could even happen with public companies (In 2011, for instance, Steve Jobs announced that he was stepping down as CEO of Apple. The stock lost $ 30 billion in market value on the announcement)</a:t>
            </a:r>
          </a:p>
          <a:p>
            <a:r>
              <a:rPr lang="en-US" altLang="en-US">
                <a:latin typeface="Times" charset="0"/>
                <a:ea typeface="ＭＳ Ｐゴシック" charset="-128"/>
              </a:rPr>
              <a:t>As the owner/chef, you can do two things to minimize the impact: sign a non-compete clause (so that you don’t open a new restaurant next door) and agree to stay on as the transitional chef, to get customers used to the new owners.</a:t>
            </a:r>
          </a:p>
        </p:txBody>
      </p:sp>
    </p:spTree>
    <p:extLst>
      <p:ext uri="{BB962C8B-B14F-4D97-AF65-F5344CB8AC3E}">
        <p14:creationId xmlns:p14="http://schemas.microsoft.com/office/powerpoint/2010/main" val="187956343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Just because you are looking at a private business does not mean that you abandon the first principles of valuation. Growth still has to be earned.</a:t>
            </a:r>
          </a:p>
        </p:txBody>
      </p:sp>
    </p:spTree>
    <p:extLst>
      <p:ext uri="{BB962C8B-B14F-4D97-AF65-F5344CB8AC3E}">
        <p14:creationId xmlns:p14="http://schemas.microsoft.com/office/powerpoint/2010/main" val="33817106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a:xfrm>
            <a:off x="1150938" y="692150"/>
            <a:ext cx="4556125" cy="3416300"/>
          </a:xfrm>
          <a:ln/>
        </p:spPr>
      </p:sp>
      <p:sp>
        <p:nvSpPr>
          <p:cNvPr id="296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firm as a stable growth firm, with consistent inputs…</a:t>
            </a:r>
          </a:p>
        </p:txBody>
      </p:sp>
    </p:spTree>
    <p:extLst>
      <p:ext uri="{BB962C8B-B14F-4D97-AF65-F5344CB8AC3E}">
        <p14:creationId xmlns:p14="http://schemas.microsoft.com/office/powerpoint/2010/main" val="139929226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p:cNvSpPr>
          <p:nvPr>
            <p:ph type="sldImg"/>
          </p:nvPr>
        </p:nvSpPr>
        <p:spPr>
          <a:xfrm>
            <a:off x="1150938" y="692150"/>
            <a:ext cx="4556125" cy="3416300"/>
          </a:xfrm>
          <a:ln/>
        </p:spPr>
      </p:sp>
      <p:sp>
        <p:nvSpPr>
          <p:cNvPr id="299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is a cost to buyers’ remorse. With a liquid, publicly traded stock, it will be small: reversing a transaction costs very little (the brokerage costs are negligible and the bid-ask spread is tiny)… With a less liquid, publicly traded costs, the bid-ask spread can increase the cost. With private businesses, you may have to take a very large discount to sell a business quickly.</a:t>
            </a:r>
          </a:p>
        </p:txBody>
      </p:sp>
    </p:spTree>
    <p:extLst>
      <p:ext uri="{BB962C8B-B14F-4D97-AF65-F5344CB8AC3E}">
        <p14:creationId xmlns:p14="http://schemas.microsoft.com/office/powerpoint/2010/main" val="81167955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advantage of using publicly traded companies is that the transactions price on a transaction that involves illiquidity can be compared to the market price to estimate the discount…</a:t>
            </a:r>
          </a:p>
        </p:txBody>
      </p:sp>
    </p:spTree>
    <p:extLst>
      <p:ext uri="{BB962C8B-B14F-4D97-AF65-F5344CB8AC3E}">
        <p14:creationId xmlns:p14="http://schemas.microsoft.com/office/powerpoint/2010/main" val="108220556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restricted stock, the illiquidity discount seems to be very large… and Silber notes that the discount varies across restricted stock: companies with lower revenues and negative earnings have bigger discounts… and the discount increases as the block size increases.</a:t>
            </a:r>
          </a:p>
        </p:txBody>
      </p:sp>
    </p:spTree>
    <p:extLst>
      <p:ext uri="{BB962C8B-B14F-4D97-AF65-F5344CB8AC3E}">
        <p14:creationId xmlns:p14="http://schemas.microsoft.com/office/powerpoint/2010/main" val="15898740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a:xfrm>
            <a:off x="1150938" y="692150"/>
            <a:ext cx="4556125" cy="3416300"/>
          </a:xfrm>
          <a:ln/>
        </p:spPr>
      </p:sp>
      <p:sp>
        <p:nvSpPr>
          <p:cNvPr id="305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Silber regression, we quantified the effects on the discount of increasing revenues or making earnings negative. (We stated with a base of 25% discount for a company with $10 million in revenues and positive earnings… and then holding all else constant, adjusted that discount for difference in revenues and negative earnings)</a:t>
            </a:r>
          </a:p>
        </p:txBody>
      </p:sp>
    </p:spTree>
    <p:extLst>
      <p:ext uri="{BB962C8B-B14F-4D97-AF65-F5344CB8AC3E}">
        <p14:creationId xmlns:p14="http://schemas.microsoft.com/office/powerpoint/2010/main" val="202231146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a:xfrm>
            <a:off x="1150938" y="692150"/>
            <a:ext cx="4556125" cy="3416300"/>
          </a:xfrm>
          <a:ln/>
        </p:spPr>
      </p:sp>
      <p:sp>
        <p:nvSpPr>
          <p:cNvPr id="307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discounts are computed by looking at transactions between the holders of private company stock in the months before the IPO and comparing the prices to the IPO price… Again, the illiquidity discount seems very large.</a:t>
            </a:r>
          </a:p>
        </p:txBody>
      </p:sp>
    </p:spTree>
    <p:extLst>
      <p:ext uri="{BB962C8B-B14F-4D97-AF65-F5344CB8AC3E}">
        <p14:creationId xmlns:p14="http://schemas.microsoft.com/office/powerpoint/2010/main" val="76507757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xfrm>
            <a:off x="1150938" y="692150"/>
            <a:ext cx="4556125" cy="3416300"/>
          </a:xfrm>
          <a:ln/>
        </p:spPr>
      </p:sp>
      <p:sp>
        <p:nvSpPr>
          <p:cNvPr id="309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a statistical problem. These are small samples of strange firms – healthy companies don’t issue restricted stock and the owners of stock in private businesses that plan an IPO don’t sell their stock 8 weeks before the IPO, if things are going smoothly. These discounts reflect more than illiquidity.</a:t>
            </a:r>
          </a:p>
        </p:txBody>
      </p:sp>
    </p:spTree>
    <p:extLst>
      <p:ext uri="{BB962C8B-B14F-4D97-AF65-F5344CB8AC3E}">
        <p14:creationId xmlns:p14="http://schemas.microsoft.com/office/powerpoint/2010/main" val="167415801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xfrm>
            <a:off x="1150938" y="692150"/>
            <a:ext cx="4556125" cy="3416300"/>
          </a:xfrm>
          <a:ln/>
        </p:spPr>
      </p:sp>
      <p:sp>
        <p:nvSpPr>
          <p:cNvPr id="311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notion that private businesses are illiquid and public companies are liquid misses the point. Liquidity is a continuum, with some public stocks being very liquid and others not so much. The differences in bid-ask spreads across stocks captures this variation. The regression on this page is a little dated, but it does relate the spread (as a percent of the stock price) to observable fundamentals (that you should be able to get for a private business: just treat it as a publicly traded stock that almost never trades)</a:t>
            </a:r>
          </a:p>
        </p:txBody>
      </p:sp>
    </p:spTree>
    <p:extLst>
      <p:ext uri="{BB962C8B-B14F-4D97-AF65-F5344CB8AC3E}">
        <p14:creationId xmlns:p14="http://schemas.microsoft.com/office/powerpoint/2010/main" val="124301511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xfrm>
            <a:off x="1150938" y="692150"/>
            <a:ext cx="4556125" cy="3416300"/>
          </a:xfrm>
          <a:ln/>
        </p:spPr>
      </p:sp>
      <p:sp>
        <p:nvSpPr>
          <p:cNvPr id="313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illiquidity discount from the bid-ask spread approach is much smaller than the spreads from the other approaches… the fixed discount or bludgeon approach (where the discount is based on the average illiquidity discount on restricted stock or IPOs) or the refined bludgeon where it is adjusted to reflect the specifics of the company…</a:t>
            </a:r>
          </a:p>
        </p:txBody>
      </p:sp>
    </p:spTree>
    <p:extLst>
      <p:ext uri="{BB962C8B-B14F-4D97-AF65-F5344CB8AC3E}">
        <p14:creationId xmlns:p14="http://schemas.microsoft.com/office/powerpoint/2010/main" val="63405256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70753631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xfrm>
            <a:off x="1150938" y="692150"/>
            <a:ext cx="4556125" cy="3416300"/>
          </a:xfrm>
          <a:ln/>
        </p:spPr>
      </p:sp>
      <p:sp>
        <p:nvSpPr>
          <p:cNvPr id="317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Re-computes the cost of capital for the restaurant, assuming that the buyer is a diversified investor.</a:t>
            </a:r>
          </a:p>
        </p:txBody>
      </p:sp>
    </p:spTree>
    <p:extLst>
      <p:ext uri="{BB962C8B-B14F-4D97-AF65-F5344CB8AC3E}">
        <p14:creationId xmlns:p14="http://schemas.microsoft.com/office/powerpoint/2010/main" val="94585915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With the total beta and liquidity effect removed, the value of equity in this business is almost $ 1 million higher.</a:t>
            </a:r>
          </a:p>
          <a:p>
            <a:pPr>
              <a:defRPr/>
            </a:pPr>
            <a:r>
              <a:rPr lang="en-US" dirty="0"/>
              <a:t>Lessons if you own a private business</a:t>
            </a:r>
          </a:p>
          <a:p>
            <a:pPr marL="228600" indent="-228600">
              <a:buFontTx/>
              <a:buAutoNum type="alphaLcPeriod"/>
              <a:defRPr/>
            </a:pPr>
            <a:r>
              <a:rPr lang="en-US" dirty="0"/>
              <a:t>See if you can find a public buyer interested in your company</a:t>
            </a:r>
          </a:p>
          <a:p>
            <a:pPr marL="228600" indent="-228600">
              <a:buFontTx/>
              <a:buAutoNum type="alphaLcPeriod"/>
              <a:defRPr/>
            </a:pPr>
            <a:r>
              <a:rPr lang="en-US" dirty="0"/>
              <a:t>If it is a private buyer, try to find out more about what else he or she has in his or her portfolio</a:t>
            </a:r>
          </a:p>
        </p:txBody>
      </p:sp>
    </p:spTree>
    <p:extLst>
      <p:ext uri="{BB962C8B-B14F-4D97-AF65-F5344CB8AC3E}">
        <p14:creationId xmlns:p14="http://schemas.microsoft.com/office/powerpoint/2010/main" val="138081257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a:xfrm>
            <a:off x="1150938" y="692150"/>
            <a:ext cx="4556125" cy="3416300"/>
          </a:xfrm>
          <a:ln/>
        </p:spPr>
      </p:sp>
      <p:sp>
        <p:nvSpPr>
          <p:cNvPr id="321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Depends on your bargaining power. If there is only one public buyer, you will end up closer to $454,000. If you can get more than one interested in your business, the value will move towards $1.484 million. Odds are that you have to accept some discount, even in the latter case…</a:t>
            </a:r>
          </a:p>
          <a:p>
            <a:r>
              <a:rPr lang="en-US" altLang="en-US">
                <a:latin typeface="Times" charset="0"/>
                <a:ea typeface="ＭＳ Ｐゴシック" charset="-128"/>
              </a:rPr>
              <a:t>If the best potential bidder is a private equity or VC fund, the buyer may fall somewhere between the two extremes – neither completely undiversifed nor completely diversified. </a:t>
            </a:r>
          </a:p>
          <a:p>
            <a:r>
              <a:rPr lang="en-US" altLang="en-US">
                <a:latin typeface="Times" charset="0"/>
                <a:ea typeface="ＭＳ Ｐゴシック" charset="-128"/>
              </a:rPr>
              <a:t>Adjusted Total Beta = Market Beta/ Correlation of the investors’ portfolio with the market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0857450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64012387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81634568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84193611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a:xfrm>
            <a:off x="1150938" y="692150"/>
            <a:ext cx="4556125" cy="3416300"/>
          </a:xfrm>
          <a:ln/>
        </p:spPr>
      </p:sp>
      <p:sp>
        <p:nvSpPr>
          <p:cNvPr id="329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IPO valuation, much is made of pre-money and post-money valuations. One of the biggest reasons that there is so much disagreement among practitioners about the difference is that they make different assumptions about how the cash raised in the IPO is used.</a:t>
            </a:r>
          </a:p>
        </p:txBody>
      </p:sp>
    </p:spTree>
    <p:extLst>
      <p:ext uri="{BB962C8B-B14F-4D97-AF65-F5344CB8AC3E}">
        <p14:creationId xmlns:p14="http://schemas.microsoft.com/office/powerpoint/2010/main" val="6504674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Slide Image Placeholder 1"/>
          <p:cNvSpPr>
            <a:spLocks noGrp="1" noRot="1" noChangeAspect="1"/>
          </p:cNvSpPr>
          <p:nvPr>
            <p:ph type="sldImg"/>
          </p:nvPr>
        </p:nvSpPr>
        <p:spPr>
          <a:xfrm>
            <a:off x="1150938" y="692150"/>
            <a:ext cx="4556125" cy="3416300"/>
          </a:xfrm>
          <a:ln/>
        </p:spPr>
      </p:sp>
      <p:sp>
        <p:nvSpPr>
          <p:cNvPr id="331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Pre-money valuation = $  9.6 billion (operating assets) + 0.38 (cash)  -0.21 (debt) = 9.77 bill</a:t>
            </a:r>
          </a:p>
          <a:p>
            <a:r>
              <a:rPr lang="en-US" altLang="en-US">
                <a:latin typeface="Times" charset="0"/>
                <a:ea typeface="ＭＳ Ｐゴシック" charset="-128"/>
              </a:rPr>
              <a:t>Post-money valuation = $ 9.77 billion + $1 billion = $10.77 billion</a:t>
            </a:r>
          </a:p>
          <a:p>
            <a:endParaRPr lang="en-US" altLang="en-US">
              <a:latin typeface="Times" charset="0"/>
              <a:ea typeface="ＭＳ Ｐゴシック" charset="-128"/>
            </a:endParaRPr>
          </a:p>
          <a:p>
            <a:r>
              <a:rPr lang="en-US" altLang="en-US">
                <a:latin typeface="Times" charset="0"/>
                <a:ea typeface="ＭＳ Ｐゴシック" charset="-128"/>
              </a:rPr>
              <a:t>If the owners kept half the cash, the post-money valuation would be $10.27 billion</a:t>
            </a:r>
          </a:p>
        </p:txBody>
      </p:sp>
    </p:spTree>
    <p:extLst>
      <p:ext uri="{BB962C8B-B14F-4D97-AF65-F5344CB8AC3E}">
        <p14:creationId xmlns:p14="http://schemas.microsoft.com/office/powerpoint/2010/main" val="171540842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Slide Image Placeholder 1"/>
          <p:cNvSpPr>
            <a:spLocks noGrp="1" noRot="1" noChangeAspect="1"/>
          </p:cNvSpPr>
          <p:nvPr>
            <p:ph type="sldImg"/>
          </p:nvPr>
        </p:nvSpPr>
        <p:spPr>
          <a:xfrm>
            <a:off x="1150938" y="692150"/>
            <a:ext cx="4556125" cy="3416300"/>
          </a:xfrm>
          <a:ln/>
        </p:spPr>
      </p:sp>
      <p:sp>
        <p:nvSpPr>
          <p:cNvPr id="333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the extent that agreements with earlier capital providers (venture capitalists, for instance) give these providers more claims on the equity (options that can be exercised, shares with extra voting rights, veto powers over future capital issues), you have to value these claims and take them out of the value of equity before computing the equity value per share for the IPO. </a:t>
            </a:r>
          </a:p>
          <a:p>
            <a:r>
              <a:rPr lang="en-US" altLang="en-US">
                <a:latin typeface="Times" charset="0"/>
                <a:ea typeface="ＭＳ Ｐゴシック" charset="-128"/>
              </a:rPr>
              <a:t>A good example: Linkedin, the social media company, went public in May 2011 and reported that it had 94 million shares outstanding, 8 million of which had extra voting rights. In addition, the firm had 20 million options that were outstanding to managers, employees and venture capitalists. In estimating the value per share for the IPO, you would first have to factor in the equity options outstanding and then have to adjust for the fact that the IPO shares had lower voting rights.</a:t>
            </a:r>
          </a:p>
        </p:txBody>
      </p:sp>
    </p:spTree>
    <p:extLst>
      <p:ext uri="{BB962C8B-B14F-4D97-AF65-F5344CB8AC3E}">
        <p14:creationId xmlns:p14="http://schemas.microsoft.com/office/powerpoint/2010/main" val="90148842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Luckily, Twitter does not have two classes of shares with different voting rights, since that would have required further apportioning of equity value.</a:t>
            </a:r>
          </a:p>
        </p:txBody>
      </p:sp>
    </p:spTree>
    <p:extLst>
      <p:ext uri="{BB962C8B-B14F-4D97-AF65-F5344CB8AC3E}">
        <p14:creationId xmlns:p14="http://schemas.microsoft.com/office/powerpoint/2010/main" val="818762162"/>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have guaranteed a price and the cost of setting too high a price is immense (you have to cover the difference with your capital) and the cost of setting too low a price is non-existent and fleeting (there may or may not be a reputation effect).. It is no surprise that most investment banks write in a 15% discount into their manuals on how to set the offering price for an IPO.</a:t>
            </a:r>
          </a:p>
        </p:txBody>
      </p:sp>
    </p:spTree>
    <p:extLst>
      <p:ext uri="{BB962C8B-B14F-4D97-AF65-F5344CB8AC3E}">
        <p14:creationId xmlns:p14="http://schemas.microsoft.com/office/powerpoint/2010/main" val="200793040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Using the multiples that other companies trade at, you can estimate a price for Twitter that the market will pay:</a:t>
            </a:r>
          </a:p>
          <a:p>
            <a:pPr>
              <a:buFontTx/>
              <a:buChar char="-"/>
            </a:pPr>
            <a:r>
              <a:rPr lang="en-US" altLang="en-US">
                <a:latin typeface="Times" charset="0"/>
                <a:ea typeface="ＭＳ Ｐゴシック" charset="-128"/>
              </a:rPr>
              <a:t>If you use EV/Sales, that price would be about $8.5 billion (483 *17.45).</a:t>
            </a:r>
          </a:p>
          <a:p>
            <a:pPr>
              <a:buFontTx/>
              <a:buChar char="-"/>
            </a:pPr>
            <a:r>
              <a:rPr lang="en-US" altLang="en-US">
                <a:latin typeface="Times" charset="0"/>
                <a:ea typeface="ＭＳ Ｐゴシック" charset="-128"/>
              </a:rPr>
              <a:t>If you use Market Cap/User, you get about $22 billion</a:t>
            </a:r>
          </a:p>
          <a:p>
            <a:r>
              <a:rPr lang="en-US" altLang="en-US">
                <a:latin typeface="Times" charset="0"/>
                <a:ea typeface="ＭＳ Ｐゴシック" charset="-128"/>
              </a:rPr>
              <a:t>Your job is to price Twitter, not value it. Here is my cynical assessment. To decide whether that price should be closer to $8.5 billion or $22 billion, you will call institutional investors and try to get a measure of their mood/excitement. If it looks like they think that Twitter should be priced higher, you will push your price up towards the $22 billion and market it primarily based on the number of users. You will then reverse engineer both your DCF valuation and the revenues you talk about (use forward revenues, since they will be higher) to back up your number.</a:t>
            </a:r>
          </a:p>
          <a:p>
            <a:r>
              <a:rPr lang="en-US" altLang="en-US">
                <a:latin typeface="Times" charset="0"/>
                <a:ea typeface="ＭＳ Ｐゴシック" charset="-128"/>
              </a:rPr>
              <a:t>Once you have priced it, you will also build in a buffer for your risk and attach a discount (15% is conventional) to that price.</a:t>
            </a:r>
          </a:p>
        </p:txBody>
      </p:sp>
    </p:spTree>
    <p:extLst>
      <p:ext uri="{BB962C8B-B14F-4D97-AF65-F5344CB8AC3E}">
        <p14:creationId xmlns:p14="http://schemas.microsoft.com/office/powerpoint/2010/main" val="172828787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here is the proof that IPOs are underpriced: on the offering date, the stock price pops by 10-15% on most IPOs.</a:t>
            </a:r>
          </a:p>
        </p:txBody>
      </p:sp>
    </p:spTree>
    <p:extLst>
      <p:ext uri="{BB962C8B-B14F-4D97-AF65-F5344CB8AC3E}">
        <p14:creationId xmlns:p14="http://schemas.microsoft.com/office/powerpoint/2010/main" val="470539417"/>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problem with trying to make money off this is the following. If you are not discriminating and bid for 1000 shares of every IPO that comes along, you will get 1000 shares of every overpriced IPO and fewer shares in underpriced IPOs (even assuming that the shares are allocated fairly and on a proportionate basis to everyone who has asked for the shares). Your portfolio will therefore be overweighted with overvalued IPOs which will bring the return down…</a:t>
            </a:r>
          </a:p>
        </p:txBody>
      </p:sp>
    </p:spTree>
    <p:extLst>
      <p:ext uri="{BB962C8B-B14F-4D97-AF65-F5344CB8AC3E}">
        <p14:creationId xmlns:p14="http://schemas.microsoft.com/office/powerpoint/2010/main" val="132119326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put all of the share to the public, you will lose $1.5 billion of your wealth.</a:t>
            </a:r>
          </a:p>
          <a:p>
            <a:endParaRPr lang="en-US" altLang="en-US">
              <a:latin typeface="Times" charset="0"/>
              <a:ea typeface="ＭＳ Ｐゴシック" charset="-128"/>
            </a:endParaRPr>
          </a:p>
          <a:p>
            <a:r>
              <a:rPr lang="en-US" altLang="en-US">
                <a:latin typeface="Times" charset="0"/>
                <a:ea typeface="ＭＳ Ｐゴシック" charset="-128"/>
              </a:rPr>
              <a:t>If you are selling only 10%, you lose $150 million… but the positive press that your stock gets on the IPO date may allow you to sell the remaining 90% at a higher price down the road (or at least that is what you hope…)</a:t>
            </a:r>
          </a:p>
        </p:txBody>
      </p:sp>
    </p:spTree>
    <p:extLst>
      <p:ext uri="{BB962C8B-B14F-4D97-AF65-F5344CB8AC3E}">
        <p14:creationId xmlns:p14="http://schemas.microsoft.com/office/powerpoint/2010/main" val="31429487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As bankers have fallen in their standing, alternatives are opening up. The biggest limitation of a direct listing is not that there is not enough curating of companies (bankers don’t do a good job on that anyway, and these companies have to file prospectuses that have the same information) but that the proceeds on the offering day cannot be held by the company but used instead by owners to cash out. You can always follow up going public with a seasoned equity issuance, but it is more work. With a SPAC, not only are you trusting the SPAC to find the right company and negotiate the right price for you, but you are giving up a hefty slice of the money you invest to the SPAC promoter.</a:t>
            </a:r>
          </a:p>
        </p:txBody>
      </p:sp>
    </p:spTree>
    <p:extLst>
      <p:ext uri="{BB962C8B-B14F-4D97-AF65-F5344CB8AC3E}">
        <p14:creationId xmlns:p14="http://schemas.microsoft.com/office/powerpoint/2010/main" val="288322795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169167615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think that the fair value today for this company is $1.5 million.</a:t>
            </a:r>
          </a:p>
          <a:p>
            <a:r>
              <a:rPr lang="en-US" altLang="en-US">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146508403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Private</a:t>
            </a:r>
            <a:r>
              <a:rPr lang="en-US" baseline="0" dirty="0"/>
              <a:t> business valuations can vary depending on the end game for the business. If you see the end game as it becoming a public company, you will attach a higher value to the private business than if that exit strategy does not exist. Put simply, healthy public markets beget healthy private ones.</a:t>
            </a:r>
            <a:endParaRPr lang="en-US" dirty="0"/>
          </a:p>
        </p:txBody>
      </p:sp>
    </p:spTree>
    <p:extLst>
      <p:ext uri="{BB962C8B-B14F-4D97-AF65-F5344CB8AC3E}">
        <p14:creationId xmlns:p14="http://schemas.microsoft.com/office/powerpoint/2010/main" val="102568853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Private company valuations are a lot more complicated than public company valuations…</a:t>
            </a:r>
          </a:p>
        </p:txBody>
      </p:sp>
    </p:spTree>
    <p:extLst>
      <p:ext uri="{BB962C8B-B14F-4D97-AF65-F5344CB8AC3E}">
        <p14:creationId xmlns:p14="http://schemas.microsoft.com/office/powerpoint/2010/main" val="619812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C68E4884-D436-0D47-8D20-6A3894B3F731}" type="slidenum">
              <a:rPr lang="en-US" altLang="en-US"/>
              <a:pPr/>
              <a:t>‹#›</a:t>
            </a:fld>
            <a:endParaRPr lang="en-US" altLang="en-US"/>
          </a:p>
        </p:txBody>
      </p:sp>
    </p:spTree>
    <p:extLst>
      <p:ext uri="{BB962C8B-B14F-4D97-AF65-F5344CB8AC3E}">
        <p14:creationId xmlns:p14="http://schemas.microsoft.com/office/powerpoint/2010/main" val="208496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51A48FF1-FF6F-9C4F-AD07-D0B6D68EA5A8}"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ECDABEAC-88DA-8244-A2D0-013D294A42A5}" type="slidenum">
              <a:rPr lang="en-US" altLang="en-US"/>
              <a:pPr/>
              <a:t>‹#›</a:t>
            </a:fld>
            <a:endParaRPr lang="en-US" altLang="en-US"/>
          </a:p>
        </p:txBody>
      </p:sp>
    </p:spTree>
    <p:extLst>
      <p:ext uri="{BB962C8B-B14F-4D97-AF65-F5344CB8AC3E}">
        <p14:creationId xmlns:p14="http://schemas.microsoft.com/office/powerpoint/2010/main" val="1659048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253921F-AA65-7C4A-AB69-E5B62084BC9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0875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491AE24-FFA0-A140-B6CA-9F3F6A4C71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62373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51B8765-9F75-7D42-91B8-647FCBB51B27}"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89325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772F6E58-38A3-B745-9343-29E466F708EB}" type="slidenum">
              <a:rPr lang="en-US" altLang="en-US"/>
              <a:pPr/>
              <a:t>‹#›</a:t>
            </a:fld>
            <a:endParaRPr lang="en-US" altLang="en-US"/>
          </a:p>
        </p:txBody>
      </p:sp>
    </p:spTree>
    <p:extLst>
      <p:ext uri="{BB962C8B-B14F-4D97-AF65-F5344CB8AC3E}">
        <p14:creationId xmlns:p14="http://schemas.microsoft.com/office/powerpoint/2010/main" val="1917940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9F02D6A7-4B56-B740-9971-29B2347BCD7D}" type="slidenum">
              <a:rPr lang="en-US" altLang="en-US"/>
              <a:pPr/>
              <a:t>‹#›</a:t>
            </a:fld>
            <a:endParaRPr lang="en-US" altLang="en-US"/>
          </a:p>
        </p:txBody>
      </p:sp>
    </p:spTree>
    <p:extLst>
      <p:ext uri="{BB962C8B-B14F-4D97-AF65-F5344CB8AC3E}">
        <p14:creationId xmlns:p14="http://schemas.microsoft.com/office/powerpoint/2010/main" val="108859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F183FCF-C263-8D41-A5F4-BBC7BD4DC264}" type="slidenum">
              <a:rPr lang="en-US" altLang="en-US"/>
              <a:pPr/>
              <a:t>‹#›</a:t>
            </a:fld>
            <a:endParaRPr lang="en-US" altLang="en-US"/>
          </a:p>
        </p:txBody>
      </p:sp>
    </p:spTree>
    <p:extLst>
      <p:ext uri="{BB962C8B-B14F-4D97-AF65-F5344CB8AC3E}">
        <p14:creationId xmlns:p14="http://schemas.microsoft.com/office/powerpoint/2010/main" val="157206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915AAACF-FA09-CD4C-BC38-615C5F2A99F3}"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57819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7BC8051-F19C-D94C-9E75-E6B34BF1DF14}"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1536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37B9127-7A67-4340-BDFF-86D20CFA7C2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336542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32A1BA8B-75E0-CE49-BA08-935BC06E415B}" type="slidenum">
              <a:rPr lang="en-US" altLang="en-US"/>
              <a:pPr/>
              <a:t>‹#›</a:t>
            </a:fld>
            <a:endParaRPr lang="en-US" altLang="en-US"/>
          </a:p>
        </p:txBody>
      </p:sp>
    </p:spTree>
    <p:extLst>
      <p:ext uri="{BB962C8B-B14F-4D97-AF65-F5344CB8AC3E}">
        <p14:creationId xmlns:p14="http://schemas.microsoft.com/office/powerpoint/2010/main" val="1940497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941B223E-5870-2349-8BF1-6BF4E0BCC0A3}"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2" r:id="rId5"/>
    <p:sldLayoutId id="2147484178" r:id="rId6"/>
    <p:sldLayoutId id="2147484179" r:id="rId7"/>
    <p:sldLayoutId id="2147484180" r:id="rId8"/>
    <p:sldLayoutId id="2147484181" r:id="rId9"/>
    <p:sldLayoutId id="2147484173" r:id="rId10"/>
    <p:sldLayoutId id="2147484182" r:id="rId11"/>
    <p:sldLayoutId id="2147484183" r:id="rId12"/>
  </p:sldLayoutIdLst>
  <p:hf hdr="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2.xml"/><Relationship Id="rId7" Type="http://schemas.openxmlformats.org/officeDocument/2006/relationships/image" Target="../media/image15.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7.emf"/><Relationship Id="rId5" Type="http://schemas.openxmlformats.org/officeDocument/2006/relationships/image" Target="../media/image14.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6.e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19.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image" Target="../media/image18.emf"/><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31.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30.emf"/><Relationship Id="rId4" Type="http://schemas.openxmlformats.org/officeDocument/2006/relationships/oleObject" Target="../embeddings/oleObject8.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42.xml"/><Relationship Id="rId7" Type="http://schemas.openxmlformats.org/officeDocument/2006/relationships/image" Target="../media/image37.e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1.bin"/><Relationship Id="rId11" Type="http://schemas.openxmlformats.org/officeDocument/2006/relationships/image" Target="../media/image39.emf"/><Relationship Id="rId5" Type="http://schemas.openxmlformats.org/officeDocument/2006/relationships/image" Target="../media/image36.emf"/><Relationship Id="rId10" Type="http://schemas.openxmlformats.org/officeDocument/2006/relationships/oleObject" Target="../embeddings/oleObject13.bin"/><Relationship Id="rId4" Type="http://schemas.openxmlformats.org/officeDocument/2006/relationships/oleObject" Target="../embeddings/oleObject10.bin"/><Relationship Id="rId9" Type="http://schemas.openxmlformats.org/officeDocument/2006/relationships/image" Target="../media/image38.emf"/></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40.emf"/><Relationship Id="rId4" Type="http://schemas.openxmlformats.org/officeDocument/2006/relationships/oleObject" Target="../embeddings/oleObject14.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44.xml"/><Relationship Id="rId7" Type="http://schemas.openxmlformats.org/officeDocument/2006/relationships/image" Target="../media/image42.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6.bin"/><Relationship Id="rId5" Type="http://schemas.openxmlformats.org/officeDocument/2006/relationships/image" Target="../media/image41.emf"/><Relationship Id="rId4" Type="http://schemas.openxmlformats.org/officeDocument/2006/relationships/oleObject" Target="../embeddings/oleObject15.bin"/><Relationship Id="rId9" Type="http://schemas.openxmlformats.org/officeDocument/2006/relationships/image" Target="../media/image43.emf"/></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45.xml"/><Relationship Id="rId7" Type="http://schemas.openxmlformats.org/officeDocument/2006/relationships/image" Target="../media/image45.e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9.bin"/><Relationship Id="rId5" Type="http://schemas.openxmlformats.org/officeDocument/2006/relationships/image" Target="../media/image44.emf"/><Relationship Id="rId4" Type="http://schemas.openxmlformats.org/officeDocument/2006/relationships/oleObject" Target="../embeddings/oleObject18.bin"/><Relationship Id="rId9" Type="http://schemas.openxmlformats.org/officeDocument/2006/relationships/image" Target="../media/image46.emf"/></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47.emf"/><Relationship Id="rId4" Type="http://schemas.openxmlformats.org/officeDocument/2006/relationships/oleObject" Target="../embeddings/oleObject21.bin"/></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51.emf"/><Relationship Id="rId4" Type="http://schemas.openxmlformats.org/officeDocument/2006/relationships/oleObject" Target="../embeddings/oleObject22.bin"/></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4.emf"/><Relationship Id="rId4" Type="http://schemas.openxmlformats.org/officeDocument/2006/relationships/oleObject" Target="../embeddings/oleObject23.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71.tiff"/></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6.tiff"/><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78.tiff"/></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79.emf"/><Relationship Id="rId4" Type="http://schemas.openxmlformats.org/officeDocument/2006/relationships/package" Target="../embeddings/Microsoft_Word_Document.docx"/></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0.xml"/><Relationship Id="rId7" Type="http://schemas.openxmlformats.org/officeDocument/2006/relationships/image" Target="../media/image81.png"/><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package" Target="../embeddings/Microsoft_Word_Document2.docx"/><Relationship Id="rId5" Type="http://schemas.openxmlformats.org/officeDocument/2006/relationships/image" Target="../media/image80.emf"/><Relationship Id="rId4" Type="http://schemas.openxmlformats.org/officeDocument/2006/relationships/package" Target="../embeddings/Microsoft_Word_Document1.docx"/></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82.emf"/><Relationship Id="rId4" Type="http://schemas.openxmlformats.org/officeDocument/2006/relationships/package" Target="../embeddings/Microsoft_Word_Document3.docx"/></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83.emf"/><Relationship Id="rId4" Type="http://schemas.openxmlformats.org/officeDocument/2006/relationships/package" Target="../embeddings/Microsoft_Word_Document4.docx"/></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3.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84.emf"/><Relationship Id="rId4" Type="http://schemas.openxmlformats.org/officeDocument/2006/relationships/package" Target="../embeddings/Microsoft_Word_Document5.docx"/></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4.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85.emf"/><Relationship Id="rId4" Type="http://schemas.openxmlformats.org/officeDocument/2006/relationships/package" Target="../embeddings/Microsoft_Word_Document6.docx"/></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86.emf"/><Relationship Id="rId4" Type="http://schemas.openxmlformats.org/officeDocument/2006/relationships/package" Target="../embeddings/Microsoft_Word_Document7.docx"/></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6.xml"/><Relationship Id="rId7" Type="http://schemas.openxmlformats.org/officeDocument/2006/relationships/image" Target="../media/image88.e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25.bin"/><Relationship Id="rId5" Type="http://schemas.openxmlformats.org/officeDocument/2006/relationships/image" Target="../media/image87.emf"/><Relationship Id="rId4" Type="http://schemas.openxmlformats.org/officeDocument/2006/relationships/oleObject" Target="../embeddings/oleObject24.bin"/></Relationships>
</file>

<file path=ppt/slides/_rels/slide12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90.tiff"/><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91.tif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notesSlide" Target="../notesSlides/notesSlide142.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94.png"/><Relationship Id="rId4" Type="http://schemas.openxmlformats.org/officeDocument/2006/relationships/oleObject" Target="file:///All%20My%20Stuff/Home%20Page%202002/AppldResearch/LiqDiscount/liqdiscount.doc!OLE_LINK1" TargetMode="Externa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a:t>
            </a:r>
            <a:r>
              <a:rPr lang="en-US">
                <a:ea typeface="+mj-ea"/>
                <a:cs typeface="+mj-cs"/>
              </a:rPr>
              <a:t>: Packet 2</a:t>
            </a:r>
            <a:br>
              <a:rPr lang="en-US">
                <a:ea typeface="+mj-ea"/>
                <a:cs typeface="+mj-cs"/>
              </a:rPr>
            </a:br>
            <a:r>
              <a:rPr lang="en-US">
                <a:ea typeface="+mj-ea"/>
                <a:cs typeface="+mj-cs"/>
              </a:rPr>
              <a:t>Relative </a:t>
            </a:r>
            <a:r>
              <a:rPr lang="en-US" dirty="0">
                <a:ea typeface="+mj-ea"/>
                <a:cs typeface="+mj-cs"/>
              </a:rPr>
              <a:t>Valuation, Asset-based valuation and Private Company Valuation</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January 2022</a:t>
            </a:r>
          </a:p>
        </p:txBody>
      </p:sp>
      <p:sp>
        <p:nvSpPr>
          <p:cNvPr id="1638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solidFill>
                  <a:srgbClr val="FFFFFF"/>
                </a:solidFill>
              </a:rPr>
              <a:t>1/23/22</a:t>
            </a:r>
          </a:p>
        </p:txBody>
      </p:sp>
      <p:sp>
        <p:nvSpPr>
          <p:cNvPr id="1638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4D1EBC0-0F78-AB4D-9A9C-B1C52DEC3470}"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Essence of Relative Valuation (Pricing)</a:t>
            </a:r>
          </a:p>
        </p:txBody>
      </p:sp>
      <p:sp>
        <p:nvSpPr>
          <p:cNvPr id="6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a:ea typeface="+mn-ea"/>
                <a:cs typeface="+mn-cs"/>
              </a:rPr>
              <a:t>To do relative valuation then,</a:t>
            </a:r>
          </a:p>
          <a:p>
            <a:pPr marL="640080" lvl="1" indent="-274320" eaLnBrk="1" fontAlgn="auto" hangingPunct="1">
              <a:spcAft>
                <a:spcPts val="0"/>
              </a:spcAft>
              <a:buFont typeface="Wingdings 2"/>
              <a:buChar char=""/>
              <a:defRPr/>
            </a:pPr>
            <a:r>
              <a:rPr lang="en-US">
                <a:ea typeface="+mn-ea"/>
              </a:rPr>
              <a:t>we need to identify comparable assets and obtain market values for these assets</a:t>
            </a:r>
          </a:p>
          <a:p>
            <a:pPr marL="640080" lvl="1" indent="-274320" eaLnBrk="1" fontAlgn="auto" hangingPunct="1">
              <a:spcAft>
                <a:spcPts val="0"/>
              </a:spcAft>
              <a:buFont typeface="Wingdings 2"/>
              <a:buChar char=""/>
              <a:defRPr/>
            </a:pPr>
            <a:r>
              <a:rPr lang="en-US">
                <a:ea typeface="+mn-ea"/>
              </a:rPr>
              <a:t>convert these market values into standardized values,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a:ea typeface="+mn-ea"/>
              </a:rPr>
              <a:t>compare the standardized value or multiple for the asset being analyzed to the standardized values for comparable asset, controlling for any differences between the firms that might affect the multiple, to judge whether the asset is under or over valued</a:t>
            </a:r>
          </a:p>
        </p:txBody>
      </p:sp>
      <p:sp>
        <p:nvSpPr>
          <p:cNvPr id="184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6EEC9BB-8AF9-FD46-8D60-EE953A931455}" type="slidenum">
              <a:rPr lang="en-US" altLang="en-US" sz="1200">
                <a:solidFill>
                  <a:srgbClr val="FFFFFF"/>
                </a:solidFill>
              </a:rPr>
              <a:pPr>
                <a:lnSpc>
                  <a:spcPct val="80000"/>
                </a:lnSpc>
              </a:pPr>
              <a:t>2</a:t>
            </a:fld>
            <a:endParaRPr lang="en-US" altLang="en-US" sz="1200">
              <a:solidFill>
                <a:srgbClr val="FFFFFF"/>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Relative valuation is pervasive…</a:t>
            </a:r>
          </a:p>
        </p:txBody>
      </p:sp>
      <p:sp>
        <p:nvSpPr>
          <p:cNvPr id="81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Most asset valuations are relative.</a:t>
            </a:r>
          </a:p>
          <a:p>
            <a:pPr marL="320040" indent="-320040" eaLnBrk="1" fontAlgn="auto" hangingPunct="1">
              <a:spcAft>
                <a:spcPts val="0"/>
              </a:spcAft>
              <a:buFont typeface="Wingdings"/>
              <a:buChar char=""/>
              <a:defRPr/>
            </a:pPr>
            <a:r>
              <a:rPr lang="en-US">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a:ea typeface="+mn-ea"/>
              </a:rPr>
              <a:t>Almost 85% of equity research reports are based upon a multiple and comparables.</a:t>
            </a:r>
          </a:p>
          <a:p>
            <a:pPr marL="640080" lvl="1" indent="-274320" eaLnBrk="1" fontAlgn="auto" hangingPunct="1">
              <a:spcAft>
                <a:spcPts val="0"/>
              </a:spcAft>
              <a:buFont typeface="Wingdings 2"/>
              <a:buChar char=""/>
              <a:defRPr/>
            </a:pPr>
            <a:r>
              <a:rPr lang="en-US">
                <a:ea typeface="+mn-ea"/>
              </a:rPr>
              <a:t>More than 50% of all acquisition valuations are based upon multiples</a:t>
            </a:r>
          </a:p>
          <a:p>
            <a:pPr marL="640080" lvl="1" indent="-274320" eaLnBrk="1" fontAlgn="auto" hangingPunct="1">
              <a:spcAft>
                <a:spcPts val="0"/>
              </a:spcAft>
              <a:buFont typeface="Wingdings 2"/>
              <a:buChar char=""/>
              <a:defRPr/>
            </a:pPr>
            <a:r>
              <a:rPr lang="en-US">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a:ea typeface="+mn-ea"/>
                <a:cs typeface="+mn-cs"/>
              </a:rPr>
              <a:t>While there are more discounted cashflow valuations in consulting and corporate finance, they are often relative valuations masquerading as discounted cash flow valuations.</a:t>
            </a:r>
          </a:p>
          <a:p>
            <a:pPr marL="640080" lvl="1" indent="-274320" eaLnBrk="1" fontAlgn="auto" hangingPunct="1">
              <a:spcAft>
                <a:spcPts val="0"/>
              </a:spcAft>
              <a:buFont typeface="Wingdings 2"/>
              <a:buChar char=""/>
              <a:defRPr/>
            </a:pPr>
            <a:r>
              <a:rPr lang="en-US">
                <a:ea typeface="+mn-ea"/>
              </a:rPr>
              <a:t>The objective in many discounted cashflow valuations is to back into a number that has been obtained by using a multiple.</a:t>
            </a:r>
          </a:p>
          <a:p>
            <a:pPr marL="640080" lvl="1" indent="-274320" eaLnBrk="1" fontAlgn="auto" hangingPunct="1">
              <a:spcAft>
                <a:spcPts val="0"/>
              </a:spcAft>
              <a:buFont typeface="Wingdings 2"/>
              <a:buChar char=""/>
              <a:defRPr/>
            </a:pPr>
            <a:r>
              <a:rPr lang="en-US">
                <a:ea typeface="+mn-ea"/>
              </a:rPr>
              <a:t>The terminal value in a significant number of discounted cashflow valuations is estimated using a multiple.</a:t>
            </a:r>
          </a:p>
        </p:txBody>
      </p:sp>
      <p:sp>
        <p:nvSpPr>
          <p:cNvPr id="204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4F33B-56C8-5C41-86F9-74A1254AA4E5}"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relative valuation?</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ja-JP" altLang="en-US">
                <a:ea typeface="ＭＳ Ｐゴシック" charset="-128"/>
              </a:rPr>
              <a:t>“</a:t>
            </a:r>
            <a:r>
              <a:rPr lang="en-US" altLang="ja-JP">
                <a:ea typeface="ＭＳ Ｐゴシック" charset="-128"/>
              </a:rPr>
              <a:t>If you think I</a:t>
            </a:r>
            <a:r>
              <a:rPr lang="ja-JP" altLang="en-US">
                <a:ea typeface="ＭＳ Ｐゴシック" charset="-128"/>
              </a:rPr>
              <a:t>’</a:t>
            </a:r>
            <a:r>
              <a:rPr lang="en-US" altLang="ja-JP">
                <a:ea typeface="ＭＳ Ｐゴシック" charset="-128"/>
              </a:rPr>
              <a:t>m crazy, you should see the guy who lives across the hall</a:t>
            </a:r>
            <a:r>
              <a:rPr lang="ja-JP" altLang="en-US">
                <a:ea typeface="ＭＳ Ｐゴシック" charset="-128"/>
              </a:rPr>
              <a:t>”</a:t>
            </a:r>
            <a:endParaRPr lang="en-US" altLang="ja-JP">
              <a:ea typeface="ＭＳ Ｐゴシック" charset="-128"/>
            </a:endParaRPr>
          </a:p>
          <a:p>
            <a:pPr marL="0" indent="0" eaLnBrk="1" hangingPunct="1">
              <a:buFont typeface="Wingdings" charset="2"/>
              <a:buNone/>
            </a:pPr>
            <a:r>
              <a:rPr lang="en-US" altLang="en-US" sz="1600">
                <a:ea typeface="ＭＳ Ｐゴシック" charset="-128"/>
              </a:rPr>
              <a:t>		Jerry Seinfeld talking about Kramer in a Seinfeld episode</a:t>
            </a:r>
          </a:p>
          <a:p>
            <a:pPr marL="0" indent="0" eaLnBrk="1" hangingPunct="1"/>
            <a:endParaRPr lang="en-US" altLang="en-US">
              <a:ea typeface="ＭＳ Ｐゴシック" charset="-128"/>
            </a:endParaRPr>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524000"/>
            <a:ext cx="15255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532" name="Rectangle 5"/>
          <p:cNvSpPr>
            <a:spLocks noChangeArrowheads="1"/>
          </p:cNvSpPr>
          <p:nvPr/>
        </p:nvSpPr>
        <p:spPr bwMode="auto">
          <a:xfrm>
            <a:off x="638175" y="3733800"/>
            <a:ext cx="847248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000">
                <a:solidFill>
                  <a:srgbClr val="000000"/>
                </a:solidFill>
              </a:rPr>
              <a:t>“</a:t>
            </a:r>
            <a:r>
              <a:rPr lang="en-US" altLang="ja-JP" sz="2000">
                <a:solidFill>
                  <a:srgbClr val="000000"/>
                </a:solidFill>
              </a:rPr>
              <a:t> </a:t>
            </a:r>
            <a:r>
              <a:rPr lang="en-US" altLang="ja-JP" sz="2800">
                <a:solidFill>
                  <a:srgbClr val="000000"/>
                </a:solidFill>
              </a:rPr>
              <a:t>A little inaccuracy sometimes saves tons of explanation</a:t>
            </a:r>
            <a:r>
              <a:rPr lang="ja-JP" altLang="en-US" sz="2000">
                <a:solidFill>
                  <a:srgbClr val="000000"/>
                </a:solidFill>
              </a:rPr>
              <a:t>”</a:t>
            </a:r>
            <a:endParaRPr lang="en-US" altLang="ja-JP" sz="2000">
              <a:solidFill>
                <a:srgbClr val="000000"/>
              </a:solidFill>
            </a:endParaRPr>
          </a:p>
          <a:p>
            <a:pPr>
              <a:spcBef>
                <a:spcPct val="20000"/>
              </a:spcBef>
              <a:buClr>
                <a:schemeClr val="tx1"/>
              </a:buClr>
              <a:buSzPct val="75000"/>
              <a:buFont typeface="Monotype Sorts" charset="2"/>
              <a:buNone/>
            </a:pPr>
            <a:r>
              <a:rPr lang="en-US" altLang="en-US" sz="2000">
                <a:solidFill>
                  <a:srgbClr val="000000"/>
                </a:solidFill>
              </a:rPr>
              <a:t>							H.H. Munro</a:t>
            </a:r>
          </a:p>
        </p:txBody>
      </p:sp>
      <p:sp>
        <p:nvSpPr>
          <p:cNvPr id="22533" name="Rectangle 6"/>
          <p:cNvSpPr>
            <a:spLocks noChangeArrowheads="1"/>
          </p:cNvSpPr>
          <p:nvPr/>
        </p:nvSpPr>
        <p:spPr bwMode="auto">
          <a:xfrm>
            <a:off x="457200" y="4648200"/>
            <a:ext cx="83820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800">
                <a:solidFill>
                  <a:srgbClr val="000000"/>
                </a:solidFill>
              </a:rPr>
              <a:t>“</a:t>
            </a:r>
            <a:r>
              <a:rPr lang="en-US" altLang="ja-JP" sz="2800">
                <a:solidFill>
                  <a:srgbClr val="000000"/>
                </a:solidFill>
              </a:rPr>
              <a:t> If you are going to screw up, make sure that you have lots of company</a:t>
            </a:r>
            <a:r>
              <a:rPr lang="ja-JP" altLang="en-US" sz="2800">
                <a:solidFill>
                  <a:srgbClr val="000000"/>
                </a:solidFill>
              </a:rPr>
              <a:t>”</a:t>
            </a:r>
            <a:endParaRPr lang="en-US" altLang="ja-JP" sz="2800">
              <a:solidFill>
                <a:srgbClr val="000000"/>
              </a:solidFill>
            </a:endParaRPr>
          </a:p>
          <a:p>
            <a:pPr>
              <a:spcBef>
                <a:spcPct val="20000"/>
              </a:spcBef>
              <a:buClr>
                <a:schemeClr val="tx1"/>
              </a:buClr>
              <a:buSzPct val="75000"/>
              <a:buFont typeface="Monotype Sorts" charset="2"/>
              <a:buNone/>
            </a:pPr>
            <a:r>
              <a:rPr lang="en-US" altLang="en-US" sz="1800">
                <a:solidFill>
                  <a:srgbClr val="000000"/>
                </a:solidFill>
              </a:rPr>
              <a:t>				Ex-portfolio manager</a:t>
            </a:r>
          </a:p>
        </p:txBody>
      </p:sp>
      <p:sp>
        <p:nvSpPr>
          <p:cNvPr id="225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56C8AC-9F7F-D043-AA74-AF69CC03719A}" type="slidenum">
              <a:rPr lang="en-US" altLang="en-US" sz="1200">
                <a:solidFill>
                  <a:srgbClr val="FFFFFF"/>
                </a:solidFill>
              </a:rPr>
              <a:pPr>
                <a:lnSpc>
                  <a:spcPct val="80000"/>
                </a:lnSpc>
              </a:pPr>
              <a:t>4</a:t>
            </a:fld>
            <a:endParaRPr lang="en-US" altLang="en-US" sz="1200">
              <a:solidFill>
                <a:srgbClr val="FFFFFF"/>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Market Imperative….</a:t>
            </a:r>
          </a:p>
        </p:txBody>
      </p:sp>
      <p:sp>
        <p:nvSpPr>
          <p:cNvPr id="122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Relative valuation is much more likely to reflect market perceptions and moods than discounted cash flow valuation. This can be an advantage when it is important that the price reflect these perceptions as is the case when</a:t>
            </a:r>
          </a:p>
          <a:p>
            <a:pPr lvl="1" eaLnBrk="1" hangingPunct="1">
              <a:lnSpc>
                <a:spcPct val="80000"/>
              </a:lnSpc>
            </a:pPr>
            <a:r>
              <a:rPr lang="en-US" altLang="en-US" sz="1900">
                <a:ea typeface="ＭＳ Ｐゴシック" charset="-128"/>
              </a:rPr>
              <a:t>the objective is to sell a security at that price today (as in the case of an IPO)</a:t>
            </a:r>
          </a:p>
          <a:p>
            <a:pPr lvl="1" eaLnBrk="1" hangingPunct="1">
              <a:lnSpc>
                <a:spcPct val="80000"/>
              </a:lnSpc>
            </a:pPr>
            <a:r>
              <a:rPr lang="en-US" altLang="en-US" sz="1900">
                <a:ea typeface="ＭＳ Ｐゴシック" charset="-128"/>
              </a:rPr>
              <a:t>investing on </a:t>
            </a:r>
            <a:r>
              <a:rPr lang="ja-JP" altLang="en-US" sz="1900">
                <a:ea typeface="ＭＳ Ｐゴシック" charset="-128"/>
              </a:rPr>
              <a:t>“</a:t>
            </a:r>
            <a:r>
              <a:rPr lang="en-US" altLang="ja-JP" sz="1900">
                <a:ea typeface="ＭＳ Ｐゴシック" charset="-128"/>
              </a:rPr>
              <a:t>momentum</a:t>
            </a:r>
            <a:r>
              <a:rPr lang="ja-JP" altLang="en-US" sz="1900">
                <a:ea typeface="ＭＳ Ｐゴシック" charset="-128"/>
              </a:rPr>
              <a:t>”</a:t>
            </a:r>
            <a:r>
              <a:rPr lang="en-US" altLang="ja-JP" sz="1900">
                <a:ea typeface="ＭＳ Ｐゴシック" charset="-128"/>
              </a:rPr>
              <a:t> based strategies</a:t>
            </a:r>
          </a:p>
          <a:p>
            <a:pPr eaLnBrk="1" hangingPunct="1">
              <a:lnSpc>
                <a:spcPct val="80000"/>
              </a:lnSpc>
            </a:pPr>
            <a:r>
              <a:rPr lang="en-US" altLang="en-US" sz="2200">
                <a:ea typeface="ＭＳ Ｐゴシック" charset="-128"/>
              </a:rPr>
              <a:t>With relative valuation, there will always be a significant proportion of securities that are under valued and over valued. </a:t>
            </a:r>
          </a:p>
          <a:p>
            <a:pPr eaLnBrk="1" hangingPunct="1">
              <a:lnSpc>
                <a:spcPct val="80000"/>
              </a:lnSpc>
            </a:pPr>
            <a:r>
              <a:rPr lang="en-US" altLang="en-US" sz="2200">
                <a:ea typeface="ＭＳ Ｐゴシック" charset="-128"/>
              </a:rPr>
              <a:t>Since portfolio managers are judged based upon how they perform on a relative basis (to the market and other money managers), relative valuation is more tailored to their needs</a:t>
            </a:r>
          </a:p>
          <a:p>
            <a:pPr eaLnBrk="1" hangingPunct="1">
              <a:lnSpc>
                <a:spcPct val="80000"/>
              </a:lnSpc>
            </a:pPr>
            <a:r>
              <a:rPr lang="en-US" altLang="en-US" sz="2200">
                <a:ea typeface="ＭＳ Ｐゴシック" charset="-128"/>
              </a:rPr>
              <a:t>Relative valuation generally requires less information than discounted cash flow valuation (especially when multiples are used as screens)</a:t>
            </a:r>
          </a:p>
        </p:txBody>
      </p:sp>
      <p:sp>
        <p:nvSpPr>
          <p:cNvPr id="245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34217C-0385-7449-948A-D3F7D37BC819}"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Multiples are just standardized estimates of price…</a:t>
            </a: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600200"/>
            <a:ext cx="8153400" cy="4495800"/>
          </a:xfrm>
        </p:spPr>
      </p:pic>
      <p:sp>
        <p:nvSpPr>
          <p:cNvPr id="266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ED601A-7EA9-964E-A45F-9397BD08ACF5}"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Four Steps to Deconstructing Multiples</a:t>
            </a:r>
          </a:p>
        </p:txBody>
      </p:sp>
      <p:sp>
        <p:nvSpPr>
          <p:cNvPr id="163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a:ea typeface="+mn-ea"/>
                <a:cs typeface="+mn-cs"/>
              </a:rPr>
              <a:t>Apply the multiple</a:t>
            </a:r>
          </a:p>
          <a:p>
            <a:pPr marL="640080" lvl="1" indent="-274320" eaLnBrk="1" fontAlgn="auto" hangingPunct="1">
              <a:spcAft>
                <a:spcPts val="0"/>
              </a:spcAft>
              <a:buFont typeface="Wingdings 2"/>
              <a:buChar char=""/>
              <a:defRPr/>
            </a:pPr>
            <a:r>
              <a:rPr lang="en-US">
                <a:ea typeface="+mn-ea"/>
              </a:rPr>
              <a:t>Defining the comparable universe and controlling for differences is far more difficult in practice than it is in theory.</a:t>
            </a:r>
          </a:p>
        </p:txBody>
      </p:sp>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56A4CE0-A2C9-D84C-BFF4-A30BC901F005}"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Definitional Tests</a:t>
            </a:r>
          </a:p>
        </p:txBody>
      </p:sp>
      <p:sp>
        <p:nvSpPr>
          <p:cNvPr id="184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Is the multiple consistently defined?</a:t>
            </a:r>
          </a:p>
          <a:p>
            <a:pPr lvl="1" eaLnBrk="1" hangingPunct="1">
              <a:lnSpc>
                <a:spcPct val="90000"/>
              </a:lnSpc>
            </a:pPr>
            <a:r>
              <a:rPr lang="en-US" altLang="en-US" sz="2200">
                <a:ea typeface="ＭＳ Ｐゴシック" charset="-128"/>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eaLnBrk="1" hangingPunct="1">
              <a:lnSpc>
                <a:spcPct val="90000"/>
              </a:lnSpc>
            </a:pPr>
            <a:r>
              <a:rPr lang="en-US" altLang="en-US" sz="2600">
                <a:ea typeface="ＭＳ Ｐゴシック" charset="-128"/>
              </a:rPr>
              <a:t>Is the multiple uniformly estimated?</a:t>
            </a:r>
          </a:p>
          <a:p>
            <a:pPr lvl="1" eaLnBrk="1" hangingPunct="1">
              <a:lnSpc>
                <a:spcPct val="90000"/>
              </a:lnSpc>
            </a:pPr>
            <a:r>
              <a:rPr lang="en-US" altLang="en-US" sz="2200">
                <a:ea typeface="ＭＳ Ｐゴシック" charset="-128"/>
              </a:rPr>
              <a:t>The variables used in defining the multiple should be estimated uniformly across assets in the </a:t>
            </a:r>
            <a:r>
              <a:rPr lang="ja-JP" altLang="en-US" sz="2200">
                <a:ea typeface="ＭＳ Ｐゴシック" charset="-128"/>
              </a:rPr>
              <a:t>“</a:t>
            </a:r>
            <a:r>
              <a:rPr lang="en-US" altLang="ja-JP" sz="2200">
                <a:ea typeface="ＭＳ Ｐゴシック" charset="-128"/>
              </a:rPr>
              <a:t>comparable firm</a:t>
            </a:r>
            <a:r>
              <a:rPr lang="ja-JP" altLang="en-US" sz="2200">
                <a:ea typeface="ＭＳ Ｐゴシック" charset="-128"/>
              </a:rPr>
              <a:t>”</a:t>
            </a:r>
            <a:r>
              <a:rPr lang="en-US" altLang="ja-JP" sz="2200">
                <a:ea typeface="ＭＳ Ｐゴシック" charset="-128"/>
              </a:rPr>
              <a:t> list.</a:t>
            </a:r>
          </a:p>
          <a:p>
            <a:pPr lvl="1" eaLnBrk="1" hangingPunct="1">
              <a:lnSpc>
                <a:spcPct val="90000"/>
              </a:lnSpc>
            </a:pPr>
            <a:r>
              <a:rPr lang="en-US" altLang="en-US" sz="2200">
                <a:ea typeface="ＭＳ Ｐゴシック" charset="-128"/>
              </a:rPr>
              <a:t>If earnings-based multiples are used, the accounting rules to measure earnings should be applied consistently across assets. The same rule applies with book-value based multiples.</a:t>
            </a:r>
          </a:p>
        </p:txBody>
      </p:sp>
      <p:sp>
        <p:nvSpPr>
          <p:cNvPr id="30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412686-AA20-BC44-87F6-F30FC8E9AD2B}" type="slidenum">
              <a:rPr lang="en-US" altLang="en-US" sz="1200">
                <a:solidFill>
                  <a:srgbClr val="FFFFFF"/>
                </a:solidFill>
              </a:rPr>
              <a:pPr>
                <a:lnSpc>
                  <a:spcPct val="80000"/>
                </a:lnSpc>
              </a:pPr>
              <a:t>8</a:t>
            </a:fld>
            <a:endParaRPr lang="en-US" altLang="en-US" sz="1200">
              <a:solidFill>
                <a:srgbClr val="FFFFFF"/>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 1: Price Earnings Ratio: Definition</a:t>
            </a:r>
          </a:p>
        </p:txBody>
      </p:sp>
      <p:sp>
        <p:nvSpPr>
          <p:cNvPr id="20482" name="Rectangle 3"/>
          <p:cNvSpPr>
            <a:spLocks noGrp="1" noChangeArrowheads="1"/>
          </p:cNvSpPr>
          <p:nvPr>
            <p:ph sz="quarter" idx="1"/>
          </p:nvPr>
        </p:nvSpPr>
        <p:spPr>
          <a:xfrm>
            <a:off x="612775" y="1600200"/>
            <a:ext cx="8153400" cy="4495800"/>
          </a:xfrm>
        </p:spPr>
        <p:txBody>
          <a:bodyPr>
            <a:normAutofit lnSpcReduction="10000"/>
          </a:bodyPr>
          <a:lstStyle/>
          <a:p>
            <a:pPr marL="0" indent="0" algn="ctr" eaLnBrk="1" fontAlgn="auto" hangingPunct="1">
              <a:spcAft>
                <a:spcPts val="0"/>
              </a:spcAft>
              <a:buFont typeface="Wingdings"/>
              <a:buNone/>
              <a:defRPr/>
            </a:pPr>
            <a:r>
              <a:rPr lang="en-US" dirty="0">
                <a:ea typeface="+mn-ea"/>
                <a:cs typeface="+mn-cs"/>
              </a:rPr>
              <a:t>PE = Market Price per Share / Earnings per Share</a:t>
            </a:r>
          </a:p>
          <a:p>
            <a:pPr marL="320040" indent="-320040" eaLnBrk="1" fontAlgn="auto" hangingPunct="1">
              <a:spcAft>
                <a:spcPts val="0"/>
              </a:spcAft>
              <a:buFont typeface="Wingdings"/>
              <a:buChar char=""/>
              <a:defRPr/>
            </a:pPr>
            <a:r>
              <a:rPr lang="en-US" dirty="0">
                <a:ea typeface="+mn-ea"/>
                <a:cs typeface="+mn-cs"/>
              </a:rPr>
              <a:t>There are a number of variants on the basic PE ratio in use. They are based upon how the price and the earnings are defined.</a:t>
            </a:r>
          </a:p>
          <a:p>
            <a:pPr marL="320675" lvl="1" indent="0" eaLnBrk="1" fontAlgn="auto" hangingPunct="1">
              <a:spcAft>
                <a:spcPts val="0"/>
              </a:spcAft>
              <a:buFont typeface="Wingdings 2" charset="0"/>
              <a:buNone/>
              <a:defRPr/>
            </a:pPr>
            <a:r>
              <a:rPr lang="en-US" dirty="0">
                <a:ea typeface="+mn-ea"/>
              </a:rPr>
              <a:t>Price:	is usually the current price</a:t>
            </a:r>
          </a:p>
          <a:p>
            <a:pPr marL="320675" lvl="1" indent="0" eaLnBrk="1" fontAlgn="auto" hangingPunct="1">
              <a:spcAft>
                <a:spcPts val="0"/>
              </a:spcAft>
              <a:buFont typeface="Wingdings 2" charset="0"/>
              <a:buNone/>
              <a:defRPr/>
            </a:pPr>
            <a:r>
              <a:rPr lang="en-US" dirty="0">
                <a:ea typeface="+mn-ea"/>
              </a:rPr>
              <a:t>		is sometimes the average price for the year</a:t>
            </a:r>
          </a:p>
          <a:p>
            <a:pPr marL="320675" lvl="1" indent="0" eaLnBrk="1" fontAlgn="auto" hangingPunct="1">
              <a:spcAft>
                <a:spcPts val="0"/>
              </a:spcAft>
              <a:buFont typeface="Wingdings 2" charset="0"/>
              <a:buNone/>
              <a:defRPr/>
            </a:pPr>
            <a:r>
              <a:rPr lang="en-US" dirty="0">
                <a:ea typeface="+mn-ea"/>
              </a:rPr>
              <a:t>EPS:		EPS in most recent financial year</a:t>
            </a:r>
          </a:p>
          <a:p>
            <a:pPr marL="320675" lvl="1" indent="0" eaLnBrk="1" fontAlgn="auto" hangingPunct="1">
              <a:spcAft>
                <a:spcPts val="0"/>
              </a:spcAft>
              <a:buFont typeface="Wingdings"/>
              <a:buNone/>
              <a:defRPr/>
            </a:pPr>
            <a:r>
              <a:rPr lang="en-US" dirty="0">
                <a:ea typeface="+mn-ea"/>
              </a:rPr>
              <a:t>		EPS in trailing 12 months</a:t>
            </a:r>
          </a:p>
          <a:p>
            <a:pPr marL="320675" lvl="1" indent="0" eaLnBrk="1" fontAlgn="auto" hangingPunct="1">
              <a:spcAft>
                <a:spcPts val="0"/>
              </a:spcAft>
              <a:buFont typeface="Wingdings"/>
              <a:buNone/>
              <a:defRPr/>
            </a:pPr>
            <a:r>
              <a:rPr lang="en-US" dirty="0">
                <a:ea typeface="+mn-ea"/>
              </a:rPr>
              <a:t>		Forecasted earnings per share next year</a:t>
            </a:r>
          </a:p>
          <a:p>
            <a:pPr marL="320675" lvl="1" indent="0" eaLnBrk="1" fontAlgn="auto" hangingPunct="1">
              <a:spcAft>
                <a:spcPts val="0"/>
              </a:spcAft>
              <a:buFont typeface="Wingdings"/>
              <a:buNone/>
              <a:defRPr/>
            </a:pPr>
            <a:r>
              <a:rPr lang="en-US" dirty="0">
                <a:ea typeface="+mn-ea"/>
              </a:rPr>
              <a:t>		Forecasted earnings per share in future year</a:t>
            </a:r>
          </a:p>
        </p:txBody>
      </p:sp>
      <p:sp>
        <p:nvSpPr>
          <p:cNvPr id="327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C748A9-D29D-7345-8DBD-38639C846D0F}" type="slidenum">
              <a:rPr lang="en-US" altLang="en-US" sz="1200">
                <a:solidFill>
                  <a:srgbClr val="FFFFFF"/>
                </a:solidFill>
              </a:rPr>
              <a:pPr>
                <a:lnSpc>
                  <a:spcPct val="80000"/>
                </a:lnSpc>
              </a:pPr>
              <a:t>9</a:t>
            </a:fld>
            <a:endParaRPr lang="en-US" altLang="en-US" sz="1200">
              <a:solidFill>
                <a:srgbClr val="FFFFFF"/>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2: Staying on PE ratios</a:t>
            </a:r>
          </a:p>
        </p:txBody>
      </p:sp>
      <p:sp>
        <p:nvSpPr>
          <p:cNvPr id="3481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Assuming that you are comparing the PE ratios across technology companies, many of which have options outstanding. What measure of PE ratio would yield the most consistent comparisons?</a:t>
            </a:r>
          </a:p>
          <a:p>
            <a:pPr marL="833438" lvl="1" indent="-514350" eaLnBrk="1" hangingPunct="1">
              <a:buFont typeface="Calibri" charset="0"/>
              <a:buAutoNum type="alphaLcPeriod"/>
            </a:pPr>
            <a:r>
              <a:rPr lang="en-US" altLang="en-US">
                <a:ea typeface="ＭＳ Ｐゴシック" charset="-128"/>
              </a:rPr>
              <a:t>Price/ Primary EPS (actual shares, no options)</a:t>
            </a:r>
          </a:p>
          <a:p>
            <a:pPr marL="833438" lvl="1" indent="-514350" eaLnBrk="1" hangingPunct="1">
              <a:buFont typeface="Calibri" charset="0"/>
              <a:buAutoNum type="alphaLcPeriod"/>
            </a:pPr>
            <a:r>
              <a:rPr lang="en-US" altLang="en-US">
                <a:ea typeface="ＭＳ Ｐゴシック" charset="-128"/>
              </a:rPr>
              <a:t>Price/ Fully Diluted EPS (actual shares + all options)</a:t>
            </a:r>
          </a:p>
          <a:p>
            <a:pPr marL="833438" lvl="1" indent="-514350" eaLnBrk="1" hangingPunct="1">
              <a:buFont typeface="Calibri" charset="0"/>
              <a:buAutoNum type="alphaLcPeriod"/>
            </a:pPr>
            <a:r>
              <a:rPr lang="en-US" altLang="en-US">
                <a:ea typeface="ＭＳ Ｐゴシック" charset="-128"/>
              </a:rPr>
              <a:t>Price/ Partially Diluted EPS (counting only in-the-money options)</a:t>
            </a:r>
          </a:p>
          <a:p>
            <a:pPr marL="833438" lvl="1" indent="-514350" eaLnBrk="1" hangingPunct="1">
              <a:buFont typeface="Calibri" charset="0"/>
              <a:buAutoNum type="alphaLcPeriod"/>
            </a:pPr>
            <a:r>
              <a:rPr lang="en-US" altLang="en-US">
                <a:ea typeface="ＭＳ Ｐゴシック" charset="-128"/>
              </a:rPr>
              <a:t>Other</a:t>
            </a:r>
          </a:p>
        </p:txBody>
      </p:sp>
      <p:sp>
        <p:nvSpPr>
          <p:cNvPr id="348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95B5AF-6753-EC4C-94CF-6417E5220681}"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3: Enterprise Value /EBITDA Multiple</a:t>
            </a:r>
          </a:p>
        </p:txBody>
      </p:sp>
      <p:sp>
        <p:nvSpPr>
          <p:cNvPr id="235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514350" indent="-514350" eaLnBrk="1" fontAlgn="auto" hangingPunct="1">
              <a:spcAft>
                <a:spcPts val="0"/>
              </a:spcAft>
              <a:buFont typeface="+mj-lt"/>
              <a:buAutoNum type="arabicPeriod"/>
              <a:defRPr/>
            </a:pPr>
            <a:r>
              <a:rPr lang="en-US" dirty="0">
                <a:ea typeface="+mn-ea"/>
                <a:cs typeface="+mn-cs"/>
              </a:rPr>
              <a:t>Why do we net out cash from firm value?</a:t>
            </a:r>
          </a:p>
          <a:p>
            <a:pPr marL="514350" indent="-514350" eaLnBrk="1" fontAlgn="auto" hangingPunct="1">
              <a:spcAft>
                <a:spcPts val="0"/>
              </a:spcAft>
              <a:buFont typeface="+mj-lt"/>
              <a:buAutoNum type="arabicPeriod"/>
              <a:defRPr/>
            </a:pPr>
            <a:r>
              <a:rPr lang="en-US" dirty="0">
                <a:ea typeface="+mn-ea"/>
                <a:cs typeface="+mn-cs"/>
              </a:rPr>
              <a:t>What happens if a firm has cross holdings which are categorized as:</a:t>
            </a:r>
          </a:p>
          <a:p>
            <a:pPr marL="822960" lvl="1" indent="-457200" eaLnBrk="1" fontAlgn="auto" hangingPunct="1">
              <a:spcAft>
                <a:spcPts val="0"/>
              </a:spcAft>
              <a:buFont typeface="Wingdings 2" charset="0"/>
              <a:buChar char=""/>
              <a:defRPr/>
            </a:pPr>
            <a:r>
              <a:rPr lang="en-US" dirty="0">
                <a:ea typeface="+mn-ea"/>
              </a:rPr>
              <a:t>Minority interests?</a:t>
            </a:r>
          </a:p>
          <a:p>
            <a:pPr marL="822960" lvl="1" indent="-457200" eaLnBrk="1" fontAlgn="auto" hangingPunct="1">
              <a:spcAft>
                <a:spcPts val="0"/>
              </a:spcAft>
              <a:buFont typeface="Wingdings 2" charset="0"/>
              <a:buChar char=""/>
              <a:defRPr/>
            </a:pPr>
            <a:r>
              <a:rPr lang="en-US" dirty="0">
                <a:ea typeface="+mn-ea"/>
              </a:rPr>
              <a:t>Majority active interests?</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6867" name="Object 2"/>
          <p:cNvGraphicFramePr>
            <a:graphicFrameLocks/>
          </p:cNvGraphicFramePr>
          <p:nvPr/>
        </p:nvGraphicFramePr>
        <p:xfrm>
          <a:off x="304800" y="2895600"/>
          <a:ext cx="8523288" cy="720725"/>
        </p:xfrm>
        <a:graphic>
          <a:graphicData uri="http://schemas.openxmlformats.org/presentationml/2006/ole">
            <mc:AlternateContent xmlns:mc="http://schemas.openxmlformats.org/markup-compatibility/2006">
              <mc:Choice xmlns:v="urn:schemas-microsoft-com:vml" Requires="v">
                <p:oleObj spid="_x0000_s36999" name="Equation" r:id="rId4" imgW="6210300" imgH="546100" progId="Equation.3">
                  <p:embed/>
                </p:oleObj>
              </mc:Choice>
              <mc:Fallback>
                <p:oleObj name="Equation" r:id="rId4" imgW="6210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895600"/>
                        <a:ext cx="8523288" cy="720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FF25D36-E2A3-DE47-8BAC-3ADF14A3AF46}"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Example 4: A Housing Price Multiple</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lnSpc>
                <a:spcPct val="90000"/>
              </a:lnSpc>
              <a:buFont typeface="Wingdings" charset="2"/>
              <a:buNone/>
            </a:pPr>
            <a:r>
              <a:rPr lang="en-US" altLang="en-US" sz="2400">
                <a:ea typeface="ＭＳ Ｐゴシック" charset="-128"/>
              </a:rPr>
              <a:t>The bubbles and busts in housing prices has led investors to search for a multiple that they can use to determine when housing prices are getting out of line. One measure that has acquired adherents is the ratio of housing price to annual net rental income (for renting out the same house). Assume that you decide to compute this ratio and compare it to the multiple at which stocks are trading. Which valuation ratio would be the one that corresponds to the house price/rent ratio?</a:t>
            </a:r>
          </a:p>
          <a:p>
            <a:pPr marL="0" indent="0">
              <a:lnSpc>
                <a:spcPct val="90000"/>
              </a:lnSpc>
              <a:buFont typeface="Calibri" charset="0"/>
              <a:buAutoNum type="alphaLcPeriod"/>
            </a:pPr>
            <a:r>
              <a:rPr lang="en-US" altLang="en-US" sz="2400">
                <a:ea typeface="ＭＳ Ｐゴシック" charset="-128"/>
              </a:rPr>
              <a:t>Price Earnings Ratio</a:t>
            </a:r>
          </a:p>
          <a:p>
            <a:pPr marL="0" indent="0">
              <a:lnSpc>
                <a:spcPct val="90000"/>
              </a:lnSpc>
              <a:buFont typeface="Calibri" charset="0"/>
              <a:buAutoNum type="alphaLcPeriod"/>
            </a:pPr>
            <a:r>
              <a:rPr lang="en-US" altLang="en-US" sz="2400">
                <a:ea typeface="ＭＳ Ｐゴシック" charset="-128"/>
              </a:rPr>
              <a:t>EV to Sales</a:t>
            </a:r>
          </a:p>
          <a:p>
            <a:pPr marL="0" indent="0">
              <a:lnSpc>
                <a:spcPct val="90000"/>
              </a:lnSpc>
              <a:buFont typeface="Calibri" charset="0"/>
              <a:buAutoNum type="alphaLcPeriod"/>
            </a:pPr>
            <a:r>
              <a:rPr lang="en-US" altLang="en-US" sz="2400">
                <a:ea typeface="ＭＳ Ｐゴシック" charset="-128"/>
              </a:rPr>
              <a:t>EV to EBITDA</a:t>
            </a:r>
          </a:p>
          <a:p>
            <a:pPr marL="0" indent="0">
              <a:lnSpc>
                <a:spcPct val="90000"/>
              </a:lnSpc>
              <a:buFont typeface="Calibri" charset="0"/>
              <a:buAutoNum type="alphaLcPeriod"/>
            </a:pPr>
            <a:r>
              <a:rPr lang="en-US" altLang="en-US" sz="2400">
                <a:ea typeface="ＭＳ Ｐゴシック" charset="-128"/>
              </a:rPr>
              <a:t>EV to EBIT</a:t>
            </a:r>
          </a:p>
        </p:txBody>
      </p:sp>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E5EC40-D0E3-904C-8756-68EC3179D992}"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Descriptive Tests</a:t>
            </a:r>
          </a:p>
        </p:txBody>
      </p:sp>
      <p:sp>
        <p:nvSpPr>
          <p:cNvPr id="256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dirty="0">
                <a:ea typeface="+mn-ea"/>
                <a:cs typeface="+mn-cs"/>
              </a:rPr>
              <a:t>What is the median for this multiple? </a:t>
            </a:r>
          </a:p>
          <a:p>
            <a:pPr marL="640080" lvl="1" indent="-274320" eaLnBrk="1" fontAlgn="auto" hangingPunct="1">
              <a:spcAft>
                <a:spcPts val="0"/>
              </a:spcAft>
              <a:buFont typeface="Wingdings 2"/>
              <a:buChar char=""/>
              <a:defRPr/>
            </a:pPr>
            <a:r>
              <a:rPr lang="en-US" dirty="0">
                <a:ea typeface="+mn-ea"/>
              </a:rPr>
              <a:t>The median for this multiple is often a more reliable comparison point.</a:t>
            </a:r>
          </a:p>
          <a:p>
            <a:pPr marL="320040" indent="-320040" eaLnBrk="1" fontAlgn="auto" hangingPunct="1">
              <a:spcAft>
                <a:spcPts val="0"/>
              </a:spcAft>
              <a:buFont typeface="Wingdings"/>
              <a:buChar char=""/>
              <a:defRPr/>
            </a:pPr>
            <a:r>
              <a:rPr lang="en-US" dirty="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dirty="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dirty="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dirty="0">
                <a:ea typeface="+mn-ea"/>
                <a:cs typeface="+mn-cs"/>
              </a:rPr>
              <a:t>How has this multiple changed over time?</a:t>
            </a:r>
          </a:p>
        </p:txBody>
      </p:sp>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440F75-1897-5E4D-88EE-E75C6F245E3B}" type="slidenum">
              <a:rPr lang="en-US" altLang="en-US" sz="1200">
                <a:solidFill>
                  <a:srgbClr val="FFFFFF"/>
                </a:solidFill>
              </a:rPr>
              <a:pPr>
                <a:lnSpc>
                  <a:spcPct val="80000"/>
                </a:lnSpc>
              </a:pPr>
              <a:t>13</a:t>
            </a:fld>
            <a:endParaRPr lang="en-US" altLang="en-US" sz="1200">
              <a:solidFill>
                <a:srgbClr val="FFFFFF"/>
              </a:solidFill>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 Multiples have skewed distributions… US company PE Ratios</a:t>
            </a:r>
          </a:p>
        </p:txBody>
      </p:sp>
      <p:sp>
        <p:nvSpPr>
          <p:cNvPr id="4301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770AAE-D261-C24E-A505-2B43F593A822}" type="slidenum">
              <a:rPr lang="en-US" altLang="en-US" sz="1200">
                <a:solidFill>
                  <a:srgbClr val="FFFFFF"/>
                </a:solidFill>
              </a:rPr>
              <a:pPr>
                <a:lnSpc>
                  <a:spcPct val="80000"/>
                </a:lnSpc>
              </a:pPr>
              <a:t>14</a:t>
            </a:fld>
            <a:endParaRPr lang="en-US" altLang="en-US" sz="1200">
              <a:solidFill>
                <a:srgbClr val="FFFFFF"/>
              </a:solidFill>
            </a:endParaRPr>
          </a:p>
        </p:txBody>
      </p:sp>
      <p:graphicFrame>
        <p:nvGraphicFramePr>
          <p:cNvPr id="10" name="Content Placeholder 9">
            <a:extLst>
              <a:ext uri="{FF2B5EF4-FFF2-40B4-BE49-F238E27FC236}">
                <a16:creationId xmlns:a16="http://schemas.microsoft.com/office/drawing/2014/main" id="{0A324296-97A6-1046-AB36-D465CB6E36F2}"/>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Making statistics “dicey”</a:t>
            </a:r>
          </a:p>
        </p:txBody>
      </p:sp>
      <p:sp>
        <p:nvSpPr>
          <p:cNvPr id="450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B18595-0CF0-EF40-8975-4EDFDD275042}" type="slidenum">
              <a:rPr lang="en-US" altLang="en-US" sz="1200">
                <a:solidFill>
                  <a:srgbClr val="FFFFFF"/>
                </a:solidFill>
              </a:rPr>
              <a:pPr>
                <a:lnSpc>
                  <a:spcPct val="80000"/>
                </a:lnSpc>
              </a:pPr>
              <a:t>15</a:t>
            </a:fld>
            <a:endParaRPr lang="en-US" altLang="en-US" sz="1200">
              <a:solidFill>
                <a:srgbClr val="FFFFFF"/>
              </a:solidFill>
            </a:endParaRPr>
          </a:p>
        </p:txBody>
      </p:sp>
      <p:sp>
        <p:nvSpPr>
          <p:cNvPr id="9" name="TextBox 8"/>
          <p:cNvSpPr txBox="1"/>
          <p:nvPr/>
        </p:nvSpPr>
        <p:spPr>
          <a:xfrm>
            <a:off x="3124200" y="6019800"/>
            <a:ext cx="3347391" cy="461665"/>
          </a:xfrm>
          <a:prstGeom prst="rect">
            <a:avLst/>
          </a:prstGeom>
          <a:noFill/>
        </p:spPr>
        <p:txBody>
          <a:bodyPr wrap="none" rtlCol="0">
            <a:spAutoFit/>
          </a:bodyPr>
          <a:lstStyle/>
          <a:p>
            <a:r>
              <a:rPr lang="en-US" dirty="0"/>
              <a:t>US firms in January 2022</a:t>
            </a:r>
          </a:p>
        </p:txBody>
      </p:sp>
      <p:graphicFrame>
        <p:nvGraphicFramePr>
          <p:cNvPr id="6" name="Content Placeholder 5">
            <a:extLst>
              <a:ext uri="{FF2B5EF4-FFF2-40B4-BE49-F238E27FC236}">
                <a16:creationId xmlns:a16="http://schemas.microsoft.com/office/drawing/2014/main" id="{A9DC2A04-E68B-934A-AA90-C928784E1D13}"/>
              </a:ext>
            </a:extLst>
          </p:cNvPr>
          <p:cNvGraphicFramePr>
            <a:graphicFrameLocks noGrp="1"/>
          </p:cNvGraphicFramePr>
          <p:nvPr>
            <p:ph sz="quarter" idx="1"/>
            <p:extLst>
              <p:ext uri="{D42A27DB-BD31-4B8C-83A1-F6EECF244321}">
                <p14:modId xmlns:p14="http://schemas.microsoft.com/office/powerpoint/2010/main" val="2185739190"/>
              </p:ext>
            </p:extLst>
          </p:nvPr>
        </p:nvGraphicFramePr>
        <p:xfrm>
          <a:off x="838200" y="1828800"/>
          <a:ext cx="7543800" cy="3733800"/>
        </p:xfrm>
        <a:graphic>
          <a:graphicData uri="http://schemas.openxmlformats.org/drawingml/2006/table">
            <a:tbl>
              <a:tblPr>
                <a:tableStyleId>{5C22544A-7EE6-4342-B048-85BDC9FD1C3A}</a:tableStyleId>
              </a:tblPr>
              <a:tblGrid>
                <a:gridCol w="2147719">
                  <a:extLst>
                    <a:ext uri="{9D8B030D-6E8A-4147-A177-3AD203B41FA5}">
                      <a16:colId xmlns:a16="http://schemas.microsoft.com/office/drawing/2014/main" val="4260551895"/>
                    </a:ext>
                  </a:extLst>
                </a:gridCol>
                <a:gridCol w="1772720">
                  <a:extLst>
                    <a:ext uri="{9D8B030D-6E8A-4147-A177-3AD203B41FA5}">
                      <a16:colId xmlns:a16="http://schemas.microsoft.com/office/drawing/2014/main" val="1359444035"/>
                    </a:ext>
                  </a:extLst>
                </a:gridCol>
                <a:gridCol w="1753239">
                  <a:extLst>
                    <a:ext uri="{9D8B030D-6E8A-4147-A177-3AD203B41FA5}">
                      <a16:colId xmlns:a16="http://schemas.microsoft.com/office/drawing/2014/main" val="3559211790"/>
                    </a:ext>
                  </a:extLst>
                </a:gridCol>
                <a:gridCol w="1870122">
                  <a:extLst>
                    <a:ext uri="{9D8B030D-6E8A-4147-A177-3AD203B41FA5}">
                      <a16:colId xmlns:a16="http://schemas.microsoft.com/office/drawing/2014/main" val="2318122149"/>
                    </a:ext>
                  </a:extLst>
                </a:gridCol>
              </a:tblGrid>
              <a:tr h="466725">
                <a:tc>
                  <a:txBody>
                    <a:bodyPr/>
                    <a:lstStyle/>
                    <a:p>
                      <a:pPr algn="l" fontAlgn="ctr"/>
                      <a:endParaRPr lang="en-US" sz="2000" b="1" i="0" u="none" strike="noStrike" dirty="0">
                        <a:solidFill>
                          <a:srgbClr val="FFFFFF"/>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Current PE</a:t>
                      </a:r>
                      <a:endParaRPr lang="en-US" sz="2000" b="1" i="0" u="none" strike="noStrike">
                        <a:solidFill>
                          <a:srgbClr val="FFFFFF"/>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Trailing PE</a:t>
                      </a:r>
                      <a:endParaRPr lang="en-US" sz="2000" b="1" i="0" u="none" strike="noStrike">
                        <a:solidFill>
                          <a:srgbClr val="FFFFFF"/>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Forward PE</a:t>
                      </a:r>
                      <a:endParaRPr lang="en-US" sz="2000" b="1" i="0" u="none" strike="noStrike">
                        <a:solidFill>
                          <a:srgbClr val="FFFFFF"/>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4613169"/>
                  </a:ext>
                </a:extLst>
              </a:tr>
              <a:tr h="466725">
                <a:tc>
                  <a:txBody>
                    <a:bodyPr/>
                    <a:lstStyle/>
                    <a:p>
                      <a:pPr algn="l" fontAlgn="ctr"/>
                      <a:r>
                        <a:rPr lang="en-US" sz="2000" u="none" strike="noStrike">
                          <a:effectLst/>
                        </a:rPr>
                        <a:t>Number of firms</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7229</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7229</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7229</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541043"/>
                  </a:ext>
                </a:extLst>
              </a:tr>
              <a:tr h="466725">
                <a:tc>
                  <a:txBody>
                    <a:bodyPr/>
                    <a:lstStyle/>
                    <a:p>
                      <a:pPr algn="l" fontAlgn="ctr"/>
                      <a:r>
                        <a:rPr lang="en-US" sz="2000" u="none" strike="noStrike">
                          <a:effectLst/>
                        </a:rPr>
                        <a:t>Firms with PE</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dirty="0">
                          <a:effectLst/>
                        </a:rPr>
                        <a:t>2592</a:t>
                      </a:r>
                      <a:endParaRPr lang="en-US" sz="20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2940</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2506</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8480556"/>
                  </a:ext>
                </a:extLst>
              </a:tr>
              <a:tr h="466725">
                <a:tc>
                  <a:txBody>
                    <a:bodyPr/>
                    <a:lstStyle/>
                    <a:p>
                      <a:pPr algn="l" fontAlgn="ctr"/>
                      <a:r>
                        <a:rPr lang="en-US" sz="2000" u="none" strike="noStrike">
                          <a:effectLst/>
                        </a:rPr>
                        <a:t>Average</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90.90</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88.56</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61.25</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412196"/>
                  </a:ext>
                </a:extLst>
              </a:tr>
              <a:tr h="466725">
                <a:tc>
                  <a:txBody>
                    <a:bodyPr/>
                    <a:lstStyle/>
                    <a:p>
                      <a:pPr algn="l" fontAlgn="ctr"/>
                      <a:r>
                        <a:rPr lang="en-US" sz="2000" u="none" strike="noStrike">
                          <a:effectLst/>
                        </a:rPr>
                        <a:t>First Quartile</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13.09</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dirty="0">
                          <a:effectLst/>
                        </a:rPr>
                        <a:t>9.53</a:t>
                      </a:r>
                      <a:endParaRPr lang="en-US" sz="20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11.53</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4747084"/>
                  </a:ext>
                </a:extLst>
              </a:tr>
              <a:tr h="466725">
                <a:tc>
                  <a:txBody>
                    <a:bodyPr/>
                    <a:lstStyle/>
                    <a:p>
                      <a:pPr algn="l" fontAlgn="ctr"/>
                      <a:r>
                        <a:rPr lang="en-US" sz="2000" u="none" strike="noStrike">
                          <a:effectLst/>
                        </a:rPr>
                        <a:t>Median</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13.09</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dirty="0">
                          <a:effectLst/>
                        </a:rPr>
                        <a:t>9.53</a:t>
                      </a:r>
                      <a:endParaRPr lang="en-US" sz="20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dirty="0">
                          <a:effectLst/>
                        </a:rPr>
                        <a:t>11.53</a:t>
                      </a:r>
                      <a:endParaRPr lang="en-US" sz="20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436713"/>
                  </a:ext>
                </a:extLst>
              </a:tr>
              <a:tr h="466725">
                <a:tc>
                  <a:txBody>
                    <a:bodyPr/>
                    <a:lstStyle/>
                    <a:p>
                      <a:pPr algn="l" fontAlgn="ctr"/>
                      <a:r>
                        <a:rPr lang="en-US" sz="2000" u="none" strike="noStrike">
                          <a:effectLst/>
                        </a:rPr>
                        <a:t>Third Quartile</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35.84</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35.84</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dirty="0">
                          <a:effectLst/>
                        </a:rPr>
                        <a:t>31.84</a:t>
                      </a:r>
                      <a:endParaRPr lang="en-US" sz="20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472589"/>
                  </a:ext>
                </a:extLst>
              </a:tr>
              <a:tr h="466725">
                <a:tc>
                  <a:txBody>
                    <a:bodyPr/>
                    <a:lstStyle/>
                    <a:p>
                      <a:pPr algn="l" fontAlgn="ctr"/>
                      <a:r>
                        <a:rPr lang="en-US" sz="2000" u="none" strike="noStrike">
                          <a:effectLst/>
                        </a:rPr>
                        <a:t>Maximum</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37557.14</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a:effectLst/>
                        </a:rPr>
                        <a:t>25357.78</a:t>
                      </a:r>
                      <a:endParaRPr lang="en-US" sz="20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dirty="0">
                          <a:effectLst/>
                        </a:rPr>
                        <a:t>41290.00</a:t>
                      </a:r>
                      <a:endParaRPr lang="en-US" sz="20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9042108"/>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sz="2800" dirty="0">
                <a:ea typeface="+mj-ea"/>
                <a:cs typeface="+mj-cs"/>
              </a:rPr>
              <a:t>3. Markets have a lot in common : Comparing Global PEs</a:t>
            </a: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EB80A482-9D00-8042-9E98-351D7A2B5BDD}" type="slidenum">
              <a:rPr lang="en-US"/>
              <a:pPr>
                <a:defRPr/>
              </a:pPr>
              <a:t>16</a:t>
            </a:fld>
            <a:endParaRPr lang="en-US" dirty="0"/>
          </a:p>
        </p:txBody>
      </p:sp>
      <p:pic>
        <p:nvPicPr>
          <p:cNvPr id="6" name="Picture 5">
            <a:extLst>
              <a:ext uri="{FF2B5EF4-FFF2-40B4-BE49-F238E27FC236}">
                <a16:creationId xmlns:a16="http://schemas.microsoft.com/office/drawing/2014/main" id="{903D2F50-9C1B-E748-88EB-352E8DF1FF72}"/>
              </a:ext>
            </a:extLst>
          </p:cNvPr>
          <p:cNvPicPr>
            <a:picLocks noChangeAspect="1"/>
          </p:cNvPicPr>
          <p:nvPr/>
        </p:nvPicPr>
        <p:blipFill>
          <a:blip r:embed="rId3"/>
          <a:stretch>
            <a:fillRect/>
          </a:stretch>
        </p:blipFill>
        <p:spPr>
          <a:xfrm>
            <a:off x="3849057" y="2072965"/>
            <a:ext cx="4540250" cy="1775135"/>
          </a:xfrm>
          <a:prstGeom prst="rect">
            <a:avLst/>
          </a:prstGeom>
        </p:spPr>
      </p:pic>
      <p:graphicFrame>
        <p:nvGraphicFramePr>
          <p:cNvPr id="14" name="Content Placeholder 13">
            <a:extLst>
              <a:ext uri="{FF2B5EF4-FFF2-40B4-BE49-F238E27FC236}">
                <a16:creationId xmlns:a16="http://schemas.microsoft.com/office/drawing/2014/main" id="{F91F1C81-FAC5-1247-B53B-97437D744125}"/>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50874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3a. And the differences are sometimes revealing…</a:t>
            </a:r>
            <a:br>
              <a:rPr lang="en-US" altLang="en-US" sz="3200">
                <a:ea typeface="ＭＳ Ｐゴシック" charset="-128"/>
              </a:rPr>
            </a:br>
            <a:r>
              <a:rPr lang="en-US" altLang="en-US" sz="3200">
                <a:ea typeface="ＭＳ Ｐゴシック" charset="-128"/>
              </a:rPr>
              <a:t>Price to Book Ratios across globe – January 2013</a:t>
            </a:r>
          </a:p>
        </p:txBody>
      </p:sp>
      <p:pic>
        <p:nvPicPr>
          <p:cNvPr id="4915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pic>
        <p:nvPicPr>
          <p:cNvPr id="4915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209800"/>
            <a:ext cx="3898900"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3E29F-EDEA-4F42-BF1A-94DE8685726D}" type="slidenum">
              <a:rPr lang="en-US" altLang="en-US" sz="1200">
                <a:solidFill>
                  <a:srgbClr val="FFFFFF"/>
                </a:solidFill>
              </a:rPr>
              <a:pPr>
                <a:lnSpc>
                  <a:spcPct val="80000"/>
                </a:lnSpc>
              </a:pPr>
              <a:t>17</a:t>
            </a:fld>
            <a:endParaRPr lang="en-US" altLang="en-US" sz="1200">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4. Simplistic rules almost always break down…6 times EBITDA was not cheap in 2010… </a:t>
            </a:r>
          </a:p>
        </p:txBody>
      </p:sp>
      <p:pic>
        <p:nvPicPr>
          <p:cNvPr id="5120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F3F80D-CA88-3447-BF88-6BA851F0F5E9}" type="slidenum">
              <a:rPr lang="en-US" altLang="en-US" sz="1200">
                <a:solidFill>
                  <a:srgbClr val="FFFFFF"/>
                </a:solidFill>
              </a:rPr>
              <a:pPr>
                <a:lnSpc>
                  <a:spcPct val="80000"/>
                </a:lnSpc>
              </a:pPr>
              <a:t>18</a:t>
            </a:fld>
            <a:endParaRPr lang="en-US" altLang="en-US" sz="12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But it may be in 2022, unless you in Japan or Russia…</a:t>
            </a:r>
          </a:p>
        </p:txBody>
      </p:sp>
      <p:sp>
        <p:nvSpPr>
          <p:cNvPr id="51202"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ADB31A79-CF36-784E-969B-CF4A4C1772A9}" type="slidenum">
              <a:rPr lang="en-US"/>
              <a:pPr>
                <a:defRPr/>
              </a:pPr>
              <a:t>19</a:t>
            </a:fld>
            <a:endParaRPr lang="en-US" dirty="0"/>
          </a:p>
        </p:txBody>
      </p:sp>
      <p:graphicFrame>
        <p:nvGraphicFramePr>
          <p:cNvPr id="12" name="Content Placeholder 11">
            <a:extLst>
              <a:ext uri="{FF2B5EF4-FFF2-40B4-BE49-F238E27FC236}">
                <a16:creationId xmlns:a16="http://schemas.microsoft.com/office/drawing/2014/main" id="{6AECF3D6-56A9-D646-AE8D-BDF599D2ADEF}"/>
              </a:ext>
            </a:extLst>
          </p:cNvPr>
          <p:cNvGraphicFramePr>
            <a:graphicFrameLocks noGrp="1"/>
          </p:cNvGraphicFramePr>
          <p:nvPr>
            <p:ph sz="quarter" idx="1"/>
            <p:extLst>
              <p:ext uri="{D42A27DB-BD31-4B8C-83A1-F6EECF244321}">
                <p14:modId xmlns:p14="http://schemas.microsoft.com/office/powerpoint/2010/main" val="3258173975"/>
              </p:ext>
            </p:extLst>
          </p:nvPr>
        </p:nvGraphicFramePr>
        <p:xfrm>
          <a:off x="495299" y="1600200"/>
          <a:ext cx="8270875" cy="4724400"/>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9">
            <a:extLst>
              <a:ext uri="{FF2B5EF4-FFF2-40B4-BE49-F238E27FC236}">
                <a16:creationId xmlns:a16="http://schemas.microsoft.com/office/drawing/2014/main" id="{5F195F98-D167-0345-BD0D-425EE9D1145A}"/>
              </a:ext>
            </a:extLst>
          </p:cNvPr>
          <p:cNvPicPr>
            <a:picLocks noChangeAspect="1"/>
          </p:cNvPicPr>
          <p:nvPr/>
        </p:nvPicPr>
        <p:blipFill>
          <a:blip r:embed="rId4"/>
          <a:stretch>
            <a:fillRect/>
          </a:stretch>
        </p:blipFill>
        <p:spPr>
          <a:xfrm>
            <a:off x="4559474" y="2015647"/>
            <a:ext cx="3848100" cy="1447800"/>
          </a:xfrm>
          <a:prstGeom prst="rect">
            <a:avLst/>
          </a:prstGeom>
        </p:spPr>
      </p:pic>
    </p:spTree>
    <p:extLst>
      <p:ext uri="{BB962C8B-B14F-4D97-AF65-F5344CB8AC3E}">
        <p14:creationId xmlns:p14="http://schemas.microsoft.com/office/powerpoint/2010/main" val="105722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Analytical Tests</a:t>
            </a:r>
          </a:p>
        </p:txBody>
      </p:sp>
      <p:sp>
        <p:nvSpPr>
          <p:cNvPr id="55298"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What are the fundamentals that determine and drive these multiples?</a:t>
            </a:r>
          </a:p>
          <a:p>
            <a:pPr lvl="1" eaLnBrk="1" hangingPunct="1"/>
            <a:r>
              <a:rPr lang="en-US" altLang="en-US" sz="2000" dirty="0">
                <a:ea typeface="ＭＳ Ｐゴシック" charset="-128"/>
              </a:rPr>
              <a:t>Proposition 2: Embedded in every multiple are all of the variables that drive every discounted cash flow valuation - growth, risk and cash flow patterns.</a:t>
            </a:r>
          </a:p>
          <a:p>
            <a:pPr eaLnBrk="1" hangingPunct="1"/>
            <a:r>
              <a:rPr lang="en-US" altLang="en-US" sz="2400" dirty="0">
                <a:ea typeface="ＭＳ Ｐゴシック" charset="-128"/>
              </a:rPr>
              <a:t>How do changes in these fundamentals change the multiple?</a:t>
            </a:r>
          </a:p>
          <a:p>
            <a:pPr lvl="1" eaLnBrk="1" hangingPunct="1"/>
            <a:r>
              <a:rPr lang="en-US" altLang="en-US" sz="2000" dirty="0">
                <a:ea typeface="ＭＳ Ｐゴシック" charset="-128"/>
              </a:rPr>
              <a:t>The relationship between a fundamental (like growth) and a multiple (such as PE) is almost never linear. </a:t>
            </a:r>
          </a:p>
          <a:p>
            <a:pPr lvl="1" eaLnBrk="1" hangingPunct="1"/>
            <a:r>
              <a:rPr lang="en-US" altLang="en-US" sz="2000" dirty="0">
                <a:ea typeface="ＭＳ Ｐゴシック" charset="-128"/>
              </a:rPr>
              <a:t>Proposition 3: It is impossible to properly compare firms on a multiple, if we do not know how fundamentals and the multiple move.</a:t>
            </a:r>
          </a:p>
        </p:txBody>
      </p:sp>
      <p:sp>
        <p:nvSpPr>
          <p:cNvPr id="55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2736B8-FE67-8B48-9A73-BE09294DBB6F}" type="slidenum">
              <a:rPr lang="en-US" altLang="en-US" sz="1200">
                <a:solidFill>
                  <a:srgbClr val="FFFFFF"/>
                </a:solidFill>
              </a:rPr>
              <a:pPr>
                <a:lnSpc>
                  <a:spcPct val="80000"/>
                </a:lnSpc>
              </a:pPr>
              <a:t>20</a:t>
            </a:fld>
            <a:endParaRPr lang="en-US" altLang="en-US" sz="1200">
              <a:solidFill>
                <a:srgbClr val="FFFFFF"/>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A Simple Analytical device</a:t>
            </a:r>
          </a:p>
        </p:txBody>
      </p:sp>
      <p:sp>
        <p:nvSpPr>
          <p:cNvPr id="573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EFA733-8D93-F046-AF76-D03D15B4E7FF}" type="slidenum">
              <a:rPr lang="en-US" altLang="en-US" sz="1200">
                <a:solidFill>
                  <a:srgbClr val="FFFFFF"/>
                </a:solidFill>
              </a:rPr>
              <a:pPr>
                <a:lnSpc>
                  <a:spcPct val="80000"/>
                </a:lnSpc>
              </a:pPr>
              <a:t>21</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9F2FF03B-BF0A-9243-9318-F4CDF8D84A89}"/>
              </a:ext>
            </a:extLst>
          </p:cNvPr>
          <p:cNvPicPr>
            <a:picLocks noGrp="1" noChangeAspect="1"/>
          </p:cNvPicPr>
          <p:nvPr>
            <p:ph sz="quarter" idx="1"/>
          </p:nvPr>
        </p:nvPicPr>
        <p:blipFill>
          <a:blip r:embed="rId3"/>
          <a:stretch>
            <a:fillRect/>
          </a:stretch>
        </p:blipFill>
        <p:spPr>
          <a:xfrm>
            <a:off x="533401" y="2057400"/>
            <a:ext cx="7971692" cy="3733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 PE Ratios</a:t>
            </a:r>
          </a:p>
        </p:txBody>
      </p:sp>
      <p:sp>
        <p:nvSpPr>
          <p:cNvPr id="419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To understand the fundamentals, start with a basic equity discounted cash flow model. </a:t>
            </a:r>
          </a:p>
          <a:p>
            <a:pPr marL="640080" lvl="1" indent="-274320" eaLnBrk="1" fontAlgn="auto" hangingPunct="1">
              <a:spcAft>
                <a:spcPts val="0"/>
              </a:spcAft>
              <a:buFont typeface="Wingdings 2"/>
              <a:buChar char=""/>
              <a:defRPr/>
            </a:pPr>
            <a:r>
              <a:rPr lang="en-US" dirty="0">
                <a:ea typeface="+mn-ea"/>
              </a:rPr>
              <a:t>With the dividend discount model,</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dirty="0">
                <a:ea typeface="+mn-ea"/>
              </a:rPr>
              <a:t>Dividing both sides by the current earnings per share,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dirty="0">
                <a:ea typeface="+mn-ea"/>
              </a:rPr>
              <a:t>If this had been a FCFE Model,</a:t>
            </a:r>
          </a:p>
          <a:p>
            <a:pPr marL="0" indent="0" eaLnBrk="1" fontAlgn="auto" hangingPunct="1">
              <a:spcAft>
                <a:spcPts val="0"/>
              </a:spcAft>
              <a:buFont typeface="Wingdings"/>
              <a:buNone/>
              <a:defRPr/>
            </a:pPr>
            <a:r>
              <a:rPr lang="en-US" dirty="0">
                <a:ea typeface="+mn-ea"/>
                <a:cs typeface="+mn-cs"/>
              </a:rPr>
              <a:t> </a:t>
            </a:r>
          </a:p>
        </p:txBody>
      </p:sp>
      <p:graphicFrame>
        <p:nvGraphicFramePr>
          <p:cNvPr id="58371" name="Object 2"/>
          <p:cNvGraphicFramePr>
            <a:graphicFrameLocks/>
          </p:cNvGraphicFramePr>
          <p:nvPr/>
        </p:nvGraphicFramePr>
        <p:xfrm>
          <a:off x="3657600" y="2819400"/>
          <a:ext cx="1079500" cy="665163"/>
        </p:xfrm>
        <a:graphic>
          <a:graphicData uri="http://schemas.openxmlformats.org/presentationml/2006/ole">
            <mc:AlternateContent xmlns:mc="http://schemas.openxmlformats.org/markup-compatibility/2006">
              <mc:Choice xmlns:v="urn:schemas-microsoft-com:vml" Requires="v">
                <p:oleObj spid="_x0000_s58857" name="Equation" r:id="rId4" imgW="876300" imgH="546100" progId="Equation.3">
                  <p:embed/>
                </p:oleObj>
              </mc:Choice>
              <mc:Fallback>
                <p:oleObj name="Equation" r:id="rId4" imgW="876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819400"/>
                        <a:ext cx="1079500"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2" name="Object 3"/>
          <p:cNvGraphicFramePr>
            <a:graphicFrameLocks/>
          </p:cNvGraphicFramePr>
          <p:nvPr/>
        </p:nvGraphicFramePr>
        <p:xfrm>
          <a:off x="2868613" y="4175125"/>
          <a:ext cx="3603625" cy="744538"/>
        </p:xfrm>
        <a:graphic>
          <a:graphicData uri="http://schemas.openxmlformats.org/presentationml/2006/ole">
            <mc:AlternateContent xmlns:mc="http://schemas.openxmlformats.org/markup-compatibility/2006">
              <mc:Choice xmlns:v="urn:schemas-microsoft-com:vml" Requires="v">
                <p:oleObj spid="_x0000_s58858" name="Equation" r:id="rId6" imgW="2895600" imgH="609600" progId="Equation.3">
                  <p:embed/>
                </p:oleObj>
              </mc:Choice>
              <mc:Fallback>
                <p:oleObj name="Equation" r:id="rId6" imgW="2895600" imgH="6096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8613" y="4175125"/>
                        <a:ext cx="3603625" cy="744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3" name="Object 4"/>
          <p:cNvGraphicFramePr>
            <a:graphicFrameLocks/>
          </p:cNvGraphicFramePr>
          <p:nvPr/>
        </p:nvGraphicFramePr>
        <p:xfrm>
          <a:off x="4191000" y="5257800"/>
          <a:ext cx="1257300" cy="669925"/>
        </p:xfrm>
        <a:graphic>
          <a:graphicData uri="http://schemas.openxmlformats.org/presentationml/2006/ole">
            <mc:AlternateContent xmlns:mc="http://schemas.openxmlformats.org/markup-compatibility/2006">
              <mc:Choice xmlns:v="urn:schemas-microsoft-com:vml" Requires="v">
                <p:oleObj spid="_x0000_s58859" name="Equation" r:id="rId8" imgW="1003300" imgH="546100" progId="Equation.3">
                  <p:embed/>
                </p:oleObj>
              </mc:Choice>
              <mc:Fallback>
                <p:oleObj name="Equation" r:id="rId8" imgW="10033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91000" y="5257800"/>
                        <a:ext cx="1257300" cy="669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4" name="Object 5"/>
          <p:cNvGraphicFramePr>
            <a:graphicFrameLocks/>
          </p:cNvGraphicFramePr>
          <p:nvPr/>
        </p:nvGraphicFramePr>
        <p:xfrm>
          <a:off x="2871788" y="5918200"/>
          <a:ext cx="3959225" cy="752475"/>
        </p:xfrm>
        <a:graphic>
          <a:graphicData uri="http://schemas.openxmlformats.org/presentationml/2006/ole">
            <mc:AlternateContent xmlns:mc="http://schemas.openxmlformats.org/markup-compatibility/2006">
              <mc:Choice xmlns:v="urn:schemas-microsoft-com:vml" Requires="v">
                <p:oleObj spid="_x0000_s58860" name="Equation" r:id="rId10" imgW="3225800" imgH="609600" progId="Equation.3">
                  <p:embed/>
                </p:oleObj>
              </mc:Choice>
              <mc:Fallback>
                <p:oleObj name="Equation" r:id="rId10" imgW="3225800" imgH="6096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71788" y="5918200"/>
                        <a:ext cx="3959225" cy="752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23B824-D918-E741-BAD7-886C24AA450D}" type="slidenum">
              <a:rPr lang="en-US" altLang="en-US" sz="1200">
                <a:solidFill>
                  <a:srgbClr val="FFFFFF"/>
                </a:solidFill>
              </a:rPr>
              <a:pPr>
                <a:lnSpc>
                  <a:spcPct val="80000"/>
                </a:lnSpc>
              </a:pPr>
              <a:t>22</a:t>
            </a:fld>
            <a:endParaRPr lang="en-US" altLang="en-US" sz="1200">
              <a:solidFill>
                <a:srgbClr val="FFFFFF"/>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Using the Fundamental Model to Estimate PE For a High Growth Firm</a:t>
            </a:r>
          </a:p>
        </p:txBody>
      </p:sp>
      <p:sp>
        <p:nvSpPr>
          <p:cNvPr id="4403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The price-earnings ratio for a high growth firm can also be related to fundamentals. In the special case of the two-stage dividend discount model, this relationship can be made explicit fairly simply: </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640080" lvl="1" indent="-274320" eaLnBrk="1" fontAlgn="auto" hangingPunct="1">
              <a:spcAft>
                <a:spcPts val="0"/>
              </a:spcAft>
              <a:buFont typeface="Wingdings 2"/>
              <a:buChar char=""/>
              <a:defRPr/>
            </a:pPr>
            <a:r>
              <a:rPr lang="en-US" dirty="0">
                <a:ea typeface="+mn-ea"/>
              </a:rPr>
              <a:t>For a firm that does not pay what it can afford to in dividends, substitute FCFE/Earnings for the payout ratio.</a:t>
            </a:r>
          </a:p>
          <a:p>
            <a:pPr marL="320040" indent="-320040" eaLnBrk="1" fontAlgn="auto" hangingPunct="1">
              <a:spcAft>
                <a:spcPts val="0"/>
              </a:spcAft>
              <a:buFont typeface="Wingdings"/>
              <a:buChar char=""/>
              <a:defRPr/>
            </a:pPr>
            <a:r>
              <a:rPr lang="en-US" sz="2400" dirty="0">
                <a:ea typeface="+mn-ea"/>
                <a:cs typeface="+mn-cs"/>
              </a:rPr>
              <a:t>Dividing both sides by the earnings per share:</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60419" name="Object 2"/>
          <p:cNvGraphicFramePr>
            <a:graphicFrameLocks/>
          </p:cNvGraphicFramePr>
          <p:nvPr/>
        </p:nvGraphicFramePr>
        <p:xfrm>
          <a:off x="1143000" y="3276600"/>
          <a:ext cx="6767513" cy="863600"/>
        </p:xfrm>
        <a:graphic>
          <a:graphicData uri="http://schemas.openxmlformats.org/presentationml/2006/ole">
            <mc:AlternateContent xmlns:mc="http://schemas.openxmlformats.org/markup-compatibility/2006">
              <mc:Choice xmlns:v="urn:schemas-microsoft-com:vml" Requires="v">
                <p:oleObj spid="_x0000_s60669"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2766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0" name="Object 3"/>
          <p:cNvGraphicFramePr>
            <a:graphicFrameLocks/>
          </p:cNvGraphicFramePr>
          <p:nvPr/>
        </p:nvGraphicFramePr>
        <p:xfrm>
          <a:off x="2209800" y="5334000"/>
          <a:ext cx="5080000" cy="660400"/>
        </p:xfrm>
        <a:graphic>
          <a:graphicData uri="http://schemas.openxmlformats.org/presentationml/2006/ole">
            <mc:AlternateContent xmlns:mc="http://schemas.openxmlformats.org/markup-compatibility/2006">
              <mc:Choice xmlns:v="urn:schemas-microsoft-com:vml" Requires="v">
                <p:oleObj spid="_x0000_s60670" name="Document" r:id="rId6" imgW="5092700" imgH="673100" progId="Word.Document.8">
                  <p:embed/>
                </p:oleObj>
              </mc:Choice>
              <mc:Fallback>
                <p:oleObj name="Document" r:id="rId6" imgW="5092700" imgH="673100" progId="Word.Document.8">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5334000"/>
                        <a:ext cx="5080000" cy="660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9BB169-71C1-BB48-9F08-607BD46BC528}" type="slidenum">
              <a:rPr lang="en-US" altLang="en-US" sz="1200">
                <a:solidFill>
                  <a:srgbClr val="FFFFFF"/>
                </a:solidFill>
              </a:rPr>
              <a:pPr>
                <a:lnSpc>
                  <a:spcPct val="80000"/>
                </a:lnSpc>
              </a:pPr>
              <a:t>23</a:t>
            </a:fld>
            <a:endParaRPr lang="en-US" altLang="en-US" sz="1200">
              <a:solidFill>
                <a:srgbClr val="FFFFFF"/>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 ratio for a firm which has the following characteristics:</a:t>
            </a:r>
          </a:p>
          <a:p>
            <a:pPr marL="0" indent="0" eaLnBrk="1" fontAlgn="auto" hangingPunct="1">
              <a:spcAft>
                <a:spcPts val="0"/>
              </a:spcAft>
              <a:buFont typeface="Wingdings"/>
              <a:buNone/>
              <a:defRPr/>
            </a:pPr>
            <a:r>
              <a:rPr lang="en-US" sz="1800" i="1" dirty="0">
                <a:ea typeface="+mn-ea"/>
                <a:cs typeface="+mn-cs"/>
              </a:rPr>
              <a:t>Variable			High Growth 	Stable Growth</a:t>
            </a:r>
          </a:p>
          <a:p>
            <a:pPr marL="0" indent="0" eaLnBrk="1" fontAlgn="auto" hangingPunct="1">
              <a:spcAft>
                <a:spcPts val="0"/>
              </a:spcAft>
              <a:buFont typeface="Wingdings"/>
              <a:buNone/>
              <a:defRPr/>
            </a:pPr>
            <a:r>
              <a:rPr lang="en-US" sz="1800" dirty="0">
                <a:ea typeface="+mn-ea"/>
                <a:cs typeface="+mn-cs"/>
              </a:rPr>
              <a:t>Expected Growth Rate	15%		1.5%</a:t>
            </a:r>
          </a:p>
          <a:p>
            <a:pPr marL="0" indent="0" eaLnBrk="1" fontAlgn="auto" hangingPunct="1">
              <a:spcAft>
                <a:spcPts val="0"/>
              </a:spcAft>
              <a:buFont typeface="Wingdings"/>
              <a:buNone/>
              <a:defRPr/>
            </a:pPr>
            <a:r>
              <a:rPr lang="en-US" sz="1800" dirty="0">
                <a:ea typeface="+mn-ea"/>
                <a:cs typeface="+mn-cs"/>
              </a:rPr>
              <a:t>Payout Ratio		25%		92.5%  (based on ROE = 20%)</a:t>
            </a:r>
          </a:p>
          <a:p>
            <a:pPr marL="0" indent="0" eaLnBrk="1" fontAlgn="auto" hangingPunct="1">
              <a:spcAft>
                <a:spcPts val="0"/>
              </a:spcAft>
              <a:buFont typeface="Wingdings"/>
              <a:buNone/>
              <a:defRPr/>
            </a:pPr>
            <a:r>
              <a:rPr lang="en-US" sz="1800" dirty="0">
                <a:ea typeface="+mn-ea"/>
                <a:cs typeface="+mn-cs"/>
              </a:rPr>
              <a:t>Beta			1.00		1.00</a:t>
            </a:r>
          </a:p>
          <a:p>
            <a:pPr marL="0" indent="0" eaLnBrk="1" fontAlgn="auto" hangingPunct="1">
              <a:spcAft>
                <a:spcPts val="0"/>
              </a:spcAft>
              <a:buFont typeface="Wingdings"/>
              <a:buNone/>
              <a:defRPr/>
            </a:pPr>
            <a:r>
              <a:rPr lang="en-US" sz="1800" dirty="0">
                <a:ea typeface="+mn-ea"/>
                <a:cs typeface="+mn-cs"/>
              </a:rPr>
              <a:t>Number of years		5 years		Forever after year 5</a:t>
            </a:r>
          </a:p>
          <a:p>
            <a:pPr marL="320040" indent="-320040" eaLnBrk="1" fontAlgn="auto" hangingPunct="1">
              <a:spcAft>
                <a:spcPts val="0"/>
              </a:spcAft>
              <a:buFont typeface="Wingdings"/>
              <a:buChar char=""/>
              <a:defRPr/>
            </a:pPr>
            <a:r>
              <a:rPr lang="en-US" sz="1800" dirty="0"/>
              <a:t>Riskfree rate = Treasury Bond Rate = 1.5%, ERP = 5%		</a:t>
            </a:r>
          </a:p>
          <a:p>
            <a:pPr marL="320040" indent="-320040" eaLnBrk="1" fontAlgn="auto" hangingPunct="1">
              <a:spcAft>
                <a:spcPts val="0"/>
              </a:spcAft>
              <a:buFont typeface="Wingdings"/>
              <a:buChar char=""/>
              <a:defRPr/>
            </a:pPr>
            <a:r>
              <a:rPr lang="en-US" sz="1800" dirty="0"/>
              <a:t>Required rate of return = 1.5% + 1(5%)= 6.5%</a:t>
            </a:r>
          </a:p>
          <a:p>
            <a:pPr marL="0" indent="0" eaLnBrk="1" fontAlgn="auto" hangingPunct="1">
              <a:spcAft>
                <a:spcPts val="0"/>
              </a:spcAft>
              <a:buFont typeface="Wingdings"/>
              <a:buNone/>
              <a:defRPr/>
            </a:pPr>
            <a:endParaRPr lang="en-US" sz="2000" dirty="0">
              <a:ea typeface="+mn-ea"/>
              <a:cs typeface="+mn-cs"/>
            </a:endParaRPr>
          </a:p>
        </p:txBody>
      </p:sp>
      <p:sp>
        <p:nvSpPr>
          <p:cNvPr id="62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C51B1B-13C0-B847-A834-22CCEC05058B}" type="slidenum">
              <a:rPr lang="en-US" altLang="en-US" sz="1200">
                <a:solidFill>
                  <a:srgbClr val="FFFFFF"/>
                </a:solidFill>
              </a:rPr>
              <a:pPr>
                <a:lnSpc>
                  <a:spcPct val="80000"/>
                </a:lnSpc>
              </a:pPr>
              <a:t>24</a:t>
            </a:fld>
            <a:endParaRPr lang="en-US" altLang="en-US" sz="1200">
              <a:solidFill>
                <a:srgbClr val="FFFFFF"/>
              </a:solidFill>
            </a:endParaRP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962282F1-30D1-DE47-A9F8-7BE04451DF39}"/>
                  </a:ext>
                </a:extLst>
              </p:cNvPr>
              <p:cNvSpPr/>
              <p:nvPr/>
            </p:nvSpPr>
            <p:spPr>
              <a:xfrm>
                <a:off x="914400" y="4953000"/>
                <a:ext cx="7851775" cy="91659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a:latin typeface="Cambria Math" panose="02040503050406030204" pitchFamily="18" charset="0"/>
                        </a:rPr>
                        <m:t>𝑃𝐸</m:t>
                      </m:r>
                      <m:r>
                        <a:rPr lang="en-US" sz="1800" i="0">
                          <a:latin typeface="Cambria Math" panose="02040503050406030204" pitchFamily="18" charset="0"/>
                        </a:rPr>
                        <m:t>= </m:t>
                      </m:r>
                      <m:f>
                        <m:fPr>
                          <m:ctrlPr>
                            <a:rPr lang="en-US" sz="1800" i="1">
                              <a:solidFill>
                                <a:srgbClr val="836967"/>
                              </a:solidFill>
                              <a:latin typeface="Cambria Math" panose="02040503050406030204" pitchFamily="18" charset="0"/>
                            </a:rPr>
                          </m:ctrlPr>
                        </m:fPr>
                        <m:num>
                          <m:r>
                            <a:rPr lang="en-US" sz="1800" i="0">
                              <a:latin typeface="Cambria Math" panose="02040503050406030204" pitchFamily="18" charset="0"/>
                            </a:rPr>
                            <m:t>.25∗1.15∗</m:t>
                          </m:r>
                          <m:d>
                            <m:dPr>
                              <m:ctrlPr>
                                <a:rPr lang="en-US" sz="1800" i="1">
                                  <a:latin typeface="Cambria Math" panose="02040503050406030204" pitchFamily="18" charset="0"/>
                                </a:rPr>
                              </m:ctrlPr>
                            </m:dPr>
                            <m:e>
                              <m:r>
                                <a:rPr lang="en-US" sz="1800" i="0">
                                  <a:latin typeface="Cambria Math" panose="02040503050406030204" pitchFamily="18" charset="0"/>
                                </a:rPr>
                                <m:t>1− </m:t>
                              </m:r>
                              <m:f>
                                <m:fPr>
                                  <m:ctrlPr>
                                    <a:rPr lang="en-US" sz="1800" i="1">
                                      <a:solidFill>
                                        <a:srgbClr val="836967"/>
                                      </a:solidFill>
                                      <a:latin typeface="Cambria Math" panose="02040503050406030204" pitchFamily="18" charset="0"/>
                                    </a:rPr>
                                  </m:ctrlPr>
                                </m:fPr>
                                <m:num>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1.15</m:t>
                                      </m:r>
                                    </m:e>
                                    <m:sup>
                                      <m:r>
                                        <a:rPr lang="en-US" sz="1800" i="0">
                                          <a:latin typeface="Cambria Math" panose="02040503050406030204" pitchFamily="18" charset="0"/>
                                        </a:rPr>
                                        <m:t>5</m:t>
                                      </m:r>
                                    </m:sup>
                                  </m:sSup>
                                </m:num>
                                <m:den>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1.065</m:t>
                                      </m:r>
                                    </m:e>
                                    <m:sup>
                                      <m:r>
                                        <a:rPr lang="en-US" sz="1800" i="0">
                                          <a:latin typeface="Cambria Math" panose="02040503050406030204" pitchFamily="18" charset="0"/>
                                        </a:rPr>
                                        <m:t>5</m:t>
                                      </m:r>
                                    </m:sup>
                                  </m:sSup>
                                </m:den>
                              </m:f>
                            </m:e>
                          </m:d>
                        </m:num>
                        <m:den>
                          <m:d>
                            <m:dPr>
                              <m:ctrlPr>
                                <a:rPr lang="en-US" sz="1800" i="1">
                                  <a:latin typeface="Cambria Math" panose="02040503050406030204" pitchFamily="18" charset="0"/>
                                </a:rPr>
                              </m:ctrlPr>
                            </m:dPr>
                            <m:e>
                              <m:r>
                                <a:rPr lang="en-US" sz="1800" i="0">
                                  <a:latin typeface="Cambria Math" panose="02040503050406030204" pitchFamily="18" charset="0"/>
                                </a:rPr>
                                <m:t>.065− .15</m:t>
                              </m:r>
                            </m:e>
                          </m:d>
                        </m:den>
                      </m:f>
                      <m:r>
                        <a:rPr lang="en-US" sz="1800" i="0">
                          <a:latin typeface="Cambria Math" panose="02040503050406030204" pitchFamily="18" charset="0"/>
                        </a:rPr>
                        <m:t>+</m:t>
                      </m:r>
                      <m:f>
                        <m:fPr>
                          <m:ctrlPr>
                            <a:rPr lang="en-US" sz="1800" i="1">
                              <a:solidFill>
                                <a:srgbClr val="836967"/>
                              </a:solidFill>
                              <a:latin typeface="Cambria Math" panose="02040503050406030204" pitchFamily="18" charset="0"/>
                            </a:rPr>
                          </m:ctrlPr>
                        </m:fPr>
                        <m:num>
                          <m:r>
                            <a:rPr lang="en-US" sz="1800" i="0">
                              <a:latin typeface="Cambria Math" panose="02040503050406030204" pitchFamily="18" charset="0"/>
                            </a:rPr>
                            <m:t>.925∗</m:t>
                          </m:r>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1.15</m:t>
                              </m:r>
                            </m:e>
                            <m:sup>
                              <m:r>
                                <a:rPr lang="en-US" sz="1800" i="0">
                                  <a:latin typeface="Cambria Math" panose="02040503050406030204" pitchFamily="18" charset="0"/>
                                </a:rPr>
                                <m:t>5</m:t>
                              </m:r>
                            </m:sup>
                          </m:sSup>
                          <m:r>
                            <a:rPr lang="en-US" sz="1800" i="0">
                              <a:latin typeface="Cambria Math" panose="02040503050406030204" pitchFamily="18" charset="0"/>
                            </a:rPr>
                            <m:t>∗</m:t>
                          </m:r>
                          <m:d>
                            <m:dPr>
                              <m:ctrlPr>
                                <a:rPr lang="en-US" sz="1800" i="1">
                                  <a:latin typeface="Cambria Math" panose="02040503050406030204" pitchFamily="18" charset="0"/>
                                </a:rPr>
                              </m:ctrlPr>
                            </m:dPr>
                            <m:e>
                              <m:r>
                                <a:rPr lang="en-US" sz="1800" i="0">
                                  <a:latin typeface="Cambria Math" panose="02040503050406030204" pitchFamily="18" charset="0"/>
                                </a:rPr>
                                <m:t>1.015</m:t>
                              </m:r>
                            </m:e>
                          </m:d>
                        </m:num>
                        <m:den>
                          <m:d>
                            <m:dPr>
                              <m:ctrlPr>
                                <a:rPr lang="en-US" sz="1800" i="1">
                                  <a:solidFill>
                                    <a:srgbClr val="836967"/>
                                  </a:solidFill>
                                  <a:latin typeface="Cambria Math" panose="02040503050406030204" pitchFamily="18" charset="0"/>
                                </a:rPr>
                              </m:ctrlPr>
                            </m:dPr>
                            <m:e>
                              <m:r>
                                <a:rPr lang="en-US" sz="1800" i="0">
                                  <a:latin typeface="Cambria Math" panose="02040503050406030204" pitchFamily="18" charset="0"/>
                                </a:rPr>
                                <m:t>.065− .015</m:t>
                              </m:r>
                            </m:e>
                          </m:d>
                          <m:sSup>
                            <m:sSupPr>
                              <m:ctrlPr>
                                <a:rPr lang="en-US" sz="1800" i="1">
                                  <a:solidFill>
                                    <a:srgbClr val="836967"/>
                                  </a:solidFill>
                                  <a:latin typeface="Cambria Math" panose="02040503050406030204" pitchFamily="18" charset="0"/>
                                </a:rPr>
                              </m:ctrlPr>
                            </m:sSupPr>
                            <m:e>
                              <m:d>
                                <m:dPr>
                                  <m:ctrlPr>
                                    <a:rPr lang="en-US" sz="1800" i="1">
                                      <a:latin typeface="Cambria Math" panose="02040503050406030204" pitchFamily="18" charset="0"/>
                                    </a:rPr>
                                  </m:ctrlPr>
                                </m:dPr>
                                <m:e>
                                  <m:r>
                                    <a:rPr lang="en-US" sz="1800" i="0">
                                      <a:latin typeface="Cambria Math" panose="02040503050406030204" pitchFamily="18" charset="0"/>
                                    </a:rPr>
                                    <m:t>1.065</m:t>
                                  </m:r>
                                </m:e>
                              </m:d>
                            </m:e>
                            <m:sup>
                              <m:r>
                                <a:rPr lang="en-US" sz="1800" i="0">
                                  <a:latin typeface="Cambria Math" panose="02040503050406030204" pitchFamily="18" charset="0"/>
                                </a:rPr>
                                <m:t>5</m:t>
                              </m:r>
                            </m:sup>
                          </m:sSup>
                        </m:den>
                      </m:f>
                      <m:r>
                        <a:rPr lang="en-US" sz="1800" i="0">
                          <a:latin typeface="Cambria Math" panose="02040503050406030204" pitchFamily="18" charset="0"/>
                        </a:rPr>
                        <m:t>=29.15</m:t>
                      </m:r>
                    </m:oMath>
                  </m:oMathPara>
                </a14:m>
                <a:endParaRPr lang="en-US" sz="1800" dirty="0"/>
              </a:p>
            </p:txBody>
          </p:sp>
        </mc:Choice>
        <mc:Fallback xmlns="">
          <p:sp>
            <p:nvSpPr>
              <p:cNvPr id="3" name="Rectangle 2">
                <a:extLst>
                  <a:ext uri="{FF2B5EF4-FFF2-40B4-BE49-F238E27FC236}">
                    <a16:creationId xmlns:a16="http://schemas.microsoft.com/office/drawing/2014/main" id="{962282F1-30D1-DE47-A9F8-7BE04451DF39}"/>
                  </a:ext>
                </a:extLst>
              </p:cNvPr>
              <p:cNvSpPr>
                <a:spLocks noRot="1" noChangeAspect="1" noMove="1" noResize="1" noEditPoints="1" noAdjustHandles="1" noChangeArrowheads="1" noChangeShapeType="1" noTextEdit="1"/>
              </p:cNvSpPr>
              <p:nvPr/>
            </p:nvSpPr>
            <p:spPr>
              <a:xfrm>
                <a:off x="914400" y="4953000"/>
                <a:ext cx="7851775" cy="916598"/>
              </a:xfrm>
              <a:prstGeom prst="rect">
                <a:avLst/>
              </a:prstGeom>
              <a:blipFill>
                <a:blip r:embed="rId3"/>
                <a:stretch>
                  <a:fillRect b="-8219"/>
                </a:stretch>
              </a:blipFill>
            </p:spPr>
            <p:txBody>
              <a:bodyPr/>
              <a:lstStyle/>
              <a:p>
                <a:r>
                  <a:rPr lang="en-US">
                    <a:noFill/>
                  </a:rPr>
                  <a:t> </a:t>
                </a:r>
              </a:p>
            </p:txBody>
          </p:sp>
        </mc:Fallback>
      </mc:AlternateContent>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a. PE, Growth and Interest Rates</a:t>
            </a:r>
          </a:p>
        </p:txBody>
      </p:sp>
      <p:sp>
        <p:nvSpPr>
          <p:cNvPr id="64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12ADE-54B7-CD41-AA1D-333E3B5DD8DE}" type="slidenum">
              <a:rPr lang="en-US" altLang="en-US" sz="1200">
                <a:solidFill>
                  <a:srgbClr val="FFFFFF"/>
                </a:solidFill>
              </a:rPr>
              <a:pPr>
                <a:lnSpc>
                  <a:spcPct val="80000"/>
                </a:lnSpc>
              </a:pPr>
              <a:t>25</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510B5209-06DF-0748-A6C8-C382DE7E5B51}"/>
              </a:ext>
            </a:extLst>
          </p:cNvPr>
          <p:cNvPicPr>
            <a:picLocks noGrp="1" noChangeAspect="1"/>
          </p:cNvPicPr>
          <p:nvPr>
            <p:ph sz="quarter" idx="1"/>
          </p:nvPr>
        </p:nvPicPr>
        <p:blipFill>
          <a:blip r:embed="rId3"/>
          <a:stretch>
            <a:fillRect/>
          </a:stretch>
        </p:blipFill>
        <p:spPr>
          <a:xfrm>
            <a:off x="961497" y="1600200"/>
            <a:ext cx="7455955" cy="4495800"/>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PE and Risk: A Follow up Example</a:t>
            </a:r>
          </a:p>
        </p:txBody>
      </p:sp>
      <p:sp>
        <p:nvSpPr>
          <p:cNvPr id="66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844765-BC54-EE4F-9A21-1F07A298E9A2}" type="slidenum">
              <a:rPr lang="en-US" altLang="en-US" sz="1200">
                <a:solidFill>
                  <a:srgbClr val="FFFFFF"/>
                </a:solidFill>
              </a:rPr>
              <a:pPr>
                <a:lnSpc>
                  <a:spcPct val="80000"/>
                </a:lnSpc>
              </a:pPr>
              <a:t>26</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2A03D491-4184-914F-AABB-197CAA9212C6}"/>
              </a:ext>
            </a:extLst>
          </p:cNvPr>
          <p:cNvPicPr>
            <a:picLocks noGrp="1" noChangeAspect="1"/>
          </p:cNvPicPr>
          <p:nvPr>
            <p:ph sz="quarter" idx="1"/>
          </p:nvPr>
        </p:nvPicPr>
        <p:blipFill>
          <a:blip r:embed="rId3"/>
          <a:stretch>
            <a:fillRect/>
          </a:stretch>
        </p:blipFill>
        <p:spPr>
          <a:xfrm>
            <a:off x="612775" y="1965641"/>
            <a:ext cx="8153400" cy="376491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26D4B-2E2A-FD49-8909-50D1D5C34249}"/>
              </a:ext>
            </a:extLst>
          </p:cNvPr>
          <p:cNvSpPr>
            <a:spLocks noGrp="1"/>
          </p:cNvSpPr>
          <p:nvPr>
            <p:ph type="title"/>
          </p:nvPr>
        </p:nvSpPr>
        <p:spPr/>
        <p:txBody>
          <a:bodyPr/>
          <a:lstStyle/>
          <a:p>
            <a:r>
              <a:rPr lang="en-US" dirty="0"/>
              <a:t>c. PE and Growth Quality: Value Addition and Destruction</a:t>
            </a:r>
          </a:p>
        </p:txBody>
      </p:sp>
      <p:pic>
        <p:nvPicPr>
          <p:cNvPr id="6" name="Content Placeholder 5">
            <a:extLst>
              <a:ext uri="{FF2B5EF4-FFF2-40B4-BE49-F238E27FC236}">
                <a16:creationId xmlns:a16="http://schemas.microsoft.com/office/drawing/2014/main" id="{48AAD0BE-5FAB-7F4B-AE1B-58193C90AADF}"/>
              </a:ext>
            </a:extLst>
          </p:cNvPr>
          <p:cNvPicPr>
            <a:picLocks noGrp="1" noChangeAspect="1"/>
          </p:cNvPicPr>
          <p:nvPr>
            <p:ph sz="quarter" idx="1"/>
          </p:nvPr>
        </p:nvPicPr>
        <p:blipFill>
          <a:blip r:embed="rId3"/>
          <a:stretch>
            <a:fillRect/>
          </a:stretch>
        </p:blipFill>
        <p:spPr>
          <a:xfrm>
            <a:off x="612775" y="2449730"/>
            <a:ext cx="8153400" cy="2796740"/>
          </a:xfrm>
          <a:prstGeom prst="rect">
            <a:avLst/>
          </a:prstGeom>
        </p:spPr>
      </p:pic>
      <p:sp>
        <p:nvSpPr>
          <p:cNvPr id="4" name="Footer Placeholder 3">
            <a:extLst>
              <a:ext uri="{FF2B5EF4-FFF2-40B4-BE49-F238E27FC236}">
                <a16:creationId xmlns:a16="http://schemas.microsoft.com/office/drawing/2014/main" id="{263D6C91-0548-7248-9011-8636BBC20AAB}"/>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668F4A4F-131C-AB4E-B254-61D9304765C4}"/>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27</a:t>
            </a:fld>
            <a:endParaRPr lang="en-US" altLang="en-US"/>
          </a:p>
        </p:txBody>
      </p:sp>
    </p:spTree>
    <p:extLst>
      <p:ext uri="{BB962C8B-B14F-4D97-AF65-F5344CB8AC3E}">
        <p14:creationId xmlns:p14="http://schemas.microsoft.com/office/powerpoint/2010/main" val="1598391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964B9-0396-DB4D-AA2A-B4F1B76F495B}"/>
              </a:ext>
            </a:extLst>
          </p:cNvPr>
          <p:cNvSpPr>
            <a:spLocks noGrp="1"/>
          </p:cNvSpPr>
          <p:nvPr>
            <p:ph type="title"/>
          </p:nvPr>
        </p:nvSpPr>
        <p:spPr/>
        <p:txBody>
          <a:bodyPr/>
          <a:lstStyle/>
          <a:p>
            <a:r>
              <a:rPr lang="en-US" dirty="0"/>
              <a:t>Example 1: The Cheapest Markets</a:t>
            </a:r>
          </a:p>
        </p:txBody>
      </p:sp>
      <p:sp>
        <p:nvSpPr>
          <p:cNvPr id="4" name="Footer Placeholder 3">
            <a:extLst>
              <a:ext uri="{FF2B5EF4-FFF2-40B4-BE49-F238E27FC236}">
                <a16:creationId xmlns:a16="http://schemas.microsoft.com/office/drawing/2014/main" id="{6FB604AB-AF30-9E47-8231-4488A391B59A}"/>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203E8EC3-5A45-F342-A873-472D56F8FF81}"/>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28</a:t>
            </a:fld>
            <a:endParaRPr lang="en-US" altLang="en-US"/>
          </a:p>
        </p:txBody>
      </p:sp>
      <p:graphicFrame>
        <p:nvGraphicFramePr>
          <p:cNvPr id="9" name="Content Placeholder 8">
            <a:extLst>
              <a:ext uri="{FF2B5EF4-FFF2-40B4-BE49-F238E27FC236}">
                <a16:creationId xmlns:a16="http://schemas.microsoft.com/office/drawing/2014/main" id="{0085E58D-B521-834F-9F5B-83FA746B4A5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279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594986" y="160121"/>
            <a:ext cx="8153400" cy="990600"/>
          </a:xfrm>
        </p:spPr>
        <p:txBody>
          <a:bodyPr>
            <a:normAutofit fontScale="90000"/>
          </a:bodyPr>
          <a:lstStyle/>
          <a:p>
            <a:pPr eaLnBrk="1" fontAlgn="auto" hangingPunct="1">
              <a:spcAft>
                <a:spcPts val="0"/>
              </a:spcAft>
              <a:defRPr/>
            </a:pPr>
            <a:r>
              <a:rPr lang="en-US" dirty="0">
                <a:ea typeface="+mj-ea"/>
                <a:cs typeface="+mj-cs"/>
              </a:rPr>
              <a:t>Example 2: Controlling for differences - An old Example with Emerging Markets: June 2000</a:t>
            </a:r>
          </a:p>
        </p:txBody>
      </p:sp>
      <p:pic>
        <p:nvPicPr>
          <p:cNvPr id="70658" name="Picture 11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4101" r="-24101"/>
          <a:stretch>
            <a:fillRect/>
          </a:stretch>
        </p:blipFill>
        <p:spPr>
          <a:xfrm>
            <a:off x="612775" y="1600200"/>
            <a:ext cx="8153400" cy="4495800"/>
          </a:xfrm>
        </p:spPr>
      </p:pic>
      <p:sp>
        <p:nvSpPr>
          <p:cNvPr id="70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1ED937-621B-214E-AF47-C2D0B5867B60}" type="slidenum">
              <a:rPr lang="en-US" altLang="en-US" sz="1200">
                <a:solidFill>
                  <a:srgbClr val="FFFFFF"/>
                </a:solidFill>
              </a:rPr>
              <a:pPr>
                <a:lnSpc>
                  <a:spcPct val="80000"/>
                </a:lnSpc>
              </a:pPr>
              <a:t>29</a:t>
            </a:fld>
            <a:endParaRPr lang="en-US" altLang="en-US" sz="1200">
              <a:solidFill>
                <a:srgbClr val="FFFFFF"/>
              </a:solidFill>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72706"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The regression of PE ratios on these variables provides the following –</a:t>
            </a:r>
          </a:p>
          <a:p>
            <a:pPr marL="365125" lvl="1" indent="0" eaLnBrk="1" hangingPunct="1">
              <a:buFont typeface="Wingdings 2" charset="2"/>
              <a:buNone/>
            </a:pPr>
            <a:r>
              <a:rPr lang="en-US" altLang="en-US" dirty="0">
                <a:ea typeface="ＭＳ Ｐゴシック" charset="-128"/>
              </a:rPr>
              <a:t>PE = 16.16	 	- 7.94 Interest Rates </a:t>
            </a:r>
          </a:p>
          <a:p>
            <a:pPr marL="365125" lvl="1" indent="0" eaLnBrk="1" hangingPunct="1">
              <a:buFont typeface="Wingdings 2" charset="2"/>
              <a:buNone/>
            </a:pPr>
            <a:r>
              <a:rPr lang="en-US" altLang="en-US" dirty="0">
                <a:ea typeface="ＭＳ Ｐゴシック" charset="-128"/>
              </a:rPr>
              <a:t>			+ 154.40 Growth in GDP</a:t>
            </a:r>
          </a:p>
          <a:p>
            <a:pPr marL="365125" lvl="1" indent="0" eaLnBrk="1" hangingPunct="1">
              <a:buFont typeface="Wingdings 2" charset="2"/>
              <a:buNone/>
            </a:pPr>
            <a:r>
              <a:rPr lang="en-US" altLang="en-US" dirty="0">
                <a:ea typeface="ＭＳ Ｐゴシック" charset="-128"/>
              </a:rPr>
              <a:t>			- 0.1116 Country Risk</a:t>
            </a:r>
          </a:p>
          <a:p>
            <a:pPr marL="365125" lvl="1" indent="0" eaLnBrk="1" hangingPunct="1">
              <a:buFont typeface="Wingdings 2" charset="2"/>
              <a:buNone/>
            </a:pPr>
            <a:r>
              <a:rPr lang="en-US" altLang="en-US" dirty="0">
                <a:ea typeface="ＭＳ Ｐゴシック" charset="-128"/>
              </a:rPr>
              <a:t>R Squared = 73%</a:t>
            </a:r>
          </a:p>
          <a:p>
            <a:pPr marL="387350" indent="-342900" eaLnBrk="1" hangingPunct="1"/>
            <a:r>
              <a:rPr lang="en-US" altLang="en-US" dirty="0">
                <a:ea typeface="ＭＳ Ｐゴシック" charset="-128"/>
              </a:rPr>
              <a:t>What do the coefficients tell you about how each of these variables play into PE ratio differences across countries?	</a:t>
            </a:r>
          </a:p>
        </p:txBody>
      </p:sp>
      <p:sp>
        <p:nvSpPr>
          <p:cNvPr id="72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02A8B3-4685-D54A-A766-57E238752455}" type="slidenum">
              <a:rPr lang="en-US" altLang="en-US" sz="1200">
                <a:solidFill>
                  <a:srgbClr val="FFFFFF"/>
                </a:solidFill>
              </a:rPr>
              <a:pPr>
                <a:lnSpc>
                  <a:spcPct val="80000"/>
                </a:lnSpc>
              </a:pPr>
              <a:t>30</a:t>
            </a:fld>
            <a:endParaRPr lang="en-US" altLang="en-US" sz="1200">
              <a:solidFill>
                <a:srgbClr val="FFFFFF"/>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Predicted PE Ratios</a:t>
            </a:r>
          </a:p>
        </p:txBody>
      </p:sp>
      <p:pic>
        <p:nvPicPr>
          <p:cNvPr id="7475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9239" r="-9239"/>
          <a:stretch>
            <a:fillRect/>
          </a:stretch>
        </p:blipFill>
        <p:spPr>
          <a:xfrm>
            <a:off x="612775" y="1600200"/>
            <a:ext cx="8153400" cy="4495800"/>
          </a:xfrm>
        </p:spPr>
      </p:pic>
      <p:sp>
        <p:nvSpPr>
          <p:cNvPr id="74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7C168A-0AA2-F74E-B578-9F9FD2720465}" type="slidenum">
              <a:rPr lang="en-US" altLang="en-US" sz="1200">
                <a:solidFill>
                  <a:srgbClr val="FFFFFF"/>
                </a:solidFill>
              </a:rPr>
              <a:pPr>
                <a:lnSpc>
                  <a:spcPct val="80000"/>
                </a:lnSpc>
              </a:pPr>
              <a:t>31</a:t>
            </a:fld>
            <a:endParaRPr lang="en-US" altLang="en-US" sz="1200">
              <a:solidFill>
                <a:srgbClr val="FFFFFF"/>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r>
              <a:rPr lang="en-US" altLang="en-US" dirty="0">
                <a:ea typeface="ＭＳ Ｐゴシック" charset="-128"/>
              </a:rPr>
              <a:t>Example 3: US Stocks are expensive, just look at the PE ratio</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14B477-9BB2-EE49-BBBA-9DC292DCF47A}" type="slidenum">
              <a:rPr lang="en-US" altLang="en-US" sz="1200">
                <a:solidFill>
                  <a:srgbClr val="FFFFFF"/>
                </a:solidFill>
              </a:rPr>
              <a:pPr>
                <a:lnSpc>
                  <a:spcPct val="80000"/>
                </a:lnSpc>
              </a:pPr>
              <a:t>32</a:t>
            </a:fld>
            <a:endParaRPr lang="en-US" altLang="en-US" sz="1200">
              <a:solidFill>
                <a:srgbClr val="FFFFFF"/>
              </a:solidFill>
            </a:endParaRPr>
          </a:p>
        </p:txBody>
      </p:sp>
      <p:pic>
        <p:nvPicPr>
          <p:cNvPr id="11" name="Content Placeholder 10">
            <a:extLst>
              <a:ext uri="{FF2B5EF4-FFF2-40B4-BE49-F238E27FC236}">
                <a16:creationId xmlns:a16="http://schemas.microsoft.com/office/drawing/2014/main" id="{6B85BF3E-1CBE-384A-964F-045990C7CE50}"/>
              </a:ext>
            </a:extLst>
          </p:cNvPr>
          <p:cNvPicPr>
            <a:picLocks noGrp="1" noChangeAspect="1"/>
          </p:cNvPicPr>
          <p:nvPr>
            <p:ph sz="quarter" idx="1"/>
          </p:nvPr>
        </p:nvPicPr>
        <p:blipFill>
          <a:blip r:embed="rId3"/>
          <a:stretch>
            <a:fillRect/>
          </a:stretch>
        </p:blipFill>
        <p:spPr>
          <a:xfrm>
            <a:off x="1066800" y="1600200"/>
            <a:ext cx="7391400" cy="44958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0504-50B4-2A4B-BABA-63D205ABD947}"/>
              </a:ext>
            </a:extLst>
          </p:cNvPr>
          <p:cNvSpPr>
            <a:spLocks noGrp="1"/>
          </p:cNvSpPr>
          <p:nvPr>
            <p:ph type="title"/>
          </p:nvPr>
        </p:nvSpPr>
        <p:spPr/>
        <p:txBody>
          <a:bodyPr/>
          <a:lstStyle/>
          <a:p>
            <a:r>
              <a:rPr lang="en-US" dirty="0"/>
              <a:t>A Counter: No, they are cheap, relative to the alternatives..</a:t>
            </a:r>
          </a:p>
        </p:txBody>
      </p:sp>
      <p:sp>
        <p:nvSpPr>
          <p:cNvPr id="4" name="Footer Placeholder 3">
            <a:extLst>
              <a:ext uri="{FF2B5EF4-FFF2-40B4-BE49-F238E27FC236}">
                <a16:creationId xmlns:a16="http://schemas.microsoft.com/office/drawing/2014/main" id="{C5BC0ED7-8932-8448-975B-6F56C2419943}"/>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36D294D2-B274-E843-B78C-360C7BD22B0C}"/>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33</a:t>
            </a:fld>
            <a:endParaRPr lang="en-US" altLang="en-US"/>
          </a:p>
        </p:txBody>
      </p:sp>
      <p:pic>
        <p:nvPicPr>
          <p:cNvPr id="7" name="Content Placeholder 6">
            <a:extLst>
              <a:ext uri="{FF2B5EF4-FFF2-40B4-BE49-F238E27FC236}">
                <a16:creationId xmlns:a16="http://schemas.microsoft.com/office/drawing/2014/main" id="{3E8447C9-EE5A-CE46-8859-B3CA0413BA5A}"/>
              </a:ext>
            </a:extLst>
          </p:cNvPr>
          <p:cNvPicPr>
            <a:picLocks noGrp="1" noChangeAspect="1"/>
          </p:cNvPicPr>
          <p:nvPr>
            <p:ph sz="quarter" idx="1"/>
          </p:nvPr>
        </p:nvPicPr>
        <p:blipFill>
          <a:blip r:embed="rId3"/>
          <a:stretch>
            <a:fillRect/>
          </a:stretch>
        </p:blipFill>
        <p:spPr>
          <a:xfrm>
            <a:off x="762000" y="1600200"/>
            <a:ext cx="7543800" cy="4495800"/>
          </a:xfrm>
          <a:prstGeom prst="rect">
            <a:avLst/>
          </a:prstGeom>
        </p:spPr>
      </p:pic>
    </p:spTree>
    <p:extLst>
      <p:ext uri="{BB962C8B-B14F-4D97-AF65-F5344CB8AC3E}">
        <p14:creationId xmlns:p14="http://schemas.microsoft.com/office/powerpoint/2010/main" val="850095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Tie Breaker: E/P Ratios , </a:t>
            </a:r>
            <a:r>
              <a:rPr lang="en-US" dirty="0" err="1">
                <a:ea typeface="+mj-ea"/>
                <a:cs typeface="+mj-cs"/>
              </a:rPr>
              <a:t>T.Bond</a:t>
            </a:r>
            <a:r>
              <a:rPr lang="en-US" dirty="0">
                <a:ea typeface="+mj-ea"/>
                <a:cs typeface="+mj-cs"/>
              </a:rPr>
              <a:t> Rates and Term Structure</a:t>
            </a:r>
          </a:p>
        </p:txBody>
      </p:sp>
      <p:sp>
        <p:nvSpPr>
          <p:cNvPr id="8192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693325-AEAB-7A4D-9F8E-8FD23ACBECD7}" type="slidenum">
              <a:rPr lang="en-US" altLang="en-US" sz="1200">
                <a:solidFill>
                  <a:srgbClr val="FFFFFF"/>
                </a:solidFill>
              </a:rPr>
              <a:pPr>
                <a:lnSpc>
                  <a:spcPct val="80000"/>
                </a:lnSpc>
              </a:pPr>
              <a:t>34</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1A968D0D-9DA4-0346-944D-59C42C4DD1E0}"/>
              </a:ext>
            </a:extLst>
          </p:cNvPr>
          <p:cNvPicPr>
            <a:picLocks noGrp="1" noChangeAspect="1"/>
          </p:cNvPicPr>
          <p:nvPr>
            <p:ph sz="quarter" idx="1"/>
          </p:nvPr>
        </p:nvPicPr>
        <p:blipFill>
          <a:blip r:embed="rId3"/>
          <a:stretch>
            <a:fillRect/>
          </a:stretch>
        </p:blipFill>
        <p:spPr>
          <a:xfrm>
            <a:off x="1472079" y="1600200"/>
            <a:ext cx="6434791" cy="4495800"/>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Regression Results</a:t>
            </a:r>
          </a:p>
        </p:txBody>
      </p:sp>
      <p:sp>
        <p:nvSpPr>
          <p:cNvPr id="66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r>
              <a:rPr lang="en-US" altLang="en-US" sz="1800" dirty="0">
                <a:ea typeface="ＭＳ Ｐゴシック" charset="-128"/>
              </a:rPr>
              <a:t>In the following regression, using 1960-2021 data, we regress E/P ratios against the level of </a:t>
            </a:r>
            <a:r>
              <a:rPr lang="en-US" altLang="en-US" sz="1800" dirty="0" err="1">
                <a:ea typeface="ＭＳ Ｐゴシック" charset="-128"/>
              </a:rPr>
              <a:t>T.Bond</a:t>
            </a:r>
            <a:r>
              <a:rPr lang="en-US" altLang="en-US" sz="1800" dirty="0">
                <a:ea typeface="ＭＳ Ｐゴシック" charset="-128"/>
              </a:rPr>
              <a:t> rates and a term structure variable (</a:t>
            </a:r>
            <a:r>
              <a:rPr lang="en-US" altLang="en-US" sz="1800" dirty="0" err="1">
                <a:ea typeface="ＭＳ Ｐゴシック" charset="-128"/>
              </a:rPr>
              <a:t>T.Bond</a:t>
            </a:r>
            <a:r>
              <a:rPr lang="en-US" altLang="en-US" sz="1800" dirty="0">
                <a:ea typeface="ＭＳ Ｐゴシック" charset="-128"/>
              </a:rPr>
              <a:t> - </a:t>
            </a:r>
            <a:r>
              <a:rPr lang="en-US" altLang="en-US" sz="1800" dirty="0" err="1">
                <a:ea typeface="ＭＳ Ｐゴシック" charset="-128"/>
              </a:rPr>
              <a:t>T.Bill</a:t>
            </a:r>
            <a:r>
              <a:rPr lang="en-US" altLang="en-US" sz="1800" dirty="0">
                <a:ea typeface="ＭＳ Ｐゴシック" charset="-128"/>
              </a:rPr>
              <a:t> rate)</a:t>
            </a:r>
          </a:p>
          <a:p>
            <a:pPr marL="365125" lvl="1" indent="0" eaLnBrk="1" hangingPunct="1">
              <a:buNone/>
            </a:pPr>
            <a:r>
              <a:rPr lang="en-US" altLang="en-US" sz="1800" dirty="0">
                <a:ea typeface="ＭＳ Ｐゴシック" charset="-128"/>
              </a:rPr>
              <a:t>EP Ratio = 0.0359 + 0.5523 </a:t>
            </a:r>
            <a:r>
              <a:rPr lang="en-US" altLang="en-US" sz="1800" dirty="0" err="1">
                <a:ea typeface="ＭＳ Ｐゴシック" charset="-128"/>
              </a:rPr>
              <a:t>T.Bond</a:t>
            </a:r>
            <a:r>
              <a:rPr lang="en-US" altLang="en-US" sz="1800" dirty="0">
                <a:ea typeface="ＭＳ Ｐゴシック" charset="-128"/>
              </a:rPr>
              <a:t> Rate - 0.1558 (</a:t>
            </a:r>
            <a:r>
              <a:rPr lang="en-US" altLang="en-US" sz="1800" dirty="0" err="1">
                <a:ea typeface="ＭＳ Ｐゴシック" charset="-128"/>
              </a:rPr>
              <a:t>T.Bond</a:t>
            </a:r>
            <a:r>
              <a:rPr lang="en-US" altLang="en-US" sz="1800" dirty="0">
                <a:ea typeface="ＭＳ Ｐゴシック" charset="-128"/>
              </a:rPr>
              <a:t> Rate - </a:t>
            </a:r>
            <a:r>
              <a:rPr lang="en-US" altLang="en-US" sz="1800" dirty="0" err="1">
                <a:ea typeface="ＭＳ Ｐゴシック" charset="-128"/>
              </a:rPr>
              <a:t>T.Bill</a:t>
            </a:r>
            <a:r>
              <a:rPr lang="en-US" altLang="en-US" sz="1800" dirty="0">
                <a:ea typeface="ＭＳ Ｐゴシック" charset="-128"/>
              </a:rPr>
              <a:t> Rate)	    	       (6.35)	        (7.18)                          (-0.80)	</a:t>
            </a:r>
          </a:p>
          <a:p>
            <a:pPr marL="365125" lvl="1" indent="0" eaLnBrk="1" hangingPunct="1">
              <a:buFont typeface="Wingdings 2" charset="2"/>
              <a:buNone/>
            </a:pPr>
            <a:r>
              <a:rPr lang="en-US" altLang="en-US" sz="1800" dirty="0">
                <a:ea typeface="ＭＳ Ｐゴシック" charset="-128"/>
              </a:rPr>
              <a:t>R squared = 45.65%</a:t>
            </a:r>
          </a:p>
          <a:p>
            <a:pPr eaLnBrk="1" hangingPunct="1"/>
            <a:r>
              <a:rPr lang="en-US" altLang="en-US" sz="1800" dirty="0">
                <a:ea typeface="ＭＳ Ｐゴシック" charset="-128"/>
              </a:rPr>
              <a:t>Going back to 2008, this is what the regression looked like:</a:t>
            </a:r>
          </a:p>
          <a:p>
            <a:pPr marL="365125" lvl="1" indent="0" eaLnBrk="1" hangingPunct="1">
              <a:buFont typeface="Wingdings 2" charset="2"/>
              <a:buNone/>
            </a:pPr>
            <a:r>
              <a:rPr lang="en-US" altLang="en-US" sz="1800" dirty="0">
                <a:ea typeface="ＭＳ Ｐゴシック" charset="-128"/>
              </a:rPr>
              <a:t>E/P =  2.56%  + 0.7044 </a:t>
            </a:r>
            <a:r>
              <a:rPr lang="en-US" altLang="en-US" sz="1800" dirty="0" err="1">
                <a:ea typeface="ＭＳ Ｐゴシック" charset="-128"/>
              </a:rPr>
              <a:t>T.Bond</a:t>
            </a:r>
            <a:r>
              <a:rPr lang="en-US" altLang="en-US" sz="1800" dirty="0">
                <a:ea typeface="ＭＳ Ｐゴシック" charset="-128"/>
              </a:rPr>
              <a:t> Rate – 0.3289 (</a:t>
            </a:r>
            <a:r>
              <a:rPr lang="en-US" altLang="en-US" sz="1800" dirty="0" err="1">
                <a:ea typeface="ＭＳ Ｐゴシック" charset="-128"/>
              </a:rPr>
              <a:t>T.Bond</a:t>
            </a:r>
            <a:r>
              <a:rPr lang="en-US" altLang="en-US" sz="1800" dirty="0">
                <a:ea typeface="ＭＳ Ｐゴシック" charset="-128"/>
              </a:rPr>
              <a:t> Rate-</a:t>
            </a:r>
            <a:r>
              <a:rPr lang="en-US" altLang="en-US" sz="1800" dirty="0" err="1">
                <a:ea typeface="ＭＳ Ｐゴシック" charset="-128"/>
              </a:rPr>
              <a:t>T.Bill</a:t>
            </a:r>
            <a:r>
              <a:rPr lang="en-US" altLang="en-US" sz="1800" dirty="0">
                <a:ea typeface="ＭＳ Ｐゴシック" charset="-128"/>
              </a:rPr>
              <a:t> Rate) 		    (4.71)	   (7.10)		    (1.46)	</a:t>
            </a:r>
          </a:p>
          <a:p>
            <a:pPr marL="365125" lvl="1" indent="0" eaLnBrk="1" hangingPunct="1">
              <a:buFont typeface="Wingdings 2" charset="2"/>
              <a:buNone/>
            </a:pPr>
            <a:r>
              <a:rPr lang="en-US" altLang="en-US" sz="1800" dirty="0">
                <a:ea typeface="ＭＳ Ｐゴシック" charset="-128"/>
              </a:rPr>
              <a:t>R squared = 50.71%</a:t>
            </a:r>
          </a:p>
          <a:p>
            <a:pPr marL="365125" lvl="1" indent="0" eaLnBrk="1" hangingPunct="1">
              <a:buFont typeface="Wingdings 2" charset="2"/>
              <a:buNone/>
            </a:pPr>
            <a:r>
              <a:rPr lang="en-US" altLang="en-US" sz="1800" dirty="0">
                <a:ea typeface="ＭＳ Ｐゴシック" charset="-128"/>
              </a:rPr>
              <a:t>The R-squared has dropped and the differential with the </a:t>
            </a:r>
            <a:r>
              <a:rPr lang="en-US" altLang="en-US" sz="1800" dirty="0" err="1">
                <a:ea typeface="ＭＳ Ｐゴシック" charset="-128"/>
              </a:rPr>
              <a:t>T.Bill</a:t>
            </a:r>
            <a:r>
              <a:rPr lang="en-US" altLang="en-US" sz="1800" dirty="0">
                <a:ea typeface="ＭＳ Ｐゴシック" charset="-128"/>
              </a:rPr>
              <a:t> rate has lost significance. How would you read this result?</a:t>
            </a:r>
          </a:p>
        </p:txBody>
      </p:sp>
      <p:sp>
        <p:nvSpPr>
          <p:cNvPr id="839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dirty="0" err="1">
                <a:solidFill>
                  <a:schemeClr val="tx2"/>
                </a:solidFill>
              </a:rPr>
              <a:t>Aswath</a:t>
            </a:r>
            <a:r>
              <a:rPr lang="en-US" altLang="en-US" sz="1400" dirty="0">
                <a:solidFill>
                  <a:schemeClr val="tx2"/>
                </a:solidFill>
              </a:rPr>
              <a:t>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FF7E5C-128A-014D-A79C-20C48C03273C}" type="slidenum">
              <a:rPr lang="en-US" altLang="en-US" sz="1200">
                <a:solidFill>
                  <a:srgbClr val="FFFFFF"/>
                </a:solidFill>
              </a:rPr>
              <a:pPr>
                <a:lnSpc>
                  <a:spcPct val="80000"/>
                </a:lnSpc>
              </a:pPr>
              <a:t>35</a:t>
            </a:fld>
            <a:endParaRPr lang="en-US" altLang="en-US" sz="1200">
              <a:solidFill>
                <a:srgbClr val="FFFFFF"/>
              </a:solidFill>
            </a:endParaRPr>
          </a:p>
        </p:txBody>
      </p:sp>
      <p:sp>
        <p:nvSpPr>
          <p:cNvPr id="3" name="TextBox 2"/>
          <p:cNvSpPr txBox="1"/>
          <p:nvPr/>
        </p:nvSpPr>
        <p:spPr>
          <a:xfrm>
            <a:off x="4796902" y="1828800"/>
            <a:ext cx="4106894" cy="369332"/>
          </a:xfrm>
          <a:prstGeom prst="rect">
            <a:avLst/>
          </a:prstGeom>
          <a:noFill/>
        </p:spPr>
        <p:txBody>
          <a:bodyPr wrap="none" rtlCol="0">
            <a:spAutoFit/>
          </a:bodyPr>
          <a:lstStyle/>
          <a:p>
            <a:r>
              <a:rPr lang="en-US" sz="1800" dirty="0"/>
              <a:t>Correlation between E/P and interest rates</a:t>
            </a:r>
          </a:p>
        </p:txBody>
      </p:sp>
      <p:pic>
        <p:nvPicPr>
          <p:cNvPr id="6" name="Picture 5">
            <a:extLst>
              <a:ext uri="{FF2B5EF4-FFF2-40B4-BE49-F238E27FC236}">
                <a16:creationId xmlns:a16="http://schemas.microsoft.com/office/drawing/2014/main" id="{47CDB8A9-88E2-7548-BDF7-E3BE5D5FB97B}"/>
              </a:ext>
            </a:extLst>
          </p:cNvPr>
          <p:cNvPicPr>
            <a:picLocks noChangeAspect="1"/>
          </p:cNvPicPr>
          <p:nvPr/>
        </p:nvPicPr>
        <p:blipFill>
          <a:blip r:embed="rId3"/>
          <a:stretch>
            <a:fillRect/>
          </a:stretch>
        </p:blipFill>
        <p:spPr>
          <a:xfrm>
            <a:off x="415402" y="1683265"/>
            <a:ext cx="4106893" cy="726389"/>
          </a:xfrm>
          <a:prstGeom prst="rect">
            <a:avLst/>
          </a:prstGeom>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PEG Ratio</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PEG Ratio = PE ratio/ Expected Growth Rate in EPS</a:t>
            </a:r>
          </a:p>
          <a:p>
            <a:pPr lvl="1" eaLnBrk="1" hangingPunct="1"/>
            <a:r>
              <a:rPr lang="en-US" altLang="en-US" sz="2000">
                <a:ea typeface="ＭＳ Ｐゴシック" charset="-128"/>
              </a:rPr>
              <a:t>For consistency, you should make sure that your earnings growth reflects the EPS that you use in your PE ratio computation.</a:t>
            </a:r>
          </a:p>
          <a:p>
            <a:pPr lvl="1" eaLnBrk="1" hangingPunct="1"/>
            <a:r>
              <a:rPr lang="en-US" altLang="en-US" sz="2000">
                <a:ea typeface="ＭＳ Ｐゴシック" charset="-128"/>
              </a:rPr>
              <a:t>The growth rates should preferably be over the same time period.</a:t>
            </a:r>
          </a:p>
          <a:p>
            <a:pPr eaLnBrk="1" hangingPunct="1"/>
            <a:r>
              <a:rPr lang="en-US" altLang="en-US" sz="2000">
                <a:ea typeface="ＭＳ Ｐゴシック" charset="-128"/>
              </a:rPr>
              <a:t>To understand the fundamentals that determine PEG ratios, let us return again to a 2-stage equity discounted cash flow model:</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Dividing both sides of the equation by the earnings gives us the equation for the PE ratio. Dividing it again by the expected growth </a:t>
            </a:r>
            <a:r>
              <a:rPr lang="ja-JP" altLang="en-US" sz="2000">
                <a:ea typeface="ＭＳ Ｐゴシック" charset="-128"/>
              </a:rPr>
              <a:t>‘</a:t>
            </a:r>
            <a:r>
              <a:rPr lang="en-US" altLang="ja-JP" sz="2000">
                <a:ea typeface="ＭＳ Ｐゴシック" charset="-128"/>
              </a:rPr>
              <a:t>g:</a:t>
            </a:r>
          </a:p>
          <a:p>
            <a:pPr eaLnBrk="1" hangingPunct="1"/>
            <a:endParaRPr lang="en-US" altLang="en-US" sz="2200">
              <a:ea typeface="ＭＳ Ｐゴシック" charset="-128"/>
            </a:endParaRPr>
          </a:p>
          <a:p>
            <a:pPr eaLnBrk="1" hangingPunct="1"/>
            <a:endParaRPr lang="en-US" altLang="en-US" sz="2600">
              <a:ea typeface="ＭＳ Ｐゴシック" charset="-128"/>
            </a:endParaRPr>
          </a:p>
        </p:txBody>
      </p:sp>
      <p:graphicFrame>
        <p:nvGraphicFramePr>
          <p:cNvPr id="86019" name="Object 2"/>
          <p:cNvGraphicFramePr>
            <a:graphicFrameLocks/>
          </p:cNvGraphicFramePr>
          <p:nvPr/>
        </p:nvGraphicFramePr>
        <p:xfrm>
          <a:off x="1371600" y="3733800"/>
          <a:ext cx="6767513" cy="863600"/>
        </p:xfrm>
        <a:graphic>
          <a:graphicData uri="http://schemas.openxmlformats.org/presentationml/2006/ole">
            <mc:AlternateContent xmlns:mc="http://schemas.openxmlformats.org/markup-compatibility/2006">
              <mc:Choice xmlns:v="urn:schemas-microsoft-com:vml" Requires="v">
                <p:oleObj spid="_x0000_s86269"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7338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6020" name="Object 3"/>
          <p:cNvGraphicFramePr>
            <a:graphicFrameLocks/>
          </p:cNvGraphicFramePr>
          <p:nvPr/>
        </p:nvGraphicFramePr>
        <p:xfrm>
          <a:off x="1811338" y="5264150"/>
          <a:ext cx="5916612" cy="863600"/>
        </p:xfrm>
        <a:graphic>
          <a:graphicData uri="http://schemas.openxmlformats.org/presentationml/2006/ole">
            <mc:AlternateContent xmlns:mc="http://schemas.openxmlformats.org/markup-compatibility/2006">
              <mc:Choice xmlns:v="urn:schemas-microsoft-com:vml" Requires="v">
                <p:oleObj spid="_x0000_s86270" name="Equation" r:id="rId6" imgW="5930900" imgH="876300" progId="Equation.3">
                  <p:embed/>
                </p:oleObj>
              </mc:Choice>
              <mc:Fallback>
                <p:oleObj name="Equation" r:id="rId6" imgW="5930900" imgH="876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1338" y="5264150"/>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F49836-32AB-AA48-AA16-6608F8343B83}" type="slidenum">
              <a:rPr lang="en-US" altLang="en-US" sz="1200">
                <a:solidFill>
                  <a:srgbClr val="FFFFFF"/>
                </a:solidFill>
              </a:rPr>
              <a:pPr>
                <a:lnSpc>
                  <a:spcPct val="80000"/>
                </a:lnSpc>
              </a:pPr>
              <a:t>36</a:t>
            </a:fld>
            <a:endParaRPr lang="en-US" altLang="en-US" sz="1200">
              <a:solidFill>
                <a:srgbClr val="FFFFFF"/>
              </a:solidFill>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Fundamentals</a:t>
            </a:r>
          </a:p>
        </p:txBody>
      </p:sp>
      <p:sp>
        <p:nvSpPr>
          <p:cNvPr id="880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Risk and payout, which affect PE ratios, continue to affect PEG ratios as well.</a:t>
            </a:r>
          </a:p>
          <a:p>
            <a:pPr lvl="1" eaLnBrk="1" hangingPunct="1"/>
            <a:r>
              <a:rPr lang="en-US" altLang="en-US">
                <a:ea typeface="ＭＳ Ｐゴシック" charset="-128"/>
              </a:rPr>
              <a:t>Implication: When comparing PEG ratios across companies, we are making implicit or explicit assumptions about these variables.</a:t>
            </a:r>
          </a:p>
          <a:p>
            <a:pPr eaLnBrk="1" hangingPunct="1"/>
            <a:r>
              <a:rPr lang="en-US" altLang="en-US">
                <a:ea typeface="ＭＳ Ｐゴシック" charset="-128"/>
              </a:rPr>
              <a:t>Dividing PE by expected growth does not neutralize the effects of expected growth, since the relationship between growth and value is not linear and fairly complex (even in a 2-stage model)</a:t>
            </a:r>
          </a:p>
        </p:txBody>
      </p:sp>
      <p:sp>
        <p:nvSpPr>
          <p:cNvPr id="880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E98E72-4B47-7F48-B5B3-282554168C3C}" type="slidenum">
              <a:rPr lang="en-US" altLang="en-US" sz="1200">
                <a:solidFill>
                  <a:srgbClr val="FFFFFF"/>
                </a:solidFill>
              </a:rPr>
              <a:pPr>
                <a:lnSpc>
                  <a:spcPct val="80000"/>
                </a:lnSpc>
              </a:pPr>
              <a:t>37</a:t>
            </a:fld>
            <a:endParaRPr lang="en-US" altLang="en-US" sz="1200">
              <a:solidFill>
                <a:srgbClr val="FFFFFF"/>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7270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PEG ratio for a firm which has the following characteristics:</a:t>
            </a:r>
          </a:p>
          <a:p>
            <a:pPr marL="0" indent="0" eaLnBrk="1" fontAlgn="auto" hangingPunct="1">
              <a:spcAft>
                <a:spcPts val="0"/>
              </a:spcAft>
              <a:buFont typeface="Wingdings"/>
              <a:buNone/>
              <a:defRPr/>
            </a:pPr>
            <a:r>
              <a:rPr lang="en-US" sz="2000" dirty="0">
                <a:ea typeface="+mn-ea"/>
                <a:cs typeface="+mn-cs"/>
              </a:rPr>
              <a:t>Variable			High Growth Phase	Stable Growth Phase</a:t>
            </a:r>
          </a:p>
          <a:p>
            <a:pPr marL="0" indent="0" eaLnBrk="1" fontAlgn="auto" hangingPunct="1">
              <a:spcAft>
                <a:spcPts val="0"/>
              </a:spcAft>
              <a:buFont typeface="Wingdings"/>
              <a:buNone/>
              <a:defRPr/>
            </a:pPr>
            <a:r>
              <a:rPr lang="en-US" sz="2000" dirty="0">
                <a:ea typeface="+mn-ea"/>
                <a:cs typeface="+mn-cs"/>
              </a:rPr>
              <a:t>Expected Growth Rate		15%			1.5%</a:t>
            </a:r>
          </a:p>
          <a:p>
            <a:pPr marL="0" indent="0" eaLnBrk="1" fontAlgn="auto" hangingPunct="1">
              <a:spcAft>
                <a:spcPts val="0"/>
              </a:spcAft>
              <a:buFont typeface="Wingdings"/>
              <a:buNone/>
              <a:defRPr/>
            </a:pPr>
            <a:r>
              <a:rPr lang="en-US" sz="2000" dirty="0">
                <a:ea typeface="+mn-ea"/>
                <a:cs typeface="+mn-cs"/>
              </a:rPr>
              <a:t>Payout Ratio			25%			92.5%</a:t>
            </a:r>
          </a:p>
          <a:p>
            <a:pPr marL="0" indent="0" eaLnBrk="1" fontAlgn="auto" hangingPunct="1">
              <a:spcAft>
                <a:spcPts val="0"/>
              </a:spcAft>
              <a:buFont typeface="Wingdings"/>
              <a:buNone/>
              <a:defRPr/>
            </a:pPr>
            <a:r>
              <a:rPr lang="en-US" sz="2000" dirty="0">
                <a:ea typeface="+mn-ea"/>
                <a:cs typeface="+mn-cs"/>
              </a:rPr>
              <a:t>Beta				1.00			1.00</a:t>
            </a:r>
          </a:p>
          <a:p>
            <a:pPr marL="320040" indent="-320040" eaLnBrk="1" fontAlgn="auto" hangingPunct="1">
              <a:spcAft>
                <a:spcPts val="0"/>
              </a:spcAft>
              <a:buFont typeface="Wingdings"/>
              <a:buChar char=""/>
              <a:defRPr/>
            </a:pPr>
            <a:r>
              <a:rPr lang="en-US" sz="2000" dirty="0">
                <a:ea typeface="+mn-ea"/>
                <a:cs typeface="+mn-cs"/>
              </a:rPr>
              <a:t>Riskfree rate = Treasury Bond Rate = 1.5%, ERP = 5%		</a:t>
            </a:r>
          </a:p>
          <a:p>
            <a:pPr marL="320040" indent="-320040" eaLnBrk="1" fontAlgn="auto" hangingPunct="1">
              <a:spcAft>
                <a:spcPts val="0"/>
              </a:spcAft>
              <a:buFont typeface="Wingdings"/>
              <a:buChar char=""/>
              <a:defRPr/>
            </a:pPr>
            <a:r>
              <a:rPr lang="en-US" sz="2000" dirty="0">
                <a:ea typeface="+mn-ea"/>
                <a:cs typeface="+mn-cs"/>
              </a:rPr>
              <a:t>Required rate of return = 1.5% + 1(5%)= 6.5%</a:t>
            </a:r>
          </a:p>
          <a:p>
            <a:pPr marL="320040" indent="-320040" eaLnBrk="1" fontAlgn="auto" hangingPunct="1">
              <a:spcAft>
                <a:spcPts val="0"/>
              </a:spcAft>
              <a:buFont typeface="Wingdings"/>
              <a:buChar char=""/>
              <a:defRPr/>
            </a:pPr>
            <a:r>
              <a:rPr lang="en-US" sz="2000" dirty="0">
                <a:ea typeface="+mn-ea"/>
                <a:cs typeface="+mn-cs"/>
              </a:rPr>
              <a:t>The PEG ratio for this firm can be estimated as follows</a:t>
            </a:r>
          </a:p>
          <a:p>
            <a:pPr marL="320040" indent="-320040" eaLnBrk="1" fontAlgn="auto" hangingPunct="1">
              <a:spcAft>
                <a:spcPts val="0"/>
              </a:spcAft>
              <a:buFont typeface="Wingdings"/>
              <a:buChar char=""/>
              <a:defRPr/>
            </a:pPr>
            <a:endParaRPr lang="en-US" sz="2000" dirty="0">
              <a:ea typeface="+mn-ea"/>
              <a:cs typeface="+mn-cs"/>
            </a:endParaRPr>
          </a:p>
        </p:txBody>
      </p:sp>
      <p:sp>
        <p:nvSpPr>
          <p:cNvPr id="901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B2F0CC-5B97-3141-9CCC-26C6BB4FCBAB}" type="slidenum">
              <a:rPr lang="en-US" altLang="en-US" sz="1200">
                <a:solidFill>
                  <a:srgbClr val="FFFFFF"/>
                </a:solidFill>
              </a:rPr>
              <a:pPr>
                <a:lnSpc>
                  <a:spcPct val="80000"/>
                </a:lnSpc>
              </a:pPr>
              <a:t>38</a:t>
            </a:fld>
            <a:endParaRPr lang="en-US" altLang="en-US" sz="1200">
              <a:solidFill>
                <a:srgbClr val="FFFFFF"/>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B32F0534-D64B-824E-8841-1EDD08476B77}"/>
                  </a:ext>
                </a:extLst>
              </p:cNvPr>
              <p:cNvSpPr/>
              <p:nvPr/>
            </p:nvSpPr>
            <p:spPr>
              <a:xfrm>
                <a:off x="395242" y="5082267"/>
                <a:ext cx="8370933" cy="100828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𝑃𝐸𝐺</m:t>
                      </m:r>
                      <m:r>
                        <a:rPr lang="en-US" sz="2000" i="0">
                          <a:latin typeface="Cambria Math" panose="02040503050406030204" pitchFamily="18" charset="0"/>
                        </a:rPr>
                        <m:t>= </m:t>
                      </m:r>
                      <m:f>
                        <m:fPr>
                          <m:ctrlPr>
                            <a:rPr lang="en-US" sz="2000" i="1">
                              <a:solidFill>
                                <a:srgbClr val="836967"/>
                              </a:solidFill>
                              <a:latin typeface="Cambria Math" panose="02040503050406030204" pitchFamily="18" charset="0"/>
                            </a:rPr>
                          </m:ctrlPr>
                        </m:fPr>
                        <m:num>
                          <m:r>
                            <a:rPr lang="en-US" sz="2000" i="0">
                              <a:latin typeface="Cambria Math" panose="02040503050406030204" pitchFamily="18" charset="0"/>
                            </a:rPr>
                            <m:t>.25∗1.15∗</m:t>
                          </m:r>
                          <m:d>
                            <m:dPr>
                              <m:ctrlPr>
                                <a:rPr lang="en-US" sz="2000" i="1">
                                  <a:latin typeface="Cambria Math" panose="02040503050406030204" pitchFamily="18" charset="0"/>
                                </a:rPr>
                              </m:ctrlPr>
                            </m:dPr>
                            <m:e>
                              <m:r>
                                <a:rPr lang="en-US" sz="2000" i="0">
                                  <a:latin typeface="Cambria Math" panose="02040503050406030204" pitchFamily="18" charset="0"/>
                                </a:rPr>
                                <m:t>1− </m:t>
                              </m:r>
                              <m:f>
                                <m:fPr>
                                  <m:ctrlPr>
                                    <a:rPr lang="en-US" sz="2000" i="1">
                                      <a:solidFill>
                                        <a:srgbClr val="836967"/>
                                      </a:solidFill>
                                      <a:latin typeface="Cambria Math" panose="02040503050406030204" pitchFamily="18" charset="0"/>
                                    </a:rPr>
                                  </m:ctrlPr>
                                </m:fPr>
                                <m:num>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1.15</m:t>
                                      </m:r>
                                    </m:e>
                                    <m:sup>
                                      <m:r>
                                        <a:rPr lang="en-US" sz="2000" i="0">
                                          <a:latin typeface="Cambria Math" panose="02040503050406030204" pitchFamily="18" charset="0"/>
                                        </a:rPr>
                                        <m:t>5</m:t>
                                      </m:r>
                                    </m:sup>
                                  </m:sSup>
                                </m:num>
                                <m:den>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1.065</m:t>
                                      </m:r>
                                    </m:e>
                                    <m:sup>
                                      <m:r>
                                        <a:rPr lang="en-US" sz="2000" i="0">
                                          <a:latin typeface="Cambria Math" panose="02040503050406030204" pitchFamily="18" charset="0"/>
                                        </a:rPr>
                                        <m:t>5</m:t>
                                      </m:r>
                                    </m:sup>
                                  </m:sSup>
                                </m:den>
                              </m:f>
                            </m:e>
                          </m:d>
                        </m:num>
                        <m:den>
                          <m:r>
                            <a:rPr lang="en-US" sz="2000" i="0">
                              <a:latin typeface="Cambria Math" panose="02040503050406030204" pitchFamily="18" charset="0"/>
                            </a:rPr>
                            <m:t>.15∗</m:t>
                          </m:r>
                          <m:d>
                            <m:dPr>
                              <m:ctrlPr>
                                <a:rPr lang="en-US" sz="2000" i="1">
                                  <a:latin typeface="Cambria Math" panose="02040503050406030204" pitchFamily="18" charset="0"/>
                                </a:rPr>
                              </m:ctrlPr>
                            </m:dPr>
                            <m:e>
                              <m:r>
                                <a:rPr lang="en-US" sz="2000" i="0">
                                  <a:latin typeface="Cambria Math" panose="02040503050406030204" pitchFamily="18" charset="0"/>
                                </a:rPr>
                                <m:t>.065− .15</m:t>
                              </m:r>
                            </m:e>
                          </m:d>
                        </m:den>
                      </m:f>
                      <m:r>
                        <a:rPr lang="en-US" sz="2000" i="0">
                          <a:latin typeface="Cambria Math" panose="02040503050406030204" pitchFamily="18" charset="0"/>
                        </a:rPr>
                        <m:t>+</m:t>
                      </m:r>
                      <m:f>
                        <m:fPr>
                          <m:ctrlPr>
                            <a:rPr lang="en-US" sz="2000" i="1">
                              <a:solidFill>
                                <a:srgbClr val="836967"/>
                              </a:solidFill>
                              <a:latin typeface="Cambria Math" panose="02040503050406030204" pitchFamily="18" charset="0"/>
                            </a:rPr>
                          </m:ctrlPr>
                        </m:fPr>
                        <m:num>
                          <m:r>
                            <a:rPr lang="en-US" sz="2000" i="0">
                              <a:latin typeface="Cambria Math" panose="02040503050406030204" pitchFamily="18" charset="0"/>
                            </a:rPr>
                            <m:t>.925∗</m:t>
                          </m:r>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1.15</m:t>
                              </m:r>
                            </m:e>
                            <m:sup>
                              <m:r>
                                <a:rPr lang="en-US" sz="2000" i="0">
                                  <a:latin typeface="Cambria Math" panose="02040503050406030204" pitchFamily="18" charset="0"/>
                                </a:rPr>
                                <m:t>5</m:t>
                              </m:r>
                            </m:sup>
                          </m:sSup>
                          <m:r>
                            <a:rPr lang="en-US" sz="2000" i="0">
                              <a:latin typeface="Cambria Math" panose="02040503050406030204" pitchFamily="18" charset="0"/>
                            </a:rPr>
                            <m:t>∗</m:t>
                          </m:r>
                          <m:d>
                            <m:dPr>
                              <m:ctrlPr>
                                <a:rPr lang="en-US" sz="2000" i="1">
                                  <a:latin typeface="Cambria Math" panose="02040503050406030204" pitchFamily="18" charset="0"/>
                                </a:rPr>
                              </m:ctrlPr>
                            </m:dPr>
                            <m:e>
                              <m:r>
                                <a:rPr lang="en-US" sz="2000" i="0">
                                  <a:latin typeface="Cambria Math" panose="02040503050406030204" pitchFamily="18" charset="0"/>
                                </a:rPr>
                                <m:t>1.015</m:t>
                              </m:r>
                            </m:e>
                          </m:d>
                        </m:num>
                        <m:den>
                          <m:r>
                            <a:rPr lang="en-US" sz="2000" i="0">
                              <a:latin typeface="Cambria Math" panose="02040503050406030204" pitchFamily="18" charset="0"/>
                            </a:rPr>
                            <m:t>.15</m:t>
                          </m:r>
                          <m:d>
                            <m:dPr>
                              <m:ctrlPr>
                                <a:rPr lang="en-US" sz="2000" i="1">
                                  <a:solidFill>
                                    <a:srgbClr val="836967"/>
                                  </a:solidFill>
                                  <a:latin typeface="Cambria Math" panose="02040503050406030204" pitchFamily="18" charset="0"/>
                                </a:rPr>
                              </m:ctrlPr>
                            </m:dPr>
                            <m:e>
                              <m:r>
                                <a:rPr lang="en-US" sz="2000" i="0">
                                  <a:latin typeface="Cambria Math" panose="02040503050406030204" pitchFamily="18" charset="0"/>
                                </a:rPr>
                                <m:t>.065− .015</m:t>
                              </m:r>
                            </m:e>
                          </m:d>
                          <m:sSup>
                            <m:sSupPr>
                              <m:ctrlPr>
                                <a:rPr lang="en-US" sz="2000" i="1">
                                  <a:solidFill>
                                    <a:srgbClr val="836967"/>
                                  </a:solidFill>
                                  <a:latin typeface="Cambria Math" panose="02040503050406030204" pitchFamily="18" charset="0"/>
                                </a:rPr>
                              </m:ctrlPr>
                            </m:sSupPr>
                            <m:e>
                              <m:d>
                                <m:dPr>
                                  <m:ctrlPr>
                                    <a:rPr lang="en-US" sz="2000" i="1">
                                      <a:latin typeface="Cambria Math" panose="02040503050406030204" pitchFamily="18" charset="0"/>
                                    </a:rPr>
                                  </m:ctrlPr>
                                </m:dPr>
                                <m:e>
                                  <m:r>
                                    <a:rPr lang="en-US" sz="2000" i="0">
                                      <a:latin typeface="Cambria Math" panose="02040503050406030204" pitchFamily="18" charset="0"/>
                                    </a:rPr>
                                    <m:t>1.065</m:t>
                                  </m:r>
                                </m:e>
                              </m:d>
                            </m:e>
                            <m:sup>
                              <m:r>
                                <a:rPr lang="en-US" sz="2000" i="0">
                                  <a:latin typeface="Cambria Math" panose="02040503050406030204" pitchFamily="18" charset="0"/>
                                </a:rPr>
                                <m:t>5</m:t>
                              </m:r>
                            </m:sup>
                          </m:sSup>
                        </m:den>
                      </m:f>
                      <m:r>
                        <a:rPr lang="en-US" sz="2000" i="0">
                          <a:latin typeface="Cambria Math" panose="02040503050406030204" pitchFamily="18" charset="0"/>
                        </a:rPr>
                        <m:t>=1.94</m:t>
                      </m:r>
                    </m:oMath>
                  </m:oMathPara>
                </a14:m>
                <a:endParaRPr lang="en-US" sz="2000" dirty="0"/>
              </a:p>
            </p:txBody>
          </p:sp>
        </mc:Choice>
        <mc:Fallback xmlns="">
          <p:sp>
            <p:nvSpPr>
              <p:cNvPr id="2" name="Rectangle 1">
                <a:extLst>
                  <a:ext uri="{FF2B5EF4-FFF2-40B4-BE49-F238E27FC236}">
                    <a16:creationId xmlns:a16="http://schemas.microsoft.com/office/drawing/2014/main" id="{B32F0534-D64B-824E-8841-1EDD08476B77}"/>
                  </a:ext>
                </a:extLst>
              </p:cNvPr>
              <p:cNvSpPr>
                <a:spLocks noRot="1" noChangeAspect="1" noMove="1" noResize="1" noEditPoints="1" noAdjustHandles="1" noChangeArrowheads="1" noChangeShapeType="1" noTextEdit="1"/>
              </p:cNvSpPr>
              <p:nvPr/>
            </p:nvSpPr>
            <p:spPr>
              <a:xfrm>
                <a:off x="395242" y="5082267"/>
                <a:ext cx="8370933" cy="1008289"/>
              </a:xfrm>
              <a:prstGeom prst="rect">
                <a:avLst/>
              </a:prstGeom>
              <a:blipFill>
                <a:blip r:embed="rId3"/>
                <a:stretch>
                  <a:fillRect b="-7500"/>
                </a:stretch>
              </a:blipFill>
            </p:spPr>
            <p:txBody>
              <a:bodyPr/>
              <a:lstStyle/>
              <a:p>
                <a:r>
                  <a:rPr lang="en-US">
                    <a:noFill/>
                  </a:rPr>
                  <a:t> </a:t>
                </a:r>
              </a:p>
            </p:txBody>
          </p:sp>
        </mc:Fallback>
      </mc:AlternateContent>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a. PEG Ratios are risk-sensitive</a:t>
            </a: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297D5-4465-C94D-A59C-DC762265C2AE}" type="slidenum">
              <a:rPr lang="en-US" altLang="en-US" sz="1200">
                <a:solidFill>
                  <a:srgbClr val="FFFFFF"/>
                </a:solidFill>
              </a:rPr>
              <a:pPr>
                <a:lnSpc>
                  <a:spcPct val="80000"/>
                </a:lnSpc>
              </a:pPr>
              <a:t>39</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533A866E-7A08-524F-962E-6B7E229F61F5}"/>
              </a:ext>
            </a:extLst>
          </p:cNvPr>
          <p:cNvPicPr>
            <a:picLocks noGrp="1" noChangeAspect="1"/>
          </p:cNvPicPr>
          <p:nvPr>
            <p:ph sz="quarter" idx="1"/>
          </p:nvPr>
        </p:nvPicPr>
        <p:blipFill>
          <a:blip r:embed="rId3"/>
          <a:stretch>
            <a:fillRect/>
          </a:stretch>
        </p:blipFill>
        <p:spPr>
          <a:xfrm>
            <a:off x="1633556" y="1600200"/>
            <a:ext cx="6111837" cy="4495800"/>
          </a:xfrm>
          <a:prstGeom prst="rect">
            <a:avLst/>
          </a:prstGeom>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b. PEG Ratios are affected by the Quality of Growth</a:t>
            </a:r>
          </a:p>
        </p:txBody>
      </p:sp>
      <p:sp>
        <p:nvSpPr>
          <p:cNvPr id="94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B717F8-9E5A-BE46-B8A7-324EB385D926}" type="slidenum">
              <a:rPr lang="en-US" altLang="en-US" sz="1200">
                <a:solidFill>
                  <a:srgbClr val="FFFFFF"/>
                </a:solidFill>
              </a:rPr>
              <a:pPr>
                <a:lnSpc>
                  <a:spcPct val="80000"/>
                </a:lnSpc>
              </a:pPr>
              <a:t>40</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8349953D-97A0-4541-9EA1-241FE0CA779D}"/>
              </a:ext>
            </a:extLst>
          </p:cNvPr>
          <p:cNvPicPr>
            <a:picLocks noGrp="1" noChangeAspect="1"/>
          </p:cNvPicPr>
          <p:nvPr>
            <p:ph sz="quarter" idx="1"/>
          </p:nvPr>
        </p:nvPicPr>
        <p:blipFill>
          <a:blip r:embed="rId3"/>
          <a:stretch>
            <a:fillRect/>
          </a:stretch>
        </p:blipFill>
        <p:spPr>
          <a:xfrm>
            <a:off x="1025525" y="2552700"/>
            <a:ext cx="7327900" cy="2590800"/>
          </a:xfrm>
          <a:prstGeom prst="rect">
            <a:avLst/>
          </a:prstGeom>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c. PEG Ratios are not growth neutral…</a:t>
            </a:r>
          </a:p>
        </p:txBody>
      </p:sp>
      <p:sp>
        <p:nvSpPr>
          <p:cNvPr id="96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6BD49-E8BE-184F-952E-BAE142EB24E0}" type="slidenum">
              <a:rPr lang="en-US" altLang="en-US" sz="1200">
                <a:solidFill>
                  <a:srgbClr val="FFFFFF"/>
                </a:solidFill>
              </a:rPr>
              <a:pPr>
                <a:lnSpc>
                  <a:spcPct val="80000"/>
                </a:lnSpc>
              </a:pPr>
              <a:t>41</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BA95BA1E-EDDD-5140-8B31-84A8FA8300D5}"/>
              </a:ext>
            </a:extLst>
          </p:cNvPr>
          <p:cNvPicPr>
            <a:picLocks noGrp="1" noChangeAspect="1"/>
          </p:cNvPicPr>
          <p:nvPr>
            <p:ph sz="quarter" idx="1"/>
          </p:nvPr>
        </p:nvPicPr>
        <p:blipFill>
          <a:blip r:embed="rId3"/>
          <a:stretch>
            <a:fillRect/>
          </a:stretch>
        </p:blipFill>
        <p:spPr>
          <a:xfrm>
            <a:off x="860425" y="2489200"/>
            <a:ext cx="7658100" cy="2717800"/>
          </a:xfrm>
          <a:prstGeom prst="rect">
            <a:avLst/>
          </a:prstGeom>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PEG Ratios and Fundamentals: Propositions</a:t>
            </a: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Proposition 1: High risk companies will trade at much lower PEG ratios than low risk companies with the same expected growth rate.</a:t>
            </a:r>
          </a:p>
          <a:p>
            <a:pPr marL="640080" lvl="1" indent="-274320" eaLnBrk="1" fontAlgn="auto" hangingPunct="1">
              <a:spcAft>
                <a:spcPts val="0"/>
              </a:spcAft>
              <a:buFont typeface="Wingdings 2"/>
              <a:buChar char=""/>
              <a:defRPr/>
            </a:pPr>
            <a:r>
              <a:rPr lang="en-US">
                <a:ea typeface="+mn-ea"/>
              </a:rPr>
              <a:t>Corollary 1: The company that looks most under valued on a PEG ratio basis in a sector may be the riskiest firm in the sector</a:t>
            </a:r>
          </a:p>
          <a:p>
            <a:pPr marL="320040" indent="-320040" eaLnBrk="1" fontAlgn="auto" hangingPunct="1">
              <a:spcAft>
                <a:spcPts val="0"/>
              </a:spcAft>
              <a:buFont typeface="Wingdings"/>
              <a:buChar char=""/>
              <a:defRPr/>
            </a:pPr>
            <a:r>
              <a:rPr lang="en-US">
                <a:ea typeface="+mn-ea"/>
                <a:cs typeface="+mn-cs"/>
              </a:rPr>
              <a:t>Proposition 2: Companies that can attain growth more efficiently by investing less in better return projects will have higher PEG ratios than companies that grow at the same rate less efficiently.</a:t>
            </a:r>
          </a:p>
          <a:p>
            <a:pPr marL="640080" lvl="1" indent="-274320" eaLnBrk="1" fontAlgn="auto" hangingPunct="1">
              <a:spcAft>
                <a:spcPts val="0"/>
              </a:spcAft>
              <a:buFont typeface="Wingdings 2"/>
              <a:buChar char=""/>
              <a:defRPr/>
            </a:pPr>
            <a:r>
              <a:rPr lang="en-US">
                <a:ea typeface="+mn-ea"/>
              </a:rPr>
              <a:t>Corollary 2: Companies that look cheap on a PEG ratio basis may be companies with high reinvestment rates and poor project returns.</a:t>
            </a:r>
          </a:p>
          <a:p>
            <a:pPr marL="320040" indent="-320040" eaLnBrk="1" fontAlgn="auto" hangingPunct="1">
              <a:spcAft>
                <a:spcPts val="0"/>
              </a:spcAft>
              <a:buFont typeface="Wingdings"/>
              <a:buChar char=""/>
              <a:defRPr/>
            </a:pPr>
            <a:r>
              <a:rPr lang="en-US">
                <a:ea typeface="+mn-ea"/>
                <a:cs typeface="+mn-cs"/>
              </a:rPr>
              <a:t>Proposition 3: Companies with very low or very high growth rates will tend to have higher PEG ratios than firms with average growth rates. This bias is worse for low growth stocks.</a:t>
            </a:r>
          </a:p>
          <a:p>
            <a:pPr marL="640080" lvl="1" indent="-274320" eaLnBrk="1" fontAlgn="auto" hangingPunct="1">
              <a:spcAft>
                <a:spcPts val="0"/>
              </a:spcAft>
              <a:buFont typeface="Wingdings 2"/>
              <a:buChar char=""/>
              <a:defRPr/>
            </a:pPr>
            <a:r>
              <a:rPr lang="en-US">
                <a:ea typeface="+mn-ea"/>
              </a:rPr>
              <a:t>Corollary 3: PEG ratios do not neutralize the growth effect.</a:t>
            </a:r>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BC5C94-F864-0149-AAC5-BA94CF3E6F94}" type="slidenum">
              <a:rPr lang="en-US" altLang="en-US" sz="1200">
                <a:solidFill>
                  <a:srgbClr val="FFFFFF"/>
                </a:solidFill>
              </a:rPr>
              <a:pPr>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Price to Book Ratio</a:t>
            </a:r>
          </a:p>
        </p:txBody>
      </p:sp>
      <p:sp>
        <p:nvSpPr>
          <p:cNvPr id="8294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200" dirty="0">
                <a:ea typeface="+mn-ea"/>
                <a:cs typeface="+mn-cs"/>
              </a:rPr>
              <a:t>Going back to a simple dividend discount model,</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Defining the return on equity (ROE) = EPS0 / Book Value of Equity, the value of equity can be written as:</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0" indent="0" eaLnBrk="1" fontAlgn="auto" hangingPunct="1">
              <a:spcAft>
                <a:spcPts val="0"/>
              </a:spcAft>
              <a:buFont typeface="Wingdings"/>
              <a:buNone/>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If the return on equity is based upon expected earnings in the next time period, this can be simplified to,</a:t>
            </a:r>
          </a:p>
          <a:p>
            <a:pPr marL="0" indent="0" eaLnBrk="1" fontAlgn="auto" hangingPunct="1">
              <a:spcAft>
                <a:spcPts val="0"/>
              </a:spcAft>
              <a:buFont typeface="Wingdings"/>
              <a:buNone/>
              <a:defRPr/>
            </a:pPr>
            <a:r>
              <a:rPr lang="en-US" sz="3200"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0355" name="Object 2"/>
          <p:cNvGraphicFramePr>
            <a:graphicFrameLocks/>
          </p:cNvGraphicFramePr>
          <p:nvPr/>
        </p:nvGraphicFramePr>
        <p:xfrm>
          <a:off x="4114800" y="1981200"/>
          <a:ext cx="1347788" cy="819150"/>
        </p:xfrm>
        <a:graphic>
          <a:graphicData uri="http://schemas.openxmlformats.org/presentationml/2006/ole">
            <mc:AlternateContent xmlns:mc="http://schemas.openxmlformats.org/markup-compatibility/2006">
              <mc:Choice xmlns:v="urn:schemas-microsoft-com:vml" Requires="v">
                <p:oleObj spid="_x0000_s100841" name="Equation" r:id="rId4" imgW="1092200" imgH="673100" progId="Equation.3">
                  <p:embed/>
                </p:oleObj>
              </mc:Choice>
              <mc:Fallback>
                <p:oleObj name="Equation" r:id="rId4" imgW="1092200" imgH="673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981200"/>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6" name="Object 3"/>
          <p:cNvGraphicFramePr>
            <a:graphicFrameLocks/>
          </p:cNvGraphicFramePr>
          <p:nvPr/>
        </p:nvGraphicFramePr>
        <p:xfrm>
          <a:off x="2590800" y="3581400"/>
          <a:ext cx="3981450" cy="728663"/>
        </p:xfrm>
        <a:graphic>
          <a:graphicData uri="http://schemas.openxmlformats.org/presentationml/2006/ole">
            <mc:AlternateContent xmlns:mc="http://schemas.openxmlformats.org/markup-compatibility/2006">
              <mc:Choice xmlns:v="urn:schemas-microsoft-com:vml" Requires="v">
                <p:oleObj spid="_x0000_s100842" name="Equation" r:id="rId6" imgW="4000500" imgH="749300" progId="Equation.3">
                  <p:embed/>
                </p:oleObj>
              </mc:Choice>
              <mc:Fallback>
                <p:oleObj name="Equation" r:id="rId6" imgW="4000500" imgH="749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3581400"/>
                        <a:ext cx="39814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7" name="Object 4"/>
          <p:cNvGraphicFramePr>
            <a:graphicFrameLocks/>
          </p:cNvGraphicFramePr>
          <p:nvPr/>
        </p:nvGraphicFramePr>
        <p:xfrm>
          <a:off x="2514600" y="4343400"/>
          <a:ext cx="4298950" cy="728663"/>
        </p:xfrm>
        <a:graphic>
          <a:graphicData uri="http://schemas.openxmlformats.org/presentationml/2006/ole">
            <mc:AlternateContent xmlns:mc="http://schemas.openxmlformats.org/markup-compatibility/2006">
              <mc:Choice xmlns:v="urn:schemas-microsoft-com:vml" Requires="v">
                <p:oleObj spid="_x0000_s100843" name="Equation" r:id="rId8" imgW="4318000" imgH="749300" progId="Equation.3">
                  <p:embed/>
                </p:oleObj>
              </mc:Choice>
              <mc:Fallback>
                <p:oleObj name="Equation" r:id="rId8" imgW="4318000" imgH="749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4343400"/>
                        <a:ext cx="42989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nvGraphicFramePr>
        <p:xfrm>
          <a:off x="2895600" y="5715000"/>
          <a:ext cx="3462338" cy="728663"/>
        </p:xfrm>
        <a:graphic>
          <a:graphicData uri="http://schemas.openxmlformats.org/presentationml/2006/ole">
            <mc:AlternateContent xmlns:mc="http://schemas.openxmlformats.org/markup-compatibility/2006">
              <mc:Choice xmlns:v="urn:schemas-microsoft-com:vml" Requires="v">
                <p:oleObj spid="_x0000_s100844" name="Equation" r:id="rId10" imgW="3479800" imgH="749300" progId="Equation.3">
                  <p:embed/>
                </p:oleObj>
              </mc:Choice>
              <mc:Fallback>
                <p:oleObj name="Equation" r:id="rId10" imgW="3479800" imgH="7493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5715000"/>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3922CE-441D-CB45-B455-F07A5AF09B9F}" type="slidenum">
              <a:rPr lang="en-US" altLang="en-US" sz="1200">
                <a:solidFill>
                  <a:srgbClr val="FFFFFF"/>
                </a:solidFill>
              </a:rPr>
              <a:pPr>
                <a:lnSpc>
                  <a:spcPct val="80000"/>
                </a:lnSpc>
              </a:pPr>
              <a:t>43</a:t>
            </a:fld>
            <a:endParaRPr lang="en-US" altLang="en-US" sz="1200">
              <a:solidFill>
                <a:srgbClr val="FFFFFF"/>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Book Value Ratio: Stable Growth Firm</a:t>
            </a:r>
            <a:br>
              <a:rPr lang="en-US">
                <a:ea typeface="+mj-ea"/>
                <a:cs typeface="+mj-cs"/>
              </a:rPr>
            </a:br>
            <a:r>
              <a:rPr lang="en-US">
                <a:ea typeface="+mj-ea"/>
                <a:cs typeface="+mj-cs"/>
              </a:rPr>
              <a:t>Another Presentation</a:t>
            </a:r>
          </a:p>
        </p:txBody>
      </p:sp>
      <p:sp>
        <p:nvSpPr>
          <p:cNvPr id="849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 This formulation can be simplified even further by relating growth to the return on equity:</a:t>
            </a:r>
          </a:p>
          <a:p>
            <a:pPr marL="0" indent="0" algn="ctr" eaLnBrk="1" fontAlgn="auto" hangingPunct="1">
              <a:spcAft>
                <a:spcPts val="0"/>
              </a:spcAft>
              <a:buFont typeface="Wingdings"/>
              <a:buNone/>
              <a:defRPr/>
            </a:pPr>
            <a:r>
              <a:rPr lang="en-US" dirty="0">
                <a:ea typeface="+mn-ea"/>
                <a:cs typeface="+mn-cs"/>
              </a:rPr>
              <a:t>g = (1 - Payout ratio) * ROE</a:t>
            </a:r>
          </a:p>
          <a:p>
            <a:pPr marL="320040" indent="-320040" eaLnBrk="1" fontAlgn="auto" hangingPunct="1">
              <a:spcAft>
                <a:spcPts val="0"/>
              </a:spcAft>
              <a:buFont typeface="Wingdings"/>
              <a:buChar char=""/>
              <a:defRPr/>
            </a:pPr>
            <a:r>
              <a:rPr lang="en-US" dirty="0">
                <a:ea typeface="+mn-ea"/>
                <a:cs typeface="+mn-cs"/>
              </a:rPr>
              <a:t>Substituting back into the P/BV equation,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price-book value ratio of a stable firm is determined by the differential between the return on equity and the required rate of return on its projects.</a:t>
            </a:r>
          </a:p>
          <a:p>
            <a:pPr marL="320040" indent="-320040" eaLnBrk="1" fontAlgn="auto" hangingPunct="1">
              <a:spcAft>
                <a:spcPts val="0"/>
              </a:spcAft>
              <a:buFont typeface="Wingdings"/>
              <a:buChar char=""/>
              <a:defRPr/>
            </a:pPr>
            <a:r>
              <a:rPr lang="en-US" dirty="0">
                <a:ea typeface="+mn-ea"/>
                <a:cs typeface="+mn-cs"/>
              </a:rPr>
              <a:t>Building on this equation, a company that is expected to generate a ROE higher (lower than, equal to) its cost of equity should trade at a price to book ratio higher (less than, equal to) one.</a:t>
            </a:r>
          </a:p>
        </p:txBody>
      </p:sp>
      <p:graphicFrame>
        <p:nvGraphicFramePr>
          <p:cNvPr id="102403" name="Object 2"/>
          <p:cNvGraphicFramePr>
            <a:graphicFrameLocks noChangeAspect="1"/>
          </p:cNvGraphicFramePr>
          <p:nvPr>
            <p:extLst>
              <p:ext uri="{D42A27DB-BD31-4B8C-83A1-F6EECF244321}">
                <p14:modId xmlns:p14="http://schemas.microsoft.com/office/powerpoint/2010/main" val="533975210"/>
              </p:ext>
            </p:extLst>
          </p:nvPr>
        </p:nvGraphicFramePr>
        <p:xfrm>
          <a:off x="3124201" y="3048000"/>
          <a:ext cx="2590800" cy="773591"/>
        </p:xfrm>
        <a:graphic>
          <a:graphicData uri="http://schemas.openxmlformats.org/presentationml/2006/ole">
            <mc:AlternateContent xmlns:mc="http://schemas.openxmlformats.org/markup-compatibility/2006">
              <mc:Choice xmlns:v="urn:schemas-microsoft-com:vml" Requires="v">
                <p:oleObj spid="_x0000_s102535" name="Equation" r:id="rId4" imgW="1993900" imgH="609600" progId="Equation.3">
                  <p:embed/>
                </p:oleObj>
              </mc:Choice>
              <mc:Fallback>
                <p:oleObj name="Equation" r:id="rId4" imgW="1993900" imgH="609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1" y="3048000"/>
                        <a:ext cx="2590800" cy="773591"/>
                      </a:xfrm>
                      <a:prstGeom prst="rect">
                        <a:avLst/>
                      </a:prstGeom>
                      <a:solidFill>
                        <a:srgbClr val="FFFFFF"/>
                      </a:solidFill>
                      <a:ln>
                        <a:noFill/>
                      </a:ln>
                    </p:spPr>
                  </p:pic>
                </p:oleObj>
              </mc:Fallback>
            </mc:AlternateContent>
          </a:graphicData>
        </a:graphic>
      </p:graphicFrame>
      <p:sp>
        <p:nvSpPr>
          <p:cNvPr id="10240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38650B-DC1D-084E-BDAE-2D739EF447C1}" type="slidenum">
              <a:rPr lang="en-US" altLang="en-US" sz="1200">
                <a:solidFill>
                  <a:srgbClr val="FFFFFF"/>
                </a:solidFill>
              </a:rPr>
              <a:pPr>
                <a:lnSpc>
                  <a:spcPct val="80000"/>
                </a:lnSpc>
              </a:pPr>
              <a:t>44</a:t>
            </a:fld>
            <a:endParaRPr lang="en-US" altLang="en-US" sz="1200">
              <a:solidFill>
                <a:srgbClr val="FFFFFF"/>
              </a:solidFil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changing to an Enterprise value multiple</a:t>
            </a:r>
            <a:br>
              <a:rPr lang="en-US">
                <a:ea typeface="+mj-ea"/>
                <a:cs typeface="+mj-cs"/>
              </a:rPr>
            </a:br>
            <a:r>
              <a:rPr lang="en-US">
                <a:ea typeface="+mj-ea"/>
                <a:cs typeface="+mj-cs"/>
              </a:rPr>
              <a:t>EV/ Book Capital</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To see the determinants of the value/book ratio, consider the simple free cash flow to the firm model:</a:t>
            </a:r>
          </a:p>
          <a:p>
            <a:pPr marL="0" indent="0" eaLnBrk="1" fontAlgn="auto" hangingPunct="1">
              <a:spcAft>
                <a:spcPts val="0"/>
              </a:spcAft>
              <a:buFont typeface="Wingdings"/>
              <a:buNone/>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by the book value, we get:</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we replace, FCFF = EBIT(1-t) - (g/ROC) EBIT(1-t),we get:</a:t>
            </a:r>
          </a:p>
        </p:txBody>
      </p:sp>
      <p:graphicFrame>
        <p:nvGraphicFramePr>
          <p:cNvPr id="104451" name="Object 2"/>
          <p:cNvGraphicFramePr>
            <a:graphicFrameLocks/>
          </p:cNvGraphicFramePr>
          <p:nvPr/>
        </p:nvGraphicFramePr>
        <p:xfrm>
          <a:off x="3429000" y="2514600"/>
          <a:ext cx="2273300" cy="749300"/>
        </p:xfrm>
        <a:graphic>
          <a:graphicData uri="http://schemas.openxmlformats.org/presentationml/2006/ole">
            <mc:AlternateContent xmlns:mc="http://schemas.openxmlformats.org/markup-compatibility/2006">
              <mc:Choice xmlns:v="urn:schemas-microsoft-com:vml" Requires="v">
                <p:oleObj spid="_x0000_s104819" name="Equation" r:id="rId4" imgW="1143000" imgH="381000" progId="Equation.3">
                  <p:embed/>
                </p:oleObj>
              </mc:Choice>
              <mc:Fallback>
                <p:oleObj name="Equation" r:id="rId4" imgW="1143000" imgH="381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514600"/>
                        <a:ext cx="2273300" cy="749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2" name="Object 3"/>
          <p:cNvGraphicFramePr>
            <a:graphicFrameLocks/>
          </p:cNvGraphicFramePr>
          <p:nvPr/>
        </p:nvGraphicFramePr>
        <p:xfrm>
          <a:off x="2819400" y="3581400"/>
          <a:ext cx="3281363" cy="1082675"/>
        </p:xfrm>
        <a:graphic>
          <a:graphicData uri="http://schemas.openxmlformats.org/presentationml/2006/ole">
            <mc:AlternateContent xmlns:mc="http://schemas.openxmlformats.org/markup-compatibility/2006">
              <mc:Choice xmlns:v="urn:schemas-microsoft-com:vml" Requires="v">
                <p:oleObj spid="_x0000_s104820" name="Equation" r:id="rId6" imgW="1663700" imgH="546100" progId="Equation.3">
                  <p:embed/>
                </p:oleObj>
              </mc:Choice>
              <mc:Fallback>
                <p:oleObj name="Equation" r:id="rId6" imgW="1663700" imgH="5461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3581400"/>
                        <a:ext cx="3281363" cy="1082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4"/>
          <p:cNvGraphicFramePr>
            <a:graphicFrameLocks/>
          </p:cNvGraphicFramePr>
          <p:nvPr/>
        </p:nvGraphicFramePr>
        <p:xfrm>
          <a:off x="3124200" y="5334000"/>
          <a:ext cx="2897188" cy="1074738"/>
        </p:xfrm>
        <a:graphic>
          <a:graphicData uri="http://schemas.openxmlformats.org/presentationml/2006/ole">
            <mc:AlternateContent xmlns:mc="http://schemas.openxmlformats.org/markup-compatibility/2006">
              <mc:Choice xmlns:v="urn:schemas-microsoft-com:vml" Requires="v">
                <p:oleObj spid="_x0000_s104821" name="Equation" r:id="rId8" imgW="1473200" imgH="546100" progId="Equation.3">
                  <p:embed/>
                </p:oleObj>
              </mc:Choice>
              <mc:Fallback>
                <p:oleObj name="Equation" r:id="rId8" imgW="14732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5334000"/>
                        <a:ext cx="2897188" cy="1074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56A9AD-B81F-4841-97E3-BDA1F327B20A}" type="slidenum">
              <a:rPr lang="en-US" altLang="en-US" sz="1200">
                <a:solidFill>
                  <a:srgbClr val="FFFFFF"/>
                </a:solidFill>
              </a:rPr>
              <a:pPr>
                <a:lnSpc>
                  <a:spcPct val="80000"/>
                </a:lnSpc>
              </a:pPr>
              <a:t>45</a:t>
            </a:fld>
            <a:endParaRPr lang="en-US" altLang="en-US" sz="1200">
              <a:solidFill>
                <a:srgbClr val="FFFFFF"/>
              </a:solidFill>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EV to EBITDA - Determinants</a:t>
            </a:r>
          </a:p>
        </p:txBody>
      </p:sp>
      <p:sp>
        <p:nvSpPr>
          <p:cNvPr id="17408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value of the operating assets of a firm can be 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Now the value of the firm can be rewritten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of the equation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determinants of EV/EBITDA are:</a:t>
            </a:r>
          </a:p>
          <a:p>
            <a:pPr marL="640080" lvl="1" indent="-274320" eaLnBrk="1" fontAlgn="auto" hangingPunct="1">
              <a:spcAft>
                <a:spcPts val="0"/>
              </a:spcAft>
              <a:buFont typeface="Wingdings 2"/>
              <a:buChar char=""/>
              <a:defRPr/>
            </a:pPr>
            <a:r>
              <a:rPr lang="en-US" dirty="0">
                <a:ea typeface="+mn-ea"/>
              </a:rPr>
              <a:t>The cost of capital</a:t>
            </a:r>
          </a:p>
          <a:p>
            <a:pPr marL="640080" lvl="1" indent="-274320" eaLnBrk="1" fontAlgn="auto" hangingPunct="1">
              <a:spcAft>
                <a:spcPts val="0"/>
              </a:spcAft>
              <a:buFont typeface="Wingdings 2"/>
              <a:buChar char=""/>
              <a:defRPr/>
            </a:pPr>
            <a:r>
              <a:rPr lang="en-US" dirty="0">
                <a:ea typeface="+mn-ea"/>
              </a:rPr>
              <a:t>Expected growth rate</a:t>
            </a:r>
          </a:p>
          <a:p>
            <a:pPr marL="640080" lvl="1" indent="-274320" eaLnBrk="1" fontAlgn="auto" hangingPunct="1">
              <a:spcAft>
                <a:spcPts val="0"/>
              </a:spcAft>
              <a:buFont typeface="Wingdings 2"/>
              <a:buChar char=""/>
              <a:defRPr/>
            </a:pPr>
            <a:r>
              <a:rPr lang="en-US" dirty="0">
                <a:ea typeface="+mn-ea"/>
              </a:rPr>
              <a:t>Tax rate</a:t>
            </a:r>
          </a:p>
          <a:p>
            <a:pPr marL="640080" lvl="1" indent="-274320" eaLnBrk="1" fontAlgn="auto" hangingPunct="1">
              <a:spcAft>
                <a:spcPts val="0"/>
              </a:spcAft>
              <a:buFont typeface="Wingdings 2"/>
              <a:buChar char=""/>
              <a:defRPr/>
            </a:pPr>
            <a:r>
              <a:rPr lang="en-US" dirty="0">
                <a:ea typeface="+mn-ea"/>
              </a:rPr>
              <a:t>Reinvestment rate (or ROC)</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6499" name="Object 2"/>
          <p:cNvGraphicFramePr>
            <a:graphicFrameLocks/>
          </p:cNvGraphicFramePr>
          <p:nvPr/>
        </p:nvGraphicFramePr>
        <p:xfrm>
          <a:off x="3200400" y="1981200"/>
          <a:ext cx="1981200" cy="533400"/>
        </p:xfrm>
        <a:graphic>
          <a:graphicData uri="http://schemas.openxmlformats.org/presentationml/2006/ole">
            <mc:AlternateContent xmlns:mc="http://schemas.openxmlformats.org/markup-compatibility/2006">
              <mc:Choice xmlns:v="urn:schemas-microsoft-com:vml" Requires="v">
                <p:oleObj spid="_x0000_s106867" name="Equation" r:id="rId4" imgW="1219200" imgH="393700" progId="Equation.3">
                  <p:embed/>
                </p:oleObj>
              </mc:Choice>
              <mc:Fallback>
                <p:oleObj name="Equation" r:id="rId4" imgW="12192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981200"/>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0" name="Object 2"/>
          <p:cNvGraphicFramePr>
            <a:graphicFrameLocks/>
          </p:cNvGraphicFramePr>
          <p:nvPr/>
        </p:nvGraphicFramePr>
        <p:xfrm>
          <a:off x="1752600" y="2971800"/>
          <a:ext cx="6064250" cy="576263"/>
        </p:xfrm>
        <a:graphic>
          <a:graphicData uri="http://schemas.openxmlformats.org/presentationml/2006/ole">
            <mc:AlternateContent xmlns:mc="http://schemas.openxmlformats.org/markup-compatibility/2006">
              <mc:Choice xmlns:v="urn:schemas-microsoft-com:vml" Requires="v">
                <p:oleObj spid="_x0000_s106868" name="Equation" r:id="rId6" imgW="4051300" imgH="393700" progId="Equation.3">
                  <p:embed/>
                </p:oleObj>
              </mc:Choice>
              <mc:Fallback>
                <p:oleObj name="Equation" r:id="rId6" imgW="4051300" imgH="393700" progId="Equation.3">
                  <p:embed/>
                  <p:pic>
                    <p:nvPicPr>
                      <p:cNvPr id="0" name="Object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2971800"/>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1"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spid="_x0000_s106869" name="Equation" r:id="rId8" imgW="6045200" imgH="393700" progId="Equation.3">
                  <p:embed/>
                </p:oleObj>
              </mc:Choice>
              <mc:Fallback>
                <p:oleObj name="Equation" r:id="rId8" imgW="6045200" imgH="393700" progId="Equation.3">
                  <p:embed/>
                  <p:pic>
                    <p:nvPicPr>
                      <p:cNvPr id="0" name="Object 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65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34D4BB-D565-5F49-A5E0-A822D0C4FE67}" type="slidenum">
              <a:rPr lang="en-US" altLang="en-US" sz="1200">
                <a:solidFill>
                  <a:srgbClr val="FFFFFF"/>
                </a:solidFill>
              </a:rPr>
              <a:pPr>
                <a:lnSpc>
                  <a:spcPct val="80000"/>
                </a:lnSpc>
              </a:pPr>
              <a:t>46</a:t>
            </a:fld>
            <a:endParaRPr lang="en-US" altLang="en-US" sz="1200">
              <a:solidFill>
                <a:srgbClr val="FFFFFF"/>
              </a:solidFill>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Consider a firm with the following characteristics:</a:t>
            </a:r>
          </a:p>
          <a:p>
            <a:pPr marL="640080" lvl="1" indent="-274320" eaLnBrk="1" fontAlgn="auto" hangingPunct="1">
              <a:spcAft>
                <a:spcPts val="0"/>
              </a:spcAft>
              <a:buFont typeface="Wingdings 2"/>
              <a:buChar char=""/>
              <a:defRPr/>
            </a:pPr>
            <a:r>
              <a:rPr lang="en-US" sz="2000" dirty="0">
                <a:ea typeface="+mn-ea"/>
              </a:rPr>
              <a:t>Tax Rate = 36%</a:t>
            </a:r>
          </a:p>
          <a:p>
            <a:pPr marL="640080" lvl="1" indent="-274320" eaLnBrk="1" fontAlgn="auto" hangingPunct="1">
              <a:spcAft>
                <a:spcPts val="0"/>
              </a:spcAft>
              <a:buFont typeface="Wingdings 2"/>
              <a:buChar char=""/>
              <a:defRPr/>
            </a:pPr>
            <a:r>
              <a:rPr lang="en-US" sz="2000" dirty="0">
                <a:ea typeface="+mn-ea"/>
              </a:rPr>
              <a:t>Capital Expenditures/EBITDA = 30%</a:t>
            </a:r>
          </a:p>
          <a:p>
            <a:pPr marL="640080" lvl="1" indent="-274320" eaLnBrk="1" fontAlgn="auto" hangingPunct="1">
              <a:spcAft>
                <a:spcPts val="0"/>
              </a:spcAft>
              <a:buFont typeface="Wingdings 2"/>
              <a:buChar char=""/>
              <a:defRPr/>
            </a:pPr>
            <a:r>
              <a:rPr lang="en-US" sz="2000" dirty="0">
                <a:ea typeface="+mn-ea"/>
              </a:rPr>
              <a:t>Depreciation/EBITDA = 20%</a:t>
            </a:r>
          </a:p>
          <a:p>
            <a:pPr marL="640080" lvl="1" indent="-274320" eaLnBrk="1" fontAlgn="auto" hangingPunct="1">
              <a:spcAft>
                <a:spcPts val="0"/>
              </a:spcAft>
              <a:buFont typeface="Wingdings 2"/>
              <a:buChar char=""/>
              <a:defRPr/>
            </a:pPr>
            <a:r>
              <a:rPr lang="en-US" sz="2000" dirty="0">
                <a:ea typeface="+mn-ea"/>
              </a:rPr>
              <a:t>Cost of Capital = 10%</a:t>
            </a:r>
          </a:p>
          <a:p>
            <a:pPr marL="640080" lvl="1" indent="-274320" eaLnBrk="1" fontAlgn="auto" hangingPunct="1">
              <a:spcAft>
                <a:spcPts val="0"/>
              </a:spcAft>
              <a:buFont typeface="Wingdings 2"/>
              <a:buChar char=""/>
              <a:defRPr/>
            </a:pPr>
            <a:r>
              <a:rPr lang="en-US" sz="2000" dirty="0">
                <a:ea typeface="+mn-ea"/>
              </a:rPr>
              <a:t>The firm has no working capital requirements</a:t>
            </a:r>
          </a:p>
          <a:p>
            <a:pPr marL="640080" lvl="1" indent="-274320" eaLnBrk="1" fontAlgn="auto" hangingPunct="1">
              <a:spcAft>
                <a:spcPts val="0"/>
              </a:spcAft>
              <a:buFont typeface="Wingdings 2"/>
              <a:buChar char=""/>
              <a:defRPr/>
            </a:pPr>
            <a:r>
              <a:rPr lang="en-US" sz="2000" dirty="0">
                <a:ea typeface="+mn-ea"/>
              </a:rPr>
              <a:t>The firm is in stable growth and is expected to grow 5% a year forever.</a:t>
            </a:r>
          </a:p>
          <a:p>
            <a:pPr marL="320040" indent="-320040" eaLnBrk="1" fontAlgn="auto" hangingPunct="1">
              <a:spcAft>
                <a:spcPts val="0"/>
              </a:spcAft>
              <a:buFont typeface="Wingdings"/>
              <a:buChar char=""/>
              <a:defRPr/>
            </a:pPr>
            <a:r>
              <a:rPr lang="en-US" sz="2400" dirty="0">
                <a:ea typeface="+mn-ea"/>
                <a:cs typeface="+mn-cs"/>
              </a:rPr>
              <a:t>In this case, the Value/EBITDA multiple for this firm can be estimated as follows:</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p:txBody>
      </p:sp>
      <p:graphicFrame>
        <p:nvGraphicFramePr>
          <p:cNvPr id="108547" name="Object 2"/>
          <p:cNvGraphicFramePr>
            <a:graphicFrameLocks/>
          </p:cNvGraphicFramePr>
          <p:nvPr>
            <p:extLst>
              <p:ext uri="{D42A27DB-BD31-4B8C-83A1-F6EECF244321}">
                <p14:modId xmlns:p14="http://schemas.microsoft.com/office/powerpoint/2010/main" val="4075164880"/>
              </p:ext>
            </p:extLst>
          </p:nvPr>
        </p:nvGraphicFramePr>
        <p:xfrm>
          <a:off x="1203869" y="5300322"/>
          <a:ext cx="7544889" cy="773907"/>
        </p:xfrm>
        <a:graphic>
          <a:graphicData uri="http://schemas.openxmlformats.org/presentationml/2006/ole">
            <mc:AlternateContent xmlns:mc="http://schemas.openxmlformats.org/markup-compatibility/2006">
              <mc:Choice xmlns:v="urn:schemas-microsoft-com:vml" Requires="v">
                <p:oleObj spid="_x0000_s108679" name="Equation" r:id="rId4" imgW="6159500" imgH="419100" progId="Equation.3">
                  <p:embed/>
                </p:oleObj>
              </mc:Choice>
              <mc:Fallback>
                <p:oleObj name="Equation" r:id="rId4" imgW="6159500" imgH="419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3869" y="5300322"/>
                        <a:ext cx="7544889" cy="773907"/>
                      </a:xfrm>
                      <a:prstGeom prst="rect">
                        <a:avLst/>
                      </a:prstGeom>
                      <a:solidFill>
                        <a:srgbClr val="FFFFFF"/>
                      </a:solidFill>
                      <a:ln>
                        <a:noFill/>
                      </a:ln>
                    </p:spPr>
                  </p:pic>
                </p:oleObj>
              </mc:Fallback>
            </mc:AlternateContent>
          </a:graphicData>
        </a:graphic>
      </p:graphicFrame>
      <p:sp>
        <p:nvSpPr>
          <p:cNvPr id="10854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6F9FEF-29BA-AF48-9031-A68EF9CC6B52}" type="slidenum">
              <a:rPr lang="en-US" altLang="en-US" sz="1200">
                <a:solidFill>
                  <a:srgbClr val="FFFFFF"/>
                </a:solidFill>
              </a:rPr>
              <a:pPr>
                <a:lnSpc>
                  <a:spcPct val="80000"/>
                </a:lnSpc>
              </a:pPr>
              <a:t>47</a:t>
            </a:fld>
            <a:endParaRPr lang="en-US" altLang="en-US" sz="1200">
              <a:solidFill>
                <a:srgbClr val="FFFFFF"/>
              </a:solidFill>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EV/EBITDA</a:t>
            </a:r>
          </a:p>
        </p:txBody>
      </p:sp>
      <p:sp>
        <p:nvSpPr>
          <p:cNvPr id="11059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 </a:t>
            </a:r>
          </a:p>
        </p:txBody>
      </p:sp>
      <p:pic>
        <p:nvPicPr>
          <p:cNvPr id="1105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0598"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dirty="0"/>
              <a:t>Tax</a:t>
            </a:r>
          </a:p>
          <a:p>
            <a:r>
              <a:rPr lang="en-US" altLang="en-US" baseline="30000" dirty="0"/>
              <a:t>Rates</a:t>
            </a:r>
          </a:p>
        </p:txBody>
      </p:sp>
      <p:sp>
        <p:nvSpPr>
          <p:cNvPr id="110599"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10600"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11060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7F2F3-E8E3-2947-B024-DC4B67B380D0}" type="slidenum">
              <a:rPr lang="en-US" altLang="en-US" sz="1200">
                <a:solidFill>
                  <a:srgbClr val="FFFFFF"/>
                </a:solidFill>
              </a:rPr>
              <a:pPr>
                <a:lnSpc>
                  <a:spcPct val="80000"/>
                </a:lnSpc>
              </a:pPr>
              <a:t>48</a:t>
            </a:fld>
            <a:endParaRPr lang="en-US" altLang="en-US" sz="1200">
              <a:solidFill>
                <a:srgbClr val="FFFFFF"/>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 EV/Sales Ratio</a:t>
            </a:r>
          </a:p>
        </p:txBody>
      </p:sp>
      <p:sp>
        <p:nvSpPr>
          <p:cNvPr id="112642"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If pre-tax operating margins are used, the appropriate value estimate is that of the firm. In particular, if one makes the replaces the FCFF with the expanded version:</a:t>
            </a:r>
          </a:p>
          <a:p>
            <a:pPr lvl="1" eaLnBrk="1" hangingPunct="1"/>
            <a:r>
              <a:rPr lang="en-US" altLang="en-US" sz="1800" dirty="0">
                <a:ea typeface="ＭＳ Ｐゴシック" charset="-128"/>
              </a:rPr>
              <a:t>Free Cash Flow to the Firm = EBIT (1 - tax rate) (1 - Reinvestment Rate)</a:t>
            </a:r>
          </a:p>
          <a:p>
            <a:pPr eaLnBrk="1" hangingPunct="1"/>
            <a:r>
              <a:rPr lang="en-US" altLang="en-US" sz="2400" dirty="0">
                <a:ea typeface="ＭＳ Ｐゴシック" charset="-128"/>
              </a:rPr>
              <a:t>Then the Value of the Firm can be written as a function of the after-tax operating margin= (EBIT (1-t)/Sales</a:t>
            </a:r>
          </a:p>
          <a:p>
            <a:pPr eaLnBrk="1" hangingPunct="1"/>
            <a:endParaRPr lang="en-US" altLang="en-US" sz="2400" dirty="0">
              <a:ea typeface="ＭＳ Ｐゴシック" charset="-128"/>
            </a:endParaRPr>
          </a:p>
          <a:p>
            <a:pPr marL="593725" lvl="2" indent="0" eaLnBrk="1" hangingPunct="1">
              <a:buFont typeface="Wingdings" charset="2"/>
              <a:buNone/>
            </a:pPr>
            <a:r>
              <a:rPr lang="en-US" altLang="en-US" sz="2000" dirty="0">
                <a:ea typeface="ＭＳ Ｐゴシック" charset="-128"/>
              </a:rPr>
              <a:t>g = Growth rate in after-tax operating income for the first n years</a:t>
            </a:r>
          </a:p>
          <a:p>
            <a:pPr marL="593725" lvl="2" indent="0" eaLnBrk="1" hangingPunct="1">
              <a:buFont typeface="Wingdings" charset="2"/>
              <a:buNone/>
            </a:pPr>
            <a:r>
              <a:rPr lang="en-US" altLang="en-US" sz="1800" dirty="0" err="1">
                <a:ea typeface="ＭＳ Ｐゴシック" charset="-128"/>
              </a:rPr>
              <a:t>gn</a:t>
            </a:r>
            <a:r>
              <a:rPr lang="en-US" altLang="en-US" sz="1800" dirty="0">
                <a:ea typeface="ＭＳ Ｐゴシック" charset="-128"/>
              </a:rPr>
              <a:t> = Growth rate in after-tax operating income after n years forever (Stable growth rate)</a:t>
            </a:r>
          </a:p>
          <a:p>
            <a:pPr marL="593725" lvl="2" indent="0" eaLnBrk="1" hangingPunct="1">
              <a:buFont typeface="Wingdings" charset="2"/>
              <a:buNone/>
            </a:pPr>
            <a:r>
              <a:rPr lang="en-US" altLang="en-US" sz="1800" dirty="0">
                <a:ea typeface="ＭＳ Ｐゴシック" charset="-128"/>
              </a:rPr>
              <a:t>RIR </a:t>
            </a:r>
            <a:r>
              <a:rPr lang="en-US" altLang="en-US" sz="1800" baseline="-25000" dirty="0">
                <a:ea typeface="ＭＳ Ｐゴシック" charset="-128"/>
              </a:rPr>
              <a:t>Growth, Stable </a:t>
            </a:r>
            <a:r>
              <a:rPr lang="en-US" altLang="en-US" sz="1800" dirty="0">
                <a:ea typeface="ＭＳ Ｐゴシック" charset="-128"/>
              </a:rPr>
              <a:t>= Reinvestment rate in high growth and stable periods</a:t>
            </a:r>
          </a:p>
          <a:p>
            <a:pPr marL="593725" lvl="2" indent="0" eaLnBrk="1" hangingPunct="1">
              <a:buFont typeface="Wingdings" charset="2"/>
              <a:buNone/>
            </a:pPr>
            <a:r>
              <a:rPr lang="en-US" altLang="en-US" sz="1800" dirty="0">
                <a:ea typeface="ＭＳ Ｐゴシック" charset="-128"/>
              </a:rPr>
              <a:t>WACC = Weighted average cost of capital</a:t>
            </a:r>
          </a:p>
        </p:txBody>
      </p:sp>
      <p:graphicFrame>
        <p:nvGraphicFramePr>
          <p:cNvPr id="112643" name="Object 2"/>
          <p:cNvGraphicFramePr>
            <a:graphicFrameLocks/>
          </p:cNvGraphicFramePr>
          <p:nvPr>
            <p:extLst>
              <p:ext uri="{D42A27DB-BD31-4B8C-83A1-F6EECF244321}">
                <p14:modId xmlns:p14="http://schemas.microsoft.com/office/powerpoint/2010/main" val="1668094522"/>
              </p:ext>
            </p:extLst>
          </p:nvPr>
        </p:nvGraphicFramePr>
        <p:xfrm>
          <a:off x="838199" y="3200401"/>
          <a:ext cx="7927975" cy="990600"/>
        </p:xfrm>
        <a:graphic>
          <a:graphicData uri="http://schemas.openxmlformats.org/presentationml/2006/ole">
            <mc:AlternateContent xmlns:mc="http://schemas.openxmlformats.org/markup-compatibility/2006">
              <mc:Choice xmlns:v="urn:schemas-microsoft-com:vml" Requires="v">
                <p:oleObj spid="_x0000_s112775" name="Equation" r:id="rId4" imgW="8305800" imgH="1206500" progId="Equation.3">
                  <p:embed/>
                </p:oleObj>
              </mc:Choice>
              <mc:Fallback>
                <p:oleObj name="Equation" r:id="rId4" imgW="8305800" imgH="1206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199" y="3200401"/>
                        <a:ext cx="7927975" cy="990600"/>
                      </a:xfrm>
                      <a:prstGeom prst="rect">
                        <a:avLst/>
                      </a:prstGeom>
                      <a:solidFill>
                        <a:srgbClr val="FFFFFF"/>
                      </a:solidFill>
                      <a:ln>
                        <a:noFill/>
                      </a:ln>
                    </p:spPr>
                  </p:pic>
                </p:oleObj>
              </mc:Fallback>
            </mc:AlternateContent>
          </a:graphicData>
        </a:graphic>
      </p:graphicFrame>
      <p:sp>
        <p:nvSpPr>
          <p:cNvPr id="1126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AB116E2-5314-D341-A497-4C9AA2EC74DC}" type="slidenum">
              <a:rPr lang="en-US" altLang="en-US" sz="1200">
                <a:solidFill>
                  <a:srgbClr val="FFFFFF"/>
                </a:solidFill>
              </a:rPr>
              <a:pPr>
                <a:lnSpc>
                  <a:spcPct val="80000"/>
                </a:lnSpc>
              </a:pPr>
              <a:t>49</a:t>
            </a:fld>
            <a:endParaRPr lang="en-US" altLang="en-US" sz="1200">
              <a:solidFill>
                <a:srgbClr val="FFFFFF"/>
              </a:solidFill>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a brand name</a:t>
            </a:r>
          </a:p>
        </p:txBody>
      </p:sp>
      <p:sp>
        <p:nvSpPr>
          <p:cNvPr id="972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One of the critiques of traditional valuation is that is fails to consider the value of brand names and other intangibles.</a:t>
            </a:r>
          </a:p>
          <a:p>
            <a:pPr lvl="1" eaLnBrk="1" hangingPunct="1">
              <a:lnSpc>
                <a:spcPct val="80000"/>
              </a:lnSpc>
            </a:pPr>
            <a:r>
              <a:rPr lang="en-US" altLang="en-US" sz="1800" dirty="0">
                <a:ea typeface="ＭＳ Ｐゴシック" charset="-128"/>
              </a:rPr>
              <a:t>The approaches used by analysts to value brand names are often ad-hoc and may significantly overstate or understate their value.</a:t>
            </a:r>
          </a:p>
          <a:p>
            <a:pPr lvl="1" eaLnBrk="1" hangingPunct="1">
              <a:lnSpc>
                <a:spcPct val="80000"/>
              </a:lnSpc>
            </a:pPr>
            <a:r>
              <a:rPr lang="en-US" altLang="en-US" sz="1800" dirty="0">
                <a:ea typeface="ＭＳ Ｐゴシック" charset="-128"/>
              </a:rPr>
              <a:t>One of the benefits of having a well-known and respected brand name is that firms can charge higher prices for the same products, leading to higher profit margins and hence to higher price-sales ratios and firm value. The larger the price premium that a firm can charge, the greater is the value of the brand name. </a:t>
            </a:r>
          </a:p>
          <a:p>
            <a:pPr eaLnBrk="1" hangingPunct="1">
              <a:lnSpc>
                <a:spcPct val="80000"/>
              </a:lnSpc>
            </a:pPr>
            <a:r>
              <a:rPr lang="en-US" altLang="en-US" sz="2200" dirty="0">
                <a:ea typeface="ＭＳ Ｐゴシック" charset="-128"/>
              </a:rPr>
              <a:t> In general, the value of a brand name can be written as:</a:t>
            </a:r>
          </a:p>
          <a:p>
            <a:pPr lvl="1" eaLnBrk="1" hangingPunct="1">
              <a:lnSpc>
                <a:spcPct val="80000"/>
              </a:lnSpc>
            </a:pPr>
            <a:r>
              <a:rPr lang="en-US" altLang="en-US" sz="1900" dirty="0">
                <a:ea typeface="ＭＳ Ｐゴシック" charset="-128"/>
              </a:rPr>
              <a:t>Value of brand name ={(V/S)</a:t>
            </a:r>
            <a:r>
              <a:rPr lang="en-US" altLang="en-US" sz="1900" baseline="-25000" dirty="0">
                <a:ea typeface="ＭＳ Ｐゴシック" charset="-128"/>
              </a:rPr>
              <a:t>b</a:t>
            </a:r>
            <a:r>
              <a:rPr lang="en-US" altLang="en-US" sz="1900" dirty="0">
                <a:ea typeface="ＭＳ Ｐゴシック" charset="-128"/>
              </a:rPr>
              <a:t>-(V/S)</a:t>
            </a:r>
            <a:r>
              <a:rPr lang="en-US" altLang="en-US" sz="1900" baseline="-25000" dirty="0">
                <a:ea typeface="ＭＳ Ｐゴシック" charset="-128"/>
              </a:rPr>
              <a:t>g</a:t>
            </a:r>
            <a:r>
              <a:rPr lang="en-US" altLang="en-US" sz="1900" dirty="0">
                <a:ea typeface="ＭＳ Ｐゴシック" charset="-128"/>
              </a:rPr>
              <a:t> }* Sales</a:t>
            </a:r>
          </a:p>
          <a:p>
            <a:pPr lvl="1" eaLnBrk="1" hangingPunct="1">
              <a:lnSpc>
                <a:spcPct val="80000"/>
              </a:lnSpc>
            </a:pPr>
            <a:r>
              <a:rPr lang="en-US" altLang="en-US" sz="1900" dirty="0">
                <a:ea typeface="ＭＳ Ｐゴシック" charset="-128"/>
              </a:rPr>
              <a:t>(V/S)</a:t>
            </a:r>
            <a:r>
              <a:rPr lang="en-US" altLang="en-US" sz="1900" baseline="-25000" dirty="0">
                <a:ea typeface="ＭＳ Ｐゴシック" charset="-128"/>
              </a:rPr>
              <a:t>b</a:t>
            </a:r>
            <a:r>
              <a:rPr lang="en-US" altLang="en-US" sz="1900" dirty="0">
                <a:ea typeface="ＭＳ Ｐゴシック" charset="-128"/>
              </a:rPr>
              <a:t> = Value of Firm/Sales ratio with the benefit of the brand name</a:t>
            </a:r>
          </a:p>
          <a:p>
            <a:pPr lvl="1" eaLnBrk="1" hangingPunct="1">
              <a:lnSpc>
                <a:spcPct val="80000"/>
              </a:lnSpc>
            </a:pPr>
            <a:r>
              <a:rPr lang="en-US" altLang="en-US" sz="1900" dirty="0">
                <a:ea typeface="ＭＳ Ｐゴシック" charset="-128"/>
              </a:rPr>
              <a:t>(V/S)</a:t>
            </a:r>
            <a:r>
              <a:rPr lang="en-US" altLang="en-US" sz="1900" baseline="-25000" dirty="0">
                <a:ea typeface="ＭＳ Ｐゴシック" charset="-128"/>
              </a:rPr>
              <a:t>g</a:t>
            </a:r>
            <a:r>
              <a:rPr lang="en-US" altLang="en-US" sz="1900" dirty="0">
                <a:ea typeface="ＭＳ Ｐゴシック" charset="-128"/>
              </a:rPr>
              <a:t> = Value of Firm/Sales ratio of the firm with the generic product</a:t>
            </a:r>
          </a:p>
        </p:txBody>
      </p:sp>
      <p:sp>
        <p:nvSpPr>
          <p:cNvPr id="1146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C9AB8F-0D67-0C4E-9509-3C3715839F1C}" type="slidenum">
              <a:rPr lang="en-US" altLang="en-US" sz="1200">
                <a:solidFill>
                  <a:srgbClr val="FFFFFF"/>
                </a:solidFill>
              </a:rPr>
              <a:pPr>
                <a:lnSpc>
                  <a:spcPct val="80000"/>
                </a:lnSpc>
              </a:pPr>
              <a:t>50</a:t>
            </a:fld>
            <a:endParaRPr lang="en-US" altLang="en-US" sz="1200">
              <a:solidFill>
                <a:srgbClr val="FFFFFF"/>
              </a:solidFill>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Brand Name</a:t>
            </a:r>
          </a:p>
        </p:txBody>
      </p:sp>
      <p:sp>
        <p:nvSpPr>
          <p:cNvPr id="113666"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hangingPunct="1">
              <a:buFont typeface="Wingdings" charset="0"/>
              <a:buNone/>
              <a:defRPr/>
            </a:pPr>
            <a:r>
              <a:rPr lang="en-US" sz="1400" i="1" dirty="0"/>
              <a:t>				</a:t>
            </a:r>
            <a:r>
              <a:rPr lang="en-US" sz="2100" i="1" dirty="0"/>
              <a:t>Coca Cola		With </a:t>
            </a:r>
            <a:r>
              <a:rPr lang="en-US" sz="2100" i="1" dirty="0" err="1"/>
              <a:t>Cott</a:t>
            </a:r>
            <a:r>
              <a:rPr lang="en-US" sz="2100" i="1" dirty="0"/>
              <a:t> Margins</a:t>
            </a:r>
          </a:p>
          <a:p>
            <a:pPr marL="0" indent="0" eaLnBrk="1" hangingPunct="1">
              <a:buFont typeface="Wingdings" charset="0"/>
              <a:buNone/>
              <a:defRPr/>
            </a:pPr>
            <a:r>
              <a:rPr lang="en-US" sz="2100" dirty="0"/>
              <a:t>Current Revenues =			$21,962.00 		$21,962.00 </a:t>
            </a:r>
          </a:p>
          <a:p>
            <a:pPr marL="0" indent="0" eaLnBrk="1" hangingPunct="1">
              <a:buFont typeface="Wingdings" charset="0"/>
              <a:buNone/>
              <a:defRPr/>
            </a:pPr>
            <a:r>
              <a:rPr lang="en-US" sz="2100" dirty="0"/>
              <a:t>Length of high-growth period 		10		10</a:t>
            </a:r>
          </a:p>
          <a:p>
            <a:pPr marL="0" indent="0" eaLnBrk="1" hangingPunct="1">
              <a:buFont typeface="Wingdings" charset="0"/>
              <a:buNone/>
              <a:defRPr/>
            </a:pPr>
            <a:r>
              <a:rPr lang="en-US" sz="2100" dirty="0"/>
              <a:t>Reinvestment Rate  =			50%		50%</a:t>
            </a:r>
          </a:p>
          <a:p>
            <a:pPr marL="0" indent="0" eaLnBrk="1" hangingPunct="1">
              <a:buFont typeface="Wingdings" charset="0"/>
              <a:buNone/>
              <a:defRPr/>
            </a:pPr>
            <a:r>
              <a:rPr lang="en-US" sz="2100" dirty="0"/>
              <a:t>Operating Margin (after-tax)		15.57%		5.28%</a:t>
            </a:r>
          </a:p>
          <a:p>
            <a:pPr marL="0" indent="0" eaLnBrk="1" hangingPunct="1">
              <a:buFont typeface="Wingdings" charset="0"/>
              <a:buNone/>
              <a:defRPr/>
            </a:pPr>
            <a:r>
              <a:rPr lang="en-US" sz="2100" dirty="0"/>
              <a:t>Sales/Capital (Turnover ratio)		1.34		1.34</a:t>
            </a:r>
          </a:p>
          <a:p>
            <a:pPr marL="0" indent="0" eaLnBrk="1" hangingPunct="1">
              <a:buFont typeface="Wingdings" charset="0"/>
              <a:buNone/>
              <a:defRPr/>
            </a:pPr>
            <a:r>
              <a:rPr lang="en-US" sz="2100" dirty="0"/>
              <a:t>Return on capital (after-tax)		20.84%		7.06%</a:t>
            </a:r>
          </a:p>
          <a:p>
            <a:pPr marL="0" indent="0" eaLnBrk="1" hangingPunct="1">
              <a:buFont typeface="Wingdings" charset="0"/>
              <a:buNone/>
              <a:defRPr/>
            </a:pPr>
            <a:r>
              <a:rPr lang="en-US" sz="2100" dirty="0"/>
              <a:t>Growth rate during period (g) =		10.42%		3.53%</a:t>
            </a:r>
          </a:p>
          <a:p>
            <a:pPr marL="0" indent="0" eaLnBrk="1" hangingPunct="1">
              <a:buFont typeface="Wingdings" charset="0"/>
              <a:buNone/>
              <a:defRPr/>
            </a:pPr>
            <a:r>
              <a:rPr lang="en-US" sz="2100" dirty="0"/>
              <a:t>Cost of Capital during period  =		7.65%		7.65%</a:t>
            </a:r>
          </a:p>
          <a:p>
            <a:pPr marL="0" indent="0" eaLnBrk="1" hangingPunct="1">
              <a:buFont typeface="Wingdings" charset="0"/>
              <a:buNone/>
              <a:defRPr/>
            </a:pPr>
            <a:r>
              <a:rPr lang="en-US" sz="2100" dirty="0"/>
              <a:t>Stable Growth Period</a:t>
            </a:r>
          </a:p>
          <a:p>
            <a:pPr marL="0" indent="0" eaLnBrk="1" hangingPunct="1">
              <a:buFont typeface="Wingdings" charset="0"/>
              <a:buNone/>
              <a:defRPr/>
            </a:pPr>
            <a:r>
              <a:rPr lang="en-US" sz="2100" dirty="0"/>
              <a:t>Growth rate in steady state =		4.00%		4.00%</a:t>
            </a:r>
          </a:p>
          <a:p>
            <a:pPr marL="0" indent="0" eaLnBrk="1" hangingPunct="1">
              <a:buFont typeface="Wingdings" charset="0"/>
              <a:buNone/>
              <a:defRPr/>
            </a:pPr>
            <a:r>
              <a:rPr lang="en-US" sz="2100" dirty="0"/>
              <a:t>Return on capital =			7.65%		7.65%</a:t>
            </a:r>
          </a:p>
          <a:p>
            <a:pPr marL="0" indent="0" eaLnBrk="1" hangingPunct="1">
              <a:buFont typeface="Wingdings" charset="0"/>
              <a:buNone/>
              <a:defRPr/>
            </a:pPr>
            <a:r>
              <a:rPr lang="en-US" sz="2100" dirty="0"/>
              <a:t>Reinvestment Rate =			52.28%		52.28%</a:t>
            </a:r>
          </a:p>
          <a:p>
            <a:pPr marL="0" indent="0" eaLnBrk="1" hangingPunct="1">
              <a:buFont typeface="Wingdings" charset="0"/>
              <a:buNone/>
              <a:defRPr/>
            </a:pPr>
            <a:r>
              <a:rPr lang="en-US" sz="2100" dirty="0"/>
              <a:t>Cost of Capital =			7.65%		7.65%</a:t>
            </a:r>
          </a:p>
          <a:p>
            <a:pPr marL="0" indent="0" eaLnBrk="1" hangingPunct="1">
              <a:buFont typeface="Wingdings" charset="0"/>
              <a:buNone/>
              <a:defRPr/>
            </a:pPr>
            <a:r>
              <a:rPr lang="en-US" sz="2100" dirty="0"/>
              <a:t>Value of Firm =			</a:t>
            </a:r>
            <a:r>
              <a:rPr lang="en-US" sz="2100" b="1" dirty="0"/>
              <a:t>$79,611.25 </a:t>
            </a:r>
            <a:r>
              <a:rPr lang="en-US" sz="2100" dirty="0"/>
              <a:t>	</a:t>
            </a:r>
            <a:r>
              <a:rPr lang="en-US" sz="2100" b="1" dirty="0"/>
              <a:t>$15,371.24 </a:t>
            </a:r>
          </a:p>
          <a:p>
            <a:pPr marL="0" indent="0" algn="ctr" eaLnBrk="1" hangingPunct="1">
              <a:buFont typeface="Wingdings" charset="0"/>
              <a:buNone/>
              <a:defRPr/>
            </a:pPr>
            <a:r>
              <a:rPr lang="en-US" sz="26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11674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6B2E9-5B36-9C44-AC93-F74B4C1E8BAC}" type="slidenum">
              <a:rPr lang="en-US" altLang="en-US" sz="1200">
                <a:solidFill>
                  <a:srgbClr val="FFFFFF"/>
                </a:solidFill>
              </a:rPr>
              <a:pPr>
                <a:lnSpc>
                  <a:spcPct val="80000"/>
                </a:lnSpc>
              </a:pPr>
              <a:t>51</a:t>
            </a:fld>
            <a:endParaRPr lang="en-US" altLang="en-US" sz="1200">
              <a:solidFill>
                <a:srgbClr val="FFFFFF"/>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Multiples…</a:t>
            </a:r>
          </a:p>
        </p:txBody>
      </p:sp>
      <p:sp>
        <p:nvSpPr>
          <p:cNvPr id="1187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26CEA1-D8C2-0340-87DC-3C306DBAC2E0}" type="slidenum">
              <a:rPr lang="en-US" altLang="en-US" sz="1200">
                <a:solidFill>
                  <a:srgbClr val="FFFFFF"/>
                </a:solidFill>
              </a:rPr>
              <a:pPr>
                <a:lnSpc>
                  <a:spcPct val="80000"/>
                </a:lnSpc>
              </a:pPr>
              <a:t>52</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BC010615-9CEF-8247-A233-5D70DE9D8C38}"/>
              </a:ext>
            </a:extLst>
          </p:cNvPr>
          <p:cNvPicPr>
            <a:picLocks noGrp="1" noChangeAspect="1"/>
          </p:cNvPicPr>
          <p:nvPr>
            <p:ph sz="quarter" idx="1"/>
          </p:nvPr>
        </p:nvPicPr>
        <p:blipFill>
          <a:blip r:embed="rId3"/>
          <a:stretch>
            <a:fillRect/>
          </a:stretch>
        </p:blipFill>
        <p:spPr>
          <a:xfrm>
            <a:off x="1175214" y="1714500"/>
            <a:ext cx="7028521" cy="44958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Tests</a:t>
            </a:r>
          </a:p>
        </p:txBody>
      </p:sp>
      <p:sp>
        <p:nvSpPr>
          <p:cNvPr id="1034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Given the firm that we are valuing, what is a </a:t>
            </a:r>
            <a:r>
              <a:rPr lang="ja-JP" altLang="en-US" sz="2600" dirty="0">
                <a:ea typeface="ＭＳ Ｐゴシック" charset="-128"/>
              </a:rPr>
              <a:t>“</a:t>
            </a:r>
            <a:r>
              <a:rPr lang="en-US" altLang="ja-JP" sz="2600" dirty="0">
                <a:ea typeface="ＭＳ Ｐゴシック" charset="-128"/>
              </a:rPr>
              <a:t>comparable</a:t>
            </a:r>
            <a:r>
              <a:rPr lang="ja-JP" altLang="en-US" sz="2600" dirty="0">
                <a:ea typeface="ＭＳ Ｐゴシック" charset="-128"/>
              </a:rPr>
              <a:t>”</a:t>
            </a:r>
            <a:r>
              <a:rPr lang="en-US" altLang="ja-JP" sz="2600" dirty="0">
                <a:ea typeface="ＭＳ Ｐゴシック" charset="-128"/>
              </a:rPr>
              <a:t> firm?</a:t>
            </a:r>
          </a:p>
          <a:p>
            <a:pPr lvl="1" eaLnBrk="1" hangingPunct="1">
              <a:lnSpc>
                <a:spcPct val="80000"/>
              </a:lnSpc>
            </a:pPr>
            <a:r>
              <a:rPr lang="en-US" altLang="en-US" sz="2200" dirty="0">
                <a:ea typeface="ＭＳ Ｐゴシック" charset="-128"/>
              </a:rPr>
              <a:t>While traditional analysis is built on the premise that firms in the same sector are comparable firms, valuation theory would suggest that a comparable firm is one which is similar to the one being analyzed in terms of fundamentals.</a:t>
            </a:r>
          </a:p>
          <a:p>
            <a:pPr lvl="1" eaLnBrk="1" hangingPunct="1">
              <a:lnSpc>
                <a:spcPct val="80000"/>
              </a:lnSpc>
            </a:pPr>
            <a:r>
              <a:rPr lang="en-US" altLang="en-US" sz="2200" dirty="0">
                <a:ea typeface="ＭＳ Ｐゴシック" charset="-128"/>
              </a:rPr>
              <a:t>There is no reason why a firm cannot be compared with another firm in a very different business, if the two firms have the same risk, growth and cash flow characteristics.</a:t>
            </a:r>
          </a:p>
          <a:p>
            <a:pPr eaLnBrk="1" hangingPunct="1">
              <a:lnSpc>
                <a:spcPct val="80000"/>
              </a:lnSpc>
            </a:pPr>
            <a:r>
              <a:rPr lang="en-US" altLang="en-US" sz="2600" dirty="0">
                <a:ea typeface="ＭＳ Ｐゴシック" charset="-128"/>
              </a:rPr>
              <a:t>Given the comparable firms, how do we adjust for differences across firms on  the fundamentals?</a:t>
            </a:r>
          </a:p>
          <a:p>
            <a:pPr lvl="1" eaLnBrk="1" hangingPunct="1">
              <a:lnSpc>
                <a:spcPct val="80000"/>
              </a:lnSpc>
            </a:pPr>
            <a:r>
              <a:rPr lang="en-US" altLang="en-US" sz="2200" dirty="0">
                <a:ea typeface="ＭＳ Ｐゴシック" charset="-128"/>
              </a:rPr>
              <a:t>It is impossible to find an exactly identical firm to the one you are valuing.</a:t>
            </a:r>
          </a:p>
          <a:p>
            <a:pPr lvl="1" eaLnBrk="1" hangingPunct="1">
              <a:lnSpc>
                <a:spcPct val="80000"/>
              </a:lnSpc>
            </a:pPr>
            <a:r>
              <a:rPr lang="en-US" altLang="en-US" sz="2200" dirty="0">
                <a:ea typeface="ＭＳ Ｐゴシック" charset="-128"/>
              </a:rPr>
              <a:t>You need to control for differences across firms.</a:t>
            </a:r>
          </a:p>
        </p:txBody>
      </p:sp>
      <p:sp>
        <p:nvSpPr>
          <p:cNvPr id="1208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21A687-00A3-DD40-A67F-3871A4129711}" type="slidenum">
              <a:rPr lang="en-US" altLang="en-US" sz="1200">
                <a:solidFill>
                  <a:srgbClr val="FFFFFF"/>
                </a:solidFill>
              </a:rPr>
              <a:pPr>
                <a:lnSpc>
                  <a:spcPct val="80000"/>
                </a:lnSpc>
              </a:pPr>
              <a:t>53</a:t>
            </a:fld>
            <a:endParaRPr lang="en-US" altLang="en-US" sz="1200">
              <a:solidFill>
                <a:srgbClr val="FFFFFF"/>
              </a:solidFill>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1. The Sampling Choice</a:t>
            </a:r>
          </a:p>
        </p:txBody>
      </p:sp>
      <p:sp>
        <p:nvSpPr>
          <p:cNvPr id="12288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Ideally, you would like to find lots of publicly traded firms that look just like your firm, in terms of fundamentals, and compare the pricing of your firm to the pricing of these other publicly traded firms. Since, they are all just like your firm, there will be no need to control for differences.</a:t>
            </a:r>
          </a:p>
          <a:p>
            <a:pPr eaLnBrk="1" hangingPunct="1"/>
            <a:r>
              <a:rPr lang="en-US" altLang="en-US" sz="2000">
                <a:ea typeface="ＭＳ Ｐゴシック" charset="-128"/>
              </a:rPr>
              <a:t>In practice, it is very difficult (and perhaps impossible) to find firms that share the same risk, growth and cash flow characteristics of your firm. Even if you are able to find such firms, they will very few in number. The trade off then becomes:</a:t>
            </a:r>
          </a:p>
        </p:txBody>
      </p:sp>
      <p:pic>
        <p:nvPicPr>
          <p:cNvPr id="1228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267200"/>
            <a:ext cx="6184900" cy="172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288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AB2FC8-7EC7-8B46-844E-6B575329F553}" type="slidenum">
              <a:rPr lang="en-US" altLang="en-US" sz="1200">
                <a:solidFill>
                  <a:srgbClr val="FFFFFF"/>
                </a:solidFill>
              </a:rPr>
              <a:pPr>
                <a:lnSpc>
                  <a:spcPct val="80000"/>
                </a:lnSpc>
              </a:pPr>
              <a:t>54</a:t>
            </a:fld>
            <a:endParaRPr lang="en-US" altLang="en-US" sz="1200">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2. The ”Control for Differences” Choices</a:t>
            </a:r>
          </a:p>
        </p:txBody>
      </p:sp>
      <p:sp>
        <p:nvSpPr>
          <p:cNvPr id="107522"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u="sng">
                <a:ea typeface="ＭＳ Ｐゴシック" charset="-128"/>
              </a:rPr>
              <a:t>Direct comparisons</a:t>
            </a:r>
            <a:r>
              <a:rPr lang="en-US" altLang="en-US" sz="2200">
                <a:ea typeface="ＭＳ Ｐゴシック" charset="-128"/>
              </a:rPr>
              <a:t>: If the comparable firms are </a:t>
            </a:r>
            <a:r>
              <a:rPr lang="ja-JP" altLang="en-US" sz="2200">
                <a:ea typeface="ＭＳ Ｐゴシック" charset="-128"/>
              </a:rPr>
              <a:t>“</a:t>
            </a:r>
            <a:r>
              <a:rPr lang="en-US" altLang="ja-JP" sz="2200">
                <a:ea typeface="ＭＳ Ｐゴシック" charset="-128"/>
              </a:rPr>
              <a:t>just like</a:t>
            </a:r>
            <a:r>
              <a:rPr lang="ja-JP" altLang="en-US" sz="2200">
                <a:ea typeface="ＭＳ Ｐゴシック" charset="-128"/>
              </a:rPr>
              <a:t>”</a:t>
            </a:r>
            <a:r>
              <a:rPr lang="en-US" altLang="ja-JP" sz="2200">
                <a:ea typeface="ＭＳ Ｐゴシック" charset="-128"/>
              </a:rPr>
              <a:t> your firm, you can compare multiples directly across the firms and conclude that your firm is expensive (cheap) if it trades at a multiple higher (lower) than the other firms.</a:t>
            </a:r>
          </a:p>
          <a:p>
            <a:pPr marL="514350" indent="-514350" eaLnBrk="1" hangingPunct="1">
              <a:lnSpc>
                <a:spcPct val="80000"/>
              </a:lnSpc>
              <a:buFont typeface="Calibri" charset="0"/>
              <a:buAutoNum type="arabicPeriod"/>
            </a:pPr>
            <a:r>
              <a:rPr lang="en-US" altLang="en-US" sz="2200" u="sng">
                <a:ea typeface="ＭＳ Ｐゴシック" charset="-128"/>
              </a:rPr>
              <a:t>Story telling</a:t>
            </a:r>
            <a:r>
              <a:rPr lang="en-US" altLang="en-US" sz="2200">
                <a:ea typeface="ＭＳ Ｐゴシック" charset="-128"/>
              </a:rPr>
              <a:t>: If there is a key dimension on which the firms vary, you can tell a story based upon your understanding of how value varies on that dimension.</a:t>
            </a:r>
          </a:p>
          <a:p>
            <a:pPr marL="639763" lvl="2" indent="0" eaLnBrk="1" hangingPunct="1">
              <a:lnSpc>
                <a:spcPct val="80000"/>
              </a:lnSpc>
              <a:buFont typeface="Wingdings" charset="2"/>
              <a:buNone/>
            </a:pPr>
            <a:r>
              <a:rPr lang="en-US" altLang="en-US" sz="1900">
                <a:ea typeface="ＭＳ Ｐゴシック" charset="-128"/>
              </a:rPr>
              <a:t>An example: This company trades at 12 times earnings, whereas the rest of the sector trades at 10 times earnings, but I think it is cheap because it has a much higher growth rate than the rest of the sector.</a:t>
            </a:r>
          </a:p>
          <a:p>
            <a:pPr marL="514350" indent="-514350" eaLnBrk="1" hangingPunct="1">
              <a:lnSpc>
                <a:spcPct val="80000"/>
              </a:lnSpc>
              <a:buFont typeface="Calibri" charset="0"/>
              <a:buAutoNum type="arabicPeriod"/>
            </a:pPr>
            <a:r>
              <a:rPr lang="en-US" altLang="en-US" sz="2200" u="sng">
                <a:ea typeface="ＭＳ Ｐゴシック" charset="-128"/>
              </a:rPr>
              <a:t>Modified multiple</a:t>
            </a:r>
            <a:r>
              <a:rPr lang="en-US" altLang="en-US" sz="2200">
                <a:ea typeface="ＭＳ Ｐゴシック" charset="-128"/>
              </a:rPr>
              <a:t>: You can modify the multiple to incorporate the dimension on which there are differences across firms.</a:t>
            </a:r>
          </a:p>
          <a:p>
            <a:pPr marL="514350" indent="-514350" eaLnBrk="1" hangingPunct="1">
              <a:lnSpc>
                <a:spcPct val="80000"/>
              </a:lnSpc>
              <a:buFont typeface="Calibri" charset="0"/>
              <a:buAutoNum type="arabicPeriod"/>
            </a:pPr>
            <a:r>
              <a:rPr lang="en-US" altLang="en-US" sz="2200" u="sng">
                <a:ea typeface="ＭＳ Ｐゴシック" charset="-128"/>
              </a:rPr>
              <a:t>Statistical techniques</a:t>
            </a:r>
            <a:r>
              <a:rPr lang="en-US" altLang="en-US" sz="2200">
                <a:ea typeface="ＭＳ Ｐゴシック" charset="-128"/>
              </a:rPr>
              <a:t>: If your firms vary on more than one dimension, you can try using multiple regressions (or variants thereof) to arrive at a </a:t>
            </a:r>
            <a:r>
              <a:rPr lang="ja-JP" altLang="en-US" sz="2200">
                <a:ea typeface="ＭＳ Ｐゴシック" charset="-128"/>
              </a:rPr>
              <a:t>“</a:t>
            </a:r>
            <a:r>
              <a:rPr lang="en-US" altLang="ja-JP" sz="2200">
                <a:ea typeface="ＭＳ Ｐゴシック" charset="-128"/>
              </a:rPr>
              <a:t>controlled</a:t>
            </a:r>
            <a:r>
              <a:rPr lang="ja-JP" altLang="en-US" sz="2200">
                <a:ea typeface="ＭＳ Ｐゴシック" charset="-128"/>
              </a:rPr>
              <a:t>”</a:t>
            </a:r>
            <a:r>
              <a:rPr lang="en-US" altLang="ja-JP" sz="2200">
                <a:ea typeface="ＭＳ Ｐゴシック" charset="-128"/>
              </a:rPr>
              <a:t> estimate for your firm.</a:t>
            </a:r>
            <a:endParaRPr lang="en-US" altLang="en-US" sz="2200">
              <a:ea typeface="ＭＳ Ｐゴシック" charset="-128"/>
            </a:endParaRPr>
          </a:p>
        </p:txBody>
      </p:sp>
      <p:sp>
        <p:nvSpPr>
          <p:cNvPr id="1249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D02E5F-E57C-454F-BEFE-AEFB021DB5FC}" type="slidenum">
              <a:rPr lang="en-US" altLang="en-US" sz="1200">
                <a:solidFill>
                  <a:srgbClr val="FFFFFF"/>
                </a:solidFill>
              </a:rPr>
              <a:pPr>
                <a:lnSpc>
                  <a:spcPct val="80000"/>
                </a:lnSpc>
              </a:pPr>
              <a:t>55</a:t>
            </a:fld>
            <a:endParaRPr lang="en-US" altLang="en-US" sz="1200">
              <a:solidFill>
                <a:srgbClr val="FFFFFF"/>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1.  Just Story Telling</a:t>
            </a:r>
            <a:br>
              <a:rPr lang="en-US" altLang="en-US" sz="3200" dirty="0">
                <a:ea typeface="ＭＳ Ｐゴシック" charset="-128"/>
              </a:rPr>
            </a:br>
            <a:r>
              <a:rPr lang="en-US" altLang="en-US" sz="3200" dirty="0">
                <a:ea typeface="ＭＳ Ｐゴシック" charset="-128"/>
              </a:rPr>
              <a:t>Trailing PE across Beverage Companies</a:t>
            </a:r>
          </a:p>
        </p:txBody>
      </p:sp>
      <p:sp>
        <p:nvSpPr>
          <p:cNvPr id="109570" name="Rectangle 4"/>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2900" i="1" dirty="0">
                <a:ea typeface="+mn-ea"/>
                <a:cs typeface="+mn-cs"/>
              </a:rPr>
              <a:t>Company Name	Trailing PE	Expected Growth	Standard Deviation	</a:t>
            </a:r>
          </a:p>
          <a:p>
            <a:pPr marL="0" indent="0" eaLnBrk="1" fontAlgn="auto" hangingPunct="1">
              <a:spcAft>
                <a:spcPts val="0"/>
              </a:spcAft>
              <a:buFont typeface="Wingdings"/>
              <a:buNone/>
              <a:defRPr/>
            </a:pPr>
            <a:r>
              <a:rPr lang="en-US" sz="2900" dirty="0">
                <a:ea typeface="+mn-ea"/>
                <a:cs typeface="+mn-cs"/>
              </a:rPr>
              <a:t>Coca-Cola Bottling            	29.18 	9.50%		20.58%	</a:t>
            </a:r>
          </a:p>
          <a:p>
            <a:pPr marL="0" indent="0" eaLnBrk="1" fontAlgn="auto" hangingPunct="1">
              <a:spcAft>
                <a:spcPts val="0"/>
              </a:spcAft>
              <a:buFont typeface="Wingdings"/>
              <a:buNone/>
              <a:defRPr/>
            </a:pPr>
            <a:r>
              <a:rPr lang="en-US" sz="2900" dirty="0">
                <a:ea typeface="+mn-ea"/>
                <a:cs typeface="+mn-cs"/>
              </a:rPr>
              <a:t>Molson Inc. Ltd. 'A'          	43.65 	15.50%		21.88%	</a:t>
            </a:r>
          </a:p>
          <a:p>
            <a:pPr marL="0" indent="0" eaLnBrk="1" fontAlgn="auto" hangingPunct="1">
              <a:spcAft>
                <a:spcPts val="0"/>
              </a:spcAft>
              <a:buFont typeface="Wingdings"/>
              <a:buNone/>
              <a:defRPr/>
            </a:pPr>
            <a:r>
              <a:rPr lang="en-US" sz="2900" dirty="0">
                <a:ea typeface="+mn-ea"/>
                <a:cs typeface="+mn-cs"/>
              </a:rPr>
              <a:t>Anheuser-Busch                	24.31 	11.00%		22.92%	</a:t>
            </a:r>
          </a:p>
          <a:p>
            <a:pPr marL="0" indent="0" eaLnBrk="1" fontAlgn="auto" hangingPunct="1">
              <a:spcAft>
                <a:spcPts val="0"/>
              </a:spcAft>
              <a:buFont typeface="Wingdings"/>
              <a:buNone/>
              <a:defRPr/>
            </a:pPr>
            <a:r>
              <a:rPr lang="en-US" sz="2900" dirty="0">
                <a:ea typeface="+mn-ea"/>
                <a:cs typeface="+mn-cs"/>
              </a:rPr>
              <a:t>Corby Distilleries Ltd.       	16.24 	7.50%		23.66%	</a:t>
            </a:r>
          </a:p>
          <a:p>
            <a:pPr marL="0" indent="0" eaLnBrk="1" fontAlgn="auto" hangingPunct="1">
              <a:spcAft>
                <a:spcPts val="0"/>
              </a:spcAft>
              <a:buFont typeface="Wingdings"/>
              <a:buNone/>
              <a:defRPr/>
            </a:pPr>
            <a:r>
              <a:rPr lang="en-US" sz="2900" dirty="0" err="1">
                <a:ea typeface="+mn-ea"/>
                <a:cs typeface="+mn-cs"/>
              </a:rPr>
              <a:t>Chalone</a:t>
            </a:r>
            <a:r>
              <a:rPr lang="en-US" sz="2900" dirty="0">
                <a:ea typeface="+mn-ea"/>
                <a:cs typeface="+mn-cs"/>
              </a:rPr>
              <a:t> Wine Group    	21.76 	14.00%		24.08%	</a:t>
            </a:r>
          </a:p>
          <a:p>
            <a:pPr marL="0" indent="0" eaLnBrk="1" fontAlgn="auto" hangingPunct="1">
              <a:spcAft>
                <a:spcPts val="0"/>
              </a:spcAft>
              <a:buFont typeface="Wingdings"/>
              <a:buNone/>
              <a:defRPr/>
            </a:pPr>
            <a:r>
              <a:rPr lang="en-US" sz="2900" dirty="0">
                <a:ea typeface="+mn-ea"/>
                <a:cs typeface="+mn-cs"/>
              </a:rPr>
              <a:t>Andres Wines Ltd. 'A'        8.96 	3.50%		24.70%	</a:t>
            </a:r>
          </a:p>
          <a:p>
            <a:pPr marL="0" indent="0" eaLnBrk="1" fontAlgn="auto" hangingPunct="1">
              <a:spcAft>
                <a:spcPts val="0"/>
              </a:spcAft>
              <a:buFont typeface="Wingdings"/>
              <a:buNone/>
              <a:defRPr/>
            </a:pPr>
            <a:r>
              <a:rPr lang="en-US" sz="2900" dirty="0" err="1">
                <a:ea typeface="+mn-ea"/>
                <a:cs typeface="+mn-cs"/>
              </a:rPr>
              <a:t>Todhunter</a:t>
            </a:r>
            <a:r>
              <a:rPr lang="en-US" sz="2900" dirty="0">
                <a:ea typeface="+mn-ea"/>
                <a:cs typeface="+mn-cs"/>
              </a:rPr>
              <a:t> Int'l               	8.94 	3.00%		25.74%	</a:t>
            </a:r>
          </a:p>
          <a:p>
            <a:pPr marL="0" indent="0" eaLnBrk="1" fontAlgn="auto" hangingPunct="1">
              <a:spcAft>
                <a:spcPts val="0"/>
              </a:spcAft>
              <a:buFont typeface="Wingdings"/>
              <a:buNone/>
              <a:defRPr/>
            </a:pPr>
            <a:r>
              <a:rPr lang="en-US" sz="2900" dirty="0">
                <a:ea typeface="+mn-ea"/>
                <a:cs typeface="+mn-cs"/>
              </a:rPr>
              <a:t>Brown-Forman 'B'             10.07 	11.50%		29.43%	</a:t>
            </a:r>
          </a:p>
          <a:p>
            <a:pPr marL="0" indent="0" eaLnBrk="1" fontAlgn="auto" hangingPunct="1">
              <a:spcAft>
                <a:spcPts val="0"/>
              </a:spcAft>
              <a:buFont typeface="Wingdings"/>
              <a:buNone/>
              <a:defRPr/>
            </a:pPr>
            <a:r>
              <a:rPr lang="en-US" sz="2900" dirty="0">
                <a:ea typeface="+mn-ea"/>
                <a:cs typeface="+mn-cs"/>
              </a:rPr>
              <a:t>Coors (Adolph) 'B'            	23.02 	10.00%		29.52%	</a:t>
            </a:r>
          </a:p>
          <a:p>
            <a:pPr marL="0" indent="0" eaLnBrk="1" fontAlgn="auto" hangingPunct="1">
              <a:spcAft>
                <a:spcPts val="0"/>
              </a:spcAft>
              <a:buFont typeface="Wingdings"/>
              <a:buNone/>
              <a:defRPr/>
            </a:pPr>
            <a:r>
              <a:rPr lang="en-US" sz="2900" dirty="0">
                <a:ea typeface="+mn-ea"/>
                <a:cs typeface="+mn-cs"/>
              </a:rPr>
              <a:t>PepsiCo, Inc.                 	33.00 	10.50%		31.35%	</a:t>
            </a:r>
          </a:p>
          <a:p>
            <a:pPr marL="0" indent="0" eaLnBrk="1" fontAlgn="auto" hangingPunct="1">
              <a:spcAft>
                <a:spcPts val="0"/>
              </a:spcAft>
              <a:buFont typeface="Wingdings"/>
              <a:buNone/>
              <a:defRPr/>
            </a:pPr>
            <a:r>
              <a:rPr lang="en-US" sz="2900" dirty="0">
                <a:ea typeface="+mn-ea"/>
                <a:cs typeface="+mn-cs"/>
              </a:rPr>
              <a:t>Coca-Cola                     	44.33 	19.00%		35.51%	</a:t>
            </a:r>
          </a:p>
          <a:p>
            <a:pPr marL="0" indent="0" eaLnBrk="1" fontAlgn="auto" hangingPunct="1">
              <a:spcAft>
                <a:spcPts val="0"/>
              </a:spcAft>
              <a:buFont typeface="Wingdings"/>
              <a:buNone/>
              <a:defRPr/>
            </a:pPr>
            <a:r>
              <a:rPr lang="en-US" sz="2900" dirty="0">
                <a:ea typeface="+mn-ea"/>
                <a:cs typeface="+mn-cs"/>
              </a:rPr>
              <a:t>Boston Beer 'A'               	10.59 	17.13%		39.58%	</a:t>
            </a:r>
          </a:p>
          <a:p>
            <a:pPr marL="0" indent="0" eaLnBrk="1" fontAlgn="auto" hangingPunct="1">
              <a:spcAft>
                <a:spcPts val="0"/>
              </a:spcAft>
              <a:buFont typeface="Wingdings"/>
              <a:buNone/>
              <a:defRPr/>
            </a:pPr>
            <a:r>
              <a:rPr lang="en-US" sz="2900" dirty="0">
                <a:ea typeface="+mn-ea"/>
                <a:cs typeface="+mn-cs"/>
              </a:rPr>
              <a:t>Whitman Corp.                 	25.19 	11.50%		44.26%	</a:t>
            </a:r>
          </a:p>
          <a:p>
            <a:pPr marL="0" indent="0" eaLnBrk="1" fontAlgn="auto" hangingPunct="1">
              <a:spcAft>
                <a:spcPts val="0"/>
              </a:spcAft>
              <a:buFont typeface="Wingdings"/>
              <a:buNone/>
              <a:defRPr/>
            </a:pPr>
            <a:r>
              <a:rPr lang="en-US" sz="2900" dirty="0" err="1">
                <a:ea typeface="+mn-ea"/>
                <a:cs typeface="+mn-cs"/>
              </a:rPr>
              <a:t>Mondavi</a:t>
            </a:r>
            <a:r>
              <a:rPr lang="en-US" sz="2900" dirty="0">
                <a:ea typeface="+mn-ea"/>
                <a:cs typeface="+mn-cs"/>
              </a:rPr>
              <a:t> (Robert) 'A'        16.47 	14.00%		45.84%	</a:t>
            </a:r>
          </a:p>
          <a:p>
            <a:pPr marL="0" indent="0" eaLnBrk="1" fontAlgn="auto" hangingPunct="1">
              <a:spcAft>
                <a:spcPts val="0"/>
              </a:spcAft>
              <a:buFont typeface="Wingdings"/>
              <a:buNone/>
              <a:defRPr/>
            </a:pPr>
            <a:r>
              <a:rPr lang="en-US" sz="2900" dirty="0">
                <a:ea typeface="+mn-ea"/>
                <a:cs typeface="+mn-cs"/>
              </a:rPr>
              <a:t>Coca-Cola Enterprises       37.14 	27.00%		51.34%</a:t>
            </a:r>
          </a:p>
          <a:p>
            <a:pPr marL="0" indent="0" eaLnBrk="1" fontAlgn="auto" hangingPunct="1">
              <a:spcAft>
                <a:spcPts val="0"/>
              </a:spcAft>
              <a:buFont typeface="Wingdings"/>
              <a:buNone/>
              <a:defRPr/>
            </a:pPr>
            <a:r>
              <a:rPr lang="en-US" sz="2900" dirty="0">
                <a:ea typeface="+mn-ea"/>
                <a:cs typeface="+mn-cs"/>
              </a:rPr>
              <a:t>Hansen Natural Corp           9.70 	17.00%		62.45%</a:t>
            </a:r>
            <a:r>
              <a:rPr lang="en-US" dirty="0">
                <a:ea typeface="+mn-ea"/>
                <a:cs typeface="+mn-cs"/>
              </a:rPr>
              <a:t>		</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7808F3-A1E1-F848-AFCC-2223FE2B53EF}" type="slidenum">
              <a:rPr lang="en-US" altLang="en-US" sz="1200">
                <a:solidFill>
                  <a:srgbClr val="FFFFFF"/>
                </a:solidFill>
              </a:rPr>
              <a:pPr>
                <a:lnSpc>
                  <a:spcPct val="80000"/>
                </a:lnSpc>
              </a:pPr>
              <a:t>56</a:t>
            </a:fld>
            <a:endParaRPr lang="en-US" altLang="en-US" sz="1200">
              <a:solidFill>
                <a:srgbClr val="FFFFFF"/>
              </a:solidFill>
            </a:endParaRPr>
          </a:p>
        </p:txBody>
      </p:sp>
    </p:spTree>
    <p:extLst>
      <p:ext uri="{BB962C8B-B14F-4D97-AF65-F5344CB8AC3E}">
        <p14:creationId xmlns:p14="http://schemas.microsoft.com/office/powerpoint/2010/main" val="10332451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Question</a:t>
            </a:r>
          </a:p>
        </p:txBody>
      </p:sp>
      <p:sp>
        <p:nvSpPr>
          <p:cNvPr id="1290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reading an equity research report on this sector, and the analyst claims that Andres Wine and Hansen Natural are under valued because they have low PE ratios. Would you agree?</a:t>
            </a:r>
          </a:p>
          <a:p>
            <a:pPr marL="833438" lvl="1" indent="-514350" eaLnBrk="1" hangingPunct="1">
              <a:buFont typeface="Calibri" charset="0"/>
              <a:buAutoNum type="alphaLcPeriod"/>
            </a:pPr>
            <a:r>
              <a:rPr lang="en-US" altLang="en-US">
                <a:ea typeface="ＭＳ Ｐゴシック" charset="-128"/>
              </a:rPr>
              <a:t>Yes</a:t>
            </a:r>
          </a:p>
          <a:p>
            <a:pPr marL="833438"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 or why not?</a:t>
            </a:r>
          </a:p>
        </p:txBody>
      </p:sp>
      <p:sp>
        <p:nvSpPr>
          <p:cNvPr id="1290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BC2709-6A87-D348-96BF-1594D3C8E15B}" type="slidenum">
              <a:rPr lang="en-US" altLang="en-US" sz="1200">
                <a:solidFill>
                  <a:srgbClr val="FFFFFF"/>
                </a:solidFill>
              </a:rPr>
              <a:pPr>
                <a:lnSpc>
                  <a:spcPct val="80000"/>
                </a:lnSpc>
              </a:pPr>
              <a:t>57</a:t>
            </a:fld>
            <a:endParaRPr lang="en-US" altLang="en-US" sz="1200">
              <a:solidFill>
                <a:srgbClr val="FFFFFF"/>
              </a:solidFill>
            </a:endParaRPr>
          </a:p>
        </p:txBody>
      </p:sp>
    </p:spTree>
    <p:extLst>
      <p:ext uri="{BB962C8B-B14F-4D97-AF65-F5344CB8AC3E}">
        <p14:creationId xmlns:p14="http://schemas.microsoft.com/office/powerpoint/2010/main" val="6985252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2: Statistical Controls</a:t>
            </a:r>
            <a:br>
              <a:rPr lang="en-US" dirty="0">
                <a:ea typeface="+mj-ea"/>
                <a:cs typeface="+mj-cs"/>
              </a:rPr>
            </a:br>
            <a:r>
              <a:rPr lang="en-US" dirty="0">
                <a:ea typeface="+mj-ea"/>
                <a:cs typeface="+mj-cs"/>
              </a:rPr>
              <a:t> Comparing PE ratios across Telecom companies</a:t>
            </a:r>
          </a:p>
        </p:txBody>
      </p:sp>
      <p:graphicFrame>
        <p:nvGraphicFramePr>
          <p:cNvPr id="131074"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spid="_x0000_s1103" name="Worksheet" r:id="rId4" imgW="4724400" imgH="4305300" progId="Excel.Sheet.8">
                  <p:embed/>
                </p:oleObj>
              </mc:Choice>
              <mc:Fallback>
                <p:oleObj name="Worksheet" r:id="rId4" imgW="4724400" imgH="4305300"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10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BBF756-A65D-0048-B121-E272F559AF9F}" type="slidenum">
              <a:rPr lang="en-US" altLang="en-US" sz="1200">
                <a:solidFill>
                  <a:srgbClr val="FFFFFF"/>
                </a:solidFill>
              </a:rPr>
              <a:pPr>
                <a:lnSpc>
                  <a:spcPct val="80000"/>
                </a:lnSpc>
              </a:pPr>
              <a:t>58</a:t>
            </a:fld>
            <a:endParaRPr lang="en-US" altLang="en-US" sz="1200">
              <a:solidFill>
                <a:srgbClr val="FFFFFF"/>
              </a:solidFill>
            </a:endParaRPr>
          </a:p>
        </p:txBody>
      </p:sp>
    </p:spTree>
    <p:extLst>
      <p:ext uri="{BB962C8B-B14F-4D97-AF65-F5344CB8AC3E}">
        <p14:creationId xmlns:p14="http://schemas.microsoft.com/office/powerpoint/2010/main" val="20981479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Growth and Risk</a:t>
            </a:r>
          </a:p>
        </p:txBody>
      </p:sp>
      <p:sp>
        <p:nvSpPr>
          <p:cNvPr id="115714"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a:ea typeface="ＭＳ Ｐゴシック" charset="-128"/>
              </a:rPr>
              <a:t>Dependent variable is:	PE	 </a:t>
            </a:r>
          </a:p>
          <a:p>
            <a:pPr marL="0" indent="0" eaLnBrk="1" hangingPunct="1">
              <a:buFont typeface="Wingdings" charset="2"/>
              <a:buNone/>
            </a:pPr>
            <a:r>
              <a:rPr lang="en-US" altLang="en-US">
                <a:ea typeface="ＭＳ Ｐゴシック" charset="-128"/>
              </a:rPr>
              <a:t>R squared = 66.2%     R squared (adjusted) = 63.1%</a:t>
            </a:r>
          </a:p>
          <a:p>
            <a:pPr marL="319088" lvl="1" indent="0" eaLnBrk="1" hangingPunct="1">
              <a:buFont typeface="Wingdings 2" charset="2"/>
              <a:buNone/>
            </a:pPr>
            <a:r>
              <a:rPr lang="en-US" altLang="en-US">
                <a:ea typeface="ＭＳ Ｐゴシック" charset="-128"/>
              </a:rPr>
              <a:t>Variable		Coefficient	SE	t-ratio	Probability</a:t>
            </a:r>
          </a:p>
          <a:p>
            <a:pPr marL="319088" lvl="1" indent="0" eaLnBrk="1" hangingPunct="1">
              <a:buFont typeface="Wingdings 2" charset="2"/>
              <a:buNone/>
            </a:pPr>
            <a:r>
              <a:rPr lang="en-US" altLang="en-US">
                <a:ea typeface="ＭＳ Ｐゴシック" charset="-128"/>
              </a:rPr>
              <a:t>Constant		13.1151	3.471	3.78	0.0010</a:t>
            </a:r>
          </a:p>
          <a:p>
            <a:pPr marL="319088" lvl="1" indent="0" eaLnBrk="1" hangingPunct="1">
              <a:buFont typeface="Wingdings 2" charset="2"/>
              <a:buNone/>
            </a:pPr>
            <a:r>
              <a:rPr lang="en-US" altLang="en-US">
                <a:ea typeface="ＭＳ Ｐゴシック" charset="-128"/>
              </a:rPr>
              <a:t>Growth rate	121.223	19.27	6.29	 ≤ 0.0001</a:t>
            </a:r>
          </a:p>
          <a:p>
            <a:pPr marL="319088" lvl="1" indent="0" eaLnBrk="1" hangingPunct="1">
              <a:buFont typeface="Wingdings 2" charset="2"/>
              <a:buNone/>
            </a:pPr>
            <a:r>
              <a:rPr lang="en-US" altLang="en-US">
                <a:ea typeface="ＭＳ Ｐゴシック" charset="-128"/>
              </a:rPr>
              <a:t>Emerging Market 	-13.8531	3.606	-3.84	0.0009</a:t>
            </a:r>
          </a:p>
          <a:p>
            <a:pPr marL="0" indent="0" eaLnBrk="1" hangingPunct="1">
              <a:buFont typeface="Wingdings" charset="2"/>
              <a:buNone/>
            </a:pPr>
            <a:r>
              <a:rPr lang="en-US" altLang="en-US">
                <a:ea typeface="ＭＳ Ｐゴシック" charset="-128"/>
              </a:rPr>
              <a:t>Emerging Market is a dummy: 	1 if emerging market</a:t>
            </a:r>
          </a:p>
          <a:p>
            <a:pPr marL="0" indent="0" eaLnBrk="1" hangingPunct="1">
              <a:buFont typeface="Wingdings" charset="2"/>
              <a:buNone/>
            </a:pPr>
            <a:r>
              <a:rPr lang="en-US" altLang="en-US">
                <a:ea typeface="ＭＳ Ｐゴシック" charset="-128"/>
              </a:rPr>
              <a:t>		         			0 if not</a:t>
            </a:r>
          </a:p>
          <a:p>
            <a:pPr marL="0" indent="0" eaLnBrk="1" hangingPunct="1"/>
            <a:endParaRPr lang="en-US" altLang="en-US">
              <a:ea typeface="ＭＳ Ｐゴシック" charset="-128"/>
            </a:endParaRPr>
          </a:p>
        </p:txBody>
      </p:sp>
      <p:sp>
        <p:nvSpPr>
          <p:cNvPr id="133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902023-37C9-C546-98BC-C09932FDA112}" type="slidenum">
              <a:rPr lang="en-US" altLang="en-US" sz="1200">
                <a:solidFill>
                  <a:srgbClr val="FFFFFF"/>
                </a:solidFill>
              </a:rPr>
              <a:pPr>
                <a:lnSpc>
                  <a:spcPct val="80000"/>
                </a:lnSpc>
              </a:pPr>
              <a:t>59</a:t>
            </a:fld>
            <a:endParaRPr lang="en-US" altLang="en-US" sz="1200">
              <a:solidFill>
                <a:srgbClr val="FFFFFF"/>
              </a:solidFill>
            </a:endParaRPr>
          </a:p>
        </p:txBody>
      </p:sp>
    </p:spTree>
    <p:extLst>
      <p:ext uri="{BB962C8B-B14F-4D97-AF65-F5344CB8AC3E}">
        <p14:creationId xmlns:p14="http://schemas.microsoft.com/office/powerpoint/2010/main" val="11020572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Telebras under valued?</a:t>
            </a:r>
          </a:p>
        </p:txBody>
      </p:sp>
      <p:sp>
        <p:nvSpPr>
          <p:cNvPr id="135170"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Plugging in </a:t>
            </a:r>
            <a:r>
              <a:rPr lang="en-US" altLang="en-US" dirty="0" err="1">
                <a:ea typeface="ＭＳ Ｐゴシック" charset="-128"/>
              </a:rPr>
              <a:t>Telebras’s</a:t>
            </a:r>
            <a:r>
              <a:rPr lang="en-US" altLang="en-US" dirty="0">
                <a:ea typeface="ＭＳ Ｐゴシック" charset="-128"/>
              </a:rPr>
              <a:t> expected growth rate and the fact that it is an emerging market company into the regression:</a:t>
            </a:r>
          </a:p>
          <a:p>
            <a:pPr lvl="1" eaLnBrk="1" hangingPunct="1"/>
            <a:r>
              <a:rPr lang="en-US" altLang="en-US" dirty="0">
                <a:ea typeface="ＭＳ Ｐゴシック" charset="-128"/>
              </a:rPr>
              <a:t>Predicted PE = 13.12 + 121.22 (.075) - 13.85 (1) = 8.35</a:t>
            </a:r>
          </a:p>
          <a:p>
            <a:pPr lvl="1" eaLnBrk="1" hangingPunct="1"/>
            <a:r>
              <a:rPr lang="en-US" altLang="en-US" dirty="0">
                <a:ea typeface="ＭＳ Ｐゴシック" charset="-128"/>
              </a:rPr>
              <a:t>At an actual price to earnings ratio of 8.9, </a:t>
            </a:r>
            <a:r>
              <a:rPr lang="en-US" altLang="en-US" dirty="0" err="1">
                <a:ea typeface="ＭＳ Ｐゴシック" charset="-128"/>
              </a:rPr>
              <a:t>Telebras</a:t>
            </a:r>
            <a:r>
              <a:rPr lang="en-US" altLang="en-US" dirty="0">
                <a:ea typeface="ＭＳ Ｐゴシック" charset="-128"/>
              </a:rPr>
              <a:t> is slightly overvalued.</a:t>
            </a:r>
          </a:p>
          <a:p>
            <a:pPr eaLnBrk="1" hangingPunct="1"/>
            <a:r>
              <a:rPr lang="en-US" altLang="en-US" u="sng" dirty="0">
                <a:ea typeface="ＭＳ Ｐゴシック" charset="-128"/>
              </a:rPr>
              <a:t>Bottom line</a:t>
            </a:r>
            <a:r>
              <a:rPr lang="en-US" altLang="en-US" dirty="0">
                <a:ea typeface="ＭＳ Ｐゴシック" charset="-128"/>
              </a:rPr>
              <a:t>: Just because a company trades at a low PE ratio does not make it cheap. </a:t>
            </a:r>
          </a:p>
          <a:p>
            <a:pPr eaLnBrk="1" hangingPunct="1"/>
            <a:endParaRPr lang="en-US" altLang="en-US" dirty="0">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E0A5DF-A6F9-BD44-ABD4-BD0835EADAF6}" type="slidenum">
              <a:rPr lang="en-US" altLang="en-US" sz="1200">
                <a:solidFill>
                  <a:srgbClr val="FFFFFF"/>
                </a:solidFill>
              </a:rPr>
              <a:pPr>
                <a:lnSpc>
                  <a:spcPct val="80000"/>
                </a:lnSpc>
              </a:pPr>
              <a:t>60</a:t>
            </a:fld>
            <a:endParaRPr lang="en-US" altLang="en-US" sz="1200">
              <a:solidFill>
                <a:srgbClr val="FFFFFF"/>
              </a:solidFill>
            </a:endParaRPr>
          </a:p>
        </p:txBody>
      </p:sp>
    </p:spTree>
    <p:extLst>
      <p:ext uri="{BB962C8B-B14F-4D97-AF65-F5344CB8AC3E}">
        <p14:creationId xmlns:p14="http://schemas.microsoft.com/office/powerpoint/2010/main" val="20232874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762001" y="244475"/>
            <a:ext cx="8153400" cy="898525"/>
          </a:xfrm>
        </p:spPr>
        <p:txBody>
          <a:bodyPr>
            <a:normAutofit fontScale="90000"/>
          </a:bodyPr>
          <a:lstStyle/>
          <a:p>
            <a:pPr eaLnBrk="1" fontAlgn="auto" hangingPunct="1">
              <a:spcAft>
                <a:spcPts val="0"/>
              </a:spcAft>
              <a:defRPr/>
            </a:pPr>
            <a:r>
              <a:rPr lang="en-US" dirty="0">
                <a:ea typeface="+mj-ea"/>
                <a:cs typeface="+mj-cs"/>
              </a:rPr>
              <a:t>3: An Eyeballing Exercise </a:t>
            </a:r>
            <a:br>
              <a:rPr lang="en-US" dirty="0">
                <a:ea typeface="+mj-ea"/>
                <a:cs typeface="+mj-cs"/>
              </a:rPr>
            </a:br>
            <a:r>
              <a:rPr lang="en-US" dirty="0">
                <a:ea typeface="+mj-ea"/>
                <a:cs typeface="+mj-cs"/>
              </a:rPr>
              <a:t>PBV Ratios across European Banks in 2010</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531432200"/>
              </p:ext>
            </p:extLst>
          </p:nvPr>
        </p:nvGraphicFramePr>
        <p:xfrm>
          <a:off x="1143000" y="1752600"/>
          <a:ext cx="7213600" cy="4107012"/>
        </p:xfrm>
        <a:graphic>
          <a:graphicData uri="http://schemas.openxmlformats.org/drawingml/2006/table">
            <a:tbl>
              <a:tblPr/>
              <a:tblGrid>
                <a:gridCol w="3200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gridCol w="1549400">
                  <a:extLst>
                    <a:ext uri="{9D8B030D-6E8A-4147-A177-3AD203B41FA5}">
                      <a16:colId xmlns:a16="http://schemas.microsoft.com/office/drawing/2014/main" val="20003"/>
                    </a:ext>
                  </a:extLst>
                </a:gridCol>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sp>
        <p:nvSpPr>
          <p:cNvPr id="137330"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A2D3CF-4FD4-B746-ABF9-83B5CDC5860F}" type="slidenum">
              <a:rPr lang="en-US" altLang="en-US" sz="1200">
                <a:solidFill>
                  <a:srgbClr val="FFFFFF"/>
                </a:solidFill>
              </a:rPr>
              <a:pPr>
                <a:lnSpc>
                  <a:spcPct val="80000"/>
                </a:lnSpc>
              </a:pPr>
              <a:t>61</a:t>
            </a:fld>
            <a:endParaRPr lang="en-US" altLang="en-US" sz="1200">
              <a:solidFill>
                <a:srgbClr val="FFFFFF"/>
              </a:solidFill>
            </a:endParaRPr>
          </a:p>
        </p:txBody>
      </p:sp>
    </p:spTree>
    <p:extLst>
      <p:ext uri="{BB962C8B-B14F-4D97-AF65-F5344CB8AC3E}">
        <p14:creationId xmlns:p14="http://schemas.microsoft.com/office/powerpoint/2010/main" val="4559936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median test…</a:t>
            </a:r>
          </a:p>
        </p:txBody>
      </p:sp>
      <p:sp>
        <p:nvSpPr>
          <p:cNvPr id="1218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with low risk. But what is a low price to book ratio? Or a high return on equity? Or a low risk</a:t>
            </a:r>
          </a:p>
          <a:p>
            <a:pPr marL="320040" indent="-320040" eaLnBrk="1" fontAlgn="auto" hangingPunct="1">
              <a:spcAft>
                <a:spcPts val="0"/>
              </a:spcAft>
              <a:buFont typeface="Wingdings"/>
              <a:buChar char=""/>
              <a:defRPr/>
            </a:pPr>
            <a:r>
              <a:rPr lang="en-US" dirty="0">
                <a:ea typeface="+mn-ea"/>
                <a:cs typeface="+mn-cs"/>
              </a:rPr>
              <a:t>One simple measure of what is par for the sector are the median values for each of the variables. A simplistic decision rule on under and over valued stocks would therefore be:</a:t>
            </a:r>
          </a:p>
          <a:p>
            <a:pPr marL="640080" lvl="1" indent="-274320" eaLnBrk="1" fontAlgn="auto" hangingPunct="1">
              <a:spcAft>
                <a:spcPts val="0"/>
              </a:spcAft>
              <a:buFont typeface="Wingdings 2"/>
              <a:buChar char=""/>
              <a:defRPr/>
            </a:pPr>
            <a:r>
              <a:rPr lang="en-US" u="sng" dirty="0">
                <a:ea typeface="+mn-ea"/>
              </a:rPr>
              <a:t>Undervalued stocks</a:t>
            </a:r>
            <a:r>
              <a:rPr lang="en-US" dirty="0">
                <a:ea typeface="+mn-ea"/>
              </a:rPr>
              <a:t>: Trade at price to book ratios below the median for the sector,(2.07), generate returns on equity higher than the sector median (11.82%) and have standard deviations lower than the median (21.93%).</a:t>
            </a:r>
          </a:p>
          <a:p>
            <a:pPr marL="640080" lvl="1" indent="-274320" eaLnBrk="1" fontAlgn="auto" hangingPunct="1">
              <a:spcAft>
                <a:spcPts val="0"/>
              </a:spcAft>
              <a:buFont typeface="Wingdings 2"/>
              <a:buChar char=""/>
              <a:defRPr/>
            </a:pPr>
            <a:r>
              <a:rPr lang="en-US" u="sng" dirty="0">
                <a:ea typeface="+mn-ea"/>
              </a:rPr>
              <a:t>Overvalued stocks</a:t>
            </a:r>
            <a:r>
              <a:rPr lang="en-US" dirty="0">
                <a:ea typeface="+mn-ea"/>
              </a:rPr>
              <a:t>: Trade at price to book ratios above the median for the sector and generate returns on equity lower than the sector median.</a:t>
            </a:r>
          </a:p>
          <a:p>
            <a:pPr lvl="2" eaLnBrk="1" fontAlgn="auto" hangingPunct="1">
              <a:spcAft>
                <a:spcPts val="0"/>
              </a:spcAft>
              <a:buFont typeface="Wingdings"/>
              <a:buChar char=""/>
              <a:defRPr/>
            </a:pPr>
            <a:endParaRPr lang="en-US" dirty="0">
              <a:ea typeface="+mn-ea"/>
            </a:endParaRPr>
          </a:p>
        </p:txBody>
      </p:sp>
      <p:sp>
        <p:nvSpPr>
          <p:cNvPr id="139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AA960D-381B-1946-9BBC-A304BA386485}" type="slidenum">
              <a:rPr lang="en-US" altLang="en-US" sz="1200">
                <a:solidFill>
                  <a:srgbClr val="FFFFFF"/>
                </a:solidFill>
              </a:rPr>
              <a:pPr>
                <a:lnSpc>
                  <a:spcPct val="80000"/>
                </a:lnSpc>
              </a:pPr>
              <a:t>62</a:t>
            </a:fld>
            <a:endParaRPr lang="en-US" altLang="en-US" sz="1200">
              <a:solidFill>
                <a:srgbClr val="FFFFFF"/>
              </a:solidFill>
            </a:endParaRPr>
          </a:p>
        </p:txBody>
      </p:sp>
    </p:spTree>
    <p:extLst>
      <p:ext uri="{BB962C8B-B14F-4D97-AF65-F5344CB8AC3E}">
        <p14:creationId xmlns:p14="http://schemas.microsoft.com/office/powerpoint/2010/main" val="445741542"/>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Statistical Alternative</a:t>
            </a:r>
          </a:p>
        </p:txBody>
      </p:sp>
      <p:sp>
        <p:nvSpPr>
          <p:cNvPr id="123906"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But what is a low price to book ratio? Or a high return on equity?</a:t>
            </a:r>
          </a:p>
          <a:p>
            <a:pPr marL="320040" indent="-320040" eaLnBrk="1" fontAlgn="auto" hangingPunct="1">
              <a:spcAft>
                <a:spcPts val="0"/>
              </a:spcAft>
              <a:buFont typeface="Wingdings"/>
              <a:buChar char=""/>
              <a:defRPr/>
            </a:pPr>
            <a:r>
              <a:rPr lang="en-US" dirty="0">
                <a:ea typeface="+mn-ea"/>
                <a:cs typeface="+mn-cs"/>
              </a:rPr>
              <a:t>Taking the sample of 18 banks, we ran a regression of PBV against ROE and standard deviation in stock prices (as a proxy for risk).</a:t>
            </a:r>
          </a:p>
          <a:p>
            <a:pPr marL="320040" lvl="1" indent="0" eaLnBrk="1" fontAlgn="auto" hangingPunct="1">
              <a:spcAft>
                <a:spcPts val="0"/>
              </a:spcAft>
              <a:buFont typeface="Wingdings 2"/>
              <a:buNone/>
              <a:defRPr/>
            </a:pPr>
            <a:r>
              <a:rPr lang="en-US" dirty="0">
                <a:ea typeface="+mn-ea"/>
              </a:rPr>
              <a:t>	PBV = 	2.27	+	3.63 ROE	- 	2.68 </a:t>
            </a:r>
            <a:r>
              <a:rPr lang="en-US" dirty="0" err="1">
                <a:ea typeface="+mn-ea"/>
              </a:rPr>
              <a:t>Std</a:t>
            </a:r>
            <a:r>
              <a:rPr lang="en-US" dirty="0">
                <a:ea typeface="+mn-ea"/>
              </a:rPr>
              <a:t> </a:t>
            </a:r>
            <a:r>
              <a:rPr lang="en-US" dirty="0" err="1">
                <a:ea typeface="+mn-ea"/>
              </a:rPr>
              <a:t>dev</a:t>
            </a:r>
            <a:endParaRPr lang="en-US" dirty="0">
              <a:ea typeface="+mn-ea"/>
            </a:endParaRPr>
          </a:p>
          <a:p>
            <a:pPr marL="320040" lvl="1" indent="0" eaLnBrk="1" fontAlgn="auto" hangingPunct="1">
              <a:spcAft>
                <a:spcPts val="0"/>
              </a:spcAft>
              <a:buFont typeface="Wingdings 2"/>
              <a:buNone/>
              <a:defRPr/>
            </a:pPr>
            <a:r>
              <a:rPr lang="en-US" dirty="0">
                <a:ea typeface="+mn-ea"/>
              </a:rPr>
              <a:t>		(5.56)		(3.32)			(2.33)</a:t>
            </a:r>
          </a:p>
          <a:p>
            <a:pPr marL="0" indent="0" eaLnBrk="1" fontAlgn="auto" hangingPunct="1">
              <a:spcAft>
                <a:spcPts val="0"/>
              </a:spcAft>
              <a:buFont typeface="Wingdings"/>
              <a:buNone/>
              <a:defRPr/>
            </a:pPr>
            <a:r>
              <a:rPr lang="en-US" dirty="0">
                <a:ea typeface="+mn-ea"/>
                <a:cs typeface="+mn-cs"/>
              </a:rPr>
              <a:t>	R squared of regression = 79%</a:t>
            </a:r>
          </a:p>
          <a:p>
            <a:pPr eaLnBrk="1" fontAlgn="auto" hangingPunct="1">
              <a:spcAft>
                <a:spcPts val="0"/>
              </a:spcAft>
              <a:defRPr/>
            </a:pPr>
            <a:r>
              <a:rPr lang="en-US" dirty="0">
                <a:ea typeface="+mn-ea"/>
                <a:cs typeface="+mn-cs"/>
              </a:rPr>
              <a:t>Reading the regression tea leaves:</a:t>
            </a:r>
          </a:p>
          <a:p>
            <a:pPr lvl="1" eaLnBrk="1" fontAlgn="auto" hangingPunct="1">
              <a:spcAft>
                <a:spcPts val="0"/>
              </a:spcAft>
              <a:defRPr/>
            </a:pPr>
            <a:r>
              <a:rPr lang="en-US" dirty="0">
                <a:ea typeface="+mn-ea"/>
              </a:rPr>
              <a:t>Every 1% increase in the return on equity at a European bank increases its price to book ratio by 0.0363.</a:t>
            </a:r>
          </a:p>
          <a:p>
            <a:pPr lvl="1" eaLnBrk="1" fontAlgn="auto" hangingPunct="1">
              <a:spcAft>
                <a:spcPts val="0"/>
              </a:spcAft>
              <a:defRPr/>
            </a:pPr>
            <a:r>
              <a:rPr lang="en-US" dirty="0">
                <a:ea typeface="+mn-ea"/>
                <a:cs typeface="+mn-cs"/>
              </a:rPr>
              <a:t>Every 1% increase in the standard deviation in equity reduces the price to book ratio by 0.0268.</a:t>
            </a:r>
          </a:p>
          <a:p>
            <a:pPr lvl="1" eaLnBrk="1" fontAlgn="auto" hangingPunct="1">
              <a:spcAft>
                <a:spcPts val="0"/>
              </a:spcAft>
              <a:defRPr/>
            </a:pPr>
            <a:r>
              <a:rPr lang="en-US" dirty="0">
                <a:ea typeface="+mn-ea"/>
              </a:rPr>
              <a:t>The regression predictions will have a standard error, which is inversely proportionate to the R squared.</a:t>
            </a: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
        <p:nvSpPr>
          <p:cNvPr id="141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B042AF-9ABF-1A40-B43C-5B824A2D4006}" type="slidenum">
              <a:rPr lang="en-US" altLang="en-US" sz="1200">
                <a:solidFill>
                  <a:srgbClr val="FFFFFF"/>
                </a:solidFill>
              </a:rPr>
              <a:pPr>
                <a:lnSpc>
                  <a:spcPct val="80000"/>
                </a:lnSpc>
              </a:pPr>
              <a:t>63</a:t>
            </a:fld>
            <a:endParaRPr lang="en-US" altLang="en-US" sz="1200">
              <a:solidFill>
                <a:srgbClr val="FFFFFF"/>
              </a:solidFill>
            </a:endParaRPr>
          </a:p>
        </p:txBody>
      </p:sp>
    </p:spTree>
    <p:extLst>
      <p:ext uri="{BB962C8B-B14F-4D97-AF65-F5344CB8AC3E}">
        <p14:creationId xmlns:p14="http://schemas.microsoft.com/office/powerpoint/2010/main" val="11128351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these predictions?</a:t>
            </a:r>
          </a:p>
        </p:txBody>
      </p:sp>
      <p:pic>
        <p:nvPicPr>
          <p:cNvPr id="1433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5701" b="-15701"/>
          <a:stretch>
            <a:fillRect/>
          </a:stretch>
        </p:blipFill>
        <p:spPr>
          <a:xfrm>
            <a:off x="612775" y="1600200"/>
            <a:ext cx="8153400" cy="4495800"/>
          </a:xfrm>
        </p:spPr>
      </p:pic>
      <p:sp>
        <p:nvSpPr>
          <p:cNvPr id="143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6C2655-9C11-884B-97F7-C426DF57F4EE}" type="slidenum">
              <a:rPr lang="en-US" altLang="en-US" sz="1200">
                <a:solidFill>
                  <a:srgbClr val="FFFFFF"/>
                </a:solidFill>
              </a:rPr>
              <a:pPr>
                <a:lnSpc>
                  <a:spcPct val="80000"/>
                </a:lnSpc>
              </a:pPr>
              <a:t>64</a:t>
            </a:fld>
            <a:endParaRPr lang="en-US" altLang="en-US" sz="1200">
              <a:solidFill>
                <a:srgbClr val="FFFFFF"/>
              </a:solidFill>
            </a:endParaRPr>
          </a:p>
        </p:txBody>
      </p:sp>
    </p:spTree>
    <p:extLst>
      <p:ext uri="{BB962C8B-B14F-4D97-AF65-F5344CB8AC3E}">
        <p14:creationId xmlns:p14="http://schemas.microsoft.com/office/powerpoint/2010/main" val="903268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52400" y="228600"/>
            <a:ext cx="8686800" cy="914400"/>
          </a:xfrm>
        </p:spPr>
        <p:txBody>
          <a:bodyPr/>
          <a:lstStyle/>
          <a:p>
            <a:pPr eaLnBrk="1" hangingPunct="1"/>
            <a:r>
              <a:rPr lang="en-US" altLang="en-US" sz="2400" dirty="0">
                <a:ea typeface="ＭＳ Ｐゴシック" charset="-128"/>
              </a:rPr>
              <a:t>4: More Statistics and a Larger Sample</a:t>
            </a:r>
            <a:br>
              <a:rPr lang="en-US" altLang="en-US" sz="2400" dirty="0">
                <a:ea typeface="ＭＳ Ｐゴシック" charset="-128"/>
              </a:rPr>
            </a:br>
            <a:r>
              <a:rPr lang="en-US" altLang="en-US" sz="2400" dirty="0">
                <a:ea typeface="ＭＳ Ｐゴシック" charset="-128"/>
              </a:rPr>
              <a:t>Price to Book versus ROE: Largest firms in the US: January 2010</a:t>
            </a:r>
          </a:p>
        </p:txBody>
      </p:sp>
      <p:pic>
        <p:nvPicPr>
          <p:cNvPr id="147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74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B34CFB-5543-4543-BE46-B184958C8E68}" type="slidenum">
              <a:rPr lang="en-US" altLang="en-US" sz="1200">
                <a:solidFill>
                  <a:srgbClr val="FFFFFF"/>
                </a:solidFill>
              </a:rPr>
              <a:pPr>
                <a:lnSpc>
                  <a:spcPct val="80000"/>
                </a:lnSpc>
              </a:pPr>
              <a:t>65</a:t>
            </a:fld>
            <a:endParaRPr lang="en-US" altLang="en-US" sz="1200">
              <a:solidFill>
                <a:srgbClr val="FFFFFF"/>
              </a:solidFill>
            </a:endParaRPr>
          </a:p>
        </p:txBody>
      </p:sp>
    </p:spTree>
    <p:extLst>
      <p:ext uri="{BB962C8B-B14F-4D97-AF65-F5344CB8AC3E}">
        <p14:creationId xmlns:p14="http://schemas.microsoft.com/office/powerpoint/2010/main" val="15167202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Missing growth?</a:t>
            </a:r>
          </a:p>
        </p:txBody>
      </p:sp>
      <p:pic>
        <p:nvPicPr>
          <p:cNvPr id="149506" name="Content Placeholder 1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9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FCCAF7-C285-CC43-A2FD-8147E7AC8421}" type="slidenum">
              <a:rPr lang="en-US" altLang="en-US" sz="1200">
                <a:solidFill>
                  <a:srgbClr val="FFFFFF"/>
                </a:solidFill>
              </a:rPr>
              <a:pPr>
                <a:lnSpc>
                  <a:spcPct val="80000"/>
                </a:lnSpc>
              </a:pPr>
              <a:t>66</a:t>
            </a:fld>
            <a:endParaRPr lang="en-US" altLang="en-US" sz="1200">
              <a:solidFill>
                <a:srgbClr val="FFFFFF"/>
              </a:solidFill>
            </a:endParaRPr>
          </a:p>
        </p:txBody>
      </p:sp>
    </p:spTree>
    <p:extLst>
      <p:ext uri="{BB962C8B-B14F-4D97-AF65-F5344CB8AC3E}">
        <p14:creationId xmlns:p14="http://schemas.microsoft.com/office/powerpoint/2010/main" val="15743418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PBV, ROE and Risk: Large Cap US firms</a:t>
            </a:r>
          </a:p>
        </p:txBody>
      </p:sp>
      <p:sp>
        <p:nvSpPr>
          <p:cNvPr id="151554" name="Content Placeholder 5"/>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35B4947-F047-6F44-8938-49C4D271B00C}" type="slidenum">
              <a:rPr lang="en-US" altLang="en-US" sz="1200">
                <a:solidFill>
                  <a:srgbClr val="FFFFFF"/>
                </a:solidFill>
              </a:rPr>
              <a:pPr>
                <a:lnSpc>
                  <a:spcPct val="80000"/>
                </a:lnSpc>
              </a:pPr>
              <a:t>67</a:t>
            </a:fld>
            <a:endParaRPr lang="en-US" altLang="en-US" sz="1200">
              <a:solidFill>
                <a:srgbClr val="FFFFFF"/>
              </a:solidFill>
            </a:endParaRPr>
          </a:p>
        </p:txBody>
      </p:sp>
    </p:spTree>
    <p:extLst>
      <p:ext uri="{BB962C8B-B14F-4D97-AF65-F5344CB8AC3E}">
        <p14:creationId xmlns:p14="http://schemas.microsoft.com/office/powerpoint/2010/main" val="13434996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Bringing it all together… Largest US stocks in January 2010</a:t>
            </a:r>
          </a:p>
        </p:txBody>
      </p:sp>
      <p:sp>
        <p:nvSpPr>
          <p:cNvPr id="1536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C4ED36-8DEE-1942-A385-F7412BF84B96}" type="slidenum">
              <a:rPr lang="en-US" altLang="en-US" sz="1200">
                <a:solidFill>
                  <a:srgbClr val="FFFFFF"/>
                </a:solidFill>
              </a:rPr>
              <a:pPr>
                <a:lnSpc>
                  <a:spcPct val="80000"/>
                </a:lnSpc>
              </a:pPr>
              <a:t>68</a:t>
            </a:fld>
            <a:endParaRPr lang="en-US" altLang="en-US" sz="1200">
              <a:solidFill>
                <a:srgbClr val="FFFFFF"/>
              </a:solidFill>
            </a:endParaRPr>
          </a:p>
        </p:txBody>
      </p:sp>
    </p:spTree>
    <p:extLst>
      <p:ext uri="{BB962C8B-B14F-4D97-AF65-F5344CB8AC3E}">
        <p14:creationId xmlns:p14="http://schemas.microsoft.com/office/powerpoint/2010/main" val="18397601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F0F10-06BC-004D-872F-099B78C0C078}"/>
              </a:ext>
            </a:extLst>
          </p:cNvPr>
          <p:cNvSpPr>
            <a:spLocks noGrp="1"/>
          </p:cNvSpPr>
          <p:nvPr>
            <p:ph type="title"/>
          </p:nvPr>
        </p:nvSpPr>
        <p:spPr>
          <a:xfrm>
            <a:off x="495300" y="244475"/>
            <a:ext cx="8153400" cy="990600"/>
          </a:xfrm>
        </p:spPr>
        <p:txBody>
          <a:bodyPr/>
          <a:lstStyle/>
          <a:p>
            <a:r>
              <a:rPr lang="en-US" altLang="en-US" dirty="0">
                <a:ea typeface="ＭＳ Ｐゴシック" charset="-128"/>
              </a:rPr>
              <a:t>Updated PBV Ratios – Largest Market Cap US companies -Updated to January 2022</a:t>
            </a:r>
            <a:endParaRPr lang="en-US" dirty="0"/>
          </a:p>
        </p:txBody>
      </p:sp>
      <p:pic>
        <p:nvPicPr>
          <p:cNvPr id="6" name="Content Placeholder 5">
            <a:extLst>
              <a:ext uri="{FF2B5EF4-FFF2-40B4-BE49-F238E27FC236}">
                <a16:creationId xmlns:a16="http://schemas.microsoft.com/office/drawing/2014/main" id="{C7B96839-80E2-4B42-81E1-D113F9BF6B3C}"/>
              </a:ext>
            </a:extLst>
          </p:cNvPr>
          <p:cNvPicPr>
            <a:picLocks noGrp="1" noChangeAspect="1"/>
          </p:cNvPicPr>
          <p:nvPr>
            <p:ph sz="quarter" idx="1"/>
          </p:nvPr>
        </p:nvPicPr>
        <p:blipFill>
          <a:blip r:embed="rId3"/>
          <a:stretch>
            <a:fillRect/>
          </a:stretch>
        </p:blipFill>
        <p:spPr>
          <a:xfrm>
            <a:off x="570411" y="1779837"/>
            <a:ext cx="7735389" cy="4557706"/>
          </a:xfrm>
          <a:prstGeom prst="rect">
            <a:avLst/>
          </a:prstGeom>
        </p:spPr>
      </p:pic>
      <p:sp>
        <p:nvSpPr>
          <p:cNvPr id="4" name="Footer Placeholder 3">
            <a:extLst>
              <a:ext uri="{FF2B5EF4-FFF2-40B4-BE49-F238E27FC236}">
                <a16:creationId xmlns:a16="http://schemas.microsoft.com/office/drawing/2014/main" id="{62A1FC36-53A7-D34A-BA12-5428B87D0C6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4D4AE71-8208-B140-9C3E-4778B3A6CCFC}"/>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69</a:t>
            </a:fld>
            <a:endParaRPr lang="en-US" altLang="en-US"/>
          </a:p>
        </p:txBody>
      </p:sp>
    </p:spTree>
    <p:extLst>
      <p:ext uri="{BB962C8B-B14F-4D97-AF65-F5344CB8AC3E}">
        <p14:creationId xmlns:p14="http://schemas.microsoft.com/office/powerpoint/2010/main" val="27644382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5: Overlooked fundamentals?</a:t>
            </a:r>
            <a:br>
              <a:rPr lang="en-US">
                <a:ea typeface="+mj-ea"/>
                <a:cs typeface="+mj-cs"/>
              </a:rPr>
            </a:br>
            <a:r>
              <a:rPr lang="en-US">
                <a:ea typeface="+mj-ea"/>
                <a:cs typeface="+mj-cs"/>
              </a:rPr>
              <a:t>EV/EBITDA Multiple for Trucking Companies</a:t>
            </a:r>
          </a:p>
        </p:txBody>
      </p:sp>
      <p:pic>
        <p:nvPicPr>
          <p:cNvPr id="15667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97690" r="-97690"/>
          <a:stretch>
            <a:fillRect/>
          </a:stretch>
        </p:blipFill>
        <p:spPr>
          <a:xfrm>
            <a:off x="612775" y="1600200"/>
            <a:ext cx="8153400" cy="4495800"/>
          </a:xfrm>
        </p:spPr>
      </p:pic>
      <p:sp>
        <p:nvSpPr>
          <p:cNvPr id="156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9539A7-657D-CC44-871F-D448C59CA74F}" type="slidenum">
              <a:rPr lang="en-US" altLang="en-US" sz="1200">
                <a:solidFill>
                  <a:srgbClr val="FFFFFF"/>
                </a:solidFill>
              </a:rPr>
              <a:pPr>
                <a:lnSpc>
                  <a:spcPct val="80000"/>
                </a:lnSpc>
              </a:pPr>
              <a:t>70</a:t>
            </a:fld>
            <a:endParaRPr lang="en-US" altLang="en-US" sz="1200">
              <a:solidFill>
                <a:srgbClr val="FFFFFF"/>
              </a:solidFill>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on EBITDA</a:t>
            </a:r>
          </a:p>
        </p:txBody>
      </p:sp>
      <p:sp>
        <p:nvSpPr>
          <p:cNvPr id="1587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Ryder System looks very cheap on a Value/EBITDA multiple basis, relative to the rest of the sector. What explanation (other than misvaluation) might there be for this difference?</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What general lessons would you draw from this on the EV/EBITDA multiples for infrastructure companies as their infrastructure ages?</a:t>
            </a:r>
          </a:p>
        </p:txBody>
      </p:sp>
      <p:sp>
        <p:nvSpPr>
          <p:cNvPr id="158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1BCE48-C22C-7644-B7E9-1CEE896E0E03}" type="slidenum">
              <a:rPr lang="en-US" altLang="en-US" sz="1200">
                <a:solidFill>
                  <a:srgbClr val="FFFFFF"/>
                </a:solidFill>
              </a:rPr>
              <a:pPr>
                <a:lnSpc>
                  <a:spcPct val="80000"/>
                </a:lnSpc>
              </a:pPr>
              <a:t>71</a:t>
            </a:fld>
            <a:endParaRPr lang="en-US" altLang="en-US" sz="1200">
              <a:solidFill>
                <a:srgbClr val="FFFFFF"/>
              </a:solidFill>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76200" y="228600"/>
            <a:ext cx="9067800" cy="990600"/>
          </a:xfrm>
        </p:spPr>
        <p:txBody>
          <a:bodyPr/>
          <a:lstStyle/>
          <a:p>
            <a:pPr eaLnBrk="1" hangingPunct="1"/>
            <a:r>
              <a:rPr lang="en-US" altLang="en-US" sz="3200" dirty="0">
                <a:ea typeface="ＭＳ Ｐゴシック" charset="-128"/>
              </a:rPr>
              <a:t>Example 6: Pricing across time - PS Ratios Grocery Stores - US in January 2007</a:t>
            </a:r>
          </a:p>
        </p:txBody>
      </p:sp>
      <p:pic>
        <p:nvPicPr>
          <p:cNvPr id="160770"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3961" r="-23961"/>
          <a:stretch>
            <a:fillRect/>
          </a:stretch>
        </p:blipFill>
        <p:spPr>
          <a:xfrm>
            <a:off x="1143000" y="1676400"/>
            <a:ext cx="7048500" cy="3886200"/>
          </a:xfrm>
        </p:spPr>
      </p:pic>
      <p:sp>
        <p:nvSpPr>
          <p:cNvPr id="160771" name="Rectangle 3"/>
          <p:cNvSpPr>
            <a:spLocks noChangeArrowheads="1"/>
          </p:cNvSpPr>
          <p:nvPr/>
        </p:nvSpPr>
        <p:spPr bwMode="auto">
          <a:xfrm>
            <a:off x="304800" y="5486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u="sng"/>
              <a:t>Whole Foods</a:t>
            </a:r>
            <a:r>
              <a:rPr lang="en-US" altLang="en-US" sz="2000"/>
              <a:t>: In 2007: Net Margin was 3.41% and Price/ Sales ratio was 1.41</a:t>
            </a:r>
          </a:p>
          <a:p>
            <a:pPr>
              <a:buFont typeface="Monotype Sorts" charset="2"/>
              <a:buNone/>
            </a:pPr>
            <a:r>
              <a:rPr lang="en-US" altLang="en-US" sz="2000"/>
              <a:t>	Predicted Price to Sales = 0.07 + 10.49 (0.0341) = 0.43</a:t>
            </a:r>
          </a:p>
        </p:txBody>
      </p:sp>
      <p:sp>
        <p:nvSpPr>
          <p:cNvPr id="16077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21BE5B1-A33E-2047-AA6D-AB17006ABEC7}" type="slidenum">
              <a:rPr lang="en-US" altLang="en-US" sz="1200">
                <a:solidFill>
                  <a:srgbClr val="FFFFFF"/>
                </a:solidFill>
              </a:rPr>
              <a:pPr>
                <a:lnSpc>
                  <a:spcPct val="80000"/>
                </a:lnSpc>
              </a:pPr>
              <a:t>72</a:t>
            </a:fld>
            <a:endParaRPr lang="en-US" altLang="en-US" sz="1200">
              <a:solidFill>
                <a:srgbClr val="FFFFFF"/>
              </a:solidFill>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difference two years can make: Grocery Stores - US in January 2009</a:t>
            </a:r>
          </a:p>
        </p:txBody>
      </p:sp>
      <p:sp>
        <p:nvSpPr>
          <p:cNvPr id="16281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62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600200"/>
            <a:ext cx="4419600"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Rectangle 6"/>
          <p:cNvSpPr>
            <a:spLocks noChangeArrowheads="1"/>
          </p:cNvSpPr>
          <p:nvPr/>
        </p:nvSpPr>
        <p:spPr bwMode="auto">
          <a:xfrm>
            <a:off x="762000" y="50292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a:t>Whole Foods</a:t>
            </a:r>
            <a:r>
              <a:rPr lang="en-US" altLang="en-US" sz="1800"/>
              <a:t>: In 2009, Net Margin had dropped to 2.77% and Price to Sales ratio was down to 0.31.</a:t>
            </a:r>
          </a:p>
          <a:p>
            <a:pPr lvl="1"/>
            <a:r>
              <a:rPr lang="en-US" altLang="en-US" sz="1800"/>
              <a:t>Predicted Price to Sales = 0.07 + 10.49 (.0277) = 0.36 </a:t>
            </a:r>
          </a:p>
        </p:txBody>
      </p:sp>
      <p:sp>
        <p:nvSpPr>
          <p:cNvPr id="1628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F895D0-86EB-174A-ACA4-3BBBB1D96295}" type="slidenum">
              <a:rPr lang="en-US" altLang="en-US" sz="1200">
                <a:solidFill>
                  <a:srgbClr val="FFFFFF"/>
                </a:solidFill>
              </a:rPr>
              <a:pPr>
                <a:lnSpc>
                  <a:spcPct val="80000"/>
                </a:lnSpc>
              </a:pPr>
              <a:t>73</a:t>
            </a:fld>
            <a:endParaRPr lang="en-US" altLang="en-US" sz="1200">
              <a:solidFill>
                <a:srgbClr val="FFFFFF"/>
              </a:solidFill>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Is this steady State? In 2010..</a:t>
            </a:r>
          </a:p>
        </p:txBody>
      </p:sp>
      <p:pic>
        <p:nvPicPr>
          <p:cNvPr id="16486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1143000" y="1600200"/>
            <a:ext cx="7235825" cy="3989388"/>
          </a:xfrm>
        </p:spPr>
      </p:pic>
      <p:sp>
        <p:nvSpPr>
          <p:cNvPr id="164867" name="TextBox 4"/>
          <p:cNvSpPr txBox="1">
            <a:spLocks noChangeArrowheads="1"/>
          </p:cNvSpPr>
          <p:nvPr/>
        </p:nvSpPr>
        <p:spPr bwMode="auto">
          <a:xfrm>
            <a:off x="763588" y="5562600"/>
            <a:ext cx="8380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u="sng"/>
              <a:t>Whole Foods</a:t>
            </a:r>
            <a:r>
              <a:rPr lang="en-US" altLang="en-US" sz="1600"/>
              <a:t>: In 2010, Net Margin had dropped to 1.44% and Price to Sales ratio increased to 0.50.</a:t>
            </a:r>
          </a:p>
          <a:p>
            <a:pPr lvl="1" eaLnBrk="1" hangingPunct="1"/>
            <a:r>
              <a:rPr lang="en-US" altLang="en-US" sz="1600"/>
              <a:t>Predicted Price to Sales = 0.06 + 11.43 (.0144) = 0.22</a:t>
            </a:r>
          </a:p>
          <a:p>
            <a:pPr eaLnBrk="1" hangingPunct="1"/>
            <a:endParaRPr lang="en-US" altLang="en-US" i="1"/>
          </a:p>
        </p:txBody>
      </p:sp>
      <p:sp>
        <p:nvSpPr>
          <p:cNvPr id="164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8D594A-9DB2-A84E-803B-AAEBB8C7ECE0}" type="slidenum">
              <a:rPr lang="en-US" altLang="en-US" sz="1200">
                <a:solidFill>
                  <a:srgbClr val="FFFFFF"/>
                </a:solidFill>
              </a:rPr>
              <a:pPr>
                <a:lnSpc>
                  <a:spcPct val="80000"/>
                </a:lnSpc>
              </a:pPr>
              <a:t>74</a:t>
            </a:fld>
            <a:endParaRPr lang="en-US" altLang="en-US" sz="1200">
              <a:solidFill>
                <a:srgbClr val="FFFFFF"/>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r>
              <a:rPr lang="en-US" altLang="en-US" dirty="0">
                <a:ea typeface="ＭＳ Ｐゴシック" charset="-128"/>
              </a:rPr>
              <a:t>There is a new kid in town: January 2015</a:t>
            </a:r>
          </a:p>
        </p:txBody>
      </p:sp>
      <p:pic>
        <p:nvPicPr>
          <p:cNvPr id="16896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7312025" cy="4032250"/>
          </a:xfrm>
        </p:spPr>
      </p:pic>
      <p:sp>
        <p:nvSpPr>
          <p:cNvPr id="168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CFD9B44-E4C1-9B46-A88E-E4878BDBA1FF}" type="slidenum">
              <a:rPr lang="en-US" altLang="en-US" sz="1200">
                <a:solidFill>
                  <a:srgbClr val="FFFFFF"/>
                </a:solidFill>
              </a:rPr>
              <a:pPr>
                <a:lnSpc>
                  <a:spcPct val="80000"/>
                </a:lnSpc>
              </a:pPr>
              <a:t>75</a:t>
            </a:fld>
            <a:endParaRPr lang="en-US" altLang="en-US" sz="1200">
              <a:solidFill>
                <a:srgbClr val="FFFFFF"/>
              </a:solidFill>
            </a:endParaRPr>
          </a:p>
        </p:txBody>
      </p:sp>
      <p:sp>
        <p:nvSpPr>
          <p:cNvPr id="168965" name="TextBox 6"/>
          <p:cNvSpPr txBox="1">
            <a:spLocks noChangeArrowheads="1"/>
          </p:cNvSpPr>
          <p:nvPr/>
        </p:nvSpPr>
        <p:spPr bwMode="auto">
          <a:xfrm>
            <a:off x="2133600" y="5867400"/>
            <a:ext cx="4729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PS = 0.557 + 0.085 Net Margin</a:t>
            </a:r>
          </a:p>
          <a:p>
            <a:r>
              <a:rPr lang="en-US" altLang="en-US" sz="1600"/>
              <a:t>Whole Foods = 0.557 + 8.50 (0.0408) = 0.90</a:t>
            </a:r>
          </a:p>
          <a:p>
            <a:r>
              <a:rPr lang="en-US" altLang="en-US" sz="1600"/>
              <a:t>At 1.35 times sales, Whole Foods is overvalued (again) </a:t>
            </a:r>
          </a:p>
        </p:txBody>
      </p:sp>
      <p:sp>
        <p:nvSpPr>
          <p:cNvPr id="168966" name="TextBox 7"/>
          <p:cNvSpPr txBox="1">
            <a:spLocks noChangeArrowheads="1"/>
          </p:cNvSpPr>
          <p:nvPr/>
        </p:nvSpPr>
        <p:spPr bwMode="auto">
          <a:xfrm>
            <a:off x="7315200" y="22860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There is a new star in town (Sprouts)</a:t>
            </a:r>
          </a:p>
        </p:txBody>
      </p:sp>
      <p:cxnSp>
        <p:nvCxnSpPr>
          <p:cNvPr id="10" name="Straight Arrow Connector 9"/>
          <p:cNvCxnSpPr/>
          <p:nvPr/>
        </p:nvCxnSpPr>
        <p:spPr>
          <a:xfrm flipH="1" flipV="1">
            <a:off x="5715000" y="1905000"/>
            <a:ext cx="1676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Example 7: Nothing</a:t>
            </a:r>
            <a:r>
              <a:rPr lang="ja-JP" altLang="en-US" dirty="0">
                <a:ea typeface="ＭＳ Ｐゴシック" charset="-128"/>
              </a:rPr>
              <a:t>’</a:t>
            </a:r>
            <a:r>
              <a:rPr lang="en-US" altLang="ja-JP" dirty="0">
                <a:ea typeface="ＭＳ Ｐゴシック" charset="-128"/>
              </a:rPr>
              <a:t>s working! Internet Stocks in early 2000..</a:t>
            </a:r>
            <a:endParaRPr lang="en-US" altLang="en-US" dirty="0">
              <a:ea typeface="ＭＳ Ｐゴシック" charset="-128"/>
            </a:endParaRPr>
          </a:p>
        </p:txBody>
      </p:sp>
      <p:pic>
        <p:nvPicPr>
          <p:cNvPr id="1699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3896" r="-13896"/>
          <a:stretch>
            <a:fillRect/>
          </a:stretch>
        </p:blipFill>
        <p:spPr>
          <a:xfrm>
            <a:off x="612775" y="1600200"/>
            <a:ext cx="8153400" cy="4495800"/>
          </a:xfrm>
        </p:spPr>
      </p:pic>
      <p:sp>
        <p:nvSpPr>
          <p:cNvPr id="169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95EC9AE-3F1F-4D46-9A7A-B0870C792FA2}" type="slidenum">
              <a:rPr lang="en-US" altLang="en-US" sz="1200">
                <a:solidFill>
                  <a:srgbClr val="FFFFFF"/>
                </a:solidFill>
              </a:rPr>
              <a:pPr>
                <a:lnSpc>
                  <a:spcPct val="80000"/>
                </a:lnSpc>
              </a:pPr>
              <a:t>76</a:t>
            </a:fld>
            <a:endParaRPr lang="en-US" altLang="en-US" sz="1200">
              <a:solidFill>
                <a:srgbClr val="FFFFFF"/>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PS Ratios and Margins are not highly correlated</a:t>
            </a:r>
          </a:p>
        </p:txBody>
      </p:sp>
      <p:sp>
        <p:nvSpPr>
          <p:cNvPr id="172034"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Regressing PS ratios against current margins yields the following</a:t>
            </a:r>
          </a:p>
          <a:p>
            <a:pPr marL="365125" lvl="1" indent="0" eaLnBrk="1" hangingPunct="1">
              <a:buFont typeface="Wingdings 2" charset="2"/>
              <a:buNone/>
            </a:pPr>
            <a:r>
              <a:rPr lang="en-US" altLang="en-US" dirty="0">
                <a:ea typeface="ＭＳ Ｐゴシック" charset="-128"/>
              </a:rPr>
              <a:t>PS = 81.36 	- 7.54(Net Margin)	R2 = 0.04</a:t>
            </a:r>
          </a:p>
          <a:p>
            <a:pPr marL="365125" lvl="1" indent="0" eaLnBrk="1" hangingPunct="1">
              <a:buFont typeface="Wingdings 2" charset="2"/>
              <a:buNone/>
            </a:pPr>
            <a:r>
              <a:rPr lang="en-US" altLang="en-US" dirty="0">
                <a:ea typeface="ＭＳ Ｐゴシック" charset="-128"/>
              </a:rPr>
              <a:t>		(0.49)</a:t>
            </a:r>
          </a:p>
          <a:p>
            <a:pPr eaLnBrk="1" hangingPunct="1"/>
            <a:r>
              <a:rPr lang="en-US" altLang="en-US" dirty="0">
                <a:ea typeface="ＭＳ Ｐゴシック" charset="-128"/>
              </a:rPr>
              <a:t>This is not surprising. These firms are priced based upon expected margins, rather than current margins. </a:t>
            </a:r>
          </a:p>
        </p:txBody>
      </p:sp>
      <p:sp>
        <p:nvSpPr>
          <p:cNvPr id="172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8D346D-385A-614B-A164-6C8491F13935}" type="slidenum">
              <a:rPr lang="en-US" altLang="en-US" sz="1200">
                <a:solidFill>
                  <a:srgbClr val="FFFFFF"/>
                </a:solidFill>
              </a:rPr>
              <a:pPr>
                <a:lnSpc>
                  <a:spcPct val="80000"/>
                </a:lnSpc>
              </a:pPr>
              <a:t>77</a:t>
            </a:fld>
            <a:endParaRPr lang="en-US" altLang="en-US" sz="1200">
              <a:solidFill>
                <a:srgbClr val="FFFFFF"/>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Solution 1: Use proxies for survival and growth: Amazon in early 2000</a:t>
            </a:r>
          </a:p>
        </p:txBody>
      </p:sp>
      <p:sp>
        <p:nvSpPr>
          <p:cNvPr id="151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Hypothesizing that firms with higher revenue growth and higher cash balances should have a greater chance of surviving and becoming profitable, we ran the following regression: (The level of revenues was used to control for size)</a:t>
            </a:r>
          </a:p>
          <a:p>
            <a:pPr marL="0" indent="0" eaLnBrk="1" fontAlgn="auto" hangingPunct="1">
              <a:spcAft>
                <a:spcPts val="0"/>
              </a:spcAft>
              <a:buFont typeface="Wingdings"/>
              <a:buNone/>
              <a:defRPr/>
            </a:pPr>
            <a:r>
              <a:rPr lang="en-US" dirty="0">
                <a:ea typeface="+mn-ea"/>
                <a:cs typeface="+mn-cs"/>
              </a:rPr>
              <a:t>PS = 30.61 - 2.77 </a:t>
            </a:r>
            <a:r>
              <a:rPr lang="en-US" dirty="0" err="1">
                <a:ea typeface="+mn-ea"/>
                <a:cs typeface="+mn-cs"/>
              </a:rPr>
              <a:t>ln</a:t>
            </a:r>
            <a:r>
              <a:rPr lang="en-US" dirty="0">
                <a:ea typeface="+mn-ea"/>
                <a:cs typeface="+mn-cs"/>
              </a:rPr>
              <a:t>(Rev) + 6.42 (Rev Growth) + 5.11 (Cash/Rev)</a:t>
            </a:r>
          </a:p>
          <a:p>
            <a:pPr marL="0" indent="0" eaLnBrk="1" fontAlgn="auto" hangingPunct="1">
              <a:spcAft>
                <a:spcPts val="0"/>
              </a:spcAft>
              <a:buFont typeface="Wingdings"/>
              <a:buNone/>
              <a:defRPr/>
            </a:pPr>
            <a:r>
              <a:rPr lang="en-US" dirty="0">
                <a:ea typeface="+mn-ea"/>
                <a:cs typeface="+mn-cs"/>
              </a:rPr>
              <a:t>		(0.66)		(2.63)		(3.49)	</a:t>
            </a:r>
          </a:p>
          <a:p>
            <a:pPr marL="0" indent="0" eaLnBrk="1" fontAlgn="auto" hangingPunct="1">
              <a:spcAft>
                <a:spcPts val="0"/>
              </a:spcAft>
              <a:buFont typeface="Wingdings"/>
              <a:buNone/>
              <a:defRPr/>
            </a:pPr>
            <a:r>
              <a:rPr lang="en-US" dirty="0">
                <a:ea typeface="+mn-ea"/>
                <a:cs typeface="+mn-cs"/>
              </a:rPr>
              <a:t>R squared = 31.8%</a:t>
            </a:r>
          </a:p>
          <a:p>
            <a:pPr marL="320040" indent="-320040" eaLnBrk="1" fontAlgn="auto" hangingPunct="1">
              <a:spcAft>
                <a:spcPts val="0"/>
              </a:spcAft>
              <a:buFont typeface="Wingdings"/>
              <a:buChar char=""/>
              <a:defRPr/>
            </a:pPr>
            <a:r>
              <a:rPr lang="en-US" dirty="0">
                <a:ea typeface="+mn-ea"/>
                <a:cs typeface="+mn-cs"/>
              </a:rPr>
              <a:t>Predicted PS = 30.61 - 2.77(7.1039) + 6.42(1.9946) + 5.11 (.3069) = 30.42</a:t>
            </a:r>
          </a:p>
          <a:p>
            <a:pPr marL="320040" indent="-320040" eaLnBrk="1" fontAlgn="auto" hangingPunct="1">
              <a:spcAft>
                <a:spcPts val="0"/>
              </a:spcAft>
              <a:buFont typeface="Wingdings"/>
              <a:buChar char=""/>
              <a:defRPr/>
            </a:pPr>
            <a:r>
              <a:rPr lang="en-US" dirty="0">
                <a:ea typeface="+mn-ea"/>
                <a:cs typeface="+mn-cs"/>
              </a:rPr>
              <a:t>Actual PS = 25.63</a:t>
            </a:r>
          </a:p>
          <a:p>
            <a:pPr marL="0" indent="0" algn="ctr" eaLnBrk="1" fontAlgn="auto" hangingPunct="1">
              <a:spcAft>
                <a:spcPts val="0"/>
              </a:spcAft>
              <a:buFont typeface="Wingdings"/>
              <a:buNone/>
              <a:defRPr/>
            </a:pPr>
            <a:r>
              <a:rPr lang="en-US" dirty="0">
                <a:ea typeface="+mn-ea"/>
                <a:cs typeface="+mn-cs"/>
              </a:rPr>
              <a:t>Stock is undervalued, relative to other internet stocks.</a:t>
            </a:r>
          </a:p>
          <a:p>
            <a:pPr marL="320040" indent="-320040" eaLnBrk="1" fontAlgn="auto" hangingPunct="1">
              <a:spcAft>
                <a:spcPts val="0"/>
              </a:spcAft>
              <a:buFont typeface="Wingdings"/>
              <a:buChar char=""/>
              <a:defRPr/>
            </a:pPr>
            <a:endParaRPr lang="en-US" dirty="0">
              <a:ea typeface="+mn-ea"/>
              <a:cs typeface="+mn-cs"/>
            </a:endParaRPr>
          </a:p>
        </p:txBody>
      </p:sp>
      <p:sp>
        <p:nvSpPr>
          <p:cNvPr id="174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CADCD0-B657-E240-A3D5-033D3FFF9EF9}" type="slidenum">
              <a:rPr lang="en-US" altLang="en-US" sz="1200">
                <a:solidFill>
                  <a:srgbClr val="FFFFFF"/>
                </a:solidFill>
              </a:rPr>
              <a:pPr>
                <a:lnSpc>
                  <a:spcPct val="80000"/>
                </a:lnSpc>
              </a:pPr>
              <a:t>78</a:t>
            </a:fld>
            <a:endParaRPr lang="en-US" altLang="en-US" sz="1200">
              <a:solidFill>
                <a:srgbClr val="FFFFFF"/>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2: Use forward multiples</a:t>
            </a:r>
            <a:br>
              <a:rPr lang="en-US" altLang="en-US">
                <a:ea typeface="ＭＳ Ｐゴシック" charset="-128"/>
              </a:rPr>
            </a:br>
            <a:r>
              <a:rPr lang="en-US" altLang="en-US">
                <a:ea typeface="ＭＳ Ｐゴシック" charset="-128"/>
              </a:rPr>
              <a:t>Watch out for bumps in the road (Tesla)</a:t>
            </a:r>
          </a:p>
        </p:txBody>
      </p:sp>
      <p:pic>
        <p:nvPicPr>
          <p:cNvPr id="1761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11826" r="-11826"/>
          <a:stretch>
            <a:fillRect/>
          </a:stretch>
        </p:blipFill>
        <p:spPr>
          <a:xfrm>
            <a:off x="612775" y="1600200"/>
            <a:ext cx="8153400" cy="4495800"/>
          </a:xfrm>
        </p:spPr>
      </p:pic>
      <p:sp>
        <p:nvSpPr>
          <p:cNvPr id="176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4532DB-9588-C940-A708-6CC5B9D64421}" type="slidenum">
              <a:rPr lang="en-US" altLang="en-US" sz="1200">
                <a:solidFill>
                  <a:srgbClr val="FFFFFF"/>
                </a:solidFill>
              </a:rPr>
              <a:pPr>
                <a:lnSpc>
                  <a:spcPct val="80000"/>
                </a:lnSpc>
              </a:pPr>
              <a:t>79</a:t>
            </a:fld>
            <a:endParaRPr lang="en-US" altLang="en-US" sz="1200">
              <a:solidFill>
                <a:srgbClr val="FFFFFF"/>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Solution 3: Let the market tell you what matters.. Social media in October 2013</a:t>
            </a:r>
          </a:p>
        </p:txBody>
      </p:sp>
      <p:sp>
        <p:nvSpPr>
          <p:cNvPr id="1781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80</a:t>
            </a:fld>
            <a:endParaRPr lang="en-US" altLang="en-US" sz="120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extLst>
                    <a:ext uri="{9D8B030D-6E8A-4147-A177-3AD203B41FA5}">
                      <a16:colId xmlns:a16="http://schemas.microsoft.com/office/drawing/2014/main" val="20000"/>
                    </a:ext>
                  </a:extLst>
                </a:gridCol>
                <a:gridCol w="765175">
                  <a:extLst>
                    <a:ext uri="{9D8B030D-6E8A-4147-A177-3AD203B41FA5}">
                      <a16:colId xmlns:a16="http://schemas.microsoft.com/office/drawing/2014/main" val="20001"/>
                    </a:ext>
                  </a:extLst>
                </a:gridCol>
                <a:gridCol w="766762">
                  <a:extLst>
                    <a:ext uri="{9D8B030D-6E8A-4147-A177-3AD203B41FA5}">
                      <a16:colId xmlns:a16="http://schemas.microsoft.com/office/drawing/2014/main" val="20002"/>
                    </a:ext>
                  </a:extLst>
                </a:gridCol>
                <a:gridCol w="742950">
                  <a:extLst>
                    <a:ext uri="{9D8B030D-6E8A-4147-A177-3AD203B41FA5}">
                      <a16:colId xmlns:a16="http://schemas.microsoft.com/office/drawing/2014/main" val="20003"/>
                    </a:ext>
                  </a:extLst>
                </a:gridCol>
                <a:gridCol w="742950">
                  <a:extLst>
                    <a:ext uri="{9D8B030D-6E8A-4147-A177-3AD203B41FA5}">
                      <a16:colId xmlns:a16="http://schemas.microsoft.com/office/drawing/2014/main" val="20004"/>
                    </a:ext>
                  </a:extLst>
                </a:gridCol>
                <a:gridCol w="742950">
                  <a:extLst>
                    <a:ext uri="{9D8B030D-6E8A-4147-A177-3AD203B41FA5}">
                      <a16:colId xmlns:a16="http://schemas.microsoft.com/office/drawing/2014/main" val="20005"/>
                    </a:ext>
                  </a:extLst>
                </a:gridCol>
                <a:gridCol w="733425">
                  <a:extLst>
                    <a:ext uri="{9D8B030D-6E8A-4147-A177-3AD203B41FA5}">
                      <a16:colId xmlns:a16="http://schemas.microsoft.com/office/drawing/2014/main" val="20006"/>
                    </a:ext>
                  </a:extLst>
                </a:gridCol>
                <a:gridCol w="731838">
                  <a:extLst>
                    <a:ext uri="{9D8B030D-6E8A-4147-A177-3AD203B41FA5}">
                      <a16:colId xmlns:a16="http://schemas.microsoft.com/office/drawing/2014/main" val="20007"/>
                    </a:ext>
                  </a:extLst>
                </a:gridCol>
                <a:gridCol w="731837">
                  <a:extLst>
                    <a:ext uri="{9D8B030D-6E8A-4147-A177-3AD203B41FA5}">
                      <a16:colId xmlns:a16="http://schemas.microsoft.com/office/drawing/2014/main" val="20008"/>
                    </a:ext>
                  </a:extLst>
                </a:gridCol>
                <a:gridCol w="731838">
                  <a:extLst>
                    <a:ext uri="{9D8B030D-6E8A-4147-A177-3AD203B41FA5}">
                      <a16:colId xmlns:a16="http://schemas.microsoft.com/office/drawing/2014/main" val="20009"/>
                    </a:ext>
                  </a:extLst>
                </a:gridCol>
                <a:gridCol w="731837">
                  <a:extLst>
                    <a:ext uri="{9D8B030D-6E8A-4147-A177-3AD203B41FA5}">
                      <a16:colId xmlns:a16="http://schemas.microsoft.com/office/drawing/2014/main" val="20010"/>
                    </a:ext>
                  </a:extLst>
                </a:gridCol>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1792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E4D433-5369-704E-BDD9-6457EE2E17FA}" type="slidenum">
              <a:rPr lang="en-US" altLang="en-US" sz="1200">
                <a:solidFill>
                  <a:srgbClr val="FFFFFF"/>
                </a:solidFill>
              </a:rPr>
              <a:pPr>
                <a:lnSpc>
                  <a:spcPct val="80000"/>
                </a:lnSpc>
              </a:pPr>
              <a:t>81</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extLst>
                    <a:ext uri="{9D8B030D-6E8A-4147-A177-3AD203B41FA5}">
                      <a16:colId xmlns:a16="http://schemas.microsoft.com/office/drawing/2014/main" val="20000"/>
                    </a:ext>
                  </a:extLst>
                </a:gridCol>
                <a:gridCol w="896938">
                  <a:extLst>
                    <a:ext uri="{9D8B030D-6E8A-4147-A177-3AD203B41FA5}">
                      <a16:colId xmlns:a16="http://schemas.microsoft.com/office/drawing/2014/main" val="20001"/>
                    </a:ext>
                  </a:extLst>
                </a:gridCol>
                <a:gridCol w="1195387">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295400">
                  <a:extLst>
                    <a:ext uri="{9D8B030D-6E8A-4147-A177-3AD203B41FA5}">
                      <a16:colId xmlns:a16="http://schemas.microsoft.com/office/drawing/2014/main" val="20006"/>
                    </a:ext>
                  </a:extLst>
                </a:gridCol>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Pricing across the entire market: Why not?</a:t>
            </a:r>
          </a:p>
        </p:txBody>
      </p:sp>
      <p:sp>
        <p:nvSpPr>
          <p:cNvPr id="1802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contrast to the 'comparable firm' approach, the information in the entire cross-section of firms can be used to predict PE ratios. </a:t>
            </a:r>
          </a:p>
          <a:p>
            <a:pPr eaLnBrk="1" hangingPunct="1"/>
            <a:r>
              <a:rPr lang="en-US" altLang="en-US">
                <a:ea typeface="ＭＳ Ｐゴシック" charset="-128"/>
              </a:rPr>
              <a:t>The simplest way of summarizing this information is with a multiple regression, with the PE ratio as the dependent variable, and proxies for risk, growth and payout forming the independent variables.</a:t>
            </a:r>
          </a:p>
        </p:txBody>
      </p:sp>
      <p:sp>
        <p:nvSpPr>
          <p:cNvPr id="180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2848DA0-DB84-C749-8427-67DB30172E30}" type="slidenum">
              <a:rPr lang="en-US" altLang="en-US" sz="1200">
                <a:solidFill>
                  <a:srgbClr val="FFFFFF"/>
                </a:solidFill>
              </a:rPr>
              <a:pPr>
                <a:lnSpc>
                  <a:spcPct val="80000"/>
                </a:lnSpc>
              </a:pPr>
              <a:t>82</a:t>
            </a:fld>
            <a:endParaRPr lang="en-US" altLang="en-US" sz="1200">
              <a:solidFill>
                <a:srgbClr val="FFFFFF"/>
              </a:solidFill>
            </a:endParaRP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 PE Ratio versus the market</a:t>
            </a:r>
            <a:br>
              <a:rPr lang="en-US" dirty="0">
                <a:ea typeface="+mj-ea"/>
                <a:cs typeface="+mj-cs"/>
              </a:rPr>
            </a:br>
            <a:r>
              <a:rPr lang="en-US" dirty="0">
                <a:ea typeface="+mj-ea"/>
                <a:cs typeface="+mj-cs"/>
              </a:rPr>
              <a:t>PE versus Expected EPS Growth: January 2022</a:t>
            </a:r>
          </a:p>
        </p:txBody>
      </p:sp>
      <p:sp>
        <p:nvSpPr>
          <p:cNvPr id="179202" name="Content Placeholder 3"/>
          <p:cNvSpPr>
            <a:spLocks noGrp="1"/>
          </p:cNvSpPr>
          <p:nvPr>
            <p:ph sz="quarter" idx="1"/>
          </p:nvPr>
        </p:nvSpPr>
        <p:spPr>
          <a:xfrm>
            <a:off x="612775" y="1600200"/>
            <a:ext cx="8153400" cy="4495800"/>
          </a:xfrm>
        </p:spPr>
        <p:txBody>
          <a:bodyPr/>
          <a:lstStyle/>
          <a:p>
            <a:pPr>
              <a:buFont typeface="Wingdings" charset="0"/>
              <a:buChar char=""/>
              <a:defRPr/>
            </a:pPr>
            <a:endParaRPr lang="en-US" dirty="0"/>
          </a:p>
          <a:p>
            <a:pPr>
              <a:buFont typeface="Wingdings" charset="0"/>
              <a:buChar char=""/>
              <a:defRPr/>
            </a:pPr>
            <a:endParaRPr lang="en-US" dirty="0"/>
          </a:p>
          <a:p>
            <a:pPr>
              <a:buFont typeface="Wingdings" charset="0"/>
              <a:buChar char=""/>
              <a:defRPr/>
            </a:pPr>
            <a:endParaRPr lang="en-US" dirty="0"/>
          </a:p>
          <a:p>
            <a:pPr marL="0" indent="0">
              <a:buFont typeface="Wingdings" charset="0"/>
              <a:buNone/>
              <a:defRPr/>
            </a:pPr>
            <a:endParaRPr lang="en-US" dirty="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9906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a:p>
          <a:p>
            <a:endParaRPr lang="en-US" altLang="en-US" sz="1800"/>
          </a:p>
          <a:p>
            <a:endParaRPr lang="en-US" altLang="en-US" sz="1800"/>
          </a:p>
        </p:txBody>
      </p:sp>
      <p:sp>
        <p:nvSpPr>
          <p:cNvPr id="1822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CB0098-AB57-694C-9833-C26DA09B6EDD}" type="slidenum">
              <a:rPr lang="en-US" altLang="en-US" sz="1200">
                <a:solidFill>
                  <a:srgbClr val="FFFFFF"/>
                </a:solidFill>
              </a:rPr>
              <a:pPr>
                <a:lnSpc>
                  <a:spcPct val="80000"/>
                </a:lnSpc>
              </a:pPr>
              <a:t>83</a:t>
            </a:fld>
            <a:endParaRPr lang="en-US" altLang="en-US" sz="1200">
              <a:solidFill>
                <a:srgbClr val="FFFFFF"/>
              </a:solidFill>
            </a:endParaRPr>
          </a:p>
        </p:txBody>
      </p:sp>
      <p:pic>
        <p:nvPicPr>
          <p:cNvPr id="3" name="Picture 2">
            <a:extLst>
              <a:ext uri="{FF2B5EF4-FFF2-40B4-BE49-F238E27FC236}">
                <a16:creationId xmlns:a16="http://schemas.microsoft.com/office/drawing/2014/main" id="{995E0806-D3FC-E249-B4B2-C71F2E7A02F6}"/>
              </a:ext>
            </a:extLst>
          </p:cNvPr>
          <p:cNvPicPr>
            <a:picLocks noChangeAspect="1"/>
          </p:cNvPicPr>
          <p:nvPr/>
        </p:nvPicPr>
        <p:blipFill>
          <a:blip r:embed="rId3"/>
          <a:stretch>
            <a:fillRect/>
          </a:stretch>
        </p:blipFill>
        <p:spPr>
          <a:xfrm>
            <a:off x="921837" y="1776412"/>
            <a:ext cx="7609387" cy="4483465"/>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 Ratio: Standard Regression for US stocks - January 2022</a:t>
            </a: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6A3A71BE-CC16-4B45-A5B4-C79232B44BAB}" type="slidenum">
              <a:rPr lang="en-US"/>
              <a:pPr>
                <a:defRPr/>
              </a:pPr>
              <a:t>84</a:t>
            </a:fld>
            <a:endParaRPr lang="en-US" dirty="0"/>
          </a:p>
        </p:txBody>
      </p:sp>
      <p:sp>
        <p:nvSpPr>
          <p:cNvPr id="178182" name="TextBox 3"/>
          <p:cNvSpPr txBox="1">
            <a:spLocks noChangeArrowheads="1"/>
          </p:cNvSpPr>
          <p:nvPr/>
        </p:nvSpPr>
        <p:spPr bwMode="auto">
          <a:xfrm>
            <a:off x="6172200" y="2057400"/>
            <a:ext cx="274320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absolute, i.e., 25% is entered as 25)</a:t>
            </a:r>
          </a:p>
        </p:txBody>
      </p:sp>
      <p:sp>
        <p:nvSpPr>
          <p:cNvPr id="3" name="Content Placeholder 2">
            <a:extLst>
              <a:ext uri="{FF2B5EF4-FFF2-40B4-BE49-F238E27FC236}">
                <a16:creationId xmlns:a16="http://schemas.microsoft.com/office/drawing/2014/main" id="{ACF47025-51BE-CF40-811B-248FED358D72}"/>
              </a:ext>
            </a:extLst>
          </p:cNvPr>
          <p:cNvSpPr>
            <a:spLocks noGrp="1"/>
          </p:cNvSpPr>
          <p:nvPr>
            <p:ph sz="quarter" idx="1"/>
          </p:nvPr>
        </p:nvSpPr>
        <p:spPr>
          <a:xfrm>
            <a:off x="876300" y="1743700"/>
            <a:ext cx="7391400" cy="4479234"/>
          </a:xfrm>
        </p:spPr>
        <p:txBody>
          <a:bodyPr/>
          <a:lstStyle/>
          <a:p>
            <a:endParaRPr lang="en-US" dirty="0"/>
          </a:p>
        </p:txBody>
      </p:sp>
      <p:pic>
        <p:nvPicPr>
          <p:cNvPr id="2" name="Picture 1">
            <a:extLst>
              <a:ext uri="{FF2B5EF4-FFF2-40B4-BE49-F238E27FC236}">
                <a16:creationId xmlns:a16="http://schemas.microsoft.com/office/drawing/2014/main" id="{C167DC96-A115-B048-B65B-D08143394BA4}"/>
              </a:ext>
            </a:extLst>
          </p:cNvPr>
          <p:cNvPicPr>
            <a:picLocks noChangeAspect="1"/>
          </p:cNvPicPr>
          <p:nvPr/>
        </p:nvPicPr>
        <p:blipFill>
          <a:blip r:embed="rId3"/>
          <a:stretch>
            <a:fillRect/>
          </a:stretch>
        </p:blipFill>
        <p:spPr>
          <a:xfrm>
            <a:off x="1103312" y="3830225"/>
            <a:ext cx="6937375" cy="2750647"/>
          </a:xfrm>
          <a:prstGeom prst="rect">
            <a:avLst/>
          </a:prstGeom>
        </p:spPr>
      </p:pic>
      <p:pic>
        <p:nvPicPr>
          <p:cNvPr id="4" name="Picture 3">
            <a:extLst>
              <a:ext uri="{FF2B5EF4-FFF2-40B4-BE49-F238E27FC236}">
                <a16:creationId xmlns:a16="http://schemas.microsoft.com/office/drawing/2014/main" id="{273576EF-4B5A-3649-85E4-5019137A3F97}"/>
              </a:ext>
            </a:extLst>
          </p:cNvPr>
          <p:cNvPicPr>
            <a:picLocks noChangeAspect="1"/>
          </p:cNvPicPr>
          <p:nvPr/>
        </p:nvPicPr>
        <p:blipFill>
          <a:blip r:embed="rId4"/>
          <a:stretch>
            <a:fillRect/>
          </a:stretch>
        </p:blipFill>
        <p:spPr>
          <a:xfrm>
            <a:off x="927100" y="1916449"/>
            <a:ext cx="4959958" cy="1888309"/>
          </a:xfrm>
          <a:prstGeom prst="rect">
            <a:avLst/>
          </a:prstGeom>
        </p:spPr>
      </p:pic>
    </p:spTree>
    <p:extLst>
      <p:ext uri="{BB962C8B-B14F-4D97-AF65-F5344CB8AC3E}">
        <p14:creationId xmlns:p14="http://schemas.microsoft.com/office/powerpoint/2010/main" val="4016659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Problems with the regression methodology</a:t>
            </a:r>
          </a:p>
        </p:txBody>
      </p:sp>
      <p:sp>
        <p:nvSpPr>
          <p:cNvPr id="161794" name="Rectangle 3"/>
          <p:cNvSpPr>
            <a:spLocks noGrp="1" noChangeArrowheads="1"/>
          </p:cNvSpPr>
          <p:nvPr>
            <p:ph sz="quarter" idx="1"/>
          </p:nvPr>
        </p:nvSpPr>
        <p:spPr>
          <a:xfrm>
            <a:off x="612775" y="1600200"/>
            <a:ext cx="8153400" cy="4495800"/>
          </a:xfrm>
        </p:spPr>
        <p:txBody>
          <a:bodyPr>
            <a:normAutofit fontScale="92500"/>
          </a:bodyPr>
          <a:lstStyle/>
          <a:p>
            <a:pPr eaLnBrk="1" hangingPunct="1">
              <a:lnSpc>
                <a:spcPct val="80000"/>
              </a:lnSpc>
            </a:pPr>
            <a:r>
              <a:rPr lang="en-US" altLang="en-US" sz="2600" u="sng" dirty="0">
                <a:ea typeface="ＭＳ Ｐゴシック" charset="-128"/>
              </a:rPr>
              <a:t>Non-linearity</a:t>
            </a:r>
            <a:r>
              <a:rPr lang="en-US" altLang="en-US" sz="2600" dirty="0">
                <a:ea typeface="ＭＳ Ｐゴシック" charset="-128"/>
              </a:rPr>
              <a:t>: The basic regression assumes a linear relationship between PE ratios and the financial proxies, and that might not be appropriate. </a:t>
            </a:r>
          </a:p>
          <a:p>
            <a:pPr eaLnBrk="1" hangingPunct="1">
              <a:lnSpc>
                <a:spcPct val="80000"/>
              </a:lnSpc>
            </a:pPr>
            <a:r>
              <a:rPr lang="en-US" altLang="en-US" sz="2600" u="sng" dirty="0">
                <a:ea typeface="ＭＳ Ｐゴシック" charset="-128"/>
              </a:rPr>
              <a:t>Non-stationarity</a:t>
            </a:r>
            <a:r>
              <a:rPr lang="en-US" altLang="en-US" sz="2600" dirty="0">
                <a:ea typeface="ＭＳ Ｐゴシック" charset="-128"/>
              </a:rPr>
              <a:t>: The basic relationship between PE ratios and financial variables itself might not be stable, and if it shifts from year to year, the predictions from the model may not be reliable. For instance, the 2022 regression has a markedly lower R-squared than the regressions in prior years, as the COVID effect on earnings plays out.</a:t>
            </a:r>
          </a:p>
          <a:p>
            <a:pPr eaLnBrk="1" hangingPunct="1">
              <a:lnSpc>
                <a:spcPct val="80000"/>
              </a:lnSpc>
            </a:pPr>
            <a:r>
              <a:rPr lang="en-US" altLang="en-US" sz="2600" u="sng" dirty="0">
                <a:ea typeface="ＭＳ Ｐゴシック" charset="-128"/>
              </a:rPr>
              <a:t>Multi-collinearity</a:t>
            </a:r>
            <a:r>
              <a:rPr lang="en-US" altLang="en-US" sz="2600" dirty="0">
                <a:ea typeface="ＭＳ Ｐゴシック" charset="-128"/>
              </a:rPr>
              <a:t>: The independent variables are correlated with each other. For example, high growth firms tend to have high risk. This multi-collinearity makes the coefficients of the regressions unreliable and may explain the large changes in these coefficients from period to period.</a:t>
            </a:r>
          </a:p>
        </p:txBody>
      </p:sp>
      <p:sp>
        <p:nvSpPr>
          <p:cNvPr id="186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4038E30-C93C-1F4E-B145-ECB8C4B6CDA0}" type="slidenum">
              <a:rPr lang="en-US" altLang="en-US" sz="1200">
                <a:solidFill>
                  <a:srgbClr val="FFFFFF"/>
                </a:solidFill>
              </a:rPr>
              <a:pPr>
                <a:lnSpc>
                  <a:spcPct val="80000"/>
                </a:lnSpc>
              </a:pPr>
              <a:t>85</a:t>
            </a:fld>
            <a:endParaRPr lang="en-US" altLang="en-US" sz="1200">
              <a:solidFill>
                <a:srgbClr val="FFFFFF"/>
              </a:solidFill>
            </a:endParaRP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07C3-7B21-A047-940C-F4DDAC1C6E07}"/>
              </a:ext>
            </a:extLst>
          </p:cNvPr>
          <p:cNvSpPr>
            <a:spLocks noGrp="1"/>
          </p:cNvSpPr>
          <p:nvPr>
            <p:ph type="title"/>
          </p:nvPr>
        </p:nvSpPr>
        <p:spPr/>
        <p:txBody>
          <a:bodyPr/>
          <a:lstStyle/>
          <a:p>
            <a:r>
              <a:rPr lang="en-US" dirty="0"/>
              <a:t>Statistically insignificant?</a:t>
            </a:r>
          </a:p>
        </p:txBody>
      </p:sp>
      <p:sp>
        <p:nvSpPr>
          <p:cNvPr id="3" name="Content Placeholder 2">
            <a:extLst>
              <a:ext uri="{FF2B5EF4-FFF2-40B4-BE49-F238E27FC236}">
                <a16:creationId xmlns:a16="http://schemas.microsoft.com/office/drawing/2014/main" id="{ABFB75C1-80DE-3942-AB64-73CE93A1606D}"/>
              </a:ext>
            </a:extLst>
          </p:cNvPr>
          <p:cNvSpPr>
            <a:spLocks noGrp="1"/>
          </p:cNvSpPr>
          <p:nvPr>
            <p:ph sz="quarter" idx="1"/>
          </p:nvPr>
        </p:nvSpPr>
        <p:spPr/>
        <p:txBody>
          <a:bodyPr/>
          <a:lstStyle/>
          <a:p>
            <a:r>
              <a:rPr lang="en-US" dirty="0"/>
              <a:t>If a coefficient in a regression is statistically insignificant, all it is doing is adding noise to the regression prediction.</a:t>
            </a:r>
          </a:p>
          <a:p>
            <a:pPr lvl="1"/>
            <a:r>
              <a:rPr lang="en-US" dirty="0"/>
              <a:t>There are simple statistical tests of significance, such as the t statistics (&gt;2 is very good, 1-2 is marginal, &lt;1 is noise)</a:t>
            </a:r>
          </a:p>
          <a:p>
            <a:pPr lvl="1"/>
            <a:r>
              <a:rPr lang="en-US" dirty="0"/>
              <a:t>With small samples, don’t overload the regression with independent variables.</a:t>
            </a:r>
          </a:p>
          <a:p>
            <a:r>
              <a:rPr lang="en-US" dirty="0"/>
              <a:t>Take the variable out of the regression, even if the fundamentals say it should matter. In pricing, it is the market that determines what matters.</a:t>
            </a:r>
          </a:p>
          <a:p>
            <a:endParaRPr lang="en-US" dirty="0"/>
          </a:p>
        </p:txBody>
      </p:sp>
      <p:sp>
        <p:nvSpPr>
          <p:cNvPr id="4" name="Footer Placeholder 3">
            <a:extLst>
              <a:ext uri="{FF2B5EF4-FFF2-40B4-BE49-F238E27FC236}">
                <a16:creationId xmlns:a16="http://schemas.microsoft.com/office/drawing/2014/main" id="{7D9A91AD-6C47-E447-8559-B43CF11FE974}"/>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E8A06340-E756-6F43-9EE7-1A7DCF9E3695}"/>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86</a:t>
            </a:fld>
            <a:endParaRPr lang="en-US" altLang="en-US"/>
          </a:p>
        </p:txBody>
      </p:sp>
    </p:spTree>
    <p:extLst>
      <p:ext uri="{BB962C8B-B14F-4D97-AF65-F5344CB8AC3E}">
        <p14:creationId xmlns:p14="http://schemas.microsoft.com/office/powerpoint/2010/main" val="26696087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Negative Intercept Problem</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ECDABEAC-88DA-8244-A2D0-013D294A42A5}" type="slidenum">
              <a:rPr lang="en-US" altLang="en-US" smtClean="0"/>
              <a:pPr/>
              <a:t>87</a:t>
            </a:fld>
            <a:endParaRPr lang="en-US" altLang="en-US"/>
          </a:p>
        </p:txBody>
      </p:sp>
      <p:sp>
        <p:nvSpPr>
          <p:cNvPr id="7" name="Content Placeholder 6">
            <a:extLst>
              <a:ext uri="{FF2B5EF4-FFF2-40B4-BE49-F238E27FC236}">
                <a16:creationId xmlns:a16="http://schemas.microsoft.com/office/drawing/2014/main" id="{8D07396C-A038-4242-998B-D36F0DF0AB69}"/>
              </a:ext>
            </a:extLst>
          </p:cNvPr>
          <p:cNvSpPr>
            <a:spLocks noGrp="1"/>
          </p:cNvSpPr>
          <p:nvPr>
            <p:ph sz="quarter" idx="1"/>
          </p:nvPr>
        </p:nvSpPr>
        <p:spPr/>
        <p:txBody>
          <a:bodyPr/>
          <a:lstStyle/>
          <a:p>
            <a:r>
              <a:rPr lang="en-US" altLang="en-US" sz="2000" dirty="0"/>
              <a:t>When the intercept in a multiple regression is negative, there is the possibility that forecasted values can be negative as well. </a:t>
            </a:r>
          </a:p>
          <a:p>
            <a:r>
              <a:rPr lang="en-US" altLang="en-US" sz="2000" dirty="0"/>
              <a:t>One way (albeit imperfect) is to re-run the regression without an intercept. When the intercept in a multiple regression is negative, there is the possibility that forecasted values can be negative as well. One way (albeit imperfect) is to re-run the regression without an intercept. In 2019, when the intercept was negative, this would have yielded the following:</a:t>
            </a:r>
          </a:p>
          <a:p>
            <a:endParaRPr lang="en-US" altLang="en-US" sz="2000" dirty="0"/>
          </a:p>
          <a:p>
            <a:endParaRPr lang="en-US" altLang="en-US" sz="2000" dirty="0"/>
          </a:p>
          <a:p>
            <a:endParaRPr lang="en-US" altLang="en-US" sz="2000" dirty="0"/>
          </a:p>
          <a:p>
            <a:endParaRPr lang="en-US" altLang="en-US" sz="2000" dirty="0"/>
          </a:p>
          <a:p>
            <a:pPr marL="0" indent="0">
              <a:buNone/>
            </a:pPr>
            <a:endParaRPr lang="en-US" altLang="en-US" sz="2000" dirty="0"/>
          </a:p>
          <a:p>
            <a:endParaRPr lang="en-US" dirty="0"/>
          </a:p>
        </p:txBody>
      </p:sp>
      <p:pic>
        <p:nvPicPr>
          <p:cNvPr id="6" name="Picture 5">
            <a:extLst>
              <a:ext uri="{FF2B5EF4-FFF2-40B4-BE49-F238E27FC236}">
                <a16:creationId xmlns:a16="http://schemas.microsoft.com/office/drawing/2014/main" id="{1ABD530D-1E19-104E-BF6D-43C315609087}"/>
              </a:ext>
            </a:extLst>
          </p:cNvPr>
          <p:cNvPicPr>
            <a:picLocks noChangeAspect="1"/>
          </p:cNvPicPr>
          <p:nvPr/>
        </p:nvPicPr>
        <p:blipFill>
          <a:blip r:embed="rId3"/>
          <a:stretch>
            <a:fillRect/>
          </a:stretch>
        </p:blipFill>
        <p:spPr>
          <a:xfrm>
            <a:off x="2357183" y="3848255"/>
            <a:ext cx="6408865" cy="2819090"/>
          </a:xfrm>
          <a:prstGeom prst="rect">
            <a:avLst/>
          </a:prstGeom>
        </p:spPr>
      </p:pic>
    </p:spTree>
    <p:extLst>
      <p:ext uri="{BB962C8B-B14F-4D97-AF65-F5344CB8AC3E}">
        <p14:creationId xmlns:p14="http://schemas.microsoft.com/office/powerpoint/2010/main" val="4048976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If a coefficient has the wrong sign: The Multicollinearity Problem</a:t>
            </a:r>
          </a:p>
        </p:txBody>
      </p:sp>
      <p:sp>
        <p:nvSpPr>
          <p:cNvPr id="1884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5B71D2-E202-604C-8294-3F31B4F3C8F4}" type="slidenum">
              <a:rPr lang="en-US" altLang="en-US" sz="1200">
                <a:solidFill>
                  <a:srgbClr val="FFFFFF"/>
                </a:solidFill>
              </a:rPr>
              <a:pPr>
                <a:lnSpc>
                  <a:spcPct val="80000"/>
                </a:lnSpc>
              </a:pPr>
              <a:t>88</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C9E9C108-3485-1B48-8C00-37F9FAEB0418}"/>
              </a:ext>
            </a:extLst>
          </p:cNvPr>
          <p:cNvPicPr>
            <a:picLocks noGrp="1" noChangeAspect="1"/>
          </p:cNvPicPr>
          <p:nvPr>
            <p:ph sz="quarter" idx="1"/>
          </p:nvPr>
        </p:nvPicPr>
        <p:blipFill>
          <a:blip r:embed="rId3"/>
          <a:stretch>
            <a:fillRect/>
          </a:stretch>
        </p:blipFill>
        <p:spPr>
          <a:xfrm>
            <a:off x="1447800" y="1828800"/>
            <a:ext cx="6858000" cy="4608057"/>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PE ratio regression</a:t>
            </a:r>
          </a:p>
        </p:txBody>
      </p:sp>
      <p:sp>
        <p:nvSpPr>
          <p:cNvPr id="165890" name="Rectangle 1027"/>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Assume that you were given the following information for Disney. The firm has an expected growth rate of 15%, a beta of 0.90 and a 20% dividend payout ratio. Based upon the regression, the predicted PE ratio for Disney is:</a:t>
            </a:r>
          </a:p>
          <a:p>
            <a:pPr marL="640080" lvl="1" indent="-274320" eaLnBrk="1" fontAlgn="auto" hangingPunct="1">
              <a:spcAft>
                <a:spcPts val="0"/>
              </a:spcAft>
              <a:buFont typeface="Wingdings 2"/>
              <a:buChar char=""/>
              <a:defRPr/>
            </a:pPr>
            <a:r>
              <a:rPr lang="en-US" dirty="0">
                <a:ea typeface="+mn-ea"/>
              </a:rPr>
              <a:t>Predicted PE = 33.33 – 7.11 (0.9)  + 0.075(20) + 0.494 (15) = 35.84</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Disney is actually trading at 38 times earnings. What does the predicted PE tell you?</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Assume now that you priced Disney against just its peer group. Will you come to the same pricing judgment as you did when you looked at it relative to the market? Why or why not?</a:t>
            </a:r>
          </a:p>
        </p:txBody>
      </p:sp>
      <p:sp>
        <p:nvSpPr>
          <p:cNvPr id="190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F4AF6C-EA66-7444-9F8D-9EFE9F32EB6E}" type="slidenum">
              <a:rPr lang="en-US" altLang="en-US" sz="1200">
                <a:solidFill>
                  <a:srgbClr val="FFFFFF"/>
                </a:solidFill>
              </a:rPr>
              <a:pPr>
                <a:lnSpc>
                  <a:spcPct val="80000"/>
                </a:lnSpc>
              </a:pPr>
              <a:t>89</a:t>
            </a:fld>
            <a:endParaRPr lang="en-US" altLang="en-US" sz="1200">
              <a:solidFill>
                <a:srgbClr val="FFFFFF"/>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growth</a:t>
            </a:r>
          </a:p>
        </p:txBody>
      </p:sp>
      <p:sp>
        <p:nvSpPr>
          <p:cNvPr id="1925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EF90C2-2DE8-4846-A577-28927C875330}" type="slidenum">
              <a:rPr lang="en-US" altLang="en-US" sz="1200">
                <a:solidFill>
                  <a:srgbClr val="FFFFFF"/>
                </a:solidFill>
              </a:rPr>
              <a:pPr>
                <a:lnSpc>
                  <a:spcPct val="80000"/>
                </a:lnSpc>
              </a:pPr>
              <a:t>90</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7C511C31-6530-0042-B915-C429E3160CE3}"/>
              </a:ext>
            </a:extLst>
          </p:cNvPr>
          <p:cNvPicPr>
            <a:picLocks noGrp="1" noChangeAspect="1"/>
          </p:cNvPicPr>
          <p:nvPr>
            <p:ph sz="quarter" idx="1"/>
          </p:nvPr>
        </p:nvPicPr>
        <p:blipFill>
          <a:blip r:embed="rId3"/>
          <a:stretch>
            <a:fillRect/>
          </a:stretch>
        </p:blipFill>
        <p:spPr>
          <a:xfrm>
            <a:off x="1219199" y="1600200"/>
            <a:ext cx="7546975" cy="464820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II. PEG Ratio versus the market</a:t>
            </a:r>
            <a:br>
              <a:rPr lang="en-US" altLang="en-US" sz="3200" dirty="0">
                <a:ea typeface="ＭＳ Ｐゴシック" charset="-128"/>
              </a:rPr>
            </a:br>
            <a:r>
              <a:rPr lang="en-US" altLang="en-US" sz="3200" dirty="0">
                <a:ea typeface="ＭＳ Ｐゴシック" charset="-128"/>
              </a:rPr>
              <a:t>PEG versus Growth</a:t>
            </a:r>
          </a:p>
        </p:txBody>
      </p:sp>
      <p:sp>
        <p:nvSpPr>
          <p:cNvPr id="194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080031-D4FD-0D47-8CC5-D8BE89EC679D}" type="slidenum">
              <a:rPr lang="en-US" altLang="en-US" sz="1200">
                <a:solidFill>
                  <a:srgbClr val="FFFFFF"/>
                </a:solidFill>
              </a:rPr>
              <a:pPr>
                <a:lnSpc>
                  <a:spcPct val="80000"/>
                </a:lnSpc>
              </a:pPr>
              <a:t>91</a:t>
            </a:fld>
            <a:endParaRPr lang="en-US" altLang="en-US" sz="1200">
              <a:solidFill>
                <a:srgbClr val="FFFFFF"/>
              </a:solidFill>
            </a:endParaRPr>
          </a:p>
        </p:txBody>
      </p:sp>
      <p:sp>
        <p:nvSpPr>
          <p:cNvPr id="194564" name="Content Placeholder 1"/>
          <p:cNvSpPr>
            <a:spLocks noGrp="1"/>
          </p:cNvSpPr>
          <p:nvPr>
            <p:ph sz="quarter" idx="1"/>
          </p:nvPr>
        </p:nvSpPr>
        <p:spPr>
          <a:xfrm>
            <a:off x="612775" y="1600200"/>
            <a:ext cx="8153400" cy="4495800"/>
          </a:xfrm>
        </p:spPr>
        <p:txBody>
          <a:bodyPr/>
          <a:lstStyle/>
          <a:p>
            <a:endParaRPr lang="en-US" altLang="en-US">
              <a:ea typeface="ＭＳ Ｐゴシック" charset="-128"/>
            </a:endParaRPr>
          </a:p>
          <a:p>
            <a:endParaRPr lang="en-US" altLang="en-US">
              <a:ea typeface="ＭＳ Ｐゴシック" charset="-128"/>
            </a:endParaRPr>
          </a:p>
          <a:p>
            <a:endParaRPr lang="en-US" altLang="en-US">
              <a:ea typeface="ＭＳ Ｐゴシック" charset="-128"/>
            </a:endParaRPr>
          </a:p>
        </p:txBody>
      </p:sp>
      <p:pic>
        <p:nvPicPr>
          <p:cNvPr id="3" name="Picture 2">
            <a:extLst>
              <a:ext uri="{FF2B5EF4-FFF2-40B4-BE49-F238E27FC236}">
                <a16:creationId xmlns:a16="http://schemas.microsoft.com/office/drawing/2014/main" id="{E43AD42A-5F9E-B94D-81B3-40970BDDFB40}"/>
              </a:ext>
            </a:extLst>
          </p:cNvPr>
          <p:cNvPicPr>
            <a:picLocks noChangeAspect="1"/>
          </p:cNvPicPr>
          <p:nvPr/>
        </p:nvPicPr>
        <p:blipFill>
          <a:blip r:embed="rId3"/>
          <a:stretch>
            <a:fillRect/>
          </a:stretch>
        </p:blipFill>
        <p:spPr>
          <a:xfrm>
            <a:off x="990599" y="1752600"/>
            <a:ext cx="7540625" cy="444295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PEG versus ln(Expected Growth)</a:t>
            </a:r>
          </a:p>
        </p:txBody>
      </p:sp>
      <p:sp>
        <p:nvSpPr>
          <p:cNvPr id="196610" name="Rectangle 25"/>
          <p:cNvSpPr>
            <a:spLocks noChangeArrowheads="1"/>
          </p:cNvSpPr>
          <p:nvPr/>
        </p:nvSpPr>
        <p:spPr bwMode="auto">
          <a:xfrm>
            <a:off x="11680825" y="4187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96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45D4F4-B689-F240-BBB7-7D8E9C18F3BC}" type="slidenum">
              <a:rPr lang="en-US" altLang="en-US" sz="1200">
                <a:solidFill>
                  <a:srgbClr val="FFFFFF"/>
                </a:solidFill>
              </a:rPr>
              <a:pPr>
                <a:lnSpc>
                  <a:spcPct val="80000"/>
                </a:lnSpc>
              </a:pPr>
              <a:t>92</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DF5B360A-115F-E34F-B9FE-4AC286899DEB}"/>
              </a:ext>
            </a:extLst>
          </p:cNvPr>
          <p:cNvPicPr>
            <a:picLocks noGrp="1" noChangeAspect="1"/>
          </p:cNvPicPr>
          <p:nvPr>
            <p:ph sz="quarter" idx="1"/>
          </p:nvPr>
        </p:nvPicPr>
        <p:blipFill>
          <a:blip r:embed="rId3"/>
          <a:stretch>
            <a:fillRect/>
          </a:stretch>
        </p:blipFill>
        <p:spPr>
          <a:xfrm>
            <a:off x="838200" y="1578922"/>
            <a:ext cx="7795764" cy="4593278"/>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PEG Ratio Regression - US stocks</a:t>
            </a:r>
            <a:br>
              <a:rPr lang="en-US" dirty="0">
                <a:ea typeface="+mj-ea"/>
                <a:cs typeface="+mj-cs"/>
              </a:rPr>
            </a:br>
            <a:r>
              <a:rPr lang="en-US" dirty="0">
                <a:ea typeface="+mj-ea"/>
                <a:cs typeface="+mj-cs"/>
              </a:rPr>
              <a:t>January 2022</a:t>
            </a:r>
          </a:p>
        </p:txBody>
      </p:sp>
      <p:sp>
        <p:nvSpPr>
          <p:cNvPr id="198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63295C-1E30-5B4B-871F-C7EB3352469B}" type="slidenum">
              <a:rPr lang="en-US" altLang="en-US" sz="1200">
                <a:solidFill>
                  <a:srgbClr val="FFFFFF"/>
                </a:solidFill>
              </a:rPr>
              <a:pPr>
                <a:lnSpc>
                  <a:spcPct val="80000"/>
                </a:lnSpc>
              </a:pPr>
              <a:t>93</a:t>
            </a:fld>
            <a:endParaRPr lang="en-US" altLang="en-US" sz="1200">
              <a:solidFill>
                <a:srgbClr val="FFFFFF"/>
              </a:solidFill>
            </a:endParaRPr>
          </a:p>
        </p:txBody>
      </p:sp>
      <p:sp>
        <p:nvSpPr>
          <p:cNvPr id="9" name="Content Placeholder 8">
            <a:extLst>
              <a:ext uri="{FF2B5EF4-FFF2-40B4-BE49-F238E27FC236}">
                <a16:creationId xmlns:a16="http://schemas.microsoft.com/office/drawing/2014/main" id="{EF8EC6ED-8101-4E44-8518-177911F8A7D9}"/>
              </a:ext>
            </a:extLst>
          </p:cNvPr>
          <p:cNvSpPr>
            <a:spLocks noGrp="1"/>
          </p:cNvSpPr>
          <p:nvPr>
            <p:ph sz="quarter" idx="1"/>
          </p:nvPr>
        </p:nvSpPr>
        <p:spPr>
          <a:xfrm>
            <a:off x="612648" y="1676400"/>
            <a:ext cx="8153400" cy="4495800"/>
          </a:xfrm>
        </p:spPr>
        <p:txBody>
          <a:bodyPr/>
          <a:lstStyle/>
          <a:p>
            <a:endParaRPr lang="en-US" dirty="0"/>
          </a:p>
        </p:txBody>
      </p:sp>
      <p:pic>
        <p:nvPicPr>
          <p:cNvPr id="3" name="Picture 2">
            <a:extLst>
              <a:ext uri="{FF2B5EF4-FFF2-40B4-BE49-F238E27FC236}">
                <a16:creationId xmlns:a16="http://schemas.microsoft.com/office/drawing/2014/main" id="{E50A287B-20BA-F349-A043-090D067F2F6B}"/>
              </a:ext>
            </a:extLst>
          </p:cNvPr>
          <p:cNvPicPr>
            <a:picLocks noChangeAspect="1"/>
          </p:cNvPicPr>
          <p:nvPr/>
        </p:nvPicPr>
        <p:blipFill>
          <a:blip r:embed="rId3"/>
          <a:stretch>
            <a:fillRect/>
          </a:stretch>
        </p:blipFill>
        <p:spPr>
          <a:xfrm>
            <a:off x="2286000" y="1525215"/>
            <a:ext cx="5116513" cy="1766106"/>
          </a:xfrm>
          <a:prstGeom prst="rect">
            <a:avLst/>
          </a:prstGeom>
        </p:spPr>
      </p:pic>
      <p:pic>
        <p:nvPicPr>
          <p:cNvPr id="7" name="Picture 6">
            <a:extLst>
              <a:ext uri="{FF2B5EF4-FFF2-40B4-BE49-F238E27FC236}">
                <a16:creationId xmlns:a16="http://schemas.microsoft.com/office/drawing/2014/main" id="{3A1A4D66-E943-4A49-A06B-C2846C054C8D}"/>
              </a:ext>
            </a:extLst>
          </p:cNvPr>
          <p:cNvPicPr>
            <a:picLocks noChangeAspect="1"/>
          </p:cNvPicPr>
          <p:nvPr/>
        </p:nvPicPr>
        <p:blipFill>
          <a:blip r:embed="rId4"/>
          <a:stretch>
            <a:fillRect/>
          </a:stretch>
        </p:blipFill>
        <p:spPr>
          <a:xfrm>
            <a:off x="1600200" y="3275600"/>
            <a:ext cx="6803572" cy="2912321"/>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dirty="0">
                <a:latin typeface="Calibri" charset="0"/>
              </a:rPr>
              <a:t>I. PE ratio regressions across markets</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801966286"/>
              </p:ext>
            </p:extLst>
          </p:nvPr>
        </p:nvGraphicFramePr>
        <p:xfrm>
          <a:off x="544286" y="1526949"/>
          <a:ext cx="8534400" cy="4111852"/>
        </p:xfrm>
        <a:graphic>
          <a:graphicData uri="http://schemas.openxmlformats.org/drawingml/2006/table">
            <a:tbl>
              <a:tblPr/>
              <a:tblGrid>
                <a:gridCol w="1215572">
                  <a:extLst>
                    <a:ext uri="{9D8B030D-6E8A-4147-A177-3AD203B41FA5}">
                      <a16:colId xmlns:a16="http://schemas.microsoft.com/office/drawing/2014/main" val="20000"/>
                    </a:ext>
                  </a:extLst>
                </a:gridCol>
                <a:gridCol w="6183085">
                  <a:extLst>
                    <a:ext uri="{9D8B030D-6E8A-4147-A177-3AD203B41FA5}">
                      <a16:colId xmlns:a16="http://schemas.microsoft.com/office/drawing/2014/main" val="20001"/>
                    </a:ext>
                  </a:extLst>
                </a:gridCol>
                <a:gridCol w="1135743">
                  <a:extLst>
                    <a:ext uri="{9D8B030D-6E8A-4147-A177-3AD203B41FA5}">
                      <a16:colId xmlns:a16="http://schemas.microsoft.com/office/drawing/2014/main" val="20002"/>
                    </a:ext>
                  </a:extLst>
                </a:gridCol>
              </a:tblGrid>
              <a:tr h="54308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Regression – January 2022</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a:t>
                      </a:r>
                      <a:r>
                        <a:rPr kumimoji="0" lang="en-US" sz="1800" b="1" i="0" u="none" strike="noStrike" cap="none" normalizeH="0" baseline="30000" dirty="0">
                          <a:ln>
                            <a:noFill/>
                          </a:ln>
                          <a:solidFill>
                            <a:srgbClr val="FFFFFF"/>
                          </a:solidFill>
                          <a:effectLst/>
                          <a:latin typeface="Times" charset="0"/>
                        </a:rPr>
                        <a:t>2</a:t>
                      </a:r>
                      <a:endParaRPr kumimoji="0" lang="en-US" sz="1800" b="1" i="0" u="none" strike="noStrike" cap="none" normalizeH="0" baseline="0" dirty="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93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33.33 – 7.11 Beta + 7.50 Payout + 49.4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5.1%</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93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30.23 -9.06Beta + 12.60 Payout + 27.40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9.4%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2206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18.17– 3.40 Beta + 7.40 Payout + 59.70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12.5%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1451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15.08 + 0.40 Beta + 2.60 Payout + 66.90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16.7%</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1451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16.65 -5.88 Beta +  10.20 Payout + 100.20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29.4%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63157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PE = 28.52 – 5.89 Beta + 6.20 Payout  + 51.30 </a:t>
                      </a:r>
                      <a:r>
                        <a:rPr kumimoji="0" lang="en-US" sz="1600" b="1" i="0" u="none" strike="noStrike" cap="none" normalizeH="0" baseline="0" dirty="0" err="1">
                          <a:ln>
                            <a:noFill/>
                          </a:ln>
                          <a:solidFill>
                            <a:schemeClr val="tx1"/>
                          </a:solidFill>
                          <a:effectLst/>
                          <a:latin typeface="Times" charset="0"/>
                        </a:rPr>
                        <a:t>g</a:t>
                      </a:r>
                      <a:r>
                        <a:rPr kumimoji="0" lang="en-US" sz="1600" b="1" i="0" u="none" strike="noStrike" cap="none" normalizeH="0" baseline="-25000" dirty="0" err="1">
                          <a:ln>
                            <a:noFill/>
                          </a:ln>
                          <a:solidFill>
                            <a:schemeClr val="tx1"/>
                          </a:solidFill>
                          <a:effectLst/>
                          <a:latin typeface="Times" charset="0"/>
                        </a:rPr>
                        <a:t>EPS</a:t>
                      </a:r>
                      <a:r>
                        <a:rPr kumimoji="0" lang="en-US" sz="1600" b="1" i="0" u="none" strike="noStrike" cap="none" normalizeH="0" baseline="0" dirty="0">
                          <a:ln>
                            <a:noFill/>
                          </a:ln>
                          <a:solidFill>
                            <a:schemeClr val="tx1"/>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7.6%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err="1">
                <a:solidFill>
                  <a:schemeClr val="tx2"/>
                </a:solidFill>
              </a:rPr>
              <a:t>Aswath</a:t>
            </a:r>
            <a:r>
              <a:rPr lang="en-US" sz="1400" dirty="0">
                <a:solidFill>
                  <a:schemeClr val="tx2"/>
                </a:solidFill>
              </a:rPr>
              <a:t> Damodaran</a:t>
            </a:r>
          </a:p>
        </p:txBody>
      </p:sp>
      <p:sp>
        <p:nvSpPr>
          <p:cNvPr id="6" name="Slide Number Placeholder 5"/>
          <p:cNvSpPr>
            <a:spLocks noGrp="1"/>
          </p:cNvSpPr>
          <p:nvPr>
            <p:ph type="sldNum" sz="quarter" idx="11"/>
          </p:nvPr>
        </p:nvSpPr>
        <p:spPr/>
        <p:txBody>
          <a:bodyPr>
            <a:normAutofit fontScale="77500" lnSpcReduction="20000"/>
          </a:bodyPr>
          <a:lstStyle/>
          <a:p>
            <a:pPr>
              <a:defRPr/>
            </a:pPr>
            <a:fld id="{FDA7D0BB-40A5-444C-ACD8-0E8C2AE8CEAC}" type="slidenum">
              <a:rPr lang="en-US"/>
              <a:pPr>
                <a:defRPr/>
              </a:pPr>
              <a:t>94</a:t>
            </a:fld>
            <a:endParaRPr lang="en-US" dirty="0"/>
          </a:p>
        </p:txBody>
      </p:sp>
    </p:spTree>
    <p:extLst>
      <p:ext uri="{BB962C8B-B14F-4D97-AF65-F5344CB8AC3E}">
        <p14:creationId xmlns:p14="http://schemas.microsoft.com/office/powerpoint/2010/main" val="14471180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dirty="0">
                <a:latin typeface="Calibri" charset="0"/>
              </a:rPr>
              <a:t>II. PEG ratio regressions across markets</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925536910"/>
              </p:ext>
            </p:extLst>
          </p:nvPr>
        </p:nvGraphicFramePr>
        <p:xfrm>
          <a:off x="544286" y="1526949"/>
          <a:ext cx="8534400" cy="4111852"/>
        </p:xfrm>
        <a:graphic>
          <a:graphicData uri="http://schemas.openxmlformats.org/drawingml/2006/table">
            <a:tbl>
              <a:tblPr/>
              <a:tblGrid>
                <a:gridCol w="1215572">
                  <a:extLst>
                    <a:ext uri="{9D8B030D-6E8A-4147-A177-3AD203B41FA5}">
                      <a16:colId xmlns:a16="http://schemas.microsoft.com/office/drawing/2014/main" val="20000"/>
                    </a:ext>
                  </a:extLst>
                </a:gridCol>
                <a:gridCol w="6183085">
                  <a:extLst>
                    <a:ext uri="{9D8B030D-6E8A-4147-A177-3AD203B41FA5}">
                      <a16:colId xmlns:a16="http://schemas.microsoft.com/office/drawing/2014/main" val="20001"/>
                    </a:ext>
                  </a:extLst>
                </a:gridCol>
                <a:gridCol w="1135743">
                  <a:extLst>
                    <a:ext uri="{9D8B030D-6E8A-4147-A177-3AD203B41FA5}">
                      <a16:colId xmlns:a16="http://schemas.microsoft.com/office/drawing/2014/main" val="20002"/>
                    </a:ext>
                  </a:extLst>
                </a:gridCol>
              </a:tblGrid>
              <a:tr h="54308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Regression – January 2021</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a:t>
                      </a:r>
                      <a:r>
                        <a:rPr kumimoji="0" lang="en-US" sz="1800" b="1" i="0" u="none" strike="noStrike" cap="none" normalizeH="0" baseline="30000" dirty="0">
                          <a:ln>
                            <a:noFill/>
                          </a:ln>
                          <a:solidFill>
                            <a:srgbClr val="FFFFFF"/>
                          </a:solidFill>
                          <a:effectLst/>
                          <a:latin typeface="Times" charset="0"/>
                        </a:rPr>
                        <a:t>2</a:t>
                      </a:r>
                      <a:endParaRPr kumimoji="0" lang="en-US" sz="1800" b="1" i="0" u="none" strike="noStrike" cap="none" normalizeH="0" baseline="0" dirty="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93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charset="0"/>
                        </a:rPr>
                        <a:t>PEG  = 5.23 – 0.43 Beta + 0.90 Payout  - 0.74 ln(</a:t>
                      </a:r>
                      <a:r>
                        <a:rPr kumimoji="0" lang="en-US" sz="1600" b="0" i="0" u="none" strike="noStrike" cap="none" normalizeH="0" baseline="0" dirty="0" err="1">
                          <a:ln>
                            <a:noFill/>
                          </a:ln>
                          <a:solidFill>
                            <a:schemeClr val="tx1"/>
                          </a:solidFill>
                          <a:effectLst/>
                          <a:latin typeface="Times" charset="0"/>
                        </a:rPr>
                        <a:t>g</a:t>
                      </a:r>
                      <a:r>
                        <a:rPr kumimoji="0" lang="en-US" sz="1600" b="0" i="0" u="none" strike="noStrike" cap="none" normalizeH="0" baseline="-25000" dirty="0" err="1">
                          <a:ln>
                            <a:noFill/>
                          </a:ln>
                          <a:solidFill>
                            <a:schemeClr val="tx1"/>
                          </a:solidFill>
                          <a:effectLst/>
                          <a:latin typeface="Times" charset="0"/>
                        </a:rPr>
                        <a:t>EPS</a:t>
                      </a:r>
                      <a:r>
                        <a:rPr kumimoji="0" lang="en-US" sz="1600" b="0" i="0" u="none" strike="noStrike" cap="none" normalizeH="0" baseline="0" dirty="0">
                          <a:ln>
                            <a:noFill/>
                          </a:ln>
                          <a:solidFill>
                            <a:schemeClr val="tx1"/>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12.8%</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93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charset="0"/>
                        </a:rPr>
                        <a:t>PEG  = 6.18 – 0.67 Beta - 0.10 Payout  - 0.95 ln(</a:t>
                      </a:r>
                      <a:r>
                        <a:rPr kumimoji="0" lang="en-US" sz="1600" b="0" i="0" u="none" strike="noStrike" cap="none" normalizeH="0" baseline="0" dirty="0" err="1">
                          <a:ln>
                            <a:noFill/>
                          </a:ln>
                          <a:solidFill>
                            <a:schemeClr val="tx1"/>
                          </a:solidFill>
                          <a:effectLst/>
                          <a:latin typeface="Times" charset="0"/>
                        </a:rPr>
                        <a:t>g</a:t>
                      </a:r>
                      <a:r>
                        <a:rPr kumimoji="0" lang="en-US" sz="1600" b="0" i="0" u="none" strike="noStrike" cap="none" normalizeH="0" baseline="-25000" dirty="0" err="1">
                          <a:ln>
                            <a:noFill/>
                          </a:ln>
                          <a:solidFill>
                            <a:schemeClr val="tx1"/>
                          </a:solidFill>
                          <a:effectLst/>
                          <a:latin typeface="Times" charset="0"/>
                        </a:rPr>
                        <a:t>EPS</a:t>
                      </a:r>
                      <a:r>
                        <a:rPr kumimoji="0" lang="en-US" sz="1600" b="0" i="0" u="none" strike="noStrike" cap="none" normalizeH="0" baseline="0" dirty="0">
                          <a:ln>
                            <a:noFill/>
                          </a:ln>
                          <a:solidFill>
                            <a:schemeClr val="tx1"/>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21.9%</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2206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charset="0"/>
                        </a:rPr>
                        <a:t>PEG  =5.34– 0.19 Beta – 0.10 Payout  - 0.93  ln(</a:t>
                      </a:r>
                      <a:r>
                        <a:rPr kumimoji="0" lang="en-US" sz="1600" b="0" i="0" u="none" strike="noStrike" cap="none" normalizeH="0" baseline="0" dirty="0" err="1">
                          <a:ln>
                            <a:noFill/>
                          </a:ln>
                          <a:solidFill>
                            <a:schemeClr val="tx1"/>
                          </a:solidFill>
                          <a:effectLst/>
                          <a:latin typeface="Times" charset="0"/>
                        </a:rPr>
                        <a:t>g</a:t>
                      </a:r>
                      <a:r>
                        <a:rPr kumimoji="0" lang="en-US" sz="1600" b="0" i="0" u="none" strike="noStrike" cap="none" normalizeH="0" baseline="-25000" dirty="0" err="1">
                          <a:ln>
                            <a:noFill/>
                          </a:ln>
                          <a:solidFill>
                            <a:schemeClr val="tx1"/>
                          </a:solidFill>
                          <a:effectLst/>
                          <a:latin typeface="Times" charset="0"/>
                        </a:rPr>
                        <a:t>EPS</a:t>
                      </a:r>
                      <a:r>
                        <a:rPr kumimoji="0" lang="en-US" sz="1600" b="0" i="0" u="none" strike="noStrike" cap="none" normalizeH="0" baseline="0" dirty="0">
                          <a:ln>
                            <a:noFill/>
                          </a:ln>
                          <a:solidFill>
                            <a:schemeClr val="tx1"/>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18.7%</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1451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charset="0"/>
                        </a:rPr>
                        <a:t>PEG  = 2.83 – 0.31 Beta + 1.10 Payout  - 0.21 ln(</a:t>
                      </a:r>
                      <a:r>
                        <a:rPr kumimoji="0" lang="en-US" sz="1600" b="0" i="0" u="none" strike="noStrike" cap="none" normalizeH="0" baseline="0" dirty="0" err="1">
                          <a:ln>
                            <a:noFill/>
                          </a:ln>
                          <a:solidFill>
                            <a:schemeClr val="tx1"/>
                          </a:solidFill>
                          <a:effectLst/>
                          <a:latin typeface="Times" charset="0"/>
                        </a:rPr>
                        <a:t>g</a:t>
                      </a:r>
                      <a:r>
                        <a:rPr kumimoji="0" lang="en-US" sz="1600" b="0" i="0" u="none" strike="noStrike" cap="none" normalizeH="0" baseline="-25000" dirty="0" err="1">
                          <a:ln>
                            <a:noFill/>
                          </a:ln>
                          <a:solidFill>
                            <a:schemeClr val="tx1"/>
                          </a:solidFill>
                          <a:effectLst/>
                          <a:latin typeface="Times" charset="0"/>
                        </a:rPr>
                        <a:t>EPS</a:t>
                      </a:r>
                      <a:r>
                        <a:rPr kumimoji="0" lang="en-US" sz="1600" b="0" i="0" u="none" strike="noStrike" cap="none" normalizeH="0" baseline="0" dirty="0">
                          <a:ln>
                            <a:noFill/>
                          </a:ln>
                          <a:solidFill>
                            <a:schemeClr val="tx1"/>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11.1%</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1451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charset="0"/>
                        </a:rPr>
                        <a:t>PEG  = 5.34 – 0.57 Beta + 0.80 Payout  - 0.99 ln(</a:t>
                      </a:r>
                      <a:r>
                        <a:rPr kumimoji="0" lang="en-US" sz="1600" b="0" i="0" u="none" strike="noStrike" cap="none" normalizeH="0" baseline="0" dirty="0" err="1">
                          <a:ln>
                            <a:noFill/>
                          </a:ln>
                          <a:solidFill>
                            <a:schemeClr val="tx1"/>
                          </a:solidFill>
                          <a:effectLst/>
                          <a:latin typeface="Times" charset="0"/>
                        </a:rPr>
                        <a:t>g</a:t>
                      </a:r>
                      <a:r>
                        <a:rPr kumimoji="0" lang="en-US" sz="1600" b="0" i="0" u="none" strike="noStrike" cap="none" normalizeH="0" baseline="-25000" dirty="0" err="1">
                          <a:ln>
                            <a:noFill/>
                          </a:ln>
                          <a:solidFill>
                            <a:schemeClr val="tx1"/>
                          </a:solidFill>
                          <a:effectLst/>
                          <a:latin typeface="Times" charset="0"/>
                        </a:rPr>
                        <a:t>EPS</a:t>
                      </a:r>
                      <a:r>
                        <a:rPr kumimoji="0" lang="en-US" sz="1600" b="0" i="0" u="none" strike="noStrike" cap="none" normalizeH="0" baseline="0" dirty="0">
                          <a:ln>
                            <a:noFill/>
                          </a:ln>
                          <a:solidFill>
                            <a:schemeClr val="tx1"/>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26.4%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63157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PEG  =  5.16 – 0.60  Beta + 0.40 Payout  - 6.81 ln(</a:t>
                      </a:r>
                      <a:r>
                        <a:rPr kumimoji="0" lang="en-US" sz="1600" b="1" i="0" u="none" strike="noStrike" cap="none" normalizeH="0" baseline="0" dirty="0" err="1">
                          <a:ln>
                            <a:noFill/>
                          </a:ln>
                          <a:solidFill>
                            <a:schemeClr val="tx1"/>
                          </a:solidFill>
                          <a:effectLst/>
                          <a:latin typeface="Times" charset="0"/>
                        </a:rPr>
                        <a:t>g</a:t>
                      </a:r>
                      <a:r>
                        <a:rPr kumimoji="0" lang="en-US" sz="1600" b="1" i="0" u="none" strike="noStrike" cap="none" normalizeH="0" baseline="-25000" dirty="0" err="1">
                          <a:ln>
                            <a:noFill/>
                          </a:ln>
                          <a:solidFill>
                            <a:schemeClr val="tx1"/>
                          </a:solidFill>
                          <a:effectLst/>
                          <a:latin typeface="Times" charset="0"/>
                        </a:rPr>
                        <a:t>EPS</a:t>
                      </a:r>
                      <a:r>
                        <a:rPr kumimoji="0" lang="en-US" sz="1600" b="1" i="0" u="none" strike="noStrike" cap="none" normalizeH="0" baseline="0" dirty="0">
                          <a:ln>
                            <a:noFill/>
                          </a:ln>
                          <a:solidFill>
                            <a:schemeClr val="tx1"/>
                          </a:solidFill>
                          <a:effectLst/>
                          <a:latin typeface="Times" charset="0"/>
                        </a:rPr>
                        <a:t> )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14.3%</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err="1">
                <a:solidFill>
                  <a:schemeClr val="tx2"/>
                </a:solidFill>
              </a:rPr>
              <a:t>Aswath</a:t>
            </a:r>
            <a:r>
              <a:rPr lang="en-US" sz="1400" dirty="0">
                <a:solidFill>
                  <a:schemeClr val="tx2"/>
                </a:solidFill>
              </a:rPr>
              <a:t> Damodaran</a:t>
            </a:r>
          </a:p>
        </p:txBody>
      </p:sp>
      <p:sp>
        <p:nvSpPr>
          <p:cNvPr id="6" name="Slide Number Placeholder 5"/>
          <p:cNvSpPr>
            <a:spLocks noGrp="1"/>
          </p:cNvSpPr>
          <p:nvPr>
            <p:ph type="sldNum" sz="quarter" idx="11"/>
          </p:nvPr>
        </p:nvSpPr>
        <p:spPr/>
        <p:txBody>
          <a:bodyPr>
            <a:normAutofit fontScale="77500" lnSpcReduction="20000"/>
          </a:bodyPr>
          <a:lstStyle/>
          <a:p>
            <a:pPr>
              <a:defRPr/>
            </a:pPr>
            <a:fld id="{FDA7D0BB-40A5-444C-ACD8-0E8C2AE8CEAC}" type="slidenum">
              <a:rPr lang="en-US"/>
              <a:pPr>
                <a:defRPr/>
              </a:pPr>
              <a:t>95</a:t>
            </a:fld>
            <a:endParaRPr lang="en-US" dirty="0"/>
          </a:p>
        </p:txBody>
      </p:sp>
    </p:spTree>
    <p:extLst>
      <p:ext uri="{BB962C8B-B14F-4D97-AF65-F5344CB8AC3E}">
        <p14:creationId xmlns:p14="http://schemas.microsoft.com/office/powerpoint/2010/main" val="33134715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a:xfrm>
            <a:off x="304800" y="228600"/>
            <a:ext cx="8915400" cy="990600"/>
          </a:xfrm>
        </p:spPr>
        <p:txBody>
          <a:bodyPr>
            <a:normAutofit fontScale="90000"/>
          </a:bodyPr>
          <a:lstStyle/>
          <a:p>
            <a:pPr eaLnBrk="1" fontAlgn="auto" hangingPunct="1">
              <a:spcAft>
                <a:spcPts val="0"/>
              </a:spcAft>
              <a:defRPr/>
            </a:pPr>
            <a:r>
              <a:rPr lang="en-US" dirty="0">
                <a:ea typeface="+mj-ea"/>
                <a:cs typeface="+mj-cs"/>
              </a:rPr>
              <a:t>III. Price to Book Ratio:</a:t>
            </a:r>
            <a:br>
              <a:rPr lang="en-US" dirty="0">
                <a:ea typeface="+mj-ea"/>
                <a:cs typeface="+mj-cs"/>
              </a:rPr>
            </a:br>
            <a:r>
              <a:rPr lang="en-US" dirty="0">
                <a:ea typeface="+mj-ea"/>
                <a:cs typeface="+mj-cs"/>
              </a:rPr>
              <a:t>Fundamentals hold in every market</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737982016"/>
              </p:ext>
            </p:extLst>
          </p:nvPr>
        </p:nvGraphicFramePr>
        <p:xfrm>
          <a:off x="381000" y="1600200"/>
          <a:ext cx="8534400" cy="3934782"/>
        </p:xfrm>
        <a:graphic>
          <a:graphicData uri="http://schemas.openxmlformats.org/drawingml/2006/table">
            <a:tbl>
              <a:tblPr/>
              <a:tblGrid>
                <a:gridCol w="1193800">
                  <a:extLst>
                    <a:ext uri="{9D8B030D-6E8A-4147-A177-3AD203B41FA5}">
                      <a16:colId xmlns:a16="http://schemas.microsoft.com/office/drawing/2014/main" val="20000"/>
                    </a:ext>
                  </a:extLst>
                </a:gridCol>
                <a:gridCol w="6462713">
                  <a:extLst>
                    <a:ext uri="{9D8B030D-6E8A-4147-A177-3AD203B41FA5}">
                      <a16:colId xmlns:a16="http://schemas.microsoft.com/office/drawing/2014/main" val="20001"/>
                    </a:ext>
                  </a:extLst>
                </a:gridCol>
                <a:gridCol w="877887">
                  <a:extLst>
                    <a:ext uri="{9D8B030D-6E8A-4147-A177-3AD203B41FA5}">
                      <a16:colId xmlns:a16="http://schemas.microsoft.com/office/drawing/2014/main" val="20002"/>
                    </a:ext>
                  </a:extLst>
                </a:gridCol>
              </a:tblGrid>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2021</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
                      </a:r>
                      <a:r>
                        <a:rPr kumimoji="0" lang="en-US" altLang="en-US" sz="1800" b="1" i="0" u="none" strike="noStrike" cap="none" normalizeH="0" baseline="30000">
                          <a:ln>
                            <a:noFill/>
                          </a:ln>
                          <a:solidFill>
                            <a:srgbClr val="FFFFFF"/>
                          </a:solidFill>
                          <a:effectLst/>
                          <a:latin typeface="Times" charset="0"/>
                          <a:ea typeface="ＭＳ Ｐゴシック" charset="-128"/>
                        </a:rPr>
                        <a:t>2</a:t>
                      </a:r>
                      <a:endParaRPr kumimoji="0" lang="en-US" altLang="en-US" sz="1800" b="1" i="0" u="none" strike="noStrike" cap="none" normalizeH="0" baseline="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4.71 – 2.23 Beta – 0.20 Payout + 1.80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+ 8.00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31.3%</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rgbClr val="000000"/>
                          </a:solidFill>
                          <a:effectLst/>
                          <a:latin typeface="Times" charset="0"/>
                          <a:ea typeface="ＭＳ Ｐゴシック" charset="-128"/>
                        </a:rPr>
                        <a:t>PBV= 3.68 – 1.27 Beta + 0.20 Payout + 5.00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+ 5.50 ROE </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20.3%</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1.35 – 0.75 Beta -0.80 Payout + 6.60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+ 12.00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22.9%</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50831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0.15 Beta + 1.40 Payout + 2.20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+ 10.70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31.1%</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1.40 – 1.17 Beta + 0.30 Payout + 6.80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+ 8.70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36.2%</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498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Global</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PBV= 1.49 – 1.01 Beta + 0.40 Payout + 5.80 </a:t>
                      </a:r>
                      <a:r>
                        <a:rPr kumimoji="0" lang="en-US" altLang="en-US" sz="1600" b="1" i="0" u="none" strike="noStrike" cap="none" normalizeH="0" baseline="0" dirty="0" err="1">
                          <a:ln>
                            <a:noFill/>
                          </a:ln>
                          <a:solidFill>
                            <a:srgbClr val="000000"/>
                          </a:solidFill>
                          <a:effectLst/>
                          <a:latin typeface="Times" charset="0"/>
                          <a:ea typeface="ＭＳ Ｐゴシック" charset="-128"/>
                        </a:rPr>
                        <a:t>g</a:t>
                      </a:r>
                      <a:r>
                        <a:rPr kumimoji="0" lang="en-US" altLang="en-US" sz="1600" b="1" i="0" u="none" strike="noStrike" cap="none" normalizeH="0" baseline="-25000" dirty="0" err="1">
                          <a:ln>
                            <a:noFill/>
                          </a:ln>
                          <a:solidFill>
                            <a:srgbClr val="000000"/>
                          </a:solidFill>
                          <a:effectLst/>
                          <a:latin typeface="Times" charset="0"/>
                          <a:ea typeface="ＭＳ Ｐゴシック" charset="-128"/>
                        </a:rPr>
                        <a:t>EPS</a:t>
                      </a:r>
                      <a:r>
                        <a:rPr kumimoji="0" lang="en-US" altLang="en-US" sz="1600" b="1" i="0" u="none" strike="noStrike" cap="none" normalizeH="0" baseline="0" dirty="0">
                          <a:ln>
                            <a:noFill/>
                          </a:ln>
                          <a:solidFill>
                            <a:srgbClr val="000000"/>
                          </a:solidFill>
                          <a:effectLst/>
                          <a:latin typeface="Times" charset="0"/>
                          <a:ea typeface="ＭＳ Ｐゴシック" charset="-128"/>
                        </a:rPr>
                        <a:t> + 9.00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28.1%</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4832" name="TextBox 2"/>
          <p:cNvSpPr txBox="1">
            <a:spLocks noChangeArrowheads="1"/>
          </p:cNvSpPr>
          <p:nvPr/>
        </p:nvSpPr>
        <p:spPr bwMode="auto">
          <a:xfrm>
            <a:off x="885031" y="5551487"/>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dirty="0" err="1"/>
              <a:t>g</a:t>
            </a:r>
            <a:r>
              <a:rPr lang="en-US" altLang="en-US" sz="1600" u="sng" baseline="-25000" dirty="0" err="1"/>
              <a:t>EPS</a:t>
            </a:r>
            <a:r>
              <a:rPr lang="en-US" altLang="en-US" sz="1600" u="sng" dirty="0"/>
              <a:t>=Expected Growth</a:t>
            </a:r>
            <a:r>
              <a:rPr lang="en-US" altLang="en-US" sz="1600" dirty="0"/>
              <a:t>: Expected growth in EPS/ Net Income: Next 5 years</a:t>
            </a:r>
          </a:p>
          <a:p>
            <a:r>
              <a:rPr lang="en-US" altLang="en-US" sz="1600" u="sng" dirty="0"/>
              <a:t>Beta</a:t>
            </a:r>
            <a:r>
              <a:rPr lang="en-US" altLang="en-US" sz="1600" dirty="0"/>
              <a:t>: Regression or Bottom up Beta</a:t>
            </a:r>
          </a:p>
          <a:p>
            <a:r>
              <a:rPr lang="en-US" altLang="en-US" sz="1600" u="sng" dirty="0"/>
              <a:t>Payout ratio: </a:t>
            </a:r>
            <a:r>
              <a:rPr lang="en-US" altLang="en-US" sz="1600" dirty="0"/>
              <a:t>Dividends/ Net income from most recent year. Set to zero, if net income &lt; 0</a:t>
            </a:r>
          </a:p>
          <a:p>
            <a:r>
              <a:rPr lang="en-US" altLang="en-US" sz="1600" u="sng" dirty="0"/>
              <a:t>ROE</a:t>
            </a:r>
            <a:r>
              <a:rPr lang="en-US" altLang="en-US" sz="1600" dirty="0"/>
              <a:t>: Net Income/ Book value of equity in most recent year. </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371B041-41E1-A04B-8794-C0BA87945876}" type="slidenum">
              <a:rPr lang="en-US" altLang="en-US" sz="1200">
                <a:solidFill>
                  <a:srgbClr val="FFFFFF"/>
                </a:solidFill>
              </a:rPr>
              <a:pPr>
                <a:lnSpc>
                  <a:spcPct val="80000"/>
                </a:lnSpc>
              </a:pPr>
              <a:t>96</a:t>
            </a:fld>
            <a:endParaRPr lang="en-US" altLang="en-US" sz="1200">
              <a:solidFill>
                <a:srgbClr val="FFFFFF"/>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IV. EV/EBITDA</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934014469"/>
              </p:ext>
            </p:extLst>
          </p:nvPr>
        </p:nvGraphicFramePr>
        <p:xfrm>
          <a:off x="612775" y="1600200"/>
          <a:ext cx="8153400" cy="4085851"/>
        </p:xfrm>
        <a:graphic>
          <a:graphicData uri="http://schemas.openxmlformats.org/drawingml/2006/table">
            <a:tbl>
              <a:tblPr/>
              <a:tblGrid>
                <a:gridCol w="1368865">
                  <a:extLst>
                    <a:ext uri="{9D8B030D-6E8A-4147-A177-3AD203B41FA5}">
                      <a16:colId xmlns:a16="http://schemas.microsoft.com/office/drawing/2014/main" val="20000"/>
                    </a:ext>
                  </a:extLst>
                </a:gridCol>
                <a:gridCol w="5439272">
                  <a:extLst>
                    <a:ext uri="{9D8B030D-6E8A-4147-A177-3AD203B41FA5}">
                      <a16:colId xmlns:a16="http://schemas.microsoft.com/office/drawing/2014/main" val="20001"/>
                    </a:ext>
                  </a:extLst>
                </a:gridCol>
                <a:gridCol w="1345263">
                  <a:extLst>
                    <a:ext uri="{9D8B030D-6E8A-4147-A177-3AD203B41FA5}">
                      <a16:colId xmlns:a16="http://schemas.microsoft.com/office/drawing/2014/main" val="20002"/>
                    </a:ext>
                  </a:extLst>
                </a:gridCol>
              </a:tblGrid>
              <a:tr h="48788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2021</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 squared</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73376">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United States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29.24 – 34.00 DFR + 68.40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- 49.30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28.4%</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636756">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25.86 – 16.90 DFR + 34.300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- 27.30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21.0%</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7042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14,76 + 2.70 DFR + 84.70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- 28.40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33.1%</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3970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24.54 – 21.10 DFR + 51.30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- 37.70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26.0%</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3970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Australia, NZ &amp; Canada</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27.47 – 19.10 DFR + 8.00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- 28.10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8.2%</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380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Global</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1" i="0" u="none" strike="noStrike" cap="none" normalizeH="0" baseline="0" dirty="0">
                          <a:ln>
                            <a:noFill/>
                          </a:ln>
                          <a:solidFill>
                            <a:srgbClr val="000000"/>
                          </a:solidFill>
                          <a:effectLst/>
                          <a:latin typeface="Times" charset="0"/>
                          <a:ea typeface="ＭＳ Ｐゴシック" charset="-128"/>
                        </a:rPr>
                        <a:t>EV/EBITDA= 27.39  – 21.00 DFR + 52.50 </a:t>
                      </a:r>
                      <a:r>
                        <a:rPr kumimoji="0" lang="de-DE" altLang="en-US" sz="1600" b="1" i="0" u="none" strike="noStrike" cap="none" normalizeH="0" baseline="0" dirty="0" err="1">
                          <a:ln>
                            <a:noFill/>
                          </a:ln>
                          <a:solidFill>
                            <a:srgbClr val="000000"/>
                          </a:solidFill>
                          <a:effectLst/>
                          <a:latin typeface="Times" charset="0"/>
                          <a:ea typeface="ＭＳ Ｐゴシック" charset="-128"/>
                        </a:rPr>
                        <a:t>g</a:t>
                      </a:r>
                      <a:r>
                        <a:rPr kumimoji="0" lang="de-DE" altLang="en-US" sz="1600" b="1" i="0" u="none" strike="noStrike" cap="none" normalizeH="0" baseline="0" dirty="0">
                          <a:ln>
                            <a:noFill/>
                          </a:ln>
                          <a:solidFill>
                            <a:srgbClr val="000000"/>
                          </a:solidFill>
                          <a:effectLst/>
                          <a:latin typeface="Times" charset="0"/>
                          <a:ea typeface="ＭＳ Ｐゴシック" charset="-128"/>
                        </a:rPr>
                        <a:t>  - 41.20 </a:t>
                      </a:r>
                      <a:r>
                        <a:rPr kumimoji="0" lang="de-DE" altLang="en-US" sz="1600" b="1" i="0" u="none" strike="noStrike" cap="none" normalizeH="0" baseline="0" dirty="0" err="1">
                          <a:ln>
                            <a:noFill/>
                          </a:ln>
                          <a:solidFill>
                            <a:srgbClr val="000000"/>
                          </a:solidFill>
                          <a:effectLst/>
                          <a:latin typeface="Times" charset="0"/>
                          <a:ea typeface="ＭＳ Ｐゴシック" charset="-128"/>
                        </a:rPr>
                        <a:t>Tax</a:t>
                      </a:r>
                      <a:r>
                        <a:rPr kumimoji="0" lang="de-DE" altLang="en-US" sz="1600" b="1" i="0" u="none" strike="noStrike" cap="none" normalizeH="0" baseline="0" dirty="0">
                          <a:ln>
                            <a:noFill/>
                          </a:ln>
                          <a:solidFill>
                            <a:srgbClr val="000000"/>
                          </a:solidFill>
                          <a:effectLst/>
                          <a:latin typeface="Times" charset="0"/>
                          <a:ea typeface="ＭＳ Ｐゴシック" charset="-128"/>
                        </a:rPr>
                        <a:t> Rate</a:t>
                      </a:r>
                      <a:endParaRPr kumimoji="0" lang="en-US" altLang="en-US" sz="1600" b="1"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25.1%</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6880" name="TextBox 1"/>
          <p:cNvSpPr txBox="1">
            <a:spLocks noChangeArrowheads="1"/>
          </p:cNvSpPr>
          <p:nvPr/>
        </p:nvSpPr>
        <p:spPr bwMode="auto">
          <a:xfrm>
            <a:off x="472281" y="5778763"/>
            <a:ext cx="8199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year 	ROIC = Return on Capital</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636314-CF7A-7E45-8D9C-D023ED6A56D3}" type="slidenum">
              <a:rPr lang="en-US" altLang="en-US" sz="1200">
                <a:solidFill>
                  <a:srgbClr val="FFFFFF"/>
                </a:solidFill>
              </a:rPr>
              <a:pPr>
                <a:lnSpc>
                  <a:spcPct val="80000"/>
                </a:lnSpc>
              </a:pPr>
              <a:t>97</a:t>
            </a:fld>
            <a:endParaRPr lang="en-US" altLang="en-US" sz="1200">
              <a:solidFill>
                <a:srgbClr val="FFFFFF"/>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V. EV/Sales Regressions across markets…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88114468"/>
              </p:ext>
            </p:extLst>
          </p:nvPr>
        </p:nvGraphicFramePr>
        <p:xfrm>
          <a:off x="328986" y="1393825"/>
          <a:ext cx="8720977" cy="4413176"/>
        </p:xfrm>
        <a:graphic>
          <a:graphicData uri="http://schemas.openxmlformats.org/drawingml/2006/table">
            <a:tbl>
              <a:tblPr/>
              <a:tblGrid>
                <a:gridCol w="1478802">
                  <a:extLst>
                    <a:ext uri="{9D8B030D-6E8A-4147-A177-3AD203B41FA5}">
                      <a16:colId xmlns:a16="http://schemas.microsoft.com/office/drawing/2014/main" val="20000"/>
                    </a:ext>
                  </a:extLst>
                </a:gridCol>
                <a:gridCol w="5806535">
                  <a:extLst>
                    <a:ext uri="{9D8B030D-6E8A-4147-A177-3AD203B41FA5}">
                      <a16:colId xmlns:a16="http://schemas.microsoft.com/office/drawing/2014/main" val="20001"/>
                    </a:ext>
                  </a:extLst>
                </a:gridCol>
                <a:gridCol w="1435640">
                  <a:extLst>
                    <a:ext uri="{9D8B030D-6E8A-4147-A177-3AD203B41FA5}">
                      <a16:colId xmlns:a16="http://schemas.microsoft.com/office/drawing/2014/main" val="20002"/>
                    </a:ext>
                  </a:extLst>
                </a:gridCol>
              </a:tblGrid>
              <a:tr h="33885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2020</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2918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4.51 – 6.40 Tax Rate – 0.70 DFR + 2.90 g + 6.90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20.6%</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3.24 – 2.80 Tax Rate + 0.60 DFR + 3.10 g + 5.30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9.5%</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1.86 – 2.10 Tax Rate – 0.10 DFR + 5.40 g + 6.00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20.2%</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2.76 – 0.20 Tax Rate – 1.70 DFR + 5.00g + 5.50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26.9%</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84716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Australia, NZ &amp; Canada</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1.90 – 1.10 Tax Rate + 5.50 DFR + 2.50 g + 4.50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17.2%</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EV/Sales =</a:t>
                      </a:r>
                      <a:r>
                        <a:rPr kumimoji="0" lang="is-IS" altLang="en-US" sz="1800" b="1" i="0" u="none" strike="noStrike" cap="none" normalizeH="0" baseline="0" dirty="0">
                          <a:ln>
                            <a:noFill/>
                          </a:ln>
                          <a:solidFill>
                            <a:srgbClr val="000000"/>
                          </a:solidFill>
                          <a:effectLst/>
                          <a:latin typeface="Times" charset="0"/>
                          <a:ea typeface="ＭＳ Ｐゴシック" charset="-128"/>
                        </a:rPr>
                        <a:t> 3.68 – 3.800 Tax Rate – 0.60 DFR + 3.40 g + 6.40 Op. Margin</a:t>
                      </a:r>
                      <a:endParaRPr kumimoji="0" lang="en-US" altLang="en-US" sz="1800" b="1"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18.0%</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8928" name="TextBox 1"/>
          <p:cNvSpPr txBox="1">
            <a:spLocks noChangeArrowheads="1"/>
          </p:cNvSpPr>
          <p:nvPr/>
        </p:nvSpPr>
        <p:spPr bwMode="auto">
          <a:xfrm>
            <a:off x="45198" y="5916004"/>
            <a:ext cx="87209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Near term (2 or 5 years)</a:t>
            </a:r>
          </a:p>
          <a:p>
            <a:r>
              <a:rPr lang="en-US" altLang="en-US" sz="1800" u="sng" dirty="0"/>
              <a:t>Tax Rate: </a:t>
            </a:r>
            <a:r>
              <a:rPr lang="en-US" altLang="en-US" sz="1800" dirty="0"/>
              <a:t>Effective tax rate in most recent year; </a:t>
            </a:r>
            <a:r>
              <a:rPr lang="en-US" altLang="en-US" sz="1800" u="sng" dirty="0"/>
              <a:t>Operating Margin</a:t>
            </a:r>
            <a:r>
              <a:rPr lang="en-US" altLang="en-US" sz="1800" dirty="0"/>
              <a:t>: Operating Income/ Sales</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4D87DE-4684-0640-8C70-15B76B78A9D9}" type="slidenum">
              <a:rPr lang="en-US" altLang="en-US" sz="1200">
                <a:solidFill>
                  <a:srgbClr val="FFFFFF"/>
                </a:solidFill>
              </a:rPr>
              <a:pPr>
                <a:lnSpc>
                  <a:spcPct val="80000"/>
                </a:lnSpc>
              </a:pPr>
              <a:t>98</a:t>
            </a:fld>
            <a:endParaRPr lang="en-US" altLang="en-US" sz="1200">
              <a:solidFill>
                <a:srgbClr val="FFFFFF"/>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63D36-97BF-5549-984E-5E6E05D3F08A}"/>
              </a:ext>
            </a:extLst>
          </p:cNvPr>
          <p:cNvSpPr>
            <a:spLocks noGrp="1"/>
          </p:cNvSpPr>
          <p:nvPr>
            <p:ph type="title"/>
          </p:nvPr>
        </p:nvSpPr>
        <p:spPr/>
        <p:txBody>
          <a:bodyPr/>
          <a:lstStyle/>
          <a:p>
            <a:r>
              <a:rPr lang="en-US" dirty="0"/>
              <a:t>VI. EV/Invested Capital</a:t>
            </a:r>
          </a:p>
        </p:txBody>
      </p:sp>
      <p:sp>
        <p:nvSpPr>
          <p:cNvPr id="4" name="Footer Placeholder 3">
            <a:extLst>
              <a:ext uri="{FF2B5EF4-FFF2-40B4-BE49-F238E27FC236}">
                <a16:creationId xmlns:a16="http://schemas.microsoft.com/office/drawing/2014/main" id="{37746B71-E1B6-FB42-AD1F-9219E057CCF0}"/>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AC58B25F-56FB-004E-88B7-4FC7782AF729}"/>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99</a:t>
            </a:fld>
            <a:endParaRPr lang="en-US" altLang="en-US"/>
          </a:p>
        </p:txBody>
      </p:sp>
      <p:graphicFrame>
        <p:nvGraphicFramePr>
          <p:cNvPr id="6" name="Content Placeholder 3">
            <a:extLst>
              <a:ext uri="{FF2B5EF4-FFF2-40B4-BE49-F238E27FC236}">
                <a16:creationId xmlns:a16="http://schemas.microsoft.com/office/drawing/2014/main" id="{7BE21A45-5C9A-E645-B9EB-227109FD75FB}"/>
              </a:ext>
            </a:extLst>
          </p:cNvPr>
          <p:cNvGraphicFramePr>
            <a:graphicFrameLocks noGrp="1"/>
          </p:cNvGraphicFramePr>
          <p:nvPr>
            <p:ph sz="quarter" idx="1"/>
            <p:extLst>
              <p:ext uri="{D42A27DB-BD31-4B8C-83A1-F6EECF244321}">
                <p14:modId xmlns:p14="http://schemas.microsoft.com/office/powerpoint/2010/main" val="2231556309"/>
              </p:ext>
            </p:extLst>
          </p:nvPr>
        </p:nvGraphicFramePr>
        <p:xfrm>
          <a:off x="612775" y="1600200"/>
          <a:ext cx="8378825" cy="3563974"/>
        </p:xfrm>
        <a:graphic>
          <a:graphicData uri="http://schemas.openxmlformats.org/drawingml/2006/table">
            <a:tbl>
              <a:tblPr/>
              <a:tblGrid>
                <a:gridCol w="1597025">
                  <a:extLst>
                    <a:ext uri="{9D8B030D-6E8A-4147-A177-3AD203B41FA5}">
                      <a16:colId xmlns:a16="http://schemas.microsoft.com/office/drawing/2014/main" val="20000"/>
                    </a:ext>
                  </a:extLst>
                </a:gridCol>
                <a:gridCol w="49530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3168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2020</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54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4.47– 4.50 DFR + 1.80 g + 5.50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57.2%</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3727">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4.03– 4.30 DFR + 0.60 g + 4.00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50.8%</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484987">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2.31 – 2.60 DFR + 2.30 g + 6.60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48.5%</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554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3.22 – 3.90 DFR + 2.70 g + 2.80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52.2%</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09069">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Australia, NZ &amp; Canada</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3.56 – 3.70 DFR + 0.10 g + 2.50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41.3%</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484987">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EV/IC =</a:t>
                      </a:r>
                      <a:r>
                        <a:rPr kumimoji="0" lang="is-IS" altLang="en-US" sz="1800" b="1" i="0" u="none" strike="noStrike" cap="none" normalizeH="0" baseline="0" dirty="0">
                          <a:ln>
                            <a:noFill/>
                          </a:ln>
                          <a:solidFill>
                            <a:srgbClr val="000000"/>
                          </a:solidFill>
                          <a:effectLst/>
                          <a:latin typeface="Times" charset="0"/>
                          <a:ea typeface="ＭＳ Ｐゴシック" charset="-128"/>
                        </a:rPr>
                        <a:t> 3. 85 – 4.10 DFR + 1.50 g + 4.70 ROIC</a:t>
                      </a:r>
                      <a:endParaRPr kumimoji="0" lang="en-US" altLang="en-US" sz="1800" b="1"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51.3%</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3" name="Rectangle 2">
            <a:extLst>
              <a:ext uri="{FF2B5EF4-FFF2-40B4-BE49-F238E27FC236}">
                <a16:creationId xmlns:a16="http://schemas.microsoft.com/office/drawing/2014/main" id="{DF71166E-C485-5948-A1D9-ADF84C8B8BF2}"/>
              </a:ext>
            </a:extLst>
          </p:cNvPr>
          <p:cNvSpPr/>
          <p:nvPr/>
        </p:nvSpPr>
        <p:spPr>
          <a:xfrm>
            <a:off x="882396" y="5257800"/>
            <a:ext cx="7883652" cy="830997"/>
          </a:xfrm>
          <a:prstGeom prst="rect">
            <a:avLst/>
          </a:prstGeom>
        </p:spPr>
        <p:txBody>
          <a:bodyPr wrap="square">
            <a:spAutoFit/>
          </a:bodyPr>
          <a:lstStyle/>
          <a:p>
            <a:r>
              <a:rPr lang="en-US" altLang="en-US" sz="1600" u="sng" dirty="0"/>
              <a:t>g =Expected Revenue Growth</a:t>
            </a:r>
            <a:r>
              <a:rPr lang="en-US" altLang="en-US" sz="1600" dirty="0"/>
              <a:t>: Expected growth in revenues: Near term (2 or 5 years)</a:t>
            </a:r>
          </a:p>
          <a:p>
            <a:r>
              <a:rPr lang="en-US" altLang="en-US" sz="1600" u="sng" dirty="0"/>
              <a:t>DFR</a:t>
            </a:r>
            <a:r>
              <a:rPr lang="en-US" altLang="en-US" sz="1600" dirty="0"/>
              <a:t>: Debt Ratio</a:t>
            </a:r>
          </a:p>
          <a:p>
            <a:r>
              <a:rPr lang="en-US" altLang="en-US" sz="1600" dirty="0"/>
              <a:t>ROIC = Return on Invested Capital</a:t>
            </a:r>
          </a:p>
        </p:txBody>
      </p:sp>
    </p:spTree>
    <p:extLst>
      <p:ext uri="{BB962C8B-B14F-4D97-AF65-F5344CB8AC3E}">
        <p14:creationId xmlns:p14="http://schemas.microsoft.com/office/powerpoint/2010/main" val="17456271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The Pricing Game: Choices</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612775" y="1600201"/>
          <a:ext cx="8378826" cy="4902414"/>
        </p:xfrm>
        <a:graphic>
          <a:graphicData uri="http://schemas.openxmlformats.org/drawingml/2006/table">
            <a:tbl>
              <a:tblPr firstRow="1" bandRow="1">
                <a:tableStyleId>{5C22544A-7EE6-4342-B048-85BDC9FD1C3A}</a:tableStyleId>
              </a:tblPr>
              <a:tblGrid>
                <a:gridCol w="1356093">
                  <a:extLst>
                    <a:ext uri="{9D8B030D-6E8A-4147-A177-3AD203B41FA5}">
                      <a16:colId xmlns:a16="http://schemas.microsoft.com/office/drawing/2014/main" val="20000"/>
                    </a:ext>
                  </a:extLst>
                </a:gridCol>
                <a:gridCol w="2265398">
                  <a:extLst>
                    <a:ext uri="{9D8B030D-6E8A-4147-A177-3AD203B41FA5}">
                      <a16:colId xmlns:a16="http://schemas.microsoft.com/office/drawing/2014/main" val="20001"/>
                    </a:ext>
                  </a:extLst>
                </a:gridCol>
                <a:gridCol w="4757335">
                  <a:extLst>
                    <a:ext uri="{9D8B030D-6E8A-4147-A177-3AD203B41FA5}">
                      <a16:colId xmlns:a16="http://schemas.microsoft.com/office/drawing/2014/main" val="20002"/>
                    </a:ext>
                  </a:extLst>
                </a:gridCol>
              </a:tblGrid>
              <a:tr h="353782">
                <a:tc>
                  <a:txBody>
                    <a:bodyPr/>
                    <a:lstStyle/>
                    <a:p>
                      <a:r>
                        <a:rPr lang="en-US" dirty="0"/>
                        <a:t>Measure</a:t>
                      </a:r>
                    </a:p>
                  </a:txBody>
                  <a:tcPr/>
                </a:tc>
                <a:tc>
                  <a:txBody>
                    <a:bodyPr/>
                    <a:lstStyle/>
                    <a:p>
                      <a:r>
                        <a:rPr lang="en-US" dirty="0"/>
                        <a:t>Choices</a:t>
                      </a:r>
                    </a:p>
                  </a:txBody>
                  <a:tcPr/>
                </a:tc>
                <a:tc>
                  <a:txBody>
                    <a:bodyPr/>
                    <a:lstStyle/>
                    <a:p>
                      <a:r>
                        <a:rPr lang="en-US" dirty="0"/>
                        <a:t>Considerations/ Questions</a:t>
                      </a:r>
                    </a:p>
                  </a:txBody>
                  <a:tcPr/>
                </a:tc>
                <a:extLst>
                  <a:ext uri="{0D108BD9-81ED-4DB2-BD59-A6C34878D82A}">
                    <a16:rowId xmlns:a16="http://schemas.microsoft.com/office/drawing/2014/main" val="10000"/>
                  </a:ext>
                </a:extLst>
              </a:tr>
              <a:tr h="619118">
                <a:tc>
                  <a:txBody>
                    <a:bodyPr/>
                    <a:lstStyle/>
                    <a:p>
                      <a:r>
                        <a:rPr lang="en-US" dirty="0"/>
                        <a:t>Value</a:t>
                      </a:r>
                    </a:p>
                  </a:txBody>
                  <a:tcPr/>
                </a:tc>
                <a:tc>
                  <a:txBody>
                    <a:bodyPr/>
                    <a:lstStyle/>
                    <a:p>
                      <a:r>
                        <a:rPr lang="en-US" dirty="0"/>
                        <a:t>Enterprise</a:t>
                      </a:r>
                      <a:r>
                        <a:rPr lang="en-US" baseline="0" dirty="0"/>
                        <a:t>, Equity or Firm Value?</a:t>
                      </a:r>
                      <a:endParaRPr lang="en-US" dirty="0"/>
                    </a:p>
                  </a:txBody>
                  <a:tcPr/>
                </a:tc>
                <a:tc>
                  <a:txBody>
                    <a:bodyPr/>
                    <a:lstStyle/>
                    <a:p>
                      <a:pPr marL="342900" indent="-342900">
                        <a:buFont typeface="+mj-lt"/>
                        <a:buAutoNum type="arabicPeriod"/>
                      </a:pPr>
                      <a:r>
                        <a:rPr lang="en-US" dirty="0"/>
                        <a:t>Is this</a:t>
                      </a:r>
                      <a:r>
                        <a:rPr lang="en-US" baseline="0" dirty="0"/>
                        <a:t> a financial service business?</a:t>
                      </a:r>
                    </a:p>
                    <a:p>
                      <a:pPr marL="342900" indent="-342900">
                        <a:buFont typeface="+mj-lt"/>
                        <a:buAutoNum type="arabicPeriod"/>
                      </a:pPr>
                      <a:r>
                        <a:rPr lang="en-US" baseline="0" dirty="0"/>
                        <a:t>Are there big differences in leverage?</a:t>
                      </a:r>
                      <a:endParaRPr lang="en-US" dirty="0"/>
                    </a:p>
                  </a:txBody>
                  <a:tcPr/>
                </a:tc>
                <a:extLst>
                  <a:ext uri="{0D108BD9-81ED-4DB2-BD59-A6C34878D82A}">
                    <a16:rowId xmlns:a16="http://schemas.microsoft.com/office/drawing/2014/main" val="10001"/>
                  </a:ext>
                </a:extLst>
              </a:tr>
              <a:tr h="1149791">
                <a:tc>
                  <a:txBody>
                    <a:bodyPr/>
                    <a:lstStyle/>
                    <a:p>
                      <a:r>
                        <a:rPr lang="en-US" dirty="0"/>
                        <a:t>Scalar</a:t>
                      </a:r>
                    </a:p>
                  </a:txBody>
                  <a:tcPr/>
                </a:tc>
                <a:tc>
                  <a:txBody>
                    <a:bodyPr/>
                    <a:lstStyle/>
                    <a:p>
                      <a:r>
                        <a:rPr lang="en-US" dirty="0"/>
                        <a:t>Revenues, Earnings, Cash Flows or Book Value?</a:t>
                      </a:r>
                    </a:p>
                  </a:txBody>
                  <a:tcPr/>
                </a:tc>
                <a:tc>
                  <a:txBody>
                    <a:bodyPr/>
                    <a:lstStyle/>
                    <a:p>
                      <a:pPr marL="342900" indent="-342900">
                        <a:buFont typeface="+mj-lt"/>
                        <a:buAutoNum type="arabicPeriod"/>
                      </a:pPr>
                      <a:r>
                        <a:rPr lang="en-US" dirty="0"/>
                        <a:t>How are you measuring value</a:t>
                      </a:r>
                      <a:r>
                        <a:rPr lang="en-US" baseline="0" dirty="0"/>
                        <a:t>?</a:t>
                      </a:r>
                    </a:p>
                    <a:p>
                      <a:pPr marL="342900" indent="-342900">
                        <a:buFont typeface="+mj-lt"/>
                        <a:buAutoNum type="arabicPeriod"/>
                      </a:pPr>
                      <a:r>
                        <a:rPr lang="en-US" baseline="0" dirty="0"/>
                        <a:t>Is the scaling number positive?</a:t>
                      </a:r>
                    </a:p>
                    <a:p>
                      <a:pPr marL="342900" indent="-342900">
                        <a:buFont typeface="+mj-lt"/>
                        <a:buAutoNum type="arabicPeriod"/>
                      </a:pPr>
                      <a:r>
                        <a:rPr lang="en-US" dirty="0"/>
                        <a:t>How (and how much) do accounting</a:t>
                      </a:r>
                      <a:r>
                        <a:rPr lang="en-US" baseline="0" dirty="0"/>
                        <a:t> choices affect the scaling measure?</a:t>
                      </a:r>
                    </a:p>
                  </a:txBody>
                  <a:tcPr/>
                </a:tc>
                <a:extLst>
                  <a:ext uri="{0D108BD9-81ED-4DB2-BD59-A6C34878D82A}">
                    <a16:rowId xmlns:a16="http://schemas.microsoft.com/office/drawing/2014/main" val="10002"/>
                  </a:ext>
                </a:extLst>
              </a:tr>
              <a:tr h="701039">
                <a:tc>
                  <a:txBody>
                    <a:bodyPr/>
                    <a:lstStyle/>
                    <a:p>
                      <a:r>
                        <a:rPr lang="en-US" dirty="0"/>
                        <a:t>Timing &amp; Normalizing</a:t>
                      </a:r>
                    </a:p>
                  </a:txBody>
                  <a:tcPr/>
                </a:tc>
                <a:tc>
                  <a:txBody>
                    <a:bodyPr/>
                    <a:lstStyle/>
                    <a:p>
                      <a:r>
                        <a:rPr lang="en-US" dirty="0"/>
                        <a:t>Current,</a:t>
                      </a:r>
                      <a:r>
                        <a:rPr lang="en-US" baseline="0" dirty="0"/>
                        <a:t> Trailing, Forward or Really Forward?</a:t>
                      </a:r>
                      <a:endParaRPr lang="en-US" dirty="0"/>
                    </a:p>
                  </a:txBody>
                  <a:tcPr/>
                </a:tc>
                <a:tc>
                  <a:txBody>
                    <a:bodyPr/>
                    <a:lstStyle/>
                    <a:p>
                      <a:pPr marL="342900" indent="-342900">
                        <a:buFont typeface="+mj-lt"/>
                        <a:buAutoNum type="arabicPeriod"/>
                      </a:pPr>
                      <a:r>
                        <a:rPr lang="en-US" baseline="0" dirty="0"/>
                        <a:t>Where are you in the life cycle?</a:t>
                      </a:r>
                    </a:p>
                    <a:p>
                      <a:pPr marL="342900" indent="-342900">
                        <a:buFont typeface="+mj-lt"/>
                        <a:buAutoNum type="arabicPeriod"/>
                      </a:pPr>
                      <a:r>
                        <a:rPr lang="en-US" baseline="0" dirty="0"/>
                        <a:t>How much cyclicality is there in the number?</a:t>
                      </a:r>
                    </a:p>
                    <a:p>
                      <a:pPr marL="342900" indent="-342900">
                        <a:buFont typeface="+mj-lt"/>
                        <a:buAutoNum type="arabicPeriod"/>
                      </a:pPr>
                      <a:r>
                        <a:rPr lang="en-US" baseline="0" dirty="0"/>
                        <a:t>Can you get forecasted values?</a:t>
                      </a:r>
                    </a:p>
                  </a:txBody>
                  <a:tcPr/>
                </a:tc>
                <a:extLst>
                  <a:ext uri="{0D108BD9-81ED-4DB2-BD59-A6C34878D82A}">
                    <a16:rowId xmlns:a16="http://schemas.microsoft.com/office/drawing/2014/main" val="10003"/>
                  </a:ext>
                </a:extLst>
              </a:tr>
              <a:tr h="1793454">
                <a:tc>
                  <a:txBody>
                    <a:bodyPr/>
                    <a:lstStyle/>
                    <a:p>
                      <a:r>
                        <a:rPr lang="en-US" dirty="0"/>
                        <a:t>Comparable</a:t>
                      </a:r>
                    </a:p>
                  </a:txBody>
                  <a:tcPr/>
                </a:tc>
                <a:tc>
                  <a:txBody>
                    <a:bodyPr/>
                    <a:lstStyle/>
                    <a:p>
                      <a:r>
                        <a:rPr lang="en-US" dirty="0"/>
                        <a:t>What</a:t>
                      </a:r>
                      <a:r>
                        <a:rPr lang="en-US" baseline="0" dirty="0"/>
                        <a:t> is your peer group? (Global or local? Similar size or all firms? </a:t>
                      </a:r>
                      <a:r>
                        <a:rPr lang="mr-IN" baseline="0" dirty="0"/>
                        <a:t>…</a:t>
                      </a:r>
                      <a:r>
                        <a:rPr lang="en-US" baseline="0" dirty="0"/>
                        <a:t>)</a:t>
                      </a:r>
                      <a:endParaRPr lang="en-US" dirty="0"/>
                    </a:p>
                  </a:txBody>
                  <a:tcPr/>
                </a:tc>
                <a:tc>
                  <a:txBody>
                    <a:bodyPr/>
                    <a:lstStyle/>
                    <a:p>
                      <a:pPr marL="342900" indent="-342900">
                        <a:buFont typeface="+mj-lt"/>
                        <a:buAutoNum type="arabicPeriod"/>
                      </a:pPr>
                      <a:r>
                        <a:rPr lang="en-US" dirty="0"/>
                        <a:t>How</a:t>
                      </a:r>
                      <a:r>
                        <a:rPr lang="en-US" baseline="0" dirty="0"/>
                        <a:t> much do companies share in common globally?</a:t>
                      </a:r>
                    </a:p>
                    <a:p>
                      <a:pPr marL="342900" indent="-342900">
                        <a:buFont typeface="+mj-lt"/>
                        <a:buAutoNum type="arabicPeriod"/>
                      </a:pPr>
                      <a:r>
                        <a:rPr lang="en-US" baseline="0" dirty="0"/>
                        <a:t>Does company size affect business economics?</a:t>
                      </a:r>
                      <a:endParaRPr lang="en-US" dirty="0"/>
                    </a:p>
                    <a:p>
                      <a:pPr marL="342900" indent="-342900">
                        <a:buFont typeface="+mj-lt"/>
                        <a:buAutoNum type="arabicPeriod"/>
                      </a:pPr>
                      <a:r>
                        <a:rPr lang="en-US" dirty="0"/>
                        <a:t>How big a sample of firms do you</a:t>
                      </a:r>
                      <a:r>
                        <a:rPr lang="en-US" baseline="0" dirty="0"/>
                        <a:t> need?</a:t>
                      </a:r>
                      <a:endParaRPr lang="en-US" dirty="0"/>
                    </a:p>
                    <a:p>
                      <a:pPr marL="342900" indent="-342900">
                        <a:buFont typeface="+mj-lt"/>
                        <a:buAutoNum type="arabicPeriod"/>
                      </a:pPr>
                      <a:r>
                        <a:rPr lang="en-US" dirty="0"/>
                        <a:t>How do you plan to control</a:t>
                      </a:r>
                      <a:r>
                        <a:rPr lang="en-US" baseline="0" dirty="0"/>
                        <a:t> for differences?</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071169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Relative Valuation: Some closing propositions</a:t>
            </a: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Proposition 1: In a relative valuation, all that you are concluding is that a stock is under or over valued, relative to your comparable group. </a:t>
            </a:r>
          </a:p>
          <a:p>
            <a:pPr marL="640080" lvl="1" indent="-274320" eaLnBrk="1" fontAlgn="auto" hangingPunct="1">
              <a:spcAft>
                <a:spcPts val="0"/>
              </a:spcAft>
              <a:buFont typeface="Wingdings 2"/>
              <a:buChar char=""/>
              <a:defRPr/>
            </a:pPr>
            <a:r>
              <a:rPr lang="en-US" dirty="0">
                <a:ea typeface="+mn-ea"/>
              </a:rPr>
              <a:t>Your relative valuation judgment can be right and your stock can be hopelessly over valued at the same time.</a:t>
            </a:r>
          </a:p>
          <a:p>
            <a:pPr marL="320040" indent="-320040" eaLnBrk="1" fontAlgn="auto" hangingPunct="1">
              <a:spcAft>
                <a:spcPts val="0"/>
              </a:spcAft>
              <a:buFont typeface="Wingdings"/>
              <a:buChar char=""/>
              <a:defRPr/>
            </a:pPr>
            <a:r>
              <a:rPr lang="en-US" dirty="0">
                <a:ea typeface="+mn-ea"/>
                <a:cs typeface="+mn-cs"/>
              </a:rPr>
              <a:t>Proposition 2: In asset valuation, there are no similar assets. Every asset is unique.</a:t>
            </a:r>
          </a:p>
          <a:p>
            <a:pPr marL="640080" lvl="1" indent="-274320" eaLnBrk="1" fontAlgn="auto" hangingPunct="1">
              <a:spcAft>
                <a:spcPts val="0"/>
              </a:spcAft>
              <a:buFont typeface="Wingdings 2"/>
              <a:buChar char=""/>
              <a:defRPr/>
            </a:pPr>
            <a:r>
              <a:rPr lang="en-US" dirty="0">
                <a:ea typeface="+mn-ea"/>
              </a:rPr>
              <a:t>If you do no</a:t>
            </a:r>
            <a:r>
              <a:rPr lang="en-US" altLang="ja-JP" dirty="0">
                <a:ea typeface="+mn-ea"/>
              </a:rPr>
              <a:t>t control for fundamental differences in risk, cash flows and growth across firms when comparing how they are priced, your valuation conclusions will reflect your flawed judgments rather than market </a:t>
            </a:r>
            <a:r>
              <a:rPr lang="en-US" altLang="ja-JP" dirty="0" err="1">
                <a:ea typeface="+mn-ea"/>
              </a:rPr>
              <a:t>misvaluations</a:t>
            </a:r>
            <a:r>
              <a:rPr lang="en-US" altLang="ja-JP" dirty="0">
                <a:ea typeface="+mn-ea"/>
              </a:rPr>
              <a:t>.</a:t>
            </a:r>
          </a:p>
          <a:p>
            <a:pPr marL="320040" indent="-320040" eaLnBrk="1" fontAlgn="auto" hangingPunct="1">
              <a:spcAft>
                <a:spcPts val="0"/>
              </a:spcAft>
              <a:buFont typeface="Wingdings"/>
              <a:buChar char=""/>
              <a:defRPr/>
            </a:pPr>
            <a:r>
              <a:rPr lang="en-US" altLang="ja-JP" dirty="0">
                <a:ea typeface="+mn-ea"/>
                <a:cs typeface="+mn-cs"/>
              </a:rPr>
              <a:t>Bottom line: Relative valuation is pricing, not valuation.</a:t>
            </a:r>
          </a:p>
        </p:txBody>
      </p:sp>
      <p:sp>
        <p:nvSpPr>
          <p:cNvPr id="210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F17EA0-FF7D-EF47-A49A-F5390C7A358E}" type="slidenum">
              <a:rPr lang="en-US" altLang="en-US" sz="1200">
                <a:solidFill>
                  <a:srgbClr val="FFFFFF"/>
                </a:solidFill>
              </a:rPr>
              <a:pPr>
                <a:lnSpc>
                  <a:spcPct val="80000"/>
                </a:lnSpc>
              </a:pPr>
              <a:t>101</a:t>
            </a:fld>
            <a:endParaRPr lang="en-US" altLang="en-US" sz="1200">
              <a:solidFill>
                <a:srgbClr val="FFFFFF"/>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Reviewing: The Four Steps to Understanding Multiples</a:t>
            </a:r>
          </a:p>
        </p:txBody>
      </p:sp>
      <p:sp>
        <p:nvSpPr>
          <p:cNvPr id="1966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Check for consistency</a:t>
            </a:r>
          </a:p>
          <a:p>
            <a:pPr marL="640080" lvl="1" indent="-274320" eaLnBrk="1" fontAlgn="auto" hangingPunct="1">
              <a:spcAft>
                <a:spcPts val="0"/>
              </a:spcAft>
              <a:buFont typeface="Wingdings 2"/>
              <a:buChar char=""/>
              <a:defRPr/>
            </a:pPr>
            <a:r>
              <a:rPr lang="en-US">
                <a:ea typeface="+mn-ea"/>
              </a:rPr>
              <a:t>Make sure that they are estimated uniformly</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Multiples have skewed distributions: The averages are seldom good indicators of typical multiples</a:t>
            </a:r>
          </a:p>
          <a:p>
            <a:pPr marL="640080" lvl="1" indent="-274320" eaLnBrk="1" fontAlgn="auto" hangingPunct="1">
              <a:spcAft>
                <a:spcPts val="0"/>
              </a:spcAft>
              <a:buFont typeface="Wingdings 2"/>
              <a:buChar char=""/>
              <a:defRPr/>
            </a:pPr>
            <a:r>
              <a:rPr lang="en-US">
                <a:ea typeface="+mn-ea"/>
              </a:rPr>
              <a:t>Check for bias, if the multiple cannot be estimated</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Identify the companion variable that drives the multiple</a:t>
            </a:r>
          </a:p>
          <a:p>
            <a:pPr marL="640080" lvl="1" indent="-274320" eaLnBrk="1" fontAlgn="auto" hangingPunct="1">
              <a:spcAft>
                <a:spcPts val="0"/>
              </a:spcAft>
              <a:buFont typeface="Wingdings 2"/>
              <a:buChar char=""/>
              <a:defRPr/>
            </a:pPr>
            <a:r>
              <a:rPr lang="en-US">
                <a:ea typeface="+mn-ea"/>
              </a:rPr>
              <a:t>Examine the nature of the relationship</a:t>
            </a:r>
          </a:p>
          <a:p>
            <a:pPr marL="320040" indent="-320040" eaLnBrk="1" fontAlgn="auto" hangingPunct="1">
              <a:spcAft>
                <a:spcPts val="0"/>
              </a:spcAft>
              <a:buFont typeface="Wingdings"/>
              <a:buChar char=""/>
              <a:defRPr/>
            </a:pPr>
            <a:r>
              <a:rPr lang="en-US">
                <a:ea typeface="+mn-ea"/>
                <a:cs typeface="+mn-cs"/>
              </a:rPr>
              <a:t>Apply the multiple</a:t>
            </a:r>
          </a:p>
        </p:txBody>
      </p:sp>
      <p:sp>
        <p:nvSpPr>
          <p:cNvPr id="222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23AB28-7BED-824C-9311-68FB2FA9D344}" type="slidenum">
              <a:rPr lang="en-US" altLang="en-US" sz="1200">
                <a:solidFill>
                  <a:srgbClr val="FFFFFF"/>
                </a:solidFill>
              </a:rPr>
              <a:pPr>
                <a:lnSpc>
                  <a:spcPct val="80000"/>
                </a:lnSpc>
              </a:pPr>
              <a:t>102</a:t>
            </a:fld>
            <a:endParaRPr lang="en-US" altLang="en-US" sz="1200">
              <a:solidFill>
                <a:srgbClr val="FFFFFF"/>
              </a:solidFill>
            </a:endParaRP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p:txBody>
          <a:bodyPr>
            <a:normAutofit/>
          </a:bodyPr>
          <a:lstStyle/>
          <a:p>
            <a:pPr eaLnBrk="1" fontAlgn="auto" hangingPunct="1">
              <a:spcAft>
                <a:spcPts val="0"/>
              </a:spcAft>
              <a:defRPr/>
            </a:pPr>
            <a:r>
              <a:rPr lang="en-US">
                <a:ea typeface="+mj-ea"/>
                <a:cs typeface="+mj-cs"/>
              </a:rPr>
              <a:t>A Detour: Asset Based Valuation</a:t>
            </a:r>
          </a:p>
        </p:txBody>
      </p:sp>
      <p:sp>
        <p:nvSpPr>
          <p:cNvPr id="22425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Value assets, not cash flows?</a:t>
            </a:r>
          </a:p>
        </p:txBody>
      </p:sp>
      <p:sp>
        <p:nvSpPr>
          <p:cNvPr id="22425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2426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3B9C6C-DD8A-5846-A987-C366B13288D0}" type="slidenum">
              <a:rPr lang="en-US" altLang="en-US" sz="1400">
                <a:solidFill>
                  <a:schemeClr val="tx2"/>
                </a:solidFill>
              </a:rPr>
              <a:pPr/>
              <a:t>103</a:t>
            </a:fld>
            <a:endParaRPr lang="en-US" altLang="en-US" sz="1400">
              <a:solidFill>
                <a:schemeClr val="tx2"/>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What is asset-based valuation?</a:t>
            </a:r>
          </a:p>
        </p:txBody>
      </p:sp>
      <p:sp>
        <p:nvSpPr>
          <p:cNvPr id="226306" name="Content Placeholder 2"/>
          <p:cNvSpPr>
            <a:spLocks noGrp="1"/>
          </p:cNvSpPr>
          <p:nvPr>
            <p:ph sz="quarter" idx="1"/>
          </p:nvPr>
        </p:nvSpPr>
        <p:spPr>
          <a:xfrm>
            <a:off x="612775" y="1600200"/>
            <a:ext cx="8153400" cy="4495800"/>
          </a:xfrm>
        </p:spPr>
        <p:txBody>
          <a:bodyPr/>
          <a:lstStyle/>
          <a:p>
            <a:pPr eaLnBrk="1" hangingPunct="1"/>
            <a:r>
              <a:rPr lang="en-US" altLang="en-US" dirty="0">
                <a:ea typeface="ＭＳ Ｐゴシック" charset="-128"/>
              </a:rPr>
              <a:t>In intrinsic valuation, you value a business based upon the cash flows you expect that business to generate over time.</a:t>
            </a:r>
          </a:p>
          <a:p>
            <a:pPr eaLnBrk="1" hangingPunct="1"/>
            <a:r>
              <a:rPr lang="en-US" altLang="en-US" dirty="0">
                <a:ea typeface="ＭＳ Ｐゴシック" charset="-128"/>
              </a:rPr>
              <a:t>In relative valuation, you value a business based upon how similar businesses are priced.</a:t>
            </a:r>
          </a:p>
          <a:p>
            <a:pPr eaLnBrk="1" hangingPunct="1"/>
            <a:r>
              <a:rPr lang="en-US" altLang="en-US" dirty="0">
                <a:ea typeface="ＭＳ Ｐゴシック" charset="-128"/>
              </a:rPr>
              <a:t>In asset-based valuation, you value a business by valuing its individual assets. These individual assets can be tangible or intangible.</a:t>
            </a:r>
          </a:p>
          <a:p>
            <a:pPr eaLnBrk="1" hangingPunct="1"/>
            <a:endParaRPr lang="en-US" altLang="en-US" dirty="0">
              <a:ea typeface="ＭＳ Ｐゴシック" charset="-128"/>
            </a:endParaRPr>
          </a:p>
        </p:txBody>
      </p:sp>
      <p:sp>
        <p:nvSpPr>
          <p:cNvPr id="226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715275-5417-7B40-852E-636D229B0CD7}" type="slidenum">
              <a:rPr lang="en-US" altLang="en-US" sz="1200">
                <a:solidFill>
                  <a:srgbClr val="FFFFFF"/>
                </a:solidFill>
              </a:rPr>
              <a:pPr>
                <a:lnSpc>
                  <a:spcPct val="80000"/>
                </a:lnSpc>
              </a:pPr>
              <a:t>104</a:t>
            </a:fld>
            <a:endParaRPr lang="en-US" altLang="en-US" sz="1200">
              <a:solidFill>
                <a:srgbClr val="FFFFFF"/>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Why would you do asset-based valuation?</a:t>
            </a: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Liquidation: </a:t>
            </a:r>
            <a:r>
              <a:rPr lang="en-US" altLang="en-US" sz="2200">
                <a:ea typeface="ＭＳ Ｐゴシック" charset="-128"/>
              </a:rPr>
              <a:t>If you are liquidating a business by selling its assets piece meal, rather than as a composite business, you would like to estimate what you will get from each asset or asset class individually.</a:t>
            </a:r>
          </a:p>
          <a:p>
            <a:pPr eaLnBrk="1" hangingPunct="1">
              <a:lnSpc>
                <a:spcPct val="80000"/>
              </a:lnSpc>
            </a:pPr>
            <a:r>
              <a:rPr lang="en-US" altLang="en-US" sz="2200" u="sng">
                <a:ea typeface="ＭＳ Ｐゴシック" charset="-128"/>
              </a:rPr>
              <a:t>Accounting mission: </a:t>
            </a:r>
            <a:r>
              <a:rPr lang="en-US" altLang="en-US" sz="2200">
                <a:ea typeface="ＭＳ Ｐゴシック" charset="-128"/>
              </a:rPr>
              <a:t>As both US and international accounting standards have turned to “fair value” accounting, accountants have been called upon to redo balance sheet to reflect the assets at their fair rather than book value.</a:t>
            </a:r>
          </a:p>
          <a:p>
            <a:pPr eaLnBrk="1" hangingPunct="1">
              <a:lnSpc>
                <a:spcPct val="80000"/>
              </a:lnSpc>
            </a:pPr>
            <a:r>
              <a:rPr lang="en-US" altLang="en-US" sz="2200" u="sng">
                <a:ea typeface="ＭＳ Ｐゴシック" charset="-128"/>
              </a:rPr>
              <a:t>Sum of the parts:</a:t>
            </a:r>
            <a:r>
              <a:rPr lang="en-US" altLang="en-US" sz="2200">
                <a:ea typeface="ＭＳ Ｐゴシック" charset="-128"/>
              </a:rPr>
              <a:t> If a business is made up of individual divisions or assets, you may want to value these parts individually for one of two groups:</a:t>
            </a:r>
          </a:p>
          <a:p>
            <a:pPr lvl="1" eaLnBrk="1" hangingPunct="1">
              <a:lnSpc>
                <a:spcPct val="80000"/>
              </a:lnSpc>
            </a:pPr>
            <a:r>
              <a:rPr lang="en-US" altLang="en-US" sz="1900">
                <a:ea typeface="ＭＳ Ｐゴシック" charset="-128"/>
              </a:rPr>
              <a:t>Potential acquirers may want to do this, as a precursor to restructuring the business.</a:t>
            </a:r>
          </a:p>
          <a:p>
            <a:pPr lvl="1" eaLnBrk="1" hangingPunct="1">
              <a:lnSpc>
                <a:spcPct val="80000"/>
              </a:lnSpc>
            </a:pPr>
            <a:r>
              <a:rPr lang="en-US" altLang="en-US" sz="1900">
                <a:ea typeface="ＭＳ Ｐゴシック" charset="-128"/>
              </a:rPr>
              <a:t>Investors may be interested because a business that is selling for less than the sum of its parts may be “cheap”.</a:t>
            </a:r>
          </a:p>
        </p:txBody>
      </p:sp>
      <p:sp>
        <p:nvSpPr>
          <p:cNvPr id="2283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33AD4B-6C50-A442-84D4-CBBB47317210}" type="slidenum">
              <a:rPr lang="en-US" altLang="en-US" sz="1200">
                <a:solidFill>
                  <a:srgbClr val="FFFFFF"/>
                </a:solidFill>
              </a:rPr>
              <a:pPr>
                <a:lnSpc>
                  <a:spcPct val="80000"/>
                </a:lnSpc>
              </a:pPr>
              <a:t>105</a:t>
            </a:fld>
            <a:endParaRPr lang="en-US" altLang="en-US" sz="1200">
              <a:solidFill>
                <a:srgbClr val="FFFFFF"/>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How do you do asset-based valuation?</a:t>
            </a:r>
          </a:p>
        </p:txBody>
      </p:sp>
      <p:sp>
        <p:nvSpPr>
          <p:cNvPr id="29286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Intrinsic value</a:t>
            </a:r>
            <a:r>
              <a:rPr lang="en-US" dirty="0">
                <a:ea typeface="+mn-ea"/>
                <a:cs typeface="+mn-cs"/>
              </a:rPr>
              <a:t>: Estimate the expected cash flows on each asset or asset class, discount back at a risk adjusted discount rate and arrive at an intrinsic value for each asset.</a:t>
            </a:r>
          </a:p>
          <a:p>
            <a:pPr marL="320040" indent="-320040" eaLnBrk="1" fontAlgn="auto" hangingPunct="1">
              <a:spcAft>
                <a:spcPts val="0"/>
              </a:spcAft>
              <a:buFont typeface="Wingdings"/>
              <a:buChar char=""/>
              <a:defRPr/>
            </a:pPr>
            <a:r>
              <a:rPr lang="en-US" u="sng" dirty="0">
                <a:ea typeface="+mn-ea"/>
                <a:cs typeface="+mn-cs"/>
              </a:rPr>
              <a:t>Relative value</a:t>
            </a:r>
            <a:r>
              <a:rPr lang="en-US" dirty="0">
                <a:ea typeface="+mn-ea"/>
                <a:cs typeface="+mn-cs"/>
              </a:rPr>
              <a:t>: Look for similar assets that have sold in the recent past and estimate a value for each asset in the business.</a:t>
            </a:r>
          </a:p>
          <a:p>
            <a:pPr marL="320040" indent="-320040" eaLnBrk="1" fontAlgn="auto" hangingPunct="1">
              <a:spcAft>
                <a:spcPts val="0"/>
              </a:spcAft>
              <a:buFont typeface="Wingdings"/>
              <a:buChar char=""/>
              <a:defRPr/>
            </a:pPr>
            <a:r>
              <a:rPr lang="en-US" u="sng" dirty="0">
                <a:ea typeface="+mn-ea"/>
                <a:cs typeface="+mn-cs"/>
              </a:rPr>
              <a:t>Accounting value</a:t>
            </a:r>
            <a:r>
              <a:rPr lang="en-US" dirty="0">
                <a:ea typeface="+mn-ea"/>
                <a:cs typeface="+mn-cs"/>
              </a:rPr>
              <a:t>: You could use the book value of the asset as a proxy for the estimated value of the asset.</a:t>
            </a:r>
          </a:p>
        </p:txBody>
      </p:sp>
      <p:sp>
        <p:nvSpPr>
          <p:cNvPr id="2304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F264DE-1236-6A43-A960-DAFB238D4F35}" type="slidenum">
              <a:rPr lang="en-US" altLang="en-US" sz="1200">
                <a:solidFill>
                  <a:srgbClr val="FFFFFF"/>
                </a:solidFill>
              </a:rPr>
              <a:pPr>
                <a:lnSpc>
                  <a:spcPct val="80000"/>
                </a:lnSpc>
              </a:pPr>
              <a:t>106</a:t>
            </a:fld>
            <a:endParaRPr lang="en-US" altLang="en-US" sz="1200">
              <a:solidFill>
                <a:srgbClr val="FFFFFF"/>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asset-based valuation easiest to do?</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000" u="sng" dirty="0">
                <a:ea typeface="ＭＳ Ｐゴシック" charset="-128"/>
              </a:rPr>
              <a:t>Separable assets</a:t>
            </a:r>
            <a:r>
              <a:rPr lang="en-US" altLang="en-US" sz="2000" dirty="0">
                <a:ea typeface="ＭＳ Ｐゴシック" charset="-128"/>
              </a:rPr>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long-term licensing/franchising contract may be easily valued, brand name (which cuts across assets) is more difficult to value separately.</a:t>
            </a:r>
          </a:p>
          <a:p>
            <a:pPr eaLnBrk="1" hangingPunct="1">
              <a:lnSpc>
                <a:spcPct val="90000"/>
              </a:lnSpc>
            </a:pPr>
            <a:r>
              <a:rPr lang="en-US" altLang="en-US" sz="2000" u="sng" dirty="0">
                <a:ea typeface="ＭＳ Ｐゴシック" charset="-128"/>
              </a:rPr>
              <a:t>Stand alone earnings/ cash flows</a:t>
            </a:r>
            <a:r>
              <a:rPr lang="en-US" altLang="en-US" sz="2000" dirty="0">
                <a:ea typeface="ＭＳ Ｐゴシック" charset="-128"/>
              </a:rPr>
              <a:t>: An asset is much simpler to value if you can trace its earnings/cash flows to it. It is much more difficult to value when the business generates earnings, but the role of individual assets in generating these earnings cannot be isolated.</a:t>
            </a:r>
          </a:p>
          <a:p>
            <a:pPr eaLnBrk="1" hangingPunct="1">
              <a:lnSpc>
                <a:spcPct val="90000"/>
              </a:lnSpc>
            </a:pPr>
            <a:r>
              <a:rPr lang="en-US" altLang="en-US" sz="2000" u="sng" dirty="0">
                <a:ea typeface="ＭＳ Ｐゴシック" charset="-128"/>
              </a:rPr>
              <a:t>Active market for similar assets</a:t>
            </a:r>
            <a:r>
              <a:rPr lang="en-US" altLang="en-US" sz="2000" dirty="0">
                <a:ea typeface="ＭＳ Ｐゴシック" charset="-128"/>
              </a:rPr>
              <a:t>: If you plan to do a relative valuation, it is easier if you can find an active market for “similar” assets which you can draw on for transactions prices.</a:t>
            </a:r>
          </a:p>
        </p:txBody>
      </p:sp>
      <p:sp>
        <p:nvSpPr>
          <p:cNvPr id="2324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88EA3AF-3DD8-D94F-A4EA-DD99D8945941}" type="slidenum">
              <a:rPr lang="en-US" altLang="en-US" sz="1200">
                <a:solidFill>
                  <a:srgbClr val="FFFFFF"/>
                </a:solidFill>
              </a:rPr>
              <a:pPr>
                <a:lnSpc>
                  <a:spcPct val="80000"/>
                </a:lnSpc>
              </a:pPr>
              <a:t>107</a:t>
            </a:fld>
            <a:endParaRPr lang="en-US" altLang="en-US" sz="1200">
              <a:solidFill>
                <a:srgbClr val="FFFFFF"/>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Liquidation Valuation</a:t>
            </a:r>
          </a:p>
        </p:txBody>
      </p:sp>
      <p:sp>
        <p:nvSpPr>
          <p:cNvPr id="294914"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dirty="0">
                <a:ea typeface="ＭＳ Ｐゴシック" charset="-128"/>
              </a:rPr>
              <a:t>In liquidation valuation, you are trying to assess how much you would get from selling the assets of the business today, rather than the business as a going concern.</a:t>
            </a:r>
          </a:p>
          <a:p>
            <a:pPr eaLnBrk="1" hangingPunct="1">
              <a:lnSpc>
                <a:spcPct val="80000"/>
              </a:lnSpc>
            </a:pPr>
            <a:r>
              <a:rPr lang="en-US" altLang="en-US" sz="2600" dirty="0">
                <a:ea typeface="ＭＳ Ｐゴシック" charset="-128"/>
              </a:rPr>
              <a:t>Consequently, it makes more sense to price those assets (i.e., do relative valuation) than it is to value them (do intrinsic valuation). </a:t>
            </a:r>
          </a:p>
          <a:p>
            <a:pPr lvl="1" eaLnBrk="1" hangingPunct="1">
              <a:lnSpc>
                <a:spcPct val="80000"/>
              </a:lnSpc>
            </a:pPr>
            <a:r>
              <a:rPr lang="en-US" altLang="en-US" sz="2200" dirty="0">
                <a:ea typeface="ＭＳ Ｐゴシック" charset="-128"/>
              </a:rPr>
              <a:t>For assets that are separable and traded (example: real estate), pricing is easy to do. </a:t>
            </a:r>
          </a:p>
          <a:p>
            <a:pPr lvl="1" eaLnBrk="1" hangingPunct="1">
              <a:lnSpc>
                <a:spcPct val="80000"/>
              </a:lnSpc>
            </a:pPr>
            <a:r>
              <a:rPr lang="en-US" altLang="en-US" sz="2200" dirty="0">
                <a:ea typeface="ＭＳ Ｐゴシック" charset="-128"/>
              </a:rPr>
              <a:t>For assets that are not, you often see book value used either as a proxy for liquidation value or as a basis for estimating liquidation value.</a:t>
            </a:r>
          </a:p>
          <a:p>
            <a:pPr eaLnBrk="1" hangingPunct="1">
              <a:lnSpc>
                <a:spcPct val="80000"/>
              </a:lnSpc>
            </a:pPr>
            <a:r>
              <a:rPr lang="en-US" altLang="en-US" sz="2600" dirty="0">
                <a:ea typeface="ＭＳ Ｐゴシック" charset="-128"/>
              </a:rPr>
              <a:t>To the extent that the liquidation is urgent, you may attach a discount to the estimated value.</a:t>
            </a:r>
          </a:p>
        </p:txBody>
      </p:sp>
      <p:sp>
        <p:nvSpPr>
          <p:cNvPr id="2344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BE8664-F1EF-C04A-8FD3-40F5B1F107A6}" type="slidenum">
              <a:rPr lang="en-US" altLang="en-US" sz="1200">
                <a:solidFill>
                  <a:srgbClr val="FFFFFF"/>
                </a:solidFill>
              </a:rPr>
              <a:pPr>
                <a:lnSpc>
                  <a:spcPct val="80000"/>
                </a:lnSpc>
              </a:pPr>
              <a:t>108</a:t>
            </a:fld>
            <a:endParaRPr lang="en-US" altLang="en-US" sz="1200">
              <a:solidFill>
                <a:srgbClr val="FFFFFF"/>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Accounting Valuation: Glimmers from FAS 157</a:t>
            </a:r>
          </a:p>
        </p:txBody>
      </p:sp>
      <p:sp>
        <p:nvSpPr>
          <p:cNvPr id="29593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ubiquitous </a:t>
            </a:r>
            <a:r>
              <a:rPr lang="ja-JP" altLang="en-US" sz="2200" u="sng">
                <a:ea typeface="ＭＳ Ｐゴシック" charset="-128"/>
              </a:rPr>
              <a:t>“</a:t>
            </a:r>
            <a:r>
              <a:rPr lang="en-US" altLang="ja-JP" sz="2200" u="sng">
                <a:ea typeface="ＭＳ Ｐゴシック" charset="-128"/>
              </a:rPr>
              <a:t>market participant</a:t>
            </a:r>
            <a:r>
              <a:rPr lang="ja-JP" altLang="en-US" sz="2200" u="sng">
                <a:ea typeface="ＭＳ Ｐゴシック" charset="-128"/>
              </a:rPr>
              <a:t>”</a:t>
            </a:r>
            <a:r>
              <a:rPr lang="en-US" altLang="ja-JP" sz="2200">
                <a:ea typeface="ＭＳ Ｐゴシック" charset="-128"/>
              </a:rPr>
              <a:t>: Through FAS 157, accountants are asked to attach values to assets/liabilities that market participants would have been willing to pay/ receive.</a:t>
            </a:r>
          </a:p>
          <a:p>
            <a:pPr eaLnBrk="1" hangingPunct="1">
              <a:lnSpc>
                <a:spcPct val="80000"/>
              </a:lnSpc>
            </a:pPr>
            <a:r>
              <a:rPr lang="en-US" altLang="en-US" sz="2200" u="sng">
                <a:ea typeface="ＭＳ Ｐゴシック" charset="-128"/>
              </a:rPr>
              <a:t>Tilt towards relative value</a:t>
            </a:r>
            <a:r>
              <a:rPr lang="en-US" altLang="en-US" sz="2200">
                <a:ea typeface="ＭＳ Ｐゴシック" charset="-128"/>
              </a:rPr>
              <a:t>: </a:t>
            </a:r>
            <a:r>
              <a:rPr lang="ja-JP" altLang="en-US" sz="2200">
                <a:ea typeface="ＭＳ Ｐゴシック" charset="-128"/>
              </a:rPr>
              <a:t>“</a:t>
            </a:r>
            <a:r>
              <a:rPr lang="en-US" altLang="ja-JP" sz="2200">
                <a:ea typeface="ＭＳ Ｐゴシック" charset="-128"/>
              </a:rPr>
              <a:t>The definition focuses on the price that would be received to sell the asset or paid to transfer the liability (an exit price), not the price that would be paid to acquire the asset or received to assume the liability (an entry price).</a:t>
            </a:r>
            <a:r>
              <a:rPr lang="ja-JP" altLang="en-US" sz="2200">
                <a:ea typeface="ＭＳ Ｐゴシック" charset="-128"/>
              </a:rPr>
              <a:t>”</a:t>
            </a:r>
            <a:r>
              <a:rPr lang="en-US" altLang="ja-JP" sz="2200">
                <a:ea typeface="ＭＳ Ｐゴシック" charset="-128"/>
              </a:rPr>
              <a:t> The hierarchy puts </a:t>
            </a:r>
            <a:r>
              <a:rPr lang="ja-JP" altLang="en-US" sz="2200">
                <a:ea typeface="ＭＳ Ｐゴシック" charset="-128"/>
              </a:rPr>
              <a:t>“</a:t>
            </a:r>
            <a:r>
              <a:rPr lang="en-US" altLang="ja-JP" sz="2200">
                <a:ea typeface="ＭＳ Ｐゴシック" charset="-128"/>
              </a:rPr>
              <a:t>market prices</a:t>
            </a:r>
            <a:r>
              <a:rPr lang="ja-JP" altLang="en-US" sz="2200">
                <a:ea typeface="ＭＳ Ｐゴシック" charset="-128"/>
              </a:rPr>
              <a:t>”</a:t>
            </a:r>
            <a:r>
              <a:rPr lang="en-US" altLang="ja-JP" sz="2200">
                <a:ea typeface="ＭＳ Ｐゴシック" charset="-128"/>
              </a:rPr>
              <a:t>, if available for an asset, at the top with intrinsic value being accepted only if market prices are not accessible.</a:t>
            </a:r>
          </a:p>
          <a:p>
            <a:pPr eaLnBrk="1" hangingPunct="1">
              <a:lnSpc>
                <a:spcPct val="80000"/>
              </a:lnSpc>
            </a:pPr>
            <a:r>
              <a:rPr lang="en-US" altLang="en-US" sz="2200" u="sng">
                <a:ea typeface="ＭＳ Ｐゴシック" charset="-128"/>
              </a:rPr>
              <a:t>Split mission</a:t>
            </a:r>
            <a:r>
              <a:rPr lang="en-US" altLang="en-US" sz="2200">
                <a:ea typeface="ＭＳ Ｐゴシック" charset="-128"/>
              </a:rPr>
              <a:t>: While accounting fair value is titled towards relative valuation, accountants are also required to back their relative valuations with intrinsic valuations. Often, this leads to reverse engineering, where accountants arrive at values first and develop valuations later.</a:t>
            </a:r>
          </a:p>
        </p:txBody>
      </p:sp>
      <p:sp>
        <p:nvSpPr>
          <p:cNvPr id="2365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DAEAB6-EBB4-3A46-BA56-11F49AB8028F}" type="slidenum">
              <a:rPr lang="en-US" altLang="en-US" sz="1200">
                <a:solidFill>
                  <a:srgbClr val="FFFFFF"/>
                </a:solidFill>
              </a:rPr>
              <a:pPr>
                <a:lnSpc>
                  <a:spcPct val="80000"/>
                </a:lnSpc>
              </a:pPr>
              <a:t>109</a:t>
            </a:fld>
            <a:endParaRPr lang="en-US" altLang="en-US" sz="1200">
              <a:solidFill>
                <a:srgbClr val="FFFFFF"/>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Sum of the parts valuation</a:t>
            </a:r>
          </a:p>
        </p:txBody>
      </p:sp>
      <p:sp>
        <p:nvSpPr>
          <p:cNvPr id="29696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You can value a company in pieces, using either relative or intrinsic valuation. Which one you use will depend on who you are and your motives for doing the sum of the parts valuation.</a:t>
            </a:r>
          </a:p>
          <a:p>
            <a:pPr marL="320040" indent="-320040" eaLnBrk="1" fontAlgn="auto" hangingPunct="1">
              <a:spcAft>
                <a:spcPts val="0"/>
              </a:spcAft>
              <a:buFont typeface="Wingdings"/>
              <a:buChar char=""/>
              <a:defRPr/>
            </a:pPr>
            <a:r>
              <a:rPr lang="en-US">
                <a:ea typeface="+mn-ea"/>
                <a:cs typeface="+mn-cs"/>
              </a:rPr>
              <a:t>If you are long term, passive investor in the company, your intent may be to find market mistakes that you hope will get corrected over time. If that is the case, you should do an intrinsic valuation of the individual assets. </a:t>
            </a:r>
          </a:p>
          <a:p>
            <a:pPr marL="320040" indent="-320040" eaLnBrk="1" fontAlgn="auto" hangingPunct="1">
              <a:spcAft>
                <a:spcPts val="0"/>
              </a:spcAft>
              <a:buFont typeface="Wingdings"/>
              <a:buChar char=""/>
              <a:defRPr/>
            </a:pPr>
            <a:r>
              <a:rPr lang="en-US">
                <a:ea typeface="+mn-ea"/>
                <a:cs typeface="+mn-cs"/>
              </a:rPr>
              <a:t>If you are an activist investor that plans to acquire the company or push for change, you should be more focused on relative valuation, since your intent is to get the company to split up and gain the increase in value.</a:t>
            </a:r>
          </a:p>
        </p:txBody>
      </p:sp>
      <p:sp>
        <p:nvSpPr>
          <p:cNvPr id="2385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14A51-42A8-3B48-9E07-20312C166A91}" type="slidenum">
              <a:rPr lang="en-US" altLang="en-US" sz="1200">
                <a:solidFill>
                  <a:srgbClr val="FFFFFF"/>
                </a:solidFill>
              </a:rPr>
              <a:pPr>
                <a:lnSpc>
                  <a:spcPct val="80000"/>
                </a:lnSpc>
              </a:pPr>
              <a:t>110</a:t>
            </a:fld>
            <a:endParaRPr lang="en-US" altLang="en-US" sz="1200">
              <a:solidFill>
                <a:srgbClr val="FFFFFF"/>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Let’s try this:</a:t>
            </a:r>
            <a:br>
              <a:rPr lang="en-US" altLang="en-US" dirty="0">
                <a:ea typeface="ＭＳ Ｐゴシック" charset="-128"/>
              </a:rPr>
            </a:br>
            <a:r>
              <a:rPr lang="en-US" altLang="en-US" dirty="0">
                <a:ea typeface="ＭＳ Ｐゴシック" charset="-128"/>
              </a:rPr>
              <a:t>United Technologies: Raw Data - 2009</a:t>
            </a:r>
          </a:p>
        </p:txBody>
      </p:sp>
      <p:sp>
        <p:nvSpPr>
          <p:cNvPr id="24064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5065F9-FF8C-1E42-89E7-860111F501A6}" type="slidenum">
              <a:rPr lang="en-US" altLang="en-US" sz="1200">
                <a:solidFill>
                  <a:srgbClr val="FFFFFF"/>
                </a:solidFill>
              </a:rPr>
              <a:pPr>
                <a:lnSpc>
                  <a:spcPct val="80000"/>
                </a:lnSpc>
              </a:pPr>
              <a:t>111</a:t>
            </a:fld>
            <a:endParaRPr lang="en-US" altLang="en-US" sz="1200">
              <a:solidFill>
                <a:srgbClr val="FFFFFF"/>
              </a:solidFill>
            </a:endParaRPr>
          </a:p>
        </p:txBody>
      </p:sp>
      <p:graphicFrame>
        <p:nvGraphicFramePr>
          <p:cNvPr id="240644" name="Content Placeholder 6"/>
          <p:cNvGraphicFramePr>
            <a:graphicFrameLocks noGrp="1" noChangeAspect="1"/>
          </p:cNvGraphicFramePr>
          <p:nvPr>
            <p:ph sz="quarter" idx="1"/>
          </p:nvPr>
        </p:nvGraphicFramePr>
        <p:xfrm>
          <a:off x="533400" y="1905000"/>
          <a:ext cx="7696200" cy="2763838"/>
        </p:xfrm>
        <a:graphic>
          <a:graphicData uri="http://schemas.openxmlformats.org/presentationml/2006/ole">
            <mc:AlternateContent xmlns:mc="http://schemas.openxmlformats.org/markup-compatibility/2006">
              <mc:Choice xmlns:v="urn:schemas-microsoft-com:vml" Requires="v">
                <p:oleObj spid="_x0000_s240775" name="Document" r:id="rId4" imgW="8382000" imgH="3009900" progId="Word.Document.12">
                  <p:embed/>
                </p:oleObj>
              </mc:Choice>
              <mc:Fallback>
                <p:oleObj name="Document" r:id="rId4" imgW="8382000" imgH="30099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905000"/>
                        <a:ext cx="76962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Median Multiples</a:t>
            </a:r>
          </a:p>
        </p:txBody>
      </p:sp>
      <p:sp>
        <p:nvSpPr>
          <p:cNvPr id="24269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C9F57-4B0E-4C4B-A40A-9BACF8BB923F}" type="slidenum">
              <a:rPr lang="en-US" altLang="en-US" sz="1200">
                <a:solidFill>
                  <a:srgbClr val="FFFFFF"/>
                </a:solidFill>
              </a:rPr>
              <a:pPr>
                <a:lnSpc>
                  <a:spcPct val="80000"/>
                </a:lnSpc>
              </a:pPr>
              <a:t>112</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381000" y="2362200"/>
          <a:ext cx="8153400" cy="2338391"/>
        </p:xfrm>
        <a:graphic>
          <a:graphicData uri="http://schemas.openxmlformats.org/drawingml/2006/table">
            <a:tbl>
              <a:tblPr/>
              <a:tblGrid>
                <a:gridCol w="1917700">
                  <a:extLst>
                    <a:ext uri="{9D8B030D-6E8A-4147-A177-3AD203B41FA5}">
                      <a16:colId xmlns:a16="http://schemas.microsoft.com/office/drawing/2014/main" val="20000"/>
                    </a:ext>
                  </a:extLst>
                </a:gridCol>
                <a:gridCol w="1962150">
                  <a:extLst>
                    <a:ext uri="{9D8B030D-6E8A-4147-A177-3AD203B41FA5}">
                      <a16:colId xmlns:a16="http://schemas.microsoft.com/office/drawing/2014/main" val="20001"/>
                    </a:ext>
                  </a:extLst>
                </a:gridCol>
                <a:gridCol w="755650">
                  <a:extLst>
                    <a:ext uri="{9D8B030D-6E8A-4147-A177-3AD203B41FA5}">
                      <a16:colId xmlns:a16="http://schemas.microsoft.com/office/drawing/2014/main" val="20002"/>
                    </a:ext>
                  </a:extLst>
                </a:gridCol>
                <a:gridCol w="19177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 Plus</a:t>
            </a:r>
            <a:br>
              <a:rPr lang="en-US" dirty="0">
                <a:ea typeface="+mj-ea"/>
                <a:cs typeface="+mj-cs"/>
              </a:rPr>
            </a:br>
            <a:r>
              <a:rPr lang="en-US" dirty="0">
                <a:ea typeface="+mj-ea"/>
                <a:cs typeface="+mj-cs"/>
              </a:rPr>
              <a:t>Scaling variable &amp; Choice of Multiples</a:t>
            </a:r>
          </a:p>
        </p:txBody>
      </p:sp>
      <p:sp>
        <p:nvSpPr>
          <p:cNvPr id="24473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32016B-49BB-C842-8272-EE91BCC887EC}" type="slidenum">
              <a:rPr lang="en-US" altLang="en-US" sz="1200">
                <a:solidFill>
                  <a:srgbClr val="FFFFFF"/>
                </a:solidFill>
              </a:rPr>
              <a:pPr>
                <a:lnSpc>
                  <a:spcPct val="80000"/>
                </a:lnSpc>
              </a:pPr>
              <a:t>113</a:t>
            </a:fld>
            <a:endParaRPr lang="en-US" altLang="en-US" sz="1200">
              <a:solidFill>
                <a:srgbClr val="FFFFFF"/>
              </a:solidFill>
            </a:endParaRPr>
          </a:p>
        </p:txBody>
      </p:sp>
      <p:sp>
        <p:nvSpPr>
          <p:cNvPr id="244740"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244741" name="Object 5"/>
          <p:cNvGraphicFramePr>
            <a:graphicFrameLocks noChangeAspect="1"/>
          </p:cNvGraphicFramePr>
          <p:nvPr>
            <p:extLst>
              <p:ext uri="{D42A27DB-BD31-4B8C-83A1-F6EECF244321}">
                <p14:modId xmlns:p14="http://schemas.microsoft.com/office/powerpoint/2010/main" val="2839871236"/>
              </p:ext>
            </p:extLst>
          </p:nvPr>
        </p:nvGraphicFramePr>
        <p:xfrm>
          <a:off x="685800" y="1622511"/>
          <a:ext cx="8382000" cy="1993900"/>
        </p:xfrm>
        <a:graphic>
          <a:graphicData uri="http://schemas.openxmlformats.org/presentationml/2006/ole">
            <mc:AlternateContent xmlns:mc="http://schemas.openxmlformats.org/markup-compatibility/2006">
              <mc:Choice xmlns:v="urn:schemas-microsoft-com:vml" Requires="v">
                <p:oleObj spid="_x0000_s244989" name="Document" r:id="rId4" imgW="8382000" imgH="1993900" progId="Word.Document.12">
                  <p:embed/>
                </p:oleObj>
              </mc:Choice>
              <mc:Fallback>
                <p:oleObj name="Document" r:id="rId4" imgW="8382000" imgH="1993900" progId="Word.Document.12">
                  <p:embed/>
                  <p:pic>
                    <p:nvPicPr>
                      <p:cNvPr id="0" name="Object 5"/>
                      <p:cNvPicPr>
                        <a:picLocks noChangeAspect="1" noChangeArrowheads="1"/>
                      </p:cNvPicPr>
                      <p:nvPr/>
                    </p:nvPicPr>
                    <p:blipFill>
                      <a:blip r:embed="rId5"/>
                      <a:srcRect/>
                      <a:stretch>
                        <a:fillRect/>
                      </a:stretch>
                    </p:blipFill>
                    <p:spPr bwMode="auto">
                      <a:xfrm>
                        <a:off x="685800" y="1622511"/>
                        <a:ext cx="83820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4742" name="Object 6"/>
          <p:cNvGraphicFramePr>
            <a:graphicFrameLocks noChangeAspect="1"/>
          </p:cNvGraphicFramePr>
          <p:nvPr>
            <p:extLst>
              <p:ext uri="{D42A27DB-BD31-4B8C-83A1-F6EECF244321}">
                <p14:modId xmlns:p14="http://schemas.microsoft.com/office/powerpoint/2010/main" val="457120309"/>
              </p:ext>
            </p:extLst>
          </p:nvPr>
        </p:nvGraphicFramePr>
        <p:xfrm>
          <a:off x="685800" y="3960341"/>
          <a:ext cx="7848600" cy="2085975"/>
        </p:xfrm>
        <a:graphic>
          <a:graphicData uri="http://schemas.openxmlformats.org/presentationml/2006/ole">
            <mc:AlternateContent xmlns:mc="http://schemas.openxmlformats.org/markup-compatibility/2006">
              <mc:Choice xmlns:v="urn:schemas-microsoft-com:vml" Requires="v">
                <p:oleObj spid="_x0000_s244990" name="Document" r:id="rId6" imgW="5638592" imgH="1498545" progId="Word.Document.12">
                  <p:embed/>
                </p:oleObj>
              </mc:Choice>
              <mc:Fallback>
                <p:oleObj name="Document" r:id="rId6" imgW="5638592" imgH="1498545"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3960341"/>
                        <a:ext cx="78486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Sum of the Parts value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DC470-6E29-A64C-9A7D-E4F1959BA375}" type="slidenum">
              <a:rPr lang="en-US" altLang="en-US" sz="1200">
                <a:solidFill>
                  <a:srgbClr val="FFFFFF"/>
                </a:solidFill>
              </a:rPr>
              <a:pPr>
                <a:lnSpc>
                  <a:spcPct val="80000"/>
                </a:lnSpc>
              </a:pPr>
              <a:t>114</a:t>
            </a:fld>
            <a:endParaRPr lang="en-US" altLang="en-US" sz="1200">
              <a:solidFill>
                <a:srgbClr val="FFFFFF"/>
              </a:solidFill>
            </a:endParaRPr>
          </a:p>
        </p:txBody>
      </p:sp>
      <p:graphicFrame>
        <p:nvGraphicFramePr>
          <p:cNvPr id="246788" name="Content Placeholder 6"/>
          <p:cNvGraphicFramePr>
            <a:graphicFrameLocks noGrp="1" noChangeAspect="1"/>
          </p:cNvGraphicFramePr>
          <p:nvPr>
            <p:ph sz="quarter" idx="1"/>
          </p:nvPr>
        </p:nvGraphicFramePr>
        <p:xfrm>
          <a:off x="612775" y="2081213"/>
          <a:ext cx="8153400" cy="3533775"/>
        </p:xfrm>
        <a:graphic>
          <a:graphicData uri="http://schemas.openxmlformats.org/presentationml/2006/ole">
            <mc:AlternateContent xmlns:mc="http://schemas.openxmlformats.org/markup-compatibility/2006">
              <mc:Choice xmlns:v="urn:schemas-microsoft-com:vml" Requires="v">
                <p:oleObj spid="_x0000_s246918" name="Document" r:id="rId4" imgW="8382000" imgH="3632200" progId="Word.Document.12">
                  <p:embed/>
                </p:oleObj>
              </mc:Choice>
              <mc:Fallback>
                <p:oleObj name="Document" r:id="rId4" imgW="8382000" imgH="36322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81213"/>
                        <a:ext cx="81534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parts valuation</a:t>
            </a:r>
            <a:br>
              <a:rPr lang="en-US" dirty="0">
                <a:ea typeface="+mj-ea"/>
                <a:cs typeface="+mj-cs"/>
              </a:rPr>
            </a:br>
            <a:r>
              <a:rPr lang="en-US" dirty="0">
                <a:ea typeface="+mj-ea"/>
                <a:cs typeface="+mj-cs"/>
              </a:rPr>
              <a:t>Cost of capital, by business</a:t>
            </a:r>
          </a:p>
        </p:txBody>
      </p:sp>
      <p:sp>
        <p:nvSpPr>
          <p:cNvPr id="248834"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ACA647-16EA-7B41-953A-B629B82D7A26}" type="slidenum">
              <a:rPr lang="en-US" altLang="en-US" sz="1200">
                <a:solidFill>
                  <a:srgbClr val="FFFFFF"/>
                </a:solidFill>
              </a:rPr>
              <a:pPr>
                <a:lnSpc>
                  <a:spcPct val="80000"/>
                </a:lnSpc>
              </a:pPr>
              <a:t>115</a:t>
            </a:fld>
            <a:endParaRPr lang="en-US" altLang="en-US" sz="1200">
              <a:solidFill>
                <a:srgbClr val="FFFFFF"/>
              </a:solidFill>
            </a:endParaRPr>
          </a:p>
        </p:txBody>
      </p:sp>
      <p:graphicFrame>
        <p:nvGraphicFramePr>
          <p:cNvPr id="248836" name="Content Placeholder 6"/>
          <p:cNvGraphicFramePr>
            <a:graphicFrameLocks noGrp="1" noChangeAspect="1"/>
          </p:cNvGraphicFramePr>
          <p:nvPr>
            <p:ph sz="quarter" idx="1"/>
          </p:nvPr>
        </p:nvGraphicFramePr>
        <p:xfrm>
          <a:off x="612775" y="2581275"/>
          <a:ext cx="8153400" cy="2533650"/>
        </p:xfrm>
        <a:graphic>
          <a:graphicData uri="http://schemas.openxmlformats.org/presentationml/2006/ole">
            <mc:AlternateContent xmlns:mc="http://schemas.openxmlformats.org/markup-compatibility/2006">
              <mc:Choice xmlns:v="urn:schemas-microsoft-com:vml" Requires="v">
                <p:oleObj spid="_x0000_s248966" name="Document" r:id="rId4" imgW="8382000" imgH="2603500" progId="Word.Document.12">
                  <p:embed/>
                </p:oleObj>
              </mc:Choice>
              <mc:Fallback>
                <p:oleObj name="Document" r:id="rId4" imgW="8382000" imgH="26035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81275"/>
                        <a:ext cx="8153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Fundamentals, by business</a:t>
            </a:r>
          </a:p>
        </p:txBody>
      </p:sp>
      <p:sp>
        <p:nvSpPr>
          <p:cNvPr id="25088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C2A09-4ED1-7F40-BE19-679B425C09E2}" type="slidenum">
              <a:rPr lang="en-US" altLang="en-US" sz="1200">
                <a:solidFill>
                  <a:srgbClr val="FFFFFF"/>
                </a:solidFill>
              </a:rPr>
              <a:pPr>
                <a:lnSpc>
                  <a:spcPct val="80000"/>
                </a:lnSpc>
              </a:pPr>
              <a:t>116</a:t>
            </a:fld>
            <a:endParaRPr lang="en-US" altLang="en-US" sz="1200">
              <a:solidFill>
                <a:srgbClr val="FFFFFF"/>
              </a:solidFill>
            </a:endParaRPr>
          </a:p>
        </p:txBody>
      </p:sp>
      <p:graphicFrame>
        <p:nvGraphicFramePr>
          <p:cNvPr id="250884" name="Content Placeholder 6"/>
          <p:cNvGraphicFramePr>
            <a:graphicFrameLocks noGrp="1" noChangeAspect="1"/>
          </p:cNvGraphicFramePr>
          <p:nvPr>
            <p:ph sz="quarter" idx="1"/>
          </p:nvPr>
        </p:nvGraphicFramePr>
        <p:xfrm>
          <a:off x="612775" y="2592388"/>
          <a:ext cx="8153400" cy="2511425"/>
        </p:xfrm>
        <a:graphic>
          <a:graphicData uri="http://schemas.openxmlformats.org/presentationml/2006/ole">
            <mc:AlternateContent xmlns:mc="http://schemas.openxmlformats.org/markup-compatibility/2006">
              <mc:Choice xmlns:v="urn:schemas-microsoft-com:vml" Requires="v">
                <p:oleObj spid="_x0000_s251014" name="Document" r:id="rId4" imgW="8369300" imgH="2578100" progId="Word.Document.12">
                  <p:embed/>
                </p:oleObj>
              </mc:Choice>
              <mc:Fallback>
                <p:oleObj name="Document" r:id="rId4" imgW="83693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92388"/>
                        <a:ext cx="81534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Growth Choices</a:t>
            </a:r>
          </a:p>
        </p:txBody>
      </p:sp>
      <p:sp>
        <p:nvSpPr>
          <p:cNvPr id="25293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360D82-7ADF-454B-8A68-E234FDF7450B}" type="slidenum">
              <a:rPr lang="en-US" altLang="en-US" sz="1200">
                <a:solidFill>
                  <a:srgbClr val="FFFFFF"/>
                </a:solidFill>
              </a:rPr>
              <a:pPr>
                <a:lnSpc>
                  <a:spcPct val="80000"/>
                </a:lnSpc>
              </a:pPr>
              <a:t>117</a:t>
            </a:fld>
            <a:endParaRPr lang="en-US" altLang="en-US" sz="1200">
              <a:solidFill>
                <a:srgbClr val="FFFFFF"/>
              </a:solidFill>
            </a:endParaRPr>
          </a:p>
        </p:txBody>
      </p:sp>
      <p:graphicFrame>
        <p:nvGraphicFramePr>
          <p:cNvPr id="252932" name="Content Placeholder 6"/>
          <p:cNvGraphicFramePr>
            <a:graphicFrameLocks noGrp="1" noChangeAspect="1"/>
          </p:cNvGraphicFramePr>
          <p:nvPr>
            <p:ph sz="quarter" idx="1"/>
          </p:nvPr>
        </p:nvGraphicFramePr>
        <p:xfrm>
          <a:off x="612775" y="2573338"/>
          <a:ext cx="8153400" cy="2549525"/>
        </p:xfrm>
        <a:graphic>
          <a:graphicData uri="http://schemas.openxmlformats.org/presentationml/2006/ole">
            <mc:AlternateContent xmlns:mc="http://schemas.openxmlformats.org/markup-compatibility/2006">
              <mc:Choice xmlns:v="urn:schemas-microsoft-com:vml" Requires="v">
                <p:oleObj spid="_x0000_s253062" name="Document" r:id="rId4" imgW="8369300" imgH="2616200" progId="Word.Document.12">
                  <p:embed/>
                </p:oleObj>
              </mc:Choice>
              <mc:Fallback>
                <p:oleObj name="Document" r:id="rId4" imgW="8369300" imgH="26162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73338"/>
                        <a:ext cx="81534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 </a:t>
            </a:r>
            <a:br>
              <a:rPr lang="en-US" dirty="0">
                <a:ea typeface="+mj-ea"/>
                <a:cs typeface="+mj-cs"/>
              </a:rPr>
            </a:br>
            <a:r>
              <a:rPr lang="en-US" dirty="0">
                <a:ea typeface="+mj-ea"/>
                <a:cs typeface="+mj-cs"/>
              </a:rPr>
              <a:t>Values of the parts</a:t>
            </a:r>
          </a:p>
        </p:txBody>
      </p:sp>
      <p:sp>
        <p:nvSpPr>
          <p:cNvPr id="25497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E74374-0599-3A4E-A315-D63895CC410B}" type="slidenum">
              <a:rPr lang="en-US" altLang="en-US" sz="1200">
                <a:solidFill>
                  <a:srgbClr val="FFFFFF"/>
                </a:solidFill>
              </a:rPr>
              <a:pPr>
                <a:lnSpc>
                  <a:spcPct val="80000"/>
                </a:lnSpc>
              </a:pPr>
              <a:t>118</a:t>
            </a:fld>
            <a:endParaRPr lang="en-US" altLang="en-US" sz="1200">
              <a:solidFill>
                <a:srgbClr val="FFFFFF"/>
              </a:solidFill>
            </a:endParaRPr>
          </a:p>
        </p:txBody>
      </p:sp>
      <p:graphicFrame>
        <p:nvGraphicFramePr>
          <p:cNvPr id="254980" name="Content Placeholder 6"/>
          <p:cNvGraphicFramePr>
            <a:graphicFrameLocks noGrp="1" noChangeAspect="1"/>
          </p:cNvGraphicFramePr>
          <p:nvPr>
            <p:ph sz="quarter" idx="1"/>
          </p:nvPr>
        </p:nvGraphicFramePr>
        <p:xfrm>
          <a:off x="762000" y="2057400"/>
          <a:ext cx="8032750" cy="3257550"/>
        </p:xfrm>
        <a:graphic>
          <a:graphicData uri="http://schemas.openxmlformats.org/presentationml/2006/ole">
            <mc:AlternateContent xmlns:mc="http://schemas.openxmlformats.org/markup-compatibility/2006">
              <mc:Choice xmlns:v="urn:schemas-microsoft-com:vml" Requires="v">
                <p:oleObj spid="_x0000_s255110" name="Document" r:id="rId4" imgW="5638800" imgH="2286000" progId="Word.Document.12">
                  <p:embed/>
                </p:oleObj>
              </mc:Choice>
              <mc:Fallback>
                <p:oleObj name="Document" r:id="rId4" imgW="5638800" imgH="2286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057400"/>
                        <a:ext cx="80327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Sum of the Parts</a:t>
            </a:r>
          </a:p>
        </p:txBody>
      </p:sp>
      <p:sp>
        <p:nvSpPr>
          <p:cNvPr id="25702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76FB56-4FAF-F74C-83A5-EB20178CEB9A}" type="slidenum">
              <a:rPr lang="en-US" altLang="en-US" sz="1200">
                <a:solidFill>
                  <a:srgbClr val="FFFFFF"/>
                </a:solidFill>
              </a:rPr>
              <a:pPr>
                <a:lnSpc>
                  <a:spcPct val="80000"/>
                </a:lnSpc>
              </a:pPr>
              <a:t>119</a:t>
            </a:fld>
            <a:endParaRPr lang="en-US" altLang="en-US" sz="1200">
              <a:solidFill>
                <a:srgbClr val="FFFFFF"/>
              </a:solidFill>
            </a:endParaRPr>
          </a:p>
        </p:txBody>
      </p:sp>
      <p:sp>
        <p:nvSpPr>
          <p:cNvPr id="257028" name="Content Placeholder 4"/>
          <p:cNvSpPr>
            <a:spLocks noGrp="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Value of the parts 					= $80,250</a:t>
            </a:r>
          </a:p>
          <a:p>
            <a:pPr marL="0" indent="0" eaLnBrk="1" hangingPunct="1">
              <a:buFont typeface="Wingdings" charset="2"/>
              <a:buNone/>
            </a:pPr>
            <a:r>
              <a:rPr lang="en-US" altLang="en-US">
                <a:ea typeface="ＭＳ Ｐゴシック" charset="-128"/>
              </a:rPr>
              <a:t>Value of corporate expenses 		</a:t>
            </a:r>
          </a:p>
          <a:p>
            <a:pPr marL="0" indent="0" eaLnBrk="1" hangingPunct="1">
              <a:buFont typeface="Wingdings" charset="2"/>
              <a:buNone/>
            </a:pPr>
            <a:r>
              <a:rPr lang="en-US" altLang="en-US">
                <a:ea typeface="ＭＳ Ｐゴシック" charset="-128"/>
              </a:rPr>
              <a:t>				 			= $  4,587</a:t>
            </a:r>
          </a:p>
          <a:p>
            <a:pPr marL="0" indent="0" eaLnBrk="1" hangingPunct="1">
              <a:buFont typeface="Wingdings" charset="2"/>
              <a:buNone/>
            </a:pPr>
            <a:endParaRPr lang="en-US" altLang="en-US">
              <a:ea typeface="ＭＳ Ｐゴシック" charset="-128"/>
            </a:endParaRPr>
          </a:p>
          <a:p>
            <a:pPr marL="0" indent="0" eaLnBrk="1" hangingPunct="1">
              <a:buFont typeface="Wingdings" charset="2"/>
              <a:buNone/>
            </a:pPr>
            <a:r>
              <a:rPr lang="en-US" altLang="en-US">
                <a:ea typeface="ＭＳ Ｐゴシック" charset="-128"/>
              </a:rPr>
              <a:t>Value of operating assets (sum of parts DCF) = $75,663</a:t>
            </a:r>
          </a:p>
          <a:p>
            <a:pPr marL="0" indent="0" eaLnBrk="1" hangingPunct="1">
              <a:buFont typeface="Wingdings" charset="2"/>
              <a:buNone/>
            </a:pPr>
            <a:r>
              <a:rPr lang="en-US" altLang="en-US">
                <a:ea typeface="ＭＳ Ｐゴシック" charset="-128"/>
              </a:rPr>
              <a:t>Value of operating assets (sum of parts RV)	= $74,230</a:t>
            </a:r>
          </a:p>
          <a:p>
            <a:pPr marL="0" indent="0" eaLnBrk="1" hangingPunct="1">
              <a:buFont typeface="Wingdings" charset="2"/>
              <a:buNone/>
            </a:pPr>
            <a:r>
              <a:rPr lang="en-US" altLang="en-US">
                <a:ea typeface="ＭＳ Ｐゴシック" charset="-128"/>
              </a:rPr>
              <a:t>Value of operating assets (company DCF)	= $71,410</a:t>
            </a:r>
          </a:p>
          <a:p>
            <a:pPr marL="0" indent="0" eaLnBrk="1" hangingPunct="1">
              <a:buFont typeface="Wingdings" charset="2"/>
              <a:buNone/>
            </a:pPr>
            <a:r>
              <a:rPr lang="en-US" altLang="en-US">
                <a:ea typeface="ＭＳ Ｐゴシック" charset="-128"/>
              </a:rPr>
              <a:t>Enterprise value (based on market prices)	= $52,261</a:t>
            </a: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spid="_x0000_s257277" name="Equation" r:id="rId4" imgW="3924300" imgH="711200" progId="Equation.3">
                  <p:embed/>
                </p:oleObj>
              </mc:Choice>
              <mc:Fallback>
                <p:oleObj name="Equation" r:id="rId4" imgW="3924300" imgH="7112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spid="_x0000_s257278" name="Equation" r:id="rId6" imgW="2006600" imgH="660400" progId="Equation.3">
                  <p:embed/>
                </p:oleObj>
              </mc:Choice>
              <mc:Fallback>
                <p:oleObj name="Equation" r:id="rId6" imgW="2006600" imgH="6604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F057-F9D1-364F-865B-07625A6BBA93}"/>
              </a:ext>
            </a:extLst>
          </p:cNvPr>
          <p:cNvSpPr>
            <a:spLocks noGrp="1"/>
          </p:cNvSpPr>
          <p:nvPr>
            <p:ph type="title"/>
          </p:nvPr>
        </p:nvSpPr>
        <p:spPr/>
        <p:txBody>
          <a:bodyPr/>
          <a:lstStyle/>
          <a:p>
            <a:r>
              <a:rPr lang="en-US" dirty="0"/>
              <a:t>GE in 2018: The Parts</a:t>
            </a:r>
          </a:p>
        </p:txBody>
      </p:sp>
      <p:sp>
        <p:nvSpPr>
          <p:cNvPr id="4" name="Footer Placeholder 3">
            <a:extLst>
              <a:ext uri="{FF2B5EF4-FFF2-40B4-BE49-F238E27FC236}">
                <a16:creationId xmlns:a16="http://schemas.microsoft.com/office/drawing/2014/main" id="{6545C5BC-5581-6442-8938-C25D72036347}"/>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70F9D10-867E-7747-B9E2-9654E23FE564}"/>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120</a:t>
            </a:fld>
            <a:endParaRPr lang="en-US" altLang="en-US"/>
          </a:p>
        </p:txBody>
      </p:sp>
      <p:pic>
        <p:nvPicPr>
          <p:cNvPr id="9" name="Content Placeholder 6">
            <a:extLst>
              <a:ext uri="{FF2B5EF4-FFF2-40B4-BE49-F238E27FC236}">
                <a16:creationId xmlns:a16="http://schemas.microsoft.com/office/drawing/2014/main" id="{E408212E-EBD6-E243-B16E-6768645A16F1}"/>
              </a:ext>
            </a:extLst>
          </p:cNvPr>
          <p:cNvPicPr>
            <a:picLocks noGrp="1" noChangeAspect="1"/>
          </p:cNvPicPr>
          <p:nvPr>
            <p:ph sz="quarter" idx="1"/>
          </p:nvPr>
        </p:nvPicPr>
        <p:blipFill>
          <a:blip r:embed="rId3"/>
          <a:stretch>
            <a:fillRect/>
          </a:stretch>
        </p:blipFill>
        <p:spPr>
          <a:xfrm>
            <a:off x="993648" y="2155824"/>
            <a:ext cx="7391400" cy="3482975"/>
          </a:xfrm>
          <a:prstGeom prst="rect">
            <a:avLst/>
          </a:prstGeom>
        </p:spPr>
      </p:pic>
    </p:spTree>
    <p:extLst>
      <p:ext uri="{BB962C8B-B14F-4D97-AF65-F5344CB8AC3E}">
        <p14:creationId xmlns:p14="http://schemas.microsoft.com/office/powerpoint/2010/main" val="7684749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146B-9A48-1A40-9D93-826641F11148}"/>
              </a:ext>
            </a:extLst>
          </p:cNvPr>
          <p:cNvSpPr>
            <a:spLocks noGrp="1"/>
          </p:cNvSpPr>
          <p:nvPr>
            <p:ph type="title"/>
          </p:nvPr>
        </p:nvSpPr>
        <p:spPr/>
        <p:txBody>
          <a:bodyPr/>
          <a:lstStyle/>
          <a:p>
            <a:r>
              <a:rPr lang="en-US" dirty="0"/>
              <a:t>GE: Value of the Parts</a:t>
            </a:r>
          </a:p>
        </p:txBody>
      </p:sp>
      <p:pic>
        <p:nvPicPr>
          <p:cNvPr id="6" name="Content Placeholder 5">
            <a:extLst>
              <a:ext uri="{FF2B5EF4-FFF2-40B4-BE49-F238E27FC236}">
                <a16:creationId xmlns:a16="http://schemas.microsoft.com/office/drawing/2014/main" id="{374E3BE7-C3EC-8A46-AD0A-F9EA502333A0}"/>
              </a:ext>
            </a:extLst>
          </p:cNvPr>
          <p:cNvPicPr>
            <a:picLocks noGrp="1" noChangeAspect="1"/>
          </p:cNvPicPr>
          <p:nvPr>
            <p:ph sz="quarter" idx="1"/>
          </p:nvPr>
        </p:nvPicPr>
        <p:blipFill>
          <a:blip r:embed="rId3"/>
          <a:stretch>
            <a:fillRect/>
          </a:stretch>
        </p:blipFill>
        <p:spPr>
          <a:xfrm>
            <a:off x="412219" y="1676400"/>
            <a:ext cx="8356600" cy="4419600"/>
          </a:xfrm>
          <a:prstGeom prst="rect">
            <a:avLst/>
          </a:prstGeom>
        </p:spPr>
      </p:pic>
      <p:sp>
        <p:nvSpPr>
          <p:cNvPr id="4" name="Footer Placeholder 3">
            <a:extLst>
              <a:ext uri="{FF2B5EF4-FFF2-40B4-BE49-F238E27FC236}">
                <a16:creationId xmlns:a16="http://schemas.microsoft.com/office/drawing/2014/main" id="{309A917E-4324-F441-AD60-2C814CC8AB3A}"/>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3ADFF954-53EA-CB42-A658-FB75D380B05D}"/>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121</a:t>
            </a:fld>
            <a:endParaRPr lang="en-US" altLang="en-US"/>
          </a:p>
        </p:txBody>
      </p:sp>
    </p:spTree>
    <p:extLst>
      <p:ext uri="{BB962C8B-B14F-4D97-AF65-F5344CB8AC3E}">
        <p14:creationId xmlns:p14="http://schemas.microsoft.com/office/powerpoint/2010/main" val="42030710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27CC2-31E3-AA4A-B2B8-A2D94465B1BD}"/>
              </a:ext>
            </a:extLst>
          </p:cNvPr>
          <p:cNvSpPr>
            <a:spLocks noGrp="1"/>
          </p:cNvSpPr>
          <p:nvPr>
            <p:ph type="title"/>
          </p:nvPr>
        </p:nvSpPr>
        <p:spPr/>
        <p:txBody>
          <a:bodyPr/>
          <a:lstStyle/>
          <a:p>
            <a:r>
              <a:rPr lang="en-US" dirty="0"/>
              <a:t>GE: Pricing the Parts</a:t>
            </a:r>
          </a:p>
        </p:txBody>
      </p:sp>
      <p:pic>
        <p:nvPicPr>
          <p:cNvPr id="6" name="Content Placeholder 5">
            <a:extLst>
              <a:ext uri="{FF2B5EF4-FFF2-40B4-BE49-F238E27FC236}">
                <a16:creationId xmlns:a16="http://schemas.microsoft.com/office/drawing/2014/main" id="{A6D9A81E-FD2E-DA4C-AA30-026F0359BD88}"/>
              </a:ext>
            </a:extLst>
          </p:cNvPr>
          <p:cNvPicPr>
            <a:picLocks noGrp="1" noChangeAspect="1"/>
          </p:cNvPicPr>
          <p:nvPr>
            <p:ph sz="quarter" idx="1"/>
          </p:nvPr>
        </p:nvPicPr>
        <p:blipFill>
          <a:blip r:embed="rId2"/>
          <a:stretch>
            <a:fillRect/>
          </a:stretch>
        </p:blipFill>
        <p:spPr>
          <a:xfrm>
            <a:off x="1143000" y="1677227"/>
            <a:ext cx="7623048" cy="4666230"/>
          </a:xfrm>
          <a:prstGeom prst="rect">
            <a:avLst/>
          </a:prstGeom>
        </p:spPr>
      </p:pic>
      <p:sp>
        <p:nvSpPr>
          <p:cNvPr id="4" name="Footer Placeholder 3">
            <a:extLst>
              <a:ext uri="{FF2B5EF4-FFF2-40B4-BE49-F238E27FC236}">
                <a16:creationId xmlns:a16="http://schemas.microsoft.com/office/drawing/2014/main" id="{FCABC04D-CEE8-6D46-A945-0C69570888F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E056472-F3DF-AC4B-BA9F-5130CBE5DD18}"/>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122</a:t>
            </a:fld>
            <a:endParaRPr lang="en-US" altLang="en-US"/>
          </a:p>
        </p:txBody>
      </p:sp>
    </p:spTree>
    <p:extLst>
      <p:ext uri="{BB962C8B-B14F-4D97-AF65-F5344CB8AC3E}">
        <p14:creationId xmlns:p14="http://schemas.microsoft.com/office/powerpoint/2010/main" val="38488212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Private Company Valuation</a:t>
            </a:r>
          </a:p>
        </p:txBody>
      </p:sp>
      <p:sp>
        <p:nvSpPr>
          <p:cNvPr id="25907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5907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2000">
              <a:solidFill>
                <a:srgbClr val="FFFFFF"/>
              </a:solidFill>
            </a:endParaRPr>
          </a:p>
        </p:txBody>
      </p:sp>
      <p:sp>
        <p:nvSpPr>
          <p:cNvPr id="25907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590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98CFAAD-977B-9940-988E-A974911245D7}" type="slidenum">
              <a:rPr lang="en-US" altLang="en-US" sz="1400">
                <a:solidFill>
                  <a:schemeClr val="tx2"/>
                </a:solidFill>
              </a:rPr>
              <a:pPr/>
              <a:t>123</a:t>
            </a:fld>
            <a:endParaRPr lang="en-US" altLang="en-US" sz="1400">
              <a:solidFill>
                <a:schemeClr val="tx2"/>
              </a:solidFill>
            </a:endParaRPr>
          </a:p>
        </p:txBody>
      </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Process of Valuing Private Companies</a:t>
            </a:r>
          </a:p>
        </p:txBody>
      </p:sp>
      <p:sp>
        <p:nvSpPr>
          <p:cNvPr id="200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process of valuing private companies is not different from the process of valuing public companies. You estimate cash flows, attach a discount rate based upon the riskiness of the cash flows and compute a present value. As with public companies, you can either value</a:t>
            </a:r>
          </a:p>
          <a:p>
            <a:pPr lvl="1" eaLnBrk="1" hangingPunct="1">
              <a:lnSpc>
                <a:spcPct val="80000"/>
              </a:lnSpc>
            </a:pPr>
            <a:r>
              <a:rPr lang="en-US" altLang="en-US" sz="2000">
                <a:ea typeface="ＭＳ Ｐゴシック" charset="-128"/>
              </a:rPr>
              <a:t>The entire business, by discounting cash flows to the firm at the cost of capital.</a:t>
            </a:r>
          </a:p>
          <a:p>
            <a:pPr lvl="1" eaLnBrk="1" hangingPunct="1">
              <a:lnSpc>
                <a:spcPct val="80000"/>
              </a:lnSpc>
            </a:pPr>
            <a:r>
              <a:rPr lang="en-US" altLang="en-US" sz="2000">
                <a:ea typeface="ＭＳ Ｐゴシック" charset="-128"/>
              </a:rPr>
              <a:t>The equity in the business, by discounting cashflows to equity at the cost of equity.</a:t>
            </a:r>
          </a:p>
          <a:p>
            <a:pPr eaLnBrk="1" hangingPunct="1">
              <a:lnSpc>
                <a:spcPct val="80000"/>
              </a:lnSpc>
            </a:pPr>
            <a:r>
              <a:rPr lang="en-US" altLang="en-US" sz="2400">
                <a:ea typeface="ＭＳ Ｐゴシック" charset="-128"/>
              </a:rPr>
              <a:t>When valuing private companies, you face two standard problems:</a:t>
            </a:r>
          </a:p>
          <a:p>
            <a:pPr lvl="1" eaLnBrk="1" hangingPunct="1">
              <a:lnSpc>
                <a:spcPct val="80000"/>
              </a:lnSpc>
            </a:pPr>
            <a:r>
              <a:rPr lang="en-US" altLang="en-US" sz="2000">
                <a:ea typeface="ＭＳ Ｐゴシック" charset="-128"/>
              </a:rPr>
              <a:t>There is not market value for either debt or equity</a:t>
            </a:r>
          </a:p>
          <a:p>
            <a:pPr lvl="1" eaLnBrk="1" hangingPunct="1">
              <a:lnSpc>
                <a:spcPct val="80000"/>
              </a:lnSpc>
            </a:pPr>
            <a:r>
              <a:rPr lang="en-US" altLang="en-US" sz="2000">
                <a:ea typeface="ＭＳ Ｐゴシック" charset="-128"/>
              </a:rPr>
              <a:t>The financial statements for private firms are likely to go back fewer years, have less detail and have more holes in them.</a:t>
            </a:r>
          </a:p>
        </p:txBody>
      </p:sp>
      <p:sp>
        <p:nvSpPr>
          <p:cNvPr id="261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8914CA-B793-354F-BCA7-18B6056A9BBF}" type="slidenum">
              <a:rPr lang="en-US" altLang="en-US" sz="1200">
                <a:solidFill>
                  <a:srgbClr val="FFFFFF"/>
                </a:solidFill>
              </a:rPr>
              <a:pPr>
                <a:lnSpc>
                  <a:spcPct val="80000"/>
                </a:lnSpc>
              </a:pPr>
              <a:t>124</a:t>
            </a:fld>
            <a:endParaRPr lang="en-US" altLang="en-US" sz="1200">
              <a:solidFill>
                <a:srgbClr val="FFFFFF"/>
              </a:solidFill>
            </a:endParaRP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1. No Market Value?</a:t>
            </a:r>
          </a:p>
        </p:txBody>
      </p:sp>
      <p:sp>
        <p:nvSpPr>
          <p:cNvPr id="20275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a:ea typeface="+mn-ea"/>
                <a:cs typeface="+mn-cs"/>
              </a:rPr>
              <a:t>Market values as inputs</a:t>
            </a:r>
            <a:r>
              <a:rPr lang="en-US" dirty="0">
                <a:ea typeface="+mn-ea"/>
                <a:cs typeface="+mn-cs"/>
              </a:rPr>
              <a:t>: Since neither the debt nor equity of a private business is traded, any inputs that require them cannot be estimated.</a:t>
            </a:r>
          </a:p>
          <a:p>
            <a:pPr marL="822960" lvl="1" indent="-457200" eaLnBrk="1" fontAlgn="auto" hangingPunct="1">
              <a:spcAft>
                <a:spcPts val="0"/>
              </a:spcAft>
              <a:buFont typeface="+mj-lt"/>
              <a:buAutoNum type="arabicPeriod"/>
              <a:defRPr/>
            </a:pPr>
            <a:r>
              <a:rPr lang="en-US" dirty="0">
                <a:ea typeface="+mn-ea"/>
              </a:rPr>
              <a:t>Debt ratios for going from unlevered to levered betas and for computing cost of capital.</a:t>
            </a:r>
          </a:p>
          <a:p>
            <a:pPr marL="822960" lvl="1" indent="-457200" eaLnBrk="1" fontAlgn="auto" hangingPunct="1">
              <a:spcAft>
                <a:spcPts val="0"/>
              </a:spcAft>
              <a:buFont typeface="+mj-lt"/>
              <a:buAutoNum type="arabicPeriod"/>
              <a:defRPr/>
            </a:pPr>
            <a:r>
              <a:rPr lang="en-US" dirty="0">
                <a:ea typeface="+mn-ea"/>
              </a:rPr>
              <a:t>Market prices to compute the value of options and warrants granted to employees.</a:t>
            </a:r>
          </a:p>
          <a:p>
            <a:pPr marL="320040" indent="-320040" eaLnBrk="1" fontAlgn="auto" hangingPunct="1">
              <a:spcAft>
                <a:spcPts val="0"/>
              </a:spcAft>
              <a:buFont typeface="Wingdings"/>
              <a:buChar char=""/>
              <a:defRPr/>
            </a:pPr>
            <a:r>
              <a:rPr lang="en-US" u="sng" dirty="0">
                <a:ea typeface="+mn-ea"/>
                <a:cs typeface="+mn-cs"/>
              </a:rPr>
              <a:t>Market value as output</a:t>
            </a:r>
            <a:r>
              <a:rPr lang="en-US" dirty="0">
                <a:ea typeface="+mn-ea"/>
                <a:cs typeface="+mn-cs"/>
              </a:rPr>
              <a:t>: When valuing publicly traded firms, the market value operates as a measure of reasonableness. In private company valuation, the value stands alone.</a:t>
            </a:r>
          </a:p>
          <a:p>
            <a:pPr marL="320040" indent="-320040" eaLnBrk="1" fontAlgn="auto" hangingPunct="1">
              <a:spcAft>
                <a:spcPts val="0"/>
              </a:spcAft>
              <a:buFont typeface="Wingdings"/>
              <a:buChar char=""/>
              <a:defRPr/>
            </a:pPr>
            <a:r>
              <a:rPr lang="en-US" u="sng" dirty="0">
                <a:ea typeface="+mn-ea"/>
                <a:cs typeface="+mn-cs"/>
              </a:rPr>
              <a:t>Market price based risk measures</a:t>
            </a:r>
            <a:r>
              <a:rPr lang="en-US" dirty="0">
                <a:ea typeface="+mn-ea"/>
                <a:cs typeface="+mn-cs"/>
              </a:rPr>
              <a:t>, such as beta and bond ratings, will not be available for private businesses. </a:t>
            </a:r>
          </a:p>
        </p:txBody>
      </p:sp>
      <p:sp>
        <p:nvSpPr>
          <p:cNvPr id="263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067BD7-75A3-A04A-BD23-2D163648A541}" type="slidenum">
              <a:rPr lang="en-US" altLang="en-US" sz="1200">
                <a:solidFill>
                  <a:srgbClr val="FFFFFF"/>
                </a:solidFill>
              </a:rPr>
              <a:pPr>
                <a:lnSpc>
                  <a:spcPct val="80000"/>
                </a:lnSpc>
              </a:pPr>
              <a:t>125</a:t>
            </a:fld>
            <a:endParaRPr lang="en-US" altLang="en-US" sz="1200">
              <a:solidFill>
                <a:srgbClr val="FFFFFF"/>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Cash Flow Estimation Issues</a:t>
            </a:r>
          </a:p>
        </p:txBody>
      </p:sp>
      <p:sp>
        <p:nvSpPr>
          <p:cNvPr id="2048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Shorter history</a:t>
            </a:r>
            <a:r>
              <a:rPr lang="en-US" altLang="en-US" sz="2400">
                <a:ea typeface="ＭＳ Ｐゴシック" charset="-128"/>
              </a:rPr>
              <a:t>: Private firms often have been around for much shorter time periods than most publicly traded firms. There is therefore less historical information available on them.</a:t>
            </a:r>
          </a:p>
          <a:p>
            <a:pPr eaLnBrk="1" hangingPunct="1">
              <a:lnSpc>
                <a:spcPct val="80000"/>
              </a:lnSpc>
            </a:pPr>
            <a:r>
              <a:rPr lang="en-US" altLang="en-US" sz="2400" u="sng">
                <a:ea typeface="ＭＳ Ｐゴシック" charset="-128"/>
              </a:rPr>
              <a:t>Different Accounting Standards</a:t>
            </a:r>
            <a:r>
              <a:rPr lang="en-US" altLang="en-US" sz="2400">
                <a:ea typeface="ＭＳ Ｐゴシック" charset="-128"/>
              </a:rPr>
              <a:t>: The accounting statements for private firms are often based upon different accounting standards than public firms, which operate under much tighter constraints on what to report and when to report.</a:t>
            </a:r>
          </a:p>
          <a:p>
            <a:pPr eaLnBrk="1" hangingPunct="1">
              <a:lnSpc>
                <a:spcPct val="80000"/>
              </a:lnSpc>
            </a:pPr>
            <a:r>
              <a:rPr lang="en-US" altLang="en-US" sz="2400" u="sng">
                <a:ea typeface="ＭＳ Ｐゴシック" charset="-128"/>
              </a:rPr>
              <a:t>Intermingling of personal and business expenses</a:t>
            </a:r>
            <a:r>
              <a:rPr lang="en-US" altLang="en-US" sz="2400">
                <a:ea typeface="ＭＳ Ｐゴシック" charset="-128"/>
              </a:rPr>
              <a:t>: In the case of private firms, some personal expenses may be reported as business expenses.</a:t>
            </a:r>
          </a:p>
          <a:p>
            <a:pPr eaLnBrk="1" hangingPunct="1">
              <a:lnSpc>
                <a:spcPct val="80000"/>
              </a:lnSpc>
            </a:pPr>
            <a:r>
              <a:rPr lang="en-US" altLang="en-US" sz="2400" u="sng">
                <a:ea typeface="ＭＳ Ｐゴシック" charset="-128"/>
              </a:rPr>
              <a:t>Separating </a:t>
            </a:r>
            <a:r>
              <a:rPr lang="ja-JP" altLang="en-US" sz="2400" u="sng">
                <a:ea typeface="ＭＳ Ｐゴシック" charset="-128"/>
              </a:rPr>
              <a:t>“</a:t>
            </a:r>
            <a:r>
              <a:rPr lang="en-US" altLang="ja-JP" sz="2400" u="sng">
                <a:ea typeface="ＭＳ Ｐゴシック" charset="-128"/>
              </a:rPr>
              <a:t>Salaries</a:t>
            </a:r>
            <a:r>
              <a:rPr lang="ja-JP" altLang="en-US" sz="2400" u="sng">
                <a:ea typeface="ＭＳ Ｐゴシック" charset="-128"/>
              </a:rPr>
              <a:t>”</a:t>
            </a:r>
            <a:r>
              <a:rPr lang="en-US" altLang="ja-JP" sz="2400" u="sng">
                <a:ea typeface="ＭＳ Ｐゴシック" charset="-128"/>
              </a:rPr>
              <a:t> from </a:t>
            </a:r>
            <a:r>
              <a:rPr lang="ja-JP" altLang="en-US" sz="2400" u="sng">
                <a:ea typeface="ＭＳ Ｐゴシック" charset="-128"/>
              </a:rPr>
              <a:t>“</a:t>
            </a:r>
            <a:r>
              <a:rPr lang="en-US" altLang="ja-JP" sz="2400" u="sng">
                <a:ea typeface="ＭＳ Ｐゴシック" charset="-128"/>
              </a:rPr>
              <a:t>Dividends</a:t>
            </a:r>
            <a:r>
              <a:rPr lang="ja-JP" altLang="en-US" sz="2400" u="sng">
                <a:ea typeface="ＭＳ Ｐゴシック" charset="-128"/>
              </a:rPr>
              <a:t>”</a:t>
            </a:r>
            <a:r>
              <a:rPr lang="en-US" altLang="ja-JP" sz="2400">
                <a:ea typeface="ＭＳ Ｐゴシック" charset="-128"/>
              </a:rPr>
              <a:t>: It is difficult to tell where salaries end and dividends begin in a private firm, since they both end up with the owner.</a:t>
            </a:r>
          </a:p>
          <a:p>
            <a:pPr eaLnBrk="1" hangingPunct="1">
              <a:lnSpc>
                <a:spcPct val="80000"/>
              </a:lnSpc>
            </a:pPr>
            <a:endParaRPr lang="en-US" altLang="en-US" sz="2400">
              <a:ea typeface="ＭＳ Ｐゴシック" charset="-128"/>
            </a:endParaRPr>
          </a:p>
        </p:txBody>
      </p:sp>
      <p:sp>
        <p:nvSpPr>
          <p:cNvPr id="265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C3E170-7329-3C47-86F1-5269E80D4268}" type="slidenum">
              <a:rPr lang="en-US" altLang="en-US" sz="1200">
                <a:solidFill>
                  <a:srgbClr val="FFFFFF"/>
                </a:solidFill>
              </a:rPr>
              <a:pPr>
                <a:lnSpc>
                  <a:spcPct val="80000"/>
                </a:lnSpc>
              </a:pPr>
              <a:t>126</a:t>
            </a:fld>
            <a:endParaRPr lang="en-US" altLang="en-US" sz="1200">
              <a:solidFill>
                <a:srgbClr val="FFFFFF"/>
              </a:solidFil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Private Company Valuation: Motive matters..</a:t>
            </a:r>
          </a:p>
        </p:txBody>
      </p:sp>
      <p:sp>
        <p:nvSpPr>
          <p:cNvPr id="2068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You can value a private company for </a:t>
            </a:r>
          </a:p>
          <a:p>
            <a:pPr lvl="1" eaLnBrk="1" hangingPunct="1">
              <a:lnSpc>
                <a:spcPct val="80000"/>
              </a:lnSpc>
            </a:pPr>
            <a:r>
              <a:rPr lang="ja-JP" altLang="en-US" sz="2000">
                <a:ea typeface="ＭＳ Ｐゴシック" charset="-128"/>
              </a:rPr>
              <a:t>‘</a:t>
            </a:r>
            <a:r>
              <a:rPr lang="en-US" altLang="ja-JP" sz="2000">
                <a:ea typeface="ＭＳ Ｐゴシック" charset="-128"/>
              </a:rPr>
              <a:t>Show</a:t>
            </a:r>
            <a:r>
              <a:rPr lang="ja-JP" altLang="en-US" sz="2000">
                <a:ea typeface="ＭＳ Ｐゴシック" charset="-128"/>
              </a:rPr>
              <a:t>’</a:t>
            </a:r>
            <a:r>
              <a:rPr lang="en-US" altLang="ja-JP" sz="2000">
                <a:ea typeface="ＭＳ Ｐゴシック" charset="-128"/>
              </a:rPr>
              <a:t> valuations</a:t>
            </a:r>
          </a:p>
          <a:p>
            <a:pPr lvl="2" eaLnBrk="1" hangingPunct="1">
              <a:lnSpc>
                <a:spcPct val="80000"/>
              </a:lnSpc>
            </a:pPr>
            <a:r>
              <a:rPr lang="en-US" altLang="en-US" sz="2000">
                <a:ea typeface="ＭＳ Ｐゴシック" charset="-128"/>
              </a:rPr>
              <a:t>Curiosity: How much is my business really worth?</a:t>
            </a:r>
          </a:p>
          <a:p>
            <a:pPr lvl="2" eaLnBrk="1" hangingPunct="1">
              <a:lnSpc>
                <a:spcPct val="80000"/>
              </a:lnSpc>
            </a:pPr>
            <a:r>
              <a:rPr lang="en-US" altLang="en-US" sz="2000">
                <a:ea typeface="ＭＳ Ｐゴシック" charset="-128"/>
              </a:rPr>
              <a:t>Legal purposes: Estate tax and divorce court</a:t>
            </a:r>
          </a:p>
          <a:p>
            <a:pPr lvl="1" eaLnBrk="1" hangingPunct="1">
              <a:lnSpc>
                <a:spcPct val="80000"/>
              </a:lnSpc>
            </a:pPr>
            <a:r>
              <a:rPr lang="en-US" altLang="en-US" sz="2000">
                <a:ea typeface="ＭＳ Ｐゴシック" charset="-128"/>
              </a:rPr>
              <a:t>Transaction valuations</a:t>
            </a:r>
          </a:p>
          <a:p>
            <a:pPr lvl="2" eaLnBrk="1" hangingPunct="1">
              <a:lnSpc>
                <a:spcPct val="80000"/>
              </a:lnSpc>
            </a:pPr>
            <a:r>
              <a:rPr lang="en-US" altLang="en-US" sz="2000">
                <a:ea typeface="ＭＳ Ｐゴシック" charset="-128"/>
              </a:rPr>
              <a:t>Sale or prospective sale to another individual or private entity. </a:t>
            </a:r>
          </a:p>
          <a:p>
            <a:pPr lvl="2" eaLnBrk="1" hangingPunct="1">
              <a:lnSpc>
                <a:spcPct val="80000"/>
              </a:lnSpc>
            </a:pPr>
            <a:r>
              <a:rPr lang="en-US" altLang="en-US" sz="2000">
                <a:ea typeface="ＭＳ Ｐゴシック" charset="-128"/>
              </a:rPr>
              <a:t>Sale of one partner</a:t>
            </a:r>
            <a:r>
              <a:rPr lang="ja-JP" altLang="en-US" sz="2000">
                <a:ea typeface="ＭＳ Ｐゴシック" charset="-128"/>
              </a:rPr>
              <a:t>’</a:t>
            </a:r>
            <a:r>
              <a:rPr lang="en-US" altLang="ja-JP" sz="2000">
                <a:ea typeface="ＭＳ Ｐゴシック" charset="-128"/>
              </a:rPr>
              <a:t>s interest to another</a:t>
            </a:r>
          </a:p>
          <a:p>
            <a:pPr lvl="2" eaLnBrk="1" hangingPunct="1">
              <a:lnSpc>
                <a:spcPct val="80000"/>
              </a:lnSpc>
            </a:pPr>
            <a:r>
              <a:rPr lang="en-US" altLang="en-US" sz="2000">
                <a:ea typeface="ＭＳ Ｐゴシック" charset="-128"/>
              </a:rPr>
              <a:t>Sale to a publicly traded firm</a:t>
            </a:r>
          </a:p>
          <a:p>
            <a:pPr lvl="1" eaLnBrk="1" hangingPunct="1">
              <a:lnSpc>
                <a:spcPct val="80000"/>
              </a:lnSpc>
            </a:pPr>
            <a:r>
              <a:rPr lang="en-US" altLang="en-US" sz="2000">
                <a:ea typeface="ＭＳ Ｐゴシック" charset="-128"/>
              </a:rPr>
              <a:t>As prelude to setting the offering price in an initial public offering</a:t>
            </a:r>
          </a:p>
          <a:p>
            <a:pPr eaLnBrk="1" hangingPunct="1">
              <a:lnSpc>
                <a:spcPct val="80000"/>
              </a:lnSpc>
            </a:pPr>
            <a:r>
              <a:rPr lang="en-US" altLang="en-US" sz="2400">
                <a:ea typeface="ＭＳ Ｐゴシック" charset="-128"/>
              </a:rPr>
              <a:t>You can value a division or divisions of a publicly traded firm</a:t>
            </a:r>
          </a:p>
          <a:p>
            <a:pPr lvl="1" eaLnBrk="1" hangingPunct="1">
              <a:lnSpc>
                <a:spcPct val="80000"/>
              </a:lnSpc>
            </a:pPr>
            <a:r>
              <a:rPr lang="en-US" altLang="en-US" sz="2000">
                <a:ea typeface="ＭＳ Ｐゴシック" charset="-128"/>
              </a:rPr>
              <a:t>As prelude to a spin off</a:t>
            </a:r>
          </a:p>
          <a:p>
            <a:pPr lvl="1" eaLnBrk="1" hangingPunct="1">
              <a:lnSpc>
                <a:spcPct val="80000"/>
              </a:lnSpc>
            </a:pPr>
            <a:r>
              <a:rPr lang="en-US" altLang="en-US" sz="2000">
                <a:ea typeface="ＭＳ Ｐゴシック" charset="-128"/>
              </a:rPr>
              <a:t>For sale to another entity </a:t>
            </a:r>
          </a:p>
          <a:p>
            <a:pPr lvl="1" eaLnBrk="1" hangingPunct="1">
              <a:lnSpc>
                <a:spcPct val="80000"/>
              </a:lnSpc>
            </a:pPr>
            <a:r>
              <a:rPr lang="en-US" altLang="en-US" sz="2000">
                <a:ea typeface="ＭＳ Ｐゴシック" charset="-128"/>
              </a:rPr>
              <a:t>To do a sum-of-the-parts valuation to determine whether a firm will be worth more broken up or if it is being efficiently run.</a:t>
            </a:r>
          </a:p>
        </p:txBody>
      </p:sp>
      <p:sp>
        <p:nvSpPr>
          <p:cNvPr id="267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565EC3-4168-2C45-AC76-8F9E581385F9}" type="slidenum">
              <a:rPr lang="en-US" altLang="en-US" sz="1200">
                <a:solidFill>
                  <a:srgbClr val="FFFFFF"/>
                </a:solidFill>
              </a:rPr>
              <a:pPr>
                <a:lnSpc>
                  <a:spcPct val="80000"/>
                </a:lnSpc>
              </a:pPr>
              <a:t>127</a:t>
            </a:fld>
            <a:endParaRPr lang="en-US" altLang="en-US" sz="1200">
              <a:solidFill>
                <a:srgbClr val="FFFFFF"/>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Private company valuations: Four broad scenarios</a:t>
            </a:r>
          </a:p>
        </p:txBody>
      </p:sp>
      <p:sp>
        <p:nvSpPr>
          <p:cNvPr id="208898" name="Content Placeholder 2"/>
          <p:cNvSpPr>
            <a:spLocks noGrp="1"/>
          </p:cNvSpPr>
          <p:nvPr>
            <p:ph sz="quarter" idx="1"/>
          </p:nvPr>
        </p:nvSpPr>
        <p:spPr>
          <a:xfrm>
            <a:off x="612775" y="1600200"/>
            <a:ext cx="8153400" cy="4495800"/>
          </a:xfrm>
        </p:spPr>
        <p:txBody>
          <a:bodyPr>
            <a:normAutofit lnSpcReduction="10000"/>
          </a:bodyPr>
          <a:lstStyle/>
          <a:p>
            <a:pPr marL="514350" indent="-514350" eaLnBrk="1" fontAlgn="auto" hangingPunct="1">
              <a:spcAft>
                <a:spcPts val="0"/>
              </a:spcAft>
              <a:buFont typeface="+mj-lt"/>
              <a:buAutoNum type="arabicPeriod"/>
              <a:defRPr/>
            </a:pPr>
            <a:r>
              <a:rPr lang="en-US" u="sng" dirty="0">
                <a:ea typeface="+mn-ea"/>
                <a:cs typeface="+mn-cs"/>
              </a:rPr>
              <a:t>Private to private transactions</a:t>
            </a:r>
            <a:r>
              <a:rPr lang="en-US" dirty="0">
                <a:ea typeface="+mn-ea"/>
                <a:cs typeface="+mn-cs"/>
              </a:rPr>
              <a:t>: You can value a private business for sale by one individual to another.</a:t>
            </a:r>
          </a:p>
          <a:p>
            <a:pPr marL="514350" indent="-514350" eaLnBrk="1" fontAlgn="auto" hangingPunct="1">
              <a:spcAft>
                <a:spcPts val="0"/>
              </a:spcAft>
              <a:buFont typeface="+mj-lt"/>
              <a:buAutoNum type="arabicPeriod"/>
              <a:defRPr/>
            </a:pPr>
            <a:r>
              <a:rPr lang="en-US" u="sng" dirty="0">
                <a:ea typeface="+mn-ea"/>
                <a:cs typeface="+mn-cs"/>
              </a:rPr>
              <a:t>Private to public transactions</a:t>
            </a:r>
            <a:r>
              <a:rPr lang="en-US" dirty="0">
                <a:ea typeface="+mn-ea"/>
                <a:cs typeface="+mn-cs"/>
              </a:rPr>
              <a:t>: You can value a private firm for sale to a publicly traded firm. </a:t>
            </a:r>
          </a:p>
          <a:p>
            <a:pPr marL="514350" indent="-514350" eaLnBrk="1" fontAlgn="auto" hangingPunct="1">
              <a:spcAft>
                <a:spcPts val="0"/>
              </a:spcAft>
              <a:buFont typeface="+mj-lt"/>
              <a:buAutoNum type="arabicPeriod"/>
              <a:defRPr/>
            </a:pPr>
            <a:r>
              <a:rPr lang="en-US" u="sng" dirty="0">
                <a:ea typeface="+mn-ea"/>
                <a:cs typeface="+mn-cs"/>
              </a:rPr>
              <a:t>Private to IPO</a:t>
            </a:r>
            <a:r>
              <a:rPr lang="en-US" dirty="0">
                <a:ea typeface="+mn-ea"/>
                <a:cs typeface="+mn-cs"/>
              </a:rPr>
              <a:t>: You can value a private firm for an initial public offering.  </a:t>
            </a:r>
          </a:p>
          <a:p>
            <a:pPr marL="514350" indent="-514350" eaLnBrk="1" fontAlgn="auto" hangingPunct="1">
              <a:spcAft>
                <a:spcPts val="0"/>
              </a:spcAft>
              <a:buFont typeface="+mj-lt"/>
              <a:buAutoNum type="arabicPeriod"/>
              <a:defRPr/>
            </a:pPr>
            <a:r>
              <a:rPr lang="en-US" u="sng" dirty="0">
                <a:ea typeface="+mn-ea"/>
                <a:cs typeface="+mn-cs"/>
              </a:rPr>
              <a:t>Private to VC to Public</a:t>
            </a:r>
            <a:r>
              <a:rPr lang="en-US" dirty="0">
                <a:ea typeface="+mn-ea"/>
                <a:cs typeface="+mn-cs"/>
              </a:rPr>
              <a:t>: You can value a private firm that is expected to raise venture capital along the way on its path to going public.</a:t>
            </a:r>
          </a:p>
        </p:txBody>
      </p:sp>
      <p:sp>
        <p:nvSpPr>
          <p:cNvPr id="269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C852BDC-76F8-714A-A043-E26A3134DC35}" type="slidenum">
              <a:rPr lang="en-US" altLang="en-US" sz="1200">
                <a:solidFill>
                  <a:srgbClr val="FFFFFF"/>
                </a:solidFill>
              </a:rPr>
              <a:pPr>
                <a:lnSpc>
                  <a:spcPct val="80000"/>
                </a:lnSpc>
              </a:pPr>
              <a:t>128</a:t>
            </a:fld>
            <a:endParaRPr lang="en-US" altLang="en-US" sz="1200">
              <a:solidFill>
                <a:srgbClr val="FFFFFF"/>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Private to Private transaction</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In private-to-private transactions, a private business is sold by one individual to another.  There are three key issues that we need to confront in such transactions:</a:t>
            </a:r>
          </a:p>
          <a:p>
            <a:pPr lvl="1" indent="-319088" eaLnBrk="1" hangingPunct="1">
              <a:lnSpc>
                <a:spcPct val="80000"/>
              </a:lnSpc>
              <a:buFont typeface="Wingdings" charset="2"/>
              <a:buChar char=""/>
            </a:pPr>
            <a:r>
              <a:rPr lang="en-US" altLang="en-US" sz="2200" u="sng" dirty="0">
                <a:ea typeface="ＭＳ Ｐゴシック" charset="-128"/>
              </a:rPr>
              <a:t>Neither the buyer nor the seller is diversified</a:t>
            </a:r>
            <a:r>
              <a:rPr lang="en-US" altLang="en-US" sz="2200" dirty="0">
                <a:ea typeface="ＭＳ Ｐゴシック" charset="-128"/>
              </a:rPr>
              <a:t>. Consequently, risk and return models that focus on just the risk that cannot be diversified away will seriously under estimate the discount rates.</a:t>
            </a:r>
          </a:p>
          <a:p>
            <a:pPr lvl="1" indent="-319088" eaLnBrk="1" hangingPunct="1">
              <a:lnSpc>
                <a:spcPct val="80000"/>
              </a:lnSpc>
              <a:buFont typeface="Wingdings" charset="2"/>
              <a:buChar char=""/>
            </a:pPr>
            <a:r>
              <a:rPr lang="en-US" altLang="en-US" sz="2200" u="sng" dirty="0">
                <a:ea typeface="ＭＳ Ｐゴシック" charset="-128"/>
              </a:rPr>
              <a:t>The investment is illiquid</a:t>
            </a:r>
            <a:r>
              <a:rPr lang="en-US" altLang="en-US" sz="2200" dirty="0">
                <a:ea typeface="ＭＳ Ｐゴシック" charset="-128"/>
              </a:rPr>
              <a:t>. Consequently, the buyer of the business will have to factor in an </a:t>
            </a:r>
            <a:r>
              <a:rPr lang="ja-JP" altLang="en-US" sz="2200">
                <a:ea typeface="ＭＳ Ｐゴシック" charset="-128"/>
              </a:rPr>
              <a:t>“</a:t>
            </a:r>
            <a:r>
              <a:rPr lang="en-US" altLang="ja-JP" sz="2200" dirty="0">
                <a:ea typeface="ＭＳ Ｐゴシック" charset="-128"/>
              </a:rPr>
              <a:t>illiquidity discount</a:t>
            </a:r>
            <a:r>
              <a:rPr lang="ja-JP" altLang="en-US" sz="2200">
                <a:ea typeface="ＭＳ Ｐゴシック" charset="-128"/>
              </a:rPr>
              <a:t>”</a:t>
            </a:r>
            <a:r>
              <a:rPr lang="en-US" altLang="ja-JP" sz="2200" dirty="0">
                <a:ea typeface="ＭＳ Ｐゴシック" charset="-128"/>
              </a:rPr>
              <a:t> to estimate the value of the business.</a:t>
            </a:r>
          </a:p>
          <a:p>
            <a:pPr lvl="1" indent="-319088" eaLnBrk="1" hangingPunct="1">
              <a:lnSpc>
                <a:spcPct val="80000"/>
              </a:lnSpc>
              <a:buFont typeface="Wingdings" charset="2"/>
              <a:buChar char=""/>
            </a:pPr>
            <a:r>
              <a:rPr lang="en-US" altLang="en-US" sz="2200" u="sng" dirty="0">
                <a:ea typeface="ＭＳ Ｐゴシック" charset="-128"/>
              </a:rPr>
              <a:t>Key person value</a:t>
            </a:r>
            <a:r>
              <a:rPr lang="en-US" altLang="en-US" sz="2200" dirty="0">
                <a:ea typeface="ＭＳ Ｐゴシック" charset="-128"/>
              </a:rPr>
              <a:t>: There may be a significant personal component to the value. In other words, the revenues and operating profit of the business reflect not just the potential of the business but the presence of the current owner.</a:t>
            </a:r>
          </a:p>
          <a:p>
            <a:pPr eaLnBrk="1" hangingPunct="1">
              <a:lnSpc>
                <a:spcPct val="80000"/>
              </a:lnSpc>
            </a:pPr>
            <a:endParaRPr lang="en-US" altLang="en-US" sz="2600" dirty="0">
              <a:ea typeface="ＭＳ Ｐゴシック" charset="-128"/>
            </a:endParaRPr>
          </a:p>
          <a:p>
            <a:pPr eaLnBrk="1" hangingPunct="1">
              <a:lnSpc>
                <a:spcPct val="80000"/>
              </a:lnSpc>
            </a:pPr>
            <a:endParaRPr lang="en-US" altLang="en-US" sz="2600" dirty="0">
              <a:ea typeface="ＭＳ Ｐゴシック" charset="-128"/>
            </a:endParaRPr>
          </a:p>
        </p:txBody>
      </p:sp>
      <p:sp>
        <p:nvSpPr>
          <p:cNvPr id="271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90F9B7-D28A-C547-B0CD-E5F93EB9E708}" type="slidenum">
              <a:rPr lang="en-US" altLang="en-US" sz="1200">
                <a:solidFill>
                  <a:srgbClr val="FFFFFF"/>
                </a:solidFill>
              </a:rPr>
              <a:pPr>
                <a:lnSpc>
                  <a:spcPct val="80000"/>
                </a:lnSpc>
              </a:pPr>
              <a:t>129</a:t>
            </a:fld>
            <a:endParaRPr lang="en-US" altLang="en-US" sz="1200">
              <a:solidFill>
                <a:srgbClr val="FFFFFF"/>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example: Valuing a restaurant</a:t>
            </a:r>
          </a:p>
        </p:txBody>
      </p:sp>
      <p:sp>
        <p:nvSpPr>
          <p:cNvPr id="2129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Assume that you have been asked to value an upscale French restaurant for sale by the owner (who also happens to be the chef). Both the restaurant and the chef are well regarded, and business has been good for the last 3 years.</a:t>
            </a:r>
          </a:p>
          <a:p>
            <a:pPr lvl="1" eaLnBrk="1" hangingPunct="1">
              <a:lnSpc>
                <a:spcPct val="80000"/>
              </a:lnSpc>
            </a:pPr>
            <a:r>
              <a:rPr lang="en-US" altLang="en-US" sz="2000" dirty="0">
                <a:ea typeface="ＭＳ Ｐゴシック" charset="-128"/>
              </a:rPr>
              <a:t>The potential buyer is a former investment banker, who tired of the rat race, has decide to cash out all of his savings and use the entire amount to invest in the restaurant.</a:t>
            </a:r>
          </a:p>
          <a:p>
            <a:pPr lvl="1" eaLnBrk="1" hangingPunct="1">
              <a:lnSpc>
                <a:spcPct val="80000"/>
              </a:lnSpc>
            </a:pPr>
            <a:r>
              <a:rPr lang="en-US" altLang="en-US" sz="2000" dirty="0">
                <a:ea typeface="ＭＳ Ｐゴシック" charset="-128"/>
              </a:rPr>
              <a:t>You have access to the financial statements for the last 3 years for the restaurant. In the most recent year, the restaurant reported $ 1.2 million in revenues and $ 400,000 in pre-tax operating profit . </a:t>
            </a:r>
          </a:p>
          <a:p>
            <a:pPr lvl="1" eaLnBrk="1" hangingPunct="1">
              <a:lnSpc>
                <a:spcPct val="80000"/>
              </a:lnSpc>
            </a:pPr>
            <a:r>
              <a:rPr lang="en-US" altLang="en-US" sz="2000" dirty="0">
                <a:ea typeface="ＭＳ Ｐゴシック" charset="-128"/>
              </a:rPr>
              <a:t>While the firm has no conventional debt outstanding, it has a lease commitment of $120,000 each year for the next 12 years.</a:t>
            </a:r>
          </a:p>
        </p:txBody>
      </p:sp>
      <p:sp>
        <p:nvSpPr>
          <p:cNvPr id="2734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6C6231-4BD4-C74E-BA98-9B080FC785A6}" type="slidenum">
              <a:rPr lang="en-US" altLang="en-US" sz="1200">
                <a:solidFill>
                  <a:srgbClr val="FFFFFF"/>
                </a:solidFill>
              </a:rPr>
              <a:pPr>
                <a:lnSpc>
                  <a:spcPct val="80000"/>
                </a:lnSpc>
              </a:pPr>
              <a:t>130</a:t>
            </a:fld>
            <a:endParaRPr lang="en-US" altLang="en-US" sz="1200">
              <a:solidFill>
                <a:srgbClr val="FFFFFF"/>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Past income statements…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284913322"/>
              </p:ext>
            </p:extLst>
          </p:nvPr>
        </p:nvGraphicFramePr>
        <p:xfrm>
          <a:off x="612775" y="1600200"/>
          <a:ext cx="7921625" cy="2989267"/>
        </p:xfrm>
        <a:graphic>
          <a:graphicData uri="http://schemas.openxmlformats.org/drawingml/2006/table">
            <a:tbl>
              <a:tblPr/>
              <a:tblGrid>
                <a:gridCol w="2122488">
                  <a:extLst>
                    <a:ext uri="{9D8B030D-6E8A-4147-A177-3AD203B41FA5}">
                      <a16:colId xmlns:a16="http://schemas.microsoft.com/office/drawing/2014/main" val="20000"/>
                    </a:ext>
                  </a:extLst>
                </a:gridCol>
                <a:gridCol w="1060450">
                  <a:extLst>
                    <a:ext uri="{9D8B030D-6E8A-4147-A177-3AD203B41FA5}">
                      <a16:colId xmlns:a16="http://schemas.microsoft.com/office/drawing/2014/main" val="20001"/>
                    </a:ext>
                  </a:extLst>
                </a:gridCol>
                <a:gridCol w="1060450">
                  <a:extLst>
                    <a:ext uri="{9D8B030D-6E8A-4147-A177-3AD203B41FA5}">
                      <a16:colId xmlns:a16="http://schemas.microsoft.com/office/drawing/2014/main" val="20002"/>
                    </a:ext>
                  </a:extLst>
                </a:gridCol>
                <a:gridCol w="1085850">
                  <a:extLst>
                    <a:ext uri="{9D8B030D-6E8A-4147-A177-3AD203B41FA5}">
                      <a16:colId xmlns:a16="http://schemas.microsoft.com/office/drawing/2014/main" val="20003"/>
                    </a:ext>
                  </a:extLst>
                </a:gridCol>
                <a:gridCol w="2592387">
                  <a:extLst>
                    <a:ext uri="{9D8B030D-6E8A-4147-A177-3AD203B41FA5}">
                      <a16:colId xmlns:a16="http://schemas.microsoft.com/office/drawing/2014/main" val="20004"/>
                    </a:ext>
                  </a:extLst>
                </a:gridCol>
              </a:tblGrid>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Last 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$1,100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at full capacity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 years left on the lease)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(Owner/chef does not draw salary)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$136</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 tax rate)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$204</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75520" name="TextBox 5"/>
          <p:cNvSpPr txBox="1">
            <a:spLocks noChangeArrowheads="1"/>
          </p:cNvSpPr>
          <p:nvPr/>
        </p:nvSpPr>
        <p:spPr bwMode="auto">
          <a:xfrm>
            <a:off x="2590800" y="4876800"/>
            <a:ext cx="2589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All numbers are in thousands</a:t>
            </a:r>
          </a:p>
        </p:txBody>
      </p:sp>
      <p:sp>
        <p:nvSpPr>
          <p:cNvPr id="27552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0E167C-68EF-C84D-987A-AD18DEE58D16}" type="slidenum">
              <a:rPr lang="en-US" altLang="en-US" sz="1200">
                <a:solidFill>
                  <a:srgbClr val="FFFFFF"/>
                </a:solidFill>
              </a:rPr>
              <a:pPr>
                <a:lnSpc>
                  <a:spcPct val="80000"/>
                </a:lnSpc>
              </a:pPr>
              <a:t>131</a:t>
            </a:fld>
            <a:endParaRPr lang="en-US" altLang="en-US" sz="1200">
              <a:solidFill>
                <a:srgbClr val="FFFFFF"/>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1: Estimating discount rates</a:t>
            </a:r>
          </a:p>
        </p:txBody>
      </p:sp>
      <p:sp>
        <p:nvSpPr>
          <p:cNvPr id="2170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Conventional risk and return models in finance are built on the presumption that the marginal investors in the company are diversified and that they therefore care only about the risk that cannot be diversified. That risk is measured with a beta or betas, usually estimated by looking at past prices or returns. </a:t>
            </a:r>
          </a:p>
          <a:p>
            <a:pPr eaLnBrk="1" hangingPunct="1">
              <a:lnSpc>
                <a:spcPct val="90000"/>
              </a:lnSpc>
            </a:pPr>
            <a:r>
              <a:rPr lang="en-US" altLang="en-US" sz="2600">
                <a:ea typeface="ＭＳ Ｐゴシック" charset="-128"/>
              </a:rPr>
              <a:t>In this valuation, both assumptions are likely to be violated:</a:t>
            </a:r>
          </a:p>
          <a:p>
            <a:pPr lvl="1" eaLnBrk="1" hangingPunct="1">
              <a:lnSpc>
                <a:spcPct val="90000"/>
              </a:lnSpc>
            </a:pPr>
            <a:r>
              <a:rPr lang="en-US" altLang="en-US" sz="2200">
                <a:ea typeface="ＭＳ Ｐゴシック" charset="-128"/>
              </a:rPr>
              <a:t>As a private business, this restaurant has no market prices or returns to use in estimation.</a:t>
            </a:r>
          </a:p>
          <a:p>
            <a:pPr lvl="1" eaLnBrk="1" hangingPunct="1">
              <a:lnSpc>
                <a:spcPct val="90000"/>
              </a:lnSpc>
            </a:pPr>
            <a:r>
              <a:rPr lang="en-US" altLang="en-US" sz="2200">
                <a:ea typeface="ＭＳ Ｐゴシック" charset="-128"/>
              </a:rPr>
              <a:t>The buyer is not diversified. In fact, he will have his entire wealth tied up in the restaurant after the purchase. </a:t>
            </a:r>
          </a:p>
        </p:txBody>
      </p:sp>
      <p:sp>
        <p:nvSpPr>
          <p:cNvPr id="277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64B288-12EA-724E-B6A1-C521D42A7DBC}" type="slidenum">
              <a:rPr lang="en-US" altLang="en-US" sz="1200">
                <a:solidFill>
                  <a:srgbClr val="FFFFFF"/>
                </a:solidFill>
              </a:rPr>
              <a:pPr>
                <a:lnSpc>
                  <a:spcPct val="80000"/>
                </a:lnSpc>
              </a:pPr>
              <a:t>132</a:t>
            </a:fld>
            <a:endParaRPr lang="en-US" altLang="en-US" sz="1200">
              <a:solidFill>
                <a:srgbClr val="FFFFFF"/>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No market price, no problem… Use bottom-up betas to get the unlevered beta</a:t>
            </a:r>
          </a:p>
        </p:txBody>
      </p:sp>
      <p:sp>
        <p:nvSpPr>
          <p:cNvPr id="279554" name="Content Placeholder 2"/>
          <p:cNvSpPr>
            <a:spLocks noGrp="1"/>
          </p:cNvSpPr>
          <p:nvPr>
            <p:ph sz="quarter" idx="1"/>
          </p:nvPr>
        </p:nvSpPr>
        <p:spPr>
          <a:xfrm>
            <a:off x="612775" y="1600200"/>
            <a:ext cx="8153400" cy="4495800"/>
          </a:xfrm>
        </p:spPr>
        <p:txBody>
          <a:bodyPr/>
          <a:lstStyle/>
          <a:p>
            <a:pPr eaLnBrk="1" hangingPunct="1"/>
            <a:r>
              <a:rPr lang="en-US" altLang="en-US" dirty="0">
                <a:ea typeface="ＭＳ Ｐゴシック" charset="-128"/>
              </a:rPr>
              <a:t>The average unlevered beta across 75 publicly traded restaurants in the US is 0.86. Most of the publicly traded restaurants on this list are fast-food chains (McDonald</a:t>
            </a:r>
            <a:r>
              <a:rPr lang="ja-JP" altLang="en-US">
                <a:ea typeface="ＭＳ Ｐゴシック" charset="-128"/>
              </a:rPr>
              <a:t>’</a:t>
            </a:r>
            <a:r>
              <a:rPr lang="en-US" altLang="ja-JP" dirty="0">
                <a:ea typeface="ＭＳ Ｐゴシック" charset="-128"/>
              </a:rPr>
              <a:t>s, Burger King) or mass restaurants (Applebee</a:t>
            </a:r>
            <a:r>
              <a:rPr lang="ja-JP" altLang="en-US">
                <a:ea typeface="ＭＳ Ｐゴシック" charset="-128"/>
              </a:rPr>
              <a:t>’</a:t>
            </a:r>
            <a:r>
              <a:rPr lang="en-US" altLang="ja-JP" dirty="0">
                <a:ea typeface="ＭＳ Ｐゴシック" charset="-128"/>
              </a:rPr>
              <a:t>s, TGIF…). An upscale restaurant does not fit easily into this mix.</a:t>
            </a:r>
          </a:p>
          <a:p>
            <a:pPr eaLnBrk="1" hangingPunct="1"/>
            <a:r>
              <a:rPr lang="en-US" altLang="ja-JP" dirty="0">
                <a:ea typeface="ＭＳ Ｐゴシック" charset="-128"/>
              </a:rPr>
              <a:t>There is an argument to be made that the beta for an upscale restaurant is more likely to be reflect high-end specialty retailers than it is restaurants. The unlevered beta for 45 high-end retailers is 1.18. </a:t>
            </a:r>
            <a:endParaRPr lang="en-US" altLang="en-US" dirty="0">
              <a:ea typeface="ＭＳ Ｐゴシック" charset="-128"/>
            </a:endParaRPr>
          </a:p>
        </p:txBody>
      </p:sp>
      <p:sp>
        <p:nvSpPr>
          <p:cNvPr id="2795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013659-AF39-114E-9E35-B5E771F54B06}" type="slidenum">
              <a:rPr lang="en-US" altLang="en-US" sz="1200">
                <a:solidFill>
                  <a:srgbClr val="FFFFFF"/>
                </a:solidFill>
              </a:rPr>
              <a:pPr>
                <a:lnSpc>
                  <a:spcPct val="80000"/>
                </a:lnSpc>
              </a:pPr>
              <a:t>133</a:t>
            </a:fld>
            <a:endParaRPr lang="en-US" altLang="en-US" sz="1200">
              <a:solidFill>
                <a:srgbClr val="FFFFFF"/>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760413"/>
            <a:ext cx="8064500" cy="5334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160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28160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1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723472-F567-294C-983E-3C1BAF723111}" type="slidenum">
              <a:rPr lang="en-US" altLang="en-US" sz="1400">
                <a:solidFill>
                  <a:schemeClr val="tx2"/>
                </a:solidFill>
              </a:rPr>
              <a:pPr/>
              <a:t>134</a:t>
            </a:fld>
            <a:endParaRPr lang="en-US" altLang="en-US" sz="1400">
              <a:solidFill>
                <a:schemeClr val="tx2"/>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total beta</a:t>
            </a:r>
          </a:p>
        </p:txBody>
      </p:sp>
      <p:sp>
        <p:nvSpPr>
          <p:cNvPr id="22323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To get from the market beta to the total beta, we need a measure of how much of the risk in the firm comes from the market and how much is firm-specific.</a:t>
            </a:r>
          </a:p>
          <a:p>
            <a:pPr marL="320040" indent="-320040" eaLnBrk="1" fontAlgn="auto" hangingPunct="1">
              <a:spcAft>
                <a:spcPts val="0"/>
              </a:spcAft>
              <a:buFont typeface="Wingdings"/>
              <a:buChar char=""/>
              <a:defRPr/>
            </a:pPr>
            <a:r>
              <a:rPr lang="en-US" dirty="0">
                <a:ea typeface="+mn-ea"/>
                <a:cs typeface="+mn-cs"/>
              </a:rPr>
              <a:t>Looking at the regressions of publicly traded firms that yield the bottom-up beta should provide an answer. </a:t>
            </a:r>
          </a:p>
          <a:p>
            <a:pPr marL="640080" lvl="1" indent="-274320" eaLnBrk="1" fontAlgn="auto" hangingPunct="1">
              <a:spcAft>
                <a:spcPts val="0"/>
              </a:spcAft>
              <a:buFont typeface="Wingdings 2"/>
              <a:buChar char=""/>
              <a:defRPr/>
            </a:pPr>
            <a:r>
              <a:rPr lang="en-US" dirty="0">
                <a:ea typeface="+mn-ea"/>
              </a:rPr>
              <a:t>The average R-squared across the high-end retailer regressions is 25%.</a:t>
            </a:r>
          </a:p>
          <a:p>
            <a:pPr marL="640080" lvl="1" indent="-274320" eaLnBrk="1" fontAlgn="auto" hangingPunct="1">
              <a:spcAft>
                <a:spcPts val="0"/>
              </a:spcAft>
              <a:buFont typeface="Wingdings 2"/>
              <a:buChar char=""/>
              <a:defRPr/>
            </a:pPr>
            <a:r>
              <a:rPr lang="en-US" dirty="0">
                <a:ea typeface="+mn-ea"/>
              </a:rPr>
              <a:t>Since betas are based on standard deviations (rather than variances), we will take the correlation coefficient (the square root of the R-squared) as our measure of the proportion of the risk that is market risk.</a:t>
            </a:r>
          </a:p>
          <a:p>
            <a:pPr marL="320040" indent="-320040" eaLnBrk="1" fontAlgn="auto" hangingPunct="1">
              <a:spcAft>
                <a:spcPts val="0"/>
              </a:spcAft>
              <a:buFont typeface="Wingdings"/>
              <a:buChar char=""/>
              <a:defRPr/>
            </a:pPr>
            <a:r>
              <a:rPr lang="en-US" dirty="0">
                <a:ea typeface="+mn-ea"/>
                <a:cs typeface="+mn-cs"/>
              </a:rPr>
              <a:t>Total Unlevered Beta</a:t>
            </a:r>
          </a:p>
          <a:p>
            <a:pPr marL="0" indent="0" eaLnBrk="1" fontAlgn="auto" hangingPunct="1">
              <a:spcAft>
                <a:spcPts val="0"/>
              </a:spcAft>
              <a:buFont typeface="Wingdings" charset="0"/>
              <a:buNone/>
              <a:defRPr/>
            </a:pPr>
            <a:r>
              <a:rPr lang="en-US" dirty="0">
                <a:ea typeface="+mn-ea"/>
                <a:cs typeface="+mn-cs"/>
              </a:rPr>
              <a:t>		= Market Beta/ Correlation  with the market</a:t>
            </a:r>
          </a:p>
          <a:p>
            <a:pPr marL="0" indent="0" eaLnBrk="1" fontAlgn="auto" hangingPunct="1">
              <a:spcAft>
                <a:spcPts val="0"/>
              </a:spcAft>
              <a:buFont typeface="Wingdings" charset="0"/>
              <a:buNone/>
              <a:defRPr/>
            </a:pPr>
            <a:r>
              <a:rPr lang="en-US" dirty="0">
                <a:ea typeface="+mn-ea"/>
                <a:cs typeface="+mn-cs"/>
              </a:rPr>
              <a:t>		= 1.18 / 0.5 = 2.36</a:t>
            </a:r>
          </a:p>
        </p:txBody>
      </p:sp>
      <p:sp>
        <p:nvSpPr>
          <p:cNvPr id="283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5BA026-B00A-5F4C-844C-54A6519B228D}" type="slidenum">
              <a:rPr lang="en-US" altLang="en-US" sz="1200">
                <a:solidFill>
                  <a:srgbClr val="FFFFFF"/>
                </a:solidFill>
              </a:rPr>
              <a:pPr>
                <a:lnSpc>
                  <a:spcPct val="80000"/>
                </a:lnSpc>
              </a:pPr>
              <a:t>135</a:t>
            </a:fld>
            <a:endParaRPr lang="en-US" altLang="en-US" sz="1200">
              <a:solidFill>
                <a:srgbClr val="FFFFFF"/>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final step in the beta computation: Estimate a Debt to equity ratio and cost of equity</a:t>
            </a:r>
          </a:p>
        </p:txBody>
      </p:sp>
      <p:sp>
        <p:nvSpPr>
          <p:cNvPr id="22528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With publicly traded firms, we re-lever the beta using the market D/E ratio for the firm. With private firms, this option is not feasible. We have two alternatives:</a:t>
            </a:r>
          </a:p>
          <a:p>
            <a:pPr marL="640080" lvl="1" indent="-274320" eaLnBrk="1" fontAlgn="auto" hangingPunct="1">
              <a:spcAft>
                <a:spcPts val="0"/>
              </a:spcAft>
              <a:buFont typeface="Wingdings 2"/>
              <a:buChar char=""/>
              <a:defRPr/>
            </a:pPr>
            <a:r>
              <a:rPr lang="en-US" dirty="0">
                <a:ea typeface="+mn-ea"/>
              </a:rPr>
              <a:t>Assume that the debt to equity ratio for the firm is similar to the average market debt to equity ratio for publicly traded firms in the sector.</a:t>
            </a:r>
          </a:p>
          <a:p>
            <a:pPr marL="640080" lvl="1" indent="-274320" eaLnBrk="1" fontAlgn="auto" hangingPunct="1">
              <a:spcAft>
                <a:spcPts val="0"/>
              </a:spcAft>
              <a:buFont typeface="Wingdings 2"/>
              <a:buChar char=""/>
              <a:defRPr/>
            </a:pPr>
            <a:r>
              <a:rPr lang="en-US" dirty="0">
                <a:ea typeface="+mn-ea"/>
              </a:rPr>
              <a:t>Use your estimates of the value of debt and equity as the weights in the computation. (There will be a circular reasoning problem: you need the cost of capital to get the values and the values to get the cost of capital.)</a:t>
            </a:r>
          </a:p>
          <a:p>
            <a:pPr marL="320040" indent="-320040" eaLnBrk="1" fontAlgn="auto" hangingPunct="1">
              <a:spcAft>
                <a:spcPts val="0"/>
              </a:spcAft>
              <a:buFont typeface="Wingdings"/>
              <a:buChar char=""/>
              <a:defRPr/>
            </a:pPr>
            <a:r>
              <a:rPr lang="en-US" dirty="0">
                <a:ea typeface="+mn-ea"/>
                <a:cs typeface="+mn-cs"/>
              </a:rPr>
              <a:t>We will assume that this privately owned restaurant will have a debt to equity ratio (14.33%) similar to the average publicly traded restaurant (even though we used retailers to the unlevered beta). </a:t>
            </a:r>
          </a:p>
          <a:p>
            <a:pPr marL="640080" lvl="1" indent="-274320" eaLnBrk="1" fontAlgn="auto" hangingPunct="1">
              <a:spcAft>
                <a:spcPts val="0"/>
              </a:spcAft>
              <a:buFont typeface="Wingdings 2"/>
              <a:buChar char=""/>
              <a:defRPr/>
            </a:pPr>
            <a:r>
              <a:rPr lang="en-US" dirty="0">
                <a:ea typeface="+mn-ea"/>
              </a:rPr>
              <a:t>Levered beta = 2.36 (1 + (1-.4) (.1433)) = 2.56 </a:t>
            </a:r>
          </a:p>
          <a:p>
            <a:pPr marL="640080" lvl="1" indent="-274320" eaLnBrk="1" fontAlgn="auto" hangingPunct="1">
              <a:spcAft>
                <a:spcPts val="0"/>
              </a:spcAft>
              <a:buFont typeface="Wingdings 2"/>
              <a:buChar char=""/>
              <a:defRPr/>
            </a:pPr>
            <a:r>
              <a:rPr lang="en-US" dirty="0">
                <a:ea typeface="+mn-ea"/>
              </a:rPr>
              <a:t>Cost of equity =4.25% + 2.56 (4%) = 14.50%</a:t>
            </a:r>
          </a:p>
          <a:p>
            <a:pPr marL="365760" lvl="1" indent="0" eaLnBrk="1" fontAlgn="auto" hangingPunct="1">
              <a:spcAft>
                <a:spcPts val="0"/>
              </a:spcAft>
              <a:buFont typeface="Wingdings 2" charset="0"/>
              <a:buNone/>
              <a:defRPr/>
            </a:pPr>
            <a:r>
              <a:rPr lang="en-US" dirty="0">
                <a:ea typeface="+mn-ea"/>
              </a:rPr>
              <a:t>(T Bond rate was 4.25% at the time; 4% is the equity risk premium) </a:t>
            </a:r>
          </a:p>
        </p:txBody>
      </p:sp>
      <p:sp>
        <p:nvSpPr>
          <p:cNvPr id="2856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B8BF4F-C2CA-8C4F-B9DB-6722CB42C449}" type="slidenum">
              <a:rPr lang="en-US" altLang="en-US" sz="1200">
                <a:solidFill>
                  <a:srgbClr val="FFFFFF"/>
                </a:solidFill>
              </a:rPr>
              <a:pPr>
                <a:lnSpc>
                  <a:spcPct val="80000"/>
                </a:lnSpc>
              </a:pPr>
              <a:t>136</a:t>
            </a:fld>
            <a:endParaRPr lang="en-US" altLang="en-US" sz="1200">
              <a:solidFill>
                <a:srgbClr val="FFFFFF"/>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cost of debt and capital</a:t>
            </a:r>
          </a:p>
        </p:txBody>
      </p:sp>
      <p:sp>
        <p:nvSpPr>
          <p:cNvPr id="2273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While the firm does not have a rating or any recent bank loans to use as reference, it does have a reported operating income and lease expenses (treated as interest expenses)</a:t>
            </a:r>
          </a:p>
          <a:p>
            <a:pPr marL="365125" lvl="1" indent="0" eaLnBrk="1" hangingPunct="1">
              <a:lnSpc>
                <a:spcPct val="80000"/>
              </a:lnSpc>
              <a:buFont typeface="Wingdings 2" charset="2"/>
              <a:buNone/>
            </a:pPr>
            <a:r>
              <a:rPr lang="en-US" altLang="en-US" sz="2000" dirty="0">
                <a:ea typeface="ＭＳ Ｐゴシック" charset="-128"/>
              </a:rPr>
              <a:t>Coverage Ratio = Operating Income/ Interest (Lease) Expense</a:t>
            </a:r>
          </a:p>
          <a:p>
            <a:pPr marL="365125" lvl="1" indent="0" eaLnBrk="1" hangingPunct="1">
              <a:lnSpc>
                <a:spcPct val="80000"/>
              </a:lnSpc>
              <a:buFont typeface="Wingdings 2" charset="2"/>
              <a:buNone/>
            </a:pPr>
            <a:r>
              <a:rPr lang="en-US" altLang="en-US" sz="2000" dirty="0">
                <a:ea typeface="ＭＳ Ｐゴシック" charset="-128"/>
              </a:rPr>
              <a:t>				= 400,000/ 120,000 = 3.33</a:t>
            </a:r>
          </a:p>
          <a:p>
            <a:pPr marL="365125" lvl="1" indent="0" eaLnBrk="1" hangingPunct="1">
              <a:lnSpc>
                <a:spcPct val="80000"/>
              </a:lnSpc>
              <a:buFont typeface="Wingdings 2" charset="2"/>
              <a:buNone/>
            </a:pPr>
            <a:r>
              <a:rPr lang="en-US" altLang="en-US" sz="2000" dirty="0">
                <a:ea typeface="ＭＳ Ｐゴシック" charset="-128"/>
              </a:rPr>
              <a:t>Rating based on coverage ratio = BB+	Default spread = 3.25%</a:t>
            </a:r>
          </a:p>
          <a:p>
            <a:pPr marL="365125" lvl="1" indent="0" eaLnBrk="1" hangingPunct="1">
              <a:lnSpc>
                <a:spcPct val="80000"/>
              </a:lnSpc>
              <a:buFont typeface="Wingdings 2" charset="2"/>
              <a:buNone/>
            </a:pPr>
            <a:r>
              <a:rPr lang="en-US" altLang="en-US" sz="2000" dirty="0">
                <a:ea typeface="ＭＳ Ｐゴシック" charset="-128"/>
              </a:rPr>
              <a:t>After-tax Cost of debt = (</a:t>
            </a:r>
            <a:r>
              <a:rPr lang="en-US" altLang="en-US" sz="2000" dirty="0" err="1">
                <a:ea typeface="ＭＳ Ｐゴシック" charset="-128"/>
              </a:rPr>
              <a:t>Riskfree</a:t>
            </a:r>
            <a:r>
              <a:rPr lang="en-US" altLang="en-US" sz="2000" dirty="0">
                <a:ea typeface="ＭＳ Ｐゴシック" charset="-128"/>
              </a:rPr>
              <a:t> rate + Default spread) (1 – tax rate) </a:t>
            </a:r>
          </a:p>
          <a:p>
            <a:pPr marL="365125" lvl="1" indent="0" eaLnBrk="1" hangingPunct="1">
              <a:lnSpc>
                <a:spcPct val="80000"/>
              </a:lnSpc>
              <a:buFont typeface="Wingdings 2" charset="2"/>
              <a:buNone/>
            </a:pPr>
            <a:r>
              <a:rPr lang="en-US" altLang="en-US" sz="2000" dirty="0">
                <a:ea typeface="ＭＳ Ｐゴシック" charset="-128"/>
              </a:rPr>
              <a:t>			= (4.25% + 3.25%) (1 - .40) = 4.50%</a:t>
            </a:r>
          </a:p>
          <a:p>
            <a:pPr eaLnBrk="1" hangingPunct="1">
              <a:lnSpc>
                <a:spcPct val="80000"/>
              </a:lnSpc>
            </a:pPr>
            <a:r>
              <a:rPr lang="en-US" altLang="en-US" sz="2400" dirty="0">
                <a:ea typeface="ＭＳ Ｐゴシック" charset="-128"/>
              </a:rPr>
              <a:t> To compute the cost of capital, we will use the same industry average debt ratio that we used to lever the betas.</a:t>
            </a:r>
          </a:p>
          <a:p>
            <a:pPr marL="365125" lvl="1" indent="0" eaLnBrk="1" hangingPunct="1">
              <a:lnSpc>
                <a:spcPct val="80000"/>
              </a:lnSpc>
            </a:pPr>
            <a:r>
              <a:rPr lang="en-US" altLang="en-US" sz="2000" dirty="0">
                <a:ea typeface="ＭＳ Ｐゴシック" charset="-128"/>
              </a:rPr>
              <a:t>Cost of capital = 14.50% (100/114.33) + 4.50% (14.33/114.33) = 13.25%</a:t>
            </a:r>
          </a:p>
          <a:p>
            <a:pPr marL="365125" lvl="1" indent="0" eaLnBrk="1" hangingPunct="1">
              <a:lnSpc>
                <a:spcPct val="80000"/>
              </a:lnSpc>
            </a:pPr>
            <a:r>
              <a:rPr lang="en-US" altLang="en-US" sz="2000" dirty="0">
                <a:ea typeface="ＭＳ Ｐゴシック" charset="-128"/>
              </a:rPr>
              <a:t>(The debt to equity ratio is 14.33%; the cost of capital is based on the debt to capital ratio)   </a:t>
            </a:r>
          </a:p>
        </p:txBody>
      </p:sp>
      <p:sp>
        <p:nvSpPr>
          <p:cNvPr id="2877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1ED57B3-1D9C-7846-B18A-BD65A23F1688}" type="slidenum">
              <a:rPr lang="en-US" altLang="en-US" sz="1200">
                <a:solidFill>
                  <a:srgbClr val="FFFFFF"/>
                </a:solidFill>
              </a:rPr>
              <a:pPr>
                <a:lnSpc>
                  <a:spcPct val="80000"/>
                </a:lnSpc>
              </a:pPr>
              <a:t>137</a:t>
            </a:fld>
            <a:endParaRPr lang="en-US" altLang="en-US" sz="1200">
              <a:solidFill>
                <a:srgbClr val="FFFFFF"/>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2: Clean up the financial statements</a:t>
            </a:r>
          </a:p>
        </p:txBody>
      </p:sp>
      <p:graphicFrame>
        <p:nvGraphicFramePr>
          <p:cNvPr id="4" name="Content Placeholder 3"/>
          <p:cNvGraphicFramePr>
            <a:graphicFrameLocks noGrp="1"/>
          </p:cNvGraphicFramePr>
          <p:nvPr>
            <p:ph sz="quarter" idx="1"/>
          </p:nvPr>
        </p:nvGraphicFramePr>
        <p:xfrm>
          <a:off x="612775" y="1600200"/>
          <a:ext cx="7845425" cy="3152494"/>
        </p:xfrm>
        <a:graphic>
          <a:graphicData uri="http://schemas.openxmlformats.org/drawingml/2006/table">
            <a:tbl>
              <a:tblPr/>
              <a:tblGrid>
                <a:gridCol w="2547938">
                  <a:extLst>
                    <a:ext uri="{9D8B030D-6E8A-4147-A177-3AD203B41FA5}">
                      <a16:colId xmlns:a16="http://schemas.microsoft.com/office/drawing/2014/main" val="20000"/>
                    </a:ext>
                  </a:extLst>
                </a:gridCol>
                <a:gridCol w="7302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3684587">
                  <a:extLst>
                    <a:ext uri="{9D8B030D-6E8A-4147-A177-3AD203B41FA5}">
                      <a16:colId xmlns:a16="http://schemas.microsoft.com/office/drawing/2014/main" val="20003"/>
                    </a:ext>
                  </a:extLst>
                </a:gridCol>
              </a:tblGrid>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Stated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Adjusted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Leases are financial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$350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Hire a chef for $150,000/year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$370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Interest expnses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$69.62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7.5% of $928.23 (see below)</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Taxable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$300.38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$120.15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Debt</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$928.23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PV of $120 million for 12 years @7.5%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28987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1AB9DD-7F1E-764B-84FD-36242000FFD7}" type="slidenum">
              <a:rPr lang="en-US" altLang="en-US" sz="1200">
                <a:solidFill>
                  <a:srgbClr val="FFFFFF"/>
                </a:solidFill>
              </a:rPr>
              <a:pPr>
                <a:lnSpc>
                  <a:spcPct val="80000"/>
                </a:lnSpc>
              </a:pPr>
              <a:t>138</a:t>
            </a:fld>
            <a:endParaRPr lang="en-US" altLang="en-US" sz="1200">
              <a:solidFill>
                <a:srgbClr val="FFFFFF"/>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3: Assess the impact of the </a:t>
            </a:r>
            <a:r>
              <a:rPr lang="ja-JP" altLang="en-US" sz="3200">
                <a:ea typeface="ＭＳ Ｐゴシック" charset="-128"/>
              </a:rPr>
              <a:t>“</a:t>
            </a:r>
            <a:r>
              <a:rPr lang="en-US" altLang="ja-JP" sz="3200">
                <a:ea typeface="ＭＳ Ｐゴシック" charset="-128"/>
              </a:rPr>
              <a:t>key</a:t>
            </a:r>
            <a:r>
              <a:rPr lang="ja-JP" altLang="en-US" sz="3200">
                <a:ea typeface="ＭＳ Ｐゴシック" charset="-128"/>
              </a:rPr>
              <a:t>”</a:t>
            </a:r>
            <a:r>
              <a:rPr lang="en-US" altLang="ja-JP" sz="3200">
                <a:ea typeface="ＭＳ Ｐゴシック" charset="-128"/>
              </a:rPr>
              <a:t> person</a:t>
            </a:r>
            <a:endParaRPr lang="en-US" altLang="en-US" sz="3200">
              <a:ea typeface="ＭＳ Ｐゴシック" charset="-128"/>
            </a:endParaRPr>
          </a:p>
        </p:txBody>
      </p:sp>
      <p:sp>
        <p:nvSpPr>
          <p:cNvPr id="231426"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600" dirty="0">
                <a:ea typeface="ＭＳ Ｐゴシック" charset="-128"/>
              </a:rPr>
              <a:t>Part of the draw of the restaurant comes from the current chef. It is possible (and probable) that if he sells and moves on, there will be a drop off in revenues. If you are buying the restaurant, you should consider this drop off when valuing the restaurant. </a:t>
            </a:r>
          </a:p>
          <a:p>
            <a:pPr eaLnBrk="1" hangingPunct="1">
              <a:lnSpc>
                <a:spcPct val="90000"/>
              </a:lnSpc>
            </a:pPr>
            <a:r>
              <a:rPr lang="en-US" altLang="en-US" sz="2600" dirty="0">
                <a:ea typeface="ＭＳ Ｐゴシック" charset="-128"/>
              </a:rPr>
              <a:t>For instance, if 20% of the patrons are drawn to the restaurant because of the chef</a:t>
            </a:r>
            <a:r>
              <a:rPr lang="ja-JP" altLang="en-US" sz="2600">
                <a:ea typeface="ＭＳ Ｐゴシック" charset="-128"/>
              </a:rPr>
              <a:t>’</a:t>
            </a:r>
            <a:r>
              <a:rPr lang="en-US" altLang="ja-JP" sz="2600" dirty="0">
                <a:ea typeface="ＭＳ Ｐゴシック" charset="-128"/>
              </a:rPr>
              <a:t>s reputation, the expected operating income will be lower if the chef leaves. </a:t>
            </a:r>
          </a:p>
          <a:p>
            <a:pPr lvl="1" eaLnBrk="1" hangingPunct="1">
              <a:lnSpc>
                <a:spcPct val="90000"/>
              </a:lnSpc>
            </a:pPr>
            <a:r>
              <a:rPr lang="en-US" altLang="en-US" sz="2200" dirty="0">
                <a:ea typeface="ＭＳ Ｐゴシック" charset="-128"/>
              </a:rPr>
              <a:t>Adjusted operating income (existing chef) =  $ 370,000</a:t>
            </a:r>
          </a:p>
          <a:p>
            <a:pPr lvl="1" eaLnBrk="1" hangingPunct="1">
              <a:lnSpc>
                <a:spcPct val="90000"/>
              </a:lnSpc>
            </a:pPr>
            <a:r>
              <a:rPr lang="en-US" altLang="en-US" sz="2200" dirty="0">
                <a:ea typeface="ＭＳ Ｐゴシック" charset="-128"/>
              </a:rPr>
              <a:t>Operating income (adjusted for chef departure) = $296,000 </a:t>
            </a:r>
          </a:p>
          <a:p>
            <a:pPr eaLnBrk="1" hangingPunct="1">
              <a:lnSpc>
                <a:spcPct val="90000"/>
              </a:lnSpc>
            </a:pPr>
            <a:r>
              <a:rPr lang="en-US" altLang="en-US" sz="2600" dirty="0">
                <a:ea typeface="ＭＳ Ｐゴシック" charset="-128"/>
              </a:rPr>
              <a:t>As the owner/chef of the restaurant, what might you be able to do to mitigate this loss in value?</a:t>
            </a:r>
          </a:p>
          <a:p>
            <a:pPr eaLnBrk="1" hangingPunct="1">
              <a:lnSpc>
                <a:spcPct val="90000"/>
              </a:lnSpc>
            </a:pPr>
            <a:endParaRPr lang="en-US" altLang="en-US" sz="2600" dirty="0">
              <a:ea typeface="ＭＳ Ｐゴシック" charset="-128"/>
            </a:endParaRPr>
          </a:p>
        </p:txBody>
      </p:sp>
      <p:sp>
        <p:nvSpPr>
          <p:cNvPr id="2918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D655B9-21A5-204B-B23B-83B25990EF9C}" type="slidenum">
              <a:rPr lang="en-US" altLang="en-US" sz="1200">
                <a:solidFill>
                  <a:srgbClr val="FFFFFF"/>
                </a:solidFill>
              </a:rPr>
              <a:pPr>
                <a:lnSpc>
                  <a:spcPct val="80000"/>
                </a:lnSpc>
              </a:pPr>
              <a:t>139</a:t>
            </a:fld>
            <a:endParaRPr lang="en-US" altLang="en-US" sz="1200">
              <a:solidFill>
                <a:srgbClr val="FFFFFF"/>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4: Don</a:t>
            </a:r>
            <a:r>
              <a:rPr lang="ja-JP" altLang="en-US" sz="3200">
                <a:ea typeface="ＭＳ Ｐゴシック" charset="-128"/>
              </a:rPr>
              <a:t>’</a:t>
            </a:r>
            <a:r>
              <a:rPr lang="en-US" altLang="ja-JP" sz="3200">
                <a:ea typeface="ＭＳ Ｐゴシック" charset="-128"/>
              </a:rPr>
              <a:t>t forget valuation fundamentals</a:t>
            </a:r>
            <a:endParaRPr lang="en-US" altLang="en-US" sz="3200">
              <a:ea typeface="ＭＳ Ｐゴシック" charset="-128"/>
            </a:endParaRPr>
          </a:p>
        </p:txBody>
      </p:sp>
      <p:sp>
        <p:nvSpPr>
          <p:cNvPr id="23347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To complete the valuation, you need to assume an expected growth rate. As with any business, assumptions about growth have to be consistent with reinvestment assumptions. In the long term,</a:t>
            </a:r>
          </a:p>
          <a:p>
            <a:pPr marL="320675" lvl="1" indent="0" algn="ctr" eaLnBrk="1" fontAlgn="auto" hangingPunct="1">
              <a:spcAft>
                <a:spcPts val="0"/>
              </a:spcAft>
              <a:buNone/>
              <a:defRPr/>
            </a:pPr>
            <a:r>
              <a:rPr lang="en-US" dirty="0">
                <a:ea typeface="+mn-ea"/>
                <a:cs typeface="+mn-cs"/>
              </a:rPr>
              <a:t>Reinvestment rate = Expected growth rate/Return on capital</a:t>
            </a:r>
          </a:p>
          <a:p>
            <a:pPr marL="320040" indent="-320040" eaLnBrk="1" fontAlgn="auto" hangingPunct="1">
              <a:spcAft>
                <a:spcPts val="0"/>
              </a:spcAft>
              <a:buFont typeface="Wingdings"/>
              <a:buChar char=""/>
              <a:defRPr/>
            </a:pPr>
            <a:r>
              <a:rPr lang="en-US" dirty="0">
                <a:ea typeface="+mn-ea"/>
                <a:cs typeface="+mn-cs"/>
              </a:rPr>
              <a:t>In this case, we will assume a 2% growth rate in perpetuity and a 20% return on capital.</a:t>
            </a:r>
          </a:p>
          <a:p>
            <a:pPr marL="0" indent="0" algn="ctr" eaLnBrk="1" fontAlgn="auto" hangingPunct="1">
              <a:spcAft>
                <a:spcPts val="0"/>
              </a:spcAft>
              <a:buFont typeface="Wingdings" charset="0"/>
              <a:buNone/>
              <a:defRPr/>
            </a:pPr>
            <a:r>
              <a:rPr lang="en-US" dirty="0">
                <a:ea typeface="+mn-ea"/>
                <a:cs typeface="+mn-cs"/>
              </a:rPr>
              <a:t>Reinvestment rate = g/ ROC = 2%/ 20% = 10%</a:t>
            </a:r>
          </a:p>
          <a:p>
            <a:pPr marL="320040" indent="-320040" eaLnBrk="1" fontAlgn="auto" hangingPunct="1">
              <a:spcAft>
                <a:spcPts val="0"/>
              </a:spcAft>
              <a:buFont typeface="Wingdings"/>
              <a:buChar char=""/>
              <a:defRPr/>
            </a:pPr>
            <a:r>
              <a:rPr lang="en-US" dirty="0">
                <a:ea typeface="+mn-ea"/>
                <a:cs typeface="+mn-cs"/>
              </a:rPr>
              <a:t>Even if the restaurant does not grow in size, this reinvestment is what you need to make to keep the restaurant both looking good (remodeling) and working well (new ovens and appliances).</a:t>
            </a:r>
          </a:p>
          <a:p>
            <a:pPr marL="0" indent="0" eaLnBrk="1" fontAlgn="auto" hangingPunct="1">
              <a:spcAft>
                <a:spcPts val="0"/>
              </a:spcAft>
              <a:buFont typeface="Wingdings" charset="0"/>
              <a:buNone/>
              <a:defRPr/>
            </a:pPr>
            <a:endParaRPr lang="en-US" dirty="0">
              <a:ea typeface="+mn-ea"/>
              <a:cs typeface="+mn-cs"/>
            </a:endParaRPr>
          </a:p>
        </p:txBody>
      </p:sp>
      <p:sp>
        <p:nvSpPr>
          <p:cNvPr id="293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8A3B0A-241B-F740-8471-8B9496C1940A}" type="slidenum">
              <a:rPr lang="en-US" altLang="en-US" sz="1200">
                <a:solidFill>
                  <a:srgbClr val="FFFFFF"/>
                </a:solidFill>
              </a:rPr>
              <a:pPr>
                <a:lnSpc>
                  <a:spcPct val="80000"/>
                </a:lnSpc>
              </a:pPr>
              <a:t>140</a:t>
            </a:fld>
            <a:endParaRPr lang="en-US" altLang="en-US" sz="1200">
              <a:solidFill>
                <a:srgbClr val="FFFFFF"/>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5: Complete the valuation</a:t>
            </a:r>
          </a:p>
        </p:txBody>
      </p:sp>
      <p:sp>
        <p:nvSpPr>
          <p:cNvPr id="23552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Inputs to valuation</a:t>
            </a:r>
          </a:p>
          <a:p>
            <a:pPr lvl="1" eaLnBrk="1" hangingPunct="1">
              <a:lnSpc>
                <a:spcPct val="80000"/>
              </a:lnSpc>
            </a:pPr>
            <a:r>
              <a:rPr lang="en-US" altLang="en-US" sz="2000" dirty="0">
                <a:ea typeface="ＭＳ Ｐゴシック" charset="-128"/>
              </a:rPr>
              <a:t>Adjusted EBIT most recent year		= $ 296,000</a:t>
            </a:r>
          </a:p>
          <a:p>
            <a:pPr lvl="1" eaLnBrk="1" hangingPunct="1">
              <a:lnSpc>
                <a:spcPct val="80000"/>
              </a:lnSpc>
            </a:pPr>
            <a:r>
              <a:rPr lang="en-US" altLang="en-US" sz="2000" dirty="0">
                <a:ea typeface="ＭＳ Ｐゴシック" charset="-128"/>
              </a:rPr>
              <a:t>Tax rate 					= 40%</a:t>
            </a:r>
          </a:p>
          <a:p>
            <a:pPr lvl="1" eaLnBrk="1" hangingPunct="1">
              <a:lnSpc>
                <a:spcPct val="80000"/>
              </a:lnSpc>
            </a:pPr>
            <a:r>
              <a:rPr lang="en-US" altLang="en-US" sz="2000" dirty="0">
                <a:ea typeface="ＭＳ Ｐゴシック" charset="-128"/>
              </a:rPr>
              <a:t>Cost of capital (based on total beta) 		= 13.25%</a:t>
            </a:r>
          </a:p>
          <a:p>
            <a:pPr lvl="1" eaLnBrk="1" hangingPunct="1">
              <a:lnSpc>
                <a:spcPct val="80000"/>
              </a:lnSpc>
            </a:pPr>
            <a:r>
              <a:rPr lang="en-US" altLang="en-US" sz="2000" dirty="0">
                <a:ea typeface="ＭＳ Ｐゴシック" charset="-128"/>
              </a:rPr>
              <a:t>Expected growth rate	 		= 2%</a:t>
            </a:r>
          </a:p>
          <a:p>
            <a:pPr lvl="1" eaLnBrk="1" hangingPunct="1">
              <a:lnSpc>
                <a:spcPct val="80000"/>
              </a:lnSpc>
            </a:pPr>
            <a:r>
              <a:rPr lang="en-US" altLang="en-US" sz="2000" dirty="0">
                <a:ea typeface="ＭＳ Ｐゴシック" charset="-128"/>
              </a:rPr>
              <a:t>Reinvestment rate (RIR) 			= 10%</a:t>
            </a:r>
          </a:p>
          <a:p>
            <a:pPr eaLnBrk="1" hangingPunct="1">
              <a:lnSpc>
                <a:spcPct val="80000"/>
              </a:lnSpc>
            </a:pPr>
            <a:r>
              <a:rPr lang="en-US" altLang="en-US" sz="2400" dirty="0">
                <a:ea typeface="ＭＳ Ｐゴシック" charset="-128"/>
              </a:rPr>
              <a:t>Valuation</a:t>
            </a:r>
          </a:p>
          <a:p>
            <a:pPr lvl="1" eaLnBrk="1" hangingPunct="1">
              <a:lnSpc>
                <a:spcPct val="80000"/>
              </a:lnSpc>
              <a:buFont typeface="Wingdings 2" charset="2"/>
              <a:buNone/>
            </a:pPr>
            <a:r>
              <a:rPr lang="en-US" altLang="en-US" sz="2000" dirty="0">
                <a:ea typeface="ＭＳ Ｐゴシック" charset="-128"/>
              </a:rPr>
              <a:t>Value of the restaurant = Expected FCFF next year / (Cost of capital –g)</a:t>
            </a:r>
          </a:p>
          <a:p>
            <a:pPr lvl="1" eaLnBrk="1" hangingPunct="1">
              <a:lnSpc>
                <a:spcPct val="80000"/>
              </a:lnSpc>
              <a:buFont typeface="Wingdings 2" charset="2"/>
              <a:buNone/>
            </a:pPr>
            <a:r>
              <a:rPr lang="en-US" altLang="en-US" sz="2000" dirty="0">
                <a:ea typeface="ＭＳ Ｐゴシック" charset="-128"/>
              </a:rPr>
              <a:t>= Expected EBIT next year (1- tax rate) (1- RIR)/ (Cost of capital –g) </a:t>
            </a:r>
          </a:p>
          <a:p>
            <a:pPr lvl="1" eaLnBrk="1" hangingPunct="1">
              <a:lnSpc>
                <a:spcPct val="80000"/>
              </a:lnSpc>
              <a:buFont typeface="Wingdings 2" charset="2"/>
              <a:buNone/>
            </a:pPr>
            <a:r>
              <a:rPr lang="en-US" altLang="en-US" sz="2000" dirty="0">
                <a:ea typeface="ＭＳ Ｐゴシック" charset="-128"/>
              </a:rPr>
              <a:t>				= 296,000 (1.02) (1-.4) (1-.10)/ (.1325 - .02)</a:t>
            </a:r>
          </a:p>
          <a:p>
            <a:pPr lvl="1" eaLnBrk="1" hangingPunct="1">
              <a:lnSpc>
                <a:spcPct val="80000"/>
              </a:lnSpc>
              <a:buFont typeface="Wingdings 2" charset="2"/>
              <a:buNone/>
            </a:pPr>
            <a:r>
              <a:rPr lang="en-US" altLang="en-US" sz="2000" dirty="0">
                <a:ea typeface="ＭＳ Ｐゴシック" charset="-128"/>
              </a:rPr>
              <a:t>				= $1.449  million</a:t>
            </a:r>
          </a:p>
          <a:p>
            <a:pPr lvl="1" eaLnBrk="1" hangingPunct="1">
              <a:lnSpc>
                <a:spcPct val="80000"/>
              </a:lnSpc>
              <a:buFont typeface="Wingdings 2" charset="2"/>
              <a:buNone/>
            </a:pPr>
            <a:r>
              <a:rPr lang="en-US" altLang="en-US" sz="2000" dirty="0">
                <a:ea typeface="ＭＳ Ｐゴシック" charset="-128"/>
              </a:rPr>
              <a:t>Value of equity in restaurant = $1.449 million - $0.928 million (PV of leases) b= $ 0.521 million   </a:t>
            </a:r>
          </a:p>
          <a:p>
            <a:pPr eaLnBrk="1" hangingPunct="1">
              <a:lnSpc>
                <a:spcPct val="80000"/>
              </a:lnSpc>
            </a:pPr>
            <a:endParaRPr lang="en-US" altLang="en-US" sz="2400" dirty="0">
              <a:ea typeface="ＭＳ Ｐゴシック" charset="-128"/>
            </a:endParaRPr>
          </a:p>
        </p:txBody>
      </p:sp>
      <p:sp>
        <p:nvSpPr>
          <p:cNvPr id="295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14176-D4E4-4644-9718-9F9A18EB463A}" type="slidenum">
              <a:rPr lang="en-US" altLang="en-US" sz="1200">
                <a:solidFill>
                  <a:srgbClr val="FFFFFF"/>
                </a:solidFill>
              </a:rPr>
              <a:pPr>
                <a:lnSpc>
                  <a:spcPct val="80000"/>
                </a:lnSpc>
              </a:pPr>
              <a:t>141</a:t>
            </a:fld>
            <a:endParaRPr lang="en-US" altLang="en-US" sz="1200">
              <a:solidFill>
                <a:srgbClr val="FFFFFF"/>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6: Consider the effect of illiquidity</a:t>
            </a:r>
          </a:p>
        </p:txBody>
      </p:sp>
      <p:sp>
        <p:nvSpPr>
          <p:cNvPr id="23757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company valuation, illiquidity is a constant theme. All the talk, though, seems to lead to a rule of thumb. The illiquidity discount for a private firm is between 20-30% and does not vary across private firms.</a:t>
            </a:r>
          </a:p>
          <a:p>
            <a:pPr eaLnBrk="1" hangingPunct="1">
              <a:lnSpc>
                <a:spcPct val="80000"/>
              </a:lnSpc>
            </a:pPr>
            <a:r>
              <a:rPr lang="en-US" altLang="en-US" sz="2600">
                <a:ea typeface="ＭＳ Ｐゴシック" charset="-128"/>
              </a:rPr>
              <a:t>But illiquidity should vary across:</a:t>
            </a:r>
          </a:p>
          <a:p>
            <a:pPr lvl="1" eaLnBrk="1" hangingPunct="1">
              <a:lnSpc>
                <a:spcPct val="80000"/>
              </a:lnSpc>
            </a:pPr>
            <a:r>
              <a:rPr lang="en-US" altLang="en-US" sz="2200" u="sng">
                <a:ea typeface="ＭＳ Ｐゴシック" charset="-128"/>
              </a:rPr>
              <a:t>Companies</a:t>
            </a:r>
            <a:r>
              <a:rPr lang="en-US" altLang="en-US" sz="2200">
                <a:ea typeface="ＭＳ Ｐゴシック" charset="-128"/>
              </a:rPr>
              <a:t>: Healthier and larger companies, with more liquid assets, should have smaller discounts than money-losing smaller businesses with more illiquid assets.</a:t>
            </a:r>
          </a:p>
          <a:p>
            <a:pPr lvl="1" eaLnBrk="1" hangingPunct="1">
              <a:lnSpc>
                <a:spcPct val="80000"/>
              </a:lnSpc>
            </a:pPr>
            <a:r>
              <a:rPr lang="en-US" altLang="en-US" sz="2200" u="sng">
                <a:ea typeface="ＭＳ Ｐゴシック" charset="-128"/>
              </a:rPr>
              <a:t>Time</a:t>
            </a:r>
            <a:r>
              <a:rPr lang="en-US" altLang="en-US" sz="2200">
                <a:ea typeface="ＭＳ Ｐゴシック" charset="-128"/>
              </a:rPr>
              <a:t>: Liquidity is worth more when the economy is doing badly and credit is tough to come by than when markets are booming. </a:t>
            </a:r>
          </a:p>
          <a:p>
            <a:pPr lvl="1" eaLnBrk="1" hangingPunct="1">
              <a:lnSpc>
                <a:spcPct val="80000"/>
              </a:lnSpc>
            </a:pPr>
            <a:r>
              <a:rPr lang="en-US" altLang="en-US" sz="2200" u="sng">
                <a:ea typeface="ＭＳ Ｐゴシック" charset="-128"/>
              </a:rPr>
              <a:t>Buyers</a:t>
            </a:r>
            <a:r>
              <a:rPr lang="en-US" altLang="en-US" sz="2200">
                <a:ea typeface="ＭＳ Ｐゴシック" charset="-128"/>
              </a:rPr>
              <a:t>: Liquidity is worth more to buyers who have shorter time horizons and greater cash needs than for longer term investors who don</a:t>
            </a:r>
            <a:r>
              <a:rPr lang="ja-JP" altLang="en-US" sz="2200">
                <a:ea typeface="ＭＳ Ｐゴシック" charset="-128"/>
              </a:rPr>
              <a:t>’</a:t>
            </a:r>
            <a:r>
              <a:rPr lang="en-US" altLang="ja-JP" sz="2200">
                <a:ea typeface="ＭＳ Ｐゴシック" charset="-128"/>
              </a:rPr>
              <a:t>t need the cash and are willing to hold the investment.</a:t>
            </a:r>
            <a:endParaRPr lang="en-US" altLang="en-US" sz="2200">
              <a:ea typeface="ＭＳ Ｐゴシック" charset="-128"/>
            </a:endParaRPr>
          </a:p>
        </p:txBody>
      </p:sp>
      <p:sp>
        <p:nvSpPr>
          <p:cNvPr id="297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B23006-8EA2-0141-8E42-65636D953E5A}" type="slidenum">
              <a:rPr lang="en-US" altLang="en-US" sz="1200">
                <a:solidFill>
                  <a:srgbClr val="FFFFFF"/>
                </a:solidFill>
              </a:rPr>
              <a:pPr>
                <a:lnSpc>
                  <a:spcPct val="80000"/>
                </a:lnSpc>
              </a:pPr>
              <a:t>142</a:t>
            </a:fld>
            <a:endParaRPr lang="en-US" altLang="en-US" sz="1200">
              <a:solidFill>
                <a:srgbClr val="FFFFFF"/>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Standard Approach: Illiquidity discount based on illiquid publicly traded assets</a:t>
            </a:r>
          </a:p>
        </p:txBody>
      </p:sp>
      <p:sp>
        <p:nvSpPr>
          <p:cNvPr id="23961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Restricted stoc</a:t>
            </a:r>
            <a:r>
              <a:rPr lang="en-US" altLang="en-US" sz="2600">
                <a:ea typeface="ＭＳ Ｐゴシック" charset="-128"/>
              </a:rPr>
              <a:t>k: These are stock issued by publicly traded companies to the market that bypass the SEC registration process but the stock cannot be traded for one year after the issue.</a:t>
            </a:r>
          </a:p>
          <a:p>
            <a:pPr eaLnBrk="1" hangingPunct="1">
              <a:lnSpc>
                <a:spcPct val="80000"/>
              </a:lnSpc>
            </a:pPr>
            <a:r>
              <a:rPr lang="en-US" altLang="en-US" sz="2600" u="sng">
                <a:ea typeface="ＭＳ Ｐゴシック" charset="-128"/>
              </a:rPr>
              <a:t>Pre-IPO transactions</a:t>
            </a:r>
            <a:r>
              <a:rPr lang="en-US" altLang="en-US" sz="2600">
                <a:ea typeface="ＭＳ Ｐゴシック" charset="-128"/>
              </a:rPr>
              <a:t>: These are transactions prior to initial public offerings where equity investors in the private firm buy (sell) each other</a:t>
            </a:r>
            <a:r>
              <a:rPr lang="ja-JP" altLang="en-US" sz="2600">
                <a:ea typeface="ＭＳ Ｐゴシック" charset="-128"/>
              </a:rPr>
              <a:t>’</a:t>
            </a:r>
            <a:r>
              <a:rPr lang="en-US" altLang="ja-JP" sz="2600">
                <a:ea typeface="ＭＳ Ｐゴシック" charset="-128"/>
              </a:rPr>
              <a:t>s stakes.</a:t>
            </a:r>
          </a:p>
          <a:p>
            <a:pPr eaLnBrk="1" hangingPunct="1">
              <a:lnSpc>
                <a:spcPct val="80000"/>
              </a:lnSpc>
            </a:pPr>
            <a:r>
              <a:rPr lang="en-US" altLang="en-US" sz="2600">
                <a:ea typeface="ＭＳ Ｐゴシック" charset="-128"/>
              </a:rPr>
              <a:t>In both cases, the discount is estimated the be the difference between the market price of the liquid asset and the observed transaction price of the illiquid asset.</a:t>
            </a:r>
          </a:p>
          <a:p>
            <a:pPr lvl="1" eaLnBrk="1" hangingPunct="1">
              <a:lnSpc>
                <a:spcPct val="80000"/>
              </a:lnSpc>
            </a:pPr>
            <a:r>
              <a:rPr lang="en-US" altLang="en-US" sz="2200">
                <a:ea typeface="ＭＳ Ｐゴシック" charset="-128"/>
              </a:rPr>
              <a:t>Discount Restricted stock = Stock price – Price on restricted stock offering</a:t>
            </a:r>
          </a:p>
          <a:p>
            <a:pPr lvl="1" eaLnBrk="1" hangingPunct="1">
              <a:lnSpc>
                <a:spcPct val="80000"/>
              </a:lnSpc>
            </a:pPr>
            <a:r>
              <a:rPr lang="en-US" altLang="en-US" sz="2200">
                <a:ea typeface="ＭＳ Ｐゴシック" charset="-128"/>
              </a:rPr>
              <a:t>Discount</a:t>
            </a:r>
            <a:r>
              <a:rPr lang="en-US" altLang="en-US" sz="2200" baseline="-25000">
                <a:ea typeface="ＭＳ Ｐゴシック" charset="-128"/>
              </a:rPr>
              <a:t>IPO</a:t>
            </a:r>
            <a:r>
              <a:rPr lang="en-US" altLang="en-US" sz="2200">
                <a:ea typeface="ＭＳ Ｐゴシック" charset="-128"/>
              </a:rPr>
              <a:t> = IPO offering price – Price on pre-IPO transaction </a:t>
            </a:r>
          </a:p>
          <a:p>
            <a:pPr eaLnBrk="1" hangingPunct="1">
              <a:lnSpc>
                <a:spcPct val="80000"/>
              </a:lnSpc>
            </a:pPr>
            <a:endParaRPr lang="en-US" altLang="en-US" sz="2600">
              <a:ea typeface="ＭＳ Ｐゴシック" charset="-128"/>
            </a:endParaRPr>
          </a:p>
        </p:txBody>
      </p:sp>
      <p:sp>
        <p:nvSpPr>
          <p:cNvPr id="300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96FAA5-259D-D945-9EE1-E08DE280A425}" type="slidenum">
              <a:rPr lang="en-US" altLang="en-US" sz="1200">
                <a:solidFill>
                  <a:srgbClr val="FFFFFF"/>
                </a:solidFill>
              </a:rPr>
              <a:pPr>
                <a:lnSpc>
                  <a:spcPct val="80000"/>
                </a:lnSpc>
              </a:pPr>
              <a:t>143</a:t>
            </a:fld>
            <a:endParaRPr lang="en-US" altLang="en-US" sz="1200">
              <a:solidFill>
                <a:srgbClr val="FFFFFF"/>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Restricted Stock Discount</a:t>
            </a:r>
          </a:p>
        </p:txBody>
      </p:sp>
      <p:sp>
        <p:nvSpPr>
          <p:cNvPr id="241666"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Aggregate discount studies</a:t>
            </a:r>
          </a:p>
          <a:p>
            <a:pPr marL="640080" lvl="1" indent="-274320" eaLnBrk="1" fontAlgn="auto" hangingPunct="1">
              <a:spcAft>
                <a:spcPts val="0"/>
              </a:spcAft>
              <a:buFont typeface="Wingdings 2"/>
              <a:buChar char=""/>
              <a:defRPr/>
            </a:pPr>
            <a:r>
              <a:rPr lang="en-US" dirty="0">
                <a:ea typeface="+mn-ea"/>
              </a:rPr>
              <a:t>Maher  examined restricted stock purchases made by four mutual funds in the period 1969-73 and concluded that they traded an average discount of 35.43% on publicly traded stock in the same companies. </a:t>
            </a:r>
          </a:p>
          <a:p>
            <a:pPr marL="640080" lvl="1" indent="-274320" eaLnBrk="1" fontAlgn="auto" hangingPunct="1">
              <a:spcAft>
                <a:spcPts val="0"/>
              </a:spcAft>
              <a:buFont typeface="Wingdings 2"/>
              <a:buChar char=""/>
              <a:defRPr/>
            </a:pPr>
            <a:r>
              <a:rPr lang="en-US" dirty="0" err="1">
                <a:ea typeface="+mn-ea"/>
              </a:rPr>
              <a:t>Moroney</a:t>
            </a:r>
            <a:r>
              <a:rPr lang="en-US" dirty="0">
                <a:ea typeface="+mn-ea"/>
              </a:rPr>
              <a:t> reported a mean discount of 35% for acquisitions of 146 restricted stock issues by 10 investment companies, using data from 1970.</a:t>
            </a:r>
          </a:p>
          <a:p>
            <a:pPr marL="640080" lvl="1" indent="-274320" eaLnBrk="1" fontAlgn="auto" hangingPunct="1">
              <a:spcAft>
                <a:spcPts val="0"/>
              </a:spcAft>
              <a:buFont typeface="Wingdings 2"/>
              <a:buChar char=""/>
              <a:defRPr/>
            </a:pPr>
            <a:r>
              <a:rPr lang="en-US" dirty="0">
                <a:ea typeface="+mn-ea"/>
              </a:rPr>
              <a:t>In a study of restricted stock offerings from the 1980s, Silber (1991) finds that the median discount for restricted stock is 33.75%. </a:t>
            </a:r>
          </a:p>
          <a:p>
            <a:pPr marL="320040" indent="-320040" eaLnBrk="1" fontAlgn="auto" hangingPunct="1">
              <a:spcAft>
                <a:spcPts val="0"/>
              </a:spcAft>
              <a:buFont typeface="Wingdings"/>
              <a:buChar char=""/>
              <a:defRPr/>
            </a:pPr>
            <a:r>
              <a:rPr lang="en-US" dirty="0">
                <a:ea typeface="+mn-ea"/>
                <a:cs typeface="+mn-cs"/>
              </a:rPr>
              <a:t>Silber related the size of the discount to characteristics of the offering:</a:t>
            </a:r>
          </a:p>
          <a:p>
            <a:pPr marL="365760" lvl="1" indent="0" eaLnBrk="1" fontAlgn="auto" hangingPunct="1">
              <a:spcAft>
                <a:spcPts val="0"/>
              </a:spcAft>
              <a:buFont typeface="Wingdings 2" charset="0"/>
              <a:buNone/>
              <a:defRPr/>
            </a:pPr>
            <a:r>
              <a:rPr lang="en-US" dirty="0">
                <a:ea typeface="+mn-ea"/>
              </a:rPr>
              <a:t>LN(RPRS) = 4.33 +0.036 LN(REV) - 0.142 LN(RBRT) + 0.174 DERN + 0.332 DCUST</a:t>
            </a:r>
          </a:p>
          <a:p>
            <a:pPr marL="640080" lvl="1" indent="-274320" eaLnBrk="1" fontAlgn="auto" hangingPunct="1">
              <a:spcAft>
                <a:spcPts val="0"/>
              </a:spcAft>
              <a:buFont typeface="Wingdings 2"/>
              <a:buChar char=""/>
              <a:defRPr/>
            </a:pPr>
            <a:r>
              <a:rPr lang="en-US" dirty="0">
                <a:ea typeface="+mn-ea"/>
              </a:rPr>
              <a:t>RPRS = Relative price of restricted stock (to publicly traded stock)</a:t>
            </a:r>
          </a:p>
          <a:p>
            <a:pPr marL="640080" lvl="1" indent="-274320" eaLnBrk="1" fontAlgn="auto" hangingPunct="1">
              <a:spcAft>
                <a:spcPts val="0"/>
              </a:spcAft>
              <a:buFont typeface="Wingdings 2"/>
              <a:buChar char=""/>
              <a:defRPr/>
            </a:pPr>
            <a:r>
              <a:rPr lang="en-US" dirty="0">
                <a:ea typeface="+mn-ea"/>
              </a:rPr>
              <a:t>REV = Revenues of the private firm (in millions of dollars)</a:t>
            </a:r>
          </a:p>
          <a:p>
            <a:pPr marL="640080" lvl="1" indent="-274320" eaLnBrk="1" fontAlgn="auto" hangingPunct="1">
              <a:spcAft>
                <a:spcPts val="0"/>
              </a:spcAft>
              <a:buFont typeface="Wingdings 2"/>
              <a:buChar char=""/>
              <a:defRPr/>
            </a:pPr>
            <a:r>
              <a:rPr lang="en-US" dirty="0">
                <a:ea typeface="+mn-ea"/>
              </a:rPr>
              <a:t>RBRT = Restricted Block relative to Total Common Stock in %</a:t>
            </a:r>
          </a:p>
          <a:p>
            <a:pPr marL="640080" lvl="1" indent="-274320" eaLnBrk="1" fontAlgn="auto" hangingPunct="1">
              <a:spcAft>
                <a:spcPts val="0"/>
              </a:spcAft>
              <a:buFont typeface="Wingdings 2"/>
              <a:buChar char=""/>
              <a:defRPr/>
            </a:pPr>
            <a:r>
              <a:rPr lang="en-US" dirty="0">
                <a:ea typeface="+mn-ea"/>
              </a:rPr>
              <a:t>DERN = 1 if earnings are positive; 0 if earnings are negative;</a:t>
            </a:r>
          </a:p>
          <a:p>
            <a:pPr marL="640080" lvl="1" indent="-274320" eaLnBrk="1" fontAlgn="auto" hangingPunct="1">
              <a:spcAft>
                <a:spcPts val="0"/>
              </a:spcAft>
              <a:buFont typeface="Wingdings 2"/>
              <a:buChar char=""/>
              <a:defRPr/>
            </a:pPr>
            <a:r>
              <a:rPr lang="en-US" dirty="0">
                <a:ea typeface="+mn-ea"/>
              </a:rPr>
              <a:t>DCUST = 1 if there is a customer relationship with the investor; 0 otherwise;</a:t>
            </a:r>
          </a:p>
          <a:p>
            <a:pPr marL="640080" lvl="1" indent="-274320" eaLnBrk="1" fontAlgn="auto" hangingPunct="1">
              <a:spcAft>
                <a:spcPts val="0"/>
              </a:spcAft>
              <a:buFont typeface="Wingdings 2"/>
              <a:buChar char=""/>
              <a:defRPr/>
            </a:pPr>
            <a:endParaRPr lang="en-US" dirty="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302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EC0F9C-5597-E745-BC97-9645CEDF51DB}" type="slidenum">
              <a:rPr lang="en-US" altLang="en-US" sz="1200">
                <a:solidFill>
                  <a:srgbClr val="FFFFFF"/>
                </a:solidFill>
              </a:rPr>
              <a:pPr>
                <a:lnSpc>
                  <a:spcPct val="80000"/>
                </a:lnSpc>
              </a:pPr>
              <a:t>144</a:t>
            </a:fld>
            <a:endParaRPr lang="en-US" altLang="en-US" sz="1200">
              <a:solidFill>
                <a:srgbClr val="FFFFFF"/>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Cross sectional differences in Illiquidity: Extending the Silber regression</a:t>
            </a:r>
          </a:p>
        </p:txBody>
      </p:sp>
      <p:pic>
        <p:nvPicPr>
          <p:cNvPr id="304130" name="Content Placeholder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6E618E-7368-8C46-8C2D-1F03DFE29CEB}" type="slidenum">
              <a:rPr lang="en-US" altLang="en-US" sz="1200">
                <a:solidFill>
                  <a:srgbClr val="FFFFFF"/>
                </a:solidFill>
              </a:rPr>
              <a:pPr>
                <a:lnSpc>
                  <a:spcPct val="80000"/>
                </a:lnSpc>
              </a:pPr>
              <a:t>145</a:t>
            </a:fld>
            <a:endParaRPr lang="en-US" altLang="en-US" sz="1200">
              <a:solidFill>
                <a:srgbClr val="FFFFFF"/>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discount: Pricing on pre-IPO transactions (in 5 months prior to IPO)</a:t>
            </a:r>
          </a:p>
        </p:txBody>
      </p:sp>
      <p:graphicFrame>
        <p:nvGraphicFramePr>
          <p:cNvPr id="306178" name="Object 2"/>
          <p:cNvGraphicFramePr>
            <a:graphicFrameLocks noGrp="1" noChangeAspect="1"/>
          </p:cNvGraphicFramePr>
          <p:nvPr>
            <p:ph sz="quarter" idx="1"/>
          </p:nvPr>
        </p:nvGraphicFramePr>
        <p:xfrm>
          <a:off x="1504950" y="1600200"/>
          <a:ext cx="6369050" cy="4495800"/>
        </p:xfrm>
        <a:graphic>
          <a:graphicData uri="http://schemas.openxmlformats.org/presentationml/2006/ole">
            <mc:AlternateContent xmlns:mc="http://schemas.openxmlformats.org/markup-compatibility/2006">
              <mc:Choice xmlns:v="urn:schemas-microsoft-com:vml" Requires="v">
                <p:oleObj spid="_x0000_s306310" name="Document" r:id="rId4" imgW="21942857" imgH="15492063" progId="Word.Document.12">
                  <p:link updateAutomatic="1"/>
                </p:oleObj>
              </mc:Choice>
              <mc:Fallback>
                <p:oleObj name="Document" r:id="rId4" imgW="21942857" imgH="15492063"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4950" y="1600200"/>
                        <a:ext cx="63690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06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1A8C06-53C3-F84B-867E-78BD5F87AC95}" type="slidenum">
              <a:rPr lang="en-US" altLang="en-US" sz="1200">
                <a:solidFill>
                  <a:srgbClr val="FFFFFF"/>
                </a:solidFill>
              </a:rPr>
              <a:pPr>
                <a:lnSpc>
                  <a:spcPct val="80000"/>
                </a:lnSpc>
              </a:pPr>
              <a:t>146</a:t>
            </a:fld>
            <a:endParaRPr lang="en-US" altLang="en-US" sz="1200">
              <a:solidFill>
                <a:srgbClr val="FFFFFF"/>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sampling</a:t>
            </a:r>
            <a:r>
              <a:rPr lang="ja-JP" altLang="en-US">
                <a:ea typeface="ＭＳ Ｐゴシック" charset="-128"/>
              </a:rPr>
              <a:t>”</a:t>
            </a:r>
            <a:r>
              <a:rPr lang="en-US" altLang="ja-JP">
                <a:ea typeface="ＭＳ Ｐゴシック" charset="-128"/>
              </a:rPr>
              <a:t> problem</a:t>
            </a:r>
            <a:endParaRPr lang="en-US" altLang="en-US">
              <a:ea typeface="ＭＳ Ｐゴシック" charset="-128"/>
            </a:endParaRP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With both restricted stock and the IPO studies, there is a significant sampling bias problem.</a:t>
            </a:r>
          </a:p>
          <a:p>
            <a:pPr lvl="1" eaLnBrk="1" hangingPunct="1">
              <a:lnSpc>
                <a:spcPct val="80000"/>
              </a:lnSpc>
            </a:pPr>
            <a:r>
              <a:rPr lang="en-US" altLang="en-US" sz="2000">
                <a:ea typeface="ＭＳ Ｐゴシック" charset="-128"/>
              </a:rPr>
              <a:t>The companies that make restricted stock offerings are likely to be small, troubled firms that have run out of conventional financing options.</a:t>
            </a:r>
          </a:p>
          <a:p>
            <a:pPr lvl="1" eaLnBrk="1" hangingPunct="1">
              <a:lnSpc>
                <a:spcPct val="80000"/>
              </a:lnSpc>
            </a:pPr>
            <a:r>
              <a:rPr lang="en-US" altLang="en-US" sz="2000">
                <a:ea typeface="ＭＳ Ｐゴシック" charset="-128"/>
              </a:rPr>
              <a:t>The types of IPOs where equity investors sell their stake in the five months prior to the IPO at a huge discount are likely to be IPOs that have significant pricing uncertainty associated with them.</a:t>
            </a:r>
          </a:p>
          <a:p>
            <a:pPr eaLnBrk="1" hangingPunct="1">
              <a:lnSpc>
                <a:spcPct val="80000"/>
              </a:lnSpc>
            </a:pPr>
            <a:r>
              <a:rPr lang="en-US" altLang="en-US" sz="2400">
                <a:ea typeface="ＭＳ Ｐゴシック" charset="-128"/>
              </a:rPr>
              <a:t>With restricted stock, the magnitude of the sampling bias was estimated by comparing the discount on all private placements to the discount on restricted stock offerings. One study concluded that the </a:t>
            </a:r>
            <a:r>
              <a:rPr lang="ja-JP" altLang="en-US" sz="2400">
                <a:ea typeface="ＭＳ Ｐゴシック" charset="-128"/>
              </a:rPr>
              <a:t>“</a:t>
            </a:r>
            <a:r>
              <a:rPr lang="en-US" altLang="ja-JP" sz="2400">
                <a:ea typeface="ＭＳ Ｐゴシック" charset="-128"/>
              </a:rPr>
              <a:t>illiquidity</a:t>
            </a:r>
            <a:r>
              <a:rPr lang="ja-JP" altLang="en-US" sz="2400">
                <a:ea typeface="ＭＳ Ｐゴシック" charset="-128"/>
              </a:rPr>
              <a:t>”</a:t>
            </a:r>
            <a:r>
              <a:rPr lang="en-US" altLang="ja-JP" sz="2400">
                <a:ea typeface="ＭＳ Ｐゴシック" charset="-128"/>
              </a:rPr>
              <a:t> alone accounted for a discount of less than 10% (leaving the balance of 20-25% to be explained by sampling problems).</a:t>
            </a:r>
            <a:endParaRPr lang="en-US" altLang="en-US" sz="2400">
              <a:ea typeface="ＭＳ Ｐゴシック" charset="-128"/>
            </a:endParaRPr>
          </a:p>
        </p:txBody>
      </p:sp>
      <p:sp>
        <p:nvSpPr>
          <p:cNvPr id="308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9845F-2235-A749-AAE3-A5C5C98E53BB}" type="slidenum">
              <a:rPr lang="en-US" altLang="en-US" sz="1200">
                <a:solidFill>
                  <a:srgbClr val="FFFFFF"/>
                </a:solidFill>
              </a:rPr>
              <a:pPr>
                <a:lnSpc>
                  <a:spcPct val="80000"/>
                </a:lnSpc>
              </a:pPr>
              <a:t>147</a:t>
            </a:fld>
            <a:endParaRPr lang="en-US" altLang="en-US" sz="1200">
              <a:solidFill>
                <a:srgbClr val="FFFFFF"/>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alternative approach: Use the whole sample</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All traded assets are illiquid. The bid ask spread, measuring the difference between the price at which you can buy and sell the asset at the same point in time is the illiquidity measure. </a:t>
            </a:r>
          </a:p>
          <a:p>
            <a:pPr eaLnBrk="1" hangingPunct="1">
              <a:lnSpc>
                <a:spcPct val="80000"/>
              </a:lnSpc>
            </a:pPr>
            <a:r>
              <a:rPr lang="en-US" altLang="en-US" sz="2200" dirty="0">
                <a:ea typeface="ＭＳ Ｐゴシック" charset="-128"/>
              </a:rPr>
              <a:t>We can regress the bid-ask spread (as a percent of the price) against variables that can be measured for a private firm (such as revenues, cash flow generating capacity, type of assets, variance in operating income) and are also available for publicly traded firms.</a:t>
            </a:r>
          </a:p>
          <a:p>
            <a:pPr eaLnBrk="1" hangingPunct="1">
              <a:lnSpc>
                <a:spcPct val="80000"/>
              </a:lnSpc>
            </a:pPr>
            <a:r>
              <a:rPr lang="en-US" altLang="en-US" sz="2200" dirty="0">
                <a:ea typeface="ＭＳ Ｐゴシック" charset="-128"/>
              </a:rPr>
              <a:t>Using data from the end of 2000, for instance, we regressed the bid-ask spread against annual revenues, a dummy variable for positive earnings (DERN: 0 if negative and 1 if positive), cash as a percent of firm value and trading volume. </a:t>
            </a:r>
          </a:p>
          <a:p>
            <a:pPr marL="663575" lvl="1" indent="-342900" eaLnBrk="1" hangingPunct="1">
              <a:lnSpc>
                <a:spcPct val="80000"/>
              </a:lnSpc>
            </a:pPr>
            <a:r>
              <a:rPr lang="en-US" altLang="en-US" sz="1900" dirty="0">
                <a:ea typeface="ＭＳ Ｐゴシック" charset="-128"/>
              </a:rPr>
              <a:t>Spread = 0.145 – 0.0022 ln (Annual Revenues) -0.015 (DERN) – 0.016 (Cash/Firm Value) – 0.11 ($ Monthly trading volume/ Firm Value)</a:t>
            </a:r>
          </a:p>
          <a:p>
            <a:pPr marL="663575" lvl="1" indent="-342900" eaLnBrk="1" hangingPunct="1">
              <a:lnSpc>
                <a:spcPct val="80000"/>
              </a:lnSpc>
            </a:pPr>
            <a:r>
              <a:rPr lang="en-US" altLang="en-US" sz="1900" dirty="0">
                <a:ea typeface="ＭＳ Ｐゴシック" charset="-128"/>
              </a:rPr>
              <a:t>You could plug in the values for a private firm into this regression (with zero trading volume) and estimate the spread for the firm.  </a:t>
            </a:r>
          </a:p>
        </p:txBody>
      </p:sp>
      <p:sp>
        <p:nvSpPr>
          <p:cNvPr id="310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7CCCD6-CED7-D740-A60B-D56DA10F0511}" type="slidenum">
              <a:rPr lang="en-US" altLang="en-US" sz="1200">
                <a:solidFill>
                  <a:srgbClr val="FFFFFF"/>
                </a:solidFill>
              </a:rPr>
              <a:pPr>
                <a:lnSpc>
                  <a:spcPct val="80000"/>
                </a:lnSpc>
              </a:pPr>
              <a:t>148</a:t>
            </a:fld>
            <a:endParaRPr lang="en-US" altLang="en-US" sz="1200">
              <a:solidFill>
                <a:srgbClr val="FFFFFF"/>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the illiquidity discount for the restaurant</a:t>
            </a:r>
          </a:p>
        </p:txBody>
      </p:sp>
      <p:graphicFrame>
        <p:nvGraphicFramePr>
          <p:cNvPr id="6" name="Content Placeholder 5"/>
          <p:cNvGraphicFramePr>
            <a:graphicFrameLocks noGrp="1"/>
          </p:cNvGraphicFramePr>
          <p:nvPr>
            <p:ph sz="quarter" idx="1"/>
          </p:nvPr>
        </p:nvGraphicFramePr>
        <p:xfrm>
          <a:off x="612775" y="1600200"/>
          <a:ext cx="8153400" cy="3664284"/>
        </p:xfrm>
        <a:graphic>
          <a:graphicData uri="http://schemas.openxmlformats.org/drawingml/2006/table">
            <a:tbl>
              <a:tblPr/>
              <a:tblGrid>
                <a:gridCol w="2717800">
                  <a:extLst>
                    <a:ext uri="{9D8B030D-6E8A-4147-A177-3AD203B41FA5}">
                      <a16:colId xmlns:a16="http://schemas.microsoft.com/office/drawing/2014/main" val="20000"/>
                    </a:ext>
                  </a:extLst>
                </a:gridCol>
                <a:gridCol w="2330450">
                  <a:extLst>
                    <a:ext uri="{9D8B030D-6E8A-4147-A177-3AD203B41FA5}">
                      <a16:colId xmlns:a16="http://schemas.microsoft.com/office/drawing/2014/main" val="20001"/>
                    </a:ext>
                  </a:extLst>
                </a:gridCol>
                <a:gridCol w="3105150">
                  <a:extLst>
                    <a:ext uri="{9D8B030D-6E8A-4147-A177-3AD203B41FA5}">
                      <a16:colId xmlns:a16="http://schemas.microsoft.com/office/drawing/2014/main" val="20002"/>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Approach used</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Value of restaurant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Bludgeon (Fixed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 .25) = $0.391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4636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Refined Bludgeon (Fixed discount with adjustment for revenue size/ profitability)</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28.75%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(Silber adjustment for small revenues and positive profits to a base discount of 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(1-.2875) = $0.371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Bid-ask spread regression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charset="0"/>
                          <a:ea typeface="ＭＳ Ｐゴシック" charset="-128"/>
                        </a:rPr>
                        <a:t>= 0.145 – 0.0022 ln (1.2) -0.015 (1) – 0.016 (.05) – 0.11 (0)= </a:t>
                      </a:r>
                      <a:r>
                        <a:rPr kumimoji="0" lang="en-US" altLang="en-US" sz="1800" b="0" i="0" u="none" strike="noStrike" cap="none" normalizeH="0" baseline="0">
                          <a:ln>
                            <a:noFill/>
                          </a:ln>
                          <a:solidFill>
                            <a:srgbClr val="000000"/>
                          </a:solidFill>
                          <a:effectLst/>
                          <a:latin typeface="Times" charset="0"/>
                          <a:ea typeface="ＭＳ Ｐゴシック" charset="-128"/>
                        </a:rPr>
                        <a:t>12.88%</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(1-.1288) = $0.454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3123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D75A65-F28C-9C4E-8F86-2C87825F0355}" type="slidenum">
              <a:rPr lang="en-US" altLang="en-US" sz="1200">
                <a:solidFill>
                  <a:srgbClr val="FFFFFF"/>
                </a:solidFill>
              </a:rPr>
              <a:pPr>
                <a:lnSpc>
                  <a:spcPct val="80000"/>
                </a:lnSpc>
              </a:pPr>
              <a:t>149</a:t>
            </a:fld>
            <a:endParaRPr lang="en-US" altLang="en-US" sz="1200">
              <a:solidFill>
                <a:srgbClr val="FFFFFF"/>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 Private company sold to publicly traded company</a:t>
            </a:r>
          </a:p>
        </p:txBody>
      </p:sp>
      <p:sp>
        <p:nvSpPr>
          <p:cNvPr id="29798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key difference between this scenario and the previous scenario is that the seller of the business is not diversified but the buyer is (or at least the investors in the buyer are). Consequently, they can look at the same firm and see very different amounts of risk in the business with the seller seeing more risk than the buyer.</a:t>
            </a:r>
          </a:p>
          <a:p>
            <a:pPr eaLnBrk="1" hangingPunct="1">
              <a:lnSpc>
                <a:spcPct val="80000"/>
              </a:lnSpc>
            </a:pPr>
            <a:r>
              <a:rPr lang="en-US" altLang="en-US" sz="2600" dirty="0">
                <a:ea typeface="ＭＳ Ｐゴシック" charset="-128"/>
              </a:rPr>
              <a:t>The cash flows may also be affected by the fact that the tax rates for publicly traded companies can diverge from those of private owners.</a:t>
            </a:r>
          </a:p>
          <a:p>
            <a:pPr eaLnBrk="1" hangingPunct="1">
              <a:lnSpc>
                <a:spcPct val="80000"/>
              </a:lnSpc>
            </a:pPr>
            <a:r>
              <a:rPr lang="en-US" altLang="en-US" sz="2600" dirty="0">
                <a:ea typeface="ＭＳ Ｐゴシック" charset="-128"/>
              </a:rPr>
              <a:t>Finally, there should be no illiquidity discount to a public buyer, since investors in the buyer can sell their holdings in a market.</a:t>
            </a:r>
          </a:p>
        </p:txBody>
      </p:sp>
      <p:sp>
        <p:nvSpPr>
          <p:cNvPr id="314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5E8756-37C3-4744-AA81-1C4E54843A9E}" type="slidenum">
              <a:rPr lang="en-US" altLang="en-US" sz="1200">
                <a:solidFill>
                  <a:srgbClr val="FFFFFF"/>
                </a:solidFill>
              </a:rPr>
              <a:pPr>
                <a:lnSpc>
                  <a:spcPct val="80000"/>
                </a:lnSpc>
              </a:pPr>
              <a:t>150</a:t>
            </a:fld>
            <a:endParaRPr lang="en-US" altLang="en-US" sz="1200">
              <a:solidFill>
                <a:srgbClr val="FFFFFF"/>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Revisiting the cost of equity and capital: Restaurant Valuation</a:t>
            </a:r>
          </a:p>
        </p:txBody>
      </p:sp>
      <p:graphicFrame>
        <p:nvGraphicFramePr>
          <p:cNvPr id="4" name="Content Placeholder 3"/>
          <p:cNvGraphicFramePr>
            <a:graphicFrameLocks noGrp="1"/>
          </p:cNvGraphicFramePr>
          <p:nvPr>
            <p:ph sz="quarter" idx="1"/>
          </p:nvPr>
        </p:nvGraphicFramePr>
        <p:xfrm>
          <a:off x="612775" y="1600200"/>
          <a:ext cx="5105400" cy="4270375"/>
        </p:xfrm>
        <a:graphic>
          <a:graphicData uri="http://schemas.openxmlformats.org/drawingml/2006/table">
            <a:tbl>
              <a:tblPr/>
              <a:tblGrid>
                <a:gridCol w="2703513">
                  <a:extLst>
                    <a:ext uri="{9D8B030D-6E8A-4147-A177-3AD203B41FA5}">
                      <a16:colId xmlns:a16="http://schemas.microsoft.com/office/drawing/2014/main" val="20000"/>
                    </a:ext>
                  </a:extLst>
                </a:gridCol>
                <a:gridCol w="1200150">
                  <a:extLst>
                    <a:ext uri="{9D8B030D-6E8A-4147-A177-3AD203B41FA5}">
                      <a16:colId xmlns:a16="http://schemas.microsoft.com/office/drawing/2014/main" val="20001"/>
                    </a:ext>
                  </a:extLst>
                </a:gridCol>
                <a:gridCol w="1201737">
                  <a:extLst>
                    <a:ext uri="{9D8B030D-6E8A-4147-A177-3AD203B41FA5}">
                      <a16:colId xmlns:a16="http://schemas.microsoft.com/office/drawing/2014/main" val="20002"/>
                    </a:ext>
                  </a:extLst>
                </a:gridCol>
              </a:tblGrid>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Private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Public</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Unlevred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2.36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Debt to equity ratio</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Tax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Pre-tax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1.28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Riskfree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Equity risk premium</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9.38%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508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After-tax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capital</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13.25%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8.76%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1646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ABABC-84B1-9543-962C-B3271FA58593}" type="slidenum">
              <a:rPr lang="en-US" altLang="en-US" sz="1200">
                <a:solidFill>
                  <a:srgbClr val="FFFFFF"/>
                </a:solidFill>
              </a:rPr>
              <a:pPr>
                <a:lnSpc>
                  <a:spcPct val="80000"/>
                </a:lnSpc>
              </a:pPr>
              <a:t>151</a:t>
            </a:fld>
            <a:endParaRPr lang="en-US" altLang="en-US" sz="1200">
              <a:solidFill>
                <a:srgbClr val="FFFFFF"/>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Revaluing the restaurant to a </a:t>
            </a:r>
            <a:r>
              <a:rPr lang="ja-JP" altLang="en-US">
                <a:ea typeface="ＭＳ Ｐゴシック" charset="-128"/>
              </a:rPr>
              <a:t>“</a:t>
            </a:r>
            <a:r>
              <a:rPr lang="en-US" altLang="ja-JP">
                <a:ea typeface="ＭＳ Ｐゴシック" charset="-128"/>
              </a:rPr>
              <a:t>public</a:t>
            </a:r>
            <a:r>
              <a:rPr lang="ja-JP" altLang="en-US">
                <a:ea typeface="ＭＳ Ｐゴシック" charset="-128"/>
              </a:rPr>
              <a:t>”</a:t>
            </a:r>
            <a:r>
              <a:rPr lang="en-US" altLang="ja-JP">
                <a:ea typeface="ＭＳ Ｐゴシック" charset="-128"/>
              </a:rPr>
              <a:t> buyer</a:t>
            </a:r>
            <a:endParaRPr lang="en-US" altLang="en-US">
              <a:ea typeface="ＭＳ Ｐゴシック" charset="-128"/>
            </a:endParaRPr>
          </a:p>
        </p:txBody>
      </p:sp>
      <p:pic>
        <p:nvPicPr>
          <p:cNvPr id="31846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13634" r="-13634"/>
          <a:stretch>
            <a:fillRect/>
          </a:stretch>
        </p:blipFill>
        <p:spPr>
          <a:xfrm>
            <a:off x="612775" y="1600200"/>
            <a:ext cx="8153400" cy="4495800"/>
          </a:xfrm>
        </p:spPr>
      </p:pic>
      <p:sp>
        <p:nvSpPr>
          <p:cNvPr id="318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129A337-721F-6843-8684-19F8D9CAA7D8}" type="slidenum">
              <a:rPr lang="en-US" altLang="en-US" sz="1200">
                <a:solidFill>
                  <a:srgbClr val="FFFFFF"/>
                </a:solidFill>
              </a:rPr>
              <a:pPr>
                <a:lnSpc>
                  <a:spcPct val="80000"/>
                </a:lnSpc>
              </a:pPr>
              <a:t>152</a:t>
            </a:fld>
            <a:endParaRPr lang="en-US" altLang="en-US" sz="1200">
              <a:solidFill>
                <a:srgbClr val="FFFFFF"/>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So, what price should you ask for?</a:t>
            </a:r>
          </a:p>
        </p:txBody>
      </p:sp>
      <p:sp>
        <p:nvSpPr>
          <p:cNvPr id="3041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Assume that you represent the chef/owner of the restaurant and that you were asking for a </a:t>
            </a:r>
            <a:r>
              <a:rPr lang="ja-JP" altLang="en-US" sz="2400">
                <a:ea typeface="ＭＳ Ｐゴシック" charset="-128"/>
              </a:rPr>
              <a:t>“</a:t>
            </a:r>
            <a:r>
              <a:rPr lang="en-US" altLang="ja-JP" sz="2400" dirty="0">
                <a:ea typeface="ＭＳ Ｐゴシック" charset="-128"/>
              </a:rPr>
              <a:t>reasonable</a:t>
            </a:r>
            <a:r>
              <a:rPr lang="ja-JP" altLang="en-US" sz="2400">
                <a:ea typeface="ＭＳ Ｐゴシック" charset="-128"/>
              </a:rPr>
              <a:t>”</a:t>
            </a:r>
            <a:r>
              <a:rPr lang="en-US" altLang="ja-JP" sz="2400" dirty="0">
                <a:ea typeface="ＭＳ Ｐゴシック" charset="-128"/>
              </a:rPr>
              <a:t> price for the restaurant. What would you ask for?</a:t>
            </a:r>
          </a:p>
          <a:p>
            <a:pPr lvl="1" eaLnBrk="1" hangingPunct="1">
              <a:lnSpc>
                <a:spcPct val="80000"/>
              </a:lnSpc>
              <a:buFont typeface="Calibri" charset="0"/>
              <a:buAutoNum type="alphaLcPeriod"/>
            </a:pPr>
            <a:r>
              <a:rPr lang="en-US" altLang="en-US" sz="2000" dirty="0">
                <a:ea typeface="ＭＳ Ｐゴシック" charset="-128"/>
              </a:rPr>
              <a:t>$ 454,000</a:t>
            </a:r>
          </a:p>
          <a:p>
            <a:pPr lvl="1" eaLnBrk="1" hangingPunct="1">
              <a:lnSpc>
                <a:spcPct val="80000"/>
              </a:lnSpc>
              <a:buFont typeface="Calibri" charset="0"/>
              <a:buAutoNum type="alphaLcPeriod"/>
            </a:pPr>
            <a:r>
              <a:rPr lang="en-US" altLang="en-US" sz="2000" dirty="0">
                <a:ea typeface="ＭＳ Ｐゴシック" charset="-128"/>
              </a:rPr>
              <a:t> $ 1.484 million</a:t>
            </a:r>
          </a:p>
          <a:p>
            <a:pPr lvl="1" eaLnBrk="1" hangingPunct="1">
              <a:lnSpc>
                <a:spcPct val="80000"/>
              </a:lnSpc>
              <a:buFont typeface="Calibri" charset="0"/>
              <a:buAutoNum type="alphaLcPeriod"/>
            </a:pPr>
            <a:r>
              <a:rPr lang="en-US" altLang="en-US" sz="2000" dirty="0">
                <a:ea typeface="ＭＳ Ｐゴシック" charset="-128"/>
              </a:rPr>
              <a:t>Some  number in the middle</a:t>
            </a:r>
          </a:p>
          <a:p>
            <a:pPr eaLnBrk="1" hangingPunct="1">
              <a:lnSpc>
                <a:spcPct val="80000"/>
              </a:lnSpc>
            </a:pPr>
            <a:r>
              <a:rPr lang="en-US" altLang="en-US" sz="2400" dirty="0">
                <a:ea typeface="ＭＳ Ｐゴシック" charset="-128"/>
              </a:rPr>
              <a:t>If it is </a:t>
            </a:r>
            <a:r>
              <a:rPr lang="ja-JP" altLang="en-US" sz="2400">
                <a:ea typeface="ＭＳ Ｐゴシック" charset="-128"/>
              </a:rPr>
              <a:t>“</a:t>
            </a:r>
            <a:r>
              <a:rPr lang="en-US" altLang="ja-JP" sz="2400" dirty="0">
                <a:ea typeface="ＭＳ Ｐゴシック" charset="-128"/>
              </a:rPr>
              <a:t>some number in the middle</a:t>
            </a:r>
            <a:r>
              <a:rPr lang="ja-JP" altLang="en-US" sz="2400">
                <a:ea typeface="ＭＳ Ｐゴシック" charset="-128"/>
              </a:rPr>
              <a:t>”</a:t>
            </a:r>
            <a:r>
              <a:rPr lang="en-US" altLang="ja-JP" sz="2400" dirty="0">
                <a:ea typeface="ＭＳ Ｐゴシック" charset="-128"/>
              </a:rPr>
              <a:t>, what will determine what you will ultimately get for your business?</a:t>
            </a:r>
            <a:endParaRPr lang="en-US" altLang="en-US" sz="2400" dirty="0">
              <a:ea typeface="ＭＳ Ｐゴシック" charset="-128"/>
            </a:endParaRPr>
          </a:p>
          <a:p>
            <a:pPr eaLnBrk="1" hangingPunct="1">
              <a:lnSpc>
                <a:spcPct val="80000"/>
              </a:lnSpc>
            </a:pPr>
            <a:r>
              <a:rPr lang="en-US" altLang="en-US" sz="2400" dirty="0">
                <a:ea typeface="ＭＳ Ｐゴシック" charset="-128"/>
              </a:rPr>
              <a:t>How would you alter the analysis, if your best potential bidder is a private equity or VC fund rather than a publicly traded firm?</a:t>
            </a:r>
          </a:p>
          <a:p>
            <a:pPr eaLnBrk="1" hangingPunct="1">
              <a:lnSpc>
                <a:spcPct val="80000"/>
              </a:lnSpc>
            </a:pPr>
            <a:endParaRPr lang="en-US" altLang="en-US" sz="2400" dirty="0">
              <a:ea typeface="ＭＳ Ｐゴシック" charset="-128"/>
            </a:endParaRPr>
          </a:p>
          <a:p>
            <a:pPr eaLnBrk="1" hangingPunct="1">
              <a:lnSpc>
                <a:spcPct val="80000"/>
              </a:lnSpc>
            </a:pPr>
            <a:endParaRPr lang="en-US" altLang="en-US" sz="2400" dirty="0">
              <a:ea typeface="ＭＳ Ｐゴシック" charset="-128"/>
            </a:endParaRPr>
          </a:p>
        </p:txBody>
      </p:sp>
      <p:sp>
        <p:nvSpPr>
          <p:cNvPr id="320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D0EB63E-458F-FE41-BBCC-14D0A04F6AA2}" type="slidenum">
              <a:rPr lang="en-US" altLang="en-US" sz="1200">
                <a:solidFill>
                  <a:srgbClr val="FFFFFF"/>
                </a:solidFill>
              </a:rPr>
              <a:pPr>
                <a:lnSpc>
                  <a:spcPct val="80000"/>
                </a:lnSpc>
              </a:pPr>
              <a:t>153</a:t>
            </a:fld>
            <a:endParaRPr lang="en-US" altLang="en-US" sz="1200">
              <a:solidFill>
                <a:srgbClr val="FFFFFF"/>
              </a:solidFill>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Private company for initial public offering</a:t>
            </a:r>
          </a:p>
        </p:txBody>
      </p:sp>
      <p:sp>
        <p:nvSpPr>
          <p:cNvPr id="32256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an initial public offering, the private business is opened up to investors who clearly are diversified (or at least have the option to be diversified).</a:t>
            </a:r>
          </a:p>
          <a:p>
            <a:pPr eaLnBrk="1" hangingPunct="1"/>
            <a:r>
              <a:rPr lang="en-US" altLang="en-US">
                <a:ea typeface="ＭＳ Ｐゴシック" charset="-128"/>
              </a:rPr>
              <a:t>There are control implications as well. When a private firm goes public, it opens itself up to monitoring by investors, analysts and market.</a:t>
            </a:r>
          </a:p>
          <a:p>
            <a:pPr eaLnBrk="1" hangingPunct="1"/>
            <a:r>
              <a:rPr lang="en-US" altLang="en-US">
                <a:ea typeface="ＭＳ Ｐゴシック" charset="-128"/>
              </a:rPr>
              <a:t>The reporting and information disclosure requirements shift to reflect a publicly traded firm.</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F177C3-EE3F-7543-A88C-CB5D7423CE17}" type="slidenum">
              <a:rPr lang="en-US" altLang="en-US" sz="1200">
                <a:solidFill>
                  <a:srgbClr val="FFFFFF"/>
                </a:solidFill>
              </a:rPr>
              <a:pPr>
                <a:lnSpc>
                  <a:spcPct val="80000"/>
                </a:lnSpc>
              </a:pPr>
              <a:t>154</a:t>
            </a:fld>
            <a:endParaRPr lang="en-US" altLang="en-US" sz="1200">
              <a:solidFill>
                <a:srgbClr val="FFFFFF"/>
              </a:solidFill>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324610"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246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941D09-4ABE-BE4C-878D-83548C4F8A2B}" type="slidenum">
              <a:rPr lang="en-US" altLang="en-US" sz="1400">
                <a:solidFill>
                  <a:schemeClr val="tx2"/>
                </a:solidFill>
              </a:rPr>
              <a:pPr/>
              <a:t>155</a:t>
            </a:fld>
            <a:endParaRPr lang="en-US" altLang="en-US" sz="1400">
              <a:solidFill>
                <a:schemeClr val="tx2"/>
              </a:solidFill>
            </a:endParaRPr>
          </a:p>
        </p:txBody>
      </p:sp>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twists in an initial public offering</a:t>
            </a:r>
          </a:p>
        </p:txBody>
      </p:sp>
      <p:sp>
        <p:nvSpPr>
          <p:cNvPr id="310274"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Valuation issues:</a:t>
            </a:r>
          </a:p>
          <a:p>
            <a:pPr lvl="1" eaLnBrk="1" hangingPunct="1">
              <a:lnSpc>
                <a:spcPct val="90000"/>
              </a:lnSpc>
            </a:pPr>
            <a:r>
              <a:rPr lang="en-US" altLang="en-US" sz="2000">
                <a:ea typeface="ＭＳ Ｐゴシック" charset="-128"/>
              </a:rPr>
              <a:t>Use of the proceeds from the offering: The proceeds from the offering can be held as cash by the firm to cover future investment needs, paid to existing equity investors who want to cash out or used to pay down debt.</a:t>
            </a:r>
          </a:p>
          <a:p>
            <a:pPr lvl="1" eaLnBrk="1" hangingPunct="1">
              <a:lnSpc>
                <a:spcPct val="90000"/>
              </a:lnSpc>
            </a:pPr>
            <a:r>
              <a:rPr lang="en-US" altLang="en-US" sz="2000">
                <a:ea typeface="ＭＳ Ｐゴシック" charset="-128"/>
              </a:rPr>
              <a:t>Warrants/ Special deals with prior equity investors: If venture capitalists and other equity investors from earlier iterations of fund raising have rights to buy or sell their equity at pre-specified prices, it can affect the value per share offered to the public. </a:t>
            </a:r>
          </a:p>
          <a:p>
            <a:pPr eaLnBrk="1" hangingPunct="1">
              <a:lnSpc>
                <a:spcPct val="90000"/>
              </a:lnSpc>
            </a:pPr>
            <a:r>
              <a:rPr lang="en-US" altLang="en-US" sz="2400">
                <a:ea typeface="ＭＳ Ｐゴシック" charset="-128"/>
              </a:rPr>
              <a:t>Pricing issues:</a:t>
            </a:r>
          </a:p>
          <a:p>
            <a:pPr lvl="1" eaLnBrk="1" hangingPunct="1">
              <a:lnSpc>
                <a:spcPct val="90000"/>
              </a:lnSpc>
            </a:pPr>
            <a:r>
              <a:rPr lang="en-US" altLang="en-US" sz="2000">
                <a:ea typeface="ＭＳ Ｐゴシック" charset="-128"/>
              </a:rPr>
              <a:t>Institutional set-up: Most IPOs are backed by investment banking guarantees on the price, which can affect how they are priced.</a:t>
            </a:r>
          </a:p>
          <a:p>
            <a:pPr lvl="1" eaLnBrk="1" hangingPunct="1">
              <a:lnSpc>
                <a:spcPct val="90000"/>
              </a:lnSpc>
            </a:pPr>
            <a:r>
              <a:rPr lang="en-US" altLang="en-US" sz="2000">
                <a:ea typeface="ＭＳ Ｐゴシック" charset="-128"/>
              </a:rPr>
              <a:t>Follow-up offerings: The proportion of equity being offered at initial offering and subsequent offering plans can affect pricing.</a:t>
            </a:r>
          </a:p>
        </p:txBody>
      </p:sp>
      <p:sp>
        <p:nvSpPr>
          <p:cNvPr id="326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729EFC-4B82-DC4B-9A4B-58172D885275}" type="slidenum">
              <a:rPr lang="en-US" altLang="en-US" sz="1200">
                <a:solidFill>
                  <a:srgbClr val="FFFFFF"/>
                </a:solidFill>
              </a:rPr>
              <a:pPr>
                <a:lnSpc>
                  <a:spcPct val="80000"/>
                </a:lnSpc>
              </a:pPr>
              <a:t>156</a:t>
            </a:fld>
            <a:endParaRPr lang="en-US" altLang="en-US" sz="1200">
              <a:solidFill>
                <a:srgbClr val="FFFFFF"/>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Use of the Proceeds</a:t>
            </a:r>
          </a:p>
        </p:txBody>
      </p:sp>
      <p:sp>
        <p:nvSpPr>
          <p:cNvPr id="3123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The proceeds from an initial public offering can be</a:t>
            </a:r>
          </a:p>
          <a:p>
            <a:pPr lvl="1" eaLnBrk="1" hangingPunct="1">
              <a:buFont typeface="Wingdings 2" charset="0"/>
              <a:buChar char=""/>
              <a:defRPr/>
            </a:pPr>
            <a:r>
              <a:rPr lang="en-US" dirty="0"/>
              <a:t>Taken out of the firm by the existing owners</a:t>
            </a:r>
          </a:p>
          <a:p>
            <a:pPr lvl="1" eaLnBrk="1" hangingPunct="1">
              <a:buFont typeface="Wingdings 2" charset="0"/>
              <a:buChar char=""/>
              <a:defRPr/>
            </a:pPr>
            <a:r>
              <a:rPr lang="en-US" dirty="0"/>
              <a:t>Used to pay down debt and other obligations</a:t>
            </a:r>
          </a:p>
          <a:p>
            <a:pPr lvl="1" eaLnBrk="1" hangingPunct="1">
              <a:buFont typeface="Wingdings 2" charset="0"/>
              <a:buChar char=""/>
              <a:defRPr/>
            </a:pPr>
            <a:r>
              <a:rPr lang="en-US" dirty="0"/>
              <a:t>Held as cash by the company to cover future reinvestment needs</a:t>
            </a:r>
          </a:p>
          <a:p>
            <a:pPr eaLnBrk="1" hangingPunct="1">
              <a:buFont typeface="Wingdings" charset="0"/>
              <a:buChar char=""/>
              <a:defRPr/>
            </a:pPr>
            <a:r>
              <a:rPr lang="en-US" dirty="0"/>
              <a:t>How you deal with the issuance will depend upon how the proceeds are used.</a:t>
            </a:r>
          </a:p>
          <a:p>
            <a:pPr lvl="1" eaLnBrk="1" hangingPunct="1">
              <a:buFont typeface="Wingdings 2" charset="0"/>
              <a:buChar char=""/>
              <a:defRPr/>
            </a:pPr>
            <a:r>
              <a:rPr lang="en-US" dirty="0"/>
              <a:t>If taken out of the firm -&gt; Ignore in valuation </a:t>
            </a:r>
          </a:p>
          <a:p>
            <a:pPr lvl="1" eaLnBrk="1" hangingPunct="1">
              <a:buFont typeface="Wingdings 2" charset="0"/>
              <a:buChar char=""/>
              <a:defRPr/>
            </a:pPr>
            <a:r>
              <a:rPr lang="en-US" dirty="0"/>
              <a:t>If used to pay down debt -&gt; Change the debt ratio, which may change the cost of capital and the value of the firm</a:t>
            </a:r>
          </a:p>
          <a:p>
            <a:pPr lvl="1" eaLnBrk="1" hangingPunct="1">
              <a:buFont typeface="Wingdings 2" charset="0"/>
              <a:buChar char=""/>
              <a:defRPr/>
            </a:pPr>
            <a:r>
              <a:rPr lang="en-US" dirty="0"/>
              <a:t>If held as cash to cover future reinvestment needs -&gt; Add the cash proceeds from the IPO to the DCF valuation of the company.  </a:t>
            </a:r>
          </a:p>
        </p:txBody>
      </p:sp>
      <p:sp>
        <p:nvSpPr>
          <p:cNvPr id="328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E0262F-B7D3-874C-A2B0-AF98ADAC00C6}" type="slidenum">
              <a:rPr lang="en-US" altLang="en-US" sz="1200">
                <a:solidFill>
                  <a:srgbClr val="FFFFFF"/>
                </a:solidFill>
              </a:rPr>
              <a:pPr>
                <a:lnSpc>
                  <a:spcPct val="80000"/>
                </a:lnSpc>
              </a:pPr>
              <a:t>157</a:t>
            </a:fld>
            <a:endParaRPr lang="en-US" altLang="en-US" sz="1200">
              <a:solidFill>
                <a:srgbClr val="FFFFFF"/>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Proceeds: Twitter</a:t>
            </a:r>
          </a:p>
        </p:txBody>
      </p:sp>
      <p:sp>
        <p:nvSpPr>
          <p:cNvPr id="324610"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b="1" dirty="0"/>
              <a:t>How much?</a:t>
            </a:r>
            <a:r>
              <a:rPr lang="en-US" dirty="0"/>
              <a:t> News stories suggest that the company is planning on raising about $1 billion from the offering.</a:t>
            </a:r>
          </a:p>
          <a:p>
            <a:pPr eaLnBrk="1" hangingPunct="1">
              <a:buFont typeface="Wingdings" charset="0"/>
              <a:buChar char=""/>
              <a:defRPr/>
            </a:pPr>
            <a:r>
              <a:rPr lang="en-US" b="1" dirty="0"/>
              <a:t>Use</a:t>
            </a:r>
            <a:r>
              <a:rPr lang="en-US" dirty="0"/>
              <a:t>: In the Twitter prospectus filing, the company specifies that it plans to keep the proceeds in the company to meet future investment needs.</a:t>
            </a:r>
          </a:p>
          <a:p>
            <a:pPr lvl="1" eaLnBrk="1" hangingPunct="1">
              <a:buFont typeface="Wingdings 2" charset="0"/>
              <a:buChar char=""/>
              <a:defRPr/>
            </a:pPr>
            <a:r>
              <a:rPr lang="en-US" dirty="0"/>
              <a:t>In the valuation, I have added a billion to the estimated value of the operating assets because that cash infusion will augment the cash balance.</a:t>
            </a:r>
          </a:p>
          <a:p>
            <a:pPr eaLnBrk="1" hangingPunct="1">
              <a:buFont typeface="Wingdings" charset="0"/>
              <a:buChar char=""/>
              <a:defRPr/>
            </a:pPr>
            <a:r>
              <a:rPr lang="en-US" dirty="0"/>
              <a:t>How would the valuation have been different if the owners announced that they planned to withdraw half of the offering proceeds?</a:t>
            </a:r>
          </a:p>
        </p:txBody>
      </p:sp>
      <p:sp>
        <p:nvSpPr>
          <p:cNvPr id="330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C3B215-E328-B846-BF00-445AAED5ED2E}" type="slidenum">
              <a:rPr lang="en-US" altLang="en-US" sz="1200">
                <a:solidFill>
                  <a:srgbClr val="FFFFFF"/>
                </a:solidFill>
              </a:rPr>
              <a:pPr>
                <a:lnSpc>
                  <a:spcPct val="80000"/>
                </a:lnSpc>
              </a:pPr>
              <a:t>158</a:t>
            </a:fld>
            <a:endParaRPr lang="en-US" altLang="en-US" sz="1200">
              <a:solidFill>
                <a:srgbClr val="FFFFFF"/>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Claims from prior equity investors </a:t>
            </a:r>
          </a:p>
        </p:txBody>
      </p:sp>
      <p:sp>
        <p:nvSpPr>
          <p:cNvPr id="316418"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When a private firm goes public, there are already equity investors in the firm, including the founder(s), venture capitalists and other equity investors. In some cases, these equity investors can have warrants, options or other special claims on the equity of the firm.</a:t>
            </a:r>
          </a:p>
          <a:p>
            <a:pPr eaLnBrk="1" hangingPunct="1">
              <a:lnSpc>
                <a:spcPct val="90000"/>
              </a:lnSpc>
            </a:pPr>
            <a:r>
              <a:rPr lang="en-US" altLang="en-US" sz="2600">
                <a:ea typeface="ＭＳ Ｐゴシック" charset="-128"/>
              </a:rPr>
              <a:t>If existing equity investors have special claims on the equity, the value of equity per share has to be affected by these claims. Specifically, these options need to be valued at the time of the offering and the value of equity reduced by the option value before determining the value per share.</a:t>
            </a:r>
          </a:p>
        </p:txBody>
      </p:sp>
      <p:sp>
        <p:nvSpPr>
          <p:cNvPr id="3328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01A13A-3AB8-7B4C-93CE-273D500B13EB}" type="slidenum">
              <a:rPr lang="en-US" altLang="en-US" sz="1200">
                <a:solidFill>
                  <a:srgbClr val="FFFFFF"/>
                </a:solidFill>
              </a:rPr>
              <a:pPr>
                <a:lnSpc>
                  <a:spcPct val="80000"/>
                </a:lnSpc>
              </a:pPr>
              <a:t>159</a:t>
            </a:fld>
            <a:endParaRPr lang="en-US" altLang="en-US" sz="1200">
              <a:solidFill>
                <a:srgbClr val="FFFFFF"/>
              </a:solidFill>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The claims on Twitter’s equity</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The overall value that we estimate for Twitter’s equity is $10,779 million.  There are multiple claims on this equity.</a:t>
            </a:r>
          </a:p>
          <a:p>
            <a:pPr lvl="1">
              <a:lnSpc>
                <a:spcPct val="80000"/>
              </a:lnSpc>
            </a:pPr>
            <a:r>
              <a:rPr lang="en-US" altLang="en-US" sz="1900">
                <a:ea typeface="ＭＳ Ｐゴシック" charset="-128"/>
              </a:rPr>
              <a:t>The owners of the company own the common shares in the company</a:t>
            </a:r>
          </a:p>
          <a:p>
            <a:pPr lvl="1">
              <a:lnSpc>
                <a:spcPct val="80000"/>
              </a:lnSpc>
            </a:pPr>
            <a:r>
              <a:rPr lang="en-US" altLang="en-US" sz="1900">
                <a:ea typeface="ＭＳ Ｐゴシック" charset="-128"/>
              </a:rPr>
              <a:t>Twitter has seven classes of convertible, preferred stock on the company (from different VCs). </a:t>
            </a:r>
          </a:p>
          <a:p>
            <a:pPr lvl="1">
              <a:lnSpc>
                <a:spcPct val="80000"/>
              </a:lnSpc>
            </a:pPr>
            <a:r>
              <a:rPr lang="en-US" altLang="en-US" sz="1900">
                <a:ea typeface="ＭＳ Ｐゴシック" charset="-128"/>
              </a:rPr>
              <a:t>Twitter has 86 million restricted stock units that it has used in employee compensation.</a:t>
            </a:r>
          </a:p>
          <a:p>
            <a:pPr lvl="1">
              <a:lnSpc>
                <a:spcPct val="80000"/>
              </a:lnSpc>
            </a:pPr>
            <a:r>
              <a:rPr lang="en-US" altLang="en-US" sz="1900">
                <a:ea typeface="ＭＳ Ｐゴシック" charset="-128"/>
              </a:rPr>
              <a:t>Twitter has 44.16 million units of employee options, also used in compensation contracts. (Strike price=$1.82, life = 6.94 years)</a:t>
            </a:r>
          </a:p>
          <a:p>
            <a:pPr lvl="1">
              <a:lnSpc>
                <a:spcPct val="80000"/>
              </a:lnSpc>
            </a:pPr>
            <a:r>
              <a:rPr lang="en-US" altLang="en-US" sz="1900">
                <a:ea typeface="ＭＳ Ｐゴシック" charset="-128"/>
              </a:rPr>
              <a:t>Twitter has agreed to pay MoPub stockholders with 14.791 million shares.</a:t>
            </a:r>
          </a:p>
          <a:p>
            <a:pPr>
              <a:lnSpc>
                <a:spcPct val="80000"/>
              </a:lnSpc>
            </a:pPr>
            <a:r>
              <a:rPr lang="en-US" altLang="en-US" sz="2200">
                <a:ea typeface="ＭＳ Ｐゴシック" charset="-128"/>
              </a:rPr>
              <a:t>The convertible preferred shares will be converted at the time of the offering and the common shares outstanding will be 472.61 million, not counting RSUs and options. In the valuation:</a:t>
            </a:r>
          </a:p>
          <a:p>
            <a:pPr lvl="1">
              <a:lnSpc>
                <a:spcPct val="80000"/>
              </a:lnSpc>
            </a:pPr>
            <a:r>
              <a:rPr lang="en-US" altLang="en-US" sz="1900">
                <a:ea typeface="ＭＳ Ｐゴシック" charset="-128"/>
              </a:rPr>
              <a:t>Number of commons shares= 574.44 million (all but options)</a:t>
            </a:r>
          </a:p>
          <a:p>
            <a:pPr lvl="1">
              <a:lnSpc>
                <a:spcPct val="80000"/>
              </a:lnSpc>
            </a:pPr>
            <a:r>
              <a:rPr lang="en-US" altLang="en-US" sz="1900">
                <a:ea typeface="ＭＳ Ｐゴシック" charset="-128"/>
              </a:rPr>
              <a:t>Option value = $805 million (with maturity set to 3.47 years)</a:t>
            </a:r>
          </a:p>
        </p:txBody>
      </p:sp>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37F915-5C29-8E45-B491-C6C2EF3777BE}" type="slidenum">
              <a:rPr lang="en-US" altLang="en-US" sz="1200">
                <a:solidFill>
                  <a:srgbClr val="FFFFFF"/>
                </a:solidFill>
              </a:rPr>
              <a:pPr>
                <a:lnSpc>
                  <a:spcPct val="80000"/>
                </a:lnSpc>
              </a:pPr>
              <a:t>160</a:t>
            </a:fld>
            <a:endParaRPr lang="en-US" altLang="en-US" sz="1200">
              <a:solidFill>
                <a:srgbClr val="FFFFFF"/>
              </a:solidFill>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C. The investment banking guarantee…</a:t>
            </a:r>
          </a:p>
        </p:txBody>
      </p:sp>
      <p:sp>
        <p:nvSpPr>
          <p:cNvPr id="318466" name="Content Placeholder 2"/>
          <p:cNvSpPr>
            <a:spLocks noGrp="1"/>
          </p:cNvSpPr>
          <p:nvPr>
            <p:ph sz="quarter" idx="1"/>
          </p:nvPr>
        </p:nvSpPr>
        <p:spPr>
          <a:xfrm>
            <a:off x="612775" y="1600200"/>
            <a:ext cx="8153400" cy="4495800"/>
          </a:xfrm>
        </p:spPr>
        <p:txBody>
          <a:bodyPr>
            <a:normAutofit/>
          </a:bodyPr>
          <a:lstStyle/>
          <a:p>
            <a:pPr eaLnBrk="1" hangingPunct="1">
              <a:buFont typeface="Wingdings" charset="0"/>
              <a:buChar char=""/>
              <a:defRPr/>
            </a:pPr>
            <a:r>
              <a:rPr lang="en-US" dirty="0"/>
              <a:t>Almost all IPOs are managed by investment banks and are backed by a pricing guarantee, where the investment banker guarantees the offering price to the issuer. </a:t>
            </a:r>
          </a:p>
          <a:p>
            <a:pPr eaLnBrk="1" hangingPunct="1">
              <a:buFont typeface="Wingdings" charset="0"/>
              <a:buChar char=""/>
              <a:defRPr/>
            </a:pPr>
            <a:r>
              <a:rPr lang="en-US" dirty="0"/>
              <a:t>If the price at which the issuance is made is lower than the guaranteed price, the investment banker will buy the shares at the guaranteed price and potentially bear the loss. </a:t>
            </a:r>
          </a:p>
          <a:p>
            <a:pPr marL="0" indent="0" eaLnBrk="1" hangingPunct="1">
              <a:buFont typeface="Wingdings" charset="0"/>
              <a:buNone/>
              <a:defRPr/>
            </a:pPr>
            <a:endParaRPr lang="en-US" dirty="0"/>
          </a:p>
          <a:p>
            <a:pPr eaLnBrk="1" hangingPunct="1">
              <a:buFont typeface="Wingdings" charset="0"/>
              <a:buChar char=""/>
              <a:defRPr/>
            </a:pPr>
            <a:endParaRPr lang="en-US" dirty="0"/>
          </a:p>
        </p:txBody>
      </p:sp>
      <p:sp>
        <p:nvSpPr>
          <p:cNvPr id="336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2C64CC-FEE1-3341-9354-41E3E1797593}" type="slidenum">
              <a:rPr lang="en-US" altLang="en-US" sz="1200">
                <a:solidFill>
                  <a:srgbClr val="FFFFFF"/>
                </a:solidFill>
              </a:rPr>
              <a:pPr>
                <a:lnSpc>
                  <a:spcPct val="80000"/>
                </a:lnSpc>
              </a:pPr>
              <a:t>161</a:t>
            </a:fld>
            <a:endParaRPr lang="en-US" altLang="en-US" sz="1200">
              <a:solidFill>
                <a:srgbClr val="FFFFFF"/>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a:xfrm>
            <a:off x="612775" y="228600"/>
            <a:ext cx="8153400" cy="990600"/>
          </a:xfrm>
        </p:spPr>
        <p:txBody>
          <a:bodyPr/>
          <a:lstStyle/>
          <a:p>
            <a:r>
              <a:rPr lang="en-US" altLang="en-US">
                <a:ea typeface="ＭＳ Ｐゴシック" charset="-128"/>
              </a:rPr>
              <a:t>Pricing versus Value</a:t>
            </a:r>
          </a:p>
        </p:txBody>
      </p:sp>
      <p:sp>
        <p:nvSpPr>
          <p:cNvPr id="3" name="Content Placeholder 2"/>
          <p:cNvSpPr>
            <a:spLocks noGrp="1"/>
          </p:cNvSpPr>
          <p:nvPr>
            <p:ph sz="quarter" idx="1"/>
          </p:nvPr>
        </p:nvSpPr>
        <p:spPr>
          <a:xfrm>
            <a:off x="612775" y="1600200"/>
            <a:ext cx="8153400" cy="4495800"/>
          </a:xfrm>
        </p:spPr>
        <p:txBody>
          <a:bodyPr>
            <a:normAutofit fontScale="92500"/>
          </a:bodyPr>
          <a:lstStyle/>
          <a:p>
            <a:pPr>
              <a:buFont typeface="Wingdings" charset="0"/>
              <a:buChar char=""/>
              <a:defRPr/>
            </a:pPr>
            <a:r>
              <a:rPr lang="en-US" dirty="0"/>
              <a:t>Earlier I assessed the value of equity at Twitter to be $9.97 billion (with a value per share of $17.36/share). </a:t>
            </a:r>
          </a:p>
          <a:p>
            <a:pPr>
              <a:buFont typeface="Wingdings" charset="0"/>
              <a:buChar char=""/>
              <a:defRPr/>
            </a:pPr>
            <a:r>
              <a:rPr lang="en-US" dirty="0"/>
              <a:t>Assume, however, that the market appetite for social media stocks is high and that you pull up the valuations of other publicly traded stocks in the market:</a:t>
            </a:r>
          </a:p>
          <a:p>
            <a:pPr>
              <a:buFont typeface="Wingdings" charset="0"/>
              <a:buChar char=""/>
              <a:defRPr/>
            </a:pPr>
            <a:endParaRPr lang="en-US" dirty="0"/>
          </a:p>
          <a:p>
            <a:pPr>
              <a:buFont typeface="Wingdings" charset="0"/>
              <a:buChar char=""/>
              <a:defRPr/>
            </a:pPr>
            <a:endParaRPr lang="en-US" dirty="0"/>
          </a:p>
          <a:p>
            <a:pPr>
              <a:buFont typeface="Wingdings" charset="0"/>
              <a:buChar char=""/>
              <a:defRPr/>
            </a:pPr>
            <a:r>
              <a:rPr lang="en-US" dirty="0"/>
              <a:t>What would you base your offer price on? How would you sell it?</a:t>
            </a:r>
          </a:p>
          <a:p>
            <a:pPr marL="0" indent="0">
              <a:buFont typeface="Wingdings" charset="0"/>
              <a:buNone/>
              <a:defRPr/>
            </a:pPr>
            <a:endParaRPr lang="en-US" dirty="0"/>
          </a:p>
          <a:p>
            <a:pPr>
              <a:buFont typeface="Wingdings" charset="0"/>
              <a:buChar char=""/>
              <a:defRPr/>
            </a:pPr>
            <a:endParaRPr lang="en-US" dirty="0"/>
          </a:p>
        </p:txBody>
      </p:sp>
      <p:sp>
        <p:nvSpPr>
          <p:cNvPr id="338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412C5F6-2218-9944-9CD5-F17A9DD143FE}" type="slidenum">
              <a:rPr lang="en-US" altLang="en-US" sz="1200">
                <a:solidFill>
                  <a:srgbClr val="FFFFFF"/>
                </a:solidFill>
              </a:rPr>
              <a:pPr>
                <a:lnSpc>
                  <a:spcPct val="80000"/>
                </a:lnSpc>
              </a:pPr>
              <a:t>162</a:t>
            </a:fld>
            <a:endParaRPr lang="en-US" altLang="en-US" sz="1200">
              <a:solidFill>
                <a:srgbClr val="FFFFFF"/>
              </a:solidFill>
            </a:endParaRPr>
          </a:p>
        </p:txBody>
      </p:sp>
      <p:pic>
        <p:nvPicPr>
          <p:cNvPr id="3389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10000"/>
            <a:ext cx="56261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evidence on IPO pricing</a:t>
            </a:r>
          </a:p>
        </p:txBody>
      </p:sp>
      <p:pic>
        <p:nvPicPr>
          <p:cNvPr id="34099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340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B2A30C0-90AF-EF47-9E66-53730749EAB3}" type="slidenum">
              <a:rPr lang="en-US" altLang="en-US" sz="1200">
                <a:solidFill>
                  <a:srgbClr val="FFFFFF"/>
                </a:solidFill>
              </a:rPr>
              <a:pPr>
                <a:lnSpc>
                  <a:spcPct val="80000"/>
                </a:lnSpc>
              </a:pPr>
              <a:t>163</a:t>
            </a:fld>
            <a:endParaRPr lang="en-US" altLang="en-US" sz="1200">
              <a:solidFill>
                <a:srgbClr val="FFFFFF"/>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investment opportunity?</a:t>
            </a:r>
          </a:p>
        </p:txBody>
      </p:sp>
      <p:sp>
        <p:nvSpPr>
          <p:cNvPr id="322562" name="Content Placeholder 2"/>
          <p:cNvSpPr>
            <a:spLocks noGrp="1"/>
          </p:cNvSpPr>
          <p:nvPr>
            <p:ph sz="quarter" idx="1"/>
          </p:nvPr>
        </p:nvSpPr>
        <p:spPr>
          <a:xfrm>
            <a:off x="612775" y="1600200"/>
            <a:ext cx="8153400" cy="4495800"/>
          </a:xfrm>
        </p:spPr>
        <p:txBody>
          <a:bodyPr/>
          <a:lstStyle/>
          <a:p>
            <a:pPr eaLnBrk="1" hangingPunct="1">
              <a:buFont typeface="Wingdings" charset="0"/>
              <a:buChar char=""/>
              <a:defRPr/>
            </a:pPr>
            <a:r>
              <a:rPr lang="en-US" dirty="0"/>
              <a:t>Assume that investment banks try to under price initial public offerings by approximately 10-15%. As an investor, what strategy would you adopt to take advantage of this behavior?</a:t>
            </a:r>
          </a:p>
          <a:p>
            <a:pPr marL="0" indent="0" eaLnBrk="1" hangingPunct="1">
              <a:buFont typeface="Wingdings" charset="0"/>
              <a:buNone/>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Why might it not work?</a:t>
            </a:r>
          </a:p>
          <a:p>
            <a:pPr eaLnBrk="1" hangingPunct="1">
              <a:buFont typeface="Wingdings" charset="0"/>
              <a:buChar char=""/>
              <a:defRPr/>
            </a:pPr>
            <a:endParaRPr lang="en-US" dirty="0"/>
          </a:p>
        </p:txBody>
      </p:sp>
      <p:sp>
        <p:nvSpPr>
          <p:cNvPr id="3430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8F756D-022E-934F-995A-D9ECC79DBA3C}" type="slidenum">
              <a:rPr lang="en-US" altLang="en-US" sz="1200">
                <a:solidFill>
                  <a:srgbClr val="FFFFFF"/>
                </a:solidFill>
              </a:rPr>
              <a:pPr>
                <a:lnSpc>
                  <a:spcPct val="80000"/>
                </a:lnSpc>
              </a:pPr>
              <a:t>164</a:t>
            </a:fld>
            <a:endParaRPr lang="en-US" altLang="en-US" sz="1200">
              <a:solidFill>
                <a:srgbClr val="FFFFFF"/>
              </a:solidFill>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 The offering quantity</a:t>
            </a:r>
          </a:p>
        </p:txBody>
      </p:sp>
      <p:sp>
        <p:nvSpPr>
          <p:cNvPr id="32461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now that you are the owner of Twitter and were offering 100% of the shares in company in the offering to the public? If investors are willing to pay $20 billion for the common stock, how much do you lose because of the under pricing (15%)?</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Assume that you were offering only 10% of the shares in the initial offering and plan to sell a large portion of your remaining stake over the following two years? Would your views of the under pricing and its effect on your wealth change as a consequence? </a:t>
            </a: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CC183CD-1EE3-394E-94AF-DBAD8A293491}" type="slidenum">
              <a:rPr lang="en-US" altLang="en-US" sz="1200">
                <a:solidFill>
                  <a:srgbClr val="FFFFFF"/>
                </a:solidFill>
              </a:rPr>
              <a:pPr>
                <a:lnSpc>
                  <a:spcPct val="80000"/>
                </a:lnSpc>
              </a:pPr>
              <a:t>165</a:t>
            </a:fld>
            <a:endParaRPr lang="en-US" altLang="en-US" sz="1200">
              <a:solidFill>
                <a:srgbClr val="FFFFFF"/>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3B5E5-4769-7F40-A5FC-C07E31C0117D}"/>
              </a:ext>
            </a:extLst>
          </p:cNvPr>
          <p:cNvSpPr>
            <a:spLocks noGrp="1"/>
          </p:cNvSpPr>
          <p:nvPr>
            <p:ph type="title"/>
          </p:nvPr>
        </p:nvSpPr>
        <p:spPr/>
        <p:txBody>
          <a:bodyPr/>
          <a:lstStyle/>
          <a:p>
            <a:r>
              <a:rPr lang="en-US" dirty="0"/>
              <a:t>Alternatives to IPOs</a:t>
            </a:r>
          </a:p>
        </p:txBody>
      </p:sp>
      <p:sp>
        <p:nvSpPr>
          <p:cNvPr id="3" name="Content Placeholder 2">
            <a:extLst>
              <a:ext uri="{FF2B5EF4-FFF2-40B4-BE49-F238E27FC236}">
                <a16:creationId xmlns:a16="http://schemas.microsoft.com/office/drawing/2014/main" id="{29AEBCCB-3847-0D4B-B0CF-667C79044D1D}"/>
              </a:ext>
            </a:extLst>
          </p:cNvPr>
          <p:cNvSpPr>
            <a:spLocks noGrp="1"/>
          </p:cNvSpPr>
          <p:nvPr>
            <p:ph sz="quarter" idx="1"/>
          </p:nvPr>
        </p:nvSpPr>
        <p:spPr/>
        <p:txBody>
          <a:bodyPr>
            <a:normAutofit fontScale="92500" lnSpcReduction="20000"/>
          </a:bodyPr>
          <a:lstStyle/>
          <a:p>
            <a:r>
              <a:rPr lang="en-US" dirty="0"/>
              <a:t>The traditional IPO model, with banks operating as intermediaries and setting offering prices, has come under assault for two reasons:</a:t>
            </a:r>
          </a:p>
          <a:p>
            <a:pPr lvl="1"/>
            <a:r>
              <a:rPr lang="en-US" dirty="0"/>
              <a:t>Banking failures on the services (pricing &amp; selling0 that they offer in return for the fees.</a:t>
            </a:r>
          </a:p>
          <a:p>
            <a:pPr lvl="1"/>
            <a:r>
              <a:rPr lang="en-US" dirty="0"/>
              <a:t>Loss of the credibility effect of a banking guarantee, as bankers have fallen in public standing.</a:t>
            </a:r>
          </a:p>
          <a:p>
            <a:r>
              <a:rPr lang="en-US" dirty="0"/>
              <a:t>There have been two alternatives offered:</a:t>
            </a:r>
          </a:p>
          <a:p>
            <a:pPr lvl="1"/>
            <a:r>
              <a:rPr lang="en-US" dirty="0"/>
              <a:t>In a direct listing, the listing company lists its shares directly on the exchange, and let’s demand and supply set the price.</a:t>
            </a:r>
          </a:p>
          <a:p>
            <a:pPr lvl="1"/>
            <a:r>
              <a:rPr lang="en-US" dirty="0"/>
              <a:t>In a SPAC, a publicly traded entity collects money for a future (but unspecified) IPO, and uses the funds to buy out a private company (which now takes on the standing of the public company).</a:t>
            </a:r>
          </a:p>
          <a:p>
            <a:pPr lvl="1"/>
            <a:endParaRPr lang="en-US" dirty="0"/>
          </a:p>
        </p:txBody>
      </p:sp>
      <p:sp>
        <p:nvSpPr>
          <p:cNvPr id="4" name="Footer Placeholder 3">
            <a:extLst>
              <a:ext uri="{FF2B5EF4-FFF2-40B4-BE49-F238E27FC236}">
                <a16:creationId xmlns:a16="http://schemas.microsoft.com/office/drawing/2014/main" id="{33558F5D-15B4-504C-B45E-327E05EEA8AF}"/>
              </a:ext>
            </a:extLst>
          </p:cNvPr>
          <p:cNvSpPr>
            <a:spLocks noGrp="1"/>
          </p:cNvSpPr>
          <p:nvPr>
            <p:ph type="ftr" sz="quarter" idx="10"/>
          </p:nvPr>
        </p:nvSpPr>
        <p:spPr/>
        <p:txBody>
          <a:bodyPr/>
          <a:lstStyle/>
          <a:p>
            <a:pPr>
              <a:defRPr/>
            </a:pPr>
            <a:r>
              <a:rPr lang="en-US" dirty="0" err="1"/>
              <a:t>Aswath</a:t>
            </a:r>
            <a:r>
              <a:rPr lang="en-US" dirty="0"/>
              <a:t> Damodaran</a:t>
            </a:r>
          </a:p>
        </p:txBody>
      </p:sp>
      <p:sp>
        <p:nvSpPr>
          <p:cNvPr id="5" name="Slide Number Placeholder 4">
            <a:extLst>
              <a:ext uri="{FF2B5EF4-FFF2-40B4-BE49-F238E27FC236}">
                <a16:creationId xmlns:a16="http://schemas.microsoft.com/office/drawing/2014/main" id="{EF2D779E-2A9F-F44C-B007-B0AA12E91FFC}"/>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166</a:t>
            </a:fld>
            <a:endParaRPr lang="en-US" altLang="en-US"/>
          </a:p>
        </p:txBody>
      </p:sp>
    </p:spTree>
    <p:extLst>
      <p:ext uri="{BB962C8B-B14F-4D97-AF65-F5344CB8AC3E}">
        <p14:creationId xmlns:p14="http://schemas.microsoft.com/office/powerpoint/2010/main" val="405925648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An Intermediate Problem</a:t>
            </a:r>
            <a:br>
              <a:rPr lang="en-US" altLang="en-US">
                <a:ea typeface="ＭＳ Ｐゴシック" charset="-128"/>
              </a:rPr>
            </a:br>
            <a:r>
              <a:rPr lang="en-US" altLang="en-US">
                <a:ea typeface="ＭＳ Ｐゴシック" charset="-128"/>
              </a:rPr>
              <a:t>Private to VC to Public offering…</a:t>
            </a:r>
          </a:p>
        </p:txBody>
      </p:sp>
      <p:sp>
        <p:nvSpPr>
          <p:cNvPr id="326658"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600">
                <a:ea typeface="ＭＳ Ｐゴシック" charset="-128"/>
              </a:rPr>
              <a:t>Assume that you have a private business operating in a sector, where publicly traded companies have an average beta of 1 and where the average correlation of firms  with the market is 0.25. Consider the cost of equity at three stages (Riskfree rate = 4%; ERP = 5%):</a:t>
            </a:r>
          </a:p>
          <a:p>
            <a:pPr eaLnBrk="1" hangingPunct="1"/>
            <a:r>
              <a:rPr lang="en-US" altLang="en-US" sz="1600">
                <a:ea typeface="ＭＳ Ｐゴシック" charset="-128"/>
              </a:rPr>
              <a:t>Stage 1: The nascent business, with a private owner, who is fully invested in that business.</a:t>
            </a:r>
          </a:p>
          <a:p>
            <a:pPr eaLnBrk="1" hangingPunct="1">
              <a:buFont typeface="Wingdings" charset="2"/>
              <a:buNone/>
            </a:pPr>
            <a:r>
              <a:rPr lang="en-US" altLang="en-US" sz="1600">
                <a:ea typeface="ＭＳ Ｐゴシック" charset="-128"/>
              </a:rPr>
              <a:t>	Perceived Beta = 1/ 0.25 = 4</a:t>
            </a:r>
          </a:p>
          <a:p>
            <a:pPr eaLnBrk="1" hangingPunct="1">
              <a:buFont typeface="Wingdings" charset="2"/>
              <a:buNone/>
            </a:pPr>
            <a:r>
              <a:rPr lang="en-US" altLang="en-US" sz="1600">
                <a:ea typeface="ＭＳ Ｐゴシック" charset="-128"/>
              </a:rPr>
              <a:t>	Cost of Equity = 4% + 4 (5% ) = 24%</a:t>
            </a:r>
          </a:p>
          <a:p>
            <a:pPr eaLnBrk="1" hangingPunct="1"/>
            <a:r>
              <a:rPr lang="en-US" altLang="en-US" sz="1600">
                <a:ea typeface="ＭＳ Ｐゴシック" charset="-128"/>
              </a:rPr>
              <a:t>Stage 2: Angel financing provided by specialized venture capitalist, who holds multiple investments, in high technology companies. (Correlation of portfolio with market is 0.5)</a:t>
            </a:r>
          </a:p>
          <a:p>
            <a:pPr eaLnBrk="1" hangingPunct="1">
              <a:buFont typeface="Wingdings" charset="2"/>
              <a:buNone/>
            </a:pPr>
            <a:r>
              <a:rPr lang="en-US" altLang="en-US" sz="1600">
                <a:ea typeface="ＭＳ Ｐゴシック" charset="-128"/>
              </a:rPr>
              <a:t>	Perceived Beta = 1/0.5 = 2</a:t>
            </a:r>
          </a:p>
          <a:p>
            <a:pPr eaLnBrk="1" hangingPunct="1">
              <a:buFont typeface="Wingdings" charset="2"/>
              <a:buNone/>
            </a:pPr>
            <a:r>
              <a:rPr lang="en-US" altLang="en-US" sz="1600">
                <a:ea typeface="ＭＳ Ｐゴシック" charset="-128"/>
              </a:rPr>
              <a:t>	Cost of Equity = 4% + 2 (5%) = 14%</a:t>
            </a:r>
          </a:p>
          <a:p>
            <a:pPr eaLnBrk="1" hangingPunct="1"/>
            <a:r>
              <a:rPr lang="en-US" altLang="en-US" sz="1600">
                <a:ea typeface="ＭＳ Ｐゴシック" charset="-128"/>
              </a:rPr>
              <a:t>Stage 3: Public offering, where investors are retail and institutional investors, with diversified portfolios:</a:t>
            </a:r>
          </a:p>
          <a:p>
            <a:pPr eaLnBrk="1" hangingPunct="1">
              <a:buFont typeface="Wingdings" charset="2"/>
              <a:buNone/>
            </a:pPr>
            <a:r>
              <a:rPr lang="en-US" altLang="en-US" sz="1600">
                <a:ea typeface="ＭＳ Ｐゴシック" charset="-128"/>
              </a:rPr>
              <a:t>	Perceived Beta = 1</a:t>
            </a:r>
          </a:p>
          <a:p>
            <a:pPr eaLnBrk="1" hangingPunct="1">
              <a:buFont typeface="Wingdings" charset="2"/>
              <a:buNone/>
            </a:pPr>
            <a:r>
              <a:rPr lang="en-US" altLang="en-US" sz="1600">
                <a:ea typeface="ＭＳ Ｐゴシック" charset="-128"/>
              </a:rPr>
              <a:t>	Cost of Equity = 4% + 1 (5%) = 9%</a:t>
            </a:r>
          </a:p>
        </p:txBody>
      </p:sp>
      <p:sp>
        <p:nvSpPr>
          <p:cNvPr id="3471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9D3903-F409-8740-A7E6-C1B0FF8AEA8E}" type="slidenum">
              <a:rPr lang="en-US" altLang="en-US" sz="1200">
                <a:solidFill>
                  <a:srgbClr val="FFFFFF"/>
                </a:solidFill>
              </a:rPr>
              <a:pPr>
                <a:lnSpc>
                  <a:spcPct val="80000"/>
                </a:lnSpc>
              </a:pPr>
              <a:t>167</a:t>
            </a:fld>
            <a:endParaRPr lang="en-US" altLang="en-US" sz="1200">
              <a:solidFill>
                <a:srgbClr val="FFFFFF"/>
              </a:solidFill>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value this company…</a:t>
            </a:r>
          </a:p>
        </p:txBody>
      </p:sp>
      <p:graphicFrame>
        <p:nvGraphicFramePr>
          <p:cNvPr id="4" name="Content Placeholder 3"/>
          <p:cNvGraphicFramePr>
            <a:graphicFrameLocks noGrp="1"/>
          </p:cNvGraphicFramePr>
          <p:nvPr>
            <p:ph sz="quarter" idx="1"/>
          </p:nvPr>
        </p:nvGraphicFramePr>
        <p:xfrm>
          <a:off x="228600" y="2286000"/>
          <a:ext cx="7239000" cy="4368800"/>
        </p:xfrm>
        <a:graphic>
          <a:graphicData uri="http://schemas.openxmlformats.org/drawingml/2006/table">
            <a:tbl>
              <a:tblPr/>
              <a:tblGrid>
                <a:gridCol w="1033463">
                  <a:extLst>
                    <a:ext uri="{9D8B030D-6E8A-4147-A177-3AD203B41FA5}">
                      <a16:colId xmlns:a16="http://schemas.microsoft.com/office/drawing/2014/main" val="20000"/>
                    </a:ext>
                  </a:extLst>
                </a:gridCol>
                <a:gridCol w="1035050">
                  <a:extLst>
                    <a:ext uri="{9D8B030D-6E8A-4147-A177-3AD203B41FA5}">
                      <a16:colId xmlns:a16="http://schemas.microsoft.com/office/drawing/2014/main" val="20001"/>
                    </a:ext>
                  </a:extLst>
                </a:gridCol>
                <a:gridCol w="1033462">
                  <a:extLst>
                    <a:ext uri="{9D8B030D-6E8A-4147-A177-3AD203B41FA5}">
                      <a16:colId xmlns:a16="http://schemas.microsoft.com/office/drawing/2014/main" val="20002"/>
                    </a:ext>
                  </a:extLst>
                </a:gridCol>
                <a:gridCol w="1035050">
                  <a:extLst>
                    <a:ext uri="{9D8B030D-6E8A-4147-A177-3AD203B41FA5}">
                      <a16:colId xmlns:a16="http://schemas.microsoft.com/office/drawing/2014/main" val="20003"/>
                    </a:ext>
                  </a:extLst>
                </a:gridCol>
                <a:gridCol w="1033463">
                  <a:extLst>
                    <a:ext uri="{9D8B030D-6E8A-4147-A177-3AD203B41FA5}">
                      <a16:colId xmlns:a16="http://schemas.microsoft.com/office/drawing/2014/main" val="20004"/>
                    </a:ext>
                  </a:extLst>
                </a:gridCol>
                <a:gridCol w="1035050">
                  <a:extLst>
                    <a:ext uri="{9D8B030D-6E8A-4147-A177-3AD203B41FA5}">
                      <a16:colId xmlns:a16="http://schemas.microsoft.com/office/drawing/2014/main" val="20005"/>
                    </a:ext>
                  </a:extLst>
                </a:gridCol>
                <a:gridCol w="1033462">
                  <a:extLst>
                    <a:ext uri="{9D8B030D-6E8A-4147-A177-3AD203B41FA5}">
                      <a16:colId xmlns:a16="http://schemas.microsoft.com/office/drawing/2014/main" val="20006"/>
                    </a:ext>
                  </a:extLst>
                </a:gridCol>
              </a:tblGrid>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bl>
          </a:graphicData>
        </a:graphic>
      </p:graphicFrame>
      <p:sp>
        <p:nvSpPr>
          <p:cNvPr id="349313" name="TextBox 4"/>
          <p:cNvSpPr txBox="1">
            <a:spLocks noChangeArrowheads="1"/>
          </p:cNvSpPr>
          <p:nvPr/>
        </p:nvSpPr>
        <p:spPr bwMode="auto">
          <a:xfrm>
            <a:off x="838200" y="1600200"/>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48600" y="2209800"/>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B9284E-9FF4-754A-BB3B-7A1504A742F1}" type="slidenum">
              <a:rPr lang="en-US" altLang="en-US" sz="1200">
                <a:solidFill>
                  <a:srgbClr val="FFFFFF"/>
                </a:solidFill>
              </a:rPr>
              <a:pPr>
                <a:lnSpc>
                  <a:spcPct val="80000"/>
                </a:lnSpc>
              </a:pPr>
              <a:t>168</a:t>
            </a:fld>
            <a:endParaRPr lang="en-US" altLang="en-US" sz="1200">
              <a:solidFill>
                <a:srgbClr val="FFFFFF"/>
              </a:solidFill>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p:cNvSpPr>
            <a:spLocks noGrp="1"/>
          </p:cNvSpPr>
          <p:nvPr>
            <p:ph type="title"/>
          </p:nvPr>
        </p:nvSpPr>
        <p:spPr>
          <a:xfrm>
            <a:off x="612775" y="228600"/>
            <a:ext cx="8153400" cy="990600"/>
          </a:xfrm>
        </p:spPr>
        <p:txBody>
          <a:bodyPr/>
          <a:lstStyle/>
          <a:p>
            <a:r>
              <a:rPr lang="en-US" altLang="en-US">
                <a:ea typeface="ＭＳ Ｐゴシック" charset="-128"/>
              </a:rPr>
              <a:t>Implications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Proposition 1</a:t>
            </a:r>
            <a:r>
              <a:rPr lang="en-US" altLang="en-US" sz="2200">
                <a:ea typeface="ＭＳ Ｐゴシック" charset="-128"/>
              </a:rPr>
              <a:t>: The value of a private business that is expected to transition to a publicly traded company will be higher than the value of an otherwise similar private business that does not expect to make this transition.</a:t>
            </a:r>
          </a:p>
          <a:p>
            <a:pPr lvl="1">
              <a:lnSpc>
                <a:spcPct val="80000"/>
              </a:lnSpc>
            </a:pPr>
            <a:r>
              <a:rPr lang="en-US" altLang="en-US" sz="1900">
                <a:ea typeface="ＭＳ Ｐゴシック" charset="-128"/>
              </a:rPr>
              <a:t>Private businesses in sectors that are “hot” in terms of going public (social media in 2014) will be worth more than private businesses in less sexy sectors.</a:t>
            </a:r>
          </a:p>
          <a:p>
            <a:pPr lvl="1">
              <a:lnSpc>
                <a:spcPct val="80000"/>
              </a:lnSpc>
            </a:pPr>
            <a:r>
              <a:rPr lang="en-US" altLang="en-US" sz="1900">
                <a:ea typeface="ＭＳ Ｐゴシック" charset="-128"/>
              </a:rPr>
              <a:t>As IPOs boom (bust) private company valuations will increase (decrease).</a:t>
            </a:r>
          </a:p>
          <a:p>
            <a:pPr lvl="1">
              <a:lnSpc>
                <a:spcPct val="80000"/>
              </a:lnSpc>
            </a:pPr>
            <a:r>
              <a:rPr lang="en-US" altLang="en-US" sz="1900">
                <a:ea typeface="ＭＳ Ｐゴシック" charset="-128"/>
              </a:rPr>
              <a:t>Private companies in countries that have easy access to public markets will have higher value than companies in countries without that access.</a:t>
            </a:r>
          </a:p>
          <a:p>
            <a:pPr>
              <a:lnSpc>
                <a:spcPct val="80000"/>
              </a:lnSpc>
            </a:pPr>
            <a:r>
              <a:rPr lang="en-US" altLang="en-US" sz="2200" u="sng">
                <a:ea typeface="ＭＳ Ｐゴシック" charset="-128"/>
              </a:rPr>
              <a:t>Proposition 2</a:t>
            </a:r>
            <a:r>
              <a:rPr lang="en-US" altLang="en-US" sz="2200">
                <a:ea typeface="ＭＳ Ｐゴシック" charset="-128"/>
              </a:rPr>
              <a:t>: The value of a private business that expects to make the transition to a public company sooner will be higher than the value of an otherwise similar company that will take longer.</a:t>
            </a:r>
          </a:p>
          <a:p>
            <a:pPr lvl="1">
              <a:lnSpc>
                <a:spcPct val="80000"/>
              </a:lnSpc>
            </a:pPr>
            <a:r>
              <a:rPr lang="en-US" altLang="en-US" sz="1900">
                <a:ea typeface="ＭＳ Ｐゴシック" charset="-128"/>
              </a:rPr>
              <a:t>Private businesses will be worth more if companies are able to go public earlier in their life cycle.</a:t>
            </a:r>
          </a:p>
          <a:p>
            <a:pPr>
              <a:lnSpc>
                <a:spcPct val="80000"/>
              </a:lnSpc>
            </a:pPr>
            <a:endParaRPr lang="en-US" altLang="en-US" sz="2200">
              <a:ea typeface="ＭＳ Ｐゴシック" charset="-128"/>
            </a:endParaRPr>
          </a:p>
        </p:txBody>
      </p:sp>
      <p:sp>
        <p:nvSpPr>
          <p:cNvPr id="3512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D7AE55-4B0D-6340-9E8F-67DA61B8DB16}" type="slidenum">
              <a:rPr lang="en-US" altLang="en-US" sz="1200">
                <a:solidFill>
                  <a:srgbClr val="FFFFFF"/>
                </a:solidFill>
              </a:rPr>
              <a:pPr>
                <a:lnSpc>
                  <a:spcPct val="80000"/>
                </a:lnSpc>
              </a:pPr>
              <a:t>169</a:t>
            </a:fld>
            <a:endParaRPr lang="en-US" altLang="en-US" sz="1200">
              <a:solidFill>
                <a:srgbClr val="FFFFFF"/>
              </a:solidFill>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Private company valuation: Closing thoughts</a:t>
            </a:r>
          </a:p>
        </p:txBody>
      </p:sp>
      <p:sp>
        <p:nvSpPr>
          <p:cNvPr id="33075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The value of a private business will depend on the potential buyer.</a:t>
            </a:r>
          </a:p>
          <a:p>
            <a:pPr eaLnBrk="1" hangingPunct="1">
              <a:lnSpc>
                <a:spcPct val="80000"/>
              </a:lnSpc>
            </a:pPr>
            <a:r>
              <a:rPr lang="en-US" altLang="en-US" sz="2200" dirty="0">
                <a:ea typeface="ＭＳ Ｐゴシック" charset="-128"/>
              </a:rPr>
              <a:t>If you are the seller of a private business, you will maximize value, if you can sell to</a:t>
            </a:r>
          </a:p>
          <a:p>
            <a:pPr lvl="1" eaLnBrk="1" hangingPunct="1">
              <a:lnSpc>
                <a:spcPct val="80000"/>
              </a:lnSpc>
            </a:pPr>
            <a:r>
              <a:rPr lang="en-US" altLang="en-US" sz="1900" dirty="0">
                <a:ea typeface="ＭＳ Ｐゴシック" charset="-128"/>
              </a:rPr>
              <a:t>An investor who has </a:t>
            </a:r>
            <a:r>
              <a:rPr lang="en-US" altLang="en-US" sz="1900">
                <a:ea typeface="ＭＳ Ｐゴシック" charset="-128"/>
              </a:rPr>
              <a:t>a long-time horizon</a:t>
            </a:r>
            <a:endParaRPr lang="en-US" altLang="en-US" sz="1900" dirty="0">
              <a:ea typeface="ＭＳ Ｐゴシック" charset="-128"/>
            </a:endParaRPr>
          </a:p>
          <a:p>
            <a:pPr lvl="1" eaLnBrk="1" hangingPunct="1">
              <a:lnSpc>
                <a:spcPct val="80000"/>
              </a:lnSpc>
            </a:pPr>
            <a:r>
              <a:rPr lang="en-US" altLang="en-US" sz="1900" dirty="0">
                <a:ea typeface="ＭＳ Ｐゴシック" charset="-128"/>
              </a:rPr>
              <a:t>Who is well diversified (or whose investors are)</a:t>
            </a:r>
          </a:p>
          <a:p>
            <a:pPr lvl="1" eaLnBrk="1" hangingPunct="1">
              <a:lnSpc>
                <a:spcPct val="80000"/>
              </a:lnSpc>
            </a:pPr>
            <a:r>
              <a:rPr lang="en-US" altLang="en-US" sz="1900" dirty="0">
                <a:ea typeface="ＭＳ Ｐゴシック" charset="-128"/>
              </a:rPr>
              <a:t>And does not think too highly of you (as a person)</a:t>
            </a:r>
          </a:p>
          <a:p>
            <a:pPr eaLnBrk="1" hangingPunct="1">
              <a:lnSpc>
                <a:spcPct val="80000"/>
              </a:lnSpc>
            </a:pPr>
            <a:r>
              <a:rPr lang="en-US" altLang="en-US" sz="2200" dirty="0">
                <a:ea typeface="ＭＳ Ｐゴシック" charset="-128"/>
              </a:rPr>
              <a:t>If you are valuing a private business for legal purposes (tax or divorce court), the assumptions you use and the value you arrive at will depend on which side of the legal divide you are on. </a:t>
            </a:r>
          </a:p>
          <a:p>
            <a:pPr eaLnBrk="1" hangingPunct="1">
              <a:lnSpc>
                <a:spcPct val="80000"/>
              </a:lnSpc>
            </a:pPr>
            <a:r>
              <a:rPr lang="en-US" altLang="en-US" sz="2200" dirty="0">
                <a:ea typeface="ＭＳ Ｐゴシック" charset="-128"/>
              </a:rPr>
              <a:t>As a final proposition, always keep in mind that the owner of a private business has the option of investing his wealth in publicly traded stocks. There has to be a relationship between what you can earn on those investments and what you demand as a return on your business.</a:t>
            </a:r>
          </a:p>
        </p:txBody>
      </p:sp>
      <p:sp>
        <p:nvSpPr>
          <p:cNvPr id="352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5E8F03-11D8-F043-BE4C-DC0D086CDFD1}" type="slidenum">
              <a:rPr lang="en-US" altLang="en-US" sz="1200">
                <a:solidFill>
                  <a:srgbClr val="FFFFFF"/>
                </a:solidFill>
              </a:rPr>
              <a:pPr>
                <a:lnSpc>
                  <a:spcPct val="80000"/>
                </a:lnSpc>
              </a:pPr>
              <a:t>170</a:t>
            </a:fld>
            <a:endParaRPr lang="en-US" altLang="en-US"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29395</TotalTime>
  <Pages>184</Pages>
  <Words>25303</Words>
  <Application>Microsoft Macintosh PowerPoint</Application>
  <PresentationFormat>On-screen Show (4:3)</PresentationFormat>
  <Paragraphs>2127</Paragraphs>
  <Slides>170</Slides>
  <Notes>166</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1</vt:i4>
      </vt:variant>
      <vt:variant>
        <vt:lpstr>Embedded OLE Servers</vt:lpstr>
      </vt:variant>
      <vt:variant>
        <vt:i4>4</vt:i4>
      </vt:variant>
      <vt:variant>
        <vt:lpstr>Slide Titles</vt:lpstr>
      </vt:variant>
      <vt:variant>
        <vt:i4>170</vt:i4>
      </vt:variant>
    </vt:vector>
  </HeadingPairs>
  <TitlesOfParts>
    <vt:vector size="187" baseType="lpstr">
      <vt:lpstr>Arial</vt:lpstr>
      <vt:lpstr>Calibri</vt:lpstr>
      <vt:lpstr>Cambria Math</vt:lpstr>
      <vt:lpstr>Helvetica</vt:lpstr>
      <vt:lpstr>Lucida Grande</vt:lpstr>
      <vt:lpstr>Monotype Sorts</vt:lpstr>
      <vt:lpstr>Times</vt:lpstr>
      <vt:lpstr>Times New Roman</vt:lpstr>
      <vt:lpstr>Verdana</vt:lpstr>
      <vt:lpstr>Wingdings</vt:lpstr>
      <vt:lpstr>Wingdings 2</vt:lpstr>
      <vt:lpstr>Basic</vt:lpstr>
      <vt:lpstr>file:///All%20My%20Stuff/Home%20Page%202002/AppldResearch/LiqDiscount/liqdiscount.doc!OLE_LINK1</vt:lpstr>
      <vt:lpstr>Equation</vt:lpstr>
      <vt:lpstr>Document</vt:lpstr>
      <vt:lpstr>Worksheet</vt:lpstr>
      <vt:lpstr>Microsoft Word Document</vt:lpstr>
      <vt:lpstr>Valuation: Packet 2 Relative Valuation, Asset-based valuation and Private Company Valuation</vt:lpstr>
      <vt:lpstr>The Essence of Relative Valuation (Pricing)</vt:lpstr>
      <vt:lpstr>Relative valuation is pervasive…</vt:lpstr>
      <vt:lpstr>Why relative valuation?</vt:lpstr>
      <vt:lpstr>The Market Imperative….</vt:lpstr>
      <vt:lpstr>Multiples are just standardized estimates of price…</vt:lpstr>
      <vt:lpstr>The Four Steps to Deconstructing Multiples</vt:lpstr>
      <vt:lpstr>Definitional Tests</vt:lpstr>
      <vt:lpstr>Example 1: Price Earnings Ratio: Definition</vt:lpstr>
      <vt:lpstr>Example 2: Staying on PE ratios</vt:lpstr>
      <vt:lpstr>Example 3: Enterprise Value /EBITDA Multiple</vt:lpstr>
      <vt:lpstr>Example 4: A Housing Price Multiple</vt:lpstr>
      <vt:lpstr>Descriptive Tests</vt:lpstr>
      <vt:lpstr>1. Multiples have skewed distributions… US company PE Ratios</vt:lpstr>
      <vt:lpstr>2. Making statistics “dicey”</vt:lpstr>
      <vt:lpstr>3. Markets have a lot in common : Comparing Global PEs</vt:lpstr>
      <vt:lpstr>3a. And the differences are sometimes revealing… Price to Book Ratios across globe – January 2013</vt:lpstr>
      <vt:lpstr>4. Simplistic rules almost always break down…6 times EBITDA was not cheap in 2010… </vt:lpstr>
      <vt:lpstr>But it may be in 2022, unless you in Japan or Russia…</vt:lpstr>
      <vt:lpstr>Analytical Tests</vt:lpstr>
      <vt:lpstr>A Simple Analytical device</vt:lpstr>
      <vt:lpstr>I . PE Ratios</vt:lpstr>
      <vt:lpstr>Using the Fundamental Model to Estimate PE For a High Growth Firm</vt:lpstr>
      <vt:lpstr>A Simple Example</vt:lpstr>
      <vt:lpstr>a. PE, Growth and Interest Rates</vt:lpstr>
      <vt:lpstr>b. PE and Risk: A Follow up Example</vt:lpstr>
      <vt:lpstr>c. PE and Growth Quality: Value Addition and Destruction</vt:lpstr>
      <vt:lpstr>Example 1: The Cheapest Markets</vt:lpstr>
      <vt:lpstr>Example 2: Controlling for differences - An old Example with Emerging Markets: June 2000</vt:lpstr>
      <vt:lpstr>Regression Results</vt:lpstr>
      <vt:lpstr>Predicted PE Ratios</vt:lpstr>
      <vt:lpstr>Example 3: US Stocks are expensive, just look at the PE ratio</vt:lpstr>
      <vt:lpstr>A Counter: No, they are cheap, relative to the alternatives..</vt:lpstr>
      <vt:lpstr>The Tie Breaker: E/P Ratios , T.Bond Rates and Term Structure</vt:lpstr>
      <vt:lpstr>Regression Results</vt:lpstr>
      <vt:lpstr>II. PEG Ratio</vt:lpstr>
      <vt:lpstr>PEG Ratios and Fundamentals</vt:lpstr>
      <vt:lpstr>A Simple Example</vt:lpstr>
      <vt:lpstr>a. PEG Ratios are risk-sensitive</vt:lpstr>
      <vt:lpstr>b. PEG Ratios are affected by the Quality of Growth</vt:lpstr>
      <vt:lpstr>c. PEG Ratios are not growth neutral…</vt:lpstr>
      <vt:lpstr>PEG Ratios and Fundamentals: Propositions</vt:lpstr>
      <vt:lpstr>III. Price to Book Ratio</vt:lpstr>
      <vt:lpstr>Price Book Value Ratio: Stable Growth Firm Another Presentation</vt:lpstr>
      <vt:lpstr>Now changing to an Enterprise value multiple EV/ Book Capital</vt:lpstr>
      <vt:lpstr>IV. EV to EBITDA - Determinants</vt:lpstr>
      <vt:lpstr>A Simple Example</vt:lpstr>
      <vt:lpstr>The Determinants of EV/EBITDA</vt:lpstr>
      <vt:lpstr>V. EV/Sales Ratio</vt:lpstr>
      <vt:lpstr>The value of a brand name</vt:lpstr>
      <vt:lpstr>Valuing Brand Name</vt:lpstr>
      <vt:lpstr>The Determinants of Multiples…</vt:lpstr>
      <vt:lpstr>Application Tests</vt:lpstr>
      <vt:lpstr>1. The Sampling Choice</vt:lpstr>
      <vt:lpstr>2. The ”Control for Differences” Choices</vt:lpstr>
      <vt:lpstr>1.  Just Story Telling Trailing PE across Beverage Companies</vt:lpstr>
      <vt:lpstr>A Question</vt:lpstr>
      <vt:lpstr>2: Statistical Controls  Comparing PE ratios across Telecom companies</vt:lpstr>
      <vt:lpstr>PE, Growth and Risk</vt:lpstr>
      <vt:lpstr>Is Telebras under valued?</vt:lpstr>
      <vt:lpstr>3: An Eyeballing Exercise  PBV Ratios across European Banks in 2010</vt:lpstr>
      <vt:lpstr>The median test…</vt:lpstr>
      <vt:lpstr>The Statistical Alternative</vt:lpstr>
      <vt:lpstr>And these predictions?</vt:lpstr>
      <vt:lpstr>4: More Statistics and a Larger Sample Price to Book versus ROE: Largest firms in the US: January 2010</vt:lpstr>
      <vt:lpstr>Missing growth?</vt:lpstr>
      <vt:lpstr>PBV, ROE and Risk: Large Cap US firms</vt:lpstr>
      <vt:lpstr>Bringing it all together… Largest US stocks in January 2010</vt:lpstr>
      <vt:lpstr>Updated PBV Ratios – Largest Market Cap US companies -Updated to January 2022</vt:lpstr>
      <vt:lpstr>Example 5: Overlooked fundamentals? EV/EBITDA Multiple for Trucking Companies</vt:lpstr>
      <vt:lpstr>A Test on EBITDA</vt:lpstr>
      <vt:lpstr>Example 6: Pricing across time - PS Ratios Grocery Stores - US in January 2007</vt:lpstr>
      <vt:lpstr>The difference two years can make: Grocery Stores - US in January 2009</vt:lpstr>
      <vt:lpstr>Is this steady State? In 2010..</vt:lpstr>
      <vt:lpstr>There is a new kid in town: January 2015</vt:lpstr>
      <vt:lpstr>Example 7: Nothing’s working! Internet Stocks in early 2000..</vt:lpstr>
      <vt:lpstr>PS Ratios and Margins are not highly correlated</vt:lpstr>
      <vt:lpstr>Solution 1: Use proxies for survival and growth: Amazon in early 2000</vt:lpstr>
      <vt:lpstr>Solution 2: Use forward multiples Watch out for bumps in the road (Tesla)</vt:lpstr>
      <vt:lpstr>Solution 3: Let the market tell you what matters.. Social media in October 2013</vt:lpstr>
      <vt:lpstr>Read the tea leaves: See what the market cares about</vt:lpstr>
      <vt:lpstr>Pricing across the entire market: Why not?</vt:lpstr>
      <vt:lpstr>I. PE Ratio versus the market PE versus Expected EPS Growth: January 2022</vt:lpstr>
      <vt:lpstr>PE Ratio: Standard Regression for US stocks - January 2022</vt:lpstr>
      <vt:lpstr>Problems with the regression methodology</vt:lpstr>
      <vt:lpstr>Statistically insignificant?</vt:lpstr>
      <vt:lpstr>The Negative Intercept Problem</vt:lpstr>
      <vt:lpstr>If a coefficient has the wrong sign: The Multicollinearity Problem</vt:lpstr>
      <vt:lpstr>Using the PE ratio regression</vt:lpstr>
      <vt:lpstr>The value of growth</vt:lpstr>
      <vt:lpstr>II. PEG Ratio versus the market PEG versus Growth</vt:lpstr>
      <vt:lpstr>PEG versus ln(Expected Growth)</vt:lpstr>
      <vt:lpstr>PEG Ratio Regression - US stocks January 2022</vt:lpstr>
      <vt:lpstr>I. PE ratio regressions across markets</vt:lpstr>
      <vt:lpstr>II. PEG ratio regressions across markets</vt:lpstr>
      <vt:lpstr>III. Price to Book Ratio: Fundamentals hold in every market</vt:lpstr>
      <vt:lpstr>IV. EV/EBITDA</vt:lpstr>
      <vt:lpstr>V. EV/Sales Regressions across markets…</vt:lpstr>
      <vt:lpstr>VI. EV/Invested Capital</vt:lpstr>
      <vt:lpstr>The Pricing Game: Choices</vt:lpstr>
      <vt:lpstr>Relative Valuation: Some closing propositions</vt:lpstr>
      <vt:lpstr>Reviewing: The Four Steps to Understanding Multiples</vt:lpstr>
      <vt:lpstr>A Detour: Asset Based Valuation</vt:lpstr>
      <vt:lpstr>What is asset-based valuation?</vt:lpstr>
      <vt:lpstr>Why would you do asset-based valuation?</vt:lpstr>
      <vt:lpstr>How do you do asset-based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Relative Valuation Plus Scaling variable &amp; Choice of Multiples</vt:lpstr>
      <vt:lpstr>United Technologies: Relative Valuation Sum of the Parts value</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vt:lpstr>
      <vt:lpstr>GE in 2018: The Parts</vt:lpstr>
      <vt:lpstr>GE: Value of the Parts</vt:lpstr>
      <vt:lpstr>GE: Pricing the Parts</vt:lpstr>
      <vt:lpstr>Private Company Valuation</vt:lpstr>
      <vt:lpstr>Process of Valuing Private Companies</vt:lpstr>
      <vt:lpstr>1. No Market Value?</vt:lpstr>
      <vt:lpstr>2. Cash Flow Estimation Issues</vt:lpstr>
      <vt:lpstr>Private Company Valuation: Motive matters..</vt:lpstr>
      <vt:lpstr>Private company valuations: Four broad scenarios</vt:lpstr>
      <vt:lpstr>I. Private to Private transaction</vt:lpstr>
      <vt:lpstr>An example: Valuing a restaurant</vt:lpstr>
      <vt:lpstr>Past income statements…</vt:lpstr>
      <vt:lpstr>Step 1: Estimating discount rates</vt:lpstr>
      <vt:lpstr>No market price, no problem… Use bottom-up betas to get the unlevered beta</vt:lpstr>
      <vt:lpstr>PowerPoint Presentation</vt:lpstr>
      <vt:lpstr>Estimating a total beta</vt:lpstr>
      <vt:lpstr>The final step in the beta computation: Estimate a Debt to equity ratio and cost of equity</vt:lpstr>
      <vt:lpstr>Estimating  a cost of debt and capital</vt:lpstr>
      <vt:lpstr>Step 2: Clean up the financial statements</vt:lpstr>
      <vt:lpstr>Step 3: Assess the impact of the “key” person</vt:lpstr>
      <vt:lpstr>Step 4: Don’t forget valuation fundamentals</vt:lpstr>
      <vt:lpstr>Step 5: Complete the valuation</vt:lpstr>
      <vt:lpstr>Step 6: Consider the effect of illiquidity</vt:lpstr>
      <vt:lpstr>The Standard Approach: Illiquidity discount based on illiquid publicly traded assets</vt:lpstr>
      <vt:lpstr>The Restricted Stock Discount</vt:lpstr>
      <vt:lpstr>Cross sectional differences in Illiquidity: Extending the Silber regression</vt:lpstr>
      <vt:lpstr>The IPO discount: Pricing on pre-IPO transactions (in 5 months prior to IPO)</vt:lpstr>
      <vt:lpstr>The “sampling” problem</vt:lpstr>
      <vt:lpstr>An alternative approach: Use the whole sample</vt:lpstr>
      <vt:lpstr>Estimating the illiquidity discount for the restaurant</vt:lpstr>
      <vt:lpstr>II. Private company sold to publicly traded company</vt:lpstr>
      <vt:lpstr>Revisiting the cost of equity and capital: Restaurant Valuation</vt:lpstr>
      <vt:lpstr>Revaluing the restaurant to a “public” buyer</vt:lpstr>
      <vt:lpstr>So, what price should you ask for?</vt:lpstr>
      <vt:lpstr>III. Private company for initial public offering</vt:lpstr>
      <vt:lpstr>PowerPoint Presentation</vt:lpstr>
      <vt:lpstr>The twists in an initial public offering</vt:lpstr>
      <vt:lpstr>A. Use of the Proceeds</vt:lpstr>
      <vt:lpstr>The IPO Proceeds: Twitter</vt:lpstr>
      <vt:lpstr>B. Claims from prior equity investors </vt:lpstr>
      <vt:lpstr>The claims on Twitter’s equity</vt:lpstr>
      <vt:lpstr>C. The investment banking guarantee…</vt:lpstr>
      <vt:lpstr>Pricing versus Value</vt:lpstr>
      <vt:lpstr>The evidence on IPO pricing</vt:lpstr>
      <vt:lpstr>An investment opportunity?</vt:lpstr>
      <vt:lpstr>D. The offering quantity</vt:lpstr>
      <vt:lpstr>Alternatives to IPOs</vt:lpstr>
      <vt:lpstr>IV. An Intermediate Problem Private to VC to Public offering…</vt:lpstr>
      <vt:lpstr>To value this company…</vt:lpstr>
      <vt:lpstr>Implications</vt:lpstr>
      <vt:lpstr>Private company valuation: Closing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380</cp:revision>
  <cp:lastPrinted>2021-04-14T21:27:49Z</cp:lastPrinted>
  <dcterms:created xsi:type="dcterms:W3CDTF">1998-01-08T15:09:51Z</dcterms:created>
  <dcterms:modified xsi:type="dcterms:W3CDTF">2022-01-25T04:08:17Z</dcterms:modified>
</cp:coreProperties>
</file>