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76"/>
  </p:notesMasterIdLst>
  <p:handoutMasterIdLst>
    <p:handoutMasterId r:id="rId177"/>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930" r:id="rId28"/>
    <p:sldId id="929" r:id="rId29"/>
    <p:sldId id="807" r:id="rId30"/>
    <p:sldId id="808" r:id="rId31"/>
    <p:sldId id="809" r:id="rId32"/>
    <p:sldId id="884" r:id="rId33"/>
    <p:sldId id="925" r:id="rId34"/>
    <p:sldId id="812" r:id="rId35"/>
    <p:sldId id="813" r:id="rId36"/>
    <p:sldId id="817" r:id="rId37"/>
    <p:sldId id="818" r:id="rId38"/>
    <p:sldId id="819" r:id="rId39"/>
    <p:sldId id="820" r:id="rId40"/>
    <p:sldId id="821" r:id="rId41"/>
    <p:sldId id="822" r:id="rId42"/>
    <p:sldId id="823" r:id="rId43"/>
    <p:sldId id="289" r:id="rId44"/>
    <p:sldId id="814" r:id="rId45"/>
    <p:sldId id="815" r:id="rId46"/>
    <p:sldId id="848" r:id="rId47"/>
    <p:sldId id="932" r:id="rId48"/>
    <p:sldId id="836" r:id="rId49"/>
    <p:sldId id="838" r:id="rId50"/>
    <p:sldId id="840" r:id="rId51"/>
    <p:sldId id="288" r:id="rId52"/>
    <p:sldId id="849" r:id="rId53"/>
    <p:sldId id="853" r:id="rId54"/>
    <p:sldId id="854" r:id="rId55"/>
    <p:sldId id="772" r:id="rId56"/>
    <p:sldId id="773" r:id="rId57"/>
    <p:sldId id="824" r:id="rId58"/>
    <p:sldId id="825" r:id="rId59"/>
    <p:sldId id="906" r:id="rId60"/>
    <p:sldId id="907" r:id="rId61"/>
    <p:sldId id="908" r:id="rId62"/>
    <p:sldId id="909" r:id="rId63"/>
    <p:sldId id="910" r:id="rId64"/>
    <p:sldId id="911" r:id="rId65"/>
    <p:sldId id="912" r:id="rId66"/>
    <p:sldId id="913" r:id="rId67"/>
    <p:sldId id="914" r:id="rId68"/>
    <p:sldId id="916" r:id="rId69"/>
    <p:sldId id="917" r:id="rId70"/>
    <p:sldId id="918" r:id="rId71"/>
    <p:sldId id="919" r:id="rId72"/>
    <p:sldId id="931" r:id="rId73"/>
    <p:sldId id="782" r:id="rId74"/>
    <p:sldId id="783" r:id="rId75"/>
    <p:sldId id="784" r:id="rId76"/>
    <p:sldId id="785" r:id="rId77"/>
    <p:sldId id="786" r:id="rId78"/>
    <p:sldId id="894" r:id="rId79"/>
    <p:sldId id="788" r:id="rId80"/>
    <p:sldId id="789" r:id="rId81"/>
    <p:sldId id="790" r:id="rId82"/>
    <p:sldId id="791" r:id="rId83"/>
    <p:sldId id="290" r:id="rId84"/>
    <p:sldId id="278" r:id="rId85"/>
    <p:sldId id="279" r:id="rId86"/>
    <p:sldId id="792" r:id="rId87"/>
    <p:sldId id="282" r:id="rId88"/>
    <p:sldId id="285" r:id="rId89"/>
    <p:sldId id="828" r:id="rId90"/>
    <p:sldId id="923" r:id="rId91"/>
    <p:sldId id="903" r:id="rId92"/>
    <p:sldId id="829" r:id="rId93"/>
    <p:sldId id="830" r:id="rId94"/>
    <p:sldId id="795" r:id="rId95"/>
    <p:sldId id="831" r:id="rId96"/>
    <p:sldId id="833" r:id="rId97"/>
    <p:sldId id="834" r:id="rId98"/>
    <p:sldId id="900" r:id="rId99"/>
    <p:sldId id="927" r:id="rId100"/>
    <p:sldId id="796" r:id="rId101"/>
    <p:sldId id="842" r:id="rId102"/>
    <p:sldId id="855" r:id="rId103"/>
    <p:sldId id="924" r:id="rId104"/>
    <p:sldId id="905" r:id="rId105"/>
    <p:sldId id="797" r:id="rId106"/>
    <p:sldId id="802" r:id="rId107"/>
    <p:sldId id="864" r:id="rId108"/>
    <p:sldId id="865" r:id="rId109"/>
    <p:sldId id="866" r:id="rId110"/>
    <p:sldId id="867" r:id="rId111"/>
    <p:sldId id="869" r:id="rId112"/>
    <p:sldId id="868" r:id="rId113"/>
    <p:sldId id="870" r:id="rId114"/>
    <p:sldId id="871" r:id="rId115"/>
    <p:sldId id="872" r:id="rId116"/>
    <p:sldId id="880" r:id="rId117"/>
    <p:sldId id="878" r:id="rId118"/>
    <p:sldId id="879" r:id="rId119"/>
    <p:sldId id="873" r:id="rId120"/>
    <p:sldId id="874" r:id="rId121"/>
    <p:sldId id="875" r:id="rId122"/>
    <p:sldId id="876" r:id="rId123"/>
    <p:sldId id="877" r:id="rId124"/>
    <p:sldId id="920" r:id="rId125"/>
    <p:sldId id="921" r:id="rId126"/>
    <p:sldId id="922" r:id="rId127"/>
    <p:sldId id="701" r:id="rId128"/>
    <p:sldId id="702" r:id="rId129"/>
    <p:sldId id="703" r:id="rId130"/>
    <p:sldId id="704" r:id="rId131"/>
    <p:sldId id="705" r:id="rId132"/>
    <p:sldId id="706" r:id="rId133"/>
    <p:sldId id="707" r:id="rId134"/>
    <p:sldId id="708" r:id="rId135"/>
    <p:sldId id="709" r:id="rId136"/>
    <p:sldId id="710" r:id="rId137"/>
    <p:sldId id="711" r:id="rId138"/>
    <p:sldId id="712" r:id="rId139"/>
    <p:sldId id="713" r:id="rId140"/>
    <p:sldId id="714" r:id="rId141"/>
    <p:sldId id="715" r:id="rId142"/>
    <p:sldId id="716" r:id="rId143"/>
    <p:sldId id="717" r:id="rId144"/>
    <p:sldId id="718" r:id="rId145"/>
    <p:sldId id="719" r:id="rId146"/>
    <p:sldId id="720" r:id="rId147"/>
    <p:sldId id="721" r:id="rId148"/>
    <p:sldId id="722" r:id="rId149"/>
    <p:sldId id="723" r:id="rId150"/>
    <p:sldId id="724" r:id="rId151"/>
    <p:sldId id="725" r:id="rId152"/>
    <p:sldId id="726" r:id="rId153"/>
    <p:sldId id="727" r:id="rId154"/>
    <p:sldId id="728" r:id="rId155"/>
    <p:sldId id="729" r:id="rId156"/>
    <p:sldId id="730" r:id="rId157"/>
    <p:sldId id="731" r:id="rId158"/>
    <p:sldId id="732" r:id="rId159"/>
    <p:sldId id="733" r:id="rId160"/>
    <p:sldId id="734" r:id="rId161"/>
    <p:sldId id="735" r:id="rId162"/>
    <p:sldId id="736" r:id="rId163"/>
    <p:sldId id="737" r:id="rId164"/>
    <p:sldId id="882" r:id="rId165"/>
    <p:sldId id="738" r:id="rId166"/>
    <p:sldId id="883" r:id="rId167"/>
    <p:sldId id="739" r:id="rId168"/>
    <p:sldId id="740" r:id="rId169"/>
    <p:sldId id="741" r:id="rId170"/>
    <p:sldId id="928" r:id="rId171"/>
    <p:sldId id="742" r:id="rId172"/>
    <p:sldId id="743" r:id="rId173"/>
    <p:sldId id="885" r:id="rId174"/>
    <p:sldId id="744" r:id="rId17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4"/>
    <p:restoredTop sz="91295"/>
  </p:normalViewPr>
  <p:slideViewPr>
    <p:cSldViewPr>
      <p:cViewPr>
        <p:scale>
          <a:sx n="142" d="100"/>
          <a:sy n="142" d="100"/>
        </p:scale>
        <p:origin x="592" y="144"/>
      </p:cViewPr>
      <p:guideLst>
        <p:guide orient="horz" pos="2160"/>
        <p:guide pos="2880"/>
      </p:guideLst>
    </p:cSldViewPr>
  </p:slideViewPr>
  <p:outlineViewPr>
    <p:cViewPr>
      <p:scale>
        <a:sx n="33" d="100"/>
        <a:sy n="33" d="100"/>
      </p:scale>
      <p:origin x="0" y="-93232"/>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handoutMaster" Target="handoutMasters/handoutMaster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Four things to note…</a:t>
            </a:r>
          </a:p>
          <a:p>
            <a:pPr marL="228600" indent="-228600">
              <a:buFontTx/>
              <a:buAutoNum type="arabicPeriod"/>
            </a:pPr>
            <a:r>
              <a:rPr lang="en-US" altLang="en-US" dirty="0">
                <a:latin typeface="Times" charset="0"/>
                <a:ea typeface="ＭＳ Ｐゴシック" charset="-128"/>
              </a:rPr>
              <a:t>Notice the number of firms that we have lost in the sample as we compute PE ratios.</a:t>
            </a:r>
          </a:p>
          <a:p>
            <a:pPr marL="228600" indent="-228600">
              <a:buFontTx/>
              <a:buAutoNum type="arabicPeriod"/>
            </a:pPr>
            <a:r>
              <a:rPr lang="en-US" altLang="en-US" dirty="0">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dirty="0">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dirty="0">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 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dirty="0">
                <a:latin typeface="Times" charset="0"/>
                <a:ea typeface="ＭＳ Ｐゴシック" charset="-128"/>
              </a:rPr>
              <a:t>s price and PE ratio will be most sensitive to earnings surprises when interest rates are low than when they are high.</a:t>
            </a:r>
          </a:p>
          <a:p>
            <a:r>
              <a:rPr lang="en-US" altLang="en-US" dirty="0">
                <a:latin typeface="Times" charset="0"/>
                <a:ea typeface="ＭＳ Ｐゴシック" charset="-128"/>
              </a:rPr>
              <a:t>On the other dynamic, as interest rates go up, the PE ratios for all stocks will decrease, but they will fall more for high growth firms than for low growth firms, for the same present value reason.</a:t>
            </a: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While many investors consider growth to be good, and assume that PE ratios increase with the growth rate, that is not true. If a firm grows by consistently earning a ROE which is less than the cost of equity, its PE ratios will decrease with growth. Thus, it is not just growth that determines PE, but the quality of that growth.</a:t>
            </a:r>
          </a:p>
        </p:txBody>
      </p:sp>
    </p:spTree>
    <p:extLst>
      <p:ext uri="{BB962C8B-B14F-4D97-AF65-F5344CB8AC3E}">
        <p14:creationId xmlns:p14="http://schemas.microsoft.com/office/powerpoint/2010/main" val="2906639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The PBV/ROE scatter plot is a blunt instrument. The stocks that look over valued are among the best performers in the market. Buybacks have devastated book values for many, affecting both price to book and return on equity.</a:t>
            </a:r>
          </a:p>
          <a:p>
            <a:endParaRPr lang="en-US" dirty="0"/>
          </a:p>
        </p:txBody>
      </p:sp>
    </p:spTree>
    <p:extLst>
      <p:ext uri="{BB962C8B-B14F-4D97-AF65-F5344CB8AC3E}">
        <p14:creationId xmlns:p14="http://schemas.microsoft.com/office/powerpoint/2010/main" val="79974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84,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 33.33 – 7.11 (0.9)  + 0.075(20) + 0.494 (15) = 35.84</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At 38 times earnings, Disney is </a:t>
            </a:r>
            <a:r>
              <a:rPr lang="en-US" altLang="en-US" baseline="0" dirty="0">
                <a:latin typeface="Times" charset="0"/>
                <a:ea typeface="ＭＳ Ｐゴシック" charset="-128"/>
              </a:rPr>
              <a:t>over </a:t>
            </a:r>
            <a:r>
              <a:rPr lang="en-US" altLang="en-US" dirty="0">
                <a:latin typeface="Times" charset="0"/>
                <a:ea typeface="ＭＳ Ｐゴシック" charset="-128"/>
              </a:rPr>
              <a:t>priced,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dirty="0">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a:p>
            <a:r>
              <a:rPr lang="en-US" altLang="en-US" dirty="0">
                <a:latin typeface="Times" charset="0"/>
                <a:ea typeface="ＭＳ Ｐゴシック" charset="-128"/>
              </a:rPr>
              <a:t>One of the interesting features of 2022 was the dramatic drop off in the explanatory power of growth. One reason, I think, is that coming out of COVID, expected growth lost its value as a dividing line between growth and mature companies, since many companies that were damaged by COVID, even though they were mature, were reporting sky high growth rates due to the COVID recovery.</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Replaced growth with ln(growth) in this regression.</a:t>
            </a:r>
          </a:p>
        </p:txBody>
      </p:sp>
    </p:spTree>
    <p:extLst>
      <p:ext uri="{BB962C8B-B14F-4D97-AF65-F5344CB8AC3E}">
        <p14:creationId xmlns:p14="http://schemas.microsoft.com/office/powerpoint/2010/main" val="3398407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As bankers have fallen in their standing, alternatives are opening up. The biggest limitation of a direct listing is not that there is not enough curating of companies (bankers don’t do a good job on that anyway, and these companies have to file prospectuses that have the same information) but that the proceeds on the offering day cannot be held by the company but used instead by owners to cash out. You can always follow up going public with a seasoned equity issuance, but it is more work. With a SPAC, not only are you trusting the SPAC to find the right company and negotiate the right price for you, but you are giving up a hefty slice of the money you invest to the SPAC promoter.</a:t>
            </a:r>
          </a:p>
        </p:txBody>
      </p:sp>
    </p:spTree>
    <p:extLst>
      <p:ext uri="{BB962C8B-B14F-4D97-AF65-F5344CB8AC3E}">
        <p14:creationId xmlns:p14="http://schemas.microsoft.com/office/powerpoint/2010/main" val="288322795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oleObject" Target="../embeddings/oleObject3.bin"/><Relationship Id="rId10" Type="http://schemas.openxmlformats.org/officeDocument/2006/relationships/image" Target="../media/image17.emf"/><Relationship Id="rId4" Type="http://schemas.openxmlformats.org/officeDocument/2006/relationships/image" Target="../media/image14.emf"/><Relationship Id="rId9"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oleObject" Target="../embeddings/oleObject7.bin"/><Relationship Id="rId4" Type="http://schemas.openxmlformats.org/officeDocument/2006/relationships/image" Target="../media/image18.emf"/></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oleObject" Target="../embeddings/oleObject9.bin"/><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oleObject" Target="../embeddings/oleObject11.bin"/><Relationship Id="rId10" Type="http://schemas.openxmlformats.org/officeDocument/2006/relationships/image" Target="../media/image41.emf"/><Relationship Id="rId4" Type="http://schemas.openxmlformats.org/officeDocument/2006/relationships/image" Target="../media/image38.emf"/><Relationship Id="rId9"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46.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oleObject" Target="../embeddings/oleObject16.bin"/><Relationship Id="rId4" Type="http://schemas.openxmlformats.org/officeDocument/2006/relationships/image" Target="../media/image43.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oleObject" Target="../embeddings/oleObject19.bin"/><Relationship Id="rId4" Type="http://schemas.openxmlformats.org/officeDocument/2006/relationships/image" Target="../media/image46.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81.e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package" Target="../embeddings/Microsoft_Word_Document2.docx"/><Relationship Id="rId4" Type="http://schemas.openxmlformats.org/officeDocument/2006/relationships/image" Target="../media/image82.emf"/></Relationships>
</file>

<file path=ppt/slides/_rels/slide118.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84.emf"/></Relationships>
</file>

<file path=ppt/slides/_rels/slide119.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85.emf"/></Relationships>
</file>

<file path=ppt/slides/_rels/slide12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86.emf"/></Relationships>
</file>

<file path=ppt/slides/_rels/slide12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12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88.e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90.emf"/><Relationship Id="rId5" Type="http://schemas.openxmlformats.org/officeDocument/2006/relationships/oleObject" Target="../embeddings/oleObject25.bin"/><Relationship Id="rId4" Type="http://schemas.openxmlformats.org/officeDocument/2006/relationships/image" Target="../media/image89.emf"/></Relationships>
</file>

<file path=ppt/slides/_rels/slide12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2.tif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oleObject" Target="file:///All%20My%20Stuff/Home%20Page%202002/AppldResearch/LiqDiscount/liqdiscount.doc!OLE_LINK1" TargetMode="External"/><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2023</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Spring 2023</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In relative valuation, the price of an asset is compared to the prices assessed by the market for similar or comparable assets.</a:t>
            </a:r>
          </a:p>
          <a:p>
            <a:pPr marL="320040" indent="-320040" eaLnBrk="1" fontAlgn="auto" hangingPunct="1">
              <a:spcAft>
                <a:spcPts val="0"/>
              </a:spcAft>
              <a:buFont typeface="Wingdings"/>
              <a:buChar char=""/>
              <a:defRPr/>
            </a:pPr>
            <a:r>
              <a:rPr lang="en-US" dirty="0">
                <a:ea typeface="+mn-ea"/>
                <a:cs typeface="+mn-cs"/>
              </a:rPr>
              <a:t>To do relative valuation then,</a:t>
            </a:r>
          </a:p>
          <a:p>
            <a:pPr marL="640080" lvl="1" indent="-274320" eaLnBrk="1" fontAlgn="auto" hangingPunct="1">
              <a:spcAft>
                <a:spcPts val="0"/>
              </a:spcAft>
              <a:buFont typeface="Wingdings 2"/>
              <a:buChar char=""/>
              <a:defRPr/>
            </a:pPr>
            <a:r>
              <a:rPr lang="en-US" dirty="0">
                <a:ea typeface="+mn-ea"/>
              </a:rPr>
              <a:t>we need to </a:t>
            </a:r>
            <a:r>
              <a:rPr lang="en-US" u="sng" dirty="0">
                <a:ea typeface="+mn-ea"/>
              </a:rPr>
              <a:t>identify comparable assets </a:t>
            </a:r>
            <a:r>
              <a:rPr lang="en-US" dirty="0">
                <a:ea typeface="+mn-ea"/>
              </a:rPr>
              <a:t>and obtain market pricing for these assets</a:t>
            </a:r>
          </a:p>
          <a:p>
            <a:pPr marL="640080" lvl="1" indent="-274320" eaLnBrk="1" fontAlgn="auto" hangingPunct="1">
              <a:spcAft>
                <a:spcPts val="0"/>
              </a:spcAft>
              <a:buFont typeface="Wingdings 2"/>
              <a:buChar char=""/>
              <a:defRPr/>
            </a:pPr>
            <a:r>
              <a:rPr lang="en-US" dirty="0">
                <a:ea typeface="+mn-ea"/>
              </a:rPr>
              <a:t>convert these </a:t>
            </a:r>
            <a:r>
              <a:rPr lang="en-US" u="sng" dirty="0">
                <a:ea typeface="+mn-ea"/>
              </a:rPr>
              <a:t>market prices into standardized prices</a:t>
            </a:r>
            <a:r>
              <a:rPr lang="en-US" dirty="0">
                <a:ea typeface="+mn-ea"/>
              </a:rPr>
              <a:t>,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dirty="0">
                <a:ea typeface="+mn-ea"/>
              </a:rPr>
              <a:t>compare the standardized price or multiple for the asset being analyzed to the standardized prices for comparable assets, controlling for any differences between the firms that might affect the multiple, to judge whether the asset is under or over priced.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Most asset valuations are relative.</a:t>
            </a:r>
          </a:p>
          <a:p>
            <a:pPr marL="320040" indent="-320040" eaLnBrk="1" fontAlgn="auto" hangingPunct="1">
              <a:spcAft>
                <a:spcPts val="0"/>
              </a:spcAft>
              <a:buFont typeface="Wingdings"/>
              <a:buChar char=""/>
              <a:defRPr/>
            </a:pPr>
            <a:r>
              <a:rPr lang="en-US" dirty="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dirty="0">
                <a:ea typeface="+mn-ea"/>
              </a:rPr>
              <a:t>Almost 85% of equity research reports are based upon a multiple and </a:t>
            </a:r>
            <a:r>
              <a:rPr lang="en-US" dirty="0" err="1">
                <a:ea typeface="+mn-ea"/>
              </a:rPr>
              <a:t>comparables</a:t>
            </a:r>
            <a:r>
              <a:rPr lang="en-US" dirty="0">
                <a:ea typeface="+mn-ea"/>
              </a:rPr>
              <a:t>.</a:t>
            </a:r>
          </a:p>
          <a:p>
            <a:pPr marL="640080" lvl="1" indent="-274320" eaLnBrk="1" fontAlgn="auto" hangingPunct="1">
              <a:spcAft>
                <a:spcPts val="0"/>
              </a:spcAft>
              <a:buFont typeface="Wingdings 2"/>
              <a:buChar char=""/>
              <a:defRPr/>
            </a:pPr>
            <a:r>
              <a:rPr lang="en-US" dirty="0">
                <a:ea typeface="+mn-ea"/>
              </a:rPr>
              <a:t>More than 50% of all acquisition valuations are based upon multiples</a:t>
            </a:r>
          </a:p>
          <a:p>
            <a:pPr marL="640080" lvl="1" indent="-274320" eaLnBrk="1" fontAlgn="auto" hangingPunct="1">
              <a:spcAft>
                <a:spcPts val="0"/>
              </a:spcAft>
              <a:buFont typeface="Wingdings 2"/>
              <a:buChar char=""/>
              <a:defRPr/>
            </a:pPr>
            <a:r>
              <a:rPr lang="en-US" dirty="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dirty="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dirty="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dirty="0">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7952" y="2019300"/>
            <a:ext cx="1203273" cy="180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many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name="Equation" r:id="rId3" imgW="6210300" imgH="546100" progId="Equation.3">
                  <p:embed/>
                </p:oleObj>
              </mc:Choice>
              <mc:Fallback>
                <p:oleObj name="Equation" r:id="rId3" imgW="6210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pic>
        <p:nvPicPr>
          <p:cNvPr id="8" name="Content Placeholder 3">
            <a:extLst>
              <a:ext uri="{FF2B5EF4-FFF2-40B4-BE49-F238E27FC236}">
                <a16:creationId xmlns:a16="http://schemas.microsoft.com/office/drawing/2014/main" id="{77A3BB03-6677-49E7-C62A-959FA74853F9}"/>
              </a:ext>
            </a:extLst>
          </p:cNvPr>
          <p:cNvPicPr>
            <a:picLocks noGrp="1" noChangeAspect="1"/>
          </p:cNvPicPr>
          <p:nvPr>
            <p:ph sz="quarter" idx="1"/>
          </p:nvPr>
        </p:nvPicPr>
        <p:blipFill>
          <a:blip r:embed="rId3"/>
          <a:stretch>
            <a:fillRect/>
          </a:stretch>
        </p:blipFill>
        <p:spPr>
          <a:xfrm>
            <a:off x="1557012" y="1600200"/>
            <a:ext cx="6264926" cy="4495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2023</a:t>
            </a:r>
          </a:p>
        </p:txBody>
      </p:sp>
      <p:graphicFrame>
        <p:nvGraphicFramePr>
          <p:cNvPr id="4" name="Content Placeholder 4">
            <a:extLst>
              <a:ext uri="{FF2B5EF4-FFF2-40B4-BE49-F238E27FC236}">
                <a16:creationId xmlns:a16="http://schemas.microsoft.com/office/drawing/2014/main" id="{4B992AA8-800B-DA31-A81B-9900E3902C93}"/>
              </a:ext>
            </a:extLst>
          </p:cNvPr>
          <p:cNvGraphicFramePr>
            <a:graphicFrameLocks noGrp="1"/>
          </p:cNvGraphicFramePr>
          <p:nvPr>
            <p:ph sz="quarter" idx="1"/>
            <p:extLst>
              <p:ext uri="{D42A27DB-BD31-4B8C-83A1-F6EECF244321}">
                <p14:modId xmlns:p14="http://schemas.microsoft.com/office/powerpoint/2010/main" val="1067857839"/>
              </p:ext>
            </p:extLst>
          </p:nvPr>
        </p:nvGraphicFramePr>
        <p:xfrm>
          <a:off x="612775" y="1600200"/>
          <a:ext cx="8004176" cy="4211340"/>
        </p:xfrm>
        <a:graphic>
          <a:graphicData uri="http://schemas.openxmlformats.org/drawingml/2006/table">
            <a:tbl>
              <a:tblPr>
                <a:tableStyleId>{5C22544A-7EE6-4342-B048-85BDC9FD1C3A}</a:tableStyleId>
              </a:tblPr>
              <a:tblGrid>
                <a:gridCol w="2902205">
                  <a:extLst>
                    <a:ext uri="{9D8B030D-6E8A-4147-A177-3AD203B41FA5}">
                      <a16:colId xmlns:a16="http://schemas.microsoft.com/office/drawing/2014/main" val="20000"/>
                    </a:ext>
                  </a:extLst>
                </a:gridCol>
                <a:gridCol w="1700657">
                  <a:extLst>
                    <a:ext uri="{9D8B030D-6E8A-4147-A177-3AD203B41FA5}">
                      <a16:colId xmlns:a16="http://schemas.microsoft.com/office/drawing/2014/main" val="20001"/>
                    </a:ext>
                  </a:extLst>
                </a:gridCol>
                <a:gridCol w="1700657">
                  <a:extLst>
                    <a:ext uri="{9D8B030D-6E8A-4147-A177-3AD203B41FA5}">
                      <a16:colId xmlns:a16="http://schemas.microsoft.com/office/drawing/2014/main" val="20002"/>
                    </a:ext>
                  </a:extLst>
                </a:gridCol>
                <a:gridCol w="1700657">
                  <a:extLst>
                    <a:ext uri="{9D8B030D-6E8A-4147-A177-3AD203B41FA5}">
                      <a16:colId xmlns:a16="http://schemas.microsoft.com/office/drawing/2014/main" val="20003"/>
                    </a:ext>
                  </a:extLst>
                </a:gridCol>
              </a:tblGrid>
              <a:tr h="350945">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50945">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7165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7165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7165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50945">
                <a:tc>
                  <a:txBody>
                    <a:bodyPr/>
                    <a:lstStyle/>
                    <a:p>
                      <a:pPr algn="l" rtl="0" fontAlgn="b"/>
                      <a:r>
                        <a:rPr lang="en-US" sz="2000" u="none" strike="noStrike" dirty="0">
                          <a:effectLst/>
                        </a:rPr>
                        <a:t>Number with PE</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3,099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3,097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2,417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50945">
                <a:tc>
                  <a:txBody>
                    <a:bodyPr/>
                    <a:lstStyle/>
                    <a:p>
                      <a:pPr algn="l" rtl="0" fontAlgn="b"/>
                      <a:r>
                        <a:rPr lang="en-US" sz="2000" u="none" strike="noStrike" dirty="0">
                          <a:effectLst/>
                        </a:rPr>
                        <a:t>Average</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109.25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82.09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30.70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50945">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13.92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14.50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14.44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50945">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0.05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0.04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0.05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50945">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86400.00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21678.00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4896.00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50945">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1698.48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805.04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125.4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50945">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34.1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14.47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50945">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37.69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21.28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26.78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50945">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7.91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8.28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9.19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350945">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a:solidFill>
                            <a:srgbClr val="000000"/>
                          </a:solidFill>
                          <a:effectLst/>
                          <a:latin typeface="Calibri" panose="020F0502020204030204" pitchFamily="34" charset="0"/>
                        </a:rPr>
                        <a:t>28.65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b="0" i="0" u="none" strike="noStrike" dirty="0">
                          <a:solidFill>
                            <a:srgbClr val="000000"/>
                          </a:solidFill>
                          <a:effectLst/>
                          <a:latin typeface="Calibri" panose="020F0502020204030204" pitchFamily="34" charset="0"/>
                        </a:rPr>
                        <a:t>23.97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16</a:t>
            </a:fld>
            <a:endParaRPr lang="en-US" dirty="0"/>
          </a:p>
        </p:txBody>
      </p:sp>
      <p:pic>
        <p:nvPicPr>
          <p:cNvPr id="4" name="Content Placeholder 5">
            <a:extLst>
              <a:ext uri="{FF2B5EF4-FFF2-40B4-BE49-F238E27FC236}">
                <a16:creationId xmlns:a16="http://schemas.microsoft.com/office/drawing/2014/main" id="{B7F317CC-17DF-7A33-5A48-E8F625B30833}"/>
              </a:ext>
            </a:extLst>
          </p:cNvPr>
          <p:cNvPicPr>
            <a:picLocks noGrp="1" noChangeAspect="1"/>
          </p:cNvPicPr>
          <p:nvPr>
            <p:ph sz="quarter" idx="1"/>
          </p:nvPr>
        </p:nvPicPr>
        <p:blipFill>
          <a:blip r:embed="rId3"/>
          <a:stretch>
            <a:fillRect/>
          </a:stretch>
        </p:blipFill>
        <p:spPr>
          <a:xfrm>
            <a:off x="838200" y="1600200"/>
            <a:ext cx="7848600" cy="4648200"/>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pic>
        <p:nvPicPr>
          <p:cNvPr id="3" name="Content Placeholder 7">
            <a:extLst>
              <a:ext uri="{FF2B5EF4-FFF2-40B4-BE49-F238E27FC236}">
                <a16:creationId xmlns:a16="http://schemas.microsoft.com/office/drawing/2014/main" id="{E6F4B521-1336-50A5-C3E1-A83F090F5749}"/>
              </a:ext>
            </a:extLst>
          </p:cNvPr>
          <p:cNvPicPr>
            <a:picLocks noGrp="1" noChangeAspect="1"/>
          </p:cNvPicPr>
          <p:nvPr>
            <p:ph sz="quarter" idx="1"/>
          </p:nvPr>
        </p:nvPicPr>
        <p:blipFill>
          <a:blip r:embed="rId3"/>
          <a:stretch>
            <a:fillRect/>
          </a:stretch>
        </p:blipFill>
        <p:spPr>
          <a:xfrm>
            <a:off x="1425093" y="1600200"/>
            <a:ext cx="6525589" cy="4648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be in 2023, unless you are in Japan..</a:t>
            </a:r>
          </a:p>
        </p:txBody>
      </p:sp>
      <p:sp>
        <p:nvSpPr>
          <p:cNvPr id="51202"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19</a:t>
            </a:fld>
            <a:endParaRPr lang="en-US" dirty="0"/>
          </a:p>
        </p:txBody>
      </p:sp>
      <p:pic>
        <p:nvPicPr>
          <p:cNvPr id="4" name="Content Placeholder 5">
            <a:extLst>
              <a:ext uri="{FF2B5EF4-FFF2-40B4-BE49-F238E27FC236}">
                <a16:creationId xmlns:a16="http://schemas.microsoft.com/office/drawing/2014/main" id="{EFFB8EC4-5D03-F21D-9A10-E7CB626DB92B}"/>
              </a:ext>
            </a:extLst>
          </p:cNvPr>
          <p:cNvPicPr>
            <a:picLocks noGrp="1" noChangeAspect="1"/>
          </p:cNvPicPr>
          <p:nvPr>
            <p:ph sz="quarter" idx="1"/>
          </p:nvPr>
        </p:nvPicPr>
        <p:blipFill>
          <a:blip r:embed="rId3"/>
          <a:stretch>
            <a:fillRect/>
          </a:stretch>
        </p:blipFill>
        <p:spPr>
          <a:xfrm>
            <a:off x="1507079" y="1600200"/>
            <a:ext cx="6437817" cy="46482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365760" lvl="1" indent="0" eaLnBrk="1" fontAlgn="auto" hangingPunct="1">
              <a:spcAft>
                <a:spcPts val="0"/>
              </a:spcAft>
              <a:buNone/>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name="Equation" r:id="rId3" imgW="876300" imgH="546100" progId="Equation.3">
                  <p:embed/>
                </p:oleObj>
              </mc:Choice>
              <mc:Fallback>
                <p:oleObj name="Equation" r:id="rId3" imgW="876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extLst>
              <p:ext uri="{D42A27DB-BD31-4B8C-83A1-F6EECF244321}">
                <p14:modId xmlns:p14="http://schemas.microsoft.com/office/powerpoint/2010/main" val="2695657960"/>
              </p:ext>
            </p:extLst>
          </p:nvPr>
        </p:nvGraphicFramePr>
        <p:xfrm>
          <a:off x="2871788" y="3810793"/>
          <a:ext cx="3603625" cy="744538"/>
        </p:xfrm>
        <a:graphic>
          <a:graphicData uri="http://schemas.openxmlformats.org/presentationml/2006/ole">
            <mc:AlternateContent xmlns:mc="http://schemas.openxmlformats.org/markup-compatibility/2006">
              <mc:Choice xmlns:v="urn:schemas-microsoft-com:vml" Requires="v">
                <p:oleObj name="Equation" r:id="rId5" imgW="2895600" imgH="609600" progId="Equation.3">
                  <p:embed/>
                </p:oleObj>
              </mc:Choice>
              <mc:Fallback>
                <p:oleObj name="Equation" r:id="rId5" imgW="2895600" imgH="6096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1788" y="3810793"/>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extLst>
              <p:ext uri="{D42A27DB-BD31-4B8C-83A1-F6EECF244321}">
                <p14:modId xmlns:p14="http://schemas.microsoft.com/office/powerpoint/2010/main" val="1134425356"/>
              </p:ext>
            </p:extLst>
          </p:nvPr>
        </p:nvGraphicFramePr>
        <p:xfrm>
          <a:off x="4197350" y="5008562"/>
          <a:ext cx="1257300" cy="669925"/>
        </p:xfrm>
        <a:graphic>
          <a:graphicData uri="http://schemas.openxmlformats.org/presentationml/2006/ole">
            <mc:AlternateContent xmlns:mc="http://schemas.openxmlformats.org/markup-compatibility/2006">
              <mc:Choice xmlns:v="urn:schemas-microsoft-com:vml" Requires="v">
                <p:oleObj name="Equation" r:id="rId7" imgW="1003300" imgH="546100" progId="Equation.3">
                  <p:embed/>
                </p:oleObj>
              </mc:Choice>
              <mc:Fallback>
                <p:oleObj name="Equation" r:id="rId7" imgW="10033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7350" y="5008562"/>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name="Equation" r:id="rId9" imgW="3225800" imgH="609600" progId="Equation.3">
                  <p:embed/>
                </p:oleObj>
              </mc:Choice>
              <mc:Fallback>
                <p:oleObj name="Equation" r:id="rId9" imgW="3225800" imgH="6096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name="Document" r:id="rId5" imgW="5092700" imgH="673100" progId="Word.Document.8">
                  <p:embed/>
                </p:oleObj>
              </mc:Choice>
              <mc:Fallback>
                <p:oleObj name="Document" r:id="rId5" imgW="5092700" imgH="673100" progId="Word.Document.8">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1800" i="1" dirty="0">
                <a:ea typeface="+mn-ea"/>
                <a:cs typeface="+mn-cs"/>
              </a:rPr>
              <a:t>Variable			High Growth 	Stable Growth</a:t>
            </a:r>
          </a:p>
          <a:p>
            <a:pPr marL="0" indent="0" eaLnBrk="1" fontAlgn="auto" hangingPunct="1">
              <a:spcAft>
                <a:spcPts val="0"/>
              </a:spcAft>
              <a:buFont typeface="Wingdings"/>
              <a:buNone/>
              <a:defRPr/>
            </a:pPr>
            <a:r>
              <a:rPr lang="en-US" sz="1800" dirty="0">
                <a:ea typeface="+mn-ea"/>
                <a:cs typeface="+mn-cs"/>
              </a:rPr>
              <a:t>Expected Growth Rate	15%		1.5%</a:t>
            </a:r>
          </a:p>
          <a:p>
            <a:pPr marL="0" indent="0" eaLnBrk="1" fontAlgn="auto" hangingPunct="1">
              <a:spcAft>
                <a:spcPts val="0"/>
              </a:spcAft>
              <a:buFont typeface="Wingdings"/>
              <a:buNone/>
              <a:defRPr/>
            </a:pPr>
            <a:r>
              <a:rPr lang="en-US" sz="1800" dirty="0">
                <a:ea typeface="+mn-ea"/>
                <a:cs typeface="+mn-cs"/>
              </a:rPr>
              <a:t>Payout Ratio		25%		92.5%  (based on ROE = 20%)</a:t>
            </a:r>
          </a:p>
          <a:p>
            <a:pPr marL="0" indent="0" eaLnBrk="1" fontAlgn="auto" hangingPunct="1">
              <a:spcAft>
                <a:spcPts val="0"/>
              </a:spcAft>
              <a:buFont typeface="Wingdings"/>
              <a:buNone/>
              <a:defRPr/>
            </a:pPr>
            <a:r>
              <a:rPr lang="en-US" sz="1800" dirty="0">
                <a:ea typeface="+mn-ea"/>
                <a:cs typeface="+mn-cs"/>
              </a:rPr>
              <a:t>Beta			1.00		1.00</a:t>
            </a:r>
          </a:p>
          <a:p>
            <a:pPr marL="0" indent="0" eaLnBrk="1" fontAlgn="auto" hangingPunct="1">
              <a:spcAft>
                <a:spcPts val="0"/>
              </a:spcAft>
              <a:buFont typeface="Wingdings"/>
              <a:buNone/>
              <a:defRPr/>
            </a:pPr>
            <a:r>
              <a:rPr lang="en-US" sz="1800" dirty="0">
                <a:ea typeface="+mn-ea"/>
                <a:cs typeface="+mn-cs"/>
              </a:rPr>
              <a:t>Number of years		5 years		Forever after year 5</a:t>
            </a:r>
          </a:p>
          <a:p>
            <a:pPr marL="320040" indent="-320040" eaLnBrk="1" fontAlgn="auto" hangingPunct="1">
              <a:spcAft>
                <a:spcPts val="0"/>
              </a:spcAft>
              <a:buFont typeface="Wingdings"/>
              <a:buChar char=""/>
              <a:defRPr/>
            </a:pPr>
            <a:r>
              <a:rPr lang="en-US" sz="1800" dirty="0"/>
              <a:t>Riskfree rate = Treasury Bond Rate = 1.5%, ERP = 5%		</a:t>
            </a:r>
          </a:p>
          <a:p>
            <a:pPr marL="320040" indent="-320040" eaLnBrk="1" fontAlgn="auto" hangingPunct="1">
              <a:spcAft>
                <a:spcPts val="0"/>
              </a:spcAft>
              <a:buFont typeface="Wingdings"/>
              <a:buChar char=""/>
              <a:defRPr/>
            </a:pPr>
            <a:r>
              <a:rPr lang="en-US" sz="1800" dirty="0"/>
              <a:t>Required rate of return = 1.5% + 1(5%)= 6.5%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62282F1-30D1-DE47-A9F8-7BE04451DF39}"/>
                  </a:ext>
                </a:extLst>
              </p:cNvPr>
              <p:cNvSpPr/>
              <p:nvPr/>
            </p:nvSpPr>
            <p:spPr>
              <a:xfrm>
                <a:off x="914400" y="4953000"/>
                <a:ext cx="7851775" cy="9165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𝑃𝐸</m:t>
                      </m:r>
                      <m:r>
                        <a:rPr lang="en-US" sz="1800" i="0">
                          <a:latin typeface="Cambria Math" panose="02040503050406030204" pitchFamily="18" charset="0"/>
                        </a:rPr>
                        <m:t>= </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.25∗1.15∗</m:t>
                          </m:r>
                          <m:d>
                            <m:dPr>
                              <m:ctrlPr>
                                <a:rPr lang="en-US" sz="1800" i="1">
                                  <a:latin typeface="Cambria Math" panose="02040503050406030204" pitchFamily="18" charset="0"/>
                                </a:rPr>
                              </m:ctrlPr>
                            </m:dPr>
                            <m:e>
                              <m:r>
                                <a:rPr lang="en-US" sz="1800" i="0">
                                  <a:latin typeface="Cambria Math" panose="02040503050406030204" pitchFamily="18" charset="0"/>
                                </a:rPr>
                                <m:t>1− </m:t>
                              </m:r>
                              <m:f>
                                <m:fPr>
                                  <m:ctrlPr>
                                    <a:rPr lang="en-US" sz="1800" i="1">
                                      <a:solidFill>
                                        <a:srgbClr val="836967"/>
                                      </a:solidFill>
                                      <a:latin typeface="Cambria Math" panose="02040503050406030204" pitchFamily="18" charset="0"/>
                                    </a:rPr>
                                  </m:ctrlPr>
                                </m:fPr>
                                <m:num>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num>
                                <m:den>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1.065</m:t>
                                      </m:r>
                                    </m:e>
                                    <m:sup>
                                      <m:r>
                                        <a:rPr lang="en-US" sz="1800" i="0">
                                          <a:latin typeface="Cambria Math" panose="02040503050406030204" pitchFamily="18" charset="0"/>
                                        </a:rPr>
                                        <m:t>5</m:t>
                                      </m:r>
                                    </m:sup>
                                  </m:sSup>
                                </m:den>
                              </m:f>
                            </m:e>
                          </m:d>
                        </m:num>
                        <m:den>
                          <m:d>
                            <m:dPr>
                              <m:ctrlPr>
                                <a:rPr lang="en-US" sz="1800" i="1">
                                  <a:latin typeface="Cambria Math" panose="02040503050406030204" pitchFamily="18" charset="0"/>
                                </a:rPr>
                              </m:ctrlPr>
                            </m:dPr>
                            <m:e>
                              <m:r>
                                <a:rPr lang="en-US" sz="1800" i="0">
                                  <a:latin typeface="Cambria Math" panose="02040503050406030204" pitchFamily="18" charset="0"/>
                                </a:rPr>
                                <m:t>.065− .15</m:t>
                              </m:r>
                            </m:e>
                          </m:d>
                        </m:den>
                      </m:f>
                      <m:r>
                        <a:rPr lang="en-US" sz="1800" i="0">
                          <a:latin typeface="Cambria Math" panose="02040503050406030204" pitchFamily="18" charset="0"/>
                        </a:rPr>
                        <m:t>+</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.925∗</m:t>
                          </m:r>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r>
                            <a:rPr lang="en-US" sz="1800" i="0">
                              <a:latin typeface="Cambria Math" panose="02040503050406030204" pitchFamily="18" charset="0"/>
                            </a:rPr>
                            <m:t>∗</m:t>
                          </m:r>
                          <m:d>
                            <m:dPr>
                              <m:ctrlPr>
                                <a:rPr lang="en-US" sz="1800" i="1">
                                  <a:latin typeface="Cambria Math" panose="02040503050406030204" pitchFamily="18" charset="0"/>
                                </a:rPr>
                              </m:ctrlPr>
                            </m:dPr>
                            <m:e>
                              <m:r>
                                <a:rPr lang="en-US" sz="1800" i="0">
                                  <a:latin typeface="Cambria Math" panose="02040503050406030204" pitchFamily="18" charset="0"/>
                                </a:rPr>
                                <m:t>1.015</m:t>
                              </m:r>
                            </m:e>
                          </m:d>
                        </m:num>
                        <m:den>
                          <m:d>
                            <m:dPr>
                              <m:ctrlPr>
                                <a:rPr lang="en-US" sz="1800" i="1">
                                  <a:solidFill>
                                    <a:srgbClr val="836967"/>
                                  </a:solidFill>
                                  <a:latin typeface="Cambria Math" panose="02040503050406030204" pitchFamily="18" charset="0"/>
                                </a:rPr>
                              </m:ctrlPr>
                            </m:dPr>
                            <m:e>
                              <m:r>
                                <a:rPr lang="en-US" sz="1800" i="0">
                                  <a:latin typeface="Cambria Math" panose="02040503050406030204" pitchFamily="18" charset="0"/>
                                </a:rPr>
                                <m:t>.065− .015</m:t>
                              </m:r>
                            </m:e>
                          </m:d>
                          <m:sSup>
                            <m:sSupPr>
                              <m:ctrlPr>
                                <a:rPr lang="en-US" sz="1800" i="1">
                                  <a:solidFill>
                                    <a:srgbClr val="836967"/>
                                  </a:solidFill>
                                  <a:latin typeface="Cambria Math" panose="02040503050406030204" pitchFamily="18" charset="0"/>
                                </a:rPr>
                              </m:ctrlPr>
                            </m:sSupPr>
                            <m:e>
                              <m:d>
                                <m:dPr>
                                  <m:ctrlPr>
                                    <a:rPr lang="en-US" sz="1800" i="1">
                                      <a:latin typeface="Cambria Math" panose="02040503050406030204" pitchFamily="18" charset="0"/>
                                    </a:rPr>
                                  </m:ctrlPr>
                                </m:dPr>
                                <m:e>
                                  <m:r>
                                    <a:rPr lang="en-US" sz="1800" i="0">
                                      <a:latin typeface="Cambria Math" panose="02040503050406030204" pitchFamily="18" charset="0"/>
                                    </a:rPr>
                                    <m:t>1.065</m:t>
                                  </m:r>
                                </m:e>
                              </m:d>
                            </m:e>
                            <m:sup>
                              <m:r>
                                <a:rPr lang="en-US" sz="1800" i="0">
                                  <a:latin typeface="Cambria Math" panose="02040503050406030204" pitchFamily="18" charset="0"/>
                                </a:rPr>
                                <m:t>5</m:t>
                              </m:r>
                            </m:sup>
                          </m:sSup>
                        </m:den>
                      </m:f>
                      <m:r>
                        <a:rPr lang="en-US" sz="1800" i="0">
                          <a:latin typeface="Cambria Math" panose="02040503050406030204" pitchFamily="18" charset="0"/>
                        </a:rPr>
                        <m:t>=29.15</m:t>
                      </m:r>
                    </m:oMath>
                  </m:oMathPara>
                </a14:m>
                <a:endParaRPr lang="en-US" sz="1800" dirty="0"/>
              </a:p>
            </p:txBody>
          </p:sp>
        </mc:Choice>
        <mc:Fallback xmlns="">
          <p:sp>
            <p:nvSpPr>
              <p:cNvPr id="3" name="Rectangle 2">
                <a:extLst>
                  <a:ext uri="{FF2B5EF4-FFF2-40B4-BE49-F238E27FC236}">
                    <a16:creationId xmlns:a16="http://schemas.microsoft.com/office/drawing/2014/main" id="{962282F1-30D1-DE47-A9F8-7BE04451DF39}"/>
                  </a:ext>
                </a:extLst>
              </p:cNvPr>
              <p:cNvSpPr>
                <a:spLocks noRot="1" noChangeAspect="1" noMove="1" noResize="1" noEditPoints="1" noAdjustHandles="1" noChangeArrowheads="1" noChangeShapeType="1" noTextEdit="1"/>
              </p:cNvSpPr>
              <p:nvPr/>
            </p:nvSpPr>
            <p:spPr>
              <a:xfrm>
                <a:off x="914400" y="4953000"/>
                <a:ext cx="7851775" cy="916598"/>
              </a:xfrm>
              <a:prstGeom prst="rect">
                <a:avLst/>
              </a:prstGeom>
              <a:blipFill>
                <a:blip r:embed="rId3"/>
                <a:stretch>
                  <a:fillRect b="-8219"/>
                </a:stretch>
              </a:blipFill>
            </p:spPr>
            <p:txBody>
              <a:bodyPr/>
              <a:lstStyle/>
              <a:p>
                <a:r>
                  <a:rPr lang="en-US">
                    <a:noFill/>
                  </a:rPr>
                  <a:t> </a:t>
                </a:r>
              </a:p>
            </p:txBody>
          </p:sp>
        </mc:Fallback>
      </mc:AlternateContent>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a. PE, Growth and Interest Rates</a:t>
            </a:r>
          </a:p>
        </p:txBody>
      </p:sp>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510B5209-06DF-0748-A6C8-C382DE7E5B51}"/>
              </a:ext>
            </a:extLst>
          </p:cNvPr>
          <p:cNvPicPr>
            <a:picLocks noGrp="1" noChangeAspect="1"/>
          </p:cNvPicPr>
          <p:nvPr>
            <p:ph sz="quarter" idx="1"/>
          </p:nvPr>
        </p:nvPicPr>
        <p:blipFill>
          <a:blip r:embed="rId3"/>
          <a:stretch>
            <a:fillRect/>
          </a:stretch>
        </p:blipFill>
        <p:spPr>
          <a:xfrm>
            <a:off x="961497" y="1600200"/>
            <a:ext cx="7455955" cy="4495800"/>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2A03D491-4184-914F-AABB-197CAA9212C6}"/>
              </a:ext>
            </a:extLst>
          </p:cNvPr>
          <p:cNvPicPr>
            <a:picLocks noGrp="1" noChangeAspect="1"/>
          </p:cNvPicPr>
          <p:nvPr>
            <p:ph sz="quarter" idx="1"/>
          </p:nvPr>
        </p:nvPicPr>
        <p:blipFill>
          <a:blip r:embed="rId3"/>
          <a:stretch>
            <a:fillRect/>
          </a:stretch>
        </p:blipFill>
        <p:spPr>
          <a:xfrm>
            <a:off x="612775" y="1965641"/>
            <a:ext cx="8153400" cy="376491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D4B-2E2A-FD49-8909-50D1D5C34249}"/>
              </a:ext>
            </a:extLst>
          </p:cNvPr>
          <p:cNvSpPr>
            <a:spLocks noGrp="1"/>
          </p:cNvSpPr>
          <p:nvPr>
            <p:ph type="title"/>
          </p:nvPr>
        </p:nvSpPr>
        <p:spPr/>
        <p:txBody>
          <a:bodyPr/>
          <a:lstStyle/>
          <a:p>
            <a:r>
              <a:rPr lang="en-US" dirty="0"/>
              <a:t>c. PE and Growth Quality: Value Addition and Destruction</a:t>
            </a:r>
          </a:p>
        </p:txBody>
      </p:sp>
      <p:pic>
        <p:nvPicPr>
          <p:cNvPr id="6" name="Content Placeholder 5">
            <a:extLst>
              <a:ext uri="{FF2B5EF4-FFF2-40B4-BE49-F238E27FC236}">
                <a16:creationId xmlns:a16="http://schemas.microsoft.com/office/drawing/2014/main" id="{48AAD0BE-5FAB-7F4B-AE1B-58193C90AADF}"/>
              </a:ext>
            </a:extLst>
          </p:cNvPr>
          <p:cNvPicPr>
            <a:picLocks noGrp="1" noChangeAspect="1"/>
          </p:cNvPicPr>
          <p:nvPr>
            <p:ph sz="quarter" idx="1"/>
          </p:nvPr>
        </p:nvPicPr>
        <p:blipFill>
          <a:blip r:embed="rId3"/>
          <a:stretch>
            <a:fillRect/>
          </a:stretch>
        </p:blipFill>
        <p:spPr>
          <a:xfrm>
            <a:off x="612775" y="2449730"/>
            <a:ext cx="8153400" cy="2796740"/>
          </a:xfrm>
          <a:prstGeom prst="rect">
            <a:avLst/>
          </a:prstGeom>
        </p:spPr>
      </p:pic>
      <p:sp>
        <p:nvSpPr>
          <p:cNvPr id="4" name="Footer Placeholder 3">
            <a:extLst>
              <a:ext uri="{FF2B5EF4-FFF2-40B4-BE49-F238E27FC236}">
                <a16:creationId xmlns:a16="http://schemas.microsoft.com/office/drawing/2014/main" id="{263D6C91-0548-7248-9011-8636BBC20AA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68F4A4F-131C-AB4E-B254-61D9304765C4}"/>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27</a:t>
            </a:fld>
            <a:endParaRPr lang="en-US" altLang="en-US"/>
          </a:p>
        </p:txBody>
      </p:sp>
    </p:spTree>
    <p:extLst>
      <p:ext uri="{BB962C8B-B14F-4D97-AF65-F5344CB8AC3E}">
        <p14:creationId xmlns:p14="http://schemas.microsoft.com/office/powerpoint/2010/main" val="1598391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64B9-0396-DB4D-AA2A-B4F1B76F495B}"/>
              </a:ext>
            </a:extLst>
          </p:cNvPr>
          <p:cNvSpPr>
            <a:spLocks noGrp="1"/>
          </p:cNvSpPr>
          <p:nvPr>
            <p:ph type="title"/>
          </p:nvPr>
        </p:nvSpPr>
        <p:spPr/>
        <p:txBody>
          <a:bodyPr/>
          <a:lstStyle/>
          <a:p>
            <a:r>
              <a:rPr lang="en-US" dirty="0"/>
              <a:t>Example 1: The Cheapest Markets at the start of 2023</a:t>
            </a:r>
          </a:p>
        </p:txBody>
      </p:sp>
      <p:sp>
        <p:nvSpPr>
          <p:cNvPr id="4" name="Footer Placeholder 3">
            <a:extLst>
              <a:ext uri="{FF2B5EF4-FFF2-40B4-BE49-F238E27FC236}">
                <a16:creationId xmlns:a16="http://schemas.microsoft.com/office/drawing/2014/main" id="{6FB604AB-AF30-9E47-8231-4488A391B59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03E8EC3-5A45-F342-A873-472D56F8FF81}"/>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28</a:t>
            </a:fld>
            <a:endParaRPr lang="en-US" altLang="en-US"/>
          </a:p>
        </p:txBody>
      </p:sp>
      <p:pic>
        <p:nvPicPr>
          <p:cNvPr id="12" name="Content Placeholder 11">
            <a:extLst>
              <a:ext uri="{FF2B5EF4-FFF2-40B4-BE49-F238E27FC236}">
                <a16:creationId xmlns:a16="http://schemas.microsoft.com/office/drawing/2014/main" id="{DEF749B6-ABD7-E6A5-0064-9B479D182081}"/>
              </a:ext>
            </a:extLst>
          </p:cNvPr>
          <p:cNvPicPr>
            <a:picLocks noGrp="1" noChangeAspect="1"/>
          </p:cNvPicPr>
          <p:nvPr>
            <p:ph sz="quarter" idx="1"/>
          </p:nvPr>
        </p:nvPicPr>
        <p:blipFill>
          <a:blip r:embed="rId2"/>
          <a:stretch>
            <a:fillRect/>
          </a:stretch>
        </p:blipFill>
        <p:spPr>
          <a:xfrm>
            <a:off x="990599" y="1797050"/>
            <a:ext cx="7788139" cy="3841750"/>
          </a:xfrm>
          <a:prstGeom prst="rect">
            <a:avLst/>
          </a:prstGeom>
        </p:spPr>
      </p:pic>
    </p:spTree>
    <p:extLst>
      <p:ext uri="{BB962C8B-B14F-4D97-AF65-F5344CB8AC3E}">
        <p14:creationId xmlns:p14="http://schemas.microsoft.com/office/powerpoint/2010/main" val="302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594986" y="160121"/>
            <a:ext cx="8153400" cy="990600"/>
          </a:xfrm>
        </p:spPr>
        <p:txBody>
          <a:bodyPr>
            <a:normAutofit fontScale="90000"/>
          </a:bodyPr>
          <a:lstStyle/>
          <a:p>
            <a:pPr eaLnBrk="1" fontAlgn="auto" hangingPunct="1">
              <a:spcAft>
                <a:spcPts val="0"/>
              </a:spcAft>
              <a:defRPr/>
            </a:pPr>
            <a:r>
              <a:rPr lang="en-US" dirty="0">
                <a:ea typeface="+mj-ea"/>
                <a:cs typeface="+mj-cs"/>
              </a:rPr>
              <a:t>Example 2: Controlling for differences -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regression of PE ratios on these variables provides the following –</a:t>
            </a:r>
          </a:p>
          <a:p>
            <a:pPr marL="365125" lvl="1" indent="0" eaLnBrk="1" hangingPunct="1">
              <a:buFont typeface="Wingdings 2" charset="2"/>
              <a:buNone/>
            </a:pPr>
            <a:r>
              <a:rPr lang="en-US" altLang="en-US" dirty="0">
                <a:ea typeface="ＭＳ Ｐゴシック" charset="-128"/>
              </a:rPr>
              <a:t>PE = 16.16	 	- 7.94 Interest Rates </a:t>
            </a:r>
          </a:p>
          <a:p>
            <a:pPr marL="365125" lvl="1" indent="0" eaLnBrk="1" hangingPunct="1">
              <a:buFont typeface="Wingdings 2" charset="2"/>
              <a:buNone/>
            </a:pPr>
            <a:r>
              <a:rPr lang="en-US" altLang="en-US" dirty="0">
                <a:ea typeface="ＭＳ Ｐゴシック" charset="-128"/>
              </a:rPr>
              <a:t>			+ 154.40 Growth in GDP</a:t>
            </a:r>
          </a:p>
          <a:p>
            <a:pPr marL="365125" lvl="1" indent="0" eaLnBrk="1" hangingPunct="1">
              <a:buFont typeface="Wingdings 2" charset="2"/>
              <a:buNone/>
            </a:pPr>
            <a:r>
              <a:rPr lang="en-US" altLang="en-US" dirty="0">
                <a:ea typeface="ＭＳ Ｐゴシック" charset="-128"/>
              </a:rPr>
              <a:t>			- 0.1116 Country Risk</a:t>
            </a:r>
          </a:p>
          <a:p>
            <a:pPr marL="365125" lvl="1" indent="0" eaLnBrk="1" hangingPunct="1">
              <a:buFont typeface="Wingdings 2" charset="2"/>
              <a:buNone/>
            </a:pPr>
            <a:r>
              <a:rPr lang="en-US" altLang="en-US" dirty="0">
                <a:ea typeface="ＭＳ Ｐゴシック" charset="-128"/>
              </a:rPr>
              <a:t>R Squared = 73%</a:t>
            </a:r>
          </a:p>
          <a:p>
            <a:pPr marL="387350" indent="-342900" eaLnBrk="1" hangingPunct="1"/>
            <a:r>
              <a:rPr lang="en-US" altLang="en-US" dirty="0">
                <a:ea typeface="ＭＳ Ｐゴシック" charset="-128"/>
              </a:rPr>
              <a:t>What do the coefficients tell you about how each of these variables play into PE ratio differences across countries?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Even after 2022, US Stocks are expensive, just look at the PE ratio</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32</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F57D996F-E17E-C637-1A06-3E7FD719038A}"/>
              </a:ext>
            </a:extLst>
          </p:cNvPr>
          <p:cNvPicPr>
            <a:picLocks noGrp="1" noChangeAspect="1"/>
          </p:cNvPicPr>
          <p:nvPr>
            <p:ph sz="quarter" idx="1"/>
          </p:nvPr>
        </p:nvPicPr>
        <p:blipFill>
          <a:blip r:embed="rId3"/>
          <a:stretch>
            <a:fillRect/>
          </a:stretch>
        </p:blipFill>
        <p:spPr>
          <a:xfrm>
            <a:off x="838199" y="1600200"/>
            <a:ext cx="7927975" cy="4495800"/>
          </a:xfrm>
          <a:prstGeom prst="rect">
            <a:avLst/>
          </a:prstGeom>
        </p:spPr>
      </p:pic>
      <p:pic>
        <p:nvPicPr>
          <p:cNvPr id="6" name="Picture 5">
            <a:extLst>
              <a:ext uri="{FF2B5EF4-FFF2-40B4-BE49-F238E27FC236}">
                <a16:creationId xmlns:a16="http://schemas.microsoft.com/office/drawing/2014/main" id="{55576E1A-349D-A18F-68B0-A845C334C4B9}"/>
              </a:ext>
            </a:extLst>
          </p:cNvPr>
          <p:cNvPicPr>
            <a:picLocks noChangeAspect="1"/>
          </p:cNvPicPr>
          <p:nvPr/>
        </p:nvPicPr>
        <p:blipFill>
          <a:blip r:embed="rId4"/>
          <a:stretch>
            <a:fillRect/>
          </a:stretch>
        </p:blipFill>
        <p:spPr>
          <a:xfrm>
            <a:off x="1371600" y="1905000"/>
            <a:ext cx="3654213" cy="990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No, they are cheap, relative to the alternatives..</a:t>
            </a:r>
          </a:p>
        </p:txBody>
      </p:sp>
      <p:sp>
        <p:nvSpPr>
          <p:cNvPr id="4" name="Footer Placeholder 3">
            <a:extLst>
              <a:ext uri="{FF2B5EF4-FFF2-40B4-BE49-F238E27FC236}">
                <a16:creationId xmlns:a16="http://schemas.microsoft.com/office/drawing/2014/main" id="{C5BC0ED7-8932-8448-975B-6F56C2419943}"/>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6D294D2-B274-E843-B78C-360C7BD22B0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33</a:t>
            </a:fld>
            <a:endParaRPr lang="en-US" altLang="en-US"/>
          </a:p>
        </p:txBody>
      </p:sp>
      <p:pic>
        <p:nvPicPr>
          <p:cNvPr id="6" name="Content Placeholder 5">
            <a:extLst>
              <a:ext uri="{FF2B5EF4-FFF2-40B4-BE49-F238E27FC236}">
                <a16:creationId xmlns:a16="http://schemas.microsoft.com/office/drawing/2014/main" id="{36198EA6-0162-953B-3B83-36D193D65DC9}"/>
              </a:ext>
            </a:extLst>
          </p:cNvPr>
          <p:cNvPicPr>
            <a:picLocks noGrp="1" noChangeAspect="1"/>
          </p:cNvPicPr>
          <p:nvPr>
            <p:ph sz="quarter" idx="1"/>
          </p:nvPr>
        </p:nvPicPr>
        <p:blipFill>
          <a:blip r:embed="rId3"/>
          <a:stretch>
            <a:fillRect/>
          </a:stretch>
        </p:blipFill>
        <p:spPr>
          <a:xfrm>
            <a:off x="1066800" y="1600199"/>
            <a:ext cx="7391400" cy="4709449"/>
          </a:xfrm>
          <a:prstGeom prst="rect">
            <a:avLst/>
          </a:prstGeom>
        </p:spPr>
      </p:pic>
      <p:pic>
        <p:nvPicPr>
          <p:cNvPr id="8" name="Picture 7">
            <a:extLst>
              <a:ext uri="{FF2B5EF4-FFF2-40B4-BE49-F238E27FC236}">
                <a16:creationId xmlns:a16="http://schemas.microsoft.com/office/drawing/2014/main" id="{7D71BDEE-6276-6A64-6C1D-984B7A769E5B}"/>
              </a:ext>
            </a:extLst>
          </p:cNvPr>
          <p:cNvPicPr>
            <a:picLocks noChangeAspect="1"/>
          </p:cNvPicPr>
          <p:nvPr/>
        </p:nvPicPr>
        <p:blipFill>
          <a:blip r:embed="rId4"/>
          <a:stretch>
            <a:fillRect/>
          </a:stretch>
        </p:blipFill>
        <p:spPr>
          <a:xfrm>
            <a:off x="1752600" y="2057400"/>
            <a:ext cx="3556000" cy="1244600"/>
          </a:xfrm>
          <a:prstGeom prst="rect">
            <a:avLst/>
          </a:prstGeom>
        </p:spPr>
      </p:pic>
    </p:spTree>
    <p:extLst>
      <p:ext uri="{BB962C8B-B14F-4D97-AF65-F5344CB8AC3E}">
        <p14:creationId xmlns:p14="http://schemas.microsoft.com/office/powerpoint/2010/main" val="85009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Tie Breaker: E/P Ratios , </a:t>
            </a:r>
            <a:r>
              <a:rPr lang="en-US" dirty="0" err="1">
                <a:ea typeface="+mj-ea"/>
                <a:cs typeface="+mj-cs"/>
              </a:rPr>
              <a:t>T.Bond</a:t>
            </a:r>
            <a:r>
              <a:rPr lang="en-US" dirty="0">
                <a:ea typeface="+mj-ea"/>
                <a:cs typeface="+mj-cs"/>
              </a:rPr>
              <a:t> Rates and Term Structure</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34</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50677E4C-61B4-D25F-204E-9CAC142FE57D}"/>
              </a:ext>
            </a:extLst>
          </p:cNvPr>
          <p:cNvPicPr>
            <a:picLocks noGrp="1" noChangeAspect="1"/>
          </p:cNvPicPr>
          <p:nvPr>
            <p:ph sz="quarter" idx="1"/>
          </p:nvPr>
        </p:nvPicPr>
        <p:blipFill>
          <a:blip r:embed="rId3"/>
          <a:stretch>
            <a:fillRect/>
          </a:stretch>
        </p:blipFill>
        <p:spPr>
          <a:xfrm>
            <a:off x="1589548" y="1600200"/>
            <a:ext cx="6199853" cy="44958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1960-2022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0.0359 + 0.5528 </a:t>
            </a:r>
            <a:r>
              <a:rPr lang="en-US" altLang="en-US" sz="1800" dirty="0" err="1">
                <a:ea typeface="ＭＳ Ｐゴシック" charset="-128"/>
              </a:rPr>
              <a:t>T.Bond</a:t>
            </a:r>
            <a:r>
              <a:rPr lang="en-US" altLang="en-US" sz="1800" dirty="0">
                <a:ea typeface="ＭＳ Ｐゴシック" charset="-128"/>
              </a:rPr>
              <a:t> Rate - 0.1534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(6.54)	        (7.28)                          (-0.81)	</a:t>
            </a:r>
          </a:p>
          <a:p>
            <a:pPr marL="365125" lvl="1" indent="0" eaLnBrk="1" hangingPunct="1">
              <a:buFont typeface="Wingdings 2" charset="2"/>
              <a:buNone/>
            </a:pPr>
            <a:r>
              <a:rPr lang="en-US" altLang="en-US" sz="1800" dirty="0">
                <a:ea typeface="ＭＳ Ｐゴシック" charset="-128"/>
              </a:rPr>
              <a:t>R squared = 45.78%</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differential with the </a:t>
            </a:r>
            <a:r>
              <a:rPr lang="en-US" altLang="en-US" sz="1800" dirty="0" err="1">
                <a:ea typeface="ＭＳ Ｐゴシック" charset="-128"/>
              </a:rPr>
              <a:t>T.Bill</a:t>
            </a:r>
            <a:r>
              <a:rPr lang="en-US" altLang="en-US" sz="1800" dirty="0">
                <a:ea typeface="ＭＳ Ｐゴシック" charset="-128"/>
              </a:rPr>
              <a:t> rate 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35</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2" name="Picture 1">
            <a:extLst>
              <a:ext uri="{FF2B5EF4-FFF2-40B4-BE49-F238E27FC236}">
                <a16:creationId xmlns:a16="http://schemas.microsoft.com/office/drawing/2014/main" id="{511AF6D6-4628-83E1-231A-7CACA57B9AC6}"/>
              </a:ext>
            </a:extLst>
          </p:cNvPr>
          <p:cNvPicPr>
            <a:picLocks noChangeAspect="1"/>
          </p:cNvPicPr>
          <p:nvPr/>
        </p:nvPicPr>
        <p:blipFill>
          <a:blip r:embed="rId3"/>
          <a:stretch>
            <a:fillRect/>
          </a:stretch>
        </p:blipFill>
        <p:spPr>
          <a:xfrm>
            <a:off x="602989" y="1676400"/>
            <a:ext cx="4203700" cy="825500"/>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name="Equation" r:id="rId5" imgW="5930900" imgH="876300" progId="Equation.3">
                  <p:embed/>
                </p:oleObj>
              </mc:Choice>
              <mc:Fallback>
                <p:oleObj name="Equation" r:id="rId5" imgW="5930900" imgH="876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15%			1.5%</a:t>
            </a:r>
          </a:p>
          <a:p>
            <a:pPr marL="0" indent="0" eaLnBrk="1" fontAlgn="auto" hangingPunct="1">
              <a:spcAft>
                <a:spcPts val="0"/>
              </a:spcAft>
              <a:buFont typeface="Wingdings"/>
              <a:buNone/>
              <a:defRPr/>
            </a:pPr>
            <a:r>
              <a:rPr lang="en-US" sz="2000" dirty="0">
                <a:ea typeface="+mn-ea"/>
                <a:cs typeface="+mn-cs"/>
              </a:rPr>
              <a:t>Payout Ratio			25%			92.5%</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a:ea typeface="+mn-ea"/>
                <a:cs typeface="+mn-cs"/>
              </a:rPr>
              <a:t>Riskfree rate = Treasury Bond Rate = 1.5%, ERP = 5%		</a:t>
            </a:r>
          </a:p>
          <a:p>
            <a:pPr marL="320040" indent="-320040" eaLnBrk="1" fontAlgn="auto" hangingPunct="1">
              <a:spcAft>
                <a:spcPts val="0"/>
              </a:spcAft>
              <a:buFont typeface="Wingdings"/>
              <a:buChar char=""/>
              <a:defRPr/>
            </a:pPr>
            <a:r>
              <a:rPr lang="en-US" sz="2000" dirty="0">
                <a:ea typeface="+mn-ea"/>
                <a:cs typeface="+mn-cs"/>
              </a:rPr>
              <a:t>Required rate of return = 1.5% + 1(5%)= 6.5%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38</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32F0534-D64B-824E-8841-1EDD08476B77}"/>
                  </a:ext>
                </a:extLst>
              </p:cNvPr>
              <p:cNvSpPr/>
              <p:nvPr/>
            </p:nvSpPr>
            <p:spPr>
              <a:xfrm>
                <a:off x="395242" y="5082267"/>
                <a:ext cx="8370933" cy="10082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𝑃𝐸𝐺</m:t>
                      </m:r>
                      <m:r>
                        <a:rPr lang="en-US" sz="2000" i="0">
                          <a:latin typeface="Cambria Math" panose="02040503050406030204" pitchFamily="18" charset="0"/>
                        </a:rPr>
                        <m:t>= </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.25∗1.15∗</m:t>
                          </m:r>
                          <m:d>
                            <m:dPr>
                              <m:ctrlPr>
                                <a:rPr lang="en-US" sz="2000" i="1">
                                  <a:latin typeface="Cambria Math" panose="02040503050406030204" pitchFamily="18" charset="0"/>
                                </a:rPr>
                              </m:ctrlPr>
                            </m:dPr>
                            <m:e>
                              <m:r>
                                <a:rPr lang="en-US" sz="2000" i="0">
                                  <a:latin typeface="Cambria Math" panose="02040503050406030204" pitchFamily="18" charset="0"/>
                                </a:rPr>
                                <m:t>1− </m:t>
                              </m:r>
                              <m:f>
                                <m:fPr>
                                  <m:ctrlPr>
                                    <a:rPr lang="en-US" sz="2000" i="1">
                                      <a:solidFill>
                                        <a:srgbClr val="836967"/>
                                      </a:solidFill>
                                      <a:latin typeface="Cambria Math" panose="02040503050406030204" pitchFamily="18" charset="0"/>
                                    </a:rPr>
                                  </m:ctrlPr>
                                </m:fPr>
                                <m:num>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num>
                                <m:den>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1.065</m:t>
                                      </m:r>
                                    </m:e>
                                    <m:sup>
                                      <m:r>
                                        <a:rPr lang="en-US" sz="2000" i="0">
                                          <a:latin typeface="Cambria Math" panose="02040503050406030204" pitchFamily="18" charset="0"/>
                                        </a:rPr>
                                        <m:t>5</m:t>
                                      </m:r>
                                    </m:sup>
                                  </m:sSup>
                                </m:den>
                              </m:f>
                            </m:e>
                          </m:d>
                        </m:num>
                        <m:den>
                          <m:r>
                            <a:rPr lang="en-US" sz="2000" i="0">
                              <a:latin typeface="Cambria Math" panose="02040503050406030204" pitchFamily="18" charset="0"/>
                            </a:rPr>
                            <m:t>.15∗</m:t>
                          </m:r>
                          <m:d>
                            <m:dPr>
                              <m:ctrlPr>
                                <a:rPr lang="en-US" sz="2000" i="1">
                                  <a:latin typeface="Cambria Math" panose="02040503050406030204" pitchFamily="18" charset="0"/>
                                </a:rPr>
                              </m:ctrlPr>
                            </m:dPr>
                            <m:e>
                              <m:r>
                                <a:rPr lang="en-US" sz="2000" i="0">
                                  <a:latin typeface="Cambria Math" panose="02040503050406030204" pitchFamily="18" charset="0"/>
                                </a:rPr>
                                <m:t>.065− .15</m:t>
                              </m:r>
                            </m:e>
                          </m:d>
                        </m:den>
                      </m:f>
                      <m:r>
                        <a:rPr lang="en-US" sz="2000" i="0">
                          <a:latin typeface="Cambria Math" panose="02040503050406030204" pitchFamily="18" charset="0"/>
                        </a:rPr>
                        <m:t>+</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.925∗</m:t>
                          </m:r>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r>
                            <a:rPr lang="en-US" sz="2000" i="0">
                              <a:latin typeface="Cambria Math" panose="02040503050406030204" pitchFamily="18" charset="0"/>
                            </a:rPr>
                            <m:t>∗</m:t>
                          </m:r>
                          <m:d>
                            <m:dPr>
                              <m:ctrlPr>
                                <a:rPr lang="en-US" sz="2000" i="1">
                                  <a:latin typeface="Cambria Math" panose="02040503050406030204" pitchFamily="18" charset="0"/>
                                </a:rPr>
                              </m:ctrlPr>
                            </m:dPr>
                            <m:e>
                              <m:r>
                                <a:rPr lang="en-US" sz="2000" i="0">
                                  <a:latin typeface="Cambria Math" panose="02040503050406030204" pitchFamily="18" charset="0"/>
                                </a:rPr>
                                <m:t>1.015</m:t>
                              </m:r>
                            </m:e>
                          </m:d>
                        </m:num>
                        <m:den>
                          <m:r>
                            <a:rPr lang="en-US" sz="2000" i="0">
                              <a:latin typeface="Cambria Math" panose="02040503050406030204" pitchFamily="18" charset="0"/>
                            </a:rPr>
                            <m:t>.15</m:t>
                          </m:r>
                          <m:d>
                            <m:dPr>
                              <m:ctrlPr>
                                <a:rPr lang="en-US" sz="2000" i="1">
                                  <a:solidFill>
                                    <a:srgbClr val="836967"/>
                                  </a:solidFill>
                                  <a:latin typeface="Cambria Math" panose="02040503050406030204" pitchFamily="18" charset="0"/>
                                </a:rPr>
                              </m:ctrlPr>
                            </m:dPr>
                            <m:e>
                              <m:r>
                                <a:rPr lang="en-US" sz="2000" i="0">
                                  <a:latin typeface="Cambria Math" panose="02040503050406030204" pitchFamily="18" charset="0"/>
                                </a:rPr>
                                <m:t>.065− .015</m:t>
                              </m:r>
                            </m:e>
                          </m:d>
                          <m:sSup>
                            <m:sSupPr>
                              <m:ctrlPr>
                                <a:rPr lang="en-US" sz="2000" i="1">
                                  <a:solidFill>
                                    <a:srgbClr val="836967"/>
                                  </a:solidFill>
                                  <a:latin typeface="Cambria Math" panose="02040503050406030204" pitchFamily="18" charset="0"/>
                                </a:rPr>
                              </m:ctrlPr>
                            </m:sSupPr>
                            <m:e>
                              <m:d>
                                <m:dPr>
                                  <m:ctrlPr>
                                    <a:rPr lang="en-US" sz="2000" i="1">
                                      <a:latin typeface="Cambria Math" panose="02040503050406030204" pitchFamily="18" charset="0"/>
                                    </a:rPr>
                                  </m:ctrlPr>
                                </m:dPr>
                                <m:e>
                                  <m:r>
                                    <a:rPr lang="en-US" sz="2000" i="0">
                                      <a:latin typeface="Cambria Math" panose="02040503050406030204" pitchFamily="18" charset="0"/>
                                    </a:rPr>
                                    <m:t>1.065</m:t>
                                  </m:r>
                                </m:e>
                              </m:d>
                            </m:e>
                            <m:sup>
                              <m:r>
                                <a:rPr lang="en-US" sz="2000" i="0">
                                  <a:latin typeface="Cambria Math" panose="02040503050406030204" pitchFamily="18" charset="0"/>
                                </a:rPr>
                                <m:t>5</m:t>
                              </m:r>
                            </m:sup>
                          </m:sSup>
                        </m:den>
                      </m:f>
                      <m:r>
                        <a:rPr lang="en-US" sz="2000" i="0">
                          <a:latin typeface="Cambria Math" panose="02040503050406030204" pitchFamily="18" charset="0"/>
                        </a:rPr>
                        <m:t>=1.94</m:t>
                      </m:r>
                    </m:oMath>
                  </m:oMathPara>
                </a14:m>
                <a:endParaRPr lang="en-US" sz="2000" dirty="0"/>
              </a:p>
            </p:txBody>
          </p:sp>
        </mc:Choice>
        <mc:Fallback xmlns="">
          <p:sp>
            <p:nvSpPr>
              <p:cNvPr id="2" name="Rectangle 1">
                <a:extLst>
                  <a:ext uri="{FF2B5EF4-FFF2-40B4-BE49-F238E27FC236}">
                    <a16:creationId xmlns:a16="http://schemas.microsoft.com/office/drawing/2014/main" id="{B32F0534-D64B-824E-8841-1EDD08476B77}"/>
                  </a:ext>
                </a:extLst>
              </p:cNvPr>
              <p:cNvSpPr>
                <a:spLocks noRot="1" noChangeAspect="1" noMove="1" noResize="1" noEditPoints="1" noAdjustHandles="1" noChangeArrowheads="1" noChangeShapeType="1" noTextEdit="1"/>
              </p:cNvSpPr>
              <p:nvPr/>
            </p:nvSpPr>
            <p:spPr>
              <a:xfrm>
                <a:off x="395242" y="5082267"/>
                <a:ext cx="8370933" cy="1008289"/>
              </a:xfrm>
              <a:prstGeom prst="rect">
                <a:avLst/>
              </a:prstGeom>
              <a:blipFill>
                <a:blip r:embed="rId3"/>
                <a:stretch>
                  <a:fillRect b="-7500"/>
                </a:stretch>
              </a:blipFill>
            </p:spPr>
            <p:txBody>
              <a:bodyPr/>
              <a:lstStyle/>
              <a:p>
                <a:r>
                  <a:rPr lang="en-US">
                    <a:noFill/>
                  </a:rPr>
                  <a:t> </a:t>
                </a:r>
              </a:p>
            </p:txBody>
          </p:sp>
        </mc:Fallback>
      </mc:AlternateContent>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a. PEG Ratios are risk-sensitive</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39</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533A866E-7A08-524F-962E-6B7E229F61F5}"/>
              </a:ext>
            </a:extLst>
          </p:cNvPr>
          <p:cNvPicPr>
            <a:picLocks noGrp="1" noChangeAspect="1"/>
          </p:cNvPicPr>
          <p:nvPr>
            <p:ph sz="quarter" idx="1"/>
          </p:nvPr>
        </p:nvPicPr>
        <p:blipFill>
          <a:blip r:embed="rId3"/>
          <a:stretch>
            <a:fillRect/>
          </a:stretch>
        </p:blipFill>
        <p:spPr>
          <a:xfrm>
            <a:off x="1633556" y="1600200"/>
            <a:ext cx="6111837" cy="4495800"/>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PEG Ratios are affected by the Quality of Growth</a:t>
            </a:r>
          </a:p>
        </p:txBody>
      </p:sp>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40</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8349953D-97A0-4541-9EA1-241FE0CA779D}"/>
              </a:ext>
            </a:extLst>
          </p:cNvPr>
          <p:cNvPicPr>
            <a:picLocks noGrp="1" noChangeAspect="1"/>
          </p:cNvPicPr>
          <p:nvPr>
            <p:ph sz="quarter" idx="1"/>
          </p:nvPr>
        </p:nvPicPr>
        <p:blipFill>
          <a:blip r:embed="rId3"/>
          <a:stretch>
            <a:fillRect/>
          </a:stretch>
        </p:blipFill>
        <p:spPr>
          <a:xfrm>
            <a:off x="1025525" y="2552700"/>
            <a:ext cx="7327900" cy="2590800"/>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c. PEG Ratios are not growth neutral…</a:t>
            </a:r>
          </a:p>
        </p:txBody>
      </p:sp>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BA95BA1E-EDDD-5140-8B31-84A8FA8300D5}"/>
              </a:ext>
            </a:extLst>
          </p:cNvPr>
          <p:cNvPicPr>
            <a:picLocks noGrp="1" noChangeAspect="1"/>
          </p:cNvPicPr>
          <p:nvPr>
            <p:ph sz="quarter" idx="1"/>
          </p:nvPr>
        </p:nvPicPr>
        <p:blipFill>
          <a:blip r:embed="rId3"/>
          <a:stretch>
            <a:fillRect/>
          </a:stretch>
        </p:blipFill>
        <p:spPr>
          <a:xfrm>
            <a:off x="860425" y="2489200"/>
            <a:ext cx="7658100" cy="2717800"/>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01DA5-4311-AB35-45CE-11BB1AF6072C}"/>
              </a:ext>
            </a:extLst>
          </p:cNvPr>
          <p:cNvSpPr>
            <a:spLocks noGrp="1"/>
          </p:cNvSpPr>
          <p:nvPr>
            <p:ph type="title"/>
          </p:nvPr>
        </p:nvSpPr>
        <p:spPr/>
        <p:txBody>
          <a:bodyPr/>
          <a:lstStyle/>
          <a:p>
            <a:r>
              <a:rPr lang="en-US" dirty="0"/>
              <a:t>III. Book Value Multiples</a:t>
            </a:r>
          </a:p>
        </p:txBody>
      </p:sp>
      <p:sp>
        <p:nvSpPr>
          <p:cNvPr id="3" name="Footer Placeholder 2">
            <a:extLst>
              <a:ext uri="{FF2B5EF4-FFF2-40B4-BE49-F238E27FC236}">
                <a16:creationId xmlns:a16="http://schemas.microsoft.com/office/drawing/2014/main" id="{B0D7E4EB-781D-5367-8871-CE5EA44829BC}"/>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5AE52D2F-9C66-A7F5-DF3F-E9E1E768ABF3}"/>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43</a:t>
            </a:fld>
            <a:endParaRPr lang="en-US" dirty="0">
              <a:solidFill>
                <a:srgbClr val="FFFFFF"/>
              </a:solidFill>
            </a:endParaRPr>
          </a:p>
        </p:txBody>
      </p:sp>
      <p:sp>
        <p:nvSpPr>
          <p:cNvPr id="5" name="Content Placeholder 4">
            <a:extLst>
              <a:ext uri="{FF2B5EF4-FFF2-40B4-BE49-F238E27FC236}">
                <a16:creationId xmlns:a16="http://schemas.microsoft.com/office/drawing/2014/main" id="{B17B74DC-6724-153E-E4BC-B6EDC24A9D2D}"/>
              </a:ext>
            </a:extLst>
          </p:cNvPr>
          <p:cNvSpPr>
            <a:spLocks noGrp="1"/>
          </p:cNvSpPr>
          <p:nvPr>
            <p:ph sz="quarter" idx="1"/>
          </p:nvPr>
        </p:nvSpPr>
        <p:spPr/>
        <p:txBody>
          <a:bodyPr>
            <a:normAutofit fontScale="92500" lnSpcReduction="10000"/>
          </a:bodyPr>
          <a:lstStyle/>
          <a:p>
            <a:r>
              <a:rPr lang="en-US" dirty="0"/>
              <a:t>With book value multiples, you scale the market value (which is what the market values your company at) to its book value (which is the accounting estimate of value. It can take two forms:</a:t>
            </a:r>
          </a:p>
          <a:p>
            <a:pPr lvl="1"/>
            <a:r>
              <a:rPr lang="en-US" dirty="0"/>
              <a:t>Price to Book = Market Capitalization/ Book Value of Equity</a:t>
            </a:r>
          </a:p>
          <a:p>
            <a:pPr lvl="1"/>
            <a:r>
              <a:rPr lang="en-US" dirty="0"/>
              <a:t>EV to Invested Capital = Enterprise Value/ (Book Value of Equity + Book Value of Debt – Cash)</a:t>
            </a:r>
          </a:p>
          <a:p>
            <a:r>
              <a:rPr lang="en-US" dirty="0"/>
              <a:t>To the extent that you believe that accountants have a better (or a more conservative) estimate of value, or that book value is a proxy for liquidation value, a company that trades at below its book value is cheap.</a:t>
            </a:r>
          </a:p>
          <a:p>
            <a:endParaRPr lang="en-US" dirty="0"/>
          </a:p>
        </p:txBody>
      </p:sp>
    </p:spTree>
    <p:extLst>
      <p:ext uri="{BB962C8B-B14F-4D97-AF65-F5344CB8AC3E}">
        <p14:creationId xmlns:p14="http://schemas.microsoft.com/office/powerpoint/2010/main" val="381057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Price to Book Ratio: Determinants</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name="Equation" r:id="rId3" imgW="1092200" imgH="673100" progId="Equation.3">
                  <p:embed/>
                </p:oleObj>
              </mc:Choice>
              <mc:Fallback>
                <p:oleObj name="Equation" r:id="rId3" imgW="1092200" imgH="673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name="Equation" r:id="rId5" imgW="4000500" imgH="749300" progId="Equation.3">
                  <p:embed/>
                </p:oleObj>
              </mc:Choice>
              <mc:Fallback>
                <p:oleObj name="Equation" r:id="rId5" imgW="4000500" imgH="749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name="Equation" r:id="rId7" imgW="4318000" imgH="749300" progId="Equation.3">
                  <p:embed/>
                </p:oleObj>
              </mc:Choice>
              <mc:Fallback>
                <p:oleObj name="Equation" r:id="rId7" imgW="4318000" imgH="7493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name="Equation" r:id="rId9" imgW="3479800" imgH="749300" progId="Equation.3">
                  <p:embed/>
                </p:oleObj>
              </mc:Choice>
              <mc:Fallback>
                <p:oleObj name="Equation" r:id="rId9" imgW="3479800" imgH="7493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extLst>
              <p:ext uri="{D42A27DB-BD31-4B8C-83A1-F6EECF244321}">
                <p14:modId xmlns:p14="http://schemas.microsoft.com/office/powerpoint/2010/main" val="533975210"/>
              </p:ext>
            </p:extLst>
          </p:nvPr>
        </p:nvGraphicFramePr>
        <p:xfrm>
          <a:off x="3124201" y="3048000"/>
          <a:ext cx="2590800" cy="773591"/>
        </p:xfrm>
        <a:graphic>
          <a:graphicData uri="http://schemas.openxmlformats.org/presentationml/2006/ole">
            <mc:AlternateContent xmlns:mc="http://schemas.openxmlformats.org/markup-compatibility/2006">
              <mc:Choice xmlns:v="urn:schemas-microsoft-com:vml" Requires="v">
                <p:oleObj name="Equation" r:id="rId3" imgW="1993900" imgH="609600" progId="Equation.3">
                  <p:embed/>
                </p:oleObj>
              </mc:Choice>
              <mc:Fallback>
                <p:oleObj name="Equation" r:id="rId3" imgW="1993900" imgH="609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3048000"/>
                        <a:ext cx="2590800" cy="773591"/>
                      </a:xfrm>
                      <a:prstGeom prst="rect">
                        <a:avLst/>
                      </a:prstGeom>
                      <a:solidFill>
                        <a:srgbClr val="FFFFFF"/>
                      </a:solidFill>
                      <a:ln>
                        <a:noFill/>
                      </a:ln>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name="Equation" r:id="rId3" imgW="1143000" imgH="381000" progId="Equation.3">
                  <p:embed/>
                </p:oleObj>
              </mc:Choice>
              <mc:Fallback>
                <p:oleObj name="Equation" r:id="rId3" imgW="1143000" imgH="3810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name="Equation" r:id="rId5" imgW="1663700" imgH="546100" progId="Equation.3">
                  <p:embed/>
                </p:oleObj>
              </mc:Choice>
              <mc:Fallback>
                <p:oleObj name="Equation" r:id="rId5" imgW="1663700" imgH="5461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name="Equation" r:id="rId7" imgW="1473200" imgH="546100" progId="Equation.3">
                  <p:embed/>
                </p:oleObj>
              </mc:Choice>
              <mc:Fallback>
                <p:oleObj name="Equation" r:id="rId7" imgW="14732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60CE-4614-5154-808F-8AA165997834}"/>
              </a:ext>
            </a:extLst>
          </p:cNvPr>
          <p:cNvSpPr>
            <a:spLocks noGrp="1"/>
          </p:cNvSpPr>
          <p:nvPr>
            <p:ph type="title"/>
          </p:nvPr>
        </p:nvSpPr>
        <p:spPr/>
        <p:txBody>
          <a:bodyPr/>
          <a:lstStyle/>
          <a:p>
            <a:r>
              <a:rPr lang="en-US" dirty="0"/>
              <a:t>IV. EV to EBITDA multiples</a:t>
            </a:r>
          </a:p>
        </p:txBody>
      </p:sp>
      <p:sp>
        <p:nvSpPr>
          <p:cNvPr id="3" name="Footer Placeholder 2">
            <a:extLst>
              <a:ext uri="{FF2B5EF4-FFF2-40B4-BE49-F238E27FC236}">
                <a16:creationId xmlns:a16="http://schemas.microsoft.com/office/drawing/2014/main" id="{EF356696-CED3-278A-92BC-B55CE25FF7CA}"/>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C36EEF48-CB2D-EE60-9140-5BEF211CD1D2}"/>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47</a:t>
            </a:fld>
            <a:endParaRPr lang="en-US" dirty="0">
              <a:solidFill>
                <a:srgbClr val="FFFFFF"/>
              </a:solidFill>
            </a:endParaRPr>
          </a:p>
        </p:txBody>
      </p:sp>
      <p:sp>
        <p:nvSpPr>
          <p:cNvPr id="5" name="Content Placeholder 4">
            <a:extLst>
              <a:ext uri="{FF2B5EF4-FFF2-40B4-BE49-F238E27FC236}">
                <a16:creationId xmlns:a16="http://schemas.microsoft.com/office/drawing/2014/main" id="{C4FAE1F4-BF65-4638-C4FE-913256955C82}"/>
              </a:ext>
            </a:extLst>
          </p:cNvPr>
          <p:cNvSpPr>
            <a:spLocks noGrp="1"/>
          </p:cNvSpPr>
          <p:nvPr>
            <p:ph sz="quarter" idx="1"/>
          </p:nvPr>
        </p:nvSpPr>
        <p:spPr/>
        <p:txBody>
          <a:bodyPr>
            <a:normAutofit fontScale="85000" lnSpcReduction="10000"/>
          </a:bodyPr>
          <a:lstStyle/>
          <a:p>
            <a:r>
              <a:rPr lang="en-US" dirty="0"/>
              <a:t>With EV to EBITDA multiples, you scale enterprise value to earnings before interest, taxes, depreciation and amortization:</a:t>
            </a:r>
          </a:p>
          <a:p>
            <a:pPr lvl="1"/>
            <a:r>
              <a:rPr lang="en-US" dirty="0"/>
              <a:t>EV to EBITDA = Enterprise Value/ EBITDA</a:t>
            </a:r>
          </a:p>
          <a:p>
            <a:pPr lvl="1"/>
            <a:r>
              <a:rPr lang="en-US" dirty="0"/>
              <a:t>There are variants where even more gets added back, including stock-based compensation and R&amp;D</a:t>
            </a:r>
          </a:p>
          <a:p>
            <a:r>
              <a:rPr lang="en-US" dirty="0"/>
              <a:t>EV to EBITDA multiples have become far more widely used in the last four decades than they used to be for both good and bad reasons:</a:t>
            </a:r>
          </a:p>
          <a:p>
            <a:pPr lvl="1"/>
            <a:r>
              <a:rPr lang="en-US" dirty="0"/>
              <a:t>The good reasons include less sampling bias (since fewer companies have negative EBITDA) and that it is based on cash flows.</a:t>
            </a:r>
          </a:p>
          <a:p>
            <a:pPr lvl="1"/>
            <a:r>
              <a:rPr lang="en-US" dirty="0"/>
              <a:t>The bad reason is that it will give you lower absolute numbers than PE ratios, and for those without perspective, that may signify cheapness.</a:t>
            </a:r>
          </a:p>
        </p:txBody>
      </p:sp>
    </p:spTree>
    <p:extLst>
      <p:ext uri="{BB962C8B-B14F-4D97-AF65-F5344CB8AC3E}">
        <p14:creationId xmlns:p14="http://schemas.microsoft.com/office/powerpoint/2010/main" val="2337770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name="Equation" r:id="rId3" imgW="1219200" imgH="393700" progId="Equation.3">
                  <p:embed/>
                </p:oleObj>
              </mc:Choice>
              <mc:Fallback>
                <p:oleObj name="Equation" r:id="rId3" imgW="1219200" imgH="3937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name="Equation" r:id="rId5" imgW="4051300" imgH="393700" progId="Equation.3">
                  <p:embed/>
                </p:oleObj>
              </mc:Choice>
              <mc:Fallback>
                <p:oleObj name="Equation" r:id="rId5" imgW="4051300" imgH="393700" progId="Equation.3">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name="Equation" r:id="rId7" imgW="6045200" imgH="393700" progId="Equation.3">
                  <p:embed/>
                </p:oleObj>
              </mc:Choice>
              <mc:Fallback>
                <p:oleObj name="Equation" r:id="rId7" imgW="6045200" imgH="393700" progId="Equation.3">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extLst>
              <p:ext uri="{D42A27DB-BD31-4B8C-83A1-F6EECF244321}">
                <p14:modId xmlns:p14="http://schemas.microsoft.com/office/powerpoint/2010/main" val="4075164880"/>
              </p:ext>
            </p:extLst>
          </p:nvPr>
        </p:nvGraphicFramePr>
        <p:xfrm>
          <a:off x="1203869" y="5300322"/>
          <a:ext cx="7544889" cy="773907"/>
        </p:xfrm>
        <a:graphic>
          <a:graphicData uri="http://schemas.openxmlformats.org/presentationml/2006/ole">
            <mc:AlternateContent xmlns:mc="http://schemas.openxmlformats.org/markup-compatibility/2006">
              <mc:Choice xmlns:v="urn:schemas-microsoft-com:vml" Requires="v">
                <p:oleObj name="Equation" r:id="rId3" imgW="6159500" imgH="419100" progId="Equation.3">
                  <p:embed/>
                </p:oleObj>
              </mc:Choice>
              <mc:Fallback>
                <p:oleObj name="Equation" r:id="rId3" imgW="6159500" imgH="419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869" y="5300322"/>
                        <a:ext cx="7544889" cy="773907"/>
                      </a:xfrm>
                      <a:prstGeom prst="rect">
                        <a:avLst/>
                      </a:prstGeom>
                      <a:solidFill>
                        <a:srgbClr val="FFFFFF"/>
                      </a:solidFill>
                      <a:ln>
                        <a:noFill/>
                      </a:ln>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Tax</a:t>
            </a:r>
          </a:p>
          <a:p>
            <a:r>
              <a:rPr lang="en-US" altLang="en-US" baseline="30000" dirty="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9D3A-CEED-4FC0-1C32-E97D94A7D62C}"/>
              </a:ext>
            </a:extLst>
          </p:cNvPr>
          <p:cNvSpPr>
            <a:spLocks noGrp="1"/>
          </p:cNvSpPr>
          <p:nvPr>
            <p:ph type="title"/>
          </p:nvPr>
        </p:nvSpPr>
        <p:spPr/>
        <p:txBody>
          <a:bodyPr/>
          <a:lstStyle/>
          <a:p>
            <a:r>
              <a:rPr lang="en-US" dirty="0"/>
              <a:t>V. Revenue Multiples</a:t>
            </a:r>
          </a:p>
        </p:txBody>
      </p:sp>
      <p:sp>
        <p:nvSpPr>
          <p:cNvPr id="3" name="Footer Placeholder 2">
            <a:extLst>
              <a:ext uri="{FF2B5EF4-FFF2-40B4-BE49-F238E27FC236}">
                <a16:creationId xmlns:a16="http://schemas.microsoft.com/office/drawing/2014/main" id="{E703903A-FF69-CE81-EACC-85BEAE1553F2}"/>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151B3DBA-C6EF-78AD-069E-BE694A3F3BC5}"/>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51</a:t>
            </a:fld>
            <a:endParaRPr lang="en-US" dirty="0">
              <a:solidFill>
                <a:srgbClr val="FFFFFF"/>
              </a:solidFill>
            </a:endParaRPr>
          </a:p>
        </p:txBody>
      </p:sp>
      <p:sp>
        <p:nvSpPr>
          <p:cNvPr id="5" name="Content Placeholder 4">
            <a:extLst>
              <a:ext uri="{FF2B5EF4-FFF2-40B4-BE49-F238E27FC236}">
                <a16:creationId xmlns:a16="http://schemas.microsoft.com/office/drawing/2014/main" id="{F0159F29-E6D1-8773-2471-EA82D910A583}"/>
              </a:ext>
            </a:extLst>
          </p:cNvPr>
          <p:cNvSpPr>
            <a:spLocks noGrp="1"/>
          </p:cNvSpPr>
          <p:nvPr>
            <p:ph sz="quarter" idx="1"/>
          </p:nvPr>
        </p:nvSpPr>
        <p:spPr/>
        <p:txBody>
          <a:bodyPr>
            <a:normAutofit fontScale="92500" lnSpcReduction="10000"/>
          </a:bodyPr>
          <a:lstStyle/>
          <a:p>
            <a:r>
              <a:rPr lang="en-US" dirty="0"/>
              <a:t>With revenue multiples, you scale market value to the revenues generated by a firm. There are two variants in use:</a:t>
            </a:r>
          </a:p>
          <a:p>
            <a:pPr lvl="1"/>
            <a:r>
              <a:rPr lang="en-US" dirty="0"/>
              <a:t>Price to Sales = Market Capitalization / Sales</a:t>
            </a:r>
          </a:p>
          <a:p>
            <a:pPr lvl="1"/>
            <a:r>
              <a:rPr lang="en-US" dirty="0"/>
              <a:t>EV to Sales = Enterprise Value / Sales</a:t>
            </a:r>
          </a:p>
          <a:p>
            <a:r>
              <a:rPr lang="en-US" dirty="0"/>
              <a:t>The former, while widely used, is internally inconsistent and can be misleading for firms with significant debt loads and/or cash holdings.</a:t>
            </a:r>
          </a:p>
          <a:p>
            <a:r>
              <a:rPr lang="en-US" dirty="0"/>
              <a:t>The biggest selling point for revenue multiples is that you lose far fewer firms when computing the multiple, since revenues cannot be negative.</a:t>
            </a:r>
          </a:p>
          <a:p>
            <a:endParaRPr lang="en-US" dirty="0"/>
          </a:p>
        </p:txBody>
      </p:sp>
    </p:spTree>
    <p:extLst>
      <p:ext uri="{BB962C8B-B14F-4D97-AF65-F5344CB8AC3E}">
        <p14:creationId xmlns:p14="http://schemas.microsoft.com/office/powerpoint/2010/main" val="2963777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EV/Sales Ratio: Determinants</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dirty="0">
                <a:ea typeface="ＭＳ Ｐゴシック" charset="-128"/>
              </a:rPr>
              <a:t>Free Cash Flow to the Firm = EBIT (1 - tax rate) (1 - Reinvestment Rate)</a:t>
            </a:r>
          </a:p>
          <a:p>
            <a:pPr eaLnBrk="1" hangingPunct="1"/>
            <a:r>
              <a:rPr lang="en-US" altLang="en-US" sz="2400" dirty="0">
                <a:ea typeface="ＭＳ Ｐゴシック" charset="-128"/>
              </a:rPr>
              <a:t>Then the Value of the Firm can be written as a function of the after-tax operating margin= (EBIT (1-t)/Sales</a:t>
            </a:r>
          </a:p>
          <a:p>
            <a:pPr eaLnBrk="1" hangingPunct="1"/>
            <a:endParaRPr lang="en-US" altLang="en-US" sz="2400" dirty="0">
              <a:ea typeface="ＭＳ Ｐゴシック" charset="-128"/>
            </a:endParaRPr>
          </a:p>
          <a:p>
            <a:pPr marL="593725" lvl="2" indent="0" eaLnBrk="1" hangingPunct="1">
              <a:buFont typeface="Wingdings" charset="2"/>
              <a:buNone/>
            </a:pPr>
            <a:r>
              <a:rPr lang="en-US" altLang="en-US" sz="2000" dirty="0">
                <a:ea typeface="ＭＳ Ｐゴシック" charset="-128"/>
              </a:rPr>
              <a:t>g = Growth rate in after-tax operating income for the first n years</a:t>
            </a:r>
          </a:p>
          <a:p>
            <a:pPr marL="593725" lvl="2" indent="0" eaLnBrk="1" hangingPunct="1">
              <a:buFont typeface="Wingdings" charset="2"/>
              <a:buNone/>
            </a:pPr>
            <a:r>
              <a:rPr lang="en-US" altLang="en-US" sz="1800" dirty="0" err="1">
                <a:ea typeface="ＭＳ Ｐゴシック" charset="-128"/>
              </a:rPr>
              <a:t>gn</a:t>
            </a:r>
            <a:r>
              <a:rPr lang="en-US" altLang="en-US" sz="1800" dirty="0">
                <a:ea typeface="ＭＳ Ｐゴシック" charset="-128"/>
              </a:rPr>
              <a:t> = Growth rate in after-tax operating income after n years forever (Stable growth rate)</a:t>
            </a:r>
          </a:p>
          <a:p>
            <a:pPr marL="593725" lvl="2" indent="0" eaLnBrk="1" hangingPunct="1">
              <a:buFont typeface="Wingdings" charset="2"/>
              <a:buNone/>
            </a:pPr>
            <a:r>
              <a:rPr lang="en-US" altLang="en-US" sz="1800" dirty="0">
                <a:ea typeface="ＭＳ Ｐゴシック" charset="-128"/>
              </a:rPr>
              <a:t>RIR </a:t>
            </a:r>
            <a:r>
              <a:rPr lang="en-US" altLang="en-US" sz="1800" baseline="-25000" dirty="0">
                <a:ea typeface="ＭＳ Ｐゴシック" charset="-128"/>
              </a:rPr>
              <a:t>Growth, Stable </a:t>
            </a:r>
            <a:r>
              <a:rPr lang="en-US" altLang="en-US" sz="1800" dirty="0">
                <a:ea typeface="ＭＳ Ｐゴシック" charset="-128"/>
              </a:rPr>
              <a:t>= Reinvestment rate in high growth and stable periods</a:t>
            </a:r>
          </a:p>
          <a:p>
            <a:pPr marL="593725" lvl="2" indent="0" eaLnBrk="1" hangingPunct="1">
              <a:buFont typeface="Wingdings" charset="2"/>
              <a:buNone/>
            </a:pPr>
            <a:r>
              <a:rPr lang="en-US" altLang="en-US" sz="1800" dirty="0">
                <a:ea typeface="ＭＳ Ｐゴシック" charset="-128"/>
              </a:rPr>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1668094522"/>
              </p:ext>
            </p:extLst>
          </p:nvPr>
        </p:nvGraphicFramePr>
        <p:xfrm>
          <a:off x="838199" y="3200401"/>
          <a:ext cx="7927975" cy="990600"/>
        </p:xfrm>
        <a:graphic>
          <a:graphicData uri="http://schemas.openxmlformats.org/presentationml/2006/ole">
            <mc:AlternateContent xmlns:mc="http://schemas.openxmlformats.org/markup-compatibility/2006">
              <mc:Choice xmlns:v="urn:schemas-microsoft-com:vml" Requires="v">
                <p:oleObj name="Equation" r:id="rId3" imgW="8305800" imgH="1206500" progId="Equation.3">
                  <p:embed/>
                </p:oleObj>
              </mc:Choice>
              <mc:Fallback>
                <p:oleObj name="Equation" r:id="rId3" imgW="8305800" imgH="12065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3200401"/>
                        <a:ext cx="7927975" cy="990600"/>
                      </a:xfrm>
                      <a:prstGeom prst="rect">
                        <a:avLst/>
                      </a:prstGeom>
                      <a:solidFill>
                        <a:srgbClr val="FFFFFF"/>
                      </a:solidFill>
                      <a:ln>
                        <a:noFill/>
                      </a:ln>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One of the critiques of traditional valuation is that is fails to consider the value of brand names and other intangibles.</a:t>
            </a:r>
          </a:p>
          <a:p>
            <a:pPr lvl="1" eaLnBrk="1" hangingPunct="1">
              <a:lnSpc>
                <a:spcPct val="80000"/>
              </a:lnSpc>
            </a:pPr>
            <a:r>
              <a:rPr lang="en-US" altLang="en-US" sz="1800" dirty="0">
                <a:ea typeface="ＭＳ Ｐゴシック" charset="-128"/>
              </a:rPr>
              <a:t>The approaches used by analysts to value brand names are often ad-hoc and may significantly overstate or understate their value.</a:t>
            </a:r>
          </a:p>
          <a:p>
            <a:pPr lvl="1" eaLnBrk="1" hangingPunct="1">
              <a:lnSpc>
                <a:spcPct val="80000"/>
              </a:lnSpc>
            </a:pPr>
            <a:r>
              <a:rPr lang="en-US" altLang="en-US" sz="1800" dirty="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dirty="0">
                <a:ea typeface="ＭＳ Ｐゴシック" charset="-128"/>
              </a:rPr>
              <a:t> In general, the value of a brand name can be written as:</a:t>
            </a:r>
          </a:p>
          <a:p>
            <a:pPr lvl="1" eaLnBrk="1" hangingPunct="1">
              <a:lnSpc>
                <a:spcPct val="80000"/>
              </a:lnSpc>
            </a:pPr>
            <a:r>
              <a:rPr lang="en-US" altLang="en-US" sz="1900" dirty="0">
                <a:ea typeface="ＭＳ Ｐゴシック" charset="-128"/>
              </a:rPr>
              <a:t>Value of brand name ={(V/S)</a:t>
            </a:r>
            <a:r>
              <a:rPr lang="en-US" altLang="en-US" sz="1900" baseline="-25000" dirty="0">
                <a:ea typeface="ＭＳ Ｐゴシック" charset="-128"/>
              </a:rPr>
              <a:t>b</a:t>
            </a: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Sales</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b</a:t>
            </a:r>
            <a:r>
              <a:rPr lang="en-US" altLang="en-US" sz="1900" dirty="0">
                <a:ea typeface="ＭＳ Ｐゴシック" charset="-128"/>
              </a:rPr>
              <a:t> = Value of Firm/Sales ratio with the benefit of the brand name</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hangingPunct="1">
              <a:buFont typeface="Wingdings" charset="0"/>
              <a:buNone/>
              <a:defRPr/>
            </a:pPr>
            <a:r>
              <a:rPr lang="en-US" sz="1400" i="1" dirty="0"/>
              <a:t>				</a:t>
            </a:r>
            <a:r>
              <a:rPr lang="en-US" sz="2100" i="1" dirty="0"/>
              <a:t>Coca Cola		With </a:t>
            </a:r>
            <a:r>
              <a:rPr lang="en-US" sz="2100" i="1" dirty="0" err="1"/>
              <a:t>Cott</a:t>
            </a:r>
            <a:r>
              <a:rPr lang="en-US" sz="2100" i="1" dirty="0"/>
              <a:t> Margins</a:t>
            </a:r>
          </a:p>
          <a:p>
            <a:pPr marL="0" indent="0" eaLnBrk="1" hangingPunct="1">
              <a:buFont typeface="Wingdings" charset="0"/>
              <a:buNone/>
              <a:defRPr/>
            </a:pPr>
            <a:r>
              <a:rPr lang="en-US" sz="2100" dirty="0"/>
              <a:t>Current Revenues =			$21,962.00 		$21,962.00 </a:t>
            </a:r>
          </a:p>
          <a:p>
            <a:pPr marL="0" indent="0" eaLnBrk="1" hangingPunct="1">
              <a:buFont typeface="Wingdings" charset="0"/>
              <a:buNone/>
              <a:defRPr/>
            </a:pPr>
            <a:r>
              <a:rPr lang="en-US" sz="2100" dirty="0"/>
              <a:t>Length of high-growth period 		10		10</a:t>
            </a:r>
          </a:p>
          <a:p>
            <a:pPr marL="0" indent="0" eaLnBrk="1" hangingPunct="1">
              <a:buFont typeface="Wingdings" charset="0"/>
              <a:buNone/>
              <a:defRPr/>
            </a:pPr>
            <a:r>
              <a:rPr lang="en-US" sz="2100" dirty="0"/>
              <a:t>Reinvestment Rate  =			50%		50%</a:t>
            </a:r>
          </a:p>
          <a:p>
            <a:pPr marL="0" indent="0" eaLnBrk="1" hangingPunct="1">
              <a:buFont typeface="Wingdings" charset="0"/>
              <a:buNone/>
              <a:defRPr/>
            </a:pPr>
            <a:r>
              <a:rPr lang="en-US" sz="2100" dirty="0"/>
              <a:t>Operating Margin (after-tax)		15.57%		5.28%</a:t>
            </a:r>
          </a:p>
          <a:p>
            <a:pPr marL="0" indent="0" eaLnBrk="1" hangingPunct="1">
              <a:buFont typeface="Wingdings" charset="0"/>
              <a:buNone/>
              <a:defRPr/>
            </a:pPr>
            <a:r>
              <a:rPr lang="en-US" sz="2100" dirty="0"/>
              <a:t>Sales/Capital (Turnover ratio)		1.34		1.34</a:t>
            </a:r>
          </a:p>
          <a:p>
            <a:pPr marL="0" indent="0" eaLnBrk="1" hangingPunct="1">
              <a:buFont typeface="Wingdings" charset="0"/>
              <a:buNone/>
              <a:defRPr/>
            </a:pPr>
            <a:r>
              <a:rPr lang="en-US" sz="2100" dirty="0"/>
              <a:t>Return on capital (after-tax)		20.84%		7.06%</a:t>
            </a:r>
          </a:p>
          <a:p>
            <a:pPr marL="0" indent="0" eaLnBrk="1" hangingPunct="1">
              <a:buFont typeface="Wingdings" charset="0"/>
              <a:buNone/>
              <a:defRPr/>
            </a:pPr>
            <a:r>
              <a:rPr lang="en-US" sz="2100" dirty="0"/>
              <a:t>Growth rate during period (g) =		10.42%		3.53%</a:t>
            </a:r>
          </a:p>
          <a:p>
            <a:pPr marL="0" indent="0" eaLnBrk="1" hangingPunct="1">
              <a:buFont typeface="Wingdings" charset="0"/>
              <a:buNone/>
              <a:defRPr/>
            </a:pPr>
            <a:r>
              <a:rPr lang="en-US" sz="2100" dirty="0"/>
              <a:t>Cost of Capital during period  =		7.65%		7.65%</a:t>
            </a:r>
          </a:p>
          <a:p>
            <a:pPr marL="0" indent="0" eaLnBrk="1" hangingPunct="1">
              <a:buFont typeface="Wingdings" charset="0"/>
              <a:buNone/>
              <a:defRPr/>
            </a:pPr>
            <a:r>
              <a:rPr lang="en-US" sz="2100" dirty="0"/>
              <a:t>Stable Growth Period</a:t>
            </a:r>
          </a:p>
          <a:p>
            <a:pPr marL="0" indent="0" eaLnBrk="1" hangingPunct="1">
              <a:buFont typeface="Wingdings" charset="0"/>
              <a:buNone/>
              <a:defRPr/>
            </a:pPr>
            <a:r>
              <a:rPr lang="en-US" sz="2100" dirty="0"/>
              <a:t>Growth rate in steady state =		4.00%		4.00%</a:t>
            </a:r>
          </a:p>
          <a:p>
            <a:pPr marL="0" indent="0" eaLnBrk="1" hangingPunct="1">
              <a:buFont typeface="Wingdings" charset="0"/>
              <a:buNone/>
              <a:defRPr/>
            </a:pPr>
            <a:r>
              <a:rPr lang="en-US" sz="2100" dirty="0"/>
              <a:t>Return on capital =			7.65%		7.65%</a:t>
            </a:r>
          </a:p>
          <a:p>
            <a:pPr marL="0" indent="0" eaLnBrk="1" hangingPunct="1">
              <a:buFont typeface="Wingdings" charset="0"/>
              <a:buNone/>
              <a:defRPr/>
            </a:pPr>
            <a:r>
              <a:rPr lang="en-US" sz="2100" dirty="0"/>
              <a:t>Reinvestment Rate =			52.28%		52.28%</a:t>
            </a:r>
          </a:p>
          <a:p>
            <a:pPr marL="0" indent="0" eaLnBrk="1" hangingPunct="1">
              <a:buFont typeface="Wingdings" charset="0"/>
              <a:buNone/>
              <a:defRPr/>
            </a:pPr>
            <a:r>
              <a:rPr lang="en-US" sz="2100" dirty="0"/>
              <a:t>Cost of Capital =			7.65%		7.65%</a:t>
            </a:r>
          </a:p>
          <a:p>
            <a:pPr marL="0" indent="0" eaLnBrk="1" hangingPunct="1">
              <a:buFont typeface="Wingdings" charset="0"/>
              <a:buNone/>
              <a:defRPr/>
            </a:pPr>
            <a:r>
              <a:rPr lang="en-US" sz="2100" dirty="0"/>
              <a:t>Value of Firm =			</a:t>
            </a:r>
            <a:r>
              <a:rPr lang="en-US" sz="2100" b="1" dirty="0"/>
              <a:t>$79,611.25 </a:t>
            </a:r>
            <a:r>
              <a:rPr lang="en-US" sz="2100" dirty="0"/>
              <a:t>	</a:t>
            </a:r>
            <a:r>
              <a:rPr lang="en-US" sz="2100" b="1" dirty="0"/>
              <a:t>$15,371.24 </a:t>
            </a:r>
          </a:p>
          <a:p>
            <a:pPr marL="0" indent="0" algn="ctr" eaLnBrk="1" hangingPunct="1">
              <a:buFont typeface="Wingdings" charset="0"/>
              <a:buNone/>
              <a:defRPr/>
            </a:pPr>
            <a:r>
              <a:rPr lang="en-US" sz="26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55</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sz="quarter" idx="1"/>
          </p:nvPr>
        </p:nvPicPr>
        <p:blipFill>
          <a:blip r:embed="rId3"/>
          <a:stretch>
            <a:fillRect/>
          </a:stretch>
        </p:blipFill>
        <p:spPr>
          <a:xfrm>
            <a:off x="1175214" y="1714500"/>
            <a:ext cx="7028521" cy="44958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name="Worksheet" r:id="rId3" imgW="4724400" imgH="4305300" progId="Excel.Sheet.8">
                  <p:embed/>
                </p:oleObj>
              </mc:Choice>
              <mc:Fallback>
                <p:oleObj name="Worksheet" r:id="rId3" imgW="4724400" imgH="4305300" progId="Excel.Shee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dirty="0">
                <a:ea typeface="ＭＳ Ｐゴシック" charset="-128"/>
              </a:rPr>
              <a:t>Dependent variable is:	PE	 </a:t>
            </a:r>
          </a:p>
          <a:p>
            <a:pPr marL="0" indent="0" eaLnBrk="1" hangingPunct="1">
              <a:buFont typeface="Wingdings" charset="2"/>
              <a:buNone/>
            </a:pPr>
            <a:r>
              <a:rPr lang="en-US" altLang="en-US" dirty="0">
                <a:ea typeface="ＭＳ Ｐゴシック" charset="-128"/>
              </a:rPr>
              <a:t>R squared = 66.2%     R squared (adjusted) = 63.1%</a:t>
            </a:r>
          </a:p>
          <a:p>
            <a:pPr marL="319088" lvl="1" indent="0" eaLnBrk="1" hangingPunct="1">
              <a:buFont typeface="Wingdings 2" charset="2"/>
              <a:buNone/>
            </a:pPr>
            <a:r>
              <a:rPr lang="en-US" altLang="en-US" i="1" dirty="0">
                <a:ea typeface="ＭＳ Ｐゴシック" charset="-128"/>
              </a:rPr>
              <a:t>Variable		Coefficient	SE	t-ratio	Probability</a:t>
            </a:r>
          </a:p>
          <a:p>
            <a:pPr marL="319088" lvl="1" indent="0" eaLnBrk="1" hangingPunct="1">
              <a:buFont typeface="Wingdings 2" charset="2"/>
              <a:buNone/>
            </a:pPr>
            <a:r>
              <a:rPr lang="en-US" altLang="en-US" dirty="0">
                <a:ea typeface="ＭＳ Ｐゴシック" charset="-128"/>
              </a:rPr>
              <a:t>Constant		13.1151	3.471	3.78	0.0010</a:t>
            </a:r>
          </a:p>
          <a:p>
            <a:pPr marL="319088" lvl="1" indent="0" eaLnBrk="1" hangingPunct="1">
              <a:buFont typeface="Wingdings 2" charset="2"/>
              <a:buNone/>
            </a:pPr>
            <a:r>
              <a:rPr lang="en-US" altLang="en-US" dirty="0">
                <a:ea typeface="ＭＳ Ｐゴシック" charset="-128"/>
              </a:rPr>
              <a:t>Growth rate		121.223	19.27	6.29	 ≤ 0.0001</a:t>
            </a:r>
          </a:p>
          <a:p>
            <a:pPr marL="319088" lvl="1" indent="0" eaLnBrk="1" hangingPunct="1">
              <a:buFont typeface="Wingdings 2" charset="2"/>
              <a:buNone/>
            </a:pPr>
            <a:r>
              <a:rPr lang="en-US" altLang="en-US" dirty="0">
                <a:ea typeface="ＭＳ Ｐゴシック" charset="-128"/>
              </a:rPr>
              <a:t>Emerging Market 	-13.8531	3.606	-3.84	0.0009</a:t>
            </a:r>
          </a:p>
          <a:p>
            <a:pPr marL="0" indent="0" eaLnBrk="1" hangingPunct="1">
              <a:buFont typeface="Wingdings" charset="2"/>
              <a:buNone/>
            </a:pPr>
            <a:r>
              <a:rPr lang="en-US" altLang="en-US" dirty="0">
                <a:ea typeface="ＭＳ Ｐゴシック" charset="-128"/>
              </a:rPr>
              <a:t>Emerging Market is a dummy: 	1 if emerging market</a:t>
            </a:r>
          </a:p>
          <a:p>
            <a:pPr marL="0" indent="0" eaLnBrk="1" hangingPunct="1">
              <a:buFont typeface="Wingdings" charset="2"/>
              <a:buNone/>
            </a:pPr>
            <a:r>
              <a:rPr lang="en-US" altLang="en-US" dirty="0">
                <a:ea typeface="ＭＳ Ｐゴシック" charset="-128"/>
              </a:rPr>
              <a:t>		         			0 if not</a:t>
            </a:r>
          </a:p>
          <a:p>
            <a:pPr marL="0" indent="0" eaLnBrk="1" hangingPunct="1"/>
            <a:endParaRPr lang="en-US" altLang="en-US" dirty="0">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Plugging in </a:t>
            </a:r>
            <a:r>
              <a:rPr lang="en-US" altLang="en-US" dirty="0" err="1">
                <a:ea typeface="ＭＳ Ｐゴシック" charset="-128"/>
              </a:rPr>
              <a:t>Telebras’s</a:t>
            </a:r>
            <a:r>
              <a:rPr lang="en-US" altLang="en-US" dirty="0">
                <a:ea typeface="ＭＳ Ｐゴシック" charset="-128"/>
              </a:rPr>
              <a:t> expected growth rate and the fact that it is an emerging market company into the regression:</a:t>
            </a:r>
          </a:p>
          <a:p>
            <a:pPr lvl="1" eaLnBrk="1" hangingPunct="1"/>
            <a:r>
              <a:rPr lang="en-US" altLang="en-US" dirty="0">
                <a:ea typeface="ＭＳ Ｐゴシック" charset="-128"/>
              </a:rPr>
              <a:t>Predicted PE = 13.12 + 121.22 (.075) - 13.85 (1) = 8.35</a:t>
            </a:r>
          </a:p>
          <a:p>
            <a:pPr lvl="1" eaLnBrk="1" hangingPunct="1"/>
            <a:r>
              <a:rPr lang="en-US" altLang="en-US" dirty="0">
                <a:ea typeface="ＭＳ Ｐゴシック" charset="-128"/>
              </a:rPr>
              <a:t>At an actual price to earnings ratio of 8.9, </a:t>
            </a:r>
            <a:r>
              <a:rPr lang="en-US" altLang="en-US" dirty="0" err="1">
                <a:ea typeface="ＭＳ Ｐゴシック" charset="-128"/>
              </a:rPr>
              <a:t>Telebras</a:t>
            </a:r>
            <a:r>
              <a:rPr lang="en-US" altLang="en-US" dirty="0">
                <a:ea typeface="ＭＳ Ｐゴシック" charset="-128"/>
              </a:rPr>
              <a:t> is slightly overvalued.</a:t>
            </a:r>
          </a:p>
          <a:p>
            <a:pPr eaLnBrk="1" hangingPunct="1"/>
            <a:r>
              <a:rPr lang="en-US" altLang="en-US" u="sng" dirty="0">
                <a:ea typeface="ＭＳ Ｐゴシック" charset="-128"/>
              </a:rPr>
              <a:t>Bottom line</a:t>
            </a:r>
            <a:r>
              <a:rPr lang="en-US" altLang="en-US" dirty="0">
                <a:ea typeface="ＭＳ Ｐゴシック" charset="-128"/>
              </a:rPr>
              <a:t>: Just because a company trades at a low PE ratio does not make it cheap. </a:t>
            </a:r>
          </a:p>
          <a:p>
            <a:pPr eaLnBrk="1" hangingPunct="1"/>
            <a:endParaRPr lang="en-US" altLang="en-US" dirty="0">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762001" y="244475"/>
            <a:ext cx="8153400" cy="898525"/>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531432200"/>
              </p:ext>
            </p:extLst>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eaLnBrk="1" fontAlgn="auto" hangingPunct="1">
              <a:spcAft>
                <a:spcPts val="0"/>
              </a:spcAft>
              <a:defRPr/>
            </a:pPr>
            <a:r>
              <a:rPr lang="en-US" dirty="0">
                <a:ea typeface="+mn-ea"/>
                <a:cs typeface="+mn-cs"/>
              </a:rPr>
              <a:t>Reading the regression tea leaves:</a:t>
            </a:r>
          </a:p>
          <a:p>
            <a:pPr lvl="1" eaLnBrk="1" fontAlgn="auto" hangingPunct="1">
              <a:spcAft>
                <a:spcPts val="0"/>
              </a:spcAft>
              <a:defRPr/>
            </a:pPr>
            <a:r>
              <a:rPr lang="en-US" dirty="0">
                <a:ea typeface="+mn-ea"/>
              </a:rPr>
              <a:t>Every 1% increase in the return on equity at a European bank increases its price to book ratio by 0.0363.</a:t>
            </a:r>
          </a:p>
          <a:p>
            <a:pPr lvl="1" eaLnBrk="1" fontAlgn="auto" hangingPunct="1">
              <a:spcAft>
                <a:spcPts val="0"/>
              </a:spcAft>
              <a:defRPr/>
            </a:pPr>
            <a:r>
              <a:rPr lang="en-US" dirty="0">
                <a:ea typeface="+mn-ea"/>
                <a:cs typeface="+mn-cs"/>
              </a:rPr>
              <a:t>Every 1% increase in the standard deviation in equity reduces the price to book ratio by 0.0268.</a:t>
            </a:r>
          </a:p>
          <a:p>
            <a:pPr lvl="1" eaLnBrk="1" fontAlgn="auto" hangingPunct="1">
              <a:spcAft>
                <a:spcPts val="0"/>
              </a:spcAft>
              <a:defRPr/>
            </a:pPr>
            <a:r>
              <a:rPr lang="en-US" dirty="0">
                <a:ea typeface="+mn-ea"/>
              </a:rPr>
              <a:t>The regression predictions will have a standard error, which is inversely proportionate to the R squared.</a:t>
            </a: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68</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69</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70</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71</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0F10-06BC-004D-872F-099B78C0C078}"/>
              </a:ext>
            </a:extLst>
          </p:cNvPr>
          <p:cNvSpPr>
            <a:spLocks noGrp="1"/>
          </p:cNvSpPr>
          <p:nvPr>
            <p:ph type="title"/>
          </p:nvPr>
        </p:nvSpPr>
        <p:spPr>
          <a:xfrm>
            <a:off x="495300" y="244475"/>
            <a:ext cx="8153400" cy="990600"/>
          </a:xfrm>
        </p:spPr>
        <p:txBody>
          <a:bodyPr/>
          <a:lstStyle/>
          <a:p>
            <a:r>
              <a:rPr lang="en-US" altLang="en-US" dirty="0">
                <a:ea typeface="ＭＳ Ｐゴシック" charset="-128"/>
              </a:rPr>
              <a:t>Updated PBV Ratios – Largest Market Cap US companies -Updated to January 2022</a:t>
            </a:r>
            <a:endParaRPr lang="en-US" dirty="0"/>
          </a:p>
        </p:txBody>
      </p:sp>
      <p:pic>
        <p:nvPicPr>
          <p:cNvPr id="6" name="Content Placeholder 5">
            <a:extLst>
              <a:ext uri="{FF2B5EF4-FFF2-40B4-BE49-F238E27FC236}">
                <a16:creationId xmlns:a16="http://schemas.microsoft.com/office/drawing/2014/main" id="{C7B96839-80E2-4B42-81E1-D113F9BF6B3C}"/>
              </a:ext>
            </a:extLst>
          </p:cNvPr>
          <p:cNvPicPr>
            <a:picLocks noGrp="1" noChangeAspect="1"/>
          </p:cNvPicPr>
          <p:nvPr>
            <p:ph sz="quarter" idx="1"/>
          </p:nvPr>
        </p:nvPicPr>
        <p:blipFill>
          <a:blip r:embed="rId3"/>
          <a:stretch>
            <a:fillRect/>
          </a:stretch>
        </p:blipFill>
        <p:spPr>
          <a:xfrm>
            <a:off x="570411" y="1779837"/>
            <a:ext cx="7735389" cy="4557706"/>
          </a:xfrm>
          <a:prstGeom prst="rect">
            <a:avLst/>
          </a:prstGeom>
        </p:spPr>
      </p:pic>
      <p:sp>
        <p:nvSpPr>
          <p:cNvPr id="4" name="Footer Placeholder 3">
            <a:extLst>
              <a:ext uri="{FF2B5EF4-FFF2-40B4-BE49-F238E27FC236}">
                <a16:creationId xmlns:a16="http://schemas.microsoft.com/office/drawing/2014/main" id="{62A1FC36-53A7-D34A-BA12-5428B87D0C6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4D4AE71-8208-B140-9C3E-4778B3A6CCF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72</a:t>
            </a:fld>
            <a:endParaRPr lang="en-US" altLang="en-US"/>
          </a:p>
        </p:txBody>
      </p:sp>
    </p:spTree>
    <p:extLst>
      <p:ext uri="{BB962C8B-B14F-4D97-AF65-F5344CB8AC3E}">
        <p14:creationId xmlns:p14="http://schemas.microsoft.com/office/powerpoint/2010/main" val="2764438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3200" dirty="0">
                <a:ea typeface="ＭＳ Ｐゴシック" charset="-128"/>
              </a:rPr>
              <a:t>Example 6: Pricing across time - PS Ratios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Is this 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78</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Example 7: Nothing</a:t>
            </a:r>
            <a:r>
              <a:rPr lang="ja-JP" altLang="en-US" dirty="0">
                <a:ea typeface="ＭＳ Ｐゴシック" charset="-128"/>
              </a:rPr>
              <a:t>’</a:t>
            </a:r>
            <a:r>
              <a:rPr lang="en-US" altLang="ja-JP" dirty="0">
                <a:ea typeface="ＭＳ Ｐゴシック" charset="-128"/>
              </a:rPr>
              <a:t>s working! Internet Stocks in early 2000..</a:t>
            </a:r>
            <a:endParaRPr lang="en-US" altLang="en-US"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79</a:t>
            </a:fld>
            <a:endParaRPr lang="en-US" altLang="en-US" sz="1200">
              <a:solidFill>
                <a:srgbClr val="FFFFF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sz="2800" dirty="0">
                <a:ea typeface="ＭＳ Ｐゴシック" charset="-128"/>
              </a:rPr>
              <a:t>Solution 2: Use forward multiples</a:t>
            </a:r>
            <a:br>
              <a:rPr lang="en-US" altLang="en-US" sz="2800" dirty="0">
                <a:ea typeface="ＭＳ Ｐゴシック" charset="-128"/>
              </a:rPr>
            </a:br>
            <a:r>
              <a:rPr lang="en-US" altLang="en-US" sz="2800" dirty="0">
                <a:ea typeface="ＭＳ Ｐゴシック" charset="-128"/>
              </a:rPr>
              <a:t>Watch out for bumps in the road (Tesla in 2013)</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D83C-00B9-825C-5C9C-A4E7C7CE84C6}"/>
              </a:ext>
            </a:extLst>
          </p:cNvPr>
          <p:cNvSpPr>
            <a:spLocks noGrp="1"/>
          </p:cNvSpPr>
          <p:nvPr>
            <p:ph type="title"/>
          </p:nvPr>
        </p:nvSpPr>
        <p:spPr/>
        <p:txBody>
          <a:bodyPr/>
          <a:lstStyle/>
          <a:p>
            <a:r>
              <a:rPr lang="en-US" dirty="0"/>
              <a:t>The Market sets the rules…</a:t>
            </a:r>
          </a:p>
        </p:txBody>
      </p:sp>
      <p:sp>
        <p:nvSpPr>
          <p:cNvPr id="3" name="Footer Placeholder 2">
            <a:extLst>
              <a:ext uri="{FF2B5EF4-FFF2-40B4-BE49-F238E27FC236}">
                <a16:creationId xmlns:a16="http://schemas.microsoft.com/office/drawing/2014/main" id="{B2C854EB-83A2-3507-4D28-8583173A98BB}"/>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421C0B71-86D9-CFB9-F171-7626038A449A}"/>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83</a:t>
            </a:fld>
            <a:endParaRPr lang="en-US" dirty="0">
              <a:solidFill>
                <a:srgbClr val="FFFFFF"/>
              </a:solidFill>
            </a:endParaRPr>
          </a:p>
        </p:txBody>
      </p:sp>
      <p:sp>
        <p:nvSpPr>
          <p:cNvPr id="5" name="Content Placeholder 4">
            <a:extLst>
              <a:ext uri="{FF2B5EF4-FFF2-40B4-BE49-F238E27FC236}">
                <a16:creationId xmlns:a16="http://schemas.microsoft.com/office/drawing/2014/main" id="{A8217696-98EB-13D8-DA50-16F993D98ECA}"/>
              </a:ext>
            </a:extLst>
          </p:cNvPr>
          <p:cNvSpPr>
            <a:spLocks noGrp="1"/>
          </p:cNvSpPr>
          <p:nvPr>
            <p:ph sz="quarter" idx="1"/>
          </p:nvPr>
        </p:nvSpPr>
        <p:spPr/>
        <p:txBody>
          <a:bodyPr>
            <a:normAutofit lnSpcReduction="10000"/>
          </a:bodyPr>
          <a:lstStyle/>
          <a:p>
            <a:r>
              <a:rPr lang="en-US" dirty="0"/>
              <a:t>While we can compute multiples based upon accounting numbers (revenues, earnings, EBITDA or book value), you can also compute the multiple that market are paying on any quantifiable variable.</a:t>
            </a:r>
          </a:p>
          <a:p>
            <a:pPr lvl="1"/>
            <a:r>
              <a:rPr lang="en-US" dirty="0"/>
              <a:t>You can compute market cap or EV per employee, per subscriber, per customer etc.</a:t>
            </a:r>
          </a:p>
          <a:p>
            <a:pPr lvl="1"/>
            <a:r>
              <a:rPr lang="en-US" dirty="0"/>
              <a:t>The question of whether you should do so is not a theoretical one. It is set by the market.</a:t>
            </a:r>
          </a:p>
          <a:p>
            <a:r>
              <a:rPr lang="en-US" dirty="0"/>
              <a:t>Ultimately, your job in pricing is to figure what the market cares about when pricing companies and replicate it.</a:t>
            </a:r>
          </a:p>
        </p:txBody>
      </p:sp>
    </p:spTree>
    <p:extLst>
      <p:ext uri="{BB962C8B-B14F-4D97-AF65-F5344CB8AC3E}">
        <p14:creationId xmlns:p14="http://schemas.microsoft.com/office/powerpoint/2010/main" val="14119708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dirty="0">
                <a:ea typeface="ＭＳ Ｐゴシック" charset="-128"/>
              </a:rPr>
              <a:t>An Example: 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84</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33109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extLst>
      <p:ext uri="{BB962C8B-B14F-4D97-AF65-F5344CB8AC3E}">
        <p14:creationId xmlns:p14="http://schemas.microsoft.com/office/powerpoint/2010/main" val="8640515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86</a:t>
            </a:fld>
            <a:endParaRPr lang="en-US" altLang="en-US" sz="1200">
              <a:solidFill>
                <a:srgbClr val="FFFFFF"/>
              </a:solidFill>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versus the market</a:t>
            </a:r>
            <a:br>
              <a:rPr lang="en-US" dirty="0">
                <a:ea typeface="+mj-ea"/>
                <a:cs typeface="+mj-cs"/>
              </a:rPr>
            </a:br>
            <a:r>
              <a:rPr lang="en-US" dirty="0">
                <a:ea typeface="+mj-ea"/>
                <a:cs typeface="+mj-cs"/>
              </a:rPr>
              <a:t>PE versus Expected EPS Growth: January 2023</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87</a:t>
            </a:fld>
            <a:endParaRPr lang="en-US" altLang="en-US" sz="1200">
              <a:solidFill>
                <a:srgbClr val="FFFFFF"/>
              </a:solidFill>
            </a:endParaRPr>
          </a:p>
        </p:txBody>
      </p:sp>
      <p:pic>
        <p:nvPicPr>
          <p:cNvPr id="2" name="Picture 1">
            <a:extLst>
              <a:ext uri="{FF2B5EF4-FFF2-40B4-BE49-F238E27FC236}">
                <a16:creationId xmlns:a16="http://schemas.microsoft.com/office/drawing/2014/main" id="{EA0B7D40-D082-E05A-C0BC-19E2853FF8E4}"/>
              </a:ext>
            </a:extLst>
          </p:cNvPr>
          <p:cNvPicPr>
            <a:picLocks noChangeAspect="1"/>
          </p:cNvPicPr>
          <p:nvPr/>
        </p:nvPicPr>
        <p:blipFill>
          <a:blip r:embed="rId3"/>
          <a:stretch>
            <a:fillRect/>
          </a:stretch>
        </p:blipFill>
        <p:spPr>
          <a:xfrm>
            <a:off x="758825" y="1704650"/>
            <a:ext cx="7772400" cy="4546120"/>
          </a:xfrm>
          <a:prstGeom prst="rect">
            <a:avLst/>
          </a:prstGeom>
        </p:spPr>
      </p:pic>
    </p:spTree>
    <p:extLst>
      <p:ext uri="{BB962C8B-B14F-4D97-AF65-F5344CB8AC3E}">
        <p14:creationId xmlns:p14="http://schemas.microsoft.com/office/powerpoint/2010/main" val="863854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2023</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88</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
        <p:nvSpPr>
          <p:cNvPr id="3" name="Content Placeholder 2">
            <a:extLst>
              <a:ext uri="{FF2B5EF4-FFF2-40B4-BE49-F238E27FC236}">
                <a16:creationId xmlns:a16="http://schemas.microsoft.com/office/drawing/2014/main" id="{7DE0E3F8-5C2D-6CE6-221D-B544FA5FC0D9}"/>
              </a:ext>
            </a:extLst>
          </p:cNvPr>
          <p:cNvSpPr>
            <a:spLocks noGrp="1"/>
          </p:cNvSpPr>
          <p:nvPr>
            <p:ph sz="quarter" idx="1"/>
          </p:nvPr>
        </p:nvSpPr>
        <p:spPr/>
        <p:txBody>
          <a:bodyPr/>
          <a:lstStyle/>
          <a:p>
            <a:endParaRPr lang="en-US"/>
          </a:p>
        </p:txBody>
      </p:sp>
      <p:pic>
        <p:nvPicPr>
          <p:cNvPr id="4" name="Picture 3">
            <a:extLst>
              <a:ext uri="{FF2B5EF4-FFF2-40B4-BE49-F238E27FC236}">
                <a16:creationId xmlns:a16="http://schemas.microsoft.com/office/drawing/2014/main" id="{9E17E34D-19FE-A004-5CC2-3B9E4DDD27B4}"/>
              </a:ext>
            </a:extLst>
          </p:cNvPr>
          <p:cNvPicPr>
            <a:picLocks noChangeAspect="1"/>
          </p:cNvPicPr>
          <p:nvPr/>
        </p:nvPicPr>
        <p:blipFill>
          <a:blip r:embed="rId3"/>
          <a:stretch>
            <a:fillRect/>
          </a:stretch>
        </p:blipFill>
        <p:spPr>
          <a:xfrm>
            <a:off x="463296" y="1562100"/>
            <a:ext cx="5664200" cy="1968500"/>
          </a:xfrm>
          <a:prstGeom prst="rect">
            <a:avLst/>
          </a:prstGeom>
        </p:spPr>
      </p:pic>
      <p:pic>
        <p:nvPicPr>
          <p:cNvPr id="7" name="Picture 6">
            <a:extLst>
              <a:ext uri="{FF2B5EF4-FFF2-40B4-BE49-F238E27FC236}">
                <a16:creationId xmlns:a16="http://schemas.microsoft.com/office/drawing/2014/main" id="{5BD10331-2759-D250-C8D2-F403CFAB16DC}"/>
              </a:ext>
            </a:extLst>
          </p:cNvPr>
          <p:cNvPicPr>
            <a:picLocks noChangeAspect="1"/>
          </p:cNvPicPr>
          <p:nvPr/>
        </p:nvPicPr>
        <p:blipFill>
          <a:blip r:embed="rId4"/>
          <a:stretch>
            <a:fillRect/>
          </a:stretch>
        </p:blipFill>
        <p:spPr>
          <a:xfrm>
            <a:off x="530750" y="3530600"/>
            <a:ext cx="7772400" cy="2753910"/>
          </a:xfrm>
          <a:prstGeom prst="rect">
            <a:avLst/>
          </a:prstGeom>
        </p:spPr>
      </p:pic>
    </p:spTree>
    <p:extLst>
      <p:ext uri="{BB962C8B-B14F-4D97-AF65-F5344CB8AC3E}">
        <p14:creationId xmlns:p14="http://schemas.microsoft.com/office/powerpoint/2010/main" val="835739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fontScale="92500"/>
          </a:bodyPr>
          <a:lstStyle/>
          <a:p>
            <a:pPr eaLnBrk="1" hangingPunct="1">
              <a:lnSpc>
                <a:spcPct val="80000"/>
              </a:lnSpc>
            </a:pPr>
            <a:r>
              <a:rPr lang="en-US" altLang="en-US" sz="2600" u="sng" dirty="0">
                <a:ea typeface="ＭＳ Ｐゴシック" charset="-128"/>
              </a:rPr>
              <a:t>Non-linearity</a:t>
            </a:r>
            <a:r>
              <a:rPr lang="en-US" altLang="en-US" sz="2600" dirty="0">
                <a:ea typeface="ＭＳ Ｐゴシック" charset="-128"/>
              </a:rPr>
              <a:t>: The basic regression assumes a linear relationship between PE ratios and the financial proxies, and that might not be appropriate. </a:t>
            </a:r>
          </a:p>
          <a:p>
            <a:pPr eaLnBrk="1" hangingPunct="1">
              <a:lnSpc>
                <a:spcPct val="80000"/>
              </a:lnSpc>
            </a:pPr>
            <a:r>
              <a:rPr lang="en-US" altLang="en-US" sz="2600" u="sng" dirty="0">
                <a:ea typeface="ＭＳ Ｐゴシック" charset="-128"/>
              </a:rPr>
              <a:t>Non-stationarity</a:t>
            </a:r>
            <a:r>
              <a:rPr lang="en-US" altLang="en-US" sz="2600" dirty="0">
                <a:ea typeface="ＭＳ Ｐゴシック" charset="-128"/>
              </a:rPr>
              <a:t>: The basic relationship between PE ratios and financial variables itself might not be stable, and if it shifts from year to year, the predictions from the model may not be reliable. For instance, the 2022 regression has a markedly lower R-squared than the regressions in prior years, as the COVID effect on earnings plays out.</a:t>
            </a:r>
          </a:p>
          <a:p>
            <a:pPr eaLnBrk="1" hangingPunct="1">
              <a:lnSpc>
                <a:spcPct val="80000"/>
              </a:lnSpc>
            </a:pPr>
            <a:r>
              <a:rPr lang="en-US" altLang="en-US" sz="2600" u="sng" dirty="0">
                <a:ea typeface="ＭＳ Ｐゴシック" charset="-128"/>
              </a:rPr>
              <a:t>Multi-collinearity</a:t>
            </a:r>
            <a:r>
              <a:rPr lang="en-US" altLang="en-US" sz="2600" dirty="0">
                <a:ea typeface="ＭＳ Ｐゴシック" charset="-128"/>
              </a:rPr>
              <a:t>: 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89</a:t>
            </a:fld>
            <a:endParaRPr lang="en-US" altLang="en-US" sz="1200">
              <a:solidFill>
                <a:srgbClr val="FFFFFF"/>
              </a:solidFill>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sz="quarter"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4" name="Footer Placeholder 3">
            <a:extLst>
              <a:ext uri="{FF2B5EF4-FFF2-40B4-BE49-F238E27FC236}">
                <a16:creationId xmlns:a16="http://schemas.microsoft.com/office/drawing/2014/main" id="{7D9A91AD-6C47-E447-8559-B43CF11FE97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8A06340-E756-6F43-9EE7-1A7DCF9E3695}"/>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90</a:t>
            </a:fld>
            <a:endParaRPr lang="en-US" altLang="en-US"/>
          </a:p>
        </p:txBody>
      </p:sp>
    </p:spTree>
    <p:extLst>
      <p:ext uri="{BB962C8B-B14F-4D97-AF65-F5344CB8AC3E}">
        <p14:creationId xmlns:p14="http://schemas.microsoft.com/office/powerpoint/2010/main" val="266960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ECDABEAC-88DA-8244-A2D0-013D294A42A5}" type="slidenum">
              <a:rPr lang="en-US" altLang="en-US" smtClean="0"/>
              <a:pPr/>
              <a:t>91</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2019, when the intercept was negative, this would have yielded the following:</a:t>
            </a:r>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6" name="Picture 5">
            <a:extLst>
              <a:ext uri="{FF2B5EF4-FFF2-40B4-BE49-F238E27FC236}">
                <a16:creationId xmlns:a16="http://schemas.microsoft.com/office/drawing/2014/main" id="{1ABD530D-1E19-104E-BF6D-43C315609087}"/>
              </a:ext>
            </a:extLst>
          </p:cNvPr>
          <p:cNvPicPr>
            <a:picLocks noChangeAspect="1"/>
          </p:cNvPicPr>
          <p:nvPr/>
        </p:nvPicPr>
        <p:blipFill>
          <a:blip r:embed="rId3"/>
          <a:stretch>
            <a:fillRect/>
          </a:stretch>
        </p:blipFill>
        <p:spPr>
          <a:xfrm>
            <a:off x="2357183" y="4022434"/>
            <a:ext cx="6408865" cy="2819090"/>
          </a:xfrm>
          <a:prstGeom prst="rect">
            <a:avLst/>
          </a:prstGeom>
        </p:spPr>
      </p:pic>
    </p:spTree>
    <p:extLst>
      <p:ext uri="{BB962C8B-B14F-4D97-AF65-F5344CB8AC3E}">
        <p14:creationId xmlns:p14="http://schemas.microsoft.com/office/powerpoint/2010/main" val="404897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If a coefficient has the wrong sign: 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92</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C9E9C108-3485-1B48-8C00-37F9FAEB0418}"/>
              </a:ext>
            </a:extLst>
          </p:cNvPr>
          <p:cNvPicPr>
            <a:picLocks noGrp="1" noChangeAspect="1"/>
          </p:cNvPicPr>
          <p:nvPr>
            <p:ph sz="quarter" idx="1"/>
          </p:nvPr>
        </p:nvPicPr>
        <p:blipFill>
          <a:blip r:embed="rId3"/>
          <a:stretch>
            <a:fillRect/>
          </a:stretch>
        </p:blipFill>
        <p:spPr>
          <a:xfrm>
            <a:off x="1447800" y="1828800"/>
            <a:ext cx="6858000" cy="4608057"/>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0.90 and a 20% dividend payout ratio. Based upon the regression, the predicted PE ratio for Disney is:</a:t>
            </a:r>
          </a:p>
          <a:p>
            <a:pPr marL="640080" lvl="1" indent="-274320" eaLnBrk="1" fontAlgn="auto" hangingPunct="1">
              <a:spcAft>
                <a:spcPts val="0"/>
              </a:spcAft>
              <a:buFont typeface="Wingdings 2"/>
              <a:buChar char=""/>
              <a:defRPr/>
            </a:pPr>
            <a:r>
              <a:rPr lang="en-US" dirty="0">
                <a:ea typeface="+mn-ea"/>
              </a:rPr>
              <a:t>Predicted PE = 8.63 + 2.23 (0.9)  + 0.193(20) )  + 0.462(15) = 21.43</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actually trading at 31.36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priced Disney against just its peer group. Will you come to the same pricing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93</a:t>
            </a:fld>
            <a:endParaRPr lang="en-US" altLang="en-US" sz="1200">
              <a:solidFill>
                <a:srgbClr val="FFFFFF"/>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94</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E8B6D088-8655-4F98-0F79-F328A2039A71}"/>
              </a:ext>
            </a:extLst>
          </p:cNvPr>
          <p:cNvPicPr>
            <a:picLocks noGrp="1" noChangeAspect="1"/>
          </p:cNvPicPr>
          <p:nvPr>
            <p:ph sz="quarter" idx="1"/>
          </p:nvPr>
        </p:nvPicPr>
        <p:blipFill>
          <a:blip r:embed="rId3"/>
          <a:stretch>
            <a:fillRect/>
          </a:stretch>
        </p:blipFill>
        <p:spPr>
          <a:xfrm>
            <a:off x="1589548" y="1600200"/>
            <a:ext cx="6199853" cy="44958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95</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2" name="Picture 1">
            <a:extLst>
              <a:ext uri="{FF2B5EF4-FFF2-40B4-BE49-F238E27FC236}">
                <a16:creationId xmlns:a16="http://schemas.microsoft.com/office/drawing/2014/main" id="{6F7E7328-1C80-DEEC-8D4A-B30BC82BC77A}"/>
              </a:ext>
            </a:extLst>
          </p:cNvPr>
          <p:cNvPicPr>
            <a:picLocks noChangeAspect="1"/>
          </p:cNvPicPr>
          <p:nvPr/>
        </p:nvPicPr>
        <p:blipFill>
          <a:blip r:embed="rId3"/>
          <a:stretch>
            <a:fillRect/>
          </a:stretch>
        </p:blipFill>
        <p:spPr>
          <a:xfrm>
            <a:off x="914400" y="1600200"/>
            <a:ext cx="7772400" cy="4593575"/>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96</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847A8018-21A0-05F1-2681-F1522780DB4C}"/>
              </a:ext>
            </a:extLst>
          </p:cNvPr>
          <p:cNvPicPr>
            <a:picLocks noGrp="1" noChangeAspect="1"/>
          </p:cNvPicPr>
          <p:nvPr>
            <p:ph sz="quarter" idx="1"/>
          </p:nvPr>
        </p:nvPicPr>
        <p:blipFill>
          <a:blip r:embed="rId3"/>
          <a:stretch>
            <a:fillRect/>
          </a:stretch>
        </p:blipFill>
        <p:spPr>
          <a:xfrm>
            <a:off x="851648" y="1752600"/>
            <a:ext cx="7669305" cy="44958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2022</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97</a:t>
            </a:fld>
            <a:endParaRPr lang="en-US" altLang="en-US" sz="1200">
              <a:solidFill>
                <a:srgbClr val="FFFFFF"/>
              </a:solidFill>
            </a:endParaRPr>
          </a:p>
        </p:txBody>
      </p:sp>
      <p:sp>
        <p:nvSpPr>
          <p:cNvPr id="9" name="Content Placeholder 8">
            <a:extLst>
              <a:ext uri="{FF2B5EF4-FFF2-40B4-BE49-F238E27FC236}">
                <a16:creationId xmlns:a16="http://schemas.microsoft.com/office/drawing/2014/main" id="{EF8EC6ED-8101-4E44-8518-177911F8A7D9}"/>
              </a:ext>
            </a:extLst>
          </p:cNvPr>
          <p:cNvSpPr>
            <a:spLocks noGrp="1"/>
          </p:cNvSpPr>
          <p:nvPr>
            <p:ph sz="quarter" idx="1"/>
          </p:nvPr>
        </p:nvSpPr>
        <p:spPr>
          <a:xfrm>
            <a:off x="612648" y="1676400"/>
            <a:ext cx="8153400" cy="4495800"/>
          </a:xfrm>
        </p:spPr>
        <p:txBody>
          <a:bodyPr/>
          <a:lstStyle/>
          <a:p>
            <a:endParaRPr lang="en-US" dirty="0"/>
          </a:p>
        </p:txBody>
      </p:sp>
      <p:pic>
        <p:nvPicPr>
          <p:cNvPr id="2" name="Picture 1">
            <a:extLst>
              <a:ext uri="{FF2B5EF4-FFF2-40B4-BE49-F238E27FC236}">
                <a16:creationId xmlns:a16="http://schemas.microsoft.com/office/drawing/2014/main" id="{E65E0DF6-8E16-D1D4-76D2-C146001E8073}"/>
              </a:ext>
            </a:extLst>
          </p:cNvPr>
          <p:cNvPicPr>
            <a:picLocks noChangeAspect="1"/>
          </p:cNvPicPr>
          <p:nvPr/>
        </p:nvPicPr>
        <p:blipFill>
          <a:blip r:embed="rId3"/>
          <a:stretch>
            <a:fillRect/>
          </a:stretch>
        </p:blipFill>
        <p:spPr>
          <a:xfrm>
            <a:off x="2286000" y="1595718"/>
            <a:ext cx="4940300" cy="1511300"/>
          </a:xfrm>
          <a:prstGeom prst="rect">
            <a:avLst/>
          </a:prstGeom>
        </p:spPr>
      </p:pic>
      <p:pic>
        <p:nvPicPr>
          <p:cNvPr id="4" name="Picture 3">
            <a:extLst>
              <a:ext uri="{FF2B5EF4-FFF2-40B4-BE49-F238E27FC236}">
                <a16:creationId xmlns:a16="http://schemas.microsoft.com/office/drawing/2014/main" id="{AB514EE4-E5A5-763D-D756-A1469CE8E1C6}"/>
              </a:ext>
            </a:extLst>
          </p:cNvPr>
          <p:cNvPicPr>
            <a:picLocks noChangeAspect="1"/>
          </p:cNvPicPr>
          <p:nvPr/>
        </p:nvPicPr>
        <p:blipFill>
          <a:blip r:embed="rId4"/>
          <a:stretch>
            <a:fillRect/>
          </a:stretch>
        </p:blipFill>
        <p:spPr>
          <a:xfrm>
            <a:off x="949198" y="3415553"/>
            <a:ext cx="7480300" cy="28702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a:t>
            </a:r>
          </a:p>
        </p:txBody>
      </p:sp>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98</a:t>
            </a:fld>
            <a:endParaRPr lang="en-US" dirty="0"/>
          </a:p>
        </p:txBody>
      </p:sp>
      <p:graphicFrame>
        <p:nvGraphicFramePr>
          <p:cNvPr id="4" name="Content Placeholder 4">
            <a:extLst>
              <a:ext uri="{FF2B5EF4-FFF2-40B4-BE49-F238E27FC236}">
                <a16:creationId xmlns:a16="http://schemas.microsoft.com/office/drawing/2014/main" id="{EB3EC996-C216-5DB7-C765-21004C51626E}"/>
              </a:ext>
            </a:extLst>
          </p:cNvPr>
          <p:cNvGraphicFramePr>
            <a:graphicFrameLocks noGrp="1"/>
          </p:cNvGraphicFramePr>
          <p:nvPr>
            <p:ph sz="quarter" idx="1"/>
            <p:extLst>
              <p:ext uri="{D42A27DB-BD31-4B8C-83A1-F6EECF244321}">
                <p14:modId xmlns:p14="http://schemas.microsoft.com/office/powerpoint/2010/main" val="3213077082"/>
              </p:ext>
            </p:extLst>
          </p:nvPr>
        </p:nvGraphicFramePr>
        <p:xfrm>
          <a:off x="612775" y="1600200"/>
          <a:ext cx="8302625" cy="4159676"/>
        </p:xfrm>
        <a:graphic>
          <a:graphicData uri="http://schemas.openxmlformats.org/drawingml/2006/table">
            <a:tbl>
              <a:tblPr/>
              <a:tblGrid>
                <a:gridCol w="1182559">
                  <a:extLst>
                    <a:ext uri="{9D8B030D-6E8A-4147-A177-3AD203B41FA5}">
                      <a16:colId xmlns:a16="http://schemas.microsoft.com/office/drawing/2014/main" val="20000"/>
                    </a:ext>
                  </a:extLst>
                </a:gridCol>
                <a:gridCol w="6015167">
                  <a:extLst>
                    <a:ext uri="{9D8B030D-6E8A-4147-A177-3AD203B41FA5}">
                      <a16:colId xmlns:a16="http://schemas.microsoft.com/office/drawing/2014/main" val="20001"/>
                    </a:ext>
                  </a:extLst>
                </a:gridCol>
                <a:gridCol w="1104899">
                  <a:extLst>
                    <a:ext uri="{9D8B030D-6E8A-4147-A177-3AD203B41FA5}">
                      <a16:colId xmlns:a16="http://schemas.microsoft.com/office/drawing/2014/main" val="20002"/>
                    </a:ext>
                  </a:extLst>
                </a:gridCol>
              </a:tblGrid>
              <a:tr h="54940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2023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9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PE = 8.63 + 2.23 Beta + 46.20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+ 19.30 Payout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25.0%</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99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PE = 1.59 + 2.33 Beta + 41.50 </a:t>
                      </a:r>
                      <a:r>
                        <a:rPr kumimoji="0" lang="en-US" sz="1600" b="0" i="0" u="none" strike="noStrike" cap="none" normalizeH="0" baseline="0" dirty="0" err="1">
                          <a:ln>
                            <a:noFill/>
                          </a:ln>
                          <a:solidFill>
                            <a:srgbClr val="000000"/>
                          </a:solidFill>
                          <a:effectLst/>
                          <a:latin typeface="Times" charset="0"/>
                        </a:rPr>
                        <a:t>gEPS</a:t>
                      </a:r>
                      <a:r>
                        <a:rPr kumimoji="0" lang="en-US" sz="1600" b="0" i="0" u="none" strike="noStrike" cap="none" normalizeH="0" baseline="0" dirty="0">
                          <a:ln>
                            <a:noFill/>
                          </a:ln>
                          <a:solidFill>
                            <a:srgbClr val="000000"/>
                          </a:solidFill>
                          <a:effectLst/>
                          <a:latin typeface="Times" charset="0"/>
                        </a:rPr>
                        <a:t> + 27.00 Payout</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36.6%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2813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PE = 0.17 + 1.38 Beta + 123.20 </a:t>
                      </a:r>
                      <a:r>
                        <a:rPr kumimoji="0" lang="en-US" sz="1600" b="0" i="0" u="none" strike="noStrike" cap="none" normalizeH="0" baseline="0" dirty="0" err="1">
                          <a:ln>
                            <a:noFill/>
                          </a:ln>
                          <a:solidFill>
                            <a:srgbClr val="000000"/>
                          </a:solidFill>
                          <a:effectLst/>
                          <a:latin typeface="Times" charset="0"/>
                        </a:rPr>
                        <a:t>gEPS</a:t>
                      </a:r>
                      <a:r>
                        <a:rPr kumimoji="0" lang="en-US" sz="1600" b="0" i="0" u="none" strike="noStrike" cap="none" normalizeH="0" baseline="0" dirty="0">
                          <a:ln>
                            <a:noFill/>
                          </a:ln>
                          <a:solidFill>
                            <a:srgbClr val="000000"/>
                          </a:solidFill>
                          <a:effectLst/>
                          <a:latin typeface="Times" charset="0"/>
                        </a:rPr>
                        <a:t> + 28.10 Payout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55.4%</a:t>
                      </a:r>
                      <a:endParaRPr kumimoji="0" lang="en-US" sz="1600" b="0" i="0" u="none" strike="noStrike" cap="none" normalizeH="0" baseline="0" dirty="0">
                        <a:ln>
                          <a:noFill/>
                        </a:ln>
                        <a:solidFill>
                          <a:srgbClr val="000000"/>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216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PE = 10.88 + 1.76 Beta + 43.90 </a:t>
                      </a:r>
                      <a:r>
                        <a:rPr kumimoji="0" lang="en-US" sz="1600" b="0" i="0" u="none" strike="noStrike" cap="none" normalizeH="0" baseline="0" dirty="0" err="1">
                          <a:ln>
                            <a:noFill/>
                          </a:ln>
                          <a:solidFill>
                            <a:srgbClr val="000000"/>
                          </a:solidFill>
                          <a:effectLst/>
                          <a:latin typeface="Times" charset="0"/>
                        </a:rPr>
                        <a:t>gEPS</a:t>
                      </a:r>
                      <a:r>
                        <a:rPr kumimoji="0" lang="en-US" sz="1600" b="0" i="0" u="none" strike="noStrike" cap="none" normalizeH="0" baseline="0" dirty="0">
                          <a:ln>
                            <a:noFill/>
                          </a:ln>
                          <a:solidFill>
                            <a:srgbClr val="000000"/>
                          </a:solidFill>
                          <a:effectLst/>
                          <a:latin typeface="Times" charset="0"/>
                        </a:rPr>
                        <a:t> + 6.90 Payout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17.6%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216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14.38 – 9.42 Beta  + 66.50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+ 16.10 Payout</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26.9%</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891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PE = 8.17 </a:t>
                      </a:r>
                      <a:r>
                        <a:rPr kumimoji="0" lang="en-US" sz="1600" b="0" i="0" u="none" strike="noStrike" cap="none" normalizeH="0" baseline="0" dirty="0">
                          <a:ln>
                            <a:noFill/>
                          </a:ln>
                          <a:solidFill>
                            <a:srgbClr val="000000"/>
                          </a:solidFill>
                          <a:effectLst/>
                          <a:latin typeface="Times" charset="0"/>
                        </a:rPr>
                        <a:t>+ 0.98 Beta + 50.80 </a:t>
                      </a:r>
                      <a:r>
                        <a:rPr kumimoji="0" lang="en-US" sz="1600" b="0" i="0" u="none" strike="noStrike" cap="none" normalizeH="0" baseline="0" dirty="0" err="1">
                          <a:ln>
                            <a:noFill/>
                          </a:ln>
                          <a:solidFill>
                            <a:srgbClr val="000000"/>
                          </a:solidFill>
                          <a:effectLst/>
                          <a:latin typeface="Times" charset="0"/>
                        </a:rPr>
                        <a:t>gEPS</a:t>
                      </a:r>
                      <a:r>
                        <a:rPr kumimoji="0" lang="en-US" sz="1600" b="0" i="0" u="none" strike="noStrike" cap="none" normalizeH="0" baseline="0" dirty="0">
                          <a:ln>
                            <a:noFill/>
                          </a:ln>
                          <a:solidFill>
                            <a:srgbClr val="000000"/>
                          </a:solidFill>
                          <a:effectLst/>
                          <a:latin typeface="Times" charset="0"/>
                        </a:rPr>
                        <a:t> + 18.20 Payout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23.6%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47118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II. PEG ratio regressions across markets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785855906"/>
              </p:ext>
            </p:extLst>
          </p:nvPr>
        </p:nvGraphicFramePr>
        <p:xfrm>
          <a:off x="544286" y="1526949"/>
          <a:ext cx="8534400" cy="4111852"/>
        </p:xfrm>
        <a:graphic>
          <a:graphicData uri="http://schemas.openxmlformats.org/drawingml/2006/table">
            <a:tbl>
              <a:tblPr/>
              <a:tblGrid>
                <a:gridCol w="1215572">
                  <a:extLst>
                    <a:ext uri="{9D8B030D-6E8A-4147-A177-3AD203B41FA5}">
                      <a16:colId xmlns:a16="http://schemas.microsoft.com/office/drawing/2014/main" val="20000"/>
                    </a:ext>
                  </a:extLst>
                </a:gridCol>
                <a:gridCol w="6183085">
                  <a:extLst>
                    <a:ext uri="{9D8B030D-6E8A-4147-A177-3AD203B41FA5}">
                      <a16:colId xmlns:a16="http://schemas.microsoft.com/office/drawing/2014/main" val="20001"/>
                    </a:ext>
                  </a:extLst>
                </a:gridCol>
                <a:gridCol w="1135743">
                  <a:extLst>
                    <a:ext uri="{9D8B030D-6E8A-4147-A177-3AD203B41FA5}">
                      <a16:colId xmlns:a16="http://schemas.microsoft.com/office/drawing/2014/main" val="20002"/>
                    </a:ext>
                  </a:extLst>
                </a:gridCol>
              </a:tblGrid>
              <a:tr h="54308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2023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6.71 + 1.20 Payout – 1.57 ln(</a:t>
                      </a:r>
                      <a:r>
                        <a:rPr kumimoji="0" lang="en-US" sz="1600" b="0" i="0" u="none" strike="noStrike" cap="none" normalizeH="0" baseline="0" dirty="0" err="1">
                          <a:ln>
                            <a:noFill/>
                          </a:ln>
                          <a:solidFill>
                            <a:schemeClr val="tx1"/>
                          </a:solidFill>
                          <a:effectLst/>
                          <a:latin typeface="Times" charset="0"/>
                        </a:rPr>
                        <a:t>gEPS</a:t>
                      </a:r>
                      <a:r>
                        <a:rPr kumimoji="0" lang="en-US" sz="1600" b="0" i="0" u="none" strike="noStrike" cap="none" normalizeH="0" baseline="0" dirty="0">
                          <a:ln>
                            <a:noFill/>
                          </a:ln>
                          <a:solidFill>
                            <a:schemeClr val="tx1"/>
                          </a:solidFill>
                          <a:effectLst/>
                          <a:latin typeface="Times" charset="0"/>
                        </a:rPr>
                        <a:t>) -0.77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56.6%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4.50 + 0.50 Payout – 1.19 ln(</a:t>
                      </a:r>
                      <a:r>
                        <a:rPr kumimoji="0" lang="en-US" sz="1600" b="0" i="0" u="none" strike="noStrike" cap="none" normalizeH="0" baseline="0" dirty="0" err="1">
                          <a:ln>
                            <a:noFill/>
                          </a:ln>
                          <a:solidFill>
                            <a:schemeClr val="tx1"/>
                          </a:solidFill>
                          <a:effectLst/>
                          <a:latin typeface="Times" charset="0"/>
                        </a:rPr>
                        <a:t>gEPS</a:t>
                      </a:r>
                      <a:r>
                        <a:rPr kumimoji="0" lang="en-US" sz="1600" b="0" i="0" u="none" strike="noStrike" cap="none" normalizeH="0" baseline="0" dirty="0">
                          <a:ln>
                            <a:noFill/>
                          </a:ln>
                          <a:solidFill>
                            <a:schemeClr val="tx1"/>
                          </a:solidFill>
                          <a:effectLst/>
                          <a:latin typeface="Times" charset="0"/>
                        </a:rPr>
                        <a:t>) + . 0.176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30.1%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220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4.30 + 1.40 Payout – 1.24 ln(</a:t>
                      </a:r>
                      <a:r>
                        <a:rPr kumimoji="0" lang="en-US" sz="1600" b="0" i="0" u="none" strike="noStrike" cap="none" normalizeH="0" baseline="0" dirty="0" err="1">
                          <a:ln>
                            <a:noFill/>
                          </a:ln>
                          <a:solidFill>
                            <a:schemeClr val="tx1"/>
                          </a:solidFill>
                          <a:effectLst/>
                          <a:latin typeface="Times" charset="0"/>
                        </a:rPr>
                        <a:t>gEPS</a:t>
                      </a:r>
                      <a:r>
                        <a:rPr kumimoji="0" lang="en-US" sz="1600" b="0" i="0" u="none" strike="noStrike" cap="none" normalizeH="0" baseline="0" dirty="0">
                          <a:ln>
                            <a:noFill/>
                          </a:ln>
                          <a:solidFill>
                            <a:schemeClr val="tx1"/>
                          </a:solidFill>
                          <a:effectLst/>
                          <a:latin typeface="Times" charset="0"/>
                        </a:rPr>
                        <a:t>) + 1.90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25.9%</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chemeClr val="tx1"/>
                          </a:solidFill>
                          <a:effectLst/>
                          <a:latin typeface="Times" charset="0"/>
                        </a:rPr>
                        <a:t>PEG = 3.40 + 0.60 Payout – 0.55 ln(</a:t>
                      </a:r>
                      <a:r>
                        <a:rPr kumimoji="0" lang="en-US" sz="1600" b="0" i="0" u="none" strike="noStrike" cap="none" normalizeH="0" baseline="0" dirty="0" err="1">
                          <a:ln>
                            <a:noFill/>
                          </a:ln>
                          <a:solidFill>
                            <a:schemeClr val="tx1"/>
                          </a:solidFill>
                          <a:effectLst/>
                          <a:latin typeface="Times" charset="0"/>
                        </a:rPr>
                        <a:t>gEPS</a:t>
                      </a:r>
                      <a:r>
                        <a:rPr kumimoji="0" lang="en-US" sz="1600" b="0" i="0" u="none" strike="noStrike" cap="none" normalizeH="0" baseline="0" dirty="0">
                          <a:ln>
                            <a:noFill/>
                          </a:ln>
                          <a:solidFill>
                            <a:schemeClr val="tx1"/>
                          </a:solidFill>
                          <a:effectLst/>
                          <a:latin typeface="Times" charset="0"/>
                        </a:rPr>
                        <a:t>) - 0.268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charset="0"/>
                        </a:rPr>
                        <a:t>PEG  = 5.98 + 0.80 Payout – 1.69 ln(</a:t>
                      </a:r>
                      <a:r>
                        <a:rPr kumimoji="0" lang="en-US" sz="1600" b="0" i="0" u="none" strike="noStrike" cap="none" normalizeH="0" baseline="0" dirty="0" err="1">
                          <a:ln>
                            <a:noFill/>
                          </a:ln>
                          <a:solidFill>
                            <a:schemeClr val="tx1"/>
                          </a:solidFill>
                          <a:effectLst/>
                          <a:latin typeface="Times" charset="0"/>
                        </a:rPr>
                        <a:t>gEPS</a:t>
                      </a:r>
                      <a:r>
                        <a:rPr kumimoji="0" lang="en-US" sz="1600" b="0" i="0" u="none" strike="noStrike" cap="none" normalizeH="0" baseline="0" dirty="0">
                          <a:ln>
                            <a:noFill/>
                          </a:ln>
                          <a:solidFill>
                            <a:schemeClr val="tx1"/>
                          </a:solidFill>
                          <a:effectLst/>
                          <a:latin typeface="Times" charset="0"/>
                        </a:rPr>
                        <a:t>) - 0.39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47.2%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157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PEG = 4.99 + 1.00 Payout – 1.16 ln(</a:t>
                      </a:r>
                      <a:r>
                        <a:rPr kumimoji="0" lang="en-US" sz="1600" b="1" i="0" u="none" strike="noStrike" cap="none" normalizeH="0" baseline="0" dirty="0" err="1">
                          <a:ln>
                            <a:noFill/>
                          </a:ln>
                          <a:solidFill>
                            <a:schemeClr val="tx1"/>
                          </a:solidFill>
                          <a:effectLst/>
                          <a:latin typeface="Times" charset="0"/>
                        </a:rPr>
                        <a:t>gEPS</a:t>
                      </a:r>
                      <a:r>
                        <a:rPr kumimoji="0" lang="en-US" sz="1600" b="1" i="0" u="none" strike="noStrike" cap="none" normalizeH="0" baseline="0" dirty="0">
                          <a:ln>
                            <a:noFill/>
                          </a:ln>
                          <a:solidFill>
                            <a:schemeClr val="tx1"/>
                          </a:solidFill>
                          <a:effectLst/>
                          <a:latin typeface="Times" charset="0"/>
                        </a:rPr>
                        <a:t>) - 0.262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36.6%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99</a:t>
            </a:fld>
            <a:endParaRPr lang="en-US" dirty="0"/>
          </a:p>
        </p:txBody>
      </p:sp>
    </p:spTree>
    <p:extLst>
      <p:ext uri="{BB962C8B-B14F-4D97-AF65-F5344CB8AC3E}">
        <p14:creationId xmlns:p14="http://schemas.microsoft.com/office/powerpoint/2010/main" val="3313471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III. Price to Book Ratio:</a:t>
            </a:r>
            <a:br>
              <a:rPr lang="en-US" dirty="0">
                <a:ea typeface="+mj-ea"/>
                <a:cs typeface="+mj-cs"/>
              </a:rPr>
            </a:br>
            <a:r>
              <a:rPr lang="en-US" dirty="0">
                <a:ea typeface="+mj-ea"/>
                <a:cs typeface="+mj-cs"/>
              </a:rPr>
              <a:t>Fundamentals hold in every market</a:t>
            </a:r>
          </a:p>
        </p:txBody>
      </p:sp>
      <p:sp>
        <p:nvSpPr>
          <p:cNvPr id="204832" name="TextBox 2"/>
          <p:cNvSpPr txBox="1">
            <a:spLocks noChangeArrowheads="1"/>
          </p:cNvSpPr>
          <p:nvPr/>
        </p:nvSpPr>
        <p:spPr bwMode="auto">
          <a:xfrm>
            <a:off x="885031" y="5551487"/>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dirty="0" err="1"/>
              <a:t>g</a:t>
            </a:r>
            <a:r>
              <a:rPr lang="en-US" altLang="en-US" sz="1600" u="sng" baseline="-25000" dirty="0" err="1"/>
              <a:t>EPS</a:t>
            </a:r>
            <a:r>
              <a:rPr lang="en-US" altLang="en-US" sz="1600" u="sng" dirty="0"/>
              <a:t>=Expected Growth</a:t>
            </a:r>
            <a:r>
              <a:rPr lang="en-US" altLang="en-US" sz="1600" dirty="0"/>
              <a:t>: Expected growth in EPS/ Net Income: Next 5 years</a:t>
            </a:r>
          </a:p>
          <a:p>
            <a:r>
              <a:rPr lang="en-US" altLang="en-US" sz="1600" u="sng" dirty="0"/>
              <a:t>Beta</a:t>
            </a:r>
            <a:r>
              <a:rPr lang="en-US" altLang="en-US" sz="1600" dirty="0"/>
              <a:t>: Regression or Bottom up Beta</a:t>
            </a:r>
          </a:p>
          <a:p>
            <a:r>
              <a:rPr lang="en-US" altLang="en-US" sz="1600" u="sng" dirty="0"/>
              <a:t>Payout ratio: </a:t>
            </a:r>
            <a:r>
              <a:rPr lang="en-US" altLang="en-US" sz="1600" dirty="0"/>
              <a:t>Dividends/ Net income from most recent year. Set to zero, if net income &lt; 0</a:t>
            </a:r>
          </a:p>
          <a:p>
            <a:r>
              <a:rPr lang="en-US" altLang="en-US" sz="1600" u="sng" dirty="0"/>
              <a:t>ROE</a:t>
            </a:r>
            <a:r>
              <a:rPr lang="en-US" altLang="en-US" sz="1600" dirty="0"/>
              <a:t>: Net Income/ Book value of equity in most recent year. </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100</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216B03E6-44C6-7462-20DB-56B1EA636A67}"/>
              </a:ext>
            </a:extLst>
          </p:cNvPr>
          <p:cNvSpPr>
            <a:spLocks noGrp="1"/>
          </p:cNvSpPr>
          <p:nvPr>
            <p:ph sz="quarter" idx="1"/>
          </p:nvPr>
        </p:nvSpPr>
        <p:spPr/>
        <p:txBody>
          <a:bodyPr/>
          <a:lstStyle/>
          <a:p>
            <a:endParaRPr lang="en-US"/>
          </a:p>
        </p:txBody>
      </p:sp>
      <p:graphicFrame>
        <p:nvGraphicFramePr>
          <p:cNvPr id="4" name="Content Placeholder 4">
            <a:extLst>
              <a:ext uri="{FF2B5EF4-FFF2-40B4-BE49-F238E27FC236}">
                <a16:creationId xmlns:a16="http://schemas.microsoft.com/office/drawing/2014/main" id="{04FFC93B-3EE7-B551-AC4D-99A019A3F5E2}"/>
              </a:ext>
            </a:extLst>
          </p:cNvPr>
          <p:cNvGraphicFramePr>
            <a:graphicFrameLocks/>
          </p:cNvGraphicFramePr>
          <p:nvPr>
            <p:extLst>
              <p:ext uri="{D42A27DB-BD31-4B8C-83A1-F6EECF244321}">
                <p14:modId xmlns:p14="http://schemas.microsoft.com/office/powerpoint/2010/main" val="3021651106"/>
              </p:ext>
            </p:extLst>
          </p:nvPr>
        </p:nvGraphicFramePr>
        <p:xfrm>
          <a:off x="381000" y="1600200"/>
          <a:ext cx="8534400" cy="3932558"/>
        </p:xfrm>
        <a:graphic>
          <a:graphicData uri="http://schemas.openxmlformats.org/drawingml/2006/table">
            <a:tbl>
              <a:tblPr/>
              <a:tblGrid>
                <a:gridCol w="1193800">
                  <a:extLst>
                    <a:ext uri="{9D8B030D-6E8A-4147-A177-3AD203B41FA5}">
                      <a16:colId xmlns:a16="http://schemas.microsoft.com/office/drawing/2014/main" val="20000"/>
                    </a:ext>
                  </a:extLst>
                </a:gridCol>
                <a:gridCol w="6462713">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2023</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2.32 + 4.60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- 1.33 Beta + 8.90 ROE + 0.80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36.9%</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-0.04 + 4.10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+ 0.07 Beta + 9.60 ROE + 1.80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28.5%</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-0.10 +7.30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+ 0.18 Beta + 12.40 ROE + 2.00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34.4%</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0.87 +3.10 </a:t>
                      </a:r>
                      <a:r>
                        <a:rPr kumimoji="0" lang="en-US" altLang="en-US" sz="1600" b="0" i="0" u="none" strike="noStrike" cap="none" normalizeH="0" baseline="0" dirty="0" err="1">
                          <a:ln>
                            <a:noFill/>
                          </a:ln>
                          <a:solidFill>
                            <a:srgbClr val="000000"/>
                          </a:solidFill>
                          <a:effectLst/>
                          <a:latin typeface="Times" charset="0"/>
                          <a:ea typeface="ＭＳ Ｐゴシック" charset="-128"/>
                        </a:rPr>
                        <a:t>gEPS</a:t>
                      </a:r>
                      <a:r>
                        <a:rPr kumimoji="0" lang="en-US" altLang="en-US" sz="1600" b="0" i="0" u="none" strike="noStrike" cap="none" normalizeH="0" baseline="0" dirty="0">
                          <a:ln>
                            <a:noFill/>
                          </a:ln>
                          <a:solidFill>
                            <a:srgbClr val="000000"/>
                          </a:solidFill>
                          <a:effectLst/>
                          <a:latin typeface="Times" charset="0"/>
                          <a:ea typeface="ＭＳ Ｐゴシック" charset="-128"/>
                        </a:rPr>
                        <a:t> + 0.23 Beta + 6.00 ROE + 1.00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28.0%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2.26 +5.00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- 1.53 Beta + 5.10 ROE + 0.50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25.4%</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288924">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1.09 +3.60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- 0.16 Beta + 7.50 ROE + 0.80 Payout Ratio</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28.1%</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IV. EV/EBITDA across markets</a:t>
            </a:r>
          </a:p>
        </p:txBody>
      </p:sp>
      <p:sp>
        <p:nvSpPr>
          <p:cNvPr id="206880" name="TextBox 1"/>
          <p:cNvSpPr txBox="1">
            <a:spLocks noChangeArrowheads="1"/>
          </p:cNvSpPr>
          <p:nvPr/>
        </p:nvSpPr>
        <p:spPr bwMode="auto">
          <a:xfrm>
            <a:off x="472281" y="5778763"/>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101</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A9F99EF3-ABEC-A844-32FE-2AC1340E2CED}"/>
              </a:ext>
            </a:extLst>
          </p:cNvPr>
          <p:cNvSpPr>
            <a:spLocks noGrp="1"/>
          </p:cNvSpPr>
          <p:nvPr>
            <p:ph sz="quarter" idx="1"/>
          </p:nvPr>
        </p:nvSpPr>
        <p:spPr/>
        <p:txBody>
          <a:bodyPr/>
          <a:lstStyle/>
          <a:p>
            <a:endParaRPr lang="en-US"/>
          </a:p>
        </p:txBody>
      </p:sp>
      <p:graphicFrame>
        <p:nvGraphicFramePr>
          <p:cNvPr id="4" name="Content Placeholder 5">
            <a:extLst>
              <a:ext uri="{FF2B5EF4-FFF2-40B4-BE49-F238E27FC236}">
                <a16:creationId xmlns:a16="http://schemas.microsoft.com/office/drawing/2014/main" id="{F7ACA30D-2FE9-3177-34F1-9D4DF6200A4D}"/>
              </a:ext>
            </a:extLst>
          </p:cNvPr>
          <p:cNvGraphicFramePr>
            <a:graphicFrameLocks/>
          </p:cNvGraphicFramePr>
          <p:nvPr>
            <p:extLst>
              <p:ext uri="{D42A27DB-BD31-4B8C-83A1-F6EECF244321}">
                <p14:modId xmlns:p14="http://schemas.microsoft.com/office/powerpoint/2010/main" val="2663607158"/>
              </p:ext>
            </p:extLst>
          </p:nvPr>
        </p:nvGraphicFramePr>
        <p:xfrm>
          <a:off x="612775" y="1600200"/>
          <a:ext cx="8199438" cy="3941283"/>
        </p:xfrm>
        <a:graphic>
          <a:graphicData uri="http://schemas.openxmlformats.org/drawingml/2006/table">
            <a:tbl>
              <a:tblPr/>
              <a:tblGrid>
                <a:gridCol w="1376594">
                  <a:extLst>
                    <a:ext uri="{9D8B030D-6E8A-4147-A177-3AD203B41FA5}">
                      <a16:colId xmlns:a16="http://schemas.microsoft.com/office/drawing/2014/main" val="20000"/>
                    </a:ext>
                  </a:extLst>
                </a:gridCol>
                <a:gridCol w="5469985">
                  <a:extLst>
                    <a:ext uri="{9D8B030D-6E8A-4147-A177-3AD203B41FA5}">
                      <a16:colId xmlns:a16="http://schemas.microsoft.com/office/drawing/2014/main" val="20001"/>
                    </a:ext>
                  </a:extLst>
                </a:gridCol>
                <a:gridCol w="1352859">
                  <a:extLst>
                    <a:ext uri="{9D8B030D-6E8A-4147-A177-3AD203B41FA5}">
                      <a16:colId xmlns:a16="http://schemas.microsoft.com/office/drawing/2014/main" val="20002"/>
                    </a:ext>
                  </a:extLst>
                </a:gridCol>
              </a:tblGrid>
              <a:tr h="47062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2023</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308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23.93 + 25.40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- 8.20 DFR -  34.40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5.3%</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1422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19.78 + 8.00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- 9.90 DFR -  13.60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8.8%</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50244">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19.94 + 1.40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- 0.60 DFR -  23.00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1706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30.93 + 4.90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- 17.30 DFR -  40.40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11.9%</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1706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Australia, NZ &amp; Canada</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29.10 + 8.10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14.90 DFR -  49.70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13.3%</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18964">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25.62 + 9.20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- 11.40 DFR -  32.70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7.5%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V. EV/Sales Regressions across markets…</a:t>
            </a:r>
          </a:p>
        </p:txBody>
      </p:sp>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102</a:t>
            </a:fld>
            <a:endParaRPr lang="en-US" altLang="en-US" sz="1200">
              <a:solidFill>
                <a:srgbClr val="FFFFFF"/>
              </a:solidFill>
            </a:endParaRPr>
          </a:p>
        </p:txBody>
      </p:sp>
      <p:graphicFrame>
        <p:nvGraphicFramePr>
          <p:cNvPr id="5" name="Content Placeholder 3">
            <a:extLst>
              <a:ext uri="{FF2B5EF4-FFF2-40B4-BE49-F238E27FC236}">
                <a16:creationId xmlns:a16="http://schemas.microsoft.com/office/drawing/2014/main" id="{C37F1268-16F6-8B47-8D23-89C849401C1A}"/>
              </a:ext>
            </a:extLst>
          </p:cNvPr>
          <p:cNvGraphicFramePr>
            <a:graphicFrameLocks noGrp="1"/>
          </p:cNvGraphicFramePr>
          <p:nvPr>
            <p:ph sz="quarter" idx="1"/>
            <p:extLst>
              <p:ext uri="{D42A27DB-BD31-4B8C-83A1-F6EECF244321}">
                <p14:modId xmlns:p14="http://schemas.microsoft.com/office/powerpoint/2010/main" val="2806581717"/>
              </p:ext>
            </p:extLst>
          </p:nvPr>
        </p:nvGraphicFramePr>
        <p:xfrm>
          <a:off x="211511" y="1516063"/>
          <a:ext cx="8887291" cy="4410635"/>
        </p:xfrm>
        <a:graphic>
          <a:graphicData uri="http://schemas.openxmlformats.org/drawingml/2006/table">
            <a:tbl>
              <a:tblPr/>
              <a:tblGrid>
                <a:gridCol w="1507004">
                  <a:extLst>
                    <a:ext uri="{9D8B030D-6E8A-4147-A177-3AD203B41FA5}">
                      <a16:colId xmlns:a16="http://schemas.microsoft.com/office/drawing/2014/main" val="20000"/>
                    </a:ext>
                  </a:extLst>
                </a:gridCol>
                <a:gridCol w="5917269">
                  <a:extLst>
                    <a:ext uri="{9D8B030D-6E8A-4147-A177-3AD203B41FA5}">
                      <a16:colId xmlns:a16="http://schemas.microsoft.com/office/drawing/2014/main" val="20001"/>
                    </a:ext>
                  </a:extLst>
                </a:gridCol>
                <a:gridCol w="1463018">
                  <a:extLst>
                    <a:ext uri="{9D8B030D-6E8A-4147-A177-3AD203B41FA5}">
                      <a16:colId xmlns:a16="http://schemas.microsoft.com/office/drawing/2014/main" val="20002"/>
                    </a:ext>
                  </a:extLst>
                </a:gridCol>
              </a:tblGrid>
              <a:tr h="36463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813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2.32  + 2.60 g + 10.60 </a:t>
                      </a:r>
                      <a:r>
                        <a:rPr kumimoji="0" lang="en-US" altLang="en-US" sz="1800" b="0" i="0" u="none" strike="noStrike" cap="none" normalizeH="0" baseline="0" dirty="0" err="1">
                          <a:ln>
                            <a:noFill/>
                          </a:ln>
                          <a:solidFill>
                            <a:srgbClr val="000000"/>
                          </a:solidFill>
                          <a:effectLst/>
                          <a:latin typeface="Times" charset="0"/>
                          <a:ea typeface="ＭＳ Ｐゴシック" charset="-128"/>
                        </a:rPr>
                        <a:t>Oper</a:t>
                      </a:r>
                      <a:r>
                        <a:rPr kumimoji="0" lang="en-US" altLang="en-US" sz="1800" b="0" i="0" u="none" strike="noStrike" cap="none" normalizeH="0" baseline="0" dirty="0">
                          <a:ln>
                            <a:noFill/>
                          </a:ln>
                          <a:solidFill>
                            <a:srgbClr val="000000"/>
                          </a:solidFill>
                          <a:effectLst/>
                          <a:latin typeface="Times" charset="0"/>
                          <a:ea typeface="ＭＳ Ｐゴシック" charset="-128"/>
                        </a:rPr>
                        <a:t> Margin -1.40 DFR- 3.50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30.6%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3813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2.20  + 2.60 g + 5.10 </a:t>
                      </a:r>
                      <a:r>
                        <a:rPr kumimoji="0" lang="en-US" altLang="en-US" sz="1800" b="0" i="0" u="none" strike="noStrike" cap="none" normalizeH="0" baseline="0" dirty="0" err="1">
                          <a:ln>
                            <a:noFill/>
                          </a:ln>
                          <a:solidFill>
                            <a:srgbClr val="000000"/>
                          </a:solidFill>
                          <a:effectLst/>
                          <a:latin typeface="Times" charset="0"/>
                          <a:ea typeface="ＭＳ Ｐゴシック" charset="-128"/>
                        </a:rPr>
                        <a:t>Oper</a:t>
                      </a:r>
                      <a:r>
                        <a:rPr kumimoji="0" lang="en-US" altLang="en-US" sz="1800" b="0" i="0" u="none" strike="noStrike" cap="none" normalizeH="0" baseline="0" dirty="0">
                          <a:ln>
                            <a:noFill/>
                          </a:ln>
                          <a:solidFill>
                            <a:srgbClr val="000000"/>
                          </a:solidFill>
                          <a:effectLst/>
                          <a:latin typeface="Times" charset="0"/>
                          <a:ea typeface="ＭＳ Ｐゴシック" charset="-128"/>
                        </a:rPr>
                        <a:t> Margin + 3.90 DFR- 4.90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15.9%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63813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1.21  + 4.00 g + 9.30 </a:t>
                      </a:r>
                      <a:r>
                        <a:rPr kumimoji="0" lang="en-US" altLang="en-US" sz="1800" b="0" i="0" u="none" strike="noStrike" cap="none" normalizeH="0" baseline="0" dirty="0" err="1">
                          <a:ln>
                            <a:noFill/>
                          </a:ln>
                          <a:solidFill>
                            <a:srgbClr val="000000"/>
                          </a:solidFill>
                          <a:effectLst/>
                          <a:latin typeface="Times" charset="0"/>
                          <a:ea typeface="ＭＳ Ｐゴシック" charset="-128"/>
                        </a:rPr>
                        <a:t>Oper</a:t>
                      </a:r>
                      <a:r>
                        <a:rPr kumimoji="0" lang="en-US" altLang="en-US" sz="1800" b="0" i="0" u="none" strike="noStrike" cap="none" normalizeH="0" baseline="0" dirty="0">
                          <a:ln>
                            <a:noFill/>
                          </a:ln>
                          <a:solidFill>
                            <a:srgbClr val="000000"/>
                          </a:solidFill>
                          <a:effectLst/>
                          <a:latin typeface="Times" charset="0"/>
                          <a:ea typeface="ＭＳ Ｐゴシック" charset="-128"/>
                        </a:rPr>
                        <a:t> Margin -1.00 DFR- 2.90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44.7%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3813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3.22  + 1.60 g + 4.40 </a:t>
                      </a:r>
                      <a:r>
                        <a:rPr kumimoji="0" lang="en-US" altLang="en-US" sz="1800" b="0" i="0" u="none" strike="noStrike" cap="none" normalizeH="0" baseline="0" dirty="0" err="1">
                          <a:ln>
                            <a:noFill/>
                          </a:ln>
                          <a:solidFill>
                            <a:srgbClr val="000000"/>
                          </a:solidFill>
                          <a:effectLst/>
                          <a:latin typeface="Times" charset="0"/>
                          <a:ea typeface="ＭＳ Ｐゴシック" charset="-128"/>
                        </a:rPr>
                        <a:t>Oper</a:t>
                      </a:r>
                      <a:r>
                        <a:rPr kumimoji="0" lang="en-US" altLang="en-US" sz="1800" b="0" i="0" u="none" strike="noStrike" cap="none" normalizeH="0" baseline="0" dirty="0">
                          <a:ln>
                            <a:noFill/>
                          </a:ln>
                          <a:solidFill>
                            <a:srgbClr val="000000"/>
                          </a:solidFill>
                          <a:effectLst/>
                          <a:latin typeface="Times" charset="0"/>
                          <a:ea typeface="ＭＳ Ｐゴシック" charset="-128"/>
                        </a:rPr>
                        <a:t> Margin + 1.50 DFR- 2.80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461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-0.35 + 12.03 g+ 5.34 Operating Margin + 13.95 DFR- 2.60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36.3%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8136">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2.68  + 2.50 g + 8.10 </a:t>
                      </a:r>
                      <a:r>
                        <a:rPr kumimoji="0" lang="en-US" altLang="en-US" sz="1800" b="0" i="0" u="none" strike="noStrike" cap="none" normalizeH="0" baseline="0" dirty="0" err="1">
                          <a:ln>
                            <a:noFill/>
                          </a:ln>
                          <a:solidFill>
                            <a:srgbClr val="000000"/>
                          </a:solidFill>
                          <a:effectLst/>
                          <a:latin typeface="Times" charset="0"/>
                          <a:ea typeface="ＭＳ Ｐゴシック" charset="-128"/>
                        </a:rPr>
                        <a:t>Oper</a:t>
                      </a:r>
                      <a:r>
                        <a:rPr kumimoji="0" lang="en-US" altLang="en-US" sz="1800" b="0" i="0" u="none" strike="noStrike" cap="none" normalizeH="0" baseline="0" dirty="0">
                          <a:ln>
                            <a:noFill/>
                          </a:ln>
                          <a:solidFill>
                            <a:srgbClr val="000000"/>
                          </a:solidFill>
                          <a:effectLst/>
                          <a:latin typeface="Times" charset="0"/>
                          <a:ea typeface="ＭＳ Ｐゴシック" charset="-128"/>
                        </a:rPr>
                        <a:t> Margin + 2.10 DFR- 5.10 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17.8%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VI. EV/Invested Capital</a:t>
            </a:r>
          </a:p>
        </p:txBody>
      </p:sp>
      <p:sp>
        <p:nvSpPr>
          <p:cNvPr id="4" name="Footer Placeholder 3">
            <a:extLst>
              <a:ext uri="{FF2B5EF4-FFF2-40B4-BE49-F238E27FC236}">
                <a16:creationId xmlns:a16="http://schemas.microsoft.com/office/drawing/2014/main" id="{37746B71-E1B6-FB42-AD1F-9219E057CCF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C58B25F-56FB-004E-88B7-4FC7782AF729}"/>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103</a:t>
            </a:fld>
            <a:endParaRPr lang="en-US" altLang="en-US"/>
          </a:p>
        </p:txBody>
      </p:sp>
      <p:graphicFrame>
        <p:nvGraphicFramePr>
          <p:cNvPr id="6" name="Content Placeholder 3">
            <a:extLst>
              <a:ext uri="{FF2B5EF4-FFF2-40B4-BE49-F238E27FC236}">
                <a16:creationId xmlns:a16="http://schemas.microsoft.com/office/drawing/2014/main" id="{7BE21A45-5C9A-E645-B9EB-227109FD75FB}"/>
              </a:ext>
            </a:extLst>
          </p:cNvPr>
          <p:cNvGraphicFramePr>
            <a:graphicFrameLocks noGrp="1"/>
          </p:cNvGraphicFramePr>
          <p:nvPr>
            <p:ph sz="quarter" idx="1"/>
            <p:extLst>
              <p:ext uri="{D42A27DB-BD31-4B8C-83A1-F6EECF244321}">
                <p14:modId xmlns:p14="http://schemas.microsoft.com/office/powerpoint/2010/main" val="345787563"/>
              </p:ext>
            </p:extLst>
          </p:nvPr>
        </p:nvGraphicFramePr>
        <p:xfrm>
          <a:off x="612775" y="1600200"/>
          <a:ext cx="8378825" cy="3563974"/>
        </p:xfrm>
        <a:graphic>
          <a:graphicData uri="http://schemas.openxmlformats.org/drawingml/2006/table">
            <a:tbl>
              <a:tblPr/>
              <a:tblGrid>
                <a:gridCol w="1597025">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3168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4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3.53 + 1.30 g  + 7.30 ROIC – 4.20 DFR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56.7%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372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3.10 + 1.90 g  + 6.00 ROIC – 3.20 DFR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55.9%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8498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2.14 + 3.30 g  + 7.80 ROIC – 2.80 DFR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53.6%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54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2.80 + 1.20 g  + 4.00 ROIC – 2.90 DFR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58.4%</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09069">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3.11 – 2.90 DFR + 1.10 g + 2.50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44.5%</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84987">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EV/IC= 3.01 + 1.40 g + 6.40 ROIC – 3.20 DFR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56.1%</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3" name="Rectangle 2">
            <a:extLst>
              <a:ext uri="{FF2B5EF4-FFF2-40B4-BE49-F238E27FC236}">
                <a16:creationId xmlns:a16="http://schemas.microsoft.com/office/drawing/2014/main" id="{DF71166E-C485-5948-A1D9-ADF84C8B8BF2}"/>
              </a:ext>
            </a:extLst>
          </p:cNvPr>
          <p:cNvSpPr/>
          <p:nvPr/>
        </p:nvSpPr>
        <p:spPr>
          <a:xfrm>
            <a:off x="882396" y="5257800"/>
            <a:ext cx="7883652" cy="830997"/>
          </a:xfrm>
          <a:prstGeom prst="rect">
            <a:avLst/>
          </a:prstGeom>
        </p:spPr>
        <p:txBody>
          <a:bodyPr wrap="square">
            <a:spAutoFit/>
          </a:bodyPr>
          <a:lstStyle/>
          <a:p>
            <a:r>
              <a:rPr lang="en-US" altLang="en-US" sz="1600" u="sng" dirty="0"/>
              <a:t>g =Expected Revenue Growth</a:t>
            </a:r>
            <a:r>
              <a:rPr lang="en-US" altLang="en-US" sz="1600" dirty="0"/>
              <a:t>: Expected growth in revenues: Near term (2 or 5 years)</a:t>
            </a:r>
          </a:p>
          <a:p>
            <a:r>
              <a:rPr lang="en-US" altLang="en-US" sz="1600" u="sng" dirty="0"/>
              <a:t>DFR</a:t>
            </a:r>
            <a:r>
              <a:rPr lang="en-US" altLang="en-US" sz="1600" dirty="0"/>
              <a:t>: Debt Ratio</a:t>
            </a:r>
          </a:p>
          <a:p>
            <a:r>
              <a:rPr lang="en-US" altLang="en-US" sz="1600" dirty="0"/>
              <a:t>ROIC = Return on Invested Capital</a:t>
            </a:r>
          </a:p>
        </p:txBody>
      </p:sp>
    </p:spTree>
    <p:extLst>
      <p:ext uri="{BB962C8B-B14F-4D97-AF65-F5344CB8AC3E}">
        <p14:creationId xmlns:p14="http://schemas.microsoft.com/office/powerpoint/2010/main" val="17456271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107</a:t>
            </a:fld>
            <a:endParaRPr lang="en-US" altLang="en-US" sz="1400">
              <a:solidFill>
                <a:schemeClr val="tx2"/>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What is asset-based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In intrinsic valuation, you value a business based upon the cash flows you expect that business to generate over time.</a:t>
            </a:r>
          </a:p>
          <a:p>
            <a:pPr eaLnBrk="1" hangingPunct="1"/>
            <a:r>
              <a:rPr lang="en-US" altLang="en-US" dirty="0">
                <a:ea typeface="ＭＳ Ｐゴシック" charset="-128"/>
              </a:rPr>
              <a:t>In relative valuation, you value a business based upon how similar businesses are priced.</a:t>
            </a:r>
          </a:p>
          <a:p>
            <a:pPr eaLnBrk="1" hangingPunct="1"/>
            <a:r>
              <a:rPr lang="en-US" altLang="en-US" dirty="0">
                <a:ea typeface="ＭＳ Ｐゴシック" charset="-128"/>
              </a:rPr>
              <a:t>In asset-based valuation, you value a business by valuing its individual assets. These individual assets can be tangible or intangible.</a:t>
            </a:r>
          </a:p>
          <a:p>
            <a:pPr eaLnBrk="1" hangingPunct="1"/>
            <a:endParaRPr lang="en-US" altLang="en-US" dirty="0">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Why would you do asset-based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109</a:t>
            </a:fld>
            <a:endParaRPr lang="en-US" altLang="en-US" sz="1200">
              <a:solidFill>
                <a:srgbClr val="FFFF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How do you do asset-based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110</a:t>
            </a:fld>
            <a:endParaRPr lang="en-US" altLang="en-US" sz="1200">
              <a:solidFill>
                <a:srgbClr val="FFFFFF"/>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dirty="0">
                <a:ea typeface="ＭＳ Ｐゴシック" charset="-128"/>
              </a:rPr>
              <a:t>Separable assets</a:t>
            </a:r>
            <a:r>
              <a:rPr lang="en-US" altLang="en-US" sz="2000" dirty="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long-term licensing/franchising contract may be easily valued, brand name (which cuts across assets) is more difficult to value separately.</a:t>
            </a:r>
          </a:p>
          <a:p>
            <a:pPr eaLnBrk="1" hangingPunct="1">
              <a:lnSpc>
                <a:spcPct val="90000"/>
              </a:lnSpc>
            </a:pPr>
            <a:r>
              <a:rPr lang="en-US" altLang="en-US" sz="2000" u="sng" dirty="0">
                <a:ea typeface="ＭＳ Ｐゴシック" charset="-128"/>
              </a:rPr>
              <a:t>Stand alone earnings/ cash flows</a:t>
            </a:r>
            <a:r>
              <a:rPr lang="en-US" altLang="en-US" sz="2000" dirty="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dirty="0">
                <a:ea typeface="ＭＳ Ｐゴシック" charset="-128"/>
              </a:rPr>
              <a:t>Active market for similar assets</a:t>
            </a:r>
            <a:r>
              <a:rPr lang="en-US" altLang="en-US" sz="2000" dirty="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dirty="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dirty="0">
                <a:ea typeface="ＭＳ Ｐゴシック" charset="-128"/>
              </a:rPr>
              <a:t>Consequently, it makes more sense to price those assets (i.e., do relative valuation) than it is to value them (do intrinsic valuation). </a:t>
            </a:r>
          </a:p>
          <a:p>
            <a:pPr lvl="1" eaLnBrk="1" hangingPunct="1">
              <a:lnSpc>
                <a:spcPct val="80000"/>
              </a:lnSpc>
            </a:pPr>
            <a:r>
              <a:rPr lang="en-US" altLang="en-US" sz="2200" dirty="0">
                <a:ea typeface="ＭＳ Ｐゴシック" charset="-128"/>
              </a:rPr>
              <a:t>For assets that are separable and traded (example: real estate), pricing is easy to do. </a:t>
            </a:r>
          </a:p>
          <a:p>
            <a:pPr lvl="1" eaLnBrk="1" hangingPunct="1">
              <a:lnSpc>
                <a:spcPct val="80000"/>
              </a:lnSpc>
            </a:pPr>
            <a:r>
              <a:rPr lang="en-US" altLang="en-US" sz="2200" dirty="0">
                <a:ea typeface="ＭＳ Ｐゴシック" charset="-128"/>
              </a:rPr>
              <a:t>For assets that are not, you often see book value used either as a proxy for liquidation value or as a basis for estimating liquidation value.</a:t>
            </a:r>
          </a:p>
          <a:p>
            <a:pPr eaLnBrk="1" hangingPunct="1">
              <a:lnSpc>
                <a:spcPct val="80000"/>
              </a:lnSpc>
            </a:pPr>
            <a:r>
              <a:rPr lang="en-US" altLang="en-US" sz="2600" dirty="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112</a:t>
            </a:fld>
            <a:endParaRPr lang="en-US" altLang="en-US" sz="1200">
              <a:solidFill>
                <a:srgbClr val="FFFFFF"/>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113</a:t>
            </a:fld>
            <a:endParaRPr lang="en-US" altLang="en-US" sz="1200">
              <a:solidFill>
                <a:srgbClr val="FFFFFF"/>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114</a:t>
            </a:fld>
            <a:endParaRPr lang="en-US" altLang="en-US" sz="1200">
              <a:solidFill>
                <a:srgbClr val="FFFFFF"/>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Let’s try this:</a:t>
            </a:r>
            <a:br>
              <a:rPr lang="en-US" altLang="en-US" dirty="0">
                <a:ea typeface="ＭＳ Ｐゴシック" charset="-128"/>
              </a:rPr>
            </a:br>
            <a:r>
              <a:rPr lang="en-US" altLang="en-US" dirty="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name="Document" r:id="rId3" imgW="8382000" imgH="3009900" progId="Word.Document.12">
                  <p:embed/>
                </p:oleObj>
              </mc:Choice>
              <mc:Fallback>
                <p:oleObj name="Document" r:id="rId3" imgW="8382000" imgH="30099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117</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extLst>
              <p:ext uri="{D42A27DB-BD31-4B8C-83A1-F6EECF244321}">
                <p14:modId xmlns:p14="http://schemas.microsoft.com/office/powerpoint/2010/main" val="2839871236"/>
              </p:ext>
            </p:extLst>
          </p:nvPr>
        </p:nvGraphicFramePr>
        <p:xfrm>
          <a:off x="685800" y="1622511"/>
          <a:ext cx="8382000" cy="1993900"/>
        </p:xfrm>
        <a:graphic>
          <a:graphicData uri="http://schemas.openxmlformats.org/presentationml/2006/ole">
            <mc:AlternateContent xmlns:mc="http://schemas.openxmlformats.org/markup-compatibility/2006">
              <mc:Choice xmlns:v="urn:schemas-microsoft-com:vml" Requires="v">
                <p:oleObj name="Document" r:id="rId3" imgW="8382000" imgH="1993900" progId="Word.Document.12">
                  <p:embed/>
                </p:oleObj>
              </mc:Choice>
              <mc:Fallback>
                <p:oleObj name="Document" r:id="rId3" imgW="8382000" imgH="1993900" progId="Word.Document.12">
                  <p:embed/>
                  <p:pic>
                    <p:nvPicPr>
                      <p:cNvPr id="0" name="Object 5"/>
                      <p:cNvPicPr>
                        <a:picLocks noChangeAspect="1" noChangeArrowheads="1"/>
                      </p:cNvPicPr>
                      <p:nvPr/>
                    </p:nvPicPr>
                    <p:blipFill>
                      <a:blip r:embed="rId4"/>
                      <a:srcRect/>
                      <a:stretch>
                        <a:fillRect/>
                      </a:stretch>
                    </p:blipFill>
                    <p:spPr bwMode="auto">
                      <a:xfrm>
                        <a:off x="685800" y="1622511"/>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extLst>
              <p:ext uri="{D42A27DB-BD31-4B8C-83A1-F6EECF244321}">
                <p14:modId xmlns:p14="http://schemas.microsoft.com/office/powerpoint/2010/main" val="457120309"/>
              </p:ext>
            </p:extLst>
          </p:nvPr>
        </p:nvGraphicFramePr>
        <p:xfrm>
          <a:off x="685800" y="3960341"/>
          <a:ext cx="7848600" cy="2085975"/>
        </p:xfrm>
        <a:graphic>
          <a:graphicData uri="http://schemas.openxmlformats.org/presentationml/2006/ole">
            <mc:AlternateContent xmlns:mc="http://schemas.openxmlformats.org/markup-compatibility/2006">
              <mc:Choice xmlns:v="urn:schemas-microsoft-com:vml" Requires="v">
                <p:oleObj name="Document" r:id="rId5" imgW="5638592" imgH="1498545" progId="Word.Document.12">
                  <p:embed/>
                </p:oleObj>
              </mc:Choice>
              <mc:Fallback>
                <p:oleObj name="Document" r:id="rId5" imgW="5638592" imgH="1498545"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960341"/>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118</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name="Document" r:id="rId3" imgW="8382000" imgH="3632200" progId="Word.Document.12">
                  <p:embed/>
                </p:oleObj>
              </mc:Choice>
              <mc:Fallback>
                <p:oleObj name="Document" r:id="rId3" imgW="83820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119</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name="Document" r:id="rId3" imgW="8382000" imgH="2603500" progId="Word.Document.12">
                  <p:embed/>
                </p:oleObj>
              </mc:Choice>
              <mc:Fallback>
                <p:oleObj name="Document" r:id="rId3" imgW="8382000" imgH="26035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120</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name="Document" r:id="rId3" imgW="8369300" imgH="2578100" progId="Word.Document.12">
                  <p:embed/>
                </p:oleObj>
              </mc:Choice>
              <mc:Fallback>
                <p:oleObj name="Document" r:id="rId3" imgW="8369300" imgH="2578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121</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name="Document" r:id="rId3" imgW="8369300" imgH="2616200" progId="Word.Document.12">
                  <p:embed/>
                </p:oleObj>
              </mc:Choice>
              <mc:Fallback>
                <p:oleObj name="Document" r:id="rId3" imgW="8369300" imgH="2616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122</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name="Document" r:id="rId3" imgW="5638800" imgH="2286000" progId="Word.Document.12">
                  <p:embed/>
                </p:oleObj>
              </mc:Choice>
              <mc:Fallback>
                <p:oleObj name="Document" r:id="rId3" imgW="5638800" imgH="22860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123</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name="Equation" r:id="rId3" imgW="3924300" imgH="711200" progId="Equation.3">
                  <p:embed/>
                </p:oleObj>
              </mc:Choice>
              <mc:Fallback>
                <p:oleObj name="Equation" r:id="rId3" imgW="3924300" imgH="711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name="Equation" r:id="rId5" imgW="2006600" imgH="660400" progId="Equation.3">
                  <p:embed/>
                </p:oleObj>
              </mc:Choice>
              <mc:Fallback>
                <p:oleObj name="Equation" r:id="rId5" imgW="2006600" imgH="660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sp>
        <p:nvSpPr>
          <p:cNvPr id="4" name="Footer Placeholder 3">
            <a:extLst>
              <a:ext uri="{FF2B5EF4-FFF2-40B4-BE49-F238E27FC236}">
                <a16:creationId xmlns:a16="http://schemas.microsoft.com/office/drawing/2014/main" id="{6545C5BC-5581-6442-8938-C25D7203634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70F9D10-867E-7747-B9E2-9654E23FE564}"/>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124</a:t>
            </a:fld>
            <a:endParaRPr lang="en-US" altLang="en-US"/>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sz="quarter" idx="1"/>
          </p:nvPr>
        </p:nvPicPr>
        <p:blipFill>
          <a:blip r:embed="rId3"/>
          <a:stretch>
            <a:fillRect/>
          </a:stretch>
        </p:blipFill>
        <p:spPr>
          <a:xfrm>
            <a:off x="993648" y="2155824"/>
            <a:ext cx="7391400" cy="3482975"/>
          </a:xfrm>
          <a:prstGeom prst="rect">
            <a:avLst/>
          </a:prstGeom>
        </p:spPr>
      </p:pic>
    </p:spTree>
    <p:extLst>
      <p:ext uri="{BB962C8B-B14F-4D97-AF65-F5344CB8AC3E}">
        <p14:creationId xmlns:p14="http://schemas.microsoft.com/office/powerpoint/2010/main" val="7684749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sz="quarter" idx="1"/>
          </p:nvPr>
        </p:nvPicPr>
        <p:blipFill>
          <a:blip r:embed="rId3"/>
          <a:stretch>
            <a:fillRect/>
          </a:stretch>
        </p:blipFill>
        <p:spPr>
          <a:xfrm>
            <a:off x="412219" y="1676400"/>
            <a:ext cx="8356600" cy="4419600"/>
          </a:xfrm>
          <a:prstGeom prst="rect">
            <a:avLst/>
          </a:prstGeom>
        </p:spPr>
      </p:pic>
      <p:sp>
        <p:nvSpPr>
          <p:cNvPr id="4" name="Footer Placeholder 3">
            <a:extLst>
              <a:ext uri="{FF2B5EF4-FFF2-40B4-BE49-F238E27FC236}">
                <a16:creationId xmlns:a16="http://schemas.microsoft.com/office/drawing/2014/main" id="{309A917E-4324-F441-AD60-2C814CC8AB3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ADFF954-53EA-CB42-A658-FB75D380B05D}"/>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125</a:t>
            </a:fld>
            <a:endParaRPr lang="en-US" altLang="en-US"/>
          </a:p>
        </p:txBody>
      </p:sp>
    </p:spTree>
    <p:extLst>
      <p:ext uri="{BB962C8B-B14F-4D97-AF65-F5344CB8AC3E}">
        <p14:creationId xmlns:p14="http://schemas.microsoft.com/office/powerpoint/2010/main" val="42030710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sz="quarter" idx="1"/>
          </p:nvPr>
        </p:nvPicPr>
        <p:blipFill>
          <a:blip r:embed="rId2"/>
          <a:stretch>
            <a:fillRect/>
          </a:stretch>
        </p:blipFill>
        <p:spPr>
          <a:xfrm>
            <a:off x="1143000" y="1677227"/>
            <a:ext cx="7623048" cy="4666230"/>
          </a:xfrm>
          <a:prstGeom prst="rect">
            <a:avLst/>
          </a:prstGeom>
        </p:spPr>
      </p:pic>
      <p:sp>
        <p:nvSpPr>
          <p:cNvPr id="4" name="Footer Placeholder 3">
            <a:extLst>
              <a:ext uri="{FF2B5EF4-FFF2-40B4-BE49-F238E27FC236}">
                <a16:creationId xmlns:a16="http://schemas.microsoft.com/office/drawing/2014/main" id="{FCABC04D-CEE8-6D46-A945-0C69570888F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E056472-F3DF-AC4B-BA9F-5130CBE5DD18}"/>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126</a:t>
            </a:fld>
            <a:endParaRPr lang="en-US" altLang="en-US"/>
          </a:p>
        </p:txBody>
      </p:sp>
    </p:spTree>
    <p:extLst>
      <p:ext uri="{BB962C8B-B14F-4D97-AF65-F5344CB8AC3E}">
        <p14:creationId xmlns:p14="http://schemas.microsoft.com/office/powerpoint/2010/main" val="38488212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127</a:t>
            </a:fld>
            <a:endParaRPr lang="en-US" altLang="en-US" sz="1400">
              <a:solidFill>
                <a:schemeClr val="tx2"/>
              </a:solidFill>
            </a:endParaRP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a:ea typeface="+mn-ea"/>
                <a:cs typeface="+mn-cs"/>
              </a:rPr>
              <a:t>Market values as inputs</a:t>
            </a:r>
            <a:r>
              <a:rPr lang="en-US" dirty="0">
                <a:ea typeface="+mn-ea"/>
                <a:cs typeface="+mn-cs"/>
              </a:rPr>
              <a:t>: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u="sng" dirty="0">
                <a:ea typeface="+mn-ea"/>
                <a:cs typeface="+mn-cs"/>
              </a:rPr>
              <a:t>Market value as output</a:t>
            </a:r>
            <a:r>
              <a:rPr lang="en-US" dirty="0">
                <a:ea typeface="+mn-ea"/>
                <a:cs typeface="+mn-cs"/>
              </a:rPr>
              <a: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u="sng" dirty="0">
                <a:ea typeface="+mn-ea"/>
                <a:cs typeface="+mn-cs"/>
              </a:rPr>
              <a:t>Market price based risk measures</a:t>
            </a:r>
            <a:r>
              <a:rPr lang="en-US" dirty="0">
                <a:ea typeface="+mn-ea"/>
                <a:cs typeface="+mn-cs"/>
              </a:rPr>
              <a:t>,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514350" indent="-514350" eaLnBrk="1" fontAlgn="auto" hangingPunct="1">
              <a:spcAft>
                <a:spcPts val="0"/>
              </a:spcAft>
              <a:buFont typeface="+mj-lt"/>
              <a:buAutoNum type="arabicPeriod"/>
              <a:defRPr/>
            </a:pPr>
            <a:r>
              <a:rPr lang="en-US" u="sng" dirty="0">
                <a:ea typeface="+mn-ea"/>
                <a:cs typeface="+mn-cs"/>
              </a:rPr>
              <a:t>Private to private transactions</a:t>
            </a:r>
            <a:r>
              <a:rPr lang="en-US" dirty="0">
                <a:ea typeface="+mn-ea"/>
                <a:cs typeface="+mn-cs"/>
              </a:rPr>
              <a:t>: You can value a private business for sale by one individual to another.</a:t>
            </a:r>
          </a:p>
          <a:p>
            <a:pPr marL="514350" indent="-514350" eaLnBrk="1" fontAlgn="auto" hangingPunct="1">
              <a:spcAft>
                <a:spcPts val="0"/>
              </a:spcAft>
              <a:buFont typeface="+mj-lt"/>
              <a:buAutoNum type="arabicPeriod"/>
              <a:defRPr/>
            </a:pPr>
            <a:r>
              <a:rPr lang="en-US" u="sng" dirty="0">
                <a:ea typeface="+mn-ea"/>
                <a:cs typeface="+mn-cs"/>
              </a:rPr>
              <a:t>Private to public transactions</a:t>
            </a:r>
            <a:r>
              <a:rPr lang="en-US" dirty="0">
                <a:ea typeface="+mn-ea"/>
                <a:cs typeface="+mn-cs"/>
              </a:rPr>
              <a:t>: You can value a private firm for sale to a publicly traded firm. </a:t>
            </a:r>
          </a:p>
          <a:p>
            <a:pPr marL="514350" indent="-514350" eaLnBrk="1" fontAlgn="auto" hangingPunct="1">
              <a:spcAft>
                <a:spcPts val="0"/>
              </a:spcAft>
              <a:buFont typeface="+mj-lt"/>
              <a:buAutoNum type="arabicPeriod"/>
              <a:defRPr/>
            </a:pPr>
            <a:r>
              <a:rPr lang="en-US" u="sng" dirty="0">
                <a:ea typeface="+mn-ea"/>
                <a:cs typeface="+mn-cs"/>
              </a:rPr>
              <a:t>Private to IPO</a:t>
            </a:r>
            <a:r>
              <a:rPr lang="en-US" dirty="0">
                <a:ea typeface="+mn-ea"/>
                <a:cs typeface="+mn-cs"/>
              </a:rPr>
              <a:t>: You can value a private firm for an initial public offering.  </a:t>
            </a:r>
          </a:p>
          <a:p>
            <a:pPr marL="514350" indent="-514350" eaLnBrk="1" fontAlgn="auto" hangingPunct="1">
              <a:spcAft>
                <a:spcPts val="0"/>
              </a:spcAft>
              <a:buFont typeface="+mj-lt"/>
              <a:buAutoNum type="arabicPeriod"/>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private-to-private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dirty="0">
                <a:ea typeface="ＭＳ Ｐゴシック" charset="-128"/>
              </a:rPr>
              <a:t>Neither the buyer nor the seller is diversified</a:t>
            </a:r>
            <a:r>
              <a:rPr lang="en-US" altLang="en-US" sz="2200" dirty="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dirty="0">
                <a:ea typeface="ＭＳ Ｐゴシック" charset="-128"/>
              </a:rPr>
              <a:t>The investment is illiquid</a:t>
            </a:r>
            <a:r>
              <a:rPr lang="en-US" altLang="en-US" sz="2200" dirty="0">
                <a:ea typeface="ＭＳ Ｐゴシック" charset="-128"/>
              </a:rPr>
              <a:t>. Consequently, the buyer of the business will have to factor in an </a:t>
            </a:r>
            <a:r>
              <a:rPr lang="ja-JP" altLang="en-US" sz="2200">
                <a:ea typeface="ＭＳ Ｐゴシック" charset="-128"/>
              </a:rPr>
              <a:t>“</a:t>
            </a:r>
            <a:r>
              <a:rPr lang="en-US" altLang="ja-JP" sz="2200" dirty="0">
                <a:ea typeface="ＭＳ Ｐゴシック" charset="-128"/>
              </a:rPr>
              <a:t>illiquidity discount</a:t>
            </a:r>
            <a:r>
              <a:rPr lang="ja-JP" altLang="en-US" sz="2200">
                <a:ea typeface="ＭＳ Ｐゴシック" charset="-128"/>
              </a:rPr>
              <a:t>”</a:t>
            </a:r>
            <a:r>
              <a:rPr lang="en-US" altLang="ja-JP" sz="2200" dirty="0">
                <a:ea typeface="ＭＳ Ｐゴシック" charset="-128"/>
              </a:rPr>
              <a:t> to estimate the value of the business.</a:t>
            </a:r>
          </a:p>
          <a:p>
            <a:pPr lvl="1" indent="-319088" eaLnBrk="1" hangingPunct="1">
              <a:lnSpc>
                <a:spcPct val="80000"/>
              </a:lnSpc>
              <a:buFont typeface="Wingdings" charset="2"/>
              <a:buChar char=""/>
            </a:pPr>
            <a:r>
              <a:rPr lang="en-US" altLang="en-US" sz="2200" u="sng" dirty="0">
                <a:ea typeface="ＭＳ Ｐゴシック" charset="-128"/>
              </a:rPr>
              <a:t>Key person value</a:t>
            </a:r>
            <a:r>
              <a:rPr lang="en-US" altLang="en-US" sz="2200" dirty="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dirty="0">
              <a:ea typeface="ＭＳ Ｐゴシック" charset="-128"/>
            </a:endParaRPr>
          </a:p>
          <a:p>
            <a:pPr eaLnBrk="1" hangingPunct="1">
              <a:lnSpc>
                <a:spcPct val="80000"/>
              </a:lnSpc>
            </a:pPr>
            <a:endParaRPr lang="en-US" altLang="en-US" sz="2600" dirty="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have been asked to value an upscale French restaurant for sale by the owner (who also happens to be the chef). Both the restaurant and the chef are well regarded, and business has been good for the last 3 years.</a:t>
            </a:r>
          </a:p>
          <a:p>
            <a:pPr lvl="1" eaLnBrk="1" hangingPunct="1">
              <a:lnSpc>
                <a:spcPct val="80000"/>
              </a:lnSpc>
            </a:pPr>
            <a:r>
              <a:rPr lang="en-US" altLang="en-US" sz="2000" dirty="0">
                <a:ea typeface="ＭＳ Ｐゴシック" charset="-128"/>
              </a:rPr>
              <a:t>The potential buyer is a former investment banker, who tired of the rat race, has decide to cash out all of his savings and use the entire amount to invest in the restaurant.</a:t>
            </a:r>
          </a:p>
          <a:p>
            <a:pPr lvl="1" eaLnBrk="1" hangingPunct="1">
              <a:lnSpc>
                <a:spcPct val="80000"/>
              </a:lnSpc>
            </a:pPr>
            <a:r>
              <a:rPr lang="en-US" altLang="en-US" sz="2000" dirty="0">
                <a:ea typeface="ＭＳ Ｐゴシック" charset="-128"/>
              </a:rPr>
              <a:t>You have access to the financial statements for the last 3 years for the restaurant. In the most recent year, the restaurant reported $ 1.2 million in revenues and $ 400,000 in pre-tax operating profit . </a:t>
            </a:r>
          </a:p>
          <a:p>
            <a:pPr lvl="1" eaLnBrk="1" hangingPunct="1">
              <a:lnSpc>
                <a:spcPct val="80000"/>
              </a:lnSpc>
            </a:pPr>
            <a:r>
              <a:rPr lang="en-US" altLang="en-US" sz="2000" dirty="0">
                <a:ea typeface="ＭＳ Ｐゴシック" charset="-128"/>
              </a:rPr>
              <a:t>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284913322"/>
              </p:ext>
            </p:extLst>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The average unlevered beta across 75 publicly traded restaurants in the US is 0.86. Most of the publicly traded restaurants on this list are fast-food chains (McDonald</a:t>
            </a:r>
            <a:r>
              <a:rPr lang="ja-JP" altLang="en-US">
                <a:ea typeface="ＭＳ Ｐゴシック" charset="-128"/>
              </a:rPr>
              <a:t>’</a:t>
            </a:r>
            <a:r>
              <a:rPr lang="en-US" altLang="ja-JP" dirty="0">
                <a:ea typeface="ＭＳ Ｐゴシック" charset="-128"/>
              </a:rPr>
              <a:t>s, Burger King) or mass restaurants (Applebee</a:t>
            </a:r>
            <a:r>
              <a:rPr lang="ja-JP" altLang="en-US">
                <a:ea typeface="ＭＳ Ｐゴシック" charset="-128"/>
              </a:rPr>
              <a:t>’</a:t>
            </a:r>
            <a:r>
              <a:rPr lang="en-US" altLang="ja-JP" dirty="0">
                <a:ea typeface="ＭＳ Ｐゴシック" charset="-128"/>
              </a:rPr>
              <a:t>s, TGIF…). An upscale restaurant does not fit easily into this mix.</a:t>
            </a:r>
          </a:p>
          <a:p>
            <a:pPr eaLnBrk="1" hangingPunct="1"/>
            <a:r>
              <a:rPr lang="en-US" altLang="ja-JP" dirty="0">
                <a:ea typeface="ＭＳ Ｐゴシック" charset="-128"/>
              </a:rPr>
              <a:t>There is an argument to be made that the beta for an upscale restaurant is more likely to be reflect high-end specialty retailers than it is restaurants. The unlevered beta for 45 high-end retailers is 1.18. </a:t>
            </a:r>
            <a:endParaRPr lang="en-US" altLang="en-US" dirty="0">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138</a:t>
            </a:fld>
            <a:endParaRPr lang="en-US" altLang="en-US" sz="1400">
              <a:solidFill>
                <a:schemeClr val="tx2"/>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dirty="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a:t>
            </a:r>
          </a:p>
          <a:p>
            <a:pPr eaLnBrk="1" hangingPunct="1">
              <a:lnSpc>
                <a:spcPct val="90000"/>
              </a:lnSpc>
            </a:pPr>
            <a:r>
              <a:rPr lang="en-US" altLang="en-US" sz="2600" dirty="0">
                <a:ea typeface="ＭＳ Ｐゴシック" charset="-128"/>
              </a:rPr>
              <a:t>For instance, if 20% of the patrons are drawn to the restaurant because of the chef</a:t>
            </a:r>
            <a:r>
              <a:rPr lang="ja-JP" altLang="en-US" sz="2600">
                <a:ea typeface="ＭＳ Ｐゴシック" charset="-128"/>
              </a:rPr>
              <a:t>’</a:t>
            </a:r>
            <a:r>
              <a:rPr lang="en-US" altLang="ja-JP" sz="2600" dirty="0">
                <a:ea typeface="ＭＳ Ｐゴシック" charset="-128"/>
              </a:rPr>
              <a:t>s reputation, the expected operating income will be lower if the chef leaves. </a:t>
            </a:r>
          </a:p>
          <a:p>
            <a:pPr lvl="1" eaLnBrk="1" hangingPunct="1">
              <a:lnSpc>
                <a:spcPct val="90000"/>
              </a:lnSpc>
            </a:pPr>
            <a:r>
              <a:rPr lang="en-US" altLang="en-US" sz="2200" dirty="0">
                <a:ea typeface="ＭＳ Ｐゴシック" charset="-128"/>
              </a:rPr>
              <a:t>Adjusted operating income (existing chef) =  $ 370,000</a:t>
            </a:r>
          </a:p>
          <a:p>
            <a:pPr lvl="1" eaLnBrk="1" hangingPunct="1">
              <a:lnSpc>
                <a:spcPct val="90000"/>
              </a:lnSpc>
            </a:pPr>
            <a:r>
              <a:rPr lang="en-US" altLang="en-US" sz="2200" dirty="0">
                <a:ea typeface="ＭＳ Ｐゴシック" charset="-128"/>
              </a:rPr>
              <a:t>Operating income (adjusted for chef departure) = $296,000 </a:t>
            </a:r>
          </a:p>
          <a:p>
            <a:pPr eaLnBrk="1" hangingPunct="1">
              <a:lnSpc>
                <a:spcPct val="90000"/>
              </a:lnSpc>
            </a:pPr>
            <a:r>
              <a:rPr lang="en-US" altLang="en-US" sz="2600" dirty="0">
                <a:ea typeface="ＭＳ Ｐゴシック" charset="-128"/>
              </a:rPr>
              <a:t>As the owner/chef of the restaurant, what might you be able to do to mitigate this loss in value?</a:t>
            </a:r>
          </a:p>
          <a:p>
            <a:pPr eaLnBrk="1" hangingPunct="1">
              <a:lnSpc>
                <a:spcPct val="90000"/>
              </a:lnSpc>
            </a:pPr>
            <a:endParaRPr lang="en-US" altLang="en-US" sz="2600" dirty="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320675" lvl="1" indent="0" algn="ctr" eaLnBrk="1" fontAlgn="auto" hangingPunct="1">
              <a:spcAft>
                <a:spcPts val="0"/>
              </a:spcAft>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Inputs to valuation</a:t>
            </a:r>
          </a:p>
          <a:p>
            <a:pPr lvl="1" eaLnBrk="1" hangingPunct="1">
              <a:lnSpc>
                <a:spcPct val="80000"/>
              </a:lnSpc>
            </a:pPr>
            <a:r>
              <a:rPr lang="en-US" altLang="en-US" sz="2000" dirty="0">
                <a:ea typeface="ＭＳ Ｐゴシック" charset="-128"/>
              </a:rPr>
              <a:t>Adjusted EBIT most recent year		= $ 296,000</a:t>
            </a:r>
          </a:p>
          <a:p>
            <a:pPr lvl="1" eaLnBrk="1" hangingPunct="1">
              <a:lnSpc>
                <a:spcPct val="80000"/>
              </a:lnSpc>
            </a:pPr>
            <a:r>
              <a:rPr lang="en-US" altLang="en-US" sz="2000" dirty="0">
                <a:ea typeface="ＭＳ Ｐゴシック" charset="-128"/>
              </a:rPr>
              <a:t>Tax rate 					= 40%</a:t>
            </a:r>
          </a:p>
          <a:p>
            <a:pPr lvl="1" eaLnBrk="1" hangingPunct="1">
              <a:lnSpc>
                <a:spcPct val="80000"/>
              </a:lnSpc>
            </a:pPr>
            <a:r>
              <a:rPr lang="en-US" altLang="en-US" sz="2000" dirty="0">
                <a:ea typeface="ＭＳ Ｐゴシック" charset="-128"/>
              </a:rPr>
              <a:t>Cost of capital (based on total beta) 		= 13.25%</a:t>
            </a:r>
          </a:p>
          <a:p>
            <a:pPr lvl="1" eaLnBrk="1" hangingPunct="1">
              <a:lnSpc>
                <a:spcPct val="80000"/>
              </a:lnSpc>
            </a:pPr>
            <a:r>
              <a:rPr lang="en-US" altLang="en-US" sz="2000" dirty="0">
                <a:ea typeface="ＭＳ Ｐゴシック" charset="-128"/>
              </a:rPr>
              <a:t>Expected growth rate	 		= 2%</a:t>
            </a:r>
          </a:p>
          <a:p>
            <a:pPr lvl="1" eaLnBrk="1" hangingPunct="1">
              <a:lnSpc>
                <a:spcPct val="80000"/>
              </a:lnSpc>
            </a:pPr>
            <a:r>
              <a:rPr lang="en-US" altLang="en-US" sz="2000" dirty="0">
                <a:ea typeface="ＭＳ Ｐゴシック" charset="-128"/>
              </a:rPr>
              <a:t>Reinvestment rate (RIR) 			= 10%</a:t>
            </a:r>
          </a:p>
          <a:p>
            <a:pPr eaLnBrk="1" hangingPunct="1">
              <a:lnSpc>
                <a:spcPct val="80000"/>
              </a:lnSpc>
            </a:pPr>
            <a:r>
              <a:rPr lang="en-US" altLang="en-US" sz="2400" dirty="0">
                <a:ea typeface="ＭＳ Ｐゴシック" charset="-128"/>
              </a:rPr>
              <a:t>Valuation</a:t>
            </a:r>
          </a:p>
          <a:p>
            <a:pPr lvl="1" eaLnBrk="1" hangingPunct="1">
              <a:lnSpc>
                <a:spcPct val="80000"/>
              </a:lnSpc>
              <a:buFont typeface="Wingdings 2" charset="2"/>
              <a:buNone/>
            </a:pPr>
            <a:r>
              <a:rPr lang="en-US" altLang="en-US" sz="2000" dirty="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dirty="0">
                <a:ea typeface="ＭＳ Ｐゴシック" charset="-128"/>
              </a:rPr>
              <a:t>= Expected EBIT next year (1- tax rate) (1- RIR)/ (Cost of capital –g) </a:t>
            </a:r>
          </a:p>
          <a:p>
            <a:pPr lvl="1" eaLnBrk="1" hangingPunct="1">
              <a:lnSpc>
                <a:spcPct val="80000"/>
              </a:lnSpc>
              <a:buFont typeface="Wingdings 2" charset="2"/>
              <a:buNone/>
            </a:pPr>
            <a:r>
              <a:rPr lang="en-US" altLang="en-US" sz="2000" dirty="0">
                <a:ea typeface="ＭＳ Ｐゴシック" charset="-128"/>
              </a:rPr>
              <a:t>				= 296,000 (1.02) (1-.4) (1-.10)/ (.1325 - .02)</a:t>
            </a:r>
          </a:p>
          <a:p>
            <a:pPr lvl="1" eaLnBrk="1" hangingPunct="1">
              <a:lnSpc>
                <a:spcPct val="80000"/>
              </a:lnSpc>
              <a:buFont typeface="Wingdings 2" charset="2"/>
              <a:buNone/>
            </a:pPr>
            <a:r>
              <a:rPr lang="en-US" altLang="en-US" sz="2000" dirty="0">
                <a:ea typeface="ＭＳ Ｐゴシック" charset="-128"/>
              </a:rPr>
              <a:t>				= $1.449  million</a:t>
            </a:r>
          </a:p>
          <a:p>
            <a:pPr lvl="1" eaLnBrk="1" hangingPunct="1">
              <a:lnSpc>
                <a:spcPct val="80000"/>
              </a:lnSpc>
              <a:buFont typeface="Wingdings 2" charset="2"/>
              <a:buNone/>
            </a:pPr>
            <a:r>
              <a:rPr lang="en-US" altLang="en-US" sz="2000" dirty="0">
                <a:ea typeface="ＭＳ Ｐゴシック" charset="-128"/>
              </a:rPr>
              <a:t>Value of equity in restaurant = $1.449 million - $0.928 million (PV of leases) b= $ 0.521 million   </a:t>
            </a:r>
          </a:p>
          <a:p>
            <a:pPr eaLnBrk="1" hangingPunct="1">
              <a:lnSpc>
                <a:spcPct val="80000"/>
              </a:lnSpc>
            </a:pPr>
            <a:endParaRPr lang="en-US" altLang="en-US" sz="2400" dirty="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name="Document" r:id="rId3" imgW="21942857" imgH="15492063" progId="Word.Document.12">
                  <p:link updateAutomatic="1"/>
                </p:oleObj>
              </mc:Choice>
              <mc:Fallback>
                <p:oleObj name="Document" r:id="rId3" imgW="21942857" imgH="15492063"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dirty="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dirty="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663575" lvl="1" indent="-342900" eaLnBrk="1" hangingPunct="1">
              <a:lnSpc>
                <a:spcPct val="80000"/>
              </a:lnSpc>
            </a:pPr>
            <a:r>
              <a:rPr lang="en-US" altLang="en-US" sz="1900" dirty="0">
                <a:ea typeface="ＭＳ Ｐゴシック" charset="-128"/>
              </a:rPr>
              <a:t>Spread = 0.145 – 0.0022 ln (Annual Revenues) -0.015 (DERN) – 0.016 (Cash/Firm Value) – 0.11 ($ Monthly trading volume/ Firm Value)</a:t>
            </a:r>
          </a:p>
          <a:p>
            <a:pPr marL="663575" lvl="1" indent="-342900" eaLnBrk="1" hangingPunct="1">
              <a:lnSpc>
                <a:spcPct val="80000"/>
              </a:lnSpc>
            </a:pPr>
            <a:r>
              <a:rPr lang="en-US" altLang="en-US" sz="1900" dirty="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dirty="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dirty="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15216215"/>
              </p:ext>
            </p:extLst>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dirty="0">
                <a:ea typeface="ＭＳ Ｐゴシック" charset="-128"/>
              </a:rPr>
              <a:t>reasonable</a:t>
            </a:r>
            <a:r>
              <a:rPr lang="ja-JP" altLang="en-US" sz="2400">
                <a:ea typeface="ＭＳ Ｐゴシック" charset="-128"/>
              </a:rPr>
              <a:t>”</a:t>
            </a:r>
            <a:r>
              <a:rPr lang="en-US" altLang="ja-JP" sz="2400" dirty="0">
                <a:ea typeface="ＭＳ Ｐゴシック" charset="-128"/>
              </a:rPr>
              <a:t> price for the restaurant. What would you ask for?</a:t>
            </a:r>
          </a:p>
          <a:p>
            <a:pPr lvl="1" eaLnBrk="1" hangingPunct="1">
              <a:lnSpc>
                <a:spcPct val="80000"/>
              </a:lnSpc>
              <a:buFont typeface="Calibri" charset="0"/>
              <a:buAutoNum type="alphaLcPeriod"/>
            </a:pPr>
            <a:r>
              <a:rPr lang="en-US" altLang="en-US" sz="2000" dirty="0">
                <a:ea typeface="ＭＳ Ｐゴシック" charset="-128"/>
              </a:rPr>
              <a:t>$ 454,000</a:t>
            </a:r>
          </a:p>
          <a:p>
            <a:pPr lvl="1" eaLnBrk="1" hangingPunct="1">
              <a:lnSpc>
                <a:spcPct val="80000"/>
              </a:lnSpc>
              <a:buFont typeface="Calibri" charset="0"/>
              <a:buAutoNum type="alphaLcPeriod"/>
            </a:pPr>
            <a:r>
              <a:rPr lang="en-US" altLang="en-US" sz="2000" dirty="0">
                <a:ea typeface="ＭＳ Ｐゴシック" charset="-128"/>
              </a:rPr>
              <a:t> $ 1.484 million</a:t>
            </a:r>
          </a:p>
          <a:p>
            <a:pPr lvl="1" eaLnBrk="1" hangingPunct="1">
              <a:lnSpc>
                <a:spcPct val="80000"/>
              </a:lnSpc>
              <a:buFont typeface="Calibri" charset="0"/>
              <a:buAutoNum type="alphaLcPeriod"/>
            </a:pPr>
            <a:r>
              <a:rPr lang="en-US" altLang="en-US" sz="2000" dirty="0">
                <a:ea typeface="ＭＳ Ｐゴシック" charset="-128"/>
              </a:rPr>
              <a:t>Some  number in the middle</a:t>
            </a:r>
          </a:p>
          <a:p>
            <a:pPr eaLnBrk="1" hangingPunct="1">
              <a:lnSpc>
                <a:spcPct val="80000"/>
              </a:lnSpc>
            </a:pPr>
            <a:r>
              <a:rPr lang="en-US" altLang="en-US" sz="2400" dirty="0">
                <a:ea typeface="ＭＳ Ｐゴシック" charset="-128"/>
              </a:rPr>
              <a:t>If it is </a:t>
            </a:r>
            <a:r>
              <a:rPr lang="ja-JP" altLang="en-US" sz="2400">
                <a:ea typeface="ＭＳ Ｐゴシック" charset="-128"/>
              </a:rPr>
              <a:t>“</a:t>
            </a:r>
            <a:r>
              <a:rPr lang="en-US" altLang="ja-JP" sz="2400" dirty="0">
                <a:ea typeface="ＭＳ Ｐゴシック" charset="-128"/>
              </a:rPr>
              <a:t>some number in the middle</a:t>
            </a:r>
            <a:r>
              <a:rPr lang="ja-JP" altLang="en-US" sz="2400">
                <a:ea typeface="ＭＳ Ｐゴシック" charset="-128"/>
              </a:rPr>
              <a:t>”</a:t>
            </a:r>
            <a:r>
              <a:rPr lang="en-US" altLang="ja-JP" sz="2400" dirty="0">
                <a:ea typeface="ＭＳ Ｐゴシック" charset="-128"/>
              </a:rPr>
              <a:t>, what will determine what you will ultimately get for your business?</a:t>
            </a:r>
            <a:endParaRPr lang="en-US" altLang="en-US" sz="2400" dirty="0">
              <a:ea typeface="ＭＳ Ｐゴシック" charset="-128"/>
            </a:endParaRPr>
          </a:p>
          <a:p>
            <a:pPr eaLnBrk="1" hangingPunct="1">
              <a:lnSpc>
                <a:spcPct val="80000"/>
              </a:lnSpc>
            </a:pPr>
            <a:r>
              <a:rPr lang="en-US" altLang="en-US" sz="2400" dirty="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dirty="0">
              <a:ea typeface="ＭＳ Ｐゴシック" charset="-128"/>
            </a:endParaRPr>
          </a:p>
          <a:p>
            <a:pPr eaLnBrk="1" hangingPunct="1">
              <a:lnSpc>
                <a:spcPct val="80000"/>
              </a:lnSpc>
            </a:pPr>
            <a:endParaRPr lang="en-US" altLang="en-US" sz="2400" dirty="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159</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166</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168</a:t>
            </a:fld>
            <a:endParaRPr lang="en-US" altLang="en-US" sz="1200">
              <a:solidFill>
                <a:srgbClr val="FFFFFF"/>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169</a:t>
            </a:fld>
            <a:endParaRPr lang="en-US" altLang="en-US" sz="1200">
              <a:solidFill>
                <a:srgbClr val="FFFFFF"/>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B5E5-4769-7F40-A5FC-C07E31C0117D}"/>
              </a:ext>
            </a:extLst>
          </p:cNvPr>
          <p:cNvSpPr>
            <a:spLocks noGrp="1"/>
          </p:cNvSpPr>
          <p:nvPr>
            <p:ph type="title"/>
          </p:nvPr>
        </p:nvSpPr>
        <p:spPr/>
        <p:txBody>
          <a:bodyPr/>
          <a:lstStyle/>
          <a:p>
            <a:r>
              <a:rPr lang="en-US" dirty="0"/>
              <a:t>Alternatives to IPOs</a:t>
            </a:r>
          </a:p>
        </p:txBody>
      </p:sp>
      <p:sp>
        <p:nvSpPr>
          <p:cNvPr id="3" name="Content Placeholder 2">
            <a:extLst>
              <a:ext uri="{FF2B5EF4-FFF2-40B4-BE49-F238E27FC236}">
                <a16:creationId xmlns:a16="http://schemas.microsoft.com/office/drawing/2014/main" id="{29AEBCCB-3847-0D4B-B0CF-667C79044D1D}"/>
              </a:ext>
            </a:extLst>
          </p:cNvPr>
          <p:cNvSpPr>
            <a:spLocks noGrp="1"/>
          </p:cNvSpPr>
          <p:nvPr>
            <p:ph sz="quarter" idx="1"/>
          </p:nvPr>
        </p:nvSpPr>
        <p:spPr/>
        <p:txBody>
          <a:bodyPr>
            <a:normAutofit fontScale="92500" lnSpcReduction="20000"/>
          </a:bodyPr>
          <a:lstStyle/>
          <a:p>
            <a:r>
              <a:rPr lang="en-US" dirty="0"/>
              <a:t>The traditional IPO model, with banks operating as intermediaries and setting offering prices, has come under assault for two reasons:</a:t>
            </a:r>
          </a:p>
          <a:p>
            <a:pPr lvl="1"/>
            <a:r>
              <a:rPr lang="en-US" dirty="0"/>
              <a:t>Banking failures on the services (pricing &amp; selling0 that they offer in return for the fees.</a:t>
            </a:r>
          </a:p>
          <a:p>
            <a:pPr lvl="1"/>
            <a:r>
              <a:rPr lang="en-US" dirty="0"/>
              <a:t>Loss of the credibility effect of a banking guarantee, as bankers have fallen in public standing.</a:t>
            </a:r>
          </a:p>
          <a:p>
            <a:r>
              <a:rPr lang="en-US" dirty="0"/>
              <a:t>There have been two alternatives offered:</a:t>
            </a:r>
          </a:p>
          <a:p>
            <a:pPr lvl="1"/>
            <a:r>
              <a:rPr lang="en-US" dirty="0"/>
              <a:t>In a direct listing, the listing company lists its shares directly on the exchange, and let’s demand and supply set the price.</a:t>
            </a:r>
          </a:p>
          <a:p>
            <a:pPr lvl="1"/>
            <a:r>
              <a:rPr lang="en-US" dirty="0"/>
              <a:t>In a SPAC, a publicly traded entity collects money for a future (but unspecified) IPO, and uses the funds to buy out a private company (which now takes on the standing of the public company).</a:t>
            </a:r>
          </a:p>
          <a:p>
            <a:pPr lvl="1"/>
            <a:endParaRPr lang="en-US" dirty="0"/>
          </a:p>
        </p:txBody>
      </p:sp>
      <p:sp>
        <p:nvSpPr>
          <p:cNvPr id="4" name="Footer Placeholder 3">
            <a:extLst>
              <a:ext uri="{FF2B5EF4-FFF2-40B4-BE49-F238E27FC236}">
                <a16:creationId xmlns:a16="http://schemas.microsoft.com/office/drawing/2014/main" id="{33558F5D-15B4-504C-B45E-327E05EEA8AF}"/>
              </a:ext>
            </a:extLst>
          </p:cNvPr>
          <p:cNvSpPr>
            <a:spLocks noGrp="1"/>
          </p:cNvSpPr>
          <p:nvPr>
            <p:ph type="ftr" sz="quarter" idx="10"/>
          </p:nvPr>
        </p:nvSpPr>
        <p:spPr/>
        <p:txBody>
          <a:bodyPr/>
          <a:lstStyle/>
          <a:p>
            <a:pPr>
              <a:defRPr/>
            </a:pPr>
            <a:r>
              <a:rPr lang="en-US" dirty="0" err="1"/>
              <a:t>Aswath</a:t>
            </a:r>
            <a:r>
              <a:rPr lang="en-US" dirty="0"/>
              <a:t> Damodaran</a:t>
            </a:r>
          </a:p>
        </p:txBody>
      </p:sp>
      <p:sp>
        <p:nvSpPr>
          <p:cNvPr id="5" name="Slide Number Placeholder 4">
            <a:extLst>
              <a:ext uri="{FF2B5EF4-FFF2-40B4-BE49-F238E27FC236}">
                <a16:creationId xmlns:a16="http://schemas.microsoft.com/office/drawing/2014/main" id="{EF2D779E-2A9F-F44C-B007-B0AA12E91FF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170</a:t>
            </a:fld>
            <a:endParaRPr lang="en-US" altLang="en-US"/>
          </a:p>
        </p:txBody>
      </p:sp>
    </p:spTree>
    <p:extLst>
      <p:ext uri="{BB962C8B-B14F-4D97-AF65-F5344CB8AC3E}">
        <p14:creationId xmlns:p14="http://schemas.microsoft.com/office/powerpoint/2010/main" val="405925648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r>
              <a:rPr lang="en-US" altLang="en-US" sz="1800" dirty="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800" dirty="0">
                <a:ea typeface="ＭＳ Ｐゴシック" charset="-128"/>
              </a:rPr>
              <a:t>Stage 1: The nascent business, with a private owner, who is fully invested in that business.</a:t>
            </a:r>
          </a:p>
          <a:p>
            <a:pPr lvl="1" eaLnBrk="1" hangingPunct="1">
              <a:buNone/>
            </a:pPr>
            <a:r>
              <a:rPr lang="en-US" altLang="en-US" sz="1400" dirty="0">
                <a:ea typeface="ＭＳ Ｐゴシック" charset="-128"/>
              </a:rPr>
              <a:t>	Perceived Beta = 1/ 0.25 = 4</a:t>
            </a:r>
          </a:p>
          <a:p>
            <a:pPr lvl="1" eaLnBrk="1" hangingPunct="1">
              <a:buNone/>
            </a:pPr>
            <a:r>
              <a:rPr lang="en-US" altLang="en-US" sz="1400" dirty="0">
                <a:ea typeface="ＭＳ Ｐゴシック" charset="-128"/>
              </a:rPr>
              <a:t>	Cost of Equity = 4% + 4 (5% ) = 24%</a:t>
            </a:r>
          </a:p>
          <a:p>
            <a:pPr eaLnBrk="1" hangingPunct="1"/>
            <a:r>
              <a:rPr lang="en-US" altLang="en-US" sz="1800" dirty="0">
                <a:ea typeface="ＭＳ Ｐゴシック" charset="-128"/>
              </a:rPr>
              <a:t>Stage 2: Angel financing provided by specialized venture capitalist, who holds multiple investments, in high technology companies. (Correlation of portfolio with market is 0.5)</a:t>
            </a:r>
          </a:p>
          <a:p>
            <a:pPr lvl="1" eaLnBrk="1" hangingPunct="1">
              <a:buNone/>
            </a:pPr>
            <a:r>
              <a:rPr lang="en-US" altLang="en-US" sz="1400" dirty="0">
                <a:ea typeface="ＭＳ Ｐゴシック" charset="-128"/>
              </a:rPr>
              <a:t>	Perceived Beta = 1/0.5 = 2</a:t>
            </a:r>
          </a:p>
          <a:p>
            <a:pPr lvl="1" eaLnBrk="1" hangingPunct="1">
              <a:buNone/>
            </a:pPr>
            <a:r>
              <a:rPr lang="en-US" altLang="en-US" sz="1400" dirty="0">
                <a:ea typeface="ＭＳ Ｐゴシック" charset="-128"/>
              </a:rPr>
              <a:t>	Cost of Equity = 4% + 2 (5%) = 14%</a:t>
            </a:r>
          </a:p>
          <a:p>
            <a:pPr eaLnBrk="1" hangingPunct="1"/>
            <a:r>
              <a:rPr lang="en-US" altLang="en-US" sz="1800" dirty="0">
                <a:ea typeface="ＭＳ Ｐゴシック" charset="-128"/>
              </a:rPr>
              <a:t>Stage 3: Public offering, where investors are retail and institutional investors, with diversified portfolios:</a:t>
            </a:r>
          </a:p>
          <a:p>
            <a:pPr lvl="1" eaLnBrk="1" hangingPunct="1">
              <a:buNone/>
            </a:pPr>
            <a:r>
              <a:rPr lang="en-US" altLang="en-US" sz="1400" dirty="0">
                <a:ea typeface="ＭＳ Ｐゴシック" charset="-128"/>
              </a:rPr>
              <a:t>	Perceived Beta = 1</a:t>
            </a:r>
          </a:p>
          <a:p>
            <a:pPr lvl="1" eaLnBrk="1" hangingPunct="1">
              <a:buNone/>
            </a:pPr>
            <a:r>
              <a:rPr lang="en-US" altLang="en-US" sz="1400" dirty="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171</a:t>
            </a:fld>
            <a:endParaRPr lang="en-US" altLang="en-US" sz="1200">
              <a:solidFill>
                <a:srgbClr val="FFFFFF"/>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825259068"/>
              </p:ext>
            </p:extLst>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172</a:t>
            </a:fld>
            <a:endParaRPr lang="en-US" altLang="en-US" sz="1200">
              <a:solidFill>
                <a:srgbClr val="FFFFFF"/>
              </a:solidFill>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173</a:t>
            </a:fld>
            <a:endParaRPr lang="en-US" altLang="en-US" sz="1200">
              <a:solidFill>
                <a:srgbClr val="FFFFFF"/>
              </a:solidFil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The value of a private business will depend on the potential buyer.</a:t>
            </a:r>
          </a:p>
          <a:p>
            <a:pPr eaLnBrk="1" hangingPunct="1">
              <a:lnSpc>
                <a:spcPct val="80000"/>
              </a:lnSpc>
            </a:pPr>
            <a:r>
              <a:rPr lang="en-US" altLang="en-US" sz="2200" dirty="0">
                <a:ea typeface="ＭＳ Ｐゴシック" charset="-128"/>
              </a:rPr>
              <a:t>If you are the seller of a private business, you will maximize value, if you can sell to</a:t>
            </a:r>
          </a:p>
          <a:p>
            <a:pPr lvl="1" eaLnBrk="1" hangingPunct="1">
              <a:lnSpc>
                <a:spcPct val="80000"/>
              </a:lnSpc>
            </a:pPr>
            <a:r>
              <a:rPr lang="en-US" altLang="en-US" sz="1900" dirty="0">
                <a:ea typeface="ＭＳ Ｐゴシック" charset="-128"/>
              </a:rPr>
              <a:t>An investor who has </a:t>
            </a:r>
            <a:r>
              <a:rPr lang="en-US" altLang="en-US" sz="1900">
                <a:ea typeface="ＭＳ Ｐゴシック" charset="-128"/>
              </a:rPr>
              <a:t>a long-time horizon</a:t>
            </a:r>
            <a:endParaRPr lang="en-US" altLang="en-US" sz="1900" dirty="0">
              <a:ea typeface="ＭＳ Ｐゴシック" charset="-128"/>
            </a:endParaRPr>
          </a:p>
          <a:p>
            <a:pPr lvl="1" eaLnBrk="1" hangingPunct="1">
              <a:lnSpc>
                <a:spcPct val="80000"/>
              </a:lnSpc>
            </a:pPr>
            <a:r>
              <a:rPr lang="en-US" altLang="en-US" sz="1900" dirty="0">
                <a:ea typeface="ＭＳ Ｐゴシック" charset="-128"/>
              </a:rPr>
              <a:t>Who is well diversified (or whose investors are)</a:t>
            </a:r>
          </a:p>
          <a:p>
            <a:pPr lvl="1" eaLnBrk="1" hangingPunct="1">
              <a:lnSpc>
                <a:spcPct val="80000"/>
              </a:lnSpc>
            </a:pPr>
            <a:r>
              <a:rPr lang="en-US" altLang="en-US" sz="1900" dirty="0">
                <a:ea typeface="ＭＳ Ｐゴシック" charset="-128"/>
              </a:rPr>
              <a:t>And does not think too highly of you (as a person)</a:t>
            </a:r>
          </a:p>
          <a:p>
            <a:pPr eaLnBrk="1" hangingPunct="1">
              <a:lnSpc>
                <a:spcPct val="80000"/>
              </a:lnSpc>
            </a:pPr>
            <a:r>
              <a:rPr lang="en-US" altLang="en-US" sz="2200" dirty="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dirty="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174</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29498</TotalTime>
  <Pages>184</Pages>
  <Words>25711</Words>
  <Application>Microsoft Macintosh PowerPoint</Application>
  <PresentationFormat>On-screen Show (4:3)</PresentationFormat>
  <Paragraphs>2168</Paragraphs>
  <Slides>174</Slides>
  <Notes>165</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174</vt:i4>
      </vt:variant>
    </vt:vector>
  </HeadingPairs>
  <TitlesOfParts>
    <vt:vector size="190" baseType="lpstr">
      <vt:lpstr>Arial</vt:lpstr>
      <vt:lpstr>Calibri</vt:lpstr>
      <vt:lpstr>Cambria Math</vt:lpstr>
      <vt:lpstr>Helvetica</vt:lpstr>
      <vt:lpstr>Lucida Grande</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2023, unless you are in Japan..</vt:lpstr>
      <vt:lpstr>Analytical Tests</vt:lpstr>
      <vt:lpstr>A Simple Analytical device</vt:lpstr>
      <vt:lpstr>I . PE Ratios</vt:lpstr>
      <vt:lpstr>Using the Fundamental Model to Estimate PE For a High Growth Firm</vt:lpstr>
      <vt:lpstr>A Simple Example</vt:lpstr>
      <vt:lpstr>a. PE, Growth and Interest Rates</vt:lpstr>
      <vt:lpstr>b. PE and Risk: A Follow up Example</vt:lpstr>
      <vt:lpstr>c. PE and Growth Quality: Value Addition and Destruction</vt:lpstr>
      <vt:lpstr>Example 1: The Cheapest Markets at the start of 2023</vt:lpstr>
      <vt:lpstr>Example 2: Controlling for differences - An old Example with Emerging Markets: June 2000</vt:lpstr>
      <vt:lpstr>Regression Results</vt:lpstr>
      <vt:lpstr>Predicted PE Ratios</vt:lpstr>
      <vt:lpstr>Example 3: Even after 2022, US Stocks are expensive, just look at the PE ratio</vt:lpstr>
      <vt:lpstr>A Counter: No, they are cheap, relative to the alternatives..</vt:lpstr>
      <vt:lpstr>The Tie Breaker: E/P Ratios , T.Bond Rates and Term Structure</vt:lpstr>
      <vt:lpstr>Regression Results</vt:lpstr>
      <vt:lpstr>II. PEG Ratio</vt:lpstr>
      <vt:lpstr>PEG Ratios and Fundamentals</vt:lpstr>
      <vt:lpstr>A Simple Example</vt:lpstr>
      <vt:lpstr>a. PEG Ratios are risk-sensitive</vt:lpstr>
      <vt:lpstr>b. PEG Ratios are affected by the Quality of Growth</vt:lpstr>
      <vt:lpstr>c. PEG Ratios are not growth neutral…</vt:lpstr>
      <vt:lpstr>PEG Ratios and Fundamentals: Propositions</vt:lpstr>
      <vt:lpstr>III. Book Value Multiples</vt:lpstr>
      <vt:lpstr>Price to Book Ratio: Determinants</vt:lpstr>
      <vt:lpstr>Price Book Value Ratio: Stable Growth Firm Another Presentation</vt:lpstr>
      <vt:lpstr>Now changing to an Enterprise value multiple EV/ Book Capital</vt:lpstr>
      <vt:lpstr>IV. EV to EBITDA multiples</vt:lpstr>
      <vt:lpstr>EV to EBITDA - Determinants</vt:lpstr>
      <vt:lpstr>A Simple Example</vt:lpstr>
      <vt:lpstr>The Determinants of EV/EBITDA</vt:lpstr>
      <vt:lpstr>V. Revenue Multiples</vt:lpstr>
      <vt:lpstr>EV/Sales Ratio: Determinants</vt:lpstr>
      <vt:lpstr>The value of a brand name</vt:lpstr>
      <vt:lpstr>Valuing Brand Name</vt:lpstr>
      <vt:lpstr>The Determinants of Multiples…</vt:lpstr>
      <vt:lpstr>Application Tests</vt:lpstr>
      <vt:lpstr>The Sampling Choice</vt:lpstr>
      <vt:lpstr>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2022</vt:lpstr>
      <vt:lpstr>Example 5: Overlooked fundamentals? EV/EBITDA Multiple for Trucking Companies</vt:lpstr>
      <vt:lpstr>A Test on EBITDA</vt:lpstr>
      <vt:lpstr>Example 6: Pricing across time - PS Ratios Grocery Stores - US in January 2007</vt:lpstr>
      <vt:lpstr>The difference two years can make: Grocery Stores - US in January 2009</vt:lpstr>
      <vt:lpstr>Is this steady State? In 2010..</vt:lpstr>
      <vt:lpstr>There is a new kid in town: January 2015</vt:lpstr>
      <vt:lpstr>Example 7: Nothing’s working! Internet Stocks in early 2000..</vt:lpstr>
      <vt:lpstr>PS Ratios and Margins are not highly correlated</vt:lpstr>
      <vt:lpstr>Solution 1: Use proxies for survival and growth: Amazon in early 2000</vt:lpstr>
      <vt:lpstr>Solution 2: Use forward multiples Watch out for bumps in the road (Tesla in 2013)</vt:lpstr>
      <vt:lpstr>The Market sets the rules…</vt:lpstr>
      <vt:lpstr>An Example: Let the market tell you what matters.. Social media in October 2013</vt:lpstr>
      <vt:lpstr>Read the tea leaves: See what the market cares about</vt:lpstr>
      <vt:lpstr>Pricing across the entire market: Why not?</vt:lpstr>
      <vt:lpstr>PE Ratio versus the market PE versus Expected EPS Growth: January 2023</vt:lpstr>
      <vt:lpstr>PE Ratio: Standard Regression for US stocks - January 2023</vt:lpstr>
      <vt:lpstr>Problems with the regression methodology</vt:lpstr>
      <vt:lpstr>Statistically insignificant?</vt:lpstr>
      <vt:lpstr>The Negative Intercept Problem</vt:lpstr>
      <vt:lpstr>If a coefficient has the wrong sign: The Multicollinearity Problem</vt:lpstr>
      <vt:lpstr>Using the PE ratio regression</vt:lpstr>
      <vt:lpstr>The value of growth</vt:lpstr>
      <vt:lpstr>II. PEG Ratio versus the market PEG versus Growth</vt:lpstr>
      <vt:lpstr>PEG versus ln(Expected Growth)</vt:lpstr>
      <vt:lpstr>PEG Ratio Regression - US stocks January 2022</vt:lpstr>
      <vt:lpstr>I. PE ratio regressions across markets</vt:lpstr>
      <vt:lpstr>II. PEG ratio regressions across markets</vt:lpstr>
      <vt:lpstr>III. Price to Book Ratio: Fundamentals hold in every market</vt:lpstr>
      <vt:lpstr>IV. EV/EBITDA across markets</vt:lpstr>
      <vt:lpstr>V. EV/Sales Regressions across markets…</vt:lpstr>
      <vt:lpstr>VI. EV/Invested Capital</vt:lpstr>
      <vt:lpstr>The Pricing Game: Choices</vt:lpstr>
      <vt:lpstr>Relative Valuation: Some closing propositions</vt:lpstr>
      <vt:lpstr>Reviewing: The Four Steps to Understanding Multiples</vt:lpstr>
      <vt:lpstr>A Detour: Asset Based Valuation</vt:lpstr>
      <vt:lpstr>What is asset-based valuation?</vt:lpstr>
      <vt:lpstr>Why would you do asset-based valuation?</vt:lpstr>
      <vt:lpstr>How do you do asset-based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Alternatives to IPOs</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383</cp:revision>
  <cp:lastPrinted>2021-04-14T21:27:49Z</cp:lastPrinted>
  <dcterms:created xsi:type="dcterms:W3CDTF">1998-01-08T15:09:51Z</dcterms:created>
  <dcterms:modified xsi:type="dcterms:W3CDTF">2023-02-05T19:46:30Z</dcterms:modified>
</cp:coreProperties>
</file>