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179"/>
  </p:notesMasterIdLst>
  <p:handoutMasterIdLst>
    <p:handoutMasterId r:id="rId180"/>
  </p:handoutMasterIdLst>
  <p:sldIdLst>
    <p:sldId id="543" r:id="rId2"/>
    <p:sldId id="748" r:id="rId3"/>
    <p:sldId id="749" r:id="rId4"/>
    <p:sldId id="803" r:id="rId5"/>
    <p:sldId id="751" r:id="rId6"/>
    <p:sldId id="804" r:id="rId7"/>
    <p:sldId id="752" r:id="rId8"/>
    <p:sldId id="753" r:id="rId9"/>
    <p:sldId id="754" r:id="rId10"/>
    <p:sldId id="860" r:id="rId11"/>
    <p:sldId id="755" r:id="rId12"/>
    <p:sldId id="886" r:id="rId13"/>
    <p:sldId id="756" r:id="rId14"/>
    <p:sldId id="757" r:id="rId15"/>
    <p:sldId id="758" r:id="rId16"/>
    <p:sldId id="897" r:id="rId17"/>
    <p:sldId id="843" r:id="rId18"/>
    <p:sldId id="760" r:id="rId19"/>
    <p:sldId id="898" r:id="rId20"/>
    <p:sldId id="805" r:id="rId21"/>
    <p:sldId id="881" r:id="rId22"/>
    <p:sldId id="763" r:id="rId23"/>
    <p:sldId id="764" r:id="rId24"/>
    <p:sldId id="765" r:id="rId25"/>
    <p:sldId id="766" r:id="rId26"/>
    <p:sldId id="767" r:id="rId27"/>
    <p:sldId id="930" r:id="rId28"/>
    <p:sldId id="929" r:id="rId29"/>
    <p:sldId id="807" r:id="rId30"/>
    <p:sldId id="808" r:id="rId31"/>
    <p:sldId id="809" r:id="rId32"/>
    <p:sldId id="884" r:id="rId33"/>
    <p:sldId id="925" r:id="rId34"/>
    <p:sldId id="812" r:id="rId35"/>
    <p:sldId id="813" r:id="rId36"/>
    <p:sldId id="817" r:id="rId37"/>
    <p:sldId id="818" r:id="rId38"/>
    <p:sldId id="819" r:id="rId39"/>
    <p:sldId id="820" r:id="rId40"/>
    <p:sldId id="821" r:id="rId41"/>
    <p:sldId id="822" r:id="rId42"/>
    <p:sldId id="823" r:id="rId43"/>
    <p:sldId id="289" r:id="rId44"/>
    <p:sldId id="814" r:id="rId45"/>
    <p:sldId id="815" r:id="rId46"/>
    <p:sldId id="848" r:id="rId47"/>
    <p:sldId id="932" r:id="rId48"/>
    <p:sldId id="836" r:id="rId49"/>
    <p:sldId id="838" r:id="rId50"/>
    <p:sldId id="840" r:id="rId51"/>
    <p:sldId id="288" r:id="rId52"/>
    <p:sldId id="849" r:id="rId53"/>
    <p:sldId id="853" r:id="rId54"/>
    <p:sldId id="854" r:id="rId55"/>
    <p:sldId id="772" r:id="rId56"/>
    <p:sldId id="773" r:id="rId57"/>
    <p:sldId id="824" r:id="rId58"/>
    <p:sldId id="825" r:id="rId59"/>
    <p:sldId id="906" r:id="rId60"/>
    <p:sldId id="907" r:id="rId61"/>
    <p:sldId id="908" r:id="rId62"/>
    <p:sldId id="909" r:id="rId63"/>
    <p:sldId id="910" r:id="rId64"/>
    <p:sldId id="911" r:id="rId65"/>
    <p:sldId id="912" r:id="rId66"/>
    <p:sldId id="913" r:id="rId67"/>
    <p:sldId id="914" r:id="rId68"/>
    <p:sldId id="916" r:id="rId69"/>
    <p:sldId id="917" r:id="rId70"/>
    <p:sldId id="918" r:id="rId71"/>
    <p:sldId id="919" r:id="rId72"/>
    <p:sldId id="931" r:id="rId73"/>
    <p:sldId id="782" r:id="rId74"/>
    <p:sldId id="783" r:id="rId75"/>
    <p:sldId id="784" r:id="rId76"/>
    <p:sldId id="785" r:id="rId77"/>
    <p:sldId id="786" r:id="rId78"/>
    <p:sldId id="894" r:id="rId79"/>
    <p:sldId id="788" r:id="rId80"/>
    <p:sldId id="789" r:id="rId81"/>
    <p:sldId id="790" r:id="rId82"/>
    <p:sldId id="791" r:id="rId83"/>
    <p:sldId id="290" r:id="rId84"/>
    <p:sldId id="278" r:id="rId85"/>
    <p:sldId id="279" r:id="rId86"/>
    <p:sldId id="792" r:id="rId87"/>
    <p:sldId id="282" r:id="rId88"/>
    <p:sldId id="285" r:id="rId89"/>
    <p:sldId id="828" r:id="rId90"/>
    <p:sldId id="923" r:id="rId91"/>
    <p:sldId id="903" r:id="rId92"/>
    <p:sldId id="829" r:id="rId93"/>
    <p:sldId id="830" r:id="rId94"/>
    <p:sldId id="795" r:id="rId95"/>
    <p:sldId id="831" r:id="rId96"/>
    <p:sldId id="833" r:id="rId97"/>
    <p:sldId id="834" r:id="rId98"/>
    <p:sldId id="900" r:id="rId99"/>
    <p:sldId id="927" r:id="rId100"/>
    <p:sldId id="796" r:id="rId101"/>
    <p:sldId id="842" r:id="rId102"/>
    <p:sldId id="855" r:id="rId103"/>
    <p:sldId id="924" r:id="rId104"/>
    <p:sldId id="905" r:id="rId105"/>
    <p:sldId id="797" r:id="rId106"/>
    <p:sldId id="802" r:id="rId107"/>
    <p:sldId id="864" r:id="rId108"/>
    <p:sldId id="865" r:id="rId109"/>
    <p:sldId id="866" r:id="rId110"/>
    <p:sldId id="867" r:id="rId111"/>
    <p:sldId id="869" r:id="rId112"/>
    <p:sldId id="868" r:id="rId113"/>
    <p:sldId id="870" r:id="rId114"/>
    <p:sldId id="871" r:id="rId115"/>
    <p:sldId id="872" r:id="rId116"/>
    <p:sldId id="880" r:id="rId117"/>
    <p:sldId id="878" r:id="rId118"/>
    <p:sldId id="879" r:id="rId119"/>
    <p:sldId id="873" r:id="rId120"/>
    <p:sldId id="874" r:id="rId121"/>
    <p:sldId id="875" r:id="rId122"/>
    <p:sldId id="876" r:id="rId123"/>
    <p:sldId id="877" r:id="rId124"/>
    <p:sldId id="920" r:id="rId125"/>
    <p:sldId id="921" r:id="rId126"/>
    <p:sldId id="922" r:id="rId127"/>
    <p:sldId id="701" r:id="rId128"/>
    <p:sldId id="702" r:id="rId129"/>
    <p:sldId id="703" r:id="rId130"/>
    <p:sldId id="704" r:id="rId131"/>
    <p:sldId id="705" r:id="rId132"/>
    <p:sldId id="706" r:id="rId133"/>
    <p:sldId id="707" r:id="rId134"/>
    <p:sldId id="708" r:id="rId135"/>
    <p:sldId id="709" r:id="rId136"/>
    <p:sldId id="710" r:id="rId137"/>
    <p:sldId id="711" r:id="rId138"/>
    <p:sldId id="712" r:id="rId139"/>
    <p:sldId id="713" r:id="rId140"/>
    <p:sldId id="714" r:id="rId141"/>
    <p:sldId id="715" r:id="rId142"/>
    <p:sldId id="716" r:id="rId143"/>
    <p:sldId id="717" r:id="rId144"/>
    <p:sldId id="718" r:id="rId145"/>
    <p:sldId id="719" r:id="rId146"/>
    <p:sldId id="720" r:id="rId147"/>
    <p:sldId id="721" r:id="rId148"/>
    <p:sldId id="722" r:id="rId149"/>
    <p:sldId id="723" r:id="rId150"/>
    <p:sldId id="724" r:id="rId151"/>
    <p:sldId id="725" r:id="rId152"/>
    <p:sldId id="726" r:id="rId153"/>
    <p:sldId id="727" r:id="rId154"/>
    <p:sldId id="728" r:id="rId155"/>
    <p:sldId id="729" r:id="rId156"/>
    <p:sldId id="730" r:id="rId157"/>
    <p:sldId id="731" r:id="rId158"/>
    <p:sldId id="732" r:id="rId159"/>
    <p:sldId id="733" r:id="rId160"/>
    <p:sldId id="734" r:id="rId161"/>
    <p:sldId id="735" r:id="rId162"/>
    <p:sldId id="736" r:id="rId163"/>
    <p:sldId id="737" r:id="rId164"/>
    <p:sldId id="882" r:id="rId165"/>
    <p:sldId id="738" r:id="rId166"/>
    <p:sldId id="883" r:id="rId167"/>
    <p:sldId id="739" r:id="rId168"/>
    <p:sldId id="740" r:id="rId169"/>
    <p:sldId id="741" r:id="rId170"/>
    <p:sldId id="936" r:id="rId171"/>
    <p:sldId id="934" r:id="rId172"/>
    <p:sldId id="928" r:id="rId173"/>
    <p:sldId id="933" r:id="rId174"/>
    <p:sldId id="742" r:id="rId175"/>
    <p:sldId id="743" r:id="rId176"/>
    <p:sldId id="885" r:id="rId177"/>
    <p:sldId id="744" r:id="rId178"/>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p:restoredTop sz="91340"/>
  </p:normalViewPr>
  <p:slideViewPr>
    <p:cSldViewPr>
      <p:cViewPr varScale="1">
        <p:scale>
          <a:sx n="152" d="100"/>
          <a:sy n="152" d="100"/>
        </p:scale>
        <p:origin x="944" y="176"/>
      </p:cViewPr>
      <p:guideLst>
        <p:guide orient="horz" pos="2160"/>
        <p:guide pos="2880"/>
      </p:guideLst>
    </p:cSldViewPr>
  </p:slideViewPr>
  <p:outlineViewPr>
    <p:cViewPr>
      <p:scale>
        <a:sx n="33" d="100"/>
        <a:sy n="33" d="100"/>
      </p:scale>
      <p:origin x="0" y="-93232"/>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viewProps" Target="view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handoutMaster" Target="handoutMasters/handout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Much of what passes for</a:t>
            </a:r>
            <a:r>
              <a:rPr lang="en-US" altLang="en-US" baseline="0" dirty="0">
                <a:latin typeface="Times" charset="0"/>
                <a:ea typeface="ＭＳ Ｐゴシック" charset="-128"/>
              </a:rPr>
              <a:t> valuation on Wall Street is really pricing.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Four things to note…</a:t>
            </a:r>
          </a:p>
          <a:p>
            <a:pPr marL="228600" indent="-228600">
              <a:buFontTx/>
              <a:buAutoNum type="arabicPeriod"/>
            </a:pPr>
            <a:r>
              <a:rPr lang="en-US" altLang="en-US" dirty="0">
                <a:latin typeface="Times" charset="0"/>
                <a:ea typeface="ＭＳ Ｐゴシック" charset="-128"/>
              </a:rPr>
              <a:t>Notice the number of firms that we have lost in the sample as we compute PE ratios.</a:t>
            </a:r>
          </a:p>
          <a:p>
            <a:pPr marL="228600" indent="-228600">
              <a:buFontTx/>
              <a:buAutoNum type="arabicPeriod"/>
            </a:pPr>
            <a:r>
              <a:rPr lang="en-US" altLang="en-US" dirty="0">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dirty="0">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dirty="0">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dirty="0">
                <a:latin typeface="Times" charset="0"/>
                <a:ea typeface="ＭＳ Ｐゴシック" charset="0"/>
                <a:cs typeface="ＭＳ Ｐゴシック" charset="0"/>
              </a:rPr>
              <a:t>This compares the percentages of firms in each market that trade in each PE ratio class…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Having</a:t>
            </a:r>
            <a:r>
              <a:rPr lang="en-US" baseline="0" dirty="0">
                <a:latin typeface="Times" charset="0"/>
                <a:ea typeface="ＭＳ Ｐゴシック" charset="0"/>
                <a:cs typeface="ＭＳ Ｐゴシック" charset="0"/>
              </a:rPr>
              <a:t> absolute values as cut offs for cheap and expensive across markets will get you into trouble because what is cheap in one market may not be cheap in another. One more reason to let the data determine what is cheap and what is expense.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Starting with a basic DCF model</a:t>
            </a:r>
            <a:r>
              <a:rPr lang="en-US" baseline="0" dirty="0"/>
              <a:t> (equity DCF for an equity multiple &amp; firm DCF for a firm multiple), you can come up with intrinsic value equations for the multiples. Why bother? Because you can then ask the right questions or control for the right variables when using multiples.</a:t>
            </a:r>
            <a:endParaRPr lang="en-US" dirty="0"/>
          </a:p>
        </p:txBody>
      </p:sp>
    </p:spTree>
    <p:extLst>
      <p:ext uri="{BB962C8B-B14F-4D97-AF65-F5344CB8AC3E}">
        <p14:creationId xmlns:p14="http://schemas.microsoft.com/office/powerpoint/2010/main" val="187372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growth, which 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 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dirty="0">
                <a:latin typeface="Times" charset="0"/>
                <a:ea typeface="ＭＳ Ｐゴシック" charset="-128"/>
              </a:rPr>
              <a:t>s price and PE ratio will be most sensitive to earnings surprises when interest rates are low than when they are high.</a:t>
            </a:r>
          </a:p>
          <a:p>
            <a:r>
              <a:rPr lang="en-US" altLang="en-US" dirty="0">
                <a:latin typeface="Times" charset="0"/>
                <a:ea typeface="ＭＳ Ｐゴシック" charset="-128"/>
              </a:rPr>
              <a:t>On the other dynamic, as interest rates go up, the PE ratios for all stocks will decrease, but they will fall more for high growth firms than for low growth firms, for the same present value reason.</a:t>
            </a:r>
          </a:p>
        </p:txBody>
      </p:sp>
    </p:spTree>
    <p:extLst>
      <p:ext uri="{BB962C8B-B14F-4D97-AF65-F5344CB8AC3E}">
        <p14:creationId xmlns:p14="http://schemas.microsoft.com/office/powerpoint/2010/main" val="119948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Holding all else constant, increasing</a:t>
            </a:r>
            <a:r>
              <a:rPr lang="en-US" altLang="en-US" baseline="0" dirty="0">
                <a:latin typeface="Times" charset="0"/>
                <a:ea typeface="ＭＳ Ｐゴシック" charset="-128"/>
              </a:rPr>
              <a:t> risk will lower PE for any given growth rate. It also implies that high growth firms will reach a stage in their growth when they will find that it is more beneficial to them to reduce risk than go for higher growth.</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While many investors consider growth to be good, and assume that PE ratios increase with the growth rate, that is not true. If a firm grows by consistently earning a ROE which is less than the cost of equity, its PE ratios will decrease with growth. Thus, it is not just growth that determines PE, but the quality of that growth.</a:t>
            </a:r>
          </a:p>
        </p:txBody>
      </p:sp>
    </p:spTree>
    <p:extLst>
      <p:ext uri="{BB962C8B-B14F-4D97-AF65-F5344CB8AC3E}">
        <p14:creationId xmlns:p14="http://schemas.microsoft.com/office/powerpoint/2010/main" val="2906639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r>
              <a:rPr lang="en-US" altLang="en-US" dirty="0">
                <a:latin typeface="Times" charset="0"/>
                <a:ea typeface="ＭＳ Ｐゴシック" charset="-128"/>
              </a:rPr>
              <a:t>The graph of PE ratios for the S&amp;P 500 show an increasing PE ratio in the 1980s and 1990s, a dip in the first few years thereafter, before rising again for the last decade. For most of the decade, we have been told that stocks are expensive because they are trading at higher values than their historic norms. </a:t>
            </a:r>
            <a:r>
              <a:rPr lang="en-US" altLang="en-US" dirty="0">
                <a:ea typeface="ＭＳ Ｐゴシック" charset="-128"/>
              </a:rPr>
              <a:t>A market strategist argues that stocks are expensive  because the PE ratio in 2020 is high relative to the average PE ratio across time. Do you agree?</a:t>
            </a:r>
          </a:p>
          <a:p>
            <a:pPr marL="822325" lvl="1" indent="-457200" eaLnBrk="1" hangingPunct="1">
              <a:buFont typeface="Calibri" charset="0"/>
              <a:buAutoNum type="alphaLcPeriod"/>
            </a:pPr>
            <a:r>
              <a:rPr lang="en-US" altLang="en-US" dirty="0">
                <a:ea typeface="ＭＳ Ｐゴシック" charset="-128"/>
              </a:rPr>
              <a:t>Yes </a:t>
            </a:r>
          </a:p>
          <a:p>
            <a:pPr marL="822325" lvl="1" indent="-457200" eaLnBrk="1" hangingPunct="1">
              <a:buFont typeface="Calibri" charset="0"/>
              <a:buAutoNum type="alphaLcPeriod"/>
            </a:pPr>
            <a:r>
              <a:rPr lang="en-US" altLang="en-US" dirty="0">
                <a:ea typeface="ＭＳ Ｐゴシック" charset="-128"/>
              </a:rPr>
              <a:t>No</a:t>
            </a:r>
          </a:p>
          <a:p>
            <a:pPr lvl="1" eaLnBrk="1" hangingPunct="1"/>
            <a:r>
              <a:rPr lang="en-US" altLang="en-US" dirty="0">
                <a:ea typeface="ＭＳ Ｐゴシック" charset="-128"/>
              </a:rPr>
              <a:t>If you do not agree, what factors might explain the higher PE ratio today?</a:t>
            </a:r>
          </a:p>
          <a:p>
            <a:pPr lvl="1" eaLnBrk="1" hangingPunct="1"/>
            <a:r>
              <a:rPr lang="en-US" altLang="en-US" dirty="0">
                <a:ea typeface="ＭＳ Ｐゴシック" charset="-128"/>
              </a:rPr>
              <a:t>Would you respond differently if the market strategist has a Nobel Prize in Economics?</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It is true that PE ratios are high, relative to history, but if you don’t invest in stocks, you presumably would invest in bonds at the </a:t>
            </a:r>
            <a:r>
              <a:rPr lang="en-US" dirty="0" err="1"/>
              <a:t>T.Bond</a:t>
            </a:r>
            <a:r>
              <a:rPr lang="en-US" dirty="0"/>
              <a:t> rate. Inverting the </a:t>
            </a:r>
            <a:r>
              <a:rPr lang="en-US" dirty="0" err="1"/>
              <a:t>T.Bond</a:t>
            </a:r>
            <a:r>
              <a:rPr lang="en-US" dirty="0"/>
              <a:t> rate gives you a PE for </a:t>
            </a:r>
            <a:r>
              <a:rPr lang="en-US" dirty="0" err="1"/>
              <a:t>T.Bonds</a:t>
            </a:r>
            <a:r>
              <a:rPr lang="en-US" dirty="0"/>
              <a:t>, and on that comparison, stocks look cheaper than they ever have in history.</a:t>
            </a:r>
          </a:p>
        </p:txBody>
      </p:sp>
    </p:spTree>
    <p:extLst>
      <p:ext uri="{BB962C8B-B14F-4D97-AF65-F5344CB8AC3E}">
        <p14:creationId xmlns:p14="http://schemas.microsoft.com/office/powerpoint/2010/main" val="151194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0.52%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0.17%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Summarizing</a:t>
            </a:r>
            <a:r>
              <a:rPr lang="mr-IN" altLang="en-US" baseline="0" dirty="0">
                <a:latin typeface="Times" charset="0"/>
                <a:ea typeface="ＭＳ Ｐゴシック" charset="-128"/>
              </a:rPr>
              <a:t>…</a:t>
            </a:r>
            <a:r>
              <a:rPr lang="en-US" altLang="en-US" baseline="0" dirty="0">
                <a:latin typeface="Times" charset="0"/>
                <a:ea typeface="ＭＳ Ｐゴシック" charset="-128"/>
              </a:rPr>
              <a:t> the drivers of equity and enterprise value multiples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083200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485232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1891364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229089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21367778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663505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1551356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984880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1999694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886200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8171893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5562588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charset="0"/>
                <a:ea typeface="ＭＳ Ｐゴシック" charset="-128"/>
              </a:rPr>
              <a:t>The PBV/ROE scatter plot is a blunt instrument. The stocks that look over valued are among the best performers in the market. Buybacks have devastated book values for many, affecting both price to book and return on equity.</a:t>
            </a:r>
          </a:p>
          <a:p>
            <a:endParaRPr lang="en-US" dirty="0"/>
          </a:p>
        </p:txBody>
      </p:sp>
    </p:spTree>
    <p:extLst>
      <p:ext uri="{BB962C8B-B14F-4D97-AF65-F5344CB8AC3E}">
        <p14:creationId xmlns:p14="http://schemas.microsoft.com/office/powerpoint/2010/main" val="7997410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2015, Whole Foods was an</a:t>
            </a:r>
            <a:r>
              <a:rPr lang="en-US" baseline="0" dirty="0"/>
              <a:t> older firm that analysts understood. There is, however, a new player in the game in the form of Sprouts, an organic, upscale chain based on the West Coast. Is this the new Whole Foods?</a:t>
            </a:r>
            <a:endParaRPr lang="en-US" dirty="0"/>
          </a:p>
        </p:txBody>
      </p:sp>
    </p:spTree>
    <p:extLst>
      <p:ext uri="{BB962C8B-B14F-4D97-AF65-F5344CB8AC3E}">
        <p14:creationId xmlns:p14="http://schemas.microsoft.com/office/powerpoint/2010/main" val="8156817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18176656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75141534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Three problems with the regression. Each is fixable to some degree or the other.</a:t>
            </a:r>
          </a:p>
          <a:p>
            <a:pPr marL="228600" indent="-228600">
              <a:buFontTx/>
              <a:buAutoNum type="alphaLcPeriod"/>
            </a:pPr>
            <a:r>
              <a:rPr lang="en-US" altLang="en-US" dirty="0">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dirty="0">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dirty="0">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1. You may be tempted to throw in every variable into a regression, that you intuitively think should explain a multiple. While that me be a good starting point, leaving variables in the regression that are not statistically significant will make your predictions worse, not better. There is also the chance that nothing that you try is significant, in which case you should move on and consider this a red flag on pricing run amok in the sector.</a:t>
            </a:r>
          </a:p>
          <a:p>
            <a:r>
              <a:rPr lang="en-US" dirty="0"/>
              <a:t>2. If you have a small sample, overloading your regression may yield great looking R-squared, but your regressions are fatally flawed. As a general rule, you can add one additional independent variable for every 10-15 additional sample observations. With a sample of 20, stick with one and at the most two variables. With 50, you can have 3 and perhaps 4 variables.</a:t>
            </a:r>
          </a:p>
        </p:txBody>
      </p:sp>
    </p:spTree>
    <p:extLst>
      <p:ext uri="{BB962C8B-B14F-4D97-AF65-F5344CB8AC3E}">
        <p14:creationId xmlns:p14="http://schemas.microsoft.com/office/powerpoint/2010/main" val="17022675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 negative intercept is not a statistical problem but the</a:t>
            </a:r>
            <a:r>
              <a:rPr lang="en-US" baseline="0" dirty="0"/>
              <a:t> resulting regression can yield negative predicted values for multiples and that can be a problem (especially if the intercept is a big negative number). In those cases, rerunning the regression without an intercept can yield more useable regressions.</a:t>
            </a:r>
            <a:endParaRPr lang="en-US" dirty="0"/>
          </a:p>
        </p:txBody>
      </p:sp>
    </p:spTree>
    <p:extLst>
      <p:ext uri="{BB962C8B-B14F-4D97-AF65-F5344CB8AC3E}">
        <p14:creationId xmlns:p14="http://schemas.microsoft.com/office/powerpoint/2010/main" val="9251277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The “</a:t>
            </a:r>
            <a:r>
              <a:rPr lang="en-US" altLang="ja-JP" dirty="0">
                <a:latin typeface="Times" charset="0"/>
                <a:ea typeface="ＭＳ Ｐゴシック" charset="-128"/>
              </a:rPr>
              <a:t>multicollinearity</a:t>
            </a:r>
            <a:r>
              <a:rPr lang="en-US" altLang="en-US" dirty="0">
                <a:latin typeface="Times" charset="0"/>
                <a:ea typeface="ＭＳ Ｐゴシック" charset="-128"/>
              </a:rPr>
              <a:t>”</a:t>
            </a:r>
            <a:r>
              <a:rPr lang="en-US" altLang="ja-JP" dirty="0">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84, we get</a:t>
            </a:r>
          </a:p>
          <a:p>
            <a:pPr marL="640080" marR="0" lvl="1" indent="-274320" algn="l" defTabSz="914400" rtl="0" eaLnBrk="1" fontAlgn="auto" latinLnBrk="0" hangingPunct="1">
              <a:lnSpc>
                <a:spcPct val="100000"/>
              </a:lnSpc>
              <a:spcBef>
                <a:spcPct val="30000"/>
              </a:spcBef>
              <a:spcAft>
                <a:spcPts val="0"/>
              </a:spcAft>
              <a:buClrTx/>
              <a:buSzTx/>
              <a:buFont typeface="Wingdings 2"/>
              <a:buChar char=""/>
              <a:tabLst/>
              <a:defRPr/>
            </a:pPr>
            <a:r>
              <a:rPr lang="en-US" altLang="en-US" dirty="0">
                <a:latin typeface="Times" charset="0"/>
                <a:ea typeface="ＭＳ Ｐゴシック" charset="-128"/>
              </a:rPr>
              <a:t>Predicted PE for Disney </a:t>
            </a:r>
            <a:r>
              <a:rPr lang="en-US" sz="800" kern="1200" dirty="0">
                <a:solidFill>
                  <a:schemeClr val="tx1"/>
                </a:solidFill>
                <a:latin typeface="Times" pitchFamily="-65" charset="0"/>
                <a:ea typeface="ＭＳ Ｐゴシック" pitchFamily="-65" charset="-128"/>
                <a:cs typeface="+mn-cs"/>
              </a:rPr>
              <a:t>= = 33.33 – 7.11 (0.9)  + 0.075(20) + 0.494 (15) = 35.84</a:t>
            </a:r>
          </a:p>
          <a:p>
            <a:pPr marL="640080" lvl="1" indent="-274320" eaLnBrk="1" fontAlgn="auto" hangingPunct="1">
              <a:spcAft>
                <a:spcPts val="0"/>
              </a:spcAft>
              <a:buFont typeface="Wingdings 2"/>
              <a:buChar char=""/>
              <a:defRPr/>
            </a:pPr>
            <a:r>
              <a:rPr lang="en-US" altLang="en-US" dirty="0">
                <a:latin typeface="Times" charset="0"/>
                <a:ea typeface="ＭＳ Ｐゴシック" charset="-128"/>
              </a:rPr>
              <a:t>At 38 times earnings, Disney is </a:t>
            </a:r>
            <a:r>
              <a:rPr lang="en-US" altLang="en-US" baseline="0" dirty="0">
                <a:latin typeface="Times" charset="0"/>
                <a:ea typeface="ＭＳ Ｐゴシック" charset="-128"/>
              </a:rPr>
              <a:t>over </a:t>
            </a:r>
            <a:r>
              <a:rPr lang="en-US" altLang="en-US" dirty="0">
                <a:latin typeface="Times" charset="0"/>
                <a:ea typeface="ＭＳ Ｐゴシック" charset="-128"/>
              </a:rPr>
              <a:t>priced, given how the market is pricing other stocks and Disney</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20</a:t>
            </a:r>
            <a:r>
              <a:rPr lang="en-US" altLang="ja-JP" baseline="0" dirty="0">
                <a:latin typeface="Times" charset="0"/>
                <a:ea typeface="ＭＳ Ｐゴシック" charset="-128"/>
              </a:rPr>
              <a:t> -33 times earnings.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dirty="0">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a:p>
            <a:r>
              <a:rPr lang="en-US" altLang="en-US" dirty="0">
                <a:latin typeface="Times" charset="0"/>
                <a:ea typeface="ＭＳ Ｐゴシック" charset="-128"/>
              </a:rPr>
              <a:t>One of the interesting features of 2022 was the dramatic drop off in the explanatory power of growth. One reason, I think, is that coming out of COVID, expected growth lost its value as a dividing line between growth and mature companies, since many companies that were damaged by COVID, even though they were mature, were reporting sky high growth rates due to the COVID recovery.</a:t>
            </a:r>
          </a:p>
        </p:txBody>
      </p:sp>
    </p:spTree>
    <p:extLst>
      <p:ext uri="{BB962C8B-B14F-4D97-AF65-F5344CB8AC3E}">
        <p14:creationId xmlns:p14="http://schemas.microsoft.com/office/powerpoint/2010/main" val="8107361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Replaced growth with ln(growth) in this regression.</a:t>
            </a:r>
          </a:p>
        </p:txBody>
      </p:sp>
    </p:spTree>
    <p:extLst>
      <p:ext uri="{BB962C8B-B14F-4D97-AF65-F5344CB8AC3E}">
        <p14:creationId xmlns:p14="http://schemas.microsoft.com/office/powerpoint/2010/main" val="33984071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Like price to book, but at the enterprise value level.</a:t>
            </a:r>
          </a:p>
        </p:txBody>
      </p:sp>
    </p:spTree>
    <p:extLst>
      <p:ext uri="{BB962C8B-B14F-4D97-AF65-F5344CB8AC3E}">
        <p14:creationId xmlns:p14="http://schemas.microsoft.com/office/powerpoint/2010/main" val="20033195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7360780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Pricing is not valuation.</a:t>
            </a:r>
          </a:p>
        </p:txBody>
      </p:sp>
    </p:spTree>
    <p:extLst>
      <p:ext uri="{BB962C8B-B14F-4D97-AF65-F5344CB8AC3E}">
        <p14:creationId xmlns:p14="http://schemas.microsoft.com/office/powerpoint/2010/main" val="8167534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923665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24168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With the total beta and liquidity effect removed, the value of equity in this business is almost $ 1 million higher.</a:t>
            </a:r>
          </a:p>
          <a:p>
            <a:pPr>
              <a:defRPr/>
            </a:pPr>
            <a:r>
              <a:rPr lang="en-US" dirty="0"/>
              <a:t>Lessons if you own a private business</a:t>
            </a:r>
          </a:p>
          <a:p>
            <a:pPr marL="228600" indent="-228600">
              <a:buFontTx/>
              <a:buAutoNum type="alphaLcPeriod"/>
              <a:defRPr/>
            </a:pPr>
            <a:r>
              <a:rPr lang="en-US" dirty="0"/>
              <a:t>See if you can find a public buyer interested in your company</a:t>
            </a:r>
          </a:p>
          <a:p>
            <a:pPr marL="228600" indent="-228600">
              <a:buFontTx/>
              <a:buAutoNum type="alphaLcPeriod"/>
              <a:defRPr/>
            </a:pPr>
            <a:r>
              <a:rPr lang="en-US" dirty="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As bankers have fallen in their standing, alternatives are opening up. The biggest limitation of a direct listing is not that there is not enough curating of companies (bankers don’t do a good job on that anyway, and these companies have to file prospectuses that have the same information) but that the proceeds on the offering day cannot be held by the company but used instead by owners to cash out. You can always follow up going public with a seasoned equity issuance, but it is more work. With a SPAC, not only are you trusting the SPAC to find the right company and negotiate the right price for you, but you are giving up a hefty slice of the money you invest to the SPAC promoter.</a:t>
            </a:r>
          </a:p>
        </p:txBody>
      </p:sp>
    </p:spTree>
    <p:extLst>
      <p:ext uri="{BB962C8B-B14F-4D97-AF65-F5344CB8AC3E}">
        <p14:creationId xmlns:p14="http://schemas.microsoft.com/office/powerpoint/2010/main" val="288322795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Private</a:t>
            </a:r>
            <a:r>
              <a:rPr lang="en-US" baseline="0" dirty="0"/>
              <a:t> business valuations can vary depending on the end game for the business. If you see the end game as it becoming a public company, you will attach a higher value to the private business than if that exit strategy does not exist. Put simply, healthy public markets beget healthy private ones.</a:t>
            </a:r>
            <a:endParaRPr lang="en-US" dirty="0"/>
          </a:p>
        </p:txBody>
      </p:sp>
    </p:spTree>
    <p:extLst>
      <p:ext uri="{BB962C8B-B14F-4D97-AF65-F5344CB8AC3E}">
        <p14:creationId xmlns:p14="http://schemas.microsoft.com/office/powerpoint/2010/main" val="102568853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C68E4884-D436-0D47-8D20-6A3894B3F731}" type="slidenum">
              <a:rPr lang="en-US" altLang="en-US"/>
              <a:pPr/>
              <a:t>‹#›</a:t>
            </a:fld>
            <a:endParaRPr lang="en-US" altLang="en-US"/>
          </a:p>
        </p:txBody>
      </p:sp>
    </p:spTree>
    <p:extLst>
      <p:ext uri="{BB962C8B-B14F-4D97-AF65-F5344CB8AC3E}">
        <p14:creationId xmlns:p14="http://schemas.microsoft.com/office/powerpoint/2010/main" val="20849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1A48FF1-FF6F-9C4F-AD07-D0B6D68EA5A8}"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ECDABEAC-88DA-8244-A2D0-013D294A42A5}" type="slidenum">
              <a:rPr lang="en-US" altLang="en-US"/>
              <a:pPr/>
              <a:t>‹#›</a:t>
            </a:fld>
            <a:endParaRPr lang="en-US" altLang="en-US"/>
          </a:p>
        </p:txBody>
      </p:sp>
    </p:spTree>
    <p:extLst>
      <p:ext uri="{BB962C8B-B14F-4D97-AF65-F5344CB8AC3E}">
        <p14:creationId xmlns:p14="http://schemas.microsoft.com/office/powerpoint/2010/main" val="165904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253921F-AA65-7C4A-AB69-E5B62084BC9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087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491AE24-FFA0-A140-B6CA-9F3F6A4C71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6237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51B8765-9F75-7D42-91B8-647FCBB51B27}"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8932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72F6E58-38A3-B745-9343-29E466F708EB}" type="slidenum">
              <a:rPr lang="en-US" altLang="en-US"/>
              <a:pPr/>
              <a:t>‹#›</a:t>
            </a:fld>
            <a:endParaRPr lang="en-US" altLang="en-US"/>
          </a:p>
        </p:txBody>
      </p:sp>
    </p:spTree>
    <p:extLst>
      <p:ext uri="{BB962C8B-B14F-4D97-AF65-F5344CB8AC3E}">
        <p14:creationId xmlns:p14="http://schemas.microsoft.com/office/powerpoint/2010/main" val="191794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9F02D6A7-4B56-B740-9971-29B2347BCD7D}" type="slidenum">
              <a:rPr lang="en-US" altLang="en-US"/>
              <a:pPr/>
              <a:t>‹#›</a:t>
            </a:fld>
            <a:endParaRPr lang="en-US" altLang="en-US"/>
          </a:p>
        </p:txBody>
      </p:sp>
    </p:spTree>
    <p:extLst>
      <p:ext uri="{BB962C8B-B14F-4D97-AF65-F5344CB8AC3E}">
        <p14:creationId xmlns:p14="http://schemas.microsoft.com/office/powerpoint/2010/main" val="108859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F183FCF-C263-8D41-A5F4-BBC7BD4DC264}" type="slidenum">
              <a:rPr lang="en-US" altLang="en-US"/>
              <a:pPr/>
              <a:t>‹#›</a:t>
            </a:fld>
            <a:endParaRPr lang="en-US" altLang="en-US"/>
          </a:p>
        </p:txBody>
      </p:sp>
    </p:spTree>
    <p:extLst>
      <p:ext uri="{BB962C8B-B14F-4D97-AF65-F5344CB8AC3E}">
        <p14:creationId xmlns:p14="http://schemas.microsoft.com/office/powerpoint/2010/main" val="157206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915AAACF-FA09-CD4C-BC38-615C5F2A99F3}"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5781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7BC8051-F19C-D94C-9E75-E6B34BF1DF14}"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536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37B9127-7A67-4340-BDFF-86D20CFA7C2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33654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2A1BA8B-75E0-CE49-BA08-935BC06E415B}" type="slidenum">
              <a:rPr lang="en-US" altLang="en-US"/>
              <a:pPr/>
              <a:t>‹#›</a:t>
            </a:fld>
            <a:endParaRPr lang="en-US" altLang="en-US"/>
          </a:p>
        </p:txBody>
      </p:sp>
    </p:spTree>
    <p:extLst>
      <p:ext uri="{BB962C8B-B14F-4D97-AF65-F5344CB8AC3E}">
        <p14:creationId xmlns:p14="http://schemas.microsoft.com/office/powerpoint/2010/main" val="194049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941B223E-5870-2349-8BF1-6BF4E0BCC0A3}"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2" r:id="rId5"/>
    <p:sldLayoutId id="2147484178" r:id="rId6"/>
    <p:sldLayoutId id="2147484179" r:id="rId7"/>
    <p:sldLayoutId id="2147484180" r:id="rId8"/>
    <p:sldLayoutId id="2147484181" r:id="rId9"/>
    <p:sldLayoutId id="2147484173" r:id="rId10"/>
    <p:sldLayoutId id="2147484182" r:id="rId11"/>
    <p:sldLayoutId id="2147484183"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oleObject" Target="../embeddings/oleObject3.bin"/><Relationship Id="rId10" Type="http://schemas.openxmlformats.org/officeDocument/2006/relationships/image" Target="../media/image18.emf"/><Relationship Id="rId4" Type="http://schemas.openxmlformats.org/officeDocument/2006/relationships/image" Target="../media/image15.emf"/><Relationship Id="rId9"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oleObject" Target="../embeddings/oleObject7.bin"/><Relationship Id="rId4" Type="http://schemas.openxmlformats.org/officeDocument/2006/relationships/image" Target="../media/image19.emf"/></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oleObject" Target="../embeddings/oleObject9.bin"/><Relationship Id="rId4" Type="http://schemas.openxmlformats.org/officeDocument/2006/relationships/image" Target="../media/image30.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oleObject" Target="../embeddings/oleObject11.bin"/><Relationship Id="rId10" Type="http://schemas.openxmlformats.org/officeDocument/2006/relationships/image" Target="../media/image38.emf"/><Relationship Id="rId4" Type="http://schemas.openxmlformats.org/officeDocument/2006/relationships/image" Target="../media/image35.emf"/><Relationship Id="rId9" Type="http://schemas.openxmlformats.org/officeDocument/2006/relationships/oleObject" Target="../embeddings/oleObject13.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46.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oleObject" Target="../embeddings/oleObject16.bin"/><Relationship Id="rId4" Type="http://schemas.openxmlformats.org/officeDocument/2006/relationships/image" Target="../media/image40.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4.emf"/><Relationship Id="rId5" Type="http://schemas.openxmlformats.org/officeDocument/2006/relationships/oleObject" Target="../embeddings/oleObject19.bin"/><Relationship Id="rId4" Type="http://schemas.openxmlformats.org/officeDocument/2006/relationships/image" Target="../media/image43.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9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84.emf"/></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package" Target="../embeddings/Microsoft_Word_Document2.docx"/><Relationship Id="rId4" Type="http://schemas.openxmlformats.org/officeDocument/2006/relationships/image" Target="../media/image85.emf"/></Relationships>
</file>

<file path=ppt/slides/_rels/slide118.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87.emf"/></Relationships>
</file>

<file path=ppt/slides/_rels/slide119.xml.rels><?xml version="1.0" encoding="UTF-8" standalone="yes"?>
<Relationships xmlns="http://schemas.openxmlformats.org/package/2006/relationships"><Relationship Id="rId3" Type="http://schemas.openxmlformats.org/officeDocument/2006/relationships/package" Target="../embeddings/Microsoft_Word_Document4.docx"/><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88.emf"/></Relationships>
</file>

<file path=ppt/slides/_rels/slide120.xml.rels><?xml version="1.0" encoding="UTF-8" standalone="yes"?>
<Relationships xmlns="http://schemas.openxmlformats.org/package/2006/relationships"><Relationship Id="rId3" Type="http://schemas.openxmlformats.org/officeDocument/2006/relationships/package" Target="../embeddings/Microsoft_Word_Document5.docx"/><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89.emf"/></Relationships>
</file>

<file path=ppt/slides/_rels/slide121.xml.rels><?xml version="1.0" encoding="UTF-8" standalone="yes"?>
<Relationships xmlns="http://schemas.openxmlformats.org/package/2006/relationships"><Relationship Id="rId3" Type="http://schemas.openxmlformats.org/officeDocument/2006/relationships/package" Target="../embeddings/Microsoft_Word_Document6.docx"/><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90.emf"/></Relationships>
</file>

<file path=ppt/slides/_rels/slide122.xml.rels><?xml version="1.0" encoding="UTF-8" standalone="yes"?>
<Relationships xmlns="http://schemas.openxmlformats.org/package/2006/relationships"><Relationship Id="rId3" Type="http://schemas.openxmlformats.org/officeDocument/2006/relationships/package" Target="../embeddings/Microsoft_Word_Document7.docx"/><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91.emf"/></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image" Target="../media/image93.emf"/><Relationship Id="rId5" Type="http://schemas.openxmlformats.org/officeDocument/2006/relationships/oleObject" Target="../embeddings/oleObject25.bin"/><Relationship Id="rId4" Type="http://schemas.openxmlformats.org/officeDocument/2006/relationships/image" Target="../media/image92.emf"/></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5.tif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oleObject" Target="file:///All%20My%20Stuff/Home%20Page%202002/AppldResearch/LiqDiscount/liqdiscount.doc!OLE_LINK1" TargetMode="External"/><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a:t>
            </a:r>
            <a:r>
              <a:rPr lang="en-US">
                <a:ea typeface="+mj-ea"/>
                <a:cs typeface="+mj-cs"/>
              </a:rPr>
              <a:t>: Packet 2</a:t>
            </a:r>
            <a:br>
              <a:rPr lang="en-US">
                <a:ea typeface="+mj-ea"/>
                <a:cs typeface="+mj-cs"/>
              </a:rPr>
            </a:br>
            <a:r>
              <a:rPr lang="en-US">
                <a:ea typeface="+mj-ea"/>
                <a:cs typeface="+mj-cs"/>
              </a:rPr>
              <a:t>Relative </a:t>
            </a:r>
            <a:r>
              <a:rPr lang="en-US" dirty="0">
                <a:ea typeface="+mj-ea"/>
                <a:cs typeface="+mj-cs"/>
              </a:rPr>
              <a:t>Valuation, Asset-based valuation and Private Company Valuation</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2024</a:t>
            </a:r>
          </a:p>
        </p:txBody>
      </p:sp>
      <p:sp>
        <p:nvSpPr>
          <p:cNvPr id="1638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solidFill>
                  <a:srgbClr val="FFFFFF"/>
                </a:solidFill>
              </a:rPr>
              <a:t>Spring 2024</a:t>
            </a: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4D1EBC0-0F78-AB4D-9A9C-B1C52DEC3470}"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 (Pricing)</a:t>
            </a:r>
          </a:p>
        </p:txBody>
      </p:sp>
      <p:sp>
        <p:nvSpPr>
          <p:cNvPr id="6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In relative valuation, the price of an asset is compared to the prices assessed by the market for similar or comparable assets.</a:t>
            </a:r>
          </a:p>
          <a:p>
            <a:pPr marL="320040" indent="-320040" eaLnBrk="1" fontAlgn="auto" hangingPunct="1">
              <a:spcAft>
                <a:spcPts val="0"/>
              </a:spcAft>
              <a:buFont typeface="Wingdings"/>
              <a:buChar char=""/>
              <a:defRPr/>
            </a:pPr>
            <a:r>
              <a:rPr lang="en-US" dirty="0">
                <a:ea typeface="+mn-ea"/>
                <a:cs typeface="+mn-cs"/>
              </a:rPr>
              <a:t>To do relative valuation then,</a:t>
            </a:r>
          </a:p>
          <a:p>
            <a:pPr marL="640080" lvl="1" indent="-274320" eaLnBrk="1" fontAlgn="auto" hangingPunct="1">
              <a:spcAft>
                <a:spcPts val="0"/>
              </a:spcAft>
              <a:buFont typeface="Wingdings 2"/>
              <a:buChar char=""/>
              <a:defRPr/>
            </a:pPr>
            <a:r>
              <a:rPr lang="en-US" dirty="0">
                <a:ea typeface="+mn-ea"/>
              </a:rPr>
              <a:t>we need to </a:t>
            </a:r>
            <a:r>
              <a:rPr lang="en-US" u="sng" dirty="0">
                <a:ea typeface="+mn-ea"/>
              </a:rPr>
              <a:t>identify comparable assets </a:t>
            </a:r>
            <a:r>
              <a:rPr lang="en-US" dirty="0">
                <a:ea typeface="+mn-ea"/>
              </a:rPr>
              <a:t>and obtain market pricing for these assets</a:t>
            </a:r>
          </a:p>
          <a:p>
            <a:pPr marL="640080" lvl="1" indent="-274320" eaLnBrk="1" fontAlgn="auto" hangingPunct="1">
              <a:spcAft>
                <a:spcPts val="0"/>
              </a:spcAft>
              <a:buFont typeface="Wingdings 2"/>
              <a:buChar char=""/>
              <a:defRPr/>
            </a:pPr>
            <a:r>
              <a:rPr lang="en-US" dirty="0">
                <a:ea typeface="+mn-ea"/>
              </a:rPr>
              <a:t>convert these </a:t>
            </a:r>
            <a:r>
              <a:rPr lang="en-US" u="sng" dirty="0">
                <a:ea typeface="+mn-ea"/>
              </a:rPr>
              <a:t>market prices into standardized prices</a:t>
            </a:r>
            <a:r>
              <a:rPr lang="en-US" dirty="0">
                <a:ea typeface="+mn-ea"/>
              </a:rPr>
              <a:t>,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dirty="0">
                <a:ea typeface="+mn-ea"/>
              </a:rPr>
              <a:t>compare the standardized price or multiple for the asset being analyzed to the standardized prices for comparable assets, controlling for any differences between the firms that might affect the multiple, to judge whether the asset is under or over priced.</a:t>
            </a: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6EEC9BB-8AF9-FD46-8D60-EE953A931455}"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81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Most asset valuations are relative.</a:t>
            </a:r>
          </a:p>
          <a:p>
            <a:pPr marL="320040" indent="-320040" eaLnBrk="1" fontAlgn="auto" hangingPunct="1">
              <a:spcAft>
                <a:spcPts val="0"/>
              </a:spcAft>
              <a:buFont typeface="Wingdings"/>
              <a:buChar char=""/>
              <a:defRPr/>
            </a:pPr>
            <a:r>
              <a:rPr lang="en-US" dirty="0">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dirty="0">
                <a:ea typeface="+mn-ea"/>
              </a:rPr>
              <a:t>Almost 85% of equity research reports are based upon a multiple and </a:t>
            </a:r>
            <a:r>
              <a:rPr lang="en-US" dirty="0" err="1">
                <a:ea typeface="+mn-ea"/>
              </a:rPr>
              <a:t>comparables</a:t>
            </a:r>
            <a:r>
              <a:rPr lang="en-US" dirty="0">
                <a:ea typeface="+mn-ea"/>
              </a:rPr>
              <a:t>.</a:t>
            </a:r>
          </a:p>
          <a:p>
            <a:pPr marL="640080" lvl="1" indent="-274320" eaLnBrk="1" fontAlgn="auto" hangingPunct="1">
              <a:spcAft>
                <a:spcPts val="0"/>
              </a:spcAft>
              <a:buFont typeface="Wingdings 2"/>
              <a:buChar char=""/>
              <a:defRPr/>
            </a:pPr>
            <a:r>
              <a:rPr lang="en-US" dirty="0">
                <a:ea typeface="+mn-ea"/>
              </a:rPr>
              <a:t>More than 50% of all acquisition valuations are based upon multiples</a:t>
            </a:r>
          </a:p>
          <a:p>
            <a:pPr marL="640080" lvl="1" indent="-274320" eaLnBrk="1" fontAlgn="auto" hangingPunct="1">
              <a:spcAft>
                <a:spcPts val="0"/>
              </a:spcAft>
              <a:buFont typeface="Wingdings 2"/>
              <a:buChar char=""/>
              <a:defRPr/>
            </a:pPr>
            <a:r>
              <a:rPr lang="en-US" dirty="0">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dirty="0">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dirty="0">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dirty="0">
                <a:ea typeface="+mn-ea"/>
              </a:rPr>
              <a:t>The terminal value in a significant number of discounted cashflow valuations is estimated using a multiple.</a:t>
            </a:r>
          </a:p>
        </p:txBody>
      </p:sp>
      <p:sp>
        <p:nvSpPr>
          <p:cNvPr id="204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4F33B-56C8-5C41-86F9-74A1254AA4E5}"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relative valuation?</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ja-JP" altLang="en-US">
                <a:ea typeface="ＭＳ Ｐゴシック" charset="-128"/>
              </a:rPr>
              <a:t>“</a:t>
            </a:r>
            <a:r>
              <a:rPr lang="en-US" altLang="ja-JP">
                <a:ea typeface="ＭＳ Ｐゴシック" charset="-128"/>
              </a:rPr>
              <a:t>If you think I</a:t>
            </a:r>
            <a:r>
              <a:rPr lang="ja-JP" altLang="en-US">
                <a:ea typeface="ＭＳ Ｐゴシック" charset="-128"/>
              </a:rPr>
              <a:t>’</a:t>
            </a:r>
            <a:r>
              <a:rPr lang="en-US" altLang="ja-JP">
                <a:ea typeface="ＭＳ Ｐゴシック" charset="-128"/>
              </a:rPr>
              <a:t>m crazy, you should see the guy who lives across the hall</a:t>
            </a:r>
            <a:r>
              <a:rPr lang="ja-JP" altLang="en-US">
                <a:ea typeface="ＭＳ Ｐゴシック" charset="-128"/>
              </a:rPr>
              <a:t>”</a:t>
            </a:r>
            <a:endParaRPr lang="en-US" altLang="ja-JP">
              <a:ea typeface="ＭＳ Ｐゴシック" charset="-128"/>
            </a:endParaRPr>
          </a:p>
          <a:p>
            <a:pPr marL="0" indent="0" eaLnBrk="1" hangingPunct="1">
              <a:buFont typeface="Wingdings" charset="2"/>
              <a:buNone/>
            </a:pPr>
            <a:r>
              <a:rPr lang="en-US" altLang="en-US" sz="1600">
                <a:ea typeface="ＭＳ Ｐゴシック" charset="-128"/>
              </a:rPr>
              <a:t>		Jerry Seinfeld talking about Kramer in a Seinfeld episode</a:t>
            </a:r>
          </a:p>
          <a:p>
            <a:pPr marL="0" indent="0" eaLnBrk="1" hangingPunct="1"/>
            <a:endParaRPr lang="en-US" altLang="en-US">
              <a:ea typeface="ＭＳ Ｐゴシック" charset="-128"/>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7952" y="2019300"/>
            <a:ext cx="1203273" cy="180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84724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000">
                <a:solidFill>
                  <a:srgbClr val="000000"/>
                </a:solidFill>
              </a:rPr>
              <a:t>“</a:t>
            </a:r>
            <a:r>
              <a:rPr lang="en-US" altLang="ja-JP" sz="2000">
                <a:solidFill>
                  <a:srgbClr val="000000"/>
                </a:solidFill>
              </a:rPr>
              <a:t> </a:t>
            </a:r>
            <a:r>
              <a:rPr lang="en-US" altLang="ja-JP" sz="2800">
                <a:solidFill>
                  <a:srgbClr val="000000"/>
                </a:solidFill>
              </a:rPr>
              <a:t>A little inaccuracy sometimes saves tons of explanation</a:t>
            </a:r>
            <a:r>
              <a:rPr lang="ja-JP" altLang="en-US" sz="2000">
                <a:solidFill>
                  <a:srgbClr val="000000"/>
                </a:solidFill>
              </a:rPr>
              <a:t>”</a:t>
            </a:r>
            <a:endParaRPr lang="en-US" altLang="ja-JP" sz="2000">
              <a:solidFill>
                <a:srgbClr val="000000"/>
              </a:solidFill>
            </a:endParaRPr>
          </a:p>
          <a:p>
            <a:pPr>
              <a:spcBef>
                <a:spcPct val="20000"/>
              </a:spcBef>
              <a:buClr>
                <a:schemeClr val="tx1"/>
              </a:buClr>
              <a:buSzPct val="75000"/>
              <a:buFont typeface="Monotype Sorts" charset="2"/>
              <a:buNone/>
            </a:pPr>
            <a:r>
              <a:rPr lang="en-US" altLang="en-US" sz="2000">
                <a:solidFill>
                  <a:srgbClr val="000000"/>
                </a:solidFill>
              </a:rPr>
              <a:t>							H.H. Munro</a:t>
            </a:r>
          </a:p>
        </p:txBody>
      </p:sp>
      <p:sp>
        <p:nvSpPr>
          <p:cNvPr id="22533" name="Rectangle 6"/>
          <p:cNvSpPr>
            <a:spLocks noChangeArrowheads="1"/>
          </p:cNvSpPr>
          <p:nvPr/>
        </p:nvSpPr>
        <p:spPr bwMode="auto">
          <a:xfrm>
            <a:off x="457200" y="4648200"/>
            <a:ext cx="8382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800">
                <a:solidFill>
                  <a:srgbClr val="000000"/>
                </a:solidFill>
              </a:rPr>
              <a:t>“</a:t>
            </a:r>
            <a:r>
              <a:rPr lang="en-US" altLang="ja-JP" sz="2800">
                <a:solidFill>
                  <a:srgbClr val="000000"/>
                </a:solidFill>
              </a:rPr>
              <a:t> If you are going to screw up, make sure that you have lots of company</a:t>
            </a:r>
            <a:r>
              <a:rPr lang="ja-JP" altLang="en-US" sz="2800">
                <a:solidFill>
                  <a:srgbClr val="000000"/>
                </a:solidFill>
              </a:rPr>
              <a:t>”</a:t>
            </a:r>
            <a:endParaRPr lang="en-US" altLang="ja-JP" sz="2800">
              <a:solidFill>
                <a:srgbClr val="000000"/>
              </a:solidFill>
            </a:endParaRPr>
          </a:p>
          <a:p>
            <a:pPr>
              <a:spcBef>
                <a:spcPct val="20000"/>
              </a:spcBef>
              <a:buClr>
                <a:schemeClr val="tx1"/>
              </a:buClr>
              <a:buSzPct val="75000"/>
              <a:buFont typeface="Monotype Sorts" charset="2"/>
              <a:buNone/>
            </a:pPr>
            <a:r>
              <a:rPr lang="en-US" altLang="en-US" sz="1800">
                <a:solidFill>
                  <a:srgbClr val="000000"/>
                </a:solidFill>
              </a:rPr>
              <a:t>				Ex-portfolio manager</a:t>
            </a:r>
          </a:p>
        </p:txBody>
      </p:sp>
      <p:sp>
        <p:nvSpPr>
          <p:cNvPr id="225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56C8AC-9F7F-D043-AA74-AF69CC03719A}"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Market Imperative….</a:t>
            </a:r>
          </a:p>
        </p:txBody>
      </p:sp>
      <p:sp>
        <p:nvSpPr>
          <p:cNvPr id="122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Relative valuation is much more likely to reflect market perceptions and moods than discounted cash flow valuation. This can be an advantage when it is important that the price reflect these perceptions as is the case when</a:t>
            </a:r>
          </a:p>
          <a:p>
            <a:pPr lvl="1" eaLnBrk="1" hangingPunct="1">
              <a:lnSpc>
                <a:spcPct val="80000"/>
              </a:lnSpc>
            </a:pPr>
            <a:r>
              <a:rPr lang="en-US" altLang="en-US" sz="1900">
                <a:ea typeface="ＭＳ Ｐゴシック" charset="-128"/>
              </a:rPr>
              <a:t>the objective is to sell a security at that price today (as in the case of an IPO)</a:t>
            </a:r>
          </a:p>
          <a:p>
            <a:pPr lvl="1" eaLnBrk="1" hangingPunct="1">
              <a:lnSpc>
                <a:spcPct val="80000"/>
              </a:lnSpc>
            </a:pPr>
            <a:r>
              <a:rPr lang="en-US" altLang="en-US" sz="1900">
                <a:ea typeface="ＭＳ Ｐゴシック" charset="-128"/>
              </a:rPr>
              <a:t>investing on </a:t>
            </a:r>
            <a:r>
              <a:rPr lang="ja-JP" altLang="en-US" sz="1900">
                <a:ea typeface="ＭＳ Ｐゴシック" charset="-128"/>
              </a:rPr>
              <a:t>“</a:t>
            </a:r>
            <a:r>
              <a:rPr lang="en-US" altLang="ja-JP" sz="1900">
                <a:ea typeface="ＭＳ Ｐゴシック" charset="-128"/>
              </a:rPr>
              <a:t>momentum</a:t>
            </a:r>
            <a:r>
              <a:rPr lang="ja-JP" altLang="en-US" sz="1900">
                <a:ea typeface="ＭＳ Ｐゴシック" charset="-128"/>
              </a:rPr>
              <a:t>”</a:t>
            </a:r>
            <a:r>
              <a:rPr lang="en-US" altLang="ja-JP" sz="1900">
                <a:ea typeface="ＭＳ Ｐゴシック" charset="-128"/>
              </a:rPr>
              <a:t> based strategies</a:t>
            </a:r>
          </a:p>
          <a:p>
            <a:pPr eaLnBrk="1" hangingPunct="1">
              <a:lnSpc>
                <a:spcPct val="80000"/>
              </a:lnSpc>
            </a:pPr>
            <a:r>
              <a:rPr lang="en-US" altLang="en-US" sz="2200">
                <a:ea typeface="ＭＳ Ｐゴシック" charset="-128"/>
              </a:rPr>
              <a:t>With relative valuation, there will always be a significant proportion of securities that are under valued and over valued. </a:t>
            </a:r>
          </a:p>
          <a:p>
            <a:pPr eaLnBrk="1" hangingPunct="1">
              <a:lnSpc>
                <a:spcPct val="80000"/>
              </a:lnSpc>
            </a:pPr>
            <a:r>
              <a:rPr lang="en-US" altLang="en-US" sz="2200">
                <a:ea typeface="ＭＳ Ｐゴシック" charset="-128"/>
              </a:rPr>
              <a:t>Since portfolio managers are judged based upon how they perform on a relative basis (to the market and other money managers), relative valuation is more tailored to their needs</a:t>
            </a:r>
          </a:p>
          <a:p>
            <a:pPr eaLnBrk="1" hangingPunct="1">
              <a:lnSpc>
                <a:spcPct val="80000"/>
              </a:lnSpc>
            </a:pPr>
            <a:r>
              <a:rPr lang="en-US" altLang="en-US" sz="2200">
                <a:ea typeface="ＭＳ Ｐゴシック" charset="-128"/>
              </a:rPr>
              <a:t>Relative valuation generally requires less information than discounted cash flow valuation (especially when multiples are used as screens)</a:t>
            </a:r>
          </a:p>
        </p:txBody>
      </p:sp>
      <p:sp>
        <p:nvSpPr>
          <p:cNvPr id="245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34217C-0385-7449-948A-D3F7D37BC819}"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Multiples are just standardized estimates of price…</a:t>
            </a: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ED601A-7EA9-964E-A45F-9397BD08ACF5}"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Four Steps to Deconstructing Multiples</a:t>
            </a:r>
          </a:p>
        </p:txBody>
      </p:sp>
      <p:sp>
        <p:nvSpPr>
          <p:cNvPr id="163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a:ea typeface="+mn-ea"/>
                <a:cs typeface="+mn-cs"/>
              </a:rPr>
              <a:t>Apply the multiple</a:t>
            </a:r>
          </a:p>
          <a:p>
            <a:pPr marL="640080" lvl="1" indent="-274320" eaLnBrk="1" fontAlgn="auto" hangingPunct="1">
              <a:spcAft>
                <a:spcPts val="0"/>
              </a:spcAft>
              <a:buFont typeface="Wingdings 2"/>
              <a:buChar char=""/>
              <a:defRPr/>
            </a:pPr>
            <a:r>
              <a:rPr lang="en-US">
                <a:ea typeface="+mn-ea"/>
              </a:rPr>
              <a:t>Defining the comparable universe and controlling for differences is far more difficult in practice than it is in theory.</a:t>
            </a:r>
          </a:p>
        </p:txBody>
      </p:sp>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56A4CE0-A2C9-D84C-BFF4-A30BC901F005}"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184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Is the multiple consistently defined?</a:t>
            </a:r>
          </a:p>
          <a:p>
            <a:pPr lvl="1" eaLnBrk="1" hangingPunct="1">
              <a:lnSpc>
                <a:spcPct val="90000"/>
              </a:lnSpc>
            </a:pPr>
            <a:r>
              <a:rPr lang="en-US" altLang="en-US" sz="2200">
                <a:ea typeface="ＭＳ Ｐゴシック" charset="-128"/>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eaLnBrk="1" hangingPunct="1">
              <a:lnSpc>
                <a:spcPct val="90000"/>
              </a:lnSpc>
            </a:pPr>
            <a:r>
              <a:rPr lang="en-US" altLang="en-US" sz="2600">
                <a:ea typeface="ＭＳ Ｐゴシック" charset="-128"/>
              </a:rPr>
              <a:t>Is the multiple uniformly estimated?</a:t>
            </a:r>
          </a:p>
          <a:p>
            <a:pPr lvl="1" eaLnBrk="1" hangingPunct="1">
              <a:lnSpc>
                <a:spcPct val="90000"/>
              </a:lnSpc>
            </a:pPr>
            <a:r>
              <a:rPr lang="en-US" altLang="en-US" sz="2200">
                <a:ea typeface="ＭＳ Ｐゴシック" charset="-128"/>
              </a:rPr>
              <a:t>The variables used in defining the multiple should be estimated uniformly across assets in the </a:t>
            </a:r>
            <a:r>
              <a:rPr lang="ja-JP" altLang="en-US" sz="2200">
                <a:ea typeface="ＭＳ Ｐゴシック" charset="-128"/>
              </a:rPr>
              <a:t>“</a:t>
            </a:r>
            <a:r>
              <a:rPr lang="en-US" altLang="ja-JP" sz="2200">
                <a:ea typeface="ＭＳ Ｐゴシック" charset="-128"/>
              </a:rPr>
              <a:t>comparable firm</a:t>
            </a:r>
            <a:r>
              <a:rPr lang="ja-JP" altLang="en-US" sz="2200">
                <a:ea typeface="ＭＳ Ｐゴシック" charset="-128"/>
              </a:rPr>
              <a:t>”</a:t>
            </a:r>
            <a:r>
              <a:rPr lang="en-US" altLang="ja-JP" sz="2200">
                <a:ea typeface="ＭＳ Ｐゴシック" charset="-128"/>
              </a:rPr>
              <a:t> list.</a:t>
            </a:r>
          </a:p>
          <a:p>
            <a:pPr lvl="1" eaLnBrk="1" hangingPunct="1">
              <a:lnSpc>
                <a:spcPct val="90000"/>
              </a:lnSpc>
            </a:pPr>
            <a:r>
              <a:rPr lang="en-US" altLang="en-US" sz="2200">
                <a:ea typeface="ＭＳ Ｐゴシック" charset="-128"/>
              </a:rPr>
              <a:t>If earnings-based multiples are used, the accounting rules to measure earnings should be applied consistently across assets. The same rule applies with book-value based multiples.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412686-AA20-BC44-87F6-F30FC8E9AD2B}"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 1: Price Earnings Ratio: Definition</a:t>
            </a:r>
          </a:p>
        </p:txBody>
      </p:sp>
      <p:sp>
        <p:nvSpPr>
          <p:cNvPr id="20482"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a:ea typeface="+mn-ea"/>
                <a:cs typeface="+mn-cs"/>
              </a:rPr>
              <a:t>PE = Market Price per Share / Earnings per Share</a:t>
            </a:r>
          </a:p>
          <a:p>
            <a:pPr marL="320040" indent="-320040" eaLnBrk="1" fontAlgn="auto" hangingPunct="1">
              <a:spcAft>
                <a:spcPts val="0"/>
              </a:spcAft>
              <a:buFont typeface="Wingdings"/>
              <a:buChar char=""/>
              <a:defRPr/>
            </a:pPr>
            <a:r>
              <a:rPr lang="en-US" dirty="0">
                <a:ea typeface="+mn-ea"/>
                <a:cs typeface="+mn-cs"/>
              </a:rPr>
              <a:t>There are many variants on the basic PE ratio in use. They are based upon how the price and the earnings are defined.</a:t>
            </a:r>
          </a:p>
          <a:p>
            <a:pPr marL="320675" lvl="1" indent="0" eaLnBrk="1" fontAlgn="auto" hangingPunct="1">
              <a:spcAft>
                <a:spcPts val="0"/>
              </a:spcAft>
              <a:buFont typeface="Wingdings 2" charset="0"/>
              <a:buNone/>
              <a:defRPr/>
            </a:pPr>
            <a:r>
              <a:rPr lang="en-US" dirty="0">
                <a:ea typeface="+mn-ea"/>
              </a:rPr>
              <a:t>Price:	is usually the current price</a:t>
            </a:r>
          </a:p>
          <a:p>
            <a:pPr marL="320675" lvl="1" indent="0" eaLnBrk="1" fontAlgn="auto" hangingPunct="1">
              <a:spcAft>
                <a:spcPts val="0"/>
              </a:spcAft>
              <a:buFont typeface="Wingdings 2" charset="0"/>
              <a:buNone/>
              <a:defRPr/>
            </a:pPr>
            <a:r>
              <a:rPr lang="en-US" dirty="0">
                <a:ea typeface="+mn-ea"/>
              </a:rPr>
              <a:t>		is sometimes the average price for the year</a:t>
            </a:r>
          </a:p>
          <a:p>
            <a:pPr marL="320675" lvl="1" indent="0" eaLnBrk="1" fontAlgn="auto" hangingPunct="1">
              <a:spcAft>
                <a:spcPts val="0"/>
              </a:spcAft>
              <a:buFont typeface="Wingdings 2" charset="0"/>
              <a:buNone/>
              <a:defRPr/>
            </a:pPr>
            <a:r>
              <a:rPr lang="en-US" dirty="0">
                <a:ea typeface="+mn-ea"/>
              </a:rPr>
              <a:t>EPS:		EPS in most recent financial year</a:t>
            </a:r>
          </a:p>
          <a:p>
            <a:pPr marL="320675" lvl="1" indent="0" eaLnBrk="1" fontAlgn="auto" hangingPunct="1">
              <a:spcAft>
                <a:spcPts val="0"/>
              </a:spcAft>
              <a:buFont typeface="Wingdings"/>
              <a:buNone/>
              <a:defRPr/>
            </a:pPr>
            <a:r>
              <a:rPr lang="en-US" dirty="0">
                <a:ea typeface="+mn-ea"/>
              </a:rPr>
              <a:t>		EPS in trailing 12 months</a:t>
            </a:r>
          </a:p>
          <a:p>
            <a:pPr marL="320675" lvl="1" indent="0" eaLnBrk="1" fontAlgn="auto" hangingPunct="1">
              <a:spcAft>
                <a:spcPts val="0"/>
              </a:spcAft>
              <a:buFont typeface="Wingdings"/>
              <a:buNone/>
              <a:defRPr/>
            </a:pPr>
            <a:r>
              <a:rPr lang="en-US" dirty="0">
                <a:ea typeface="+mn-ea"/>
              </a:rPr>
              <a:t>		Forecasted earnings per share next year</a:t>
            </a:r>
          </a:p>
          <a:p>
            <a:pPr marL="320675" lvl="1" indent="0" eaLnBrk="1" fontAlgn="auto" hangingPunct="1">
              <a:spcAft>
                <a:spcPts val="0"/>
              </a:spcAft>
              <a:buFont typeface="Wingdings"/>
              <a:buNone/>
              <a:defRPr/>
            </a:pPr>
            <a:r>
              <a:rPr lang="en-US" dirty="0">
                <a:ea typeface="+mn-ea"/>
              </a:rPr>
              <a:t>		Forecasted earnings per share in future year</a:t>
            </a:r>
          </a:p>
        </p:txBody>
      </p:sp>
      <p:sp>
        <p:nvSpPr>
          <p:cNvPr id="327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C748A9-D29D-7345-8DBD-38639C846D0F}"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2: Staying on PE ratios</a:t>
            </a:r>
          </a:p>
        </p:txBody>
      </p:sp>
      <p:sp>
        <p:nvSpPr>
          <p:cNvPr id="3481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Assuming that you are comparing the PE ratios across technology companies, many of which have options outstanding. What measure of PE ratio would yield the most consistent comparisons?</a:t>
            </a:r>
          </a:p>
          <a:p>
            <a:pPr marL="833438" lvl="1" indent="-514350" eaLnBrk="1" hangingPunct="1">
              <a:buFont typeface="Calibri" charset="0"/>
              <a:buAutoNum type="alphaLcPeriod"/>
            </a:pPr>
            <a:r>
              <a:rPr lang="en-US" altLang="en-US">
                <a:ea typeface="ＭＳ Ｐゴシック" charset="-128"/>
              </a:rPr>
              <a:t>Price/ Primary EPS (actual shares, no options)</a:t>
            </a:r>
          </a:p>
          <a:p>
            <a:pPr marL="833438" lvl="1" indent="-514350" eaLnBrk="1" hangingPunct="1">
              <a:buFont typeface="Calibri" charset="0"/>
              <a:buAutoNum type="alphaLcPeriod"/>
            </a:pPr>
            <a:r>
              <a:rPr lang="en-US" altLang="en-US">
                <a:ea typeface="ＭＳ Ｐゴシック" charset="-128"/>
              </a:rPr>
              <a:t>Price/ Fully Diluted EPS (actual shares + all options)</a:t>
            </a:r>
          </a:p>
          <a:p>
            <a:pPr marL="833438" lvl="1" indent="-514350" eaLnBrk="1" hangingPunct="1">
              <a:buFont typeface="Calibri" charset="0"/>
              <a:buAutoNum type="alphaLcPeriod"/>
            </a:pPr>
            <a:r>
              <a:rPr lang="en-US" altLang="en-US">
                <a:ea typeface="ＭＳ Ｐゴシック" charset="-128"/>
              </a:rPr>
              <a:t>Price/ Partially Diluted EPS (counting only in-the-money options)</a:t>
            </a:r>
          </a:p>
          <a:p>
            <a:pPr marL="833438" lvl="1" indent="-514350" eaLnBrk="1" hangingPunct="1">
              <a:buFont typeface="Calibri" charset="0"/>
              <a:buAutoNum type="alphaLcPeriod"/>
            </a:pPr>
            <a:r>
              <a:rPr lang="en-US" altLang="en-US">
                <a:ea typeface="ＭＳ Ｐゴシック" charset="-128"/>
              </a:rPr>
              <a:t>Other</a:t>
            </a:r>
          </a:p>
        </p:txBody>
      </p:sp>
      <p:sp>
        <p:nvSpPr>
          <p:cNvPr id="348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95B5AF-6753-EC4C-94CF-6417E5220681}"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3: Enterprise Value /EBITDA Multiple</a:t>
            </a:r>
          </a:p>
        </p:txBody>
      </p:sp>
      <p:sp>
        <p:nvSpPr>
          <p:cNvPr id="235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514350" indent="-514350" eaLnBrk="1" fontAlgn="auto" hangingPunct="1">
              <a:spcAft>
                <a:spcPts val="0"/>
              </a:spcAft>
              <a:buFont typeface="+mj-lt"/>
              <a:buAutoNum type="arabicPeriod"/>
              <a:defRPr/>
            </a:pPr>
            <a:r>
              <a:rPr lang="en-US" dirty="0">
                <a:ea typeface="+mn-ea"/>
                <a:cs typeface="+mn-cs"/>
              </a:rPr>
              <a:t>Why do we net out cash from firm value?</a:t>
            </a:r>
          </a:p>
          <a:p>
            <a:pPr marL="514350" indent="-514350" eaLnBrk="1" fontAlgn="auto" hangingPunct="1">
              <a:spcAft>
                <a:spcPts val="0"/>
              </a:spcAft>
              <a:buFont typeface="+mj-lt"/>
              <a:buAutoNum type="arabicPeriod"/>
              <a:defRPr/>
            </a:pPr>
            <a:r>
              <a:rPr lang="en-US" dirty="0">
                <a:ea typeface="+mn-ea"/>
                <a:cs typeface="+mn-cs"/>
              </a:rPr>
              <a:t>What happens if a firm has cross holdings which are categorized as:</a:t>
            </a:r>
          </a:p>
          <a:p>
            <a:pPr marL="822960" lvl="1" indent="-457200" eaLnBrk="1" fontAlgn="auto" hangingPunct="1">
              <a:spcAft>
                <a:spcPts val="0"/>
              </a:spcAft>
              <a:buFont typeface="Wingdings 2" charset="0"/>
              <a:buChar char=""/>
              <a:defRPr/>
            </a:pPr>
            <a:r>
              <a:rPr lang="en-US" dirty="0">
                <a:ea typeface="+mn-ea"/>
              </a:rPr>
              <a:t>Minority interests?</a:t>
            </a:r>
          </a:p>
          <a:p>
            <a:pPr marL="822960" lvl="1" indent="-457200" eaLnBrk="1" fontAlgn="auto" hangingPunct="1">
              <a:spcAft>
                <a:spcPts val="0"/>
              </a:spcAft>
              <a:buFont typeface="Wingdings 2" charset="0"/>
              <a:buChar char=""/>
              <a:defRPr/>
            </a:pPr>
            <a:r>
              <a:rPr lang="en-US" dirty="0">
                <a:ea typeface="+mn-ea"/>
              </a:rPr>
              <a:t>Majority active interests?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name="Equation" r:id="rId3" imgW="6210300" imgH="546100" progId="Equation.3">
                  <p:embed/>
                </p:oleObj>
              </mc:Choice>
              <mc:Fallback>
                <p:oleObj name="Equation" r:id="rId3" imgW="6210300" imgH="546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FF25D36-E2A3-DE47-8BAC-3ADF14A3AF46}"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Example 4: A Housing Price Multiple</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lnSpc>
                <a:spcPct val="90000"/>
              </a:lnSpc>
              <a:buFont typeface="Wingdings" charset="2"/>
              <a:buNone/>
            </a:pPr>
            <a:r>
              <a:rPr lang="en-US" altLang="en-US" sz="2400">
                <a:ea typeface="ＭＳ Ｐゴシック" charset="-128"/>
              </a:rPr>
              <a:t>The bubbles and busts in housing prices has led investors to search for a multiple that they can use to determine when housing prices are getting out of line. One measure that has acquired adherents is the ratio of housing price to annual net rental income (for renting out the same house). Assume that you decide to compute this ratio and compare it to the multiple at which stocks are trading. Which valuation ratio would be the one that corresponds to the house price/rent ratio?</a:t>
            </a:r>
          </a:p>
          <a:p>
            <a:pPr marL="0" indent="0">
              <a:lnSpc>
                <a:spcPct val="90000"/>
              </a:lnSpc>
              <a:buFont typeface="Calibri" charset="0"/>
              <a:buAutoNum type="alphaLcPeriod"/>
            </a:pPr>
            <a:r>
              <a:rPr lang="en-US" altLang="en-US" sz="2400">
                <a:ea typeface="ＭＳ Ｐゴシック" charset="-128"/>
              </a:rPr>
              <a:t>Price Earnings Ratio</a:t>
            </a:r>
          </a:p>
          <a:p>
            <a:pPr marL="0" indent="0">
              <a:lnSpc>
                <a:spcPct val="90000"/>
              </a:lnSpc>
              <a:buFont typeface="Calibri" charset="0"/>
              <a:buAutoNum type="alphaLcPeriod"/>
            </a:pPr>
            <a:r>
              <a:rPr lang="en-US" altLang="en-US" sz="2400">
                <a:ea typeface="ＭＳ Ｐゴシック" charset="-128"/>
              </a:rPr>
              <a:t>EV to Sales</a:t>
            </a:r>
          </a:p>
          <a:p>
            <a:pPr marL="0" indent="0">
              <a:lnSpc>
                <a:spcPct val="90000"/>
              </a:lnSpc>
              <a:buFont typeface="Calibri" charset="0"/>
              <a:buAutoNum type="alphaLcPeriod"/>
            </a:pPr>
            <a:r>
              <a:rPr lang="en-US" altLang="en-US" sz="2400">
                <a:ea typeface="ＭＳ Ｐゴシック" charset="-128"/>
              </a:rPr>
              <a:t>EV to EBITDA</a:t>
            </a:r>
          </a:p>
          <a:p>
            <a:pPr marL="0" indent="0">
              <a:lnSpc>
                <a:spcPct val="90000"/>
              </a:lnSpc>
              <a:buFont typeface="Calibri" charset="0"/>
              <a:buAutoNum type="alphaLcPeriod"/>
            </a:pPr>
            <a:r>
              <a:rPr lang="en-US" altLang="en-US" sz="2400">
                <a:ea typeface="ＭＳ Ｐゴシック" charset="-128"/>
              </a:rPr>
              <a:t>EV to EBIT</a:t>
            </a:r>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E5EC40-D0E3-904C-8756-68EC3179D992}"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56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a:ea typeface="+mn-ea"/>
                <a:cs typeface="+mn-cs"/>
              </a:rPr>
              <a:t>What is the median for this multiple? </a:t>
            </a:r>
          </a:p>
          <a:p>
            <a:pPr marL="640080" lvl="1" indent="-274320" eaLnBrk="1" fontAlgn="auto" hangingPunct="1">
              <a:spcAft>
                <a:spcPts val="0"/>
              </a:spcAft>
              <a:buFont typeface="Wingdings 2"/>
              <a:buChar char=""/>
              <a:defRPr/>
            </a:pPr>
            <a:r>
              <a:rPr lang="en-US" dirty="0">
                <a:ea typeface="+mn-ea"/>
              </a:rPr>
              <a:t>The median for this multiple is often a more reliable comparison point.</a:t>
            </a:r>
          </a:p>
          <a:p>
            <a:pPr marL="320040" indent="-320040" eaLnBrk="1" fontAlgn="auto" hangingPunct="1">
              <a:spcAft>
                <a:spcPts val="0"/>
              </a:spcAft>
              <a:buFont typeface="Wingdings"/>
              <a:buChar char=""/>
              <a:defRPr/>
            </a:pPr>
            <a:r>
              <a:rPr lang="en-US" dirty="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dirty="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dirty="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a:ea typeface="+mn-ea"/>
                <a:cs typeface="+mn-cs"/>
              </a:rPr>
              <a:t>How has this multiple changed over time?</a:t>
            </a:r>
          </a:p>
        </p:txBody>
      </p:sp>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440F75-1897-5E4D-88EE-E75C6F245E3B}"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 Multiples have skewed distributions… US company PE Ratios</a:t>
            </a: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14</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B93A3BF6-8626-9621-0A4B-E7B1BB62F5F1}"/>
              </a:ext>
            </a:extLst>
          </p:cNvPr>
          <p:cNvPicPr>
            <a:picLocks noGrp="1" noChangeAspect="1"/>
          </p:cNvPicPr>
          <p:nvPr>
            <p:ph sz="quarter" idx="1"/>
          </p:nvPr>
        </p:nvPicPr>
        <p:blipFill>
          <a:blip r:embed="rId3"/>
          <a:stretch>
            <a:fillRect/>
          </a:stretch>
        </p:blipFill>
        <p:spPr>
          <a:xfrm>
            <a:off x="1602393" y="1600200"/>
            <a:ext cx="6174164" cy="4495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Making statistics “dicey”</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15</a:t>
            </a:fld>
            <a:endParaRPr lang="en-US" altLang="en-US" sz="1200">
              <a:solidFill>
                <a:srgbClr val="FFFFFF"/>
              </a:solidFill>
            </a:endParaRPr>
          </a:p>
        </p:txBody>
      </p:sp>
      <p:sp>
        <p:nvSpPr>
          <p:cNvPr id="9" name="TextBox 8"/>
          <p:cNvSpPr txBox="1"/>
          <p:nvPr/>
        </p:nvSpPr>
        <p:spPr>
          <a:xfrm>
            <a:off x="3124200" y="6019800"/>
            <a:ext cx="3347391" cy="461665"/>
          </a:xfrm>
          <a:prstGeom prst="rect">
            <a:avLst/>
          </a:prstGeom>
          <a:noFill/>
        </p:spPr>
        <p:txBody>
          <a:bodyPr wrap="none" rtlCol="0">
            <a:spAutoFit/>
          </a:bodyPr>
          <a:lstStyle/>
          <a:p>
            <a:r>
              <a:rPr lang="en-US" dirty="0"/>
              <a:t>US firms in January 2024</a:t>
            </a:r>
          </a:p>
        </p:txBody>
      </p:sp>
      <p:pic>
        <p:nvPicPr>
          <p:cNvPr id="6" name="Content Placeholder 5">
            <a:extLst>
              <a:ext uri="{FF2B5EF4-FFF2-40B4-BE49-F238E27FC236}">
                <a16:creationId xmlns:a16="http://schemas.microsoft.com/office/drawing/2014/main" id="{BF460111-9E24-9EC7-D563-1FD42A8F366F}"/>
              </a:ext>
            </a:extLst>
          </p:cNvPr>
          <p:cNvPicPr>
            <a:picLocks noGrp="1" noChangeAspect="1"/>
          </p:cNvPicPr>
          <p:nvPr>
            <p:ph sz="quarter" idx="1"/>
          </p:nvPr>
        </p:nvPicPr>
        <p:blipFill>
          <a:blip r:embed="rId3"/>
          <a:stretch>
            <a:fillRect/>
          </a:stretch>
        </p:blipFill>
        <p:spPr>
          <a:xfrm>
            <a:off x="1603375" y="1640547"/>
            <a:ext cx="6172200" cy="418650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a:ea typeface="+mj-ea"/>
                <a:cs typeface="+mj-cs"/>
              </a:rPr>
              <a:t>3. Markets have a lot in common : Comparing Global PEs</a:t>
            </a: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B80A482-9D00-8042-9E98-351D7A2B5BDD}" type="slidenum">
              <a:rPr lang="en-US"/>
              <a:pPr>
                <a:defRPr/>
              </a:pPr>
              <a:t>16</a:t>
            </a:fld>
            <a:endParaRPr lang="en-US" dirty="0"/>
          </a:p>
        </p:txBody>
      </p:sp>
      <p:pic>
        <p:nvPicPr>
          <p:cNvPr id="3" name="Content Placeholder 2">
            <a:extLst>
              <a:ext uri="{FF2B5EF4-FFF2-40B4-BE49-F238E27FC236}">
                <a16:creationId xmlns:a16="http://schemas.microsoft.com/office/drawing/2014/main" id="{60D4971D-D2E5-CFA4-84E5-D334C25E11D9}"/>
              </a:ext>
            </a:extLst>
          </p:cNvPr>
          <p:cNvPicPr>
            <a:picLocks noGrp="1" noChangeAspect="1"/>
          </p:cNvPicPr>
          <p:nvPr>
            <p:ph sz="quarter" idx="1"/>
          </p:nvPr>
        </p:nvPicPr>
        <p:blipFill>
          <a:blip r:embed="rId3"/>
          <a:stretch>
            <a:fillRect/>
          </a:stretch>
        </p:blipFill>
        <p:spPr>
          <a:xfrm>
            <a:off x="1533818" y="1600200"/>
            <a:ext cx="6311314" cy="4495800"/>
          </a:xfrm>
          <a:prstGeom prst="rect">
            <a:avLst/>
          </a:prstGeom>
        </p:spPr>
      </p:pic>
    </p:spTree>
    <p:extLst>
      <p:ext uri="{BB962C8B-B14F-4D97-AF65-F5344CB8AC3E}">
        <p14:creationId xmlns:p14="http://schemas.microsoft.com/office/powerpoint/2010/main" val="1050874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3a. And the differences are sometimes revealing…</a:t>
            </a:r>
            <a:br>
              <a:rPr lang="en-US" altLang="en-US" sz="3200">
                <a:ea typeface="ＭＳ Ｐゴシック" charset="-128"/>
              </a:rPr>
            </a:br>
            <a:r>
              <a:rPr lang="en-US" altLang="en-US" sz="3200">
                <a:ea typeface="ＭＳ Ｐゴシック" charset="-128"/>
              </a:rPr>
              <a:t>Price to Book Ratios across globe – January 2013</a:t>
            </a:r>
          </a:p>
        </p:txBody>
      </p:sp>
      <p:sp>
        <p:nvSpPr>
          <p:cNvPr id="4915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3E29F-EDEA-4F42-BF1A-94DE8685726D}" type="slidenum">
              <a:rPr lang="en-US" altLang="en-US" sz="1200">
                <a:solidFill>
                  <a:srgbClr val="FFFFFF"/>
                </a:solidFill>
              </a:rPr>
              <a:pPr>
                <a:lnSpc>
                  <a:spcPct val="80000"/>
                </a:lnSpc>
              </a:pPr>
              <a:t>17</a:t>
            </a:fld>
            <a:endParaRPr lang="en-US" altLang="en-US" sz="1200">
              <a:solidFill>
                <a:srgbClr val="FFFFFF"/>
              </a:solidFill>
            </a:endParaRPr>
          </a:p>
        </p:txBody>
      </p:sp>
      <p:pic>
        <p:nvPicPr>
          <p:cNvPr id="3" name="Content Placeholder 7">
            <a:extLst>
              <a:ext uri="{FF2B5EF4-FFF2-40B4-BE49-F238E27FC236}">
                <a16:creationId xmlns:a16="http://schemas.microsoft.com/office/drawing/2014/main" id="{E6F4B521-1336-50A5-C3E1-A83F090F5749}"/>
              </a:ext>
            </a:extLst>
          </p:cNvPr>
          <p:cNvPicPr>
            <a:picLocks noGrp="1" noChangeAspect="1"/>
          </p:cNvPicPr>
          <p:nvPr>
            <p:ph sz="quarter" idx="1"/>
          </p:nvPr>
        </p:nvPicPr>
        <p:blipFill>
          <a:blip r:embed="rId3"/>
          <a:stretch>
            <a:fillRect/>
          </a:stretch>
        </p:blipFill>
        <p:spPr>
          <a:xfrm>
            <a:off x="1425093" y="1600200"/>
            <a:ext cx="6525589" cy="46482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4. Simplistic rules almost always break down…6 times EBITDA was not cheap in 2010… </a:t>
            </a:r>
          </a:p>
        </p:txBody>
      </p:sp>
      <p:pic>
        <p:nvPicPr>
          <p:cNvPr id="5120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F3F80D-CA88-3447-BF88-6BA851F0F5E9}" type="slidenum">
              <a:rPr lang="en-US" altLang="en-US" sz="1200">
                <a:solidFill>
                  <a:srgbClr val="FFFFFF"/>
                </a:solidFill>
              </a:rPr>
              <a:pPr>
                <a:lnSpc>
                  <a:spcPct val="80000"/>
                </a:lnSpc>
              </a:pPr>
              <a:t>18</a:t>
            </a:fld>
            <a:endParaRPr lang="en-US" altLang="en-US" sz="12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But it may work in 2024, unless you are in Japan or Russia..</a:t>
            </a:r>
          </a:p>
        </p:txBody>
      </p:sp>
      <p:sp>
        <p:nvSpPr>
          <p:cNvPr id="51202"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DB31A79-CF36-784E-969B-CF4A4C1772A9}" type="slidenum">
              <a:rPr lang="en-US"/>
              <a:pPr>
                <a:defRPr/>
              </a:pPr>
              <a:t>19</a:t>
            </a:fld>
            <a:endParaRPr lang="en-US" dirty="0"/>
          </a:p>
        </p:txBody>
      </p:sp>
      <p:pic>
        <p:nvPicPr>
          <p:cNvPr id="3" name="Content Placeholder 2">
            <a:extLst>
              <a:ext uri="{FF2B5EF4-FFF2-40B4-BE49-F238E27FC236}">
                <a16:creationId xmlns:a16="http://schemas.microsoft.com/office/drawing/2014/main" id="{BE5CF792-D9B5-4584-729D-AE50167790C9}"/>
              </a:ext>
            </a:extLst>
          </p:cNvPr>
          <p:cNvPicPr>
            <a:picLocks noGrp="1" noChangeAspect="1"/>
          </p:cNvPicPr>
          <p:nvPr>
            <p:ph sz="quarter" idx="1"/>
          </p:nvPr>
        </p:nvPicPr>
        <p:blipFill>
          <a:blip r:embed="rId3"/>
          <a:stretch>
            <a:fillRect/>
          </a:stretch>
        </p:blipFill>
        <p:spPr>
          <a:xfrm>
            <a:off x="1582010" y="1600200"/>
            <a:ext cx="6214929" cy="4495800"/>
          </a:xfrm>
          <a:prstGeom prst="rect">
            <a:avLst/>
          </a:prstGeom>
        </p:spPr>
      </p:pic>
    </p:spTree>
    <p:extLst>
      <p:ext uri="{BB962C8B-B14F-4D97-AF65-F5344CB8AC3E}">
        <p14:creationId xmlns:p14="http://schemas.microsoft.com/office/powerpoint/2010/main" val="105722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55298"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What are the fundamentals that determine and drive these multiples?</a:t>
            </a:r>
          </a:p>
          <a:p>
            <a:pPr lvl="1" eaLnBrk="1" hangingPunct="1"/>
            <a:r>
              <a:rPr lang="en-US" altLang="en-US" sz="2000" dirty="0">
                <a:ea typeface="ＭＳ Ｐゴシック" charset="-128"/>
              </a:rPr>
              <a:t>Proposition 2: Embedded in every multiple are all of the variables that drive every discounted cash flow valuation - growth, risk and cash flow patterns.</a:t>
            </a:r>
          </a:p>
          <a:p>
            <a:pPr eaLnBrk="1" hangingPunct="1"/>
            <a:r>
              <a:rPr lang="en-US" altLang="en-US" sz="2400" dirty="0">
                <a:ea typeface="ＭＳ Ｐゴシック" charset="-128"/>
              </a:rPr>
              <a:t>How do changes in these fundamentals change the multiple?</a:t>
            </a:r>
          </a:p>
          <a:p>
            <a:pPr lvl="1" eaLnBrk="1" hangingPunct="1"/>
            <a:r>
              <a:rPr lang="en-US" altLang="en-US" sz="2000" dirty="0">
                <a:ea typeface="ＭＳ Ｐゴシック" charset="-128"/>
              </a:rPr>
              <a:t>The relationship between a fundamental (like growth) and a multiple (such as PE) is almost never linear. </a:t>
            </a:r>
          </a:p>
          <a:p>
            <a:pPr lvl="1" eaLnBrk="1" hangingPunct="1"/>
            <a:r>
              <a:rPr lang="en-US" altLang="en-US" sz="2000" dirty="0">
                <a:ea typeface="ＭＳ Ｐゴシック" charset="-128"/>
              </a:rPr>
              <a:t>Proposition 3: It is impossible to properly compare firms on a multiple, if we do not know how fundamentals and the multiple move.</a:t>
            </a:r>
          </a:p>
        </p:txBody>
      </p:sp>
      <p:sp>
        <p:nvSpPr>
          <p:cNvPr id="55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2736B8-FE67-8B48-9A73-BE09294DBB6F}" type="slidenum">
              <a:rPr lang="en-US" altLang="en-US" sz="1200">
                <a:solidFill>
                  <a:srgbClr val="FFFFFF"/>
                </a:solidFill>
              </a:rPr>
              <a:pPr>
                <a:lnSpc>
                  <a:spcPct val="80000"/>
                </a:lnSpc>
              </a:pPr>
              <a:t>20</a:t>
            </a:fld>
            <a:endParaRPr lang="en-US" altLang="en-US" sz="1200">
              <a:solidFill>
                <a:srgbClr val="FFFFFF"/>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A Simple Analytical device</a:t>
            </a:r>
          </a:p>
        </p:txBody>
      </p:sp>
      <p:sp>
        <p:nvSpPr>
          <p:cNvPr id="573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EFA733-8D93-F046-AF76-D03D15B4E7FF}" type="slidenum">
              <a:rPr lang="en-US" altLang="en-US" sz="1200">
                <a:solidFill>
                  <a:srgbClr val="FFFFFF"/>
                </a:solidFill>
              </a:rPr>
              <a:pPr>
                <a:lnSpc>
                  <a:spcPct val="80000"/>
                </a:lnSpc>
              </a:pPr>
              <a:t>21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9F2FF03B-BF0A-9243-9318-F4CDF8D84A89}"/>
              </a:ext>
            </a:extLst>
          </p:cNvPr>
          <p:cNvPicPr>
            <a:picLocks noGrp="1" noChangeAspect="1"/>
          </p:cNvPicPr>
          <p:nvPr>
            <p:ph sz="quarter" idx="1"/>
          </p:nvPr>
        </p:nvPicPr>
        <p:blipFill>
          <a:blip r:embed="rId3"/>
          <a:stretch>
            <a:fillRect/>
          </a:stretch>
        </p:blipFill>
        <p:spPr>
          <a:xfrm>
            <a:off x="533401" y="2057400"/>
            <a:ext cx="7971692" cy="3733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 PE Ratios</a:t>
            </a:r>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To understand the fundamentals, start with a basic equity discounted cash flow model. </a:t>
            </a:r>
          </a:p>
          <a:p>
            <a:pPr marL="640080" lvl="1" indent="-274320" eaLnBrk="1" fontAlgn="auto" hangingPunct="1">
              <a:spcAft>
                <a:spcPts val="0"/>
              </a:spcAft>
              <a:buFont typeface="Wingdings 2"/>
              <a:buChar char=""/>
              <a:defRPr/>
            </a:pPr>
            <a:r>
              <a:rPr lang="en-US" dirty="0">
                <a:ea typeface="+mn-ea"/>
              </a:rPr>
              <a:t>With the dividend discount model,</a:t>
            </a:r>
          </a:p>
          <a:p>
            <a:pPr marL="365760" lvl="1" indent="0" eaLnBrk="1" fontAlgn="auto" hangingPunct="1">
              <a:spcAft>
                <a:spcPts val="0"/>
              </a:spcAft>
              <a:buNone/>
              <a:defRPr/>
            </a:pPr>
            <a:endParaRPr lang="en-US" dirty="0">
              <a:ea typeface="+mn-ea"/>
            </a:endParaRPr>
          </a:p>
          <a:p>
            <a:pPr marL="640080" lvl="1" indent="-274320" eaLnBrk="1" fontAlgn="auto" hangingPunct="1">
              <a:spcAft>
                <a:spcPts val="0"/>
              </a:spcAft>
              <a:buFont typeface="Wingdings 2"/>
              <a:buChar char=""/>
              <a:defRPr/>
            </a:pPr>
            <a:r>
              <a:rPr lang="en-US" dirty="0">
                <a:ea typeface="+mn-ea"/>
              </a:rPr>
              <a:t>Dividing both sides by the current earnings per share,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If this had been a FCFE Model,</a:t>
            </a:r>
          </a:p>
          <a:p>
            <a:pPr marL="0" indent="0" eaLnBrk="1" fontAlgn="auto" hangingPunct="1">
              <a:spcAft>
                <a:spcPts val="0"/>
              </a:spcAft>
              <a:buFont typeface="Wingdings"/>
              <a:buNone/>
              <a:defRPr/>
            </a:pPr>
            <a:r>
              <a:rPr lang="en-US" dirty="0">
                <a:ea typeface="+mn-ea"/>
                <a:cs typeface="+mn-cs"/>
              </a:rPr>
              <a:t> </a:t>
            </a:r>
          </a:p>
        </p:txBody>
      </p:sp>
      <p:graphicFrame>
        <p:nvGraphicFramePr>
          <p:cNvPr id="58371" name="Object 2"/>
          <p:cNvGraphicFramePr>
            <a:graphicFrameLocks/>
          </p:cNvGraphicFramePr>
          <p:nvPr/>
        </p:nvGraphicFramePr>
        <p:xfrm>
          <a:off x="3657600" y="2819400"/>
          <a:ext cx="1079500" cy="665163"/>
        </p:xfrm>
        <a:graphic>
          <a:graphicData uri="http://schemas.openxmlformats.org/presentationml/2006/ole">
            <mc:AlternateContent xmlns:mc="http://schemas.openxmlformats.org/markup-compatibility/2006">
              <mc:Choice xmlns:v="urn:schemas-microsoft-com:vml" Requires="v">
                <p:oleObj name="Equation" r:id="rId3" imgW="876300" imgH="546100" progId="Equation.3">
                  <p:embed/>
                </p:oleObj>
              </mc:Choice>
              <mc:Fallback>
                <p:oleObj name="Equation" r:id="rId3" imgW="876300" imgH="546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819400"/>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extLst>
              <p:ext uri="{D42A27DB-BD31-4B8C-83A1-F6EECF244321}">
                <p14:modId xmlns:p14="http://schemas.microsoft.com/office/powerpoint/2010/main" val="2695657960"/>
              </p:ext>
            </p:extLst>
          </p:nvPr>
        </p:nvGraphicFramePr>
        <p:xfrm>
          <a:off x="2871788" y="3810793"/>
          <a:ext cx="3603625" cy="744538"/>
        </p:xfrm>
        <a:graphic>
          <a:graphicData uri="http://schemas.openxmlformats.org/presentationml/2006/ole">
            <mc:AlternateContent xmlns:mc="http://schemas.openxmlformats.org/markup-compatibility/2006">
              <mc:Choice xmlns:v="urn:schemas-microsoft-com:vml" Requires="v">
                <p:oleObj name="Equation" r:id="rId5" imgW="2895600" imgH="609600" progId="Equation.3">
                  <p:embed/>
                </p:oleObj>
              </mc:Choice>
              <mc:Fallback>
                <p:oleObj name="Equation" r:id="rId5" imgW="2895600" imgH="6096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1788" y="3810793"/>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extLst>
              <p:ext uri="{D42A27DB-BD31-4B8C-83A1-F6EECF244321}">
                <p14:modId xmlns:p14="http://schemas.microsoft.com/office/powerpoint/2010/main" val="1134425356"/>
              </p:ext>
            </p:extLst>
          </p:nvPr>
        </p:nvGraphicFramePr>
        <p:xfrm>
          <a:off x="4197350" y="5008562"/>
          <a:ext cx="1257300" cy="669925"/>
        </p:xfrm>
        <a:graphic>
          <a:graphicData uri="http://schemas.openxmlformats.org/presentationml/2006/ole">
            <mc:AlternateContent xmlns:mc="http://schemas.openxmlformats.org/markup-compatibility/2006">
              <mc:Choice xmlns:v="urn:schemas-microsoft-com:vml" Requires="v">
                <p:oleObj name="Equation" r:id="rId7" imgW="1003300" imgH="546100" progId="Equation.3">
                  <p:embed/>
                </p:oleObj>
              </mc:Choice>
              <mc:Fallback>
                <p:oleObj name="Equation" r:id="rId7" imgW="1003300" imgH="5461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7350" y="5008562"/>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extLst>
              <p:ext uri="{D42A27DB-BD31-4B8C-83A1-F6EECF244321}">
                <p14:modId xmlns:p14="http://schemas.microsoft.com/office/powerpoint/2010/main" val="3537970808"/>
              </p:ext>
            </p:extLst>
          </p:nvPr>
        </p:nvGraphicFramePr>
        <p:xfrm>
          <a:off x="2971800" y="5779750"/>
          <a:ext cx="3959225" cy="752475"/>
        </p:xfrm>
        <a:graphic>
          <a:graphicData uri="http://schemas.openxmlformats.org/presentationml/2006/ole">
            <mc:AlternateContent xmlns:mc="http://schemas.openxmlformats.org/markup-compatibility/2006">
              <mc:Choice xmlns:v="urn:schemas-microsoft-com:vml" Requires="v">
                <p:oleObj name="Equation" r:id="rId9" imgW="3225800" imgH="609600" progId="Equation.3">
                  <p:embed/>
                </p:oleObj>
              </mc:Choice>
              <mc:Fallback>
                <p:oleObj name="Equation" r:id="rId9" imgW="3225800" imgH="609600" progId="Equation.3">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5779750"/>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23B824-D918-E741-BAD7-886C24AA450D}"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Using the Fundamental Model to Estimate PE For a High Growth Firm</a:t>
            </a:r>
          </a:p>
        </p:txBody>
      </p:sp>
      <p:sp>
        <p:nvSpPr>
          <p:cNvPr id="4403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The price-earnings ratio for a high growth firm can also be related to fundamentals. In the special case of the two-stage dividend discount model, this relationship can be made explicit fairly simply: </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640080" lvl="1" indent="-274320" eaLnBrk="1" fontAlgn="auto" hangingPunct="1">
              <a:spcAft>
                <a:spcPts val="0"/>
              </a:spcAft>
              <a:buFont typeface="Wingdings 2"/>
              <a:buChar char=""/>
              <a:defRPr/>
            </a:pPr>
            <a:r>
              <a:rPr lang="en-US" dirty="0">
                <a:ea typeface="+mn-ea"/>
              </a:rPr>
              <a:t>For a firm that does not pay what it can afford to in dividends, substitute FCFE/Earnings for the payout ratio.</a:t>
            </a:r>
          </a:p>
          <a:p>
            <a:pPr marL="320040" indent="-320040" eaLnBrk="1" fontAlgn="auto" hangingPunct="1">
              <a:spcAft>
                <a:spcPts val="0"/>
              </a:spcAft>
              <a:buFont typeface="Wingdings"/>
              <a:buChar char=""/>
              <a:defRPr/>
            </a:pPr>
            <a:r>
              <a:rPr lang="en-US" sz="2400" dirty="0">
                <a:ea typeface="+mn-ea"/>
                <a:cs typeface="+mn-cs"/>
              </a:rPr>
              <a:t>Dividing both sides by the earnings per share:</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60419" name="Object 2"/>
          <p:cNvGraphicFramePr>
            <a:graphicFrameLocks/>
          </p:cNvGraphicFramePr>
          <p:nvPr/>
        </p:nvGraphicFramePr>
        <p:xfrm>
          <a:off x="1143000" y="3276600"/>
          <a:ext cx="6767513" cy="863600"/>
        </p:xfrm>
        <a:graphic>
          <a:graphicData uri="http://schemas.openxmlformats.org/presentationml/2006/ole">
            <mc:AlternateContent xmlns:mc="http://schemas.openxmlformats.org/markup-compatibility/2006">
              <mc:Choice xmlns:v="urn:schemas-microsoft-com:vml" Requires="v">
                <p:oleObj name="Equation" r:id="rId3" imgW="6781800" imgH="876300" progId="Equation.3">
                  <p:embed/>
                </p:oleObj>
              </mc:Choice>
              <mc:Fallback>
                <p:oleObj name="Equation" r:id="rId3" imgW="6781800" imgH="8763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276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nvGraphicFramePr>
        <p:xfrm>
          <a:off x="2209800" y="5334000"/>
          <a:ext cx="5080000" cy="660400"/>
        </p:xfrm>
        <a:graphic>
          <a:graphicData uri="http://schemas.openxmlformats.org/presentationml/2006/ole">
            <mc:AlternateContent xmlns:mc="http://schemas.openxmlformats.org/markup-compatibility/2006">
              <mc:Choice xmlns:v="urn:schemas-microsoft-com:vml" Requires="v">
                <p:oleObj name="Document" r:id="rId5" imgW="5092700" imgH="673100" progId="Word.Document.8">
                  <p:embed/>
                </p:oleObj>
              </mc:Choice>
              <mc:Fallback>
                <p:oleObj name="Document" r:id="rId5" imgW="5092700" imgH="673100" progId="Word.Document.8">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53340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9BB169-71C1-BB48-9F08-607BD46BC528}" type="slidenum">
              <a:rPr lang="en-US" altLang="en-US" sz="1200">
                <a:solidFill>
                  <a:srgbClr val="FFFFFF"/>
                </a:solidFill>
              </a:rPr>
              <a:pPr>
                <a:lnSpc>
                  <a:spcPct val="80000"/>
                </a:lnSpc>
              </a:pPr>
              <a:t>23</a:t>
            </a:fld>
            <a:endParaRPr lang="en-US" altLang="en-US" sz="1200">
              <a:solidFill>
                <a:srgbClr val="FFFFFF"/>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 ratio for a firm which has the following characteristics:</a:t>
            </a:r>
          </a:p>
          <a:p>
            <a:pPr marL="0" indent="0" eaLnBrk="1" fontAlgn="auto" hangingPunct="1">
              <a:spcAft>
                <a:spcPts val="0"/>
              </a:spcAft>
              <a:buFont typeface="Wingdings"/>
              <a:buNone/>
              <a:defRPr/>
            </a:pPr>
            <a:r>
              <a:rPr lang="en-US" sz="1800" i="1" dirty="0">
                <a:ea typeface="+mn-ea"/>
                <a:cs typeface="+mn-cs"/>
              </a:rPr>
              <a:t>Variable			High Growth 	Stable Growth</a:t>
            </a:r>
          </a:p>
          <a:p>
            <a:pPr marL="0" indent="0" eaLnBrk="1" fontAlgn="auto" hangingPunct="1">
              <a:spcAft>
                <a:spcPts val="0"/>
              </a:spcAft>
              <a:buFont typeface="Wingdings"/>
              <a:buNone/>
              <a:defRPr/>
            </a:pPr>
            <a:r>
              <a:rPr lang="en-US" sz="1800" dirty="0">
                <a:ea typeface="+mn-ea"/>
                <a:cs typeface="+mn-cs"/>
              </a:rPr>
              <a:t>Expected Growth Rate	15%		1.5%</a:t>
            </a:r>
          </a:p>
          <a:p>
            <a:pPr marL="0" indent="0" eaLnBrk="1" fontAlgn="auto" hangingPunct="1">
              <a:spcAft>
                <a:spcPts val="0"/>
              </a:spcAft>
              <a:buFont typeface="Wingdings"/>
              <a:buNone/>
              <a:defRPr/>
            </a:pPr>
            <a:r>
              <a:rPr lang="en-US" sz="1800" dirty="0">
                <a:ea typeface="+mn-ea"/>
                <a:cs typeface="+mn-cs"/>
              </a:rPr>
              <a:t>Payout Ratio		25%		92.5%  (based on ROE = 20%)</a:t>
            </a:r>
          </a:p>
          <a:p>
            <a:pPr marL="0" indent="0" eaLnBrk="1" fontAlgn="auto" hangingPunct="1">
              <a:spcAft>
                <a:spcPts val="0"/>
              </a:spcAft>
              <a:buFont typeface="Wingdings"/>
              <a:buNone/>
              <a:defRPr/>
            </a:pPr>
            <a:r>
              <a:rPr lang="en-US" sz="1800" dirty="0">
                <a:ea typeface="+mn-ea"/>
                <a:cs typeface="+mn-cs"/>
              </a:rPr>
              <a:t>Beta			1.00		1.00</a:t>
            </a:r>
          </a:p>
          <a:p>
            <a:pPr marL="0" indent="0" eaLnBrk="1" fontAlgn="auto" hangingPunct="1">
              <a:spcAft>
                <a:spcPts val="0"/>
              </a:spcAft>
              <a:buFont typeface="Wingdings"/>
              <a:buNone/>
              <a:defRPr/>
            </a:pPr>
            <a:r>
              <a:rPr lang="en-US" sz="1800" dirty="0">
                <a:ea typeface="+mn-ea"/>
                <a:cs typeface="+mn-cs"/>
              </a:rPr>
              <a:t>Number of years		5 years		Forever after year 5</a:t>
            </a:r>
          </a:p>
          <a:p>
            <a:pPr marL="320040" indent="-320040" eaLnBrk="1" fontAlgn="auto" hangingPunct="1">
              <a:spcAft>
                <a:spcPts val="0"/>
              </a:spcAft>
              <a:buFont typeface="Wingdings"/>
              <a:buChar char=""/>
              <a:defRPr/>
            </a:pPr>
            <a:r>
              <a:rPr lang="en-US" sz="1800" dirty="0"/>
              <a:t>Riskfree rate = Treasury Bond Rate = 1.5%, ERP = 5%		</a:t>
            </a:r>
          </a:p>
          <a:p>
            <a:pPr marL="320040" indent="-320040" eaLnBrk="1" fontAlgn="auto" hangingPunct="1">
              <a:spcAft>
                <a:spcPts val="0"/>
              </a:spcAft>
              <a:buFont typeface="Wingdings"/>
              <a:buChar char=""/>
              <a:defRPr/>
            </a:pPr>
            <a:r>
              <a:rPr lang="en-US" sz="1800" dirty="0"/>
              <a:t>Required rate of return = 1.5% + 1(5%)= 6.5%</a:t>
            </a:r>
          </a:p>
          <a:p>
            <a:pPr marL="0" indent="0" eaLnBrk="1" fontAlgn="auto" hangingPunct="1">
              <a:spcAft>
                <a:spcPts val="0"/>
              </a:spcAft>
              <a:buFont typeface="Wingdings"/>
              <a:buNone/>
              <a:defRPr/>
            </a:pPr>
            <a:endParaRPr lang="en-US" sz="2000" dirty="0">
              <a:ea typeface="+mn-ea"/>
              <a:cs typeface="+mn-cs"/>
            </a:endParaRPr>
          </a:p>
        </p:txBody>
      </p:sp>
      <p:sp>
        <p:nvSpPr>
          <p:cNvPr id="62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C51B1B-13C0-B847-A834-22CCEC05058B}" type="slidenum">
              <a:rPr lang="en-US" altLang="en-US" sz="1200">
                <a:solidFill>
                  <a:srgbClr val="FFFFFF"/>
                </a:solidFill>
              </a:rPr>
              <a:pPr>
                <a:lnSpc>
                  <a:spcPct val="80000"/>
                </a:lnSpc>
              </a:pPr>
              <a:t>24</a:t>
            </a:fld>
            <a:endParaRPr lang="en-US" altLang="en-US" sz="1200">
              <a:solidFill>
                <a:srgbClr val="FFFFFF"/>
              </a:solidFill>
            </a:endParaRP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62282F1-30D1-DE47-A9F8-7BE04451DF39}"/>
                  </a:ext>
                </a:extLst>
              </p:cNvPr>
              <p:cNvSpPr/>
              <p:nvPr/>
            </p:nvSpPr>
            <p:spPr>
              <a:xfrm>
                <a:off x="914400" y="4953000"/>
                <a:ext cx="7851775" cy="91659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rPr>
                        <m:t>𝑃𝐸</m:t>
                      </m:r>
                      <m:r>
                        <a:rPr lang="en-US" sz="1800" i="0">
                          <a:latin typeface="Cambria Math" panose="02040503050406030204" pitchFamily="18" charset="0"/>
                        </a:rPr>
                        <m:t>= </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.25∗1.15∗</m:t>
                          </m:r>
                          <m:d>
                            <m:dPr>
                              <m:ctrlPr>
                                <a:rPr lang="en-US" sz="1800" i="1">
                                  <a:latin typeface="Cambria Math" panose="02040503050406030204" pitchFamily="18" charset="0"/>
                                </a:rPr>
                              </m:ctrlPr>
                            </m:dPr>
                            <m:e>
                              <m:r>
                                <a:rPr lang="en-US" sz="1800" i="0">
                                  <a:latin typeface="Cambria Math" panose="02040503050406030204" pitchFamily="18" charset="0"/>
                                </a:rPr>
                                <m:t>1− </m:t>
                              </m:r>
                              <m:f>
                                <m:fPr>
                                  <m:ctrlPr>
                                    <a:rPr lang="en-US" sz="1800" i="1">
                                      <a:solidFill>
                                        <a:srgbClr val="836967"/>
                                      </a:solidFill>
                                      <a:latin typeface="Cambria Math" panose="02040503050406030204" pitchFamily="18" charset="0"/>
                                    </a:rPr>
                                  </m:ctrlPr>
                                </m:fPr>
                                <m:num>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num>
                                <m:den>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1.065</m:t>
                                      </m:r>
                                    </m:e>
                                    <m:sup>
                                      <m:r>
                                        <a:rPr lang="en-US" sz="1800" i="0">
                                          <a:latin typeface="Cambria Math" panose="02040503050406030204" pitchFamily="18" charset="0"/>
                                        </a:rPr>
                                        <m:t>5</m:t>
                                      </m:r>
                                    </m:sup>
                                  </m:sSup>
                                </m:den>
                              </m:f>
                            </m:e>
                          </m:d>
                        </m:num>
                        <m:den>
                          <m:d>
                            <m:dPr>
                              <m:ctrlPr>
                                <a:rPr lang="en-US" sz="1800" i="1">
                                  <a:latin typeface="Cambria Math" panose="02040503050406030204" pitchFamily="18" charset="0"/>
                                </a:rPr>
                              </m:ctrlPr>
                            </m:dPr>
                            <m:e>
                              <m:r>
                                <a:rPr lang="en-US" sz="1800" i="0">
                                  <a:latin typeface="Cambria Math" panose="02040503050406030204" pitchFamily="18" charset="0"/>
                                </a:rPr>
                                <m:t>.065− .15</m:t>
                              </m:r>
                            </m:e>
                          </m:d>
                        </m:den>
                      </m:f>
                      <m:r>
                        <a:rPr lang="en-US" sz="1800" i="0">
                          <a:latin typeface="Cambria Math" panose="02040503050406030204" pitchFamily="18" charset="0"/>
                        </a:rPr>
                        <m:t>+</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.925∗</m:t>
                          </m:r>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r>
                            <a:rPr lang="en-US" sz="1800" i="0">
                              <a:latin typeface="Cambria Math" panose="02040503050406030204" pitchFamily="18" charset="0"/>
                            </a:rPr>
                            <m:t>∗</m:t>
                          </m:r>
                          <m:d>
                            <m:dPr>
                              <m:ctrlPr>
                                <a:rPr lang="en-US" sz="1800" i="1">
                                  <a:latin typeface="Cambria Math" panose="02040503050406030204" pitchFamily="18" charset="0"/>
                                </a:rPr>
                              </m:ctrlPr>
                            </m:dPr>
                            <m:e>
                              <m:r>
                                <a:rPr lang="en-US" sz="1800" i="0">
                                  <a:latin typeface="Cambria Math" panose="02040503050406030204" pitchFamily="18" charset="0"/>
                                </a:rPr>
                                <m:t>1.015</m:t>
                              </m:r>
                            </m:e>
                          </m:d>
                        </m:num>
                        <m:den>
                          <m:d>
                            <m:dPr>
                              <m:ctrlPr>
                                <a:rPr lang="en-US" sz="1800" i="1">
                                  <a:solidFill>
                                    <a:srgbClr val="836967"/>
                                  </a:solidFill>
                                  <a:latin typeface="Cambria Math" panose="02040503050406030204" pitchFamily="18" charset="0"/>
                                </a:rPr>
                              </m:ctrlPr>
                            </m:dPr>
                            <m:e>
                              <m:r>
                                <a:rPr lang="en-US" sz="1800" i="0">
                                  <a:latin typeface="Cambria Math" panose="02040503050406030204" pitchFamily="18" charset="0"/>
                                </a:rPr>
                                <m:t>.065− .015</m:t>
                              </m:r>
                            </m:e>
                          </m:d>
                          <m:sSup>
                            <m:sSupPr>
                              <m:ctrlPr>
                                <a:rPr lang="en-US" sz="1800" i="1">
                                  <a:solidFill>
                                    <a:srgbClr val="836967"/>
                                  </a:solidFill>
                                  <a:latin typeface="Cambria Math" panose="02040503050406030204" pitchFamily="18" charset="0"/>
                                </a:rPr>
                              </m:ctrlPr>
                            </m:sSupPr>
                            <m:e>
                              <m:d>
                                <m:dPr>
                                  <m:ctrlPr>
                                    <a:rPr lang="en-US" sz="1800" i="1">
                                      <a:latin typeface="Cambria Math" panose="02040503050406030204" pitchFamily="18" charset="0"/>
                                    </a:rPr>
                                  </m:ctrlPr>
                                </m:dPr>
                                <m:e>
                                  <m:r>
                                    <a:rPr lang="en-US" sz="1800" i="0">
                                      <a:latin typeface="Cambria Math" panose="02040503050406030204" pitchFamily="18" charset="0"/>
                                    </a:rPr>
                                    <m:t>1.065</m:t>
                                  </m:r>
                                </m:e>
                              </m:d>
                            </m:e>
                            <m:sup>
                              <m:r>
                                <a:rPr lang="en-US" sz="1800" i="0">
                                  <a:latin typeface="Cambria Math" panose="02040503050406030204" pitchFamily="18" charset="0"/>
                                </a:rPr>
                                <m:t>5</m:t>
                              </m:r>
                            </m:sup>
                          </m:sSup>
                        </m:den>
                      </m:f>
                      <m:r>
                        <a:rPr lang="en-US" sz="1800" i="0">
                          <a:latin typeface="Cambria Math" panose="02040503050406030204" pitchFamily="18" charset="0"/>
                        </a:rPr>
                        <m:t>=29.15</m:t>
                      </m:r>
                    </m:oMath>
                  </m:oMathPara>
                </a14:m>
                <a:endParaRPr lang="en-US" sz="1800" dirty="0"/>
              </a:p>
            </p:txBody>
          </p:sp>
        </mc:Choice>
        <mc:Fallback xmlns="">
          <p:sp>
            <p:nvSpPr>
              <p:cNvPr id="3" name="Rectangle 2">
                <a:extLst>
                  <a:ext uri="{FF2B5EF4-FFF2-40B4-BE49-F238E27FC236}">
                    <a16:creationId xmlns:a16="http://schemas.microsoft.com/office/drawing/2014/main" id="{962282F1-30D1-DE47-A9F8-7BE04451DF39}"/>
                  </a:ext>
                </a:extLst>
              </p:cNvPr>
              <p:cNvSpPr>
                <a:spLocks noRot="1" noChangeAspect="1" noMove="1" noResize="1" noEditPoints="1" noAdjustHandles="1" noChangeArrowheads="1" noChangeShapeType="1" noTextEdit="1"/>
              </p:cNvSpPr>
              <p:nvPr/>
            </p:nvSpPr>
            <p:spPr>
              <a:xfrm>
                <a:off x="914400" y="4953000"/>
                <a:ext cx="7851775" cy="916598"/>
              </a:xfrm>
              <a:prstGeom prst="rect">
                <a:avLst/>
              </a:prstGeom>
              <a:blipFill>
                <a:blip r:embed="rId3"/>
                <a:stretch>
                  <a:fillRect b="-8219"/>
                </a:stretch>
              </a:blipFill>
            </p:spPr>
            <p:txBody>
              <a:bodyPr/>
              <a:lstStyle/>
              <a:p>
                <a:r>
                  <a:rPr lang="en-US">
                    <a:noFill/>
                  </a:rPr>
                  <a:t> </a:t>
                </a:r>
              </a:p>
            </p:txBody>
          </p:sp>
        </mc:Fallback>
      </mc:AlternateContent>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a. PE, Growth and Interest Rates</a:t>
            </a:r>
          </a:p>
        </p:txBody>
      </p:sp>
      <p:sp>
        <p:nvSpPr>
          <p:cNvPr id="64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12ADE-54B7-CD41-AA1D-333E3B5DD8DE}" type="slidenum">
              <a:rPr lang="en-US" altLang="en-US" sz="1200">
                <a:solidFill>
                  <a:srgbClr val="FFFFFF"/>
                </a:solidFill>
              </a:rPr>
              <a:pPr>
                <a:lnSpc>
                  <a:spcPct val="80000"/>
                </a:lnSpc>
              </a:pPr>
              <a:t>25</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510B5209-06DF-0748-A6C8-C382DE7E5B51}"/>
              </a:ext>
            </a:extLst>
          </p:cNvPr>
          <p:cNvPicPr>
            <a:picLocks noGrp="1" noChangeAspect="1"/>
          </p:cNvPicPr>
          <p:nvPr>
            <p:ph sz="quarter" idx="1"/>
          </p:nvPr>
        </p:nvPicPr>
        <p:blipFill>
          <a:blip r:embed="rId3"/>
          <a:stretch>
            <a:fillRect/>
          </a:stretch>
        </p:blipFill>
        <p:spPr>
          <a:xfrm>
            <a:off x="961497" y="1600200"/>
            <a:ext cx="7455955" cy="4495800"/>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PE and Risk: A Follow up Example</a:t>
            </a:r>
          </a:p>
        </p:txBody>
      </p:sp>
      <p:sp>
        <p:nvSpPr>
          <p:cNvPr id="66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844765-BC54-EE4F-9A21-1F07A298E9A2}" type="slidenum">
              <a:rPr lang="en-US" altLang="en-US" sz="1200">
                <a:solidFill>
                  <a:srgbClr val="FFFFFF"/>
                </a:solidFill>
              </a:rPr>
              <a:pPr>
                <a:lnSpc>
                  <a:spcPct val="80000"/>
                </a:lnSpc>
              </a:pPr>
              <a:t>26</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2A03D491-4184-914F-AABB-197CAA9212C6}"/>
              </a:ext>
            </a:extLst>
          </p:cNvPr>
          <p:cNvPicPr>
            <a:picLocks noGrp="1" noChangeAspect="1"/>
          </p:cNvPicPr>
          <p:nvPr>
            <p:ph sz="quarter" idx="1"/>
          </p:nvPr>
        </p:nvPicPr>
        <p:blipFill>
          <a:blip r:embed="rId3"/>
          <a:stretch>
            <a:fillRect/>
          </a:stretch>
        </p:blipFill>
        <p:spPr>
          <a:xfrm>
            <a:off x="612775" y="1965641"/>
            <a:ext cx="8153400" cy="376491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26D4B-2E2A-FD49-8909-50D1D5C34249}"/>
              </a:ext>
            </a:extLst>
          </p:cNvPr>
          <p:cNvSpPr>
            <a:spLocks noGrp="1"/>
          </p:cNvSpPr>
          <p:nvPr>
            <p:ph type="title"/>
          </p:nvPr>
        </p:nvSpPr>
        <p:spPr/>
        <p:txBody>
          <a:bodyPr/>
          <a:lstStyle/>
          <a:p>
            <a:r>
              <a:rPr lang="en-US" dirty="0"/>
              <a:t>c. PE and Growth Quality: Value Addition and Destruction</a:t>
            </a:r>
          </a:p>
        </p:txBody>
      </p:sp>
      <p:pic>
        <p:nvPicPr>
          <p:cNvPr id="6" name="Content Placeholder 5">
            <a:extLst>
              <a:ext uri="{FF2B5EF4-FFF2-40B4-BE49-F238E27FC236}">
                <a16:creationId xmlns:a16="http://schemas.microsoft.com/office/drawing/2014/main" id="{48AAD0BE-5FAB-7F4B-AE1B-58193C90AADF}"/>
              </a:ext>
            </a:extLst>
          </p:cNvPr>
          <p:cNvPicPr>
            <a:picLocks noGrp="1" noChangeAspect="1"/>
          </p:cNvPicPr>
          <p:nvPr>
            <p:ph sz="quarter" idx="1"/>
          </p:nvPr>
        </p:nvPicPr>
        <p:blipFill>
          <a:blip r:embed="rId3"/>
          <a:stretch>
            <a:fillRect/>
          </a:stretch>
        </p:blipFill>
        <p:spPr>
          <a:xfrm>
            <a:off x="612775" y="2449730"/>
            <a:ext cx="8153400" cy="2796740"/>
          </a:xfrm>
          <a:prstGeom prst="rect">
            <a:avLst/>
          </a:prstGeom>
        </p:spPr>
      </p:pic>
      <p:sp>
        <p:nvSpPr>
          <p:cNvPr id="4" name="Footer Placeholder 3">
            <a:extLst>
              <a:ext uri="{FF2B5EF4-FFF2-40B4-BE49-F238E27FC236}">
                <a16:creationId xmlns:a16="http://schemas.microsoft.com/office/drawing/2014/main" id="{263D6C91-0548-7248-9011-8636BBC20AAB}"/>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668F4A4F-131C-AB4E-B254-61D9304765C4}"/>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27</a:t>
            </a:fld>
            <a:endParaRPr lang="en-US" altLang="en-US"/>
          </a:p>
        </p:txBody>
      </p:sp>
    </p:spTree>
    <p:extLst>
      <p:ext uri="{BB962C8B-B14F-4D97-AF65-F5344CB8AC3E}">
        <p14:creationId xmlns:p14="http://schemas.microsoft.com/office/powerpoint/2010/main" val="1598391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64B9-0396-DB4D-AA2A-B4F1B76F495B}"/>
              </a:ext>
            </a:extLst>
          </p:cNvPr>
          <p:cNvSpPr>
            <a:spLocks noGrp="1"/>
          </p:cNvSpPr>
          <p:nvPr>
            <p:ph type="title"/>
          </p:nvPr>
        </p:nvSpPr>
        <p:spPr/>
        <p:txBody>
          <a:bodyPr/>
          <a:lstStyle/>
          <a:p>
            <a:r>
              <a:rPr lang="en-US" dirty="0"/>
              <a:t>Example 1: The Cheapest Markets at the start of 2024</a:t>
            </a:r>
          </a:p>
        </p:txBody>
      </p:sp>
      <p:sp>
        <p:nvSpPr>
          <p:cNvPr id="4" name="Footer Placeholder 3">
            <a:extLst>
              <a:ext uri="{FF2B5EF4-FFF2-40B4-BE49-F238E27FC236}">
                <a16:creationId xmlns:a16="http://schemas.microsoft.com/office/drawing/2014/main" id="{6FB604AB-AF30-9E47-8231-4488A391B59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203E8EC3-5A45-F342-A873-472D56F8FF81}"/>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28</a:t>
            </a:fld>
            <a:endParaRPr lang="en-US" altLang="en-US"/>
          </a:p>
        </p:txBody>
      </p:sp>
      <p:graphicFrame>
        <p:nvGraphicFramePr>
          <p:cNvPr id="6" name="Content Placeholder 5">
            <a:extLst>
              <a:ext uri="{FF2B5EF4-FFF2-40B4-BE49-F238E27FC236}">
                <a16:creationId xmlns:a16="http://schemas.microsoft.com/office/drawing/2014/main" id="{53A6517B-303D-BC7F-F533-101934960306}"/>
              </a:ext>
            </a:extLst>
          </p:cNvPr>
          <p:cNvGraphicFramePr>
            <a:graphicFrameLocks noGrp="1"/>
          </p:cNvGraphicFramePr>
          <p:nvPr>
            <p:ph sz="quarter" idx="1"/>
            <p:extLst>
              <p:ext uri="{D42A27DB-BD31-4B8C-83A1-F6EECF244321}">
                <p14:modId xmlns:p14="http://schemas.microsoft.com/office/powerpoint/2010/main" val="4031157045"/>
              </p:ext>
            </p:extLst>
          </p:nvPr>
        </p:nvGraphicFramePr>
        <p:xfrm>
          <a:off x="1924202" y="1600197"/>
          <a:ext cx="5530546" cy="4495806"/>
        </p:xfrm>
        <a:graphic>
          <a:graphicData uri="http://schemas.openxmlformats.org/drawingml/2006/table">
            <a:tbl>
              <a:tblPr>
                <a:tableStyleId>{5C22544A-7EE6-4342-B048-85BDC9FD1C3A}</a:tableStyleId>
              </a:tblPr>
              <a:tblGrid>
                <a:gridCol w="1496187">
                  <a:extLst>
                    <a:ext uri="{9D8B030D-6E8A-4147-A177-3AD203B41FA5}">
                      <a16:colId xmlns:a16="http://schemas.microsoft.com/office/drawing/2014/main" val="1100536359"/>
                    </a:ext>
                  </a:extLst>
                </a:gridCol>
                <a:gridCol w="632317">
                  <a:extLst>
                    <a:ext uri="{9D8B030D-6E8A-4147-A177-3AD203B41FA5}">
                      <a16:colId xmlns:a16="http://schemas.microsoft.com/office/drawing/2014/main" val="545737463"/>
                    </a:ext>
                  </a:extLst>
                </a:gridCol>
                <a:gridCol w="1701021">
                  <a:extLst>
                    <a:ext uri="{9D8B030D-6E8A-4147-A177-3AD203B41FA5}">
                      <a16:colId xmlns:a16="http://schemas.microsoft.com/office/drawing/2014/main" val="2584128998"/>
                    </a:ext>
                  </a:extLst>
                </a:gridCol>
                <a:gridCol w="1701021">
                  <a:extLst>
                    <a:ext uri="{9D8B030D-6E8A-4147-A177-3AD203B41FA5}">
                      <a16:colId xmlns:a16="http://schemas.microsoft.com/office/drawing/2014/main" val="95290719"/>
                    </a:ext>
                  </a:extLst>
                </a:gridCol>
              </a:tblGrid>
              <a:tr h="214086">
                <a:tc>
                  <a:txBody>
                    <a:bodyPr/>
                    <a:lstStyle/>
                    <a:p>
                      <a:pPr algn="ctr" fontAlgn="b"/>
                      <a:r>
                        <a:rPr lang="en-US" sz="1300" u="none" strike="noStrike" dirty="0">
                          <a:effectLst/>
                        </a:rPr>
                        <a:t>Country</a:t>
                      </a:r>
                      <a:endParaRPr lang="en-US" sz="1300" b="0" i="1"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 firms</a:t>
                      </a:r>
                      <a:endParaRPr lang="en-US" sz="1300" b="1"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median(EV/EBITDA)</a:t>
                      </a:r>
                      <a:endParaRPr lang="en-US" sz="1300" b="1"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median(Trailing PE)</a:t>
                      </a:r>
                      <a:endParaRPr lang="en-US" sz="1300" b="1"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056293"/>
                  </a:ext>
                </a:extLst>
              </a:tr>
              <a:tr h="214086">
                <a:tc>
                  <a:txBody>
                    <a:bodyPr/>
                    <a:lstStyle/>
                    <a:p>
                      <a:pPr algn="l" fontAlgn="ctr"/>
                      <a:r>
                        <a:rPr lang="en-US" sz="1300" u="none" strike="noStrike" dirty="0">
                          <a:effectLst/>
                        </a:rPr>
                        <a:t>Zambia</a:t>
                      </a:r>
                      <a:endParaRPr lang="en-US" sz="1300" b="0" i="0" u="none" strike="noStrike" dirty="0">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15</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3.75</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4.31</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19607"/>
                  </a:ext>
                </a:extLst>
              </a:tr>
              <a:tr h="214086">
                <a:tc>
                  <a:txBody>
                    <a:bodyPr/>
                    <a:lstStyle/>
                    <a:p>
                      <a:pPr algn="l" fontAlgn="ctr"/>
                      <a:r>
                        <a:rPr lang="en-US" sz="1300" u="none" strike="noStrike">
                          <a:effectLst/>
                        </a:rPr>
                        <a:t>Kenya</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50</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3.70</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4.43</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1854758"/>
                  </a:ext>
                </a:extLst>
              </a:tr>
              <a:tr h="214086">
                <a:tc>
                  <a:txBody>
                    <a:bodyPr/>
                    <a:lstStyle/>
                    <a:p>
                      <a:pPr algn="l" fontAlgn="ctr"/>
                      <a:r>
                        <a:rPr lang="en-US" sz="1300" u="none" strike="noStrike" dirty="0">
                          <a:effectLst/>
                        </a:rPr>
                        <a:t>Ghana</a:t>
                      </a:r>
                      <a:endParaRPr lang="en-US" sz="1300" b="0" i="0" u="none" strike="noStrike" dirty="0">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23</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2.74</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5.34</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0490890"/>
                  </a:ext>
                </a:extLst>
              </a:tr>
              <a:tr h="214086">
                <a:tc>
                  <a:txBody>
                    <a:bodyPr/>
                    <a:lstStyle/>
                    <a:p>
                      <a:pPr algn="l" fontAlgn="ctr"/>
                      <a:r>
                        <a:rPr lang="en-US" sz="1300" u="none" strike="noStrike" dirty="0">
                          <a:effectLst/>
                        </a:rPr>
                        <a:t>Cyprus</a:t>
                      </a:r>
                      <a:endParaRPr lang="en-US" sz="1300" b="0" i="0" u="none" strike="noStrike" dirty="0">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64</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8.14</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6.08</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2951108"/>
                  </a:ext>
                </a:extLst>
              </a:tr>
              <a:tr h="214086">
                <a:tc>
                  <a:txBody>
                    <a:bodyPr/>
                    <a:lstStyle/>
                    <a:p>
                      <a:pPr algn="l" fontAlgn="ctr"/>
                      <a:r>
                        <a:rPr lang="en-US" sz="1300" u="none" strike="noStrike">
                          <a:effectLst/>
                        </a:rPr>
                        <a:t>Pakistan</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424</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5.14</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6.24</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680625"/>
                  </a:ext>
                </a:extLst>
              </a:tr>
              <a:tr h="214086">
                <a:tc>
                  <a:txBody>
                    <a:bodyPr/>
                    <a:lstStyle/>
                    <a:p>
                      <a:pPr algn="l" fontAlgn="ctr"/>
                      <a:r>
                        <a:rPr lang="en-US" sz="1300" u="none" strike="noStrike">
                          <a:effectLst/>
                        </a:rPr>
                        <a:t>Serbia</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17</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5.64</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6.69</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2812052"/>
                  </a:ext>
                </a:extLst>
              </a:tr>
              <a:tr h="214086">
                <a:tc>
                  <a:txBody>
                    <a:bodyPr/>
                    <a:lstStyle/>
                    <a:p>
                      <a:pPr algn="l" fontAlgn="ctr"/>
                      <a:r>
                        <a:rPr lang="en-US" sz="1300" u="none" strike="noStrike">
                          <a:effectLst/>
                        </a:rPr>
                        <a:t>Kazakhstan</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21</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5.78</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6.82</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0345592"/>
                  </a:ext>
                </a:extLst>
              </a:tr>
              <a:tr h="214086">
                <a:tc>
                  <a:txBody>
                    <a:bodyPr/>
                    <a:lstStyle/>
                    <a:p>
                      <a:pPr algn="l" fontAlgn="ctr"/>
                      <a:r>
                        <a:rPr lang="en-US" sz="1300" u="none" strike="noStrike">
                          <a:effectLst/>
                        </a:rPr>
                        <a:t>Isle of Man</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16</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5.34</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7.32</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4516030"/>
                  </a:ext>
                </a:extLst>
              </a:tr>
              <a:tr h="214086">
                <a:tc>
                  <a:txBody>
                    <a:bodyPr/>
                    <a:lstStyle/>
                    <a:p>
                      <a:pPr algn="l" fontAlgn="ctr"/>
                      <a:r>
                        <a:rPr lang="en-US" sz="1300" u="none" strike="noStrike">
                          <a:effectLst/>
                        </a:rPr>
                        <a:t>Sri Lanka</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262</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7.09</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7.49</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9577414"/>
                  </a:ext>
                </a:extLst>
              </a:tr>
              <a:tr h="214086">
                <a:tc>
                  <a:txBody>
                    <a:bodyPr/>
                    <a:lstStyle/>
                    <a:p>
                      <a:pPr algn="l" fontAlgn="ctr"/>
                      <a:r>
                        <a:rPr lang="en-US" sz="1300" u="none" strike="noStrike">
                          <a:effectLst/>
                        </a:rPr>
                        <a:t>Mauritius</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75</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8.72</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7.51</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957579"/>
                  </a:ext>
                </a:extLst>
              </a:tr>
              <a:tr h="214086">
                <a:tc>
                  <a:txBody>
                    <a:bodyPr/>
                    <a:lstStyle/>
                    <a:p>
                      <a:pPr algn="l" fontAlgn="ctr"/>
                      <a:r>
                        <a:rPr lang="en-US" sz="1300" u="none" strike="noStrike">
                          <a:effectLst/>
                        </a:rPr>
                        <a:t>Tanzania</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15</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6.27</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7.52</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1438432"/>
                  </a:ext>
                </a:extLst>
              </a:tr>
              <a:tr h="214086">
                <a:tc>
                  <a:txBody>
                    <a:bodyPr/>
                    <a:lstStyle/>
                    <a:p>
                      <a:pPr algn="l" fontAlgn="ctr"/>
                      <a:r>
                        <a:rPr lang="en-US" sz="1300" u="none" strike="noStrike">
                          <a:effectLst/>
                        </a:rPr>
                        <a:t>Nigeria</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126</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5.40</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7.90</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930413"/>
                  </a:ext>
                </a:extLst>
              </a:tr>
              <a:tr h="214086">
                <a:tc>
                  <a:txBody>
                    <a:bodyPr/>
                    <a:lstStyle/>
                    <a:p>
                      <a:pPr algn="l" fontAlgn="ctr"/>
                      <a:r>
                        <a:rPr lang="en-US" sz="1300" u="none" strike="noStrike">
                          <a:effectLst/>
                        </a:rPr>
                        <a:t>Macau</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16</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4.87</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8.30</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2828862"/>
                  </a:ext>
                </a:extLst>
              </a:tr>
              <a:tr h="214086">
                <a:tc>
                  <a:txBody>
                    <a:bodyPr/>
                    <a:lstStyle/>
                    <a:p>
                      <a:pPr algn="l" fontAlgn="ctr"/>
                      <a:r>
                        <a:rPr lang="en-US" sz="1300" u="none" strike="noStrike">
                          <a:effectLst/>
                        </a:rPr>
                        <a:t>Ivory Coast</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34</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4.39</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8.41</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402453"/>
                  </a:ext>
                </a:extLst>
              </a:tr>
              <a:tr h="214086">
                <a:tc>
                  <a:txBody>
                    <a:bodyPr/>
                    <a:lstStyle/>
                    <a:p>
                      <a:pPr algn="l" fontAlgn="ctr"/>
                      <a:r>
                        <a:rPr lang="en-US" sz="1300" u="none" strike="noStrike">
                          <a:effectLst/>
                        </a:rPr>
                        <a:t>Tunisia</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76</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7.73</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8.68</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8664093"/>
                  </a:ext>
                </a:extLst>
              </a:tr>
              <a:tr h="214086">
                <a:tc>
                  <a:txBody>
                    <a:bodyPr/>
                    <a:lstStyle/>
                    <a:p>
                      <a:pPr algn="l" fontAlgn="ctr"/>
                      <a:r>
                        <a:rPr lang="en-US" sz="1300" u="none" strike="noStrike">
                          <a:effectLst/>
                        </a:rPr>
                        <a:t>Bermuda</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62</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7.46</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8.69</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8360493"/>
                  </a:ext>
                </a:extLst>
              </a:tr>
              <a:tr h="214086">
                <a:tc>
                  <a:txBody>
                    <a:bodyPr/>
                    <a:lstStyle/>
                    <a:p>
                      <a:pPr algn="l" fontAlgn="ctr"/>
                      <a:r>
                        <a:rPr lang="en-US" sz="1300" u="none" strike="noStrike">
                          <a:effectLst/>
                        </a:rPr>
                        <a:t>Malawi</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14</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5.02</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8.71</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9872413"/>
                  </a:ext>
                </a:extLst>
              </a:tr>
              <a:tr h="214086">
                <a:tc>
                  <a:txBody>
                    <a:bodyPr/>
                    <a:lstStyle/>
                    <a:p>
                      <a:pPr algn="l" fontAlgn="ctr"/>
                      <a:r>
                        <a:rPr lang="en-US" sz="1300" u="none" strike="noStrike">
                          <a:effectLst/>
                        </a:rPr>
                        <a:t>Colombia</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28</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5.36</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8.71</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3143646"/>
                  </a:ext>
                </a:extLst>
              </a:tr>
              <a:tr h="214086">
                <a:tc>
                  <a:txBody>
                    <a:bodyPr/>
                    <a:lstStyle/>
                    <a:p>
                      <a:pPr algn="l" fontAlgn="ctr"/>
                      <a:r>
                        <a:rPr lang="en-US" sz="1300" u="none" strike="noStrike">
                          <a:effectLst/>
                        </a:rPr>
                        <a:t>Chile</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122</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6.80</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8.84</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1724704"/>
                  </a:ext>
                </a:extLst>
              </a:tr>
              <a:tr h="214086">
                <a:tc>
                  <a:txBody>
                    <a:bodyPr/>
                    <a:lstStyle/>
                    <a:p>
                      <a:pPr algn="l" fontAlgn="ctr"/>
                      <a:r>
                        <a:rPr lang="en-US" sz="1300" u="none" strike="noStrike">
                          <a:effectLst/>
                        </a:rPr>
                        <a:t>Lithuania</a:t>
                      </a:r>
                      <a:endParaRPr lang="en-US" sz="1300" b="0" i="0" u="none" strike="noStrike">
                        <a:solidFill>
                          <a:srgbClr val="000000"/>
                        </a:solidFill>
                        <a:effectLst/>
                        <a:latin typeface="Helvetica" pitchFamily="2" charset="0"/>
                      </a:endParaRPr>
                    </a:p>
                  </a:txBody>
                  <a:tcPr marL="8920" marR="8920" marT="8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29</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a:effectLst/>
                        </a:rPr>
                        <a:t>7.47</a:t>
                      </a:r>
                      <a:endParaRPr lang="en-US" sz="1300" b="0" i="0" u="none" strike="noStrike">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u="none" strike="noStrike" dirty="0">
                          <a:effectLst/>
                        </a:rPr>
                        <a:t>8.87</a:t>
                      </a:r>
                      <a:endParaRPr lang="en-US" sz="1300" b="0" i="0" u="none" strike="noStrike" dirty="0">
                        <a:solidFill>
                          <a:srgbClr val="000000"/>
                        </a:solidFill>
                        <a:effectLst/>
                        <a:latin typeface="Helvetica" pitchFamily="2" charset="0"/>
                      </a:endParaRPr>
                    </a:p>
                  </a:txBody>
                  <a:tcPr marL="8920" marR="8920" marT="89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2057214"/>
                  </a:ext>
                </a:extLst>
              </a:tr>
            </a:tbl>
          </a:graphicData>
        </a:graphic>
      </p:graphicFrame>
    </p:spTree>
    <p:extLst>
      <p:ext uri="{BB962C8B-B14F-4D97-AF65-F5344CB8AC3E}">
        <p14:creationId xmlns:p14="http://schemas.microsoft.com/office/powerpoint/2010/main" val="30279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594986" y="160121"/>
            <a:ext cx="8153400" cy="990600"/>
          </a:xfrm>
        </p:spPr>
        <p:txBody>
          <a:bodyPr>
            <a:normAutofit fontScale="90000"/>
          </a:bodyPr>
          <a:lstStyle/>
          <a:p>
            <a:pPr eaLnBrk="1" fontAlgn="auto" hangingPunct="1">
              <a:spcAft>
                <a:spcPts val="0"/>
              </a:spcAft>
              <a:defRPr/>
            </a:pPr>
            <a:r>
              <a:rPr lang="en-US" dirty="0">
                <a:ea typeface="+mj-ea"/>
                <a:cs typeface="+mj-cs"/>
              </a:rPr>
              <a:t>Example 2: Controlling for differences - An old Example with Emerging Markets: June 2000</a:t>
            </a:r>
          </a:p>
        </p:txBody>
      </p:sp>
      <p:pic>
        <p:nvPicPr>
          <p:cNvPr id="70658" name="Picture 1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4101" r="-24101"/>
          <a:stretch>
            <a:fillRect/>
          </a:stretch>
        </p:blipFill>
        <p:spPr>
          <a:xfrm>
            <a:off x="612775" y="1600200"/>
            <a:ext cx="8153400" cy="4495800"/>
          </a:xfrm>
        </p:spPr>
      </p:pic>
      <p:sp>
        <p:nvSpPr>
          <p:cNvPr id="70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1ED937-621B-214E-AF47-C2D0B5867B60}" type="slidenum">
              <a:rPr lang="en-US" altLang="en-US" sz="1200">
                <a:solidFill>
                  <a:srgbClr val="FFFFFF"/>
                </a:solidFill>
              </a:rPr>
              <a:pPr>
                <a:lnSpc>
                  <a:spcPct val="80000"/>
                </a:lnSpc>
              </a:pPr>
              <a:t>29</a:t>
            </a:fld>
            <a:endParaRPr lang="en-US" altLang="en-US" sz="1200">
              <a:solidFill>
                <a:srgbClr val="FFFFFF"/>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72706"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The regression of PE ratios on these variables provides the following –</a:t>
            </a:r>
          </a:p>
          <a:p>
            <a:pPr marL="365125" lvl="1" indent="0" eaLnBrk="1" hangingPunct="1">
              <a:buFont typeface="Wingdings 2" charset="2"/>
              <a:buNone/>
            </a:pPr>
            <a:r>
              <a:rPr lang="en-US" altLang="en-US" dirty="0">
                <a:ea typeface="ＭＳ Ｐゴシック" charset="-128"/>
              </a:rPr>
              <a:t>PE = 16.16	 	- 7.94 Interest Rates </a:t>
            </a:r>
          </a:p>
          <a:p>
            <a:pPr marL="365125" lvl="1" indent="0" eaLnBrk="1" hangingPunct="1">
              <a:buFont typeface="Wingdings 2" charset="2"/>
              <a:buNone/>
            </a:pPr>
            <a:r>
              <a:rPr lang="en-US" altLang="en-US" dirty="0">
                <a:ea typeface="ＭＳ Ｐゴシック" charset="-128"/>
              </a:rPr>
              <a:t>			+ 154.40 Growth in GDP</a:t>
            </a:r>
          </a:p>
          <a:p>
            <a:pPr marL="365125" lvl="1" indent="0" eaLnBrk="1" hangingPunct="1">
              <a:buFont typeface="Wingdings 2" charset="2"/>
              <a:buNone/>
            </a:pPr>
            <a:r>
              <a:rPr lang="en-US" altLang="en-US" dirty="0">
                <a:ea typeface="ＭＳ Ｐゴシック" charset="-128"/>
              </a:rPr>
              <a:t>			- 0.1116 Country Risk</a:t>
            </a:r>
          </a:p>
          <a:p>
            <a:pPr marL="365125" lvl="1" indent="0" eaLnBrk="1" hangingPunct="1">
              <a:buFont typeface="Wingdings 2" charset="2"/>
              <a:buNone/>
            </a:pPr>
            <a:r>
              <a:rPr lang="en-US" altLang="en-US" dirty="0">
                <a:ea typeface="ＭＳ Ｐゴシック" charset="-128"/>
              </a:rPr>
              <a:t>R Squared = 73%</a:t>
            </a:r>
          </a:p>
          <a:p>
            <a:pPr marL="387350" indent="-342900" eaLnBrk="1" hangingPunct="1"/>
            <a:r>
              <a:rPr lang="en-US" altLang="en-US" dirty="0">
                <a:ea typeface="ＭＳ Ｐゴシック" charset="-128"/>
              </a:rPr>
              <a:t>What do the coefficients tell you about how each of these variables play into PE ratio differences across countries?	</a:t>
            </a:r>
          </a:p>
        </p:txBody>
      </p:sp>
      <p:sp>
        <p:nvSpPr>
          <p:cNvPr id="72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02A8B3-4685-D54A-A766-57E238752455}" type="slidenum">
              <a:rPr lang="en-US" altLang="en-US" sz="1200">
                <a:solidFill>
                  <a:srgbClr val="FFFFFF"/>
                </a:solidFill>
              </a:rPr>
              <a:pPr>
                <a:lnSpc>
                  <a:spcPct val="80000"/>
                </a:lnSpc>
              </a:pPr>
              <a:t>30</a:t>
            </a:fld>
            <a:endParaRPr lang="en-US" altLang="en-US" sz="1200">
              <a:solidFill>
                <a:srgbClr val="FFFF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Predicted PE Ratios</a:t>
            </a:r>
          </a:p>
        </p:txBody>
      </p:sp>
      <p:pic>
        <p:nvPicPr>
          <p:cNvPr id="7475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239" r="-9239"/>
          <a:stretch>
            <a:fillRect/>
          </a:stretch>
        </p:blipFill>
        <p:spPr>
          <a:xfrm>
            <a:off x="612775" y="1600200"/>
            <a:ext cx="8153400" cy="4495800"/>
          </a:xfrm>
        </p:spPr>
      </p:pic>
      <p:sp>
        <p:nvSpPr>
          <p:cNvPr id="74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7C168A-0AA2-F74E-B578-9F9FD2720465}" type="slidenum">
              <a:rPr lang="en-US" altLang="en-US" sz="1200">
                <a:solidFill>
                  <a:srgbClr val="FFFFFF"/>
                </a:solidFill>
              </a:rPr>
              <a:pPr>
                <a:lnSpc>
                  <a:spcPct val="80000"/>
                </a:lnSpc>
              </a:pPr>
              <a:t>31</a:t>
            </a:fld>
            <a:endParaRPr lang="en-US" altLang="en-US" sz="1200">
              <a:solidFill>
                <a:srgbClr val="FFFFFF"/>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dirty="0">
                <a:ea typeface="ＭＳ Ｐゴシック" charset="-128"/>
              </a:rPr>
              <a:t>Example 3: US Stocks are expensive, just look at the PE ratio</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14B477-9BB2-EE49-BBBA-9DC292DCF47A}" type="slidenum">
              <a:rPr lang="en-US" altLang="en-US" sz="1200">
                <a:solidFill>
                  <a:srgbClr val="FFFFFF"/>
                </a:solidFill>
              </a:rPr>
              <a:pPr>
                <a:lnSpc>
                  <a:spcPct val="80000"/>
                </a:lnSpc>
              </a:pPr>
              <a:t>32</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D46C99B6-3C8B-CB26-43AC-2208623C427E}"/>
              </a:ext>
            </a:extLst>
          </p:cNvPr>
          <p:cNvPicPr>
            <a:picLocks noGrp="1" noChangeAspect="1"/>
          </p:cNvPicPr>
          <p:nvPr>
            <p:ph sz="quarter" idx="1"/>
          </p:nvPr>
        </p:nvPicPr>
        <p:blipFill>
          <a:blip r:embed="rId3"/>
          <a:stretch>
            <a:fillRect/>
          </a:stretch>
        </p:blipFill>
        <p:spPr>
          <a:xfrm>
            <a:off x="1530350" y="1600200"/>
            <a:ext cx="6318250" cy="44958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0504-50B4-2A4B-BABA-63D205ABD947}"/>
              </a:ext>
            </a:extLst>
          </p:cNvPr>
          <p:cNvSpPr>
            <a:spLocks noGrp="1"/>
          </p:cNvSpPr>
          <p:nvPr>
            <p:ph type="title"/>
          </p:nvPr>
        </p:nvSpPr>
        <p:spPr/>
        <p:txBody>
          <a:bodyPr/>
          <a:lstStyle/>
          <a:p>
            <a:r>
              <a:rPr lang="en-US" dirty="0"/>
              <a:t>A Counter: No, they are cheap, relative to the alternatives..</a:t>
            </a:r>
          </a:p>
        </p:txBody>
      </p:sp>
      <p:sp>
        <p:nvSpPr>
          <p:cNvPr id="4" name="Footer Placeholder 3">
            <a:extLst>
              <a:ext uri="{FF2B5EF4-FFF2-40B4-BE49-F238E27FC236}">
                <a16:creationId xmlns:a16="http://schemas.microsoft.com/office/drawing/2014/main" id="{C5BC0ED7-8932-8448-975B-6F56C2419943}"/>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36D294D2-B274-E843-B78C-360C7BD22B0C}"/>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33</a:t>
            </a:fld>
            <a:endParaRPr lang="en-US" altLang="en-US"/>
          </a:p>
        </p:txBody>
      </p:sp>
      <p:pic>
        <p:nvPicPr>
          <p:cNvPr id="10" name="Content Placeholder 9">
            <a:extLst>
              <a:ext uri="{FF2B5EF4-FFF2-40B4-BE49-F238E27FC236}">
                <a16:creationId xmlns:a16="http://schemas.microsoft.com/office/drawing/2014/main" id="{86A3D4A8-0BA5-D429-E85A-CA1722905B8F}"/>
              </a:ext>
            </a:extLst>
          </p:cNvPr>
          <p:cNvPicPr>
            <a:picLocks noGrp="1" noChangeAspect="1"/>
          </p:cNvPicPr>
          <p:nvPr>
            <p:ph sz="quarter" idx="1"/>
          </p:nvPr>
        </p:nvPicPr>
        <p:blipFill>
          <a:blip r:embed="rId3"/>
          <a:stretch>
            <a:fillRect/>
          </a:stretch>
        </p:blipFill>
        <p:spPr>
          <a:xfrm>
            <a:off x="1541784" y="1600200"/>
            <a:ext cx="6295382" cy="4495800"/>
          </a:xfrm>
          <a:prstGeom prst="rect">
            <a:avLst/>
          </a:prstGeom>
        </p:spPr>
      </p:pic>
    </p:spTree>
    <p:extLst>
      <p:ext uri="{BB962C8B-B14F-4D97-AF65-F5344CB8AC3E}">
        <p14:creationId xmlns:p14="http://schemas.microsoft.com/office/powerpoint/2010/main" val="850095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Tie Breaker: E/P Ratios , </a:t>
            </a:r>
            <a:r>
              <a:rPr lang="en-US" dirty="0" err="1">
                <a:ea typeface="+mj-ea"/>
                <a:cs typeface="+mj-cs"/>
              </a:rPr>
              <a:t>T.Bond</a:t>
            </a:r>
            <a:r>
              <a:rPr lang="en-US" dirty="0">
                <a:ea typeface="+mj-ea"/>
                <a:cs typeface="+mj-cs"/>
              </a:rPr>
              <a:t> Rates and Term Structure</a:t>
            </a: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34</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0E14875A-19C7-32A5-0423-87CD95E6A8EE}"/>
              </a:ext>
            </a:extLst>
          </p:cNvPr>
          <p:cNvPicPr>
            <a:picLocks noGrp="1" noChangeAspect="1"/>
          </p:cNvPicPr>
          <p:nvPr>
            <p:ph sz="quarter" idx="1"/>
          </p:nvPr>
        </p:nvPicPr>
        <p:blipFill>
          <a:blip r:embed="rId3"/>
          <a:stretch>
            <a:fillRect/>
          </a:stretch>
        </p:blipFill>
        <p:spPr>
          <a:xfrm>
            <a:off x="1556039" y="1600200"/>
            <a:ext cx="6266872" cy="4495800"/>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Regression Results</a:t>
            </a:r>
          </a:p>
        </p:txBody>
      </p:sp>
      <p:sp>
        <p:nvSpPr>
          <p:cNvPr id="66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r>
              <a:rPr lang="en-US" altLang="en-US" sz="1800" dirty="0">
                <a:ea typeface="ＭＳ Ｐゴシック" charset="-128"/>
              </a:rPr>
              <a:t>In the following regression, using 1960-2023 data, we regress E/P ratios against the level of </a:t>
            </a:r>
            <a:r>
              <a:rPr lang="en-US" altLang="en-US" sz="1800" dirty="0" err="1">
                <a:ea typeface="ＭＳ Ｐゴシック" charset="-128"/>
              </a:rPr>
              <a:t>T.Bond</a:t>
            </a:r>
            <a:r>
              <a:rPr lang="en-US" altLang="en-US" sz="1800" dirty="0">
                <a:ea typeface="ＭＳ Ｐゴシック" charset="-128"/>
              </a:rPr>
              <a:t> rates and a term structure variable (</a:t>
            </a:r>
            <a:r>
              <a:rPr lang="en-US" altLang="en-US" sz="1800" dirty="0" err="1">
                <a:ea typeface="ＭＳ Ｐゴシック" charset="-128"/>
              </a:rPr>
              <a:t>T.Bond</a:t>
            </a:r>
            <a:r>
              <a:rPr lang="en-US" altLang="en-US" sz="1800" dirty="0">
                <a:ea typeface="ＭＳ Ｐゴシック" charset="-128"/>
              </a:rPr>
              <a:t> - </a:t>
            </a:r>
            <a:r>
              <a:rPr lang="en-US" altLang="en-US" sz="1800" dirty="0" err="1">
                <a:ea typeface="ＭＳ Ｐゴシック" charset="-128"/>
              </a:rPr>
              <a:t>T.Bill</a:t>
            </a:r>
            <a:r>
              <a:rPr lang="en-US" altLang="en-US" sz="1800" dirty="0">
                <a:ea typeface="ＭＳ Ｐゴシック" charset="-128"/>
              </a:rPr>
              <a:t> rate)</a:t>
            </a:r>
          </a:p>
          <a:p>
            <a:pPr marL="365125" lvl="1" indent="0" eaLnBrk="1" hangingPunct="1">
              <a:buNone/>
            </a:pPr>
            <a:r>
              <a:rPr lang="en-US" altLang="en-US" sz="1800" dirty="0">
                <a:ea typeface="ＭＳ Ｐゴシック" charset="-128"/>
              </a:rPr>
              <a:t>EP Ratio = 0.0350 + 0.5576 </a:t>
            </a:r>
            <a:r>
              <a:rPr lang="en-US" altLang="en-US" sz="1800" dirty="0" err="1">
                <a:ea typeface="ＭＳ Ｐゴシック" charset="-128"/>
              </a:rPr>
              <a:t>T.Bond</a:t>
            </a:r>
            <a:r>
              <a:rPr lang="en-US" altLang="en-US" sz="1800" dirty="0">
                <a:ea typeface="ＭＳ Ｐゴシック" charset="-128"/>
              </a:rPr>
              <a:t> Rate - 0.1161 (</a:t>
            </a:r>
            <a:r>
              <a:rPr lang="en-US" altLang="en-US" sz="1800" dirty="0" err="1">
                <a:ea typeface="ＭＳ Ｐゴシック" charset="-128"/>
              </a:rPr>
              <a:t>T.Bond</a:t>
            </a:r>
            <a:r>
              <a:rPr lang="en-US" altLang="en-US" sz="1800" dirty="0">
                <a:ea typeface="ＭＳ Ｐゴシック" charset="-128"/>
              </a:rPr>
              <a:t> Rate - </a:t>
            </a:r>
            <a:r>
              <a:rPr lang="en-US" altLang="en-US" sz="1800" dirty="0" err="1">
                <a:ea typeface="ＭＳ Ｐゴシック" charset="-128"/>
              </a:rPr>
              <a:t>T.Bill</a:t>
            </a:r>
            <a:r>
              <a:rPr lang="en-US" altLang="en-US" sz="1800" dirty="0">
                <a:ea typeface="ＭＳ Ｐゴシック" charset="-128"/>
              </a:rPr>
              <a:t> Rate)	    	       (6.57)	        (7.40)                          (-0.12)	</a:t>
            </a:r>
          </a:p>
          <a:p>
            <a:pPr marL="365125" lvl="1" indent="0" eaLnBrk="1" hangingPunct="1">
              <a:buFont typeface="Wingdings 2" charset="2"/>
              <a:buNone/>
            </a:pPr>
            <a:r>
              <a:rPr lang="en-US" altLang="en-US" sz="1800" dirty="0">
                <a:ea typeface="ＭＳ Ｐゴシック" charset="-128"/>
              </a:rPr>
              <a:t>R squared = 45.78%</a:t>
            </a:r>
          </a:p>
          <a:p>
            <a:pPr eaLnBrk="1" hangingPunct="1"/>
            <a:r>
              <a:rPr lang="en-US" altLang="en-US" sz="1800" dirty="0">
                <a:ea typeface="ＭＳ Ｐゴシック" charset="-128"/>
              </a:rPr>
              <a:t>In 2008, this is what the regression looked like:</a:t>
            </a:r>
          </a:p>
          <a:p>
            <a:pPr marL="365125" lvl="1" indent="0" eaLnBrk="1" hangingPunct="1">
              <a:buFont typeface="Wingdings 2" charset="2"/>
              <a:buNone/>
            </a:pPr>
            <a:r>
              <a:rPr lang="en-US" altLang="en-US" sz="1800" dirty="0">
                <a:ea typeface="ＭＳ Ｐゴシック" charset="-128"/>
              </a:rPr>
              <a:t>E/P =  2.56%  + 0.7044 </a:t>
            </a:r>
            <a:r>
              <a:rPr lang="en-US" altLang="en-US" sz="1800" dirty="0" err="1">
                <a:ea typeface="ＭＳ Ｐゴシック" charset="-128"/>
              </a:rPr>
              <a:t>T.Bond</a:t>
            </a:r>
            <a:r>
              <a:rPr lang="en-US" altLang="en-US" sz="1800" dirty="0">
                <a:ea typeface="ＭＳ Ｐゴシック" charset="-128"/>
              </a:rPr>
              <a:t> Rate – 0.3289 (</a:t>
            </a:r>
            <a:r>
              <a:rPr lang="en-US" altLang="en-US" sz="1800" dirty="0" err="1">
                <a:ea typeface="ＭＳ Ｐゴシック" charset="-128"/>
              </a:rPr>
              <a:t>T.Bond</a:t>
            </a:r>
            <a:r>
              <a:rPr lang="en-US" altLang="en-US" sz="1800" dirty="0">
                <a:ea typeface="ＭＳ Ｐゴシック" charset="-128"/>
              </a:rPr>
              <a:t> Rate-</a:t>
            </a:r>
            <a:r>
              <a:rPr lang="en-US" altLang="en-US" sz="1800" dirty="0" err="1">
                <a:ea typeface="ＭＳ Ｐゴシック" charset="-128"/>
              </a:rPr>
              <a:t>T.Bill</a:t>
            </a:r>
            <a:r>
              <a:rPr lang="en-US" altLang="en-US" sz="1800" dirty="0">
                <a:ea typeface="ＭＳ Ｐゴシック" charset="-128"/>
              </a:rPr>
              <a:t> Rate) 		    (4.71)	   (7.10)		    (1.46)	</a:t>
            </a:r>
          </a:p>
          <a:p>
            <a:pPr marL="365125" lvl="1" indent="0" eaLnBrk="1" hangingPunct="1">
              <a:buFont typeface="Wingdings 2" charset="2"/>
              <a:buNone/>
            </a:pPr>
            <a:r>
              <a:rPr lang="en-US" altLang="en-US" sz="1800" dirty="0">
                <a:ea typeface="ＭＳ Ｐゴシック" charset="-128"/>
              </a:rPr>
              <a:t>R squared = 50.71%</a:t>
            </a:r>
          </a:p>
          <a:p>
            <a:pPr marL="365125" lvl="1" indent="0" eaLnBrk="1" hangingPunct="1">
              <a:buFont typeface="Wingdings 2" charset="2"/>
              <a:buNone/>
            </a:pPr>
            <a:r>
              <a:rPr lang="en-US" altLang="en-US" sz="1800" dirty="0">
                <a:ea typeface="ＭＳ Ｐゴシック" charset="-128"/>
              </a:rPr>
              <a:t>The R-squared has dropped and </a:t>
            </a:r>
            <a:r>
              <a:rPr lang="en-US" altLang="en-US" sz="1800" u="sng" dirty="0">
                <a:ea typeface="ＭＳ Ｐゴシック" charset="-128"/>
              </a:rPr>
              <a:t>the differential with the </a:t>
            </a:r>
            <a:r>
              <a:rPr lang="en-US" altLang="en-US" sz="1800" u="sng" dirty="0" err="1">
                <a:ea typeface="ＭＳ Ｐゴシック" charset="-128"/>
              </a:rPr>
              <a:t>T.Bill</a:t>
            </a:r>
            <a:r>
              <a:rPr lang="en-US" altLang="en-US" sz="1800" u="sng" dirty="0">
                <a:ea typeface="ＭＳ Ｐゴシック" charset="-128"/>
              </a:rPr>
              <a:t> rate </a:t>
            </a:r>
            <a:r>
              <a:rPr lang="en-US" altLang="en-US" sz="1800" dirty="0">
                <a:ea typeface="ＭＳ Ｐゴシック" charset="-128"/>
              </a:rPr>
              <a:t>has lost significance. How would you read this result?</a:t>
            </a:r>
          </a:p>
        </p:txBody>
      </p:sp>
      <p:sp>
        <p:nvSpPr>
          <p:cNvPr id="839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err="1">
                <a:solidFill>
                  <a:schemeClr val="tx2"/>
                </a:solidFill>
              </a:rPr>
              <a:t>Aswath</a:t>
            </a:r>
            <a:r>
              <a:rPr lang="en-US" altLang="en-US" sz="1400" dirty="0">
                <a:solidFill>
                  <a:schemeClr val="tx2"/>
                </a:solidFill>
              </a:rPr>
              <a:t>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FF7E5C-128A-014D-A79C-20C48C03273C}" type="slidenum">
              <a:rPr lang="en-US" altLang="en-US" sz="1200">
                <a:solidFill>
                  <a:srgbClr val="FFFFFF"/>
                </a:solidFill>
              </a:rPr>
              <a:pPr>
                <a:lnSpc>
                  <a:spcPct val="80000"/>
                </a:lnSpc>
              </a:pPr>
              <a:t>35</a:t>
            </a:fld>
            <a:endParaRPr lang="en-US" altLang="en-US" sz="1200">
              <a:solidFill>
                <a:srgbClr val="FFFFFF"/>
              </a:solidFill>
            </a:endParaRPr>
          </a:p>
        </p:txBody>
      </p:sp>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pic>
        <p:nvPicPr>
          <p:cNvPr id="4" name="Picture 3">
            <a:extLst>
              <a:ext uri="{FF2B5EF4-FFF2-40B4-BE49-F238E27FC236}">
                <a16:creationId xmlns:a16="http://schemas.microsoft.com/office/drawing/2014/main" id="{11F36C0C-930D-5ECB-CA5A-385D76AAEEAA}"/>
              </a:ext>
            </a:extLst>
          </p:cNvPr>
          <p:cNvPicPr>
            <a:picLocks noChangeAspect="1"/>
          </p:cNvPicPr>
          <p:nvPr/>
        </p:nvPicPr>
        <p:blipFill>
          <a:blip r:embed="rId3"/>
          <a:stretch>
            <a:fillRect/>
          </a:stretch>
        </p:blipFill>
        <p:spPr>
          <a:xfrm>
            <a:off x="579298" y="1668463"/>
            <a:ext cx="4184321" cy="846137"/>
          </a:xfrm>
          <a:prstGeom prst="rect">
            <a:avLst/>
          </a:prstGeom>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PEG Ratio = PE ratio/ Expected Growth Rate in EPS</a:t>
            </a:r>
          </a:p>
          <a:p>
            <a:pPr lvl="1" eaLnBrk="1" hangingPunct="1"/>
            <a:r>
              <a:rPr lang="en-US" altLang="en-US" sz="2000">
                <a:ea typeface="ＭＳ Ｐゴシック" charset="-128"/>
              </a:rPr>
              <a:t>For consistency, you should make sure that your earnings growth reflects the EPS that you use in your PE ratio computation.</a:t>
            </a:r>
          </a:p>
          <a:p>
            <a:pPr lvl="1" eaLnBrk="1" hangingPunct="1"/>
            <a:r>
              <a:rPr lang="en-US" altLang="en-US" sz="2000">
                <a:ea typeface="ＭＳ Ｐゴシック" charset="-128"/>
              </a:rPr>
              <a:t>The growth rates should preferably be over the same time period.</a:t>
            </a:r>
          </a:p>
          <a:p>
            <a:pPr eaLnBrk="1" hangingPunct="1"/>
            <a:r>
              <a:rPr lang="en-US" altLang="en-US" sz="2000">
                <a:ea typeface="ＭＳ Ｐゴシック" charset="-128"/>
              </a:rPr>
              <a:t>To understand the fundamentals that determine PEG ratios, let us return again to a 2-stage equity discounted cash flow model:</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Dividing both sides of the equation by the earnings gives us the equation for the PE ratio. Dividing it again by the expected growth </a:t>
            </a:r>
            <a:r>
              <a:rPr lang="ja-JP" altLang="en-US" sz="2000">
                <a:ea typeface="ＭＳ Ｐゴシック" charset="-128"/>
              </a:rPr>
              <a:t>‘</a:t>
            </a:r>
            <a:r>
              <a:rPr lang="en-US" altLang="ja-JP" sz="2000">
                <a:ea typeface="ＭＳ Ｐゴシック" charset="-128"/>
              </a:rPr>
              <a:t>g:</a:t>
            </a:r>
          </a:p>
          <a:p>
            <a:pPr eaLnBrk="1" hangingPunct="1"/>
            <a:endParaRPr lang="en-US" altLang="en-US" sz="2200">
              <a:ea typeface="ＭＳ Ｐゴシック" charset="-128"/>
            </a:endParaRPr>
          </a:p>
          <a:p>
            <a:pPr eaLnBrk="1" hangingPunct="1"/>
            <a:endParaRPr lang="en-US" altLang="en-US" sz="2600">
              <a:ea typeface="ＭＳ Ｐゴシック" charset="-128"/>
            </a:endParaRPr>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name="Equation" r:id="rId3" imgW="6781800" imgH="876300" progId="Equation.3">
                  <p:embed/>
                </p:oleObj>
              </mc:Choice>
              <mc:Fallback>
                <p:oleObj name="Equation" r:id="rId3" imgW="6781800" imgH="8763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nvGraphicFramePr>
        <p:xfrm>
          <a:off x="1811338" y="5264150"/>
          <a:ext cx="5916612" cy="863600"/>
        </p:xfrm>
        <a:graphic>
          <a:graphicData uri="http://schemas.openxmlformats.org/presentationml/2006/ole">
            <mc:AlternateContent xmlns:mc="http://schemas.openxmlformats.org/markup-compatibility/2006">
              <mc:Choice xmlns:v="urn:schemas-microsoft-com:vml" Requires="v">
                <p:oleObj name="Equation" r:id="rId5" imgW="5930900" imgH="876300" progId="Equation.3">
                  <p:embed/>
                </p:oleObj>
              </mc:Choice>
              <mc:Fallback>
                <p:oleObj name="Equation" r:id="rId5" imgW="5930900" imgH="8763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1338" y="526415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F49836-32AB-AA48-AA16-6608F8343B83}"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Fundamentals</a:t>
            </a:r>
          </a:p>
        </p:txBody>
      </p:sp>
      <p:sp>
        <p:nvSpPr>
          <p:cNvPr id="880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Risk and payout, which affect PE ratios, continue to affect PEG ratios as well.</a:t>
            </a:r>
          </a:p>
          <a:p>
            <a:pPr lvl="1" eaLnBrk="1" hangingPunct="1"/>
            <a:r>
              <a:rPr lang="en-US" altLang="en-US">
                <a:ea typeface="ＭＳ Ｐゴシック" charset="-128"/>
              </a:rPr>
              <a:t>Implication: When comparing PEG ratios across companies, we are making implicit or explicit assumptions about these variables.</a:t>
            </a:r>
          </a:p>
          <a:p>
            <a:pPr eaLnBrk="1" hangingPunct="1"/>
            <a:r>
              <a:rPr lang="en-US" altLang="en-US">
                <a:ea typeface="ＭＳ Ｐゴシック" charset="-128"/>
              </a:rPr>
              <a:t>Dividing PE by expected growth does not neutralize the effects of expected growth, since the relationship between growth and value is not linear and fairly complex (even in a 2-stage model)</a:t>
            </a:r>
          </a:p>
        </p:txBody>
      </p:sp>
      <p:sp>
        <p:nvSpPr>
          <p:cNvPr id="88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E98E72-4B47-7F48-B5B3-282554168C3C}"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a:ea typeface="+mn-ea"/>
                <a:cs typeface="+mn-cs"/>
              </a:rPr>
              <a:t>Variable			High Growth Phase	Stable Growth Phase</a:t>
            </a:r>
          </a:p>
          <a:p>
            <a:pPr marL="0" indent="0" eaLnBrk="1" fontAlgn="auto" hangingPunct="1">
              <a:spcAft>
                <a:spcPts val="0"/>
              </a:spcAft>
              <a:buFont typeface="Wingdings"/>
              <a:buNone/>
              <a:defRPr/>
            </a:pPr>
            <a:r>
              <a:rPr lang="en-US" sz="2000" dirty="0">
                <a:ea typeface="+mn-ea"/>
                <a:cs typeface="+mn-cs"/>
              </a:rPr>
              <a:t>Expected Growth Rate		15%			1.5%</a:t>
            </a:r>
          </a:p>
          <a:p>
            <a:pPr marL="0" indent="0" eaLnBrk="1" fontAlgn="auto" hangingPunct="1">
              <a:spcAft>
                <a:spcPts val="0"/>
              </a:spcAft>
              <a:buFont typeface="Wingdings"/>
              <a:buNone/>
              <a:defRPr/>
            </a:pPr>
            <a:r>
              <a:rPr lang="en-US" sz="2000" dirty="0">
                <a:ea typeface="+mn-ea"/>
                <a:cs typeface="+mn-cs"/>
              </a:rPr>
              <a:t>Payout Ratio			25%			92.5%</a:t>
            </a:r>
          </a:p>
          <a:p>
            <a:pPr marL="0" indent="0" eaLnBrk="1" fontAlgn="auto" hangingPunct="1">
              <a:spcAft>
                <a:spcPts val="0"/>
              </a:spcAft>
              <a:buFont typeface="Wingdings"/>
              <a:buNone/>
              <a:defRPr/>
            </a:pPr>
            <a:r>
              <a:rPr lang="en-US" sz="2000" dirty="0">
                <a:ea typeface="+mn-ea"/>
                <a:cs typeface="+mn-cs"/>
              </a:rPr>
              <a:t>Beta				1.00			1.00</a:t>
            </a:r>
          </a:p>
          <a:p>
            <a:pPr marL="320040" indent="-320040" eaLnBrk="1" fontAlgn="auto" hangingPunct="1">
              <a:spcAft>
                <a:spcPts val="0"/>
              </a:spcAft>
              <a:buFont typeface="Wingdings"/>
              <a:buChar char=""/>
              <a:defRPr/>
            </a:pPr>
            <a:r>
              <a:rPr lang="en-US" sz="2000" dirty="0">
                <a:ea typeface="+mn-ea"/>
                <a:cs typeface="+mn-cs"/>
              </a:rPr>
              <a:t>Riskfree rate = Treasury Bond Rate = 1.5%, ERP = 5%		</a:t>
            </a:r>
          </a:p>
          <a:p>
            <a:pPr marL="320040" indent="-320040" eaLnBrk="1" fontAlgn="auto" hangingPunct="1">
              <a:spcAft>
                <a:spcPts val="0"/>
              </a:spcAft>
              <a:buFont typeface="Wingdings"/>
              <a:buChar char=""/>
              <a:defRPr/>
            </a:pPr>
            <a:r>
              <a:rPr lang="en-US" sz="2000" dirty="0">
                <a:ea typeface="+mn-ea"/>
                <a:cs typeface="+mn-cs"/>
              </a:rPr>
              <a:t>Required rate of return = 1.5% + 1(5%)= 6.5%</a:t>
            </a:r>
          </a:p>
          <a:p>
            <a:pPr marL="320040" indent="-320040" eaLnBrk="1" fontAlgn="auto" hangingPunct="1">
              <a:spcAft>
                <a:spcPts val="0"/>
              </a:spcAft>
              <a:buFont typeface="Wingdings"/>
              <a:buChar char=""/>
              <a:defRPr/>
            </a:pPr>
            <a:r>
              <a:rPr lang="en-US" sz="2000" dirty="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sp>
        <p:nvSpPr>
          <p:cNvPr id="901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B2F0CC-5B97-3141-9CCC-26C6BB4FCBAB}" type="slidenum">
              <a:rPr lang="en-US" altLang="en-US" sz="1200">
                <a:solidFill>
                  <a:srgbClr val="FFFFFF"/>
                </a:solidFill>
              </a:rPr>
              <a:pPr>
                <a:lnSpc>
                  <a:spcPct val="80000"/>
                </a:lnSpc>
              </a:pPr>
              <a:t>38</a:t>
            </a:fld>
            <a:endParaRPr lang="en-US" altLang="en-US" sz="1200">
              <a:solidFill>
                <a:srgbClr val="FFFFFF"/>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B32F0534-D64B-824E-8841-1EDD08476B77}"/>
                  </a:ext>
                </a:extLst>
              </p:cNvPr>
              <p:cNvSpPr/>
              <p:nvPr/>
            </p:nvSpPr>
            <p:spPr>
              <a:xfrm>
                <a:off x="395242" y="5082267"/>
                <a:ext cx="8370933" cy="100828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𝑃𝐸𝐺</m:t>
                      </m:r>
                      <m:r>
                        <a:rPr lang="en-US" sz="2000" i="0">
                          <a:latin typeface="Cambria Math" panose="02040503050406030204" pitchFamily="18" charset="0"/>
                        </a:rPr>
                        <m:t>= </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.25∗1.15∗</m:t>
                          </m:r>
                          <m:d>
                            <m:dPr>
                              <m:ctrlPr>
                                <a:rPr lang="en-US" sz="2000" i="1">
                                  <a:latin typeface="Cambria Math" panose="02040503050406030204" pitchFamily="18" charset="0"/>
                                </a:rPr>
                              </m:ctrlPr>
                            </m:dPr>
                            <m:e>
                              <m:r>
                                <a:rPr lang="en-US" sz="2000" i="0">
                                  <a:latin typeface="Cambria Math" panose="02040503050406030204" pitchFamily="18" charset="0"/>
                                </a:rPr>
                                <m:t>1− </m:t>
                              </m:r>
                              <m:f>
                                <m:fPr>
                                  <m:ctrlPr>
                                    <a:rPr lang="en-US" sz="2000" i="1">
                                      <a:solidFill>
                                        <a:srgbClr val="836967"/>
                                      </a:solidFill>
                                      <a:latin typeface="Cambria Math" panose="02040503050406030204" pitchFamily="18" charset="0"/>
                                    </a:rPr>
                                  </m:ctrlPr>
                                </m:fPr>
                                <m:num>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num>
                                <m:den>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1.065</m:t>
                                      </m:r>
                                    </m:e>
                                    <m:sup>
                                      <m:r>
                                        <a:rPr lang="en-US" sz="2000" i="0">
                                          <a:latin typeface="Cambria Math" panose="02040503050406030204" pitchFamily="18" charset="0"/>
                                        </a:rPr>
                                        <m:t>5</m:t>
                                      </m:r>
                                    </m:sup>
                                  </m:sSup>
                                </m:den>
                              </m:f>
                            </m:e>
                          </m:d>
                        </m:num>
                        <m:den>
                          <m:r>
                            <a:rPr lang="en-US" sz="2000" i="0">
                              <a:latin typeface="Cambria Math" panose="02040503050406030204" pitchFamily="18" charset="0"/>
                            </a:rPr>
                            <m:t>.15∗</m:t>
                          </m:r>
                          <m:d>
                            <m:dPr>
                              <m:ctrlPr>
                                <a:rPr lang="en-US" sz="2000" i="1">
                                  <a:latin typeface="Cambria Math" panose="02040503050406030204" pitchFamily="18" charset="0"/>
                                </a:rPr>
                              </m:ctrlPr>
                            </m:dPr>
                            <m:e>
                              <m:r>
                                <a:rPr lang="en-US" sz="2000" i="0">
                                  <a:latin typeface="Cambria Math" panose="02040503050406030204" pitchFamily="18" charset="0"/>
                                </a:rPr>
                                <m:t>.065− .15</m:t>
                              </m:r>
                            </m:e>
                          </m:d>
                        </m:den>
                      </m:f>
                      <m:r>
                        <a:rPr lang="en-US" sz="2000" i="0">
                          <a:latin typeface="Cambria Math" panose="02040503050406030204" pitchFamily="18" charset="0"/>
                        </a:rPr>
                        <m:t>+</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.925∗</m:t>
                          </m:r>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r>
                            <a:rPr lang="en-US" sz="2000" i="0">
                              <a:latin typeface="Cambria Math" panose="02040503050406030204" pitchFamily="18" charset="0"/>
                            </a:rPr>
                            <m:t>∗</m:t>
                          </m:r>
                          <m:d>
                            <m:dPr>
                              <m:ctrlPr>
                                <a:rPr lang="en-US" sz="2000" i="1">
                                  <a:latin typeface="Cambria Math" panose="02040503050406030204" pitchFamily="18" charset="0"/>
                                </a:rPr>
                              </m:ctrlPr>
                            </m:dPr>
                            <m:e>
                              <m:r>
                                <a:rPr lang="en-US" sz="2000" i="0">
                                  <a:latin typeface="Cambria Math" panose="02040503050406030204" pitchFamily="18" charset="0"/>
                                </a:rPr>
                                <m:t>1.015</m:t>
                              </m:r>
                            </m:e>
                          </m:d>
                        </m:num>
                        <m:den>
                          <m:r>
                            <a:rPr lang="en-US" sz="2000" i="0">
                              <a:latin typeface="Cambria Math" panose="02040503050406030204" pitchFamily="18" charset="0"/>
                            </a:rPr>
                            <m:t>.15</m:t>
                          </m:r>
                          <m:d>
                            <m:dPr>
                              <m:ctrlPr>
                                <a:rPr lang="en-US" sz="2000" i="1">
                                  <a:solidFill>
                                    <a:srgbClr val="836967"/>
                                  </a:solidFill>
                                  <a:latin typeface="Cambria Math" panose="02040503050406030204" pitchFamily="18" charset="0"/>
                                </a:rPr>
                              </m:ctrlPr>
                            </m:dPr>
                            <m:e>
                              <m:r>
                                <a:rPr lang="en-US" sz="2000" i="0">
                                  <a:latin typeface="Cambria Math" panose="02040503050406030204" pitchFamily="18" charset="0"/>
                                </a:rPr>
                                <m:t>.065− .015</m:t>
                              </m:r>
                            </m:e>
                          </m:d>
                          <m:sSup>
                            <m:sSupPr>
                              <m:ctrlPr>
                                <a:rPr lang="en-US" sz="2000" i="1">
                                  <a:solidFill>
                                    <a:srgbClr val="836967"/>
                                  </a:solidFill>
                                  <a:latin typeface="Cambria Math" panose="02040503050406030204" pitchFamily="18" charset="0"/>
                                </a:rPr>
                              </m:ctrlPr>
                            </m:sSupPr>
                            <m:e>
                              <m:d>
                                <m:dPr>
                                  <m:ctrlPr>
                                    <a:rPr lang="en-US" sz="2000" i="1">
                                      <a:latin typeface="Cambria Math" panose="02040503050406030204" pitchFamily="18" charset="0"/>
                                    </a:rPr>
                                  </m:ctrlPr>
                                </m:dPr>
                                <m:e>
                                  <m:r>
                                    <a:rPr lang="en-US" sz="2000" i="0">
                                      <a:latin typeface="Cambria Math" panose="02040503050406030204" pitchFamily="18" charset="0"/>
                                    </a:rPr>
                                    <m:t>1.065</m:t>
                                  </m:r>
                                </m:e>
                              </m:d>
                            </m:e>
                            <m:sup>
                              <m:r>
                                <a:rPr lang="en-US" sz="2000" i="0">
                                  <a:latin typeface="Cambria Math" panose="02040503050406030204" pitchFamily="18" charset="0"/>
                                </a:rPr>
                                <m:t>5</m:t>
                              </m:r>
                            </m:sup>
                          </m:sSup>
                        </m:den>
                      </m:f>
                      <m:r>
                        <a:rPr lang="en-US" sz="2000" i="0">
                          <a:latin typeface="Cambria Math" panose="02040503050406030204" pitchFamily="18" charset="0"/>
                        </a:rPr>
                        <m:t>=1.94</m:t>
                      </m:r>
                    </m:oMath>
                  </m:oMathPara>
                </a14:m>
                <a:endParaRPr lang="en-US" sz="2000" dirty="0"/>
              </a:p>
            </p:txBody>
          </p:sp>
        </mc:Choice>
        <mc:Fallback xmlns="">
          <p:sp>
            <p:nvSpPr>
              <p:cNvPr id="2" name="Rectangle 1">
                <a:extLst>
                  <a:ext uri="{FF2B5EF4-FFF2-40B4-BE49-F238E27FC236}">
                    <a16:creationId xmlns:a16="http://schemas.microsoft.com/office/drawing/2014/main" id="{B32F0534-D64B-824E-8841-1EDD08476B77}"/>
                  </a:ext>
                </a:extLst>
              </p:cNvPr>
              <p:cNvSpPr>
                <a:spLocks noRot="1" noChangeAspect="1" noMove="1" noResize="1" noEditPoints="1" noAdjustHandles="1" noChangeArrowheads="1" noChangeShapeType="1" noTextEdit="1"/>
              </p:cNvSpPr>
              <p:nvPr/>
            </p:nvSpPr>
            <p:spPr>
              <a:xfrm>
                <a:off x="395242" y="5082267"/>
                <a:ext cx="8370933" cy="1008289"/>
              </a:xfrm>
              <a:prstGeom prst="rect">
                <a:avLst/>
              </a:prstGeom>
              <a:blipFill>
                <a:blip r:embed="rId3"/>
                <a:stretch>
                  <a:fillRect b="-7500"/>
                </a:stretch>
              </a:blipFill>
            </p:spPr>
            <p:txBody>
              <a:bodyPr/>
              <a:lstStyle/>
              <a:p>
                <a:r>
                  <a:rPr lang="en-US">
                    <a:noFill/>
                  </a:rPr>
                  <a:t> </a:t>
                </a:r>
              </a:p>
            </p:txBody>
          </p:sp>
        </mc:Fallback>
      </mc:AlternateContent>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a. PEG Ratios are risk-sensitive</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297D5-4465-C94D-A59C-DC762265C2AE}" type="slidenum">
              <a:rPr lang="en-US" altLang="en-US" sz="1200">
                <a:solidFill>
                  <a:srgbClr val="FFFFFF"/>
                </a:solidFill>
              </a:rPr>
              <a:pPr>
                <a:lnSpc>
                  <a:spcPct val="80000"/>
                </a:lnSpc>
              </a:pPr>
              <a:t>39</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533A866E-7A08-524F-962E-6B7E229F61F5}"/>
              </a:ext>
            </a:extLst>
          </p:cNvPr>
          <p:cNvPicPr>
            <a:picLocks noGrp="1" noChangeAspect="1"/>
          </p:cNvPicPr>
          <p:nvPr>
            <p:ph sz="quarter" idx="1"/>
          </p:nvPr>
        </p:nvPicPr>
        <p:blipFill>
          <a:blip r:embed="rId3"/>
          <a:stretch>
            <a:fillRect/>
          </a:stretch>
        </p:blipFill>
        <p:spPr>
          <a:xfrm>
            <a:off x="1633556" y="1600200"/>
            <a:ext cx="6111837" cy="4495800"/>
          </a:xfrm>
          <a:prstGeom prst="rect">
            <a:avLst/>
          </a:prstGeom>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PEG Ratios are affected by the Quality of Growth</a:t>
            </a:r>
          </a:p>
        </p:txBody>
      </p:sp>
      <p:sp>
        <p:nvSpPr>
          <p:cNvPr id="94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B717F8-9E5A-BE46-B8A7-324EB385D926}" type="slidenum">
              <a:rPr lang="en-US" altLang="en-US" sz="1200">
                <a:solidFill>
                  <a:srgbClr val="FFFFFF"/>
                </a:solidFill>
              </a:rPr>
              <a:pPr>
                <a:lnSpc>
                  <a:spcPct val="80000"/>
                </a:lnSpc>
              </a:pPr>
              <a:t>40</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8349953D-97A0-4541-9EA1-241FE0CA779D}"/>
              </a:ext>
            </a:extLst>
          </p:cNvPr>
          <p:cNvPicPr>
            <a:picLocks noGrp="1" noChangeAspect="1"/>
          </p:cNvPicPr>
          <p:nvPr>
            <p:ph sz="quarter" idx="1"/>
          </p:nvPr>
        </p:nvPicPr>
        <p:blipFill>
          <a:blip r:embed="rId3"/>
          <a:stretch>
            <a:fillRect/>
          </a:stretch>
        </p:blipFill>
        <p:spPr>
          <a:xfrm>
            <a:off x="1025525" y="2552700"/>
            <a:ext cx="7327900" cy="2590800"/>
          </a:xfrm>
          <a:prstGeom prst="rect">
            <a:avLst/>
          </a:prstGeom>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c. PEG Ratios are not growth neutral…</a:t>
            </a:r>
          </a:p>
        </p:txBody>
      </p:sp>
      <p:sp>
        <p:nvSpPr>
          <p:cNvPr id="96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6BD49-E8BE-184F-952E-BAE142EB24E0}" type="slidenum">
              <a:rPr lang="en-US" altLang="en-US" sz="1200">
                <a:solidFill>
                  <a:srgbClr val="FFFFFF"/>
                </a:solidFill>
              </a:rPr>
              <a:pPr>
                <a:lnSpc>
                  <a:spcPct val="80000"/>
                </a:lnSpc>
              </a:pPr>
              <a:t>41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BA95BA1E-EDDD-5140-8B31-84A8FA8300D5}"/>
              </a:ext>
            </a:extLst>
          </p:cNvPr>
          <p:cNvPicPr>
            <a:picLocks noGrp="1" noChangeAspect="1"/>
          </p:cNvPicPr>
          <p:nvPr>
            <p:ph sz="quarter" idx="1"/>
          </p:nvPr>
        </p:nvPicPr>
        <p:blipFill>
          <a:blip r:embed="rId3"/>
          <a:stretch>
            <a:fillRect/>
          </a:stretch>
        </p:blipFill>
        <p:spPr>
          <a:xfrm>
            <a:off x="860425" y="2489200"/>
            <a:ext cx="7658100" cy="2717800"/>
          </a:xfrm>
          <a:prstGeom prst="rect">
            <a:avLst/>
          </a:prstGeom>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PEG Ratios and Fundamentals: Propositions</a:t>
            </a: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Proposition 1: High risk companies will trade at much lower PEG ratios than low risk companies with the same expected growth rate.</a:t>
            </a:r>
          </a:p>
          <a:p>
            <a:pPr marL="640080" lvl="1" indent="-274320" eaLnBrk="1" fontAlgn="auto" hangingPunct="1">
              <a:spcAft>
                <a:spcPts val="0"/>
              </a:spcAft>
              <a:buFont typeface="Wingdings 2"/>
              <a:buChar char=""/>
              <a:defRPr/>
            </a:pPr>
            <a:r>
              <a:rPr lang="en-US">
                <a:ea typeface="+mn-ea"/>
              </a:rPr>
              <a:t>Corollary 1: The company that looks most under valued on a PEG ratio basis in a sector may be the riskiest firm in the sector</a:t>
            </a:r>
          </a:p>
          <a:p>
            <a:pPr marL="320040" indent="-320040" eaLnBrk="1" fontAlgn="auto" hangingPunct="1">
              <a:spcAft>
                <a:spcPts val="0"/>
              </a:spcAft>
              <a:buFont typeface="Wingdings"/>
              <a:buChar char=""/>
              <a:defRPr/>
            </a:pPr>
            <a:r>
              <a:rPr lang="en-US">
                <a:ea typeface="+mn-ea"/>
                <a:cs typeface="+mn-cs"/>
              </a:rPr>
              <a:t>Proposition 2: Companies that can attain growth more efficiently by investing less in better return projects will have higher PEG ratios than companies that grow at the same rate less efficiently.</a:t>
            </a:r>
          </a:p>
          <a:p>
            <a:pPr marL="640080" lvl="1" indent="-274320" eaLnBrk="1" fontAlgn="auto" hangingPunct="1">
              <a:spcAft>
                <a:spcPts val="0"/>
              </a:spcAft>
              <a:buFont typeface="Wingdings 2"/>
              <a:buChar char=""/>
              <a:defRPr/>
            </a:pPr>
            <a:r>
              <a:rPr lang="en-US">
                <a:ea typeface="+mn-ea"/>
              </a:rPr>
              <a:t>Corollary 2: Companies that look cheap on a PEG ratio basis may be companies with high reinvestment rates and poor project returns.</a:t>
            </a:r>
          </a:p>
          <a:p>
            <a:pPr marL="320040" indent="-320040" eaLnBrk="1" fontAlgn="auto" hangingPunct="1">
              <a:spcAft>
                <a:spcPts val="0"/>
              </a:spcAft>
              <a:buFont typeface="Wingdings"/>
              <a:buChar char=""/>
              <a:defRPr/>
            </a:pPr>
            <a:r>
              <a:rPr lang="en-US">
                <a:ea typeface="+mn-ea"/>
                <a:cs typeface="+mn-cs"/>
              </a:rPr>
              <a:t>Proposition 3: Companies with very low or very high growth rates will tend to have higher PEG ratios than firms with average growth rates. This bias is worse for low growth stocks.</a:t>
            </a:r>
          </a:p>
          <a:p>
            <a:pPr marL="640080" lvl="1" indent="-274320" eaLnBrk="1" fontAlgn="auto" hangingPunct="1">
              <a:spcAft>
                <a:spcPts val="0"/>
              </a:spcAft>
              <a:buFont typeface="Wingdings 2"/>
              <a:buChar char=""/>
              <a:defRPr/>
            </a:pPr>
            <a:r>
              <a:rPr lang="en-US">
                <a:ea typeface="+mn-ea"/>
              </a:rPr>
              <a:t>Corollary 3: PEG ratios do not neutralize the growth effect.</a:t>
            </a: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BC5C94-F864-0149-AAC5-BA94CF3E6F94}"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01DA5-4311-AB35-45CE-11BB1AF6072C}"/>
              </a:ext>
            </a:extLst>
          </p:cNvPr>
          <p:cNvSpPr>
            <a:spLocks noGrp="1"/>
          </p:cNvSpPr>
          <p:nvPr>
            <p:ph type="title"/>
          </p:nvPr>
        </p:nvSpPr>
        <p:spPr/>
        <p:txBody>
          <a:bodyPr/>
          <a:lstStyle/>
          <a:p>
            <a:r>
              <a:rPr lang="en-US" dirty="0"/>
              <a:t>III. Book Value Multiples</a:t>
            </a:r>
          </a:p>
        </p:txBody>
      </p:sp>
      <p:sp>
        <p:nvSpPr>
          <p:cNvPr id="3" name="Footer Placeholder 2">
            <a:extLst>
              <a:ext uri="{FF2B5EF4-FFF2-40B4-BE49-F238E27FC236}">
                <a16:creationId xmlns:a16="http://schemas.microsoft.com/office/drawing/2014/main" id="{B0D7E4EB-781D-5367-8871-CE5EA44829BC}"/>
              </a:ext>
            </a:extLst>
          </p:cNvPr>
          <p:cNvSpPr>
            <a:spLocks noGrp="1"/>
          </p:cNvSpPr>
          <p:nvPr>
            <p:ph type="ftr" sz="quarter" idx="11"/>
          </p:nvPr>
        </p:nvSpPr>
        <p:spPr/>
        <p:txBody>
          <a:bodyPr>
            <a:normAutofit fontScale="32500" lnSpcReduction="20000"/>
          </a:bodyPr>
          <a:lstStyle/>
          <a:p>
            <a:r>
              <a:rPr lang="en-US"/>
              <a:t>Aswath Damodaran</a:t>
            </a:r>
            <a:endParaRPr lang="en-US" dirty="0"/>
          </a:p>
        </p:txBody>
      </p:sp>
      <p:sp>
        <p:nvSpPr>
          <p:cNvPr id="4" name="Slide Number Placeholder 3">
            <a:extLst>
              <a:ext uri="{FF2B5EF4-FFF2-40B4-BE49-F238E27FC236}">
                <a16:creationId xmlns:a16="http://schemas.microsoft.com/office/drawing/2014/main" id="{5AE52D2F-9C66-A7F5-DF3F-E9E1E768ABF3}"/>
              </a:ext>
            </a:extLst>
          </p:cNvPr>
          <p:cNvSpPr>
            <a:spLocks noGrp="1"/>
          </p:cNvSpPr>
          <p:nvPr>
            <p:ph type="sldNum" sz="quarter" idx="12"/>
          </p:nvPr>
        </p:nvSpPr>
        <p:spPr>
          <a:xfrm>
            <a:off x="0" y="1272223"/>
            <a:ext cx="533400" cy="244476"/>
          </a:xfrm>
          <a:prstGeom prst="rect">
            <a:avLst/>
          </a:prstGeom>
        </p:spPr>
        <p:txBody>
          <a:bodyPr vert="horz" anchor="ctr" anchorCtr="0">
            <a:normAutofit fontScale="85000" lnSpcReduction="20000"/>
          </a:bodyPr>
          <a:lstStyle>
            <a:defPPr>
              <a:defRPr lang="en-US"/>
            </a:defPPr>
            <a:lvl1pPr algn="ctr" rtl="0" eaLnBrk="0" fontAlgn="base" hangingPunct="0">
              <a:spcBef>
                <a:spcPct val="0"/>
              </a:spcBef>
              <a:spcAft>
                <a:spcPct val="0"/>
              </a:spcAft>
              <a:defRPr sz="1400" b="1" i="1" kern="1200">
                <a:solidFill>
                  <a:srgbClr val="FFFFFF"/>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fld id="{1AD93096-5B34-4342-9326-69289CEAE4C2}" type="slidenum">
              <a:rPr lang="en-US" smtClean="0"/>
              <a:pPr/>
              <a:t>43</a:t>
            </a:fld>
            <a:endParaRPr lang="en-US" dirty="0">
              <a:solidFill>
                <a:srgbClr val="FFFFFF"/>
              </a:solidFill>
            </a:endParaRPr>
          </a:p>
        </p:txBody>
      </p:sp>
      <p:sp>
        <p:nvSpPr>
          <p:cNvPr id="5" name="Content Placeholder 4">
            <a:extLst>
              <a:ext uri="{FF2B5EF4-FFF2-40B4-BE49-F238E27FC236}">
                <a16:creationId xmlns:a16="http://schemas.microsoft.com/office/drawing/2014/main" id="{B17B74DC-6724-153E-E4BC-B6EDC24A9D2D}"/>
              </a:ext>
            </a:extLst>
          </p:cNvPr>
          <p:cNvSpPr>
            <a:spLocks noGrp="1"/>
          </p:cNvSpPr>
          <p:nvPr>
            <p:ph sz="quarter" idx="1"/>
          </p:nvPr>
        </p:nvSpPr>
        <p:spPr/>
        <p:txBody>
          <a:bodyPr>
            <a:normAutofit fontScale="92500" lnSpcReduction="10000"/>
          </a:bodyPr>
          <a:lstStyle/>
          <a:p>
            <a:r>
              <a:rPr lang="en-US" dirty="0"/>
              <a:t>With book value multiples, you scale the market value (which is what the market values your company at) to its book value (which is the accounting estimate of value. It can take two forms:</a:t>
            </a:r>
          </a:p>
          <a:p>
            <a:pPr lvl="1"/>
            <a:r>
              <a:rPr lang="en-US" dirty="0"/>
              <a:t>Price to Book = Market Capitalization/ Book Value of Equity</a:t>
            </a:r>
          </a:p>
          <a:p>
            <a:pPr lvl="1"/>
            <a:r>
              <a:rPr lang="en-US" dirty="0"/>
              <a:t>EV to Invested Capital = Enterprise Value/ (Book Value of Equity + Book Value of Debt – Cash)</a:t>
            </a:r>
          </a:p>
          <a:p>
            <a:r>
              <a:rPr lang="en-US" dirty="0"/>
              <a:t>To the extent that you believe that accountants have a better (or a more conservative) estimate of value, or that book value is a proxy for liquidation value, a company that trades at below its book value is cheap.</a:t>
            </a:r>
          </a:p>
          <a:p>
            <a:endParaRPr lang="en-US" dirty="0"/>
          </a:p>
        </p:txBody>
      </p:sp>
    </p:spTree>
    <p:extLst>
      <p:ext uri="{BB962C8B-B14F-4D97-AF65-F5344CB8AC3E}">
        <p14:creationId xmlns:p14="http://schemas.microsoft.com/office/powerpoint/2010/main" val="3810578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Price to Book Ratio: Determinants</a:t>
            </a:r>
          </a:p>
        </p:txBody>
      </p:sp>
      <p:sp>
        <p:nvSpPr>
          <p:cNvPr id="8294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Defining the return on equity (ROE) = EPS0 / Book Value of Equity, the value of equity can be written as:</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0" indent="0" eaLnBrk="1" fontAlgn="auto" hangingPunct="1">
              <a:spcAft>
                <a:spcPts val="0"/>
              </a:spcAft>
              <a:buFont typeface="Wingdings"/>
              <a:buNone/>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If the return on equity is based upon expected earnings in the next time period, this can be simplified to,</a:t>
            </a:r>
          </a:p>
          <a:p>
            <a:pPr marL="0" indent="0" eaLnBrk="1" fontAlgn="auto" hangingPunct="1">
              <a:spcAft>
                <a:spcPts val="0"/>
              </a:spcAft>
              <a:buFont typeface="Wingdings"/>
              <a:buNone/>
              <a:defRPr/>
            </a:pPr>
            <a:r>
              <a:rPr lang="en-US" sz="3200"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name="Equation" r:id="rId3" imgW="1092200" imgH="673100" progId="Equation.3">
                  <p:embed/>
                </p:oleObj>
              </mc:Choice>
              <mc:Fallback>
                <p:oleObj name="Equation" r:id="rId3" imgW="1092200" imgH="673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name="Equation" r:id="rId5" imgW="4000500" imgH="749300" progId="Equation.3">
                  <p:embed/>
                </p:oleObj>
              </mc:Choice>
              <mc:Fallback>
                <p:oleObj name="Equation" r:id="rId5" imgW="4000500" imgH="7493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name="Equation" r:id="rId7" imgW="4318000" imgH="749300" progId="Equation.3">
                  <p:embed/>
                </p:oleObj>
              </mc:Choice>
              <mc:Fallback>
                <p:oleObj name="Equation" r:id="rId7" imgW="4318000" imgH="7493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name="Equation" r:id="rId9" imgW="3479800" imgH="749300" progId="Equation.3">
                  <p:embed/>
                </p:oleObj>
              </mc:Choice>
              <mc:Fallback>
                <p:oleObj name="Equation" r:id="rId9" imgW="3479800" imgH="749300" progId="Equation.3">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Book Value Ratio: Stable Growth Firm</a:t>
            </a:r>
            <a:br>
              <a:rPr lang="en-US">
                <a:ea typeface="+mj-ea"/>
                <a:cs typeface="+mj-cs"/>
              </a:rPr>
            </a:br>
            <a:r>
              <a:rPr lang="en-US">
                <a:ea typeface="+mj-ea"/>
                <a:cs typeface="+mj-cs"/>
              </a:rPr>
              <a:t>Another Presentation</a:t>
            </a: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a:ea typeface="+mn-ea"/>
                <a:cs typeface="+mn-cs"/>
              </a:rPr>
              <a:t>g = (1 - Payout ratio) * ROE</a:t>
            </a:r>
          </a:p>
          <a:p>
            <a:pPr marL="320040" indent="-320040" eaLnBrk="1" fontAlgn="auto" hangingPunct="1">
              <a:spcAft>
                <a:spcPts val="0"/>
              </a:spcAft>
              <a:buFont typeface="Wingdings"/>
              <a:buChar char=""/>
              <a:defRPr/>
            </a:pPr>
            <a:r>
              <a:rPr lang="en-US" dirty="0">
                <a:ea typeface="+mn-ea"/>
                <a:cs typeface="+mn-cs"/>
              </a:rPr>
              <a:t>Substituting back into the P/BV equation,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price-book value ratio of a stable firm is determined by the differential between the return on equity and the required rate of return on its projects.</a:t>
            </a:r>
          </a:p>
          <a:p>
            <a:pPr marL="320040" indent="-320040" eaLnBrk="1" fontAlgn="auto" hangingPunct="1">
              <a:spcAft>
                <a:spcPts val="0"/>
              </a:spcAft>
              <a:buFont typeface="Wingdings"/>
              <a:buChar char=""/>
              <a:defRPr/>
            </a:pPr>
            <a:r>
              <a:rPr lang="en-US" dirty="0">
                <a:ea typeface="+mn-ea"/>
                <a:cs typeface="+mn-cs"/>
              </a:rPr>
              <a:t>Building on this equation, a company that is expected to generate a ROE higher (lower than, equal to) its cost of equity should trade at a price to book ratio higher (less than, equal to) one.</a:t>
            </a:r>
          </a:p>
        </p:txBody>
      </p:sp>
      <p:graphicFrame>
        <p:nvGraphicFramePr>
          <p:cNvPr id="102403" name="Object 2"/>
          <p:cNvGraphicFramePr>
            <a:graphicFrameLocks noChangeAspect="1"/>
          </p:cNvGraphicFramePr>
          <p:nvPr>
            <p:extLst>
              <p:ext uri="{D42A27DB-BD31-4B8C-83A1-F6EECF244321}">
                <p14:modId xmlns:p14="http://schemas.microsoft.com/office/powerpoint/2010/main" val="533975210"/>
              </p:ext>
            </p:extLst>
          </p:nvPr>
        </p:nvGraphicFramePr>
        <p:xfrm>
          <a:off x="3124201" y="3048000"/>
          <a:ext cx="2590800" cy="773591"/>
        </p:xfrm>
        <a:graphic>
          <a:graphicData uri="http://schemas.openxmlformats.org/presentationml/2006/ole">
            <mc:AlternateContent xmlns:mc="http://schemas.openxmlformats.org/markup-compatibility/2006">
              <mc:Choice xmlns:v="urn:schemas-microsoft-com:vml" Requires="v">
                <p:oleObj name="Equation" r:id="rId3" imgW="1993900" imgH="609600" progId="Equation.3">
                  <p:embed/>
                </p:oleObj>
              </mc:Choice>
              <mc:Fallback>
                <p:oleObj name="Equation" r:id="rId3" imgW="1993900" imgH="609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1" y="3048000"/>
                        <a:ext cx="2590800" cy="773591"/>
                      </a:xfrm>
                      <a:prstGeom prst="rect">
                        <a:avLst/>
                      </a:prstGeom>
                      <a:solidFill>
                        <a:srgbClr val="FFFFFF"/>
                      </a:solidFill>
                      <a:ln>
                        <a:noFill/>
                      </a:ln>
                    </p:spPr>
                  </p:pic>
                </p:oleObj>
              </mc:Fallback>
            </mc:AlternateContent>
          </a:graphicData>
        </a:graphic>
      </p:graphicFrame>
      <p:sp>
        <p:nvSpPr>
          <p:cNvPr id="10240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changing to an Enterprise value multiple</a:t>
            </a:r>
            <a:br>
              <a:rPr lang="en-US">
                <a:ea typeface="+mj-ea"/>
                <a:cs typeface="+mj-cs"/>
              </a:rPr>
            </a:br>
            <a:r>
              <a:rPr lang="en-US">
                <a:ea typeface="+mj-ea"/>
                <a:cs typeface="+mj-cs"/>
              </a:rPr>
              <a:t>EV/ Book Capital</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by the book value, we get:</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we replace, FCFF = EBIT(1-t) - (g/ROC) EBIT(1-t),we get:</a:t>
            </a: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name="Equation" r:id="rId3" imgW="1143000" imgH="381000" progId="Equation.3">
                  <p:embed/>
                </p:oleObj>
              </mc:Choice>
              <mc:Fallback>
                <p:oleObj name="Equation" r:id="rId3" imgW="1143000" imgH="3810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nvGraphicFramePr>
        <p:xfrm>
          <a:off x="2819400" y="3581400"/>
          <a:ext cx="3281363" cy="1082675"/>
        </p:xfrm>
        <a:graphic>
          <a:graphicData uri="http://schemas.openxmlformats.org/presentationml/2006/ole">
            <mc:AlternateContent xmlns:mc="http://schemas.openxmlformats.org/markup-compatibility/2006">
              <mc:Choice xmlns:v="urn:schemas-microsoft-com:vml" Requires="v">
                <p:oleObj name="Equation" r:id="rId5" imgW="1663700" imgH="546100" progId="Equation.3">
                  <p:embed/>
                </p:oleObj>
              </mc:Choice>
              <mc:Fallback>
                <p:oleObj name="Equation" r:id="rId5" imgW="1663700" imgH="5461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3581400"/>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nvGraphicFramePr>
        <p:xfrm>
          <a:off x="3124200" y="5334000"/>
          <a:ext cx="2897188" cy="1074738"/>
        </p:xfrm>
        <a:graphic>
          <a:graphicData uri="http://schemas.openxmlformats.org/presentationml/2006/ole">
            <mc:AlternateContent xmlns:mc="http://schemas.openxmlformats.org/markup-compatibility/2006">
              <mc:Choice xmlns:v="urn:schemas-microsoft-com:vml" Requires="v">
                <p:oleObj name="Equation" r:id="rId7" imgW="1473200" imgH="546100" progId="Equation.3">
                  <p:embed/>
                </p:oleObj>
              </mc:Choice>
              <mc:Fallback>
                <p:oleObj name="Equation" r:id="rId7" imgW="1473200" imgH="5461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5334000"/>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46</a:t>
            </a:fld>
            <a:endParaRPr lang="en-US" altLang="en-US" sz="1200">
              <a:solidFill>
                <a:srgbClr val="FFFFFF"/>
              </a:solidFill>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60CE-4614-5154-808F-8AA165997834}"/>
              </a:ext>
            </a:extLst>
          </p:cNvPr>
          <p:cNvSpPr>
            <a:spLocks noGrp="1"/>
          </p:cNvSpPr>
          <p:nvPr>
            <p:ph type="title"/>
          </p:nvPr>
        </p:nvSpPr>
        <p:spPr/>
        <p:txBody>
          <a:bodyPr/>
          <a:lstStyle/>
          <a:p>
            <a:r>
              <a:rPr lang="en-US" dirty="0"/>
              <a:t>IV. EV to EBITDA multiples</a:t>
            </a:r>
          </a:p>
        </p:txBody>
      </p:sp>
      <p:sp>
        <p:nvSpPr>
          <p:cNvPr id="3" name="Footer Placeholder 2">
            <a:extLst>
              <a:ext uri="{FF2B5EF4-FFF2-40B4-BE49-F238E27FC236}">
                <a16:creationId xmlns:a16="http://schemas.microsoft.com/office/drawing/2014/main" id="{EF356696-CED3-278A-92BC-B55CE25FF7CA}"/>
              </a:ext>
            </a:extLst>
          </p:cNvPr>
          <p:cNvSpPr>
            <a:spLocks noGrp="1"/>
          </p:cNvSpPr>
          <p:nvPr>
            <p:ph type="ftr" sz="quarter" idx="11"/>
          </p:nvPr>
        </p:nvSpPr>
        <p:spPr/>
        <p:txBody>
          <a:bodyPr>
            <a:normAutofit fontScale="32500" lnSpcReduction="20000"/>
          </a:bodyPr>
          <a:lstStyle/>
          <a:p>
            <a:r>
              <a:rPr lang="en-US"/>
              <a:t>Aswath Damodaran</a:t>
            </a:r>
            <a:endParaRPr lang="en-US" dirty="0"/>
          </a:p>
        </p:txBody>
      </p:sp>
      <p:sp>
        <p:nvSpPr>
          <p:cNvPr id="4" name="Slide Number Placeholder 3">
            <a:extLst>
              <a:ext uri="{FF2B5EF4-FFF2-40B4-BE49-F238E27FC236}">
                <a16:creationId xmlns:a16="http://schemas.microsoft.com/office/drawing/2014/main" id="{C36EEF48-CB2D-EE60-9140-5BEF211CD1D2}"/>
              </a:ext>
            </a:extLst>
          </p:cNvPr>
          <p:cNvSpPr>
            <a:spLocks noGrp="1"/>
          </p:cNvSpPr>
          <p:nvPr>
            <p:ph type="sldNum" sz="quarter" idx="12"/>
          </p:nvPr>
        </p:nvSpPr>
        <p:spPr>
          <a:xfrm>
            <a:off x="0" y="1272223"/>
            <a:ext cx="533400" cy="244476"/>
          </a:xfrm>
          <a:prstGeom prst="rect">
            <a:avLst/>
          </a:prstGeom>
        </p:spPr>
        <p:txBody>
          <a:bodyPr vert="horz" anchor="ctr" anchorCtr="0">
            <a:normAutofit fontScale="85000" lnSpcReduction="20000"/>
          </a:bodyPr>
          <a:lstStyle>
            <a:defPPr>
              <a:defRPr lang="en-US"/>
            </a:defPPr>
            <a:lvl1pPr algn="ctr" rtl="0" eaLnBrk="0" fontAlgn="base" hangingPunct="0">
              <a:spcBef>
                <a:spcPct val="0"/>
              </a:spcBef>
              <a:spcAft>
                <a:spcPct val="0"/>
              </a:spcAft>
              <a:defRPr sz="1400" b="1" i="1" kern="1200">
                <a:solidFill>
                  <a:srgbClr val="FFFFFF"/>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fld id="{1AD93096-5B34-4342-9326-69289CEAE4C2}" type="slidenum">
              <a:rPr lang="en-US" smtClean="0"/>
              <a:pPr/>
              <a:t>47</a:t>
            </a:fld>
            <a:endParaRPr lang="en-US" dirty="0">
              <a:solidFill>
                <a:srgbClr val="FFFFFF"/>
              </a:solidFill>
            </a:endParaRPr>
          </a:p>
        </p:txBody>
      </p:sp>
      <p:sp>
        <p:nvSpPr>
          <p:cNvPr id="5" name="Content Placeholder 4">
            <a:extLst>
              <a:ext uri="{FF2B5EF4-FFF2-40B4-BE49-F238E27FC236}">
                <a16:creationId xmlns:a16="http://schemas.microsoft.com/office/drawing/2014/main" id="{C4FAE1F4-BF65-4638-C4FE-913256955C82}"/>
              </a:ext>
            </a:extLst>
          </p:cNvPr>
          <p:cNvSpPr>
            <a:spLocks noGrp="1"/>
          </p:cNvSpPr>
          <p:nvPr>
            <p:ph sz="quarter" idx="1"/>
          </p:nvPr>
        </p:nvSpPr>
        <p:spPr/>
        <p:txBody>
          <a:bodyPr>
            <a:normAutofit fontScale="85000" lnSpcReduction="10000"/>
          </a:bodyPr>
          <a:lstStyle/>
          <a:p>
            <a:r>
              <a:rPr lang="en-US" dirty="0"/>
              <a:t>With EV to EBITDA multiples, you scale enterprise value to earnings before interest, taxes, depreciation and amortization:</a:t>
            </a:r>
          </a:p>
          <a:p>
            <a:pPr lvl="1"/>
            <a:r>
              <a:rPr lang="en-US" dirty="0"/>
              <a:t>EV to EBITDA = Enterprise Value/ EBITDA</a:t>
            </a:r>
          </a:p>
          <a:p>
            <a:pPr lvl="1"/>
            <a:r>
              <a:rPr lang="en-US" dirty="0"/>
              <a:t>There are variants where even more gets added back, including stock-based compensation and R&amp;D</a:t>
            </a:r>
          </a:p>
          <a:p>
            <a:r>
              <a:rPr lang="en-US" dirty="0"/>
              <a:t>EV to EBITDA multiples have become far more widely used in the last four decades than they used to be for both good and bad reasons:</a:t>
            </a:r>
          </a:p>
          <a:p>
            <a:pPr lvl="1"/>
            <a:r>
              <a:rPr lang="en-US" dirty="0"/>
              <a:t>The good reasons include less sampling bias (since fewer companies have negative EBITDA) and that it is based on cash flows.</a:t>
            </a:r>
          </a:p>
          <a:p>
            <a:pPr lvl="1"/>
            <a:r>
              <a:rPr lang="en-US" dirty="0"/>
              <a:t>The bad reason is that it will give you lower absolute numbers than PE ratios, and for those without perspective, that may signify cheapness.</a:t>
            </a:r>
          </a:p>
        </p:txBody>
      </p:sp>
    </p:spTree>
    <p:extLst>
      <p:ext uri="{BB962C8B-B14F-4D97-AF65-F5344CB8AC3E}">
        <p14:creationId xmlns:p14="http://schemas.microsoft.com/office/powerpoint/2010/main" val="2337770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Now the value of the firm can be rewritten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of the equation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determinants of EV/EBITDA are:</a:t>
            </a:r>
          </a:p>
          <a:p>
            <a:pPr marL="640080" lvl="1" indent="-274320" eaLnBrk="1" fontAlgn="auto" hangingPunct="1">
              <a:spcAft>
                <a:spcPts val="0"/>
              </a:spcAft>
              <a:buFont typeface="Wingdings 2"/>
              <a:buChar char=""/>
              <a:defRPr/>
            </a:pPr>
            <a:r>
              <a:rPr lang="en-US" dirty="0">
                <a:ea typeface="+mn-ea"/>
              </a:rPr>
              <a:t>The cost of capital</a:t>
            </a:r>
          </a:p>
          <a:p>
            <a:pPr marL="640080" lvl="1" indent="-274320" eaLnBrk="1" fontAlgn="auto" hangingPunct="1">
              <a:spcAft>
                <a:spcPts val="0"/>
              </a:spcAft>
              <a:buFont typeface="Wingdings 2"/>
              <a:buChar char=""/>
              <a:defRPr/>
            </a:pPr>
            <a:r>
              <a:rPr lang="en-US" dirty="0">
                <a:ea typeface="+mn-ea"/>
              </a:rPr>
              <a:t>Expected growth rate</a:t>
            </a:r>
          </a:p>
          <a:p>
            <a:pPr marL="640080" lvl="1" indent="-274320" eaLnBrk="1" fontAlgn="auto" hangingPunct="1">
              <a:spcAft>
                <a:spcPts val="0"/>
              </a:spcAft>
              <a:buFont typeface="Wingdings 2"/>
              <a:buChar char=""/>
              <a:defRPr/>
            </a:pPr>
            <a:r>
              <a:rPr lang="en-US" dirty="0">
                <a:ea typeface="+mn-ea"/>
              </a:rPr>
              <a:t>Tax rate</a:t>
            </a:r>
          </a:p>
          <a:p>
            <a:pPr marL="640080" lvl="1" indent="-274320" eaLnBrk="1" fontAlgn="auto" hangingPunct="1">
              <a:spcAft>
                <a:spcPts val="0"/>
              </a:spcAft>
              <a:buFont typeface="Wingdings 2"/>
              <a:buChar char=""/>
              <a:defRPr/>
            </a:pPr>
            <a:r>
              <a:rPr lang="en-US" dirty="0">
                <a:ea typeface="+mn-ea"/>
              </a:rPr>
              <a:t>Reinvestment rate (or ROC)</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6499"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name="Equation" r:id="rId3" imgW="1219200" imgH="393700" progId="Equation.3">
                  <p:embed/>
                </p:oleObj>
              </mc:Choice>
              <mc:Fallback>
                <p:oleObj name="Equation" r:id="rId3" imgW="1219200" imgH="3937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name="Equation" r:id="rId5" imgW="4051300" imgH="393700" progId="Equation.3">
                  <p:embed/>
                </p:oleObj>
              </mc:Choice>
              <mc:Fallback>
                <p:oleObj name="Equation" r:id="rId5" imgW="4051300" imgH="393700" progId="Equation.3">
                  <p:embed/>
                  <p:pic>
                    <p:nvPicPr>
                      <p:cNvPr id="0" name="Object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name="Equation" r:id="rId7" imgW="6045200" imgH="393700" progId="Equation.3">
                  <p:embed/>
                </p:oleObj>
              </mc:Choice>
              <mc:Fallback>
                <p:oleObj name="Equation" r:id="rId7" imgW="6045200" imgH="393700" progId="Equation.3">
                  <p:embed/>
                  <p:pic>
                    <p:nvPicPr>
                      <p:cNvPr id="0" name="Object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34D4BB-D565-5F49-A5E0-A822D0C4FE67}"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a:ea typeface="+mn-ea"/>
              </a:rPr>
              <a:t>Tax Rate = 36%</a:t>
            </a:r>
          </a:p>
          <a:p>
            <a:pPr marL="640080" lvl="1" indent="-274320" eaLnBrk="1" fontAlgn="auto" hangingPunct="1">
              <a:spcAft>
                <a:spcPts val="0"/>
              </a:spcAft>
              <a:buFont typeface="Wingdings 2"/>
              <a:buChar char=""/>
              <a:defRPr/>
            </a:pPr>
            <a:r>
              <a:rPr lang="en-US" sz="2000" dirty="0">
                <a:ea typeface="+mn-ea"/>
              </a:rPr>
              <a:t>Capital Expenditures/EBITDA = 30%</a:t>
            </a:r>
          </a:p>
          <a:p>
            <a:pPr marL="640080" lvl="1" indent="-274320" eaLnBrk="1" fontAlgn="auto" hangingPunct="1">
              <a:spcAft>
                <a:spcPts val="0"/>
              </a:spcAft>
              <a:buFont typeface="Wingdings 2"/>
              <a:buChar char=""/>
              <a:defRPr/>
            </a:pPr>
            <a:r>
              <a:rPr lang="en-US" sz="2000" dirty="0">
                <a:ea typeface="+mn-ea"/>
              </a:rPr>
              <a:t>Depreciation/EBITDA = 20%</a:t>
            </a:r>
          </a:p>
          <a:p>
            <a:pPr marL="640080" lvl="1" indent="-274320" eaLnBrk="1" fontAlgn="auto" hangingPunct="1">
              <a:spcAft>
                <a:spcPts val="0"/>
              </a:spcAft>
              <a:buFont typeface="Wingdings 2"/>
              <a:buChar char=""/>
              <a:defRPr/>
            </a:pPr>
            <a:r>
              <a:rPr lang="en-US" sz="2000" dirty="0">
                <a:ea typeface="+mn-ea"/>
              </a:rPr>
              <a:t>Cost of Capital = 10%</a:t>
            </a:r>
          </a:p>
          <a:p>
            <a:pPr marL="640080" lvl="1" indent="-274320" eaLnBrk="1" fontAlgn="auto" hangingPunct="1">
              <a:spcAft>
                <a:spcPts val="0"/>
              </a:spcAft>
              <a:buFont typeface="Wingdings 2"/>
              <a:buChar char=""/>
              <a:defRPr/>
            </a:pPr>
            <a:r>
              <a:rPr lang="en-US" sz="2000" dirty="0">
                <a:ea typeface="+mn-ea"/>
              </a:rPr>
              <a:t>The firm has no working capital requirements</a:t>
            </a:r>
          </a:p>
          <a:p>
            <a:pPr marL="640080" lvl="1" indent="-274320" eaLnBrk="1" fontAlgn="auto" hangingPunct="1">
              <a:spcAft>
                <a:spcPts val="0"/>
              </a:spcAft>
              <a:buFont typeface="Wingdings 2"/>
              <a:buChar char=""/>
              <a:defRPr/>
            </a:pPr>
            <a:r>
              <a:rPr lang="en-US" sz="2000" dirty="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8547" name="Object 2"/>
          <p:cNvGraphicFramePr>
            <a:graphicFrameLocks/>
          </p:cNvGraphicFramePr>
          <p:nvPr>
            <p:extLst>
              <p:ext uri="{D42A27DB-BD31-4B8C-83A1-F6EECF244321}">
                <p14:modId xmlns:p14="http://schemas.microsoft.com/office/powerpoint/2010/main" val="4075164880"/>
              </p:ext>
            </p:extLst>
          </p:nvPr>
        </p:nvGraphicFramePr>
        <p:xfrm>
          <a:off x="1203869" y="5300322"/>
          <a:ext cx="7544889" cy="773907"/>
        </p:xfrm>
        <a:graphic>
          <a:graphicData uri="http://schemas.openxmlformats.org/presentationml/2006/ole">
            <mc:AlternateContent xmlns:mc="http://schemas.openxmlformats.org/markup-compatibility/2006">
              <mc:Choice xmlns:v="urn:schemas-microsoft-com:vml" Requires="v">
                <p:oleObj name="Equation" r:id="rId3" imgW="6159500" imgH="419100" progId="Equation.3">
                  <p:embed/>
                </p:oleObj>
              </mc:Choice>
              <mc:Fallback>
                <p:oleObj name="Equation" r:id="rId3" imgW="6159500" imgH="419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3869" y="5300322"/>
                        <a:ext cx="7544889" cy="773907"/>
                      </a:xfrm>
                      <a:prstGeom prst="rect">
                        <a:avLst/>
                      </a:prstGeom>
                      <a:solidFill>
                        <a:srgbClr val="FFFFFF"/>
                      </a:solidFill>
                      <a:ln>
                        <a:noFill/>
                      </a:ln>
                    </p:spPr>
                  </p:pic>
                </p:oleObj>
              </mc:Fallback>
            </mc:AlternateContent>
          </a:graphicData>
        </a:graphic>
      </p:graphicFrame>
      <p:sp>
        <p:nvSpPr>
          <p:cNvPr id="10854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6F9FEF-29BA-AF48-9031-A68EF9CC6B52}"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dirty="0"/>
              <a:t>Tax</a:t>
            </a:r>
          </a:p>
          <a:p>
            <a:r>
              <a:rPr lang="en-US" altLang="en-US" baseline="30000" dirty="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1060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7F2F3-E8E3-2947-B024-DC4B67B380D0}"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89D3A-CEED-4FC0-1C32-E97D94A7D62C}"/>
              </a:ext>
            </a:extLst>
          </p:cNvPr>
          <p:cNvSpPr>
            <a:spLocks noGrp="1"/>
          </p:cNvSpPr>
          <p:nvPr>
            <p:ph type="title"/>
          </p:nvPr>
        </p:nvSpPr>
        <p:spPr/>
        <p:txBody>
          <a:bodyPr/>
          <a:lstStyle/>
          <a:p>
            <a:r>
              <a:rPr lang="en-US" dirty="0"/>
              <a:t>V. Revenue Multiples</a:t>
            </a:r>
          </a:p>
        </p:txBody>
      </p:sp>
      <p:sp>
        <p:nvSpPr>
          <p:cNvPr id="3" name="Footer Placeholder 2">
            <a:extLst>
              <a:ext uri="{FF2B5EF4-FFF2-40B4-BE49-F238E27FC236}">
                <a16:creationId xmlns:a16="http://schemas.microsoft.com/office/drawing/2014/main" id="{E703903A-FF69-CE81-EACC-85BEAE1553F2}"/>
              </a:ext>
            </a:extLst>
          </p:cNvPr>
          <p:cNvSpPr>
            <a:spLocks noGrp="1"/>
          </p:cNvSpPr>
          <p:nvPr>
            <p:ph type="ftr" sz="quarter" idx="11"/>
          </p:nvPr>
        </p:nvSpPr>
        <p:spPr/>
        <p:txBody>
          <a:bodyPr>
            <a:normAutofit fontScale="32500" lnSpcReduction="20000"/>
          </a:bodyPr>
          <a:lstStyle/>
          <a:p>
            <a:r>
              <a:rPr lang="en-US"/>
              <a:t>Aswath Damodaran</a:t>
            </a:r>
            <a:endParaRPr lang="en-US" dirty="0"/>
          </a:p>
        </p:txBody>
      </p:sp>
      <p:sp>
        <p:nvSpPr>
          <p:cNvPr id="4" name="Slide Number Placeholder 3">
            <a:extLst>
              <a:ext uri="{FF2B5EF4-FFF2-40B4-BE49-F238E27FC236}">
                <a16:creationId xmlns:a16="http://schemas.microsoft.com/office/drawing/2014/main" id="{151B3DBA-C6EF-78AD-069E-BE694A3F3BC5}"/>
              </a:ext>
            </a:extLst>
          </p:cNvPr>
          <p:cNvSpPr>
            <a:spLocks noGrp="1"/>
          </p:cNvSpPr>
          <p:nvPr>
            <p:ph type="sldNum" sz="quarter" idx="12"/>
          </p:nvPr>
        </p:nvSpPr>
        <p:spPr>
          <a:xfrm>
            <a:off x="0" y="1272223"/>
            <a:ext cx="533400" cy="244476"/>
          </a:xfrm>
          <a:prstGeom prst="rect">
            <a:avLst/>
          </a:prstGeom>
        </p:spPr>
        <p:txBody>
          <a:bodyPr vert="horz" anchor="ctr" anchorCtr="0">
            <a:normAutofit fontScale="85000" lnSpcReduction="20000"/>
          </a:bodyPr>
          <a:lstStyle>
            <a:defPPr>
              <a:defRPr lang="en-US"/>
            </a:defPPr>
            <a:lvl1pPr algn="ctr" rtl="0" eaLnBrk="0" fontAlgn="base" hangingPunct="0">
              <a:spcBef>
                <a:spcPct val="0"/>
              </a:spcBef>
              <a:spcAft>
                <a:spcPct val="0"/>
              </a:spcAft>
              <a:defRPr sz="1400" b="1" i="1" kern="1200">
                <a:solidFill>
                  <a:srgbClr val="FFFFFF"/>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fld id="{1AD93096-5B34-4342-9326-69289CEAE4C2}" type="slidenum">
              <a:rPr lang="en-US" smtClean="0"/>
              <a:pPr/>
              <a:t>51</a:t>
            </a:fld>
            <a:endParaRPr lang="en-US" dirty="0">
              <a:solidFill>
                <a:srgbClr val="FFFFFF"/>
              </a:solidFill>
            </a:endParaRPr>
          </a:p>
        </p:txBody>
      </p:sp>
      <p:sp>
        <p:nvSpPr>
          <p:cNvPr id="5" name="Content Placeholder 4">
            <a:extLst>
              <a:ext uri="{FF2B5EF4-FFF2-40B4-BE49-F238E27FC236}">
                <a16:creationId xmlns:a16="http://schemas.microsoft.com/office/drawing/2014/main" id="{F0159F29-E6D1-8773-2471-EA82D910A583}"/>
              </a:ext>
            </a:extLst>
          </p:cNvPr>
          <p:cNvSpPr>
            <a:spLocks noGrp="1"/>
          </p:cNvSpPr>
          <p:nvPr>
            <p:ph sz="quarter" idx="1"/>
          </p:nvPr>
        </p:nvSpPr>
        <p:spPr/>
        <p:txBody>
          <a:bodyPr>
            <a:normAutofit fontScale="92500" lnSpcReduction="10000"/>
          </a:bodyPr>
          <a:lstStyle/>
          <a:p>
            <a:r>
              <a:rPr lang="en-US" dirty="0"/>
              <a:t>With revenue multiples, you scale market value to the revenues generated by a firm. There are two variants in use:</a:t>
            </a:r>
          </a:p>
          <a:p>
            <a:pPr lvl="1"/>
            <a:r>
              <a:rPr lang="en-US" dirty="0"/>
              <a:t>Price to Sales = Market Capitalization / Sales</a:t>
            </a:r>
          </a:p>
          <a:p>
            <a:pPr lvl="1"/>
            <a:r>
              <a:rPr lang="en-US" dirty="0"/>
              <a:t>EV to Sales = Enterprise Value / Sales</a:t>
            </a:r>
          </a:p>
          <a:p>
            <a:r>
              <a:rPr lang="en-US" dirty="0"/>
              <a:t>The former, while widely used, is internally inconsistent and can be misleading for firms with significant debt loads and/or cash holdings.</a:t>
            </a:r>
          </a:p>
          <a:p>
            <a:r>
              <a:rPr lang="en-US" dirty="0"/>
              <a:t>The biggest selling point for revenue multiples is that you lose far fewer firms when computing the multiple, since revenues cannot be negative.</a:t>
            </a:r>
          </a:p>
          <a:p>
            <a:endParaRPr lang="en-US" dirty="0"/>
          </a:p>
        </p:txBody>
      </p:sp>
    </p:spTree>
    <p:extLst>
      <p:ext uri="{BB962C8B-B14F-4D97-AF65-F5344CB8AC3E}">
        <p14:creationId xmlns:p14="http://schemas.microsoft.com/office/powerpoint/2010/main" val="29637777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EV/Sales Ratio: Determinants</a:t>
            </a: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If pre-tax operating margins are used, the appropriate value estimate is that of the firm. In particular, if one makes the replaces the FCFF with the expanded version:</a:t>
            </a:r>
          </a:p>
          <a:p>
            <a:pPr lvl="1" eaLnBrk="1" hangingPunct="1"/>
            <a:r>
              <a:rPr lang="en-US" altLang="en-US" sz="1800" dirty="0">
                <a:ea typeface="ＭＳ Ｐゴシック" charset="-128"/>
              </a:rPr>
              <a:t>Free Cash Flow to the Firm = EBIT (1 - tax rate) (1 - Reinvestment Rate)</a:t>
            </a:r>
          </a:p>
          <a:p>
            <a:pPr eaLnBrk="1" hangingPunct="1"/>
            <a:r>
              <a:rPr lang="en-US" altLang="en-US" sz="2400" dirty="0">
                <a:ea typeface="ＭＳ Ｐゴシック" charset="-128"/>
              </a:rPr>
              <a:t>Then the Value of the Firm can be written as a function of the after-tax operating margin= (EBIT (1-t)/Sales</a:t>
            </a:r>
          </a:p>
          <a:p>
            <a:pPr eaLnBrk="1" hangingPunct="1"/>
            <a:endParaRPr lang="en-US" altLang="en-US" sz="2400" dirty="0">
              <a:ea typeface="ＭＳ Ｐゴシック" charset="-128"/>
            </a:endParaRPr>
          </a:p>
          <a:p>
            <a:pPr marL="593725" lvl="2" indent="0" eaLnBrk="1" hangingPunct="1">
              <a:buFont typeface="Wingdings" charset="2"/>
              <a:buNone/>
            </a:pPr>
            <a:r>
              <a:rPr lang="en-US" altLang="en-US" sz="2000" dirty="0">
                <a:ea typeface="ＭＳ Ｐゴシック" charset="-128"/>
              </a:rPr>
              <a:t>g = Growth rate in after-tax operating income for the first n years</a:t>
            </a:r>
          </a:p>
          <a:p>
            <a:pPr marL="593725" lvl="2" indent="0" eaLnBrk="1" hangingPunct="1">
              <a:buFont typeface="Wingdings" charset="2"/>
              <a:buNone/>
            </a:pPr>
            <a:r>
              <a:rPr lang="en-US" altLang="en-US" sz="1800" dirty="0" err="1">
                <a:ea typeface="ＭＳ Ｐゴシック" charset="-128"/>
              </a:rPr>
              <a:t>gn</a:t>
            </a:r>
            <a:r>
              <a:rPr lang="en-US" altLang="en-US" sz="1800" dirty="0">
                <a:ea typeface="ＭＳ Ｐゴシック" charset="-128"/>
              </a:rPr>
              <a:t> = Growth rate in after-tax operating income after n years forever (Stable growth rate)</a:t>
            </a:r>
          </a:p>
          <a:p>
            <a:pPr marL="593725" lvl="2" indent="0" eaLnBrk="1" hangingPunct="1">
              <a:buFont typeface="Wingdings" charset="2"/>
              <a:buNone/>
            </a:pPr>
            <a:r>
              <a:rPr lang="en-US" altLang="en-US" sz="1800" dirty="0">
                <a:ea typeface="ＭＳ Ｐゴシック" charset="-128"/>
              </a:rPr>
              <a:t>RIR </a:t>
            </a:r>
            <a:r>
              <a:rPr lang="en-US" altLang="en-US" sz="1800" baseline="-25000" dirty="0">
                <a:ea typeface="ＭＳ Ｐゴシック" charset="-128"/>
              </a:rPr>
              <a:t>Growth, Stable </a:t>
            </a:r>
            <a:r>
              <a:rPr lang="en-US" altLang="en-US" sz="1800" dirty="0">
                <a:ea typeface="ＭＳ Ｐゴシック" charset="-128"/>
              </a:rPr>
              <a:t>= Reinvestment rate in high growth and stable periods</a:t>
            </a:r>
          </a:p>
          <a:p>
            <a:pPr marL="593725" lvl="2" indent="0" eaLnBrk="1" hangingPunct="1">
              <a:buFont typeface="Wingdings" charset="2"/>
              <a:buNone/>
            </a:pPr>
            <a:r>
              <a:rPr lang="en-US" altLang="en-US" sz="1800" dirty="0">
                <a:ea typeface="ＭＳ Ｐゴシック" charset="-128"/>
              </a:rPr>
              <a:t>WACC = Weighted average cost of capital</a:t>
            </a:r>
          </a:p>
        </p:txBody>
      </p:sp>
      <p:graphicFrame>
        <p:nvGraphicFramePr>
          <p:cNvPr id="112643" name="Object 2"/>
          <p:cNvGraphicFramePr>
            <a:graphicFrameLocks/>
          </p:cNvGraphicFramePr>
          <p:nvPr>
            <p:extLst>
              <p:ext uri="{D42A27DB-BD31-4B8C-83A1-F6EECF244321}">
                <p14:modId xmlns:p14="http://schemas.microsoft.com/office/powerpoint/2010/main" val="1668094522"/>
              </p:ext>
            </p:extLst>
          </p:nvPr>
        </p:nvGraphicFramePr>
        <p:xfrm>
          <a:off x="838199" y="3200401"/>
          <a:ext cx="7927975" cy="990600"/>
        </p:xfrm>
        <a:graphic>
          <a:graphicData uri="http://schemas.openxmlformats.org/presentationml/2006/ole">
            <mc:AlternateContent xmlns:mc="http://schemas.openxmlformats.org/markup-compatibility/2006">
              <mc:Choice xmlns:v="urn:schemas-microsoft-com:vml" Requires="v">
                <p:oleObj name="Equation" r:id="rId3" imgW="8305800" imgH="1206500" progId="Equation.3">
                  <p:embed/>
                </p:oleObj>
              </mc:Choice>
              <mc:Fallback>
                <p:oleObj name="Equation" r:id="rId3" imgW="8305800" imgH="12065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199" y="3200401"/>
                        <a:ext cx="7927975" cy="990600"/>
                      </a:xfrm>
                      <a:prstGeom prst="rect">
                        <a:avLst/>
                      </a:prstGeom>
                      <a:solidFill>
                        <a:srgbClr val="FFFFFF"/>
                      </a:solidFill>
                      <a:ln>
                        <a:noFill/>
                      </a:ln>
                    </p:spPr>
                  </p:pic>
                </p:oleObj>
              </mc:Fallback>
            </mc:AlternateContent>
          </a:graphicData>
        </a:graphic>
      </p:graphicFrame>
      <p:sp>
        <p:nvSpPr>
          <p:cNvPr id="1126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One of the critiques of traditional valuation is that is fails to consider the value of brand names and other intangibles.</a:t>
            </a:r>
          </a:p>
          <a:p>
            <a:pPr lvl="1" eaLnBrk="1" hangingPunct="1">
              <a:lnSpc>
                <a:spcPct val="80000"/>
              </a:lnSpc>
            </a:pPr>
            <a:r>
              <a:rPr lang="en-US" altLang="en-US" sz="1800" dirty="0">
                <a:ea typeface="ＭＳ Ｐゴシック" charset="-128"/>
              </a:rPr>
              <a:t>The approaches used by analysts to value brand names are often ad-hoc and may significantly overstate or understate their value.</a:t>
            </a:r>
          </a:p>
          <a:p>
            <a:pPr lvl="1" eaLnBrk="1" hangingPunct="1">
              <a:lnSpc>
                <a:spcPct val="80000"/>
              </a:lnSpc>
            </a:pPr>
            <a:r>
              <a:rPr lang="en-US" altLang="en-US" sz="1800" dirty="0">
                <a:ea typeface="ＭＳ Ｐゴシック" charset="-128"/>
              </a:rPr>
              <a:t>One of the benefits of having a well-known and respected brand name is that firms can charge higher prices for the same products, leading to higher profit margins and hence to higher price-sales ratios and firm value. The larger the price premium that a firm can charge, the greater is the value of the brand name. </a:t>
            </a:r>
          </a:p>
          <a:p>
            <a:pPr eaLnBrk="1" hangingPunct="1">
              <a:lnSpc>
                <a:spcPct val="80000"/>
              </a:lnSpc>
            </a:pPr>
            <a:r>
              <a:rPr lang="en-US" altLang="en-US" sz="2200" dirty="0">
                <a:ea typeface="ＭＳ Ｐゴシック" charset="-128"/>
              </a:rPr>
              <a:t> In general, the value of a brand name can be written as:</a:t>
            </a:r>
          </a:p>
          <a:p>
            <a:pPr lvl="1" eaLnBrk="1" hangingPunct="1">
              <a:lnSpc>
                <a:spcPct val="80000"/>
              </a:lnSpc>
            </a:pPr>
            <a:r>
              <a:rPr lang="en-US" altLang="en-US" sz="1900" dirty="0">
                <a:ea typeface="ＭＳ Ｐゴシック" charset="-128"/>
              </a:rPr>
              <a:t>Value of brand name ={(V/S)</a:t>
            </a:r>
            <a:r>
              <a:rPr lang="en-US" altLang="en-US" sz="1900" baseline="-25000" dirty="0">
                <a:ea typeface="ＭＳ Ｐゴシック" charset="-128"/>
              </a:rPr>
              <a:t>b</a:t>
            </a:r>
            <a:r>
              <a:rPr lang="en-US" altLang="en-US" sz="1900" dirty="0">
                <a:ea typeface="ＭＳ Ｐゴシック" charset="-128"/>
              </a:rPr>
              <a:t>-(V/S)</a:t>
            </a:r>
            <a:r>
              <a:rPr lang="en-US" altLang="en-US" sz="1900" baseline="-25000" dirty="0">
                <a:ea typeface="ＭＳ Ｐゴシック" charset="-128"/>
              </a:rPr>
              <a:t>g</a:t>
            </a:r>
            <a:r>
              <a:rPr lang="en-US" altLang="en-US" sz="1900" dirty="0">
                <a:ea typeface="ＭＳ Ｐゴシック" charset="-128"/>
              </a:rPr>
              <a:t> }* Sales</a:t>
            </a:r>
          </a:p>
          <a:p>
            <a:pPr lvl="1" eaLnBrk="1" hangingPunct="1">
              <a:lnSpc>
                <a:spcPct val="80000"/>
              </a:lnSpc>
            </a:pPr>
            <a:r>
              <a:rPr lang="en-US" altLang="en-US" sz="1900" dirty="0">
                <a:ea typeface="ＭＳ Ｐゴシック" charset="-128"/>
              </a:rPr>
              <a:t>(V/S)</a:t>
            </a:r>
            <a:r>
              <a:rPr lang="en-US" altLang="en-US" sz="1900" baseline="-25000" dirty="0">
                <a:ea typeface="ＭＳ Ｐゴシック" charset="-128"/>
              </a:rPr>
              <a:t>b</a:t>
            </a:r>
            <a:r>
              <a:rPr lang="en-US" altLang="en-US" sz="1900" dirty="0">
                <a:ea typeface="ＭＳ Ｐゴシック" charset="-128"/>
              </a:rPr>
              <a:t> = Value of Firm/Sales ratio with the benefit of the brand name</a:t>
            </a:r>
          </a:p>
          <a:p>
            <a:pPr lvl="1" eaLnBrk="1" hangingPunct="1">
              <a:lnSpc>
                <a:spcPct val="80000"/>
              </a:lnSpc>
            </a:pPr>
            <a:r>
              <a:rPr lang="en-US" altLang="en-US" sz="1900" dirty="0">
                <a:ea typeface="ＭＳ Ｐゴシック" charset="-128"/>
              </a:rPr>
              <a:t>(V/S)</a:t>
            </a:r>
            <a:r>
              <a:rPr lang="en-US" altLang="en-US" sz="1900" baseline="-25000" dirty="0">
                <a:ea typeface="ＭＳ Ｐゴシック" charset="-128"/>
              </a:rPr>
              <a:t>g</a:t>
            </a:r>
            <a:r>
              <a:rPr lang="en-US" altLang="en-US" sz="1900" dirty="0">
                <a:ea typeface="ＭＳ Ｐゴシック" charset="-128"/>
              </a:rPr>
              <a:t> = Value of Firm/Sales ratio of the firm with the generic product</a:t>
            </a:r>
          </a:p>
        </p:txBody>
      </p:sp>
      <p:sp>
        <p:nvSpPr>
          <p:cNvPr id="1146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hangingPunct="1">
              <a:buFont typeface="Wingdings" charset="0"/>
              <a:buNone/>
              <a:defRPr/>
            </a:pPr>
            <a:r>
              <a:rPr lang="en-US" sz="1400" i="1" dirty="0"/>
              <a:t>				</a:t>
            </a:r>
            <a:r>
              <a:rPr lang="en-US" sz="2100" i="1" dirty="0"/>
              <a:t>Coca Cola		With </a:t>
            </a:r>
            <a:r>
              <a:rPr lang="en-US" sz="2100" i="1" dirty="0" err="1"/>
              <a:t>Cott</a:t>
            </a:r>
            <a:r>
              <a:rPr lang="en-US" sz="2100" i="1" dirty="0"/>
              <a:t> Margins</a:t>
            </a:r>
          </a:p>
          <a:p>
            <a:pPr marL="0" indent="0" eaLnBrk="1" hangingPunct="1">
              <a:buFont typeface="Wingdings" charset="0"/>
              <a:buNone/>
              <a:defRPr/>
            </a:pPr>
            <a:r>
              <a:rPr lang="en-US" sz="2100" dirty="0"/>
              <a:t>Current Revenues =			$21,962.00 		$21,962.00 </a:t>
            </a:r>
          </a:p>
          <a:p>
            <a:pPr marL="0" indent="0" eaLnBrk="1" hangingPunct="1">
              <a:buFont typeface="Wingdings" charset="0"/>
              <a:buNone/>
              <a:defRPr/>
            </a:pPr>
            <a:r>
              <a:rPr lang="en-US" sz="2100" dirty="0"/>
              <a:t>Length of high-growth period 		10		10</a:t>
            </a:r>
          </a:p>
          <a:p>
            <a:pPr marL="0" indent="0" eaLnBrk="1" hangingPunct="1">
              <a:buFont typeface="Wingdings" charset="0"/>
              <a:buNone/>
              <a:defRPr/>
            </a:pPr>
            <a:r>
              <a:rPr lang="en-US" sz="2100" dirty="0"/>
              <a:t>Reinvestment Rate  =			50%		50%</a:t>
            </a:r>
          </a:p>
          <a:p>
            <a:pPr marL="0" indent="0" eaLnBrk="1" hangingPunct="1">
              <a:buFont typeface="Wingdings" charset="0"/>
              <a:buNone/>
              <a:defRPr/>
            </a:pPr>
            <a:r>
              <a:rPr lang="en-US" sz="2100" dirty="0"/>
              <a:t>Operating Margin (after-tax)		15.57%		5.28%</a:t>
            </a:r>
          </a:p>
          <a:p>
            <a:pPr marL="0" indent="0" eaLnBrk="1" hangingPunct="1">
              <a:buFont typeface="Wingdings" charset="0"/>
              <a:buNone/>
              <a:defRPr/>
            </a:pPr>
            <a:r>
              <a:rPr lang="en-US" sz="2100" dirty="0"/>
              <a:t>Sales/Capital (Turnover ratio)		1.34		1.34</a:t>
            </a:r>
          </a:p>
          <a:p>
            <a:pPr marL="0" indent="0" eaLnBrk="1" hangingPunct="1">
              <a:buFont typeface="Wingdings" charset="0"/>
              <a:buNone/>
              <a:defRPr/>
            </a:pPr>
            <a:r>
              <a:rPr lang="en-US" sz="2100" dirty="0"/>
              <a:t>Return on capital (after-tax)		20.84%		7.06%</a:t>
            </a:r>
          </a:p>
          <a:p>
            <a:pPr marL="0" indent="0" eaLnBrk="1" hangingPunct="1">
              <a:buFont typeface="Wingdings" charset="0"/>
              <a:buNone/>
              <a:defRPr/>
            </a:pPr>
            <a:r>
              <a:rPr lang="en-US" sz="2100" dirty="0"/>
              <a:t>Growth rate during period (g) =		10.42%		3.53%</a:t>
            </a:r>
          </a:p>
          <a:p>
            <a:pPr marL="0" indent="0" eaLnBrk="1" hangingPunct="1">
              <a:buFont typeface="Wingdings" charset="0"/>
              <a:buNone/>
              <a:defRPr/>
            </a:pPr>
            <a:r>
              <a:rPr lang="en-US" sz="2100" dirty="0"/>
              <a:t>Cost of Capital during period  =		7.65%		7.65%</a:t>
            </a:r>
          </a:p>
          <a:p>
            <a:pPr marL="0" indent="0" eaLnBrk="1" hangingPunct="1">
              <a:buFont typeface="Wingdings" charset="0"/>
              <a:buNone/>
              <a:defRPr/>
            </a:pPr>
            <a:r>
              <a:rPr lang="en-US" sz="2100" dirty="0"/>
              <a:t>Stable Growth Period</a:t>
            </a:r>
          </a:p>
          <a:p>
            <a:pPr marL="0" indent="0" eaLnBrk="1" hangingPunct="1">
              <a:buFont typeface="Wingdings" charset="0"/>
              <a:buNone/>
              <a:defRPr/>
            </a:pPr>
            <a:r>
              <a:rPr lang="en-US" sz="2100" dirty="0"/>
              <a:t>Growth rate in steady state =		4.00%		4.00%</a:t>
            </a:r>
          </a:p>
          <a:p>
            <a:pPr marL="0" indent="0" eaLnBrk="1" hangingPunct="1">
              <a:buFont typeface="Wingdings" charset="0"/>
              <a:buNone/>
              <a:defRPr/>
            </a:pPr>
            <a:r>
              <a:rPr lang="en-US" sz="2100" dirty="0"/>
              <a:t>Return on capital =			7.65%		7.65%</a:t>
            </a:r>
          </a:p>
          <a:p>
            <a:pPr marL="0" indent="0" eaLnBrk="1" hangingPunct="1">
              <a:buFont typeface="Wingdings" charset="0"/>
              <a:buNone/>
              <a:defRPr/>
            </a:pPr>
            <a:r>
              <a:rPr lang="en-US" sz="2100" dirty="0"/>
              <a:t>Reinvestment Rate =			52.28%		52.28%</a:t>
            </a:r>
          </a:p>
          <a:p>
            <a:pPr marL="0" indent="0" eaLnBrk="1" hangingPunct="1">
              <a:buFont typeface="Wingdings" charset="0"/>
              <a:buNone/>
              <a:defRPr/>
            </a:pPr>
            <a:r>
              <a:rPr lang="en-US" sz="2100" dirty="0"/>
              <a:t>Cost of Capital =			7.65%		7.65%</a:t>
            </a:r>
          </a:p>
          <a:p>
            <a:pPr marL="0" indent="0" eaLnBrk="1" hangingPunct="1">
              <a:buFont typeface="Wingdings" charset="0"/>
              <a:buNone/>
              <a:defRPr/>
            </a:pPr>
            <a:r>
              <a:rPr lang="en-US" sz="2100" dirty="0"/>
              <a:t>Value of Firm =			</a:t>
            </a:r>
            <a:r>
              <a:rPr lang="en-US" sz="2100" b="1" dirty="0"/>
              <a:t>$79,611.25 </a:t>
            </a:r>
            <a:r>
              <a:rPr lang="en-US" sz="2100" dirty="0"/>
              <a:t>	</a:t>
            </a:r>
            <a:r>
              <a:rPr lang="en-US" sz="2100" b="1" dirty="0"/>
              <a:t>$15,371.24 </a:t>
            </a:r>
          </a:p>
          <a:p>
            <a:pPr marL="0" indent="0" algn="ctr" eaLnBrk="1" hangingPunct="1">
              <a:buFont typeface="Wingdings" charset="0"/>
              <a:buNone/>
              <a:defRPr/>
            </a:pPr>
            <a:r>
              <a:rPr lang="en-US" sz="26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sp>
        <p:nvSpPr>
          <p:cNvPr id="118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26CEA1-D8C2-0340-87DC-3C306DBAC2E0}" type="slidenum">
              <a:rPr lang="en-US" altLang="en-US" sz="1200">
                <a:solidFill>
                  <a:srgbClr val="FFFFFF"/>
                </a:solidFill>
              </a:rPr>
              <a:pPr>
                <a:lnSpc>
                  <a:spcPct val="80000"/>
                </a:lnSpc>
              </a:pPr>
              <a:t>55</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BC010615-9CEF-8247-A233-5D70DE9D8C38}"/>
              </a:ext>
            </a:extLst>
          </p:cNvPr>
          <p:cNvPicPr>
            <a:picLocks noGrp="1" noChangeAspect="1"/>
          </p:cNvPicPr>
          <p:nvPr>
            <p:ph sz="quarter" idx="1"/>
          </p:nvPr>
        </p:nvPicPr>
        <p:blipFill>
          <a:blip r:embed="rId3"/>
          <a:stretch>
            <a:fillRect/>
          </a:stretch>
        </p:blipFill>
        <p:spPr>
          <a:xfrm>
            <a:off x="1175214" y="1714500"/>
            <a:ext cx="7028521" cy="44958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1034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Given the firm that we are valuing, what is a </a:t>
            </a:r>
            <a:r>
              <a:rPr lang="ja-JP" altLang="en-US" sz="2600" dirty="0">
                <a:ea typeface="ＭＳ Ｐゴシック" charset="-128"/>
              </a:rPr>
              <a:t>“</a:t>
            </a:r>
            <a:r>
              <a:rPr lang="en-US" altLang="ja-JP" sz="2600" dirty="0">
                <a:ea typeface="ＭＳ Ｐゴシック" charset="-128"/>
              </a:rPr>
              <a:t>comparable</a:t>
            </a:r>
            <a:r>
              <a:rPr lang="ja-JP" altLang="en-US" sz="2600" dirty="0">
                <a:ea typeface="ＭＳ Ｐゴシック" charset="-128"/>
              </a:rPr>
              <a:t>”</a:t>
            </a:r>
            <a:r>
              <a:rPr lang="en-US" altLang="ja-JP" sz="2600" dirty="0">
                <a:ea typeface="ＭＳ Ｐゴシック" charset="-128"/>
              </a:rPr>
              <a:t> firm?</a:t>
            </a:r>
          </a:p>
          <a:p>
            <a:pPr lvl="1" eaLnBrk="1" hangingPunct="1">
              <a:lnSpc>
                <a:spcPct val="80000"/>
              </a:lnSpc>
            </a:pPr>
            <a:r>
              <a:rPr lang="en-US" altLang="en-US" sz="2200" dirty="0">
                <a:ea typeface="ＭＳ Ｐゴシック" charset="-128"/>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lnSpc>
                <a:spcPct val="80000"/>
              </a:lnSpc>
            </a:pPr>
            <a:r>
              <a:rPr lang="en-US" altLang="en-US" sz="2200" dirty="0">
                <a:ea typeface="ＭＳ Ｐゴシック" charset="-128"/>
              </a:rPr>
              <a:t>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dirty="0">
                <a:ea typeface="ＭＳ Ｐゴシック" charset="-128"/>
              </a:rPr>
              <a:t>Given the comparable firms, how do we adjust for differences across firms on  the fundamentals?</a:t>
            </a:r>
          </a:p>
          <a:p>
            <a:pPr lvl="1" eaLnBrk="1" hangingPunct="1">
              <a:lnSpc>
                <a:spcPct val="80000"/>
              </a:lnSpc>
            </a:pPr>
            <a:r>
              <a:rPr lang="en-US" altLang="en-US" sz="2200" dirty="0">
                <a:ea typeface="ＭＳ Ｐゴシック" charset="-128"/>
              </a:rPr>
              <a:t>It is impossible to find an exactly identical firm to the one you are valuing.</a:t>
            </a:r>
          </a:p>
          <a:p>
            <a:pPr lvl="1" eaLnBrk="1" hangingPunct="1">
              <a:lnSpc>
                <a:spcPct val="80000"/>
              </a:lnSpc>
            </a:pPr>
            <a:r>
              <a:rPr lang="en-US" altLang="en-US" sz="2200" dirty="0">
                <a:ea typeface="ＭＳ Ｐゴシック" charset="-128"/>
              </a:rPr>
              <a:t>You need to control for differences across firms.</a:t>
            </a:r>
          </a:p>
        </p:txBody>
      </p:sp>
      <p:sp>
        <p:nvSpPr>
          <p:cNvPr id="1208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21A687-00A3-DD40-A67F-3871A4129711}" type="slidenum">
              <a:rPr lang="en-US" altLang="en-US" sz="1200">
                <a:solidFill>
                  <a:srgbClr val="FFFFFF"/>
                </a:solidFill>
              </a:rPr>
              <a:pPr>
                <a:lnSpc>
                  <a:spcPct val="80000"/>
                </a:lnSpc>
              </a:pPr>
              <a:t>56</a:t>
            </a:fld>
            <a:endParaRPr lang="en-US" altLang="en-US" sz="1200">
              <a:solidFill>
                <a:srgbClr val="FFFFFF"/>
              </a:solidFill>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The Sampling Choice</a:t>
            </a:r>
          </a:p>
        </p:txBody>
      </p:sp>
      <p:sp>
        <p:nvSpPr>
          <p:cNvPr id="12288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Ideally, you would like to find lots of publicly traded firms that look just like your firm, in terms of fundamentals, and compare the pricing of your firm to the pricing of these other publicly traded firms. Since, they are all just like your firm, there will be no need to control for differences.</a:t>
            </a:r>
          </a:p>
          <a:p>
            <a:pPr eaLnBrk="1" hangingPunct="1"/>
            <a:r>
              <a:rPr lang="en-US" altLang="en-US" sz="2000">
                <a:ea typeface="ＭＳ Ｐゴシック" charset="-128"/>
              </a:rPr>
              <a:t>In practice, it is very difficult (and perhaps impossible) to find firms that share the same risk, growth and cash flow 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267200"/>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28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AB2FC8-7EC7-8B46-844E-6B575329F553}" type="slidenum">
              <a:rPr lang="en-US" altLang="en-US" sz="1200">
                <a:solidFill>
                  <a:srgbClr val="FFFFFF"/>
                </a:solidFill>
              </a:rPr>
              <a:pPr>
                <a:lnSpc>
                  <a:spcPct val="80000"/>
                </a:lnSpc>
              </a:pPr>
              <a:t>57</a:t>
            </a:fld>
            <a:endParaRPr lang="en-US" altLang="en-US" sz="1200">
              <a:solidFill>
                <a:srgbClr val="FFFF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”Control for Differences” Choices</a:t>
            </a:r>
          </a:p>
        </p:txBody>
      </p:sp>
      <p:sp>
        <p:nvSpPr>
          <p:cNvPr id="107522"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u="sng">
                <a:ea typeface="ＭＳ Ｐゴシック" charset="-128"/>
              </a:rPr>
              <a:t>Direct comparisons</a:t>
            </a:r>
            <a:r>
              <a:rPr lang="en-US" altLang="en-US" sz="2200">
                <a:ea typeface="ＭＳ Ｐゴシック" charset="-128"/>
              </a:rPr>
              <a:t>: If the comparable firms are </a:t>
            </a:r>
            <a:r>
              <a:rPr lang="ja-JP" altLang="en-US" sz="2200">
                <a:ea typeface="ＭＳ Ｐゴシック" charset="-128"/>
              </a:rPr>
              <a:t>“</a:t>
            </a:r>
            <a:r>
              <a:rPr lang="en-US" altLang="ja-JP" sz="2200">
                <a:ea typeface="ＭＳ Ｐゴシック" charset="-128"/>
              </a:rPr>
              <a:t>just like</a:t>
            </a:r>
            <a:r>
              <a:rPr lang="ja-JP" altLang="en-US" sz="2200">
                <a:ea typeface="ＭＳ Ｐゴシック" charset="-128"/>
              </a:rPr>
              <a:t>”</a:t>
            </a:r>
            <a:r>
              <a:rPr lang="en-US" altLang="ja-JP" sz="2200">
                <a:ea typeface="ＭＳ Ｐゴシック" charset="-128"/>
              </a:rPr>
              <a:t> your firm, you can compare multiples directly across the firms and conclude that your firm is expensive (cheap) if it trades at a multiple higher (lower) than the other firms.</a:t>
            </a:r>
          </a:p>
          <a:p>
            <a:pPr marL="514350" indent="-514350" eaLnBrk="1" hangingPunct="1">
              <a:lnSpc>
                <a:spcPct val="80000"/>
              </a:lnSpc>
              <a:buFont typeface="Calibri" charset="0"/>
              <a:buAutoNum type="arabicPeriod"/>
            </a:pPr>
            <a:r>
              <a:rPr lang="en-US" altLang="en-US" sz="2200" u="sng">
                <a:ea typeface="ＭＳ Ｐゴシック" charset="-128"/>
              </a:rPr>
              <a:t>Story telling</a:t>
            </a:r>
            <a:r>
              <a:rPr lang="en-US" altLang="en-US" sz="2200">
                <a:ea typeface="ＭＳ Ｐゴシック" charset="-128"/>
              </a:rPr>
              <a:t>: If there is a key dimension on which the firms vary, you can tell a story based upon your understanding of how value varies on that dimension.</a:t>
            </a:r>
          </a:p>
          <a:p>
            <a:pPr marL="639763" lvl="2" indent="0" eaLnBrk="1" hangingPunct="1">
              <a:lnSpc>
                <a:spcPct val="80000"/>
              </a:lnSpc>
              <a:buFont typeface="Wingdings" charset="2"/>
              <a:buNone/>
            </a:pPr>
            <a:r>
              <a:rPr lang="en-US" altLang="en-US" sz="1900">
                <a:ea typeface="ＭＳ Ｐゴシック" charset="-128"/>
              </a:rPr>
              <a:t>An example: This company trades at 12 times earnings, whereas the rest of the sector trades at 10 times earnings, but I think it is cheap because it has a much higher growth rate than the rest of the sector.</a:t>
            </a:r>
          </a:p>
          <a:p>
            <a:pPr marL="514350" indent="-514350" eaLnBrk="1" hangingPunct="1">
              <a:lnSpc>
                <a:spcPct val="80000"/>
              </a:lnSpc>
              <a:buFont typeface="Calibri" charset="0"/>
              <a:buAutoNum type="arabicPeriod"/>
            </a:pPr>
            <a:r>
              <a:rPr lang="en-US" altLang="en-US" sz="2200" u="sng">
                <a:ea typeface="ＭＳ Ｐゴシック" charset="-128"/>
              </a:rPr>
              <a:t>Modified multiple</a:t>
            </a:r>
            <a:r>
              <a:rPr lang="en-US" altLang="en-US" sz="2200">
                <a:ea typeface="ＭＳ Ｐゴシック" charset="-128"/>
              </a:rPr>
              <a:t>: You can modify the multiple to incorporate the dimension on which there are differences across firms.</a:t>
            </a:r>
          </a:p>
          <a:p>
            <a:pPr marL="514350" indent="-514350" eaLnBrk="1" hangingPunct="1">
              <a:lnSpc>
                <a:spcPct val="80000"/>
              </a:lnSpc>
              <a:buFont typeface="Calibri" charset="0"/>
              <a:buAutoNum type="arabicPeriod"/>
            </a:pPr>
            <a:r>
              <a:rPr lang="en-US" altLang="en-US" sz="2200" u="sng">
                <a:ea typeface="ＭＳ Ｐゴシック" charset="-128"/>
              </a:rPr>
              <a:t>Statistical techniques</a:t>
            </a:r>
            <a:r>
              <a:rPr lang="en-US" altLang="en-US" sz="2200">
                <a:ea typeface="ＭＳ Ｐゴシック" charset="-128"/>
              </a:rPr>
              <a:t>: If your firms vary on more than one dimension, you can try using multiple regressions (or variants thereof) to arrive at a </a:t>
            </a:r>
            <a:r>
              <a:rPr lang="ja-JP" altLang="en-US" sz="2200">
                <a:ea typeface="ＭＳ Ｐゴシック" charset="-128"/>
              </a:rPr>
              <a:t>“</a:t>
            </a:r>
            <a:r>
              <a:rPr lang="en-US" altLang="ja-JP" sz="2200">
                <a:ea typeface="ＭＳ Ｐゴシック" charset="-128"/>
              </a:rPr>
              <a:t>controlled</a:t>
            </a:r>
            <a:r>
              <a:rPr lang="ja-JP" altLang="en-US" sz="2200">
                <a:ea typeface="ＭＳ Ｐゴシック" charset="-128"/>
              </a:rPr>
              <a:t>”</a:t>
            </a:r>
            <a:r>
              <a:rPr lang="en-US" altLang="ja-JP" sz="2200">
                <a:ea typeface="ＭＳ Ｐゴシック" charset="-128"/>
              </a:rPr>
              <a:t> estimate for your firm.</a:t>
            </a:r>
            <a:endParaRPr lang="en-US" altLang="en-US" sz="2200">
              <a:ea typeface="ＭＳ Ｐゴシック" charset="-128"/>
            </a:endParaRPr>
          </a:p>
        </p:txBody>
      </p:sp>
      <p:sp>
        <p:nvSpPr>
          <p:cNvPr id="1249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D02E5F-E57C-454F-BEFE-AEFB021DB5FC}" type="slidenum">
              <a:rPr lang="en-US" altLang="en-US" sz="1200">
                <a:solidFill>
                  <a:srgbClr val="FFFFFF"/>
                </a:solidFill>
              </a:rPr>
              <a:pPr>
                <a:lnSpc>
                  <a:spcPct val="80000"/>
                </a:lnSpc>
              </a:pPr>
              <a:t>58</a:t>
            </a:fld>
            <a:endParaRPr lang="en-US" altLang="en-US" sz="1200">
              <a:solidFill>
                <a:srgbClr val="FFFFFF"/>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1.  Just Story Telling</a:t>
            </a:r>
            <a:br>
              <a:rPr lang="en-US" altLang="en-US" sz="3200" dirty="0">
                <a:ea typeface="ＭＳ Ｐゴシック" charset="-128"/>
              </a:rPr>
            </a:br>
            <a:r>
              <a:rPr lang="en-US" altLang="en-US" sz="3200" dirty="0">
                <a:ea typeface="ＭＳ Ｐゴシック" charset="-128"/>
              </a:rPr>
              <a:t>Trailing PE across Beverage Companies</a:t>
            </a:r>
          </a:p>
        </p:txBody>
      </p:sp>
      <p:sp>
        <p:nvSpPr>
          <p:cNvPr id="109570" name="Rectangle 4"/>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2900" i="1" dirty="0">
                <a:ea typeface="+mn-ea"/>
                <a:cs typeface="+mn-cs"/>
              </a:rPr>
              <a:t>Company Name	Trailing PE	Expected Growth	Standard Deviation	</a:t>
            </a:r>
          </a:p>
          <a:p>
            <a:pPr marL="0" indent="0" eaLnBrk="1" fontAlgn="auto" hangingPunct="1">
              <a:spcAft>
                <a:spcPts val="0"/>
              </a:spcAft>
              <a:buFont typeface="Wingdings"/>
              <a:buNone/>
              <a:defRPr/>
            </a:pPr>
            <a:r>
              <a:rPr lang="en-US" sz="2900" dirty="0">
                <a:ea typeface="+mn-ea"/>
                <a:cs typeface="+mn-cs"/>
              </a:rPr>
              <a:t>Coca-Cola Bottling            	29.18 	9.50%		20.58%	</a:t>
            </a:r>
          </a:p>
          <a:p>
            <a:pPr marL="0" indent="0" eaLnBrk="1" fontAlgn="auto" hangingPunct="1">
              <a:spcAft>
                <a:spcPts val="0"/>
              </a:spcAft>
              <a:buFont typeface="Wingdings"/>
              <a:buNone/>
              <a:defRPr/>
            </a:pPr>
            <a:r>
              <a:rPr lang="en-US" sz="2900" dirty="0">
                <a:ea typeface="+mn-ea"/>
                <a:cs typeface="+mn-cs"/>
              </a:rPr>
              <a:t>Molson Inc. Ltd. 'A'          	43.65 	15.50%		21.88%	</a:t>
            </a:r>
          </a:p>
          <a:p>
            <a:pPr marL="0" indent="0" eaLnBrk="1" fontAlgn="auto" hangingPunct="1">
              <a:spcAft>
                <a:spcPts val="0"/>
              </a:spcAft>
              <a:buFont typeface="Wingdings"/>
              <a:buNone/>
              <a:defRPr/>
            </a:pPr>
            <a:r>
              <a:rPr lang="en-US" sz="2900" dirty="0">
                <a:ea typeface="+mn-ea"/>
                <a:cs typeface="+mn-cs"/>
              </a:rPr>
              <a:t>Anheuser-Busch                	24.31 	11.00%		22.92%	</a:t>
            </a:r>
          </a:p>
          <a:p>
            <a:pPr marL="0" indent="0" eaLnBrk="1" fontAlgn="auto" hangingPunct="1">
              <a:spcAft>
                <a:spcPts val="0"/>
              </a:spcAft>
              <a:buFont typeface="Wingdings"/>
              <a:buNone/>
              <a:defRPr/>
            </a:pPr>
            <a:r>
              <a:rPr lang="en-US" sz="2900" dirty="0">
                <a:ea typeface="+mn-ea"/>
                <a:cs typeface="+mn-cs"/>
              </a:rPr>
              <a:t>Corby Distilleries Ltd.       	16.24 	7.50%		23.66%	</a:t>
            </a:r>
          </a:p>
          <a:p>
            <a:pPr marL="0" indent="0" eaLnBrk="1" fontAlgn="auto" hangingPunct="1">
              <a:spcAft>
                <a:spcPts val="0"/>
              </a:spcAft>
              <a:buFont typeface="Wingdings"/>
              <a:buNone/>
              <a:defRPr/>
            </a:pPr>
            <a:r>
              <a:rPr lang="en-US" sz="2900" dirty="0" err="1">
                <a:ea typeface="+mn-ea"/>
                <a:cs typeface="+mn-cs"/>
              </a:rPr>
              <a:t>Chalone</a:t>
            </a:r>
            <a:r>
              <a:rPr lang="en-US" sz="2900" dirty="0">
                <a:ea typeface="+mn-ea"/>
                <a:cs typeface="+mn-cs"/>
              </a:rPr>
              <a:t> Wine Group    	21.76 	14.00%		24.08%	</a:t>
            </a:r>
          </a:p>
          <a:p>
            <a:pPr marL="0" indent="0" eaLnBrk="1" fontAlgn="auto" hangingPunct="1">
              <a:spcAft>
                <a:spcPts val="0"/>
              </a:spcAft>
              <a:buFont typeface="Wingdings"/>
              <a:buNone/>
              <a:defRPr/>
            </a:pPr>
            <a:r>
              <a:rPr lang="en-US" sz="2900" dirty="0">
                <a:ea typeface="+mn-ea"/>
                <a:cs typeface="+mn-cs"/>
              </a:rPr>
              <a:t>Andres Wines Ltd. 'A'        8.96 	3.50%		24.70%	</a:t>
            </a:r>
          </a:p>
          <a:p>
            <a:pPr marL="0" indent="0" eaLnBrk="1" fontAlgn="auto" hangingPunct="1">
              <a:spcAft>
                <a:spcPts val="0"/>
              </a:spcAft>
              <a:buFont typeface="Wingdings"/>
              <a:buNone/>
              <a:defRPr/>
            </a:pPr>
            <a:r>
              <a:rPr lang="en-US" sz="2900" dirty="0" err="1">
                <a:ea typeface="+mn-ea"/>
                <a:cs typeface="+mn-cs"/>
              </a:rPr>
              <a:t>Todhunter</a:t>
            </a:r>
            <a:r>
              <a:rPr lang="en-US" sz="2900" dirty="0">
                <a:ea typeface="+mn-ea"/>
                <a:cs typeface="+mn-cs"/>
              </a:rPr>
              <a:t> Int'l               	8.94 	3.00%		25.74%	</a:t>
            </a:r>
          </a:p>
          <a:p>
            <a:pPr marL="0" indent="0" eaLnBrk="1" fontAlgn="auto" hangingPunct="1">
              <a:spcAft>
                <a:spcPts val="0"/>
              </a:spcAft>
              <a:buFont typeface="Wingdings"/>
              <a:buNone/>
              <a:defRPr/>
            </a:pPr>
            <a:r>
              <a:rPr lang="en-US" sz="2900" dirty="0">
                <a:ea typeface="+mn-ea"/>
                <a:cs typeface="+mn-cs"/>
              </a:rPr>
              <a:t>Brown-Forman 'B'             10.07 	11.50%		29.43%	</a:t>
            </a:r>
          </a:p>
          <a:p>
            <a:pPr marL="0" indent="0" eaLnBrk="1" fontAlgn="auto" hangingPunct="1">
              <a:spcAft>
                <a:spcPts val="0"/>
              </a:spcAft>
              <a:buFont typeface="Wingdings"/>
              <a:buNone/>
              <a:defRPr/>
            </a:pPr>
            <a:r>
              <a:rPr lang="en-US" sz="2900" dirty="0">
                <a:ea typeface="+mn-ea"/>
                <a:cs typeface="+mn-cs"/>
              </a:rPr>
              <a:t>Coors (Adolph) 'B'            	23.02 	10.00%		29.52%	</a:t>
            </a:r>
          </a:p>
          <a:p>
            <a:pPr marL="0" indent="0" eaLnBrk="1" fontAlgn="auto" hangingPunct="1">
              <a:spcAft>
                <a:spcPts val="0"/>
              </a:spcAft>
              <a:buFont typeface="Wingdings"/>
              <a:buNone/>
              <a:defRPr/>
            </a:pPr>
            <a:r>
              <a:rPr lang="en-US" sz="2900" dirty="0">
                <a:ea typeface="+mn-ea"/>
                <a:cs typeface="+mn-cs"/>
              </a:rPr>
              <a:t>PepsiCo, Inc.                 	33.00 	10.50%		31.35%	</a:t>
            </a:r>
          </a:p>
          <a:p>
            <a:pPr marL="0" indent="0" eaLnBrk="1" fontAlgn="auto" hangingPunct="1">
              <a:spcAft>
                <a:spcPts val="0"/>
              </a:spcAft>
              <a:buFont typeface="Wingdings"/>
              <a:buNone/>
              <a:defRPr/>
            </a:pPr>
            <a:r>
              <a:rPr lang="en-US" sz="2900" dirty="0">
                <a:ea typeface="+mn-ea"/>
                <a:cs typeface="+mn-cs"/>
              </a:rPr>
              <a:t>Coca-Cola                     	44.33 	19.00%		35.51%	</a:t>
            </a:r>
          </a:p>
          <a:p>
            <a:pPr marL="0" indent="0" eaLnBrk="1" fontAlgn="auto" hangingPunct="1">
              <a:spcAft>
                <a:spcPts val="0"/>
              </a:spcAft>
              <a:buFont typeface="Wingdings"/>
              <a:buNone/>
              <a:defRPr/>
            </a:pPr>
            <a:r>
              <a:rPr lang="en-US" sz="2900" dirty="0">
                <a:ea typeface="+mn-ea"/>
                <a:cs typeface="+mn-cs"/>
              </a:rPr>
              <a:t>Boston Beer 'A'               	10.59 	17.13%		39.58%	</a:t>
            </a:r>
          </a:p>
          <a:p>
            <a:pPr marL="0" indent="0" eaLnBrk="1" fontAlgn="auto" hangingPunct="1">
              <a:spcAft>
                <a:spcPts val="0"/>
              </a:spcAft>
              <a:buFont typeface="Wingdings"/>
              <a:buNone/>
              <a:defRPr/>
            </a:pPr>
            <a:r>
              <a:rPr lang="en-US" sz="2900" dirty="0">
                <a:ea typeface="+mn-ea"/>
                <a:cs typeface="+mn-cs"/>
              </a:rPr>
              <a:t>Whitman Corp.                 	25.19 	11.50%		44.26%	</a:t>
            </a:r>
          </a:p>
          <a:p>
            <a:pPr marL="0" indent="0" eaLnBrk="1" fontAlgn="auto" hangingPunct="1">
              <a:spcAft>
                <a:spcPts val="0"/>
              </a:spcAft>
              <a:buFont typeface="Wingdings"/>
              <a:buNone/>
              <a:defRPr/>
            </a:pPr>
            <a:r>
              <a:rPr lang="en-US" sz="2900" dirty="0" err="1">
                <a:ea typeface="+mn-ea"/>
                <a:cs typeface="+mn-cs"/>
              </a:rPr>
              <a:t>Mondavi</a:t>
            </a:r>
            <a:r>
              <a:rPr lang="en-US" sz="2900" dirty="0">
                <a:ea typeface="+mn-ea"/>
                <a:cs typeface="+mn-cs"/>
              </a:rPr>
              <a:t> (Robert) 'A'        16.47 	14.00%		45.84%	</a:t>
            </a:r>
          </a:p>
          <a:p>
            <a:pPr marL="0" indent="0" eaLnBrk="1" fontAlgn="auto" hangingPunct="1">
              <a:spcAft>
                <a:spcPts val="0"/>
              </a:spcAft>
              <a:buFont typeface="Wingdings"/>
              <a:buNone/>
              <a:defRPr/>
            </a:pPr>
            <a:r>
              <a:rPr lang="en-US" sz="2900" dirty="0">
                <a:ea typeface="+mn-ea"/>
                <a:cs typeface="+mn-cs"/>
              </a:rPr>
              <a:t>Coca-Cola Enterprises       37.14 	27.00%		51.34%</a:t>
            </a:r>
          </a:p>
          <a:p>
            <a:pPr marL="0" indent="0" eaLnBrk="1" fontAlgn="auto" hangingPunct="1">
              <a:spcAft>
                <a:spcPts val="0"/>
              </a:spcAft>
              <a:buFont typeface="Wingdings"/>
              <a:buNone/>
              <a:defRPr/>
            </a:pPr>
            <a:r>
              <a:rPr lang="en-US" sz="2900" dirty="0">
                <a:ea typeface="+mn-ea"/>
                <a:cs typeface="+mn-cs"/>
              </a:rPr>
              <a:t>Hansen Natural Corp           9.70 	17.00%		62.45%</a:t>
            </a:r>
            <a:r>
              <a:rPr lang="en-US" dirty="0">
                <a:ea typeface="+mn-ea"/>
                <a:cs typeface="+mn-cs"/>
              </a:rPr>
              <a:t>		</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7808F3-A1E1-F848-AFCC-2223FE2B53EF}" type="slidenum">
              <a:rPr lang="en-US" altLang="en-US" sz="1200">
                <a:solidFill>
                  <a:srgbClr val="FFFFFF"/>
                </a:solidFill>
              </a:rPr>
              <a:pPr>
                <a:lnSpc>
                  <a:spcPct val="80000"/>
                </a:lnSpc>
              </a:pPr>
              <a:t>59</a:t>
            </a:fld>
            <a:endParaRPr lang="en-US" altLang="en-US" sz="1200">
              <a:solidFill>
                <a:srgbClr val="FFFFFF"/>
              </a:solidFill>
            </a:endParaRPr>
          </a:p>
        </p:txBody>
      </p:sp>
    </p:spTree>
    <p:extLst>
      <p:ext uri="{BB962C8B-B14F-4D97-AF65-F5344CB8AC3E}">
        <p14:creationId xmlns:p14="http://schemas.microsoft.com/office/powerpoint/2010/main" val="10332451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Question</a:t>
            </a:r>
          </a:p>
        </p:txBody>
      </p:sp>
      <p:sp>
        <p:nvSpPr>
          <p:cNvPr id="1290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reading an equity research report on this sector, and the analyst claims that Andres Wine and Hansen Natural are under valued because they have low PE ratios. Would you agree?</a:t>
            </a:r>
          </a:p>
          <a:p>
            <a:pPr marL="833438" lvl="1" indent="-514350" eaLnBrk="1" hangingPunct="1">
              <a:buFont typeface="Calibri" charset="0"/>
              <a:buAutoNum type="alphaLcPeriod"/>
            </a:pPr>
            <a:r>
              <a:rPr lang="en-US" altLang="en-US">
                <a:ea typeface="ＭＳ Ｐゴシック" charset="-128"/>
              </a:rPr>
              <a:t>Yes</a:t>
            </a:r>
          </a:p>
          <a:p>
            <a:pPr marL="833438"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 or why not?</a:t>
            </a:r>
          </a:p>
        </p:txBody>
      </p:sp>
      <p:sp>
        <p:nvSpPr>
          <p:cNvPr id="1290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BC2709-6A87-D348-96BF-1594D3C8E15B}" type="slidenum">
              <a:rPr lang="en-US" altLang="en-US" sz="1200">
                <a:solidFill>
                  <a:srgbClr val="FFFFFF"/>
                </a:solidFill>
              </a:rPr>
              <a:pPr>
                <a:lnSpc>
                  <a:spcPct val="80000"/>
                </a:lnSpc>
              </a:pPr>
              <a:t>60</a:t>
            </a:fld>
            <a:endParaRPr lang="en-US" altLang="en-US" sz="1200">
              <a:solidFill>
                <a:srgbClr val="FFFFFF"/>
              </a:solidFill>
            </a:endParaRPr>
          </a:p>
        </p:txBody>
      </p:sp>
    </p:spTree>
    <p:extLst>
      <p:ext uri="{BB962C8B-B14F-4D97-AF65-F5344CB8AC3E}">
        <p14:creationId xmlns:p14="http://schemas.microsoft.com/office/powerpoint/2010/main" val="6985252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2: Statistical Controls</a:t>
            </a:r>
            <a:br>
              <a:rPr lang="en-US" dirty="0">
                <a:ea typeface="+mj-ea"/>
                <a:cs typeface="+mj-cs"/>
              </a:rPr>
            </a:br>
            <a:r>
              <a:rPr lang="en-US" dirty="0">
                <a:ea typeface="+mj-ea"/>
                <a:cs typeface="+mj-cs"/>
              </a:rPr>
              <a:t> Comparing PE ratios across Telecom companies</a:t>
            </a:r>
          </a:p>
        </p:txBody>
      </p:sp>
      <p:graphicFrame>
        <p:nvGraphicFramePr>
          <p:cNvPr id="131074"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name="Worksheet" r:id="rId3" imgW="4724400" imgH="4305300" progId="Excel.Sheet.8">
                  <p:embed/>
                </p:oleObj>
              </mc:Choice>
              <mc:Fallback>
                <p:oleObj name="Worksheet" r:id="rId3" imgW="4724400" imgH="4305300" progId="Excel.Sheet.8">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BBF756-A65D-0048-B121-E272F559AF9F}" type="slidenum">
              <a:rPr lang="en-US" altLang="en-US" sz="1200">
                <a:solidFill>
                  <a:srgbClr val="FFFFFF"/>
                </a:solidFill>
              </a:rPr>
              <a:pPr>
                <a:lnSpc>
                  <a:spcPct val="80000"/>
                </a:lnSpc>
              </a:pPr>
              <a:t>61</a:t>
            </a:fld>
            <a:endParaRPr lang="en-US" altLang="en-US" sz="1200">
              <a:solidFill>
                <a:srgbClr val="FFFFFF"/>
              </a:solidFill>
            </a:endParaRPr>
          </a:p>
        </p:txBody>
      </p:sp>
    </p:spTree>
    <p:extLst>
      <p:ext uri="{BB962C8B-B14F-4D97-AF65-F5344CB8AC3E}">
        <p14:creationId xmlns:p14="http://schemas.microsoft.com/office/powerpoint/2010/main" val="20981479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115714"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dirty="0">
                <a:ea typeface="ＭＳ Ｐゴシック" charset="-128"/>
              </a:rPr>
              <a:t>Dependent variable is:	PE	 </a:t>
            </a:r>
          </a:p>
          <a:p>
            <a:pPr marL="0" indent="0" eaLnBrk="1" hangingPunct="1">
              <a:buFont typeface="Wingdings" charset="2"/>
              <a:buNone/>
            </a:pPr>
            <a:r>
              <a:rPr lang="en-US" altLang="en-US" dirty="0">
                <a:ea typeface="ＭＳ Ｐゴシック" charset="-128"/>
              </a:rPr>
              <a:t>R squared = 66.2%     R squared (adjusted) = 63.1%</a:t>
            </a:r>
          </a:p>
          <a:p>
            <a:pPr marL="319088" lvl="1" indent="0" eaLnBrk="1" hangingPunct="1">
              <a:buFont typeface="Wingdings 2" charset="2"/>
              <a:buNone/>
            </a:pPr>
            <a:r>
              <a:rPr lang="en-US" altLang="en-US" i="1" dirty="0">
                <a:ea typeface="ＭＳ Ｐゴシック" charset="-128"/>
              </a:rPr>
              <a:t>Variable		Coefficient	SE	t-ratio	Probability</a:t>
            </a:r>
          </a:p>
          <a:p>
            <a:pPr marL="319088" lvl="1" indent="0" eaLnBrk="1" hangingPunct="1">
              <a:buFont typeface="Wingdings 2" charset="2"/>
              <a:buNone/>
            </a:pPr>
            <a:r>
              <a:rPr lang="en-US" altLang="en-US" dirty="0">
                <a:ea typeface="ＭＳ Ｐゴシック" charset="-128"/>
              </a:rPr>
              <a:t>Constant		13.1151	3.471	3.78	0.0010</a:t>
            </a:r>
          </a:p>
          <a:p>
            <a:pPr marL="319088" lvl="1" indent="0" eaLnBrk="1" hangingPunct="1">
              <a:buFont typeface="Wingdings 2" charset="2"/>
              <a:buNone/>
            </a:pPr>
            <a:r>
              <a:rPr lang="en-US" altLang="en-US" dirty="0">
                <a:ea typeface="ＭＳ Ｐゴシック" charset="-128"/>
              </a:rPr>
              <a:t>Growth rate		121.223	19.27	6.29	 ≤ 0.0001</a:t>
            </a:r>
          </a:p>
          <a:p>
            <a:pPr marL="319088" lvl="1" indent="0" eaLnBrk="1" hangingPunct="1">
              <a:buFont typeface="Wingdings 2" charset="2"/>
              <a:buNone/>
            </a:pPr>
            <a:r>
              <a:rPr lang="en-US" altLang="en-US" dirty="0">
                <a:ea typeface="ＭＳ Ｐゴシック" charset="-128"/>
              </a:rPr>
              <a:t>Emerging Market 	-13.8531	3.606	-3.84	0.0009</a:t>
            </a:r>
          </a:p>
          <a:p>
            <a:pPr marL="0" indent="0" eaLnBrk="1" hangingPunct="1">
              <a:buFont typeface="Wingdings" charset="2"/>
              <a:buNone/>
            </a:pPr>
            <a:r>
              <a:rPr lang="en-US" altLang="en-US" dirty="0">
                <a:ea typeface="ＭＳ Ｐゴシック" charset="-128"/>
              </a:rPr>
              <a:t>Emerging Market is a dummy: 	1 if emerging market</a:t>
            </a:r>
          </a:p>
          <a:p>
            <a:pPr marL="0" indent="0" eaLnBrk="1" hangingPunct="1">
              <a:buFont typeface="Wingdings" charset="2"/>
              <a:buNone/>
            </a:pPr>
            <a:r>
              <a:rPr lang="en-US" altLang="en-US" dirty="0">
                <a:ea typeface="ＭＳ Ｐゴシック" charset="-128"/>
              </a:rPr>
              <a:t>		         			0 if not</a:t>
            </a:r>
          </a:p>
          <a:p>
            <a:pPr marL="0" indent="0" eaLnBrk="1" hangingPunct="1"/>
            <a:endParaRPr lang="en-US" altLang="en-US" dirty="0">
              <a:ea typeface="ＭＳ Ｐゴシック" charset="-128"/>
            </a:endParaRPr>
          </a:p>
        </p:txBody>
      </p:sp>
      <p:sp>
        <p:nvSpPr>
          <p:cNvPr id="133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902023-37C9-C546-98BC-C09932FDA112}" type="slidenum">
              <a:rPr lang="en-US" altLang="en-US" sz="1200">
                <a:solidFill>
                  <a:srgbClr val="FFFFFF"/>
                </a:solidFill>
              </a:rPr>
              <a:pPr>
                <a:lnSpc>
                  <a:spcPct val="80000"/>
                </a:lnSpc>
              </a:pPr>
              <a:t>62</a:t>
            </a:fld>
            <a:endParaRPr lang="en-US" altLang="en-US" sz="1200">
              <a:solidFill>
                <a:srgbClr val="FFFFFF"/>
              </a:solidFill>
            </a:endParaRPr>
          </a:p>
        </p:txBody>
      </p:sp>
    </p:spTree>
    <p:extLst>
      <p:ext uri="{BB962C8B-B14F-4D97-AF65-F5344CB8AC3E}">
        <p14:creationId xmlns:p14="http://schemas.microsoft.com/office/powerpoint/2010/main" val="11020572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135170"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Plugging in </a:t>
            </a:r>
            <a:r>
              <a:rPr lang="en-US" altLang="en-US" dirty="0" err="1">
                <a:ea typeface="ＭＳ Ｐゴシック" charset="-128"/>
              </a:rPr>
              <a:t>Telebras’s</a:t>
            </a:r>
            <a:r>
              <a:rPr lang="en-US" altLang="en-US" dirty="0">
                <a:ea typeface="ＭＳ Ｐゴシック" charset="-128"/>
              </a:rPr>
              <a:t> expected growth rate and the fact that it is an emerging market company into the regression:</a:t>
            </a:r>
          </a:p>
          <a:p>
            <a:pPr lvl="1" eaLnBrk="1" hangingPunct="1"/>
            <a:r>
              <a:rPr lang="en-US" altLang="en-US" dirty="0">
                <a:ea typeface="ＭＳ Ｐゴシック" charset="-128"/>
              </a:rPr>
              <a:t>Predicted PE = 13.12 + 121.22 (.075) - 13.85 (1) = 8.35</a:t>
            </a:r>
          </a:p>
          <a:p>
            <a:pPr lvl="1" eaLnBrk="1" hangingPunct="1"/>
            <a:r>
              <a:rPr lang="en-US" altLang="en-US" dirty="0">
                <a:ea typeface="ＭＳ Ｐゴシック" charset="-128"/>
              </a:rPr>
              <a:t>At an actual price to earnings ratio of 8.9, </a:t>
            </a:r>
            <a:r>
              <a:rPr lang="en-US" altLang="en-US" dirty="0" err="1">
                <a:ea typeface="ＭＳ Ｐゴシック" charset="-128"/>
              </a:rPr>
              <a:t>Telebras</a:t>
            </a:r>
            <a:r>
              <a:rPr lang="en-US" altLang="en-US" dirty="0">
                <a:ea typeface="ＭＳ Ｐゴシック" charset="-128"/>
              </a:rPr>
              <a:t> is slightly overvalued.</a:t>
            </a:r>
          </a:p>
          <a:p>
            <a:pPr eaLnBrk="1" hangingPunct="1"/>
            <a:r>
              <a:rPr lang="en-US" altLang="en-US" u="sng" dirty="0">
                <a:ea typeface="ＭＳ Ｐゴシック" charset="-128"/>
              </a:rPr>
              <a:t>Bottom line</a:t>
            </a:r>
            <a:r>
              <a:rPr lang="en-US" altLang="en-US" dirty="0">
                <a:ea typeface="ＭＳ Ｐゴシック" charset="-128"/>
              </a:rPr>
              <a:t>: Just because a company trades at a low PE ratio does not make it cheap. </a:t>
            </a:r>
          </a:p>
          <a:p>
            <a:pPr eaLnBrk="1" hangingPunct="1"/>
            <a:endParaRPr lang="en-US" altLang="en-US" dirty="0">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E0A5DF-A6F9-BD44-ABD4-BD0835EADAF6}" type="slidenum">
              <a:rPr lang="en-US" altLang="en-US" sz="1200">
                <a:solidFill>
                  <a:srgbClr val="FFFFFF"/>
                </a:solidFill>
              </a:rPr>
              <a:pPr>
                <a:lnSpc>
                  <a:spcPct val="80000"/>
                </a:lnSpc>
              </a:pPr>
              <a:t>63</a:t>
            </a:fld>
            <a:endParaRPr lang="en-US" altLang="en-US" sz="1200">
              <a:solidFill>
                <a:srgbClr val="FFFFFF"/>
              </a:solidFill>
            </a:endParaRPr>
          </a:p>
        </p:txBody>
      </p:sp>
    </p:spTree>
    <p:extLst>
      <p:ext uri="{BB962C8B-B14F-4D97-AF65-F5344CB8AC3E}">
        <p14:creationId xmlns:p14="http://schemas.microsoft.com/office/powerpoint/2010/main" val="20232874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762001" y="244475"/>
            <a:ext cx="8153400" cy="898525"/>
          </a:xfrm>
        </p:spPr>
        <p:txBody>
          <a:bodyPr>
            <a:normAutofit fontScale="90000"/>
          </a:bodyPr>
          <a:lstStyle/>
          <a:p>
            <a:pPr eaLnBrk="1" fontAlgn="auto" hangingPunct="1">
              <a:spcAft>
                <a:spcPts val="0"/>
              </a:spcAft>
              <a:defRPr/>
            </a:pPr>
            <a:r>
              <a:rPr lang="en-US" dirty="0">
                <a:ea typeface="+mj-ea"/>
                <a:cs typeface="+mj-cs"/>
              </a:rPr>
              <a:t>3: An Eyeballing Exercise </a:t>
            </a:r>
            <a:br>
              <a:rPr lang="en-US" dirty="0">
                <a:ea typeface="+mj-ea"/>
                <a:cs typeface="+mj-cs"/>
              </a:rPr>
            </a:br>
            <a:r>
              <a:rPr lang="en-US" dirty="0">
                <a:ea typeface="+mj-ea"/>
                <a:cs typeface="+mj-cs"/>
              </a:rPr>
              <a:t>PBV Ratios across European Banks in 2010</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531432200"/>
              </p:ext>
            </p:extLst>
          </p:nvPr>
        </p:nvGraphicFramePr>
        <p:xfrm>
          <a:off x="1143000" y="1752600"/>
          <a:ext cx="7213600" cy="4107012"/>
        </p:xfrm>
        <a:graphic>
          <a:graphicData uri="http://schemas.openxmlformats.org/drawingml/2006/table">
            <a:tbl>
              <a:tblPr/>
              <a:tblGrid>
                <a:gridCol w="3200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1549400">
                  <a:extLst>
                    <a:ext uri="{9D8B030D-6E8A-4147-A177-3AD203B41FA5}">
                      <a16:colId xmlns:a16="http://schemas.microsoft.com/office/drawing/2014/main" val="20003"/>
                    </a:ext>
                  </a:extLst>
                </a:gridCol>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137330"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64</a:t>
            </a:fld>
            <a:endParaRPr lang="en-US" altLang="en-US" sz="1200">
              <a:solidFill>
                <a:srgbClr val="FFFFFF"/>
              </a:solidFill>
            </a:endParaRPr>
          </a:p>
        </p:txBody>
      </p:sp>
    </p:spTree>
    <p:extLst>
      <p:ext uri="{BB962C8B-B14F-4D97-AF65-F5344CB8AC3E}">
        <p14:creationId xmlns:p14="http://schemas.microsoft.com/office/powerpoint/2010/main" val="4559936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with low risk. But what is a low price to book ratio? Or a high return on equity? Or a low risk</a:t>
            </a:r>
          </a:p>
          <a:p>
            <a:pPr marL="320040" indent="-320040" eaLnBrk="1" fontAlgn="auto" hangingPunct="1">
              <a:spcAft>
                <a:spcPts val="0"/>
              </a:spcAft>
              <a:buFont typeface="Wingdings"/>
              <a:buChar char=""/>
              <a:defRPr/>
            </a:pPr>
            <a:r>
              <a:rPr lang="en-US" dirty="0">
                <a:ea typeface="+mn-ea"/>
                <a:cs typeface="+mn-cs"/>
              </a:rPr>
              <a:t>One 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a:ea typeface="+mn-ea"/>
              </a:rPr>
              <a:t>Undervalued stocks</a:t>
            </a:r>
            <a:r>
              <a:rPr lang="en-US" dirty="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r>
              <a:rPr lang="en-US" u="sng" dirty="0">
                <a:ea typeface="+mn-ea"/>
              </a:rPr>
              <a:t>Overvalued stocks</a:t>
            </a:r>
            <a:r>
              <a:rPr lang="en-US" dirty="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65</a:t>
            </a:fld>
            <a:endParaRPr lang="en-US" altLang="en-US" sz="1200">
              <a:solidFill>
                <a:srgbClr val="FFFFFF"/>
              </a:solidFill>
            </a:endParaRPr>
          </a:p>
        </p:txBody>
      </p:sp>
    </p:spTree>
    <p:extLst>
      <p:ext uri="{BB962C8B-B14F-4D97-AF65-F5344CB8AC3E}">
        <p14:creationId xmlns:p14="http://schemas.microsoft.com/office/powerpoint/2010/main" val="445741542"/>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Statistical Alternative</a:t>
            </a:r>
          </a:p>
        </p:txBody>
      </p:sp>
      <p:sp>
        <p:nvSpPr>
          <p:cNvPr id="123906"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a:ea typeface="+mn-ea"/>
              </a:rPr>
              <a:t>	PBV = 	2.27	+	3.63 ROE	- 	2.68 </a:t>
            </a:r>
            <a:r>
              <a:rPr lang="en-US" dirty="0" err="1">
                <a:ea typeface="+mn-ea"/>
              </a:rPr>
              <a:t>Std</a:t>
            </a:r>
            <a:r>
              <a:rPr lang="en-US" dirty="0">
                <a:ea typeface="+mn-ea"/>
              </a:rPr>
              <a:t> </a:t>
            </a:r>
            <a:r>
              <a:rPr lang="en-US" dirty="0" err="1">
                <a:ea typeface="+mn-ea"/>
              </a:rPr>
              <a:t>dev</a:t>
            </a:r>
            <a:endParaRPr lang="en-US" dirty="0">
              <a:ea typeface="+mn-ea"/>
            </a:endParaRPr>
          </a:p>
          <a:p>
            <a:pPr marL="320040" lvl="1" indent="0" eaLnBrk="1" fontAlgn="auto" hangingPunct="1">
              <a:spcAft>
                <a:spcPts val="0"/>
              </a:spcAft>
              <a:buFont typeface="Wingdings 2"/>
              <a:buNone/>
              <a:defRPr/>
            </a:pPr>
            <a:r>
              <a:rPr lang="en-US" dirty="0">
                <a:ea typeface="+mn-ea"/>
              </a:rPr>
              <a:t>		(5.56)		(3.32)			(2.33)</a:t>
            </a:r>
          </a:p>
          <a:p>
            <a:pPr marL="0" indent="0" eaLnBrk="1" fontAlgn="auto" hangingPunct="1">
              <a:spcAft>
                <a:spcPts val="0"/>
              </a:spcAft>
              <a:buFont typeface="Wingdings"/>
              <a:buNone/>
              <a:defRPr/>
            </a:pPr>
            <a:r>
              <a:rPr lang="en-US" dirty="0">
                <a:ea typeface="+mn-ea"/>
                <a:cs typeface="+mn-cs"/>
              </a:rPr>
              <a:t>	R squared of regression = 79%</a:t>
            </a:r>
          </a:p>
          <a:p>
            <a:pPr eaLnBrk="1" fontAlgn="auto" hangingPunct="1">
              <a:spcAft>
                <a:spcPts val="0"/>
              </a:spcAft>
              <a:defRPr/>
            </a:pPr>
            <a:r>
              <a:rPr lang="en-US" dirty="0">
                <a:ea typeface="+mn-ea"/>
                <a:cs typeface="+mn-cs"/>
              </a:rPr>
              <a:t>Reading the regression tea leaves:</a:t>
            </a:r>
          </a:p>
          <a:p>
            <a:pPr lvl="1" eaLnBrk="1" fontAlgn="auto" hangingPunct="1">
              <a:spcAft>
                <a:spcPts val="0"/>
              </a:spcAft>
              <a:defRPr/>
            </a:pPr>
            <a:r>
              <a:rPr lang="en-US" dirty="0">
                <a:ea typeface="+mn-ea"/>
              </a:rPr>
              <a:t>Every 1% increase in the return on equity at a European bank increases its price to book ratio by 0.0363.</a:t>
            </a:r>
          </a:p>
          <a:p>
            <a:pPr lvl="1" eaLnBrk="1" fontAlgn="auto" hangingPunct="1">
              <a:spcAft>
                <a:spcPts val="0"/>
              </a:spcAft>
              <a:defRPr/>
            </a:pPr>
            <a:r>
              <a:rPr lang="en-US" dirty="0">
                <a:ea typeface="+mn-ea"/>
                <a:cs typeface="+mn-cs"/>
              </a:rPr>
              <a:t>Every 1% increase in the standard deviation in equity reduces the price to book ratio by 0.0268.</a:t>
            </a:r>
          </a:p>
          <a:p>
            <a:pPr lvl="1" eaLnBrk="1" fontAlgn="auto" hangingPunct="1">
              <a:spcAft>
                <a:spcPts val="0"/>
              </a:spcAft>
              <a:defRPr/>
            </a:pPr>
            <a:r>
              <a:rPr lang="en-US" dirty="0">
                <a:ea typeface="+mn-ea"/>
              </a:rPr>
              <a:t>The regression predictions will have a standard error, which is inversely proportionate to the R squared.</a:t>
            </a: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66</a:t>
            </a:fld>
            <a:endParaRPr lang="en-US" altLang="en-US" sz="1200">
              <a:solidFill>
                <a:srgbClr val="FFFFFF"/>
              </a:solidFill>
            </a:endParaRPr>
          </a:p>
        </p:txBody>
      </p:sp>
    </p:spTree>
    <p:extLst>
      <p:ext uri="{BB962C8B-B14F-4D97-AF65-F5344CB8AC3E}">
        <p14:creationId xmlns:p14="http://schemas.microsoft.com/office/powerpoint/2010/main" val="11128351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67</a:t>
            </a:fld>
            <a:endParaRPr lang="en-US" altLang="en-US" sz="1200">
              <a:solidFill>
                <a:srgbClr val="FFFFFF"/>
              </a:solidFill>
            </a:endParaRPr>
          </a:p>
        </p:txBody>
      </p:sp>
    </p:spTree>
    <p:extLst>
      <p:ext uri="{BB962C8B-B14F-4D97-AF65-F5344CB8AC3E}">
        <p14:creationId xmlns:p14="http://schemas.microsoft.com/office/powerpoint/2010/main" val="903268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lstStyle/>
          <a:p>
            <a:pPr eaLnBrk="1" hangingPunct="1"/>
            <a:r>
              <a:rPr lang="en-US" altLang="en-US" sz="2400" dirty="0">
                <a:ea typeface="ＭＳ Ｐゴシック" charset="-128"/>
              </a:rPr>
              <a:t>Example 4: More Statistics and a Larger Sample</a:t>
            </a:r>
            <a:br>
              <a:rPr lang="en-US" altLang="en-US" sz="2400" dirty="0">
                <a:ea typeface="ＭＳ Ｐゴシック" charset="-128"/>
              </a:rPr>
            </a:br>
            <a:r>
              <a:rPr lang="en-US" altLang="en-US" sz="2400" dirty="0">
                <a:ea typeface="ＭＳ Ｐゴシック" charset="-128"/>
              </a:rPr>
              <a:t>Price to Book versus ROE: Largest firms in the US: January 2010</a:t>
            </a: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68</a:t>
            </a:fld>
            <a:endParaRPr lang="en-US" altLang="en-US" sz="1200">
              <a:solidFill>
                <a:srgbClr val="FFFFFF"/>
              </a:solidFill>
            </a:endParaRPr>
          </a:p>
        </p:txBody>
      </p:sp>
    </p:spTree>
    <p:extLst>
      <p:ext uri="{BB962C8B-B14F-4D97-AF65-F5344CB8AC3E}">
        <p14:creationId xmlns:p14="http://schemas.microsoft.com/office/powerpoint/2010/main" val="15167202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69</a:t>
            </a:fld>
            <a:endParaRPr lang="en-US" altLang="en-US" sz="1200">
              <a:solidFill>
                <a:srgbClr val="FFFFFF"/>
              </a:solidFill>
            </a:endParaRPr>
          </a:p>
        </p:txBody>
      </p:sp>
    </p:spTree>
    <p:extLst>
      <p:ext uri="{BB962C8B-B14F-4D97-AF65-F5344CB8AC3E}">
        <p14:creationId xmlns:p14="http://schemas.microsoft.com/office/powerpoint/2010/main" val="15743418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70</a:t>
            </a:fld>
            <a:endParaRPr lang="en-US" altLang="en-US" sz="1200">
              <a:solidFill>
                <a:srgbClr val="FFFFFF"/>
              </a:solidFill>
            </a:endParaRPr>
          </a:p>
        </p:txBody>
      </p:sp>
    </p:spTree>
    <p:extLst>
      <p:ext uri="{BB962C8B-B14F-4D97-AF65-F5344CB8AC3E}">
        <p14:creationId xmlns:p14="http://schemas.microsoft.com/office/powerpoint/2010/main" val="13434996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71</a:t>
            </a:fld>
            <a:endParaRPr lang="en-US" altLang="en-US" sz="1200">
              <a:solidFill>
                <a:srgbClr val="FFFFFF"/>
              </a:solidFill>
            </a:endParaRPr>
          </a:p>
        </p:txBody>
      </p:sp>
    </p:spTree>
    <p:extLst>
      <p:ext uri="{BB962C8B-B14F-4D97-AF65-F5344CB8AC3E}">
        <p14:creationId xmlns:p14="http://schemas.microsoft.com/office/powerpoint/2010/main" val="18397601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F0F10-06BC-004D-872F-099B78C0C078}"/>
              </a:ext>
            </a:extLst>
          </p:cNvPr>
          <p:cNvSpPr>
            <a:spLocks noGrp="1"/>
          </p:cNvSpPr>
          <p:nvPr>
            <p:ph type="title"/>
          </p:nvPr>
        </p:nvSpPr>
        <p:spPr>
          <a:xfrm>
            <a:off x="495300" y="244475"/>
            <a:ext cx="8153400" cy="990600"/>
          </a:xfrm>
        </p:spPr>
        <p:txBody>
          <a:bodyPr/>
          <a:lstStyle/>
          <a:p>
            <a:r>
              <a:rPr lang="en-US" altLang="en-US" dirty="0">
                <a:ea typeface="ＭＳ Ｐゴシック" charset="-128"/>
              </a:rPr>
              <a:t>Updated PBV Ratios – Largest Market Cap US companies -Updated to January 2024</a:t>
            </a:r>
            <a:endParaRPr lang="en-US" dirty="0"/>
          </a:p>
        </p:txBody>
      </p:sp>
      <p:sp>
        <p:nvSpPr>
          <p:cNvPr id="4" name="Footer Placeholder 3">
            <a:extLst>
              <a:ext uri="{FF2B5EF4-FFF2-40B4-BE49-F238E27FC236}">
                <a16:creationId xmlns:a16="http://schemas.microsoft.com/office/drawing/2014/main" id="{62A1FC36-53A7-D34A-BA12-5428B87D0C6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4D4AE71-8208-B140-9C3E-4778B3A6CCFC}"/>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72</a:t>
            </a:fld>
            <a:endParaRPr lang="en-US" altLang="en-US"/>
          </a:p>
        </p:txBody>
      </p:sp>
      <p:pic>
        <p:nvPicPr>
          <p:cNvPr id="7" name="Content Placeholder 6">
            <a:extLst>
              <a:ext uri="{FF2B5EF4-FFF2-40B4-BE49-F238E27FC236}">
                <a16:creationId xmlns:a16="http://schemas.microsoft.com/office/drawing/2014/main" id="{C346AE96-59D5-F142-9FCF-11A8C50A99C9}"/>
              </a:ext>
            </a:extLst>
          </p:cNvPr>
          <p:cNvPicPr>
            <a:picLocks noGrp="1" noChangeAspect="1"/>
          </p:cNvPicPr>
          <p:nvPr>
            <p:ph sz="quarter" idx="1"/>
          </p:nvPr>
        </p:nvPicPr>
        <p:blipFill>
          <a:blip r:embed="rId3"/>
          <a:stretch>
            <a:fillRect/>
          </a:stretch>
        </p:blipFill>
        <p:spPr>
          <a:xfrm>
            <a:off x="871186" y="1600200"/>
            <a:ext cx="7636578" cy="4495800"/>
          </a:xfrm>
          <a:prstGeom prst="rect">
            <a:avLst/>
          </a:prstGeom>
        </p:spPr>
      </p:pic>
    </p:spTree>
    <p:extLst>
      <p:ext uri="{BB962C8B-B14F-4D97-AF65-F5344CB8AC3E}">
        <p14:creationId xmlns:p14="http://schemas.microsoft.com/office/powerpoint/2010/main" val="27644382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5: Overlooked fundamentals?</a:t>
            </a:r>
            <a:br>
              <a:rPr lang="en-US">
                <a:ea typeface="+mj-ea"/>
                <a:cs typeface="+mj-cs"/>
              </a:rPr>
            </a:br>
            <a:r>
              <a:rPr lang="en-US">
                <a:ea typeface="+mj-ea"/>
                <a:cs typeface="+mj-cs"/>
              </a:rPr>
              <a:t>EV/EBITDA Multiple for Trucking Companies</a:t>
            </a:r>
          </a:p>
        </p:txBody>
      </p:sp>
      <p:pic>
        <p:nvPicPr>
          <p:cNvPr id="156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
        <p:nvSpPr>
          <p:cNvPr id="156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9539A7-657D-CC44-871F-D448C59CA74F}"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1587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Ryder System looks very cheap on a Value/EBITDA multiple basis, relative to the rest of the sector. What explanation (other than misvaluation) might there be for this difference?</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What general lessons would you draw from this on the EV/EBITDA multiples for infrastructure companies as their infrastructure ages?</a:t>
            </a:r>
          </a:p>
        </p:txBody>
      </p:sp>
      <p:sp>
        <p:nvSpPr>
          <p:cNvPr id="158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1BCE48-C22C-7644-B7E9-1CEE896E0E03}" type="slidenum">
              <a:rPr lang="en-US" altLang="en-US" sz="1200">
                <a:solidFill>
                  <a:srgbClr val="FFFFFF"/>
                </a:solidFill>
              </a:rPr>
              <a:pPr>
                <a:lnSpc>
                  <a:spcPct val="80000"/>
                </a:lnSpc>
              </a:pPr>
              <a:t>74</a:t>
            </a:fld>
            <a:endParaRPr lang="en-US" altLang="en-US" sz="1200">
              <a:solidFill>
                <a:srgbClr val="FFFFFF"/>
              </a:solidFill>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76200" y="228600"/>
            <a:ext cx="9067800" cy="990600"/>
          </a:xfrm>
        </p:spPr>
        <p:txBody>
          <a:bodyPr/>
          <a:lstStyle/>
          <a:p>
            <a:pPr eaLnBrk="1" hangingPunct="1"/>
            <a:r>
              <a:rPr lang="en-US" altLang="en-US" sz="3200" dirty="0">
                <a:ea typeface="ＭＳ Ｐゴシック" charset="-128"/>
              </a:rPr>
              <a:t>Example 6: Pricing across time - PS Ratios Grocery Stores - US in January 2007</a:t>
            </a:r>
          </a:p>
        </p:txBody>
      </p:sp>
      <p:pic>
        <p:nvPicPr>
          <p:cNvPr id="160770"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3961" r="-23961"/>
          <a:stretch>
            <a:fillRect/>
          </a:stretch>
        </p:blipFill>
        <p:spPr>
          <a:xfrm>
            <a:off x="1143000" y="1676400"/>
            <a:ext cx="7048500" cy="38862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16077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1BE5B1-A33E-2047-AA6D-AB17006ABEC7}" type="slidenum">
              <a:rPr lang="en-US" altLang="en-US" sz="1200">
                <a:solidFill>
                  <a:srgbClr val="FFFFFF"/>
                </a:solidFill>
              </a:rPr>
              <a:pPr>
                <a:lnSpc>
                  <a:spcPct val="80000"/>
                </a:lnSpc>
              </a:pPr>
              <a:t>75</a:t>
            </a:fld>
            <a:endParaRPr lang="en-US" altLang="en-US" sz="1200">
              <a:solidFill>
                <a:srgbClr val="FFFFFF"/>
              </a:solidFill>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difference two years can make: Grocery Stores - US in January 2009</a:t>
            </a:r>
          </a:p>
        </p:txBody>
      </p:sp>
      <p:sp>
        <p:nvSpPr>
          <p:cNvPr id="162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1628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F895D0-86EB-174A-ACA4-3BBBB1D96295}"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Is this steady State? In 2010..</a:t>
            </a:r>
          </a:p>
        </p:txBody>
      </p:sp>
      <p:pic>
        <p:nvPicPr>
          <p:cNvPr id="16486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1143000" y="1600200"/>
            <a:ext cx="7235825" cy="398938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164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8D594A-9DB2-A84E-803B-AAEBB8C7ECE0}"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tLang="en-US" dirty="0">
                <a:ea typeface="ＭＳ Ｐゴシック" charset="-128"/>
              </a:rPr>
              <a:t>There is a new kid in town: January 2015</a:t>
            </a:r>
          </a:p>
        </p:txBody>
      </p:sp>
      <p:pic>
        <p:nvPicPr>
          <p:cNvPr id="16896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7312025" cy="4032250"/>
          </a:xfrm>
        </p:spPr>
      </p:pic>
      <p:sp>
        <p:nvSpPr>
          <p:cNvPr id="168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CFD9B44-E4C1-9B46-A88E-E4878BDBA1FF}" type="slidenum">
              <a:rPr lang="en-US" altLang="en-US" sz="1200">
                <a:solidFill>
                  <a:srgbClr val="FFFFFF"/>
                </a:solidFill>
              </a:rPr>
              <a:pPr>
                <a:lnSpc>
                  <a:spcPct val="80000"/>
                </a:lnSpc>
              </a:pPr>
              <a:t>78</a:t>
            </a:fld>
            <a:endParaRPr lang="en-US" altLang="en-US" sz="1200">
              <a:solidFill>
                <a:srgbClr val="FFFFFF"/>
              </a:solidFill>
            </a:endParaRPr>
          </a:p>
        </p:txBody>
      </p:sp>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Example 7: Nothing</a:t>
            </a:r>
            <a:r>
              <a:rPr lang="ja-JP" altLang="en-US" dirty="0">
                <a:ea typeface="ＭＳ Ｐゴシック" charset="-128"/>
              </a:rPr>
              <a:t>’</a:t>
            </a:r>
            <a:r>
              <a:rPr lang="en-US" altLang="ja-JP" dirty="0">
                <a:ea typeface="ＭＳ Ｐゴシック" charset="-128"/>
              </a:rPr>
              <a:t>s working! Internet Stocks in early 2000..</a:t>
            </a:r>
            <a:endParaRPr lang="en-US" altLang="en-US" dirty="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79</a:t>
            </a:fld>
            <a:endParaRPr lang="en-US" altLang="en-US" sz="1200">
              <a:solidFill>
                <a:srgbClr val="FFFFFF"/>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PS Ratios and Margins are not highly correlated</a:t>
            </a: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Regressing PS ratios against current margins yields the following</a:t>
            </a:r>
          </a:p>
          <a:p>
            <a:pPr marL="365125" lvl="1" indent="0" eaLnBrk="1" hangingPunct="1">
              <a:buFont typeface="Wingdings 2" charset="2"/>
              <a:buNone/>
            </a:pPr>
            <a:r>
              <a:rPr lang="en-US" altLang="en-US" dirty="0">
                <a:ea typeface="ＭＳ Ｐゴシック" charset="-128"/>
              </a:rPr>
              <a:t>PS = 81.36 	- 7.54(Net Margin)	R2 = 0.04</a:t>
            </a:r>
          </a:p>
          <a:p>
            <a:pPr marL="365125" lvl="1" indent="0" eaLnBrk="1" hangingPunct="1">
              <a:buFont typeface="Wingdings 2" charset="2"/>
              <a:buNone/>
            </a:pPr>
            <a:r>
              <a:rPr lang="en-US" altLang="en-US" dirty="0">
                <a:ea typeface="ＭＳ Ｐゴシック" charset="-128"/>
              </a:rPr>
              <a:t>		(0.49)</a:t>
            </a:r>
          </a:p>
          <a:p>
            <a:pPr eaLnBrk="1" hangingPunct="1"/>
            <a:r>
              <a:rPr lang="en-US" altLang="en-US" dirty="0">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80</a:t>
            </a:fld>
            <a:endParaRPr lang="en-US" altLang="en-US" sz="1200">
              <a:solidFill>
                <a:srgbClr val="FFFFFF"/>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Solution 1: Use proxies for survival and growth: Amazon in early 2000</a:t>
            </a: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a:ea typeface="+mn-ea"/>
                <a:cs typeface="+mn-cs"/>
              </a:rPr>
              <a:t>PS = 30.61 - 2.77 </a:t>
            </a:r>
            <a:r>
              <a:rPr lang="en-US" dirty="0" err="1">
                <a:ea typeface="+mn-ea"/>
                <a:cs typeface="+mn-cs"/>
              </a:rPr>
              <a:t>ln</a:t>
            </a:r>
            <a:r>
              <a:rPr lang="en-US" dirty="0">
                <a:ea typeface="+mn-ea"/>
                <a:cs typeface="+mn-cs"/>
              </a:rPr>
              <a:t>(Rev) + 6.42 (Rev Growth) + 5.11 (Cash/Rev)</a:t>
            </a:r>
          </a:p>
          <a:p>
            <a:pPr marL="0" indent="0" eaLnBrk="1" fontAlgn="auto" hangingPunct="1">
              <a:spcAft>
                <a:spcPts val="0"/>
              </a:spcAft>
              <a:buFont typeface="Wingdings"/>
              <a:buNone/>
              <a:defRPr/>
            </a:pPr>
            <a:r>
              <a:rPr lang="en-US" dirty="0">
                <a:ea typeface="+mn-ea"/>
                <a:cs typeface="+mn-cs"/>
              </a:rPr>
              <a:t>		(0.66)		(2.63)		(3.49)	</a:t>
            </a:r>
          </a:p>
          <a:p>
            <a:pPr marL="0" indent="0" eaLnBrk="1" fontAlgn="auto" hangingPunct="1">
              <a:spcAft>
                <a:spcPts val="0"/>
              </a:spcAft>
              <a:buFont typeface="Wingdings"/>
              <a:buNone/>
              <a:defRPr/>
            </a:pPr>
            <a:r>
              <a:rPr lang="en-US" dirty="0">
                <a:ea typeface="+mn-ea"/>
                <a:cs typeface="+mn-cs"/>
              </a:rPr>
              <a:t>R squared = 31.8%</a:t>
            </a:r>
          </a:p>
          <a:p>
            <a:pPr marL="320040" indent="-320040" eaLnBrk="1" fontAlgn="auto" hangingPunct="1">
              <a:spcAft>
                <a:spcPts val="0"/>
              </a:spcAft>
              <a:buFont typeface="Wingdings"/>
              <a:buChar char=""/>
              <a:defRPr/>
            </a:pPr>
            <a:r>
              <a:rPr lang="en-US" dirty="0">
                <a:ea typeface="+mn-ea"/>
                <a:cs typeface="+mn-cs"/>
              </a:rPr>
              <a:t>Predicted PS = 30.61 - 2.77(7.1039) + 6.42(1.9946) + 5.11 (.3069) = 30.42</a:t>
            </a:r>
          </a:p>
          <a:p>
            <a:pPr marL="320040" indent="-320040" eaLnBrk="1" fontAlgn="auto" hangingPunct="1">
              <a:spcAft>
                <a:spcPts val="0"/>
              </a:spcAft>
              <a:buFont typeface="Wingdings"/>
              <a:buChar char=""/>
              <a:defRPr/>
            </a:pPr>
            <a:r>
              <a:rPr lang="en-US" dirty="0">
                <a:ea typeface="+mn-ea"/>
                <a:cs typeface="+mn-cs"/>
              </a:rPr>
              <a:t>Actual PS = 25.63</a:t>
            </a:r>
          </a:p>
          <a:p>
            <a:pPr marL="0" indent="0" algn="ctr" eaLnBrk="1" fontAlgn="auto" hangingPunct="1">
              <a:spcAft>
                <a:spcPts val="0"/>
              </a:spcAft>
              <a:buFont typeface="Wingdings"/>
              <a:buNone/>
              <a:defRPr/>
            </a:pPr>
            <a:r>
              <a:rPr lang="en-US" dirty="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81</a:t>
            </a:fld>
            <a:endParaRPr lang="en-US" altLang="en-US" sz="1200">
              <a:solidFill>
                <a:srgbClr val="FFFFFF"/>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sz="2800" dirty="0">
                <a:ea typeface="ＭＳ Ｐゴシック" charset="-128"/>
              </a:rPr>
              <a:t>Solution 2: Use forward multiples</a:t>
            </a:r>
            <a:br>
              <a:rPr lang="en-US" altLang="en-US" sz="2800" dirty="0">
                <a:ea typeface="ＭＳ Ｐゴシック" charset="-128"/>
              </a:rPr>
            </a:br>
            <a:r>
              <a:rPr lang="en-US" altLang="en-US" sz="2800" dirty="0">
                <a:ea typeface="ＭＳ Ｐゴシック" charset="-128"/>
              </a:rPr>
              <a:t>Watch out for bumps in the road (Tesla in 2013)</a:t>
            </a:r>
          </a:p>
        </p:txBody>
      </p:sp>
      <p:pic>
        <p:nvPicPr>
          <p:cNvPr id="1761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11826" r="-11826"/>
          <a:stretch>
            <a:fillRect/>
          </a:stretch>
        </p:blipFill>
        <p:spPr>
          <a:xfrm>
            <a:off x="612775" y="1600200"/>
            <a:ext cx="8153400" cy="4495800"/>
          </a:xfrm>
        </p:spPr>
      </p:pic>
      <p:sp>
        <p:nvSpPr>
          <p:cNvPr id="176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82</a:t>
            </a:fld>
            <a:endParaRPr lang="en-US" altLang="en-US" sz="1200">
              <a:solidFill>
                <a:srgbClr val="FFFFFF"/>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D83C-00B9-825C-5C9C-A4E7C7CE84C6}"/>
              </a:ext>
            </a:extLst>
          </p:cNvPr>
          <p:cNvSpPr>
            <a:spLocks noGrp="1"/>
          </p:cNvSpPr>
          <p:nvPr>
            <p:ph type="title"/>
          </p:nvPr>
        </p:nvSpPr>
        <p:spPr/>
        <p:txBody>
          <a:bodyPr/>
          <a:lstStyle/>
          <a:p>
            <a:r>
              <a:rPr lang="en-US" dirty="0"/>
              <a:t>The Market sets the rules…</a:t>
            </a:r>
          </a:p>
        </p:txBody>
      </p:sp>
      <p:sp>
        <p:nvSpPr>
          <p:cNvPr id="3" name="Footer Placeholder 2">
            <a:extLst>
              <a:ext uri="{FF2B5EF4-FFF2-40B4-BE49-F238E27FC236}">
                <a16:creationId xmlns:a16="http://schemas.microsoft.com/office/drawing/2014/main" id="{B2C854EB-83A2-3507-4D28-8583173A98BB}"/>
              </a:ext>
            </a:extLst>
          </p:cNvPr>
          <p:cNvSpPr>
            <a:spLocks noGrp="1"/>
          </p:cNvSpPr>
          <p:nvPr>
            <p:ph type="ftr" sz="quarter" idx="11"/>
          </p:nvPr>
        </p:nvSpPr>
        <p:spPr/>
        <p:txBody>
          <a:bodyPr>
            <a:normAutofit fontScale="32500" lnSpcReduction="20000"/>
          </a:bodyPr>
          <a:lstStyle/>
          <a:p>
            <a:r>
              <a:rPr lang="en-US"/>
              <a:t>Aswath Damodaran</a:t>
            </a:r>
            <a:endParaRPr lang="en-US" dirty="0"/>
          </a:p>
        </p:txBody>
      </p:sp>
      <p:sp>
        <p:nvSpPr>
          <p:cNvPr id="4" name="Slide Number Placeholder 3">
            <a:extLst>
              <a:ext uri="{FF2B5EF4-FFF2-40B4-BE49-F238E27FC236}">
                <a16:creationId xmlns:a16="http://schemas.microsoft.com/office/drawing/2014/main" id="{421C0B71-86D9-CFB9-F171-7626038A449A}"/>
              </a:ext>
            </a:extLst>
          </p:cNvPr>
          <p:cNvSpPr>
            <a:spLocks noGrp="1"/>
          </p:cNvSpPr>
          <p:nvPr>
            <p:ph type="sldNum" sz="quarter" idx="12"/>
          </p:nvPr>
        </p:nvSpPr>
        <p:spPr>
          <a:xfrm>
            <a:off x="0" y="1272223"/>
            <a:ext cx="533400" cy="244476"/>
          </a:xfrm>
          <a:prstGeom prst="rect">
            <a:avLst/>
          </a:prstGeom>
        </p:spPr>
        <p:txBody>
          <a:bodyPr vert="horz" anchor="ctr" anchorCtr="0">
            <a:normAutofit fontScale="85000" lnSpcReduction="20000"/>
          </a:bodyPr>
          <a:lstStyle>
            <a:defPPr>
              <a:defRPr lang="en-US"/>
            </a:defPPr>
            <a:lvl1pPr algn="ctr" rtl="0" eaLnBrk="0" fontAlgn="base" hangingPunct="0">
              <a:spcBef>
                <a:spcPct val="0"/>
              </a:spcBef>
              <a:spcAft>
                <a:spcPct val="0"/>
              </a:spcAft>
              <a:defRPr sz="1400" b="1" i="1" kern="1200">
                <a:solidFill>
                  <a:srgbClr val="FFFFFF"/>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fld id="{1AD93096-5B34-4342-9326-69289CEAE4C2}" type="slidenum">
              <a:rPr lang="en-US" smtClean="0"/>
              <a:pPr/>
              <a:t>83</a:t>
            </a:fld>
            <a:endParaRPr lang="en-US" dirty="0">
              <a:solidFill>
                <a:srgbClr val="FFFFFF"/>
              </a:solidFill>
            </a:endParaRPr>
          </a:p>
        </p:txBody>
      </p:sp>
      <p:sp>
        <p:nvSpPr>
          <p:cNvPr id="5" name="Content Placeholder 4">
            <a:extLst>
              <a:ext uri="{FF2B5EF4-FFF2-40B4-BE49-F238E27FC236}">
                <a16:creationId xmlns:a16="http://schemas.microsoft.com/office/drawing/2014/main" id="{A8217696-98EB-13D8-DA50-16F993D98ECA}"/>
              </a:ext>
            </a:extLst>
          </p:cNvPr>
          <p:cNvSpPr>
            <a:spLocks noGrp="1"/>
          </p:cNvSpPr>
          <p:nvPr>
            <p:ph sz="quarter" idx="1"/>
          </p:nvPr>
        </p:nvSpPr>
        <p:spPr/>
        <p:txBody>
          <a:bodyPr>
            <a:normAutofit lnSpcReduction="10000"/>
          </a:bodyPr>
          <a:lstStyle/>
          <a:p>
            <a:r>
              <a:rPr lang="en-US" dirty="0"/>
              <a:t>While we can compute multiples based upon accounting numbers (revenues, earnings, EBITDA or book value), you can also compute the multiple that market are paying on any quantifiable variable.</a:t>
            </a:r>
          </a:p>
          <a:p>
            <a:pPr lvl="1"/>
            <a:r>
              <a:rPr lang="en-US" dirty="0"/>
              <a:t>You can compute market cap or EV per employee, per subscriber, per customer etc.</a:t>
            </a:r>
          </a:p>
          <a:p>
            <a:pPr lvl="1"/>
            <a:r>
              <a:rPr lang="en-US" dirty="0"/>
              <a:t>The question of whether you should do so is not a theoretical one. It is set by the market.</a:t>
            </a:r>
          </a:p>
          <a:p>
            <a:r>
              <a:rPr lang="en-US" dirty="0"/>
              <a:t>Ultimately, your job in pricing is to figure what the market cares about when pricing companies and replicate it.</a:t>
            </a:r>
          </a:p>
        </p:txBody>
      </p:sp>
    </p:spTree>
    <p:extLst>
      <p:ext uri="{BB962C8B-B14F-4D97-AF65-F5344CB8AC3E}">
        <p14:creationId xmlns:p14="http://schemas.microsoft.com/office/powerpoint/2010/main" val="14119708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normAutofit fontScale="90000"/>
          </a:bodyPr>
          <a:lstStyle/>
          <a:p>
            <a:r>
              <a:rPr lang="en-US" altLang="en-US" dirty="0">
                <a:ea typeface="ＭＳ Ｐゴシック" charset="-128"/>
              </a:rPr>
              <a:t>An Example: Let the market tell you what matters.. Social media in October 2013</a:t>
            </a:r>
          </a:p>
        </p:txBody>
      </p:sp>
      <p:sp>
        <p:nvSpPr>
          <p:cNvPr id="17817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84</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extLst>
                    <a:ext uri="{9D8B030D-6E8A-4147-A177-3AD203B41FA5}">
                      <a16:colId xmlns:a16="http://schemas.microsoft.com/office/drawing/2014/main" val="20000"/>
                    </a:ext>
                  </a:extLst>
                </a:gridCol>
                <a:gridCol w="765175">
                  <a:extLst>
                    <a:ext uri="{9D8B030D-6E8A-4147-A177-3AD203B41FA5}">
                      <a16:colId xmlns:a16="http://schemas.microsoft.com/office/drawing/2014/main" val="20001"/>
                    </a:ext>
                  </a:extLst>
                </a:gridCol>
                <a:gridCol w="766762">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gridCol w="742950">
                  <a:extLst>
                    <a:ext uri="{9D8B030D-6E8A-4147-A177-3AD203B41FA5}">
                      <a16:colId xmlns:a16="http://schemas.microsoft.com/office/drawing/2014/main" val="20004"/>
                    </a:ext>
                  </a:extLst>
                </a:gridCol>
                <a:gridCol w="742950">
                  <a:extLst>
                    <a:ext uri="{9D8B030D-6E8A-4147-A177-3AD203B41FA5}">
                      <a16:colId xmlns:a16="http://schemas.microsoft.com/office/drawing/2014/main" val="20005"/>
                    </a:ext>
                  </a:extLst>
                </a:gridCol>
                <a:gridCol w="733425">
                  <a:extLst>
                    <a:ext uri="{9D8B030D-6E8A-4147-A177-3AD203B41FA5}">
                      <a16:colId xmlns:a16="http://schemas.microsoft.com/office/drawing/2014/main" val="20006"/>
                    </a:ext>
                  </a:extLst>
                </a:gridCol>
                <a:gridCol w="731838">
                  <a:extLst>
                    <a:ext uri="{9D8B030D-6E8A-4147-A177-3AD203B41FA5}">
                      <a16:colId xmlns:a16="http://schemas.microsoft.com/office/drawing/2014/main" val="20007"/>
                    </a:ext>
                  </a:extLst>
                </a:gridCol>
                <a:gridCol w="731837">
                  <a:extLst>
                    <a:ext uri="{9D8B030D-6E8A-4147-A177-3AD203B41FA5}">
                      <a16:colId xmlns:a16="http://schemas.microsoft.com/office/drawing/2014/main" val="20008"/>
                    </a:ext>
                  </a:extLst>
                </a:gridCol>
                <a:gridCol w="731838">
                  <a:extLst>
                    <a:ext uri="{9D8B030D-6E8A-4147-A177-3AD203B41FA5}">
                      <a16:colId xmlns:a16="http://schemas.microsoft.com/office/drawing/2014/main" val="20009"/>
                    </a:ext>
                  </a:extLst>
                </a:gridCol>
                <a:gridCol w="731837">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331096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85</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extLst>
                    <a:ext uri="{9D8B030D-6E8A-4147-A177-3AD203B41FA5}">
                      <a16:colId xmlns:a16="http://schemas.microsoft.com/office/drawing/2014/main" val="20000"/>
                    </a:ext>
                  </a:extLst>
                </a:gridCol>
                <a:gridCol w="896938">
                  <a:extLst>
                    <a:ext uri="{9D8B030D-6E8A-4147-A177-3AD203B41FA5}">
                      <a16:colId xmlns:a16="http://schemas.microsoft.com/office/drawing/2014/main" val="20001"/>
                    </a:ext>
                  </a:extLst>
                </a:gridCol>
                <a:gridCol w="11953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6"/>
                    </a:ext>
                  </a:extLst>
                </a:gridCol>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extLst>
      <p:ext uri="{BB962C8B-B14F-4D97-AF65-F5344CB8AC3E}">
        <p14:creationId xmlns:p14="http://schemas.microsoft.com/office/powerpoint/2010/main" val="8640515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Pricing across the entire market: Why not?</a:t>
            </a:r>
          </a:p>
        </p:txBody>
      </p:sp>
      <p:sp>
        <p:nvSpPr>
          <p:cNvPr id="1802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contrast to the 'comparable firm' approach, the information in the entire cross-section of firms can be used to predict PE ratios. </a:t>
            </a:r>
          </a:p>
          <a:p>
            <a:pPr eaLnBrk="1" hangingPunct="1"/>
            <a:r>
              <a:rPr lang="en-US" altLang="en-US">
                <a:ea typeface="ＭＳ Ｐゴシック" charset="-128"/>
              </a:rPr>
              <a:t>The simplest way of summarizing this information is with a multiple regression, with the PE ratio as the dependent variable, and proxies for risk, growth and payout forming the independent variables.</a:t>
            </a:r>
          </a:p>
        </p:txBody>
      </p:sp>
      <p:sp>
        <p:nvSpPr>
          <p:cNvPr id="180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2848DA0-DB84-C749-8427-67DB30172E30}" type="slidenum">
              <a:rPr lang="en-US" altLang="en-US" sz="1200">
                <a:solidFill>
                  <a:srgbClr val="FFFFFF"/>
                </a:solidFill>
              </a:rPr>
              <a:pPr>
                <a:lnSpc>
                  <a:spcPct val="80000"/>
                </a:lnSpc>
              </a:pPr>
              <a:t>86</a:t>
            </a:fld>
            <a:endParaRPr lang="en-US" altLang="en-US" sz="1200">
              <a:solidFill>
                <a:srgbClr val="FFFFFF"/>
              </a:solidFill>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 Ratio versus the market</a:t>
            </a:r>
            <a:br>
              <a:rPr lang="en-US" dirty="0">
                <a:ea typeface="+mj-ea"/>
                <a:cs typeface="+mj-cs"/>
              </a:rPr>
            </a:br>
            <a:r>
              <a:rPr lang="en-US" dirty="0">
                <a:ea typeface="+mj-ea"/>
                <a:cs typeface="+mj-cs"/>
              </a:rPr>
              <a:t>PE versus Expected EPS Growth: January 2024</a:t>
            </a: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marL="0" indent="0">
              <a:buFont typeface="Wingdings" charset="0"/>
              <a:buNone/>
              <a:defRPr/>
            </a:pPr>
            <a:endParaRPr lang="en-US" dirty="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a:p>
          <a:p>
            <a:endParaRPr lang="en-US" altLang="en-US" sz="1800"/>
          </a:p>
          <a:p>
            <a:endParaRPr lang="en-US" altLang="en-US" sz="1800"/>
          </a:p>
        </p:txBody>
      </p:sp>
      <p:sp>
        <p:nvSpPr>
          <p:cNvPr id="1822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87</a:t>
            </a:fld>
            <a:endParaRPr lang="en-US" altLang="en-US" sz="1200">
              <a:solidFill>
                <a:srgbClr val="FFFFFF"/>
              </a:solidFill>
            </a:endParaRPr>
          </a:p>
        </p:txBody>
      </p:sp>
      <p:pic>
        <p:nvPicPr>
          <p:cNvPr id="2" name="Picture 1">
            <a:extLst>
              <a:ext uri="{FF2B5EF4-FFF2-40B4-BE49-F238E27FC236}">
                <a16:creationId xmlns:a16="http://schemas.microsoft.com/office/drawing/2014/main" id="{0CA18CA3-699D-E90F-2BAD-8020EBA16BFB}"/>
              </a:ext>
            </a:extLst>
          </p:cNvPr>
          <p:cNvPicPr>
            <a:picLocks noChangeAspect="1"/>
          </p:cNvPicPr>
          <p:nvPr/>
        </p:nvPicPr>
        <p:blipFill>
          <a:blip r:embed="rId3"/>
          <a:stretch>
            <a:fillRect/>
          </a:stretch>
        </p:blipFill>
        <p:spPr>
          <a:xfrm>
            <a:off x="803275" y="1752600"/>
            <a:ext cx="7772400" cy="4611375"/>
          </a:xfrm>
          <a:prstGeom prst="rect">
            <a:avLst/>
          </a:prstGeom>
        </p:spPr>
      </p:pic>
    </p:spTree>
    <p:extLst>
      <p:ext uri="{BB962C8B-B14F-4D97-AF65-F5344CB8AC3E}">
        <p14:creationId xmlns:p14="http://schemas.microsoft.com/office/powerpoint/2010/main" val="8638547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 Ratio: Standard Regression for US stocks - January 2024</a:t>
            </a: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6A3A71BE-CC16-4B45-A5B4-C79232B44BAB}" type="slidenum">
              <a:rPr lang="en-US"/>
              <a:pPr>
                <a:defRPr/>
              </a:pPr>
              <a:t>88</a:t>
            </a:fld>
            <a:endParaRPr lang="en-US" dirty="0"/>
          </a:p>
        </p:txBody>
      </p:sp>
      <p:sp>
        <p:nvSpPr>
          <p:cNvPr id="178182" name="TextBox 3"/>
          <p:cNvSpPr txBox="1">
            <a:spLocks noChangeArrowheads="1"/>
          </p:cNvSpPr>
          <p:nvPr/>
        </p:nvSpPr>
        <p:spPr bwMode="auto">
          <a:xfrm>
            <a:off x="6172200" y="2057400"/>
            <a:ext cx="2743200" cy="107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sp>
        <p:nvSpPr>
          <p:cNvPr id="3" name="Content Placeholder 2">
            <a:extLst>
              <a:ext uri="{FF2B5EF4-FFF2-40B4-BE49-F238E27FC236}">
                <a16:creationId xmlns:a16="http://schemas.microsoft.com/office/drawing/2014/main" id="{7DE0E3F8-5C2D-6CE6-221D-B544FA5FC0D9}"/>
              </a:ext>
            </a:extLst>
          </p:cNvPr>
          <p:cNvSpPr>
            <a:spLocks noGrp="1"/>
          </p:cNvSpPr>
          <p:nvPr>
            <p:ph sz="quarter" idx="1"/>
          </p:nvPr>
        </p:nvSpPr>
        <p:spPr/>
        <p:txBody>
          <a:bodyPr/>
          <a:lstStyle/>
          <a:p>
            <a:endParaRPr lang="en-US"/>
          </a:p>
        </p:txBody>
      </p:sp>
      <p:pic>
        <p:nvPicPr>
          <p:cNvPr id="2" name="Picture 1">
            <a:extLst>
              <a:ext uri="{FF2B5EF4-FFF2-40B4-BE49-F238E27FC236}">
                <a16:creationId xmlns:a16="http://schemas.microsoft.com/office/drawing/2014/main" id="{D56F1004-829F-0726-EA7E-AAD75B2BEA70}"/>
              </a:ext>
            </a:extLst>
          </p:cNvPr>
          <p:cNvPicPr>
            <a:picLocks noChangeAspect="1"/>
          </p:cNvPicPr>
          <p:nvPr/>
        </p:nvPicPr>
        <p:blipFill>
          <a:blip r:embed="rId3"/>
          <a:stretch>
            <a:fillRect/>
          </a:stretch>
        </p:blipFill>
        <p:spPr>
          <a:xfrm>
            <a:off x="773906" y="1574800"/>
            <a:ext cx="5092700" cy="1854200"/>
          </a:xfrm>
          <a:prstGeom prst="rect">
            <a:avLst/>
          </a:prstGeom>
        </p:spPr>
      </p:pic>
      <p:pic>
        <p:nvPicPr>
          <p:cNvPr id="6" name="Picture 5">
            <a:extLst>
              <a:ext uri="{FF2B5EF4-FFF2-40B4-BE49-F238E27FC236}">
                <a16:creationId xmlns:a16="http://schemas.microsoft.com/office/drawing/2014/main" id="{DD859DD8-DC3E-43F8-D20D-864B33F782FC}"/>
              </a:ext>
            </a:extLst>
          </p:cNvPr>
          <p:cNvPicPr>
            <a:picLocks noChangeAspect="1"/>
          </p:cNvPicPr>
          <p:nvPr/>
        </p:nvPicPr>
        <p:blipFill>
          <a:blip r:embed="rId4"/>
          <a:stretch>
            <a:fillRect/>
          </a:stretch>
        </p:blipFill>
        <p:spPr>
          <a:xfrm>
            <a:off x="758952" y="3456805"/>
            <a:ext cx="7772400" cy="2851920"/>
          </a:xfrm>
          <a:prstGeom prst="rect">
            <a:avLst/>
          </a:prstGeom>
        </p:spPr>
      </p:pic>
    </p:spTree>
    <p:extLst>
      <p:ext uri="{BB962C8B-B14F-4D97-AF65-F5344CB8AC3E}">
        <p14:creationId xmlns:p14="http://schemas.microsoft.com/office/powerpoint/2010/main" val="8357390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Problems with the regression methodology</a:t>
            </a:r>
          </a:p>
        </p:txBody>
      </p:sp>
      <p:sp>
        <p:nvSpPr>
          <p:cNvPr id="161794" name="Rectangle 3"/>
          <p:cNvSpPr>
            <a:spLocks noGrp="1" noChangeArrowheads="1"/>
          </p:cNvSpPr>
          <p:nvPr>
            <p:ph sz="quarter" idx="1"/>
          </p:nvPr>
        </p:nvSpPr>
        <p:spPr>
          <a:xfrm>
            <a:off x="612775" y="1600200"/>
            <a:ext cx="8153400" cy="4495800"/>
          </a:xfrm>
        </p:spPr>
        <p:txBody>
          <a:bodyPr>
            <a:normAutofit fontScale="92500"/>
          </a:bodyPr>
          <a:lstStyle/>
          <a:p>
            <a:pPr eaLnBrk="1" hangingPunct="1">
              <a:lnSpc>
                <a:spcPct val="80000"/>
              </a:lnSpc>
            </a:pPr>
            <a:r>
              <a:rPr lang="en-US" altLang="en-US" sz="2600" u="sng" dirty="0">
                <a:ea typeface="ＭＳ Ｐゴシック" charset="-128"/>
              </a:rPr>
              <a:t>Non-linearity</a:t>
            </a:r>
            <a:r>
              <a:rPr lang="en-US" altLang="en-US" sz="2600" dirty="0">
                <a:ea typeface="ＭＳ Ｐゴシック" charset="-128"/>
              </a:rPr>
              <a:t>: The basic regression assumes a linear relationship between PE ratios and the financial proxies, and that might not be appropriate. </a:t>
            </a:r>
          </a:p>
          <a:p>
            <a:pPr eaLnBrk="1" hangingPunct="1">
              <a:lnSpc>
                <a:spcPct val="80000"/>
              </a:lnSpc>
            </a:pPr>
            <a:r>
              <a:rPr lang="en-US" altLang="en-US" sz="2600" u="sng" dirty="0">
                <a:ea typeface="ＭＳ Ｐゴシック" charset="-128"/>
              </a:rPr>
              <a:t>Non-stationarity</a:t>
            </a:r>
            <a:r>
              <a:rPr lang="en-US" altLang="en-US" sz="2600" dirty="0">
                <a:ea typeface="ＭＳ Ｐゴシック" charset="-128"/>
              </a:rPr>
              <a:t>: The basic relationship between PE ratios and financial variables itself might not be stable, and if it shifts from year to year, the predictions from the model may not be reliable. For instance, the 2022 regression has a markedly lower R-squared than the regressions in prior years, as the COVID effect on earnings plays out.</a:t>
            </a:r>
          </a:p>
          <a:p>
            <a:pPr eaLnBrk="1" hangingPunct="1">
              <a:lnSpc>
                <a:spcPct val="80000"/>
              </a:lnSpc>
            </a:pPr>
            <a:r>
              <a:rPr lang="en-US" altLang="en-US" sz="2600" u="sng" dirty="0">
                <a:ea typeface="ＭＳ Ｐゴシック" charset="-128"/>
              </a:rPr>
              <a:t>Multi-collinearity</a:t>
            </a:r>
            <a:r>
              <a:rPr lang="en-US" altLang="en-US" sz="2600" dirty="0">
                <a:ea typeface="ＭＳ Ｐゴシック" charset="-128"/>
              </a:rPr>
              <a:t>: The independent variables are correlated with each other. For example, high growth firms tend to have high risk. This multi-collinearity makes the coefficients of the regressions unreliable and may explain the large changes in these coefficients from period to period.</a:t>
            </a:r>
          </a:p>
        </p:txBody>
      </p:sp>
      <p:sp>
        <p:nvSpPr>
          <p:cNvPr id="186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038E30-C93C-1F4E-B145-ECB8C4B6CDA0}" type="slidenum">
              <a:rPr lang="en-US" altLang="en-US" sz="1200">
                <a:solidFill>
                  <a:srgbClr val="FFFFFF"/>
                </a:solidFill>
              </a:rPr>
              <a:pPr>
                <a:lnSpc>
                  <a:spcPct val="80000"/>
                </a:lnSpc>
              </a:pPr>
              <a:t>89</a:t>
            </a:fld>
            <a:endParaRPr lang="en-US" altLang="en-US" sz="1200">
              <a:solidFill>
                <a:srgbClr val="FFFFFF"/>
              </a:solidFill>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07C3-7B21-A047-940C-F4DDAC1C6E07}"/>
              </a:ext>
            </a:extLst>
          </p:cNvPr>
          <p:cNvSpPr>
            <a:spLocks noGrp="1"/>
          </p:cNvSpPr>
          <p:nvPr>
            <p:ph type="title"/>
          </p:nvPr>
        </p:nvSpPr>
        <p:spPr/>
        <p:txBody>
          <a:bodyPr/>
          <a:lstStyle/>
          <a:p>
            <a:r>
              <a:rPr lang="en-US" dirty="0"/>
              <a:t>Statistically insignificant?</a:t>
            </a:r>
          </a:p>
        </p:txBody>
      </p:sp>
      <p:sp>
        <p:nvSpPr>
          <p:cNvPr id="3" name="Content Placeholder 2">
            <a:extLst>
              <a:ext uri="{FF2B5EF4-FFF2-40B4-BE49-F238E27FC236}">
                <a16:creationId xmlns:a16="http://schemas.microsoft.com/office/drawing/2014/main" id="{ABFB75C1-80DE-3942-AB64-73CE93A1606D}"/>
              </a:ext>
            </a:extLst>
          </p:cNvPr>
          <p:cNvSpPr>
            <a:spLocks noGrp="1"/>
          </p:cNvSpPr>
          <p:nvPr>
            <p:ph sz="quarter" idx="1"/>
          </p:nvPr>
        </p:nvSpPr>
        <p:spPr/>
        <p:txBody>
          <a:bodyPr/>
          <a:lstStyle/>
          <a:p>
            <a:r>
              <a:rPr lang="en-US" dirty="0"/>
              <a:t>If a coefficient in a regression is statistically insignificant, all it is doing is adding noise to the regression prediction.</a:t>
            </a:r>
          </a:p>
          <a:p>
            <a:pPr lvl="1"/>
            <a:r>
              <a:rPr lang="en-US" dirty="0"/>
              <a:t>There are simple statistical tests of significance, such as the t statistics (&gt;2 is very good, 1-2 is marginal, &lt;1 is noise)</a:t>
            </a:r>
          </a:p>
          <a:p>
            <a:pPr lvl="1"/>
            <a:r>
              <a:rPr lang="en-US" dirty="0"/>
              <a:t>With small samples, don’t overload the regression with independent variables.</a:t>
            </a:r>
          </a:p>
          <a:p>
            <a:r>
              <a:rPr lang="en-US" dirty="0"/>
              <a:t>Take the variable out of the regression, even if the fundamentals say it should matter. In pricing, it is the market that determines what matters.</a:t>
            </a:r>
          </a:p>
          <a:p>
            <a:endParaRPr lang="en-US" dirty="0"/>
          </a:p>
        </p:txBody>
      </p:sp>
      <p:sp>
        <p:nvSpPr>
          <p:cNvPr id="4" name="Footer Placeholder 3">
            <a:extLst>
              <a:ext uri="{FF2B5EF4-FFF2-40B4-BE49-F238E27FC236}">
                <a16:creationId xmlns:a16="http://schemas.microsoft.com/office/drawing/2014/main" id="{7D9A91AD-6C47-E447-8559-B43CF11FE974}"/>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E8A06340-E756-6F43-9EE7-1A7DCF9E3695}"/>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90</a:t>
            </a:fld>
            <a:endParaRPr lang="en-US" altLang="en-US"/>
          </a:p>
        </p:txBody>
      </p:sp>
    </p:spTree>
    <p:extLst>
      <p:ext uri="{BB962C8B-B14F-4D97-AF65-F5344CB8AC3E}">
        <p14:creationId xmlns:p14="http://schemas.microsoft.com/office/powerpoint/2010/main" val="26696087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Negative Intercept Problem</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ECDABEAC-88DA-8244-A2D0-013D294A42A5}" type="slidenum">
              <a:rPr lang="en-US" altLang="en-US" smtClean="0"/>
              <a:pPr/>
              <a:t>91</a:t>
            </a:fld>
            <a:endParaRPr lang="en-US" altLang="en-US"/>
          </a:p>
        </p:txBody>
      </p:sp>
      <p:sp>
        <p:nvSpPr>
          <p:cNvPr id="7" name="Content Placeholder 6">
            <a:extLst>
              <a:ext uri="{FF2B5EF4-FFF2-40B4-BE49-F238E27FC236}">
                <a16:creationId xmlns:a16="http://schemas.microsoft.com/office/drawing/2014/main" id="{8D07396C-A038-4242-998B-D36F0DF0AB69}"/>
              </a:ext>
            </a:extLst>
          </p:cNvPr>
          <p:cNvSpPr>
            <a:spLocks noGrp="1"/>
          </p:cNvSpPr>
          <p:nvPr>
            <p:ph sz="quarter" idx="1"/>
          </p:nvPr>
        </p:nvSpPr>
        <p:spPr/>
        <p:txBody>
          <a:bodyPr/>
          <a:lstStyle/>
          <a:p>
            <a:r>
              <a:rPr lang="en-US" altLang="en-US" sz="2000" dirty="0"/>
              <a:t>When the intercept in a multiple regression is negative, there is the possibility that forecasted values can be negative as well. </a:t>
            </a:r>
          </a:p>
          <a:p>
            <a:r>
              <a:rPr lang="en-US" altLang="en-US" sz="2000" dirty="0"/>
              <a:t>One way (albeit imperfect) is to re-run the regression without an intercept. When the intercept in a multiple regression is negative, there is the possibility that forecasted values can be negative as well. One way (albeit imperfect) is to re-run the regression without an intercept. </a:t>
            </a:r>
          </a:p>
          <a:p>
            <a:endParaRPr lang="en-US" altLang="en-US" sz="2000" dirty="0"/>
          </a:p>
          <a:p>
            <a:endParaRPr lang="en-US" altLang="en-US" sz="2000" dirty="0"/>
          </a:p>
          <a:p>
            <a:endParaRPr lang="en-US" altLang="en-US" sz="2000" dirty="0"/>
          </a:p>
          <a:p>
            <a:pPr marL="0" indent="0">
              <a:buNone/>
            </a:pPr>
            <a:endParaRPr lang="en-US" altLang="en-US" sz="2000" dirty="0"/>
          </a:p>
          <a:p>
            <a:endParaRPr lang="en-US" dirty="0"/>
          </a:p>
        </p:txBody>
      </p:sp>
      <p:pic>
        <p:nvPicPr>
          <p:cNvPr id="3" name="Picture 2">
            <a:extLst>
              <a:ext uri="{FF2B5EF4-FFF2-40B4-BE49-F238E27FC236}">
                <a16:creationId xmlns:a16="http://schemas.microsoft.com/office/drawing/2014/main" id="{65D94144-EA42-B835-2C9F-4022AF720F49}"/>
              </a:ext>
            </a:extLst>
          </p:cNvPr>
          <p:cNvPicPr>
            <a:picLocks noChangeAspect="1"/>
          </p:cNvPicPr>
          <p:nvPr/>
        </p:nvPicPr>
        <p:blipFill>
          <a:blip r:embed="rId3"/>
          <a:stretch>
            <a:fillRect/>
          </a:stretch>
        </p:blipFill>
        <p:spPr>
          <a:xfrm>
            <a:off x="1143000" y="3596072"/>
            <a:ext cx="7274052" cy="2703427"/>
          </a:xfrm>
          <a:prstGeom prst="rect">
            <a:avLst/>
          </a:prstGeom>
        </p:spPr>
      </p:pic>
    </p:spTree>
    <p:extLst>
      <p:ext uri="{BB962C8B-B14F-4D97-AF65-F5344CB8AC3E}">
        <p14:creationId xmlns:p14="http://schemas.microsoft.com/office/powerpoint/2010/main" val="4048976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If a coefficient has the wrong sign: The Multicollinearity Problem</a:t>
            </a:r>
          </a:p>
        </p:txBody>
      </p:sp>
      <p:sp>
        <p:nvSpPr>
          <p:cNvPr id="1884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5B71D2-E202-604C-8294-3F31B4F3C8F4}" type="slidenum">
              <a:rPr lang="en-US" altLang="en-US" sz="1200">
                <a:solidFill>
                  <a:srgbClr val="FFFFFF"/>
                </a:solidFill>
              </a:rPr>
              <a:pPr>
                <a:lnSpc>
                  <a:spcPct val="80000"/>
                </a:lnSpc>
              </a:pPr>
              <a:t>92</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B1378231-DE87-87BD-2B51-9D23B9ECE827}"/>
              </a:ext>
            </a:extLst>
          </p:cNvPr>
          <p:cNvPicPr>
            <a:picLocks noGrp="1" noChangeAspect="1"/>
          </p:cNvPicPr>
          <p:nvPr>
            <p:ph sz="quarter" idx="1"/>
          </p:nvPr>
        </p:nvPicPr>
        <p:blipFill>
          <a:blip r:embed="rId3"/>
          <a:stretch>
            <a:fillRect/>
          </a:stretch>
        </p:blipFill>
        <p:spPr>
          <a:xfrm>
            <a:off x="873558" y="1600200"/>
            <a:ext cx="7631834" cy="449580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PE ratio regression</a:t>
            </a:r>
          </a:p>
        </p:txBody>
      </p:sp>
      <p:sp>
        <p:nvSpPr>
          <p:cNvPr id="165890" name="Rectangle 1027"/>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Assume that you were given the following information for Disney. The firm has an expected growth rate of 15%, a beta of 0.90 and a 20% dividend payout ratio. Based upon the regression, the predicted PE ratio for Disney is:</a:t>
            </a:r>
          </a:p>
          <a:p>
            <a:pPr marL="640080" lvl="1" indent="-274320" eaLnBrk="1" fontAlgn="auto" hangingPunct="1">
              <a:spcAft>
                <a:spcPts val="0"/>
              </a:spcAft>
              <a:buFont typeface="Wingdings 2"/>
              <a:buChar char=""/>
              <a:defRPr/>
            </a:pPr>
            <a:r>
              <a:rPr lang="en-US" dirty="0">
                <a:ea typeface="+mn-ea"/>
              </a:rPr>
              <a:t>Predicted PE = 19.34 (0.9)  +  10.37 (.20) )  + 68. 70 (.15) = 29.8</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Disney is trading at 74.7 times earnings. What does the predicted PE tell you?</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Assume now that you priced Disney against just its peer group. Will you come to the same pricing judgment as you did when you looked at it relative to the market? Why or why not?</a:t>
            </a:r>
          </a:p>
        </p:txBody>
      </p:sp>
      <p:sp>
        <p:nvSpPr>
          <p:cNvPr id="190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F4AF6C-EA66-7444-9F8D-9EFE9F32EB6E}" type="slidenum">
              <a:rPr lang="en-US" altLang="en-US" sz="1200">
                <a:solidFill>
                  <a:srgbClr val="FFFFFF"/>
                </a:solidFill>
              </a:rPr>
              <a:pPr>
                <a:lnSpc>
                  <a:spcPct val="80000"/>
                </a:lnSpc>
              </a:pPr>
              <a:t>93</a:t>
            </a:fld>
            <a:endParaRPr lang="en-US" altLang="en-US" sz="1200">
              <a:solidFill>
                <a:srgbClr val="FFFFFF"/>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growth</a:t>
            </a:r>
          </a:p>
        </p:txBody>
      </p:sp>
      <p:sp>
        <p:nvSpPr>
          <p:cNvPr id="1925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EF90C2-2DE8-4846-A577-28927C875330}" type="slidenum">
              <a:rPr lang="en-US" altLang="en-US" sz="1200">
                <a:solidFill>
                  <a:srgbClr val="FFFFFF"/>
                </a:solidFill>
              </a:rPr>
              <a:pPr>
                <a:lnSpc>
                  <a:spcPct val="80000"/>
                </a:lnSpc>
              </a:pPr>
              <a:t>94</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E8B6D088-8655-4F98-0F79-F328A2039A71}"/>
              </a:ext>
            </a:extLst>
          </p:cNvPr>
          <p:cNvPicPr>
            <a:picLocks noGrp="1" noChangeAspect="1"/>
          </p:cNvPicPr>
          <p:nvPr>
            <p:ph sz="quarter" idx="1"/>
          </p:nvPr>
        </p:nvPicPr>
        <p:blipFill>
          <a:blip r:embed="rId3"/>
          <a:stretch>
            <a:fillRect/>
          </a:stretch>
        </p:blipFill>
        <p:spPr>
          <a:xfrm>
            <a:off x="1589548" y="1600200"/>
            <a:ext cx="6199853" cy="44958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II. PEG Ratio versus the market</a:t>
            </a:r>
            <a:br>
              <a:rPr lang="en-US" altLang="en-US" sz="3200" dirty="0">
                <a:ea typeface="ＭＳ Ｐゴシック" charset="-128"/>
              </a:rPr>
            </a:br>
            <a:r>
              <a:rPr lang="en-US" altLang="en-US" sz="3200" dirty="0">
                <a:ea typeface="ＭＳ Ｐゴシック" charset="-128"/>
              </a:rPr>
              <a:t>PEG versus Growth</a:t>
            </a:r>
          </a:p>
        </p:txBody>
      </p:sp>
      <p:sp>
        <p:nvSpPr>
          <p:cNvPr id="194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080031-D4FD-0D47-8CC5-D8BE89EC679D}" type="slidenum">
              <a:rPr lang="en-US" altLang="en-US" sz="1200">
                <a:solidFill>
                  <a:srgbClr val="FFFFFF"/>
                </a:solidFill>
              </a:rPr>
              <a:pPr>
                <a:lnSpc>
                  <a:spcPct val="80000"/>
                </a:lnSpc>
              </a:pPr>
              <a:t>95</a:t>
            </a:fld>
            <a:endParaRPr lang="en-US" altLang="en-US" sz="1200">
              <a:solidFill>
                <a:srgbClr val="FFFFFF"/>
              </a:solidFill>
            </a:endParaRPr>
          </a:p>
        </p:txBody>
      </p:sp>
      <p:sp>
        <p:nvSpPr>
          <p:cNvPr id="194564"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a:p>
            <a:endParaRPr lang="en-US" altLang="en-US">
              <a:ea typeface="ＭＳ Ｐゴシック" charset="-128"/>
            </a:endParaRPr>
          </a:p>
          <a:p>
            <a:endParaRPr lang="en-US" altLang="en-US">
              <a:ea typeface="ＭＳ Ｐゴシック" charset="-128"/>
            </a:endParaRPr>
          </a:p>
        </p:txBody>
      </p:sp>
      <p:pic>
        <p:nvPicPr>
          <p:cNvPr id="2" name="Picture 1">
            <a:extLst>
              <a:ext uri="{FF2B5EF4-FFF2-40B4-BE49-F238E27FC236}">
                <a16:creationId xmlns:a16="http://schemas.microsoft.com/office/drawing/2014/main" id="{65641A54-4F4A-365C-A6A7-90732D78D73C}"/>
              </a:ext>
            </a:extLst>
          </p:cNvPr>
          <p:cNvPicPr>
            <a:picLocks noChangeAspect="1"/>
          </p:cNvPicPr>
          <p:nvPr/>
        </p:nvPicPr>
        <p:blipFill>
          <a:blip r:embed="rId3"/>
          <a:stretch>
            <a:fillRect/>
          </a:stretch>
        </p:blipFill>
        <p:spPr>
          <a:xfrm>
            <a:off x="803275" y="1679693"/>
            <a:ext cx="7772400" cy="4584843"/>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PEG versus ln(Expected Growth)</a:t>
            </a: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96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45D4F4-B689-F240-BBB7-7D8E9C18F3BC}" type="slidenum">
              <a:rPr lang="en-US" altLang="en-US" sz="1200">
                <a:solidFill>
                  <a:srgbClr val="FFFFFF"/>
                </a:solidFill>
              </a:rPr>
              <a:pPr>
                <a:lnSpc>
                  <a:spcPct val="80000"/>
                </a:lnSpc>
              </a:pPr>
              <a:t>96</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211761EE-CC5F-3A2E-5CDF-7045AA3CB6B4}"/>
              </a:ext>
            </a:extLst>
          </p:cNvPr>
          <p:cNvPicPr>
            <a:picLocks noGrp="1" noChangeAspect="1"/>
          </p:cNvPicPr>
          <p:nvPr>
            <p:ph sz="quarter" idx="1"/>
          </p:nvPr>
        </p:nvPicPr>
        <p:blipFill>
          <a:blip r:embed="rId3"/>
          <a:stretch>
            <a:fillRect/>
          </a:stretch>
        </p:blipFill>
        <p:spPr>
          <a:xfrm>
            <a:off x="741068" y="1600200"/>
            <a:ext cx="7896814" cy="44958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PEG Ratio Regression - US stocks</a:t>
            </a:r>
            <a:br>
              <a:rPr lang="en-US" dirty="0">
                <a:ea typeface="+mj-ea"/>
                <a:cs typeface="+mj-cs"/>
              </a:rPr>
            </a:br>
            <a:r>
              <a:rPr lang="en-US" dirty="0">
                <a:ea typeface="+mj-ea"/>
                <a:cs typeface="+mj-cs"/>
              </a:rPr>
              <a:t>January 2024</a:t>
            </a:r>
          </a:p>
        </p:txBody>
      </p:sp>
      <p:sp>
        <p:nvSpPr>
          <p:cNvPr id="198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63295C-1E30-5B4B-871F-C7EB3352469B}" type="slidenum">
              <a:rPr lang="en-US" altLang="en-US" sz="1200">
                <a:solidFill>
                  <a:srgbClr val="FFFFFF"/>
                </a:solidFill>
              </a:rPr>
              <a:pPr>
                <a:lnSpc>
                  <a:spcPct val="80000"/>
                </a:lnSpc>
              </a:pPr>
              <a:t>97</a:t>
            </a:fld>
            <a:endParaRPr lang="en-US" altLang="en-US" sz="1200">
              <a:solidFill>
                <a:srgbClr val="FFFFFF"/>
              </a:solidFill>
            </a:endParaRPr>
          </a:p>
        </p:txBody>
      </p:sp>
      <p:sp>
        <p:nvSpPr>
          <p:cNvPr id="9" name="Content Placeholder 8">
            <a:extLst>
              <a:ext uri="{FF2B5EF4-FFF2-40B4-BE49-F238E27FC236}">
                <a16:creationId xmlns:a16="http://schemas.microsoft.com/office/drawing/2014/main" id="{EF8EC6ED-8101-4E44-8518-177911F8A7D9}"/>
              </a:ext>
            </a:extLst>
          </p:cNvPr>
          <p:cNvSpPr>
            <a:spLocks noGrp="1"/>
          </p:cNvSpPr>
          <p:nvPr>
            <p:ph sz="quarter" idx="1"/>
          </p:nvPr>
        </p:nvSpPr>
        <p:spPr>
          <a:xfrm>
            <a:off x="612648" y="1676400"/>
            <a:ext cx="8153400" cy="4495800"/>
          </a:xfrm>
        </p:spPr>
        <p:txBody>
          <a:bodyPr/>
          <a:lstStyle/>
          <a:p>
            <a:endParaRPr lang="en-US" dirty="0"/>
          </a:p>
        </p:txBody>
      </p:sp>
      <p:pic>
        <p:nvPicPr>
          <p:cNvPr id="3" name="Picture 2">
            <a:extLst>
              <a:ext uri="{FF2B5EF4-FFF2-40B4-BE49-F238E27FC236}">
                <a16:creationId xmlns:a16="http://schemas.microsoft.com/office/drawing/2014/main" id="{11D36B0B-302A-09F3-7C6E-50A08FBD33CE}"/>
              </a:ext>
            </a:extLst>
          </p:cNvPr>
          <p:cNvPicPr>
            <a:picLocks noChangeAspect="1"/>
          </p:cNvPicPr>
          <p:nvPr/>
        </p:nvPicPr>
        <p:blipFill>
          <a:blip r:embed="rId3"/>
          <a:stretch>
            <a:fillRect/>
          </a:stretch>
        </p:blipFill>
        <p:spPr>
          <a:xfrm>
            <a:off x="1908048" y="1739900"/>
            <a:ext cx="5562600" cy="1689100"/>
          </a:xfrm>
          <a:prstGeom prst="rect">
            <a:avLst/>
          </a:prstGeom>
        </p:spPr>
      </p:pic>
      <p:pic>
        <p:nvPicPr>
          <p:cNvPr id="6" name="Picture 5">
            <a:extLst>
              <a:ext uri="{FF2B5EF4-FFF2-40B4-BE49-F238E27FC236}">
                <a16:creationId xmlns:a16="http://schemas.microsoft.com/office/drawing/2014/main" id="{1CDC3D23-A944-A311-587A-372AC719D49B}"/>
              </a:ext>
            </a:extLst>
          </p:cNvPr>
          <p:cNvPicPr>
            <a:picLocks noChangeAspect="1"/>
          </p:cNvPicPr>
          <p:nvPr/>
        </p:nvPicPr>
        <p:blipFill>
          <a:blip r:embed="rId4"/>
          <a:stretch>
            <a:fillRect/>
          </a:stretch>
        </p:blipFill>
        <p:spPr>
          <a:xfrm>
            <a:off x="1126998" y="3429000"/>
            <a:ext cx="7124700" cy="27940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a:latin typeface="Calibri" charset="0"/>
              </a:rPr>
              <a:t>I. PE ratio regressions across markets</a:t>
            </a:r>
          </a:p>
        </p:txBody>
      </p:sp>
      <p:sp>
        <p:nvSpPr>
          <p:cNvPr id="196640" name="TextBox 5"/>
          <p:cNvSpPr txBox="1">
            <a:spLocks noChangeArrowheads="1"/>
          </p:cNvSpPr>
          <p:nvPr/>
        </p:nvSpPr>
        <p:spPr bwMode="auto">
          <a:xfrm>
            <a:off x="990600" y="4842301"/>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sp>
        <p:nvSpPr>
          <p:cNvPr id="6" name="Slide Number Placeholder 5"/>
          <p:cNvSpPr>
            <a:spLocks noGrp="1"/>
          </p:cNvSpPr>
          <p:nvPr>
            <p:ph type="sldNum" sz="quarter" idx="11"/>
          </p:nvPr>
        </p:nvSpPr>
        <p:spPr/>
        <p:txBody>
          <a:bodyPr>
            <a:normAutofit fontScale="85000" lnSpcReduction="20000"/>
          </a:bodyPr>
          <a:lstStyle/>
          <a:p>
            <a:pPr>
              <a:defRPr/>
            </a:pPr>
            <a:fld id="{FDA7D0BB-40A5-444C-ACD8-0E8C2AE8CEAC}" type="slidenum">
              <a:rPr lang="en-US"/>
              <a:pPr>
                <a:defRPr/>
              </a:pPr>
              <a:t>98</a:t>
            </a:fld>
            <a:endParaRPr lang="en-US" dirty="0"/>
          </a:p>
        </p:txBody>
      </p:sp>
      <p:sp>
        <p:nvSpPr>
          <p:cNvPr id="3" name="Content Placeholder 2">
            <a:extLst>
              <a:ext uri="{FF2B5EF4-FFF2-40B4-BE49-F238E27FC236}">
                <a16:creationId xmlns:a16="http://schemas.microsoft.com/office/drawing/2014/main" id="{AD846AE4-610A-EABD-88EA-B3D18B5DF4B6}"/>
              </a:ext>
            </a:extLst>
          </p:cNvPr>
          <p:cNvSpPr>
            <a:spLocks noGrp="1"/>
          </p:cNvSpPr>
          <p:nvPr>
            <p:ph sz="quarter" idx="1"/>
          </p:nvPr>
        </p:nvSpPr>
        <p:spPr/>
        <p:txBody>
          <a:bodyPr/>
          <a:lstStyle/>
          <a:p>
            <a:endParaRPr lang="en-US" dirty="0"/>
          </a:p>
        </p:txBody>
      </p:sp>
      <p:pic>
        <p:nvPicPr>
          <p:cNvPr id="5" name="Picture 4">
            <a:extLst>
              <a:ext uri="{FF2B5EF4-FFF2-40B4-BE49-F238E27FC236}">
                <a16:creationId xmlns:a16="http://schemas.microsoft.com/office/drawing/2014/main" id="{94E4319C-EC81-79A5-9FB2-4051785B35CD}"/>
              </a:ext>
            </a:extLst>
          </p:cNvPr>
          <p:cNvPicPr>
            <a:picLocks noChangeAspect="1"/>
          </p:cNvPicPr>
          <p:nvPr/>
        </p:nvPicPr>
        <p:blipFill>
          <a:blip r:embed="rId3"/>
          <a:stretch>
            <a:fillRect/>
          </a:stretch>
        </p:blipFill>
        <p:spPr>
          <a:xfrm>
            <a:off x="533399" y="1558682"/>
            <a:ext cx="8257643" cy="3089517"/>
          </a:xfrm>
          <a:prstGeom prst="rect">
            <a:avLst/>
          </a:prstGeom>
        </p:spPr>
      </p:pic>
    </p:spTree>
    <p:extLst>
      <p:ext uri="{BB962C8B-B14F-4D97-AF65-F5344CB8AC3E}">
        <p14:creationId xmlns:p14="http://schemas.microsoft.com/office/powerpoint/2010/main" val="14471180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a:latin typeface="Calibri" charset="0"/>
              </a:rPr>
              <a:t>II. PEG ratio regressions across markets</a:t>
            </a:r>
          </a:p>
        </p:txBody>
      </p:sp>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sp>
        <p:nvSpPr>
          <p:cNvPr id="6" name="Slide Number Placeholder 5"/>
          <p:cNvSpPr>
            <a:spLocks noGrp="1"/>
          </p:cNvSpPr>
          <p:nvPr>
            <p:ph type="sldNum" sz="quarter" idx="11"/>
          </p:nvPr>
        </p:nvSpPr>
        <p:spPr/>
        <p:txBody>
          <a:bodyPr>
            <a:normAutofit fontScale="85000" lnSpcReduction="20000"/>
          </a:bodyPr>
          <a:lstStyle/>
          <a:p>
            <a:pPr>
              <a:defRPr/>
            </a:pPr>
            <a:fld id="{FDA7D0BB-40A5-444C-ACD8-0E8C2AE8CEAC}" type="slidenum">
              <a:rPr lang="en-US"/>
              <a:pPr>
                <a:defRPr/>
              </a:pPr>
              <a:t>99</a:t>
            </a:fld>
            <a:endParaRPr lang="en-US" dirty="0"/>
          </a:p>
        </p:txBody>
      </p:sp>
      <p:sp>
        <p:nvSpPr>
          <p:cNvPr id="3" name="Content Placeholder 2">
            <a:extLst>
              <a:ext uri="{FF2B5EF4-FFF2-40B4-BE49-F238E27FC236}">
                <a16:creationId xmlns:a16="http://schemas.microsoft.com/office/drawing/2014/main" id="{FB1ECE96-DB75-8A50-6F72-C55FD7842E7C}"/>
              </a:ext>
            </a:extLst>
          </p:cNvPr>
          <p:cNvSpPr>
            <a:spLocks noGrp="1"/>
          </p:cNvSpPr>
          <p:nvPr>
            <p:ph sz="quarter" idx="1"/>
          </p:nvPr>
        </p:nvSpPr>
        <p:spPr/>
        <p:txBody>
          <a:bodyPr/>
          <a:lstStyle/>
          <a:p>
            <a:endParaRPr lang="en-US"/>
          </a:p>
        </p:txBody>
      </p:sp>
      <p:pic>
        <p:nvPicPr>
          <p:cNvPr id="4" name="Picture 3">
            <a:extLst>
              <a:ext uri="{FF2B5EF4-FFF2-40B4-BE49-F238E27FC236}">
                <a16:creationId xmlns:a16="http://schemas.microsoft.com/office/drawing/2014/main" id="{F03F3CC2-2648-8CC2-8BCB-03D1971BFD01}"/>
              </a:ext>
            </a:extLst>
          </p:cNvPr>
          <p:cNvPicPr>
            <a:picLocks noChangeAspect="1"/>
          </p:cNvPicPr>
          <p:nvPr/>
        </p:nvPicPr>
        <p:blipFill>
          <a:blip r:embed="rId3"/>
          <a:stretch>
            <a:fillRect/>
          </a:stretch>
        </p:blipFill>
        <p:spPr>
          <a:xfrm>
            <a:off x="533400" y="1520544"/>
            <a:ext cx="8178348" cy="3051455"/>
          </a:xfrm>
          <a:prstGeom prst="rect">
            <a:avLst/>
          </a:prstGeom>
        </p:spPr>
      </p:pic>
    </p:spTree>
    <p:extLst>
      <p:ext uri="{BB962C8B-B14F-4D97-AF65-F5344CB8AC3E}">
        <p14:creationId xmlns:p14="http://schemas.microsoft.com/office/powerpoint/2010/main" val="33134715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fontScale="90000"/>
          </a:bodyPr>
          <a:lstStyle/>
          <a:p>
            <a:pPr eaLnBrk="1" fontAlgn="auto" hangingPunct="1">
              <a:spcAft>
                <a:spcPts val="0"/>
              </a:spcAft>
              <a:defRPr/>
            </a:pPr>
            <a:r>
              <a:rPr lang="en-US" dirty="0">
                <a:ea typeface="+mj-ea"/>
                <a:cs typeface="+mj-cs"/>
              </a:rPr>
              <a:t>III. Price to Book Ratio:</a:t>
            </a:r>
            <a:br>
              <a:rPr lang="en-US" dirty="0">
                <a:ea typeface="+mj-ea"/>
                <a:cs typeface="+mj-cs"/>
              </a:rPr>
            </a:br>
            <a:r>
              <a:rPr lang="en-US" dirty="0">
                <a:ea typeface="+mj-ea"/>
                <a:cs typeface="+mj-cs"/>
              </a:rPr>
              <a:t>Fundamentals hold in every market</a:t>
            </a:r>
          </a:p>
        </p:txBody>
      </p:sp>
      <p:sp>
        <p:nvSpPr>
          <p:cNvPr id="204832" name="TextBox 2"/>
          <p:cNvSpPr txBox="1">
            <a:spLocks noChangeArrowheads="1"/>
          </p:cNvSpPr>
          <p:nvPr/>
        </p:nvSpPr>
        <p:spPr bwMode="auto">
          <a:xfrm>
            <a:off x="885031" y="5551487"/>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dirty="0" err="1"/>
              <a:t>g</a:t>
            </a:r>
            <a:r>
              <a:rPr lang="en-US" altLang="en-US" sz="1600" u="sng" baseline="-25000" dirty="0" err="1"/>
              <a:t>EPS</a:t>
            </a:r>
            <a:r>
              <a:rPr lang="en-US" altLang="en-US" sz="1600" u="sng" dirty="0"/>
              <a:t>=Expected Growth</a:t>
            </a:r>
            <a:r>
              <a:rPr lang="en-US" altLang="en-US" sz="1600" dirty="0"/>
              <a:t>: Expected growth in EPS/ Net Income: Next 5 years</a:t>
            </a:r>
          </a:p>
          <a:p>
            <a:r>
              <a:rPr lang="en-US" altLang="en-US" sz="1600" u="sng" dirty="0"/>
              <a:t>Beta</a:t>
            </a:r>
            <a:r>
              <a:rPr lang="en-US" altLang="en-US" sz="1600" dirty="0"/>
              <a:t>: Regression or Bottom up Beta</a:t>
            </a:r>
          </a:p>
          <a:p>
            <a:r>
              <a:rPr lang="en-US" altLang="en-US" sz="1600" u="sng" dirty="0"/>
              <a:t>Payout ratio: </a:t>
            </a:r>
            <a:r>
              <a:rPr lang="en-US" altLang="en-US" sz="1600" dirty="0"/>
              <a:t>Dividends/ Net income from most recent year. Set to zero, if net income &lt; 0</a:t>
            </a:r>
          </a:p>
          <a:p>
            <a:r>
              <a:rPr lang="en-US" altLang="en-US" sz="1600" u="sng" dirty="0"/>
              <a:t>ROE</a:t>
            </a:r>
            <a:r>
              <a:rPr lang="en-US" altLang="en-US" sz="1600" dirty="0"/>
              <a:t>: Net Income/ Book value of equity in most recent year. </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100</a:t>
            </a:fld>
            <a:endParaRPr lang="en-US" altLang="en-US" sz="1200">
              <a:solidFill>
                <a:srgbClr val="FFFFFF"/>
              </a:solidFill>
            </a:endParaRPr>
          </a:p>
        </p:txBody>
      </p:sp>
      <p:sp>
        <p:nvSpPr>
          <p:cNvPr id="3" name="Content Placeholder 2">
            <a:extLst>
              <a:ext uri="{FF2B5EF4-FFF2-40B4-BE49-F238E27FC236}">
                <a16:creationId xmlns:a16="http://schemas.microsoft.com/office/drawing/2014/main" id="{216B03E6-44C6-7462-20DB-56B1EA636A67}"/>
              </a:ext>
            </a:extLst>
          </p:cNvPr>
          <p:cNvSpPr>
            <a:spLocks noGrp="1"/>
          </p:cNvSpPr>
          <p:nvPr>
            <p:ph sz="quarter" idx="1"/>
          </p:nvPr>
        </p:nvSpPr>
        <p:spPr/>
        <p:txBody>
          <a:bodyPr/>
          <a:lstStyle/>
          <a:p>
            <a:endParaRPr lang="en-US"/>
          </a:p>
        </p:txBody>
      </p:sp>
      <p:pic>
        <p:nvPicPr>
          <p:cNvPr id="2" name="Picture 1">
            <a:extLst>
              <a:ext uri="{FF2B5EF4-FFF2-40B4-BE49-F238E27FC236}">
                <a16:creationId xmlns:a16="http://schemas.microsoft.com/office/drawing/2014/main" id="{F4B6C46E-A4A9-B9CD-79BC-DB74906B573B}"/>
              </a:ext>
            </a:extLst>
          </p:cNvPr>
          <p:cNvPicPr>
            <a:picLocks noChangeAspect="1"/>
          </p:cNvPicPr>
          <p:nvPr/>
        </p:nvPicPr>
        <p:blipFill>
          <a:blip r:embed="rId3"/>
          <a:stretch>
            <a:fillRect/>
          </a:stretch>
        </p:blipFill>
        <p:spPr>
          <a:xfrm>
            <a:off x="571052" y="1600200"/>
            <a:ext cx="8252180" cy="3048000"/>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IV. EV/EBITDA across markets</a:t>
            </a:r>
          </a:p>
        </p:txBody>
      </p:sp>
      <p:sp>
        <p:nvSpPr>
          <p:cNvPr id="206880" name="TextBox 1"/>
          <p:cNvSpPr txBox="1">
            <a:spLocks noChangeArrowheads="1"/>
          </p:cNvSpPr>
          <p:nvPr/>
        </p:nvSpPr>
        <p:spPr bwMode="auto">
          <a:xfrm>
            <a:off x="472281" y="5778763"/>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year 	ROIC = Return on Capital</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101</a:t>
            </a:fld>
            <a:endParaRPr lang="en-US" altLang="en-US" sz="1200">
              <a:solidFill>
                <a:srgbClr val="FFFFFF"/>
              </a:solidFill>
            </a:endParaRPr>
          </a:p>
        </p:txBody>
      </p:sp>
      <p:sp>
        <p:nvSpPr>
          <p:cNvPr id="3" name="Content Placeholder 2">
            <a:extLst>
              <a:ext uri="{FF2B5EF4-FFF2-40B4-BE49-F238E27FC236}">
                <a16:creationId xmlns:a16="http://schemas.microsoft.com/office/drawing/2014/main" id="{A9F99EF3-ABEC-A844-32FE-2AC1340E2CED}"/>
              </a:ext>
            </a:extLst>
          </p:cNvPr>
          <p:cNvSpPr>
            <a:spLocks noGrp="1"/>
          </p:cNvSpPr>
          <p:nvPr>
            <p:ph sz="quarter" idx="1"/>
          </p:nvPr>
        </p:nvSpPr>
        <p:spPr/>
        <p:txBody>
          <a:bodyPr/>
          <a:lstStyle/>
          <a:p>
            <a:endParaRPr lang="en-US" dirty="0"/>
          </a:p>
        </p:txBody>
      </p:sp>
      <p:pic>
        <p:nvPicPr>
          <p:cNvPr id="2" name="Picture 1">
            <a:extLst>
              <a:ext uri="{FF2B5EF4-FFF2-40B4-BE49-F238E27FC236}">
                <a16:creationId xmlns:a16="http://schemas.microsoft.com/office/drawing/2014/main" id="{4BC351A1-8E86-8133-552C-B3F6B3F6D0C0}"/>
              </a:ext>
            </a:extLst>
          </p:cNvPr>
          <p:cNvPicPr>
            <a:picLocks noChangeAspect="1"/>
          </p:cNvPicPr>
          <p:nvPr/>
        </p:nvPicPr>
        <p:blipFill>
          <a:blip r:embed="rId3"/>
          <a:stretch>
            <a:fillRect/>
          </a:stretch>
        </p:blipFill>
        <p:spPr>
          <a:xfrm>
            <a:off x="554018" y="1581374"/>
            <a:ext cx="8200567" cy="2838226"/>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V. EV/Sales Regressions across markets…</a:t>
            </a:r>
          </a:p>
        </p:txBody>
      </p:sp>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Tax Rate: </a:t>
            </a:r>
            <a:r>
              <a:rPr lang="en-US" altLang="en-US" sz="1800" dirty="0"/>
              <a:t>Effective tax rate in most recent year; </a:t>
            </a:r>
            <a:r>
              <a:rPr lang="en-US" altLang="en-US" sz="1800" u="sng" dirty="0"/>
              <a:t>Operating Margin</a:t>
            </a:r>
            <a:r>
              <a:rPr lang="en-US" altLang="en-US" sz="1800" dirty="0"/>
              <a:t>: Operating Income/ Sales</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102</a:t>
            </a:fld>
            <a:endParaRPr lang="en-US" altLang="en-US" sz="1200">
              <a:solidFill>
                <a:srgbClr val="FFFFFF"/>
              </a:solidFill>
            </a:endParaRPr>
          </a:p>
        </p:txBody>
      </p:sp>
      <p:sp>
        <p:nvSpPr>
          <p:cNvPr id="3" name="Content Placeholder 2">
            <a:extLst>
              <a:ext uri="{FF2B5EF4-FFF2-40B4-BE49-F238E27FC236}">
                <a16:creationId xmlns:a16="http://schemas.microsoft.com/office/drawing/2014/main" id="{F66D9541-EACD-8FDC-127D-B846CED714F4}"/>
              </a:ext>
            </a:extLst>
          </p:cNvPr>
          <p:cNvSpPr>
            <a:spLocks noGrp="1"/>
          </p:cNvSpPr>
          <p:nvPr>
            <p:ph sz="quarter" idx="1"/>
          </p:nvPr>
        </p:nvSpPr>
        <p:spPr/>
        <p:txBody>
          <a:bodyPr/>
          <a:lstStyle/>
          <a:p>
            <a:endParaRPr lang="en-US"/>
          </a:p>
        </p:txBody>
      </p:sp>
      <p:pic>
        <p:nvPicPr>
          <p:cNvPr id="4" name="Picture 3">
            <a:extLst>
              <a:ext uri="{FF2B5EF4-FFF2-40B4-BE49-F238E27FC236}">
                <a16:creationId xmlns:a16="http://schemas.microsoft.com/office/drawing/2014/main" id="{4A52BCF9-2F70-F871-AFCC-CB79652550FC}"/>
              </a:ext>
            </a:extLst>
          </p:cNvPr>
          <p:cNvPicPr>
            <a:picLocks noChangeAspect="1"/>
          </p:cNvPicPr>
          <p:nvPr/>
        </p:nvPicPr>
        <p:blipFill>
          <a:blip r:embed="rId3"/>
          <a:stretch>
            <a:fillRect/>
          </a:stretch>
        </p:blipFill>
        <p:spPr>
          <a:xfrm>
            <a:off x="554018" y="1607372"/>
            <a:ext cx="8291489" cy="2888428"/>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63D36-97BF-5549-984E-5E6E05D3F08A}"/>
              </a:ext>
            </a:extLst>
          </p:cNvPr>
          <p:cNvSpPr>
            <a:spLocks noGrp="1"/>
          </p:cNvSpPr>
          <p:nvPr>
            <p:ph type="title"/>
          </p:nvPr>
        </p:nvSpPr>
        <p:spPr/>
        <p:txBody>
          <a:bodyPr/>
          <a:lstStyle/>
          <a:p>
            <a:r>
              <a:rPr lang="en-US" dirty="0"/>
              <a:t>VI. EV/Invested Capital</a:t>
            </a:r>
          </a:p>
        </p:txBody>
      </p:sp>
      <p:sp>
        <p:nvSpPr>
          <p:cNvPr id="4" name="Footer Placeholder 3">
            <a:extLst>
              <a:ext uri="{FF2B5EF4-FFF2-40B4-BE49-F238E27FC236}">
                <a16:creationId xmlns:a16="http://schemas.microsoft.com/office/drawing/2014/main" id="{37746B71-E1B6-FB42-AD1F-9219E057CCF0}"/>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AC58B25F-56FB-004E-88B7-4FC7782AF729}"/>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103</a:t>
            </a:fld>
            <a:endParaRPr lang="en-US" altLang="en-US"/>
          </a:p>
        </p:txBody>
      </p:sp>
      <p:sp>
        <p:nvSpPr>
          <p:cNvPr id="3" name="Rectangle 2">
            <a:extLst>
              <a:ext uri="{FF2B5EF4-FFF2-40B4-BE49-F238E27FC236}">
                <a16:creationId xmlns:a16="http://schemas.microsoft.com/office/drawing/2014/main" id="{DF71166E-C485-5948-A1D9-ADF84C8B8BF2}"/>
              </a:ext>
            </a:extLst>
          </p:cNvPr>
          <p:cNvSpPr/>
          <p:nvPr/>
        </p:nvSpPr>
        <p:spPr>
          <a:xfrm>
            <a:off x="882396" y="5257800"/>
            <a:ext cx="7883652" cy="830997"/>
          </a:xfrm>
          <a:prstGeom prst="rect">
            <a:avLst/>
          </a:prstGeom>
        </p:spPr>
        <p:txBody>
          <a:bodyPr wrap="square">
            <a:spAutoFit/>
          </a:bodyPr>
          <a:lstStyle/>
          <a:p>
            <a:r>
              <a:rPr lang="en-US" altLang="en-US" sz="1600" u="sng" dirty="0"/>
              <a:t>g =Expected Revenue Growth</a:t>
            </a:r>
            <a:r>
              <a:rPr lang="en-US" altLang="en-US" sz="1600" dirty="0"/>
              <a:t>: Expected growth in revenues: Near term (2 or 5 years)</a:t>
            </a:r>
          </a:p>
          <a:p>
            <a:r>
              <a:rPr lang="en-US" altLang="en-US" sz="1600" u="sng" dirty="0"/>
              <a:t>DFR</a:t>
            </a:r>
            <a:r>
              <a:rPr lang="en-US" altLang="en-US" sz="1600" dirty="0"/>
              <a:t>: Debt Ratio</a:t>
            </a:r>
          </a:p>
          <a:p>
            <a:r>
              <a:rPr lang="en-US" altLang="en-US" sz="1600" dirty="0"/>
              <a:t>ROIC = Return on Invested Capital</a:t>
            </a:r>
          </a:p>
        </p:txBody>
      </p:sp>
      <p:sp>
        <p:nvSpPr>
          <p:cNvPr id="8" name="Content Placeholder 7">
            <a:extLst>
              <a:ext uri="{FF2B5EF4-FFF2-40B4-BE49-F238E27FC236}">
                <a16:creationId xmlns:a16="http://schemas.microsoft.com/office/drawing/2014/main" id="{903FFE30-EF7D-F670-CE66-7C6D4B2BA92E}"/>
              </a:ext>
            </a:extLst>
          </p:cNvPr>
          <p:cNvSpPr>
            <a:spLocks noGrp="1"/>
          </p:cNvSpPr>
          <p:nvPr>
            <p:ph sz="quarter" idx="1"/>
          </p:nvPr>
        </p:nvSpPr>
        <p:spPr/>
        <p:txBody>
          <a:bodyPr/>
          <a:lstStyle/>
          <a:p>
            <a:endParaRPr lang="en-US"/>
          </a:p>
        </p:txBody>
      </p:sp>
      <p:pic>
        <p:nvPicPr>
          <p:cNvPr id="9" name="Picture 8">
            <a:extLst>
              <a:ext uri="{FF2B5EF4-FFF2-40B4-BE49-F238E27FC236}">
                <a16:creationId xmlns:a16="http://schemas.microsoft.com/office/drawing/2014/main" id="{C557BE17-76B5-AB83-9C01-699718AF8551}"/>
              </a:ext>
            </a:extLst>
          </p:cNvPr>
          <p:cNvPicPr>
            <a:picLocks noChangeAspect="1"/>
          </p:cNvPicPr>
          <p:nvPr/>
        </p:nvPicPr>
        <p:blipFill>
          <a:blip r:embed="rId3"/>
          <a:stretch>
            <a:fillRect/>
          </a:stretch>
        </p:blipFill>
        <p:spPr>
          <a:xfrm>
            <a:off x="580912" y="1553715"/>
            <a:ext cx="8324717" cy="2865885"/>
          </a:xfrm>
          <a:prstGeom prst="rect">
            <a:avLst/>
          </a:prstGeom>
        </p:spPr>
      </p:pic>
    </p:spTree>
    <p:extLst>
      <p:ext uri="{BB962C8B-B14F-4D97-AF65-F5344CB8AC3E}">
        <p14:creationId xmlns:p14="http://schemas.microsoft.com/office/powerpoint/2010/main" val="17456271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The Pricing Game: Choices</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600201"/>
          <a:ext cx="8378826" cy="4902414"/>
        </p:xfrm>
        <a:graphic>
          <a:graphicData uri="http://schemas.openxmlformats.org/drawingml/2006/table">
            <a:tbl>
              <a:tblPr firstRow="1" bandRow="1">
                <a:tableStyleId>{5C22544A-7EE6-4342-B048-85BDC9FD1C3A}</a:tableStyleId>
              </a:tblPr>
              <a:tblGrid>
                <a:gridCol w="1356093">
                  <a:extLst>
                    <a:ext uri="{9D8B030D-6E8A-4147-A177-3AD203B41FA5}">
                      <a16:colId xmlns:a16="http://schemas.microsoft.com/office/drawing/2014/main" val="20000"/>
                    </a:ext>
                  </a:extLst>
                </a:gridCol>
                <a:gridCol w="2265398">
                  <a:extLst>
                    <a:ext uri="{9D8B030D-6E8A-4147-A177-3AD203B41FA5}">
                      <a16:colId xmlns:a16="http://schemas.microsoft.com/office/drawing/2014/main" val="20001"/>
                    </a:ext>
                  </a:extLst>
                </a:gridCol>
                <a:gridCol w="4757335">
                  <a:extLst>
                    <a:ext uri="{9D8B030D-6E8A-4147-A177-3AD203B41FA5}">
                      <a16:colId xmlns:a16="http://schemas.microsoft.com/office/drawing/2014/main" val="20002"/>
                    </a:ext>
                  </a:extLst>
                </a:gridCol>
              </a:tblGrid>
              <a:tr h="353782">
                <a:tc>
                  <a:txBody>
                    <a:bodyPr/>
                    <a:lstStyle/>
                    <a:p>
                      <a:r>
                        <a:rPr lang="en-US" dirty="0"/>
                        <a:t>Measure</a:t>
                      </a:r>
                    </a:p>
                  </a:txBody>
                  <a:tcPr/>
                </a:tc>
                <a:tc>
                  <a:txBody>
                    <a:bodyPr/>
                    <a:lstStyle/>
                    <a:p>
                      <a:r>
                        <a:rPr lang="en-US" dirty="0"/>
                        <a:t>Choices</a:t>
                      </a:r>
                    </a:p>
                  </a:txBody>
                  <a:tcPr/>
                </a:tc>
                <a:tc>
                  <a:txBody>
                    <a:bodyPr/>
                    <a:lstStyle/>
                    <a:p>
                      <a:r>
                        <a:rPr lang="en-US" dirty="0"/>
                        <a:t>Considerations/ Questions</a:t>
                      </a:r>
                    </a:p>
                  </a:txBody>
                  <a:tcPr/>
                </a:tc>
                <a:extLst>
                  <a:ext uri="{0D108BD9-81ED-4DB2-BD59-A6C34878D82A}">
                    <a16:rowId xmlns:a16="http://schemas.microsoft.com/office/drawing/2014/main" val="10000"/>
                  </a:ext>
                </a:extLst>
              </a:tr>
              <a:tr h="619118">
                <a:tc>
                  <a:txBody>
                    <a:bodyPr/>
                    <a:lstStyle/>
                    <a:p>
                      <a:r>
                        <a:rPr lang="en-US" dirty="0"/>
                        <a:t>Value</a:t>
                      </a:r>
                    </a:p>
                  </a:txBody>
                  <a:tcPr/>
                </a:tc>
                <a:tc>
                  <a:txBody>
                    <a:bodyPr/>
                    <a:lstStyle/>
                    <a:p>
                      <a:r>
                        <a:rPr lang="en-US" dirty="0"/>
                        <a:t>Enterprise</a:t>
                      </a:r>
                      <a:r>
                        <a:rPr lang="en-US" baseline="0" dirty="0"/>
                        <a:t>, Equity or Firm Value?</a:t>
                      </a:r>
                      <a:endParaRPr lang="en-US" dirty="0"/>
                    </a:p>
                  </a:txBody>
                  <a:tcPr/>
                </a:tc>
                <a:tc>
                  <a:txBody>
                    <a:bodyPr/>
                    <a:lstStyle/>
                    <a:p>
                      <a:pPr marL="342900" indent="-342900">
                        <a:buFont typeface="+mj-lt"/>
                        <a:buAutoNum type="arabicPeriod"/>
                      </a:pPr>
                      <a:r>
                        <a:rPr lang="en-US" dirty="0"/>
                        <a:t>Is this</a:t>
                      </a:r>
                      <a:r>
                        <a:rPr lang="en-US" baseline="0" dirty="0"/>
                        <a:t> a financial service business?</a:t>
                      </a:r>
                    </a:p>
                    <a:p>
                      <a:pPr marL="342900" indent="-342900">
                        <a:buFont typeface="+mj-lt"/>
                        <a:buAutoNum type="arabicPeriod"/>
                      </a:pPr>
                      <a:r>
                        <a:rPr lang="en-US" baseline="0" dirty="0"/>
                        <a:t>Are there big differences in leverage?</a:t>
                      </a:r>
                      <a:endParaRPr lang="en-US" dirty="0"/>
                    </a:p>
                  </a:txBody>
                  <a:tcPr/>
                </a:tc>
                <a:extLst>
                  <a:ext uri="{0D108BD9-81ED-4DB2-BD59-A6C34878D82A}">
                    <a16:rowId xmlns:a16="http://schemas.microsoft.com/office/drawing/2014/main" val="10001"/>
                  </a:ext>
                </a:extLst>
              </a:tr>
              <a:tr h="1149791">
                <a:tc>
                  <a:txBody>
                    <a:bodyPr/>
                    <a:lstStyle/>
                    <a:p>
                      <a:r>
                        <a:rPr lang="en-US" dirty="0"/>
                        <a:t>Scalar</a:t>
                      </a:r>
                    </a:p>
                  </a:txBody>
                  <a:tcPr/>
                </a:tc>
                <a:tc>
                  <a:txBody>
                    <a:bodyPr/>
                    <a:lstStyle/>
                    <a:p>
                      <a:r>
                        <a:rPr lang="en-US" dirty="0"/>
                        <a:t>Revenues, Earnings, Cash Flows or Book Value?</a:t>
                      </a:r>
                    </a:p>
                  </a:txBody>
                  <a:tcPr/>
                </a:tc>
                <a:tc>
                  <a:txBody>
                    <a:bodyPr/>
                    <a:lstStyle/>
                    <a:p>
                      <a:pPr marL="342900" indent="-342900">
                        <a:buFont typeface="+mj-lt"/>
                        <a:buAutoNum type="arabicPeriod"/>
                      </a:pPr>
                      <a:r>
                        <a:rPr lang="en-US" dirty="0"/>
                        <a:t>How are you measuring value</a:t>
                      </a:r>
                      <a:r>
                        <a:rPr lang="en-US" baseline="0" dirty="0"/>
                        <a:t>?</a:t>
                      </a:r>
                    </a:p>
                    <a:p>
                      <a:pPr marL="342900" indent="-342900">
                        <a:buFont typeface="+mj-lt"/>
                        <a:buAutoNum type="arabicPeriod"/>
                      </a:pPr>
                      <a:r>
                        <a:rPr lang="en-US" baseline="0" dirty="0"/>
                        <a:t>Is the scaling number positive?</a:t>
                      </a:r>
                    </a:p>
                    <a:p>
                      <a:pPr marL="342900" indent="-342900">
                        <a:buFont typeface="+mj-lt"/>
                        <a:buAutoNum type="arabicPeriod"/>
                      </a:pPr>
                      <a:r>
                        <a:rPr lang="en-US" dirty="0"/>
                        <a:t>How (and how much) do accounting</a:t>
                      </a:r>
                      <a:r>
                        <a:rPr lang="en-US" baseline="0" dirty="0"/>
                        <a:t> choices affect the scaling measure?</a:t>
                      </a:r>
                    </a:p>
                  </a:txBody>
                  <a:tcPr/>
                </a:tc>
                <a:extLst>
                  <a:ext uri="{0D108BD9-81ED-4DB2-BD59-A6C34878D82A}">
                    <a16:rowId xmlns:a16="http://schemas.microsoft.com/office/drawing/2014/main" val="10002"/>
                  </a:ext>
                </a:extLst>
              </a:tr>
              <a:tr h="701039">
                <a:tc>
                  <a:txBody>
                    <a:bodyPr/>
                    <a:lstStyle/>
                    <a:p>
                      <a:r>
                        <a:rPr lang="en-US" dirty="0"/>
                        <a:t>Timing &amp; Normalizing</a:t>
                      </a:r>
                    </a:p>
                  </a:txBody>
                  <a:tcPr/>
                </a:tc>
                <a:tc>
                  <a:txBody>
                    <a:bodyPr/>
                    <a:lstStyle/>
                    <a:p>
                      <a:r>
                        <a:rPr lang="en-US" dirty="0"/>
                        <a:t>Current,</a:t>
                      </a:r>
                      <a:r>
                        <a:rPr lang="en-US" baseline="0" dirty="0"/>
                        <a:t> Trailing, Forward or Really Forward?</a:t>
                      </a:r>
                      <a:endParaRPr lang="en-US" dirty="0"/>
                    </a:p>
                  </a:txBody>
                  <a:tcPr/>
                </a:tc>
                <a:tc>
                  <a:txBody>
                    <a:bodyPr/>
                    <a:lstStyle/>
                    <a:p>
                      <a:pPr marL="342900" indent="-342900">
                        <a:buFont typeface="+mj-lt"/>
                        <a:buAutoNum type="arabicPeriod"/>
                      </a:pPr>
                      <a:r>
                        <a:rPr lang="en-US" baseline="0" dirty="0"/>
                        <a:t>Where are you in the life cycle?</a:t>
                      </a:r>
                    </a:p>
                    <a:p>
                      <a:pPr marL="342900" indent="-342900">
                        <a:buFont typeface="+mj-lt"/>
                        <a:buAutoNum type="arabicPeriod"/>
                      </a:pPr>
                      <a:r>
                        <a:rPr lang="en-US" baseline="0" dirty="0"/>
                        <a:t>How much cyclicality is there in the number?</a:t>
                      </a:r>
                    </a:p>
                    <a:p>
                      <a:pPr marL="342900" indent="-342900">
                        <a:buFont typeface="+mj-lt"/>
                        <a:buAutoNum type="arabicPeriod"/>
                      </a:pPr>
                      <a:r>
                        <a:rPr lang="en-US" baseline="0" dirty="0"/>
                        <a:t>Can you get forecasted values?</a:t>
                      </a:r>
                    </a:p>
                  </a:txBody>
                  <a:tcPr/>
                </a:tc>
                <a:extLst>
                  <a:ext uri="{0D108BD9-81ED-4DB2-BD59-A6C34878D82A}">
                    <a16:rowId xmlns:a16="http://schemas.microsoft.com/office/drawing/2014/main" val="10003"/>
                  </a:ext>
                </a:extLst>
              </a:tr>
              <a:tr h="1793454">
                <a:tc>
                  <a:txBody>
                    <a:bodyPr/>
                    <a:lstStyle/>
                    <a:p>
                      <a:r>
                        <a:rPr lang="en-US" dirty="0"/>
                        <a:t>Comparable</a:t>
                      </a:r>
                    </a:p>
                  </a:txBody>
                  <a:tcPr/>
                </a:tc>
                <a:tc>
                  <a:txBody>
                    <a:bodyPr/>
                    <a:lstStyle/>
                    <a:p>
                      <a:r>
                        <a:rPr lang="en-US" dirty="0"/>
                        <a:t>What</a:t>
                      </a:r>
                      <a:r>
                        <a:rPr lang="en-US" baseline="0" dirty="0"/>
                        <a:t> is your peer group? (Global or local? Similar size or all firms? </a:t>
                      </a:r>
                      <a:r>
                        <a:rPr lang="mr-IN" baseline="0" dirty="0"/>
                        <a:t>…</a:t>
                      </a:r>
                      <a:r>
                        <a:rPr lang="en-US" baseline="0" dirty="0"/>
                        <a:t>)</a:t>
                      </a:r>
                      <a:endParaRPr lang="en-US" dirty="0"/>
                    </a:p>
                  </a:txBody>
                  <a:tcPr/>
                </a:tc>
                <a:tc>
                  <a:txBody>
                    <a:bodyPr/>
                    <a:lstStyle/>
                    <a:p>
                      <a:pPr marL="342900" indent="-342900">
                        <a:buFont typeface="+mj-lt"/>
                        <a:buAutoNum type="arabicPeriod"/>
                      </a:pPr>
                      <a:r>
                        <a:rPr lang="en-US" dirty="0"/>
                        <a:t>How</a:t>
                      </a:r>
                      <a:r>
                        <a:rPr lang="en-US" baseline="0" dirty="0"/>
                        <a:t> much do companies share in common globally?</a:t>
                      </a:r>
                    </a:p>
                    <a:p>
                      <a:pPr marL="342900" indent="-342900">
                        <a:buFont typeface="+mj-lt"/>
                        <a:buAutoNum type="arabicPeriod"/>
                      </a:pPr>
                      <a:r>
                        <a:rPr lang="en-US" baseline="0" dirty="0"/>
                        <a:t>Does company size affect business economics?</a:t>
                      </a:r>
                      <a:endParaRPr lang="en-US" dirty="0"/>
                    </a:p>
                    <a:p>
                      <a:pPr marL="342900" indent="-342900">
                        <a:buFont typeface="+mj-lt"/>
                        <a:buAutoNum type="arabicPeriod"/>
                      </a:pPr>
                      <a:r>
                        <a:rPr lang="en-US" dirty="0"/>
                        <a:t>How big a sample of firms do you</a:t>
                      </a:r>
                      <a:r>
                        <a:rPr lang="en-US" baseline="0" dirty="0"/>
                        <a:t> need?</a:t>
                      </a:r>
                      <a:endParaRPr lang="en-US" dirty="0"/>
                    </a:p>
                    <a:p>
                      <a:pPr marL="342900" indent="-342900">
                        <a:buFont typeface="+mj-lt"/>
                        <a:buAutoNum type="arabicPeriod"/>
                      </a:pPr>
                      <a:r>
                        <a:rPr lang="en-US" dirty="0"/>
                        <a:t>How do you plan to control</a:t>
                      </a:r>
                      <a:r>
                        <a:rPr lang="en-US" baseline="0" dirty="0"/>
                        <a:t> for differences?</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071169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Relative Valuation: Some closing propositions</a:t>
            </a: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Proposition 1: In a relative valuation, all that you are concluding is that a stock is under or over valued, relative to your comparable group. </a:t>
            </a:r>
          </a:p>
          <a:p>
            <a:pPr marL="640080" lvl="1" indent="-274320" eaLnBrk="1" fontAlgn="auto" hangingPunct="1">
              <a:spcAft>
                <a:spcPts val="0"/>
              </a:spcAft>
              <a:buFont typeface="Wingdings 2"/>
              <a:buChar char=""/>
              <a:defRPr/>
            </a:pPr>
            <a:r>
              <a:rPr lang="en-US" dirty="0">
                <a:ea typeface="+mn-ea"/>
              </a:rPr>
              <a:t>Your relative valuation judgment can be right and your stock can be hopelessly over valued at the same time.</a:t>
            </a:r>
          </a:p>
          <a:p>
            <a:pPr marL="320040" indent="-320040" eaLnBrk="1" fontAlgn="auto" hangingPunct="1">
              <a:spcAft>
                <a:spcPts val="0"/>
              </a:spcAft>
              <a:buFont typeface="Wingdings"/>
              <a:buChar char=""/>
              <a:defRPr/>
            </a:pPr>
            <a:r>
              <a:rPr lang="en-US" dirty="0">
                <a:ea typeface="+mn-ea"/>
                <a:cs typeface="+mn-cs"/>
              </a:rPr>
              <a:t>Proposition 2: In asset valuation, there are no similar assets. Every asset is unique.</a:t>
            </a:r>
          </a:p>
          <a:p>
            <a:pPr marL="640080" lvl="1" indent="-274320" eaLnBrk="1" fontAlgn="auto" hangingPunct="1">
              <a:spcAft>
                <a:spcPts val="0"/>
              </a:spcAft>
              <a:buFont typeface="Wingdings 2"/>
              <a:buChar char=""/>
              <a:defRPr/>
            </a:pPr>
            <a:r>
              <a:rPr lang="en-US" dirty="0">
                <a:ea typeface="+mn-ea"/>
              </a:rPr>
              <a:t>If you do no</a:t>
            </a:r>
            <a:r>
              <a:rPr lang="en-US" altLang="ja-JP" dirty="0">
                <a:ea typeface="+mn-ea"/>
              </a:rPr>
              <a:t>t control for fundamental differences in risk, cash flows and growth across firms when comparing how they are priced, your valuation conclusions will reflect your flawed judgments rather than market </a:t>
            </a:r>
            <a:r>
              <a:rPr lang="en-US" altLang="ja-JP" dirty="0" err="1">
                <a:ea typeface="+mn-ea"/>
              </a:rPr>
              <a:t>misvaluations</a:t>
            </a:r>
            <a:r>
              <a:rPr lang="en-US" altLang="ja-JP" dirty="0">
                <a:ea typeface="+mn-ea"/>
              </a:rPr>
              <a:t>.</a:t>
            </a:r>
          </a:p>
          <a:p>
            <a:pPr marL="320040" indent="-320040" eaLnBrk="1" fontAlgn="auto" hangingPunct="1">
              <a:spcAft>
                <a:spcPts val="0"/>
              </a:spcAft>
              <a:buFont typeface="Wingdings"/>
              <a:buChar char=""/>
              <a:defRPr/>
            </a:pPr>
            <a:r>
              <a:rPr lang="en-US" altLang="ja-JP" dirty="0">
                <a:ea typeface="+mn-ea"/>
                <a:cs typeface="+mn-cs"/>
              </a:rPr>
              <a:t>Bottom line: Relative valuation is pricing, not valuation.</a:t>
            </a:r>
          </a:p>
        </p:txBody>
      </p:sp>
      <p:sp>
        <p:nvSpPr>
          <p:cNvPr id="210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F17EA0-FF7D-EF47-A49A-F5390C7A358E}"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Reviewing: The Four Steps to Understanding Multiples</a:t>
            </a: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Check for consistency</a:t>
            </a:r>
          </a:p>
          <a:p>
            <a:pPr marL="640080" lvl="1" indent="-274320" eaLnBrk="1" fontAlgn="auto" hangingPunct="1">
              <a:spcAft>
                <a:spcPts val="0"/>
              </a:spcAft>
              <a:buFont typeface="Wingdings 2"/>
              <a:buChar char=""/>
              <a:defRPr/>
            </a:pPr>
            <a:r>
              <a:rPr lang="en-US">
                <a:ea typeface="+mn-ea"/>
              </a:rPr>
              <a:t>Make sure that they are estimated uniformly</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a:ea typeface="+mn-ea"/>
              </a:rPr>
              <a:t>Check for bias, if the multiple cannot be estimated</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Identify the companion variable that drives the multiple</a:t>
            </a:r>
          </a:p>
          <a:p>
            <a:pPr marL="640080" lvl="1" indent="-274320" eaLnBrk="1" fontAlgn="auto" hangingPunct="1">
              <a:spcAft>
                <a:spcPts val="0"/>
              </a:spcAft>
              <a:buFont typeface="Wingdings 2"/>
              <a:buChar char=""/>
              <a:defRPr/>
            </a:pPr>
            <a:r>
              <a:rPr lang="en-US">
                <a:ea typeface="+mn-ea"/>
              </a:rPr>
              <a:t>Examine the nature of the relationship</a:t>
            </a:r>
          </a:p>
          <a:p>
            <a:pPr marL="320040" indent="-320040" eaLnBrk="1" fontAlgn="auto" hangingPunct="1">
              <a:spcAft>
                <a:spcPts val="0"/>
              </a:spcAft>
              <a:buFont typeface="Wingdings"/>
              <a:buChar char=""/>
              <a:defRPr/>
            </a:pPr>
            <a:r>
              <a:rPr lang="en-US">
                <a:ea typeface="+mn-ea"/>
                <a:cs typeface="+mn-cs"/>
              </a:rPr>
              <a:t>Apply the multiple</a:t>
            </a:r>
          </a:p>
        </p:txBody>
      </p:sp>
      <p:sp>
        <p:nvSpPr>
          <p:cNvPr id="222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106</a:t>
            </a:fld>
            <a:endParaRPr lang="en-US" altLang="en-US" sz="1200">
              <a:solidFill>
                <a:srgbClr val="FFFFFF"/>
              </a:solidFill>
            </a:endParaRP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A Detour: Asset Based Valuation</a:t>
            </a:r>
          </a:p>
        </p:txBody>
      </p:sp>
      <p:sp>
        <p:nvSpPr>
          <p:cNvPr id="22425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Value assets, not cash flows?</a:t>
            </a:r>
          </a:p>
        </p:txBody>
      </p:sp>
      <p:sp>
        <p:nvSpPr>
          <p:cNvPr id="22425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2426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3B9C6C-DD8A-5846-A987-C366B13288D0}" type="slidenum">
              <a:rPr lang="en-US" altLang="en-US" sz="1400">
                <a:solidFill>
                  <a:schemeClr val="tx2"/>
                </a:solidFill>
              </a:rPr>
              <a:pPr/>
              <a:t>107</a:t>
            </a:fld>
            <a:endParaRPr lang="en-US" altLang="en-US" sz="1400">
              <a:solidFill>
                <a:schemeClr val="tx2"/>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What is asset-based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In intrinsic valuation, you value a business based upon the cash flows you expect that business to generate over time.</a:t>
            </a:r>
          </a:p>
          <a:p>
            <a:pPr eaLnBrk="1" hangingPunct="1"/>
            <a:r>
              <a:rPr lang="en-US" altLang="en-US" dirty="0">
                <a:ea typeface="ＭＳ Ｐゴシック" charset="-128"/>
              </a:rPr>
              <a:t>In relative valuation, you value a business based upon how similar businesses are priced.</a:t>
            </a:r>
          </a:p>
          <a:p>
            <a:pPr eaLnBrk="1" hangingPunct="1"/>
            <a:r>
              <a:rPr lang="en-US" altLang="en-US" dirty="0">
                <a:ea typeface="ＭＳ Ｐゴシック" charset="-128"/>
              </a:rPr>
              <a:t>In asset-based valuation, you value a business by valuing its individual assets. These individual assets can be tangible or intangible.</a:t>
            </a:r>
          </a:p>
          <a:p>
            <a:pPr eaLnBrk="1" hangingPunct="1"/>
            <a:endParaRPr lang="en-US" altLang="en-US" dirty="0">
              <a:ea typeface="ＭＳ Ｐゴシック" charset="-128"/>
            </a:endParaRPr>
          </a:p>
        </p:txBody>
      </p:sp>
      <p:sp>
        <p:nvSpPr>
          <p:cNvPr id="226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108</a:t>
            </a:fld>
            <a:endParaRPr lang="en-US" altLang="en-US" sz="1200">
              <a:solidFill>
                <a:srgbClr val="FFFFFF"/>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Why would you do asset-based valuation?</a:t>
            </a: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Liquidation: </a:t>
            </a:r>
            <a:r>
              <a:rPr lang="en-US" altLang="en-US" sz="2200">
                <a:ea typeface="ＭＳ Ｐゴシック" charset="-128"/>
              </a:rPr>
              <a:t>If you are liquidating a business by selling its assets piece meal, rather than as a composite business, you would like to estimate what you will get from each asset or asset class individually.</a:t>
            </a:r>
          </a:p>
          <a:p>
            <a:pPr eaLnBrk="1" hangingPunct="1">
              <a:lnSpc>
                <a:spcPct val="80000"/>
              </a:lnSpc>
            </a:pPr>
            <a:r>
              <a:rPr lang="en-US" altLang="en-US" sz="2200" u="sng">
                <a:ea typeface="ＭＳ Ｐゴシック" charset="-128"/>
              </a:rPr>
              <a:t>Accounting mission: </a:t>
            </a:r>
            <a:r>
              <a:rPr lang="en-US" altLang="en-US" sz="2200">
                <a:ea typeface="ＭＳ Ｐゴシック" charset="-128"/>
              </a:rPr>
              <a:t>As both US and international accounting standards have turned to “fair value” accounting, accountants have been called upon to redo balance sheet to reflect the assets at their fair rather than book value.</a:t>
            </a:r>
          </a:p>
          <a:p>
            <a:pPr eaLnBrk="1" hangingPunct="1">
              <a:lnSpc>
                <a:spcPct val="80000"/>
              </a:lnSpc>
            </a:pPr>
            <a:r>
              <a:rPr lang="en-US" altLang="en-US" sz="2200" u="sng">
                <a:ea typeface="ＭＳ Ｐゴシック" charset="-128"/>
              </a:rPr>
              <a:t>Sum of the parts:</a:t>
            </a:r>
            <a:r>
              <a:rPr lang="en-US" altLang="en-US" sz="2200">
                <a:ea typeface="ＭＳ Ｐゴシック" charset="-128"/>
              </a:rPr>
              <a:t> If a business is made up of individual divisions or assets, you may want to value these parts individually for one of two groups:</a:t>
            </a:r>
          </a:p>
          <a:p>
            <a:pPr lvl="1" eaLnBrk="1" hangingPunct="1">
              <a:lnSpc>
                <a:spcPct val="80000"/>
              </a:lnSpc>
            </a:pPr>
            <a:r>
              <a:rPr lang="en-US" altLang="en-US" sz="1900">
                <a:ea typeface="ＭＳ Ｐゴシック" charset="-128"/>
              </a:rPr>
              <a:t>Potential acquirers may want to do this, as a precursor to restructuring the business.</a:t>
            </a:r>
          </a:p>
          <a:p>
            <a:pPr lvl="1" eaLnBrk="1" hangingPunct="1">
              <a:lnSpc>
                <a:spcPct val="80000"/>
              </a:lnSpc>
            </a:pPr>
            <a:r>
              <a:rPr lang="en-US" altLang="en-US" sz="1900">
                <a:ea typeface="ＭＳ Ｐゴシック" charset="-128"/>
              </a:rPr>
              <a:t>Investors may be interested because a business that is selling for less than the sum of its parts may be “cheap”.</a:t>
            </a:r>
          </a:p>
        </p:txBody>
      </p:sp>
      <p:sp>
        <p:nvSpPr>
          <p:cNvPr id="2283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33AD4B-6C50-A442-84D4-CBBB47317210}" type="slidenum">
              <a:rPr lang="en-US" altLang="en-US" sz="1200">
                <a:solidFill>
                  <a:srgbClr val="FFFFFF"/>
                </a:solidFill>
              </a:rPr>
              <a:pPr>
                <a:lnSpc>
                  <a:spcPct val="80000"/>
                </a:lnSpc>
              </a:pPr>
              <a:t>109</a:t>
            </a:fld>
            <a:endParaRPr lang="en-US" altLang="en-US" sz="1200">
              <a:solidFill>
                <a:srgbClr val="FFFFFF"/>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How do you do asset-based valuation?</a:t>
            </a:r>
          </a:p>
        </p:txBody>
      </p:sp>
      <p:sp>
        <p:nvSpPr>
          <p:cNvPr id="29286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Intrinsic value</a:t>
            </a:r>
            <a:r>
              <a:rPr lang="en-US" dirty="0">
                <a:ea typeface="+mn-ea"/>
                <a:cs typeface="+mn-cs"/>
              </a:rPr>
              <a:t>: Estimate the expected cash flows on each asset or asset class, discount back at a risk adjusted discount rate and arrive at an intrinsic value for each asset.</a:t>
            </a:r>
          </a:p>
          <a:p>
            <a:pPr marL="320040" indent="-320040" eaLnBrk="1" fontAlgn="auto" hangingPunct="1">
              <a:spcAft>
                <a:spcPts val="0"/>
              </a:spcAft>
              <a:buFont typeface="Wingdings"/>
              <a:buChar char=""/>
              <a:defRPr/>
            </a:pPr>
            <a:r>
              <a:rPr lang="en-US" u="sng" dirty="0">
                <a:ea typeface="+mn-ea"/>
                <a:cs typeface="+mn-cs"/>
              </a:rPr>
              <a:t>Relative value</a:t>
            </a:r>
            <a:r>
              <a:rPr lang="en-US" dirty="0">
                <a:ea typeface="+mn-ea"/>
                <a:cs typeface="+mn-cs"/>
              </a:rPr>
              <a:t>: Look for similar assets that have sold in the recent past and estimate a value for each asset in the business.</a:t>
            </a:r>
          </a:p>
          <a:p>
            <a:pPr marL="320040" indent="-320040" eaLnBrk="1" fontAlgn="auto" hangingPunct="1">
              <a:spcAft>
                <a:spcPts val="0"/>
              </a:spcAft>
              <a:buFont typeface="Wingdings"/>
              <a:buChar char=""/>
              <a:defRPr/>
            </a:pPr>
            <a:r>
              <a:rPr lang="en-US" u="sng" dirty="0">
                <a:ea typeface="+mn-ea"/>
                <a:cs typeface="+mn-cs"/>
              </a:rPr>
              <a:t>Accounting value</a:t>
            </a:r>
            <a:r>
              <a:rPr lang="en-US" dirty="0">
                <a:ea typeface="+mn-ea"/>
                <a:cs typeface="+mn-cs"/>
              </a:rPr>
              <a:t>: You could use the book value of the asset as a proxy for the estimated value of the asset.</a:t>
            </a:r>
          </a:p>
        </p:txBody>
      </p:sp>
      <p:sp>
        <p:nvSpPr>
          <p:cNvPr id="2304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F264DE-1236-6A43-A960-DAFB238D4F35}" type="slidenum">
              <a:rPr lang="en-US" altLang="en-US" sz="1200">
                <a:solidFill>
                  <a:srgbClr val="FFFFFF"/>
                </a:solidFill>
              </a:rPr>
              <a:pPr>
                <a:lnSpc>
                  <a:spcPct val="80000"/>
                </a:lnSpc>
              </a:pPr>
              <a:t>110</a:t>
            </a:fld>
            <a:endParaRPr lang="en-US" altLang="en-US" sz="1200">
              <a:solidFill>
                <a:srgbClr val="FFFFFF"/>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asset-based valuation easiest to do?</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000" u="sng" dirty="0">
                <a:ea typeface="ＭＳ Ｐゴシック" charset="-128"/>
              </a:rPr>
              <a:t>Separable assets</a:t>
            </a:r>
            <a:r>
              <a:rPr lang="en-US" altLang="en-US" sz="2000" dirty="0">
                <a:ea typeface="ＭＳ Ｐゴシック" charset="-128"/>
              </a:rPr>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long-term licensing/franchising contract may be easily valued, brand name (which cuts across assets) is more difficult to value separately.</a:t>
            </a:r>
          </a:p>
          <a:p>
            <a:pPr eaLnBrk="1" hangingPunct="1">
              <a:lnSpc>
                <a:spcPct val="90000"/>
              </a:lnSpc>
            </a:pPr>
            <a:r>
              <a:rPr lang="en-US" altLang="en-US" sz="2000" u="sng" dirty="0">
                <a:ea typeface="ＭＳ Ｐゴシック" charset="-128"/>
              </a:rPr>
              <a:t>Stand alone earnings/ cash flows</a:t>
            </a:r>
            <a:r>
              <a:rPr lang="en-US" altLang="en-US" sz="2000" dirty="0">
                <a:ea typeface="ＭＳ Ｐゴシック" charset="-128"/>
              </a:rPr>
              <a:t>: An asset is much simpler to value if you can trace its earnings/cash flows to it. It is much more difficult to value when the business generates earnings, but the role of individual assets in generating these earnings cannot be isolated.</a:t>
            </a:r>
          </a:p>
          <a:p>
            <a:pPr eaLnBrk="1" hangingPunct="1">
              <a:lnSpc>
                <a:spcPct val="90000"/>
              </a:lnSpc>
            </a:pPr>
            <a:r>
              <a:rPr lang="en-US" altLang="en-US" sz="2000" u="sng" dirty="0">
                <a:ea typeface="ＭＳ Ｐゴシック" charset="-128"/>
              </a:rPr>
              <a:t>Active market for similar assets</a:t>
            </a:r>
            <a:r>
              <a:rPr lang="en-US" altLang="en-US" sz="2000" dirty="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111</a:t>
            </a:fld>
            <a:endParaRPr lang="en-US" altLang="en-US" sz="1200">
              <a:solidFill>
                <a:srgbClr val="FFFFFF"/>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dirty="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dirty="0">
                <a:ea typeface="ＭＳ Ｐゴシック" charset="-128"/>
              </a:rPr>
              <a:t>Consequently, it makes more sense to price those assets (i.e., do relative valuation) than it is to value them (do intrinsic valuation). </a:t>
            </a:r>
          </a:p>
          <a:p>
            <a:pPr lvl="1" eaLnBrk="1" hangingPunct="1">
              <a:lnSpc>
                <a:spcPct val="80000"/>
              </a:lnSpc>
            </a:pPr>
            <a:r>
              <a:rPr lang="en-US" altLang="en-US" sz="2200" dirty="0">
                <a:ea typeface="ＭＳ Ｐゴシック" charset="-128"/>
              </a:rPr>
              <a:t>For assets that are separable and traded (example: real estate), pricing is easy to do. </a:t>
            </a:r>
          </a:p>
          <a:p>
            <a:pPr lvl="1" eaLnBrk="1" hangingPunct="1">
              <a:lnSpc>
                <a:spcPct val="80000"/>
              </a:lnSpc>
            </a:pPr>
            <a:r>
              <a:rPr lang="en-US" altLang="en-US" sz="2200" dirty="0">
                <a:ea typeface="ＭＳ Ｐゴシック" charset="-128"/>
              </a:rPr>
              <a:t>For assets that are not, you often see book value used either as a proxy for liquidation value or as a basis for estimating liquidation value.</a:t>
            </a:r>
          </a:p>
          <a:p>
            <a:pPr eaLnBrk="1" hangingPunct="1">
              <a:lnSpc>
                <a:spcPct val="80000"/>
              </a:lnSpc>
            </a:pPr>
            <a:r>
              <a:rPr lang="en-US" altLang="en-US" sz="2600" dirty="0">
                <a:ea typeface="ＭＳ Ｐゴシック" charset="-128"/>
              </a:rPr>
              <a:t>To the extent that the liquidation is urgent, you may attach a discount to the estimated value.</a:t>
            </a:r>
          </a:p>
        </p:txBody>
      </p:sp>
      <p:sp>
        <p:nvSpPr>
          <p:cNvPr id="2344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112</a:t>
            </a:fld>
            <a:endParaRPr lang="en-US" altLang="en-US" sz="1200">
              <a:solidFill>
                <a:srgbClr val="FFFFFF"/>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Accounting Valuation: Glimmers from FAS 157</a:t>
            </a:r>
          </a:p>
        </p:txBody>
      </p:sp>
      <p:sp>
        <p:nvSpPr>
          <p:cNvPr id="29593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ubiquitous </a:t>
            </a:r>
            <a:r>
              <a:rPr lang="ja-JP" altLang="en-US" sz="2200" u="sng">
                <a:ea typeface="ＭＳ Ｐゴシック" charset="-128"/>
              </a:rPr>
              <a:t>“</a:t>
            </a:r>
            <a:r>
              <a:rPr lang="en-US" altLang="ja-JP" sz="2200" u="sng">
                <a:ea typeface="ＭＳ Ｐゴシック" charset="-128"/>
              </a:rPr>
              <a:t>market participant</a:t>
            </a:r>
            <a:r>
              <a:rPr lang="ja-JP" altLang="en-US" sz="2200" u="sng">
                <a:ea typeface="ＭＳ Ｐゴシック" charset="-128"/>
              </a:rPr>
              <a:t>”</a:t>
            </a:r>
            <a:r>
              <a:rPr lang="en-US" altLang="ja-JP" sz="220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sz="2200" u="sng">
                <a:ea typeface="ＭＳ Ｐゴシック" charset="-128"/>
              </a:rPr>
              <a:t>Tilt towards relative value</a:t>
            </a:r>
            <a:r>
              <a:rPr lang="en-US" altLang="en-US" sz="2200">
                <a:ea typeface="ＭＳ Ｐゴシック" charset="-128"/>
              </a:rPr>
              <a:t>: </a:t>
            </a:r>
            <a:r>
              <a:rPr lang="ja-JP" altLang="en-US" sz="2200">
                <a:ea typeface="ＭＳ Ｐゴシック" charset="-128"/>
              </a:rPr>
              <a:t>“</a:t>
            </a:r>
            <a:r>
              <a:rPr lang="en-US" altLang="ja-JP" sz="220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sz="2200">
                <a:ea typeface="ＭＳ Ｐゴシック" charset="-128"/>
              </a:rPr>
              <a:t>”</a:t>
            </a:r>
            <a:r>
              <a:rPr lang="en-US" altLang="ja-JP" sz="2200">
                <a:ea typeface="ＭＳ Ｐゴシック" charset="-128"/>
              </a:rPr>
              <a:t> The hierarchy puts </a:t>
            </a:r>
            <a:r>
              <a:rPr lang="ja-JP" altLang="en-US" sz="2200">
                <a:ea typeface="ＭＳ Ｐゴシック" charset="-128"/>
              </a:rPr>
              <a:t>“</a:t>
            </a:r>
            <a:r>
              <a:rPr lang="en-US" altLang="ja-JP" sz="2200">
                <a:ea typeface="ＭＳ Ｐゴシック" charset="-128"/>
              </a:rPr>
              <a:t>market prices</a:t>
            </a:r>
            <a:r>
              <a:rPr lang="ja-JP" altLang="en-US" sz="2200">
                <a:ea typeface="ＭＳ Ｐゴシック" charset="-128"/>
              </a:rPr>
              <a:t>”</a:t>
            </a:r>
            <a:r>
              <a:rPr lang="en-US" altLang="ja-JP" sz="2200">
                <a:ea typeface="ＭＳ Ｐゴシック" charset="-128"/>
              </a:rPr>
              <a:t>, if available for an asset, at the top with intrinsic value being accepted only if market prices are not accessible.</a:t>
            </a:r>
          </a:p>
          <a:p>
            <a:pPr eaLnBrk="1" hangingPunct="1">
              <a:lnSpc>
                <a:spcPct val="80000"/>
              </a:lnSpc>
            </a:pPr>
            <a:r>
              <a:rPr lang="en-US" altLang="en-US" sz="2200" u="sng">
                <a:ea typeface="ＭＳ Ｐゴシック" charset="-128"/>
              </a:rPr>
              <a:t>Split mission</a:t>
            </a:r>
            <a:r>
              <a:rPr lang="en-US" altLang="en-US" sz="2200">
                <a:ea typeface="ＭＳ Ｐゴシック" charset="-128"/>
              </a:rPr>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2365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113</a:t>
            </a:fld>
            <a:endParaRPr lang="en-US" altLang="en-US" sz="1200">
              <a:solidFill>
                <a:srgbClr val="FFFFFF"/>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You can value a company in pieces, using either relative or intrinsic valuation. Which one you use will depend on who you are and your motives for doing the sum of the parts valuation.</a:t>
            </a:r>
          </a:p>
          <a:p>
            <a:pPr marL="320040" indent="-320040" eaLnBrk="1" fontAlgn="auto" hangingPunct="1">
              <a:spcAft>
                <a:spcPts val="0"/>
              </a:spcAft>
              <a:buFont typeface="Wingdings"/>
              <a:buChar char=""/>
              <a:defRPr/>
            </a:pPr>
            <a:r>
              <a:rPr lang="en-US">
                <a:ea typeface="+mn-ea"/>
                <a:cs typeface="+mn-cs"/>
              </a:rPr>
              <a:t>If 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a:ea typeface="+mn-ea"/>
                <a:cs typeface="+mn-cs"/>
              </a:rPr>
              <a:t>If you are an activist investor that plans to acquire the company or push for change, you should be more focused on relative valuation, since your intent is to get the company to split up and gain the increase in value.</a:t>
            </a:r>
          </a:p>
        </p:txBody>
      </p:sp>
      <p:sp>
        <p:nvSpPr>
          <p:cNvPr id="2385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114</a:t>
            </a:fld>
            <a:endParaRPr lang="en-US" altLang="en-US" sz="1200">
              <a:solidFill>
                <a:srgbClr val="FFFFFF"/>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Let’s try this:</a:t>
            </a:r>
            <a:br>
              <a:rPr lang="en-US" altLang="en-US" dirty="0">
                <a:ea typeface="ＭＳ Ｐゴシック" charset="-128"/>
              </a:rPr>
            </a:br>
            <a:r>
              <a:rPr lang="en-US" altLang="en-US" dirty="0">
                <a:ea typeface="ＭＳ Ｐゴシック" charset="-128"/>
              </a:rPr>
              <a:t>United Technologies: Raw Data - 2009</a:t>
            </a:r>
          </a:p>
        </p:txBody>
      </p:sp>
      <p:sp>
        <p:nvSpPr>
          <p:cNvPr id="24064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115</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name="Document" r:id="rId3" imgW="8382000" imgH="3009900" progId="Word.Document.12">
                  <p:embed/>
                </p:oleObj>
              </mc:Choice>
              <mc:Fallback>
                <p:oleObj name="Document" r:id="rId3" imgW="8382000" imgH="30099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Median Multiples</a:t>
            </a:r>
          </a:p>
        </p:txBody>
      </p:sp>
      <p:sp>
        <p:nvSpPr>
          <p:cNvPr id="24269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116</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extLst>
                    <a:ext uri="{9D8B030D-6E8A-4147-A177-3AD203B41FA5}">
                      <a16:colId xmlns:a16="http://schemas.microsoft.com/office/drawing/2014/main" val="20000"/>
                    </a:ext>
                  </a:extLst>
                </a:gridCol>
                <a:gridCol w="1962150">
                  <a:extLst>
                    <a:ext uri="{9D8B030D-6E8A-4147-A177-3AD203B41FA5}">
                      <a16:colId xmlns:a16="http://schemas.microsoft.com/office/drawing/2014/main" val="20001"/>
                    </a:ext>
                  </a:extLst>
                </a:gridCol>
                <a:gridCol w="755650">
                  <a:extLst>
                    <a:ext uri="{9D8B030D-6E8A-4147-A177-3AD203B41FA5}">
                      <a16:colId xmlns:a16="http://schemas.microsoft.com/office/drawing/2014/main" val="20002"/>
                    </a:ext>
                  </a:extLst>
                </a:gridCol>
                <a:gridCol w="19177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 Plus</a:t>
            </a:r>
            <a:br>
              <a:rPr lang="en-US" dirty="0">
                <a:ea typeface="+mj-ea"/>
                <a:cs typeface="+mj-cs"/>
              </a:rPr>
            </a:br>
            <a:r>
              <a:rPr lang="en-US" dirty="0">
                <a:ea typeface="+mj-ea"/>
                <a:cs typeface="+mj-cs"/>
              </a:rPr>
              <a:t>Scaling variable &amp; Choice of Multiples</a:t>
            </a:r>
          </a:p>
        </p:txBody>
      </p:sp>
      <p:sp>
        <p:nvSpPr>
          <p:cNvPr id="24473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32016B-49BB-C842-8272-EE91BCC887EC}" type="slidenum">
              <a:rPr lang="en-US" altLang="en-US" sz="1200">
                <a:solidFill>
                  <a:srgbClr val="FFFFFF"/>
                </a:solidFill>
              </a:rPr>
              <a:pPr>
                <a:lnSpc>
                  <a:spcPct val="80000"/>
                </a:lnSpc>
              </a:pPr>
              <a:t>117</a:t>
            </a:fld>
            <a:endParaRPr lang="en-US" altLang="en-US" sz="1200">
              <a:solidFill>
                <a:srgbClr val="FFFFFF"/>
              </a:solidFill>
            </a:endParaRPr>
          </a:p>
        </p:txBody>
      </p:sp>
      <p:sp>
        <p:nvSpPr>
          <p:cNvPr id="244740"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244741" name="Object 5"/>
          <p:cNvGraphicFramePr>
            <a:graphicFrameLocks noChangeAspect="1"/>
          </p:cNvGraphicFramePr>
          <p:nvPr>
            <p:extLst>
              <p:ext uri="{D42A27DB-BD31-4B8C-83A1-F6EECF244321}">
                <p14:modId xmlns:p14="http://schemas.microsoft.com/office/powerpoint/2010/main" val="2839871236"/>
              </p:ext>
            </p:extLst>
          </p:nvPr>
        </p:nvGraphicFramePr>
        <p:xfrm>
          <a:off x="685800" y="1622511"/>
          <a:ext cx="8382000" cy="1993900"/>
        </p:xfrm>
        <a:graphic>
          <a:graphicData uri="http://schemas.openxmlformats.org/presentationml/2006/ole">
            <mc:AlternateContent xmlns:mc="http://schemas.openxmlformats.org/markup-compatibility/2006">
              <mc:Choice xmlns:v="urn:schemas-microsoft-com:vml" Requires="v">
                <p:oleObj name="Document" r:id="rId3" imgW="8382000" imgH="1993900" progId="Word.Document.12">
                  <p:embed/>
                </p:oleObj>
              </mc:Choice>
              <mc:Fallback>
                <p:oleObj name="Document" r:id="rId3" imgW="8382000" imgH="1993900" progId="Word.Document.12">
                  <p:embed/>
                  <p:pic>
                    <p:nvPicPr>
                      <p:cNvPr id="0" name="Object 5"/>
                      <p:cNvPicPr>
                        <a:picLocks noChangeAspect="1" noChangeArrowheads="1"/>
                      </p:cNvPicPr>
                      <p:nvPr/>
                    </p:nvPicPr>
                    <p:blipFill>
                      <a:blip r:embed="rId4"/>
                      <a:srcRect/>
                      <a:stretch>
                        <a:fillRect/>
                      </a:stretch>
                    </p:blipFill>
                    <p:spPr bwMode="auto">
                      <a:xfrm>
                        <a:off x="685800" y="1622511"/>
                        <a:ext cx="83820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4742" name="Object 6"/>
          <p:cNvGraphicFramePr>
            <a:graphicFrameLocks noChangeAspect="1"/>
          </p:cNvGraphicFramePr>
          <p:nvPr>
            <p:extLst>
              <p:ext uri="{D42A27DB-BD31-4B8C-83A1-F6EECF244321}">
                <p14:modId xmlns:p14="http://schemas.microsoft.com/office/powerpoint/2010/main" val="457120309"/>
              </p:ext>
            </p:extLst>
          </p:nvPr>
        </p:nvGraphicFramePr>
        <p:xfrm>
          <a:off x="685800" y="3960341"/>
          <a:ext cx="7848600" cy="2085975"/>
        </p:xfrm>
        <a:graphic>
          <a:graphicData uri="http://schemas.openxmlformats.org/presentationml/2006/ole">
            <mc:AlternateContent xmlns:mc="http://schemas.openxmlformats.org/markup-compatibility/2006">
              <mc:Choice xmlns:v="urn:schemas-microsoft-com:vml" Requires="v">
                <p:oleObj name="Document" r:id="rId5" imgW="5638592" imgH="1498545" progId="Word.Document.12">
                  <p:embed/>
                </p:oleObj>
              </mc:Choice>
              <mc:Fallback>
                <p:oleObj name="Document" r:id="rId5" imgW="5638592" imgH="1498545"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3960341"/>
                        <a:ext cx="78486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Sum of the Parts value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DC470-6E29-A64C-9A7D-E4F1959BA375}" type="slidenum">
              <a:rPr lang="en-US" altLang="en-US" sz="1200">
                <a:solidFill>
                  <a:srgbClr val="FFFFFF"/>
                </a:solidFill>
              </a:rPr>
              <a:pPr>
                <a:lnSpc>
                  <a:spcPct val="80000"/>
                </a:lnSpc>
              </a:pPr>
              <a:t>118</a:t>
            </a:fld>
            <a:endParaRPr lang="en-US" altLang="en-US" sz="1200">
              <a:solidFill>
                <a:srgbClr val="FFFFFF"/>
              </a:solidFill>
            </a:endParaRPr>
          </a:p>
        </p:txBody>
      </p:sp>
      <p:graphicFrame>
        <p:nvGraphicFramePr>
          <p:cNvPr id="246788" name="Content Placeholder 6"/>
          <p:cNvGraphicFramePr>
            <a:graphicFrameLocks noGrp="1" noChangeAspect="1"/>
          </p:cNvGraphicFramePr>
          <p:nvPr>
            <p:ph sz="quarter" idx="1"/>
          </p:nvPr>
        </p:nvGraphicFramePr>
        <p:xfrm>
          <a:off x="612775" y="2081213"/>
          <a:ext cx="8153400" cy="3533775"/>
        </p:xfrm>
        <a:graphic>
          <a:graphicData uri="http://schemas.openxmlformats.org/presentationml/2006/ole">
            <mc:AlternateContent xmlns:mc="http://schemas.openxmlformats.org/markup-compatibility/2006">
              <mc:Choice xmlns:v="urn:schemas-microsoft-com:vml" Requires="v">
                <p:oleObj name="Document" r:id="rId3" imgW="8382000" imgH="3632200" progId="Word.Document.12">
                  <p:embed/>
                </p:oleObj>
              </mc:Choice>
              <mc:Fallback>
                <p:oleObj name="Document" r:id="rId3" imgW="8382000" imgH="3632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081213"/>
                        <a:ext cx="81534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parts valuation</a:t>
            </a:r>
            <a:br>
              <a:rPr lang="en-US" dirty="0">
                <a:ea typeface="+mj-ea"/>
                <a:cs typeface="+mj-cs"/>
              </a:rPr>
            </a:br>
            <a:r>
              <a:rPr lang="en-US" dirty="0">
                <a:ea typeface="+mj-ea"/>
                <a:cs typeface="+mj-cs"/>
              </a:rPr>
              <a:t>Cost of capital, by business</a:t>
            </a:r>
          </a:p>
        </p:txBody>
      </p:sp>
      <p:sp>
        <p:nvSpPr>
          <p:cNvPr id="248834"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119</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name="Document" r:id="rId3" imgW="8382000" imgH="2603500" progId="Word.Document.12">
                  <p:embed/>
                </p:oleObj>
              </mc:Choice>
              <mc:Fallback>
                <p:oleObj name="Document" r:id="rId3" imgW="8382000" imgH="26035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Fundamentals, by business</a:t>
            </a:r>
          </a:p>
        </p:txBody>
      </p:sp>
      <p:sp>
        <p:nvSpPr>
          <p:cNvPr id="25088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120</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name="Document" r:id="rId3" imgW="8369300" imgH="2578100" progId="Word.Document.12">
                  <p:embed/>
                </p:oleObj>
              </mc:Choice>
              <mc:Fallback>
                <p:oleObj name="Document" r:id="rId3" imgW="8369300" imgH="2578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Growth Choices</a:t>
            </a:r>
          </a:p>
        </p:txBody>
      </p:sp>
      <p:sp>
        <p:nvSpPr>
          <p:cNvPr id="25293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121</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name="Document" r:id="rId3" imgW="8369300" imgH="2616200" progId="Word.Document.12">
                  <p:embed/>
                </p:oleObj>
              </mc:Choice>
              <mc:Fallback>
                <p:oleObj name="Document" r:id="rId3" imgW="8369300" imgH="2616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 </a:t>
            </a:r>
            <a:br>
              <a:rPr lang="en-US" dirty="0">
                <a:ea typeface="+mj-ea"/>
                <a:cs typeface="+mj-cs"/>
              </a:rPr>
            </a:br>
            <a:r>
              <a:rPr lang="en-US" dirty="0">
                <a:ea typeface="+mj-ea"/>
                <a:cs typeface="+mj-cs"/>
              </a:rPr>
              <a:t>Values of the parts</a:t>
            </a:r>
          </a:p>
        </p:txBody>
      </p:sp>
      <p:sp>
        <p:nvSpPr>
          <p:cNvPr id="25497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122</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name="Document" r:id="rId3" imgW="5638800" imgH="2286000" progId="Word.Document.12">
                  <p:embed/>
                </p:oleObj>
              </mc:Choice>
              <mc:Fallback>
                <p:oleObj name="Document" r:id="rId3" imgW="5638800" imgH="22860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Sum of the Parts</a:t>
            </a:r>
          </a:p>
        </p:txBody>
      </p:sp>
      <p:sp>
        <p:nvSpPr>
          <p:cNvPr id="25702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123</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Value of the parts 					= $80,250</a:t>
            </a:r>
          </a:p>
          <a:p>
            <a:pPr marL="0" indent="0" eaLnBrk="1" hangingPunct="1">
              <a:buFont typeface="Wingdings" charset="2"/>
              <a:buNone/>
            </a:pPr>
            <a:r>
              <a:rPr lang="en-US" altLang="en-US">
                <a:ea typeface="ＭＳ Ｐゴシック" charset="-128"/>
              </a:rPr>
              <a:t>Value of corporate expenses 		</a:t>
            </a:r>
          </a:p>
          <a:p>
            <a:pPr marL="0" indent="0" eaLnBrk="1" hangingPunct="1">
              <a:buFont typeface="Wingdings" charset="2"/>
              <a:buNone/>
            </a:pPr>
            <a:r>
              <a:rPr lang="en-US" altLang="en-US">
                <a:ea typeface="ＭＳ Ｐゴシック" charset="-128"/>
              </a:rPr>
              <a:t>				 			= $  4,587</a:t>
            </a:r>
          </a:p>
          <a:p>
            <a:pPr marL="0" indent="0" eaLnBrk="1" hangingPunct="1">
              <a:buFont typeface="Wingdings" charset="2"/>
              <a:buNone/>
            </a:pPr>
            <a:endParaRPr lang="en-US" altLang="en-US">
              <a:ea typeface="ＭＳ Ｐゴシック" charset="-128"/>
            </a:endParaRPr>
          </a:p>
          <a:p>
            <a:pPr marL="0" indent="0" eaLnBrk="1" hangingPunct="1">
              <a:buFont typeface="Wingdings" charset="2"/>
              <a:buNone/>
            </a:pPr>
            <a:r>
              <a:rPr lang="en-US" altLang="en-US">
                <a:ea typeface="ＭＳ Ｐゴシック" charset="-128"/>
              </a:rPr>
              <a:t>Value of operating assets (sum of parts DCF) = $75,663</a:t>
            </a:r>
          </a:p>
          <a:p>
            <a:pPr marL="0" indent="0" eaLnBrk="1" hangingPunct="1">
              <a:buFont typeface="Wingdings" charset="2"/>
              <a:buNone/>
            </a:pPr>
            <a:r>
              <a:rPr lang="en-US" altLang="en-US">
                <a:ea typeface="ＭＳ Ｐゴシック" charset="-128"/>
              </a:rPr>
              <a:t>Value of operating assets (sum of parts RV)	= $74,230</a:t>
            </a:r>
          </a:p>
          <a:p>
            <a:pPr marL="0" indent="0" eaLnBrk="1" hangingPunct="1">
              <a:buFont typeface="Wingdings" charset="2"/>
              <a:buNone/>
            </a:pPr>
            <a:r>
              <a:rPr lang="en-US" altLang="en-US">
                <a:ea typeface="ＭＳ Ｐゴシック" charset="-128"/>
              </a:rPr>
              <a:t>Value of operating assets (company DCF)	= $71,410</a:t>
            </a:r>
          </a:p>
          <a:p>
            <a:pPr marL="0" indent="0" eaLnBrk="1" hangingPunct="1">
              <a:buFont typeface="Wingdings" charset="2"/>
              <a:buNone/>
            </a:pPr>
            <a:r>
              <a:rPr lang="en-US" altLang="en-US">
                <a:ea typeface="ＭＳ Ｐゴシック" charset="-128"/>
              </a:rPr>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name="Equation" r:id="rId3" imgW="3924300" imgH="711200" progId="Equation.3">
                  <p:embed/>
                </p:oleObj>
              </mc:Choice>
              <mc:Fallback>
                <p:oleObj name="Equation" r:id="rId3" imgW="3924300" imgH="7112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name="Equation" r:id="rId5" imgW="2006600" imgH="660400" progId="Equation.3">
                  <p:embed/>
                </p:oleObj>
              </mc:Choice>
              <mc:Fallback>
                <p:oleObj name="Equation" r:id="rId5" imgW="2006600" imgH="6604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F057-F9D1-364F-865B-07625A6BBA93}"/>
              </a:ext>
            </a:extLst>
          </p:cNvPr>
          <p:cNvSpPr>
            <a:spLocks noGrp="1"/>
          </p:cNvSpPr>
          <p:nvPr>
            <p:ph type="title"/>
          </p:nvPr>
        </p:nvSpPr>
        <p:spPr/>
        <p:txBody>
          <a:bodyPr/>
          <a:lstStyle/>
          <a:p>
            <a:r>
              <a:rPr lang="en-US" dirty="0"/>
              <a:t>GE in 2018: The Parts</a:t>
            </a:r>
          </a:p>
        </p:txBody>
      </p:sp>
      <p:sp>
        <p:nvSpPr>
          <p:cNvPr id="4" name="Footer Placeholder 3">
            <a:extLst>
              <a:ext uri="{FF2B5EF4-FFF2-40B4-BE49-F238E27FC236}">
                <a16:creationId xmlns:a16="http://schemas.microsoft.com/office/drawing/2014/main" id="{6545C5BC-5581-6442-8938-C25D7203634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70F9D10-867E-7747-B9E2-9654E23FE564}"/>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124</a:t>
            </a:fld>
            <a:endParaRPr lang="en-US" altLang="en-US"/>
          </a:p>
        </p:txBody>
      </p:sp>
      <p:pic>
        <p:nvPicPr>
          <p:cNvPr id="9" name="Content Placeholder 6">
            <a:extLst>
              <a:ext uri="{FF2B5EF4-FFF2-40B4-BE49-F238E27FC236}">
                <a16:creationId xmlns:a16="http://schemas.microsoft.com/office/drawing/2014/main" id="{E408212E-EBD6-E243-B16E-6768645A16F1}"/>
              </a:ext>
            </a:extLst>
          </p:cNvPr>
          <p:cNvPicPr>
            <a:picLocks noGrp="1" noChangeAspect="1"/>
          </p:cNvPicPr>
          <p:nvPr>
            <p:ph sz="quarter" idx="1"/>
          </p:nvPr>
        </p:nvPicPr>
        <p:blipFill>
          <a:blip r:embed="rId3"/>
          <a:stretch>
            <a:fillRect/>
          </a:stretch>
        </p:blipFill>
        <p:spPr>
          <a:xfrm>
            <a:off x="993648" y="2155824"/>
            <a:ext cx="7391400" cy="3482975"/>
          </a:xfrm>
          <a:prstGeom prst="rect">
            <a:avLst/>
          </a:prstGeom>
        </p:spPr>
      </p:pic>
    </p:spTree>
    <p:extLst>
      <p:ext uri="{BB962C8B-B14F-4D97-AF65-F5344CB8AC3E}">
        <p14:creationId xmlns:p14="http://schemas.microsoft.com/office/powerpoint/2010/main" val="7684749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146B-9A48-1A40-9D93-826641F11148}"/>
              </a:ext>
            </a:extLst>
          </p:cNvPr>
          <p:cNvSpPr>
            <a:spLocks noGrp="1"/>
          </p:cNvSpPr>
          <p:nvPr>
            <p:ph type="title"/>
          </p:nvPr>
        </p:nvSpPr>
        <p:spPr/>
        <p:txBody>
          <a:bodyPr/>
          <a:lstStyle/>
          <a:p>
            <a:r>
              <a:rPr lang="en-US" dirty="0"/>
              <a:t>GE: Value of the Parts</a:t>
            </a:r>
          </a:p>
        </p:txBody>
      </p:sp>
      <p:pic>
        <p:nvPicPr>
          <p:cNvPr id="6" name="Content Placeholder 5">
            <a:extLst>
              <a:ext uri="{FF2B5EF4-FFF2-40B4-BE49-F238E27FC236}">
                <a16:creationId xmlns:a16="http://schemas.microsoft.com/office/drawing/2014/main" id="{374E3BE7-C3EC-8A46-AD0A-F9EA502333A0}"/>
              </a:ext>
            </a:extLst>
          </p:cNvPr>
          <p:cNvPicPr>
            <a:picLocks noGrp="1" noChangeAspect="1"/>
          </p:cNvPicPr>
          <p:nvPr>
            <p:ph sz="quarter" idx="1"/>
          </p:nvPr>
        </p:nvPicPr>
        <p:blipFill>
          <a:blip r:embed="rId3"/>
          <a:stretch>
            <a:fillRect/>
          </a:stretch>
        </p:blipFill>
        <p:spPr>
          <a:xfrm>
            <a:off x="412219" y="1676400"/>
            <a:ext cx="8356600" cy="4419600"/>
          </a:xfrm>
          <a:prstGeom prst="rect">
            <a:avLst/>
          </a:prstGeom>
        </p:spPr>
      </p:pic>
      <p:sp>
        <p:nvSpPr>
          <p:cNvPr id="4" name="Footer Placeholder 3">
            <a:extLst>
              <a:ext uri="{FF2B5EF4-FFF2-40B4-BE49-F238E27FC236}">
                <a16:creationId xmlns:a16="http://schemas.microsoft.com/office/drawing/2014/main" id="{309A917E-4324-F441-AD60-2C814CC8AB3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3ADFF954-53EA-CB42-A658-FB75D380B05D}"/>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125</a:t>
            </a:fld>
            <a:endParaRPr lang="en-US" altLang="en-US"/>
          </a:p>
        </p:txBody>
      </p:sp>
    </p:spTree>
    <p:extLst>
      <p:ext uri="{BB962C8B-B14F-4D97-AF65-F5344CB8AC3E}">
        <p14:creationId xmlns:p14="http://schemas.microsoft.com/office/powerpoint/2010/main" val="42030710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7CC2-31E3-AA4A-B2B8-A2D94465B1BD}"/>
              </a:ext>
            </a:extLst>
          </p:cNvPr>
          <p:cNvSpPr>
            <a:spLocks noGrp="1"/>
          </p:cNvSpPr>
          <p:nvPr>
            <p:ph type="title"/>
          </p:nvPr>
        </p:nvSpPr>
        <p:spPr/>
        <p:txBody>
          <a:bodyPr/>
          <a:lstStyle/>
          <a:p>
            <a:r>
              <a:rPr lang="en-US" dirty="0"/>
              <a:t>GE: Pricing the Parts</a:t>
            </a:r>
          </a:p>
        </p:txBody>
      </p:sp>
      <p:pic>
        <p:nvPicPr>
          <p:cNvPr id="6" name="Content Placeholder 5">
            <a:extLst>
              <a:ext uri="{FF2B5EF4-FFF2-40B4-BE49-F238E27FC236}">
                <a16:creationId xmlns:a16="http://schemas.microsoft.com/office/drawing/2014/main" id="{A6D9A81E-FD2E-DA4C-AA30-026F0359BD88}"/>
              </a:ext>
            </a:extLst>
          </p:cNvPr>
          <p:cNvPicPr>
            <a:picLocks noGrp="1" noChangeAspect="1"/>
          </p:cNvPicPr>
          <p:nvPr>
            <p:ph sz="quarter" idx="1"/>
          </p:nvPr>
        </p:nvPicPr>
        <p:blipFill>
          <a:blip r:embed="rId2"/>
          <a:stretch>
            <a:fillRect/>
          </a:stretch>
        </p:blipFill>
        <p:spPr>
          <a:xfrm>
            <a:off x="1143000" y="1677227"/>
            <a:ext cx="7623048" cy="4666230"/>
          </a:xfrm>
          <a:prstGeom prst="rect">
            <a:avLst/>
          </a:prstGeom>
        </p:spPr>
      </p:pic>
      <p:sp>
        <p:nvSpPr>
          <p:cNvPr id="4" name="Footer Placeholder 3">
            <a:extLst>
              <a:ext uri="{FF2B5EF4-FFF2-40B4-BE49-F238E27FC236}">
                <a16:creationId xmlns:a16="http://schemas.microsoft.com/office/drawing/2014/main" id="{FCABC04D-CEE8-6D46-A945-0C69570888F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E056472-F3DF-AC4B-BA9F-5130CBE5DD18}"/>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126</a:t>
            </a:fld>
            <a:endParaRPr lang="en-US" altLang="en-US"/>
          </a:p>
        </p:txBody>
      </p:sp>
    </p:spTree>
    <p:extLst>
      <p:ext uri="{BB962C8B-B14F-4D97-AF65-F5344CB8AC3E}">
        <p14:creationId xmlns:p14="http://schemas.microsoft.com/office/powerpoint/2010/main" val="38488212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Private Company Valuation</a:t>
            </a:r>
          </a:p>
        </p:txBody>
      </p:sp>
      <p:sp>
        <p:nvSpPr>
          <p:cNvPr id="25907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5907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2000">
              <a:solidFill>
                <a:srgbClr val="FFFFFF"/>
              </a:solidFill>
            </a:endParaRPr>
          </a:p>
        </p:txBody>
      </p:sp>
      <p:sp>
        <p:nvSpPr>
          <p:cNvPr id="2590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590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8CFAAD-977B-9940-988E-A974911245D7}" type="slidenum">
              <a:rPr lang="en-US" altLang="en-US" sz="1400">
                <a:solidFill>
                  <a:schemeClr val="tx2"/>
                </a:solidFill>
              </a:rPr>
              <a:pPr/>
              <a:t>127</a:t>
            </a:fld>
            <a:endParaRPr lang="en-US" altLang="en-US" sz="1400">
              <a:solidFill>
                <a:schemeClr val="tx2"/>
              </a:solidFill>
            </a:endParaRP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Process of Valuing Private Companies</a:t>
            </a:r>
          </a:p>
        </p:txBody>
      </p:sp>
      <p:sp>
        <p:nvSpPr>
          <p:cNvPr id="200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The process of valuing private companies is not different from the process of valuing public companies. You estimate cash flows, attach a discount rate based upon the riskiness of the cash flows and compute a present value. As with public companies, you can either value</a:t>
            </a:r>
          </a:p>
          <a:p>
            <a:pPr lvl="1" eaLnBrk="1" hangingPunct="1">
              <a:lnSpc>
                <a:spcPct val="80000"/>
              </a:lnSpc>
            </a:pPr>
            <a:r>
              <a:rPr lang="en-US" altLang="en-US" sz="2000" dirty="0">
                <a:ea typeface="ＭＳ Ｐゴシック" charset="-128"/>
              </a:rPr>
              <a:t>The entire business, by discounting cash flows to the firm at the cost of capital.</a:t>
            </a:r>
          </a:p>
          <a:p>
            <a:pPr lvl="1" eaLnBrk="1" hangingPunct="1">
              <a:lnSpc>
                <a:spcPct val="80000"/>
              </a:lnSpc>
            </a:pPr>
            <a:r>
              <a:rPr lang="en-US" altLang="en-US" sz="2000" dirty="0">
                <a:ea typeface="ＭＳ Ｐゴシック" charset="-128"/>
              </a:rPr>
              <a:t>The equity in the business, by discounting cashflows to equity at the cost of equity.</a:t>
            </a:r>
          </a:p>
          <a:p>
            <a:pPr eaLnBrk="1" hangingPunct="1">
              <a:lnSpc>
                <a:spcPct val="80000"/>
              </a:lnSpc>
            </a:pPr>
            <a:r>
              <a:rPr lang="en-US" altLang="en-US" sz="2400" dirty="0">
                <a:ea typeface="ＭＳ Ｐゴシック" charset="-128"/>
              </a:rPr>
              <a:t>When valuing private companies, you face two standard problems:</a:t>
            </a:r>
          </a:p>
          <a:p>
            <a:pPr lvl="1" eaLnBrk="1" hangingPunct="1">
              <a:lnSpc>
                <a:spcPct val="80000"/>
              </a:lnSpc>
            </a:pPr>
            <a:r>
              <a:rPr lang="en-US" altLang="en-US" sz="2000" dirty="0">
                <a:ea typeface="ＭＳ Ｐゴシック" charset="-128"/>
              </a:rPr>
              <a:t>There is no market value for either debt or equity</a:t>
            </a:r>
          </a:p>
          <a:p>
            <a:pPr lvl="1" eaLnBrk="1" hangingPunct="1">
              <a:lnSpc>
                <a:spcPct val="80000"/>
              </a:lnSpc>
            </a:pPr>
            <a:r>
              <a:rPr lang="en-US" altLang="en-US" sz="2000" dirty="0">
                <a:ea typeface="ＭＳ Ｐゴシック" charset="-128"/>
              </a:rPr>
              <a:t>The financial statements for private firms are likely to go back fewer years, have less detail and have more holes in them.</a:t>
            </a:r>
          </a:p>
        </p:txBody>
      </p:sp>
      <p:sp>
        <p:nvSpPr>
          <p:cNvPr id="261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8914CA-B793-354F-BCA7-18B6056A9BBF}"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No Market Value?</a:t>
            </a:r>
          </a:p>
        </p:txBody>
      </p:sp>
      <p:sp>
        <p:nvSpPr>
          <p:cNvPr id="20275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a:ea typeface="+mn-ea"/>
                <a:cs typeface="+mn-cs"/>
              </a:rPr>
              <a:t>Market values as inputs</a:t>
            </a:r>
            <a:r>
              <a:rPr lang="en-US" dirty="0">
                <a:ea typeface="+mn-ea"/>
                <a:cs typeface="+mn-cs"/>
              </a:rPr>
              <a:t>: Since neither the debt nor equity of a private business is traded, any inputs that require them cannot be estimated.</a:t>
            </a:r>
          </a:p>
          <a:p>
            <a:pPr marL="822960" lvl="1" indent="-457200" eaLnBrk="1" fontAlgn="auto" hangingPunct="1">
              <a:spcAft>
                <a:spcPts val="0"/>
              </a:spcAft>
              <a:buFont typeface="+mj-lt"/>
              <a:buAutoNum type="arabicPeriod"/>
              <a:defRPr/>
            </a:pPr>
            <a:r>
              <a:rPr lang="en-US" dirty="0">
                <a:ea typeface="+mn-ea"/>
              </a:rPr>
              <a:t>Debt ratios for going from unlevered to levered betas and for computing cost of capital.</a:t>
            </a:r>
          </a:p>
          <a:p>
            <a:pPr marL="822960" lvl="1" indent="-457200" eaLnBrk="1" fontAlgn="auto" hangingPunct="1">
              <a:spcAft>
                <a:spcPts val="0"/>
              </a:spcAft>
              <a:buFont typeface="+mj-lt"/>
              <a:buAutoNum type="arabicPeriod"/>
              <a:defRPr/>
            </a:pPr>
            <a:r>
              <a:rPr lang="en-US" dirty="0">
                <a:ea typeface="+mn-ea"/>
              </a:rPr>
              <a:t>Market prices to compute the value of options and warrants granted to employees.</a:t>
            </a:r>
          </a:p>
          <a:p>
            <a:pPr marL="320040" indent="-320040" eaLnBrk="1" fontAlgn="auto" hangingPunct="1">
              <a:spcAft>
                <a:spcPts val="0"/>
              </a:spcAft>
              <a:buFont typeface="Wingdings"/>
              <a:buChar char=""/>
              <a:defRPr/>
            </a:pPr>
            <a:r>
              <a:rPr lang="en-US" u="sng" dirty="0">
                <a:ea typeface="+mn-ea"/>
                <a:cs typeface="+mn-cs"/>
              </a:rPr>
              <a:t>Market value as output</a:t>
            </a:r>
            <a:r>
              <a:rPr lang="en-US" dirty="0">
                <a:ea typeface="+mn-ea"/>
                <a:cs typeface="+mn-cs"/>
              </a:rPr>
              <a:t>: When valuing publicly traded firms, the market value operates as a measure of reasonableness. In private company valuation, the value stands alone.</a:t>
            </a:r>
          </a:p>
          <a:p>
            <a:pPr marL="320040" indent="-320040" eaLnBrk="1" fontAlgn="auto" hangingPunct="1">
              <a:spcAft>
                <a:spcPts val="0"/>
              </a:spcAft>
              <a:buFont typeface="Wingdings"/>
              <a:buChar char=""/>
              <a:defRPr/>
            </a:pPr>
            <a:r>
              <a:rPr lang="en-US" u="sng" dirty="0">
                <a:ea typeface="+mn-ea"/>
                <a:cs typeface="+mn-cs"/>
              </a:rPr>
              <a:t>Market price based risk measures</a:t>
            </a:r>
            <a:r>
              <a:rPr lang="en-US" dirty="0">
                <a:ea typeface="+mn-ea"/>
                <a:cs typeface="+mn-cs"/>
              </a:rPr>
              <a:t>, such as beta and bond ratings, will not be available for private businesses. </a:t>
            </a:r>
          </a:p>
        </p:txBody>
      </p:sp>
      <p:sp>
        <p:nvSpPr>
          <p:cNvPr id="263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067BD7-75A3-A04A-BD23-2D163648A541}" type="slidenum">
              <a:rPr lang="en-US" altLang="en-US" sz="1200">
                <a:solidFill>
                  <a:srgbClr val="FFFFFF"/>
                </a:solidFill>
              </a:rPr>
              <a:pPr>
                <a:lnSpc>
                  <a:spcPct val="80000"/>
                </a:lnSpc>
              </a:pPr>
              <a:t>129</a:t>
            </a:fld>
            <a:endParaRPr lang="en-US" altLang="en-US" sz="1200">
              <a:solidFill>
                <a:srgbClr val="FFFFFF"/>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Cash Flow Estimation Issues</a:t>
            </a:r>
          </a:p>
        </p:txBody>
      </p:sp>
      <p:sp>
        <p:nvSpPr>
          <p:cNvPr id="2048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Shorter history</a:t>
            </a:r>
            <a:r>
              <a:rPr lang="en-US" altLang="en-US" sz="2400">
                <a:ea typeface="ＭＳ Ｐゴシック" charset="-128"/>
              </a:rPr>
              <a:t>: Private firms often have been around for much shorter time periods than most publicly traded firms. There is therefore less historical information available on them.</a:t>
            </a:r>
          </a:p>
          <a:p>
            <a:pPr eaLnBrk="1" hangingPunct="1">
              <a:lnSpc>
                <a:spcPct val="80000"/>
              </a:lnSpc>
            </a:pPr>
            <a:r>
              <a:rPr lang="en-US" altLang="en-US" sz="2400" u="sng">
                <a:ea typeface="ＭＳ Ｐゴシック" charset="-128"/>
              </a:rPr>
              <a:t>Different Accounting Standards</a:t>
            </a:r>
            <a:r>
              <a:rPr lang="en-US" altLang="en-US" sz="2400">
                <a:ea typeface="ＭＳ Ｐゴシック" charset="-128"/>
              </a:rPr>
              <a:t>: The accounting statements for private firms are often based upon different accounting standards than public firms, which operate under much tighter constraints on what to report and when to report.</a:t>
            </a:r>
          </a:p>
          <a:p>
            <a:pPr eaLnBrk="1" hangingPunct="1">
              <a:lnSpc>
                <a:spcPct val="80000"/>
              </a:lnSpc>
            </a:pPr>
            <a:r>
              <a:rPr lang="en-US" altLang="en-US" sz="2400" u="sng">
                <a:ea typeface="ＭＳ Ｐゴシック" charset="-128"/>
              </a:rPr>
              <a:t>Intermingling of personal and business expenses</a:t>
            </a:r>
            <a:r>
              <a:rPr lang="en-US" altLang="en-US" sz="2400">
                <a:ea typeface="ＭＳ Ｐゴシック" charset="-128"/>
              </a:rPr>
              <a:t>: In the case of private firms, some personal expenses may be reported as business expenses.</a:t>
            </a:r>
          </a:p>
          <a:p>
            <a:pPr eaLnBrk="1" hangingPunct="1">
              <a:lnSpc>
                <a:spcPct val="80000"/>
              </a:lnSpc>
            </a:pPr>
            <a:r>
              <a:rPr lang="en-US" altLang="en-US" sz="2400" u="sng">
                <a:ea typeface="ＭＳ Ｐゴシック" charset="-128"/>
              </a:rPr>
              <a:t>Separating </a:t>
            </a:r>
            <a:r>
              <a:rPr lang="ja-JP" altLang="en-US" sz="2400" u="sng">
                <a:ea typeface="ＭＳ Ｐゴシック" charset="-128"/>
              </a:rPr>
              <a:t>“</a:t>
            </a:r>
            <a:r>
              <a:rPr lang="en-US" altLang="ja-JP" sz="2400" u="sng">
                <a:ea typeface="ＭＳ Ｐゴシック" charset="-128"/>
              </a:rPr>
              <a:t>Salaries</a:t>
            </a:r>
            <a:r>
              <a:rPr lang="ja-JP" altLang="en-US" sz="2400" u="sng">
                <a:ea typeface="ＭＳ Ｐゴシック" charset="-128"/>
              </a:rPr>
              <a:t>”</a:t>
            </a:r>
            <a:r>
              <a:rPr lang="en-US" altLang="ja-JP" sz="2400" u="sng">
                <a:ea typeface="ＭＳ Ｐゴシック" charset="-128"/>
              </a:rPr>
              <a:t> from </a:t>
            </a:r>
            <a:r>
              <a:rPr lang="ja-JP" altLang="en-US" sz="2400" u="sng">
                <a:ea typeface="ＭＳ Ｐゴシック" charset="-128"/>
              </a:rPr>
              <a:t>“</a:t>
            </a:r>
            <a:r>
              <a:rPr lang="en-US" altLang="ja-JP" sz="2400" u="sng">
                <a:ea typeface="ＭＳ Ｐゴシック" charset="-128"/>
              </a:rPr>
              <a:t>Dividends</a:t>
            </a:r>
            <a:r>
              <a:rPr lang="ja-JP" altLang="en-US" sz="2400" u="sng">
                <a:ea typeface="ＭＳ Ｐゴシック" charset="-128"/>
              </a:rPr>
              <a:t>”</a:t>
            </a:r>
            <a:r>
              <a:rPr lang="en-US" altLang="ja-JP" sz="2400">
                <a:ea typeface="ＭＳ Ｐゴシック" charset="-128"/>
              </a:rPr>
              <a:t>: It is difficult to tell where salaries end and dividends begin in a private firm, since they both end up with the owner.</a:t>
            </a:r>
          </a:p>
          <a:p>
            <a:pPr eaLnBrk="1" hangingPunct="1">
              <a:lnSpc>
                <a:spcPct val="80000"/>
              </a:lnSpc>
            </a:pPr>
            <a:endParaRPr lang="en-US" altLang="en-US" sz="2400">
              <a:ea typeface="ＭＳ Ｐゴシック" charset="-128"/>
            </a:endParaRPr>
          </a:p>
        </p:txBody>
      </p:sp>
      <p:sp>
        <p:nvSpPr>
          <p:cNvPr id="265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C3E170-7329-3C47-86F1-5269E80D4268}" type="slidenum">
              <a:rPr lang="en-US" altLang="en-US" sz="1200">
                <a:solidFill>
                  <a:srgbClr val="FFFFFF"/>
                </a:solidFill>
              </a:rPr>
              <a:pPr>
                <a:lnSpc>
                  <a:spcPct val="80000"/>
                </a:lnSpc>
              </a:pPr>
              <a:t>130</a:t>
            </a:fld>
            <a:endParaRPr lang="en-US" altLang="en-US" sz="1200">
              <a:solidFill>
                <a:srgbClr val="FFFFFF"/>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Private Company Valuation: Motive matters..</a:t>
            </a: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You can value a private company for </a:t>
            </a:r>
          </a:p>
          <a:p>
            <a:pPr lvl="1" eaLnBrk="1" hangingPunct="1">
              <a:lnSpc>
                <a:spcPct val="80000"/>
              </a:lnSpc>
            </a:pPr>
            <a:r>
              <a:rPr lang="ja-JP" altLang="en-US" sz="2000">
                <a:ea typeface="ＭＳ Ｐゴシック" charset="-128"/>
              </a:rPr>
              <a:t>‘</a:t>
            </a:r>
            <a:r>
              <a:rPr lang="en-US" altLang="ja-JP" sz="2000">
                <a:ea typeface="ＭＳ Ｐゴシック" charset="-128"/>
              </a:rPr>
              <a:t>Show</a:t>
            </a:r>
            <a:r>
              <a:rPr lang="ja-JP" altLang="en-US" sz="2000">
                <a:ea typeface="ＭＳ Ｐゴシック" charset="-128"/>
              </a:rPr>
              <a:t>’</a:t>
            </a:r>
            <a:r>
              <a:rPr lang="en-US" altLang="ja-JP" sz="2000">
                <a:ea typeface="ＭＳ Ｐゴシック" charset="-128"/>
              </a:rPr>
              <a:t> valuations</a:t>
            </a:r>
          </a:p>
          <a:p>
            <a:pPr lvl="2" eaLnBrk="1" hangingPunct="1">
              <a:lnSpc>
                <a:spcPct val="80000"/>
              </a:lnSpc>
            </a:pPr>
            <a:r>
              <a:rPr lang="en-US" altLang="en-US" sz="2000">
                <a:ea typeface="ＭＳ Ｐゴシック" charset="-128"/>
              </a:rPr>
              <a:t>Curiosity: How much is my business really worth?</a:t>
            </a:r>
          </a:p>
          <a:p>
            <a:pPr lvl="2" eaLnBrk="1" hangingPunct="1">
              <a:lnSpc>
                <a:spcPct val="80000"/>
              </a:lnSpc>
            </a:pPr>
            <a:r>
              <a:rPr lang="en-US" altLang="en-US" sz="2000">
                <a:ea typeface="ＭＳ Ｐゴシック" charset="-128"/>
              </a:rPr>
              <a:t>Legal purposes: Estate tax and divorce court</a:t>
            </a:r>
          </a:p>
          <a:p>
            <a:pPr lvl="1" eaLnBrk="1" hangingPunct="1">
              <a:lnSpc>
                <a:spcPct val="80000"/>
              </a:lnSpc>
            </a:pPr>
            <a:r>
              <a:rPr lang="en-US" altLang="en-US" sz="2000">
                <a:ea typeface="ＭＳ Ｐゴシック" charset="-128"/>
              </a:rPr>
              <a:t>Transaction valuations</a:t>
            </a:r>
          </a:p>
          <a:p>
            <a:pPr lvl="2" eaLnBrk="1" hangingPunct="1">
              <a:lnSpc>
                <a:spcPct val="80000"/>
              </a:lnSpc>
            </a:pPr>
            <a:r>
              <a:rPr lang="en-US" altLang="en-US" sz="2000">
                <a:ea typeface="ＭＳ Ｐゴシック" charset="-128"/>
              </a:rPr>
              <a:t>Sale or prospective sale to another individual or private entity. </a:t>
            </a:r>
          </a:p>
          <a:p>
            <a:pPr lvl="2" eaLnBrk="1" hangingPunct="1">
              <a:lnSpc>
                <a:spcPct val="80000"/>
              </a:lnSpc>
            </a:pPr>
            <a:r>
              <a:rPr lang="en-US" altLang="en-US" sz="2000">
                <a:ea typeface="ＭＳ Ｐゴシック" charset="-128"/>
              </a:rPr>
              <a:t>Sale of one partner</a:t>
            </a:r>
            <a:r>
              <a:rPr lang="ja-JP" altLang="en-US" sz="2000">
                <a:ea typeface="ＭＳ Ｐゴシック" charset="-128"/>
              </a:rPr>
              <a:t>’</a:t>
            </a:r>
            <a:r>
              <a:rPr lang="en-US" altLang="ja-JP" sz="2000">
                <a:ea typeface="ＭＳ Ｐゴシック" charset="-128"/>
              </a:rPr>
              <a:t>s interest to another</a:t>
            </a:r>
          </a:p>
          <a:p>
            <a:pPr lvl="2" eaLnBrk="1" hangingPunct="1">
              <a:lnSpc>
                <a:spcPct val="80000"/>
              </a:lnSpc>
            </a:pPr>
            <a:r>
              <a:rPr lang="en-US" altLang="en-US" sz="2000">
                <a:ea typeface="ＭＳ Ｐゴシック" charset="-128"/>
              </a:rPr>
              <a:t>Sale to a publicly traded firm</a:t>
            </a:r>
          </a:p>
          <a:p>
            <a:pPr lvl="1" eaLnBrk="1" hangingPunct="1">
              <a:lnSpc>
                <a:spcPct val="80000"/>
              </a:lnSpc>
            </a:pPr>
            <a:r>
              <a:rPr lang="en-US" altLang="en-US" sz="2000">
                <a:ea typeface="ＭＳ Ｐゴシック" charset="-128"/>
              </a:rPr>
              <a:t>As prelude to setting the offering price in an initial public offering</a:t>
            </a:r>
          </a:p>
          <a:p>
            <a:pPr eaLnBrk="1" hangingPunct="1">
              <a:lnSpc>
                <a:spcPct val="80000"/>
              </a:lnSpc>
            </a:pPr>
            <a:r>
              <a:rPr lang="en-US" altLang="en-US" sz="2400">
                <a:ea typeface="ＭＳ Ｐゴシック" charset="-128"/>
              </a:rPr>
              <a:t>You can value a division or divisions of a publicly traded firm</a:t>
            </a:r>
          </a:p>
          <a:p>
            <a:pPr lvl="1" eaLnBrk="1" hangingPunct="1">
              <a:lnSpc>
                <a:spcPct val="80000"/>
              </a:lnSpc>
            </a:pPr>
            <a:r>
              <a:rPr lang="en-US" altLang="en-US" sz="2000">
                <a:ea typeface="ＭＳ Ｐゴシック" charset="-128"/>
              </a:rPr>
              <a:t>As prelude to a spin off</a:t>
            </a:r>
          </a:p>
          <a:p>
            <a:pPr lvl="1" eaLnBrk="1" hangingPunct="1">
              <a:lnSpc>
                <a:spcPct val="80000"/>
              </a:lnSpc>
            </a:pPr>
            <a:r>
              <a:rPr lang="en-US" altLang="en-US" sz="2000">
                <a:ea typeface="ＭＳ Ｐゴシック" charset="-128"/>
              </a:rPr>
              <a:t>For sale to another entity </a:t>
            </a:r>
          </a:p>
          <a:p>
            <a:pPr lvl="1" eaLnBrk="1" hangingPunct="1">
              <a:lnSpc>
                <a:spcPct val="80000"/>
              </a:lnSpc>
            </a:pPr>
            <a:r>
              <a:rPr lang="en-US" altLang="en-US" sz="200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Private company valuations: Four broad scenarios</a:t>
            </a: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514350" indent="-514350" eaLnBrk="1" fontAlgn="auto" hangingPunct="1">
              <a:spcAft>
                <a:spcPts val="0"/>
              </a:spcAft>
              <a:buFont typeface="+mj-lt"/>
              <a:buAutoNum type="arabicPeriod"/>
              <a:defRPr/>
            </a:pPr>
            <a:r>
              <a:rPr lang="en-US" u="sng" dirty="0">
                <a:ea typeface="+mn-ea"/>
                <a:cs typeface="+mn-cs"/>
              </a:rPr>
              <a:t>Private to private transactions</a:t>
            </a:r>
            <a:r>
              <a:rPr lang="en-US" dirty="0">
                <a:ea typeface="+mn-ea"/>
                <a:cs typeface="+mn-cs"/>
              </a:rPr>
              <a:t>: You can value a private business for sale by one individual to another.</a:t>
            </a:r>
          </a:p>
          <a:p>
            <a:pPr marL="514350" indent="-514350" eaLnBrk="1" fontAlgn="auto" hangingPunct="1">
              <a:spcAft>
                <a:spcPts val="0"/>
              </a:spcAft>
              <a:buFont typeface="+mj-lt"/>
              <a:buAutoNum type="arabicPeriod"/>
              <a:defRPr/>
            </a:pPr>
            <a:r>
              <a:rPr lang="en-US" u="sng" dirty="0">
                <a:ea typeface="+mn-ea"/>
                <a:cs typeface="+mn-cs"/>
              </a:rPr>
              <a:t>Private to public transactions</a:t>
            </a:r>
            <a:r>
              <a:rPr lang="en-US" dirty="0">
                <a:ea typeface="+mn-ea"/>
                <a:cs typeface="+mn-cs"/>
              </a:rPr>
              <a:t>: You can value a private firm for sale to a publicly traded firm. </a:t>
            </a:r>
          </a:p>
          <a:p>
            <a:pPr marL="514350" indent="-514350" eaLnBrk="1" fontAlgn="auto" hangingPunct="1">
              <a:spcAft>
                <a:spcPts val="0"/>
              </a:spcAft>
              <a:buFont typeface="+mj-lt"/>
              <a:buAutoNum type="arabicPeriod"/>
              <a:defRPr/>
            </a:pPr>
            <a:r>
              <a:rPr lang="en-US" u="sng" dirty="0">
                <a:ea typeface="+mn-ea"/>
                <a:cs typeface="+mn-cs"/>
              </a:rPr>
              <a:t>Private to IPO</a:t>
            </a:r>
            <a:r>
              <a:rPr lang="en-US" dirty="0">
                <a:ea typeface="+mn-ea"/>
                <a:cs typeface="+mn-cs"/>
              </a:rPr>
              <a:t>: You can value a private firm for an initial public offering.  </a:t>
            </a:r>
          </a:p>
          <a:p>
            <a:pPr marL="514350" indent="-514350" eaLnBrk="1" fontAlgn="auto" hangingPunct="1">
              <a:spcAft>
                <a:spcPts val="0"/>
              </a:spcAft>
              <a:buFont typeface="+mj-lt"/>
              <a:buAutoNum type="arabicPeriod"/>
              <a:defRPr/>
            </a:pPr>
            <a:r>
              <a:rPr lang="en-US" u="sng" dirty="0">
                <a:ea typeface="+mn-ea"/>
                <a:cs typeface="+mn-cs"/>
              </a:rPr>
              <a:t>Private to VC to Public</a:t>
            </a:r>
            <a:r>
              <a:rPr lang="en-US" dirty="0">
                <a:ea typeface="+mn-ea"/>
                <a:cs typeface="+mn-cs"/>
              </a:rPr>
              <a:t>: You can value a private firm that is expected to raise venture capital along the way on its path to going public.</a:t>
            </a:r>
          </a:p>
        </p:txBody>
      </p:sp>
      <p:sp>
        <p:nvSpPr>
          <p:cNvPr id="269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132</a:t>
            </a:fld>
            <a:endParaRPr lang="en-US" altLang="en-US" sz="1200">
              <a:solidFill>
                <a:srgbClr val="FFFFFF"/>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In private-to-private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200" u="sng" dirty="0">
                <a:ea typeface="ＭＳ Ｐゴシック" charset="-128"/>
              </a:rPr>
              <a:t>Neither the buyer nor the seller is diversified</a:t>
            </a:r>
            <a:r>
              <a:rPr lang="en-US" altLang="en-US" sz="2200" dirty="0">
                <a:ea typeface="ＭＳ Ｐゴシック" charset="-128"/>
              </a:rPr>
              <a:t>. Consequently, risk and return models that focus on just the risk that cannot be diversified away will seriously under estimate the discount rates.</a:t>
            </a:r>
          </a:p>
          <a:p>
            <a:pPr lvl="1" indent="-319088" eaLnBrk="1" hangingPunct="1">
              <a:lnSpc>
                <a:spcPct val="80000"/>
              </a:lnSpc>
              <a:buFont typeface="Wingdings" charset="2"/>
              <a:buChar char=""/>
            </a:pPr>
            <a:r>
              <a:rPr lang="en-US" altLang="en-US" sz="2200" u="sng" dirty="0">
                <a:ea typeface="ＭＳ Ｐゴシック" charset="-128"/>
              </a:rPr>
              <a:t>The investment is illiquid</a:t>
            </a:r>
            <a:r>
              <a:rPr lang="en-US" altLang="en-US" sz="2200" dirty="0">
                <a:ea typeface="ＭＳ Ｐゴシック" charset="-128"/>
              </a:rPr>
              <a:t>. Consequently, the buyer of the business will have to factor in an </a:t>
            </a:r>
            <a:r>
              <a:rPr lang="ja-JP" altLang="en-US" sz="2200">
                <a:ea typeface="ＭＳ Ｐゴシック" charset="-128"/>
              </a:rPr>
              <a:t>“</a:t>
            </a:r>
            <a:r>
              <a:rPr lang="en-US" altLang="ja-JP" sz="2200" dirty="0">
                <a:ea typeface="ＭＳ Ｐゴシック" charset="-128"/>
              </a:rPr>
              <a:t>illiquidity discount</a:t>
            </a:r>
            <a:r>
              <a:rPr lang="ja-JP" altLang="en-US" sz="2200">
                <a:ea typeface="ＭＳ Ｐゴシック" charset="-128"/>
              </a:rPr>
              <a:t>”</a:t>
            </a:r>
            <a:r>
              <a:rPr lang="en-US" altLang="ja-JP" sz="2200" dirty="0">
                <a:ea typeface="ＭＳ Ｐゴシック" charset="-128"/>
              </a:rPr>
              <a:t> to estimate the value of the business.</a:t>
            </a:r>
          </a:p>
          <a:p>
            <a:pPr lvl="1" indent="-319088" eaLnBrk="1" hangingPunct="1">
              <a:lnSpc>
                <a:spcPct val="80000"/>
              </a:lnSpc>
              <a:buFont typeface="Wingdings" charset="2"/>
              <a:buChar char=""/>
            </a:pPr>
            <a:r>
              <a:rPr lang="en-US" altLang="en-US" sz="2200" u="sng" dirty="0">
                <a:ea typeface="ＭＳ Ｐゴシック" charset="-128"/>
              </a:rPr>
              <a:t>Key person value</a:t>
            </a:r>
            <a:r>
              <a:rPr lang="en-US" altLang="en-US" sz="2200" dirty="0">
                <a:ea typeface="ＭＳ Ｐゴシック" charset="-128"/>
              </a:rPr>
              <a:t>: There may be a significant personal component to the value. In other words, the revenues and operating profit of the business reflect not just the potential of the business but the presence of the current owner.</a:t>
            </a:r>
          </a:p>
          <a:p>
            <a:pPr eaLnBrk="1" hangingPunct="1">
              <a:lnSpc>
                <a:spcPct val="80000"/>
              </a:lnSpc>
            </a:pPr>
            <a:endParaRPr lang="en-US" altLang="en-US" sz="2600" dirty="0">
              <a:ea typeface="ＭＳ Ｐゴシック" charset="-128"/>
            </a:endParaRPr>
          </a:p>
          <a:p>
            <a:pPr eaLnBrk="1" hangingPunct="1">
              <a:lnSpc>
                <a:spcPct val="80000"/>
              </a:lnSpc>
            </a:pPr>
            <a:endParaRPr lang="en-US" altLang="en-US" sz="2600" dirty="0">
              <a:ea typeface="ＭＳ Ｐゴシック" charset="-128"/>
            </a:endParaRPr>
          </a:p>
        </p:txBody>
      </p:sp>
      <p:sp>
        <p:nvSpPr>
          <p:cNvPr id="271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133</a:t>
            </a:fld>
            <a:endParaRPr lang="en-US" altLang="en-US" sz="1200">
              <a:solidFill>
                <a:srgbClr val="FFFFFF"/>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example: Valuing a restaurant</a:t>
            </a:r>
          </a:p>
        </p:txBody>
      </p:sp>
      <p:sp>
        <p:nvSpPr>
          <p:cNvPr id="2129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Assume that you have been asked to value an upscale French restaurant for sale by the owner (who also happens to be the chef). Both the restaurant and the chef are well regarded, and business has been good for the last 3 years.</a:t>
            </a:r>
          </a:p>
          <a:p>
            <a:pPr lvl="1" eaLnBrk="1" hangingPunct="1">
              <a:lnSpc>
                <a:spcPct val="80000"/>
              </a:lnSpc>
            </a:pPr>
            <a:r>
              <a:rPr lang="en-US" altLang="en-US" sz="2000" dirty="0">
                <a:ea typeface="ＭＳ Ｐゴシック" charset="-128"/>
              </a:rPr>
              <a:t>The potential buyer is a former investment banker, who tired of the rat race, has decide to cash out all of his savings and use the entire amount to invest in the restaurant.</a:t>
            </a:r>
          </a:p>
          <a:p>
            <a:pPr lvl="1" eaLnBrk="1" hangingPunct="1">
              <a:lnSpc>
                <a:spcPct val="80000"/>
              </a:lnSpc>
            </a:pPr>
            <a:r>
              <a:rPr lang="en-US" altLang="en-US" sz="2000" dirty="0">
                <a:ea typeface="ＭＳ Ｐゴシック" charset="-128"/>
              </a:rPr>
              <a:t>You have access to the financial statements for the last 3 years for the restaurant. In the most recent year, the restaurant reported $ 1.2 million in revenues and $ 400,000 in pre-tax operating profit . </a:t>
            </a:r>
          </a:p>
          <a:p>
            <a:pPr lvl="1" eaLnBrk="1" hangingPunct="1">
              <a:lnSpc>
                <a:spcPct val="80000"/>
              </a:lnSpc>
            </a:pPr>
            <a:r>
              <a:rPr lang="en-US" altLang="en-US" sz="2000" dirty="0">
                <a:ea typeface="ＭＳ Ｐゴシック" charset="-128"/>
              </a:rPr>
              <a:t>While the firm has no conventional debt outstanding, it has a lease commitment of $120,000 each year for the next 12 years.</a:t>
            </a:r>
          </a:p>
        </p:txBody>
      </p:sp>
      <p:sp>
        <p:nvSpPr>
          <p:cNvPr id="273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6C6231-4BD4-C74E-BA98-9B080FC785A6}" type="slidenum">
              <a:rPr lang="en-US" altLang="en-US" sz="1200">
                <a:solidFill>
                  <a:srgbClr val="FFFFFF"/>
                </a:solidFill>
              </a:rPr>
              <a:pPr>
                <a:lnSpc>
                  <a:spcPct val="80000"/>
                </a:lnSpc>
              </a:pPr>
              <a:t>134</a:t>
            </a:fld>
            <a:endParaRPr lang="en-US" altLang="en-US" sz="1200">
              <a:solidFill>
                <a:srgbClr val="FFFFFF"/>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Past income statements…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284913322"/>
              </p:ext>
            </p:extLst>
          </p:nvPr>
        </p:nvGraphicFramePr>
        <p:xfrm>
          <a:off x="612775" y="1600200"/>
          <a:ext cx="7921625" cy="2989267"/>
        </p:xfrm>
        <a:graphic>
          <a:graphicData uri="http://schemas.openxmlformats.org/drawingml/2006/table">
            <a:tbl>
              <a:tblPr/>
              <a:tblGrid>
                <a:gridCol w="2122488">
                  <a:extLst>
                    <a:ext uri="{9D8B030D-6E8A-4147-A177-3AD203B41FA5}">
                      <a16:colId xmlns:a16="http://schemas.microsoft.com/office/drawing/2014/main" val="20000"/>
                    </a:ext>
                  </a:extLst>
                </a:gridCol>
                <a:gridCol w="1060450">
                  <a:extLst>
                    <a:ext uri="{9D8B030D-6E8A-4147-A177-3AD203B41FA5}">
                      <a16:colId xmlns:a16="http://schemas.microsoft.com/office/drawing/2014/main" val="20001"/>
                    </a:ext>
                  </a:extLst>
                </a:gridCol>
                <a:gridCol w="10604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gridCol w="2592387">
                  <a:extLst>
                    <a:ext uri="{9D8B030D-6E8A-4147-A177-3AD203B41FA5}">
                      <a16:colId xmlns:a16="http://schemas.microsoft.com/office/drawing/2014/main" val="20004"/>
                    </a:ext>
                  </a:extLst>
                </a:gridCol>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5520" name="TextBox 5"/>
          <p:cNvSpPr txBox="1">
            <a:spLocks noChangeArrowheads="1"/>
          </p:cNvSpPr>
          <p:nvPr/>
        </p:nvSpPr>
        <p:spPr bwMode="auto">
          <a:xfrm>
            <a:off x="2590800" y="487680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All numbers are in thousands</a:t>
            </a:r>
          </a:p>
        </p:txBody>
      </p:sp>
      <p:sp>
        <p:nvSpPr>
          <p:cNvPr id="27552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0E167C-68EF-C84D-987A-AD18DEE58D16}" type="slidenum">
              <a:rPr lang="en-US" altLang="en-US" sz="1200">
                <a:solidFill>
                  <a:srgbClr val="FFFFFF"/>
                </a:solidFill>
              </a:rPr>
              <a:pPr>
                <a:lnSpc>
                  <a:spcPct val="80000"/>
                </a:lnSpc>
              </a:pPr>
              <a:t>135</a:t>
            </a:fld>
            <a:endParaRPr lang="en-US" altLang="en-US" sz="1200">
              <a:solidFill>
                <a:srgbClr val="FF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1: Estimating discount rates</a:t>
            </a:r>
          </a:p>
        </p:txBody>
      </p:sp>
      <p:sp>
        <p:nvSpPr>
          <p:cNvPr id="2170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Conventional risk and return models in finance are built on the presumption that the marginal investors in the company are diversified and that they therefore care only about the risk that cannot be diversified. That risk is measured with a beta or betas, usually estimated by looking at past prices or returns. </a:t>
            </a:r>
          </a:p>
          <a:p>
            <a:pPr eaLnBrk="1" hangingPunct="1">
              <a:lnSpc>
                <a:spcPct val="90000"/>
              </a:lnSpc>
            </a:pPr>
            <a:r>
              <a:rPr lang="en-US" altLang="en-US" sz="2600">
                <a:ea typeface="ＭＳ Ｐゴシック" charset="-128"/>
              </a:rPr>
              <a:t>In this valuation, both assumptions are likely to be violated:</a:t>
            </a:r>
          </a:p>
          <a:p>
            <a:pPr lvl="1" eaLnBrk="1" hangingPunct="1">
              <a:lnSpc>
                <a:spcPct val="90000"/>
              </a:lnSpc>
            </a:pPr>
            <a:r>
              <a:rPr lang="en-US" altLang="en-US" sz="2200">
                <a:ea typeface="ＭＳ Ｐゴシック" charset="-128"/>
              </a:rPr>
              <a:t>As a private business, this restaurant has no market prices or returns to use in estimation.</a:t>
            </a:r>
          </a:p>
          <a:p>
            <a:pPr lvl="1" eaLnBrk="1" hangingPunct="1">
              <a:lnSpc>
                <a:spcPct val="90000"/>
              </a:lnSpc>
            </a:pPr>
            <a:r>
              <a:rPr lang="en-US" altLang="en-US" sz="2200">
                <a:ea typeface="ＭＳ Ｐゴシック" charset="-128"/>
              </a:rPr>
              <a:t>The buyer is not diversified. In fact, he will have his entire wealth tied up in the restaurant after the purchase. </a:t>
            </a:r>
          </a:p>
        </p:txBody>
      </p:sp>
      <p:sp>
        <p:nvSpPr>
          <p:cNvPr id="277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64B288-12EA-724E-B6A1-C521D42A7DBC}" type="slidenum">
              <a:rPr lang="en-US" altLang="en-US" sz="1200">
                <a:solidFill>
                  <a:srgbClr val="FFFFFF"/>
                </a:solidFill>
              </a:rPr>
              <a:pPr>
                <a:lnSpc>
                  <a:spcPct val="80000"/>
                </a:lnSpc>
              </a:pPr>
              <a:t>136</a:t>
            </a:fld>
            <a:endParaRPr lang="en-US" altLang="en-US" sz="1200">
              <a:solidFill>
                <a:srgbClr val="FFFFFF"/>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No market price, no problem… Use bottom-up betas to get the unlevered beta</a:t>
            </a:r>
          </a:p>
        </p:txBody>
      </p:sp>
      <p:sp>
        <p:nvSpPr>
          <p:cNvPr id="279554"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The average unlevered beta across 75 publicly traded restaurants in the US is 0.86. Most of the publicly traded restaurants on this list are fast-food chains (McDonald</a:t>
            </a:r>
            <a:r>
              <a:rPr lang="ja-JP" altLang="en-US">
                <a:ea typeface="ＭＳ Ｐゴシック" charset="-128"/>
              </a:rPr>
              <a:t>’</a:t>
            </a:r>
            <a:r>
              <a:rPr lang="en-US" altLang="ja-JP" dirty="0">
                <a:ea typeface="ＭＳ Ｐゴシック" charset="-128"/>
              </a:rPr>
              <a:t>s, Burger King) or mass restaurants (Applebee</a:t>
            </a:r>
            <a:r>
              <a:rPr lang="ja-JP" altLang="en-US">
                <a:ea typeface="ＭＳ Ｐゴシック" charset="-128"/>
              </a:rPr>
              <a:t>’</a:t>
            </a:r>
            <a:r>
              <a:rPr lang="en-US" altLang="ja-JP" dirty="0">
                <a:ea typeface="ＭＳ Ｐゴシック" charset="-128"/>
              </a:rPr>
              <a:t>s, TGIF…). An upscale restaurant does not fit easily into this mix.</a:t>
            </a:r>
          </a:p>
          <a:p>
            <a:pPr eaLnBrk="1" hangingPunct="1"/>
            <a:r>
              <a:rPr lang="en-US" altLang="ja-JP" dirty="0">
                <a:ea typeface="ＭＳ Ｐゴシック" charset="-128"/>
              </a:rPr>
              <a:t>There is an argument to be made that the beta for an upscale restaurant is more likely to be reflect high-end specialty retailers than it is restaurants. The unlevered beta for 45 high-end retailers is 1.18. </a:t>
            </a:r>
            <a:endParaRPr lang="en-US" altLang="en-US" dirty="0">
              <a:ea typeface="ＭＳ Ｐゴシック" charset="-128"/>
            </a:endParaRPr>
          </a:p>
        </p:txBody>
      </p:sp>
      <p:sp>
        <p:nvSpPr>
          <p:cNvPr id="279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013659-AF39-114E-9E35-B5E771F54B06}" type="slidenum">
              <a:rPr lang="en-US" altLang="en-US" sz="1200">
                <a:solidFill>
                  <a:srgbClr val="FFFFFF"/>
                </a:solidFill>
              </a:rPr>
              <a:pPr>
                <a:lnSpc>
                  <a:spcPct val="80000"/>
                </a:lnSpc>
              </a:pPr>
              <a:t>137</a:t>
            </a:fld>
            <a:endParaRPr lang="en-US" altLang="en-US" sz="1200">
              <a:solidFill>
                <a:srgbClr val="FFFFFF"/>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28160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1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723472-F567-294C-983E-3C1BAF723111}" type="slidenum">
              <a:rPr lang="en-US" altLang="en-US" sz="1400">
                <a:solidFill>
                  <a:schemeClr val="tx2"/>
                </a:solidFill>
              </a:rPr>
              <a:pPr/>
              <a:t>138</a:t>
            </a:fld>
            <a:endParaRPr lang="en-US" altLang="en-US" sz="1400">
              <a:solidFill>
                <a:schemeClr val="tx2"/>
              </a:solidFill>
            </a:endParaRPr>
          </a:p>
        </p:txBody>
      </p:sp>
      <p:pic>
        <p:nvPicPr>
          <p:cNvPr id="4" name="Picture 3">
            <a:extLst>
              <a:ext uri="{FF2B5EF4-FFF2-40B4-BE49-F238E27FC236}">
                <a16:creationId xmlns:a16="http://schemas.microsoft.com/office/drawing/2014/main" id="{C857C2E5-34F4-5148-414C-75AB9198D012}"/>
              </a:ext>
            </a:extLst>
          </p:cNvPr>
          <p:cNvPicPr>
            <a:picLocks noChangeAspect="1"/>
          </p:cNvPicPr>
          <p:nvPr/>
        </p:nvPicPr>
        <p:blipFill>
          <a:blip r:embed="rId3"/>
          <a:stretch>
            <a:fillRect/>
          </a:stretch>
        </p:blipFill>
        <p:spPr>
          <a:xfrm>
            <a:off x="685800" y="580859"/>
            <a:ext cx="7772400" cy="5696282"/>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total beta</a:t>
            </a:r>
          </a:p>
        </p:txBody>
      </p:sp>
      <p:sp>
        <p:nvSpPr>
          <p:cNvPr id="22323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To get from the market beta to the total beta, we need a measure of how much of the risk in the firm comes from the market and how much is firm-specific.</a:t>
            </a:r>
          </a:p>
          <a:p>
            <a:pPr marL="320040" indent="-320040" eaLnBrk="1" fontAlgn="auto" hangingPunct="1">
              <a:spcAft>
                <a:spcPts val="0"/>
              </a:spcAft>
              <a:buFont typeface="Wingdings"/>
              <a:buChar char=""/>
              <a:defRPr/>
            </a:pPr>
            <a:r>
              <a:rPr lang="en-US" dirty="0">
                <a:ea typeface="+mn-ea"/>
                <a:cs typeface="+mn-cs"/>
              </a:rPr>
              <a:t>Looking at the regressions of publicly traded firms that yield the bottom-up beta should provide an answer. </a:t>
            </a:r>
          </a:p>
          <a:p>
            <a:pPr marL="640080" lvl="1" indent="-274320" eaLnBrk="1" fontAlgn="auto" hangingPunct="1">
              <a:spcAft>
                <a:spcPts val="0"/>
              </a:spcAft>
              <a:buFont typeface="Wingdings 2"/>
              <a:buChar char=""/>
              <a:defRPr/>
            </a:pPr>
            <a:r>
              <a:rPr lang="en-US" dirty="0">
                <a:ea typeface="+mn-ea"/>
              </a:rPr>
              <a:t>The average R-squared across the high-end retailer regressions is 25%.</a:t>
            </a:r>
          </a:p>
          <a:p>
            <a:pPr marL="640080" lvl="1" indent="-274320" eaLnBrk="1" fontAlgn="auto" hangingPunct="1">
              <a:spcAft>
                <a:spcPts val="0"/>
              </a:spcAft>
              <a:buFont typeface="Wingdings 2"/>
              <a:buChar char=""/>
              <a:defRPr/>
            </a:pPr>
            <a:r>
              <a:rPr lang="en-US" dirty="0">
                <a:ea typeface="+mn-ea"/>
              </a:rPr>
              <a:t>Since betas are based on standard deviations (rather than variances), we will take the correlation coefficient (the square root of the R-squared) as our measure of the proportion of the risk that is market risk.</a:t>
            </a:r>
          </a:p>
          <a:p>
            <a:pPr marL="320040" indent="-320040" eaLnBrk="1" fontAlgn="auto" hangingPunct="1">
              <a:spcAft>
                <a:spcPts val="0"/>
              </a:spcAft>
              <a:buFont typeface="Wingdings"/>
              <a:buChar char=""/>
              <a:defRPr/>
            </a:pPr>
            <a:r>
              <a:rPr lang="en-US" dirty="0">
                <a:ea typeface="+mn-ea"/>
                <a:cs typeface="+mn-cs"/>
              </a:rPr>
              <a:t>Total Unlevered Beta</a:t>
            </a:r>
          </a:p>
          <a:p>
            <a:pPr marL="0" indent="0" eaLnBrk="1" fontAlgn="auto" hangingPunct="1">
              <a:spcAft>
                <a:spcPts val="0"/>
              </a:spcAft>
              <a:buFont typeface="Wingdings" charset="0"/>
              <a:buNone/>
              <a:defRPr/>
            </a:pPr>
            <a:r>
              <a:rPr lang="en-US" dirty="0">
                <a:ea typeface="+mn-ea"/>
                <a:cs typeface="+mn-cs"/>
              </a:rPr>
              <a:t>		= Market Beta/ Correlation  with the market</a:t>
            </a:r>
          </a:p>
          <a:p>
            <a:pPr marL="0" indent="0" eaLnBrk="1" fontAlgn="auto" hangingPunct="1">
              <a:spcAft>
                <a:spcPts val="0"/>
              </a:spcAft>
              <a:buFont typeface="Wingdings" charset="0"/>
              <a:buNone/>
              <a:defRPr/>
            </a:pPr>
            <a:r>
              <a:rPr lang="en-US" dirty="0">
                <a:ea typeface="+mn-ea"/>
                <a:cs typeface="+mn-cs"/>
              </a:rPr>
              <a:t>		= 1.18 / 0.5 = 2.36</a:t>
            </a:r>
          </a:p>
        </p:txBody>
      </p:sp>
      <p:sp>
        <p:nvSpPr>
          <p:cNvPr id="283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5BA026-B00A-5F4C-844C-54A6519B228D}"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final step in the beta computation: Estimate a Debt to equity ratio and cost of equity</a:t>
            </a:r>
          </a:p>
        </p:txBody>
      </p:sp>
      <p:sp>
        <p:nvSpPr>
          <p:cNvPr id="22528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With publicly traded firms, we re-lever the beta using the market D/E ratio for the firm. With private firms, this option is not feasible. We have two alternatives:</a:t>
            </a:r>
          </a:p>
          <a:p>
            <a:pPr marL="640080" lvl="1" indent="-274320" eaLnBrk="1" fontAlgn="auto" hangingPunct="1">
              <a:spcAft>
                <a:spcPts val="0"/>
              </a:spcAft>
              <a:buFont typeface="Wingdings 2"/>
              <a:buChar char=""/>
              <a:defRPr/>
            </a:pPr>
            <a:r>
              <a:rPr lang="en-US" dirty="0">
                <a:ea typeface="+mn-ea"/>
              </a:rPr>
              <a:t>Assume that the debt to equity ratio for the firm is similar to the average market debt to equity ratio for publicly traded firms in the sector.</a:t>
            </a:r>
          </a:p>
          <a:p>
            <a:pPr marL="640080" lvl="1" indent="-274320" eaLnBrk="1" fontAlgn="auto" hangingPunct="1">
              <a:spcAft>
                <a:spcPts val="0"/>
              </a:spcAft>
              <a:buFont typeface="Wingdings 2"/>
              <a:buChar char=""/>
              <a:defRPr/>
            </a:pPr>
            <a:r>
              <a:rPr lang="en-US" dirty="0">
                <a:ea typeface="+mn-ea"/>
              </a:rPr>
              <a:t>Use your estimates of the value of debt and equity as the weights in the computation. (There will be a circular reasoning problem: you need the cost of capital to get the values and the values to get the cost of capital.)</a:t>
            </a:r>
          </a:p>
          <a:p>
            <a:pPr marL="320040" indent="-320040" eaLnBrk="1" fontAlgn="auto" hangingPunct="1">
              <a:spcAft>
                <a:spcPts val="0"/>
              </a:spcAft>
              <a:buFont typeface="Wingdings"/>
              <a:buChar char=""/>
              <a:defRPr/>
            </a:pPr>
            <a:r>
              <a:rPr lang="en-US" dirty="0">
                <a:ea typeface="+mn-ea"/>
                <a:cs typeface="+mn-cs"/>
              </a:rPr>
              <a:t>We will assume that this privately owned restaurant will have a debt to equity ratio (14.33%) similar to the average publicly traded restaurant (even though we used retailers to the unlevered beta). </a:t>
            </a:r>
          </a:p>
          <a:p>
            <a:pPr marL="640080" lvl="1" indent="-274320" eaLnBrk="1" fontAlgn="auto" hangingPunct="1">
              <a:spcAft>
                <a:spcPts val="0"/>
              </a:spcAft>
              <a:buFont typeface="Wingdings 2"/>
              <a:buChar char=""/>
              <a:defRPr/>
            </a:pPr>
            <a:r>
              <a:rPr lang="en-US" dirty="0">
                <a:ea typeface="+mn-ea"/>
              </a:rPr>
              <a:t>Levered beta = 2.36 (1 + (1-.4) (.1433)) = 2.56 </a:t>
            </a:r>
          </a:p>
          <a:p>
            <a:pPr marL="640080" lvl="1" indent="-274320" eaLnBrk="1" fontAlgn="auto" hangingPunct="1">
              <a:spcAft>
                <a:spcPts val="0"/>
              </a:spcAft>
              <a:buFont typeface="Wingdings 2"/>
              <a:buChar char=""/>
              <a:defRPr/>
            </a:pPr>
            <a:r>
              <a:rPr lang="en-US" dirty="0">
                <a:ea typeface="+mn-ea"/>
              </a:rPr>
              <a:t>Cost of equity =4.25% + 2.56 (4%) = 14.50%</a:t>
            </a:r>
          </a:p>
          <a:p>
            <a:pPr marL="365760" lvl="1" indent="0" eaLnBrk="1" fontAlgn="auto" hangingPunct="1">
              <a:spcAft>
                <a:spcPts val="0"/>
              </a:spcAft>
              <a:buFont typeface="Wingdings 2" charset="0"/>
              <a:buNone/>
              <a:defRPr/>
            </a:pPr>
            <a:r>
              <a:rPr lang="en-US" dirty="0">
                <a:ea typeface="+mn-ea"/>
              </a:rPr>
              <a:t>(T Bond rate was 4.25% at the time; 4% is the equity risk premium) </a:t>
            </a:r>
          </a:p>
        </p:txBody>
      </p:sp>
      <p:sp>
        <p:nvSpPr>
          <p:cNvPr id="2856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B8BF4F-C2CA-8C4F-B9DB-6722CB42C449}"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cost of debt and capital</a:t>
            </a:r>
          </a:p>
        </p:txBody>
      </p:sp>
      <p:sp>
        <p:nvSpPr>
          <p:cNvPr id="2273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While the firm does not have a rating or any recent bank loans to use as reference, it does have a reported operating income and lease expenses (treated as interest expenses)</a:t>
            </a:r>
          </a:p>
          <a:p>
            <a:pPr marL="365125" lvl="1" indent="0" eaLnBrk="1" hangingPunct="1">
              <a:lnSpc>
                <a:spcPct val="80000"/>
              </a:lnSpc>
              <a:buFont typeface="Wingdings 2" charset="2"/>
              <a:buNone/>
            </a:pPr>
            <a:r>
              <a:rPr lang="en-US" altLang="en-US" sz="2000" dirty="0">
                <a:ea typeface="ＭＳ Ｐゴシック" charset="-128"/>
              </a:rPr>
              <a:t>Coverage Ratio = Operating Income/ Interest (Lease) Expense</a:t>
            </a:r>
          </a:p>
          <a:p>
            <a:pPr marL="365125" lvl="1" indent="0" eaLnBrk="1" hangingPunct="1">
              <a:lnSpc>
                <a:spcPct val="80000"/>
              </a:lnSpc>
              <a:buFont typeface="Wingdings 2" charset="2"/>
              <a:buNone/>
            </a:pPr>
            <a:r>
              <a:rPr lang="en-US" altLang="en-US" sz="2000" dirty="0">
                <a:ea typeface="ＭＳ Ｐゴシック" charset="-128"/>
              </a:rPr>
              <a:t>				= 400,000/ 120,000 = 3.33</a:t>
            </a:r>
          </a:p>
          <a:p>
            <a:pPr marL="365125" lvl="1" indent="0" eaLnBrk="1" hangingPunct="1">
              <a:lnSpc>
                <a:spcPct val="80000"/>
              </a:lnSpc>
              <a:buFont typeface="Wingdings 2" charset="2"/>
              <a:buNone/>
            </a:pPr>
            <a:r>
              <a:rPr lang="en-US" altLang="en-US" sz="2000" dirty="0">
                <a:ea typeface="ＭＳ Ｐゴシック" charset="-128"/>
              </a:rPr>
              <a:t>Rating based on coverage ratio = BB+	Default spread = 3.25%</a:t>
            </a:r>
          </a:p>
          <a:p>
            <a:pPr marL="365125" lvl="1" indent="0" eaLnBrk="1" hangingPunct="1">
              <a:lnSpc>
                <a:spcPct val="80000"/>
              </a:lnSpc>
              <a:buFont typeface="Wingdings 2" charset="2"/>
              <a:buNone/>
            </a:pPr>
            <a:r>
              <a:rPr lang="en-US" altLang="en-US" sz="2000" dirty="0">
                <a:ea typeface="ＭＳ Ｐゴシック" charset="-128"/>
              </a:rPr>
              <a:t>After-tax Cost of debt = (</a:t>
            </a:r>
            <a:r>
              <a:rPr lang="en-US" altLang="en-US" sz="2000" dirty="0" err="1">
                <a:ea typeface="ＭＳ Ｐゴシック" charset="-128"/>
              </a:rPr>
              <a:t>Riskfree</a:t>
            </a:r>
            <a:r>
              <a:rPr lang="en-US" altLang="en-US" sz="2000" dirty="0">
                <a:ea typeface="ＭＳ Ｐゴシック" charset="-128"/>
              </a:rPr>
              <a:t> rate + Default spread) (1 – tax rate) </a:t>
            </a:r>
          </a:p>
          <a:p>
            <a:pPr marL="365125" lvl="1" indent="0" eaLnBrk="1" hangingPunct="1">
              <a:lnSpc>
                <a:spcPct val="80000"/>
              </a:lnSpc>
              <a:buFont typeface="Wingdings 2" charset="2"/>
              <a:buNone/>
            </a:pPr>
            <a:r>
              <a:rPr lang="en-US" altLang="en-US" sz="2000" dirty="0">
                <a:ea typeface="ＭＳ Ｐゴシック" charset="-128"/>
              </a:rPr>
              <a:t>			= (4.25% + 3.25%) (1 - .40) = 4.50%</a:t>
            </a:r>
          </a:p>
          <a:p>
            <a:pPr eaLnBrk="1" hangingPunct="1">
              <a:lnSpc>
                <a:spcPct val="80000"/>
              </a:lnSpc>
            </a:pPr>
            <a:r>
              <a:rPr lang="en-US" altLang="en-US" sz="2400" dirty="0">
                <a:ea typeface="ＭＳ Ｐゴシック" charset="-128"/>
              </a:rPr>
              <a:t> To compute the cost of capital, we will use the same industry average debt ratio that we used to lever the betas.</a:t>
            </a:r>
          </a:p>
          <a:p>
            <a:pPr marL="365125" lvl="1" indent="0" eaLnBrk="1" hangingPunct="1">
              <a:lnSpc>
                <a:spcPct val="80000"/>
              </a:lnSpc>
            </a:pPr>
            <a:r>
              <a:rPr lang="en-US" altLang="en-US" sz="2000" dirty="0">
                <a:ea typeface="ＭＳ Ｐゴシック" charset="-128"/>
              </a:rPr>
              <a:t>Cost of capital = 14.50% (100/114.33) + 4.50% (14.33/114.33) = 13.25%</a:t>
            </a:r>
          </a:p>
          <a:p>
            <a:pPr marL="365125" lvl="1" indent="0" eaLnBrk="1" hangingPunct="1">
              <a:lnSpc>
                <a:spcPct val="80000"/>
              </a:lnSpc>
            </a:pPr>
            <a:r>
              <a:rPr lang="en-US" altLang="en-US" sz="2000" dirty="0">
                <a:ea typeface="ＭＳ Ｐゴシック" charset="-128"/>
              </a:rPr>
              <a:t>(The debt to equity ratio is 14.33%; the cost of capital is based on the debt to capital ratio)   </a:t>
            </a:r>
          </a:p>
        </p:txBody>
      </p:sp>
      <p:sp>
        <p:nvSpPr>
          <p:cNvPr id="287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1ED57B3-1D9C-7846-B18A-BD65A23F1688}"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2: Clean up the financial statements</a:t>
            </a:r>
          </a:p>
        </p:txBody>
      </p:sp>
      <p:graphicFrame>
        <p:nvGraphicFramePr>
          <p:cNvPr id="4" name="Content Placeholder 3"/>
          <p:cNvGraphicFramePr>
            <a:graphicFrameLocks noGrp="1"/>
          </p:cNvGraphicFramePr>
          <p:nvPr>
            <p:ph sz="quarter" idx="1"/>
          </p:nvPr>
        </p:nvGraphicFramePr>
        <p:xfrm>
          <a:off x="612775" y="1600200"/>
          <a:ext cx="7845425" cy="3152494"/>
        </p:xfrm>
        <a:graphic>
          <a:graphicData uri="http://schemas.openxmlformats.org/drawingml/2006/table">
            <a:tbl>
              <a:tblPr/>
              <a:tblGrid>
                <a:gridCol w="2547938">
                  <a:extLst>
                    <a:ext uri="{9D8B030D-6E8A-4147-A177-3AD203B41FA5}">
                      <a16:colId xmlns:a16="http://schemas.microsoft.com/office/drawing/2014/main" val="20000"/>
                    </a:ext>
                  </a:extLst>
                </a:gridCol>
                <a:gridCol w="7302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3684587">
                  <a:extLst>
                    <a:ext uri="{9D8B030D-6E8A-4147-A177-3AD203B41FA5}">
                      <a16:colId xmlns:a16="http://schemas.microsoft.com/office/drawing/2014/main" val="20003"/>
                    </a:ext>
                  </a:extLst>
                </a:gridCol>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28987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1AB9DD-7F1E-764B-84FD-36242000FFD7}"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3: Assess the impact of the </a:t>
            </a:r>
            <a:r>
              <a:rPr lang="ja-JP" altLang="en-US" sz="3200">
                <a:ea typeface="ＭＳ Ｐゴシック" charset="-128"/>
              </a:rPr>
              <a:t>“</a:t>
            </a:r>
            <a:r>
              <a:rPr lang="en-US" altLang="ja-JP" sz="3200">
                <a:ea typeface="ＭＳ Ｐゴシック" charset="-128"/>
              </a:rPr>
              <a:t>key</a:t>
            </a:r>
            <a:r>
              <a:rPr lang="ja-JP" altLang="en-US" sz="3200">
                <a:ea typeface="ＭＳ Ｐゴシック" charset="-128"/>
              </a:rPr>
              <a:t>”</a:t>
            </a:r>
            <a:r>
              <a:rPr lang="en-US" altLang="ja-JP" sz="3200">
                <a:ea typeface="ＭＳ Ｐゴシック" charset="-128"/>
              </a:rPr>
              <a:t> person</a:t>
            </a:r>
            <a:endParaRPr lang="en-US" altLang="en-US" sz="3200">
              <a:ea typeface="ＭＳ Ｐゴシック" charset="-128"/>
            </a:endParaRPr>
          </a:p>
        </p:txBody>
      </p:sp>
      <p:sp>
        <p:nvSpPr>
          <p:cNvPr id="231426"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600" dirty="0">
                <a:ea typeface="ＭＳ Ｐゴシック" charset="-128"/>
              </a:rPr>
              <a:t>Part of the draw of the restaurant comes from the current chef. It is possible (and probable) that if he sells and moves on, there will be a drop off in revenues. If you are buying the restaurant, you should consider this drop off when valuing the restaurant. </a:t>
            </a:r>
          </a:p>
          <a:p>
            <a:pPr eaLnBrk="1" hangingPunct="1">
              <a:lnSpc>
                <a:spcPct val="90000"/>
              </a:lnSpc>
            </a:pPr>
            <a:r>
              <a:rPr lang="en-US" altLang="en-US" sz="2600" dirty="0">
                <a:ea typeface="ＭＳ Ｐゴシック" charset="-128"/>
              </a:rPr>
              <a:t>For instance, if 20% of the patrons are drawn to the restaurant because of the chef</a:t>
            </a:r>
            <a:r>
              <a:rPr lang="ja-JP" altLang="en-US" sz="2600">
                <a:ea typeface="ＭＳ Ｐゴシック" charset="-128"/>
              </a:rPr>
              <a:t>’</a:t>
            </a:r>
            <a:r>
              <a:rPr lang="en-US" altLang="ja-JP" sz="2600" dirty="0">
                <a:ea typeface="ＭＳ Ｐゴシック" charset="-128"/>
              </a:rPr>
              <a:t>s reputation, the expected operating income will be lower if the chef leaves. </a:t>
            </a:r>
          </a:p>
          <a:p>
            <a:pPr lvl="1" eaLnBrk="1" hangingPunct="1">
              <a:lnSpc>
                <a:spcPct val="90000"/>
              </a:lnSpc>
            </a:pPr>
            <a:r>
              <a:rPr lang="en-US" altLang="en-US" sz="2200" dirty="0">
                <a:ea typeface="ＭＳ Ｐゴシック" charset="-128"/>
              </a:rPr>
              <a:t>Adjusted operating income (existing chef) =  $ 370,000</a:t>
            </a:r>
          </a:p>
          <a:p>
            <a:pPr lvl="1" eaLnBrk="1" hangingPunct="1">
              <a:lnSpc>
                <a:spcPct val="90000"/>
              </a:lnSpc>
            </a:pPr>
            <a:r>
              <a:rPr lang="en-US" altLang="en-US" sz="2200" dirty="0">
                <a:ea typeface="ＭＳ Ｐゴシック" charset="-128"/>
              </a:rPr>
              <a:t>Operating income (adjusted for chef departure) = $296,000 </a:t>
            </a:r>
          </a:p>
          <a:p>
            <a:pPr eaLnBrk="1" hangingPunct="1">
              <a:lnSpc>
                <a:spcPct val="90000"/>
              </a:lnSpc>
            </a:pPr>
            <a:r>
              <a:rPr lang="en-US" altLang="en-US" sz="2600" dirty="0">
                <a:ea typeface="ＭＳ Ｐゴシック" charset="-128"/>
              </a:rPr>
              <a:t>As the owner/chef of the restaurant, what might you be able to do to mitigate this loss in value?</a:t>
            </a:r>
          </a:p>
          <a:p>
            <a:pPr eaLnBrk="1" hangingPunct="1">
              <a:lnSpc>
                <a:spcPct val="90000"/>
              </a:lnSpc>
            </a:pPr>
            <a:endParaRPr lang="en-US" altLang="en-US" sz="2600" dirty="0">
              <a:ea typeface="ＭＳ Ｐゴシック" charset="-128"/>
            </a:endParaRPr>
          </a:p>
        </p:txBody>
      </p:sp>
      <p:sp>
        <p:nvSpPr>
          <p:cNvPr id="291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D655B9-21A5-204B-B23B-83B25990EF9C}"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4: Don</a:t>
            </a:r>
            <a:r>
              <a:rPr lang="ja-JP" altLang="en-US" sz="3200">
                <a:ea typeface="ＭＳ Ｐゴシック" charset="-128"/>
              </a:rPr>
              <a:t>’</a:t>
            </a:r>
            <a:r>
              <a:rPr lang="en-US" altLang="ja-JP" sz="3200">
                <a:ea typeface="ＭＳ Ｐゴシック" charset="-128"/>
              </a:rPr>
              <a:t>t forget valuation fundamentals</a:t>
            </a:r>
            <a:endParaRPr lang="en-US" altLang="en-US" sz="3200">
              <a:ea typeface="ＭＳ Ｐゴシック" charset="-128"/>
            </a:endParaRPr>
          </a:p>
        </p:txBody>
      </p:sp>
      <p:sp>
        <p:nvSpPr>
          <p:cNvPr id="23347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To complete the valuation, you need to assume an expected growth rate. As with any business, assumptions about growth have to be consistent with reinvestment assumptions. In the long term,</a:t>
            </a:r>
          </a:p>
          <a:p>
            <a:pPr marL="320675" lvl="1" indent="0" algn="ctr" eaLnBrk="1" fontAlgn="auto" hangingPunct="1">
              <a:spcAft>
                <a:spcPts val="0"/>
              </a:spcAft>
              <a:buNone/>
              <a:defRPr/>
            </a:pPr>
            <a:r>
              <a:rPr lang="en-US" dirty="0">
                <a:ea typeface="+mn-ea"/>
                <a:cs typeface="+mn-cs"/>
              </a:rPr>
              <a:t>Reinvestment rate = Expected growth rate/Return on capital</a:t>
            </a:r>
          </a:p>
          <a:p>
            <a:pPr marL="320040" indent="-320040" eaLnBrk="1" fontAlgn="auto" hangingPunct="1">
              <a:spcAft>
                <a:spcPts val="0"/>
              </a:spcAft>
              <a:buFont typeface="Wingdings"/>
              <a:buChar char=""/>
              <a:defRPr/>
            </a:pPr>
            <a:r>
              <a:rPr lang="en-US" dirty="0">
                <a:ea typeface="+mn-ea"/>
                <a:cs typeface="+mn-cs"/>
              </a:rPr>
              <a:t>In this case, we will assume a 2% growth rate in perpetuity and a 20% return on capital.</a:t>
            </a:r>
          </a:p>
          <a:p>
            <a:pPr marL="0" indent="0" algn="ctr" eaLnBrk="1" fontAlgn="auto" hangingPunct="1">
              <a:spcAft>
                <a:spcPts val="0"/>
              </a:spcAft>
              <a:buFont typeface="Wingdings" charset="0"/>
              <a:buNone/>
              <a:defRPr/>
            </a:pPr>
            <a:r>
              <a:rPr lang="en-US" dirty="0">
                <a:ea typeface="+mn-ea"/>
                <a:cs typeface="+mn-cs"/>
              </a:rPr>
              <a:t>Reinvestment rate = g/ ROC = 2%/ 20% = 10%</a:t>
            </a:r>
          </a:p>
          <a:p>
            <a:pPr marL="320040" indent="-320040" eaLnBrk="1" fontAlgn="auto" hangingPunct="1">
              <a:spcAft>
                <a:spcPts val="0"/>
              </a:spcAft>
              <a:buFont typeface="Wingdings"/>
              <a:buChar char=""/>
              <a:defRPr/>
            </a:pPr>
            <a:r>
              <a:rPr lang="en-US" dirty="0">
                <a:ea typeface="+mn-ea"/>
                <a:cs typeface="+mn-cs"/>
              </a:rPr>
              <a:t>Even if the restaurant does not grow in size, this reinvestment is what you need to make to keep the restaurant both looking good (remodeling) and working well (new ovens and appliances).</a:t>
            </a:r>
          </a:p>
          <a:p>
            <a:pPr marL="0" indent="0" eaLnBrk="1" fontAlgn="auto" hangingPunct="1">
              <a:spcAft>
                <a:spcPts val="0"/>
              </a:spcAft>
              <a:buFont typeface="Wingdings" charset="0"/>
              <a:buNone/>
              <a:defRPr/>
            </a:pPr>
            <a:endParaRPr lang="en-US" dirty="0">
              <a:ea typeface="+mn-ea"/>
              <a:cs typeface="+mn-cs"/>
            </a:endParaRPr>
          </a:p>
        </p:txBody>
      </p:sp>
      <p:sp>
        <p:nvSpPr>
          <p:cNvPr id="293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8A3B0A-241B-F740-8471-8B9496C1940A}" type="slidenum">
              <a:rPr lang="en-US" altLang="en-US" sz="1200">
                <a:solidFill>
                  <a:srgbClr val="FFFFFF"/>
                </a:solidFill>
              </a:rPr>
              <a:pPr>
                <a:lnSpc>
                  <a:spcPct val="80000"/>
                </a:lnSpc>
              </a:pPr>
              <a:t>144</a:t>
            </a:fld>
            <a:endParaRPr lang="en-US" altLang="en-US" sz="1200">
              <a:solidFill>
                <a:srgbClr val="FFFFFF"/>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5: Complete the valuation</a:t>
            </a:r>
          </a:p>
        </p:txBody>
      </p:sp>
      <p:sp>
        <p:nvSpPr>
          <p:cNvPr id="2355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Inputs to valuation</a:t>
            </a:r>
          </a:p>
          <a:p>
            <a:pPr lvl="1" eaLnBrk="1" hangingPunct="1">
              <a:lnSpc>
                <a:spcPct val="80000"/>
              </a:lnSpc>
            </a:pPr>
            <a:r>
              <a:rPr lang="en-US" altLang="en-US" sz="2000" dirty="0">
                <a:ea typeface="ＭＳ Ｐゴシック" charset="-128"/>
              </a:rPr>
              <a:t>Adjusted EBIT most recent year		= $ 296,000</a:t>
            </a:r>
          </a:p>
          <a:p>
            <a:pPr lvl="1" eaLnBrk="1" hangingPunct="1">
              <a:lnSpc>
                <a:spcPct val="80000"/>
              </a:lnSpc>
            </a:pPr>
            <a:r>
              <a:rPr lang="en-US" altLang="en-US" sz="2000" dirty="0">
                <a:ea typeface="ＭＳ Ｐゴシック" charset="-128"/>
              </a:rPr>
              <a:t>Tax rate 					= 40%</a:t>
            </a:r>
          </a:p>
          <a:p>
            <a:pPr lvl="1" eaLnBrk="1" hangingPunct="1">
              <a:lnSpc>
                <a:spcPct val="80000"/>
              </a:lnSpc>
            </a:pPr>
            <a:r>
              <a:rPr lang="en-US" altLang="en-US" sz="2000" dirty="0">
                <a:ea typeface="ＭＳ Ｐゴシック" charset="-128"/>
              </a:rPr>
              <a:t>Cost of capital (based on total beta) 		= 13.25%</a:t>
            </a:r>
          </a:p>
          <a:p>
            <a:pPr lvl="1" eaLnBrk="1" hangingPunct="1">
              <a:lnSpc>
                <a:spcPct val="80000"/>
              </a:lnSpc>
            </a:pPr>
            <a:r>
              <a:rPr lang="en-US" altLang="en-US" sz="2000" dirty="0">
                <a:ea typeface="ＭＳ Ｐゴシック" charset="-128"/>
              </a:rPr>
              <a:t>Expected growth rate	 		= 2%</a:t>
            </a:r>
          </a:p>
          <a:p>
            <a:pPr lvl="1" eaLnBrk="1" hangingPunct="1">
              <a:lnSpc>
                <a:spcPct val="80000"/>
              </a:lnSpc>
            </a:pPr>
            <a:r>
              <a:rPr lang="en-US" altLang="en-US" sz="2000" dirty="0">
                <a:ea typeface="ＭＳ Ｐゴシック" charset="-128"/>
              </a:rPr>
              <a:t>Reinvestment rate (RIR) 			= 10%</a:t>
            </a:r>
          </a:p>
          <a:p>
            <a:pPr eaLnBrk="1" hangingPunct="1">
              <a:lnSpc>
                <a:spcPct val="80000"/>
              </a:lnSpc>
            </a:pPr>
            <a:r>
              <a:rPr lang="en-US" altLang="en-US" sz="2400" dirty="0">
                <a:ea typeface="ＭＳ Ｐゴシック" charset="-128"/>
              </a:rPr>
              <a:t>Valuation</a:t>
            </a:r>
          </a:p>
          <a:p>
            <a:pPr lvl="1" eaLnBrk="1" hangingPunct="1">
              <a:lnSpc>
                <a:spcPct val="80000"/>
              </a:lnSpc>
              <a:buFont typeface="Wingdings 2" charset="2"/>
              <a:buNone/>
            </a:pPr>
            <a:r>
              <a:rPr lang="en-US" altLang="en-US" sz="2000" dirty="0">
                <a:ea typeface="ＭＳ Ｐゴシック" charset="-128"/>
              </a:rPr>
              <a:t>Value of the restaurant = Expected FCFF next year / (Cost of capital –g)</a:t>
            </a:r>
          </a:p>
          <a:p>
            <a:pPr lvl="1" eaLnBrk="1" hangingPunct="1">
              <a:lnSpc>
                <a:spcPct val="80000"/>
              </a:lnSpc>
              <a:buFont typeface="Wingdings 2" charset="2"/>
              <a:buNone/>
            </a:pPr>
            <a:r>
              <a:rPr lang="en-US" altLang="en-US" sz="2000" dirty="0">
                <a:ea typeface="ＭＳ Ｐゴシック" charset="-128"/>
              </a:rPr>
              <a:t>= Expected EBIT next year (1- tax rate) (1- RIR)/ (Cost of capital –g) </a:t>
            </a:r>
          </a:p>
          <a:p>
            <a:pPr lvl="1" eaLnBrk="1" hangingPunct="1">
              <a:lnSpc>
                <a:spcPct val="80000"/>
              </a:lnSpc>
              <a:buFont typeface="Wingdings 2" charset="2"/>
              <a:buNone/>
            </a:pPr>
            <a:r>
              <a:rPr lang="en-US" altLang="en-US" sz="2000" dirty="0">
                <a:ea typeface="ＭＳ Ｐゴシック" charset="-128"/>
              </a:rPr>
              <a:t>				= 296,000 (1.02) (1-.4) (1-.10)/ (.1325 - .02)</a:t>
            </a:r>
          </a:p>
          <a:p>
            <a:pPr lvl="1" eaLnBrk="1" hangingPunct="1">
              <a:lnSpc>
                <a:spcPct val="80000"/>
              </a:lnSpc>
              <a:buFont typeface="Wingdings 2" charset="2"/>
              <a:buNone/>
            </a:pPr>
            <a:r>
              <a:rPr lang="en-US" altLang="en-US" sz="2000" dirty="0">
                <a:ea typeface="ＭＳ Ｐゴシック" charset="-128"/>
              </a:rPr>
              <a:t>				= $1.449  million</a:t>
            </a:r>
          </a:p>
          <a:p>
            <a:pPr lvl="1" eaLnBrk="1" hangingPunct="1">
              <a:lnSpc>
                <a:spcPct val="80000"/>
              </a:lnSpc>
              <a:buFont typeface="Wingdings 2" charset="2"/>
              <a:buNone/>
            </a:pPr>
            <a:r>
              <a:rPr lang="en-US" altLang="en-US" sz="2000" dirty="0">
                <a:ea typeface="ＭＳ Ｐゴシック" charset="-128"/>
              </a:rPr>
              <a:t>Value of equity in restaurant = $1.449 million - $0.928 million (PV of leases) b= $ 0.521 million   </a:t>
            </a:r>
          </a:p>
          <a:p>
            <a:pPr eaLnBrk="1" hangingPunct="1">
              <a:lnSpc>
                <a:spcPct val="80000"/>
              </a:lnSpc>
            </a:pPr>
            <a:endParaRPr lang="en-US" altLang="en-US" sz="2400" dirty="0">
              <a:ea typeface="ＭＳ Ｐゴシック" charset="-128"/>
            </a:endParaRPr>
          </a:p>
        </p:txBody>
      </p:sp>
      <p:sp>
        <p:nvSpPr>
          <p:cNvPr id="295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14176-D4E4-4644-9718-9F9A18EB463A}" type="slidenum">
              <a:rPr lang="en-US" altLang="en-US" sz="1200">
                <a:solidFill>
                  <a:srgbClr val="FFFFFF"/>
                </a:solidFill>
              </a:rPr>
              <a:pPr>
                <a:lnSpc>
                  <a:spcPct val="80000"/>
                </a:lnSpc>
              </a:pPr>
              <a:t>145</a:t>
            </a:fld>
            <a:endParaRPr lang="en-US" altLang="en-US" sz="1200">
              <a:solidFill>
                <a:srgbClr val="FFFFFF"/>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6: Consider the effect of illiquidity</a:t>
            </a:r>
          </a:p>
        </p:txBody>
      </p:sp>
      <p:sp>
        <p:nvSpPr>
          <p:cNvPr id="23757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a:ea typeface="ＭＳ Ｐゴシック" charset="-128"/>
              </a:rPr>
              <a:t>But illiquidity should vary across:</a:t>
            </a:r>
          </a:p>
          <a:p>
            <a:pPr lvl="1" eaLnBrk="1" hangingPunct="1">
              <a:lnSpc>
                <a:spcPct val="80000"/>
              </a:lnSpc>
            </a:pPr>
            <a:r>
              <a:rPr lang="en-US" altLang="en-US" sz="2200" u="sng">
                <a:ea typeface="ＭＳ Ｐゴシック" charset="-128"/>
              </a:rPr>
              <a:t>Companies</a:t>
            </a:r>
            <a:r>
              <a:rPr lang="en-US" altLang="en-US" sz="2200">
                <a:ea typeface="ＭＳ Ｐゴシック" charset="-128"/>
              </a:rPr>
              <a:t>: Healthier and larger companies, with more liquid assets, should have smaller discounts than money-losing smaller businesses with more illiquid assets.</a:t>
            </a:r>
          </a:p>
          <a:p>
            <a:pPr lvl="1" eaLnBrk="1" hangingPunct="1">
              <a:lnSpc>
                <a:spcPct val="80000"/>
              </a:lnSpc>
            </a:pPr>
            <a:r>
              <a:rPr lang="en-US" altLang="en-US" sz="2200" u="sng">
                <a:ea typeface="ＭＳ Ｐゴシック" charset="-128"/>
              </a:rPr>
              <a:t>Time</a:t>
            </a:r>
            <a:r>
              <a:rPr lang="en-US" altLang="en-US" sz="2200">
                <a:ea typeface="ＭＳ Ｐゴシック" charset="-128"/>
              </a:rPr>
              <a:t>: Liquidity is worth more when the economy is doing badly and credit is tough to come by than when markets are booming. </a:t>
            </a:r>
          </a:p>
          <a:p>
            <a:pPr lvl="1" eaLnBrk="1" hangingPunct="1">
              <a:lnSpc>
                <a:spcPct val="80000"/>
              </a:lnSpc>
            </a:pPr>
            <a:r>
              <a:rPr lang="en-US" altLang="en-US" sz="2200" u="sng">
                <a:ea typeface="ＭＳ Ｐゴシック" charset="-128"/>
              </a:rPr>
              <a:t>Buyers</a:t>
            </a:r>
            <a:r>
              <a:rPr lang="en-US" altLang="en-US" sz="2200">
                <a:ea typeface="ＭＳ Ｐゴシック" charset="-128"/>
              </a:rPr>
              <a:t>: Liquidity is worth more to buyers who have shorter time horizons and greater cash needs than for longer term investors who don</a:t>
            </a:r>
            <a:r>
              <a:rPr lang="ja-JP" altLang="en-US" sz="2200">
                <a:ea typeface="ＭＳ Ｐゴシック" charset="-128"/>
              </a:rPr>
              <a:t>’</a:t>
            </a:r>
            <a:r>
              <a:rPr lang="en-US" altLang="ja-JP" sz="2200">
                <a:ea typeface="ＭＳ Ｐゴシック" charset="-128"/>
              </a:rPr>
              <a:t>t need the cash and are willing to hold the investment.</a:t>
            </a:r>
            <a:endParaRPr lang="en-US" altLang="en-US" sz="2200">
              <a:ea typeface="ＭＳ Ｐゴシック" charset="-128"/>
            </a:endParaRPr>
          </a:p>
        </p:txBody>
      </p:sp>
      <p:sp>
        <p:nvSpPr>
          <p:cNvPr id="297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B23006-8EA2-0141-8E42-65636D953E5A}"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Standard Approach: Illiquidity discount based on illiquid publicly traded assets</a:t>
            </a:r>
          </a:p>
        </p:txBody>
      </p:sp>
      <p:sp>
        <p:nvSpPr>
          <p:cNvPr id="2396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Restricted stoc</a:t>
            </a:r>
            <a:r>
              <a:rPr lang="en-US" altLang="en-US" sz="2600">
                <a:ea typeface="ＭＳ Ｐゴシック" charset="-128"/>
              </a:rPr>
              <a:t>k: These are stock issued by publicly traded companies to the market that bypass the SEC registration process but the stock cannot be traded for one year after the issue.</a:t>
            </a:r>
          </a:p>
          <a:p>
            <a:pPr eaLnBrk="1" hangingPunct="1">
              <a:lnSpc>
                <a:spcPct val="80000"/>
              </a:lnSpc>
            </a:pPr>
            <a:r>
              <a:rPr lang="en-US" altLang="en-US" sz="2600" u="sng">
                <a:ea typeface="ＭＳ Ｐゴシック" charset="-128"/>
              </a:rPr>
              <a:t>Pre-IPO transactions</a:t>
            </a:r>
            <a:r>
              <a:rPr lang="en-US" altLang="en-US" sz="2600">
                <a:ea typeface="ＭＳ Ｐゴシック" charset="-128"/>
              </a:rPr>
              <a:t>: These are transactions prior to initial public offerings where equity investors in the private firm buy (sell) each other</a:t>
            </a:r>
            <a:r>
              <a:rPr lang="ja-JP" altLang="en-US" sz="2600">
                <a:ea typeface="ＭＳ Ｐゴシック" charset="-128"/>
              </a:rPr>
              <a:t>’</a:t>
            </a:r>
            <a:r>
              <a:rPr lang="en-US" altLang="ja-JP" sz="2600">
                <a:ea typeface="ＭＳ Ｐゴシック" charset="-128"/>
              </a:rPr>
              <a:t>s stakes.</a:t>
            </a:r>
          </a:p>
          <a:p>
            <a:pPr eaLnBrk="1" hangingPunct="1">
              <a:lnSpc>
                <a:spcPct val="80000"/>
              </a:lnSpc>
            </a:pPr>
            <a:r>
              <a:rPr lang="en-US" altLang="en-US" sz="2600">
                <a:ea typeface="ＭＳ Ｐゴシック" charset="-128"/>
              </a:rPr>
              <a:t>In both cases, the discount is estimated the be the difference between the market price of the liquid asset and the observed transaction price of the illiquid asset.</a:t>
            </a:r>
          </a:p>
          <a:p>
            <a:pPr lvl="1" eaLnBrk="1" hangingPunct="1">
              <a:lnSpc>
                <a:spcPct val="80000"/>
              </a:lnSpc>
            </a:pPr>
            <a:r>
              <a:rPr lang="en-US" altLang="en-US" sz="2200">
                <a:ea typeface="ＭＳ Ｐゴシック" charset="-128"/>
              </a:rPr>
              <a:t>Discount Restricted stock = Stock price – Price on restricted stock offering</a:t>
            </a:r>
          </a:p>
          <a:p>
            <a:pPr lvl="1" eaLnBrk="1" hangingPunct="1">
              <a:lnSpc>
                <a:spcPct val="80000"/>
              </a:lnSpc>
            </a:pPr>
            <a:r>
              <a:rPr lang="en-US" altLang="en-US" sz="2200">
                <a:ea typeface="ＭＳ Ｐゴシック" charset="-128"/>
              </a:rPr>
              <a:t>Discount</a:t>
            </a:r>
            <a:r>
              <a:rPr lang="en-US" altLang="en-US" sz="2200" baseline="-25000">
                <a:ea typeface="ＭＳ Ｐゴシック" charset="-128"/>
              </a:rPr>
              <a:t>IPO</a:t>
            </a:r>
            <a:r>
              <a:rPr lang="en-US" altLang="en-US" sz="2200">
                <a:ea typeface="ＭＳ Ｐゴシック" charset="-128"/>
              </a:rPr>
              <a:t> = IPO offering price – Price on pre-IPO transaction </a:t>
            </a:r>
          </a:p>
          <a:p>
            <a:pPr eaLnBrk="1" hangingPunct="1">
              <a:lnSpc>
                <a:spcPct val="80000"/>
              </a:lnSpc>
            </a:pPr>
            <a:endParaRPr lang="en-US" altLang="en-US" sz="2600">
              <a:ea typeface="ＭＳ Ｐゴシック" charset="-128"/>
            </a:endParaRPr>
          </a:p>
        </p:txBody>
      </p:sp>
      <p:sp>
        <p:nvSpPr>
          <p:cNvPr id="300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96FAA5-259D-D945-9EE1-E08DE280A425}"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Restricted Stock Discount</a:t>
            </a:r>
          </a:p>
        </p:txBody>
      </p:sp>
      <p:sp>
        <p:nvSpPr>
          <p:cNvPr id="2416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Aggregate discount studies</a:t>
            </a:r>
          </a:p>
          <a:p>
            <a:pPr marL="640080" lvl="1" indent="-274320" eaLnBrk="1" fontAlgn="auto" hangingPunct="1">
              <a:spcAft>
                <a:spcPts val="0"/>
              </a:spcAft>
              <a:buFont typeface="Wingdings 2"/>
              <a:buChar char=""/>
              <a:defRPr/>
            </a:pPr>
            <a:r>
              <a:rPr lang="en-US" dirty="0">
                <a:ea typeface="+mn-ea"/>
              </a:rPr>
              <a:t>Maher  examined restricted stock purchases made by four mutual funds in the period 1969-73 and concluded that they traded an average discount of 35.43% on publicly traded stock in the same companies. </a:t>
            </a:r>
          </a:p>
          <a:p>
            <a:pPr marL="640080" lvl="1" indent="-274320" eaLnBrk="1" fontAlgn="auto" hangingPunct="1">
              <a:spcAft>
                <a:spcPts val="0"/>
              </a:spcAft>
              <a:buFont typeface="Wingdings 2"/>
              <a:buChar char=""/>
              <a:defRPr/>
            </a:pPr>
            <a:r>
              <a:rPr lang="en-US" dirty="0" err="1">
                <a:ea typeface="+mn-ea"/>
              </a:rPr>
              <a:t>Moroney</a:t>
            </a:r>
            <a:r>
              <a:rPr lang="en-US" dirty="0">
                <a:ea typeface="+mn-ea"/>
              </a:rPr>
              <a:t> reported a mean discount of 35% for acquisitions of 146 restricted stock issues by 10 investment companies, using data from 1970.</a:t>
            </a:r>
          </a:p>
          <a:p>
            <a:pPr marL="640080" lvl="1" indent="-274320" eaLnBrk="1" fontAlgn="auto" hangingPunct="1">
              <a:spcAft>
                <a:spcPts val="0"/>
              </a:spcAft>
              <a:buFont typeface="Wingdings 2"/>
              <a:buChar char=""/>
              <a:defRPr/>
            </a:pPr>
            <a:r>
              <a:rPr lang="en-US" dirty="0">
                <a:ea typeface="+mn-ea"/>
              </a:rPr>
              <a:t>In a study of restricted stock offerings from the 1980s, Silber (1991) finds that the median discount for restricted stock is 33.75%. </a:t>
            </a:r>
          </a:p>
          <a:p>
            <a:pPr marL="320040" indent="-320040" eaLnBrk="1" fontAlgn="auto" hangingPunct="1">
              <a:spcAft>
                <a:spcPts val="0"/>
              </a:spcAft>
              <a:buFont typeface="Wingdings"/>
              <a:buChar char=""/>
              <a:defRPr/>
            </a:pPr>
            <a:r>
              <a:rPr lang="en-US" dirty="0">
                <a:ea typeface="+mn-ea"/>
                <a:cs typeface="+mn-cs"/>
              </a:rPr>
              <a:t>Silber related the size of the discount to characteristics of the offering:</a:t>
            </a:r>
          </a:p>
          <a:p>
            <a:pPr marL="365760" lvl="1" indent="0" eaLnBrk="1" fontAlgn="auto" hangingPunct="1">
              <a:spcAft>
                <a:spcPts val="0"/>
              </a:spcAft>
              <a:buFont typeface="Wingdings 2" charset="0"/>
              <a:buNone/>
              <a:defRPr/>
            </a:pPr>
            <a:r>
              <a:rPr lang="en-US" dirty="0">
                <a:ea typeface="+mn-ea"/>
              </a:rPr>
              <a:t>LN(RPRS) = 4.33 +0.036 LN(REV) - 0.142 LN(RBRT) + 0.174 DERN + 0.332 DCUST</a:t>
            </a:r>
          </a:p>
          <a:p>
            <a:pPr marL="640080" lvl="1" indent="-274320" eaLnBrk="1" fontAlgn="auto" hangingPunct="1">
              <a:spcAft>
                <a:spcPts val="0"/>
              </a:spcAft>
              <a:buFont typeface="Wingdings 2"/>
              <a:buChar char=""/>
              <a:defRPr/>
            </a:pPr>
            <a:r>
              <a:rPr lang="en-US" dirty="0">
                <a:ea typeface="+mn-ea"/>
              </a:rPr>
              <a:t>RPRS = Relative price of restricted stock (to publicly traded stock)</a:t>
            </a:r>
          </a:p>
          <a:p>
            <a:pPr marL="640080" lvl="1" indent="-274320" eaLnBrk="1" fontAlgn="auto" hangingPunct="1">
              <a:spcAft>
                <a:spcPts val="0"/>
              </a:spcAft>
              <a:buFont typeface="Wingdings 2"/>
              <a:buChar char=""/>
              <a:defRPr/>
            </a:pPr>
            <a:r>
              <a:rPr lang="en-US" dirty="0">
                <a:ea typeface="+mn-ea"/>
              </a:rPr>
              <a:t>REV = Revenues of the private firm (in millions of dollars)</a:t>
            </a:r>
          </a:p>
          <a:p>
            <a:pPr marL="640080" lvl="1" indent="-274320" eaLnBrk="1" fontAlgn="auto" hangingPunct="1">
              <a:spcAft>
                <a:spcPts val="0"/>
              </a:spcAft>
              <a:buFont typeface="Wingdings 2"/>
              <a:buChar char=""/>
              <a:defRPr/>
            </a:pPr>
            <a:r>
              <a:rPr lang="en-US" dirty="0">
                <a:ea typeface="+mn-ea"/>
              </a:rPr>
              <a:t>RBRT = Restricted Block relative to Total Common Stock in %</a:t>
            </a:r>
          </a:p>
          <a:p>
            <a:pPr marL="640080" lvl="1" indent="-274320" eaLnBrk="1" fontAlgn="auto" hangingPunct="1">
              <a:spcAft>
                <a:spcPts val="0"/>
              </a:spcAft>
              <a:buFont typeface="Wingdings 2"/>
              <a:buChar char=""/>
              <a:defRPr/>
            </a:pPr>
            <a:r>
              <a:rPr lang="en-US" dirty="0">
                <a:ea typeface="+mn-ea"/>
              </a:rPr>
              <a:t>DERN = 1 if earnings are positive; 0 if earnings are negative;</a:t>
            </a:r>
          </a:p>
          <a:p>
            <a:pPr marL="640080" lvl="1" indent="-274320" eaLnBrk="1" fontAlgn="auto" hangingPunct="1">
              <a:spcAft>
                <a:spcPts val="0"/>
              </a:spcAft>
              <a:buFont typeface="Wingdings 2"/>
              <a:buChar char=""/>
              <a:defRPr/>
            </a:pPr>
            <a:r>
              <a:rPr lang="en-US" dirty="0">
                <a:ea typeface="+mn-ea"/>
              </a:rPr>
              <a:t>DCUST = 1 if there is a customer relationship with the investor; 0 otherwise;</a:t>
            </a: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EC0F9C-5597-E745-BC97-9645CEDF51DB}" type="slidenum">
              <a:rPr lang="en-US" altLang="en-US" sz="1200">
                <a:solidFill>
                  <a:srgbClr val="FFFFFF"/>
                </a:solidFill>
              </a:rPr>
              <a:pPr>
                <a:lnSpc>
                  <a:spcPct val="80000"/>
                </a:lnSpc>
              </a:pPr>
              <a:t>148</a:t>
            </a:fld>
            <a:endParaRPr lang="en-US" altLang="en-US" sz="1200">
              <a:solidFill>
                <a:srgbClr val="FFFFFF"/>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Cross sectional differences in Illiquidity: Extending the Silber regression</a:t>
            </a:r>
          </a:p>
        </p:txBody>
      </p:sp>
      <p:pic>
        <p:nvPicPr>
          <p:cNvPr id="304130"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6E618E-7368-8C46-8C2D-1F03DFE29CEB}"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discount: Pricing on pre-IPO transactions (in 5 months prior to IPO)</a:t>
            </a:r>
          </a:p>
        </p:txBody>
      </p:sp>
      <p:graphicFrame>
        <p:nvGraphicFramePr>
          <p:cNvPr id="306178" name="Object 2"/>
          <p:cNvGraphicFramePr>
            <a:graphicFrameLocks noGrp="1" noChangeAspect="1"/>
          </p:cNvGraphicFramePr>
          <p:nvPr>
            <p:ph sz="quarter" idx="1"/>
          </p:nvPr>
        </p:nvGraphicFramePr>
        <p:xfrm>
          <a:off x="1504950" y="1600200"/>
          <a:ext cx="6369050" cy="4495800"/>
        </p:xfrm>
        <a:graphic>
          <a:graphicData uri="http://schemas.openxmlformats.org/presentationml/2006/ole">
            <mc:AlternateContent xmlns:mc="http://schemas.openxmlformats.org/markup-compatibility/2006">
              <mc:Choice xmlns:v="urn:schemas-microsoft-com:vml" Requires="v">
                <p:oleObj name="Document" r:id="rId3" imgW="21942857" imgH="15492063" progId="Word.Document.12">
                  <p:link updateAutomatic="1"/>
                </p:oleObj>
              </mc:Choice>
              <mc:Fallback>
                <p:oleObj name="Document" r:id="rId3" imgW="21942857" imgH="15492063" progId="Word.Document.12">
                  <p:link updateAutomatic="1"/>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4950" y="1600200"/>
                        <a:ext cx="63690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06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1A8C06-53C3-F84B-867E-78BD5F87AC95}"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sampling</a:t>
            </a:r>
            <a:r>
              <a:rPr lang="ja-JP" altLang="en-US">
                <a:ea typeface="ＭＳ Ｐゴシック" charset="-128"/>
              </a:rPr>
              <a:t>”</a:t>
            </a:r>
            <a:r>
              <a:rPr lang="en-US" altLang="ja-JP">
                <a:ea typeface="ＭＳ Ｐゴシック" charset="-128"/>
              </a:rPr>
              <a:t> problem</a:t>
            </a:r>
            <a:endParaRPr lang="en-US" altLang="en-US">
              <a:ea typeface="ＭＳ Ｐゴシック" charset="-128"/>
            </a:endParaRP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With both restricted stock and the IPO studies, there is a significant sampling bias problem.</a:t>
            </a:r>
          </a:p>
          <a:p>
            <a:pPr lvl="1" eaLnBrk="1" hangingPunct="1">
              <a:lnSpc>
                <a:spcPct val="80000"/>
              </a:lnSpc>
            </a:pPr>
            <a:r>
              <a:rPr lang="en-US" altLang="en-US" sz="2000">
                <a:ea typeface="ＭＳ Ｐゴシック" charset="-128"/>
              </a:rPr>
              <a:t>The companies that make restricted stock offerings are likely to be small, troubled firms that have run out of conventional financing options.</a:t>
            </a:r>
          </a:p>
          <a:p>
            <a:pPr lvl="1" eaLnBrk="1" hangingPunct="1">
              <a:lnSpc>
                <a:spcPct val="80000"/>
              </a:lnSpc>
            </a:pPr>
            <a:r>
              <a:rPr lang="en-US" altLang="en-US" sz="2000">
                <a:ea typeface="ＭＳ Ｐゴシック" charset="-128"/>
              </a:rPr>
              <a:t>The types of IPOs where equity investors sell their stake in the five months prior to the IPO at a huge discount are likely to be IPOs that have significant pricing uncertainty associated with them.</a:t>
            </a:r>
          </a:p>
          <a:p>
            <a:pPr eaLnBrk="1" hangingPunct="1">
              <a:lnSpc>
                <a:spcPct val="80000"/>
              </a:lnSpc>
            </a:pPr>
            <a:r>
              <a:rPr lang="en-US" altLang="en-US" sz="2400">
                <a:ea typeface="ＭＳ Ｐゴシック" charset="-128"/>
              </a:rPr>
              <a:t>With restricted stock, the magnitude of the sampling bias was estimated by comparing the discount on all private placements to the discount on restricted stock offerings. One study concluded that the </a:t>
            </a:r>
            <a:r>
              <a:rPr lang="ja-JP" altLang="en-US" sz="2400">
                <a:ea typeface="ＭＳ Ｐゴシック" charset="-128"/>
              </a:rPr>
              <a:t>“</a:t>
            </a:r>
            <a:r>
              <a:rPr lang="en-US" altLang="ja-JP" sz="2400">
                <a:ea typeface="ＭＳ Ｐゴシック" charset="-128"/>
              </a:rPr>
              <a:t>illiquidity</a:t>
            </a:r>
            <a:r>
              <a:rPr lang="ja-JP" altLang="en-US" sz="2400">
                <a:ea typeface="ＭＳ Ｐゴシック" charset="-128"/>
              </a:rPr>
              <a:t>”</a:t>
            </a:r>
            <a:r>
              <a:rPr lang="en-US" altLang="ja-JP" sz="2400">
                <a:ea typeface="ＭＳ Ｐゴシック" charset="-128"/>
              </a:rPr>
              <a:t> alone accounted for a discount of less than 10% (leaving the balance of 20-25% to be explained by sampling problems).</a:t>
            </a:r>
            <a:endParaRPr lang="en-US" altLang="en-US" sz="2400">
              <a:ea typeface="ＭＳ Ｐゴシック" charset="-128"/>
            </a:endParaRPr>
          </a:p>
        </p:txBody>
      </p:sp>
      <p:sp>
        <p:nvSpPr>
          <p:cNvPr id="308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9845F-2235-A749-AAE3-A5C5C98E53BB}"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alternative approach: Use the whole sample</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All traded assets are illiquid. The bid ask spread, measuring the difference between the price at which you can buy and sell the asset at the same point in time is the illiquidity measure. </a:t>
            </a:r>
          </a:p>
          <a:p>
            <a:pPr eaLnBrk="1" hangingPunct="1">
              <a:lnSpc>
                <a:spcPct val="80000"/>
              </a:lnSpc>
            </a:pPr>
            <a:r>
              <a:rPr lang="en-US" altLang="en-US" sz="2200" dirty="0">
                <a:ea typeface="ＭＳ Ｐゴシック" charset="-128"/>
              </a:rPr>
              <a:t>We can regress the bid-ask spread (as a percent of the price) against variables that can be measured for a private firm (such as revenues, cash flow generating capacity, type of assets, variance in operating income) and are also available for publicly traded firms.</a:t>
            </a:r>
          </a:p>
          <a:p>
            <a:pPr eaLnBrk="1" hangingPunct="1">
              <a:lnSpc>
                <a:spcPct val="80000"/>
              </a:lnSpc>
            </a:pPr>
            <a:r>
              <a:rPr lang="en-US" altLang="en-US" sz="2200" dirty="0">
                <a:ea typeface="ＭＳ Ｐゴシック" charset="-128"/>
              </a:rPr>
              <a:t>Using data from the end of 2000, for instance, we regressed the bid-ask spread against annual revenues, a dummy variable for positive earnings (DERN: 0 if negative and 1 if positive), cash as a percent of firm value and trading volume. </a:t>
            </a:r>
          </a:p>
          <a:p>
            <a:pPr marL="663575" lvl="1" indent="-342900" eaLnBrk="1" hangingPunct="1">
              <a:lnSpc>
                <a:spcPct val="80000"/>
              </a:lnSpc>
            </a:pPr>
            <a:r>
              <a:rPr lang="en-US" altLang="en-US" sz="1900" dirty="0">
                <a:ea typeface="ＭＳ Ｐゴシック" charset="-128"/>
              </a:rPr>
              <a:t>Spread = 0.145 – 0.0022 ln (Annual Revenues) -0.015 (DERN) – 0.016 (Cash/Firm Value) – 0.11 ($ Monthly trading volume/ Firm Value)</a:t>
            </a:r>
          </a:p>
          <a:p>
            <a:pPr marL="663575" lvl="1" indent="-342900" eaLnBrk="1" hangingPunct="1">
              <a:lnSpc>
                <a:spcPct val="80000"/>
              </a:lnSpc>
            </a:pPr>
            <a:r>
              <a:rPr lang="en-US" altLang="en-US" sz="1900" dirty="0">
                <a:ea typeface="ＭＳ Ｐゴシック" charset="-128"/>
              </a:rPr>
              <a:t>You could plug in the values for a private firm into this regression (with zero trading volume) and estimate the spread for the firm.  </a:t>
            </a:r>
          </a:p>
        </p:txBody>
      </p:sp>
      <p:sp>
        <p:nvSpPr>
          <p:cNvPr id="310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7CCCD6-CED7-D740-A60B-D56DA10F0511}" type="slidenum">
              <a:rPr lang="en-US" altLang="en-US" sz="1200">
                <a:solidFill>
                  <a:srgbClr val="FFFFFF"/>
                </a:solidFill>
              </a:rPr>
              <a:pPr>
                <a:lnSpc>
                  <a:spcPct val="80000"/>
                </a:lnSpc>
              </a:pPr>
              <a:t>152</a:t>
            </a:fld>
            <a:endParaRPr lang="en-US" altLang="en-US" sz="1200">
              <a:solidFill>
                <a:srgbClr val="FFFFFF"/>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the illiquidity discount for the restaurant</a:t>
            </a:r>
          </a:p>
        </p:txBody>
      </p:sp>
      <p:graphicFrame>
        <p:nvGraphicFramePr>
          <p:cNvPr id="6" name="Content Placeholder 5"/>
          <p:cNvGraphicFramePr>
            <a:graphicFrameLocks noGrp="1"/>
          </p:cNvGraphicFramePr>
          <p:nvPr>
            <p:ph sz="quarter" idx="1"/>
          </p:nvPr>
        </p:nvGraphicFramePr>
        <p:xfrm>
          <a:off x="612775" y="1600200"/>
          <a:ext cx="8153400" cy="3664284"/>
        </p:xfrm>
        <a:graphic>
          <a:graphicData uri="http://schemas.openxmlformats.org/drawingml/2006/table">
            <a:tbl>
              <a:tblPr/>
              <a:tblGrid>
                <a:gridCol w="2717800">
                  <a:extLst>
                    <a:ext uri="{9D8B030D-6E8A-4147-A177-3AD203B41FA5}">
                      <a16:colId xmlns:a16="http://schemas.microsoft.com/office/drawing/2014/main" val="20000"/>
                    </a:ext>
                  </a:extLst>
                </a:gridCol>
                <a:gridCol w="2330450">
                  <a:extLst>
                    <a:ext uri="{9D8B030D-6E8A-4147-A177-3AD203B41FA5}">
                      <a16:colId xmlns:a16="http://schemas.microsoft.com/office/drawing/2014/main" val="20001"/>
                    </a:ext>
                  </a:extLst>
                </a:gridCol>
                <a:gridCol w="3105150">
                  <a:extLst>
                    <a:ext uri="{9D8B030D-6E8A-4147-A177-3AD203B41FA5}">
                      <a16:colId xmlns:a16="http://schemas.microsoft.com/office/drawing/2014/main" val="20002"/>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Approach used</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Value of restaurant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(Silber adjustment for small revenues and positive profits to a base discount of 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(1-.1288) = $0.454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3123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D75A65-F28C-9C4E-8F86-2C87825F0355}" type="slidenum">
              <a:rPr lang="en-US" altLang="en-US" sz="1200">
                <a:solidFill>
                  <a:srgbClr val="FFFFFF"/>
                </a:solidFill>
              </a:rPr>
              <a:pPr>
                <a:lnSpc>
                  <a:spcPct val="80000"/>
                </a:lnSpc>
              </a:pPr>
              <a:t>153</a:t>
            </a:fld>
            <a:endParaRPr lang="en-US" altLang="en-US" sz="1200">
              <a:solidFill>
                <a:srgbClr val="FFFFFF"/>
              </a:solidFill>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dirty="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dirty="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Revisiting the cost of equity and capital: Restaurant Valuation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15216215"/>
              </p:ext>
            </p:extLst>
          </p:nvPr>
        </p:nvGraphicFramePr>
        <p:xfrm>
          <a:off x="612775" y="1600200"/>
          <a:ext cx="5105400" cy="4270375"/>
        </p:xfrm>
        <a:graphic>
          <a:graphicData uri="http://schemas.openxmlformats.org/drawingml/2006/table">
            <a:tbl>
              <a:tblPr/>
              <a:tblGrid>
                <a:gridCol w="2703513">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01737">
                  <a:extLst>
                    <a:ext uri="{9D8B030D-6E8A-4147-A177-3AD203B41FA5}">
                      <a16:colId xmlns:a16="http://schemas.microsoft.com/office/drawing/2014/main" val="20002"/>
                    </a:ext>
                  </a:extLst>
                </a:gridCol>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Verdana" charset="0"/>
                          <a:ea typeface="ＭＳ Ｐゴシック" charset="-128"/>
                        </a:rPr>
                        <a:t>Private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Verdana" charset="0"/>
                          <a:ea typeface="ＭＳ Ｐゴシック" charset="-128"/>
                        </a:rPr>
                        <a:t>Public</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Unlevred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2.36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Debt to equity ratio</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Tax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Pre-tax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1.28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Riskfree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Equity risk premium</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9.38%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After-tax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capital</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13.25%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Verdana" charset="0"/>
                          <a:ea typeface="ＭＳ Ｐゴシック" charset="-128"/>
                        </a:rPr>
                        <a:t>8.76%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1646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ABABC-84B1-9543-962C-B3271FA58593}" type="slidenum">
              <a:rPr lang="en-US" altLang="en-US" sz="1200">
                <a:solidFill>
                  <a:srgbClr val="FFFFFF"/>
                </a:solidFill>
              </a:rPr>
              <a:pPr>
                <a:lnSpc>
                  <a:spcPct val="80000"/>
                </a:lnSpc>
              </a:pPr>
              <a:t>155</a:t>
            </a:fld>
            <a:endParaRPr lang="en-US" altLang="en-US" sz="1200">
              <a:solidFill>
                <a:srgbClr val="FFFFFF"/>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Revaluing the restaurant to a </a:t>
            </a:r>
            <a:r>
              <a:rPr lang="ja-JP" altLang="en-US">
                <a:ea typeface="ＭＳ Ｐゴシック" charset="-128"/>
              </a:rPr>
              <a:t>“</a:t>
            </a:r>
            <a:r>
              <a:rPr lang="en-US" altLang="ja-JP">
                <a:ea typeface="ＭＳ Ｐゴシック" charset="-128"/>
              </a:rPr>
              <a:t>public</a:t>
            </a:r>
            <a:r>
              <a:rPr lang="ja-JP" altLang="en-US">
                <a:ea typeface="ＭＳ Ｐゴシック" charset="-128"/>
              </a:rPr>
              <a:t>”</a:t>
            </a:r>
            <a:r>
              <a:rPr lang="en-US" altLang="ja-JP">
                <a:ea typeface="ＭＳ Ｐゴシック" charset="-128"/>
              </a:rPr>
              <a:t> buyer</a:t>
            </a:r>
            <a:endParaRPr lang="en-US" altLang="en-US">
              <a:ea typeface="ＭＳ Ｐゴシック" charset="-128"/>
            </a:endParaRPr>
          </a:p>
        </p:txBody>
      </p:sp>
      <p:pic>
        <p:nvPicPr>
          <p:cNvPr id="31846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13634" r="-13634"/>
          <a:stretch>
            <a:fillRect/>
          </a:stretch>
        </p:blipFill>
        <p:spPr>
          <a:xfrm>
            <a:off x="612775" y="1600200"/>
            <a:ext cx="8153400" cy="4495800"/>
          </a:xfrm>
        </p:spPr>
      </p:pic>
      <p:sp>
        <p:nvSpPr>
          <p:cNvPr id="318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129A337-721F-6843-8684-19F8D9CAA7D8}" type="slidenum">
              <a:rPr lang="en-US" altLang="en-US" sz="1200">
                <a:solidFill>
                  <a:srgbClr val="FFFFFF"/>
                </a:solidFill>
              </a:rPr>
              <a:pPr>
                <a:lnSpc>
                  <a:spcPct val="80000"/>
                </a:lnSpc>
              </a:pPr>
              <a:t>156</a:t>
            </a:fld>
            <a:endParaRPr lang="en-US" altLang="en-US" sz="1200">
              <a:solidFill>
                <a:srgbClr val="FFFFFF"/>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So, what price should you ask for?</a:t>
            </a:r>
          </a:p>
        </p:txBody>
      </p:sp>
      <p:sp>
        <p:nvSpPr>
          <p:cNvPr id="3041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Assume that you represent the chef/owner of the restaurant and that you were asking for a </a:t>
            </a:r>
            <a:r>
              <a:rPr lang="ja-JP" altLang="en-US" sz="2400">
                <a:ea typeface="ＭＳ Ｐゴシック" charset="-128"/>
              </a:rPr>
              <a:t>“</a:t>
            </a:r>
            <a:r>
              <a:rPr lang="en-US" altLang="ja-JP" sz="2400" dirty="0">
                <a:ea typeface="ＭＳ Ｐゴシック" charset="-128"/>
              </a:rPr>
              <a:t>reasonable</a:t>
            </a:r>
            <a:r>
              <a:rPr lang="ja-JP" altLang="en-US" sz="2400">
                <a:ea typeface="ＭＳ Ｐゴシック" charset="-128"/>
              </a:rPr>
              <a:t>”</a:t>
            </a:r>
            <a:r>
              <a:rPr lang="en-US" altLang="ja-JP" sz="2400" dirty="0">
                <a:ea typeface="ＭＳ Ｐゴシック" charset="-128"/>
              </a:rPr>
              <a:t> price for the restaurant. What would you ask for?</a:t>
            </a:r>
          </a:p>
          <a:p>
            <a:pPr lvl="1" eaLnBrk="1" hangingPunct="1">
              <a:lnSpc>
                <a:spcPct val="80000"/>
              </a:lnSpc>
              <a:buFont typeface="Calibri" charset="0"/>
              <a:buAutoNum type="alphaLcPeriod"/>
            </a:pPr>
            <a:r>
              <a:rPr lang="en-US" altLang="en-US" sz="2000" dirty="0">
                <a:ea typeface="ＭＳ Ｐゴシック" charset="-128"/>
              </a:rPr>
              <a:t>$ 454,000</a:t>
            </a:r>
          </a:p>
          <a:p>
            <a:pPr lvl="1" eaLnBrk="1" hangingPunct="1">
              <a:lnSpc>
                <a:spcPct val="80000"/>
              </a:lnSpc>
              <a:buFont typeface="Calibri" charset="0"/>
              <a:buAutoNum type="alphaLcPeriod"/>
            </a:pPr>
            <a:r>
              <a:rPr lang="en-US" altLang="en-US" sz="2000" dirty="0">
                <a:ea typeface="ＭＳ Ｐゴシック" charset="-128"/>
              </a:rPr>
              <a:t> $ 1.484 million</a:t>
            </a:r>
          </a:p>
          <a:p>
            <a:pPr lvl="1" eaLnBrk="1" hangingPunct="1">
              <a:lnSpc>
                <a:spcPct val="80000"/>
              </a:lnSpc>
              <a:buFont typeface="Calibri" charset="0"/>
              <a:buAutoNum type="alphaLcPeriod"/>
            </a:pPr>
            <a:r>
              <a:rPr lang="en-US" altLang="en-US" sz="2000" dirty="0">
                <a:ea typeface="ＭＳ Ｐゴシック" charset="-128"/>
              </a:rPr>
              <a:t>Some  number in the middle</a:t>
            </a:r>
          </a:p>
          <a:p>
            <a:pPr eaLnBrk="1" hangingPunct="1">
              <a:lnSpc>
                <a:spcPct val="80000"/>
              </a:lnSpc>
            </a:pPr>
            <a:r>
              <a:rPr lang="en-US" altLang="en-US" sz="2400" dirty="0">
                <a:ea typeface="ＭＳ Ｐゴシック" charset="-128"/>
              </a:rPr>
              <a:t>If it is </a:t>
            </a:r>
            <a:r>
              <a:rPr lang="ja-JP" altLang="en-US" sz="2400">
                <a:ea typeface="ＭＳ Ｐゴシック" charset="-128"/>
              </a:rPr>
              <a:t>“</a:t>
            </a:r>
            <a:r>
              <a:rPr lang="en-US" altLang="ja-JP" sz="2400" dirty="0">
                <a:ea typeface="ＭＳ Ｐゴシック" charset="-128"/>
              </a:rPr>
              <a:t>some number in the middle</a:t>
            </a:r>
            <a:r>
              <a:rPr lang="ja-JP" altLang="en-US" sz="2400">
                <a:ea typeface="ＭＳ Ｐゴシック" charset="-128"/>
              </a:rPr>
              <a:t>”</a:t>
            </a:r>
            <a:r>
              <a:rPr lang="en-US" altLang="ja-JP" sz="2400" dirty="0">
                <a:ea typeface="ＭＳ Ｐゴシック" charset="-128"/>
              </a:rPr>
              <a:t>, what will determine what you will ultimately get for your business?</a:t>
            </a:r>
            <a:endParaRPr lang="en-US" altLang="en-US" sz="2400" dirty="0">
              <a:ea typeface="ＭＳ Ｐゴシック" charset="-128"/>
            </a:endParaRPr>
          </a:p>
          <a:p>
            <a:pPr eaLnBrk="1" hangingPunct="1">
              <a:lnSpc>
                <a:spcPct val="80000"/>
              </a:lnSpc>
            </a:pPr>
            <a:r>
              <a:rPr lang="en-US" altLang="en-US" sz="2400" dirty="0">
                <a:ea typeface="ＭＳ Ｐゴシック" charset="-128"/>
              </a:rPr>
              <a:t>How would you alter the analysis, if your best potential bidder is a private equity or VC fund rather than a publicly traded firm?</a:t>
            </a:r>
          </a:p>
          <a:p>
            <a:pPr eaLnBrk="1" hangingPunct="1">
              <a:lnSpc>
                <a:spcPct val="80000"/>
              </a:lnSpc>
            </a:pPr>
            <a:endParaRPr lang="en-US" altLang="en-US" sz="2400" dirty="0">
              <a:ea typeface="ＭＳ Ｐゴシック" charset="-128"/>
            </a:endParaRPr>
          </a:p>
          <a:p>
            <a:pPr eaLnBrk="1" hangingPunct="1">
              <a:lnSpc>
                <a:spcPct val="80000"/>
              </a:lnSpc>
            </a:pPr>
            <a:endParaRPr lang="en-US" altLang="en-US" sz="2400" dirty="0">
              <a:ea typeface="ＭＳ Ｐゴシック" charset="-128"/>
            </a:endParaRPr>
          </a:p>
        </p:txBody>
      </p:sp>
      <p:sp>
        <p:nvSpPr>
          <p:cNvPr id="320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D0EB63E-458F-FE41-BBCC-14D0A04F6AA2}"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In an initial public offering, the private business is opened up to investors who clearly are diversified (or at least have the option to be diversified).</a:t>
            </a:r>
          </a:p>
          <a:p>
            <a:pPr lvl="1" eaLnBrk="1" hangingPunct="1"/>
            <a:r>
              <a:rPr lang="en-US" altLang="en-US" dirty="0">
                <a:ea typeface="ＭＳ Ｐゴシック" charset="-128"/>
              </a:rPr>
              <a:t>There are control implications as well. When a private firm goes public, it opens itself up to monitoring by investors, analysts and market.</a:t>
            </a:r>
          </a:p>
          <a:p>
            <a:pPr lvl="1" eaLnBrk="1" hangingPunct="1"/>
            <a:r>
              <a:rPr lang="en-US" altLang="en-US" dirty="0">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159</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dirty="0">
                <a:ea typeface="ＭＳ Ｐゴシック" charset="-128"/>
              </a:rPr>
              <a:t>Valuation issues:</a:t>
            </a:r>
          </a:p>
          <a:p>
            <a:pPr lvl="1" eaLnBrk="1" hangingPunct="1">
              <a:lnSpc>
                <a:spcPct val="90000"/>
              </a:lnSpc>
            </a:pPr>
            <a:r>
              <a:rPr lang="en-US" altLang="en-US" sz="2000" dirty="0">
                <a:ea typeface="ＭＳ Ｐゴシック" charset="-128"/>
              </a:rPr>
              <a:t>Use of the proceeds from the offering: The proceeds from the offering can be held as cash by the firm to cover future investment needs, paid to existing equity investors who want to cash out or used to pay down debt.</a:t>
            </a:r>
          </a:p>
          <a:p>
            <a:pPr lvl="1" eaLnBrk="1" hangingPunct="1">
              <a:lnSpc>
                <a:spcPct val="90000"/>
              </a:lnSpc>
            </a:pPr>
            <a:r>
              <a:rPr lang="en-US" altLang="en-US" sz="2000" dirty="0">
                <a:ea typeface="ＭＳ Ｐゴシック" charset="-128"/>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lnSpc>
                <a:spcPct val="90000"/>
              </a:lnSpc>
            </a:pPr>
            <a:r>
              <a:rPr lang="en-US" altLang="en-US" sz="2400" dirty="0">
                <a:ea typeface="ＭＳ Ｐゴシック" charset="-128"/>
              </a:rPr>
              <a:t>Pricing issues:</a:t>
            </a:r>
          </a:p>
          <a:p>
            <a:pPr lvl="1" eaLnBrk="1" hangingPunct="1">
              <a:lnSpc>
                <a:spcPct val="90000"/>
              </a:lnSpc>
            </a:pPr>
            <a:r>
              <a:rPr lang="en-US" altLang="en-US" sz="2000" dirty="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dirty="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160</a:t>
            </a:fld>
            <a:endParaRPr lang="en-US" altLang="en-US" sz="1200">
              <a:solidFill>
                <a:srgbClr val="FFFFFF"/>
              </a:solidFill>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Use of the Proceeds</a:t>
            </a:r>
          </a:p>
        </p:txBody>
      </p:sp>
      <p:sp>
        <p:nvSpPr>
          <p:cNvPr id="3123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The proceeds from an initial public offering can be</a:t>
            </a:r>
          </a:p>
          <a:p>
            <a:pPr lvl="1" eaLnBrk="1" hangingPunct="1">
              <a:buFont typeface="Wingdings 2" charset="0"/>
              <a:buChar char=""/>
              <a:defRPr/>
            </a:pPr>
            <a:r>
              <a:rPr lang="en-US" dirty="0"/>
              <a:t>Taken out of the firm by the existing owners</a:t>
            </a:r>
          </a:p>
          <a:p>
            <a:pPr lvl="1" eaLnBrk="1" hangingPunct="1">
              <a:buFont typeface="Wingdings 2" charset="0"/>
              <a:buChar char=""/>
              <a:defRPr/>
            </a:pPr>
            <a:r>
              <a:rPr lang="en-US" dirty="0"/>
              <a:t>Used to pay down debt and other obligations</a:t>
            </a:r>
          </a:p>
          <a:p>
            <a:pPr lvl="1" eaLnBrk="1" hangingPunct="1">
              <a:buFont typeface="Wingdings 2" charset="0"/>
              <a:buChar char=""/>
              <a:defRPr/>
            </a:pPr>
            <a:r>
              <a:rPr lang="en-US" dirty="0"/>
              <a:t>Held as cash by the company to cover future reinvestment needs</a:t>
            </a:r>
          </a:p>
          <a:p>
            <a:pPr eaLnBrk="1" hangingPunct="1">
              <a:buFont typeface="Wingdings" charset="0"/>
              <a:buChar char=""/>
              <a:defRPr/>
            </a:pPr>
            <a:r>
              <a:rPr lang="en-US" dirty="0"/>
              <a:t>How you deal with the issuance will depend upon how the proceeds are used.</a:t>
            </a:r>
          </a:p>
          <a:p>
            <a:pPr lvl="1" eaLnBrk="1" hangingPunct="1">
              <a:buFont typeface="Wingdings 2" charset="0"/>
              <a:buChar char=""/>
              <a:defRPr/>
            </a:pPr>
            <a:r>
              <a:rPr lang="en-US" dirty="0"/>
              <a:t>If taken out of the firm -&gt; Ignore in valuation </a:t>
            </a:r>
          </a:p>
          <a:p>
            <a:pPr lvl="1" eaLnBrk="1" hangingPunct="1">
              <a:buFont typeface="Wingdings 2" charset="0"/>
              <a:buChar char=""/>
              <a:defRPr/>
            </a:pPr>
            <a:r>
              <a:rPr lang="en-US" dirty="0"/>
              <a:t>If used to pay down debt -&gt; Change the debt ratio, which may change the cost of capital and the value of the firm</a:t>
            </a:r>
          </a:p>
          <a:p>
            <a:pPr lvl="1" eaLnBrk="1" hangingPunct="1">
              <a:buFont typeface="Wingdings 2" charset="0"/>
              <a:buChar char=""/>
              <a:defRPr/>
            </a:pPr>
            <a:r>
              <a:rPr lang="en-US" dirty="0"/>
              <a:t>If held as cash to cover future reinvestment needs -&gt; Add the cash proceeds from the IPO to the DCF valuation of the company.  </a:t>
            </a:r>
          </a:p>
        </p:txBody>
      </p:sp>
      <p:sp>
        <p:nvSpPr>
          <p:cNvPr id="328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E0262F-B7D3-874C-A2B0-AF98ADAC00C6}" type="slidenum">
              <a:rPr lang="en-US" altLang="en-US" sz="1200">
                <a:solidFill>
                  <a:srgbClr val="FFFFFF"/>
                </a:solidFill>
              </a:rPr>
              <a:pPr>
                <a:lnSpc>
                  <a:spcPct val="80000"/>
                </a:lnSpc>
              </a:pPr>
              <a:t>161</a:t>
            </a:fld>
            <a:endParaRPr lang="en-US" altLang="en-US" sz="1200">
              <a:solidFill>
                <a:srgbClr val="FFFFFF"/>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Proceeds: Twitter</a:t>
            </a:r>
          </a:p>
        </p:txBody>
      </p:sp>
      <p:sp>
        <p:nvSpPr>
          <p:cNvPr id="324610"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b="1" dirty="0"/>
              <a:t>How much?</a:t>
            </a:r>
            <a:r>
              <a:rPr lang="en-US" dirty="0"/>
              <a:t> News stories suggest that the company is planning on raising about $1 billion from the offering.</a:t>
            </a:r>
          </a:p>
          <a:p>
            <a:pPr eaLnBrk="1" hangingPunct="1">
              <a:buFont typeface="Wingdings" charset="0"/>
              <a:buChar char=""/>
              <a:defRPr/>
            </a:pPr>
            <a:r>
              <a:rPr lang="en-US" b="1" dirty="0"/>
              <a:t>Use</a:t>
            </a:r>
            <a:r>
              <a:rPr lang="en-US" dirty="0"/>
              <a:t>: In the Twitter prospectus filing, the company specifies that it plans to keep the proceeds in the company to meet future investment needs.</a:t>
            </a:r>
          </a:p>
          <a:p>
            <a:pPr lvl="1" eaLnBrk="1" hangingPunct="1">
              <a:buFont typeface="Wingdings 2" charset="0"/>
              <a:buChar char=""/>
              <a:defRPr/>
            </a:pPr>
            <a:r>
              <a:rPr lang="en-US" dirty="0"/>
              <a:t>In the valuation, I have added a billion to the estimated value of the operating assets because that cash infusion will augment the cash balance.</a:t>
            </a:r>
          </a:p>
          <a:p>
            <a:pPr eaLnBrk="1" hangingPunct="1">
              <a:buFont typeface="Wingdings" charset="0"/>
              <a:buChar char=""/>
              <a:defRPr/>
            </a:pPr>
            <a:r>
              <a:rPr lang="en-US" dirty="0"/>
              <a:t>How would the valuation have been different if the owners announced that they planned to withdraw half of the offering proceeds?</a:t>
            </a:r>
          </a:p>
        </p:txBody>
      </p:sp>
      <p:sp>
        <p:nvSpPr>
          <p:cNvPr id="330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C3B215-E328-B846-BF00-445AAED5ED2E}" type="slidenum">
              <a:rPr lang="en-US" altLang="en-US" sz="1200">
                <a:solidFill>
                  <a:srgbClr val="FFFFFF"/>
                </a:solidFill>
              </a:rPr>
              <a:pPr>
                <a:lnSpc>
                  <a:spcPct val="80000"/>
                </a:lnSpc>
              </a:pPr>
              <a:t>162</a:t>
            </a:fld>
            <a:endParaRPr lang="en-US" altLang="en-US" sz="1200">
              <a:solidFill>
                <a:srgbClr val="FFFFFF"/>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Claims from prior equity investors </a:t>
            </a:r>
          </a:p>
        </p:txBody>
      </p:sp>
      <p:sp>
        <p:nvSpPr>
          <p:cNvPr id="316418"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When a private firm goes public, there are already equity investors in the firm, including the founder(s), venture capitalists and other equity investors. In some cases, these equity investors can have warrants, options or other special claims on the equity of the firm.</a:t>
            </a:r>
          </a:p>
          <a:p>
            <a:pPr eaLnBrk="1" hangingPunct="1">
              <a:lnSpc>
                <a:spcPct val="90000"/>
              </a:lnSpc>
            </a:pPr>
            <a:r>
              <a:rPr lang="en-US" altLang="en-US" sz="2600">
                <a:ea typeface="ＭＳ Ｐゴシック" charset="-128"/>
              </a:rPr>
              <a:t>If existing equity investors have special claims on the equity, the value of equity per share has to be affected by these claims. Specifically, these options need to be valued at the time of the offering and the value of equity reduced by the option value before determining the value per share.</a:t>
            </a:r>
          </a:p>
        </p:txBody>
      </p:sp>
      <p:sp>
        <p:nvSpPr>
          <p:cNvPr id="3328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01A13A-3AB8-7B4C-93CE-273D500B13EB}" type="slidenum">
              <a:rPr lang="en-US" altLang="en-US" sz="1200">
                <a:solidFill>
                  <a:srgbClr val="FFFFFF"/>
                </a:solidFill>
              </a:rPr>
              <a:pPr>
                <a:lnSpc>
                  <a:spcPct val="80000"/>
                </a:lnSpc>
              </a:pPr>
              <a:t>163</a:t>
            </a:fld>
            <a:endParaRPr lang="en-US" altLang="en-US" sz="1200">
              <a:solidFill>
                <a:srgbClr val="FFFFFF"/>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The claims on Twitter’s equity</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overall value that we estimate for Twitter’s equity is $10,779 million.  There are multiple claims on this equity.</a:t>
            </a:r>
          </a:p>
          <a:p>
            <a:pPr lvl="1">
              <a:lnSpc>
                <a:spcPct val="80000"/>
              </a:lnSpc>
            </a:pPr>
            <a:r>
              <a:rPr lang="en-US" altLang="en-US" sz="1900">
                <a:ea typeface="ＭＳ Ｐゴシック" charset="-128"/>
              </a:rPr>
              <a:t>The owners of the company own the common shares in the company</a:t>
            </a:r>
          </a:p>
          <a:p>
            <a:pPr lvl="1">
              <a:lnSpc>
                <a:spcPct val="80000"/>
              </a:lnSpc>
            </a:pPr>
            <a:r>
              <a:rPr lang="en-US" altLang="en-US" sz="1900">
                <a:ea typeface="ＭＳ Ｐゴシック" charset="-128"/>
              </a:rPr>
              <a:t>Twitter has seven classes of convertible, preferred stock on the company (from different VCs). </a:t>
            </a:r>
          </a:p>
          <a:p>
            <a:pPr lvl="1">
              <a:lnSpc>
                <a:spcPct val="80000"/>
              </a:lnSpc>
            </a:pPr>
            <a:r>
              <a:rPr lang="en-US" altLang="en-US" sz="1900">
                <a:ea typeface="ＭＳ Ｐゴシック" charset="-128"/>
              </a:rPr>
              <a:t>Twitter has 86 million restricted stock units that it has used in employee compensation.</a:t>
            </a:r>
          </a:p>
          <a:p>
            <a:pPr lvl="1">
              <a:lnSpc>
                <a:spcPct val="80000"/>
              </a:lnSpc>
            </a:pPr>
            <a:r>
              <a:rPr lang="en-US" altLang="en-US" sz="1900">
                <a:ea typeface="ＭＳ Ｐゴシック" charset="-128"/>
              </a:rPr>
              <a:t>Twitter has 44.16 million units of employee options, also used in compensation contracts. (Strike price=$1.82, life = 6.94 years)</a:t>
            </a:r>
          </a:p>
          <a:p>
            <a:pPr lvl="1">
              <a:lnSpc>
                <a:spcPct val="80000"/>
              </a:lnSpc>
            </a:pPr>
            <a:r>
              <a:rPr lang="en-US" altLang="en-US" sz="1900">
                <a:ea typeface="ＭＳ Ｐゴシック" charset="-128"/>
              </a:rPr>
              <a:t>Twitter has agreed to pay MoPub stockholders with 14.791 million shares.</a:t>
            </a:r>
          </a:p>
          <a:p>
            <a:pPr>
              <a:lnSpc>
                <a:spcPct val="80000"/>
              </a:lnSpc>
            </a:pPr>
            <a:r>
              <a:rPr lang="en-US" altLang="en-US" sz="2200">
                <a:ea typeface="ＭＳ Ｐゴシック" charset="-128"/>
              </a:rPr>
              <a:t>The convertible preferred shares will be converted at the time of the offering and the common shares outstanding will be 472.61 million, not counting RSUs and options. In the valuation:</a:t>
            </a:r>
          </a:p>
          <a:p>
            <a:pPr lvl="1">
              <a:lnSpc>
                <a:spcPct val="80000"/>
              </a:lnSpc>
            </a:pPr>
            <a:r>
              <a:rPr lang="en-US" altLang="en-US" sz="1900">
                <a:ea typeface="ＭＳ Ｐゴシック" charset="-128"/>
              </a:rPr>
              <a:t>Number of commons shares= 574.44 million (all but options)</a:t>
            </a:r>
          </a:p>
          <a:p>
            <a:pPr lvl="1">
              <a:lnSpc>
                <a:spcPct val="80000"/>
              </a:lnSpc>
            </a:pPr>
            <a:r>
              <a:rPr lang="en-US" altLang="en-US" sz="1900">
                <a:ea typeface="ＭＳ Ｐゴシック" charset="-128"/>
              </a:rPr>
              <a:t>Option value = $805 million (with maturity set to 3.47 years)</a:t>
            </a:r>
          </a:p>
        </p:txBody>
      </p:sp>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37F915-5C29-8E45-B491-C6C2EF3777BE}" type="slidenum">
              <a:rPr lang="en-US" altLang="en-US" sz="1200">
                <a:solidFill>
                  <a:srgbClr val="FFFFFF"/>
                </a:solidFill>
              </a:rPr>
              <a:pPr>
                <a:lnSpc>
                  <a:spcPct val="80000"/>
                </a:lnSpc>
              </a:pPr>
              <a:t>164</a:t>
            </a:fld>
            <a:endParaRPr lang="en-US" altLang="en-US" sz="1200">
              <a:solidFill>
                <a:srgbClr val="FFFFFF"/>
              </a:solidFill>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C. The investment banking guarantee…</a:t>
            </a:r>
          </a:p>
        </p:txBody>
      </p:sp>
      <p:sp>
        <p:nvSpPr>
          <p:cNvPr id="318466" name="Content Placeholder 2"/>
          <p:cNvSpPr>
            <a:spLocks noGrp="1"/>
          </p:cNvSpPr>
          <p:nvPr>
            <p:ph sz="quarter" idx="1"/>
          </p:nvPr>
        </p:nvSpPr>
        <p:spPr>
          <a:xfrm>
            <a:off x="612775" y="1600200"/>
            <a:ext cx="8153400" cy="4495800"/>
          </a:xfrm>
        </p:spPr>
        <p:txBody>
          <a:bodyPr>
            <a:normAutofit/>
          </a:bodyPr>
          <a:lstStyle/>
          <a:p>
            <a:pPr eaLnBrk="1" hangingPunct="1">
              <a:buFont typeface="Wingdings" charset="0"/>
              <a:buChar char=""/>
              <a:defRPr/>
            </a:pPr>
            <a:r>
              <a:rPr lang="en-US" dirty="0"/>
              <a:t>Almost all IPOs are managed by investment banks and are backed by a pricing guarantee, where the investment banker guarantees the offering price to the issuer. </a:t>
            </a:r>
          </a:p>
          <a:p>
            <a:pPr eaLnBrk="1" hangingPunct="1">
              <a:buFont typeface="Wingdings" charset="0"/>
              <a:buChar char=""/>
              <a:defRPr/>
            </a:pPr>
            <a:r>
              <a:rPr lang="en-US" dirty="0"/>
              <a:t>If the price at which the issuance is made is lower than the guaranteed price, the investment banker will buy the shares at the guaranteed price and potentially bear the loss. </a:t>
            </a:r>
          </a:p>
          <a:p>
            <a:pPr marL="0" indent="0" eaLnBrk="1" hangingPunct="1">
              <a:buFont typeface="Wingdings" charset="0"/>
              <a:buNone/>
              <a:defRPr/>
            </a:pPr>
            <a:endParaRPr lang="en-US" dirty="0"/>
          </a:p>
          <a:p>
            <a:pPr eaLnBrk="1" hangingPunct="1">
              <a:buFont typeface="Wingdings" charset="0"/>
              <a:buChar char=""/>
              <a:defRPr/>
            </a:pPr>
            <a:endParaRPr lang="en-US" dirty="0"/>
          </a:p>
        </p:txBody>
      </p:sp>
      <p:sp>
        <p:nvSpPr>
          <p:cNvPr id="336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2C64CC-FEE1-3341-9354-41E3E1797593}" type="slidenum">
              <a:rPr lang="en-US" altLang="en-US" sz="1200">
                <a:solidFill>
                  <a:srgbClr val="FFFFFF"/>
                </a:solidFill>
              </a:rPr>
              <a:pPr>
                <a:lnSpc>
                  <a:spcPct val="80000"/>
                </a:lnSpc>
              </a:pPr>
              <a:t>165</a:t>
            </a:fld>
            <a:endParaRPr lang="en-US" altLang="en-US" sz="1200">
              <a:solidFill>
                <a:srgbClr val="FFFFFF"/>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r>
              <a:rPr lang="en-US" altLang="en-US">
                <a:ea typeface="ＭＳ Ｐゴシック" charset="-128"/>
              </a:rPr>
              <a:t>Pricing versus Value</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a:buFont typeface="Wingdings" charset="0"/>
              <a:buChar char=""/>
              <a:defRPr/>
            </a:pPr>
            <a:r>
              <a:rPr lang="en-US" dirty="0"/>
              <a:t>Earlier I assessed the value of equity at Twitter to be $9.97 billion (with a value per share of $17.36/share). </a:t>
            </a:r>
          </a:p>
          <a:p>
            <a:pPr>
              <a:buFont typeface="Wingdings" charset="0"/>
              <a:buChar char=""/>
              <a:defRPr/>
            </a:pPr>
            <a:r>
              <a:rPr lang="en-US" dirty="0"/>
              <a:t>Assume, however, that the market appetite for social media stocks is high and that you pull up the valuations of other publicly traded stocks in the market: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What would you base your offer price on? How would you sell it?</a:t>
            </a:r>
          </a:p>
          <a:p>
            <a:pPr marL="0" indent="0">
              <a:buFont typeface="Wingdings" charset="0"/>
              <a:buNone/>
              <a:defRPr/>
            </a:pPr>
            <a:endParaRPr lang="en-US" dirty="0"/>
          </a:p>
          <a:p>
            <a:pPr>
              <a:buFont typeface="Wingdings" charset="0"/>
              <a:buChar char=""/>
              <a:defRPr/>
            </a:pPr>
            <a:endParaRPr lang="en-US" dirty="0"/>
          </a:p>
        </p:txBody>
      </p:sp>
      <p:sp>
        <p:nvSpPr>
          <p:cNvPr id="338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412C5F6-2218-9944-9CD5-F17A9DD143FE}" type="slidenum">
              <a:rPr lang="en-US" altLang="en-US" sz="1200">
                <a:solidFill>
                  <a:srgbClr val="FFFFFF"/>
                </a:solidFill>
              </a:rPr>
              <a:pPr>
                <a:lnSpc>
                  <a:spcPct val="80000"/>
                </a:lnSpc>
              </a:pPr>
              <a:t>166</a:t>
            </a:fld>
            <a:endParaRPr lang="en-US" altLang="en-US" sz="1200">
              <a:solidFill>
                <a:srgbClr val="FFFFFF"/>
              </a:solidFill>
            </a:endParaRPr>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56261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evidence on IPO pricing</a:t>
            </a:r>
          </a:p>
        </p:txBody>
      </p:sp>
      <p:pic>
        <p:nvPicPr>
          <p:cNvPr id="34099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340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2A30C0-90AF-EF47-9E66-53730749EAB3}" type="slidenum">
              <a:rPr lang="en-US" altLang="en-US" sz="1200">
                <a:solidFill>
                  <a:srgbClr val="FFFFFF"/>
                </a:solidFill>
              </a:rPr>
              <a:pPr>
                <a:lnSpc>
                  <a:spcPct val="80000"/>
                </a:lnSpc>
              </a:pPr>
              <a:t>167</a:t>
            </a:fld>
            <a:endParaRPr lang="en-US" altLang="en-US" sz="1200">
              <a:solidFill>
                <a:srgbClr val="FFFFFF"/>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investment opportunity?</a:t>
            </a:r>
          </a:p>
        </p:txBody>
      </p:sp>
      <p:sp>
        <p:nvSpPr>
          <p:cNvPr id="322562" name="Content Placeholder 2"/>
          <p:cNvSpPr>
            <a:spLocks noGrp="1"/>
          </p:cNvSpPr>
          <p:nvPr>
            <p:ph sz="quarter" idx="1"/>
          </p:nvPr>
        </p:nvSpPr>
        <p:spPr>
          <a:xfrm>
            <a:off x="612775" y="1600200"/>
            <a:ext cx="8153400" cy="4495800"/>
          </a:xfrm>
        </p:spPr>
        <p:txBody>
          <a:bodyPr/>
          <a:lstStyle/>
          <a:p>
            <a:pPr eaLnBrk="1" hangingPunct="1">
              <a:buFont typeface="Wingdings" charset="0"/>
              <a:buChar char=""/>
              <a:defRPr/>
            </a:pPr>
            <a:r>
              <a:rPr lang="en-US" dirty="0"/>
              <a:t>Assume that investment banks try to under price initial public offerings by approximately 10-15%. As an investor, what strategy would you adopt to take advantage of this behavior?</a:t>
            </a:r>
          </a:p>
          <a:p>
            <a:pPr marL="0" indent="0"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Why might it not work?</a:t>
            </a:r>
          </a:p>
          <a:p>
            <a:pPr eaLnBrk="1" hangingPunct="1">
              <a:buFont typeface="Wingdings" charset="0"/>
              <a:buChar char=""/>
              <a:defRPr/>
            </a:pPr>
            <a:endParaRPr lang="en-US" dirty="0"/>
          </a:p>
        </p:txBody>
      </p:sp>
      <p:sp>
        <p:nvSpPr>
          <p:cNvPr id="343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8F756D-022E-934F-995A-D9ECC79DBA3C}" type="slidenum">
              <a:rPr lang="en-US" altLang="en-US" sz="1200">
                <a:solidFill>
                  <a:srgbClr val="FFFFFF"/>
                </a:solidFill>
              </a:rPr>
              <a:pPr>
                <a:lnSpc>
                  <a:spcPct val="80000"/>
                </a:lnSpc>
              </a:pPr>
              <a:t>168</a:t>
            </a:fld>
            <a:endParaRPr lang="en-US" altLang="en-US" sz="1200">
              <a:solidFill>
                <a:srgbClr val="FFFFFF"/>
              </a:solidFill>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 The offering quantity</a:t>
            </a:r>
          </a:p>
        </p:txBody>
      </p:sp>
      <p:sp>
        <p:nvSpPr>
          <p:cNvPr id="3246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now that you are the owner of Twitter and were offering 100% of the shares in company in the offering to the public? If investors are willing to pay $20 billion for the common stock, how much do you lose because of the under pricing (15%)?</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Assume that you were offering only 10% of the shares in the initial offering and plan to sell a large portion of your remaining stake over the following two years? Would your views of the under pricing and its effect on your wealth change as a consequence? </a:t>
            </a: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CC183CD-1EE3-394E-94AF-DBAD8A293491}" type="slidenum">
              <a:rPr lang="en-US" altLang="en-US" sz="1200">
                <a:solidFill>
                  <a:srgbClr val="FFFFFF"/>
                </a:solidFill>
              </a:rPr>
              <a:pPr>
                <a:lnSpc>
                  <a:spcPct val="80000"/>
                </a:lnSpc>
              </a:pPr>
              <a:t>169</a:t>
            </a:fld>
            <a:endParaRPr lang="en-US" altLang="en-US" sz="1200">
              <a:solidFill>
                <a:srgbClr val="FFFFFF"/>
              </a:solidFill>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F0C1-3695-455B-BEBB-F4C7A5BC7D40}"/>
              </a:ext>
            </a:extLst>
          </p:cNvPr>
          <p:cNvSpPr>
            <a:spLocks noGrp="1"/>
          </p:cNvSpPr>
          <p:nvPr>
            <p:ph type="title"/>
          </p:nvPr>
        </p:nvSpPr>
        <p:spPr/>
        <p:txBody>
          <a:bodyPr/>
          <a:lstStyle/>
          <a:p>
            <a:r>
              <a:rPr lang="en-US" dirty="0"/>
              <a:t>The IPO Company: Profile over time</a:t>
            </a:r>
          </a:p>
        </p:txBody>
      </p:sp>
      <p:pic>
        <p:nvPicPr>
          <p:cNvPr id="6" name="Content Placeholder 5">
            <a:extLst>
              <a:ext uri="{FF2B5EF4-FFF2-40B4-BE49-F238E27FC236}">
                <a16:creationId xmlns:a16="http://schemas.microsoft.com/office/drawing/2014/main" id="{849F920F-AB6C-6036-698E-5A1BCE2F5E67}"/>
              </a:ext>
            </a:extLst>
          </p:cNvPr>
          <p:cNvPicPr>
            <a:picLocks noGrp="1" noChangeAspect="1"/>
          </p:cNvPicPr>
          <p:nvPr>
            <p:ph sz="quarter" idx="1"/>
          </p:nvPr>
        </p:nvPicPr>
        <p:blipFill>
          <a:blip r:embed="rId2"/>
          <a:stretch>
            <a:fillRect/>
          </a:stretch>
        </p:blipFill>
        <p:spPr>
          <a:xfrm>
            <a:off x="1589548" y="1600200"/>
            <a:ext cx="6199853" cy="4495800"/>
          </a:xfrm>
          <a:prstGeom prst="rect">
            <a:avLst/>
          </a:prstGeom>
        </p:spPr>
      </p:pic>
      <p:sp>
        <p:nvSpPr>
          <p:cNvPr id="4" name="Footer Placeholder 3">
            <a:extLst>
              <a:ext uri="{FF2B5EF4-FFF2-40B4-BE49-F238E27FC236}">
                <a16:creationId xmlns:a16="http://schemas.microsoft.com/office/drawing/2014/main" id="{0ED4AC94-E388-822C-AB20-9F004170152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C716E13-C068-DF15-C68A-98488688C651}"/>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170</a:t>
            </a:fld>
            <a:endParaRPr lang="en-US" altLang="en-US"/>
          </a:p>
        </p:txBody>
      </p:sp>
    </p:spTree>
    <p:extLst>
      <p:ext uri="{BB962C8B-B14F-4D97-AF65-F5344CB8AC3E}">
        <p14:creationId xmlns:p14="http://schemas.microsoft.com/office/powerpoint/2010/main" val="154333471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E29C-F840-A294-E24E-03A5408E0CE3}"/>
              </a:ext>
            </a:extLst>
          </p:cNvPr>
          <p:cNvSpPr>
            <a:spLocks noGrp="1"/>
          </p:cNvSpPr>
          <p:nvPr>
            <p:ph type="title"/>
          </p:nvPr>
        </p:nvSpPr>
        <p:spPr/>
        <p:txBody>
          <a:bodyPr/>
          <a:lstStyle/>
          <a:p>
            <a:r>
              <a:rPr lang="en-US" dirty="0"/>
              <a:t>The IPO Process: Change over time!</a:t>
            </a:r>
          </a:p>
        </p:txBody>
      </p:sp>
      <p:pic>
        <p:nvPicPr>
          <p:cNvPr id="6" name="Content Placeholder 5">
            <a:extLst>
              <a:ext uri="{FF2B5EF4-FFF2-40B4-BE49-F238E27FC236}">
                <a16:creationId xmlns:a16="http://schemas.microsoft.com/office/drawing/2014/main" id="{D900F36E-3642-3325-AC42-9E7050C542A0}"/>
              </a:ext>
            </a:extLst>
          </p:cNvPr>
          <p:cNvPicPr>
            <a:picLocks noGrp="1" noChangeAspect="1"/>
          </p:cNvPicPr>
          <p:nvPr>
            <p:ph sz="quarter" idx="1"/>
          </p:nvPr>
        </p:nvPicPr>
        <p:blipFill>
          <a:blip r:embed="rId2"/>
          <a:stretch>
            <a:fillRect/>
          </a:stretch>
        </p:blipFill>
        <p:spPr>
          <a:xfrm>
            <a:off x="1589548" y="1600200"/>
            <a:ext cx="6199853" cy="4495800"/>
          </a:xfrm>
          <a:prstGeom prst="rect">
            <a:avLst/>
          </a:prstGeom>
        </p:spPr>
      </p:pic>
      <p:sp>
        <p:nvSpPr>
          <p:cNvPr id="4" name="Footer Placeholder 3">
            <a:extLst>
              <a:ext uri="{FF2B5EF4-FFF2-40B4-BE49-F238E27FC236}">
                <a16:creationId xmlns:a16="http://schemas.microsoft.com/office/drawing/2014/main" id="{EC524106-31FB-B780-792E-C95B77188DCE}"/>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5742A279-FAF8-5B5D-04E3-B42AC47AD367}"/>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171</a:t>
            </a:fld>
            <a:endParaRPr lang="en-US" altLang="en-US"/>
          </a:p>
        </p:txBody>
      </p:sp>
    </p:spTree>
    <p:extLst>
      <p:ext uri="{BB962C8B-B14F-4D97-AF65-F5344CB8AC3E}">
        <p14:creationId xmlns:p14="http://schemas.microsoft.com/office/powerpoint/2010/main" val="225008075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B5E5-4769-7F40-A5FC-C07E31C0117D}"/>
              </a:ext>
            </a:extLst>
          </p:cNvPr>
          <p:cNvSpPr>
            <a:spLocks noGrp="1"/>
          </p:cNvSpPr>
          <p:nvPr>
            <p:ph type="title"/>
          </p:nvPr>
        </p:nvSpPr>
        <p:spPr/>
        <p:txBody>
          <a:bodyPr/>
          <a:lstStyle/>
          <a:p>
            <a:r>
              <a:rPr lang="en-US" dirty="0"/>
              <a:t>Alternatives to IPOs</a:t>
            </a:r>
          </a:p>
        </p:txBody>
      </p:sp>
      <p:sp>
        <p:nvSpPr>
          <p:cNvPr id="3" name="Content Placeholder 2">
            <a:extLst>
              <a:ext uri="{FF2B5EF4-FFF2-40B4-BE49-F238E27FC236}">
                <a16:creationId xmlns:a16="http://schemas.microsoft.com/office/drawing/2014/main" id="{29AEBCCB-3847-0D4B-B0CF-667C79044D1D}"/>
              </a:ext>
            </a:extLst>
          </p:cNvPr>
          <p:cNvSpPr>
            <a:spLocks noGrp="1"/>
          </p:cNvSpPr>
          <p:nvPr>
            <p:ph sz="quarter" idx="1"/>
          </p:nvPr>
        </p:nvSpPr>
        <p:spPr/>
        <p:txBody>
          <a:bodyPr>
            <a:normAutofit fontScale="92500" lnSpcReduction="20000"/>
          </a:bodyPr>
          <a:lstStyle/>
          <a:p>
            <a:r>
              <a:rPr lang="en-US" dirty="0"/>
              <a:t>The traditional IPO model, with banks operating as intermediaries and setting offering prices, has come under assault for two reasons:</a:t>
            </a:r>
          </a:p>
          <a:p>
            <a:pPr lvl="1"/>
            <a:r>
              <a:rPr lang="en-US" dirty="0"/>
              <a:t>Banking failures on the services (pricing &amp; selling0 that they offer in return for the fees.</a:t>
            </a:r>
          </a:p>
          <a:p>
            <a:pPr lvl="1"/>
            <a:r>
              <a:rPr lang="en-US" dirty="0"/>
              <a:t>Loss of the credibility effect of a banking guarantee, as bankers have fallen in public standing.</a:t>
            </a:r>
          </a:p>
          <a:p>
            <a:r>
              <a:rPr lang="en-US" dirty="0"/>
              <a:t>There have been two alternatives offered:</a:t>
            </a:r>
          </a:p>
          <a:p>
            <a:pPr lvl="1"/>
            <a:r>
              <a:rPr lang="en-US" dirty="0"/>
              <a:t>In a direct listing, the listing company lists its shares directly on the exchange, and let’s demand and supply set the price.</a:t>
            </a:r>
          </a:p>
          <a:p>
            <a:pPr lvl="1"/>
            <a:r>
              <a:rPr lang="en-US" dirty="0"/>
              <a:t>In a SPAC, a publicly traded entity collects money for a future (but unspecified) IPO, and uses the funds to buy out a private company (which now takes on the standing of the public company).</a:t>
            </a:r>
          </a:p>
          <a:p>
            <a:pPr lvl="1"/>
            <a:endParaRPr lang="en-US" dirty="0"/>
          </a:p>
        </p:txBody>
      </p:sp>
      <p:sp>
        <p:nvSpPr>
          <p:cNvPr id="4" name="Footer Placeholder 3">
            <a:extLst>
              <a:ext uri="{FF2B5EF4-FFF2-40B4-BE49-F238E27FC236}">
                <a16:creationId xmlns:a16="http://schemas.microsoft.com/office/drawing/2014/main" id="{33558F5D-15B4-504C-B45E-327E05EEA8AF}"/>
              </a:ext>
            </a:extLst>
          </p:cNvPr>
          <p:cNvSpPr>
            <a:spLocks noGrp="1"/>
          </p:cNvSpPr>
          <p:nvPr>
            <p:ph type="ftr" sz="quarter" idx="10"/>
          </p:nvPr>
        </p:nvSpPr>
        <p:spPr/>
        <p:txBody>
          <a:bodyPr/>
          <a:lstStyle/>
          <a:p>
            <a:pPr>
              <a:defRPr/>
            </a:pPr>
            <a:r>
              <a:rPr lang="en-US" dirty="0" err="1"/>
              <a:t>Aswath</a:t>
            </a:r>
            <a:r>
              <a:rPr lang="en-US" dirty="0"/>
              <a:t> Damodaran</a:t>
            </a:r>
          </a:p>
        </p:txBody>
      </p:sp>
      <p:sp>
        <p:nvSpPr>
          <p:cNvPr id="5" name="Slide Number Placeholder 4">
            <a:extLst>
              <a:ext uri="{FF2B5EF4-FFF2-40B4-BE49-F238E27FC236}">
                <a16:creationId xmlns:a16="http://schemas.microsoft.com/office/drawing/2014/main" id="{EF2D779E-2A9F-F44C-B007-B0AA12E91FFC}"/>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172</a:t>
            </a:fld>
            <a:endParaRPr lang="en-US" altLang="en-US"/>
          </a:p>
        </p:txBody>
      </p:sp>
    </p:spTree>
    <p:extLst>
      <p:ext uri="{BB962C8B-B14F-4D97-AF65-F5344CB8AC3E}">
        <p14:creationId xmlns:p14="http://schemas.microsoft.com/office/powerpoint/2010/main" val="405925648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0F03-C0A2-DED4-0C79-408244FC6453}"/>
              </a:ext>
            </a:extLst>
          </p:cNvPr>
          <p:cNvSpPr>
            <a:spLocks noGrp="1"/>
          </p:cNvSpPr>
          <p:nvPr>
            <p:ph type="title"/>
          </p:nvPr>
        </p:nvSpPr>
        <p:spPr/>
        <p:txBody>
          <a:bodyPr/>
          <a:lstStyle/>
          <a:p>
            <a:r>
              <a:rPr lang="en-US" altLang="en-US" dirty="0">
                <a:ea typeface="ＭＳ Ｐゴシック" charset="-128"/>
              </a:rPr>
              <a:t>IV. An Intermediate Problem</a:t>
            </a:r>
            <a:br>
              <a:rPr lang="en-US" altLang="en-US" dirty="0">
                <a:ea typeface="ＭＳ Ｐゴシック" charset="-128"/>
              </a:rPr>
            </a:br>
            <a:r>
              <a:rPr lang="en-US" altLang="en-US" dirty="0">
                <a:ea typeface="ＭＳ Ｐゴシック" charset="-128"/>
              </a:rPr>
              <a:t>Private to VC to Public offering…</a:t>
            </a:r>
            <a:endParaRPr lang="en-US" dirty="0"/>
          </a:p>
        </p:txBody>
      </p:sp>
      <p:sp>
        <p:nvSpPr>
          <p:cNvPr id="4" name="Footer Placeholder 3">
            <a:extLst>
              <a:ext uri="{FF2B5EF4-FFF2-40B4-BE49-F238E27FC236}">
                <a16:creationId xmlns:a16="http://schemas.microsoft.com/office/drawing/2014/main" id="{B5B2FC1E-BC8F-B594-362F-C410CBE4DD7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039A3C96-5217-863E-8DD4-A9AC4A67880B}"/>
              </a:ext>
            </a:extLst>
          </p:cNvPr>
          <p:cNvSpPr>
            <a:spLocks noGrp="1"/>
          </p:cNvSpPr>
          <p:nvPr>
            <p:ph type="sldNum" sz="quarter" idx="11"/>
          </p:nvPr>
        </p:nvSpPr>
        <p:spPr/>
        <p:txBody>
          <a:bodyPr>
            <a:normAutofit fontScale="85000" lnSpcReduction="20000"/>
          </a:bodyPr>
          <a:lstStyle/>
          <a:p>
            <a:fld id="{ECDABEAC-88DA-8244-A2D0-013D294A42A5}" type="slidenum">
              <a:rPr lang="en-US" altLang="en-US" smtClean="0"/>
              <a:pPr/>
              <a:t>173</a:t>
            </a:fld>
            <a:endParaRPr lang="en-US" altLang="en-US"/>
          </a:p>
        </p:txBody>
      </p:sp>
      <p:pic>
        <p:nvPicPr>
          <p:cNvPr id="6" name="Content Placeholder 5">
            <a:extLst>
              <a:ext uri="{FF2B5EF4-FFF2-40B4-BE49-F238E27FC236}">
                <a16:creationId xmlns:a16="http://schemas.microsoft.com/office/drawing/2014/main" id="{84BB7F92-A212-4CD9-ADCA-C85CFD536440}"/>
              </a:ext>
            </a:extLst>
          </p:cNvPr>
          <p:cNvPicPr>
            <a:picLocks noGrp="1" noChangeAspect="1"/>
          </p:cNvPicPr>
          <p:nvPr>
            <p:ph sz="quarter" idx="1"/>
          </p:nvPr>
        </p:nvPicPr>
        <p:blipFill>
          <a:blip r:embed="rId2"/>
          <a:stretch>
            <a:fillRect/>
          </a:stretch>
        </p:blipFill>
        <p:spPr>
          <a:xfrm>
            <a:off x="612775" y="1997768"/>
            <a:ext cx="8153400" cy="3700664"/>
          </a:xfrm>
          <a:prstGeom prst="rect">
            <a:avLst/>
          </a:prstGeom>
        </p:spPr>
      </p:pic>
    </p:spTree>
    <p:extLst>
      <p:ext uri="{BB962C8B-B14F-4D97-AF65-F5344CB8AC3E}">
        <p14:creationId xmlns:p14="http://schemas.microsoft.com/office/powerpoint/2010/main" val="213230568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A case study in transitions…</a:t>
            </a:r>
          </a:p>
        </p:txBody>
      </p:sp>
      <p:sp>
        <p:nvSpPr>
          <p:cNvPr id="326658"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r>
              <a:rPr lang="en-US" altLang="en-US" sz="1800" dirty="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(Riskfree rate = 4%; ERP = 5%):</a:t>
            </a:r>
          </a:p>
          <a:p>
            <a:pPr eaLnBrk="1" hangingPunct="1"/>
            <a:r>
              <a:rPr lang="en-US" altLang="en-US" sz="1800" dirty="0">
                <a:ea typeface="ＭＳ Ｐゴシック" charset="-128"/>
              </a:rPr>
              <a:t>Stage 1: The nascent business, with a private owner, who is fully invested in that business.</a:t>
            </a:r>
          </a:p>
          <a:p>
            <a:pPr lvl="1" eaLnBrk="1" hangingPunct="1">
              <a:buNone/>
            </a:pPr>
            <a:r>
              <a:rPr lang="en-US" altLang="en-US" sz="1400" dirty="0">
                <a:ea typeface="ＭＳ Ｐゴシック" charset="-128"/>
              </a:rPr>
              <a:t>	Perceived Beta = 1/ 0.25 = 4</a:t>
            </a:r>
          </a:p>
          <a:p>
            <a:pPr lvl="1" eaLnBrk="1" hangingPunct="1">
              <a:buNone/>
            </a:pPr>
            <a:r>
              <a:rPr lang="en-US" altLang="en-US" sz="1400" dirty="0">
                <a:ea typeface="ＭＳ Ｐゴシック" charset="-128"/>
              </a:rPr>
              <a:t>	Cost of Equity = 4% + 4 (5% ) = 24%</a:t>
            </a:r>
          </a:p>
          <a:p>
            <a:pPr eaLnBrk="1" hangingPunct="1"/>
            <a:r>
              <a:rPr lang="en-US" altLang="en-US" sz="1800" dirty="0">
                <a:ea typeface="ＭＳ Ｐゴシック" charset="-128"/>
              </a:rPr>
              <a:t>Stage 2: Angel financing provided by specialized venture capitalist, who holds multiple investments, in high technology companies. (Correlation of portfolio with market is 0.5)</a:t>
            </a:r>
          </a:p>
          <a:p>
            <a:pPr lvl="1" eaLnBrk="1" hangingPunct="1">
              <a:buNone/>
            </a:pPr>
            <a:r>
              <a:rPr lang="en-US" altLang="en-US" sz="1400" dirty="0">
                <a:ea typeface="ＭＳ Ｐゴシック" charset="-128"/>
              </a:rPr>
              <a:t>	Perceived Beta = 1/0.5 = 2</a:t>
            </a:r>
          </a:p>
          <a:p>
            <a:pPr lvl="1" eaLnBrk="1" hangingPunct="1">
              <a:buNone/>
            </a:pPr>
            <a:r>
              <a:rPr lang="en-US" altLang="en-US" sz="1400" dirty="0">
                <a:ea typeface="ＭＳ Ｐゴシック" charset="-128"/>
              </a:rPr>
              <a:t>	Cost of Equity = 4% + 2 (5%) = 14%</a:t>
            </a:r>
          </a:p>
          <a:p>
            <a:pPr eaLnBrk="1" hangingPunct="1"/>
            <a:r>
              <a:rPr lang="en-US" altLang="en-US" sz="1800" dirty="0">
                <a:ea typeface="ＭＳ Ｐゴシック" charset="-128"/>
              </a:rPr>
              <a:t>Stage 3: Public offering, where investors are retail and institutional investors, with diversified portfolios:</a:t>
            </a:r>
          </a:p>
          <a:p>
            <a:pPr lvl="1" eaLnBrk="1" hangingPunct="1">
              <a:buNone/>
            </a:pPr>
            <a:r>
              <a:rPr lang="en-US" altLang="en-US" sz="1400" dirty="0">
                <a:ea typeface="ＭＳ Ｐゴシック" charset="-128"/>
              </a:rPr>
              <a:t>	Perceived Beta = 1</a:t>
            </a:r>
          </a:p>
          <a:p>
            <a:pPr lvl="1" eaLnBrk="1" hangingPunct="1">
              <a:buNone/>
            </a:pPr>
            <a:r>
              <a:rPr lang="en-US" altLang="en-US" sz="1400" dirty="0">
                <a:ea typeface="ＭＳ Ｐゴシック" charset="-128"/>
              </a:rPr>
              <a:t>	Cost of Equity = 4% + 1 (5%) = 9%</a:t>
            </a:r>
          </a:p>
        </p:txBody>
      </p:sp>
      <p:sp>
        <p:nvSpPr>
          <p:cNvPr id="347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174</a:t>
            </a:fld>
            <a:endParaRPr lang="en-US" altLang="en-US" sz="1200">
              <a:solidFill>
                <a:srgbClr val="FFFFFF"/>
              </a:solidFill>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825259068"/>
              </p:ext>
            </p:extLst>
          </p:nvPr>
        </p:nvGraphicFramePr>
        <p:xfrm>
          <a:off x="228600" y="2286000"/>
          <a:ext cx="7239000" cy="4368800"/>
        </p:xfrm>
        <a:graphic>
          <a:graphicData uri="http://schemas.openxmlformats.org/drawingml/2006/table">
            <a:tbl>
              <a:tblPr/>
              <a:tblGrid>
                <a:gridCol w="1033463">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1033462">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3463">
                  <a:extLst>
                    <a:ext uri="{9D8B030D-6E8A-4147-A177-3AD203B41FA5}">
                      <a16:colId xmlns:a16="http://schemas.microsoft.com/office/drawing/2014/main" val="20004"/>
                    </a:ext>
                  </a:extLst>
                </a:gridCol>
                <a:gridCol w="1035050">
                  <a:extLst>
                    <a:ext uri="{9D8B030D-6E8A-4147-A177-3AD203B41FA5}">
                      <a16:colId xmlns:a16="http://schemas.microsoft.com/office/drawing/2014/main" val="20005"/>
                    </a:ext>
                  </a:extLst>
                </a:gridCol>
                <a:gridCol w="1033462">
                  <a:extLst>
                    <a:ext uri="{9D8B030D-6E8A-4147-A177-3AD203B41FA5}">
                      <a16:colId xmlns:a16="http://schemas.microsoft.com/office/drawing/2014/main" val="20006"/>
                    </a:ext>
                  </a:extLst>
                </a:gridCol>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175</a:t>
            </a:fld>
            <a:endParaRPr lang="en-US" altLang="en-US" sz="1200">
              <a:solidFill>
                <a:srgbClr val="FFFFFF"/>
              </a:solidFill>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a:xfrm>
            <a:off x="612775" y="228600"/>
            <a:ext cx="8153400" cy="990600"/>
          </a:xfrm>
        </p:spPr>
        <p:txBody>
          <a:bodyPr/>
          <a:lstStyle/>
          <a:p>
            <a:r>
              <a:rPr lang="en-US" altLang="en-US">
                <a:ea typeface="ＭＳ Ｐゴシック" charset="-128"/>
              </a:rPr>
              <a:t>Implications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Proposition 1</a:t>
            </a:r>
            <a:r>
              <a:rPr lang="en-US" altLang="en-US" sz="2200">
                <a:ea typeface="ＭＳ Ｐゴシック" charset="-128"/>
              </a:rPr>
              <a:t>: The value of a private business that is expected to transition to a publicly traded company will be higher than the value of an otherwise similar private business that does not expect to make this transition.</a:t>
            </a:r>
          </a:p>
          <a:p>
            <a:pPr lvl="1">
              <a:lnSpc>
                <a:spcPct val="80000"/>
              </a:lnSpc>
            </a:pPr>
            <a:r>
              <a:rPr lang="en-US" altLang="en-US" sz="1900">
                <a:ea typeface="ＭＳ Ｐゴシック" charset="-128"/>
              </a:rPr>
              <a:t>Private businesses in sectors that are “hot” in terms of going public (social media in 2014) will be worth more than private businesses in less sexy sectors.</a:t>
            </a:r>
          </a:p>
          <a:p>
            <a:pPr lvl="1">
              <a:lnSpc>
                <a:spcPct val="80000"/>
              </a:lnSpc>
            </a:pPr>
            <a:r>
              <a:rPr lang="en-US" altLang="en-US" sz="1900">
                <a:ea typeface="ＭＳ Ｐゴシック" charset="-128"/>
              </a:rPr>
              <a:t>As IPOs boom (bust) private company valuations will increase (decrease).</a:t>
            </a:r>
          </a:p>
          <a:p>
            <a:pPr lvl="1">
              <a:lnSpc>
                <a:spcPct val="80000"/>
              </a:lnSpc>
            </a:pPr>
            <a:r>
              <a:rPr lang="en-US" altLang="en-US" sz="1900">
                <a:ea typeface="ＭＳ Ｐゴシック" charset="-128"/>
              </a:rPr>
              <a:t>Private companies in countries that have easy access to public markets will have higher value than companies in countries without that access.</a:t>
            </a:r>
          </a:p>
          <a:p>
            <a:pPr>
              <a:lnSpc>
                <a:spcPct val="80000"/>
              </a:lnSpc>
            </a:pPr>
            <a:r>
              <a:rPr lang="en-US" altLang="en-US" sz="2200" u="sng">
                <a:ea typeface="ＭＳ Ｐゴシック" charset="-128"/>
              </a:rPr>
              <a:t>Proposition 2</a:t>
            </a:r>
            <a:r>
              <a:rPr lang="en-US" altLang="en-US" sz="2200">
                <a:ea typeface="ＭＳ Ｐゴシック" charset="-128"/>
              </a:rPr>
              <a:t>: The value of a private business that expects to make the transition to a public company sooner will be higher than the value of an otherwise similar company that will take longer.</a:t>
            </a:r>
          </a:p>
          <a:p>
            <a:pPr lvl="1">
              <a:lnSpc>
                <a:spcPct val="80000"/>
              </a:lnSpc>
            </a:pPr>
            <a:r>
              <a:rPr lang="en-US" altLang="en-US" sz="1900">
                <a:ea typeface="ＭＳ Ｐゴシック" charset="-128"/>
              </a:rPr>
              <a:t>Private businesses will be worth more if companies are able to go public earlier in their life cycle.</a:t>
            </a:r>
          </a:p>
          <a:p>
            <a:pPr>
              <a:lnSpc>
                <a:spcPct val="80000"/>
              </a:lnSpc>
            </a:pPr>
            <a:endParaRPr lang="en-US" altLang="en-US" sz="2200">
              <a:ea typeface="ＭＳ Ｐゴシック" charset="-128"/>
            </a:endParaRPr>
          </a:p>
        </p:txBody>
      </p:sp>
      <p:sp>
        <p:nvSpPr>
          <p:cNvPr id="3512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D7AE55-4B0D-6340-9E8F-67DA61B8DB16}" type="slidenum">
              <a:rPr lang="en-US" altLang="en-US" sz="1200">
                <a:solidFill>
                  <a:srgbClr val="FFFFFF"/>
                </a:solidFill>
              </a:rPr>
              <a:pPr>
                <a:lnSpc>
                  <a:spcPct val="80000"/>
                </a:lnSpc>
              </a:pPr>
              <a:t>176</a:t>
            </a:fld>
            <a:endParaRPr lang="en-US" altLang="en-US" sz="1200">
              <a:solidFill>
                <a:srgbClr val="FFFFFF"/>
              </a:solidFill>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Private company valuation: Closing thoughts</a:t>
            </a:r>
          </a:p>
        </p:txBody>
      </p:sp>
      <p:sp>
        <p:nvSpPr>
          <p:cNvPr id="33075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The value of a private business will depend on the potential buyer.</a:t>
            </a:r>
          </a:p>
          <a:p>
            <a:pPr eaLnBrk="1" hangingPunct="1">
              <a:lnSpc>
                <a:spcPct val="80000"/>
              </a:lnSpc>
            </a:pPr>
            <a:r>
              <a:rPr lang="en-US" altLang="en-US" sz="2200" dirty="0">
                <a:ea typeface="ＭＳ Ｐゴシック" charset="-128"/>
              </a:rPr>
              <a:t>If you are the seller of a private business, you will maximize value, if you can sell to</a:t>
            </a:r>
          </a:p>
          <a:p>
            <a:pPr lvl="1" eaLnBrk="1" hangingPunct="1">
              <a:lnSpc>
                <a:spcPct val="80000"/>
              </a:lnSpc>
            </a:pPr>
            <a:r>
              <a:rPr lang="en-US" altLang="en-US" sz="1900" dirty="0">
                <a:ea typeface="ＭＳ Ｐゴシック" charset="-128"/>
              </a:rPr>
              <a:t>An investor who has </a:t>
            </a:r>
            <a:r>
              <a:rPr lang="en-US" altLang="en-US" sz="1900">
                <a:ea typeface="ＭＳ Ｐゴシック" charset="-128"/>
              </a:rPr>
              <a:t>a long-time horizon</a:t>
            </a:r>
            <a:endParaRPr lang="en-US" altLang="en-US" sz="1900" dirty="0">
              <a:ea typeface="ＭＳ Ｐゴシック" charset="-128"/>
            </a:endParaRPr>
          </a:p>
          <a:p>
            <a:pPr lvl="1" eaLnBrk="1" hangingPunct="1">
              <a:lnSpc>
                <a:spcPct val="80000"/>
              </a:lnSpc>
            </a:pPr>
            <a:r>
              <a:rPr lang="en-US" altLang="en-US" sz="1900" dirty="0">
                <a:ea typeface="ＭＳ Ｐゴシック" charset="-128"/>
              </a:rPr>
              <a:t>Who is well diversified (or whose investors are)</a:t>
            </a:r>
          </a:p>
          <a:p>
            <a:pPr lvl="1" eaLnBrk="1" hangingPunct="1">
              <a:lnSpc>
                <a:spcPct val="80000"/>
              </a:lnSpc>
            </a:pPr>
            <a:r>
              <a:rPr lang="en-US" altLang="en-US" sz="1900" dirty="0">
                <a:ea typeface="ＭＳ Ｐゴシック" charset="-128"/>
              </a:rPr>
              <a:t>And does not think too highly of you (as a person)</a:t>
            </a:r>
          </a:p>
          <a:p>
            <a:pPr eaLnBrk="1" hangingPunct="1">
              <a:lnSpc>
                <a:spcPct val="80000"/>
              </a:lnSpc>
            </a:pPr>
            <a:r>
              <a:rPr lang="en-US" altLang="en-US" sz="2200" dirty="0">
                <a:ea typeface="ＭＳ Ｐゴシック" charset="-128"/>
              </a:rPr>
              <a:t>If you are valuing a private business for legal purposes (tax or divorce court), the assumptions you use and the value you arrive at will depend on which side of the legal divide you are on. </a:t>
            </a:r>
          </a:p>
          <a:p>
            <a:pPr eaLnBrk="1" hangingPunct="1">
              <a:lnSpc>
                <a:spcPct val="80000"/>
              </a:lnSpc>
            </a:pPr>
            <a:r>
              <a:rPr lang="en-US" altLang="en-US" sz="2200" dirty="0">
                <a:ea typeface="ＭＳ Ｐゴシック" charset="-128"/>
              </a:rPr>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352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5E8F03-11D8-F043-BE4C-DC0D086CDFD1}" type="slidenum">
              <a:rPr lang="en-US" altLang="en-US" sz="1200">
                <a:solidFill>
                  <a:srgbClr val="FFFFFF"/>
                </a:solidFill>
              </a:rPr>
              <a:pPr>
                <a:lnSpc>
                  <a:spcPct val="80000"/>
                </a:lnSpc>
              </a:pPr>
              <a:t>177</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29973</TotalTime>
  <Pages>184</Pages>
  <Words>25040</Words>
  <Application>Microsoft Macintosh PowerPoint</Application>
  <PresentationFormat>On-screen Show (4:3)</PresentationFormat>
  <Paragraphs>2086</Paragraphs>
  <Slides>177</Slides>
  <Notes>165</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177</vt:i4>
      </vt:variant>
    </vt:vector>
  </HeadingPairs>
  <TitlesOfParts>
    <vt:vector size="193" baseType="lpstr">
      <vt:lpstr>Arial</vt:lpstr>
      <vt:lpstr>Calibri</vt:lpstr>
      <vt:lpstr>Cambria Math</vt:lpstr>
      <vt:lpstr>Helvetica</vt:lpstr>
      <vt:lpstr>Lucida Grande</vt:lpstr>
      <vt:lpstr>Monotype Sorts</vt:lpstr>
      <vt:lpstr>Times</vt:lpstr>
      <vt:lpstr>Times New Roman</vt:lpstr>
      <vt:lpstr>Verdana</vt:lpstr>
      <vt:lpstr>Wingdings</vt:lpstr>
      <vt:lpstr>Wingdings 2</vt:lpstr>
      <vt:lpstr>Basic</vt:lpstr>
      <vt:lpstr>file:///All%20My%20Stuff/Home%20Page%202002/AppldResearch/LiqDiscount/liqdiscount.doc!OLE_LINK1</vt:lpstr>
      <vt:lpstr>Equation</vt:lpstr>
      <vt:lpstr>Document</vt:lpstr>
      <vt:lpstr>Worksheet</vt:lpstr>
      <vt:lpstr>Valuation: Packet 2 Relative Valuation, Asset-based valuation and Private Company Valuation</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 US company PE Ratios</vt:lpstr>
      <vt:lpstr>2. Making statistics “dicey”</vt:lpstr>
      <vt:lpstr>3. Markets have a lot in common : Comparing Global PEs</vt:lpstr>
      <vt:lpstr>3a. And the differences are sometimes revealing… Price to Book Ratios across globe – January 2013</vt:lpstr>
      <vt:lpstr>4. Simplistic rules almost always break down…6 times EBITDA was not cheap in 2010… </vt:lpstr>
      <vt:lpstr>But it may work in 2024, unless you are in Japan or Russia..</vt:lpstr>
      <vt:lpstr>Analytical Tests</vt:lpstr>
      <vt:lpstr>A Simple Analytical device</vt:lpstr>
      <vt:lpstr>I . PE Ratios</vt:lpstr>
      <vt:lpstr>Using the Fundamental Model to Estimate PE For a High Growth Firm</vt:lpstr>
      <vt:lpstr>A Simple Example</vt:lpstr>
      <vt:lpstr>a. PE, Growth and Interest Rates</vt:lpstr>
      <vt:lpstr>b. PE and Risk: A Follow up Example</vt:lpstr>
      <vt:lpstr>c. PE and Growth Quality: Value Addition and Destruction</vt:lpstr>
      <vt:lpstr>Example 1: The Cheapest Markets at the start of 2024</vt:lpstr>
      <vt:lpstr>Example 2: Controlling for differences - An old Example with Emerging Markets: June 2000</vt:lpstr>
      <vt:lpstr>Regression Results</vt:lpstr>
      <vt:lpstr>Predicted PE Ratios</vt:lpstr>
      <vt:lpstr>Example 3: US Stocks are expensive, just look at the PE ratio</vt:lpstr>
      <vt:lpstr>A Counter: No, they are cheap, relative to the alternatives..</vt:lpstr>
      <vt:lpstr>The Tie Breaker: E/P Ratios , T.Bond Rates and Term Structure</vt:lpstr>
      <vt:lpstr>Regression Results</vt:lpstr>
      <vt:lpstr>II. PEG Ratio</vt:lpstr>
      <vt:lpstr>PEG Ratios and Fundamentals</vt:lpstr>
      <vt:lpstr>A Simple Example</vt:lpstr>
      <vt:lpstr>a. PEG Ratios are risk-sensitive</vt:lpstr>
      <vt:lpstr>b. PEG Ratios are affected by the Quality of Growth</vt:lpstr>
      <vt:lpstr>c. PEG Ratios are not growth neutral…</vt:lpstr>
      <vt:lpstr>PEG Ratios and Fundamentals: Propositions</vt:lpstr>
      <vt:lpstr>III. Book Value Multiples</vt:lpstr>
      <vt:lpstr>Price to Book Ratio: Determinants</vt:lpstr>
      <vt:lpstr>Price Book Value Ratio: Stable Growth Firm Another Presentation</vt:lpstr>
      <vt:lpstr>Now changing to an Enterprise value multiple EV/ Book Capital</vt:lpstr>
      <vt:lpstr>IV. EV to EBITDA multiples</vt:lpstr>
      <vt:lpstr>EV to EBITDA - Determinants</vt:lpstr>
      <vt:lpstr>A Simple Example</vt:lpstr>
      <vt:lpstr>The Determinants of EV/EBITDA</vt:lpstr>
      <vt:lpstr>V. Revenue Multiples</vt:lpstr>
      <vt:lpstr>EV/Sales Ratio: Determinants</vt:lpstr>
      <vt:lpstr>The value of a brand name</vt:lpstr>
      <vt:lpstr>Valuing Brand Name</vt:lpstr>
      <vt:lpstr>The Determinants of Multiples…</vt:lpstr>
      <vt:lpstr>Application Tests</vt:lpstr>
      <vt:lpstr>The Sampling Choice</vt:lpstr>
      <vt:lpstr>The ”Control for Differences” Choices</vt:lpstr>
      <vt:lpstr>1.  Just Story Telling Trailing PE across Beverage Companies</vt:lpstr>
      <vt:lpstr>A Question</vt:lpstr>
      <vt:lpstr>2: Statistical Controls  Comparing PE ratios across Telecom companies</vt:lpstr>
      <vt:lpstr>PE, Growth and Risk</vt:lpstr>
      <vt:lpstr>Is Telebras under valued?</vt:lpstr>
      <vt:lpstr>3: An Eyeballing Exercise  PBV Ratios across European Banks in 2010</vt:lpstr>
      <vt:lpstr>The median test…</vt:lpstr>
      <vt:lpstr>The Statistical Alternative</vt:lpstr>
      <vt:lpstr>And these predictions?</vt:lpstr>
      <vt:lpstr>Example 4: More Statistics and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2024</vt:lpstr>
      <vt:lpstr>Example 5: Overlooked fundamentals? EV/EBITDA Multiple for Trucking Companies</vt:lpstr>
      <vt:lpstr>A Test on EBITDA</vt:lpstr>
      <vt:lpstr>Example 6: Pricing across time - PS Ratios Grocery Stores - US in January 2007</vt:lpstr>
      <vt:lpstr>The difference two years can make: Grocery Stores - US in January 2009</vt:lpstr>
      <vt:lpstr>Is this steady State? In 2010..</vt:lpstr>
      <vt:lpstr>There is a new kid in town: January 2015</vt:lpstr>
      <vt:lpstr>Example 7: Nothing’s working! Internet Stocks in early 2000..</vt:lpstr>
      <vt:lpstr>PS Ratios and Margins are not highly correlated</vt:lpstr>
      <vt:lpstr>Solution 1: Use proxies for survival and growth: Amazon in early 2000</vt:lpstr>
      <vt:lpstr>Solution 2: Use forward multiples Watch out for bumps in the road (Tesla in 2013)</vt:lpstr>
      <vt:lpstr>The Market sets the rules…</vt:lpstr>
      <vt:lpstr>An Example: Let the market tell you what matters.. Social media in October 2013</vt:lpstr>
      <vt:lpstr>Read the tea leaves: See what the market cares about</vt:lpstr>
      <vt:lpstr>Pricing across the entire market: Why not?</vt:lpstr>
      <vt:lpstr>PE Ratio versus the market PE versus Expected EPS Growth: January 2024</vt:lpstr>
      <vt:lpstr>PE Ratio: Standard Regression for US stocks - January 2024</vt:lpstr>
      <vt:lpstr>Problems with the regression methodology</vt:lpstr>
      <vt:lpstr>Statistically insignificant?</vt:lpstr>
      <vt:lpstr>The Negative Intercept Problem</vt:lpstr>
      <vt:lpstr>If a coefficient has the wrong sign: The Multicollinearity Problem</vt:lpstr>
      <vt:lpstr>Using the PE ratio regression</vt:lpstr>
      <vt:lpstr>The value of growth</vt:lpstr>
      <vt:lpstr>II. PEG Ratio versus the market PEG versus Growth</vt:lpstr>
      <vt:lpstr>PEG versus ln(Expected Growth)</vt:lpstr>
      <vt:lpstr>PEG Ratio Regression - US stocks January 2024</vt:lpstr>
      <vt:lpstr>I. PE ratio regressions across markets</vt:lpstr>
      <vt:lpstr>II. PEG ratio regressions across markets</vt:lpstr>
      <vt:lpstr>III. Price to Book Ratio: Fundamentals hold in every market</vt:lpstr>
      <vt:lpstr>IV. EV/EBITDA across markets</vt:lpstr>
      <vt:lpstr>V. EV/Sales Regressions across markets…</vt:lpstr>
      <vt:lpstr>VI. EV/Invested Capital</vt:lpstr>
      <vt:lpstr>The Pricing Game: Choices</vt:lpstr>
      <vt:lpstr>Relative Valuation: Some closing propositions</vt:lpstr>
      <vt:lpstr>Reviewing: The Four Steps to Understanding Multiples</vt:lpstr>
      <vt:lpstr>A Detour: Asset Based Valuation</vt:lpstr>
      <vt:lpstr>What is asset-based valuation?</vt:lpstr>
      <vt:lpstr>Why would you do asset-based valuation?</vt:lpstr>
      <vt:lpstr>How do you do asset-based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GE in 2018: The Parts</vt:lpstr>
      <vt:lpstr>GE: Value of the Parts</vt:lpstr>
      <vt:lpstr>GE: Pricing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The IPO Company: Profile over time</vt:lpstr>
      <vt:lpstr>The IPO Process: Change over time!</vt:lpstr>
      <vt:lpstr>Alternatives to IPOs</vt:lpstr>
      <vt:lpstr>IV. An Intermediate Problem Private to VC to Public offering…</vt:lpstr>
      <vt:lpstr>A case study in transitions…</vt:lpstr>
      <vt:lpstr>To value this company…</vt:lpstr>
      <vt:lpstr>Implications</vt:lpstr>
      <vt:lpstr>Private company valuation: Closing thoughts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396</cp:revision>
  <cp:lastPrinted>2024-04-17T13:43:23Z</cp:lastPrinted>
  <dcterms:created xsi:type="dcterms:W3CDTF">1998-01-08T15:09:51Z</dcterms:created>
  <dcterms:modified xsi:type="dcterms:W3CDTF">2024-04-17T13:54:39Z</dcterms:modified>
  <cp:category/>
</cp:coreProperties>
</file>