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84" r:id="rId1"/>
  </p:sldMasterIdLst>
  <p:notesMasterIdLst>
    <p:notesMasterId r:id="rId180"/>
  </p:notesMasterIdLst>
  <p:handoutMasterIdLst>
    <p:handoutMasterId r:id="rId181"/>
  </p:handoutMasterIdLst>
  <p:sldIdLst>
    <p:sldId id="543" r:id="rId2"/>
    <p:sldId id="748" r:id="rId3"/>
    <p:sldId id="749" r:id="rId4"/>
    <p:sldId id="803" r:id="rId5"/>
    <p:sldId id="751" r:id="rId6"/>
    <p:sldId id="804" r:id="rId7"/>
    <p:sldId id="752" r:id="rId8"/>
    <p:sldId id="753" r:id="rId9"/>
    <p:sldId id="754" r:id="rId10"/>
    <p:sldId id="860" r:id="rId11"/>
    <p:sldId id="755" r:id="rId12"/>
    <p:sldId id="886" r:id="rId13"/>
    <p:sldId id="756" r:id="rId14"/>
    <p:sldId id="757" r:id="rId15"/>
    <p:sldId id="758" r:id="rId16"/>
    <p:sldId id="897" r:id="rId17"/>
    <p:sldId id="843" r:id="rId18"/>
    <p:sldId id="760" r:id="rId19"/>
    <p:sldId id="898" r:id="rId20"/>
    <p:sldId id="805" r:id="rId21"/>
    <p:sldId id="881" r:id="rId22"/>
    <p:sldId id="763" r:id="rId23"/>
    <p:sldId id="764" r:id="rId24"/>
    <p:sldId id="765" r:id="rId25"/>
    <p:sldId id="766" r:id="rId26"/>
    <p:sldId id="767" r:id="rId27"/>
    <p:sldId id="930" r:id="rId28"/>
    <p:sldId id="929" r:id="rId29"/>
    <p:sldId id="807" r:id="rId30"/>
    <p:sldId id="808" r:id="rId31"/>
    <p:sldId id="809" r:id="rId32"/>
    <p:sldId id="884" r:id="rId33"/>
    <p:sldId id="925" r:id="rId34"/>
    <p:sldId id="812" r:id="rId35"/>
    <p:sldId id="813" r:id="rId36"/>
    <p:sldId id="817" r:id="rId37"/>
    <p:sldId id="818" r:id="rId38"/>
    <p:sldId id="819" r:id="rId39"/>
    <p:sldId id="820" r:id="rId40"/>
    <p:sldId id="821" r:id="rId41"/>
    <p:sldId id="822" r:id="rId42"/>
    <p:sldId id="823" r:id="rId43"/>
    <p:sldId id="289" r:id="rId44"/>
    <p:sldId id="814" r:id="rId45"/>
    <p:sldId id="815" r:id="rId46"/>
    <p:sldId id="848" r:id="rId47"/>
    <p:sldId id="932" r:id="rId48"/>
    <p:sldId id="836" r:id="rId49"/>
    <p:sldId id="838" r:id="rId50"/>
    <p:sldId id="840" r:id="rId51"/>
    <p:sldId id="288" r:id="rId52"/>
    <p:sldId id="849" r:id="rId53"/>
    <p:sldId id="853" r:id="rId54"/>
    <p:sldId id="854" r:id="rId55"/>
    <p:sldId id="772" r:id="rId56"/>
    <p:sldId id="773" r:id="rId57"/>
    <p:sldId id="824" r:id="rId58"/>
    <p:sldId id="825" r:id="rId59"/>
    <p:sldId id="906" r:id="rId60"/>
    <p:sldId id="907" r:id="rId61"/>
    <p:sldId id="908" r:id="rId62"/>
    <p:sldId id="909" r:id="rId63"/>
    <p:sldId id="910" r:id="rId64"/>
    <p:sldId id="911" r:id="rId65"/>
    <p:sldId id="912" r:id="rId66"/>
    <p:sldId id="913" r:id="rId67"/>
    <p:sldId id="914" r:id="rId68"/>
    <p:sldId id="916" r:id="rId69"/>
    <p:sldId id="917" r:id="rId70"/>
    <p:sldId id="918" r:id="rId71"/>
    <p:sldId id="919" r:id="rId72"/>
    <p:sldId id="931" r:id="rId73"/>
    <p:sldId id="782" r:id="rId74"/>
    <p:sldId id="783" r:id="rId75"/>
    <p:sldId id="784" r:id="rId76"/>
    <p:sldId id="785" r:id="rId77"/>
    <p:sldId id="786" r:id="rId78"/>
    <p:sldId id="894" r:id="rId79"/>
    <p:sldId id="788" r:id="rId80"/>
    <p:sldId id="789" r:id="rId81"/>
    <p:sldId id="790" r:id="rId82"/>
    <p:sldId id="791" r:id="rId83"/>
    <p:sldId id="290" r:id="rId84"/>
    <p:sldId id="278" r:id="rId85"/>
    <p:sldId id="279" r:id="rId86"/>
    <p:sldId id="792" r:id="rId87"/>
    <p:sldId id="282" r:id="rId88"/>
    <p:sldId id="285" r:id="rId89"/>
    <p:sldId id="828" r:id="rId90"/>
    <p:sldId id="923" r:id="rId91"/>
    <p:sldId id="903" r:id="rId92"/>
    <p:sldId id="829" r:id="rId93"/>
    <p:sldId id="830" r:id="rId94"/>
    <p:sldId id="795" r:id="rId95"/>
    <p:sldId id="831" r:id="rId96"/>
    <p:sldId id="833" r:id="rId97"/>
    <p:sldId id="834" r:id="rId98"/>
    <p:sldId id="900" r:id="rId99"/>
    <p:sldId id="927" r:id="rId100"/>
    <p:sldId id="796" r:id="rId101"/>
    <p:sldId id="842" r:id="rId102"/>
    <p:sldId id="855" r:id="rId103"/>
    <p:sldId id="924" r:id="rId104"/>
    <p:sldId id="905" r:id="rId105"/>
    <p:sldId id="797" r:id="rId106"/>
    <p:sldId id="802" r:id="rId107"/>
    <p:sldId id="864" r:id="rId108"/>
    <p:sldId id="865" r:id="rId109"/>
    <p:sldId id="866" r:id="rId110"/>
    <p:sldId id="867" r:id="rId111"/>
    <p:sldId id="869" r:id="rId112"/>
    <p:sldId id="868" r:id="rId113"/>
    <p:sldId id="870" r:id="rId114"/>
    <p:sldId id="871" r:id="rId115"/>
    <p:sldId id="872" r:id="rId116"/>
    <p:sldId id="880" r:id="rId117"/>
    <p:sldId id="878" r:id="rId118"/>
    <p:sldId id="879" r:id="rId119"/>
    <p:sldId id="873" r:id="rId120"/>
    <p:sldId id="874" r:id="rId121"/>
    <p:sldId id="875" r:id="rId122"/>
    <p:sldId id="876" r:id="rId123"/>
    <p:sldId id="877" r:id="rId124"/>
    <p:sldId id="920" r:id="rId125"/>
    <p:sldId id="921" r:id="rId126"/>
    <p:sldId id="922" r:id="rId127"/>
    <p:sldId id="701" r:id="rId128"/>
    <p:sldId id="702" r:id="rId129"/>
    <p:sldId id="703" r:id="rId130"/>
    <p:sldId id="704" r:id="rId131"/>
    <p:sldId id="705" r:id="rId132"/>
    <p:sldId id="706" r:id="rId133"/>
    <p:sldId id="707" r:id="rId134"/>
    <p:sldId id="708" r:id="rId135"/>
    <p:sldId id="709" r:id="rId136"/>
    <p:sldId id="710" r:id="rId137"/>
    <p:sldId id="711" r:id="rId138"/>
    <p:sldId id="712" r:id="rId139"/>
    <p:sldId id="713" r:id="rId140"/>
    <p:sldId id="714" r:id="rId141"/>
    <p:sldId id="715" r:id="rId142"/>
    <p:sldId id="716" r:id="rId143"/>
    <p:sldId id="717" r:id="rId144"/>
    <p:sldId id="937" r:id="rId145"/>
    <p:sldId id="718" r:id="rId146"/>
    <p:sldId id="719" r:id="rId147"/>
    <p:sldId id="720" r:id="rId148"/>
    <p:sldId id="721" r:id="rId149"/>
    <p:sldId id="722" r:id="rId150"/>
    <p:sldId id="723" r:id="rId151"/>
    <p:sldId id="724" r:id="rId152"/>
    <p:sldId id="725" r:id="rId153"/>
    <p:sldId id="726" r:id="rId154"/>
    <p:sldId id="727" r:id="rId155"/>
    <p:sldId id="728" r:id="rId156"/>
    <p:sldId id="729" r:id="rId157"/>
    <p:sldId id="730" r:id="rId158"/>
    <p:sldId id="731" r:id="rId159"/>
    <p:sldId id="732" r:id="rId160"/>
    <p:sldId id="733" r:id="rId161"/>
    <p:sldId id="734" r:id="rId162"/>
    <p:sldId id="735" r:id="rId163"/>
    <p:sldId id="736" r:id="rId164"/>
    <p:sldId id="737" r:id="rId165"/>
    <p:sldId id="882" r:id="rId166"/>
    <p:sldId id="738" r:id="rId167"/>
    <p:sldId id="883" r:id="rId168"/>
    <p:sldId id="739" r:id="rId169"/>
    <p:sldId id="740" r:id="rId170"/>
    <p:sldId id="741" r:id="rId171"/>
    <p:sldId id="936" r:id="rId172"/>
    <p:sldId id="934" r:id="rId173"/>
    <p:sldId id="928" r:id="rId174"/>
    <p:sldId id="933" r:id="rId175"/>
    <p:sldId id="742" r:id="rId176"/>
    <p:sldId id="743" r:id="rId177"/>
    <p:sldId id="885" r:id="rId178"/>
    <p:sldId id="744" r:id="rId17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37"/>
    <p:restoredTop sz="91335"/>
  </p:normalViewPr>
  <p:slideViewPr>
    <p:cSldViewPr>
      <p:cViewPr varScale="1">
        <p:scale>
          <a:sx n="119" d="100"/>
          <a:sy n="119" d="100"/>
        </p:scale>
        <p:origin x="1720" y="192"/>
      </p:cViewPr>
      <p:guideLst>
        <p:guide orient="horz" pos="2160"/>
        <p:guide pos="2880"/>
      </p:guideLst>
    </p:cSldViewPr>
  </p:slideViewPr>
  <p:outlineViewPr>
    <p:cViewPr>
      <p:scale>
        <a:sx n="33" d="100"/>
        <a:sy n="33" d="100"/>
      </p:scale>
      <p:origin x="0" y="-93232"/>
    </p:cViewPr>
  </p:outlineViewPr>
  <p:notesTextViewPr>
    <p:cViewPr>
      <p:scale>
        <a:sx n="100" d="100"/>
        <a:sy n="100" d="100"/>
      </p:scale>
      <p:origin x="0" y="0"/>
    </p:cViewPr>
  </p:notesTextViewPr>
  <p:sorterViewPr>
    <p:cViewPr>
      <p:scale>
        <a:sx n="66" d="100"/>
        <a:sy n="66" d="100"/>
      </p:scale>
      <p:origin x="0" y="10256"/>
    </p:cViewPr>
  </p:sorterViewPr>
  <p:notesViewPr>
    <p:cSldViewPr>
      <p:cViewPr>
        <p:scale>
          <a:sx n="150" d="100"/>
          <a:sy n="150" d="100"/>
        </p:scale>
        <p:origin x="-4376" y="7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presProps" Target="pres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5/Global/PricingDistn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at the start</a:t>
            </a:r>
            <a:r>
              <a:rPr lang="en-US" i="1" baseline="0"/>
              <a:t> of 2025: United States</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 PE Distn'!$B$1</c:f>
              <c:strCache>
                <c:ptCount val="1"/>
                <c:pt idx="0">
                  <c:v>Trailing PE</c:v>
                </c:pt>
              </c:strCache>
            </c:strRef>
          </c:tx>
          <c:spPr>
            <a:solidFill>
              <a:schemeClr val="dk1">
                <a:tint val="88500"/>
              </a:schemeClr>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Distn'!$B$2:$B$15</c:f>
              <c:numCache>
                <c:formatCode>General</c:formatCode>
                <c:ptCount val="14"/>
                <c:pt idx="0">
                  <c:v>92</c:v>
                </c:pt>
                <c:pt idx="1">
                  <c:v>236</c:v>
                </c:pt>
                <c:pt idx="2">
                  <c:v>244</c:v>
                </c:pt>
                <c:pt idx="3">
                  <c:v>195</c:v>
                </c:pt>
                <c:pt idx="4">
                  <c:v>164</c:v>
                </c:pt>
                <c:pt idx="5">
                  <c:v>116</c:v>
                </c:pt>
                <c:pt idx="6">
                  <c:v>82</c:v>
                </c:pt>
                <c:pt idx="7">
                  <c:v>68</c:v>
                </c:pt>
                <c:pt idx="8">
                  <c:v>42</c:v>
                </c:pt>
                <c:pt idx="9">
                  <c:v>32</c:v>
                </c:pt>
                <c:pt idx="10">
                  <c:v>77</c:v>
                </c:pt>
                <c:pt idx="11">
                  <c:v>108</c:v>
                </c:pt>
                <c:pt idx="12">
                  <c:v>55</c:v>
                </c:pt>
                <c:pt idx="13">
                  <c:v>117</c:v>
                </c:pt>
              </c:numCache>
            </c:numRef>
          </c:val>
          <c:extLst>
            <c:ext xmlns:c16="http://schemas.microsoft.com/office/drawing/2014/chart" uri="{C3380CC4-5D6E-409C-BE32-E72D297353CC}">
              <c16:uniqueId val="{00000000-7A1A-E441-8C57-F8A649E2AE8F}"/>
            </c:ext>
          </c:extLst>
        </c:ser>
        <c:ser>
          <c:idx val="1"/>
          <c:order val="1"/>
          <c:tx>
            <c:strRef>
              <c:f>'US PE Distn'!$C$1</c:f>
              <c:strCache>
                <c:ptCount val="1"/>
                <c:pt idx="0">
                  <c:v>Current PE</c:v>
                </c:pt>
              </c:strCache>
            </c:strRef>
          </c:tx>
          <c:spPr>
            <a:solidFill>
              <a:schemeClr val="dk1">
                <a:tint val="55000"/>
              </a:schemeClr>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Distn'!$C$2:$C$15</c:f>
              <c:numCache>
                <c:formatCode>General</c:formatCode>
                <c:ptCount val="14"/>
                <c:pt idx="0">
                  <c:v>182</c:v>
                </c:pt>
                <c:pt idx="1">
                  <c:v>492</c:v>
                </c:pt>
                <c:pt idx="2">
                  <c:v>596</c:v>
                </c:pt>
                <c:pt idx="3">
                  <c:v>494</c:v>
                </c:pt>
                <c:pt idx="4">
                  <c:v>371</c:v>
                </c:pt>
                <c:pt idx="5">
                  <c:v>258</c:v>
                </c:pt>
                <c:pt idx="6">
                  <c:v>232</c:v>
                </c:pt>
                <c:pt idx="7">
                  <c:v>179</c:v>
                </c:pt>
                <c:pt idx="8">
                  <c:v>141</c:v>
                </c:pt>
                <c:pt idx="9">
                  <c:v>97</c:v>
                </c:pt>
                <c:pt idx="10">
                  <c:v>203</c:v>
                </c:pt>
                <c:pt idx="11">
                  <c:v>270</c:v>
                </c:pt>
                <c:pt idx="12">
                  <c:v>134</c:v>
                </c:pt>
                <c:pt idx="13">
                  <c:v>290</c:v>
                </c:pt>
              </c:numCache>
            </c:numRef>
          </c:val>
          <c:extLst>
            <c:ext xmlns:c16="http://schemas.microsoft.com/office/drawing/2014/chart" uri="{C3380CC4-5D6E-409C-BE32-E72D297353CC}">
              <c16:uniqueId val="{00000001-7A1A-E441-8C57-F8A649E2AE8F}"/>
            </c:ext>
          </c:extLst>
        </c:ser>
        <c:ser>
          <c:idx val="2"/>
          <c:order val="2"/>
          <c:tx>
            <c:strRef>
              <c:f>'US PE Distn'!$D$1</c:f>
              <c:strCache>
                <c:ptCount val="1"/>
                <c:pt idx="0">
                  <c:v>Forward PE</c:v>
                </c:pt>
              </c:strCache>
            </c:strRef>
          </c:tx>
          <c:spPr>
            <a:solidFill>
              <a:schemeClr val="dk1">
                <a:tint val="75000"/>
              </a:schemeClr>
            </a:solidFill>
            <a:ln>
              <a:noFill/>
            </a:ln>
            <a:effectLst/>
          </c:spPr>
          <c:invertIfNegative val="0"/>
          <c:cat>
            <c:strRef>
              <c:f>'US PE Distn'!$A$2:$A$15</c:f>
              <c:strCache>
                <c:ptCount val="14"/>
                <c:pt idx="0">
                  <c:v>Less than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'US PE Distn'!$D$2:$D$15</c:f>
              <c:numCache>
                <c:formatCode>General</c:formatCode>
                <c:ptCount val="14"/>
                <c:pt idx="0">
                  <c:v>34</c:v>
                </c:pt>
                <c:pt idx="1">
                  <c:v>254</c:v>
                </c:pt>
                <c:pt idx="2">
                  <c:v>468</c:v>
                </c:pt>
                <c:pt idx="3">
                  <c:v>414</c:v>
                </c:pt>
                <c:pt idx="4">
                  <c:v>326</c:v>
                </c:pt>
                <c:pt idx="5">
                  <c:v>206</c:v>
                </c:pt>
                <c:pt idx="6">
                  <c:v>152</c:v>
                </c:pt>
                <c:pt idx="7">
                  <c:v>98</c:v>
                </c:pt>
                <c:pt idx="8">
                  <c:v>84</c:v>
                </c:pt>
                <c:pt idx="9">
                  <c:v>78</c:v>
                </c:pt>
                <c:pt idx="10">
                  <c:v>95</c:v>
                </c:pt>
                <c:pt idx="11">
                  <c:v>114</c:v>
                </c:pt>
                <c:pt idx="12">
                  <c:v>49</c:v>
                </c:pt>
                <c:pt idx="13">
                  <c:v>81</c:v>
                </c:pt>
              </c:numCache>
            </c:numRef>
          </c:val>
          <c:extLst>
            <c:ext xmlns:c16="http://schemas.microsoft.com/office/drawing/2014/chart" uri="{C3380CC4-5D6E-409C-BE32-E72D297353CC}">
              <c16:uniqueId val="{00000002-7A1A-E441-8C57-F8A649E2AE8F}"/>
            </c:ext>
          </c:extLst>
        </c:ser>
        <c:dLbls>
          <c:showLegendKey val="0"/>
          <c:showVal val="0"/>
          <c:showCatName val="0"/>
          <c:showSerName val="0"/>
          <c:showPercent val="0"/>
          <c:showBubbleSize val="0"/>
        </c:dLbls>
        <c:gapWidth val="219"/>
        <c:overlap val="-27"/>
        <c:axId val="2026490943"/>
        <c:axId val="2024998575"/>
      </c:barChart>
      <c:catAx>
        <c:axId val="2026490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4998575"/>
        <c:crosses val="autoZero"/>
        <c:auto val="1"/>
        <c:lblAlgn val="ctr"/>
        <c:lblOffset val="100"/>
        <c:noMultiLvlLbl val="0"/>
      </c:catAx>
      <c:valAx>
        <c:axId val="20249985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firms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6490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492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954182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Most self proclaimed experts on valuation are really experts on pricing (which is what relative valuation is all about…)</a:t>
            </a:r>
          </a:p>
        </p:txBody>
      </p:sp>
    </p:spTree>
    <p:extLst>
      <p:ext uri="{BB962C8B-B14F-4D97-AF65-F5344CB8AC3E}">
        <p14:creationId xmlns:p14="http://schemas.microsoft.com/office/powerpoint/2010/main" val="186530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1150938" y="692150"/>
            <a:ext cx="4556125"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ingredients you find in almost every equity research report - comparables, a multiple (or standardized price) and a story (which represents the attempt to control for differences).</a:t>
            </a:r>
          </a:p>
        </p:txBody>
      </p:sp>
    </p:spTree>
    <p:extLst>
      <p:ext uri="{BB962C8B-B14F-4D97-AF65-F5344CB8AC3E}">
        <p14:creationId xmlns:p14="http://schemas.microsoft.com/office/powerpoint/2010/main" val="1225293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Much of what passes for</a:t>
            </a:r>
            <a:r>
              <a:rPr lang="en-US" altLang="en-US" baseline="0" dirty="0">
                <a:latin typeface="Times" charset="0"/>
                <a:ea typeface="ＭＳ Ｐゴシック" charset="-128"/>
              </a:rPr>
              <a:t> valuation on Wall Street is really pricing.</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28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235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Most valuations that you see are relative valuations. There are three reasons why relative valuations are so popular:</a:t>
            </a:r>
          </a:p>
          <a:p>
            <a:pPr marL="228600" indent="-228600">
              <a:buFontTx/>
              <a:buAutoNum type="arabicPeriod"/>
            </a:pPr>
            <a:r>
              <a:rPr lang="en-US" altLang="en-US">
                <a:latin typeface="Times" charset="0"/>
                <a:ea typeface="ＭＳ Ｐゴシック" charset="-128"/>
              </a:rPr>
              <a:t>If your objective is to buy or sell something,  not matter what the price, you can justify your decision using relative valuation. There will always be some other assets out there which are more underpriced or overpriced than the asset you are buying or selling.</a:t>
            </a:r>
          </a:p>
          <a:p>
            <a:pPr marL="228600" indent="-228600">
              <a:buFontTx/>
              <a:buAutoNum type="arabicPeriod"/>
            </a:pPr>
            <a:r>
              <a:rPr lang="en-US" altLang="en-US">
                <a:latin typeface="Times" charset="0"/>
                <a:ea typeface="ＭＳ Ｐゴシック" charset="-128"/>
              </a:rPr>
              <a:t>In contrast to the detail and time needed for discounted cashflow valuation, relative valuation is quicker and seems to require fewer (explicit) assumptions about the future. </a:t>
            </a:r>
          </a:p>
          <a:p>
            <a:pPr marL="228600" indent="-228600">
              <a:buFontTx/>
              <a:buAutoNum type="arabicPeriod"/>
            </a:pPr>
            <a:r>
              <a:rPr lang="en-US" altLang="en-US">
                <a:latin typeface="Times" charset="0"/>
                <a:ea typeface="ＭＳ Ｐゴシック" charset="-128"/>
              </a:rPr>
              <a:t>Discounted cash flow valuation, by focusing on fundamentals, and ignoring the market mood, leads to contrarian valuations. While the odds of winning in the long term may be higher, there is also the danger that if you are wrong, you will be wrong alone.</a:t>
            </a:r>
          </a:p>
        </p:txBody>
      </p:sp>
    </p:spTree>
    <p:extLst>
      <p:ext uri="{BB962C8B-B14F-4D97-AF65-F5344CB8AC3E}">
        <p14:creationId xmlns:p14="http://schemas.microsoft.com/office/powerpoint/2010/main" val="160612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p:cNvSpPr>
          <p:nvPr>
            <p:ph type="sldImg"/>
          </p:nvPr>
        </p:nvSpPr>
        <p:spPr>
          <a:xfrm>
            <a:off x="1150938" y="692150"/>
            <a:ext cx="4556125" cy="3416300"/>
          </a:xfrm>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Since relative valuation models more closely mirror the market, they are less likely to leave their adherents on the fringes. There is safety in numbers - a portfolio manages is less likely to lose his or her job if he or she makes the same mistake as other portfolio managers.</a:t>
            </a:r>
          </a:p>
          <a:p>
            <a:r>
              <a:rPr lang="en-US" altLang="en-US" dirty="0">
                <a:latin typeface="Times" charset="0"/>
                <a:ea typeface="ＭＳ Ｐゴシック" charset="-128"/>
              </a:rPr>
              <a:t>Unlike discounted cash flow models, you will always find under or over valued stocks using multiples.</a:t>
            </a:r>
          </a:p>
        </p:txBody>
      </p:sp>
    </p:spTree>
    <p:extLst>
      <p:ext uri="{BB962C8B-B14F-4D97-AF65-F5344CB8AC3E}">
        <p14:creationId xmlns:p14="http://schemas.microsoft.com/office/powerpoint/2010/main" val="3204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distinction between price (representing equity value) and value (representing the combined market value of equity and debt) and enterprise value (representing firm value - cash and marketable securities) should be noted.</a:t>
            </a:r>
          </a:p>
          <a:p>
            <a:r>
              <a:rPr lang="en-US" altLang="en-US">
                <a:latin typeface="Times" charset="0"/>
                <a:ea typeface="ＭＳ Ｐゴシック" charset="-128"/>
              </a:rPr>
              <a:t>Note that the denominator can be a number from the income statement (revenues, earnings) or one from the balance sheet (book value). It can even be a non-financial input (number of employees or units of the product produced).</a:t>
            </a:r>
          </a:p>
        </p:txBody>
      </p:sp>
    </p:spTree>
    <p:extLst>
      <p:ext uri="{BB962C8B-B14F-4D97-AF65-F5344CB8AC3E}">
        <p14:creationId xmlns:p14="http://schemas.microsoft.com/office/powerpoint/2010/main" val="135197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tLang="en-US">
                <a:latin typeface="Times" charset="0"/>
                <a:ea typeface="ＭＳ Ｐゴシック" charset="-128"/>
              </a:rPr>
              <a:t>Given this reality, we have to think about how best to use multiples. These four steps represent a way in which we can deconstruct any multiple, understand how to use it well and discover when it is being misused.</a:t>
            </a:r>
          </a:p>
        </p:txBody>
      </p:sp>
    </p:spTree>
    <p:extLst>
      <p:ext uri="{BB962C8B-B14F-4D97-AF65-F5344CB8AC3E}">
        <p14:creationId xmlns:p14="http://schemas.microsoft.com/office/powerpoint/2010/main" val="587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xfrm>
            <a:off x="1150938" y="692150"/>
            <a:ext cx="4556125" cy="3416300"/>
          </a:xfrm>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i="1">
                <a:latin typeface="Times" charset="0"/>
                <a:ea typeface="ＭＳ Ｐゴシック" charset="-128"/>
              </a:rPr>
              <a:t>Consistent definition:</a:t>
            </a:r>
            <a:endParaRPr lang="en-US" altLang="en-US">
              <a:latin typeface="Times" charset="0"/>
              <a:ea typeface="ＭＳ Ｐゴシック" charset="-128"/>
            </a:endParaRPr>
          </a:p>
          <a:p>
            <a:pPr marL="228600" indent="-228600"/>
            <a:r>
              <a:rPr lang="en-US" altLang="en-US">
                <a:latin typeface="Times" charset="0"/>
                <a:ea typeface="ＭＳ Ｐゴシック" charset="-128"/>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altLang="en-US" i="1">
                <a:latin typeface="Times" charset="0"/>
                <a:ea typeface="ＭＳ Ｐゴシック" charset="-128"/>
              </a:rPr>
              <a:t>Uniformally Estimated:</a:t>
            </a:r>
            <a:endParaRPr lang="en-US" altLang="en-US">
              <a:latin typeface="Times" charset="0"/>
              <a:ea typeface="ＭＳ Ｐゴシック" charset="-128"/>
            </a:endParaRPr>
          </a:p>
          <a:p>
            <a:pPr marL="228600" indent="-228600"/>
            <a:r>
              <a:rPr lang="en-US" altLang="en-US">
                <a:latin typeface="Times" charset="0"/>
                <a:ea typeface="ＭＳ Ｐゴシック" charset="-128"/>
              </a:rPr>
              <a:t>This is actually much more difficult than it looks. Even if accounting standards are the same across firms, you run into two problems:</a:t>
            </a:r>
          </a:p>
          <a:p>
            <a:pPr marL="228600" indent="-228600">
              <a:buFontTx/>
              <a:buAutoNum type="arabicPeriod"/>
            </a:pPr>
            <a:r>
              <a:rPr lang="en-US" altLang="en-US">
                <a:latin typeface="Times" charset="0"/>
                <a:ea typeface="ＭＳ Ｐゴシック" charset="-128"/>
              </a:rPr>
              <a:t>The degree to which firms bend accounting rules for their own purposes varies across firms. Some firms are inherently more conservative in reporting earnings than others.</a:t>
            </a:r>
          </a:p>
          <a:p>
            <a:pPr marL="228600" indent="-228600">
              <a:buFontTx/>
              <a:buAutoNum type="arabicPeriod"/>
            </a:pPr>
            <a:r>
              <a:rPr lang="en-US" altLang="en-US">
                <a:latin typeface="Times" charset="0"/>
                <a:ea typeface="ＭＳ Ｐゴシック" charset="-128"/>
              </a:rPr>
              <a:t>The financial year ends at different points for different firms. If the denominator is the earnings in the most recent financial year, the multiple may not be comparable if some firms have December year-ends and some have June year-ends.</a:t>
            </a:r>
          </a:p>
        </p:txBody>
      </p:sp>
    </p:spTree>
    <p:extLst>
      <p:ext uri="{BB962C8B-B14F-4D97-AF65-F5344CB8AC3E}">
        <p14:creationId xmlns:p14="http://schemas.microsoft.com/office/powerpoint/2010/main" val="13458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p:cNvSpPr>
          <p:nvPr>
            <p:ph type="sldImg"/>
          </p:nvPr>
        </p:nvSpPr>
        <p:spPr>
          <a:xfrm>
            <a:off x="1150938" y="692150"/>
            <a:ext cx="4556125" cy="3416300"/>
          </a:xfrm>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5863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answer is actually none of the above. You do have to control for the number of options outstanding… So using primary EPS is out of the question. The other three approaches treat all options as equivalent (even the one that counts in-the-money options only treats them all the same). To get consistency, you would have to value the options as options:</a:t>
            </a:r>
          </a:p>
          <a:p>
            <a:r>
              <a:rPr lang="en-US" altLang="en-US">
                <a:latin typeface="Times" charset="0"/>
                <a:ea typeface="ＭＳ Ｐゴシック" charset="-128"/>
              </a:rPr>
              <a:t>PE ratio = (Market Capitalization + Estimated Value of Options Outstanding)/ Net Income</a:t>
            </a:r>
          </a:p>
          <a:p>
            <a:r>
              <a:rPr lang="en-US" altLang="en-US">
                <a:latin typeface="Times" charset="0"/>
                <a:ea typeface="ＭＳ Ｐゴシック" charset="-128"/>
              </a:rPr>
              <a:t>Messy…</a:t>
            </a:r>
          </a:p>
        </p:txBody>
      </p:sp>
    </p:spTree>
    <p:extLst>
      <p:ext uri="{BB962C8B-B14F-4D97-AF65-F5344CB8AC3E}">
        <p14:creationId xmlns:p14="http://schemas.microsoft.com/office/powerpoint/2010/main" val="28374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p:cNvSpPr>
          <p:nvPr>
            <p:ph type="sldImg"/>
          </p:nvPr>
        </p:nvSpPr>
        <p:spPr>
          <a:xfrm>
            <a:off x="1150938" y="692150"/>
            <a:ext cx="4556125" cy="3416300"/>
          </a:xfrm>
          <a:solidFill>
            <a:srgbClr val="FFFFFF"/>
          </a:solidFill>
          <a:ln/>
        </p:spPr>
      </p:sp>
      <p:sp>
        <p:nvSpPr>
          <p:cNvPr id="37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problem with using firm value is that cash is included in the numerator but not in the denominator. That is why the enterprise value version makes more sense…</a:t>
            </a:r>
          </a:p>
          <a:p>
            <a:r>
              <a:rPr lang="en-US" altLang="en-US">
                <a:latin typeface="Times" charset="0"/>
                <a:ea typeface="ＭＳ Ｐゴシック" charset="-128"/>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tLang="en-US">
                <a:latin typeface="Times" charset="0"/>
                <a:ea typeface="ＭＳ Ｐゴシック" charset="-128"/>
              </a:rPr>
              <a:t>The safest thing to do (assuming you can do this) is to net out the market value of your holdings from the numerator (for both active and passive holdings) and the EBITDA of your holdings from the denominator ( for majority active holdings)</a:t>
            </a:r>
          </a:p>
        </p:txBody>
      </p:sp>
    </p:spTree>
    <p:extLst>
      <p:ext uri="{BB962C8B-B14F-4D97-AF65-F5344CB8AC3E}">
        <p14:creationId xmlns:p14="http://schemas.microsoft.com/office/powerpoint/2010/main" val="1518687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Net Rental income is closest to EBIT, as long as you don’t net out interest expenses and the house price is closest to EV. So. EV/EBIT is your best match.</a:t>
            </a:r>
          </a:p>
        </p:txBody>
      </p:sp>
    </p:spTree>
    <p:extLst>
      <p:ext uri="{BB962C8B-B14F-4D97-AF65-F5344CB8AC3E}">
        <p14:creationId xmlns:p14="http://schemas.microsoft.com/office/powerpoint/2010/main" val="173304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p:cNvSpPr>
          <p:nvPr>
            <p:ph type="sldImg"/>
          </p:nvPr>
        </p:nvSpPr>
        <p:spPr>
          <a:xfrm>
            <a:off x="1150938" y="692150"/>
            <a:ext cx="4556125" cy="3416300"/>
          </a:xfrm>
          <a:solidFill>
            <a:srgbClr val="FFFFFF"/>
          </a:solidFill>
          <a:ln/>
        </p:spPr>
      </p:sp>
      <p:sp>
        <p:nvSpPr>
          <p:cNvPr id="41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Before you use a multiple and develop rules of thumb (8 times EBITDA is cheap), you need to get a sense of the cross-sectional distribution. </a:t>
            </a:r>
          </a:p>
          <a:p>
            <a:r>
              <a:rPr lang="en-US" altLang="en-US">
                <a:latin typeface="Times" charset="0"/>
                <a:ea typeface="ＭＳ Ｐゴシック" charset="-128"/>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tLang="en-US">
                <a:latin typeface="Times" charset="0"/>
                <a:ea typeface="ＭＳ Ｐゴシック" charset="-128"/>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08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206073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Four things to note…</a:t>
            </a:r>
          </a:p>
          <a:p>
            <a:pPr marL="228600" indent="-228600">
              <a:buFontTx/>
              <a:buAutoNum type="arabicPeriod"/>
            </a:pPr>
            <a:r>
              <a:rPr lang="en-US" altLang="en-US" dirty="0">
                <a:latin typeface="Times" charset="0"/>
                <a:ea typeface="ＭＳ Ｐゴシック" charset="-128"/>
              </a:rPr>
              <a:t>Notice the number of firms that we have lost in the sample as we compute PE ratios.</a:t>
            </a:r>
          </a:p>
          <a:p>
            <a:pPr marL="228600" indent="-228600">
              <a:buFontTx/>
              <a:buAutoNum type="arabicPeriod"/>
            </a:pPr>
            <a:r>
              <a:rPr lang="en-US" altLang="en-US" dirty="0">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dirty="0">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dirty="0">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20767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dirty="0">
                <a:latin typeface="Times" charset="0"/>
                <a:ea typeface="ＭＳ Ｐゴシック" charset="0"/>
                <a:cs typeface="ＭＳ Ｐゴシック" charset="0"/>
              </a:rPr>
              <a:t>This compares the percentages of firms in each market that trade in each PE ratio class…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143183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we see convergence across markets and remarkable similarities across the groups. (All of the distributions are skewed, with peaks to the left…)</a:t>
            </a:r>
          </a:p>
          <a:p>
            <a:r>
              <a:rPr lang="en-US" altLang="en-US">
                <a:latin typeface="Times" charset="0"/>
                <a:ea typeface="ＭＳ Ｐゴシック" charset="-128"/>
              </a:rPr>
              <a:t>Japan has the highest percentage of firms that trade at less than book value… It is not coincidence that Japanese firms also earn the lowest ROEs in the world.</a:t>
            </a:r>
          </a:p>
          <a:p>
            <a:r>
              <a:rPr lang="en-US" altLang="en-US">
                <a:latin typeface="Times" charset="0"/>
                <a:ea typeface="ＭＳ Ｐゴシック" charset="-128"/>
              </a:rPr>
              <a:t>The US has the highest price to book ratios in the world. It is no coincidence that stock buybacks (which reduce book equity) are most prevalent in the US.</a:t>
            </a:r>
          </a:p>
        </p:txBody>
      </p:sp>
    </p:spTree>
    <p:extLst>
      <p:ext uri="{BB962C8B-B14F-4D97-AF65-F5344CB8AC3E}">
        <p14:creationId xmlns:p14="http://schemas.microsoft.com/office/powerpoint/2010/main" val="15647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with the other multiples, a heavily skewed distribution. Suggests that the rule of thumb that is often used by Wall Street (EBITDA multiple less than 8 is cheap) should be used with caution.</a:t>
            </a:r>
          </a:p>
        </p:txBody>
      </p:sp>
    </p:spTree>
    <p:extLst>
      <p:ext uri="{BB962C8B-B14F-4D97-AF65-F5344CB8AC3E}">
        <p14:creationId xmlns:p14="http://schemas.microsoft.com/office/powerpoint/2010/main" val="1395795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Having</a:t>
            </a:r>
            <a:r>
              <a:rPr lang="en-US" baseline="0" dirty="0">
                <a:latin typeface="Times" charset="0"/>
                <a:ea typeface="ＭＳ Ｐゴシック" charset="0"/>
                <a:cs typeface="ＭＳ Ｐゴシック" charset="0"/>
              </a:rPr>
              <a:t> absolute values as cut offs for cheap and expensive across markets will get you into trouble because what is cheap in one market may not be cheap in another. One more reason to let the data determine what is cheap and what is expense.</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90659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Behind every multiple (PE of 22, Value to EBITDA of 9) are implicit assumptions about growth, risk and cash flows.. In fact, you make the same assumptions when you use multiples that you make in discounted cashflow valuation.. The difference is that your assumptions are explicit in the latter. The first step in understanding a multiple is determining its fundamental drives…</a:t>
            </a:r>
          </a:p>
          <a:p>
            <a:r>
              <a:rPr lang="en-US" altLang="en-US">
                <a:latin typeface="Times" charset="0"/>
                <a:ea typeface="ＭＳ Ｐゴシック" charset="-128"/>
              </a:rPr>
              <a:t>Not only is it important that you find the drivers for each multiple, but you need to understand how changes in these drivers change the multiple. For example, we all accept the intuition that a company with a 20% growth rate should have a higher PE than an otherwise similar company with a 10% growth rate, but how much higher? Twice as high (which would make the relationship linear), 2.5 times as high, 1.5 times as high…</a:t>
            </a:r>
          </a:p>
        </p:txBody>
      </p:sp>
    </p:spTree>
    <p:extLst>
      <p:ext uri="{BB962C8B-B14F-4D97-AF65-F5344CB8AC3E}">
        <p14:creationId xmlns:p14="http://schemas.microsoft.com/office/powerpoint/2010/main" val="114348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Starting with a basic DCF model</a:t>
            </a:r>
            <a:r>
              <a:rPr lang="en-US" baseline="0" dirty="0"/>
              <a:t> (equity DCF for an equity multiple &amp; firm DCF for a firm multiple), you can come up with intrinsic value equations for the multiples. Why bother? Because you can then ask the right questions or control for the right variables when using multiples.</a:t>
            </a:r>
            <a:endParaRPr lang="en-US" dirty="0"/>
          </a:p>
        </p:txBody>
      </p:sp>
    </p:spTree>
    <p:extLst>
      <p:ext uri="{BB962C8B-B14F-4D97-AF65-F5344CB8AC3E}">
        <p14:creationId xmlns:p14="http://schemas.microsoft.com/office/powerpoint/2010/main" val="187372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p:cNvSpPr>
          <p:nvPr>
            <p:ph type="sldImg"/>
          </p:nvPr>
        </p:nvSpPr>
        <p:spPr>
          <a:xfrm>
            <a:off x="1150938" y="692150"/>
            <a:ext cx="4556125" cy="3416300"/>
          </a:xfrm>
          <a:solidFill>
            <a:srgbClr val="FFFFFF"/>
          </a:solidFill>
          <a:ln/>
        </p:spPr>
      </p:sp>
      <p:sp>
        <p:nvSpPr>
          <p:cNvPr id="5939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dirty="0">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a:t>
            </a:r>
            <a:r>
              <a:rPr lang="en-US" altLang="en-US" dirty="0" err="1">
                <a:latin typeface="Times" charset="0"/>
                <a:ea typeface="ＭＳ Ｐゴシック" charset="-128"/>
              </a:rPr>
              <a:t>fo</a:t>
            </a:r>
            <a:r>
              <a:rPr lang="en-US" altLang="en-US" dirty="0">
                <a:latin typeface="Times" charset="0"/>
                <a:ea typeface="ＭＳ Ｐゴシック" charset="-128"/>
              </a:rPr>
              <a:t> a stable growth firm can be written in terms of three variables:</a:t>
            </a:r>
          </a:p>
          <a:p>
            <a:pPr marL="228600" indent="-228600">
              <a:buFontTx/>
              <a:buAutoNum type="arabicPeriod"/>
            </a:pPr>
            <a:r>
              <a:rPr lang="en-US" altLang="en-US" dirty="0">
                <a:latin typeface="Times" charset="0"/>
                <a:ea typeface="ＭＳ Ｐゴシック" charset="-128"/>
              </a:rPr>
              <a:t>The expected growth rate in earnings per share</a:t>
            </a:r>
          </a:p>
          <a:p>
            <a:pPr marL="228600" indent="-228600">
              <a:buFontTx/>
              <a:buAutoNum type="arabicPeriod"/>
            </a:pPr>
            <a:r>
              <a:rPr lang="en-US" altLang="en-US" dirty="0">
                <a:latin typeface="Times" charset="0"/>
                <a:ea typeface="ＭＳ Ｐゴシック" charset="-128"/>
              </a:rPr>
              <a:t>The riskiness of the equity, which determines the cost of equity</a:t>
            </a:r>
          </a:p>
          <a:p>
            <a:pPr marL="228600" indent="-228600">
              <a:buFontTx/>
              <a:buAutoNum type="arabicPeriod"/>
            </a:pPr>
            <a:r>
              <a:rPr lang="en-US" altLang="en-US" dirty="0">
                <a:latin typeface="Times" charset="0"/>
                <a:ea typeface="ＭＳ Ｐゴシック" charset="-128"/>
              </a:rPr>
              <a:t>The efficiency with which the firm generates growth, which is measured by how much the firm can pay out or afford to pay out after reinvested to create the growth.</a:t>
            </a:r>
          </a:p>
        </p:txBody>
      </p:sp>
    </p:spTree>
    <p:extLst>
      <p:ext uri="{BB962C8B-B14F-4D97-AF65-F5344CB8AC3E}">
        <p14:creationId xmlns:p14="http://schemas.microsoft.com/office/powerpoint/2010/main" val="78080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p:cNvSpPr>
          <p:nvPr>
            <p:ph type="sldImg"/>
          </p:nvPr>
        </p:nvSpPr>
        <p:spPr>
          <a:xfrm>
            <a:off x="1150938" y="692150"/>
            <a:ext cx="4556125" cy="3416300"/>
          </a:xfrm>
          <a:solidFill>
            <a:srgbClr val="FFFFFF"/>
          </a:solidFill>
          <a:ln/>
        </p:spPr>
      </p:sp>
      <p:sp>
        <p:nvSpPr>
          <p:cNvPr id="61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a stock in a two-stage dividend discount model is the sum of two present values:</a:t>
            </a:r>
          </a:p>
          <a:p>
            <a:pPr marL="228600" indent="-228600">
              <a:buFontTx/>
              <a:buAutoNum type="arabicPeriod"/>
            </a:pPr>
            <a:r>
              <a:rPr lang="en-US" altLang="en-US">
                <a:latin typeface="Times" charset="0"/>
                <a:ea typeface="ＭＳ Ｐゴシック" charset="-128"/>
              </a:rPr>
              <a:t>The present value of dividends during the high growth phase - this is the first term in the equation above. It is the present value of a growing annuity. (There is no constraint on the growth rate. In fact, this equation will yield the present value of a growing annuity even if g&gt;r… the denominator will become negative but so will the numerator)</a:t>
            </a:r>
          </a:p>
          <a:p>
            <a:pPr marL="228600" indent="-228600">
              <a:buFontTx/>
              <a:buAutoNum type="arabicPeriod"/>
            </a:pPr>
            <a:r>
              <a:rPr lang="en-US" altLang="en-US">
                <a:latin typeface="Times" charset="0"/>
                <a:ea typeface="ＭＳ Ｐゴシック" charset="-128"/>
              </a:rPr>
              <a:t>The present value of the terminal price… this is the second term in the equation…</a:t>
            </a:r>
          </a:p>
          <a:p>
            <a:pPr marL="228600" indent="-228600">
              <a:buFontTx/>
              <a:buChar char="•"/>
            </a:pPr>
            <a:r>
              <a:rPr lang="en-US" altLang="en-US">
                <a:latin typeface="Times" charset="0"/>
                <a:ea typeface="ＭＳ Ｐゴシック" charset="-128"/>
              </a:rPr>
              <a:t>The PE ratio for a high growth firm is a function of the same three variables that determine the PE ratio for a stable growth firm, though you have to estimate the parameters twice, once for the high growth phase and once for the stable growth phase.</a:t>
            </a:r>
          </a:p>
        </p:txBody>
      </p:sp>
    </p:spTree>
    <p:extLst>
      <p:ext uri="{BB962C8B-B14F-4D97-AF65-F5344CB8AC3E}">
        <p14:creationId xmlns:p14="http://schemas.microsoft.com/office/powerpoint/2010/main" val="181421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xfrm>
            <a:off x="1150938" y="692150"/>
            <a:ext cx="4556125" cy="3416300"/>
          </a:xfrm>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a firm with these characteristics, 28.75 times earnings is a fair price to pay. In fact, if you valued this firm using a dividend discount model, you would get the identical value per share.</a:t>
            </a:r>
          </a:p>
        </p:txBody>
      </p:sp>
    </p:spTree>
    <p:extLst>
      <p:ext uri="{BB962C8B-B14F-4D97-AF65-F5344CB8AC3E}">
        <p14:creationId xmlns:p14="http://schemas.microsoft.com/office/powerpoint/2010/main" val="1536415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xfrm>
            <a:off x="1150938" y="692150"/>
            <a:ext cx="4556125" cy="3416300"/>
          </a:xfrm>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As expected growth in the high growth period increases, the PE ratio increases, but the change in PE ratio for a given change in the growth rate is much greater when interest rates are low than when they are high. The reason is simple. The value of growth is a present value… If interest rates rise, the present value of growth decreases. If you consider that  expected growth rates in earnings usually change as a result of an earnings surprise, this would suggest that a stock</a:t>
            </a:r>
            <a:r>
              <a:rPr lang="ja-JP" altLang="en-US">
                <a:latin typeface="Times" charset="0"/>
                <a:ea typeface="ＭＳ Ｐゴシック" charset="-128"/>
              </a:rPr>
              <a:t>’</a:t>
            </a:r>
            <a:r>
              <a:rPr lang="en-US" altLang="ja-JP" dirty="0">
                <a:latin typeface="Times" charset="0"/>
                <a:ea typeface="ＭＳ Ｐゴシック" charset="-128"/>
              </a:rPr>
              <a:t>s price and PE ratio will be most sensitive to earnings surprises when interest rates are low than when they are high.</a:t>
            </a:r>
          </a:p>
          <a:p>
            <a:r>
              <a:rPr lang="en-US" altLang="en-US" dirty="0">
                <a:latin typeface="Times" charset="0"/>
                <a:ea typeface="ＭＳ Ｐゴシック" charset="-128"/>
              </a:rPr>
              <a:t>On the other dynamic, as interest rates go up, the PE ratios for all stocks will decrease, but they will fall more for high growth firms than for low growth firms, for the same present value reason.</a:t>
            </a:r>
          </a:p>
        </p:txBody>
      </p:sp>
    </p:spTree>
    <p:extLst>
      <p:ext uri="{BB962C8B-B14F-4D97-AF65-F5344CB8AC3E}">
        <p14:creationId xmlns:p14="http://schemas.microsoft.com/office/powerpoint/2010/main" val="119948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ln/>
        </p:spPr>
      </p:sp>
      <p:sp>
        <p:nvSpPr>
          <p:cNvPr id="67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Holding all else constant, increasing</a:t>
            </a:r>
            <a:r>
              <a:rPr lang="en-US" altLang="en-US" baseline="0" dirty="0">
                <a:latin typeface="Times" charset="0"/>
                <a:ea typeface="ＭＳ Ｐゴシック" charset="-128"/>
              </a:rPr>
              <a:t> risk will lower PE for any given growth rate. It also implies that high growth firms will reach a stage in their growth when they will find that it is more beneficial to them to reduce risk than go for higher growth.</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28708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While many investors consider growth to be good, and assume that PE ratios increase with the growth rate, that is not true. If a firm grows by consistently earning a ROE which is less than the cost of equity, its PE ratios will decrease with growth. Thus, it is not just growth that determines PE, but the quality of that growth.</a:t>
            </a:r>
          </a:p>
        </p:txBody>
      </p:sp>
    </p:spTree>
    <p:extLst>
      <p:ext uri="{BB962C8B-B14F-4D97-AF65-F5344CB8AC3E}">
        <p14:creationId xmlns:p14="http://schemas.microsoft.com/office/powerpoint/2010/main" val="2906639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used the Economist</a:t>
            </a:r>
            <a:r>
              <a:rPr lang="ja-JP" altLang="en-US">
                <a:latin typeface="Times" charset="0"/>
                <a:ea typeface="ＭＳ Ｐゴシック" charset="-128"/>
              </a:rPr>
              <a:t>’</a:t>
            </a:r>
            <a:r>
              <a:rPr lang="en-US" altLang="ja-JP">
                <a:latin typeface="Times" charset="0"/>
                <a:ea typeface="ＭＳ Ｐゴシック" charset="-128"/>
              </a:rPr>
              <a:t>s measure of country risk because it is numerical rather than the ratings, which are not. There are significant differences in country risk, at least as measured by the Economist.</a:t>
            </a:r>
          </a:p>
          <a:p>
            <a:r>
              <a:rPr lang="en-US" altLang="en-US">
                <a:latin typeface="Times" charset="0"/>
                <a:ea typeface="ＭＳ Ｐゴシック" charset="-128"/>
              </a:rPr>
              <a:t>The estimates of GDP real growth were for the next year and were obtained from the OECD.</a:t>
            </a:r>
          </a:p>
        </p:txBody>
      </p:sp>
    </p:spTree>
    <p:extLst>
      <p:ext uri="{BB962C8B-B14F-4D97-AF65-F5344CB8AC3E}">
        <p14:creationId xmlns:p14="http://schemas.microsoft.com/office/powerpoint/2010/main" val="149924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The regression confirms our priors:</a:t>
            </a:r>
          </a:p>
          <a:p>
            <a:pPr marL="228600" indent="-228600">
              <a:buFontTx/>
              <a:buAutoNum type="alphaLcPeriod"/>
            </a:pPr>
            <a:r>
              <a:rPr lang="en-US" altLang="en-US">
                <a:latin typeface="Times" charset="0"/>
                <a:ea typeface="ＭＳ Ｐゴシック" charset="-128"/>
              </a:rPr>
              <a:t>Higher interest rates translate into lower PE ratios.</a:t>
            </a:r>
          </a:p>
          <a:p>
            <a:pPr marL="228600" indent="-228600">
              <a:buFontTx/>
              <a:buAutoNum type="alphaLcPeriod"/>
            </a:pPr>
            <a:r>
              <a:rPr lang="en-US" altLang="en-US">
                <a:latin typeface="Times" charset="0"/>
                <a:ea typeface="ＭＳ Ｐゴシック" charset="-128"/>
              </a:rPr>
              <a:t>Higher GDP growth results in higher PE ratios</a:t>
            </a:r>
          </a:p>
          <a:p>
            <a:pPr marL="228600" indent="-228600">
              <a:buFontTx/>
              <a:buAutoNum type="alphaLcPeriod"/>
            </a:pPr>
            <a:r>
              <a:rPr lang="en-US" altLang="en-US">
                <a:latin typeface="Times" charset="0"/>
                <a:ea typeface="ＭＳ Ｐゴシック" charset="-128"/>
              </a:rPr>
              <a:t>Higher country risk results in lower PE ratios</a:t>
            </a:r>
          </a:p>
          <a:p>
            <a:pPr marL="228600" indent="-228600">
              <a:buFontTx/>
              <a:buAutoNum type="alphaLcPeriod"/>
            </a:pPr>
            <a:endParaRPr lang="en-US" altLang="en-US">
              <a:latin typeface="Times" charset="0"/>
              <a:ea typeface="ＭＳ Ｐゴシック" charset="-128"/>
            </a:endParaRPr>
          </a:p>
        </p:txBody>
      </p:sp>
    </p:spTree>
    <p:extLst>
      <p:ext uri="{BB962C8B-B14F-4D97-AF65-F5344CB8AC3E}">
        <p14:creationId xmlns:p14="http://schemas.microsoft.com/office/powerpoint/2010/main" val="1427488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xfrm>
            <a:off x="1150938" y="692150"/>
            <a:ext cx="4556125" cy="3416300"/>
          </a:xfrm>
          <a:ln/>
        </p:spPr>
      </p:sp>
      <p:sp>
        <p:nvSpPr>
          <p:cNvPr id="757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predicted PE ratios are close to the actual PE ratios for most of the countries. Venezuela looks most overvalued… </a:t>
            </a:r>
          </a:p>
        </p:txBody>
      </p:sp>
    </p:spTree>
    <p:extLst>
      <p:ext uri="{BB962C8B-B14F-4D97-AF65-F5344CB8AC3E}">
        <p14:creationId xmlns:p14="http://schemas.microsoft.com/office/powerpoint/2010/main" val="117125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r>
              <a:rPr lang="en-US" altLang="en-US" dirty="0">
                <a:latin typeface="Times" charset="0"/>
                <a:ea typeface="ＭＳ Ｐゴシック" charset="-128"/>
              </a:rPr>
              <a:t>The graph of PE ratios for the S&amp;P 500 show an increasing PE ratio in the 1980s and 1990s, a dip in the first few years thereafter, before rising again for the last decade. For most of the decade, we have been told that stocks are expensive because they are trading at higher values than their historic norms. </a:t>
            </a:r>
            <a:r>
              <a:rPr lang="en-US" altLang="en-US" dirty="0">
                <a:ea typeface="ＭＳ Ｐゴシック" charset="-128"/>
              </a:rPr>
              <a:t>A market strategist argues that stocks are expensive  because the PE ratio in 2020 is high relative to the average PE ratio across time. Do you agree?</a:t>
            </a:r>
          </a:p>
          <a:p>
            <a:pPr marL="822325" lvl="1" indent="-457200" eaLnBrk="1" hangingPunct="1">
              <a:buFont typeface="Calibri" charset="0"/>
              <a:buAutoNum type="alphaLcPeriod"/>
            </a:pPr>
            <a:r>
              <a:rPr lang="en-US" altLang="en-US" dirty="0">
                <a:ea typeface="ＭＳ Ｐゴシック" charset="-128"/>
              </a:rPr>
              <a:t>Yes </a:t>
            </a:r>
          </a:p>
          <a:p>
            <a:pPr marL="822325" lvl="1" indent="-457200" eaLnBrk="1" hangingPunct="1">
              <a:buFont typeface="Calibri" charset="0"/>
              <a:buAutoNum type="alphaLcPeriod"/>
            </a:pPr>
            <a:r>
              <a:rPr lang="en-US" altLang="en-US" dirty="0">
                <a:ea typeface="ＭＳ Ｐゴシック" charset="-128"/>
              </a:rPr>
              <a:t>No</a:t>
            </a:r>
          </a:p>
          <a:p>
            <a:pPr lvl="1" eaLnBrk="1" hangingPunct="1"/>
            <a:r>
              <a:rPr lang="en-US" altLang="en-US" dirty="0">
                <a:ea typeface="ＭＳ Ｐゴシック" charset="-128"/>
              </a:rPr>
              <a:t>If you do not agree, what factors might explain the higher PE ratio today?</a:t>
            </a:r>
          </a:p>
          <a:p>
            <a:pPr lvl="1" eaLnBrk="1" hangingPunct="1"/>
            <a:r>
              <a:rPr lang="en-US" altLang="en-US" dirty="0">
                <a:ea typeface="ＭＳ Ｐゴシック" charset="-128"/>
              </a:rPr>
              <a:t>Would you respond differently if the market strategist has a Nobel Prize in Economics?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3134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It is true that PE ratios are high, relative to history, but if you don’t invest in stocks, you presumably would invest in bonds at the </a:t>
            </a:r>
            <a:r>
              <a:rPr lang="en-US" dirty="0" err="1"/>
              <a:t>T.Bond</a:t>
            </a:r>
            <a:r>
              <a:rPr lang="en-US" dirty="0"/>
              <a:t> rate. Inverting the </a:t>
            </a:r>
            <a:r>
              <a:rPr lang="en-US" dirty="0" err="1"/>
              <a:t>T.Bond</a:t>
            </a:r>
            <a:r>
              <a:rPr lang="en-US" dirty="0"/>
              <a:t> rate gives you a PE for </a:t>
            </a:r>
            <a:r>
              <a:rPr lang="en-US" dirty="0" err="1"/>
              <a:t>T.Bonds</a:t>
            </a:r>
            <a:r>
              <a:rPr lang="en-US" dirty="0"/>
              <a:t>, and on that comparison, stocks look cheaper than they ever have in history.</a:t>
            </a:r>
          </a:p>
        </p:txBody>
      </p:sp>
    </p:spTree>
    <p:extLst>
      <p:ext uri="{BB962C8B-B14F-4D97-AF65-F5344CB8AC3E}">
        <p14:creationId xmlns:p14="http://schemas.microsoft.com/office/powerpoint/2010/main" val="151194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noTextEdit="1"/>
          </p:cNvSpPr>
          <p:nvPr>
            <p:ph type="sldImg"/>
          </p:nvPr>
        </p:nvSpPr>
        <p:spPr>
          <a:xfrm>
            <a:off x="1150938" y="692150"/>
            <a:ext cx="4556125" cy="3416300"/>
          </a:xfrm>
          <a:ln/>
        </p:spPr>
      </p:sp>
      <p:sp>
        <p:nvSpPr>
          <p:cNvPr id="82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inverse of the PE ratios (the earnings to price ratio or the earnings yield), the 10-year treasury bond rate and the difference between the 10-year T.Bond rate and the 6-month T.Bill rate. Even without any statistical analysis, the earnings yield and interest rates are highly correlated. </a:t>
            </a:r>
          </a:p>
        </p:txBody>
      </p:sp>
    </p:spTree>
    <p:extLst>
      <p:ext uri="{BB962C8B-B14F-4D97-AF65-F5344CB8AC3E}">
        <p14:creationId xmlns:p14="http://schemas.microsoft.com/office/powerpoint/2010/main" val="5529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xfrm>
            <a:off x="1150938" y="692150"/>
            <a:ext cx="4556125" cy="3416300"/>
          </a:xfrm>
          <a:ln/>
        </p:spPr>
      </p:sp>
      <p:sp>
        <p:nvSpPr>
          <p:cNvPr id="65538"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The regression yields the following conclusions:</a:t>
            </a:r>
          </a:p>
          <a:p>
            <a:pPr marL="228600" indent="-228600">
              <a:buFontTx/>
              <a:buAutoNum type="alphaLcPeriod"/>
            </a:pPr>
            <a:r>
              <a:rPr lang="en-US" altLang="en-US" dirty="0">
                <a:latin typeface="Times" charset="0"/>
                <a:ea typeface="ＭＳ Ｐゴシック" charset="-128"/>
              </a:rPr>
              <a:t>Every 1% increase in the treasury bond rate increases the earnings yield by 0.52% (an increase in the earnings yield lowers the PE ratio). The effect on the PE ratio will therefore depend upon whether the </a:t>
            </a:r>
            <a:r>
              <a:rPr lang="en-US" altLang="en-US" dirty="0" err="1">
                <a:latin typeface="Times" charset="0"/>
                <a:ea typeface="ＭＳ Ｐゴシック" charset="-128"/>
              </a:rPr>
              <a:t>T.Bond</a:t>
            </a:r>
            <a:r>
              <a:rPr lang="en-US" altLang="en-US" dirty="0">
                <a:latin typeface="Times" charset="0"/>
                <a:ea typeface="ＭＳ Ｐゴシック" charset="-128"/>
              </a:rPr>
              <a:t> rate is increasing from 4% to 5% (the effect will be much larger) or from 9% to 10%..</a:t>
            </a:r>
          </a:p>
          <a:p>
            <a:pPr marL="228600" indent="-228600">
              <a:buFontTx/>
              <a:buAutoNum type="alphaLcPeriod"/>
            </a:pPr>
            <a:r>
              <a:rPr lang="en-US" altLang="en-US" dirty="0">
                <a:latin typeface="Times" charset="0"/>
                <a:ea typeface="ＭＳ Ｐゴシック" charset="-128"/>
              </a:rPr>
              <a:t>Every 1% increase in the difference between long term and short term rates decreases the earnings yield by 0.17% (and increases PE ratios). As the yield curve becomes more upward sloping, expectations of real economic growth generally increase. This variable may therefore be a proxy for economic growth. Higher growth translates into higher PE ratios.</a:t>
            </a:r>
          </a:p>
          <a:p>
            <a:pPr marL="228600" indent="-228600">
              <a:buFontTx/>
              <a:buAutoNum type="alphaLcPeriod"/>
            </a:pPr>
            <a:endParaRPr lang="en-US" altLang="en-US" dirty="0">
              <a:latin typeface="Times" charset="0"/>
              <a:ea typeface="ＭＳ Ｐゴシック" charset="-128"/>
            </a:endParaRPr>
          </a:p>
          <a:p>
            <a:pPr marL="228600" indent="-228600"/>
            <a:r>
              <a:rPr lang="en-US" altLang="en-US" dirty="0">
                <a:latin typeface="Times" charset="0"/>
                <a:ea typeface="ＭＳ Ｐゴシック" charset="-128"/>
              </a:rPr>
              <a:t>The last five years, where low interest rates have co-existed with low PE ratios have changed the relationship. Perhaps, the market is less trusting of a Fed effect (that the Fed can change the real growth in the economy) than it used to be…</a:t>
            </a:r>
          </a:p>
        </p:txBody>
      </p:sp>
    </p:spTree>
    <p:extLst>
      <p:ext uri="{BB962C8B-B14F-4D97-AF65-F5344CB8AC3E}">
        <p14:creationId xmlns:p14="http://schemas.microsoft.com/office/powerpoint/2010/main" val="159017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xfrm>
            <a:off x="1150938" y="692150"/>
            <a:ext cx="4556125" cy="3416300"/>
          </a:xfrm>
          <a:ln/>
        </p:spPr>
      </p:sp>
      <p:sp>
        <p:nvSpPr>
          <p:cNvPr id="870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Back to a two-stage dividend discount model (you could adapt it to make it a 2-stage FCFE model) ..</a:t>
            </a:r>
          </a:p>
          <a:p>
            <a:r>
              <a:rPr lang="en-US" altLang="en-US" dirty="0">
                <a:latin typeface="Times" charset="0"/>
                <a:ea typeface="ＭＳ Ｐゴシック" charset="-128"/>
              </a:rPr>
              <a:t>The PEG ratio is a function of risk, payout and expected growth. Thus, using the PEG ratio does not neutralize growth as a factor (which is the rationale presented by analysts who use it). Instead, it makes the relationship extremely complicated.</a:t>
            </a:r>
          </a:p>
        </p:txBody>
      </p:sp>
    </p:spTree>
    <p:extLst>
      <p:ext uri="{BB962C8B-B14F-4D97-AF65-F5344CB8AC3E}">
        <p14:creationId xmlns:p14="http://schemas.microsoft.com/office/powerpoint/2010/main" val="708785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50938" y="692150"/>
            <a:ext cx="4556125" cy="3416300"/>
          </a:xfrm>
          <a:ln/>
        </p:spPr>
      </p:sp>
      <p:sp>
        <p:nvSpPr>
          <p:cNvPr id="89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Analysts who use PEG ratios are making implicit assumptions about risk, growth and payout… </a:t>
            </a:r>
          </a:p>
        </p:txBody>
      </p:sp>
    </p:spTree>
    <p:extLst>
      <p:ext uri="{BB962C8B-B14F-4D97-AF65-F5344CB8AC3E}">
        <p14:creationId xmlns:p14="http://schemas.microsoft.com/office/powerpoint/2010/main" val="465839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50938" y="692150"/>
            <a:ext cx="4556125" cy="3416300"/>
          </a:xfrm>
          <a:ln/>
        </p:spPr>
      </p:sp>
      <p:sp>
        <p:nvSpPr>
          <p:cNvPr id="911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Returns to the example used to illustrate PE ratios. The fair PEG ratio for this firm is 1.15.  (Incidentally, the PE ratio we computed for this company earlier was 28.75.. Dividing 28.75 by the growth rate 25 yields 1.15.)</a:t>
            </a:r>
          </a:p>
        </p:txBody>
      </p:sp>
    </p:spTree>
    <p:extLst>
      <p:ext uri="{BB962C8B-B14F-4D97-AF65-F5344CB8AC3E}">
        <p14:creationId xmlns:p14="http://schemas.microsoft.com/office/powerpoint/2010/main" val="178959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xfrm>
            <a:off x="1150938" y="692150"/>
            <a:ext cx="4556125" cy="3416300"/>
          </a:xfrm>
          <a:ln/>
        </p:spPr>
      </p:sp>
      <p:sp>
        <p:nvSpPr>
          <p:cNvPr id="931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Keeping all else constant, increasing risk lowers the PEG ratio for all firms - not matter what the growth rate. The effect tends to be greater for higher growth firms…</a:t>
            </a:r>
          </a:p>
          <a:p>
            <a:r>
              <a:rPr lang="en-US" altLang="en-US">
                <a:latin typeface="Times" charset="0"/>
                <a:ea typeface="ＭＳ Ｐゴシック" charset="-128"/>
              </a:rPr>
              <a:t>Implication: If you compare firms based upon PEG ratios and do not control for risk, riskier firms will look cheap…</a:t>
            </a:r>
          </a:p>
        </p:txBody>
      </p:sp>
    </p:spTree>
    <p:extLst>
      <p:ext uri="{BB962C8B-B14F-4D97-AF65-F5344CB8AC3E}">
        <p14:creationId xmlns:p14="http://schemas.microsoft.com/office/powerpoint/2010/main" val="10699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150938" y="692150"/>
            <a:ext cx="4556125" cy="3416300"/>
          </a:xfrm>
          <a:ln/>
        </p:spPr>
      </p:sp>
      <p:sp>
        <p:nvSpPr>
          <p:cNvPr id="952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quality of growth matters. Note that keeping the growth fixed and raising the retention ratio is equivalent to raising the return on equity. </a:t>
            </a:r>
          </a:p>
          <a:p>
            <a:r>
              <a:rPr lang="en-US" altLang="en-US">
                <a:latin typeface="Times" charset="0"/>
                <a:ea typeface="ＭＳ Ｐゴシック" charset="-128"/>
              </a:rPr>
              <a:t>Implication: If you compare companies based upon PEG ratios and do not control for differences in return on equity, companies with lower returns on equity (and the same growth rate in earnings per share) will look cheap.</a:t>
            </a:r>
          </a:p>
        </p:txBody>
      </p:sp>
    </p:spTree>
    <p:extLst>
      <p:ext uri="{BB962C8B-B14F-4D97-AF65-F5344CB8AC3E}">
        <p14:creationId xmlns:p14="http://schemas.microsoft.com/office/powerpoint/2010/main" val="1593488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xfrm>
            <a:off x="1150938" y="692150"/>
            <a:ext cx="4556125" cy="3416300"/>
          </a:xfrm>
          <a:ln/>
        </p:spPr>
      </p:sp>
      <p:sp>
        <p:nvSpPr>
          <p:cNvPr id="972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Shows how complicated the relationship between growth and PEG ratio becomes. As growth increases initially, the PEG ratio decreases. At some point, however, the PEG ratio starts increasing again.. In fact, as the growth rate decreases towards 0%, the PEG ratio will approach infinity.. This is a direct consequence of the incorrect assumption that PE ratios and growth are linearly related. Consider a stock with earnings and dividends  per share of $2.00 and assume that you can expect to earn this forever (no growth). The linearity assumption would lead you to conclude that the PE ratio should be 0 for this firm and that you would pay nothing for this stock….</a:t>
            </a:r>
          </a:p>
        </p:txBody>
      </p:sp>
    </p:spTree>
    <p:extLst>
      <p:ext uri="{BB962C8B-B14F-4D97-AF65-F5344CB8AC3E}">
        <p14:creationId xmlns:p14="http://schemas.microsoft.com/office/powerpoint/2010/main" val="490758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Comparing PEG ratios across companies can be extremely complicated, not only because of the variables that affect it but because of the complicated relationship between growth and PEG ratios.</a:t>
            </a:r>
          </a:p>
        </p:txBody>
      </p:sp>
    </p:spTree>
    <p:extLst>
      <p:ext uri="{BB962C8B-B14F-4D97-AF65-F5344CB8AC3E}">
        <p14:creationId xmlns:p14="http://schemas.microsoft.com/office/powerpoint/2010/main" val="1842115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1150938" y="692150"/>
            <a:ext cx="4556125" cy="3416300"/>
          </a:xfrm>
          <a:ln/>
        </p:spPr>
      </p:sp>
      <p:sp>
        <p:nvSpPr>
          <p:cNvPr id="1013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Following a familiar route.. The price to book ratio is an equity multiple and you go back to an equity valuation model…</a:t>
            </a:r>
          </a:p>
          <a:p>
            <a:r>
              <a:rPr lang="en-US" altLang="en-US">
                <a:latin typeface="Times" charset="0"/>
                <a:ea typeface="ＭＳ Ｐゴシック" charset="-128"/>
              </a:rPr>
              <a:t>The price to book ratio is determined by the three variables that determine the PE ratio (growth, payout and risk) and one variable that is unique to it (the return on equity)</a:t>
            </a:r>
          </a:p>
          <a:p>
            <a:r>
              <a:rPr lang="en-US" altLang="en-US">
                <a:latin typeface="Times" charset="0"/>
                <a:ea typeface="ＭＳ Ｐゴシック" charset="-128"/>
              </a:rPr>
              <a:t>Every multiple has one variable that can be considered its key determinant - its companion variable, so to speak. For PE, it was growth.. For Value/EBITDA, it was the reinvestment rate. For price to book, it is return on equity.</a:t>
            </a:r>
          </a:p>
        </p:txBody>
      </p:sp>
    </p:spTree>
    <p:extLst>
      <p:ext uri="{BB962C8B-B14F-4D97-AF65-F5344CB8AC3E}">
        <p14:creationId xmlns:p14="http://schemas.microsoft.com/office/powerpoint/2010/main" val="15715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150938" y="692150"/>
            <a:ext cx="4556125" cy="3416300"/>
          </a:xfrm>
          <a:ln/>
        </p:spPr>
      </p:sp>
      <p:sp>
        <p:nvSpPr>
          <p:cNvPr id="1034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Restates the price to book in terms of excess returns.. Firms that earn excess returns (on equity) will trade at high price to book ratios… If the return on equity is estimated using the expected earnings next year, the two equations will converge.. Otherwise, the first equation will be higher by a factor (1+g)….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67168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xfrm>
            <a:off x="1150938" y="692150"/>
            <a:ext cx="4556125" cy="3416300"/>
          </a:xfrm>
          <a:ln/>
        </p:spPr>
      </p:sp>
      <p:sp>
        <p:nvSpPr>
          <p:cNvPr id="105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analyze a firm value ratio, we go back to a firm valuation. The determinant of the value to book ratio is the spread between the ROC and the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97292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delve into the fundamentals that determine EBITDA multiples, we return to a FCFF valuation model. We keep things simple by using a stable growth model.</a:t>
            </a:r>
          </a:p>
        </p:txBody>
      </p:sp>
    </p:spTree>
    <p:extLst>
      <p:ext uri="{BB962C8B-B14F-4D97-AF65-F5344CB8AC3E}">
        <p14:creationId xmlns:p14="http://schemas.microsoft.com/office/powerpoint/2010/main" val="1376067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xfrm>
            <a:off x="762000" y="4495800"/>
            <a:ext cx="50292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tLang="en-US">
                <a:latin typeface="Times" charset="0"/>
                <a:ea typeface="ＭＳ Ｐゴシック" charset="-128"/>
              </a:rPr>
              <a:t>g 	= ROC * Reinvestment Rate</a:t>
            </a:r>
          </a:p>
          <a:p>
            <a:r>
              <a:rPr lang="en-US" altLang="en-US">
                <a:latin typeface="Times" charset="0"/>
                <a:ea typeface="ＭＳ Ｐゴシック" charset="-128"/>
              </a:rPr>
              <a:t>.05	= ROC * Net Cap Ex/EBIT (1-t)</a:t>
            </a:r>
          </a:p>
          <a:p>
            <a:r>
              <a:rPr lang="en-US" altLang="en-US">
                <a:latin typeface="Times" charset="0"/>
                <a:ea typeface="ＭＳ Ｐゴシック" charset="-128"/>
              </a:rPr>
              <a:t>	= ROC * (.30-.20)/[(1-.2)(1-.36)]</a:t>
            </a:r>
          </a:p>
          <a:p>
            <a:r>
              <a:rPr lang="en-US" altLang="en-US">
                <a:latin typeface="Times" charset="0"/>
                <a:ea typeface="ＭＳ Ｐゴシック" charset="-128"/>
              </a:rPr>
              <a:t>Solving for ROC,  ROC = 25.60%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07077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Holding all else constant, we can back out the determinants of EV/EBITDA multiples:</a:t>
            </a:r>
          </a:p>
          <a:p>
            <a:pPr>
              <a:buFontTx/>
              <a:buAutoNum type="alphaLcPeriod"/>
            </a:pPr>
            <a:r>
              <a:rPr lang="en-US" altLang="en-US">
                <a:latin typeface="Times" charset="0"/>
                <a:ea typeface="ＭＳ Ｐゴシック" charset="-128"/>
              </a:rPr>
              <a:t>Tax rate: The higher the tax rate, the lower the EV/EBITDA multiple. Firms that face low tax rates should trade at higher EV/EBITDA multiples than otherwise similar firms that face higher tax rates. (An Irish telecom company versus a German telecom company)</a:t>
            </a:r>
          </a:p>
          <a:p>
            <a:pPr>
              <a:buFontTx/>
              <a:buAutoNum type="alphaLcPeriod"/>
            </a:pPr>
            <a:r>
              <a:rPr lang="en-US" altLang="en-US">
                <a:latin typeface="Times" charset="0"/>
                <a:ea typeface="ＭＳ Ｐゴシック" charset="-128"/>
              </a:rPr>
              <a:t>Reinvestment rate: Holding growth fixed, higher reinvestment rates should lead to lower EV/EBITDA multiples, since it implies that the growth is being delivered less efficiently.</a:t>
            </a:r>
          </a:p>
          <a:p>
            <a:pPr>
              <a:buFontTx/>
              <a:buAutoNum type="alphaLcPeriod"/>
            </a:pPr>
            <a:r>
              <a:rPr lang="en-US" altLang="en-US">
                <a:latin typeface="Times" charset="0"/>
                <a:ea typeface="ＭＳ Ｐゴシック" charset="-128"/>
              </a:rPr>
              <a:t>Excess returns: Holding growth fixed, a higher return on capital (or a lower cost of capital) should lead to more valuable growth and higher EV/EBITDA multiples.</a:t>
            </a:r>
          </a:p>
          <a:p>
            <a:r>
              <a:rPr lang="en-US" altLang="en-US">
                <a:latin typeface="Times" charset="0"/>
                <a:ea typeface="ＭＳ Ｐゴシック" charset="-128"/>
              </a:rPr>
              <a:t>Firms that deliver low growth, with high reinvestment and substandard returns on capital deserve to trade at low multiples of EBITDA.</a:t>
            </a:r>
          </a:p>
        </p:txBody>
      </p:sp>
    </p:spTree>
    <p:extLst>
      <p:ext uri="{BB962C8B-B14F-4D97-AF65-F5344CB8AC3E}">
        <p14:creationId xmlns:p14="http://schemas.microsoft.com/office/powerpoint/2010/main" val="1446779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235200" algn="l"/>
              </a:tabLst>
            </a:pPr>
            <a:r>
              <a:rPr lang="en-US" altLang="en-US">
                <a:latin typeface="Times" charset="0"/>
                <a:ea typeface="ＭＳ Ｐゴシック" charset="-128"/>
              </a:rPr>
              <a:t>The determinants of the value to sales ratio mirror the determinants of the price to sales ratio:</a:t>
            </a:r>
          </a:p>
          <a:p>
            <a:pPr>
              <a:tabLst>
                <a:tab pos="2235200" algn="l"/>
              </a:tabLst>
            </a:pPr>
            <a:r>
              <a:rPr lang="en-US" altLang="en-US" i="1">
                <a:latin typeface="Times" charset="0"/>
                <a:ea typeface="ＭＳ Ｐゴシック" charset="-128"/>
              </a:rPr>
              <a:t>Price to Sales ratio	-&gt;	Value to Sales Ratio</a:t>
            </a:r>
          </a:p>
          <a:p>
            <a:pPr>
              <a:tabLst>
                <a:tab pos="2235200" algn="l"/>
              </a:tabLst>
            </a:pPr>
            <a:r>
              <a:rPr lang="en-US" altLang="en-US">
                <a:latin typeface="Times" charset="0"/>
                <a:ea typeface="ＭＳ Ｐゴシック" charset="-128"/>
              </a:rPr>
              <a:t>Net Margin (Net Income/Sales)	Operating Margin (EBIT(1-t)/Sales</a:t>
            </a:r>
          </a:p>
          <a:p>
            <a:pPr>
              <a:tabLst>
                <a:tab pos="2235200" algn="l"/>
              </a:tabLst>
            </a:pPr>
            <a:r>
              <a:rPr lang="en-US" altLang="en-US">
                <a:latin typeface="Times" charset="0"/>
                <a:ea typeface="ＭＳ Ｐゴシック" charset="-128"/>
              </a:rPr>
              <a:t>Payout ratio	1 - Reinvestment Rate</a:t>
            </a:r>
          </a:p>
          <a:p>
            <a:pPr>
              <a:tabLst>
                <a:tab pos="2235200" algn="l"/>
              </a:tabLst>
            </a:pPr>
            <a:r>
              <a:rPr lang="en-US" altLang="en-US">
                <a:latin typeface="Times" charset="0"/>
                <a:ea typeface="ＭＳ Ｐゴシック" charset="-128"/>
              </a:rPr>
              <a:t>Cost of equity	Cost of capital</a:t>
            </a:r>
          </a:p>
          <a:p>
            <a:pPr>
              <a:tabLst>
                <a:tab pos="2235200" algn="l"/>
              </a:tabLst>
            </a:pPr>
            <a:r>
              <a:rPr lang="en-US" altLang="en-US">
                <a:latin typeface="Times" charset="0"/>
                <a:ea typeface="ＭＳ Ｐゴシック" charset="-128"/>
              </a:rPr>
              <a:t>Growth rate in Net Income	Growth ate in Operating income</a:t>
            </a:r>
          </a:p>
        </p:txBody>
      </p:sp>
    </p:spTree>
    <p:extLst>
      <p:ext uri="{BB962C8B-B14F-4D97-AF65-F5344CB8AC3E}">
        <p14:creationId xmlns:p14="http://schemas.microsoft.com/office/powerpoint/2010/main" val="6760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150938" y="692150"/>
            <a:ext cx="4556125" cy="3416300"/>
          </a:xfrm>
          <a:ln/>
        </p:spPr>
      </p:sp>
      <p:sp>
        <p:nvSpPr>
          <p:cNvPr id="115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value of a brand name should be visible either in the margin (if the firm exercises pricing power) or the sales/capital ratio (if the firm uses brand name to sell in larger quantities..)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99484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ChangeArrowheads="1" noTextEdit="1"/>
          </p:cNvSpPr>
          <p:nvPr>
            <p:ph type="sldImg"/>
          </p:nvPr>
        </p:nvSpPr>
        <p:spPr>
          <a:xfrm>
            <a:off x="1150938" y="692150"/>
            <a:ext cx="4556125" cy="3416300"/>
          </a:xfrm>
          <a:ln/>
        </p:spPr>
      </p:sp>
      <p:sp>
        <p:nvSpPr>
          <p:cNvPr id="1177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was an updated valuation in 2004. In the first column, Coca Cola is valued with its current characteristics - high margins, high returns, reasonably high growth - all of which can be traced to its brand name power. In the second column, we revalued Coke using the margins of a generic manufacturer (Cott). The ripple effects of the lower margins can be seen in lower return on capital (margin * sales to cap ratio) and lower growth. The net effect is a almost an 80% drop in value. That is the value of the brand name.</a:t>
            </a:r>
          </a:p>
          <a:p>
            <a:pPr marL="228600" indent="-228600"/>
            <a:r>
              <a:rPr lang="en-US" altLang="en-US">
                <a:latin typeface="Times" charset="0"/>
                <a:ea typeface="ＭＳ Ｐゴシック" charset="-128"/>
              </a:rPr>
              <a:t>Alternative approaches:</a:t>
            </a:r>
          </a:p>
          <a:p>
            <a:pPr marL="228600" indent="-228600">
              <a:buFontTx/>
              <a:buAutoNum type="arabicPeriod"/>
            </a:pPr>
            <a:r>
              <a:rPr lang="en-US" altLang="en-US">
                <a:latin typeface="Times" charset="0"/>
                <a:ea typeface="ＭＳ Ｐゴシック" charset="-128"/>
              </a:rPr>
              <a:t>Coke</a:t>
            </a:r>
            <a:r>
              <a:rPr lang="ja-JP" altLang="en-US">
                <a:latin typeface="Times" charset="0"/>
                <a:ea typeface="ＭＳ Ｐゴシック" charset="-128"/>
              </a:rPr>
              <a:t>’</a:t>
            </a:r>
            <a:r>
              <a:rPr lang="en-US" altLang="ja-JP">
                <a:latin typeface="Times" charset="0"/>
                <a:ea typeface="ＭＳ Ｐゴシック" charset="-128"/>
              </a:rPr>
              <a:t>s ROC = Generic ROC (instead of magins)</a:t>
            </a:r>
          </a:p>
          <a:p>
            <a:pPr marL="228600" indent="-228600">
              <a:buFontTx/>
              <a:buAutoNum type="arabicPeriod"/>
            </a:pPr>
            <a:r>
              <a:rPr lang="en-US" altLang="en-US">
                <a:latin typeface="Times" charset="0"/>
                <a:ea typeface="ＭＳ Ｐゴシック" charset="-128"/>
              </a:rPr>
              <a:t>If no generic companies exist, the industry average can be used as a base to get a measure of relative brand name value.</a:t>
            </a:r>
          </a:p>
        </p:txBody>
      </p:sp>
    </p:spTree>
    <p:extLst>
      <p:ext uri="{BB962C8B-B14F-4D97-AF65-F5344CB8AC3E}">
        <p14:creationId xmlns:p14="http://schemas.microsoft.com/office/powerpoint/2010/main" val="1869309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150938" y="692150"/>
            <a:ext cx="4556125" cy="3416300"/>
          </a:xfrm>
          <a:ln/>
        </p:spPr>
      </p:sp>
      <p:sp>
        <p:nvSpPr>
          <p:cNvPr id="1198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Summarizing</a:t>
            </a:r>
            <a:r>
              <a:rPr lang="mr-IN" altLang="en-US" baseline="0" dirty="0">
                <a:latin typeface="Times" charset="0"/>
                <a:ea typeface="ＭＳ Ｐゴシック" charset="-128"/>
              </a:rPr>
              <a:t>…</a:t>
            </a:r>
            <a:r>
              <a:rPr lang="en-US" altLang="en-US" baseline="0" dirty="0">
                <a:latin typeface="Times" charset="0"/>
                <a:ea typeface="ＭＳ Ｐゴシック" charset="-128"/>
              </a:rPr>
              <a:t> the drivers of equity and enterprise value multiples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949822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p:cNvSpPr>
          <p:nvPr>
            <p:ph type="sldImg"/>
          </p:nvPr>
        </p:nvSpPr>
        <p:spPr>
          <a:xfrm>
            <a:off x="1150938" y="692150"/>
            <a:ext cx="4556125" cy="3416300"/>
          </a:xfrm>
          <a:solidFill>
            <a:srgbClr val="FFFFFF"/>
          </a:solidFill>
          <a:ln/>
        </p:spPr>
      </p:sp>
      <p:sp>
        <p:nvSpPr>
          <p:cNvPr id="121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tLang="en-US">
                <a:latin typeface="Times" charset="0"/>
                <a:ea typeface="ＭＳ Ｐゴシック" charset="-128"/>
              </a:rPr>
              <a:t>You will never find two identical firms, no matter how hard you search. You therefore have to always control for the residual differences when making comparisons.</a:t>
            </a:r>
          </a:p>
        </p:txBody>
      </p:sp>
    </p:spTree>
    <p:extLst>
      <p:ext uri="{BB962C8B-B14F-4D97-AF65-F5344CB8AC3E}">
        <p14:creationId xmlns:p14="http://schemas.microsoft.com/office/powerpoint/2010/main" val="633294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xfrm>
            <a:off x="1150938" y="692150"/>
            <a:ext cx="4556125" cy="3416300"/>
          </a:xfrm>
          <a:ln/>
        </p:spPr>
      </p:sp>
      <p:sp>
        <p:nvSpPr>
          <p:cNvPr id="123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At the limit, if you can find a company that looks exactly like your company on every dimension that is priced by the market, you can stop. However, no two stocks are exactly identical and you face a choice. You can define “comparable” narrowly and end up with a small sample of firms that look very much like your own… Or you can define comparable broadly and end up with a much larger (and diverse) sample.</a:t>
            </a:r>
          </a:p>
        </p:txBody>
      </p:sp>
    </p:spTree>
    <p:extLst>
      <p:ext uri="{BB962C8B-B14F-4D97-AF65-F5344CB8AC3E}">
        <p14:creationId xmlns:p14="http://schemas.microsoft.com/office/powerpoint/2010/main" val="1373509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xfrm>
            <a:off x="1150938" y="692150"/>
            <a:ext cx="4556125" cy="3416300"/>
          </a:xfrm>
          <a:ln/>
        </p:spPr>
      </p:sp>
      <p:sp>
        <p:nvSpPr>
          <p:cNvPr id="125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find a company or two just like your company, you can make a direct comparison across the companies and decide which one to buy.</a:t>
            </a:r>
          </a:p>
          <a:p>
            <a:r>
              <a:rPr lang="en-US" altLang="en-US">
                <a:latin typeface="Times" charset="0"/>
                <a:ea typeface="ＭＳ Ｐゴシック" charset="-128"/>
              </a:rPr>
              <a:t>However, if there are differences between your company and the comparable firms, you will have to explain away the difference in fundamentals.</a:t>
            </a:r>
          </a:p>
          <a:p>
            <a:r>
              <a:rPr lang="en-US" altLang="en-US">
                <a:latin typeface="Times" charset="0"/>
                <a:ea typeface="ＭＳ Ｐゴシック" charset="-128"/>
              </a:rPr>
              <a:t>If the difference is on one key dimension (say the growth rate), you may be able to bring it into your computation of the multiple.</a:t>
            </a:r>
          </a:p>
          <a:p>
            <a:r>
              <a:rPr lang="en-US" altLang="en-US">
                <a:latin typeface="Times" charset="0"/>
                <a:ea typeface="ＭＳ Ｐゴシック" charset="-128"/>
              </a:rPr>
              <a:t>If the sample is large and there are differences on many dimensions, you should think about using statistics as a tool to control for differences.</a:t>
            </a:r>
          </a:p>
        </p:txBody>
      </p:sp>
    </p:spTree>
    <p:extLst>
      <p:ext uri="{BB962C8B-B14F-4D97-AF65-F5344CB8AC3E}">
        <p14:creationId xmlns:p14="http://schemas.microsoft.com/office/powerpoint/2010/main" val="1274495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1150938" y="692150"/>
            <a:ext cx="4556125" cy="3416300"/>
          </a:xfrm>
          <a:ln/>
        </p:spPr>
      </p:sp>
      <p:sp>
        <p:nvSpPr>
          <p:cNvPr id="1280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Notice that while we consider this to be an industry group, these are very different firms in terms of expected growth and size.</a:t>
            </a:r>
          </a:p>
        </p:txBody>
      </p:sp>
    </p:spTree>
    <p:extLst>
      <p:ext uri="{BB962C8B-B14F-4D97-AF65-F5344CB8AC3E}">
        <p14:creationId xmlns:p14="http://schemas.microsoft.com/office/powerpoint/2010/main" val="140832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ln/>
        </p:spPr>
      </p:sp>
      <p:sp>
        <p:nvSpPr>
          <p:cNvPr id="1300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 Andres Wine has one of the lowest expected growth rates of the firms in the group, which may explain the low PE ratio. Hansen Natural has a high growth rate but it also is the riskiest firm in the group, which may explain its low PE ratio. In other words, not all firms with low PE ratios are under valued. They may be low-growth, high-risk companies…</a:t>
            </a:r>
          </a:p>
        </p:txBody>
      </p:sp>
    </p:spTree>
    <p:extLst>
      <p:ext uri="{BB962C8B-B14F-4D97-AF65-F5344CB8AC3E}">
        <p14:creationId xmlns:p14="http://schemas.microsoft.com/office/powerpoint/2010/main" val="1485232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p:cNvSpPr>
          <p:nvPr>
            <p:ph type="sldImg"/>
          </p:nvPr>
        </p:nvSpPr>
        <p:spPr>
          <a:xfrm>
            <a:off x="1150938" y="692150"/>
            <a:ext cx="4556125" cy="3416300"/>
          </a:xfrm>
          <a:solidFill>
            <a:srgbClr val="FFFFFF"/>
          </a:solidFill>
          <a:ln/>
        </p:spPr>
      </p:sp>
      <p:sp>
        <p:nvSpPr>
          <p:cNvPr id="132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18913640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229089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p:cNvSpPr>
          <p:nvPr>
            <p:ph type="sldImg"/>
          </p:nvPr>
        </p:nvSpPr>
        <p:spPr>
          <a:xfrm>
            <a:off x="1150938" y="692150"/>
            <a:ext cx="4556125" cy="3416300"/>
          </a:xfrm>
          <a:solidFill>
            <a:srgbClr val="FFFFFF"/>
          </a:solidFill>
          <a:ln/>
        </p:spPr>
      </p:sp>
      <p:sp>
        <p:nvSpPr>
          <p:cNvPr id="136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21367778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was just before the crisis. Note that the banks that trade at low P/BV ratios also tend to have low ROEs… </a:t>
            </a:r>
          </a:p>
          <a:p>
            <a:r>
              <a:rPr lang="en-US" altLang="en-US">
                <a:latin typeface="Times" charset="0"/>
                <a:ea typeface="ＭＳ Ｐゴシック" charset="-128"/>
              </a:rPr>
              <a:t>The standard deviation in stock prices is a proxy for risk. If that is not a good measure, you may consider others that are specific to banks (toxic assets on the balance sheet, regulatory capital ratios, loan losses/write offs)</a:t>
            </a:r>
          </a:p>
        </p:txBody>
      </p:sp>
    </p:spTree>
    <p:extLst>
      <p:ext uri="{BB962C8B-B14F-4D97-AF65-F5344CB8AC3E}">
        <p14:creationId xmlns:p14="http://schemas.microsoft.com/office/powerpoint/2010/main" val="16635054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ln/>
        </p:spPr>
      </p:sp>
      <p:sp>
        <p:nvSpPr>
          <p:cNvPr id="140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simple way to look for mismatches…. </a:t>
            </a:r>
          </a:p>
        </p:txBody>
      </p:sp>
    </p:spTree>
    <p:extLst>
      <p:ext uri="{BB962C8B-B14F-4D97-AF65-F5344CB8AC3E}">
        <p14:creationId xmlns:p14="http://schemas.microsoft.com/office/powerpoint/2010/main" val="11551356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xfrm>
            <a:off x="1150938" y="692150"/>
            <a:ext cx="4556125" cy="3416300"/>
          </a:xfrm>
          <a:ln/>
        </p:spPr>
      </p:sp>
      <p:sp>
        <p:nvSpPr>
          <p:cNvPr id="142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 slightly more sophisticated take which brings in more than one variable into the analysis…</a:t>
            </a:r>
          </a:p>
          <a:p>
            <a:r>
              <a:rPr lang="en-US" altLang="en-US" dirty="0">
                <a:latin typeface="Times" charset="0"/>
                <a:ea typeface="ＭＳ Ｐゴシック" charset="-128"/>
              </a:rPr>
              <a:t>Note how much of the variation in price to book ratios is explained by just ROE and standard deviation. The caveats about small samples and linear relationships continue to apply.</a:t>
            </a:r>
          </a:p>
        </p:txBody>
      </p:sp>
    </p:spTree>
    <p:extLst>
      <p:ext uri="{BB962C8B-B14F-4D97-AF65-F5344CB8AC3E}">
        <p14:creationId xmlns:p14="http://schemas.microsoft.com/office/powerpoint/2010/main" val="9848809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a:xfrm>
            <a:off x="1150938" y="692150"/>
            <a:ext cx="4556125" cy="3416300"/>
          </a:xfrm>
          <a:ln/>
        </p:spPr>
      </p:sp>
      <p:sp>
        <p:nvSpPr>
          <p:cNvPr id="144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regression to get predicted values, we can estimate what the PBV ratio should be for each bank, given its ROE and standard deviation.</a:t>
            </a:r>
          </a:p>
        </p:txBody>
      </p:sp>
    </p:spTree>
    <p:extLst>
      <p:ext uri="{BB962C8B-B14F-4D97-AF65-F5344CB8AC3E}">
        <p14:creationId xmlns:p14="http://schemas.microsoft.com/office/powerpoint/2010/main" val="19996946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xfrm>
            <a:off x="1150938" y="692150"/>
            <a:ext cx="4556125" cy="3416300"/>
          </a:xfrm>
          <a:ln/>
        </p:spPr>
      </p:sp>
      <p:sp>
        <p:nvSpPr>
          <p:cNvPr id="1484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Looks at the 100 largest market cap firms in the United States… Shows how strong the link is between price to book and return on equity. With a 90% confidence interval, a handful of stocks fall outside the range, but there may be good reasons for each:</a:t>
            </a:r>
          </a:p>
          <a:p>
            <a:r>
              <a:rPr lang="en-US" altLang="en-US">
                <a:latin typeface="Times" charset="0"/>
                <a:ea typeface="ＭＳ Ｐゴシック" charset="-128"/>
              </a:rPr>
              <a:t>The two stocks that fall below the undervalued line are MO (Altria or Philip Morris) and FNMA (because of recent accounting and management scandals.</a:t>
            </a:r>
          </a:p>
          <a:p>
            <a:r>
              <a:rPr lang="en-US" altLang="en-US">
                <a:latin typeface="Times" charset="0"/>
                <a:ea typeface="ＭＳ Ｐゴシック" charset="-128"/>
              </a:rPr>
              <a:t>Above the overvalued line are the high flyers - EBAY, Dell, SAP where presumable investors expect the return on equity to climb over time and high growth to continue…</a:t>
            </a:r>
          </a:p>
        </p:txBody>
      </p:sp>
    </p:spTree>
    <p:extLst>
      <p:ext uri="{BB962C8B-B14F-4D97-AF65-F5344CB8AC3E}">
        <p14:creationId xmlns:p14="http://schemas.microsoft.com/office/powerpoint/2010/main" val="886200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control for growth differences. The most undervalued firm is MO…. And all of the overvalued firms drop off the list.</a:t>
            </a:r>
          </a:p>
        </p:txBody>
      </p:sp>
    </p:spTree>
    <p:extLst>
      <p:ext uri="{BB962C8B-B14F-4D97-AF65-F5344CB8AC3E}">
        <p14:creationId xmlns:p14="http://schemas.microsoft.com/office/powerpoint/2010/main" val="8171893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ln/>
        </p:spPr>
      </p:sp>
      <p:sp>
        <p:nvSpPr>
          <p:cNvPr id="152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Graphs out the largest US market cap firms on a three dimensional graph with risk being the third dimension…</a:t>
            </a:r>
          </a:p>
          <a:p>
            <a:r>
              <a:rPr lang="en-US" altLang="en-US">
                <a:latin typeface="Times" charset="0"/>
                <a:ea typeface="ＭＳ Ｐゴシック" charset="-128"/>
              </a:rPr>
              <a:t>You could also try growth as the third dimension…</a:t>
            </a:r>
          </a:p>
        </p:txBody>
      </p:sp>
    </p:spTree>
    <p:extLst>
      <p:ext uri="{BB962C8B-B14F-4D97-AF65-F5344CB8AC3E}">
        <p14:creationId xmlns:p14="http://schemas.microsoft.com/office/powerpoint/2010/main" val="15562588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charset="0"/>
                <a:ea typeface="ＭＳ Ｐゴシック" charset="-128"/>
              </a:rPr>
              <a:t>The PBV/ROE scatter plot is a blunt instrument. The stocks that look over valued are among the best performers in the market. Buybacks have devastated book values for many, affecting both price to book and return on equity.</a:t>
            </a:r>
          </a:p>
          <a:p>
            <a:endParaRPr lang="en-US" dirty="0"/>
          </a:p>
        </p:txBody>
      </p:sp>
    </p:spTree>
    <p:extLst>
      <p:ext uri="{BB962C8B-B14F-4D97-AF65-F5344CB8AC3E}">
        <p14:creationId xmlns:p14="http://schemas.microsoft.com/office/powerpoint/2010/main" val="79974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p:cNvSpPr>
          <p:nvPr>
            <p:ph type="sldImg"/>
          </p:nvPr>
        </p:nvSpPr>
        <p:spPr>
          <a:xfrm>
            <a:off x="1150938" y="692150"/>
            <a:ext cx="4556125" cy="3416300"/>
          </a:xfrm>
          <a:solidFill>
            <a:srgbClr val="FFFFFF"/>
          </a:solidFill>
          <a:ln/>
        </p:spPr>
      </p:sp>
      <p:sp>
        <p:nvSpPr>
          <p:cNvPr id="157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Trucking companies have fleets that they replace every few years. Thus, the capital expenditures for these firms are often discontinuous, with a year of very heavy cap ex followed by a few years of almost no cap ex…</a:t>
            </a:r>
          </a:p>
        </p:txBody>
      </p:sp>
    </p:spTree>
    <p:extLst>
      <p:ext uri="{BB962C8B-B14F-4D97-AF65-F5344CB8AC3E}">
        <p14:creationId xmlns:p14="http://schemas.microsoft.com/office/powerpoint/2010/main" val="6895700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p:cNvSpPr>
          <p:nvPr>
            <p:ph type="sldImg"/>
          </p:nvPr>
        </p:nvSpPr>
        <p:spPr>
          <a:xfrm>
            <a:off x="1150938" y="692150"/>
            <a:ext cx="4556125" cy="3416300"/>
          </a:xfrm>
          <a:solidFill>
            <a:srgbClr val="FFFFFF"/>
          </a:solidFill>
          <a:ln/>
        </p:spPr>
      </p:sp>
      <p:sp>
        <p:nvSpPr>
          <p:cNvPr id="1597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could well be that Ryder Systems has the oldest fleet in this group. In that case, the firm may look cheap right now but it will soon have to make a large capital expenditure to replace the fleet.</a:t>
            </a:r>
          </a:p>
          <a:p>
            <a:r>
              <a:rPr lang="en-US" altLang="en-US">
                <a:latin typeface="Times" charset="0"/>
                <a:ea typeface="ＭＳ Ｐゴシック" charset="-128"/>
              </a:rPr>
              <a:t>(While cap ex is discontinuous, depreciation and amortization are smoothed out…)</a:t>
            </a:r>
          </a:p>
        </p:txBody>
      </p:sp>
    </p:spTree>
    <p:extLst>
      <p:ext uri="{BB962C8B-B14F-4D97-AF65-F5344CB8AC3E}">
        <p14:creationId xmlns:p14="http://schemas.microsoft.com/office/powerpoint/2010/main" val="17812644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Whole Foods has the one of the highest margins in the business, but at 1.41 times revenues, it looks vastly over valued.</a:t>
            </a:r>
          </a:p>
        </p:txBody>
      </p:sp>
    </p:spTree>
    <p:extLst>
      <p:ext uri="{BB962C8B-B14F-4D97-AF65-F5344CB8AC3E}">
        <p14:creationId xmlns:p14="http://schemas.microsoft.com/office/powerpoint/2010/main" val="1788765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43000" y="68580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two years, Whole Foods has gone from being one of the most over valued companies in the sector to one of the most under valued.</a:t>
            </a:r>
          </a:p>
        </p:txBody>
      </p:sp>
    </p:spTree>
    <p:extLst>
      <p:ext uri="{BB962C8B-B14F-4D97-AF65-F5344CB8AC3E}">
        <p14:creationId xmlns:p14="http://schemas.microsoft.com/office/powerpoint/2010/main" val="11537134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a:xfrm>
            <a:off x="1150938" y="692150"/>
            <a:ext cx="4556125" cy="3416300"/>
          </a:xfrm>
          <a:ln/>
        </p:spPr>
      </p:sp>
      <p:sp>
        <p:nvSpPr>
          <p:cNvPr id="165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One year later, it is significantly over valued again.</a:t>
            </a:r>
          </a:p>
        </p:txBody>
      </p:sp>
    </p:spTree>
    <p:extLst>
      <p:ext uri="{BB962C8B-B14F-4D97-AF65-F5344CB8AC3E}">
        <p14:creationId xmlns:p14="http://schemas.microsoft.com/office/powerpoint/2010/main" val="832693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In 2015, Whole Foods was an</a:t>
            </a:r>
            <a:r>
              <a:rPr lang="en-US" baseline="0" dirty="0"/>
              <a:t> older firm that analysts understood. There is, however, a new player in the game in the form of Sprouts, an organic, upscale chain based on the West Coast. Is this the new Whole Foods?</a:t>
            </a:r>
            <a:endParaRPr lang="en-US" dirty="0"/>
          </a:p>
        </p:txBody>
      </p:sp>
    </p:spTree>
    <p:extLst>
      <p:ext uri="{BB962C8B-B14F-4D97-AF65-F5344CB8AC3E}">
        <p14:creationId xmlns:p14="http://schemas.microsoft.com/office/powerpoint/2010/main" val="8156817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p:cNvSpPr>
          <p:nvPr>
            <p:ph type="sldImg"/>
          </p:nvPr>
        </p:nvSpPr>
        <p:spPr>
          <a:xfrm>
            <a:off x="1150938" y="692150"/>
            <a:ext cx="4556125" cy="3416300"/>
          </a:xfrm>
          <a:solidFill>
            <a:srgbClr val="FFFFFF"/>
          </a:solidFill>
          <a:ln/>
        </p:spPr>
      </p:sp>
      <p:sp>
        <p:nvSpPr>
          <p:cNvPr id="171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March 2000… Little or no relationship between current margins and price to sales ratios.. Note that almost all of the firms have negative margins…</a:t>
            </a:r>
          </a:p>
        </p:txBody>
      </p:sp>
    </p:spTree>
    <p:extLst>
      <p:ext uri="{BB962C8B-B14F-4D97-AF65-F5344CB8AC3E}">
        <p14:creationId xmlns:p14="http://schemas.microsoft.com/office/powerpoint/2010/main" val="11900917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p:cNvSpPr>
          <p:nvPr>
            <p:ph type="sldImg"/>
          </p:nvPr>
        </p:nvSpPr>
        <p:spPr>
          <a:xfrm>
            <a:off x="1150938" y="692150"/>
            <a:ext cx="4556125" cy="3416300"/>
          </a:xfrm>
          <a:solidFill>
            <a:srgbClr val="FFFFFF"/>
          </a:solidFill>
          <a:ln/>
        </p:spPr>
      </p:sp>
      <p:sp>
        <p:nvSpPr>
          <p:cNvPr id="173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lack of the relationship in the graph is borne out by the regression. Not only is the R-squared low, but the relationship between price to sales ratio and net margins is negative - the more negative the margin, the higher the price to sales ratio.</a:t>
            </a:r>
          </a:p>
        </p:txBody>
      </p:sp>
    </p:spTree>
    <p:extLst>
      <p:ext uri="{BB962C8B-B14F-4D97-AF65-F5344CB8AC3E}">
        <p14:creationId xmlns:p14="http://schemas.microsoft.com/office/powerpoint/2010/main" val="2085473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p:cNvSpPr>
          <p:nvPr>
            <p:ph type="sldImg"/>
          </p:nvPr>
        </p:nvSpPr>
        <p:spPr>
          <a:xfrm>
            <a:off x="1150938" y="692150"/>
            <a:ext cx="4556125" cy="3416300"/>
          </a:xfrm>
          <a:solidFill>
            <a:srgbClr val="FFFFFF"/>
          </a:solidFill>
          <a:ln/>
        </p:spPr>
      </p:sp>
      <p:sp>
        <p:nvSpPr>
          <p:cNvPr id="1751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Internet firms with higher revenues, higher revenue growth and more cash holdings trade for higher price to sales ratios in March 2000.</a:t>
            </a:r>
          </a:p>
          <a:p>
            <a:r>
              <a:rPr lang="en-US" altLang="en-US">
                <a:latin typeface="Times" charset="0"/>
                <a:ea typeface="ＭＳ Ｐゴシック" charset="-128"/>
              </a:rPr>
              <a:t>If you plug the values for Amazon in March 2000 into this regression, you get a predicted value of 30.42, whereas the actual price to sales ratio for the firm is 25.63. Relative to other internet stocks, Amazon is slightly undervalued. (In the discounted cashflow valuation done at the same point in time, we came to the opposite conclusion. Amazon was overvalued based upon its fundamentals.)</a:t>
            </a:r>
          </a:p>
        </p:txBody>
      </p:sp>
    </p:spTree>
    <p:extLst>
      <p:ext uri="{BB962C8B-B14F-4D97-AF65-F5344CB8AC3E}">
        <p14:creationId xmlns:p14="http://schemas.microsoft.com/office/powerpoint/2010/main" val="3621003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p:cNvSpPr>
          <p:nvPr>
            <p:ph type="sldImg"/>
          </p:nvPr>
        </p:nvSpPr>
        <p:spPr>
          <a:xfrm>
            <a:off x="1150938" y="692150"/>
            <a:ext cx="4556125" cy="3416300"/>
          </a:xfrm>
          <a:solidFill>
            <a:srgbClr val="FFFFFF"/>
          </a:solidFill>
          <a:ln/>
        </p:spPr>
      </p:sp>
      <p:sp>
        <p:nvSpPr>
          <p:cNvPr id="1771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conclusions can vary though both approaches have some intuitive appeal. The one thing that you cannot do is to be inconsistent. You cannot apply a current multiple to future earnings and not discount… </a:t>
            </a:r>
          </a:p>
        </p:txBody>
      </p:sp>
    </p:spTree>
    <p:extLst>
      <p:ext uri="{BB962C8B-B14F-4D97-AF65-F5344CB8AC3E}">
        <p14:creationId xmlns:p14="http://schemas.microsoft.com/office/powerpoint/2010/main" val="20000491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information in how the market prices all firms that can be used to value any firm in that market. </a:t>
            </a:r>
          </a:p>
        </p:txBody>
      </p:sp>
    </p:spTree>
    <p:extLst>
      <p:ext uri="{BB962C8B-B14F-4D97-AF65-F5344CB8AC3E}">
        <p14:creationId xmlns:p14="http://schemas.microsoft.com/office/powerpoint/2010/main" val="2647896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dirty="0">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dirty="0">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1026"/>
          <p:cNvSpPr>
            <a:spLocks noGrp="1" noRot="1" noChangeAspect="1" noChangeArrowheads="1" noTextEdit="1"/>
          </p:cNvSpPr>
          <p:nvPr>
            <p:ph type="sldImg"/>
          </p:nvPr>
        </p:nvSpPr>
        <p:spPr>
          <a:xfrm>
            <a:off x="1150938" y="692150"/>
            <a:ext cx="4556125" cy="3416300"/>
          </a:xfrm>
          <a:ln/>
        </p:spPr>
      </p:sp>
      <p:sp>
        <p:nvSpPr>
          <p:cNvPr id="18739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Times" charset="0"/>
                <a:ea typeface="ＭＳ Ｐゴシック" charset="-128"/>
              </a:rPr>
              <a:t>Three problems with the regression. Each is fixable to some degree or the other.</a:t>
            </a:r>
          </a:p>
          <a:p>
            <a:pPr marL="228600" indent="-228600">
              <a:buFontTx/>
              <a:buAutoNum type="alphaLcPeriod"/>
            </a:pPr>
            <a:r>
              <a:rPr lang="en-US" altLang="en-US" dirty="0">
                <a:latin typeface="Times" charset="0"/>
                <a:ea typeface="ＭＳ Ｐゴシック" charset="-128"/>
              </a:rPr>
              <a:t>You can either transform the variables (use the natural log of growth rates) to make the relationship linear or run non-linear regressions.</a:t>
            </a:r>
          </a:p>
          <a:p>
            <a:pPr marL="228600" indent="-228600">
              <a:buFontTx/>
              <a:buAutoNum type="alphaLcPeriod"/>
            </a:pPr>
            <a:r>
              <a:rPr lang="en-US" altLang="en-US" dirty="0">
                <a:latin typeface="Times" charset="0"/>
                <a:ea typeface="ＭＳ Ｐゴシック" charset="-128"/>
              </a:rPr>
              <a:t>You can update the regressions frequently to allow for the instability in the coefficients.</a:t>
            </a:r>
          </a:p>
          <a:p>
            <a:pPr marL="228600" indent="-228600">
              <a:buFontTx/>
              <a:buAutoNum type="alphaLcPeriod"/>
            </a:pPr>
            <a:r>
              <a:rPr lang="en-US" altLang="en-US" dirty="0">
                <a:latin typeface="Times" charset="0"/>
                <a:ea typeface="ＭＳ Ｐゴシック" charset="-128"/>
              </a:rPr>
              <a:t>You can use statistical techniques to minimize the effect of multi-collinearity.</a:t>
            </a:r>
          </a:p>
        </p:txBody>
      </p:sp>
    </p:spTree>
    <p:extLst>
      <p:ext uri="{BB962C8B-B14F-4D97-AF65-F5344CB8AC3E}">
        <p14:creationId xmlns:p14="http://schemas.microsoft.com/office/powerpoint/2010/main" val="817406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1. You may be tempted to throw in every variable into a regression, that you intuitively think should explain a multiple. While that me be a good starting point, leaving variables in the regression that are not statistically significant will make your predictions worse, not better. There is also the chance that nothing that you try is significant, in which case you should move on and consider this a red flag on pricing run amok in the sector.</a:t>
            </a:r>
          </a:p>
          <a:p>
            <a:r>
              <a:rPr lang="en-US" dirty="0"/>
              <a:t>2. If you have a small sample, overloading your regression may yield great looking R-squared, but your regressions are fatally flawed. As a general rule, you can add one additional independent variable for every 10-15 additional sample observations. With a sample of 20, stick with one and at the most two variables. With 50, you can have 3 and perhaps 4 variables.</a:t>
            </a:r>
          </a:p>
        </p:txBody>
      </p:sp>
    </p:spTree>
    <p:extLst>
      <p:ext uri="{BB962C8B-B14F-4D97-AF65-F5344CB8AC3E}">
        <p14:creationId xmlns:p14="http://schemas.microsoft.com/office/powerpoint/2010/main" val="17022675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 negative intercept is not a statistical problem but the</a:t>
            </a:r>
            <a:r>
              <a:rPr lang="en-US" baseline="0" dirty="0"/>
              <a:t> resulting regression can yield negative predicted values for multiples and that can be a problem (especially if the intercept is a big negative number). In those cases, rerunning the regression without an intercept can yield more useable regressions.</a:t>
            </a:r>
            <a:endParaRPr lang="en-US" dirty="0"/>
          </a:p>
        </p:txBody>
      </p:sp>
    </p:spTree>
    <p:extLst>
      <p:ext uri="{BB962C8B-B14F-4D97-AF65-F5344CB8AC3E}">
        <p14:creationId xmlns:p14="http://schemas.microsoft.com/office/powerpoint/2010/main" val="9251277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noTextEdit="1"/>
          </p:cNvSpPr>
          <p:nvPr>
            <p:ph type="sldImg"/>
          </p:nvPr>
        </p:nvSpPr>
        <p:spPr>
          <a:xfrm>
            <a:off x="1150938" y="692150"/>
            <a:ext cx="4556125" cy="3416300"/>
          </a:xfrm>
          <a:ln/>
        </p:spPr>
      </p:sp>
      <p:sp>
        <p:nvSpPr>
          <p:cNvPr id="1894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In a multiple regression, the independent variables should be uncorrelated with each other - the correlations should be zero between growth and beta, growth and payout, payout and beta… As the correlation matrix above indicates, this is not the case in this regression… The “</a:t>
            </a:r>
            <a:r>
              <a:rPr lang="en-US" altLang="ja-JP" dirty="0">
                <a:latin typeface="Times" charset="0"/>
                <a:ea typeface="ＭＳ Ｐゴシック" charset="-128"/>
              </a:rPr>
              <a:t>multicollinearity</a:t>
            </a:r>
            <a:r>
              <a:rPr lang="en-US" altLang="en-US" dirty="0">
                <a:latin typeface="Times" charset="0"/>
                <a:ea typeface="ＭＳ Ｐゴシック" charset="-128"/>
              </a:rPr>
              <a:t>”</a:t>
            </a:r>
            <a:r>
              <a:rPr lang="en-US" altLang="ja-JP" dirty="0">
                <a:latin typeface="Times" charset="0"/>
                <a:ea typeface="ＭＳ Ｐゴシック" charset="-128"/>
              </a:rPr>
              <a:t> will wreak havoc with the coefficients on the individual variables in the regression (though the overall regression can still be used for predictive purposes)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6991472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1026"/>
          <p:cNvSpPr>
            <a:spLocks noGrp="1" noRot="1" noChangeAspect="1" noChangeArrowheads="1" noTextEdit="1"/>
          </p:cNvSpPr>
          <p:nvPr>
            <p:ph type="sldImg"/>
          </p:nvPr>
        </p:nvSpPr>
        <p:spPr>
          <a:xfrm>
            <a:off x="1150938" y="692150"/>
            <a:ext cx="4556125" cy="3416300"/>
          </a:xfrm>
          <a:ln/>
        </p:spPr>
      </p:sp>
      <p:sp>
        <p:nvSpPr>
          <p:cNvPr id="191490"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Plugging into the regression on page 84, we get</a:t>
            </a: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Predicted PE for Disney </a:t>
            </a:r>
            <a:r>
              <a:rPr lang="en-US" sz="800" kern="1200" dirty="0">
                <a:solidFill>
                  <a:schemeClr val="tx1"/>
                </a:solidFill>
                <a:latin typeface="Times" pitchFamily="-65" charset="0"/>
                <a:ea typeface="ＭＳ Ｐゴシック" pitchFamily="-65" charset="-128"/>
                <a:cs typeface="+mn-cs"/>
              </a:rPr>
              <a:t>=</a:t>
            </a:r>
            <a:r>
              <a:rPr lang="en-US" sz="1100" dirty="0"/>
              <a:t>= 16.09 + 51.92 (.15) + 7.53 (.20) + 9.30 (0.90) = 33.75</a:t>
            </a:r>
            <a:endParaRPr lang="en-US" sz="800" kern="1200" dirty="0">
              <a:solidFill>
                <a:schemeClr val="tx1"/>
              </a:solidFill>
              <a:latin typeface="Times" pitchFamily="-65" charset="0"/>
              <a:ea typeface="ＭＳ Ｐゴシック" pitchFamily="-65" charset="-128"/>
              <a:cs typeface="+mn-cs"/>
            </a:endParaRPr>
          </a:p>
          <a:p>
            <a:pPr marL="640080" marR="0" lvl="1" indent="-274320" algn="l" defTabSz="914400" rtl="0" eaLnBrk="1" fontAlgn="auto" latinLnBrk="0" hangingPunct="1">
              <a:lnSpc>
                <a:spcPct val="100000"/>
              </a:lnSpc>
              <a:spcBef>
                <a:spcPct val="30000"/>
              </a:spcBef>
              <a:spcAft>
                <a:spcPts val="0"/>
              </a:spcAft>
              <a:buClrTx/>
              <a:buSzTx/>
              <a:buFont typeface="Wingdings 2"/>
              <a:buChar char=""/>
              <a:tabLst/>
              <a:defRPr/>
            </a:pPr>
            <a:r>
              <a:rPr lang="en-US" altLang="en-US" dirty="0">
                <a:latin typeface="Times" charset="0"/>
                <a:ea typeface="ＭＳ Ｐゴシック" charset="-128"/>
              </a:rPr>
              <a:t>At 40times earnings, Disney is </a:t>
            </a:r>
            <a:r>
              <a:rPr lang="en-US" altLang="en-US" baseline="0" dirty="0">
                <a:latin typeface="Times" charset="0"/>
                <a:ea typeface="ＭＳ Ｐゴシック" charset="-128"/>
              </a:rPr>
              <a:t>over </a:t>
            </a:r>
            <a:r>
              <a:rPr lang="en-US" altLang="en-US" dirty="0">
                <a:latin typeface="Times" charset="0"/>
                <a:ea typeface="ＭＳ Ｐゴシック" charset="-128"/>
              </a:rPr>
              <a:t>priced, given how the market is pricing other stocks and Disney</a:t>
            </a:r>
            <a:r>
              <a:rPr lang="ja-JP" altLang="en-US" dirty="0">
                <a:latin typeface="Times" charset="0"/>
                <a:ea typeface="ＭＳ Ｐゴシック" charset="-128"/>
              </a:rPr>
              <a:t>’</a:t>
            </a:r>
            <a:r>
              <a:rPr lang="en-US" altLang="ja-JP" dirty="0">
                <a:latin typeface="Times" charset="0"/>
                <a:ea typeface="ＭＳ Ｐゴシック" charset="-128"/>
              </a:rPr>
              <a:t>s fundamentals. </a:t>
            </a:r>
          </a:p>
          <a:p>
            <a:r>
              <a:rPr lang="en-US" altLang="en-US" dirty="0">
                <a:latin typeface="Times" charset="0"/>
                <a:ea typeface="ＭＳ Ｐゴシック" charset="-128"/>
              </a:rPr>
              <a:t>However, note that the prediction from the regression comes with a range (which will be large because of the low R-squared). In fact, the regression prediction with 95% confidence is that Disney</a:t>
            </a:r>
            <a:r>
              <a:rPr lang="ja-JP" altLang="en-US" dirty="0">
                <a:latin typeface="Times" charset="0"/>
                <a:ea typeface="ＭＳ Ｐゴシック" charset="-128"/>
              </a:rPr>
              <a:t>’</a:t>
            </a:r>
            <a:r>
              <a:rPr lang="en-US" altLang="ja-JP" dirty="0">
                <a:latin typeface="Times" charset="0"/>
                <a:ea typeface="ＭＳ Ｐゴシック" charset="-128"/>
              </a:rPr>
              <a:t>s true PE lies between 20</a:t>
            </a:r>
            <a:r>
              <a:rPr lang="en-US" altLang="ja-JP" baseline="0" dirty="0">
                <a:latin typeface="Times" charset="0"/>
                <a:ea typeface="ＭＳ Ｐゴシック" charset="-128"/>
              </a:rPr>
              <a:t> -33 times earnings.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684865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1026"/>
          <p:cNvSpPr>
            <a:spLocks noGrp="1" noRot="1" noChangeAspect="1" noChangeArrowheads="1" noTextEdit="1"/>
          </p:cNvSpPr>
          <p:nvPr>
            <p:ph type="sldImg"/>
          </p:nvPr>
        </p:nvSpPr>
        <p:spPr>
          <a:xfrm>
            <a:off x="1150938" y="692150"/>
            <a:ext cx="4556125" cy="3416300"/>
          </a:xfrm>
          <a:ln/>
        </p:spPr>
      </p:sp>
      <p:sp>
        <p:nvSpPr>
          <p:cNvPr id="19353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The coefficient on the expected growth rate tells you something about how the market values growth and the scarcity of growth. Clearly, the value attached to growth decreased from January 2000 to July 2002. If you consider the implied equity risk premium as what you believe that the market charges for an extra unit of risk, you can see that a high growth, high risk firm will be valued very differently in July 2002 than in January 2000.</a:t>
            </a:r>
          </a:p>
          <a:p>
            <a:r>
              <a:rPr lang="en-US" altLang="en-US" dirty="0">
                <a:latin typeface="Times" charset="0"/>
                <a:ea typeface="ＭＳ Ｐゴシック" charset="-128"/>
              </a:rPr>
              <a:t>How would you explain the uptick in 2003? On one level, it may indicate that the slide in value for growth stocks has stopped. The other is that growth had become a scarcer resource (fewer companies have high expected growth rates) and the market is pricing it higher.</a:t>
            </a:r>
          </a:p>
          <a:p>
            <a:r>
              <a:rPr lang="en-US" altLang="en-US" dirty="0">
                <a:latin typeface="Times" charset="0"/>
                <a:ea typeface="ＭＳ Ｐゴシック" charset="-128"/>
              </a:rPr>
              <a:t>One of the interesting features of 2022 was the dramatic drop off in the explanatory power of growth. One reason, I think, is that coming out of COVID, expected growth lost its value as a dividing line between growth and mature companies, since many companies that were damaged by COVID, even though they were mature, were reporting sky high growth rates due to the COVID recovery.</a:t>
            </a:r>
          </a:p>
        </p:txBody>
      </p:sp>
    </p:spTree>
    <p:extLst>
      <p:ext uri="{BB962C8B-B14F-4D97-AF65-F5344CB8AC3E}">
        <p14:creationId xmlns:p14="http://schemas.microsoft.com/office/powerpoint/2010/main" val="8107361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xfrm>
            <a:off x="1150938" y="692150"/>
            <a:ext cx="4556125" cy="3416300"/>
          </a:xfrm>
          <a:ln/>
        </p:spPr>
      </p:sp>
      <p:sp>
        <p:nvSpPr>
          <p:cNvPr id="1955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This may be cloud-gazing, but the relationship looks decidedly non-linear.</a:t>
            </a:r>
          </a:p>
        </p:txBody>
      </p:sp>
    </p:spTree>
    <p:extLst>
      <p:ext uri="{BB962C8B-B14F-4D97-AF65-F5344CB8AC3E}">
        <p14:creationId xmlns:p14="http://schemas.microsoft.com/office/powerpoint/2010/main" val="2586488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May be hopeful thinking, but relationship does look more linear. The overall relationship is negative.</a:t>
            </a:r>
          </a:p>
        </p:txBody>
      </p:sp>
    </p:spTree>
    <p:extLst>
      <p:ext uri="{BB962C8B-B14F-4D97-AF65-F5344CB8AC3E}">
        <p14:creationId xmlns:p14="http://schemas.microsoft.com/office/powerpoint/2010/main" val="603480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noTextEdit="1"/>
          </p:cNvSpPr>
          <p:nvPr>
            <p:ph type="sldImg"/>
          </p:nvPr>
        </p:nvSpPr>
        <p:spPr>
          <a:xfrm>
            <a:off x="1143000" y="685800"/>
            <a:ext cx="4556125" cy="3416300"/>
          </a:xfrm>
          <a:ln/>
        </p:spPr>
      </p:sp>
      <p:sp>
        <p:nvSpPr>
          <p:cNvPr id="199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R-squared is still low but the coefficients make sense. Low growth, high payout and low risk companies have much higher PEG ratios.. </a:t>
            </a:r>
          </a:p>
        </p:txBody>
      </p:sp>
    </p:spTree>
    <p:extLst>
      <p:ext uri="{BB962C8B-B14F-4D97-AF65-F5344CB8AC3E}">
        <p14:creationId xmlns:p14="http://schemas.microsoft.com/office/powerpoint/2010/main" val="1243053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1461503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dirty="0">
                <a:latin typeface="Times" charset="0"/>
                <a:ea typeface="ＭＳ Ｐゴシック" charset="0"/>
                <a:cs typeface="ＭＳ Ｐゴシック" charset="0"/>
              </a:rPr>
              <a:t>Replaced growth with ln(growth) in this regression.</a:t>
            </a:r>
          </a:p>
        </p:txBody>
      </p:sp>
    </p:spTree>
    <p:extLst>
      <p:ext uri="{BB962C8B-B14F-4D97-AF65-F5344CB8AC3E}">
        <p14:creationId xmlns:p14="http://schemas.microsoft.com/office/powerpoint/2010/main" val="3398407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1026"/>
          <p:cNvSpPr>
            <a:spLocks noGrp="1" noRot="1" noChangeAspect="1" noChangeArrowheads="1" noTextEdit="1"/>
          </p:cNvSpPr>
          <p:nvPr>
            <p:ph type="sldImg"/>
          </p:nvPr>
        </p:nvSpPr>
        <p:spPr>
          <a:xfrm>
            <a:off x="1150938" y="692150"/>
            <a:ext cx="4556125" cy="3416300"/>
          </a:xfrm>
          <a:ln/>
        </p:spPr>
      </p:sp>
      <p:sp>
        <p:nvSpPr>
          <p:cNvPr id="205826"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Japan is the outlier. It is difficult to explain differences in price to book ratios across Japanese companies… May have something to do with Japanese accounting… and how it affects book value.</a:t>
            </a:r>
          </a:p>
        </p:txBody>
      </p:sp>
    </p:spTree>
    <p:extLst>
      <p:ext uri="{BB962C8B-B14F-4D97-AF65-F5344CB8AC3E}">
        <p14:creationId xmlns:p14="http://schemas.microsoft.com/office/powerpoint/2010/main" val="13657409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Confirms our priors, looking at the entire market .. Higher growth and return on capital result in higher value to EBITDA multiples… A lower tax rate increases the EBITDA multiple as well… The debt to capital ratio cuts both ways: it can imply a high cost of capital or a low one, depending upon the company. (For a sensible company with low business risk, using more debt lowers the cost of capital… For a not-so-sensible company, using more debt increases risk and increases the cost of capital)</a:t>
            </a:r>
          </a:p>
        </p:txBody>
      </p:sp>
    </p:spTree>
    <p:extLst>
      <p:ext uri="{BB962C8B-B14F-4D97-AF65-F5344CB8AC3E}">
        <p14:creationId xmlns:p14="http://schemas.microsoft.com/office/powerpoint/2010/main" val="17023896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Operating margin dominates the regression in every market.</a:t>
            </a:r>
          </a:p>
        </p:txBody>
      </p:sp>
    </p:spTree>
    <p:extLst>
      <p:ext uri="{BB962C8B-B14F-4D97-AF65-F5344CB8AC3E}">
        <p14:creationId xmlns:p14="http://schemas.microsoft.com/office/powerpoint/2010/main" val="11388908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Like price to book, but at the enterprise value level.</a:t>
            </a:r>
          </a:p>
        </p:txBody>
      </p:sp>
    </p:spTree>
    <p:extLst>
      <p:ext uri="{BB962C8B-B14F-4D97-AF65-F5344CB8AC3E}">
        <p14:creationId xmlns:p14="http://schemas.microsoft.com/office/powerpoint/2010/main" val="20033195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Rot="1" noChangeAspect="1" noChangeArrowheads="1"/>
          </p:cNvSpPr>
          <p:nvPr>
            <p:ph type="sldImg"/>
          </p:nvPr>
        </p:nvSpPr>
        <p:spPr>
          <a:xfrm>
            <a:off x="1150938" y="692150"/>
            <a:ext cx="4556125" cy="3416300"/>
          </a:xfrm>
          <a:solidFill>
            <a:srgbClr val="FFFFFF"/>
          </a:solidFill>
          <a:ln/>
        </p:spPr>
      </p:sp>
      <p:sp>
        <p:nvSpPr>
          <p:cNvPr id="25395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When doing relative valuation, you can choose between potentially a dozen or more multiples. With each multiple, you will estimate a different value for your firm, leaving you with the unenviable task of reconciling these values.</a:t>
            </a:r>
          </a:p>
        </p:txBody>
      </p:sp>
    </p:spTree>
    <p:extLst>
      <p:ext uri="{BB962C8B-B14F-4D97-AF65-F5344CB8AC3E}">
        <p14:creationId xmlns:p14="http://schemas.microsoft.com/office/powerpoint/2010/main" val="7360780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noTextEdit="1"/>
          </p:cNvSpPr>
          <p:nvPr>
            <p:ph type="sldImg"/>
          </p:nvPr>
        </p:nvSpPr>
        <p:spPr>
          <a:xfrm>
            <a:off x="1150938" y="692150"/>
            <a:ext cx="4556125" cy="3416300"/>
          </a:xfrm>
          <a:ln/>
        </p:spPr>
      </p:sp>
      <p:sp>
        <p:nvSpPr>
          <p:cNvPr id="2119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latin typeface="Times" charset="0"/>
                <a:ea typeface="ＭＳ Ｐゴシック" charset="-128"/>
              </a:rPr>
              <a:t>Pricing is not valuation.</a:t>
            </a:r>
          </a:p>
        </p:txBody>
      </p:sp>
    </p:spTree>
    <p:extLst>
      <p:ext uri="{BB962C8B-B14F-4D97-AF65-F5344CB8AC3E}">
        <p14:creationId xmlns:p14="http://schemas.microsoft.com/office/powerpoint/2010/main" val="81675343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Rot="1" noChangeAspect="1" noChangeArrowheads="1"/>
          </p:cNvSpPr>
          <p:nvPr>
            <p:ph type="sldImg"/>
          </p:nvPr>
        </p:nvSpPr>
        <p:spPr>
          <a:xfrm>
            <a:off x="1150938" y="692150"/>
            <a:ext cx="4556125" cy="3416300"/>
          </a:xfrm>
          <a:solidFill>
            <a:srgbClr val="FFFFFF"/>
          </a:solidFill>
          <a:ln/>
        </p:spPr>
      </p:sp>
      <p:sp>
        <p:nvSpPr>
          <p:cNvPr id="223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Reviews the four basic steps in relative valuation.</a:t>
            </a:r>
          </a:p>
        </p:txBody>
      </p:sp>
    </p:spTree>
    <p:extLst>
      <p:ext uri="{BB962C8B-B14F-4D97-AF65-F5344CB8AC3E}">
        <p14:creationId xmlns:p14="http://schemas.microsoft.com/office/powerpoint/2010/main" val="13175843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I did not mention this as a separate approach, it is worth taking a look at in passing.</a:t>
            </a:r>
          </a:p>
        </p:txBody>
      </p:sp>
    </p:spTree>
    <p:extLst>
      <p:ext uri="{BB962C8B-B14F-4D97-AF65-F5344CB8AC3E}">
        <p14:creationId xmlns:p14="http://schemas.microsoft.com/office/powerpoint/2010/main" val="19357316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Perhaps the best way to contrast asset based valuation with intrinsic valuation, is that the latter is focused on the income and cash flow statements, the former is rooted in the balance sheet.</a:t>
            </a:r>
          </a:p>
        </p:txBody>
      </p:sp>
    </p:spTree>
    <p:extLst>
      <p:ext uri="{BB962C8B-B14F-4D97-AF65-F5344CB8AC3E}">
        <p14:creationId xmlns:p14="http://schemas.microsoft.com/office/powerpoint/2010/main" val="16112664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a:xfrm>
            <a:off x="1150938" y="692150"/>
            <a:ext cx="4556125" cy="3416300"/>
          </a:xfrm>
          <a:ln/>
        </p:spPr>
      </p:sp>
      <p:sp>
        <p:nvSpPr>
          <p:cNvPr id="229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can be different motives for doing asset-based valuation. Most asset based valuations are accounting valuations that are more “show” than “do” valuations. Some are for transactions, either liquidation or acquisitions.</a:t>
            </a:r>
          </a:p>
        </p:txBody>
      </p:sp>
    </p:spTree>
    <p:extLst>
      <p:ext uri="{BB962C8B-B14F-4D97-AF65-F5344CB8AC3E}">
        <p14:creationId xmlns:p14="http://schemas.microsoft.com/office/powerpoint/2010/main" val="7857810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a:xfrm>
            <a:off x="1150938" y="692150"/>
            <a:ext cx="4556125" cy="3416300"/>
          </a:xfrm>
          <a:ln/>
        </p:spPr>
      </p:sp>
      <p:sp>
        <p:nvSpPr>
          <p:cNvPr id="231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Here is the reason why I did not separate out asset based valuation as a third approach to valuation. You have to use either intrinsic or relative valuation to value each individual asset, or worse still, trust accounting estimates of value.</a:t>
            </a:r>
          </a:p>
        </p:txBody>
      </p:sp>
    </p:spTree>
    <p:extLst>
      <p:ext uri="{BB962C8B-B14F-4D97-AF65-F5344CB8AC3E}">
        <p14:creationId xmlns:p14="http://schemas.microsoft.com/office/powerpoint/2010/main" val="174443924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xfrm>
            <a:off x="1150938" y="692150"/>
            <a:ext cx="4556125" cy="3416300"/>
          </a:xfrm>
          <a:ln/>
        </p:spPr>
      </p:sp>
      <p:sp>
        <p:nvSpPr>
          <p:cNvPr id="2334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a company is a collection of five real estate holdings, it is easy to do an asset based valuation. Each property can be valued separately and the values of the properties can be added together to get to the value of the company. If the same company is a brand name hotel with five properties, it will be more difficult to value the company using asset based valuation. Each property has a value that is attributable not only to it but to the hotel brand and other centralized services. </a:t>
            </a:r>
          </a:p>
        </p:txBody>
      </p:sp>
    </p:spTree>
    <p:extLst>
      <p:ext uri="{BB962C8B-B14F-4D97-AF65-F5344CB8AC3E}">
        <p14:creationId xmlns:p14="http://schemas.microsoft.com/office/powerpoint/2010/main" val="1343658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a:xfrm>
            <a:off x="1150938" y="692150"/>
            <a:ext cx="4556125" cy="3416300"/>
          </a:xfrm>
          <a:ln/>
        </p:spPr>
      </p:sp>
      <p:sp>
        <p:nvSpPr>
          <p:cNvPr id="235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liquidation valuation requires you to assess what you can get if you sell the asset today, this can be more difficult to do for some assets than others.. Trusting book value as the basis for liquidation value is a dangerous practice.</a:t>
            </a:r>
          </a:p>
        </p:txBody>
      </p:sp>
    </p:spTree>
    <p:extLst>
      <p:ext uri="{BB962C8B-B14F-4D97-AF65-F5344CB8AC3E}">
        <p14:creationId xmlns:p14="http://schemas.microsoft.com/office/powerpoint/2010/main" val="2080852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Accounting fair value does not seem to have a clear focus both about what value accountants are supposed to estimate and why they are doing the estimation. On the first question, while FAS 157 seems to suggest that fair value is what a willing buyer will pay for an asset today, the rules seem to also require that accountants estimate intrinsic values that match this fair value. On the second, it is not clear whether the intent here is a balance sheet that reflects the fair value of all asset, including future growth opportunities, or one that reflects the fair value of only existing assets.</a:t>
            </a:r>
          </a:p>
        </p:txBody>
      </p:sp>
    </p:spTree>
    <p:extLst>
      <p:ext uri="{BB962C8B-B14F-4D97-AF65-F5344CB8AC3E}">
        <p14:creationId xmlns:p14="http://schemas.microsoft.com/office/powerpoint/2010/main" val="11241879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a:xfrm>
            <a:off x="1150938" y="692150"/>
            <a:ext cx="4556125" cy="3416300"/>
          </a:xfrm>
          <a:ln/>
        </p:spPr>
      </p:sp>
      <p:sp>
        <p:nvSpPr>
          <p:cNvPr id="239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Sum of the parts valuation, in most cases, is haphazardly done. First, a firm is broken down into asset classes or businesses, even though there may be overlap across businesses or centralized support services. Second, the earnings or other operating metric for each asset class/business is converted to an estimated value, using the average multiple at which publicly traded companies in that business trade for. Third, the estimated values of the businesses are added up and compared the actual market value.</a:t>
            </a:r>
          </a:p>
        </p:txBody>
      </p:sp>
    </p:spTree>
    <p:extLst>
      <p:ext uri="{BB962C8B-B14F-4D97-AF65-F5344CB8AC3E}">
        <p14:creationId xmlns:p14="http://schemas.microsoft.com/office/powerpoint/2010/main" val="6664552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a:xfrm>
            <a:off x="1150938" y="692150"/>
            <a:ext cx="4556125" cy="3416300"/>
          </a:xfrm>
          <a:ln/>
        </p:spPr>
      </p:sp>
      <p:sp>
        <p:nvSpPr>
          <p:cNvPr id="241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United Technologies is a multi business company. As with many multi-business companies, UT reports revenues and EBITDA by business, but it also provides information on cap ex, depreciation and total assets, unusual for a company.</a:t>
            </a:r>
          </a:p>
          <a:p>
            <a:r>
              <a:rPr lang="en-US" altLang="en-US">
                <a:latin typeface="Times" charset="0"/>
                <a:ea typeface="ＭＳ Ｐゴシック" charset="-128"/>
              </a:rPr>
              <a:t>The added item on corporate expenses is a typical one, since most multi-business companies have at least some corporate or G&amp;A expense that is not allocated to the divisions.</a:t>
            </a:r>
          </a:p>
        </p:txBody>
      </p:sp>
    </p:spTree>
    <p:extLst>
      <p:ext uri="{BB962C8B-B14F-4D97-AF65-F5344CB8AC3E}">
        <p14:creationId xmlns:p14="http://schemas.microsoft.com/office/powerpoint/2010/main" val="1985965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xfrm>
            <a:off x="1150938" y="692150"/>
            <a:ext cx="4556125" cy="3416300"/>
          </a:xfrm>
          <a:ln/>
        </p:spPr>
      </p:sp>
      <p:sp>
        <p:nvSpPr>
          <p:cNvPr id="243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sum of the parts valuations is fairly simplistic and represent approximate values. You are not controlling for differences between the company</a:t>
            </a:r>
            <a:r>
              <a:rPr lang="fr-FR" altLang="en-US">
                <a:latin typeface="Times" charset="0"/>
                <a:ea typeface="ＭＳ Ｐゴシック" charset="-128"/>
              </a:rPr>
              <a:t>’s business and competitors (on margins, growth and risk) when you use the median value of the multiple. Also, using the same multiple for different businesses may not be optimal.</a:t>
            </a:r>
            <a:endParaRPr lang="en-US" altLang="en-US">
              <a:latin typeface="Times" charset="0"/>
              <a:ea typeface="ＭＳ Ｐゴシック" charset="-128"/>
            </a:endParaRPr>
          </a:p>
        </p:txBody>
      </p:sp>
    </p:spTree>
    <p:extLst>
      <p:ext uri="{BB962C8B-B14F-4D97-AF65-F5344CB8AC3E}">
        <p14:creationId xmlns:p14="http://schemas.microsoft.com/office/powerpoint/2010/main" val="193906485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Allows not only for different multiples to be used for different businesses (you can either run regressions of multiples to see which ones work best or go with the multiple used most frequently in the sector) and looks at what causes these multiples to vary across companies in each sector.</a:t>
            </a:r>
          </a:p>
        </p:txBody>
      </p:sp>
    </p:spTree>
    <p:extLst>
      <p:ext uri="{BB962C8B-B14F-4D97-AF65-F5344CB8AC3E}">
        <p14:creationId xmlns:p14="http://schemas.microsoft.com/office/powerpoint/2010/main" val="17986411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a:xfrm>
            <a:off x="1150938" y="692150"/>
            <a:ext cx="4556125" cy="3416300"/>
          </a:xfrm>
          <a:ln/>
        </p:spPr>
      </p:sp>
      <p:sp>
        <p:nvSpPr>
          <p:cNvPr id="247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Plug in UT’s business specific values into the regression to get predicted value for the multiple and the business. </a:t>
            </a:r>
          </a:p>
          <a:p>
            <a:r>
              <a:rPr lang="en-US" altLang="en-US">
                <a:latin typeface="Times" charset="0"/>
                <a:ea typeface="ＭＳ Ｐゴシック" charset="-128"/>
              </a:rPr>
              <a:t>The sum of these values is a more complete version of relative valuation.</a:t>
            </a:r>
          </a:p>
        </p:txBody>
      </p:sp>
    </p:spTree>
    <p:extLst>
      <p:ext uri="{BB962C8B-B14F-4D97-AF65-F5344CB8AC3E}">
        <p14:creationId xmlns:p14="http://schemas.microsoft.com/office/powerpoint/2010/main" val="17819256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p:cNvSpPr>
            <a:spLocks noGrp="1" noRot="1" noChangeAspect="1"/>
          </p:cNvSpPr>
          <p:nvPr>
            <p:ph type="sldImg"/>
          </p:nvPr>
        </p:nvSpPr>
        <p:spPr>
          <a:xfrm>
            <a:off x="1150938" y="692150"/>
            <a:ext cx="4556125" cy="3416300"/>
          </a:xfrm>
          <a:ln/>
        </p:spPr>
      </p:sp>
      <p:sp>
        <p:nvSpPr>
          <p:cNvPr id="2498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this case, I chose to use the same debt to equity and capital ratios for all of the businesses, since UT had no distinct breakdown of debt. I could have tried allocating the debt, based upon the debt ratios of comparable companies…. But I did not bother…</a:t>
            </a:r>
          </a:p>
        </p:txBody>
      </p:sp>
    </p:spTree>
    <p:extLst>
      <p:ext uri="{BB962C8B-B14F-4D97-AF65-F5344CB8AC3E}">
        <p14:creationId xmlns:p14="http://schemas.microsoft.com/office/powerpoint/2010/main" val="174584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a:xfrm>
            <a:off x="1150938" y="692150"/>
            <a:ext cx="4556125" cy="3416300"/>
          </a:xfrm>
          <a:ln/>
        </p:spPr>
      </p:sp>
      <p:sp>
        <p:nvSpPr>
          <p:cNvPr id="2519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Estimate the key numbers that drive growth for each business separately. I was able to do this only because UT broke down total capital and net cap ex by business. I scaled down the total assets line to reflect the ratio of capital invested for UT as a whole, relative to its total assets.</a:t>
            </a:r>
          </a:p>
        </p:txBody>
      </p:sp>
    </p:spTree>
    <p:extLst>
      <p:ext uri="{BB962C8B-B14F-4D97-AF65-F5344CB8AC3E}">
        <p14:creationId xmlns:p14="http://schemas.microsoft.com/office/powerpoint/2010/main" val="1367031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a:xfrm>
            <a:off x="1150938" y="692150"/>
            <a:ext cx="4556125" cy="3416300"/>
          </a:xfrm>
          <a:ln/>
        </p:spPr>
      </p:sp>
      <p:sp>
        <p:nvSpPr>
          <p:cNvPr id="2539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Made different assumptions about growth period and growth rate for different businesses as well as what happens in stable growth to the ROC.</a:t>
            </a:r>
          </a:p>
        </p:txBody>
      </p:sp>
    </p:spTree>
    <p:extLst>
      <p:ext uri="{BB962C8B-B14F-4D97-AF65-F5344CB8AC3E}">
        <p14:creationId xmlns:p14="http://schemas.microsoft.com/office/powerpoint/2010/main" val="19238103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a:xfrm>
            <a:off x="1150938" y="692150"/>
            <a:ext cx="4556125" cy="3416300"/>
          </a:xfrm>
          <a:ln/>
        </p:spPr>
      </p:sp>
      <p:sp>
        <p:nvSpPr>
          <p:cNvPr id="256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operating assets for each business, by discounting cash flows to the firm at the cost of capital.</a:t>
            </a:r>
          </a:p>
        </p:txBody>
      </p:sp>
    </p:spTree>
    <p:extLst>
      <p:ext uri="{BB962C8B-B14F-4D97-AF65-F5344CB8AC3E}">
        <p14:creationId xmlns:p14="http://schemas.microsoft.com/office/powerpoint/2010/main" val="96696490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xfrm>
            <a:off x="1150938" y="692150"/>
            <a:ext cx="4556125" cy="3416300"/>
          </a:xfrm>
          <a:ln/>
        </p:spPr>
      </p:sp>
      <p:sp>
        <p:nvSpPr>
          <p:cNvPr id="2580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Comparison of the values for UT using the different approaches. Note that in the DCF approach, we have valued the corporate expenses as a perpetuity (with a growth rate of 3% a year forever) and the cost of capital for the company.</a:t>
            </a:r>
          </a:p>
        </p:txBody>
      </p:sp>
    </p:spTree>
    <p:extLst>
      <p:ext uri="{BB962C8B-B14F-4D97-AF65-F5344CB8AC3E}">
        <p14:creationId xmlns:p14="http://schemas.microsoft.com/office/powerpoint/2010/main" val="1770351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923665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41683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valuations are of private businesses… but they don’t make big news.. And the appraisers of these companies are often not centered in the big financial capitals of the world…</a:t>
            </a:r>
          </a:p>
        </p:txBody>
      </p:sp>
    </p:spTree>
    <p:extLst>
      <p:ext uri="{BB962C8B-B14F-4D97-AF65-F5344CB8AC3E}">
        <p14:creationId xmlns:p14="http://schemas.microsoft.com/office/powerpoint/2010/main" val="9044202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ChangeArrowheads="1"/>
          </p:cNvSpPr>
          <p:nvPr>
            <p:ph type="sldImg"/>
          </p:nvPr>
        </p:nvSpPr>
        <p:spPr>
          <a:xfrm>
            <a:off x="1150938" y="692150"/>
            <a:ext cx="4556125" cy="3416300"/>
          </a:xfrm>
          <a:solidFill>
            <a:srgbClr val="FFFFFF"/>
          </a:solidFill>
          <a:ln/>
        </p:spPr>
      </p:sp>
      <p:sp>
        <p:nvSpPr>
          <p:cNvPr id="262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process looks the same as it did for a publicly traded firm. The big difference is that the value can be different, depending upon who you do the valuation for…</a:t>
            </a:r>
          </a:p>
        </p:txBody>
      </p:sp>
    </p:spTree>
    <p:extLst>
      <p:ext uri="{BB962C8B-B14F-4D97-AF65-F5344CB8AC3E}">
        <p14:creationId xmlns:p14="http://schemas.microsoft.com/office/powerpoint/2010/main" val="7022244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xfrm>
            <a:off x="1150938" y="692150"/>
            <a:ext cx="4556125" cy="3416300"/>
          </a:xfrm>
          <a:ln/>
        </p:spPr>
      </p:sp>
      <p:sp>
        <p:nvSpPr>
          <p:cNvPr id="264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Three fundamental problems with private businesses… You don’t realize how much you use market values in both intrinsic and relative valuation, until you don’t have them…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6325390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xfrm>
            <a:off x="1150938" y="692150"/>
            <a:ext cx="4556125" cy="3416300"/>
          </a:xfrm>
          <a:ln/>
        </p:spPr>
      </p:sp>
      <p:sp>
        <p:nvSpPr>
          <p:cNvPr id="266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Especially with small, private businesses, accounting standards can vary widely and the reported earnings for a business may bear little resemblance to the true earnings. Many private business owners do not charge a salary for the significant services they render, thus overstating the profitability of their businesses.</a:t>
            </a:r>
          </a:p>
        </p:txBody>
      </p:sp>
    </p:spTree>
    <p:extLst>
      <p:ext uri="{BB962C8B-B14F-4D97-AF65-F5344CB8AC3E}">
        <p14:creationId xmlns:p14="http://schemas.microsoft.com/office/powerpoint/2010/main" val="110180716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ChangeArrowheads="1"/>
          </p:cNvSpPr>
          <p:nvPr>
            <p:ph type="sldImg"/>
          </p:nvPr>
        </p:nvSpPr>
        <p:spPr>
          <a:xfrm>
            <a:off x="1150938" y="692150"/>
            <a:ext cx="4556125" cy="3416300"/>
          </a:xfrm>
          <a:solidFill>
            <a:srgbClr val="FFFFFF"/>
          </a:solidFill>
          <a:ln/>
        </p:spPr>
      </p:sp>
      <p:sp>
        <p:nvSpPr>
          <p:cNvPr id="268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motive for a valuation can have significant effects on how you estimate cash flows and discount rates. In other words, the same private firm may be worth more to a publicly traded firm than to a private entity. </a:t>
            </a:r>
          </a:p>
        </p:txBody>
      </p:sp>
    </p:spTree>
    <p:extLst>
      <p:ext uri="{BB962C8B-B14F-4D97-AF65-F5344CB8AC3E}">
        <p14:creationId xmlns:p14="http://schemas.microsoft.com/office/powerpoint/2010/main" val="32156768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xfrm>
            <a:off x="1150938" y="692150"/>
            <a:ext cx="4556125" cy="3416300"/>
          </a:xfrm>
          <a:ln/>
        </p:spPr>
      </p:sp>
      <p:sp>
        <p:nvSpPr>
          <p:cNvPr id="2703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Four classes of transactions… can lead to four different valuations… for the same company.</a:t>
            </a:r>
          </a:p>
        </p:txBody>
      </p:sp>
    </p:spTree>
    <p:extLst>
      <p:ext uri="{BB962C8B-B14F-4D97-AF65-F5344CB8AC3E}">
        <p14:creationId xmlns:p14="http://schemas.microsoft.com/office/powerpoint/2010/main" val="15192763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xfrm>
            <a:off x="1150938" y="692150"/>
            <a:ext cx="4556125" cy="3416300"/>
          </a:xfrm>
          <a:ln/>
        </p:spPr>
      </p:sp>
      <p:sp>
        <p:nvSpPr>
          <p:cNvPr id="2723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very small businesses, this is the most common transaction…</a:t>
            </a:r>
          </a:p>
          <a:p>
            <a:r>
              <a:rPr lang="en-US" altLang="en-US">
                <a:latin typeface="Times" charset="0"/>
                <a:ea typeface="ＭＳ Ｐゴシック" charset="-128"/>
              </a:rPr>
              <a:t>In service businesses (a doctor’s practice, a plumbing business), you generally see all of these problems come into play.</a:t>
            </a:r>
          </a:p>
        </p:txBody>
      </p:sp>
    </p:spTree>
    <p:extLst>
      <p:ext uri="{BB962C8B-B14F-4D97-AF65-F5344CB8AC3E}">
        <p14:creationId xmlns:p14="http://schemas.microsoft.com/office/powerpoint/2010/main" val="8972869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xfrm>
            <a:off x="1150938" y="692150"/>
            <a:ext cx="4556125" cy="3416300"/>
          </a:xfrm>
          <a:ln/>
        </p:spPr>
      </p:sp>
      <p:sp>
        <p:nvSpPr>
          <p:cNvPr id="2744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buyer here is going to be completely invested in this restaurant…. Hence, he will be undiversified….</a:t>
            </a:r>
          </a:p>
        </p:txBody>
      </p:sp>
    </p:spTree>
    <p:extLst>
      <p:ext uri="{BB962C8B-B14F-4D97-AF65-F5344CB8AC3E}">
        <p14:creationId xmlns:p14="http://schemas.microsoft.com/office/powerpoint/2010/main" val="10710615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xfrm>
            <a:off x="1150938" y="692150"/>
            <a:ext cx="4556125" cy="3416300"/>
          </a:xfrm>
          <a:ln/>
        </p:spPr>
      </p:sp>
      <p:sp>
        <p:nvSpPr>
          <p:cNvPr id="276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historical data,… and the restaurant does look profitable… but there are loose ends to tie up.. (the chef’s salary, for instance</a:t>
            </a:r>
          </a:p>
        </p:txBody>
      </p:sp>
    </p:spTree>
    <p:extLst>
      <p:ext uri="{BB962C8B-B14F-4D97-AF65-F5344CB8AC3E}">
        <p14:creationId xmlns:p14="http://schemas.microsoft.com/office/powerpoint/2010/main" val="11242475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xfrm>
            <a:off x="1150938" y="692150"/>
            <a:ext cx="4556125" cy="3416300"/>
          </a:xfrm>
          <a:ln/>
        </p:spPr>
      </p:sp>
      <p:sp>
        <p:nvSpPr>
          <p:cNvPr id="278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risk and return models that we draw on so widely with public companies may not easily transfer to private to private transactions.</a:t>
            </a:r>
          </a:p>
          <a:p>
            <a:r>
              <a:rPr lang="en-US" altLang="en-US">
                <a:latin typeface="Times" charset="0"/>
                <a:ea typeface="ＭＳ Ｐゴシック" charset="-128"/>
              </a:rPr>
              <a:t>Intuitively, the buyer of this restaurant will care about all risk, not just market risk.</a:t>
            </a:r>
          </a:p>
        </p:txBody>
      </p:sp>
    </p:spTree>
    <p:extLst>
      <p:ext uri="{BB962C8B-B14F-4D97-AF65-F5344CB8AC3E}">
        <p14:creationId xmlns:p14="http://schemas.microsoft.com/office/powerpoint/2010/main" val="16681188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xfrm>
            <a:off x="1150938" y="692150"/>
            <a:ext cx="4556125" cy="3416300"/>
          </a:xfrm>
          <a:ln/>
        </p:spPr>
      </p:sp>
      <p:sp>
        <p:nvSpPr>
          <p:cNvPr id="2805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comparable companies have to be publicly traded to have regression betas.. So, this is where you have to start…</a:t>
            </a:r>
          </a:p>
        </p:txBody>
      </p:sp>
    </p:spTree>
    <p:extLst>
      <p:ext uri="{BB962C8B-B14F-4D97-AF65-F5344CB8AC3E}">
        <p14:creationId xmlns:p14="http://schemas.microsoft.com/office/powerpoint/2010/main" val="6740633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xfrm>
            <a:off x="1150938" y="692150"/>
            <a:ext cx="4556125" cy="3416300"/>
          </a:xfrm>
          <a:ln/>
        </p:spPr>
      </p:sp>
      <p:sp>
        <p:nvSpPr>
          <p:cNvPr id="282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Lays out the logic for why an undiversified investor will see more risk in investing in this company that a diversified investor…</a:t>
            </a:r>
          </a:p>
        </p:txBody>
      </p:sp>
    </p:spTree>
    <p:extLst>
      <p:ext uri="{BB962C8B-B14F-4D97-AF65-F5344CB8AC3E}">
        <p14:creationId xmlns:p14="http://schemas.microsoft.com/office/powerpoint/2010/main" val="10070401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a:xfrm>
            <a:off x="1150938" y="692150"/>
            <a:ext cx="4556125" cy="3416300"/>
          </a:xfrm>
          <a:ln/>
        </p:spPr>
      </p:sp>
      <p:sp>
        <p:nvSpPr>
          <p:cNvPr id="2846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Scales up the market beta to reflect the total risk in the company, rather than just the market risk.</a:t>
            </a:r>
          </a:p>
        </p:txBody>
      </p:sp>
    </p:spTree>
    <p:extLst>
      <p:ext uri="{BB962C8B-B14F-4D97-AF65-F5344CB8AC3E}">
        <p14:creationId xmlns:p14="http://schemas.microsoft.com/office/powerpoint/2010/main" val="1005279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xfrm>
            <a:off x="1150938" y="692150"/>
            <a:ext cx="4556125" cy="3416300"/>
          </a:xfrm>
          <a:ln/>
        </p:spPr>
      </p:sp>
      <p:sp>
        <p:nvSpPr>
          <p:cNvPr id="286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Since there is no market equity for a private business, you have to find a way to go around the estimation problem. (You cannot and should not use book debt to equity ratios…)</a:t>
            </a:r>
          </a:p>
          <a:p>
            <a:r>
              <a:rPr lang="en-US" altLang="en-US">
                <a:latin typeface="Times" charset="0"/>
                <a:ea typeface="ＭＳ Ｐゴシック" charset="-128"/>
              </a:rPr>
              <a:t>Assuming that the industry average (from publicly traded firms in the same business) applies to the private firm is not a bad assumption.</a:t>
            </a:r>
          </a:p>
        </p:txBody>
      </p:sp>
    </p:spTree>
    <p:extLst>
      <p:ext uri="{BB962C8B-B14F-4D97-AF65-F5344CB8AC3E}">
        <p14:creationId xmlns:p14="http://schemas.microsoft.com/office/powerpoint/2010/main" val="14851762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xfrm>
            <a:off x="1150938" y="692150"/>
            <a:ext cx="4556125" cy="3416300"/>
          </a:xfrm>
          <a:ln/>
        </p:spPr>
      </p:sp>
      <p:sp>
        <p:nvSpPr>
          <p:cNvPr id="288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synthetic ratings process yields a rating. While it is true that most private businesses will never be rated, the rating is just a means to an end: measuring default risk and bringing it into the cost of debt.</a:t>
            </a:r>
          </a:p>
          <a:p>
            <a:r>
              <a:rPr lang="en-US" altLang="en-US">
                <a:latin typeface="Times" charset="0"/>
                <a:ea typeface="ＭＳ Ｐゴシック" charset="-128"/>
              </a:rPr>
              <a:t>One augmentation to consider is to add an extra spread to reflect the fact that this is a small, private business (and not a large public company).</a:t>
            </a:r>
          </a:p>
        </p:txBody>
      </p:sp>
    </p:spTree>
    <p:extLst>
      <p:ext uri="{BB962C8B-B14F-4D97-AF65-F5344CB8AC3E}">
        <p14:creationId xmlns:p14="http://schemas.microsoft.com/office/powerpoint/2010/main" val="11547374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xfrm>
            <a:off x="1150938" y="692150"/>
            <a:ext cx="4556125" cy="3416300"/>
          </a:xfrm>
          <a:ln/>
        </p:spPr>
      </p:sp>
      <p:sp>
        <p:nvSpPr>
          <p:cNvPr id="290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lease adjustment is a standard one (we did this for public companies as well)</a:t>
            </a:r>
          </a:p>
          <a:p>
            <a:r>
              <a:rPr lang="en-US" altLang="en-US">
                <a:latin typeface="Times" charset="0"/>
                <a:ea typeface="ＭＳ Ｐゴシック" charset="-128"/>
              </a:rPr>
              <a:t>The chef’s salary fills in a hole in the income statement and makes the earnings more relevant.</a:t>
            </a:r>
          </a:p>
        </p:txBody>
      </p:sp>
    </p:spTree>
    <p:extLst>
      <p:ext uri="{BB962C8B-B14F-4D97-AF65-F5344CB8AC3E}">
        <p14:creationId xmlns:p14="http://schemas.microsoft.com/office/powerpoint/2010/main" val="8624529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xfrm>
            <a:off x="1150938" y="692150"/>
            <a:ext cx="4556125" cy="3416300"/>
          </a:xfrm>
          <a:ln/>
        </p:spPr>
      </p:sp>
      <p:sp>
        <p:nvSpPr>
          <p:cNvPr id="2928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could even happen with public companies (In 2011, for instance, Steve Jobs announced that he was stepping down as CEO of Apple. The stock lost $ 30 billion in market value on the announcement)</a:t>
            </a:r>
          </a:p>
          <a:p>
            <a:r>
              <a:rPr lang="en-US" altLang="en-US">
                <a:latin typeface="Times" charset="0"/>
                <a:ea typeface="ＭＳ Ｐゴシック" charset="-128"/>
              </a:rPr>
              <a:t>As the owner/chef, you can do two things to minimize the impact: sign a non-compete clause (so that you don’t open a new restaurant next door) and agree to stay on as the transitional chef, to get customers used to the new owners.</a:t>
            </a:r>
          </a:p>
        </p:txBody>
      </p:sp>
    </p:spTree>
    <p:extLst>
      <p:ext uri="{BB962C8B-B14F-4D97-AF65-F5344CB8AC3E}">
        <p14:creationId xmlns:p14="http://schemas.microsoft.com/office/powerpoint/2010/main" val="187956343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xfrm>
            <a:off x="1150938" y="692150"/>
            <a:ext cx="4556125" cy="3416300"/>
          </a:xfrm>
          <a:ln/>
        </p:spPr>
      </p:sp>
      <p:sp>
        <p:nvSpPr>
          <p:cNvPr id="2949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Just because you are looking at a private business does not mean that you abandon the first principles of valuation. Growth still has to be earned.</a:t>
            </a:r>
          </a:p>
        </p:txBody>
      </p:sp>
    </p:spTree>
    <p:extLst>
      <p:ext uri="{BB962C8B-B14F-4D97-AF65-F5344CB8AC3E}">
        <p14:creationId xmlns:p14="http://schemas.microsoft.com/office/powerpoint/2010/main" val="3381710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xfrm>
            <a:off x="1150938" y="692150"/>
            <a:ext cx="4556125" cy="3416300"/>
          </a:xfrm>
          <a:ln/>
        </p:spPr>
      </p:sp>
      <p:sp>
        <p:nvSpPr>
          <p:cNvPr id="296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Valued the firm as a stable growth firm, with consistent inputs…</a:t>
            </a:r>
          </a:p>
        </p:txBody>
      </p:sp>
    </p:spTree>
    <p:extLst>
      <p:ext uri="{BB962C8B-B14F-4D97-AF65-F5344CB8AC3E}">
        <p14:creationId xmlns:p14="http://schemas.microsoft.com/office/powerpoint/2010/main" val="13992922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xfrm>
            <a:off x="1150938" y="692150"/>
            <a:ext cx="4556125" cy="3416300"/>
          </a:xfrm>
          <a:ln/>
        </p:spPr>
      </p:sp>
      <p:sp>
        <p:nvSpPr>
          <p:cNvPr id="299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is a cost to buyers’ remorse. With a liquid, publicly traded stock, it will be small: reversing a transaction costs very little (the brokerage costs are negligible and the bid-ask spread is tiny)… With a less liquid, publicly traded costs, the bid-ask spread can increase the cost. With private businesses, you may have to take a very large discount to sell a business quickly.</a:t>
            </a:r>
          </a:p>
        </p:txBody>
      </p:sp>
    </p:spTree>
    <p:extLst>
      <p:ext uri="{BB962C8B-B14F-4D97-AF65-F5344CB8AC3E}">
        <p14:creationId xmlns:p14="http://schemas.microsoft.com/office/powerpoint/2010/main" val="81167955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xfrm>
            <a:off x="1150938" y="692150"/>
            <a:ext cx="4556125" cy="3416300"/>
          </a:xfrm>
          <a:ln/>
        </p:spPr>
      </p:sp>
      <p:sp>
        <p:nvSpPr>
          <p:cNvPr id="301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advantage of using publicly traded companies is that the transactions price on a transaction that involves illiquidity can be compared to the market price to estimate the discount…</a:t>
            </a:r>
          </a:p>
        </p:txBody>
      </p:sp>
    </p:spTree>
    <p:extLst>
      <p:ext uri="{BB962C8B-B14F-4D97-AF65-F5344CB8AC3E}">
        <p14:creationId xmlns:p14="http://schemas.microsoft.com/office/powerpoint/2010/main" val="108220556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xfrm>
            <a:off x="1150938" y="692150"/>
            <a:ext cx="4556125" cy="3416300"/>
          </a:xfrm>
          <a:ln/>
        </p:spPr>
      </p:sp>
      <p:sp>
        <p:nvSpPr>
          <p:cNvPr id="303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With restricted stock, the illiquidity discount seems to be very large… and Silber notes that the discount varies across restricted stock: companies with lower revenues and negative earnings have bigger discounts… and the discount increases as the block size increases.</a:t>
            </a:r>
          </a:p>
        </p:txBody>
      </p:sp>
    </p:spTree>
    <p:extLst>
      <p:ext uri="{BB962C8B-B14F-4D97-AF65-F5344CB8AC3E}">
        <p14:creationId xmlns:p14="http://schemas.microsoft.com/office/powerpoint/2010/main" val="15898740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xfrm>
            <a:off x="1150938" y="692150"/>
            <a:ext cx="4556125" cy="3416300"/>
          </a:xfrm>
          <a:ln/>
        </p:spPr>
      </p:sp>
      <p:sp>
        <p:nvSpPr>
          <p:cNvPr id="305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Silber regression, we quantified the effects on the discount of increasing revenues or making earnings negative. (We stated with a base of 25% discount for a company with $10 million in revenues and positive earnings… and then holding all else constant, adjusted that discount for difference in revenues and negative earnings)</a:t>
            </a:r>
          </a:p>
        </p:txBody>
      </p:sp>
    </p:spTree>
    <p:extLst>
      <p:ext uri="{BB962C8B-B14F-4D97-AF65-F5344CB8AC3E}">
        <p14:creationId xmlns:p14="http://schemas.microsoft.com/office/powerpoint/2010/main" val="202231146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xfrm>
            <a:off x="1150938" y="692150"/>
            <a:ext cx="4556125" cy="3416300"/>
          </a:xfrm>
          <a:ln/>
        </p:spPr>
      </p:sp>
      <p:sp>
        <p:nvSpPr>
          <p:cNvPr id="307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discounts are computed by looking at transactions between the holders of private company stock in the months before the IPO and comparing the prices to the IPO price… Again, the illiquidity discount seems very large.</a:t>
            </a:r>
          </a:p>
        </p:txBody>
      </p:sp>
    </p:spTree>
    <p:extLst>
      <p:ext uri="{BB962C8B-B14F-4D97-AF65-F5344CB8AC3E}">
        <p14:creationId xmlns:p14="http://schemas.microsoft.com/office/powerpoint/2010/main" val="76507757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xfrm>
            <a:off x="1150938" y="692150"/>
            <a:ext cx="4556125" cy="3416300"/>
          </a:xfrm>
          <a:ln/>
        </p:spPr>
      </p:sp>
      <p:sp>
        <p:nvSpPr>
          <p:cNvPr id="309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a statistical problem. These are small samples of strange firms – healthy companies don’t issue restricted stock and the owners of stock in private businesses that plan an IPO don’t sell their stock 8 weeks before the IPO, if things are going smoothly. These discounts reflect more than illiquidity.</a:t>
            </a:r>
          </a:p>
        </p:txBody>
      </p:sp>
    </p:spTree>
    <p:extLst>
      <p:ext uri="{BB962C8B-B14F-4D97-AF65-F5344CB8AC3E}">
        <p14:creationId xmlns:p14="http://schemas.microsoft.com/office/powerpoint/2010/main" val="16741580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xfrm>
            <a:off x="1150938" y="692150"/>
            <a:ext cx="4556125" cy="3416300"/>
          </a:xfrm>
          <a:ln/>
        </p:spPr>
      </p:sp>
      <p:sp>
        <p:nvSpPr>
          <p:cNvPr id="3112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notion that private businesses are illiquid and public companies are liquid misses the point. Liquidity is a continuum, with some public stocks being very liquid and others not so much. The differences in bid-ask spreads across stocks captures this variation. The regression on this page is a little dated, but it does relate the spread (as a percent of the stock price) to observable fundamentals (that you should be able to get for a private business: just treat it as a publicly traded stock that almost never trades)</a:t>
            </a:r>
          </a:p>
        </p:txBody>
      </p:sp>
    </p:spTree>
    <p:extLst>
      <p:ext uri="{BB962C8B-B14F-4D97-AF65-F5344CB8AC3E}">
        <p14:creationId xmlns:p14="http://schemas.microsoft.com/office/powerpoint/2010/main" val="124301511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xfrm>
            <a:off x="1150938" y="692150"/>
            <a:ext cx="4556125" cy="3416300"/>
          </a:xfrm>
          <a:ln/>
        </p:spPr>
      </p:sp>
      <p:sp>
        <p:nvSpPr>
          <p:cNvPr id="3133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illiquidity discount from the bid-ask spread approach is much smaller than the spreads from the other approaches… the fixed discount or bludgeon approach (where the discount is based on the average illiquidity discount on restricted stock or IPOs) or the refined bludgeon where it is adjusted to reflect the specifics of the company…</a:t>
            </a:r>
          </a:p>
        </p:txBody>
      </p:sp>
    </p:spTree>
    <p:extLst>
      <p:ext uri="{BB962C8B-B14F-4D97-AF65-F5344CB8AC3E}">
        <p14:creationId xmlns:p14="http://schemas.microsoft.com/office/powerpoint/2010/main" val="63405256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buyer is a public company, there should be no total beta effect (since investors in the company can diversify) or illiquidity effect (since investors can buy and sell shares of the company…) The valuation therefore will look very much like the valuation of a publicly traded company.</a:t>
            </a:r>
          </a:p>
        </p:txBody>
      </p:sp>
    </p:spTree>
    <p:extLst>
      <p:ext uri="{BB962C8B-B14F-4D97-AF65-F5344CB8AC3E}">
        <p14:creationId xmlns:p14="http://schemas.microsoft.com/office/powerpoint/2010/main" val="70753631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xfrm>
            <a:off x="1150938" y="692150"/>
            <a:ext cx="4556125" cy="3416300"/>
          </a:xfrm>
          <a:ln/>
        </p:spPr>
      </p:sp>
      <p:sp>
        <p:nvSpPr>
          <p:cNvPr id="317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Re-computes the cost of capital for the restaurant, assuming that the buyer is a diversified investor.</a:t>
            </a:r>
          </a:p>
        </p:txBody>
      </p:sp>
    </p:spTree>
    <p:extLst>
      <p:ext uri="{BB962C8B-B14F-4D97-AF65-F5344CB8AC3E}">
        <p14:creationId xmlns:p14="http://schemas.microsoft.com/office/powerpoint/2010/main" val="94585915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With the total beta and liquidity effect removed, the value of equity in this business is almost $ 1 million higher.</a:t>
            </a:r>
          </a:p>
          <a:p>
            <a:pPr>
              <a:defRPr/>
            </a:pPr>
            <a:r>
              <a:rPr lang="en-US" dirty="0"/>
              <a:t>Lessons if you own a private business</a:t>
            </a:r>
          </a:p>
          <a:p>
            <a:pPr marL="228600" indent="-228600">
              <a:buFontTx/>
              <a:buAutoNum type="alphaLcPeriod"/>
              <a:defRPr/>
            </a:pPr>
            <a:r>
              <a:rPr lang="en-US" dirty="0"/>
              <a:t>See if you can find a public buyer interested in your company</a:t>
            </a:r>
          </a:p>
          <a:p>
            <a:pPr marL="228600" indent="-228600">
              <a:buFontTx/>
              <a:buAutoNum type="alphaLcPeriod"/>
              <a:defRPr/>
            </a:pPr>
            <a:r>
              <a:rPr lang="en-US" dirty="0"/>
              <a:t>If it is a private buyer, try to find out more about what else he or she has in his or her portfolio</a:t>
            </a:r>
          </a:p>
        </p:txBody>
      </p:sp>
    </p:spTree>
    <p:extLst>
      <p:ext uri="{BB962C8B-B14F-4D97-AF65-F5344CB8AC3E}">
        <p14:creationId xmlns:p14="http://schemas.microsoft.com/office/powerpoint/2010/main" val="138081257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xfrm>
            <a:off x="1150938" y="692150"/>
            <a:ext cx="4556125" cy="3416300"/>
          </a:xfrm>
          <a:ln/>
        </p:spPr>
      </p:sp>
      <p:sp>
        <p:nvSpPr>
          <p:cNvPr id="3215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Depends on your bargaining power. If there is only one public buyer, you will end up closer to $454,000. If you can get more than one interested in your business, the value will move towards $1.484 million. Odds are that you have to accept some discount, even in the latter case…</a:t>
            </a:r>
          </a:p>
          <a:p>
            <a:r>
              <a:rPr lang="en-US" altLang="en-US">
                <a:latin typeface="Times" charset="0"/>
                <a:ea typeface="ＭＳ Ｐゴシック" charset="-128"/>
              </a:rPr>
              <a:t>If the best potential bidder is a private equity or VC fund, the buyer may fall somewhere between the two extremes – neither completely undiversifed nor completely diversified. </a:t>
            </a:r>
          </a:p>
          <a:p>
            <a:r>
              <a:rPr lang="en-US" altLang="en-US">
                <a:latin typeface="Times" charset="0"/>
                <a:ea typeface="ＭＳ Ｐゴシック" charset="-128"/>
              </a:rPr>
              <a:t>Adjusted Total Beta = Market Beta/ Correlation of the investors’ portfolio with the market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085745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xfrm>
            <a:off x="1150938" y="692150"/>
            <a:ext cx="4556125" cy="3416300"/>
          </a:xfrm>
          <a:ln/>
        </p:spPr>
      </p:sp>
      <p:sp>
        <p:nvSpPr>
          <p:cNvPr id="323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Valuing a company for an IPO is a standard public company valuation, albeit without the market price crutch (you are trying to estimate it)…</a:t>
            </a:r>
          </a:p>
        </p:txBody>
      </p:sp>
    </p:spTree>
    <p:extLst>
      <p:ext uri="{BB962C8B-B14F-4D97-AF65-F5344CB8AC3E}">
        <p14:creationId xmlns:p14="http://schemas.microsoft.com/office/powerpoint/2010/main" val="6401238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ChangeArrowheads="1"/>
          </p:cNvSpPr>
          <p:nvPr>
            <p:ph type="sldImg"/>
          </p:nvPr>
        </p:nvSpPr>
        <p:spPr>
          <a:xfrm>
            <a:off x="1150938" y="692150"/>
            <a:ext cx="4556125" cy="3416300"/>
          </a:xfrm>
          <a:solidFill>
            <a:srgbClr val="FFFFFF"/>
          </a:solidFill>
          <a:ln/>
        </p:spPr>
      </p:sp>
      <p:sp>
        <p:nvSpPr>
          <p:cNvPr id="3256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 value of Twitter for a public offering…Note that the inputs are those of a publicly traded firm because the investors in the public offering are assumed to be the marginal investors and well diversified.</a:t>
            </a:r>
          </a:p>
        </p:txBody>
      </p:sp>
    </p:spTree>
    <p:extLst>
      <p:ext uri="{BB962C8B-B14F-4D97-AF65-F5344CB8AC3E}">
        <p14:creationId xmlns:p14="http://schemas.microsoft.com/office/powerpoint/2010/main" val="181634568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Slide Image Placeholder 1"/>
          <p:cNvSpPr>
            <a:spLocks noGrp="1" noRot="1" noChangeAspect="1"/>
          </p:cNvSpPr>
          <p:nvPr>
            <p:ph type="sldImg"/>
          </p:nvPr>
        </p:nvSpPr>
        <p:spPr>
          <a:xfrm>
            <a:off x="1150938" y="692150"/>
            <a:ext cx="4556125" cy="3416300"/>
          </a:xfrm>
          <a:ln/>
        </p:spPr>
      </p:sp>
      <p:sp>
        <p:nvSpPr>
          <p:cNvPr id="3276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a company does an IPO, it issues shares to the public and raises cash. What it does with the cash can affect the value/share.</a:t>
            </a:r>
          </a:p>
          <a:p>
            <a:r>
              <a:rPr lang="en-US" altLang="en-US">
                <a:latin typeface="Times" charset="0"/>
                <a:ea typeface="ＭＳ Ｐゴシック" charset="-128"/>
              </a:rPr>
              <a:t>Since the IPO of a private business is after a series of capital issues to venture capitalists, each of whom may have different arrangements with the company’s owners, you have to factor in the costs of these special deals.</a:t>
            </a:r>
          </a:p>
          <a:p>
            <a:r>
              <a:rPr lang="en-US" altLang="en-US">
                <a:latin typeface="Times" charset="0"/>
                <a:ea typeface="ＭＳ Ｐゴシック" charset="-128"/>
              </a:rPr>
              <a:t>In most IPOs, only a portion of the equity is issued to the public at the time of the IP). This can have consequences for pricing and valuation.</a:t>
            </a:r>
          </a:p>
        </p:txBody>
      </p:sp>
    </p:spTree>
    <p:extLst>
      <p:ext uri="{BB962C8B-B14F-4D97-AF65-F5344CB8AC3E}">
        <p14:creationId xmlns:p14="http://schemas.microsoft.com/office/powerpoint/2010/main" val="84193611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a:xfrm>
            <a:off x="1150938" y="692150"/>
            <a:ext cx="4556125" cy="3416300"/>
          </a:xfrm>
          <a:ln/>
        </p:spPr>
      </p:sp>
      <p:sp>
        <p:nvSpPr>
          <p:cNvPr id="3297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IPO valuation, much is made of pre-money and post-money valuations. One of the biggest reasons that there is so much disagreement among practitioners about the difference is that they make different assumptions about how the cash raised in the IPO is used.</a:t>
            </a:r>
          </a:p>
        </p:txBody>
      </p:sp>
    </p:spTree>
    <p:extLst>
      <p:ext uri="{BB962C8B-B14F-4D97-AF65-F5344CB8AC3E}">
        <p14:creationId xmlns:p14="http://schemas.microsoft.com/office/powerpoint/2010/main" val="65046749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Slide Image Placeholder 1"/>
          <p:cNvSpPr>
            <a:spLocks noGrp="1" noRot="1" noChangeAspect="1"/>
          </p:cNvSpPr>
          <p:nvPr>
            <p:ph type="sldImg"/>
          </p:nvPr>
        </p:nvSpPr>
        <p:spPr>
          <a:xfrm>
            <a:off x="1150938" y="692150"/>
            <a:ext cx="4556125" cy="3416300"/>
          </a:xfrm>
          <a:ln/>
        </p:spPr>
      </p:sp>
      <p:sp>
        <p:nvSpPr>
          <p:cNvPr id="3317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Pre-money valuation = $  9.6 billion (operating assets) + 0.38 (cash)  -0.21 (debt) = 9.77 bill</a:t>
            </a:r>
          </a:p>
          <a:p>
            <a:r>
              <a:rPr lang="en-US" altLang="en-US">
                <a:latin typeface="Times" charset="0"/>
                <a:ea typeface="ＭＳ Ｐゴシック" charset="-128"/>
              </a:rPr>
              <a:t>Post-money valuation = $ 9.77 billion + $1 billion = $10.77 billion</a:t>
            </a:r>
          </a:p>
          <a:p>
            <a:endParaRPr lang="en-US" altLang="en-US">
              <a:latin typeface="Times" charset="0"/>
              <a:ea typeface="ＭＳ Ｐゴシック" charset="-128"/>
            </a:endParaRPr>
          </a:p>
          <a:p>
            <a:r>
              <a:rPr lang="en-US" altLang="en-US">
                <a:latin typeface="Times" charset="0"/>
                <a:ea typeface="ＭＳ Ｐゴシック" charset="-128"/>
              </a:rPr>
              <a:t>If the owners kept half the cash, the post-money valuation would be $10.27 billion</a:t>
            </a:r>
          </a:p>
        </p:txBody>
      </p:sp>
    </p:spTree>
    <p:extLst>
      <p:ext uri="{BB962C8B-B14F-4D97-AF65-F5344CB8AC3E}">
        <p14:creationId xmlns:p14="http://schemas.microsoft.com/office/powerpoint/2010/main" val="171540842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Slide Image Placeholder 1"/>
          <p:cNvSpPr>
            <a:spLocks noGrp="1" noRot="1" noChangeAspect="1"/>
          </p:cNvSpPr>
          <p:nvPr>
            <p:ph type="sldImg"/>
          </p:nvPr>
        </p:nvSpPr>
        <p:spPr>
          <a:xfrm>
            <a:off x="1150938" y="692150"/>
            <a:ext cx="4556125" cy="3416300"/>
          </a:xfrm>
          <a:ln/>
        </p:spPr>
      </p:sp>
      <p:sp>
        <p:nvSpPr>
          <p:cNvPr id="3338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the extent that agreements with earlier capital providers (venture capitalists, for instance) give these providers more claims on the equity (options that can be exercised, shares with extra voting rights, veto powers over future capital issues), you have to value these claims and take them out of the value of equity before computing the equity value per share for the IPO. </a:t>
            </a:r>
          </a:p>
          <a:p>
            <a:r>
              <a:rPr lang="en-US" altLang="en-US">
                <a:latin typeface="Times" charset="0"/>
                <a:ea typeface="ＭＳ Ｐゴシック" charset="-128"/>
              </a:rPr>
              <a:t>A good example: Linkedin, the social media company, went public in May 2011 and reported that it had 94 million shares outstanding, 8 million of which had extra voting rights. In addition, the firm had 20 million options that were outstanding to managers, employees and venture capitalists. In estimating the value per share for the IPO, you would first have to factor in the equity options outstanding and then have to adjust for the fact that the IPO shares had lower voting rights.</a:t>
            </a:r>
          </a:p>
        </p:txBody>
      </p:sp>
    </p:spTree>
    <p:extLst>
      <p:ext uri="{BB962C8B-B14F-4D97-AF65-F5344CB8AC3E}">
        <p14:creationId xmlns:p14="http://schemas.microsoft.com/office/powerpoint/2010/main" val="90148842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Slide Image Placeholder 1"/>
          <p:cNvSpPr>
            <a:spLocks noGrp="1" noRot="1" noChangeAspect="1"/>
          </p:cNvSpPr>
          <p:nvPr>
            <p:ph type="sldImg"/>
          </p:nvPr>
        </p:nvSpPr>
        <p:spPr>
          <a:xfrm>
            <a:off x="1150938" y="692150"/>
            <a:ext cx="4556125" cy="3416300"/>
          </a:xfrm>
          <a:ln/>
        </p:spPr>
      </p:sp>
      <p:sp>
        <p:nvSpPr>
          <p:cNvPr id="335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Luckily, Twitter does not have two classes of shares with different voting rights, since that would have required further apportioning of equity value.</a:t>
            </a:r>
          </a:p>
        </p:txBody>
      </p:sp>
    </p:spTree>
    <p:extLst>
      <p:ext uri="{BB962C8B-B14F-4D97-AF65-F5344CB8AC3E}">
        <p14:creationId xmlns:p14="http://schemas.microsoft.com/office/powerpoint/2010/main" val="81876216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Slide Image Placeholder 1"/>
          <p:cNvSpPr>
            <a:spLocks noGrp="1" noRot="1" noChangeAspect="1"/>
          </p:cNvSpPr>
          <p:nvPr>
            <p:ph type="sldImg"/>
          </p:nvPr>
        </p:nvSpPr>
        <p:spPr>
          <a:xfrm>
            <a:off x="1150938" y="692150"/>
            <a:ext cx="4556125" cy="3416300"/>
          </a:xfrm>
          <a:ln/>
        </p:spPr>
      </p:sp>
      <p:sp>
        <p:nvSpPr>
          <p:cNvPr id="337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have guaranteed a price and the cost of setting too high a price is immense (you have to cover the difference with your capital) and the cost of setting too low a price is non-existent and fleeting (there may or may not be a reputation effect).. It is no surprise that most investment banks write in a 15% discount into their manuals on how to set the offering price for an IPO.</a:t>
            </a:r>
          </a:p>
        </p:txBody>
      </p:sp>
    </p:spTree>
    <p:extLst>
      <p:ext uri="{BB962C8B-B14F-4D97-AF65-F5344CB8AC3E}">
        <p14:creationId xmlns:p14="http://schemas.microsoft.com/office/powerpoint/2010/main" val="20079304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Using the multiples that other companies trade at, you can estimate a price for Twitter that the market will pay:</a:t>
            </a:r>
          </a:p>
          <a:p>
            <a:pPr>
              <a:buFontTx/>
              <a:buChar char="-"/>
            </a:pPr>
            <a:r>
              <a:rPr lang="en-US" altLang="en-US">
                <a:latin typeface="Times" charset="0"/>
                <a:ea typeface="ＭＳ Ｐゴシック" charset="-128"/>
              </a:rPr>
              <a:t>If you use EV/Sales, that price would be about $8.5 billion (483 *17.45).</a:t>
            </a:r>
          </a:p>
          <a:p>
            <a:pPr>
              <a:buFontTx/>
              <a:buChar char="-"/>
            </a:pPr>
            <a:r>
              <a:rPr lang="en-US" altLang="en-US">
                <a:latin typeface="Times" charset="0"/>
                <a:ea typeface="ＭＳ Ｐゴシック" charset="-128"/>
              </a:rPr>
              <a:t>If you use Market Cap/User, you get about $22 billion</a:t>
            </a:r>
          </a:p>
          <a:p>
            <a:r>
              <a:rPr lang="en-US" altLang="en-US">
                <a:latin typeface="Times" charset="0"/>
                <a:ea typeface="ＭＳ Ｐゴシック" charset="-128"/>
              </a:rPr>
              <a:t>Your job is to price Twitter, not value it. Here is my cynical assessment. To decide whether that price should be closer to $8.5 billion or $22 billion, you will call institutional investors and try to get a measure of their mood/excitement. If it looks like they think that Twitter should be priced higher, you will push your price up towards the $22 billion and market it primarily based on the number of users. You will then reverse engineer both your DCF valuation and the revenues you talk about (use forward revenues, since they will be higher) to back up your number.</a:t>
            </a:r>
          </a:p>
          <a:p>
            <a:r>
              <a:rPr lang="en-US" altLang="en-US">
                <a:latin typeface="Times" charset="0"/>
                <a:ea typeface="ＭＳ Ｐゴシック" charset="-128"/>
              </a:rPr>
              <a:t>Once you have priced it, you will also build in a buffer for your risk and attach a discount (15% is conventional) to that price.</a:t>
            </a:r>
          </a:p>
        </p:txBody>
      </p:sp>
    </p:spTree>
    <p:extLst>
      <p:ext uri="{BB962C8B-B14F-4D97-AF65-F5344CB8AC3E}">
        <p14:creationId xmlns:p14="http://schemas.microsoft.com/office/powerpoint/2010/main" val="172828787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Slide Image Placeholder 1"/>
          <p:cNvSpPr>
            <a:spLocks noGrp="1" noRot="1" noChangeAspect="1"/>
          </p:cNvSpPr>
          <p:nvPr>
            <p:ph type="sldImg"/>
          </p:nvPr>
        </p:nvSpPr>
        <p:spPr>
          <a:xfrm>
            <a:off x="1150938" y="692150"/>
            <a:ext cx="4556125" cy="3416300"/>
          </a:xfrm>
          <a:ln/>
        </p:spPr>
      </p:sp>
      <p:sp>
        <p:nvSpPr>
          <p:cNvPr id="342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here is the proof that IPOs are underpriced: on the offering date, the stock price pops by 10-15% on most IPOs.</a:t>
            </a:r>
          </a:p>
        </p:txBody>
      </p:sp>
    </p:spTree>
    <p:extLst>
      <p:ext uri="{BB962C8B-B14F-4D97-AF65-F5344CB8AC3E}">
        <p14:creationId xmlns:p14="http://schemas.microsoft.com/office/powerpoint/2010/main" val="47053941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Slide Image Placeholder 1"/>
          <p:cNvSpPr>
            <a:spLocks noGrp="1" noRot="1" noChangeAspect="1"/>
          </p:cNvSpPr>
          <p:nvPr>
            <p:ph type="sldImg"/>
          </p:nvPr>
        </p:nvSpPr>
        <p:spPr>
          <a:xfrm>
            <a:off x="1150938" y="692150"/>
            <a:ext cx="4556125" cy="3416300"/>
          </a:xfrm>
          <a:ln/>
        </p:spPr>
      </p:sp>
      <p:sp>
        <p:nvSpPr>
          <p:cNvPr id="344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problem with trying to make money off this is the following. If you are not discriminating and bid for 1000 shares of every IPO that comes along, you will get 1000 shares of every overpriced IPO and fewer shares in underpriced IPOs (even assuming that the shares are allocated fairly and on a proportionate basis to everyone who has asked for the shares). Your portfolio will therefore be overweighted with overvalued IPOs which will bring the return down…</a:t>
            </a:r>
          </a:p>
        </p:txBody>
      </p:sp>
    </p:spTree>
    <p:extLst>
      <p:ext uri="{BB962C8B-B14F-4D97-AF65-F5344CB8AC3E}">
        <p14:creationId xmlns:p14="http://schemas.microsoft.com/office/powerpoint/2010/main" val="132119326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Slide Image Placeholder 1"/>
          <p:cNvSpPr>
            <a:spLocks noGrp="1" noRot="1" noChangeAspect="1"/>
          </p:cNvSpPr>
          <p:nvPr>
            <p:ph type="sldImg"/>
          </p:nvPr>
        </p:nvSpPr>
        <p:spPr>
          <a:xfrm>
            <a:off x="1150938" y="692150"/>
            <a:ext cx="4556125" cy="3416300"/>
          </a:xfrm>
          <a:ln/>
        </p:spPr>
      </p:sp>
      <p:sp>
        <p:nvSpPr>
          <p:cNvPr id="3461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put all of the share to the public, you will lose $1.5 billion of your wealth.</a:t>
            </a:r>
          </a:p>
          <a:p>
            <a:endParaRPr lang="en-US" altLang="en-US">
              <a:latin typeface="Times" charset="0"/>
              <a:ea typeface="ＭＳ Ｐゴシック" charset="-128"/>
            </a:endParaRPr>
          </a:p>
          <a:p>
            <a:r>
              <a:rPr lang="en-US" altLang="en-US">
                <a:latin typeface="Times" charset="0"/>
                <a:ea typeface="ＭＳ Ｐゴシック" charset="-128"/>
              </a:rPr>
              <a:t>If you are selling only 10%, you lose $150 million… but the positive press that your stock gets on the IPO date may allow you to sell the remaining 90% at a higher price down the road (or at least that is what you hope…)</a:t>
            </a:r>
          </a:p>
        </p:txBody>
      </p:sp>
    </p:spTree>
    <p:extLst>
      <p:ext uri="{BB962C8B-B14F-4D97-AF65-F5344CB8AC3E}">
        <p14:creationId xmlns:p14="http://schemas.microsoft.com/office/powerpoint/2010/main" val="31429487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As bankers have fallen in their standing, alternatives are opening up. The biggest limitation of a direct listing is not that there is not enough curating of companies (bankers don’t do a good job on that anyway, and these companies have to file prospectuses that have the same information) but that the proceeds on the offering day cannot be held by the company but used instead by owners to cash out. You can always follow up going public with a seasoned equity issuance, but it is more work. With a SPAC, not only are you trusting the SPAC to find the right company and negotiate the right price for you, but you are giving up a hefty slice of the money you invest to the SPAC promoter.</a:t>
            </a:r>
          </a:p>
        </p:txBody>
      </p:sp>
    </p:spTree>
    <p:extLst>
      <p:ext uri="{BB962C8B-B14F-4D97-AF65-F5344CB8AC3E}">
        <p14:creationId xmlns:p14="http://schemas.microsoft.com/office/powerpoint/2010/main" val="288322795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Slide Image Placeholder 1"/>
          <p:cNvSpPr>
            <a:spLocks noGrp="1" noRot="1" noChangeAspect="1"/>
          </p:cNvSpPr>
          <p:nvPr>
            <p:ph type="sldImg"/>
          </p:nvPr>
        </p:nvSpPr>
        <p:spPr>
          <a:xfrm>
            <a:off x="1150938" y="692150"/>
            <a:ext cx="4556125" cy="3416300"/>
          </a:xfrm>
          <a:ln/>
        </p:spPr>
      </p:sp>
      <p:sp>
        <p:nvSpPr>
          <p:cNvPr id="348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private businesses go through different phases of raising capital, and the investor profile (in terms of diversification) can change at each stage. Even if the underlying business does not change, your beta and cost of equity may…</a:t>
            </a:r>
          </a:p>
        </p:txBody>
      </p:sp>
    </p:spTree>
    <p:extLst>
      <p:ext uri="{BB962C8B-B14F-4D97-AF65-F5344CB8AC3E}">
        <p14:creationId xmlns:p14="http://schemas.microsoft.com/office/powerpoint/2010/main" val="169167615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Slide Image Placeholder 1"/>
          <p:cNvSpPr>
            <a:spLocks noGrp="1" noRot="1" noChangeAspect="1"/>
          </p:cNvSpPr>
          <p:nvPr>
            <p:ph type="sldImg"/>
          </p:nvPr>
        </p:nvSpPr>
        <p:spPr>
          <a:xfrm>
            <a:off x="1150938" y="692150"/>
            <a:ext cx="4556125" cy="3416300"/>
          </a:xfrm>
          <a:ln/>
        </p:spPr>
      </p:sp>
      <p:sp>
        <p:nvSpPr>
          <p:cNvPr id="3502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 think that the fair value today for this company is $1.5 million.</a:t>
            </a:r>
          </a:p>
          <a:p>
            <a:r>
              <a:rPr lang="en-US" altLang="en-US" dirty="0">
                <a:latin typeface="Times" charset="0"/>
                <a:ea typeface="ＭＳ Ｐゴシック" charset="-128"/>
              </a:rPr>
              <a:t>Note, though, how much the value gets skewed if you do not adjust the cost of equity for the changes in the investor profile.</a:t>
            </a:r>
          </a:p>
        </p:txBody>
      </p:sp>
    </p:spTree>
    <p:extLst>
      <p:ext uri="{BB962C8B-B14F-4D97-AF65-F5344CB8AC3E}">
        <p14:creationId xmlns:p14="http://schemas.microsoft.com/office/powerpoint/2010/main" val="146508403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Private</a:t>
            </a:r>
            <a:r>
              <a:rPr lang="en-US" baseline="0" dirty="0"/>
              <a:t> business valuations can vary depending on the end game for the business. If you see the end game as it becoming a public company, you will attach a higher value to the private business than if that exit strategy does not exist. Put simply, healthy public markets beget healthy private ones.</a:t>
            </a:r>
            <a:endParaRPr lang="en-US" dirty="0"/>
          </a:p>
        </p:txBody>
      </p:sp>
    </p:spTree>
    <p:extLst>
      <p:ext uri="{BB962C8B-B14F-4D97-AF65-F5344CB8AC3E}">
        <p14:creationId xmlns:p14="http://schemas.microsoft.com/office/powerpoint/2010/main" val="102568853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xfrm>
            <a:off x="1150938" y="692150"/>
            <a:ext cx="4556125" cy="3416300"/>
          </a:xfrm>
          <a:ln/>
        </p:spPr>
      </p:sp>
      <p:sp>
        <p:nvSpPr>
          <p:cNvPr id="353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Private company valuations are a lot more complicated than public company valuations…</a:t>
            </a:r>
          </a:p>
        </p:txBody>
      </p:sp>
    </p:spTree>
    <p:extLst>
      <p:ext uri="{BB962C8B-B14F-4D97-AF65-F5344CB8AC3E}">
        <p14:creationId xmlns:p14="http://schemas.microsoft.com/office/powerpoint/2010/main" val="6198125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C68E4884-D436-0D47-8D20-6A3894B3F731}" type="slidenum">
              <a:rPr lang="en-US" altLang="en-US" smtClean="0"/>
              <a:pPr/>
              <a:t>‹#›</a:t>
            </a:fld>
            <a:endParaRPr lang="en-US" altLang="en-US"/>
          </a:p>
        </p:txBody>
      </p:sp>
    </p:spTree>
    <p:extLst>
      <p:ext uri="{BB962C8B-B14F-4D97-AF65-F5344CB8AC3E}">
        <p14:creationId xmlns:p14="http://schemas.microsoft.com/office/powerpoint/2010/main" val="139507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17773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7253921F-AA65-7C4A-AB69-E5B62084BC9F}" type="slidenum">
              <a:rPr lang="en-US" altLang="en-US" smtClean="0"/>
              <a:pPr/>
              <a:t>‹#›</a:t>
            </a:fld>
            <a:endParaRPr lang="en-US" altLang="en-US"/>
          </a:p>
        </p:txBody>
      </p:sp>
    </p:spTree>
    <p:extLst>
      <p:ext uri="{BB962C8B-B14F-4D97-AF65-F5344CB8AC3E}">
        <p14:creationId xmlns:p14="http://schemas.microsoft.com/office/powerpoint/2010/main" val="189426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F491AE24-FFA0-A140-B6CA-9F3F6A4C71F7}" type="slidenum">
              <a:rPr lang="en-US" altLang="en-US" smtClean="0"/>
              <a:pPr/>
              <a:t>‹#›</a:t>
            </a:fld>
            <a:endParaRPr lang="en-US" altLang="en-US"/>
          </a:p>
        </p:txBody>
      </p:sp>
    </p:spTree>
    <p:extLst>
      <p:ext uri="{BB962C8B-B14F-4D97-AF65-F5344CB8AC3E}">
        <p14:creationId xmlns:p14="http://schemas.microsoft.com/office/powerpoint/2010/main" val="2202711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941B223E-5870-2349-8BF1-6BF4E0BCC0A3}"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01341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772F6E58-38A3-B745-9343-29E466F708EB}"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425506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9F02D6A7-4B56-B740-9971-29B2347BCD7D}" type="slidenum">
              <a:rPr lang="en-US" altLang="en-US" smtClean="0"/>
              <a:pPr/>
              <a:t>‹#›</a:t>
            </a:fld>
            <a:endParaRPr lang="en-US" altLang="en-US"/>
          </a:p>
        </p:txBody>
      </p:sp>
    </p:spTree>
    <p:extLst>
      <p:ext uri="{BB962C8B-B14F-4D97-AF65-F5344CB8AC3E}">
        <p14:creationId xmlns:p14="http://schemas.microsoft.com/office/powerpoint/2010/main" val="367855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941B223E-5870-2349-8BF1-6BF4E0BCC0A3}"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41220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fld id="{915AAACF-FA09-CD4C-BC38-615C5F2A99F3}" type="slidenum">
              <a:rPr lang="en-US" altLang="en-US" smtClean="0"/>
              <a:pPr/>
              <a:t>‹#›</a:t>
            </a:fld>
            <a:endParaRPr lang="en-US" altLang="en-US"/>
          </a:p>
        </p:txBody>
      </p:sp>
    </p:spTree>
    <p:extLst>
      <p:ext uri="{BB962C8B-B14F-4D97-AF65-F5344CB8AC3E}">
        <p14:creationId xmlns:p14="http://schemas.microsoft.com/office/powerpoint/2010/main" val="429026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A7BC8051-F19C-D94C-9E75-E6B34BF1DF14}"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5378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B37B9127-7A67-4340-BDFF-86D20CFA7C2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217043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7195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29711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941B223E-5870-2349-8BF1-6BF4E0BCC0A3}"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780916363"/>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 id="2147484196" r:id="rId12"/>
    <p:sldLayoutId id="2147484197" r:id="rId13"/>
  </p:sldLayoutIdLst>
  <p:hf hd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oleObject" Target="../embeddings/oleObject3.bin"/><Relationship Id="rId10" Type="http://schemas.openxmlformats.org/officeDocument/2006/relationships/image" Target="../media/image20.emf"/><Relationship Id="rId4" Type="http://schemas.openxmlformats.org/officeDocument/2006/relationships/image" Target="../media/image17.emf"/><Relationship Id="rId9"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oleObject" Target="../embeddings/oleObject7.bin"/><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oleObject" Target="../embeddings/oleObject9.bin"/><Relationship Id="rId4" Type="http://schemas.openxmlformats.org/officeDocument/2006/relationships/image" Target="../media/image34.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oleObject" Target="../embeddings/oleObject11.bin"/><Relationship Id="rId10" Type="http://schemas.openxmlformats.org/officeDocument/2006/relationships/image" Target="../media/image42.emf"/><Relationship Id="rId4" Type="http://schemas.openxmlformats.org/officeDocument/2006/relationships/image" Target="../media/image39.emf"/><Relationship Id="rId9"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46.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5.emf"/><Relationship Id="rId5" Type="http://schemas.openxmlformats.org/officeDocument/2006/relationships/oleObject" Target="../embeddings/oleObject16.bin"/><Relationship Id="rId4" Type="http://schemas.openxmlformats.org/officeDocument/2006/relationships/image" Target="../media/image4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oleObject" Target="../embeddings/oleObject19.bin"/><Relationship Id="rId4" Type="http://schemas.openxmlformats.org/officeDocument/2006/relationships/image" Target="../media/image47.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9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88.e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package" Target="../embeddings/Microsoft_Word_Document2.docx"/><Relationship Id="rId4" Type="http://schemas.openxmlformats.org/officeDocument/2006/relationships/image" Target="../media/image89.emf"/></Relationships>
</file>

<file path=ppt/slides/_rels/slide118.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91.emf"/></Relationships>
</file>

<file path=ppt/slides/_rels/slide119.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12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93.emf"/></Relationships>
</file>

<file path=ppt/slides/_rels/slide12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94.emf"/></Relationships>
</file>

<file path=ppt/slides/_rels/slide12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95.e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97.emf"/><Relationship Id="rId5" Type="http://schemas.openxmlformats.org/officeDocument/2006/relationships/oleObject" Target="../embeddings/oleObject25.bin"/><Relationship Id="rId4" Type="http://schemas.openxmlformats.org/officeDocument/2006/relationships/image" Target="../media/image96.emf"/></Relationships>
</file>

<file path=ppt/slides/_rels/slide12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oleObject" Target="file:///All%20My%20Stuff/Home%20Page%202002/AppldResearch/LiqDiscount/liqdiscount.doc!OLE_LINK1" TargetMode="External"/><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a:t>Valuation</a:t>
            </a:r>
            <a:r>
              <a:rPr lang="en-US"/>
              <a:t>: Packet 2</a:t>
            </a:r>
            <a:br>
              <a:rPr lang="en-US"/>
            </a:br>
            <a:r>
              <a:rPr lang="en-US"/>
              <a:t>Relative </a:t>
            </a:r>
            <a:r>
              <a:rPr lang="en-US" dirty="0"/>
              <a:t>Valuation, Asset-based valuation and Private Company Valuation</a:t>
            </a:r>
          </a:p>
        </p:txBody>
      </p:sp>
      <p:sp>
        <p:nvSpPr>
          <p:cNvPr id="4098" name="Rectangle 3"/>
          <p:cNvSpPr>
            <a:spLocks noGrp="1" noChangeArrowheads="1"/>
          </p:cNvSpPr>
          <p:nvPr>
            <p:ph type="subTitle" idx="1"/>
          </p:nvPr>
        </p:nvSpPr>
        <p:spPr/>
        <p:txBody>
          <a:bodyPr/>
          <a:lstStyle/>
          <a:p>
            <a:r>
              <a:rPr lang="en-US" dirty="0"/>
              <a:t>Aswath Damodaran</a:t>
            </a:r>
          </a:p>
          <a:p>
            <a:r>
              <a:rPr lang="en-US" dirty="0"/>
              <a:t>Updated: </a:t>
            </a:r>
            <a:r>
              <a:rPr lang="en-US"/>
              <a:t>January 2025</a:t>
            </a:r>
            <a:endParaRPr lang="en-US" dirty="0"/>
          </a:p>
        </p:txBody>
      </p:sp>
      <p:sp>
        <p:nvSpPr>
          <p:cNvPr id="7" name="Footer Placeholder 6">
            <a:extLst>
              <a:ext uri="{FF2B5EF4-FFF2-40B4-BE49-F238E27FC236}">
                <a16:creationId xmlns:a16="http://schemas.microsoft.com/office/drawing/2014/main" id="{2B7C80FB-38F1-3DB2-6BDB-D4B7B5B1B626}"/>
              </a:ext>
            </a:extLst>
          </p:cNvPr>
          <p:cNvSpPr>
            <a:spLocks noGrp="1"/>
          </p:cNvSpPr>
          <p:nvPr>
            <p:ph type="ftr" sz="quarter" idx="11"/>
          </p:nvPr>
        </p:nvSpPr>
        <p:spPr/>
        <p:txBody>
          <a:bodyPr/>
          <a:lstStyle/>
          <a:p>
            <a:pPr>
              <a:defRPr/>
            </a:pPr>
            <a:r>
              <a:rPr lang="en-US"/>
              <a:t>Aswath Damodaran</a:t>
            </a:r>
            <a:endParaRPr lang="en-US" dirty="0"/>
          </a:p>
        </p:txBody>
      </p:sp>
      <p:sp>
        <p:nvSpPr>
          <p:cNvPr id="8" name="Slide Number Placeholder 7">
            <a:extLst>
              <a:ext uri="{FF2B5EF4-FFF2-40B4-BE49-F238E27FC236}">
                <a16:creationId xmlns:a16="http://schemas.microsoft.com/office/drawing/2014/main" id="{0DA64ECF-1D12-3235-E649-AD2BA9ED9268}"/>
              </a:ext>
            </a:extLst>
          </p:cNvPr>
          <p:cNvSpPr>
            <a:spLocks noGrp="1"/>
          </p:cNvSpPr>
          <p:nvPr>
            <p:ph type="sldNum" sz="quarter" idx="12"/>
          </p:nvPr>
        </p:nvSpPr>
        <p:spPr/>
        <p:txBody>
          <a:bodyPr/>
          <a:lstStyle/>
          <a:p>
            <a:fld id="{C68E4884-D436-0D47-8D20-6A3894B3F731}" type="slidenum">
              <a:rPr lang="en-US" altLang="en-US" smtClean="0"/>
              <a:pPr/>
              <a:t>1</a:t>
            </a:fld>
            <a:endParaRPr lang="en-US"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en-US"/>
              <a:t>The Essence of Relative Valuation (Pricing)</a:t>
            </a:r>
          </a:p>
        </p:txBody>
      </p:sp>
      <p:sp>
        <p:nvSpPr>
          <p:cNvPr id="6146" name="Rectangle 3"/>
          <p:cNvSpPr>
            <a:spLocks noGrp="1" noChangeArrowheads="1"/>
          </p:cNvSpPr>
          <p:nvPr>
            <p:ph idx="1"/>
          </p:nvPr>
        </p:nvSpPr>
        <p:spPr/>
        <p:txBody>
          <a:bodyPr/>
          <a:lstStyle/>
          <a:p>
            <a:r>
              <a:rPr lang="en-US" dirty="0"/>
              <a:t>In relative valuation, the price of an asset is compared to the prices assessed by the market for similar or comparable assets.</a:t>
            </a:r>
          </a:p>
          <a:p>
            <a:r>
              <a:rPr lang="en-US" dirty="0"/>
              <a:t>To do relative valuation then,</a:t>
            </a:r>
          </a:p>
          <a:p>
            <a:pPr lvl="1"/>
            <a:r>
              <a:rPr lang="en-US" dirty="0"/>
              <a:t>we need to </a:t>
            </a:r>
            <a:r>
              <a:rPr lang="en-US" b="1" dirty="0"/>
              <a:t>identify comparable assets </a:t>
            </a:r>
            <a:r>
              <a:rPr lang="en-US" dirty="0"/>
              <a:t>and obtain market pricing for these assets</a:t>
            </a:r>
          </a:p>
          <a:p>
            <a:pPr lvl="1"/>
            <a:r>
              <a:rPr lang="en-US" dirty="0"/>
              <a:t>convert these market prices </a:t>
            </a:r>
            <a:r>
              <a:rPr lang="en-US" b="1" dirty="0"/>
              <a:t>into standardized prices</a:t>
            </a:r>
            <a:r>
              <a:rPr lang="en-US" dirty="0"/>
              <a:t>, since the absolute prices cannot be compared This process of standardizing creates price multiples.</a:t>
            </a:r>
          </a:p>
          <a:p>
            <a:pPr lvl="1"/>
            <a:r>
              <a:rPr lang="en-US" dirty="0"/>
              <a:t>compare the </a:t>
            </a:r>
            <a:r>
              <a:rPr lang="en-US" b="1" dirty="0"/>
              <a:t>standardized price or multiple for the asset being analyzed to the standardized prices for comparable assets</a:t>
            </a:r>
            <a:r>
              <a:rPr lang="en-US" dirty="0"/>
              <a:t>, controlling for any differences between the firms that might affect the multiple, to judge whether the asset is under or over priced.</a:t>
            </a:r>
          </a:p>
        </p:txBody>
      </p:sp>
      <p:sp>
        <p:nvSpPr>
          <p:cNvPr id="6" name="Footer Placeholder 5">
            <a:extLst>
              <a:ext uri="{FF2B5EF4-FFF2-40B4-BE49-F238E27FC236}">
                <a16:creationId xmlns:a16="http://schemas.microsoft.com/office/drawing/2014/main" id="{C7FFEBE0-CADE-9E22-1264-A8F25BE0F47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en-US"/>
              <a:t>Relative valuation is pervasive…</a:t>
            </a:r>
          </a:p>
        </p:txBody>
      </p:sp>
      <p:sp>
        <p:nvSpPr>
          <p:cNvPr id="8194" name="Rectangle 3"/>
          <p:cNvSpPr>
            <a:spLocks noGrp="1" noChangeArrowheads="1"/>
          </p:cNvSpPr>
          <p:nvPr>
            <p:ph idx="1"/>
          </p:nvPr>
        </p:nvSpPr>
        <p:spPr/>
        <p:txBody>
          <a:bodyPr>
            <a:normAutofit lnSpcReduction="10000"/>
          </a:bodyPr>
          <a:lstStyle/>
          <a:p>
            <a:r>
              <a:rPr lang="en-US" dirty="0"/>
              <a:t>Most asset valuations are relative.</a:t>
            </a:r>
          </a:p>
          <a:p>
            <a:r>
              <a:rPr lang="en-US" dirty="0"/>
              <a:t>Most equity valuations on Wall Street are relative valuations. </a:t>
            </a:r>
          </a:p>
          <a:p>
            <a:pPr lvl="1"/>
            <a:r>
              <a:rPr lang="en-US" dirty="0"/>
              <a:t>Almost </a:t>
            </a:r>
            <a:r>
              <a:rPr lang="en-US" b="1" dirty="0"/>
              <a:t>85% of equity research reports </a:t>
            </a:r>
            <a:r>
              <a:rPr lang="en-US" dirty="0"/>
              <a:t>are based upon a multiple and comparable firms.</a:t>
            </a:r>
          </a:p>
          <a:p>
            <a:pPr lvl="1"/>
            <a:r>
              <a:rPr lang="en-US" dirty="0"/>
              <a:t>More than 50% of all </a:t>
            </a:r>
            <a:r>
              <a:rPr lang="en-US" b="1" dirty="0"/>
              <a:t>acquisition valuations </a:t>
            </a:r>
            <a:r>
              <a:rPr lang="en-US" dirty="0"/>
              <a:t>are </a:t>
            </a:r>
            <a:r>
              <a:rPr lang="en-US" b="1" dirty="0"/>
              <a:t>based upon multiples.</a:t>
            </a:r>
          </a:p>
          <a:p>
            <a:pPr lvl="1"/>
            <a:r>
              <a:rPr lang="en-US" b="1" dirty="0"/>
              <a:t>Rules of thumb </a:t>
            </a:r>
            <a:r>
              <a:rPr lang="en-US" dirty="0"/>
              <a:t>based on multiples are not only common but are often the basis for final valuation judgments.</a:t>
            </a:r>
          </a:p>
          <a:p>
            <a:r>
              <a:rPr lang="en-US" dirty="0"/>
              <a:t>While there are more discounted cashflow valuations in consulting and corporate finance, they are often relative valuations masquerading as discounted cash flow valuations.</a:t>
            </a:r>
          </a:p>
          <a:p>
            <a:pPr lvl="1"/>
            <a:r>
              <a:rPr lang="en-US" dirty="0"/>
              <a:t>The objective in many discounted cashflow valuations is to </a:t>
            </a:r>
            <a:r>
              <a:rPr lang="en-US" b="1" dirty="0"/>
              <a:t>back into a number that has been obtained by using a multiple</a:t>
            </a:r>
            <a:r>
              <a:rPr lang="en-US" dirty="0"/>
              <a:t>.</a:t>
            </a:r>
          </a:p>
          <a:p>
            <a:pPr lvl="1"/>
            <a:r>
              <a:rPr lang="en-US" dirty="0"/>
              <a:t>The </a:t>
            </a:r>
            <a:r>
              <a:rPr lang="en-US" b="1" dirty="0"/>
              <a:t>terminal value in a significant number of discounted cashflow valuations is estimated using a multiple</a:t>
            </a:r>
            <a:r>
              <a:rPr lang="en-US" dirty="0"/>
              <a:t>.</a:t>
            </a:r>
          </a:p>
        </p:txBody>
      </p:sp>
      <p:sp>
        <p:nvSpPr>
          <p:cNvPr id="6" name="Footer Placeholder 5">
            <a:extLst>
              <a:ext uri="{FF2B5EF4-FFF2-40B4-BE49-F238E27FC236}">
                <a16:creationId xmlns:a16="http://schemas.microsoft.com/office/drawing/2014/main" id="{0F100453-A698-3618-A003-F197EB0DBD1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tLang="en-US"/>
              <a:t>Why relative valuation?</a:t>
            </a:r>
          </a:p>
        </p:txBody>
      </p:sp>
      <p:sp>
        <p:nvSpPr>
          <p:cNvPr id="10242" name="Rectangle 3"/>
          <p:cNvSpPr>
            <a:spLocks noGrp="1" noChangeArrowheads="1"/>
          </p:cNvSpPr>
          <p:nvPr>
            <p:ph idx="1"/>
          </p:nvPr>
        </p:nvSpPr>
        <p:spPr/>
        <p:txBody>
          <a:bodyPr/>
          <a:lstStyle/>
          <a:p>
            <a:r>
              <a:rPr lang="ja-JP" altLang="en-US"/>
              <a:t>“</a:t>
            </a:r>
            <a:r>
              <a:rPr lang="en-US" altLang="ja-JP" dirty="0"/>
              <a:t>If you think I</a:t>
            </a:r>
            <a:r>
              <a:rPr lang="ja-JP" altLang="en-US"/>
              <a:t>’</a:t>
            </a:r>
            <a:r>
              <a:rPr lang="en-US" altLang="ja-JP" dirty="0"/>
              <a:t>m crazy, you should see the guy who lives across the hall</a:t>
            </a:r>
            <a:r>
              <a:rPr lang="ja-JP" altLang="en-US"/>
              <a:t>”</a:t>
            </a:r>
            <a:endParaRPr lang="en-US" altLang="ja-JP" dirty="0"/>
          </a:p>
          <a:p>
            <a:pPr marL="0" indent="0">
              <a:buNone/>
            </a:pPr>
            <a:r>
              <a:rPr lang="en-US" altLang="en-US" sz="1800" dirty="0"/>
              <a:t>Jerry Seinfeld talking about Kramer in a Seinfeld episode</a:t>
            </a:r>
          </a:p>
          <a:p>
            <a:pPr marL="0" indent="0">
              <a:buNone/>
            </a:pPr>
            <a:endParaRPr lang="en-US" altLang="en-US" dirty="0"/>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414" y="2139222"/>
            <a:ext cx="1144191"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2" name="Rectangle 5"/>
          <p:cNvSpPr>
            <a:spLocks noChangeArrowheads="1"/>
          </p:cNvSpPr>
          <p:nvPr/>
        </p:nvSpPr>
        <p:spPr bwMode="auto">
          <a:xfrm>
            <a:off x="638175" y="3733800"/>
            <a:ext cx="7782900" cy="79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sz="1800">
                <a:solidFill>
                  <a:srgbClr val="000000"/>
                </a:solidFill>
              </a:rPr>
              <a:t>“</a:t>
            </a:r>
            <a:r>
              <a:rPr lang="en-US" altLang="ja-JP" sz="1800" dirty="0">
                <a:solidFill>
                  <a:srgbClr val="000000"/>
                </a:solidFill>
              </a:rPr>
              <a:t> </a:t>
            </a:r>
            <a:r>
              <a:rPr lang="en-US" altLang="ja-JP" dirty="0">
                <a:solidFill>
                  <a:srgbClr val="000000"/>
                </a:solidFill>
              </a:rPr>
              <a:t>A little inaccuracy sometimes saves tons of explanation</a:t>
            </a:r>
            <a:r>
              <a:rPr lang="ja-JP" altLang="en-US" sz="1800">
                <a:solidFill>
                  <a:srgbClr val="000000"/>
                </a:solidFill>
              </a:rPr>
              <a:t>”</a:t>
            </a:r>
            <a:endParaRPr lang="en-US" altLang="ja-JP" sz="1800" dirty="0">
              <a:solidFill>
                <a:srgbClr val="000000"/>
              </a:solidFill>
            </a:endParaRPr>
          </a:p>
          <a:p>
            <a:pPr>
              <a:spcBef>
                <a:spcPct val="20000"/>
              </a:spcBef>
              <a:buClr>
                <a:schemeClr val="tx1"/>
              </a:buClr>
              <a:buSzPct val="75000"/>
              <a:buFont typeface="Monotype Sorts" charset="2"/>
              <a:buNone/>
            </a:pPr>
            <a:r>
              <a:rPr lang="en-US" altLang="en-US" sz="1800" dirty="0">
                <a:solidFill>
                  <a:srgbClr val="000000"/>
                </a:solidFill>
              </a:rPr>
              <a:t>							H.H. Munro</a:t>
            </a:r>
          </a:p>
        </p:txBody>
      </p:sp>
      <p:sp>
        <p:nvSpPr>
          <p:cNvPr id="22533" name="Rectangle 6"/>
          <p:cNvSpPr>
            <a:spLocks noChangeArrowheads="1"/>
          </p:cNvSpPr>
          <p:nvPr/>
        </p:nvSpPr>
        <p:spPr bwMode="auto">
          <a:xfrm>
            <a:off x="457200" y="4648200"/>
            <a:ext cx="8382000"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tx1"/>
              </a:buClr>
              <a:buSzPct val="75000"/>
              <a:buFont typeface="Monotype Sorts" charset="2"/>
              <a:buNone/>
            </a:pPr>
            <a:r>
              <a:rPr lang="ja-JP" altLang="en-US">
                <a:solidFill>
                  <a:srgbClr val="000000"/>
                </a:solidFill>
              </a:rPr>
              <a:t>“</a:t>
            </a:r>
            <a:r>
              <a:rPr lang="en-US" altLang="ja-JP" dirty="0">
                <a:solidFill>
                  <a:srgbClr val="000000"/>
                </a:solidFill>
              </a:rPr>
              <a:t> If you are going to screw up, make sure that you have lots of company</a:t>
            </a:r>
            <a:r>
              <a:rPr lang="ja-JP" altLang="en-US">
                <a:solidFill>
                  <a:srgbClr val="000000"/>
                </a:solidFill>
              </a:rPr>
              <a:t>”</a:t>
            </a:r>
            <a:endParaRPr lang="en-US" altLang="ja-JP" dirty="0">
              <a:solidFill>
                <a:srgbClr val="000000"/>
              </a:solidFill>
            </a:endParaRPr>
          </a:p>
          <a:p>
            <a:pPr>
              <a:spcBef>
                <a:spcPct val="20000"/>
              </a:spcBef>
              <a:buClr>
                <a:schemeClr val="tx1"/>
              </a:buClr>
              <a:buSzPct val="75000"/>
              <a:buFont typeface="Monotype Sorts" charset="2"/>
              <a:buNone/>
            </a:pPr>
            <a:r>
              <a:rPr lang="en-US" altLang="en-US" sz="1800" dirty="0">
                <a:solidFill>
                  <a:srgbClr val="000000"/>
                </a:solidFill>
              </a:rPr>
              <a:t>				Ex-portfolio manager</a:t>
            </a:r>
          </a:p>
        </p:txBody>
      </p:sp>
      <p:sp>
        <p:nvSpPr>
          <p:cNvPr id="6" name="Footer Placeholder 5">
            <a:extLst>
              <a:ext uri="{FF2B5EF4-FFF2-40B4-BE49-F238E27FC236}">
                <a16:creationId xmlns:a16="http://schemas.microsoft.com/office/drawing/2014/main" id="{984B59D8-7F89-5EB6-CC2C-79F1CE2EBBEC}"/>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tLang="en-US"/>
              <a:t>The Market Imperative….</a:t>
            </a:r>
          </a:p>
        </p:txBody>
      </p:sp>
      <p:sp>
        <p:nvSpPr>
          <p:cNvPr id="12290" name="Rectangle 3"/>
          <p:cNvSpPr>
            <a:spLocks noGrp="1" noChangeArrowheads="1"/>
          </p:cNvSpPr>
          <p:nvPr>
            <p:ph idx="1"/>
          </p:nvPr>
        </p:nvSpPr>
        <p:spPr/>
        <p:txBody>
          <a:bodyPr>
            <a:normAutofit/>
          </a:bodyPr>
          <a:lstStyle/>
          <a:p>
            <a:r>
              <a:rPr lang="en-US" altLang="en-US" dirty="0"/>
              <a:t>Relative valuation is </a:t>
            </a:r>
            <a:r>
              <a:rPr lang="en-US" altLang="en-US" b="1" dirty="0"/>
              <a:t>much more likely to reflect market perceptions and moods</a:t>
            </a:r>
            <a:r>
              <a:rPr lang="en-US" altLang="en-US" dirty="0"/>
              <a:t> than discounted cash flow valuation. This can be an advantage when it is important that the price reflect these perceptions as is the case when</a:t>
            </a:r>
          </a:p>
          <a:p>
            <a:pPr lvl="1"/>
            <a:r>
              <a:rPr lang="en-US" altLang="en-US" dirty="0"/>
              <a:t>the objective is to sell a security at that price today (as in the case of an IPO)</a:t>
            </a:r>
          </a:p>
          <a:p>
            <a:pPr lvl="1"/>
            <a:r>
              <a:rPr lang="en-US" altLang="en-US" dirty="0"/>
              <a:t>investing on </a:t>
            </a:r>
            <a:r>
              <a:rPr lang="ja-JP" altLang="en-US"/>
              <a:t>“</a:t>
            </a:r>
            <a:r>
              <a:rPr lang="en-US" altLang="ja-JP" dirty="0"/>
              <a:t>momentum</a:t>
            </a:r>
            <a:r>
              <a:rPr lang="ja-JP" altLang="en-US"/>
              <a:t>”</a:t>
            </a:r>
            <a:r>
              <a:rPr lang="en-US" altLang="ja-JP" dirty="0"/>
              <a:t> based strategies</a:t>
            </a:r>
          </a:p>
          <a:p>
            <a:r>
              <a:rPr lang="en-US" altLang="en-US" dirty="0"/>
              <a:t>With relative valuation, there will </a:t>
            </a:r>
            <a:r>
              <a:rPr lang="en-US" altLang="en-US" b="1" dirty="0"/>
              <a:t>always be a significant proportion of securities that are under valued and over valued</a:t>
            </a:r>
            <a:r>
              <a:rPr lang="en-US" altLang="en-US" dirty="0"/>
              <a:t>. </a:t>
            </a:r>
          </a:p>
          <a:p>
            <a:r>
              <a:rPr lang="en-US" altLang="en-US" dirty="0"/>
              <a:t>Since portfolio managers are </a:t>
            </a:r>
            <a:r>
              <a:rPr lang="en-US" altLang="en-US" b="1" dirty="0"/>
              <a:t>judged based upon how they perform on a relative basis</a:t>
            </a:r>
            <a:r>
              <a:rPr lang="en-US" altLang="en-US" dirty="0"/>
              <a:t> (to the market and other money managers), relative valuation is more tailored to their needs</a:t>
            </a:r>
          </a:p>
        </p:txBody>
      </p:sp>
      <p:sp>
        <p:nvSpPr>
          <p:cNvPr id="6" name="Footer Placeholder 5">
            <a:extLst>
              <a:ext uri="{FF2B5EF4-FFF2-40B4-BE49-F238E27FC236}">
                <a16:creationId xmlns:a16="http://schemas.microsoft.com/office/drawing/2014/main" id="{99810BBF-736A-2468-E62B-7A18303FABF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en-US"/>
              <a:t>Multiples are just standardized estimates of price…</a:t>
            </a:r>
          </a:p>
        </p:txBody>
      </p:sp>
      <p:pic>
        <p:nvPicPr>
          <p:cNvPr id="26626"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287573"/>
            <a:ext cx="7772400" cy="3349653"/>
          </a:xfrm>
          <a:solidFill>
            <a:schemeClr val="bg2"/>
          </a:solidFill>
        </p:spPr>
      </p:pic>
      <p:sp>
        <p:nvSpPr>
          <p:cNvPr id="6" name="Footer Placeholder 5">
            <a:extLst>
              <a:ext uri="{FF2B5EF4-FFF2-40B4-BE49-F238E27FC236}">
                <a16:creationId xmlns:a16="http://schemas.microsoft.com/office/drawing/2014/main" id="{8FD1A66E-6489-AF92-DA16-FE52F112860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t>The Four Steps to Deconstructing Multiples</a:t>
            </a:r>
          </a:p>
        </p:txBody>
      </p:sp>
      <p:sp>
        <p:nvSpPr>
          <p:cNvPr id="16386" name="Rectangle 3"/>
          <p:cNvSpPr>
            <a:spLocks noGrp="1" noChangeArrowheads="1"/>
          </p:cNvSpPr>
          <p:nvPr>
            <p:ph idx="1"/>
          </p:nvPr>
        </p:nvSpPr>
        <p:spPr/>
        <p:txBody>
          <a:bodyPr>
            <a:normAutofit fontScale="92500" lnSpcReduction="10000"/>
          </a:bodyPr>
          <a:lstStyle/>
          <a:p>
            <a:r>
              <a:rPr lang="en-US" dirty="0"/>
              <a:t>Define the multiple</a:t>
            </a:r>
          </a:p>
          <a:p>
            <a:pPr lvl="1"/>
            <a:r>
              <a:rPr lang="en-US" dirty="0"/>
              <a:t>In use, the same multiple can be defined in different ways by different users. When comparing and using multiples, estimated by someone else, it is critical that we </a:t>
            </a:r>
            <a:r>
              <a:rPr lang="en-US" b="1" dirty="0"/>
              <a:t>understand how the multiples have been estimated</a:t>
            </a:r>
          </a:p>
          <a:p>
            <a:r>
              <a:rPr lang="en-US" dirty="0"/>
              <a:t>Describe the multiple</a:t>
            </a:r>
          </a:p>
          <a:p>
            <a:pPr lvl="1"/>
            <a:r>
              <a:rPr lang="en-US" dirty="0"/>
              <a:t>If you do not know what the </a:t>
            </a:r>
            <a:r>
              <a:rPr lang="en-US" b="1" dirty="0" err="1"/>
              <a:t>crosssectional</a:t>
            </a:r>
            <a:r>
              <a:rPr lang="en-US" b="1" dirty="0"/>
              <a:t> distribution of a multiple </a:t>
            </a:r>
            <a:r>
              <a:rPr lang="en-US" dirty="0"/>
              <a:t>is, it is difficult to look at a number and pass judgment on whether it is too high or low.</a:t>
            </a:r>
          </a:p>
          <a:p>
            <a:r>
              <a:rPr lang="en-US" dirty="0"/>
              <a:t>Analyze the multiple</a:t>
            </a:r>
          </a:p>
          <a:p>
            <a:pPr lvl="1"/>
            <a:r>
              <a:rPr lang="en-US" dirty="0"/>
              <a:t>It is critical that we </a:t>
            </a:r>
            <a:r>
              <a:rPr lang="en-US" b="1" dirty="0"/>
              <a:t>understand the fundamentals </a:t>
            </a:r>
            <a:r>
              <a:rPr lang="en-US" dirty="0"/>
              <a:t>that drive each multiple, and the nature of the relationship between the multiple and each variable.</a:t>
            </a:r>
          </a:p>
          <a:p>
            <a:r>
              <a:rPr lang="en-US" dirty="0"/>
              <a:t>Apply the multiple</a:t>
            </a:r>
          </a:p>
          <a:p>
            <a:pPr lvl="1"/>
            <a:r>
              <a:rPr lang="en-US" dirty="0"/>
              <a:t>Defining the </a:t>
            </a:r>
            <a:r>
              <a:rPr lang="en-US" b="1" dirty="0"/>
              <a:t>comparable universe and controlling for differences </a:t>
            </a:r>
            <a:r>
              <a:rPr lang="en-US" dirty="0"/>
              <a:t>is far more difficult in practice than it is in theory.</a:t>
            </a:r>
          </a:p>
        </p:txBody>
      </p:sp>
      <p:sp>
        <p:nvSpPr>
          <p:cNvPr id="6" name="Footer Placeholder 5">
            <a:extLst>
              <a:ext uri="{FF2B5EF4-FFF2-40B4-BE49-F238E27FC236}">
                <a16:creationId xmlns:a16="http://schemas.microsoft.com/office/drawing/2014/main" id="{D9C5F68F-ECD0-9CEC-662D-80593364647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altLang="en-US"/>
              <a:t>Definitional Tests</a:t>
            </a:r>
          </a:p>
        </p:txBody>
      </p:sp>
      <p:sp>
        <p:nvSpPr>
          <p:cNvPr id="18434" name="Rectangle 3"/>
          <p:cNvSpPr>
            <a:spLocks noGrp="1" noChangeArrowheads="1"/>
          </p:cNvSpPr>
          <p:nvPr>
            <p:ph idx="1"/>
          </p:nvPr>
        </p:nvSpPr>
        <p:spPr/>
        <p:txBody>
          <a:bodyPr/>
          <a:lstStyle/>
          <a:p>
            <a:r>
              <a:rPr lang="en-US" altLang="en-US" dirty="0"/>
              <a:t>Is the multiple </a:t>
            </a:r>
            <a:r>
              <a:rPr lang="en-US" altLang="en-US" b="1" dirty="0"/>
              <a:t>consistently defined</a:t>
            </a:r>
            <a:r>
              <a:rPr lang="en-US" altLang="en-US" dirty="0"/>
              <a:t>?</a:t>
            </a:r>
          </a:p>
          <a:p>
            <a:pPr lvl="1"/>
            <a:r>
              <a:rPr lang="en-US" altLang="en-US" b="1" dirty="0"/>
              <a:t>Proposition 1: Both the value (the numerator) and the standardizing variable ( the denominator) should be to the same claimholders in the firm. </a:t>
            </a:r>
          </a:p>
          <a:p>
            <a:pPr lvl="1"/>
            <a:r>
              <a:rPr lang="en-US" altLang="en-US" dirty="0"/>
              <a:t>In other words, the value of equity should be divided by equity earnings or equity book value, and firm value should be divided by firm earnings or book value.</a:t>
            </a:r>
          </a:p>
          <a:p>
            <a:r>
              <a:rPr lang="en-US" altLang="en-US" dirty="0"/>
              <a:t>Is the multiple </a:t>
            </a:r>
            <a:r>
              <a:rPr lang="en-US" altLang="en-US" b="1" dirty="0"/>
              <a:t>uniformly estimated</a:t>
            </a:r>
            <a:r>
              <a:rPr lang="en-US" altLang="en-US" dirty="0"/>
              <a:t>?</a:t>
            </a:r>
          </a:p>
          <a:p>
            <a:pPr lvl="1"/>
            <a:r>
              <a:rPr lang="en-US" altLang="en-US" dirty="0"/>
              <a:t>The variables used in defining the multiple should be estimated uniformly across assets in the </a:t>
            </a:r>
            <a:r>
              <a:rPr lang="ja-JP" altLang="en-US"/>
              <a:t>“</a:t>
            </a:r>
            <a:r>
              <a:rPr lang="en-US" altLang="ja-JP" dirty="0"/>
              <a:t>comparable firm</a:t>
            </a:r>
            <a:r>
              <a:rPr lang="ja-JP" altLang="en-US"/>
              <a:t>”</a:t>
            </a:r>
            <a:r>
              <a:rPr lang="en-US" altLang="ja-JP" dirty="0"/>
              <a:t> list.</a:t>
            </a:r>
          </a:p>
          <a:p>
            <a:pPr lvl="1"/>
            <a:r>
              <a:rPr lang="en-US" altLang="en-US" dirty="0"/>
              <a:t>If earnings-based multiples are used, the accounting rules to measure earnings should be applied consistently across assets. The same rule applies with book-value based multiples.</a:t>
            </a:r>
          </a:p>
        </p:txBody>
      </p:sp>
      <p:sp>
        <p:nvSpPr>
          <p:cNvPr id="6" name="Footer Placeholder 5">
            <a:extLst>
              <a:ext uri="{FF2B5EF4-FFF2-40B4-BE49-F238E27FC236}">
                <a16:creationId xmlns:a16="http://schemas.microsoft.com/office/drawing/2014/main" id="{8C7A210A-EC95-CE42-F7DA-A937F779CEA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altLang="en-US"/>
              <a:t>Example 1: Price Earnings Ratio: Definition</a:t>
            </a:r>
          </a:p>
        </p:txBody>
      </p:sp>
      <p:sp>
        <p:nvSpPr>
          <p:cNvPr id="20482" name="Rectangle 3"/>
          <p:cNvSpPr>
            <a:spLocks noGrp="1" noChangeArrowheads="1"/>
          </p:cNvSpPr>
          <p:nvPr>
            <p:ph idx="1"/>
          </p:nvPr>
        </p:nvSpPr>
        <p:spPr/>
        <p:txBody>
          <a:bodyPr/>
          <a:lstStyle/>
          <a:p>
            <a:r>
              <a:rPr lang="en-US" dirty="0"/>
              <a:t>PE = Market Price per Share / Earnings per Share</a:t>
            </a:r>
          </a:p>
          <a:p>
            <a:r>
              <a:rPr lang="en-US" dirty="0"/>
              <a:t>There are many variants on the basic PE ratio in use. They are based upon how the price and the earnings are defined.</a:t>
            </a:r>
          </a:p>
          <a:p>
            <a:pPr marL="274320" lvl="1" indent="0">
              <a:buNone/>
            </a:pPr>
            <a:r>
              <a:rPr lang="en-US" dirty="0"/>
              <a:t>Price:	is usually the current price</a:t>
            </a:r>
          </a:p>
          <a:p>
            <a:pPr marL="274320" lvl="1" indent="0">
              <a:buNone/>
            </a:pPr>
            <a:r>
              <a:rPr lang="en-US" dirty="0"/>
              <a:t>	is sometimes the average price for the year</a:t>
            </a:r>
          </a:p>
          <a:p>
            <a:pPr marL="274320" lvl="1" indent="0">
              <a:buNone/>
            </a:pPr>
            <a:r>
              <a:rPr lang="en-US" dirty="0"/>
              <a:t>EPS:	EPS in most recent financial year</a:t>
            </a:r>
          </a:p>
          <a:p>
            <a:pPr marL="274320" lvl="1" indent="0">
              <a:buNone/>
            </a:pPr>
            <a:r>
              <a:rPr lang="en-US" dirty="0"/>
              <a:t>	EPS in trailing 12 months</a:t>
            </a:r>
          </a:p>
          <a:p>
            <a:pPr marL="274320" lvl="1" indent="0">
              <a:buNone/>
            </a:pPr>
            <a:r>
              <a:rPr lang="en-US" dirty="0"/>
              <a:t>	Forecasted earnings per share next year</a:t>
            </a:r>
          </a:p>
          <a:p>
            <a:pPr marL="274320" lvl="1" indent="0">
              <a:buNone/>
            </a:pPr>
            <a:r>
              <a:rPr lang="en-US" dirty="0"/>
              <a:t>	Forecasted earnings per share in future year</a:t>
            </a:r>
          </a:p>
        </p:txBody>
      </p:sp>
      <p:sp>
        <p:nvSpPr>
          <p:cNvPr id="6" name="Footer Placeholder 5">
            <a:extLst>
              <a:ext uri="{FF2B5EF4-FFF2-40B4-BE49-F238E27FC236}">
                <a16:creationId xmlns:a16="http://schemas.microsoft.com/office/drawing/2014/main" id="{85197FDE-1BF7-045E-400F-5A50991CD6A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ltLang="en-US"/>
              <a:t>Example 2: Staying on PE ratios</a:t>
            </a:r>
          </a:p>
        </p:txBody>
      </p:sp>
      <p:sp>
        <p:nvSpPr>
          <p:cNvPr id="34818" name="Content Placeholder 2"/>
          <p:cNvSpPr>
            <a:spLocks noGrp="1"/>
          </p:cNvSpPr>
          <p:nvPr>
            <p:ph idx="1"/>
          </p:nvPr>
        </p:nvSpPr>
        <p:spPr/>
        <p:txBody>
          <a:bodyPr/>
          <a:lstStyle/>
          <a:p>
            <a:r>
              <a:rPr lang="en-US" altLang="en-US" dirty="0"/>
              <a:t>Assuming that you are comparing the PE ratios across technology companies, many of which have options outstanding. What measure of PE ratio would yield the most consistent comparisons?</a:t>
            </a:r>
          </a:p>
          <a:p>
            <a:pPr marL="617220" lvl="1" indent="-342900">
              <a:buFont typeface="+mj-lt"/>
              <a:buAutoNum type="alphaLcPeriod"/>
            </a:pPr>
            <a:r>
              <a:rPr lang="en-US" altLang="en-US" dirty="0"/>
              <a:t>Price/ Primary EPS (actual shares, no options)</a:t>
            </a:r>
          </a:p>
          <a:p>
            <a:pPr marL="617220" lvl="1" indent="-342900">
              <a:buFont typeface="+mj-lt"/>
              <a:buAutoNum type="alphaLcPeriod"/>
            </a:pPr>
            <a:r>
              <a:rPr lang="en-US" altLang="en-US" dirty="0"/>
              <a:t>Price/ Fully Diluted EPS (actual shares + all options)</a:t>
            </a:r>
          </a:p>
          <a:p>
            <a:pPr marL="617220" lvl="1" indent="-342900">
              <a:buFont typeface="+mj-lt"/>
              <a:buAutoNum type="alphaLcPeriod"/>
            </a:pPr>
            <a:r>
              <a:rPr lang="en-US" altLang="en-US" dirty="0"/>
              <a:t>Price/ Partially Diluted EPS (counting only in-the-money options)</a:t>
            </a:r>
          </a:p>
          <a:p>
            <a:pPr marL="617220" lvl="1" indent="-342900">
              <a:buFont typeface="+mj-lt"/>
              <a:buAutoNum type="alphaLcPeriod"/>
            </a:pPr>
            <a:r>
              <a:rPr lang="en-US" altLang="en-US" dirty="0"/>
              <a:t>Other</a:t>
            </a:r>
          </a:p>
        </p:txBody>
      </p:sp>
      <p:sp>
        <p:nvSpPr>
          <p:cNvPr id="6" name="Footer Placeholder 5">
            <a:extLst>
              <a:ext uri="{FF2B5EF4-FFF2-40B4-BE49-F238E27FC236}">
                <a16:creationId xmlns:a16="http://schemas.microsoft.com/office/drawing/2014/main" id="{06F51364-826B-E023-7420-185CDF5B6E4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t>Example 3: Enterprise Value /EBITDA Multiple</a:t>
            </a:r>
          </a:p>
        </p:txBody>
      </p:sp>
      <p:sp>
        <p:nvSpPr>
          <p:cNvPr id="23554" name="Rectangle 3"/>
          <p:cNvSpPr>
            <a:spLocks noGrp="1" noChangeArrowheads="1"/>
          </p:cNvSpPr>
          <p:nvPr>
            <p:ph idx="1"/>
          </p:nvPr>
        </p:nvSpPr>
        <p:spPr/>
        <p:txBody>
          <a:bodyPr/>
          <a:lstStyle/>
          <a:p>
            <a:r>
              <a:rPr lang="en-US" dirty="0"/>
              <a:t>The enterprise value to EBITDA multiple is obtained by netting cash out against debt to arrive at enterprise value and dividing by EBITDA.</a:t>
            </a:r>
          </a:p>
          <a:p>
            <a:endParaRPr lang="en-US" dirty="0"/>
          </a:p>
          <a:p>
            <a:endParaRPr lang="en-US" dirty="0"/>
          </a:p>
          <a:p>
            <a:endParaRPr lang="en-US" dirty="0"/>
          </a:p>
          <a:p>
            <a:pPr marL="457200" indent="-457200">
              <a:buFont typeface="+mj-lt"/>
              <a:buAutoNum type="alphaLcPeriod"/>
            </a:pPr>
            <a:r>
              <a:rPr lang="en-US" dirty="0"/>
              <a:t>Why do we net out cash from firm value?</a:t>
            </a:r>
          </a:p>
          <a:p>
            <a:pPr marL="457200" indent="-457200">
              <a:buFont typeface="+mj-lt"/>
              <a:buAutoNum type="alphaLcPeriod"/>
            </a:pPr>
            <a:r>
              <a:rPr lang="en-US" dirty="0"/>
              <a:t>What happens if a firm has cross holdings which are categorized as:</a:t>
            </a:r>
          </a:p>
          <a:p>
            <a:pPr lvl="1"/>
            <a:r>
              <a:rPr lang="en-US" dirty="0"/>
              <a:t>Minority interests?</a:t>
            </a:r>
          </a:p>
          <a:p>
            <a:pPr lvl="1"/>
            <a:r>
              <a:rPr lang="en-US" dirty="0"/>
              <a:t>Majority active interests?</a:t>
            </a:r>
          </a:p>
          <a:p>
            <a:endParaRPr lang="en-US" dirty="0"/>
          </a:p>
        </p:txBody>
      </p:sp>
      <p:graphicFrame>
        <p:nvGraphicFramePr>
          <p:cNvPr id="36867" name="Object 2"/>
          <p:cNvGraphicFramePr>
            <a:graphicFrameLocks/>
          </p:cNvGraphicFramePr>
          <p:nvPr/>
        </p:nvGraphicFramePr>
        <p:xfrm>
          <a:off x="304800" y="2895600"/>
          <a:ext cx="8523288" cy="720725"/>
        </p:xfrm>
        <a:graphic>
          <a:graphicData uri="http://schemas.openxmlformats.org/presentationml/2006/ole">
            <mc:AlternateContent xmlns:mc="http://schemas.openxmlformats.org/markup-compatibility/2006">
              <mc:Choice xmlns:v="urn:schemas-microsoft-com:vml" Requires="v">
                <p:oleObj name="Equation" r:id="rId3" imgW="6210300" imgH="546100" progId="Equation.3">
                  <p:embed/>
                </p:oleObj>
              </mc:Choice>
              <mc:Fallback>
                <p:oleObj name="Equation" r:id="rId3" imgW="6210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895600"/>
                        <a:ext cx="8523288" cy="720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85CA3A98-61ED-3FAC-AE0F-C9EAD2DFA21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tLang="en-US"/>
              <a:t>Example 4: A Housing Price Multiple</a:t>
            </a:r>
          </a:p>
        </p:txBody>
      </p:sp>
      <p:sp>
        <p:nvSpPr>
          <p:cNvPr id="3" name="Content Placeholder 2"/>
          <p:cNvSpPr>
            <a:spLocks noGrp="1"/>
          </p:cNvSpPr>
          <p:nvPr>
            <p:ph idx="1"/>
          </p:nvPr>
        </p:nvSpPr>
        <p:spPr/>
        <p:txBody>
          <a:bodyPr>
            <a:normAutofit/>
          </a:bodyPr>
          <a:lstStyle/>
          <a:p>
            <a:r>
              <a:rPr lang="en-US" altLang="en-US" dirty="0"/>
              <a:t>The bubbles and busts in housing prices has led investors to search for a multiple that they can use to determine when housing prices are getting out of line. </a:t>
            </a:r>
          </a:p>
          <a:p>
            <a:r>
              <a:rPr lang="en-US" altLang="en-US" dirty="0"/>
              <a:t>One measure that has acquired adherents is the ratio of housing price to annual net rental income (for renting out the same house). </a:t>
            </a:r>
          </a:p>
          <a:p>
            <a:r>
              <a:rPr lang="en-US" altLang="en-US" dirty="0"/>
              <a:t>Assume that you decide to compute this ratio and compare it to the multiple at which stocks are trading. Which valuation ratio would be the one that corresponds to the house price/rent ratio?</a:t>
            </a:r>
          </a:p>
          <a:p>
            <a:pPr marL="731520" lvl="1" indent="-457200">
              <a:buFont typeface="+mj-lt"/>
              <a:buAutoNum type="alphaLcPeriod"/>
            </a:pPr>
            <a:r>
              <a:rPr lang="en-US" altLang="en-US" dirty="0"/>
              <a:t>Price Earnings Ratio</a:t>
            </a:r>
          </a:p>
          <a:p>
            <a:pPr marL="731520" lvl="1" indent="-457200">
              <a:buFont typeface="+mj-lt"/>
              <a:buAutoNum type="alphaLcPeriod"/>
            </a:pPr>
            <a:r>
              <a:rPr lang="en-US" altLang="en-US" dirty="0"/>
              <a:t>EV to Sales</a:t>
            </a:r>
          </a:p>
          <a:p>
            <a:pPr marL="731520" lvl="1" indent="-457200">
              <a:buFont typeface="+mj-lt"/>
              <a:buAutoNum type="alphaLcPeriod"/>
            </a:pPr>
            <a:r>
              <a:rPr lang="en-US" altLang="en-US" dirty="0"/>
              <a:t>EV to EBITDA</a:t>
            </a:r>
          </a:p>
          <a:p>
            <a:pPr marL="731520" lvl="1" indent="-457200">
              <a:buFont typeface="+mj-lt"/>
              <a:buAutoNum type="alphaLcPeriod"/>
            </a:pPr>
            <a:r>
              <a:rPr lang="en-US" altLang="en-US" dirty="0"/>
              <a:t>EV to EBIT</a:t>
            </a:r>
          </a:p>
        </p:txBody>
      </p:sp>
      <p:sp>
        <p:nvSpPr>
          <p:cNvPr id="7" name="Footer Placeholder 6">
            <a:extLst>
              <a:ext uri="{FF2B5EF4-FFF2-40B4-BE49-F238E27FC236}">
                <a16:creationId xmlns:a16="http://schemas.microsoft.com/office/drawing/2014/main" id="{837D5E54-B8FE-7DF2-B71B-4032DE30766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altLang="en-US"/>
              <a:t>Descriptive Tests</a:t>
            </a:r>
          </a:p>
        </p:txBody>
      </p:sp>
      <p:sp>
        <p:nvSpPr>
          <p:cNvPr id="25602" name="Rectangle 3"/>
          <p:cNvSpPr>
            <a:spLocks noGrp="1" noChangeArrowheads="1"/>
          </p:cNvSpPr>
          <p:nvPr>
            <p:ph idx="1"/>
          </p:nvPr>
        </p:nvSpPr>
        <p:spPr/>
        <p:txBody>
          <a:bodyPr>
            <a:normAutofit lnSpcReduction="10000"/>
          </a:bodyPr>
          <a:lstStyle/>
          <a:p>
            <a:r>
              <a:rPr lang="en-US" dirty="0"/>
              <a:t>What is the </a:t>
            </a:r>
            <a:r>
              <a:rPr lang="en-US" b="1" dirty="0"/>
              <a:t>average and standard deviation </a:t>
            </a:r>
            <a:r>
              <a:rPr lang="en-US" dirty="0"/>
              <a:t>for this multiple, across the universe (market)?</a:t>
            </a:r>
          </a:p>
          <a:p>
            <a:r>
              <a:rPr lang="en-US" dirty="0"/>
              <a:t>What is the </a:t>
            </a:r>
            <a:r>
              <a:rPr lang="en-US" b="1" dirty="0"/>
              <a:t>median (and quartiles or deciles)</a:t>
            </a:r>
            <a:r>
              <a:rPr lang="en-US" dirty="0"/>
              <a:t> for this multiple? </a:t>
            </a:r>
          </a:p>
          <a:p>
            <a:pPr lvl="1"/>
            <a:r>
              <a:rPr lang="en-US" dirty="0"/>
              <a:t>The median for this multiple is often a more reliable comparison point.</a:t>
            </a:r>
          </a:p>
          <a:p>
            <a:r>
              <a:rPr lang="en-US" dirty="0"/>
              <a:t>How </a:t>
            </a:r>
            <a:r>
              <a:rPr lang="en-US" b="1" dirty="0"/>
              <a:t>large are the outliers </a:t>
            </a:r>
            <a:r>
              <a:rPr lang="en-US" dirty="0"/>
              <a:t>to the distribution, and how do we deal with the outliers?</a:t>
            </a:r>
          </a:p>
          <a:p>
            <a:pPr lvl="1"/>
            <a:r>
              <a:rPr lang="en-US" dirty="0"/>
              <a:t>Throwing out the outliers may seem like an obvious solution, but if the outliers all lie on one side of the distribution (they usually are large positive numbers), this can lead to a biased estimate.</a:t>
            </a:r>
          </a:p>
          <a:p>
            <a:r>
              <a:rPr lang="en-US" dirty="0"/>
              <a:t>Are </a:t>
            </a:r>
            <a:r>
              <a:rPr lang="en-US" b="1" dirty="0"/>
              <a:t>there cases where the multiple cannot be estimated</a:t>
            </a:r>
            <a:r>
              <a:rPr lang="en-US" dirty="0"/>
              <a:t>? Will ignoring these cases lead to a biased estimate of the multiple?</a:t>
            </a:r>
          </a:p>
          <a:p>
            <a:r>
              <a:rPr lang="en-US" dirty="0"/>
              <a:t>How has this </a:t>
            </a:r>
            <a:r>
              <a:rPr lang="en-US" b="1" dirty="0"/>
              <a:t>multiple changed over time</a:t>
            </a:r>
            <a:r>
              <a:rPr lang="en-US" dirty="0"/>
              <a:t>?</a:t>
            </a:r>
          </a:p>
        </p:txBody>
      </p:sp>
      <p:sp>
        <p:nvSpPr>
          <p:cNvPr id="6" name="Footer Placeholder 5">
            <a:extLst>
              <a:ext uri="{FF2B5EF4-FFF2-40B4-BE49-F238E27FC236}">
                <a16:creationId xmlns:a16="http://schemas.microsoft.com/office/drawing/2014/main" id="{20279C5B-DEA1-CF1B-3AD0-205620F1057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p:txBody>
          <a:bodyPr/>
          <a:lstStyle/>
          <a:p>
            <a:r>
              <a:rPr lang="en-US" altLang="en-US" dirty="0"/>
              <a:t>1. Multiples have skewed distributions… US company PE Ratios</a:t>
            </a:r>
          </a:p>
        </p:txBody>
      </p:sp>
      <p:sp>
        <p:nvSpPr>
          <p:cNvPr id="7" name="Footer Placeholder 6">
            <a:extLst>
              <a:ext uri="{FF2B5EF4-FFF2-40B4-BE49-F238E27FC236}">
                <a16:creationId xmlns:a16="http://schemas.microsoft.com/office/drawing/2014/main" id="{DAD64F47-4954-5007-080B-CFE61E20626B}"/>
              </a:ext>
            </a:extLst>
          </p:cNvPr>
          <p:cNvSpPr>
            <a:spLocks noGrp="1"/>
          </p:cNvSpPr>
          <p:nvPr>
            <p:ph type="ftr" sz="quarter" idx="11"/>
          </p:nvPr>
        </p:nvSpPr>
        <p:spPr/>
        <p:txBody>
          <a:bodyPr/>
          <a:lstStyle/>
          <a:p>
            <a:pPr>
              <a:defRPr/>
            </a:pPr>
            <a:r>
              <a:rPr lang="en-US"/>
              <a:t>Aswath Damodaran</a:t>
            </a:r>
          </a:p>
        </p:txBody>
      </p:sp>
      <p:graphicFrame>
        <p:nvGraphicFramePr>
          <p:cNvPr id="10" name="Content Placeholder 9">
            <a:extLst>
              <a:ext uri="{FF2B5EF4-FFF2-40B4-BE49-F238E27FC236}">
                <a16:creationId xmlns:a16="http://schemas.microsoft.com/office/drawing/2014/main" id="{2CF9FB77-09BC-1195-3E92-3E1A7DA2CD46}"/>
              </a:ext>
            </a:extLst>
          </p:cNvPr>
          <p:cNvGraphicFramePr>
            <a:graphicFrameLocks noGrp="1"/>
          </p:cNvGraphicFramePr>
          <p:nvPr>
            <p:ph idx="1"/>
            <p:extLst>
              <p:ext uri="{D42A27DB-BD31-4B8C-83A1-F6EECF244321}">
                <p14:modId xmlns:p14="http://schemas.microsoft.com/office/powerpoint/2010/main" val="3268000294"/>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p:txBody>
          <a:bodyPr/>
          <a:lstStyle/>
          <a:p>
            <a:r>
              <a:rPr lang="en-US" altLang="en-US"/>
              <a:t>2. Making statistics “dicey”</a:t>
            </a:r>
          </a:p>
        </p:txBody>
      </p:sp>
      <p:sp>
        <p:nvSpPr>
          <p:cNvPr id="9" name="TextBox 8"/>
          <p:cNvSpPr txBox="1"/>
          <p:nvPr/>
        </p:nvSpPr>
        <p:spPr>
          <a:xfrm>
            <a:off x="3124200" y="5636567"/>
            <a:ext cx="2730363" cy="369332"/>
          </a:xfrm>
          <a:prstGeom prst="rect">
            <a:avLst/>
          </a:prstGeom>
          <a:noFill/>
        </p:spPr>
        <p:txBody>
          <a:bodyPr wrap="none" rtlCol="0">
            <a:spAutoFit/>
          </a:bodyPr>
          <a:lstStyle/>
          <a:p>
            <a:r>
              <a:rPr lang="en-US" dirty="0"/>
              <a:t>US firms in January 2025</a:t>
            </a:r>
          </a:p>
        </p:txBody>
      </p:sp>
      <p:sp>
        <p:nvSpPr>
          <p:cNvPr id="7" name="Footer Placeholder 6">
            <a:extLst>
              <a:ext uri="{FF2B5EF4-FFF2-40B4-BE49-F238E27FC236}">
                <a16:creationId xmlns:a16="http://schemas.microsoft.com/office/drawing/2014/main" id="{F1A24BDA-0C09-82E7-ED54-485169F818EA}"/>
              </a:ext>
            </a:extLst>
          </p:cNvPr>
          <p:cNvSpPr>
            <a:spLocks noGrp="1"/>
          </p:cNvSpPr>
          <p:nvPr>
            <p:ph type="ftr" sz="quarter" idx="11"/>
          </p:nvPr>
        </p:nvSpPr>
        <p:spPr/>
        <p:txBody>
          <a:bodyPr/>
          <a:lstStyle/>
          <a:p>
            <a:pPr>
              <a:defRPr/>
            </a:pPr>
            <a:r>
              <a:rPr lang="en-US"/>
              <a:t>Aswath Damodaran</a:t>
            </a:r>
          </a:p>
        </p:txBody>
      </p:sp>
      <p:graphicFrame>
        <p:nvGraphicFramePr>
          <p:cNvPr id="11" name="Content Placeholder 10">
            <a:extLst>
              <a:ext uri="{FF2B5EF4-FFF2-40B4-BE49-F238E27FC236}">
                <a16:creationId xmlns:a16="http://schemas.microsoft.com/office/drawing/2014/main" id="{46270C58-0240-2C4F-DFDA-37BB8B941DAD}"/>
              </a:ext>
            </a:extLst>
          </p:cNvPr>
          <p:cNvGraphicFramePr>
            <a:graphicFrameLocks noGrp="1"/>
          </p:cNvGraphicFramePr>
          <p:nvPr>
            <p:ph idx="1"/>
            <p:extLst>
              <p:ext uri="{D42A27DB-BD31-4B8C-83A1-F6EECF244321}">
                <p14:modId xmlns:p14="http://schemas.microsoft.com/office/powerpoint/2010/main" val="2507885289"/>
              </p:ext>
            </p:extLst>
          </p:nvPr>
        </p:nvGraphicFramePr>
        <p:xfrm>
          <a:off x="990600" y="2057400"/>
          <a:ext cx="7010400" cy="3505200"/>
        </p:xfrm>
        <a:graphic>
          <a:graphicData uri="http://schemas.openxmlformats.org/drawingml/2006/table">
            <a:tbl>
              <a:tblPr>
                <a:tableStyleId>{5C22544A-7EE6-4342-B048-85BDC9FD1C3A}</a:tableStyleId>
              </a:tblPr>
              <a:tblGrid>
                <a:gridCol w="2547081">
                  <a:extLst>
                    <a:ext uri="{9D8B030D-6E8A-4147-A177-3AD203B41FA5}">
                      <a16:colId xmlns:a16="http://schemas.microsoft.com/office/drawing/2014/main" val="2989034205"/>
                    </a:ext>
                  </a:extLst>
                </a:gridCol>
                <a:gridCol w="1465638">
                  <a:extLst>
                    <a:ext uri="{9D8B030D-6E8A-4147-A177-3AD203B41FA5}">
                      <a16:colId xmlns:a16="http://schemas.microsoft.com/office/drawing/2014/main" val="1706173592"/>
                    </a:ext>
                  </a:extLst>
                </a:gridCol>
                <a:gridCol w="1441922">
                  <a:extLst>
                    <a:ext uri="{9D8B030D-6E8A-4147-A177-3AD203B41FA5}">
                      <a16:colId xmlns:a16="http://schemas.microsoft.com/office/drawing/2014/main" val="2391750532"/>
                    </a:ext>
                  </a:extLst>
                </a:gridCol>
                <a:gridCol w="1555759">
                  <a:extLst>
                    <a:ext uri="{9D8B030D-6E8A-4147-A177-3AD203B41FA5}">
                      <a16:colId xmlns:a16="http://schemas.microsoft.com/office/drawing/2014/main" val="3741884621"/>
                    </a:ext>
                  </a:extLst>
                </a:gridCol>
              </a:tblGrid>
              <a:tr h="350520">
                <a:tc>
                  <a:txBody>
                    <a:bodyPr/>
                    <a:lstStyle/>
                    <a:p>
                      <a:pPr algn="l" fontAlgn="ctr"/>
                      <a:r>
                        <a:rPr lang="en-US" sz="2000" u="none" strike="noStrike" dirty="0">
                          <a:effectLst/>
                        </a:rPr>
                        <a:t> </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i="1" u="none" strike="noStrike" dirty="0">
                          <a:effectLst/>
                        </a:rPr>
                        <a:t>Current PE</a:t>
                      </a:r>
                      <a:endParaRPr lang="en-US" sz="2000" b="0" i="1"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i="1" u="none" strike="noStrike" dirty="0">
                          <a:effectLst/>
                        </a:rPr>
                        <a:t>Trailing PE</a:t>
                      </a:r>
                      <a:endParaRPr lang="en-US" sz="2000" b="0" i="1"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i="1" u="none" strike="noStrike" dirty="0">
                          <a:effectLst/>
                        </a:rPr>
                        <a:t>Forward PE</a:t>
                      </a:r>
                      <a:endParaRPr lang="en-US" sz="2000" b="0" i="1" u="none" strike="noStrike" dirty="0">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2623093742"/>
                  </a:ext>
                </a:extLst>
              </a:tr>
              <a:tr h="350520">
                <a:tc>
                  <a:txBody>
                    <a:bodyPr/>
                    <a:lstStyle/>
                    <a:p>
                      <a:pPr algn="l" fontAlgn="ctr"/>
                      <a:r>
                        <a:rPr lang="en-US" sz="2000" u="none" strike="noStrike" dirty="0">
                          <a:effectLst/>
                        </a:rPr>
                        <a:t>Sample Size</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6062</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6062</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6062</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2244015681"/>
                  </a:ext>
                </a:extLst>
              </a:tr>
              <a:tr h="350520">
                <a:tc>
                  <a:txBody>
                    <a:bodyPr/>
                    <a:lstStyle/>
                    <a:p>
                      <a:pPr algn="l" fontAlgn="ctr"/>
                      <a:r>
                        <a:rPr lang="en-US" sz="2000" u="none" strike="noStrike" dirty="0">
                          <a:effectLst/>
                        </a:rPr>
                        <a:t># firms</a:t>
                      </a:r>
                      <a:endParaRPr lang="en-US" sz="2000" b="0" i="0" u="none" strike="noStrike" dirty="0">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2607</a:t>
                      </a:r>
                      <a:endParaRPr lang="en-US" sz="2000" b="0" i="0" u="none" strike="noStrike" dirty="0">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2576</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2339</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2359502616"/>
                  </a:ext>
                </a:extLst>
              </a:tr>
              <a:tr h="350520">
                <a:tc>
                  <a:txBody>
                    <a:bodyPr/>
                    <a:lstStyle/>
                    <a:p>
                      <a:pPr algn="l" fontAlgn="ctr"/>
                      <a:r>
                        <a:rPr lang="en-US" sz="2000" u="none" strike="noStrike">
                          <a:effectLst/>
                        </a:rPr>
                        <a:t>Average</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57.11</a:t>
                      </a:r>
                      <a:endParaRPr lang="en-US" sz="2000" b="0" i="0" u="none" strike="noStrike" dirty="0">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48.86</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31.6</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3820279683"/>
                  </a:ext>
                </a:extLst>
              </a:tr>
              <a:tr h="350520">
                <a:tc>
                  <a:txBody>
                    <a:bodyPr/>
                    <a:lstStyle/>
                    <a:p>
                      <a:pPr algn="l" fontAlgn="ctr"/>
                      <a:r>
                        <a:rPr lang="en-US" sz="2000" u="none" strike="noStrike">
                          <a:effectLst/>
                        </a:rPr>
                        <a:t>Minimum</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0.03</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0.04</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1.41</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3620815483"/>
                  </a:ext>
                </a:extLst>
              </a:tr>
              <a:tr h="350520">
                <a:tc>
                  <a:txBody>
                    <a:bodyPr/>
                    <a:lstStyle/>
                    <a:p>
                      <a:pPr algn="l" fontAlgn="ctr"/>
                      <a:r>
                        <a:rPr lang="en-US" sz="2000" u="none" strike="noStrike">
                          <a:effectLst/>
                        </a:rPr>
                        <a:t>First Quartile</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10.61</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11.43</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11.65</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1480911049"/>
                  </a:ext>
                </a:extLst>
              </a:tr>
              <a:tr h="350520">
                <a:tc>
                  <a:txBody>
                    <a:bodyPr/>
                    <a:lstStyle/>
                    <a:p>
                      <a:pPr algn="l" fontAlgn="ctr"/>
                      <a:r>
                        <a:rPr lang="en-US" sz="2000" u="none" strike="noStrike">
                          <a:effectLst/>
                        </a:rPr>
                        <a:t>Median</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18.66</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18.73</a:t>
                      </a:r>
                      <a:endParaRPr lang="en-US" sz="2000" b="0" i="0" u="none" strike="noStrike" dirty="0">
                        <a:solidFill>
                          <a:srgbClr val="FFFFFF"/>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17.24</a:t>
                      </a:r>
                      <a:endParaRPr lang="en-US" sz="2000" b="0" i="0" u="none" strike="noStrike">
                        <a:solidFill>
                          <a:srgbClr val="FFFFFF"/>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606912354"/>
                  </a:ext>
                </a:extLst>
              </a:tr>
              <a:tr h="350520">
                <a:tc>
                  <a:txBody>
                    <a:bodyPr/>
                    <a:lstStyle/>
                    <a:p>
                      <a:pPr algn="l" fontAlgn="ctr"/>
                      <a:r>
                        <a:rPr lang="en-US" sz="2000" u="none" strike="noStrike">
                          <a:effectLst/>
                        </a:rPr>
                        <a:t>Third Quartile</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35.12</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33.17</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27.26</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886905239"/>
                  </a:ext>
                </a:extLst>
              </a:tr>
              <a:tr h="350520">
                <a:tc>
                  <a:txBody>
                    <a:bodyPr/>
                    <a:lstStyle/>
                    <a:p>
                      <a:pPr algn="l" fontAlgn="ctr"/>
                      <a:r>
                        <a:rPr lang="en-US" sz="2000" u="none" strike="noStrike">
                          <a:effectLst/>
                        </a:rPr>
                        <a:t>Maximum</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7900</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9489</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3825</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3252640949"/>
                  </a:ext>
                </a:extLst>
              </a:tr>
              <a:tr h="350520">
                <a:tc>
                  <a:txBody>
                    <a:bodyPr/>
                    <a:lstStyle/>
                    <a:p>
                      <a:pPr algn="l" fontAlgn="ctr"/>
                      <a:r>
                        <a:rPr lang="en-US" sz="2000" u="none" strike="noStrike">
                          <a:effectLst/>
                        </a:rPr>
                        <a:t>Skewness</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15.92</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a:effectLst/>
                        </a:rPr>
                        <a:t>26.45</a:t>
                      </a:r>
                      <a:endParaRPr lang="en-US" sz="2000" b="0" i="0" u="none" strike="noStrike">
                        <a:solidFill>
                          <a:srgbClr val="000000"/>
                        </a:solidFill>
                        <a:effectLst/>
                        <a:latin typeface="Helvetica" pitchFamily="2" charset="0"/>
                      </a:endParaRPr>
                    </a:p>
                  </a:txBody>
                  <a:tcPr marL="9525" marR="9525" marT="9525" marB="0" anchor="ctr">
                    <a:solidFill>
                      <a:schemeClr val="bg2"/>
                    </a:solidFill>
                  </a:tcPr>
                </a:tc>
                <a:tc>
                  <a:txBody>
                    <a:bodyPr/>
                    <a:lstStyle/>
                    <a:p>
                      <a:pPr algn="ctr" fontAlgn="ctr"/>
                      <a:r>
                        <a:rPr lang="en-US" sz="2000" u="none" strike="noStrike" dirty="0">
                          <a:effectLst/>
                        </a:rPr>
                        <a:t>23.62</a:t>
                      </a:r>
                      <a:endParaRPr lang="en-US" sz="2000" b="0" i="0" u="none" strike="noStrike" dirty="0">
                        <a:solidFill>
                          <a:srgbClr val="000000"/>
                        </a:solidFill>
                        <a:effectLst/>
                        <a:latin typeface="Helvetica" pitchFamily="2" charset="0"/>
                      </a:endParaRPr>
                    </a:p>
                  </a:txBody>
                  <a:tcPr marL="9525" marR="9525" marT="9525" marB="0" anchor="ctr">
                    <a:solidFill>
                      <a:schemeClr val="bg2"/>
                    </a:solidFill>
                  </a:tcPr>
                </a:tc>
                <a:extLst>
                  <a:ext uri="{0D108BD9-81ED-4DB2-BD59-A6C34878D82A}">
                    <a16:rowId xmlns:a16="http://schemas.microsoft.com/office/drawing/2014/main" val="3110174170"/>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p:txBody>
          <a:bodyPr/>
          <a:lstStyle/>
          <a:p>
            <a:r>
              <a:rPr lang="en-US" dirty="0"/>
              <a:t>3. Markets have a lot in common : Comparing Global PEs</a:t>
            </a: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7" name="Footer Placeholder 6">
            <a:extLst>
              <a:ext uri="{FF2B5EF4-FFF2-40B4-BE49-F238E27FC236}">
                <a16:creationId xmlns:a16="http://schemas.microsoft.com/office/drawing/2014/main" id="{288EBD1E-2503-999A-ADB4-8719A65CF245}"/>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5941BC64-026B-5002-5F4A-7FD695221016}"/>
              </a:ext>
            </a:extLst>
          </p:cNvPr>
          <p:cNvPicPr>
            <a:picLocks noGrp="1" noChangeAspect="1"/>
          </p:cNvPicPr>
          <p:nvPr>
            <p:ph idx="1"/>
          </p:nvPr>
        </p:nvPicPr>
        <p:blipFill>
          <a:blip r:embed="rId3"/>
          <a:stretch>
            <a:fillRect/>
          </a:stretch>
        </p:blipFill>
        <p:spPr>
          <a:xfrm>
            <a:off x="1548063" y="1752600"/>
            <a:ext cx="6047873" cy="4419600"/>
          </a:xfrm>
          <a:prstGeom prst="rect">
            <a:avLst/>
          </a:prstGeom>
        </p:spPr>
      </p:pic>
      <p:pic>
        <p:nvPicPr>
          <p:cNvPr id="11" name="Picture 10">
            <a:extLst>
              <a:ext uri="{FF2B5EF4-FFF2-40B4-BE49-F238E27FC236}">
                <a16:creationId xmlns:a16="http://schemas.microsoft.com/office/drawing/2014/main" id="{9236316C-3A30-D1EB-75A7-7EB98A13EE24}"/>
              </a:ext>
            </a:extLst>
          </p:cNvPr>
          <p:cNvPicPr>
            <a:picLocks noChangeAspect="1"/>
          </p:cNvPicPr>
          <p:nvPr/>
        </p:nvPicPr>
        <p:blipFill>
          <a:blip r:embed="rId4"/>
          <a:stretch>
            <a:fillRect/>
          </a:stretch>
        </p:blipFill>
        <p:spPr>
          <a:xfrm>
            <a:off x="3930650" y="2106579"/>
            <a:ext cx="4343400" cy="1827978"/>
          </a:xfrm>
          <a:prstGeom prst="rect">
            <a:avLst/>
          </a:prstGeom>
        </p:spPr>
      </p:pic>
    </p:spTree>
    <p:extLst>
      <p:ext uri="{BB962C8B-B14F-4D97-AF65-F5344CB8AC3E}">
        <p14:creationId xmlns:p14="http://schemas.microsoft.com/office/powerpoint/2010/main" val="105087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fontScale="90000"/>
          </a:bodyPr>
          <a:lstStyle/>
          <a:p>
            <a:r>
              <a:rPr lang="en-US" altLang="en-US" dirty="0"/>
              <a:t>3a. And the differences are sometimes revealing…</a:t>
            </a:r>
            <a:br>
              <a:rPr lang="en-US" altLang="en-US" dirty="0"/>
            </a:br>
            <a:r>
              <a:rPr lang="en-US" altLang="en-US" dirty="0"/>
              <a:t>Price to Book Ratios across globe – January 2025</a:t>
            </a:r>
          </a:p>
        </p:txBody>
      </p:sp>
      <p:sp>
        <p:nvSpPr>
          <p:cNvPr id="7" name="Footer Placeholder 6">
            <a:extLst>
              <a:ext uri="{FF2B5EF4-FFF2-40B4-BE49-F238E27FC236}">
                <a16:creationId xmlns:a16="http://schemas.microsoft.com/office/drawing/2014/main" id="{C9C74416-8688-9FE0-AB3C-68C17280E701}"/>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1FCF82DF-55B0-DD81-880F-02F141B9508E}"/>
              </a:ext>
            </a:extLst>
          </p:cNvPr>
          <p:cNvPicPr>
            <a:picLocks noGrp="1" noChangeAspect="1"/>
          </p:cNvPicPr>
          <p:nvPr>
            <p:ph idx="1"/>
          </p:nvPr>
        </p:nvPicPr>
        <p:blipFill>
          <a:blip r:embed="rId3"/>
          <a:stretch>
            <a:fillRect/>
          </a:stretch>
        </p:blipFill>
        <p:spPr>
          <a:xfrm>
            <a:off x="1532094" y="1752600"/>
            <a:ext cx="6079812" cy="4419600"/>
          </a:xfrm>
          <a:prstGeom prst="rect">
            <a:avLst/>
          </a:prstGeom>
        </p:spPr>
      </p:pic>
      <p:pic>
        <p:nvPicPr>
          <p:cNvPr id="12" name="Picture 11">
            <a:extLst>
              <a:ext uri="{FF2B5EF4-FFF2-40B4-BE49-F238E27FC236}">
                <a16:creationId xmlns:a16="http://schemas.microsoft.com/office/drawing/2014/main" id="{7779A875-B663-D8D5-4BFA-D6B3C9B149F7}"/>
              </a:ext>
            </a:extLst>
          </p:cNvPr>
          <p:cNvPicPr>
            <a:picLocks noChangeAspect="1"/>
          </p:cNvPicPr>
          <p:nvPr/>
        </p:nvPicPr>
        <p:blipFill>
          <a:blip r:embed="rId4"/>
          <a:stretch>
            <a:fillRect/>
          </a:stretch>
        </p:blipFill>
        <p:spPr>
          <a:xfrm>
            <a:off x="3886200" y="2057400"/>
            <a:ext cx="2933700" cy="14859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fontScale="90000"/>
          </a:bodyPr>
          <a:lstStyle/>
          <a:p>
            <a:r>
              <a:rPr lang="en-US" altLang="en-US"/>
              <a:t>4. Simplistic rules almost always break down…6 times EBITDA was not cheap in 2010… </a:t>
            </a:r>
          </a:p>
        </p:txBody>
      </p:sp>
      <p:pic>
        <p:nvPicPr>
          <p:cNvPr id="5120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6" name="Footer Placeholder 5">
            <a:extLst>
              <a:ext uri="{FF2B5EF4-FFF2-40B4-BE49-F238E27FC236}">
                <a16:creationId xmlns:a16="http://schemas.microsoft.com/office/drawing/2014/main" id="{E5881604-16C7-99E2-5E9C-70005D58E55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dirty="0"/>
              <a:t>But it may work in 2025, unless you are in Japan or Russia..</a:t>
            </a:r>
          </a:p>
        </p:txBody>
      </p:sp>
      <p:sp>
        <p:nvSpPr>
          <p:cNvPr id="7" name="Footer Placeholder 6">
            <a:extLst>
              <a:ext uri="{FF2B5EF4-FFF2-40B4-BE49-F238E27FC236}">
                <a16:creationId xmlns:a16="http://schemas.microsoft.com/office/drawing/2014/main" id="{9987DE7C-132D-5A67-5FBC-D87E3B2C6EA4}"/>
              </a:ext>
            </a:extLst>
          </p:cNvPr>
          <p:cNvSpPr>
            <a:spLocks noGrp="1"/>
          </p:cNvSpPr>
          <p:nvPr>
            <p:ph type="ftr" sz="quarter" idx="11"/>
          </p:nvPr>
        </p:nvSpPr>
        <p:spPr/>
        <p:txBody>
          <a:bodyPr/>
          <a:lstStyle/>
          <a:p>
            <a:pPr>
              <a:defRPr/>
            </a:pPr>
            <a:r>
              <a:rPr lang="en-US"/>
              <a:t>Aswath Damodaran</a:t>
            </a:r>
          </a:p>
        </p:txBody>
      </p:sp>
      <p:pic>
        <p:nvPicPr>
          <p:cNvPr id="11" name="Content Placeholder 10">
            <a:extLst>
              <a:ext uri="{FF2B5EF4-FFF2-40B4-BE49-F238E27FC236}">
                <a16:creationId xmlns:a16="http://schemas.microsoft.com/office/drawing/2014/main" id="{EB65BA5F-6736-E9CD-EECF-5A6B046BAFE8}"/>
              </a:ext>
            </a:extLst>
          </p:cNvPr>
          <p:cNvPicPr>
            <a:picLocks noGrp="1" noChangeAspect="1"/>
          </p:cNvPicPr>
          <p:nvPr>
            <p:ph idx="1"/>
          </p:nvPr>
        </p:nvPicPr>
        <p:blipFill>
          <a:blip r:embed="rId3"/>
          <a:stretch>
            <a:fillRect/>
          </a:stretch>
        </p:blipFill>
        <p:spPr>
          <a:xfrm>
            <a:off x="1527450" y="1752600"/>
            <a:ext cx="6089099" cy="4419600"/>
          </a:xfrm>
          <a:prstGeom prst="rect">
            <a:avLst/>
          </a:prstGeom>
        </p:spPr>
      </p:pic>
      <p:pic>
        <p:nvPicPr>
          <p:cNvPr id="12" name="Picture 11">
            <a:extLst>
              <a:ext uri="{FF2B5EF4-FFF2-40B4-BE49-F238E27FC236}">
                <a16:creationId xmlns:a16="http://schemas.microsoft.com/office/drawing/2014/main" id="{E31CF8C1-D477-1493-85AC-B783694D596F}"/>
              </a:ext>
            </a:extLst>
          </p:cNvPr>
          <p:cNvPicPr>
            <a:picLocks noChangeAspect="1"/>
          </p:cNvPicPr>
          <p:nvPr/>
        </p:nvPicPr>
        <p:blipFill>
          <a:blip r:embed="rId4"/>
          <a:stretch>
            <a:fillRect/>
          </a:stretch>
        </p:blipFill>
        <p:spPr>
          <a:xfrm>
            <a:off x="4800600" y="2133600"/>
            <a:ext cx="3556000" cy="1485900"/>
          </a:xfrm>
          <a:prstGeom prst="rect">
            <a:avLst/>
          </a:prstGeom>
        </p:spPr>
      </p:pic>
    </p:spTree>
    <p:extLst>
      <p:ext uri="{BB962C8B-B14F-4D97-AF65-F5344CB8AC3E}">
        <p14:creationId xmlns:p14="http://schemas.microsoft.com/office/powerpoint/2010/main" val="105722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tLang="en-US"/>
              <a:t>Analytical Tests</a:t>
            </a:r>
          </a:p>
        </p:txBody>
      </p:sp>
      <p:sp>
        <p:nvSpPr>
          <p:cNvPr id="55298" name="Rectangle 3"/>
          <p:cNvSpPr>
            <a:spLocks noGrp="1" noChangeArrowheads="1"/>
          </p:cNvSpPr>
          <p:nvPr>
            <p:ph idx="1"/>
          </p:nvPr>
        </p:nvSpPr>
        <p:spPr/>
        <p:txBody>
          <a:bodyPr/>
          <a:lstStyle/>
          <a:p>
            <a:r>
              <a:rPr lang="en-US" altLang="en-US" dirty="0"/>
              <a:t>What are the </a:t>
            </a:r>
            <a:r>
              <a:rPr lang="en-US" altLang="en-US" b="1" dirty="0"/>
              <a:t>fundamentals</a:t>
            </a:r>
            <a:r>
              <a:rPr lang="en-US" altLang="en-US" dirty="0"/>
              <a:t> that determine and drive these multiples?</a:t>
            </a:r>
          </a:p>
          <a:p>
            <a:pPr lvl="1"/>
            <a:r>
              <a:rPr lang="en-US" altLang="en-US" dirty="0"/>
              <a:t>Proposition 2: Embedded in every multiple are all of the variables that drive every discounted cash flow valuation - growth, risk and cash flow patterns.</a:t>
            </a:r>
          </a:p>
          <a:p>
            <a:r>
              <a:rPr lang="en-US" altLang="en-US" dirty="0"/>
              <a:t>How do </a:t>
            </a:r>
            <a:r>
              <a:rPr lang="en-US" altLang="en-US" b="1" dirty="0"/>
              <a:t>changes in these fundamentals </a:t>
            </a:r>
            <a:r>
              <a:rPr lang="en-US" altLang="en-US" dirty="0"/>
              <a:t>change the multiple?</a:t>
            </a:r>
          </a:p>
          <a:p>
            <a:pPr lvl="1"/>
            <a:r>
              <a:rPr lang="en-US" altLang="en-US" dirty="0"/>
              <a:t>The relationship between a fundamental (like growth) and a multiple (such as PE) is </a:t>
            </a:r>
            <a:r>
              <a:rPr lang="en-US" altLang="en-US" b="1" dirty="0"/>
              <a:t>almost never linear</a:t>
            </a:r>
            <a:r>
              <a:rPr lang="en-US" altLang="en-US" dirty="0"/>
              <a:t>. </a:t>
            </a:r>
          </a:p>
          <a:p>
            <a:pPr lvl="1"/>
            <a:r>
              <a:rPr lang="en-US" altLang="en-US" dirty="0"/>
              <a:t>Proposition 3: It is impossible to properly compare firms on a multiple, if we do not know how fundamentals and the multiple move.</a:t>
            </a:r>
          </a:p>
        </p:txBody>
      </p:sp>
      <p:sp>
        <p:nvSpPr>
          <p:cNvPr id="6" name="Footer Placeholder 5">
            <a:extLst>
              <a:ext uri="{FF2B5EF4-FFF2-40B4-BE49-F238E27FC236}">
                <a16:creationId xmlns:a16="http://schemas.microsoft.com/office/drawing/2014/main" id="{7FAE8B86-7E05-8E92-756E-68DF365AC60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tLang="en-US"/>
              <a:t>A Simple Analytical device</a:t>
            </a:r>
          </a:p>
        </p:txBody>
      </p:sp>
      <p:pic>
        <p:nvPicPr>
          <p:cNvPr id="6" name="Content Placeholder 5">
            <a:extLst>
              <a:ext uri="{FF2B5EF4-FFF2-40B4-BE49-F238E27FC236}">
                <a16:creationId xmlns:a16="http://schemas.microsoft.com/office/drawing/2014/main" id="{9F2FF03B-BF0A-9243-9318-F4CDF8D84A89}"/>
              </a:ext>
            </a:extLst>
          </p:cNvPr>
          <p:cNvPicPr>
            <a:picLocks noGrp="1" noChangeAspect="1"/>
          </p:cNvPicPr>
          <p:nvPr>
            <p:ph idx="1"/>
          </p:nvPr>
        </p:nvPicPr>
        <p:blipFill>
          <a:blip r:embed="rId3"/>
          <a:stretch>
            <a:fillRect/>
          </a:stretch>
        </p:blipFill>
        <p:spPr>
          <a:xfrm>
            <a:off x="701935" y="2057399"/>
            <a:ext cx="7971695" cy="3048001"/>
          </a:xfrm>
        </p:spPr>
      </p:pic>
      <p:sp>
        <p:nvSpPr>
          <p:cNvPr id="7" name="Footer Placeholder 6">
            <a:extLst>
              <a:ext uri="{FF2B5EF4-FFF2-40B4-BE49-F238E27FC236}">
                <a16:creationId xmlns:a16="http://schemas.microsoft.com/office/drawing/2014/main" id="{9737FDCA-ACDC-3AF4-5EC4-12AFF1C0880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tLang="en-US"/>
              <a:t>I . PE Ratios</a:t>
            </a:r>
          </a:p>
        </p:txBody>
      </p:sp>
      <p:sp>
        <p:nvSpPr>
          <p:cNvPr id="41986" name="Rectangle 3"/>
          <p:cNvSpPr>
            <a:spLocks noGrp="1" noChangeArrowheads="1"/>
          </p:cNvSpPr>
          <p:nvPr>
            <p:ph idx="1"/>
          </p:nvPr>
        </p:nvSpPr>
        <p:spPr/>
        <p:txBody>
          <a:bodyPr/>
          <a:lstStyle/>
          <a:p>
            <a:r>
              <a:rPr lang="en-US" dirty="0"/>
              <a:t>To understand the fundamentals, start with a basic equity discounted cash flow model. </a:t>
            </a:r>
          </a:p>
          <a:p>
            <a:pPr lvl="1"/>
            <a:r>
              <a:rPr lang="en-US" dirty="0"/>
              <a:t>With the dividend discount model,</a:t>
            </a:r>
          </a:p>
          <a:p>
            <a:pPr lvl="1"/>
            <a:endParaRPr lang="en-US" dirty="0"/>
          </a:p>
          <a:p>
            <a:pPr lvl="1"/>
            <a:r>
              <a:rPr lang="en-US" dirty="0"/>
              <a:t>Dividing both sides by the current earnings per share,</a:t>
            </a:r>
          </a:p>
          <a:p>
            <a:pPr marL="274320" lvl="1" indent="0">
              <a:buNone/>
            </a:pPr>
            <a:endParaRPr lang="en-US" dirty="0"/>
          </a:p>
          <a:p>
            <a:pPr marL="0" indent="0">
              <a:buNone/>
            </a:pPr>
            <a:endParaRPr lang="en-US" dirty="0"/>
          </a:p>
          <a:p>
            <a:endParaRPr lang="en-US" dirty="0"/>
          </a:p>
          <a:p>
            <a:r>
              <a:rPr lang="en-US" dirty="0"/>
              <a:t> If you believe </a:t>
            </a:r>
            <a:r>
              <a:rPr lang="en-US" b="1" dirty="0"/>
              <a:t>that companies don’t pay out what they can</a:t>
            </a:r>
            <a:r>
              <a:rPr lang="en-US" dirty="0"/>
              <a:t>:</a:t>
            </a:r>
          </a:p>
        </p:txBody>
      </p:sp>
      <p:graphicFrame>
        <p:nvGraphicFramePr>
          <p:cNvPr id="58371" name="Object 2"/>
          <p:cNvGraphicFramePr>
            <a:graphicFrameLocks/>
          </p:cNvGraphicFramePr>
          <p:nvPr>
            <p:extLst>
              <p:ext uri="{D42A27DB-BD31-4B8C-83A1-F6EECF244321}">
                <p14:modId xmlns:p14="http://schemas.microsoft.com/office/powerpoint/2010/main" val="3115199042"/>
              </p:ext>
            </p:extLst>
          </p:nvPr>
        </p:nvGraphicFramePr>
        <p:xfrm>
          <a:off x="5197475" y="2278429"/>
          <a:ext cx="1079500" cy="665163"/>
        </p:xfrm>
        <a:graphic>
          <a:graphicData uri="http://schemas.openxmlformats.org/presentationml/2006/ole">
            <mc:AlternateContent xmlns:mc="http://schemas.openxmlformats.org/markup-compatibility/2006">
              <mc:Choice xmlns:v="urn:schemas-microsoft-com:vml" Requires="v">
                <p:oleObj name="Equation" r:id="rId3" imgW="876300" imgH="546100" progId="Equation.3">
                  <p:embed/>
                </p:oleObj>
              </mc:Choice>
              <mc:Fallback>
                <p:oleObj name="Equation" r:id="rId3" imgW="876300" imgH="546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475" y="2278429"/>
                        <a:ext cx="1079500"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2" name="Object 3"/>
          <p:cNvGraphicFramePr>
            <a:graphicFrameLocks/>
          </p:cNvGraphicFramePr>
          <p:nvPr>
            <p:extLst>
              <p:ext uri="{D42A27DB-BD31-4B8C-83A1-F6EECF244321}">
                <p14:modId xmlns:p14="http://schemas.microsoft.com/office/powerpoint/2010/main" val="763688849"/>
              </p:ext>
            </p:extLst>
          </p:nvPr>
        </p:nvGraphicFramePr>
        <p:xfrm>
          <a:off x="2133600" y="3488149"/>
          <a:ext cx="3603625" cy="744538"/>
        </p:xfrm>
        <a:graphic>
          <a:graphicData uri="http://schemas.openxmlformats.org/presentationml/2006/ole">
            <mc:AlternateContent xmlns:mc="http://schemas.openxmlformats.org/markup-compatibility/2006">
              <mc:Choice xmlns:v="urn:schemas-microsoft-com:vml" Requires="v">
                <p:oleObj name="Equation" r:id="rId5" imgW="2895600" imgH="609600" progId="Equation.3">
                  <p:embed/>
                </p:oleObj>
              </mc:Choice>
              <mc:Fallback>
                <p:oleObj name="Equation" r:id="rId5" imgW="2895600" imgH="6096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3488149"/>
                        <a:ext cx="3603625" cy="744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3" name="Object 4"/>
          <p:cNvGraphicFramePr>
            <a:graphicFrameLocks/>
          </p:cNvGraphicFramePr>
          <p:nvPr>
            <p:extLst>
              <p:ext uri="{D42A27DB-BD31-4B8C-83A1-F6EECF244321}">
                <p14:modId xmlns:p14="http://schemas.microsoft.com/office/powerpoint/2010/main" val="3690897303"/>
              </p:ext>
            </p:extLst>
          </p:nvPr>
        </p:nvGraphicFramePr>
        <p:xfrm>
          <a:off x="1425575" y="5109825"/>
          <a:ext cx="1257300" cy="669925"/>
        </p:xfrm>
        <a:graphic>
          <a:graphicData uri="http://schemas.openxmlformats.org/presentationml/2006/ole">
            <mc:AlternateContent xmlns:mc="http://schemas.openxmlformats.org/markup-compatibility/2006">
              <mc:Choice xmlns:v="urn:schemas-microsoft-com:vml" Requires="v">
                <p:oleObj name="Equation" r:id="rId7" imgW="1003300" imgH="546100" progId="Equation.3">
                  <p:embed/>
                </p:oleObj>
              </mc:Choice>
              <mc:Fallback>
                <p:oleObj name="Equation" r:id="rId7" imgW="10033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5575" y="5109825"/>
                        <a:ext cx="1257300" cy="669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4" name="Object 5"/>
          <p:cNvGraphicFramePr>
            <a:graphicFrameLocks/>
          </p:cNvGraphicFramePr>
          <p:nvPr>
            <p:extLst>
              <p:ext uri="{D42A27DB-BD31-4B8C-83A1-F6EECF244321}">
                <p14:modId xmlns:p14="http://schemas.microsoft.com/office/powerpoint/2010/main" val="2469737306"/>
              </p:ext>
            </p:extLst>
          </p:nvPr>
        </p:nvGraphicFramePr>
        <p:xfrm>
          <a:off x="4114800" y="5166518"/>
          <a:ext cx="3959225" cy="752475"/>
        </p:xfrm>
        <a:graphic>
          <a:graphicData uri="http://schemas.openxmlformats.org/presentationml/2006/ole">
            <mc:AlternateContent xmlns:mc="http://schemas.openxmlformats.org/markup-compatibility/2006">
              <mc:Choice xmlns:v="urn:schemas-microsoft-com:vml" Requires="v">
                <p:oleObj name="Equation" r:id="rId9" imgW="3225800" imgH="609600" progId="Equation.3">
                  <p:embed/>
                </p:oleObj>
              </mc:Choice>
              <mc:Fallback>
                <p:oleObj name="Equation" r:id="rId9" imgW="3225800" imgH="6096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4800" y="5166518"/>
                        <a:ext cx="3959225" cy="752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A5191B8D-2849-E5EA-2458-1A2B41D5CA8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t>Using the Fundamental Model to Estimate PE For a High Growth Firm</a:t>
            </a:r>
          </a:p>
        </p:txBody>
      </p:sp>
      <p:sp>
        <p:nvSpPr>
          <p:cNvPr id="44034" name="Rectangle 3"/>
          <p:cNvSpPr>
            <a:spLocks noGrp="1" noChangeArrowheads="1"/>
          </p:cNvSpPr>
          <p:nvPr>
            <p:ph idx="1"/>
          </p:nvPr>
        </p:nvSpPr>
        <p:spPr/>
        <p:txBody>
          <a:bodyPr/>
          <a:lstStyle/>
          <a:p>
            <a:r>
              <a:rPr lang="en-US" dirty="0"/>
              <a:t>The price-earnings ratio for a high growth firm can also be related to fundamentals. In the </a:t>
            </a:r>
            <a:r>
              <a:rPr lang="en-US" b="1" dirty="0"/>
              <a:t>special case of the two-stage dividend discount mode</a:t>
            </a:r>
            <a:r>
              <a:rPr lang="en-US" dirty="0"/>
              <a:t>l, this relationship can be made explicit fairly simply: </a:t>
            </a:r>
          </a:p>
          <a:p>
            <a:endParaRPr lang="en-US" dirty="0"/>
          </a:p>
          <a:p>
            <a:endParaRPr lang="en-US" dirty="0"/>
          </a:p>
          <a:p>
            <a:pPr lvl="1"/>
            <a:r>
              <a:rPr lang="en-US" dirty="0"/>
              <a:t>For a firm that </a:t>
            </a:r>
            <a:r>
              <a:rPr lang="en-US" b="1" dirty="0"/>
              <a:t>does not pay what it can afford to in dividends</a:t>
            </a:r>
            <a:r>
              <a:rPr lang="en-US" dirty="0"/>
              <a:t>, substitute FCFE/Earnings for the payout ratio.</a:t>
            </a:r>
          </a:p>
          <a:p>
            <a:r>
              <a:rPr lang="en-US" dirty="0"/>
              <a:t>Dividing both sides by the earnings per share:</a:t>
            </a:r>
          </a:p>
          <a:p>
            <a:endParaRPr lang="en-US" dirty="0"/>
          </a:p>
        </p:txBody>
      </p:sp>
      <p:graphicFrame>
        <p:nvGraphicFramePr>
          <p:cNvPr id="60419" name="Object 2"/>
          <p:cNvGraphicFramePr>
            <a:graphicFrameLocks/>
          </p:cNvGraphicFramePr>
          <p:nvPr>
            <p:extLst>
              <p:ext uri="{D42A27DB-BD31-4B8C-83A1-F6EECF244321}">
                <p14:modId xmlns:p14="http://schemas.microsoft.com/office/powerpoint/2010/main" val="1641025106"/>
              </p:ext>
            </p:extLst>
          </p:nvPr>
        </p:nvGraphicFramePr>
        <p:xfrm>
          <a:off x="1047021" y="28956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021" y="28956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0" name="Object 3"/>
          <p:cNvGraphicFramePr>
            <a:graphicFrameLocks/>
          </p:cNvGraphicFramePr>
          <p:nvPr>
            <p:extLst>
              <p:ext uri="{D42A27DB-BD31-4B8C-83A1-F6EECF244321}">
                <p14:modId xmlns:p14="http://schemas.microsoft.com/office/powerpoint/2010/main" val="834627741"/>
              </p:ext>
            </p:extLst>
          </p:nvPr>
        </p:nvGraphicFramePr>
        <p:xfrm>
          <a:off x="2032000" y="4902200"/>
          <a:ext cx="5080000" cy="660400"/>
        </p:xfrm>
        <a:graphic>
          <a:graphicData uri="http://schemas.openxmlformats.org/presentationml/2006/ole">
            <mc:AlternateContent xmlns:mc="http://schemas.openxmlformats.org/markup-compatibility/2006">
              <mc:Choice xmlns:v="urn:schemas-microsoft-com:vml" Requires="v">
                <p:oleObj name="Document" r:id="rId5" imgW="5092700" imgH="673100" progId="Word.Document.8">
                  <p:embed/>
                </p:oleObj>
              </mc:Choice>
              <mc:Fallback>
                <p:oleObj name="Document" r:id="rId5" imgW="5092700" imgH="673100" progId="Word.Document.8">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000" y="4902200"/>
                        <a:ext cx="5080000" cy="660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AFC4CDED-3F7B-447F-42A4-D6AE9884787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US" altLang="en-US"/>
              <a:t>A Simple Example</a:t>
            </a:r>
          </a:p>
        </p:txBody>
      </p:sp>
      <p:sp>
        <p:nvSpPr>
          <p:cNvPr id="46082" name="Rectangle 3"/>
          <p:cNvSpPr>
            <a:spLocks noGrp="1" noChangeArrowheads="1"/>
          </p:cNvSpPr>
          <p:nvPr>
            <p:ph idx="1"/>
          </p:nvPr>
        </p:nvSpPr>
        <p:spPr/>
        <p:txBody>
          <a:bodyPr/>
          <a:lstStyle/>
          <a:p>
            <a:r>
              <a:rPr lang="en-US" sz="1800" dirty="0"/>
              <a:t>Assume that you have been asked to estimate the PE ratio for a firm which has the following characteristics:</a:t>
            </a:r>
          </a:p>
          <a:p>
            <a:pPr marL="0" indent="0">
              <a:buNone/>
            </a:pPr>
            <a:r>
              <a:rPr lang="en-US" sz="1600" i="1" dirty="0"/>
              <a:t>Variable			High Growth 	Stable Growth</a:t>
            </a:r>
          </a:p>
          <a:p>
            <a:pPr marL="0" indent="0">
              <a:buNone/>
            </a:pPr>
            <a:r>
              <a:rPr lang="en-US" sz="1600" dirty="0"/>
              <a:t>Expected Growth Rate	15%		1.5%</a:t>
            </a:r>
          </a:p>
          <a:p>
            <a:pPr marL="0" indent="0">
              <a:buNone/>
            </a:pPr>
            <a:r>
              <a:rPr lang="en-US" sz="1600" dirty="0"/>
              <a:t>Payout Ratio		25%		92.5%  (based on ROE = 20%)</a:t>
            </a:r>
          </a:p>
          <a:p>
            <a:pPr marL="0" indent="0">
              <a:buNone/>
            </a:pPr>
            <a:r>
              <a:rPr lang="en-US" sz="1600" dirty="0"/>
              <a:t>Beta			1.00		1.00</a:t>
            </a:r>
          </a:p>
          <a:p>
            <a:pPr marL="0" indent="0">
              <a:buNone/>
            </a:pPr>
            <a:r>
              <a:rPr lang="en-US" sz="1600" dirty="0"/>
              <a:t>Number of years		5 years		Forever after year 5</a:t>
            </a:r>
          </a:p>
          <a:p>
            <a:r>
              <a:rPr lang="en-US" sz="1800" dirty="0"/>
              <a:t>Riskfree rate = Treasury Bond Rate = 1.5%, ERP = 5%		</a:t>
            </a:r>
          </a:p>
          <a:p>
            <a:r>
              <a:rPr lang="en-US" sz="1800" dirty="0"/>
              <a:t>Required rate of return = 1.5% + 1(5%)= 6.5%</a:t>
            </a:r>
          </a:p>
          <a:p>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62282F1-30D1-DE47-A9F8-7BE04451DF39}"/>
                  </a:ext>
                </a:extLst>
              </p:cNvPr>
              <p:cNvSpPr/>
              <p:nvPr/>
            </p:nvSpPr>
            <p:spPr>
              <a:xfrm>
                <a:off x="914400" y="5339154"/>
                <a:ext cx="7851775" cy="9165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800" i="1">
                          <a:latin typeface="Cambria Math" panose="02040503050406030204" pitchFamily="18" charset="0"/>
                        </a:rPr>
                        <m:t>𝑃𝐸</m:t>
                      </m:r>
                      <m:r>
                        <a:rPr lang="en-US" sz="1800" i="0">
                          <a:latin typeface="Cambria Math" panose="02040503050406030204" pitchFamily="18" charset="0"/>
                        </a:rPr>
                        <m:t>= </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.25∗1.15∗</m:t>
                          </m:r>
                          <m:d>
                            <m:dPr>
                              <m:ctrlPr>
                                <a:rPr lang="en-US" sz="1800" i="1">
                                  <a:latin typeface="Cambria Math" panose="02040503050406030204" pitchFamily="18" charset="0"/>
                                </a:rPr>
                              </m:ctrlPr>
                            </m:dPr>
                            <m:e>
                              <m:r>
                                <a:rPr lang="en-US" sz="1800" i="0">
                                  <a:latin typeface="Cambria Math" panose="02040503050406030204" pitchFamily="18" charset="0"/>
                                </a:rPr>
                                <m:t>1− </m:t>
                              </m:r>
                              <m:f>
                                <m:fPr>
                                  <m:ctrlPr>
                                    <a:rPr lang="en-US" sz="1800" i="1">
                                      <a:solidFill>
                                        <a:srgbClr val="836967"/>
                                      </a:solidFill>
                                      <a:latin typeface="Cambria Math" panose="02040503050406030204" pitchFamily="18" charset="0"/>
                                    </a:rPr>
                                  </m:ctrlPr>
                                </m:fPr>
                                <m:num>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num>
                                <m:den>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1.065</m:t>
                                      </m:r>
                                    </m:e>
                                    <m:sup>
                                      <m:r>
                                        <a:rPr lang="en-US" sz="1800" i="0">
                                          <a:latin typeface="Cambria Math" panose="02040503050406030204" pitchFamily="18" charset="0"/>
                                        </a:rPr>
                                        <m:t>5</m:t>
                                      </m:r>
                                    </m:sup>
                                  </m:sSup>
                                </m:den>
                              </m:f>
                            </m:e>
                          </m:d>
                        </m:num>
                        <m:den>
                          <m:d>
                            <m:dPr>
                              <m:ctrlPr>
                                <a:rPr lang="en-US" sz="1800" i="1">
                                  <a:latin typeface="Cambria Math" panose="02040503050406030204" pitchFamily="18" charset="0"/>
                                </a:rPr>
                              </m:ctrlPr>
                            </m:dPr>
                            <m:e>
                              <m:r>
                                <a:rPr lang="en-US" sz="1800" i="0">
                                  <a:latin typeface="Cambria Math" panose="02040503050406030204" pitchFamily="18" charset="0"/>
                                </a:rPr>
                                <m:t>.065− .15</m:t>
                              </m:r>
                            </m:e>
                          </m:d>
                        </m:den>
                      </m:f>
                      <m:r>
                        <a:rPr lang="en-US" sz="1800" i="0">
                          <a:latin typeface="Cambria Math" panose="02040503050406030204" pitchFamily="18" charset="0"/>
                        </a:rPr>
                        <m:t>+</m:t>
                      </m:r>
                      <m:f>
                        <m:fPr>
                          <m:ctrlPr>
                            <a:rPr lang="en-US" sz="1800" i="1">
                              <a:solidFill>
                                <a:srgbClr val="836967"/>
                              </a:solidFill>
                              <a:latin typeface="Cambria Math" panose="02040503050406030204" pitchFamily="18" charset="0"/>
                            </a:rPr>
                          </m:ctrlPr>
                        </m:fPr>
                        <m:num>
                          <m:r>
                            <a:rPr lang="en-US" sz="1800" i="0">
                              <a:latin typeface="Cambria Math" panose="02040503050406030204" pitchFamily="18" charset="0"/>
                            </a:rPr>
                            <m:t>.925∗</m:t>
                          </m:r>
                          <m:sSup>
                            <m:sSupPr>
                              <m:ctrlPr>
                                <a:rPr lang="en-US" sz="1800" i="1">
                                  <a:solidFill>
                                    <a:srgbClr val="836967"/>
                                  </a:solidFill>
                                  <a:latin typeface="Cambria Math" panose="02040503050406030204" pitchFamily="18" charset="0"/>
                                </a:rPr>
                              </m:ctrlPr>
                            </m:sSupPr>
                            <m:e>
                              <m:r>
                                <a:rPr lang="en-US" sz="1800" i="0">
                                  <a:latin typeface="Cambria Math" panose="02040503050406030204" pitchFamily="18" charset="0"/>
                                </a:rPr>
                                <m:t>1.15</m:t>
                              </m:r>
                            </m:e>
                            <m:sup>
                              <m:r>
                                <a:rPr lang="en-US" sz="1800" i="0">
                                  <a:latin typeface="Cambria Math" panose="02040503050406030204" pitchFamily="18" charset="0"/>
                                </a:rPr>
                                <m:t>5</m:t>
                              </m:r>
                            </m:sup>
                          </m:sSup>
                          <m:r>
                            <a:rPr lang="en-US" sz="1800" i="0">
                              <a:latin typeface="Cambria Math" panose="02040503050406030204" pitchFamily="18" charset="0"/>
                            </a:rPr>
                            <m:t>∗</m:t>
                          </m:r>
                          <m:d>
                            <m:dPr>
                              <m:ctrlPr>
                                <a:rPr lang="en-US" sz="1800" i="1">
                                  <a:latin typeface="Cambria Math" panose="02040503050406030204" pitchFamily="18" charset="0"/>
                                </a:rPr>
                              </m:ctrlPr>
                            </m:dPr>
                            <m:e>
                              <m:r>
                                <a:rPr lang="en-US" sz="1800" i="0">
                                  <a:latin typeface="Cambria Math" panose="02040503050406030204" pitchFamily="18" charset="0"/>
                                </a:rPr>
                                <m:t>1.015</m:t>
                              </m:r>
                            </m:e>
                          </m:d>
                        </m:num>
                        <m:den>
                          <m:d>
                            <m:dPr>
                              <m:ctrlPr>
                                <a:rPr lang="en-US" sz="1800" i="1">
                                  <a:solidFill>
                                    <a:srgbClr val="836967"/>
                                  </a:solidFill>
                                  <a:latin typeface="Cambria Math" panose="02040503050406030204" pitchFamily="18" charset="0"/>
                                </a:rPr>
                              </m:ctrlPr>
                            </m:dPr>
                            <m:e>
                              <m:r>
                                <a:rPr lang="en-US" sz="1800" i="0">
                                  <a:latin typeface="Cambria Math" panose="02040503050406030204" pitchFamily="18" charset="0"/>
                                </a:rPr>
                                <m:t>.065− .015</m:t>
                              </m:r>
                            </m:e>
                          </m:d>
                          <m:sSup>
                            <m:sSupPr>
                              <m:ctrlPr>
                                <a:rPr lang="en-US" sz="1800" i="1">
                                  <a:solidFill>
                                    <a:srgbClr val="836967"/>
                                  </a:solidFill>
                                  <a:latin typeface="Cambria Math" panose="02040503050406030204" pitchFamily="18" charset="0"/>
                                </a:rPr>
                              </m:ctrlPr>
                            </m:sSupPr>
                            <m:e>
                              <m:d>
                                <m:dPr>
                                  <m:ctrlPr>
                                    <a:rPr lang="en-US" sz="1800" i="1">
                                      <a:latin typeface="Cambria Math" panose="02040503050406030204" pitchFamily="18" charset="0"/>
                                    </a:rPr>
                                  </m:ctrlPr>
                                </m:dPr>
                                <m:e>
                                  <m:r>
                                    <a:rPr lang="en-US" sz="1800" i="0">
                                      <a:latin typeface="Cambria Math" panose="02040503050406030204" pitchFamily="18" charset="0"/>
                                    </a:rPr>
                                    <m:t>1.065</m:t>
                                  </m:r>
                                </m:e>
                              </m:d>
                            </m:e>
                            <m:sup>
                              <m:r>
                                <a:rPr lang="en-US" sz="1800" i="0">
                                  <a:latin typeface="Cambria Math" panose="02040503050406030204" pitchFamily="18" charset="0"/>
                                </a:rPr>
                                <m:t>5</m:t>
                              </m:r>
                            </m:sup>
                          </m:sSup>
                        </m:den>
                      </m:f>
                      <m:r>
                        <a:rPr lang="en-US" sz="1800" i="0">
                          <a:latin typeface="Cambria Math" panose="02040503050406030204" pitchFamily="18" charset="0"/>
                        </a:rPr>
                        <m:t>=29.15</m:t>
                      </m:r>
                    </m:oMath>
                  </m:oMathPara>
                </a14:m>
                <a:endParaRPr lang="en-US" sz="1800" dirty="0"/>
              </a:p>
            </p:txBody>
          </p:sp>
        </mc:Choice>
        <mc:Fallback xmlns="">
          <p:sp>
            <p:nvSpPr>
              <p:cNvPr id="3" name="Rectangle 2">
                <a:extLst>
                  <a:ext uri="{FF2B5EF4-FFF2-40B4-BE49-F238E27FC236}">
                    <a16:creationId xmlns:a16="http://schemas.microsoft.com/office/drawing/2014/main" id="{962282F1-30D1-DE47-A9F8-7BE04451DF39}"/>
                  </a:ext>
                </a:extLst>
              </p:cNvPr>
              <p:cNvSpPr>
                <a:spLocks noRot="1" noChangeAspect="1" noMove="1" noResize="1" noEditPoints="1" noAdjustHandles="1" noChangeArrowheads="1" noChangeShapeType="1" noTextEdit="1"/>
              </p:cNvSpPr>
              <p:nvPr/>
            </p:nvSpPr>
            <p:spPr>
              <a:xfrm>
                <a:off x="914400" y="5339154"/>
                <a:ext cx="7851775" cy="916598"/>
              </a:xfrm>
              <a:prstGeom prst="rect">
                <a:avLst/>
              </a:prstGeom>
              <a:blipFill>
                <a:blip r:embed="rId3"/>
                <a:stretch>
                  <a:fillRect b="-8219"/>
                </a:stretch>
              </a:blipFill>
            </p:spPr>
            <p:txBody>
              <a:bodyPr/>
              <a:lstStyle/>
              <a:p>
                <a:r>
                  <a:rPr lang="en-US">
                    <a:noFill/>
                  </a:rPr>
                  <a:t> </a:t>
                </a:r>
              </a:p>
            </p:txBody>
          </p:sp>
        </mc:Fallback>
      </mc:AlternateContent>
      <p:sp>
        <p:nvSpPr>
          <p:cNvPr id="7" name="Footer Placeholder 6">
            <a:extLst>
              <a:ext uri="{FF2B5EF4-FFF2-40B4-BE49-F238E27FC236}">
                <a16:creationId xmlns:a16="http://schemas.microsoft.com/office/drawing/2014/main" id="{BD4C66F2-3A5F-4B35-985F-D9EFD49505EC}"/>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dirty="0"/>
              <a:t>a. PE, Growth and Interest Rates</a:t>
            </a:r>
          </a:p>
        </p:txBody>
      </p:sp>
      <p:pic>
        <p:nvPicPr>
          <p:cNvPr id="3" name="Content Placeholder 2">
            <a:extLst>
              <a:ext uri="{FF2B5EF4-FFF2-40B4-BE49-F238E27FC236}">
                <a16:creationId xmlns:a16="http://schemas.microsoft.com/office/drawing/2014/main" id="{510B5209-06DF-0748-A6C8-C382DE7E5B51}"/>
              </a:ext>
            </a:extLst>
          </p:cNvPr>
          <p:cNvPicPr>
            <a:picLocks noGrp="1" noChangeAspect="1"/>
          </p:cNvPicPr>
          <p:nvPr>
            <p:ph idx="1"/>
          </p:nvPr>
        </p:nvPicPr>
        <p:blipFill>
          <a:blip r:embed="rId3"/>
          <a:stretch>
            <a:fillRect/>
          </a:stretch>
        </p:blipFill>
        <p:spPr>
          <a:xfrm>
            <a:off x="907208" y="1752600"/>
            <a:ext cx="7329583" cy="4419600"/>
          </a:xfrm>
        </p:spPr>
      </p:pic>
      <p:sp>
        <p:nvSpPr>
          <p:cNvPr id="7" name="Footer Placeholder 6">
            <a:extLst>
              <a:ext uri="{FF2B5EF4-FFF2-40B4-BE49-F238E27FC236}">
                <a16:creationId xmlns:a16="http://schemas.microsoft.com/office/drawing/2014/main" id="{87CE5B5D-F9CB-2A81-A422-4DA926A1ED99}"/>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US" altLang="en-US"/>
              <a:t>b. PE and Risk: A Follow up Example</a:t>
            </a:r>
          </a:p>
        </p:txBody>
      </p:sp>
      <p:pic>
        <p:nvPicPr>
          <p:cNvPr id="6" name="Content Placeholder 5">
            <a:extLst>
              <a:ext uri="{FF2B5EF4-FFF2-40B4-BE49-F238E27FC236}">
                <a16:creationId xmlns:a16="http://schemas.microsoft.com/office/drawing/2014/main" id="{2A03D491-4184-914F-AABB-197CAA9212C6}"/>
              </a:ext>
            </a:extLst>
          </p:cNvPr>
          <p:cNvPicPr>
            <a:picLocks noGrp="1" noChangeAspect="1"/>
          </p:cNvPicPr>
          <p:nvPr>
            <p:ph idx="1"/>
          </p:nvPr>
        </p:nvPicPr>
        <p:blipFill>
          <a:blip r:embed="rId3"/>
          <a:stretch>
            <a:fillRect/>
          </a:stretch>
        </p:blipFill>
        <p:spPr>
          <a:xfrm>
            <a:off x="685800" y="2167906"/>
            <a:ext cx="7772400" cy="3588987"/>
          </a:xfrm>
        </p:spPr>
      </p:pic>
      <p:sp>
        <p:nvSpPr>
          <p:cNvPr id="7" name="Footer Placeholder 6">
            <a:extLst>
              <a:ext uri="{FF2B5EF4-FFF2-40B4-BE49-F238E27FC236}">
                <a16:creationId xmlns:a16="http://schemas.microsoft.com/office/drawing/2014/main" id="{D3A4003F-6E21-434D-5FBD-DBC6C38735A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D4B-2E2A-FD49-8909-50D1D5C34249}"/>
              </a:ext>
            </a:extLst>
          </p:cNvPr>
          <p:cNvSpPr>
            <a:spLocks noGrp="1"/>
          </p:cNvSpPr>
          <p:nvPr>
            <p:ph type="title"/>
          </p:nvPr>
        </p:nvSpPr>
        <p:spPr/>
        <p:txBody>
          <a:bodyPr/>
          <a:lstStyle/>
          <a:p>
            <a:r>
              <a:rPr lang="en-US" dirty="0"/>
              <a:t>c. PE and Growth Quality: Value Addition and Destruction</a:t>
            </a:r>
          </a:p>
        </p:txBody>
      </p:sp>
      <p:pic>
        <p:nvPicPr>
          <p:cNvPr id="6" name="Content Placeholder 5">
            <a:extLst>
              <a:ext uri="{FF2B5EF4-FFF2-40B4-BE49-F238E27FC236}">
                <a16:creationId xmlns:a16="http://schemas.microsoft.com/office/drawing/2014/main" id="{48AAD0BE-5FAB-7F4B-AE1B-58193C90AADF}"/>
              </a:ext>
            </a:extLst>
          </p:cNvPr>
          <p:cNvPicPr>
            <a:picLocks noGrp="1" noChangeAspect="1"/>
          </p:cNvPicPr>
          <p:nvPr>
            <p:ph idx="1"/>
          </p:nvPr>
        </p:nvPicPr>
        <p:blipFill>
          <a:blip r:embed="rId3"/>
          <a:stretch>
            <a:fillRect/>
          </a:stretch>
        </p:blipFill>
        <p:spPr>
          <a:xfrm>
            <a:off x="685800" y="2629374"/>
            <a:ext cx="7772400" cy="2666051"/>
          </a:xfrm>
        </p:spPr>
      </p:pic>
      <p:sp>
        <p:nvSpPr>
          <p:cNvPr id="9" name="Footer Placeholder 8">
            <a:extLst>
              <a:ext uri="{FF2B5EF4-FFF2-40B4-BE49-F238E27FC236}">
                <a16:creationId xmlns:a16="http://schemas.microsoft.com/office/drawing/2014/main" id="{9936E20E-95F5-8D89-191C-2A978EB39DC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98391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64B9-0396-DB4D-AA2A-B4F1B76F495B}"/>
              </a:ext>
            </a:extLst>
          </p:cNvPr>
          <p:cNvSpPr>
            <a:spLocks noGrp="1"/>
          </p:cNvSpPr>
          <p:nvPr>
            <p:ph type="title"/>
          </p:nvPr>
        </p:nvSpPr>
        <p:spPr/>
        <p:txBody>
          <a:bodyPr/>
          <a:lstStyle/>
          <a:p>
            <a:r>
              <a:rPr lang="en-US" dirty="0"/>
              <a:t>Example 1: The Cheapest Markets at the start of 2024</a:t>
            </a:r>
          </a:p>
        </p:txBody>
      </p:sp>
      <p:graphicFrame>
        <p:nvGraphicFramePr>
          <p:cNvPr id="6" name="Content Placeholder 5">
            <a:extLst>
              <a:ext uri="{FF2B5EF4-FFF2-40B4-BE49-F238E27FC236}">
                <a16:creationId xmlns:a16="http://schemas.microsoft.com/office/drawing/2014/main" id="{53A6517B-303D-BC7F-F533-101934960306}"/>
              </a:ext>
            </a:extLst>
          </p:cNvPr>
          <p:cNvGraphicFramePr>
            <a:graphicFrameLocks noGrp="1"/>
          </p:cNvGraphicFramePr>
          <p:nvPr>
            <p:ph idx="1"/>
            <p:extLst>
              <p:ext uri="{D42A27DB-BD31-4B8C-83A1-F6EECF244321}">
                <p14:modId xmlns:p14="http://schemas.microsoft.com/office/powerpoint/2010/main" val="2493763778"/>
              </p:ext>
            </p:extLst>
          </p:nvPr>
        </p:nvGraphicFramePr>
        <p:xfrm>
          <a:off x="685800" y="1752600"/>
          <a:ext cx="5530546" cy="4495806"/>
        </p:xfrm>
        <a:graphic>
          <a:graphicData uri="http://schemas.openxmlformats.org/drawingml/2006/table">
            <a:tbl>
              <a:tblPr>
                <a:tableStyleId>{5C22544A-7EE6-4342-B048-85BDC9FD1C3A}</a:tableStyleId>
              </a:tblPr>
              <a:tblGrid>
                <a:gridCol w="1496187">
                  <a:extLst>
                    <a:ext uri="{9D8B030D-6E8A-4147-A177-3AD203B41FA5}">
                      <a16:colId xmlns:a16="http://schemas.microsoft.com/office/drawing/2014/main" val="1100536359"/>
                    </a:ext>
                  </a:extLst>
                </a:gridCol>
                <a:gridCol w="632317">
                  <a:extLst>
                    <a:ext uri="{9D8B030D-6E8A-4147-A177-3AD203B41FA5}">
                      <a16:colId xmlns:a16="http://schemas.microsoft.com/office/drawing/2014/main" val="545737463"/>
                    </a:ext>
                  </a:extLst>
                </a:gridCol>
                <a:gridCol w="1701021">
                  <a:extLst>
                    <a:ext uri="{9D8B030D-6E8A-4147-A177-3AD203B41FA5}">
                      <a16:colId xmlns:a16="http://schemas.microsoft.com/office/drawing/2014/main" val="2584128998"/>
                    </a:ext>
                  </a:extLst>
                </a:gridCol>
                <a:gridCol w="1701021">
                  <a:extLst>
                    <a:ext uri="{9D8B030D-6E8A-4147-A177-3AD203B41FA5}">
                      <a16:colId xmlns:a16="http://schemas.microsoft.com/office/drawing/2014/main" val="95290719"/>
                    </a:ext>
                  </a:extLst>
                </a:gridCol>
              </a:tblGrid>
              <a:tr h="214086">
                <a:tc>
                  <a:txBody>
                    <a:bodyPr/>
                    <a:lstStyle/>
                    <a:p>
                      <a:pPr algn="ctr" fontAlgn="b"/>
                      <a:r>
                        <a:rPr lang="en-US" sz="1300" u="none" strike="noStrike" dirty="0">
                          <a:solidFill>
                            <a:schemeClr val="bg1"/>
                          </a:solidFill>
                          <a:effectLst/>
                        </a:rPr>
                        <a:t>Country</a:t>
                      </a:r>
                      <a:endParaRPr lang="en-US" sz="1300" b="0" i="1"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 firms</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median(EV/EBITDA)</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median(Trailing PE)</a:t>
                      </a:r>
                      <a:endParaRPr lang="en-US" sz="1300" b="1"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2056293"/>
                  </a:ext>
                </a:extLst>
              </a:tr>
              <a:tr h="214086">
                <a:tc>
                  <a:txBody>
                    <a:bodyPr/>
                    <a:lstStyle/>
                    <a:p>
                      <a:pPr algn="l" fontAlgn="ctr"/>
                      <a:r>
                        <a:rPr lang="en-US" sz="1300" u="none" strike="noStrike" dirty="0">
                          <a:solidFill>
                            <a:schemeClr val="bg1"/>
                          </a:solidFill>
                          <a:effectLst/>
                        </a:rPr>
                        <a:t>Zambia</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3.75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4.31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3419607"/>
                  </a:ext>
                </a:extLst>
              </a:tr>
              <a:tr h="214086">
                <a:tc>
                  <a:txBody>
                    <a:bodyPr/>
                    <a:lstStyle/>
                    <a:p>
                      <a:pPr algn="l" fontAlgn="ctr"/>
                      <a:r>
                        <a:rPr lang="en-US" sz="1300" u="none" strike="noStrike">
                          <a:solidFill>
                            <a:schemeClr val="bg1"/>
                          </a:solidFill>
                          <a:effectLst/>
                        </a:rPr>
                        <a:t>Kenya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3.70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4.43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91854758"/>
                  </a:ext>
                </a:extLst>
              </a:tr>
              <a:tr h="214086">
                <a:tc>
                  <a:txBody>
                    <a:bodyPr/>
                    <a:lstStyle/>
                    <a:p>
                      <a:pPr algn="l" fontAlgn="ctr"/>
                      <a:r>
                        <a:rPr lang="en-US" sz="1300" u="none" strike="noStrike" dirty="0">
                          <a:solidFill>
                            <a:schemeClr val="bg1"/>
                          </a:solidFill>
                          <a:effectLst/>
                        </a:rPr>
                        <a:t>Ghana</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2.74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5.34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80490890"/>
                  </a:ext>
                </a:extLst>
              </a:tr>
              <a:tr h="214086">
                <a:tc>
                  <a:txBody>
                    <a:bodyPr/>
                    <a:lstStyle/>
                    <a:p>
                      <a:pPr algn="l" fontAlgn="ctr"/>
                      <a:r>
                        <a:rPr lang="en-US" sz="1300" u="none" strike="noStrike" dirty="0">
                          <a:solidFill>
                            <a:schemeClr val="bg1"/>
                          </a:solidFill>
                          <a:effectLst/>
                        </a:rPr>
                        <a:t>Cyprus</a:t>
                      </a:r>
                      <a:endParaRPr lang="en-US" sz="1300" b="0" i="0" u="none" strike="noStrike" dirty="0">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8.14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6.08</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52951108"/>
                  </a:ext>
                </a:extLst>
              </a:tr>
              <a:tr h="214086">
                <a:tc>
                  <a:txBody>
                    <a:bodyPr/>
                    <a:lstStyle/>
                    <a:p>
                      <a:pPr algn="l" fontAlgn="ctr"/>
                      <a:r>
                        <a:rPr lang="en-US" sz="1300" u="none" strike="noStrike">
                          <a:solidFill>
                            <a:schemeClr val="bg1"/>
                          </a:solidFill>
                          <a:effectLst/>
                        </a:rPr>
                        <a:t>Pakistan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424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6.24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92680625"/>
                  </a:ext>
                </a:extLst>
              </a:tr>
              <a:tr h="214086">
                <a:tc>
                  <a:txBody>
                    <a:bodyPr/>
                    <a:lstStyle/>
                    <a:p>
                      <a:pPr algn="l" fontAlgn="ctr"/>
                      <a:r>
                        <a:rPr lang="en-US" sz="1300" u="none" strike="noStrike">
                          <a:solidFill>
                            <a:schemeClr val="bg1"/>
                          </a:solidFill>
                          <a:effectLst/>
                        </a:rPr>
                        <a:t>Serbia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17</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5.64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6.69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42812052"/>
                  </a:ext>
                </a:extLst>
              </a:tr>
              <a:tr h="214086">
                <a:tc>
                  <a:txBody>
                    <a:bodyPr/>
                    <a:lstStyle/>
                    <a:p>
                      <a:pPr algn="l" fontAlgn="ctr"/>
                      <a:r>
                        <a:rPr lang="en-US" sz="1300" u="none" strike="noStrike">
                          <a:solidFill>
                            <a:schemeClr val="bg1"/>
                          </a:solidFill>
                          <a:effectLst/>
                        </a:rPr>
                        <a:t>Kazakhstan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5.78</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6.82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20345592"/>
                  </a:ext>
                </a:extLst>
              </a:tr>
              <a:tr h="214086">
                <a:tc>
                  <a:txBody>
                    <a:bodyPr/>
                    <a:lstStyle/>
                    <a:p>
                      <a:pPr algn="l" fontAlgn="ctr"/>
                      <a:r>
                        <a:rPr lang="en-US" sz="1300" u="none" strike="noStrike">
                          <a:solidFill>
                            <a:schemeClr val="bg1"/>
                          </a:solidFill>
                          <a:effectLst/>
                        </a:rPr>
                        <a:t>Isle of Man</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5.34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7.32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24516030"/>
                  </a:ext>
                </a:extLst>
              </a:tr>
              <a:tr h="214086">
                <a:tc>
                  <a:txBody>
                    <a:bodyPr/>
                    <a:lstStyle/>
                    <a:p>
                      <a:pPr algn="l" fontAlgn="ctr"/>
                      <a:r>
                        <a:rPr lang="en-US" sz="1300" u="none" strike="noStrike">
                          <a:solidFill>
                            <a:schemeClr val="bg1"/>
                          </a:solidFill>
                          <a:effectLst/>
                        </a:rPr>
                        <a:t>Sri Lanka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262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7.09</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79577414"/>
                  </a:ext>
                </a:extLst>
              </a:tr>
              <a:tr h="214086">
                <a:tc>
                  <a:txBody>
                    <a:bodyPr/>
                    <a:lstStyle/>
                    <a:p>
                      <a:pPr algn="l" fontAlgn="ctr"/>
                      <a:r>
                        <a:rPr lang="en-US" sz="1300" u="none" strike="noStrike">
                          <a:solidFill>
                            <a:schemeClr val="bg1"/>
                          </a:solidFill>
                          <a:effectLst/>
                        </a:rPr>
                        <a:t>Mauritius</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8.72</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7.51</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47957579"/>
                  </a:ext>
                </a:extLst>
              </a:tr>
              <a:tr h="214086">
                <a:tc>
                  <a:txBody>
                    <a:bodyPr/>
                    <a:lstStyle/>
                    <a:p>
                      <a:pPr algn="l" fontAlgn="ctr"/>
                      <a:r>
                        <a:rPr lang="en-US" sz="1300" u="none" strike="noStrike">
                          <a:solidFill>
                            <a:schemeClr val="bg1"/>
                          </a:solidFill>
                          <a:effectLst/>
                        </a:rPr>
                        <a:t>Tanzania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15</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6.27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7.52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571438432"/>
                  </a:ext>
                </a:extLst>
              </a:tr>
              <a:tr h="214086">
                <a:tc>
                  <a:txBody>
                    <a:bodyPr/>
                    <a:lstStyle/>
                    <a:p>
                      <a:pPr algn="l" fontAlgn="ctr"/>
                      <a:r>
                        <a:rPr lang="en-US" sz="1300" u="none" strike="noStrike">
                          <a:solidFill>
                            <a:schemeClr val="bg1"/>
                          </a:solidFill>
                          <a:effectLst/>
                        </a:rPr>
                        <a:t>Nigeria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126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5.40</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7.90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51930413"/>
                  </a:ext>
                </a:extLst>
              </a:tr>
              <a:tr h="214086">
                <a:tc>
                  <a:txBody>
                    <a:bodyPr/>
                    <a:lstStyle/>
                    <a:p>
                      <a:pPr algn="l" fontAlgn="ctr"/>
                      <a:r>
                        <a:rPr lang="en-US" sz="1300" u="none" strike="noStrike">
                          <a:solidFill>
                            <a:schemeClr val="bg1"/>
                          </a:solidFill>
                          <a:effectLst/>
                        </a:rPr>
                        <a:t>Macau</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4.87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8.30</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32828862"/>
                  </a:ext>
                </a:extLst>
              </a:tr>
              <a:tr h="214086">
                <a:tc>
                  <a:txBody>
                    <a:bodyPr/>
                    <a:lstStyle/>
                    <a:p>
                      <a:pPr algn="l" fontAlgn="ctr"/>
                      <a:r>
                        <a:rPr lang="en-US" sz="1300" u="none" strike="noStrike">
                          <a:solidFill>
                            <a:schemeClr val="bg1"/>
                          </a:solidFill>
                          <a:effectLst/>
                        </a:rPr>
                        <a:t>Ivory Coast</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34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4.39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8.41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1402453"/>
                  </a:ext>
                </a:extLst>
              </a:tr>
              <a:tr h="214086">
                <a:tc>
                  <a:txBody>
                    <a:bodyPr/>
                    <a:lstStyle/>
                    <a:p>
                      <a:pPr algn="l" fontAlgn="ctr"/>
                      <a:r>
                        <a:rPr lang="en-US" sz="1300" u="none" strike="noStrike">
                          <a:solidFill>
                            <a:schemeClr val="bg1"/>
                          </a:solidFill>
                          <a:effectLst/>
                        </a:rPr>
                        <a:t>Tunisia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7.73</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8.68</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28664093"/>
                  </a:ext>
                </a:extLst>
              </a:tr>
              <a:tr h="214086">
                <a:tc>
                  <a:txBody>
                    <a:bodyPr/>
                    <a:lstStyle/>
                    <a:p>
                      <a:pPr algn="l" fontAlgn="ctr"/>
                      <a:r>
                        <a:rPr lang="en-US" sz="1300" u="none" strike="noStrike">
                          <a:solidFill>
                            <a:schemeClr val="bg1"/>
                          </a:solidFill>
                          <a:effectLst/>
                        </a:rPr>
                        <a:t>Bermuda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8.69</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98360493"/>
                  </a:ext>
                </a:extLst>
              </a:tr>
              <a:tr h="214086">
                <a:tc>
                  <a:txBody>
                    <a:bodyPr/>
                    <a:lstStyle/>
                    <a:p>
                      <a:pPr algn="l" fontAlgn="ctr"/>
                      <a:r>
                        <a:rPr lang="en-US" sz="1300" u="none" strike="noStrike">
                          <a:solidFill>
                            <a:schemeClr val="bg1"/>
                          </a:solidFill>
                          <a:effectLst/>
                        </a:rPr>
                        <a:t>Malawi</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14</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5.02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19872413"/>
                  </a:ext>
                </a:extLst>
              </a:tr>
              <a:tr h="214086">
                <a:tc>
                  <a:txBody>
                    <a:bodyPr/>
                    <a:lstStyle/>
                    <a:p>
                      <a:pPr algn="l" fontAlgn="ctr"/>
                      <a:r>
                        <a:rPr lang="en-US" sz="1300" u="none" strike="noStrike">
                          <a:solidFill>
                            <a:schemeClr val="bg1"/>
                          </a:solidFill>
                          <a:effectLst/>
                        </a:rPr>
                        <a:t>Colombia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28</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5.36</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8.71</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13143646"/>
                  </a:ext>
                </a:extLst>
              </a:tr>
              <a:tr h="214086">
                <a:tc>
                  <a:txBody>
                    <a:bodyPr/>
                    <a:lstStyle/>
                    <a:p>
                      <a:pPr algn="l" fontAlgn="ctr"/>
                      <a:r>
                        <a:rPr lang="en-US" sz="1300" u="none" strike="noStrike">
                          <a:solidFill>
                            <a:schemeClr val="bg1"/>
                          </a:solidFill>
                          <a:effectLst/>
                        </a:rPr>
                        <a:t>Chile</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122</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6.80</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8.84</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81724704"/>
                  </a:ext>
                </a:extLst>
              </a:tr>
              <a:tr h="214086">
                <a:tc>
                  <a:txBody>
                    <a:bodyPr/>
                    <a:lstStyle/>
                    <a:p>
                      <a:pPr algn="l" fontAlgn="ctr"/>
                      <a:r>
                        <a:rPr lang="en-US" sz="1300" u="none" strike="noStrike">
                          <a:solidFill>
                            <a:schemeClr val="bg1"/>
                          </a:solidFill>
                          <a:effectLst/>
                        </a:rPr>
                        <a:t>Lithuania</a:t>
                      </a:r>
                      <a:endParaRPr lang="en-US" sz="1300" b="0" i="0" u="none" strike="noStrike">
                        <a:solidFill>
                          <a:schemeClr val="bg1"/>
                        </a:solidFill>
                        <a:effectLst/>
                        <a:latin typeface="Helvetica" pitchFamily="2" charset="0"/>
                      </a:endParaRPr>
                    </a:p>
                  </a:txBody>
                  <a:tcPr marL="8920" marR="8920" marT="89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29</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a:solidFill>
                            <a:schemeClr val="bg1"/>
                          </a:solidFill>
                          <a:effectLst/>
                        </a:rPr>
                        <a:t>7.47</a:t>
                      </a:r>
                      <a:endParaRPr lang="en-US" sz="1300" b="0" i="0" u="none" strike="noStrike">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1300" u="none" strike="noStrike" dirty="0">
                          <a:solidFill>
                            <a:schemeClr val="bg1"/>
                          </a:solidFill>
                          <a:effectLst/>
                        </a:rPr>
                        <a:t>8.87</a:t>
                      </a:r>
                      <a:endParaRPr lang="en-US" sz="1300" b="0" i="0" u="none" strike="noStrike" dirty="0">
                        <a:solidFill>
                          <a:schemeClr val="bg1"/>
                        </a:solidFill>
                        <a:effectLst/>
                        <a:latin typeface="Helvetica" pitchFamily="2" charset="0"/>
                      </a:endParaRPr>
                    </a:p>
                  </a:txBody>
                  <a:tcPr marL="8920" marR="8920" marT="892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92057214"/>
                  </a:ext>
                </a:extLst>
              </a:tr>
            </a:tbl>
          </a:graphicData>
        </a:graphic>
      </p:graphicFrame>
      <p:sp>
        <p:nvSpPr>
          <p:cNvPr id="9" name="Footer Placeholder 8">
            <a:extLst>
              <a:ext uri="{FF2B5EF4-FFF2-40B4-BE49-F238E27FC236}">
                <a16:creationId xmlns:a16="http://schemas.microsoft.com/office/drawing/2014/main" id="{54977A71-9331-930F-BA37-DDEB9EB6A7A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02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fontScale="90000"/>
          </a:bodyPr>
          <a:lstStyle/>
          <a:p>
            <a:r>
              <a:rPr lang="en-US" dirty="0"/>
              <a:t>Example 2: Controlling for differences - An old Example with Emerging Markets: June 2000</a:t>
            </a:r>
          </a:p>
        </p:txBody>
      </p:sp>
      <p:pic>
        <p:nvPicPr>
          <p:cNvPr id="70658" name="Picture 116"/>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981200" y="1816358"/>
            <a:ext cx="5375238" cy="4392668"/>
          </a:xfrm>
        </p:spPr>
      </p:pic>
      <p:sp>
        <p:nvSpPr>
          <p:cNvPr id="6" name="Footer Placeholder 5">
            <a:extLst>
              <a:ext uri="{FF2B5EF4-FFF2-40B4-BE49-F238E27FC236}">
                <a16:creationId xmlns:a16="http://schemas.microsoft.com/office/drawing/2014/main" id="{81BB3BE0-A6B1-5F58-EF48-F2FA464DFFE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r>
              <a:rPr lang="en-US" altLang="en-US"/>
              <a:t>Regression Results</a:t>
            </a:r>
          </a:p>
        </p:txBody>
      </p:sp>
      <p:sp>
        <p:nvSpPr>
          <p:cNvPr id="72706" name="Rectangle 3"/>
          <p:cNvSpPr>
            <a:spLocks noGrp="1" noChangeArrowheads="1"/>
          </p:cNvSpPr>
          <p:nvPr>
            <p:ph idx="1"/>
          </p:nvPr>
        </p:nvSpPr>
        <p:spPr/>
        <p:txBody>
          <a:bodyPr/>
          <a:lstStyle/>
          <a:p>
            <a:r>
              <a:rPr lang="en-US" altLang="en-US" dirty="0"/>
              <a:t>The regression of PE ratios on these variables provides the following –</a:t>
            </a:r>
          </a:p>
          <a:p>
            <a:pPr marL="274320" lvl="1" indent="0">
              <a:buNone/>
            </a:pPr>
            <a:r>
              <a:rPr lang="en-US" altLang="en-US" dirty="0"/>
              <a:t>PE = 16.16	 	</a:t>
            </a:r>
            <a:r>
              <a:rPr lang="en-US" altLang="en-US" b="1" dirty="0"/>
              <a:t>- 7.94 </a:t>
            </a:r>
            <a:r>
              <a:rPr lang="en-US" altLang="en-US" dirty="0"/>
              <a:t>Interest Rates </a:t>
            </a:r>
          </a:p>
          <a:p>
            <a:pPr marL="274320" lvl="1" indent="0">
              <a:buNone/>
            </a:pPr>
            <a:r>
              <a:rPr lang="en-US" altLang="en-US" dirty="0"/>
              <a:t>			</a:t>
            </a:r>
            <a:r>
              <a:rPr lang="en-US" altLang="en-US" b="1" dirty="0"/>
              <a:t>+ 154.40 </a:t>
            </a:r>
            <a:r>
              <a:rPr lang="en-US" altLang="en-US" dirty="0"/>
              <a:t>Growth in GDP</a:t>
            </a:r>
          </a:p>
          <a:p>
            <a:pPr marL="274320" lvl="1" indent="0">
              <a:buNone/>
            </a:pPr>
            <a:r>
              <a:rPr lang="en-US" altLang="en-US" dirty="0"/>
              <a:t>			</a:t>
            </a:r>
            <a:r>
              <a:rPr lang="en-US" altLang="en-US" b="1" dirty="0"/>
              <a:t>- 0.1116 </a:t>
            </a:r>
            <a:r>
              <a:rPr lang="en-US" altLang="en-US" dirty="0"/>
              <a:t>Country Risk</a:t>
            </a:r>
          </a:p>
          <a:p>
            <a:pPr lvl="1"/>
            <a:r>
              <a:rPr lang="en-US" altLang="en-US" dirty="0"/>
              <a:t>R Squared = 73%</a:t>
            </a:r>
          </a:p>
          <a:p>
            <a:r>
              <a:rPr lang="en-US" altLang="en-US" dirty="0"/>
              <a:t>What do the coefficients tell you about how each of these variables play into PE ratio differences across countries?	</a:t>
            </a:r>
          </a:p>
        </p:txBody>
      </p:sp>
      <p:sp>
        <p:nvSpPr>
          <p:cNvPr id="6" name="Footer Placeholder 5">
            <a:extLst>
              <a:ext uri="{FF2B5EF4-FFF2-40B4-BE49-F238E27FC236}">
                <a16:creationId xmlns:a16="http://schemas.microsoft.com/office/drawing/2014/main" id="{C7BCC26C-EFDC-873B-B275-800B3484B8C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altLang="en-US"/>
              <a:t>Predicted PE Ratios</a:t>
            </a:r>
          </a:p>
        </p:txBody>
      </p:sp>
      <p:pic>
        <p:nvPicPr>
          <p:cNvPr id="74754"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96701" y="1914925"/>
            <a:ext cx="6477000" cy="4231393"/>
          </a:xfrm>
        </p:spPr>
      </p:pic>
      <p:sp>
        <p:nvSpPr>
          <p:cNvPr id="6" name="Footer Placeholder 5">
            <a:extLst>
              <a:ext uri="{FF2B5EF4-FFF2-40B4-BE49-F238E27FC236}">
                <a16:creationId xmlns:a16="http://schemas.microsoft.com/office/drawing/2014/main" id="{4BA78107-45C5-9820-CA87-158801E7413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altLang="en-US" dirty="0"/>
              <a:t>Example 3: US Stocks are expensive, just look at the PE ratio</a:t>
            </a:r>
          </a:p>
        </p:txBody>
      </p:sp>
      <p:sp>
        <p:nvSpPr>
          <p:cNvPr id="7" name="Footer Placeholder 6">
            <a:extLst>
              <a:ext uri="{FF2B5EF4-FFF2-40B4-BE49-F238E27FC236}">
                <a16:creationId xmlns:a16="http://schemas.microsoft.com/office/drawing/2014/main" id="{04464EF2-4E0B-9862-FF99-4369FD7CF1F1}"/>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348E51E8-298A-28E9-FC99-FB994277F7B7}"/>
              </a:ext>
            </a:extLst>
          </p:cNvPr>
          <p:cNvPicPr>
            <a:picLocks noGrp="1" noChangeAspect="1"/>
          </p:cNvPicPr>
          <p:nvPr>
            <p:ph idx="1"/>
          </p:nvPr>
        </p:nvPicPr>
        <p:blipFill>
          <a:blip r:embed="rId3"/>
          <a:stretch>
            <a:fillRect/>
          </a:stretch>
        </p:blipFill>
        <p:spPr>
          <a:xfrm>
            <a:off x="1526300" y="1752600"/>
            <a:ext cx="6091400" cy="4419600"/>
          </a:xfrm>
          <a:prstGeom prst="rect">
            <a:avLst/>
          </a:prstGeom>
        </p:spPr>
      </p:pic>
      <p:pic>
        <p:nvPicPr>
          <p:cNvPr id="11" name="Picture 10">
            <a:extLst>
              <a:ext uri="{FF2B5EF4-FFF2-40B4-BE49-F238E27FC236}">
                <a16:creationId xmlns:a16="http://schemas.microsoft.com/office/drawing/2014/main" id="{8D4A02D4-0022-7092-948A-0E1517CDCBD0}"/>
              </a:ext>
            </a:extLst>
          </p:cNvPr>
          <p:cNvPicPr>
            <a:picLocks noChangeAspect="1"/>
          </p:cNvPicPr>
          <p:nvPr/>
        </p:nvPicPr>
        <p:blipFill>
          <a:blip r:embed="rId4"/>
          <a:stretch>
            <a:fillRect/>
          </a:stretch>
        </p:blipFill>
        <p:spPr>
          <a:xfrm>
            <a:off x="1905000" y="2133599"/>
            <a:ext cx="3124200" cy="7606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0504-50B4-2A4B-BABA-63D205ABD947}"/>
              </a:ext>
            </a:extLst>
          </p:cNvPr>
          <p:cNvSpPr>
            <a:spLocks noGrp="1"/>
          </p:cNvSpPr>
          <p:nvPr>
            <p:ph type="title"/>
          </p:nvPr>
        </p:nvSpPr>
        <p:spPr/>
        <p:txBody>
          <a:bodyPr/>
          <a:lstStyle/>
          <a:p>
            <a:r>
              <a:rPr lang="en-US" dirty="0"/>
              <a:t>A Counter: No, they are cheap, relative to the alternatives..</a:t>
            </a:r>
          </a:p>
        </p:txBody>
      </p:sp>
      <p:sp>
        <p:nvSpPr>
          <p:cNvPr id="8" name="Footer Placeholder 7">
            <a:extLst>
              <a:ext uri="{FF2B5EF4-FFF2-40B4-BE49-F238E27FC236}">
                <a16:creationId xmlns:a16="http://schemas.microsoft.com/office/drawing/2014/main" id="{C25EEA71-7297-5975-E329-13B889CFE546}"/>
              </a:ext>
            </a:extLst>
          </p:cNvPr>
          <p:cNvSpPr>
            <a:spLocks noGrp="1"/>
          </p:cNvSpPr>
          <p:nvPr>
            <p:ph type="ftr" sz="quarter" idx="11"/>
          </p:nvPr>
        </p:nvSpPr>
        <p:spPr/>
        <p:txBody>
          <a:bodyPr/>
          <a:lstStyle/>
          <a:p>
            <a:pPr>
              <a:defRPr/>
            </a:pPr>
            <a:r>
              <a:rPr lang="en-US"/>
              <a:t>Aswath Damodaran</a:t>
            </a:r>
          </a:p>
        </p:txBody>
      </p:sp>
      <p:pic>
        <p:nvPicPr>
          <p:cNvPr id="12" name="Content Placeholder 9">
            <a:extLst>
              <a:ext uri="{FF2B5EF4-FFF2-40B4-BE49-F238E27FC236}">
                <a16:creationId xmlns:a16="http://schemas.microsoft.com/office/drawing/2014/main" id="{D1C45191-4132-9F13-F105-DF2F3D731C6A}"/>
              </a:ext>
            </a:extLst>
          </p:cNvPr>
          <p:cNvPicPr>
            <a:picLocks noGrp="1" noChangeAspect="1"/>
          </p:cNvPicPr>
          <p:nvPr>
            <p:ph idx="1"/>
          </p:nvPr>
        </p:nvPicPr>
        <p:blipFill>
          <a:blip r:embed="rId3"/>
          <a:stretch>
            <a:fillRect/>
          </a:stretch>
        </p:blipFill>
        <p:spPr>
          <a:xfrm>
            <a:off x="1477659" y="1752600"/>
            <a:ext cx="6188681" cy="4419600"/>
          </a:xfrm>
        </p:spPr>
      </p:pic>
    </p:spTree>
    <p:extLst>
      <p:ext uri="{BB962C8B-B14F-4D97-AF65-F5344CB8AC3E}">
        <p14:creationId xmlns:p14="http://schemas.microsoft.com/office/powerpoint/2010/main" val="85009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dirty="0"/>
              <a:t>The Tie Breaker: E/P Ratios , </a:t>
            </a:r>
            <a:r>
              <a:rPr lang="en-US" dirty="0" err="1"/>
              <a:t>T.Bond</a:t>
            </a:r>
            <a:r>
              <a:rPr lang="en-US" dirty="0"/>
              <a:t> Rates and Term Structure</a:t>
            </a:r>
          </a:p>
        </p:txBody>
      </p:sp>
      <p:sp>
        <p:nvSpPr>
          <p:cNvPr id="7" name="Footer Placeholder 6">
            <a:extLst>
              <a:ext uri="{FF2B5EF4-FFF2-40B4-BE49-F238E27FC236}">
                <a16:creationId xmlns:a16="http://schemas.microsoft.com/office/drawing/2014/main" id="{B3D70EF0-85D4-23EA-AB68-DB9B7DAFA63E}"/>
              </a:ext>
            </a:extLst>
          </p:cNvPr>
          <p:cNvSpPr>
            <a:spLocks noGrp="1"/>
          </p:cNvSpPr>
          <p:nvPr>
            <p:ph type="ftr" sz="quarter" idx="11"/>
          </p:nvPr>
        </p:nvSpPr>
        <p:spPr/>
        <p:txBody>
          <a:bodyPr/>
          <a:lstStyle/>
          <a:p>
            <a:pPr>
              <a:defRPr/>
            </a:pPr>
            <a:r>
              <a:rPr lang="en-US"/>
              <a:t>Aswath Damodaran</a:t>
            </a:r>
          </a:p>
        </p:txBody>
      </p:sp>
      <p:pic>
        <p:nvPicPr>
          <p:cNvPr id="11" name="Content Placeholder 10">
            <a:extLst>
              <a:ext uri="{FF2B5EF4-FFF2-40B4-BE49-F238E27FC236}">
                <a16:creationId xmlns:a16="http://schemas.microsoft.com/office/drawing/2014/main" id="{BA3CDF68-EA17-71D4-EF4C-CAC188927D5E}"/>
              </a:ext>
            </a:extLst>
          </p:cNvPr>
          <p:cNvPicPr>
            <a:picLocks noGrp="1" noChangeAspect="1"/>
          </p:cNvPicPr>
          <p:nvPr>
            <p:ph idx="1"/>
          </p:nvPr>
        </p:nvPicPr>
        <p:blipFill>
          <a:blip r:embed="rId3"/>
          <a:stretch>
            <a:fillRect/>
          </a:stretch>
        </p:blipFill>
        <p:spPr>
          <a:xfrm>
            <a:off x="1526300" y="1752600"/>
            <a:ext cx="6091400" cy="44196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dirty="0"/>
              <a:t>Regression Results</a:t>
            </a:r>
          </a:p>
        </p:txBody>
      </p:sp>
      <p:sp>
        <p:nvSpPr>
          <p:cNvPr id="66562" name="Rectangle 3"/>
          <p:cNvSpPr>
            <a:spLocks noGrp="1" noChangeArrowheads="1"/>
          </p:cNvSpPr>
          <p:nvPr>
            <p:ph idx="1"/>
          </p:nvPr>
        </p:nvSpPr>
        <p:spPr/>
        <p:txBody>
          <a:bodyPr>
            <a:normAutofit/>
          </a:bodyPr>
          <a:lstStyle/>
          <a:p>
            <a:endParaRPr lang="en-US" altLang="en-US" dirty="0"/>
          </a:p>
          <a:p>
            <a:pPr marL="0" indent="0">
              <a:buNone/>
            </a:pPr>
            <a:endParaRPr lang="en-US" altLang="en-US" dirty="0"/>
          </a:p>
          <a:p>
            <a:r>
              <a:rPr lang="en-US" altLang="en-US" dirty="0"/>
              <a:t>In the following regression, using 1960-2025 data, we regress E/P ratios against the level of </a:t>
            </a:r>
            <a:r>
              <a:rPr lang="en-US" altLang="en-US" dirty="0" err="1"/>
              <a:t>T.Bond</a:t>
            </a:r>
            <a:r>
              <a:rPr lang="en-US" altLang="en-US" dirty="0"/>
              <a:t> rates and a term structure variable (</a:t>
            </a:r>
            <a:r>
              <a:rPr lang="en-US" altLang="en-US" dirty="0" err="1"/>
              <a:t>T.Bond</a:t>
            </a:r>
            <a:r>
              <a:rPr lang="en-US" altLang="en-US" dirty="0"/>
              <a:t> - </a:t>
            </a:r>
            <a:r>
              <a:rPr lang="en-US" altLang="en-US" dirty="0" err="1"/>
              <a:t>T.Bill</a:t>
            </a:r>
            <a:r>
              <a:rPr lang="en-US" altLang="en-US" dirty="0"/>
              <a:t> rate)</a:t>
            </a:r>
          </a:p>
          <a:p>
            <a:pPr lvl="1"/>
            <a:r>
              <a:rPr lang="en-US" altLang="en-US" sz="1600" dirty="0"/>
              <a:t>EP Ratio = 0.0341 + </a:t>
            </a:r>
            <a:r>
              <a:rPr lang="en-US" altLang="en-US" sz="1600" b="1" dirty="0"/>
              <a:t>0.5618</a:t>
            </a:r>
            <a:r>
              <a:rPr lang="en-US" altLang="en-US" sz="1600" dirty="0"/>
              <a:t> </a:t>
            </a:r>
            <a:r>
              <a:rPr lang="en-US" altLang="en-US" sz="1600" dirty="0" err="1"/>
              <a:t>T.Bond</a:t>
            </a:r>
            <a:r>
              <a:rPr lang="en-US" altLang="en-US" sz="1600" dirty="0"/>
              <a:t> Rate - 0.1161 (</a:t>
            </a:r>
            <a:r>
              <a:rPr lang="en-US" altLang="en-US" sz="1600" dirty="0" err="1"/>
              <a:t>T.Bond</a:t>
            </a:r>
            <a:r>
              <a:rPr lang="en-US" altLang="en-US" sz="1600" dirty="0"/>
              <a:t> Rate - </a:t>
            </a:r>
            <a:r>
              <a:rPr lang="en-US" altLang="en-US" sz="1600" dirty="0" err="1"/>
              <a:t>T.Bill</a:t>
            </a:r>
            <a:r>
              <a:rPr lang="en-US" altLang="en-US" sz="1600" dirty="0"/>
              <a:t> Rate) 		           (6.47)      </a:t>
            </a:r>
            <a:r>
              <a:rPr lang="en-US" altLang="en-US" sz="1600" b="1" dirty="0"/>
              <a:t>(7.45)                          </a:t>
            </a:r>
            <a:r>
              <a:rPr lang="en-US" altLang="en-US" sz="1600" dirty="0"/>
              <a:t>(-0.08)	</a:t>
            </a:r>
          </a:p>
          <a:p>
            <a:pPr lvl="1"/>
            <a:r>
              <a:rPr lang="en-US" altLang="en-US" dirty="0"/>
              <a:t>R squared = 47.4%</a:t>
            </a:r>
          </a:p>
          <a:p>
            <a:r>
              <a:rPr lang="en-US" altLang="en-US" dirty="0"/>
              <a:t>In 2008, this is what the regression looked like:</a:t>
            </a:r>
          </a:p>
          <a:p>
            <a:pPr lvl="1"/>
            <a:r>
              <a:rPr lang="en-US" altLang="en-US" sz="1600" dirty="0"/>
              <a:t>E/P =  2.56%  + 0.7044 </a:t>
            </a:r>
            <a:r>
              <a:rPr lang="en-US" altLang="en-US" sz="1600" dirty="0" err="1"/>
              <a:t>T.Bond</a:t>
            </a:r>
            <a:r>
              <a:rPr lang="en-US" altLang="en-US" sz="1600" dirty="0"/>
              <a:t> Rate – 0.3289 (</a:t>
            </a:r>
            <a:r>
              <a:rPr lang="en-US" altLang="en-US" sz="1600" dirty="0" err="1"/>
              <a:t>T.Bond</a:t>
            </a:r>
            <a:r>
              <a:rPr lang="en-US" altLang="en-US" sz="1600" dirty="0"/>
              <a:t> Rate-</a:t>
            </a:r>
            <a:r>
              <a:rPr lang="en-US" altLang="en-US" sz="1600" dirty="0" err="1"/>
              <a:t>T.Bill</a:t>
            </a:r>
            <a:r>
              <a:rPr lang="en-US" altLang="en-US" sz="1600" dirty="0"/>
              <a:t> Rate) 		    (4.71)	   (7.10)		    (1.46)	</a:t>
            </a:r>
          </a:p>
          <a:p>
            <a:pPr lvl="1"/>
            <a:r>
              <a:rPr lang="en-US" altLang="en-US" dirty="0"/>
              <a:t>R squared = 50.71%</a:t>
            </a:r>
          </a:p>
          <a:p>
            <a:pPr lvl="1"/>
            <a:r>
              <a:rPr lang="en-US" altLang="en-US" b="1" dirty="0"/>
              <a:t>The R-squared has dropped and the differential with the </a:t>
            </a:r>
            <a:r>
              <a:rPr lang="en-US" altLang="en-US" b="1" dirty="0" err="1"/>
              <a:t>T.Bill</a:t>
            </a:r>
            <a:r>
              <a:rPr lang="en-US" altLang="en-US" b="1" dirty="0"/>
              <a:t> rate has lost significance. How would you read this result?</a:t>
            </a:r>
          </a:p>
        </p:txBody>
      </p:sp>
      <p:sp>
        <p:nvSpPr>
          <p:cNvPr id="3" name="TextBox 2"/>
          <p:cNvSpPr txBox="1"/>
          <p:nvPr/>
        </p:nvSpPr>
        <p:spPr>
          <a:xfrm>
            <a:off x="4796902" y="1828800"/>
            <a:ext cx="4106894" cy="369332"/>
          </a:xfrm>
          <a:prstGeom prst="rect">
            <a:avLst/>
          </a:prstGeom>
          <a:noFill/>
        </p:spPr>
        <p:txBody>
          <a:bodyPr wrap="none" rtlCol="0">
            <a:spAutoFit/>
          </a:bodyPr>
          <a:lstStyle/>
          <a:p>
            <a:r>
              <a:rPr lang="en-US" sz="1800" dirty="0"/>
              <a:t>Correlation between E/P and interest rates</a:t>
            </a:r>
          </a:p>
        </p:txBody>
      </p:sp>
      <p:sp>
        <p:nvSpPr>
          <p:cNvPr id="8" name="Footer Placeholder 7">
            <a:extLst>
              <a:ext uri="{FF2B5EF4-FFF2-40B4-BE49-F238E27FC236}">
                <a16:creationId xmlns:a16="http://schemas.microsoft.com/office/drawing/2014/main" id="{F304FE18-10DF-07BB-53B6-277D336953D9}"/>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EAA0B112-E9DE-B295-7690-A23B9B0FFD93}"/>
              </a:ext>
            </a:extLst>
          </p:cNvPr>
          <p:cNvPicPr>
            <a:picLocks noChangeAspect="1"/>
          </p:cNvPicPr>
          <p:nvPr/>
        </p:nvPicPr>
        <p:blipFill>
          <a:blip r:embed="rId3"/>
          <a:stretch>
            <a:fillRect/>
          </a:stretch>
        </p:blipFill>
        <p:spPr>
          <a:xfrm>
            <a:off x="685799" y="1817132"/>
            <a:ext cx="4058951" cy="621268"/>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en-US" altLang="en-US"/>
              <a:t>II. PEG Ratio</a:t>
            </a:r>
          </a:p>
        </p:txBody>
      </p:sp>
      <p:sp>
        <p:nvSpPr>
          <p:cNvPr id="68610" name="Rectangle 3"/>
          <p:cNvSpPr>
            <a:spLocks noGrp="1" noChangeArrowheads="1"/>
          </p:cNvSpPr>
          <p:nvPr>
            <p:ph idx="1"/>
          </p:nvPr>
        </p:nvSpPr>
        <p:spPr/>
        <p:txBody>
          <a:bodyPr/>
          <a:lstStyle/>
          <a:p>
            <a:r>
              <a:rPr lang="en-US" altLang="en-US" dirty="0"/>
              <a:t>PEG Ratio = PE ratio/ Expected Growth Rate in EPS</a:t>
            </a:r>
          </a:p>
          <a:p>
            <a:pPr lvl="1"/>
            <a:r>
              <a:rPr lang="en-US" altLang="en-US" dirty="0"/>
              <a:t>For consistency, you should make sure that your earnings growth reflects the EPS that you use in your PE ratio computation.</a:t>
            </a:r>
          </a:p>
          <a:p>
            <a:pPr lvl="1"/>
            <a:r>
              <a:rPr lang="en-US" altLang="en-US" dirty="0"/>
              <a:t>The growth rates should preferably be over the same time period.</a:t>
            </a:r>
          </a:p>
          <a:p>
            <a:r>
              <a:rPr lang="en-US" altLang="en-US" dirty="0"/>
              <a:t>To understand the fundamentals that determine PEG ratios, let us return again to a 2-stage equity discounted cash flow model:</a:t>
            </a:r>
          </a:p>
          <a:p>
            <a:endParaRPr lang="en-US" altLang="en-US" dirty="0"/>
          </a:p>
          <a:p>
            <a:endParaRPr lang="en-US" altLang="en-US" dirty="0"/>
          </a:p>
          <a:p>
            <a:r>
              <a:rPr lang="en-US" altLang="en-US" dirty="0"/>
              <a:t>Dividing both sides of the equation by the earnings gives us the equation for the PE ratio. Dividing it again by the expected growth</a:t>
            </a:r>
            <a:r>
              <a:rPr lang="en-US" altLang="ja-JP" dirty="0"/>
              <a:t>:</a:t>
            </a:r>
          </a:p>
          <a:p>
            <a:endParaRPr lang="en-US" altLang="en-US" dirty="0"/>
          </a:p>
          <a:p>
            <a:endParaRPr lang="en-US" altLang="en-US" dirty="0"/>
          </a:p>
        </p:txBody>
      </p:sp>
      <p:graphicFrame>
        <p:nvGraphicFramePr>
          <p:cNvPr id="86019" name="Object 2"/>
          <p:cNvGraphicFramePr>
            <a:graphicFrameLocks/>
          </p:cNvGraphicFramePr>
          <p:nvPr/>
        </p:nvGraphicFramePr>
        <p:xfrm>
          <a:off x="1371600" y="3733800"/>
          <a:ext cx="6767513" cy="863600"/>
        </p:xfrm>
        <a:graphic>
          <a:graphicData uri="http://schemas.openxmlformats.org/presentationml/2006/ole">
            <mc:AlternateContent xmlns:mc="http://schemas.openxmlformats.org/markup-compatibility/2006">
              <mc:Choice xmlns:v="urn:schemas-microsoft-com:vml" Requires="v">
                <p:oleObj name="Equation" r:id="rId3" imgW="6781800" imgH="876300" progId="Equation.3">
                  <p:embed/>
                </p:oleObj>
              </mc:Choice>
              <mc:Fallback>
                <p:oleObj name="Equation" r:id="rId3" imgW="6781800" imgH="8763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733800"/>
                        <a:ext cx="6767513"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6020" name="Object 3"/>
          <p:cNvGraphicFramePr>
            <a:graphicFrameLocks/>
          </p:cNvGraphicFramePr>
          <p:nvPr>
            <p:extLst>
              <p:ext uri="{D42A27DB-BD31-4B8C-83A1-F6EECF244321}">
                <p14:modId xmlns:p14="http://schemas.microsoft.com/office/powerpoint/2010/main" val="2175528164"/>
              </p:ext>
            </p:extLst>
          </p:nvPr>
        </p:nvGraphicFramePr>
        <p:xfrm>
          <a:off x="2133600" y="5308600"/>
          <a:ext cx="5916612" cy="863600"/>
        </p:xfrm>
        <a:graphic>
          <a:graphicData uri="http://schemas.openxmlformats.org/presentationml/2006/ole">
            <mc:AlternateContent xmlns:mc="http://schemas.openxmlformats.org/markup-compatibility/2006">
              <mc:Choice xmlns:v="urn:schemas-microsoft-com:vml" Requires="v">
                <p:oleObj name="Equation" r:id="rId5" imgW="5930900" imgH="876300" progId="Equation.3">
                  <p:embed/>
                </p:oleObj>
              </mc:Choice>
              <mc:Fallback>
                <p:oleObj name="Equation" r:id="rId5" imgW="5930900" imgH="876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5308600"/>
                        <a:ext cx="5916612" cy="863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18E067E0-FC29-AA6A-2EA9-15A18A2A344B}"/>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tLang="en-US"/>
              <a:t>PEG Ratios and Fundamentals</a:t>
            </a:r>
          </a:p>
        </p:txBody>
      </p:sp>
      <p:sp>
        <p:nvSpPr>
          <p:cNvPr id="88066" name="Rectangle 3"/>
          <p:cNvSpPr>
            <a:spLocks noGrp="1" noChangeArrowheads="1"/>
          </p:cNvSpPr>
          <p:nvPr>
            <p:ph idx="1"/>
          </p:nvPr>
        </p:nvSpPr>
        <p:spPr/>
        <p:txBody>
          <a:bodyPr/>
          <a:lstStyle/>
          <a:p>
            <a:r>
              <a:rPr lang="en-US" altLang="en-US" dirty="0"/>
              <a:t>Risk and payout, which affect PE ratios, continue to affect PEG ratios as well.</a:t>
            </a:r>
          </a:p>
          <a:p>
            <a:pPr lvl="1"/>
            <a:r>
              <a:rPr lang="en-US" altLang="en-US" dirty="0"/>
              <a:t>Implication: When comparing PEG ratios across companies, we are making implicit or explicit assumptions about these variables.</a:t>
            </a:r>
          </a:p>
          <a:p>
            <a:r>
              <a:rPr lang="en-US" altLang="en-US" dirty="0"/>
              <a:t>Dividing PE by expected growth does not neutralize the effects of expected growth, since the relationship between growth and value is not linear and fairly complex (even in a 2-stage model).</a:t>
            </a:r>
          </a:p>
          <a:p>
            <a:r>
              <a:rPr lang="en-US" altLang="en-US" dirty="0"/>
              <a:t>In short, using a PEG ratio and assuming that you can ignore growth differences is pricing malpractice.</a:t>
            </a:r>
          </a:p>
        </p:txBody>
      </p:sp>
      <p:sp>
        <p:nvSpPr>
          <p:cNvPr id="6" name="Footer Placeholder 5">
            <a:extLst>
              <a:ext uri="{FF2B5EF4-FFF2-40B4-BE49-F238E27FC236}">
                <a16:creationId xmlns:a16="http://schemas.microsoft.com/office/drawing/2014/main" id="{C17C6829-D3C1-7171-AB9E-D259EE1A1CD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a:lstStyle/>
          <a:p>
            <a:r>
              <a:rPr lang="en-US" altLang="en-US"/>
              <a:t>A Simple Example</a:t>
            </a:r>
          </a:p>
        </p:txBody>
      </p:sp>
      <p:sp>
        <p:nvSpPr>
          <p:cNvPr id="72706" name="Rectangle 3"/>
          <p:cNvSpPr>
            <a:spLocks noGrp="1" noChangeArrowheads="1"/>
          </p:cNvSpPr>
          <p:nvPr>
            <p:ph idx="1"/>
          </p:nvPr>
        </p:nvSpPr>
        <p:spPr/>
        <p:txBody>
          <a:bodyPr/>
          <a:lstStyle/>
          <a:p>
            <a:r>
              <a:rPr lang="en-US" dirty="0"/>
              <a:t>Assume that you have been asked to estimate the PEG ratio for a firm which has the following characteristics:</a:t>
            </a:r>
          </a:p>
          <a:p>
            <a:pPr marL="0" indent="0">
              <a:buNone/>
            </a:pPr>
            <a:r>
              <a:rPr lang="en-US" sz="1600" i="1" dirty="0"/>
              <a:t>Variable			High Growth Phase		Stable Growth Phase</a:t>
            </a:r>
          </a:p>
          <a:p>
            <a:pPr marL="0" indent="0">
              <a:buNone/>
            </a:pPr>
            <a:r>
              <a:rPr lang="en-US" sz="1600" dirty="0"/>
              <a:t>Expected Growth Rate		15%			1.5%</a:t>
            </a:r>
          </a:p>
          <a:p>
            <a:pPr marL="0" indent="0">
              <a:buNone/>
            </a:pPr>
            <a:r>
              <a:rPr lang="en-US" sz="1600" dirty="0"/>
              <a:t>Payout Ratio			25%			92.5%</a:t>
            </a:r>
          </a:p>
          <a:p>
            <a:pPr marL="0" indent="0">
              <a:buNone/>
            </a:pPr>
            <a:r>
              <a:rPr lang="en-US" sz="1600" dirty="0"/>
              <a:t>Beta				1.00			1.00</a:t>
            </a:r>
          </a:p>
          <a:p>
            <a:r>
              <a:rPr lang="en-US" dirty="0"/>
              <a:t>Riskfree rate = Treasury Bond Rate = 1.5%, ERP = 5%		</a:t>
            </a:r>
          </a:p>
          <a:p>
            <a:r>
              <a:rPr lang="en-US" dirty="0"/>
              <a:t>Required rate of return = 1.5% + 1(5%)= 6.5%</a:t>
            </a:r>
          </a:p>
          <a:p>
            <a:r>
              <a:rPr lang="en-US" dirty="0"/>
              <a:t>The PEG ratio for this firm can be estimated as follows</a:t>
            </a:r>
          </a:p>
          <a:p>
            <a:endParaRPr lang="en-US"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32F0534-D64B-824E-8841-1EDD08476B77}"/>
                  </a:ext>
                </a:extLst>
              </p:cNvPr>
              <p:cNvSpPr/>
              <p:nvPr/>
            </p:nvSpPr>
            <p:spPr>
              <a:xfrm>
                <a:off x="395242" y="5082267"/>
                <a:ext cx="8370933" cy="10082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𝑃𝐸𝐺</m:t>
                      </m:r>
                      <m:r>
                        <a:rPr lang="en-US" sz="2000" i="0">
                          <a:latin typeface="Cambria Math" panose="02040503050406030204" pitchFamily="18" charset="0"/>
                        </a:rPr>
                        <m:t>= </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.25∗1.15∗</m:t>
                          </m:r>
                          <m:d>
                            <m:dPr>
                              <m:ctrlPr>
                                <a:rPr lang="en-US" sz="2000" i="1">
                                  <a:latin typeface="Cambria Math" panose="02040503050406030204" pitchFamily="18" charset="0"/>
                                </a:rPr>
                              </m:ctrlPr>
                            </m:dPr>
                            <m:e>
                              <m:r>
                                <a:rPr lang="en-US" sz="2000" i="0">
                                  <a:latin typeface="Cambria Math" panose="02040503050406030204" pitchFamily="18" charset="0"/>
                                </a:rPr>
                                <m:t>1− </m:t>
                              </m:r>
                              <m:f>
                                <m:fPr>
                                  <m:ctrlPr>
                                    <a:rPr lang="en-US" sz="2000" i="1">
                                      <a:solidFill>
                                        <a:srgbClr val="836967"/>
                                      </a:solidFill>
                                      <a:latin typeface="Cambria Math" panose="02040503050406030204" pitchFamily="18" charset="0"/>
                                    </a:rPr>
                                  </m:ctrlPr>
                                </m:fPr>
                                <m:num>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num>
                                <m:den>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1.065</m:t>
                                      </m:r>
                                    </m:e>
                                    <m:sup>
                                      <m:r>
                                        <a:rPr lang="en-US" sz="2000" i="0">
                                          <a:latin typeface="Cambria Math" panose="02040503050406030204" pitchFamily="18" charset="0"/>
                                        </a:rPr>
                                        <m:t>5</m:t>
                                      </m:r>
                                    </m:sup>
                                  </m:sSup>
                                </m:den>
                              </m:f>
                            </m:e>
                          </m:d>
                        </m:num>
                        <m:den>
                          <m:r>
                            <a:rPr lang="en-US" sz="2000" i="0">
                              <a:latin typeface="Cambria Math" panose="02040503050406030204" pitchFamily="18" charset="0"/>
                            </a:rPr>
                            <m:t>.15∗</m:t>
                          </m:r>
                          <m:d>
                            <m:dPr>
                              <m:ctrlPr>
                                <a:rPr lang="en-US" sz="2000" i="1">
                                  <a:latin typeface="Cambria Math" panose="02040503050406030204" pitchFamily="18" charset="0"/>
                                </a:rPr>
                              </m:ctrlPr>
                            </m:dPr>
                            <m:e>
                              <m:r>
                                <a:rPr lang="en-US" sz="2000" i="0">
                                  <a:latin typeface="Cambria Math" panose="02040503050406030204" pitchFamily="18" charset="0"/>
                                </a:rPr>
                                <m:t>.065− .15</m:t>
                              </m:r>
                            </m:e>
                          </m:d>
                        </m:den>
                      </m:f>
                      <m:r>
                        <a:rPr lang="en-US" sz="2000" i="0">
                          <a:latin typeface="Cambria Math" panose="02040503050406030204" pitchFamily="18" charset="0"/>
                        </a:rPr>
                        <m:t>+</m:t>
                      </m:r>
                      <m:f>
                        <m:fPr>
                          <m:ctrlPr>
                            <a:rPr lang="en-US" sz="2000" i="1">
                              <a:solidFill>
                                <a:srgbClr val="836967"/>
                              </a:solidFill>
                              <a:latin typeface="Cambria Math" panose="02040503050406030204" pitchFamily="18" charset="0"/>
                            </a:rPr>
                          </m:ctrlPr>
                        </m:fPr>
                        <m:num>
                          <m:r>
                            <a:rPr lang="en-US" sz="2000" i="0">
                              <a:latin typeface="Cambria Math" panose="02040503050406030204" pitchFamily="18" charset="0"/>
                            </a:rPr>
                            <m:t>.925∗</m:t>
                          </m:r>
                          <m:sSup>
                            <m:sSupPr>
                              <m:ctrlPr>
                                <a:rPr lang="en-US" sz="2000" i="1">
                                  <a:solidFill>
                                    <a:srgbClr val="836967"/>
                                  </a:solidFill>
                                  <a:latin typeface="Cambria Math" panose="02040503050406030204" pitchFamily="18" charset="0"/>
                                </a:rPr>
                              </m:ctrlPr>
                            </m:sSupPr>
                            <m:e>
                              <m:r>
                                <a:rPr lang="en-US" sz="2000" i="0">
                                  <a:latin typeface="Cambria Math" panose="02040503050406030204" pitchFamily="18" charset="0"/>
                                </a:rPr>
                                <m:t>1.15</m:t>
                              </m:r>
                            </m:e>
                            <m:sup>
                              <m:r>
                                <a:rPr lang="en-US" sz="2000" i="0">
                                  <a:latin typeface="Cambria Math" panose="02040503050406030204" pitchFamily="18" charset="0"/>
                                </a:rPr>
                                <m:t>5</m:t>
                              </m:r>
                            </m:sup>
                          </m:sSup>
                          <m:r>
                            <a:rPr lang="en-US" sz="2000" i="0">
                              <a:latin typeface="Cambria Math" panose="02040503050406030204" pitchFamily="18" charset="0"/>
                            </a:rPr>
                            <m:t>∗</m:t>
                          </m:r>
                          <m:d>
                            <m:dPr>
                              <m:ctrlPr>
                                <a:rPr lang="en-US" sz="2000" i="1">
                                  <a:latin typeface="Cambria Math" panose="02040503050406030204" pitchFamily="18" charset="0"/>
                                </a:rPr>
                              </m:ctrlPr>
                            </m:dPr>
                            <m:e>
                              <m:r>
                                <a:rPr lang="en-US" sz="2000" i="0">
                                  <a:latin typeface="Cambria Math" panose="02040503050406030204" pitchFamily="18" charset="0"/>
                                </a:rPr>
                                <m:t>1.015</m:t>
                              </m:r>
                            </m:e>
                          </m:d>
                        </m:num>
                        <m:den>
                          <m:r>
                            <a:rPr lang="en-US" sz="2000" i="0">
                              <a:latin typeface="Cambria Math" panose="02040503050406030204" pitchFamily="18" charset="0"/>
                            </a:rPr>
                            <m:t>.15</m:t>
                          </m:r>
                          <m:d>
                            <m:dPr>
                              <m:ctrlPr>
                                <a:rPr lang="en-US" sz="2000" i="1">
                                  <a:solidFill>
                                    <a:srgbClr val="836967"/>
                                  </a:solidFill>
                                  <a:latin typeface="Cambria Math" panose="02040503050406030204" pitchFamily="18" charset="0"/>
                                </a:rPr>
                              </m:ctrlPr>
                            </m:dPr>
                            <m:e>
                              <m:r>
                                <a:rPr lang="en-US" sz="2000" i="0">
                                  <a:latin typeface="Cambria Math" panose="02040503050406030204" pitchFamily="18" charset="0"/>
                                </a:rPr>
                                <m:t>.065− .015</m:t>
                              </m:r>
                            </m:e>
                          </m:d>
                          <m:sSup>
                            <m:sSupPr>
                              <m:ctrlPr>
                                <a:rPr lang="en-US" sz="2000" i="1">
                                  <a:solidFill>
                                    <a:srgbClr val="836967"/>
                                  </a:solidFill>
                                  <a:latin typeface="Cambria Math" panose="02040503050406030204" pitchFamily="18" charset="0"/>
                                </a:rPr>
                              </m:ctrlPr>
                            </m:sSupPr>
                            <m:e>
                              <m:d>
                                <m:dPr>
                                  <m:ctrlPr>
                                    <a:rPr lang="en-US" sz="2000" i="1">
                                      <a:latin typeface="Cambria Math" panose="02040503050406030204" pitchFamily="18" charset="0"/>
                                    </a:rPr>
                                  </m:ctrlPr>
                                </m:dPr>
                                <m:e>
                                  <m:r>
                                    <a:rPr lang="en-US" sz="2000" i="0">
                                      <a:latin typeface="Cambria Math" panose="02040503050406030204" pitchFamily="18" charset="0"/>
                                    </a:rPr>
                                    <m:t>1.065</m:t>
                                  </m:r>
                                </m:e>
                              </m:d>
                            </m:e>
                            <m:sup>
                              <m:r>
                                <a:rPr lang="en-US" sz="2000" i="0">
                                  <a:latin typeface="Cambria Math" panose="02040503050406030204" pitchFamily="18" charset="0"/>
                                </a:rPr>
                                <m:t>5</m:t>
                              </m:r>
                            </m:sup>
                          </m:sSup>
                        </m:den>
                      </m:f>
                      <m:r>
                        <a:rPr lang="en-US" sz="2000" i="0">
                          <a:latin typeface="Cambria Math" panose="02040503050406030204" pitchFamily="18" charset="0"/>
                        </a:rPr>
                        <m:t>=1.94</m:t>
                      </m:r>
                    </m:oMath>
                  </m:oMathPara>
                </a14:m>
                <a:endParaRPr lang="en-US" sz="2000" dirty="0"/>
              </a:p>
            </p:txBody>
          </p:sp>
        </mc:Choice>
        <mc:Fallback xmlns="">
          <p:sp>
            <p:nvSpPr>
              <p:cNvPr id="2" name="Rectangle 1">
                <a:extLst>
                  <a:ext uri="{FF2B5EF4-FFF2-40B4-BE49-F238E27FC236}">
                    <a16:creationId xmlns:a16="http://schemas.microsoft.com/office/drawing/2014/main" id="{B32F0534-D64B-824E-8841-1EDD08476B77}"/>
                  </a:ext>
                </a:extLst>
              </p:cNvPr>
              <p:cNvSpPr>
                <a:spLocks noRot="1" noChangeAspect="1" noMove="1" noResize="1" noEditPoints="1" noAdjustHandles="1" noChangeArrowheads="1" noChangeShapeType="1" noTextEdit="1"/>
              </p:cNvSpPr>
              <p:nvPr/>
            </p:nvSpPr>
            <p:spPr>
              <a:xfrm>
                <a:off x="395242" y="5082267"/>
                <a:ext cx="8370933" cy="1008289"/>
              </a:xfrm>
              <a:prstGeom prst="rect">
                <a:avLst/>
              </a:prstGeom>
              <a:blipFill>
                <a:blip r:embed="rId3"/>
                <a:stretch>
                  <a:fillRect b="-7500"/>
                </a:stretch>
              </a:blipFill>
            </p:spPr>
            <p:txBody>
              <a:bodyPr/>
              <a:lstStyle/>
              <a:p>
                <a:r>
                  <a:rPr lang="en-US">
                    <a:noFill/>
                  </a:rPr>
                  <a:t> </a:t>
                </a:r>
              </a:p>
            </p:txBody>
          </p:sp>
        </mc:Fallback>
      </mc:AlternateContent>
      <p:sp>
        <p:nvSpPr>
          <p:cNvPr id="7" name="Footer Placeholder 6">
            <a:extLst>
              <a:ext uri="{FF2B5EF4-FFF2-40B4-BE49-F238E27FC236}">
                <a16:creationId xmlns:a16="http://schemas.microsoft.com/office/drawing/2014/main" id="{5C8F1AC0-D393-1FFA-7B09-122E08A9291A}"/>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en-US" altLang="en-US" dirty="0"/>
              <a:t>a. PEG Ratios are risk-sensitive</a:t>
            </a:r>
          </a:p>
        </p:txBody>
      </p:sp>
      <p:pic>
        <p:nvPicPr>
          <p:cNvPr id="6" name="Content Placeholder 5">
            <a:extLst>
              <a:ext uri="{FF2B5EF4-FFF2-40B4-BE49-F238E27FC236}">
                <a16:creationId xmlns:a16="http://schemas.microsoft.com/office/drawing/2014/main" id="{533A866E-7A08-524F-962E-6B7E229F61F5}"/>
              </a:ext>
            </a:extLst>
          </p:cNvPr>
          <p:cNvPicPr>
            <a:picLocks noGrp="1" noChangeAspect="1"/>
          </p:cNvPicPr>
          <p:nvPr>
            <p:ph idx="1"/>
          </p:nvPr>
        </p:nvPicPr>
        <p:blipFill>
          <a:blip r:embed="rId3"/>
          <a:stretch>
            <a:fillRect/>
          </a:stretch>
        </p:blipFill>
        <p:spPr>
          <a:xfrm>
            <a:off x="1567877" y="1752600"/>
            <a:ext cx="6008246" cy="4419600"/>
          </a:xfrm>
        </p:spPr>
      </p:pic>
      <p:sp>
        <p:nvSpPr>
          <p:cNvPr id="7" name="Footer Placeholder 6">
            <a:extLst>
              <a:ext uri="{FF2B5EF4-FFF2-40B4-BE49-F238E27FC236}">
                <a16:creationId xmlns:a16="http://schemas.microsoft.com/office/drawing/2014/main" id="{C65E3C56-65CF-4C6B-A87C-B7433BB1C24B}"/>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tLang="en-US" dirty="0"/>
              <a:t>b. PEG Ratios are affected by the Quality of Growth</a:t>
            </a:r>
          </a:p>
        </p:txBody>
      </p:sp>
      <p:pic>
        <p:nvPicPr>
          <p:cNvPr id="3" name="Content Placeholder 2">
            <a:extLst>
              <a:ext uri="{FF2B5EF4-FFF2-40B4-BE49-F238E27FC236}">
                <a16:creationId xmlns:a16="http://schemas.microsoft.com/office/drawing/2014/main" id="{8349953D-97A0-4541-9EA1-241FE0CA779D}"/>
              </a:ext>
            </a:extLst>
          </p:cNvPr>
          <p:cNvPicPr>
            <a:picLocks noGrp="1" noChangeAspect="1"/>
          </p:cNvPicPr>
          <p:nvPr>
            <p:ph idx="1"/>
          </p:nvPr>
        </p:nvPicPr>
        <p:blipFill>
          <a:blip r:embed="rId3"/>
          <a:stretch>
            <a:fillRect/>
          </a:stretch>
        </p:blipFill>
        <p:spPr>
          <a:xfrm>
            <a:off x="908050" y="2667000"/>
            <a:ext cx="7327900" cy="2590800"/>
          </a:xfrm>
        </p:spPr>
      </p:pic>
      <p:sp>
        <p:nvSpPr>
          <p:cNvPr id="7" name="Footer Placeholder 6">
            <a:extLst>
              <a:ext uri="{FF2B5EF4-FFF2-40B4-BE49-F238E27FC236}">
                <a16:creationId xmlns:a16="http://schemas.microsoft.com/office/drawing/2014/main" id="{353D03FA-D1A6-7D5C-3259-8836656988A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altLang="en-US" dirty="0"/>
              <a:t>c. PEG Ratios are not growth neutral…</a:t>
            </a:r>
          </a:p>
        </p:txBody>
      </p:sp>
      <p:pic>
        <p:nvPicPr>
          <p:cNvPr id="6" name="Content Placeholder 5">
            <a:extLst>
              <a:ext uri="{FF2B5EF4-FFF2-40B4-BE49-F238E27FC236}">
                <a16:creationId xmlns:a16="http://schemas.microsoft.com/office/drawing/2014/main" id="{BA95BA1E-EDDD-5140-8B31-84A8FA8300D5}"/>
              </a:ext>
            </a:extLst>
          </p:cNvPr>
          <p:cNvPicPr>
            <a:picLocks noGrp="1" noChangeAspect="1"/>
          </p:cNvPicPr>
          <p:nvPr>
            <p:ph idx="1"/>
          </p:nvPr>
        </p:nvPicPr>
        <p:blipFill>
          <a:blip r:embed="rId3"/>
          <a:stretch>
            <a:fillRect/>
          </a:stretch>
        </p:blipFill>
        <p:spPr>
          <a:xfrm>
            <a:off x="742950" y="2603500"/>
            <a:ext cx="7658100" cy="2717800"/>
          </a:xfrm>
        </p:spPr>
      </p:pic>
      <p:sp>
        <p:nvSpPr>
          <p:cNvPr id="7" name="Footer Placeholder 6">
            <a:extLst>
              <a:ext uri="{FF2B5EF4-FFF2-40B4-BE49-F238E27FC236}">
                <a16:creationId xmlns:a16="http://schemas.microsoft.com/office/drawing/2014/main" id="{44A0EA81-3B3C-74EB-4C87-A794D25426E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t>PEG Ratios and Fundamentals: Propositions</a:t>
            </a:r>
          </a:p>
        </p:txBody>
      </p:sp>
      <p:sp>
        <p:nvSpPr>
          <p:cNvPr id="80898" name="Rectangle 3"/>
          <p:cNvSpPr>
            <a:spLocks noGrp="1" noChangeArrowheads="1"/>
          </p:cNvSpPr>
          <p:nvPr>
            <p:ph idx="1"/>
          </p:nvPr>
        </p:nvSpPr>
        <p:spPr/>
        <p:txBody>
          <a:bodyPr>
            <a:normAutofit lnSpcReduction="10000"/>
          </a:bodyPr>
          <a:lstStyle/>
          <a:p>
            <a:r>
              <a:rPr lang="en-US" b="1" dirty="0"/>
              <a:t>Proposition 1</a:t>
            </a:r>
            <a:r>
              <a:rPr lang="en-US" dirty="0"/>
              <a:t>: </a:t>
            </a:r>
            <a:r>
              <a:rPr lang="en-US" b="1" dirty="0"/>
              <a:t>High risk companies will trade at much lower PEG ratios</a:t>
            </a:r>
            <a:r>
              <a:rPr lang="en-US" dirty="0"/>
              <a:t> than low risk companies with the same expected growth rate.</a:t>
            </a:r>
          </a:p>
          <a:p>
            <a:pPr lvl="1"/>
            <a:r>
              <a:rPr lang="en-US" dirty="0"/>
              <a:t>Corollary 1: The company that looks most under valued on a PEG ratio basis in a sector may be the riskiest firm in the sector</a:t>
            </a:r>
          </a:p>
          <a:p>
            <a:r>
              <a:rPr lang="en-US" dirty="0"/>
              <a:t>Proposition 2: Companies that can </a:t>
            </a:r>
            <a:r>
              <a:rPr lang="en-US" b="1" dirty="0"/>
              <a:t>attain growth more efficiently by investing less in better return projects will have higher PEG ratios </a:t>
            </a:r>
            <a:r>
              <a:rPr lang="en-US" dirty="0"/>
              <a:t>than companies that grow at the same rate less efficiently.</a:t>
            </a:r>
          </a:p>
          <a:p>
            <a:pPr lvl="1"/>
            <a:r>
              <a:rPr lang="en-US" dirty="0"/>
              <a:t>Corollary 2: Companies that look cheap on a PEG ratio basis may be companies with high reinvestment rates and poor project returns.</a:t>
            </a:r>
          </a:p>
          <a:p>
            <a:r>
              <a:rPr lang="en-US" dirty="0"/>
              <a:t>Proposition 3: Companies with </a:t>
            </a:r>
            <a:r>
              <a:rPr lang="en-US" b="1" dirty="0"/>
              <a:t>very low or very high growth rates</a:t>
            </a:r>
            <a:r>
              <a:rPr lang="en-US" dirty="0"/>
              <a:t> will tend to have higher PEG ratios than firms with average growth rates. This bias is worse for low growth stocks.</a:t>
            </a:r>
          </a:p>
          <a:p>
            <a:pPr lvl="1"/>
            <a:r>
              <a:rPr lang="en-US" dirty="0"/>
              <a:t>Corollary 3: PEG ratios do not neutralize the growth effect.</a:t>
            </a:r>
          </a:p>
        </p:txBody>
      </p:sp>
      <p:sp>
        <p:nvSpPr>
          <p:cNvPr id="6" name="Footer Placeholder 5">
            <a:extLst>
              <a:ext uri="{FF2B5EF4-FFF2-40B4-BE49-F238E27FC236}">
                <a16:creationId xmlns:a16="http://schemas.microsoft.com/office/drawing/2014/main" id="{8C397215-3987-316B-B8AA-2D5C1654B69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01DA5-4311-AB35-45CE-11BB1AF6072C}"/>
              </a:ext>
            </a:extLst>
          </p:cNvPr>
          <p:cNvSpPr>
            <a:spLocks noGrp="1"/>
          </p:cNvSpPr>
          <p:nvPr>
            <p:ph type="title"/>
          </p:nvPr>
        </p:nvSpPr>
        <p:spPr/>
        <p:txBody>
          <a:bodyPr/>
          <a:lstStyle/>
          <a:p>
            <a:r>
              <a:rPr lang="en-US" dirty="0"/>
              <a:t>III. Book Value Multiples</a:t>
            </a:r>
          </a:p>
        </p:txBody>
      </p:sp>
      <p:sp>
        <p:nvSpPr>
          <p:cNvPr id="5" name="Content Placeholder 4">
            <a:extLst>
              <a:ext uri="{FF2B5EF4-FFF2-40B4-BE49-F238E27FC236}">
                <a16:creationId xmlns:a16="http://schemas.microsoft.com/office/drawing/2014/main" id="{B17B74DC-6724-153E-E4BC-B6EDC24A9D2D}"/>
              </a:ext>
            </a:extLst>
          </p:cNvPr>
          <p:cNvSpPr>
            <a:spLocks noGrp="1"/>
          </p:cNvSpPr>
          <p:nvPr>
            <p:ph idx="1"/>
          </p:nvPr>
        </p:nvSpPr>
        <p:spPr/>
        <p:txBody>
          <a:bodyPr/>
          <a:lstStyle/>
          <a:p>
            <a:r>
              <a:rPr lang="en-US" dirty="0"/>
              <a:t>With book value multiples, you scale the market value (which is what the market values your company at) to its book value (which is the accounting estimate of value. It can take two forms:</a:t>
            </a:r>
          </a:p>
          <a:p>
            <a:pPr lvl="1"/>
            <a:r>
              <a:rPr lang="en-US" dirty="0"/>
              <a:t>Price to Book = Market Capitalization/ Book Value of Equity</a:t>
            </a:r>
          </a:p>
          <a:p>
            <a:pPr lvl="1"/>
            <a:r>
              <a:rPr lang="en-US" dirty="0"/>
              <a:t>EV to Invested Capital = Enterprise Value/ (Book Value of Equity + Book Value of Debt – Cash)</a:t>
            </a:r>
          </a:p>
          <a:p>
            <a:r>
              <a:rPr lang="en-US" dirty="0"/>
              <a:t>To the extent that you believe that accountants have a better (or a more conservative) estimate of value, or that book value is a proxy for liquidation value, a company that trades at below its book value is cheap.</a:t>
            </a:r>
          </a:p>
          <a:p>
            <a:endParaRPr lang="en-US" dirty="0"/>
          </a:p>
        </p:txBody>
      </p:sp>
      <p:sp>
        <p:nvSpPr>
          <p:cNvPr id="9" name="Footer Placeholder 8">
            <a:extLst>
              <a:ext uri="{FF2B5EF4-FFF2-40B4-BE49-F238E27FC236}">
                <a16:creationId xmlns:a16="http://schemas.microsoft.com/office/drawing/2014/main" id="{575F1AD0-344E-D033-5AA3-8FF13A54EB1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1057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tLang="en-US" dirty="0"/>
              <a:t>Price to Book Ratio: Determinants</a:t>
            </a:r>
          </a:p>
        </p:txBody>
      </p:sp>
      <p:sp>
        <p:nvSpPr>
          <p:cNvPr id="82946" name="Rectangle 3"/>
          <p:cNvSpPr>
            <a:spLocks noGrp="1" noChangeArrowheads="1"/>
          </p:cNvSpPr>
          <p:nvPr>
            <p:ph idx="1"/>
          </p:nvPr>
        </p:nvSpPr>
        <p:spPr/>
        <p:txBody>
          <a:bodyPr>
            <a:normAutofit fontScale="85000" lnSpcReduction="20000"/>
          </a:bodyPr>
          <a:lstStyle/>
          <a:p>
            <a:r>
              <a:rPr lang="en-US" dirty="0"/>
              <a:t>Going back to a simple dividend discount model,</a:t>
            </a:r>
          </a:p>
          <a:p>
            <a:endParaRPr lang="en-US" dirty="0"/>
          </a:p>
          <a:p>
            <a:endParaRPr lang="en-US" dirty="0"/>
          </a:p>
          <a:p>
            <a:endParaRPr lang="en-US" dirty="0"/>
          </a:p>
          <a:p>
            <a:r>
              <a:rPr lang="en-US" dirty="0"/>
              <a:t>Defining the return on equity (ROE) = EPS0 / Book Value of Equity, the value of equity can be written as:</a:t>
            </a:r>
          </a:p>
          <a:p>
            <a:endParaRPr lang="en-US" dirty="0"/>
          </a:p>
          <a:p>
            <a:endParaRPr lang="en-US" dirty="0"/>
          </a:p>
          <a:p>
            <a:endParaRPr lang="en-US" dirty="0"/>
          </a:p>
          <a:p>
            <a:endParaRPr lang="en-US" dirty="0"/>
          </a:p>
          <a:p>
            <a:endParaRPr lang="en-US" dirty="0"/>
          </a:p>
          <a:p>
            <a:r>
              <a:rPr lang="en-US" dirty="0"/>
              <a:t>If the return on equity is based upon expected earnings in the next time period, this can be simplified to,</a:t>
            </a:r>
          </a:p>
          <a:p>
            <a:r>
              <a:rPr lang="en-US" dirty="0"/>
              <a:t> </a:t>
            </a:r>
          </a:p>
          <a:p>
            <a:endParaRPr lang="en-US" dirty="0"/>
          </a:p>
        </p:txBody>
      </p:sp>
      <p:graphicFrame>
        <p:nvGraphicFramePr>
          <p:cNvPr id="100355" name="Object 2"/>
          <p:cNvGraphicFramePr>
            <a:graphicFrameLocks/>
          </p:cNvGraphicFramePr>
          <p:nvPr/>
        </p:nvGraphicFramePr>
        <p:xfrm>
          <a:off x="4114800" y="1981200"/>
          <a:ext cx="1347788" cy="819150"/>
        </p:xfrm>
        <a:graphic>
          <a:graphicData uri="http://schemas.openxmlformats.org/presentationml/2006/ole">
            <mc:AlternateContent xmlns:mc="http://schemas.openxmlformats.org/markup-compatibility/2006">
              <mc:Choice xmlns:v="urn:schemas-microsoft-com:vml" Requires="v">
                <p:oleObj name="Equation" r:id="rId3" imgW="1092200" imgH="673100" progId="Equation.3">
                  <p:embed/>
                </p:oleObj>
              </mc:Choice>
              <mc:Fallback>
                <p:oleObj name="Equation" r:id="rId3" imgW="1092200" imgH="673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981200"/>
                        <a:ext cx="1347788" cy="819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6" name="Object 3"/>
          <p:cNvGraphicFramePr>
            <a:graphicFrameLocks/>
          </p:cNvGraphicFramePr>
          <p:nvPr/>
        </p:nvGraphicFramePr>
        <p:xfrm>
          <a:off x="2590800" y="3581400"/>
          <a:ext cx="3981450" cy="728663"/>
        </p:xfrm>
        <a:graphic>
          <a:graphicData uri="http://schemas.openxmlformats.org/presentationml/2006/ole">
            <mc:AlternateContent xmlns:mc="http://schemas.openxmlformats.org/markup-compatibility/2006">
              <mc:Choice xmlns:v="urn:schemas-microsoft-com:vml" Requires="v">
                <p:oleObj name="Equation" r:id="rId5" imgW="4000500" imgH="749300" progId="Equation.3">
                  <p:embed/>
                </p:oleObj>
              </mc:Choice>
              <mc:Fallback>
                <p:oleObj name="Equation" r:id="rId5" imgW="4000500" imgH="7493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581400"/>
                        <a:ext cx="39814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7" name="Object 4"/>
          <p:cNvGraphicFramePr>
            <a:graphicFrameLocks/>
          </p:cNvGraphicFramePr>
          <p:nvPr/>
        </p:nvGraphicFramePr>
        <p:xfrm>
          <a:off x="2514600" y="4343400"/>
          <a:ext cx="4298950" cy="728663"/>
        </p:xfrm>
        <a:graphic>
          <a:graphicData uri="http://schemas.openxmlformats.org/presentationml/2006/ole">
            <mc:AlternateContent xmlns:mc="http://schemas.openxmlformats.org/markup-compatibility/2006">
              <mc:Choice xmlns:v="urn:schemas-microsoft-com:vml" Requires="v">
                <p:oleObj name="Equation" r:id="rId7" imgW="4318000" imgH="749300" progId="Equation.3">
                  <p:embed/>
                </p:oleObj>
              </mc:Choice>
              <mc:Fallback>
                <p:oleObj name="Equation" r:id="rId7" imgW="4318000" imgH="7493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343400"/>
                        <a:ext cx="4298950"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0358" name="Object 5"/>
          <p:cNvGraphicFramePr>
            <a:graphicFrameLocks/>
          </p:cNvGraphicFramePr>
          <p:nvPr/>
        </p:nvGraphicFramePr>
        <p:xfrm>
          <a:off x="2895600" y="5715000"/>
          <a:ext cx="3462338" cy="728663"/>
        </p:xfrm>
        <a:graphic>
          <a:graphicData uri="http://schemas.openxmlformats.org/presentationml/2006/ole">
            <mc:AlternateContent xmlns:mc="http://schemas.openxmlformats.org/markup-compatibility/2006">
              <mc:Choice xmlns:v="urn:schemas-microsoft-com:vml" Requires="v">
                <p:oleObj name="Equation" r:id="rId9" imgW="3479800" imgH="749300" progId="Equation.3">
                  <p:embed/>
                </p:oleObj>
              </mc:Choice>
              <mc:Fallback>
                <p:oleObj name="Equation" r:id="rId9" imgW="3479800" imgH="749300" progId="Equation.3">
                  <p:embed/>
                  <p:pic>
                    <p:nvPicPr>
                      <p:cNvPr id="0" name="Object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5715000"/>
                        <a:ext cx="3462338" cy="728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57A9C65D-F4BF-6992-BFEE-FB4223385E0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en-US"/>
              <a:t>Price Book Value Ratio: Stable Growth Firm</a:t>
            </a:r>
            <a:br>
              <a:rPr lang="en-US"/>
            </a:br>
            <a:r>
              <a:rPr lang="en-US"/>
              <a:t>Another Presentation</a:t>
            </a:r>
          </a:p>
        </p:txBody>
      </p:sp>
      <p:sp>
        <p:nvSpPr>
          <p:cNvPr id="84994" name="Rectangle 3"/>
          <p:cNvSpPr>
            <a:spLocks noGrp="1" noChangeArrowheads="1"/>
          </p:cNvSpPr>
          <p:nvPr>
            <p:ph idx="1"/>
          </p:nvPr>
        </p:nvSpPr>
        <p:spPr/>
        <p:txBody>
          <a:bodyPr>
            <a:normAutofit lnSpcReduction="10000"/>
          </a:bodyPr>
          <a:lstStyle/>
          <a:p>
            <a:r>
              <a:rPr lang="en-US" dirty="0"/>
              <a:t> This formulation can be simplified even further by relating growth to the return on equity:</a:t>
            </a:r>
          </a:p>
          <a:p>
            <a:pPr marL="274320" lvl="1" indent="0">
              <a:buNone/>
            </a:pPr>
            <a:r>
              <a:rPr lang="en-US" dirty="0"/>
              <a:t>g = (1 - Payout ratio) * ROE</a:t>
            </a:r>
          </a:p>
          <a:p>
            <a:r>
              <a:rPr lang="en-US" dirty="0"/>
              <a:t>Substituting back into the P/BV equation, </a:t>
            </a:r>
          </a:p>
          <a:p>
            <a:endParaRPr lang="en-US" dirty="0"/>
          </a:p>
          <a:p>
            <a:endParaRPr lang="en-US" dirty="0"/>
          </a:p>
          <a:p>
            <a:r>
              <a:rPr lang="en-US" dirty="0"/>
              <a:t>The price-book value ratio of a stable firm is </a:t>
            </a:r>
            <a:r>
              <a:rPr lang="en-US" b="1" dirty="0"/>
              <a:t>determined by the differential between the return on equity and the required rate of return on its projects.</a:t>
            </a:r>
          </a:p>
          <a:p>
            <a:r>
              <a:rPr lang="en-US" dirty="0"/>
              <a:t>Building on this equation, a company that is expected to generate a ROE higher (lower than, equal to) its cost of equity should trade at a price to book ratio higher (less than, equal to) one.</a:t>
            </a:r>
          </a:p>
        </p:txBody>
      </p:sp>
      <p:graphicFrame>
        <p:nvGraphicFramePr>
          <p:cNvPr id="102403" name="Object 2"/>
          <p:cNvGraphicFramePr>
            <a:graphicFrameLocks noChangeAspect="1"/>
          </p:cNvGraphicFramePr>
          <p:nvPr>
            <p:extLst>
              <p:ext uri="{D42A27DB-BD31-4B8C-83A1-F6EECF244321}">
                <p14:modId xmlns:p14="http://schemas.microsoft.com/office/powerpoint/2010/main" val="533975210"/>
              </p:ext>
            </p:extLst>
          </p:nvPr>
        </p:nvGraphicFramePr>
        <p:xfrm>
          <a:off x="3124201" y="3048000"/>
          <a:ext cx="2590800" cy="773591"/>
        </p:xfrm>
        <a:graphic>
          <a:graphicData uri="http://schemas.openxmlformats.org/presentationml/2006/ole">
            <mc:AlternateContent xmlns:mc="http://schemas.openxmlformats.org/markup-compatibility/2006">
              <mc:Choice xmlns:v="urn:schemas-microsoft-com:vml" Requires="v">
                <p:oleObj name="Equation" r:id="rId3" imgW="1993900" imgH="609600" progId="Equation.3">
                  <p:embed/>
                </p:oleObj>
              </mc:Choice>
              <mc:Fallback>
                <p:oleObj name="Equation" r:id="rId3" imgW="1993900" imgH="609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3048000"/>
                        <a:ext cx="2590800" cy="773591"/>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EE7AE98F-17C7-6D85-93BE-3A0A3B669A3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normAutofit fontScale="90000"/>
          </a:bodyPr>
          <a:lstStyle/>
          <a:p>
            <a:r>
              <a:rPr lang="en-US"/>
              <a:t>Now changing to an Enterprise value multiple</a:t>
            </a:r>
            <a:br>
              <a:rPr lang="en-US"/>
            </a:br>
            <a:r>
              <a:rPr lang="en-US"/>
              <a:t>EV/ Book Capital</a:t>
            </a:r>
          </a:p>
        </p:txBody>
      </p:sp>
      <p:sp>
        <p:nvSpPr>
          <p:cNvPr id="87042" name="Rectangle 3"/>
          <p:cNvSpPr>
            <a:spLocks noGrp="1" noChangeArrowheads="1"/>
          </p:cNvSpPr>
          <p:nvPr>
            <p:ph idx="1"/>
          </p:nvPr>
        </p:nvSpPr>
        <p:spPr/>
        <p:txBody>
          <a:bodyPr/>
          <a:lstStyle/>
          <a:p>
            <a:r>
              <a:rPr lang="en-US" dirty="0"/>
              <a:t>To see the determinants of the value/book ratio, consider the simple free cash flow to the firm model:</a:t>
            </a:r>
          </a:p>
          <a:p>
            <a:endParaRPr lang="en-US" dirty="0"/>
          </a:p>
          <a:p>
            <a:r>
              <a:rPr lang="en-US" dirty="0"/>
              <a:t>Dividing both sides by the book value, we get:</a:t>
            </a:r>
          </a:p>
          <a:p>
            <a:endParaRPr lang="en-US" dirty="0"/>
          </a:p>
          <a:p>
            <a:endParaRPr lang="en-US" dirty="0"/>
          </a:p>
          <a:p>
            <a:r>
              <a:rPr lang="en-US" dirty="0"/>
              <a:t>If we replace, FCFF = EBIT(1-t) - (g/ROC) EBIT(1-t),we get:</a:t>
            </a:r>
          </a:p>
        </p:txBody>
      </p:sp>
      <p:graphicFrame>
        <p:nvGraphicFramePr>
          <p:cNvPr id="104451" name="Object 2"/>
          <p:cNvGraphicFramePr>
            <a:graphicFrameLocks/>
          </p:cNvGraphicFramePr>
          <p:nvPr>
            <p:extLst>
              <p:ext uri="{D42A27DB-BD31-4B8C-83A1-F6EECF244321}">
                <p14:modId xmlns:p14="http://schemas.microsoft.com/office/powerpoint/2010/main" val="3387604296"/>
              </p:ext>
            </p:extLst>
          </p:nvPr>
        </p:nvGraphicFramePr>
        <p:xfrm>
          <a:off x="3230807" y="2305304"/>
          <a:ext cx="1798393" cy="590296"/>
        </p:xfrm>
        <a:graphic>
          <a:graphicData uri="http://schemas.openxmlformats.org/presentationml/2006/ole">
            <mc:AlternateContent xmlns:mc="http://schemas.openxmlformats.org/markup-compatibility/2006">
              <mc:Choice xmlns:v="urn:schemas-microsoft-com:vml" Requires="v">
                <p:oleObj name="Equation" r:id="rId3" imgW="1143000" imgH="381000" progId="Equation.3">
                  <p:embed/>
                </p:oleObj>
              </mc:Choice>
              <mc:Fallback>
                <p:oleObj name="Equation" r:id="rId3" imgW="1143000" imgH="3810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0807" y="2305304"/>
                        <a:ext cx="1798393" cy="590296"/>
                      </a:xfrm>
                      <a:prstGeom prst="rect">
                        <a:avLst/>
                      </a:prstGeom>
                      <a:solidFill>
                        <a:srgbClr val="FFFFFF"/>
                      </a:solidFill>
                      <a:ln>
                        <a:noFill/>
                      </a:ln>
                    </p:spPr>
                  </p:pic>
                </p:oleObj>
              </mc:Fallback>
            </mc:AlternateContent>
          </a:graphicData>
        </a:graphic>
      </p:graphicFrame>
      <p:graphicFrame>
        <p:nvGraphicFramePr>
          <p:cNvPr id="104452" name="Object 3"/>
          <p:cNvGraphicFramePr>
            <a:graphicFrameLocks/>
          </p:cNvGraphicFramePr>
          <p:nvPr>
            <p:extLst>
              <p:ext uri="{D42A27DB-BD31-4B8C-83A1-F6EECF244321}">
                <p14:modId xmlns:p14="http://schemas.microsoft.com/office/powerpoint/2010/main" val="205171699"/>
              </p:ext>
            </p:extLst>
          </p:nvPr>
        </p:nvGraphicFramePr>
        <p:xfrm>
          <a:off x="3130549" y="3186684"/>
          <a:ext cx="2273301" cy="838200"/>
        </p:xfrm>
        <a:graphic>
          <a:graphicData uri="http://schemas.openxmlformats.org/presentationml/2006/ole">
            <mc:AlternateContent xmlns:mc="http://schemas.openxmlformats.org/markup-compatibility/2006">
              <mc:Choice xmlns:v="urn:schemas-microsoft-com:vml" Requires="v">
                <p:oleObj name="Equation" r:id="rId5" imgW="1663700" imgH="546100" progId="Equation.3">
                  <p:embed/>
                </p:oleObj>
              </mc:Choice>
              <mc:Fallback>
                <p:oleObj name="Equation" r:id="rId5" imgW="1663700" imgH="546100" progId="Equation.3">
                  <p:embed/>
                  <p:pic>
                    <p:nvPicPr>
                      <p:cNvPr id="0"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0549" y="3186684"/>
                        <a:ext cx="2273301" cy="838200"/>
                      </a:xfrm>
                      <a:prstGeom prst="rect">
                        <a:avLst/>
                      </a:prstGeom>
                      <a:solidFill>
                        <a:srgbClr val="FFFFFF"/>
                      </a:solidFill>
                      <a:ln>
                        <a:noFill/>
                      </a:ln>
                    </p:spPr>
                  </p:pic>
                </p:oleObj>
              </mc:Fallback>
            </mc:AlternateContent>
          </a:graphicData>
        </a:graphic>
      </p:graphicFrame>
      <p:graphicFrame>
        <p:nvGraphicFramePr>
          <p:cNvPr id="104453" name="Object 4"/>
          <p:cNvGraphicFramePr>
            <a:graphicFrameLocks/>
          </p:cNvGraphicFramePr>
          <p:nvPr>
            <p:extLst>
              <p:ext uri="{D42A27DB-BD31-4B8C-83A1-F6EECF244321}">
                <p14:modId xmlns:p14="http://schemas.microsoft.com/office/powerpoint/2010/main" val="2311093589"/>
              </p:ext>
            </p:extLst>
          </p:nvPr>
        </p:nvGraphicFramePr>
        <p:xfrm>
          <a:off x="3257253" y="4748784"/>
          <a:ext cx="2273301" cy="838200"/>
        </p:xfrm>
        <a:graphic>
          <a:graphicData uri="http://schemas.openxmlformats.org/presentationml/2006/ole">
            <mc:AlternateContent xmlns:mc="http://schemas.openxmlformats.org/markup-compatibility/2006">
              <mc:Choice xmlns:v="urn:schemas-microsoft-com:vml" Requires="v">
                <p:oleObj name="Equation" r:id="rId7" imgW="1473200" imgH="546100" progId="Equation.3">
                  <p:embed/>
                </p:oleObj>
              </mc:Choice>
              <mc:Fallback>
                <p:oleObj name="Equation" r:id="rId7" imgW="1473200" imgH="546100" progId="Equation.3">
                  <p:embed/>
                  <p:pic>
                    <p:nvPicPr>
                      <p:cNvPr id="0" name="Object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57253" y="4748784"/>
                        <a:ext cx="2273301" cy="838200"/>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6E0E134C-4EC9-FA50-25D3-7219A832B81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60CE-4614-5154-808F-8AA165997834}"/>
              </a:ext>
            </a:extLst>
          </p:cNvPr>
          <p:cNvSpPr>
            <a:spLocks noGrp="1"/>
          </p:cNvSpPr>
          <p:nvPr>
            <p:ph type="title"/>
          </p:nvPr>
        </p:nvSpPr>
        <p:spPr/>
        <p:txBody>
          <a:bodyPr/>
          <a:lstStyle/>
          <a:p>
            <a:r>
              <a:rPr lang="en-US" dirty="0"/>
              <a:t>IV. EV to EBITDA multiples</a:t>
            </a:r>
          </a:p>
        </p:txBody>
      </p:sp>
      <p:sp>
        <p:nvSpPr>
          <p:cNvPr id="5" name="Content Placeholder 4">
            <a:extLst>
              <a:ext uri="{FF2B5EF4-FFF2-40B4-BE49-F238E27FC236}">
                <a16:creationId xmlns:a16="http://schemas.microsoft.com/office/drawing/2014/main" id="{C4FAE1F4-BF65-4638-C4FE-913256955C82}"/>
              </a:ext>
            </a:extLst>
          </p:cNvPr>
          <p:cNvSpPr>
            <a:spLocks noGrp="1"/>
          </p:cNvSpPr>
          <p:nvPr>
            <p:ph idx="1"/>
          </p:nvPr>
        </p:nvSpPr>
        <p:spPr/>
        <p:txBody>
          <a:bodyPr/>
          <a:lstStyle/>
          <a:p>
            <a:r>
              <a:rPr lang="en-US" dirty="0"/>
              <a:t>With EV to EBITDA multiples, you scale enterprise value to earnings before interest, taxes, depreciation and amortization:</a:t>
            </a:r>
          </a:p>
          <a:p>
            <a:pPr lvl="1"/>
            <a:r>
              <a:rPr lang="en-US" b="1" dirty="0"/>
              <a:t>EV to EBITDA = Enterprise Value/ EBITDA</a:t>
            </a:r>
          </a:p>
          <a:p>
            <a:pPr lvl="1"/>
            <a:r>
              <a:rPr lang="en-US" dirty="0"/>
              <a:t>There are variants where even more gets added back, including stock-based compensation and R&amp;D</a:t>
            </a:r>
          </a:p>
          <a:p>
            <a:r>
              <a:rPr lang="en-US" dirty="0"/>
              <a:t>EV to EBITDA multiples have become far more widely used in the last four decades than they used to be for both good and bad reasons:</a:t>
            </a:r>
          </a:p>
          <a:p>
            <a:pPr lvl="1"/>
            <a:r>
              <a:rPr lang="en-US" dirty="0"/>
              <a:t>The good reasons include </a:t>
            </a:r>
            <a:r>
              <a:rPr lang="en-US" b="1" dirty="0"/>
              <a:t>less sampling bias </a:t>
            </a:r>
            <a:r>
              <a:rPr lang="en-US" dirty="0"/>
              <a:t>(since fewer companies have negative EBITDA) and that it is </a:t>
            </a:r>
            <a:r>
              <a:rPr lang="en-US" b="1" dirty="0"/>
              <a:t>based on cash flows</a:t>
            </a:r>
            <a:r>
              <a:rPr lang="en-US" dirty="0"/>
              <a:t>.</a:t>
            </a:r>
          </a:p>
          <a:p>
            <a:pPr lvl="1"/>
            <a:r>
              <a:rPr lang="en-US" dirty="0"/>
              <a:t>The bad reason is that it will give you l</a:t>
            </a:r>
            <a:r>
              <a:rPr lang="en-US" b="1" dirty="0"/>
              <a:t>ower absolute numbers than PE ratios</a:t>
            </a:r>
            <a:r>
              <a:rPr lang="en-US" dirty="0"/>
              <a:t>, and for those without perspective, that may signify cheapness.</a:t>
            </a:r>
          </a:p>
        </p:txBody>
      </p:sp>
      <p:sp>
        <p:nvSpPr>
          <p:cNvPr id="9" name="Footer Placeholder 8">
            <a:extLst>
              <a:ext uri="{FF2B5EF4-FFF2-40B4-BE49-F238E27FC236}">
                <a16:creationId xmlns:a16="http://schemas.microsoft.com/office/drawing/2014/main" id="{ADC0B4EE-C719-E06C-FF82-FCE047FAB898}"/>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337770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US" altLang="en-US" dirty="0"/>
              <a:t>EV to EBITDA - Determinants</a:t>
            </a:r>
          </a:p>
        </p:txBody>
      </p:sp>
      <p:sp>
        <p:nvSpPr>
          <p:cNvPr id="174082" name="Rectangle 3"/>
          <p:cNvSpPr>
            <a:spLocks noGrp="1" noChangeArrowheads="1"/>
          </p:cNvSpPr>
          <p:nvPr>
            <p:ph idx="1"/>
          </p:nvPr>
        </p:nvSpPr>
        <p:spPr/>
        <p:txBody>
          <a:bodyPr>
            <a:normAutofit fontScale="85000" lnSpcReduction="20000"/>
          </a:bodyPr>
          <a:lstStyle/>
          <a:p>
            <a:r>
              <a:rPr lang="en-US" dirty="0"/>
              <a:t>The value of the operating assets of a firm can be written as:</a:t>
            </a:r>
          </a:p>
          <a:p>
            <a:endParaRPr lang="en-US" dirty="0"/>
          </a:p>
          <a:p>
            <a:endParaRPr lang="en-US" dirty="0"/>
          </a:p>
          <a:p>
            <a:r>
              <a:rPr lang="en-US" dirty="0"/>
              <a:t>Now the value of the firm can be rewritten as</a:t>
            </a:r>
          </a:p>
          <a:p>
            <a:endParaRPr lang="en-US" dirty="0"/>
          </a:p>
          <a:p>
            <a:endParaRPr lang="en-US" dirty="0"/>
          </a:p>
          <a:p>
            <a:r>
              <a:rPr lang="en-US" dirty="0"/>
              <a:t>Dividing both sides of the equation by EBITDA,</a:t>
            </a:r>
          </a:p>
          <a:p>
            <a:endParaRPr lang="en-US" dirty="0"/>
          </a:p>
          <a:p>
            <a:endParaRPr lang="en-US" dirty="0"/>
          </a:p>
          <a:p>
            <a:r>
              <a:rPr lang="en-US" dirty="0"/>
              <a:t>The determinants of EV/EBITDA are:</a:t>
            </a:r>
          </a:p>
          <a:p>
            <a:pPr marL="617220" lvl="1" indent="-342900">
              <a:buFont typeface="+mj-lt"/>
              <a:buAutoNum type="arabicPeriod"/>
            </a:pPr>
            <a:r>
              <a:rPr lang="en-US" dirty="0"/>
              <a:t>The cost of capital</a:t>
            </a:r>
          </a:p>
          <a:p>
            <a:pPr marL="617220" lvl="1" indent="-342900">
              <a:buFont typeface="+mj-lt"/>
              <a:buAutoNum type="arabicPeriod"/>
            </a:pPr>
            <a:r>
              <a:rPr lang="en-US" dirty="0"/>
              <a:t>Expected growth rate</a:t>
            </a:r>
          </a:p>
          <a:p>
            <a:pPr marL="617220" lvl="1" indent="-342900">
              <a:buFont typeface="+mj-lt"/>
              <a:buAutoNum type="arabicPeriod"/>
            </a:pPr>
            <a:r>
              <a:rPr lang="en-US" dirty="0"/>
              <a:t>Tax rate</a:t>
            </a:r>
          </a:p>
          <a:p>
            <a:pPr marL="617220" lvl="1" indent="-342900">
              <a:buFont typeface="+mj-lt"/>
              <a:buAutoNum type="arabicPeriod"/>
            </a:pPr>
            <a:r>
              <a:rPr lang="en-US" dirty="0"/>
              <a:t>Reinvestment rate (or ROC)</a:t>
            </a:r>
          </a:p>
          <a:p>
            <a:endParaRPr lang="en-US" dirty="0"/>
          </a:p>
          <a:p>
            <a:endParaRPr lang="en-US" dirty="0"/>
          </a:p>
          <a:p>
            <a:endParaRPr lang="en-US" dirty="0"/>
          </a:p>
          <a:p>
            <a:endParaRPr lang="en-US" dirty="0"/>
          </a:p>
          <a:p>
            <a:endParaRPr lang="en-US" dirty="0"/>
          </a:p>
          <a:p>
            <a:endParaRPr lang="en-US" dirty="0"/>
          </a:p>
        </p:txBody>
      </p:sp>
      <p:graphicFrame>
        <p:nvGraphicFramePr>
          <p:cNvPr id="106499" name="Object 2"/>
          <p:cNvGraphicFramePr>
            <a:graphicFrameLocks/>
          </p:cNvGraphicFramePr>
          <p:nvPr>
            <p:extLst>
              <p:ext uri="{D42A27DB-BD31-4B8C-83A1-F6EECF244321}">
                <p14:modId xmlns:p14="http://schemas.microsoft.com/office/powerpoint/2010/main" val="229619709"/>
              </p:ext>
            </p:extLst>
          </p:nvPr>
        </p:nvGraphicFramePr>
        <p:xfrm>
          <a:off x="3200400" y="2121408"/>
          <a:ext cx="1981200" cy="533400"/>
        </p:xfrm>
        <a:graphic>
          <a:graphicData uri="http://schemas.openxmlformats.org/presentationml/2006/ole">
            <mc:AlternateContent xmlns:mc="http://schemas.openxmlformats.org/markup-compatibility/2006">
              <mc:Choice xmlns:v="urn:schemas-microsoft-com:vml" Requires="v">
                <p:oleObj name="Equation" r:id="rId3" imgW="1219200" imgH="393700" progId="Equation.3">
                  <p:embed/>
                </p:oleObj>
              </mc:Choice>
              <mc:Fallback>
                <p:oleObj name="Equation" r:id="rId3" imgW="1219200" imgH="3937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121408"/>
                        <a:ext cx="1981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0" name="Object 2"/>
          <p:cNvGraphicFramePr>
            <a:graphicFrameLocks/>
          </p:cNvGraphicFramePr>
          <p:nvPr>
            <p:extLst>
              <p:ext uri="{D42A27DB-BD31-4B8C-83A1-F6EECF244321}">
                <p14:modId xmlns:p14="http://schemas.microsoft.com/office/powerpoint/2010/main" val="3766215690"/>
              </p:ext>
            </p:extLst>
          </p:nvPr>
        </p:nvGraphicFramePr>
        <p:xfrm>
          <a:off x="1539875" y="3071822"/>
          <a:ext cx="6064250" cy="576263"/>
        </p:xfrm>
        <a:graphic>
          <a:graphicData uri="http://schemas.openxmlformats.org/presentationml/2006/ole">
            <mc:AlternateContent xmlns:mc="http://schemas.openxmlformats.org/markup-compatibility/2006">
              <mc:Choice xmlns:v="urn:schemas-microsoft-com:vml" Requires="v">
                <p:oleObj name="Equation" r:id="rId5" imgW="4051300" imgH="393700" progId="Equation.3">
                  <p:embed/>
                </p:oleObj>
              </mc:Choice>
              <mc:Fallback>
                <p:oleObj name="Equation" r:id="rId5" imgW="4051300" imgH="393700" progId="Equation.3">
                  <p:embed/>
                  <p:pic>
                    <p:nvPicPr>
                      <p:cNvPr id="0"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9875" y="3071822"/>
                        <a:ext cx="60642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1" name="Object 3"/>
          <p:cNvGraphicFramePr>
            <a:graphicFrameLocks/>
          </p:cNvGraphicFramePr>
          <p:nvPr/>
        </p:nvGraphicFramePr>
        <p:xfrm>
          <a:off x="914400" y="4038600"/>
          <a:ext cx="7847013" cy="498475"/>
        </p:xfrm>
        <a:graphic>
          <a:graphicData uri="http://schemas.openxmlformats.org/presentationml/2006/ole">
            <mc:AlternateContent xmlns:mc="http://schemas.openxmlformats.org/markup-compatibility/2006">
              <mc:Choice xmlns:v="urn:schemas-microsoft-com:vml" Requires="v">
                <p:oleObj name="Equation" r:id="rId7" imgW="6045200" imgH="393700" progId="Equation.3">
                  <p:embed/>
                </p:oleObj>
              </mc:Choice>
              <mc:Fallback>
                <p:oleObj name="Equation" r:id="rId7" imgW="6045200" imgH="393700" progId="Equation.3">
                  <p:embed/>
                  <p:pic>
                    <p:nvPicPr>
                      <p:cNvPr id="0" name="Object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038600"/>
                        <a:ext cx="7847013"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7BFAB057-8549-B321-6B9C-38B5C3FAC8D8}"/>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altLang="en-US"/>
              <a:t>A Simple Example</a:t>
            </a:r>
          </a:p>
        </p:txBody>
      </p:sp>
      <p:sp>
        <p:nvSpPr>
          <p:cNvPr id="178178" name="Rectangle 3"/>
          <p:cNvSpPr>
            <a:spLocks noGrp="1" noChangeArrowheads="1"/>
          </p:cNvSpPr>
          <p:nvPr>
            <p:ph idx="1"/>
          </p:nvPr>
        </p:nvSpPr>
        <p:spPr/>
        <p:txBody>
          <a:bodyPr/>
          <a:lstStyle/>
          <a:p>
            <a:r>
              <a:rPr lang="en-US" dirty="0"/>
              <a:t>Consider a firm with the following characteristics:</a:t>
            </a:r>
          </a:p>
          <a:p>
            <a:pPr lvl="1"/>
            <a:r>
              <a:rPr lang="en-US" dirty="0"/>
              <a:t>Tax Rate = 36%</a:t>
            </a:r>
          </a:p>
          <a:p>
            <a:pPr lvl="1"/>
            <a:r>
              <a:rPr lang="en-US" dirty="0"/>
              <a:t>Capital Expenditures/EBITDA = 30%</a:t>
            </a:r>
          </a:p>
          <a:p>
            <a:pPr lvl="1"/>
            <a:r>
              <a:rPr lang="en-US" dirty="0"/>
              <a:t>Depreciation/EBITDA = 20%</a:t>
            </a:r>
          </a:p>
          <a:p>
            <a:pPr lvl="1"/>
            <a:r>
              <a:rPr lang="en-US" dirty="0"/>
              <a:t>Cost of Capital = 10%</a:t>
            </a:r>
          </a:p>
          <a:p>
            <a:pPr lvl="1"/>
            <a:r>
              <a:rPr lang="en-US" dirty="0"/>
              <a:t>The firm has no working capital requirements</a:t>
            </a:r>
          </a:p>
          <a:p>
            <a:pPr lvl="1"/>
            <a:r>
              <a:rPr lang="en-US" dirty="0"/>
              <a:t>The firm is in stable growth and is expected to grow 5% a year forever.</a:t>
            </a:r>
          </a:p>
          <a:p>
            <a:r>
              <a:rPr lang="en-US" dirty="0"/>
              <a:t>In this case, the Value/EBITDA multiple for this firm can be estimated as follows:</a:t>
            </a:r>
          </a:p>
          <a:p>
            <a:endParaRPr lang="en-US" dirty="0"/>
          </a:p>
          <a:p>
            <a:endParaRPr lang="en-US" dirty="0"/>
          </a:p>
        </p:txBody>
      </p:sp>
      <p:graphicFrame>
        <p:nvGraphicFramePr>
          <p:cNvPr id="108547" name="Object 2"/>
          <p:cNvGraphicFramePr>
            <a:graphicFrameLocks/>
          </p:cNvGraphicFramePr>
          <p:nvPr>
            <p:extLst>
              <p:ext uri="{D42A27DB-BD31-4B8C-83A1-F6EECF244321}">
                <p14:modId xmlns:p14="http://schemas.microsoft.com/office/powerpoint/2010/main" val="1827133954"/>
              </p:ext>
            </p:extLst>
          </p:nvPr>
        </p:nvGraphicFramePr>
        <p:xfrm>
          <a:off x="1591043" y="5075079"/>
          <a:ext cx="6409957" cy="716121"/>
        </p:xfrm>
        <a:graphic>
          <a:graphicData uri="http://schemas.openxmlformats.org/presentationml/2006/ole">
            <mc:AlternateContent xmlns:mc="http://schemas.openxmlformats.org/markup-compatibility/2006">
              <mc:Choice xmlns:v="urn:schemas-microsoft-com:vml" Requires="v">
                <p:oleObj name="Equation" r:id="rId3" imgW="6159500" imgH="419100" progId="Equation.3">
                  <p:embed/>
                </p:oleObj>
              </mc:Choice>
              <mc:Fallback>
                <p:oleObj name="Equation" r:id="rId3" imgW="6159500" imgH="419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1043" y="5075079"/>
                        <a:ext cx="6409957" cy="716121"/>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CA81855B-0075-8652-63A8-1309C3716795}"/>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p:txBody>
          <a:bodyPr/>
          <a:lstStyle/>
          <a:p>
            <a:r>
              <a:rPr lang="en-US" altLang="en-US"/>
              <a:t>The Determinants of EV/EBITDA</a:t>
            </a:r>
          </a:p>
        </p:txBody>
      </p:sp>
      <p:sp>
        <p:nvSpPr>
          <p:cNvPr id="110594" name="Rectangle 3"/>
          <p:cNvSpPr>
            <a:spLocks noGrp="1" noChangeArrowheads="1"/>
          </p:cNvSpPr>
          <p:nvPr>
            <p:ph idx="1"/>
          </p:nvPr>
        </p:nvSpPr>
        <p:spPr/>
        <p:txBody>
          <a:bodyPr/>
          <a:lstStyle/>
          <a:p>
            <a:r>
              <a:rPr lang="en-US" altLang="en-US"/>
              <a:t> </a:t>
            </a:r>
          </a:p>
        </p:txBody>
      </p:sp>
      <p:pic>
        <p:nvPicPr>
          <p:cNvPr id="1105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371600"/>
            <a:ext cx="4038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59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191000"/>
            <a:ext cx="45720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0598" name="Text Box 7"/>
          <p:cNvSpPr txBox="1">
            <a:spLocks noChangeArrowheads="1"/>
          </p:cNvSpPr>
          <p:nvPr/>
        </p:nvSpPr>
        <p:spPr bwMode="auto">
          <a:xfrm>
            <a:off x="228600" y="2057400"/>
            <a:ext cx="695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Tax</a:t>
            </a:r>
          </a:p>
          <a:p>
            <a:r>
              <a:rPr lang="en-US" altLang="en-US" baseline="30000" dirty="0"/>
              <a:t>Rates</a:t>
            </a:r>
          </a:p>
        </p:txBody>
      </p:sp>
      <p:sp>
        <p:nvSpPr>
          <p:cNvPr id="110599" name="Text Box 8"/>
          <p:cNvSpPr txBox="1">
            <a:spLocks noChangeArrowheads="1"/>
          </p:cNvSpPr>
          <p:nvPr/>
        </p:nvSpPr>
        <p:spPr bwMode="auto">
          <a:xfrm>
            <a:off x="7756525" y="2209800"/>
            <a:ext cx="1387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Reinvestment</a:t>
            </a:r>
          </a:p>
          <a:p>
            <a:r>
              <a:rPr lang="en-US" altLang="en-US" baseline="30000"/>
              <a:t>Needs</a:t>
            </a:r>
          </a:p>
        </p:txBody>
      </p:sp>
      <p:sp>
        <p:nvSpPr>
          <p:cNvPr id="110600" name="Text Box 9"/>
          <p:cNvSpPr txBox="1">
            <a:spLocks noChangeArrowheads="1"/>
          </p:cNvSpPr>
          <p:nvPr/>
        </p:nvSpPr>
        <p:spPr bwMode="auto">
          <a:xfrm>
            <a:off x="1828800" y="5105400"/>
            <a:ext cx="91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a:t>Excess</a:t>
            </a:r>
          </a:p>
          <a:p>
            <a:r>
              <a:rPr lang="en-US" altLang="en-US" baseline="30000"/>
              <a:t>Returns</a:t>
            </a:r>
          </a:p>
        </p:txBody>
      </p:sp>
      <p:sp>
        <p:nvSpPr>
          <p:cNvPr id="6" name="Footer Placeholder 5">
            <a:extLst>
              <a:ext uri="{FF2B5EF4-FFF2-40B4-BE49-F238E27FC236}">
                <a16:creationId xmlns:a16="http://schemas.microsoft.com/office/drawing/2014/main" id="{2274C4C8-BAFD-C63D-E324-5D343F20A5E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9D3A-CEED-4FC0-1C32-E97D94A7D62C}"/>
              </a:ext>
            </a:extLst>
          </p:cNvPr>
          <p:cNvSpPr>
            <a:spLocks noGrp="1"/>
          </p:cNvSpPr>
          <p:nvPr>
            <p:ph type="title"/>
          </p:nvPr>
        </p:nvSpPr>
        <p:spPr/>
        <p:txBody>
          <a:bodyPr/>
          <a:lstStyle/>
          <a:p>
            <a:r>
              <a:rPr lang="en-US" dirty="0"/>
              <a:t>V. Revenue Multiples</a:t>
            </a:r>
          </a:p>
        </p:txBody>
      </p:sp>
      <p:sp>
        <p:nvSpPr>
          <p:cNvPr id="5" name="Content Placeholder 4">
            <a:extLst>
              <a:ext uri="{FF2B5EF4-FFF2-40B4-BE49-F238E27FC236}">
                <a16:creationId xmlns:a16="http://schemas.microsoft.com/office/drawing/2014/main" id="{F0159F29-E6D1-8773-2471-EA82D910A583}"/>
              </a:ext>
            </a:extLst>
          </p:cNvPr>
          <p:cNvSpPr>
            <a:spLocks noGrp="1"/>
          </p:cNvSpPr>
          <p:nvPr>
            <p:ph idx="1"/>
          </p:nvPr>
        </p:nvSpPr>
        <p:spPr/>
        <p:txBody>
          <a:bodyPr/>
          <a:lstStyle/>
          <a:p>
            <a:r>
              <a:rPr lang="en-US" dirty="0"/>
              <a:t>With revenue multiples, you scale market value to the revenues generated by a firm. There are two variants in use:</a:t>
            </a:r>
          </a:p>
          <a:p>
            <a:pPr lvl="1"/>
            <a:r>
              <a:rPr lang="en-US" dirty="0"/>
              <a:t>Price to Sales = Market Capitalization / Sales</a:t>
            </a:r>
          </a:p>
          <a:p>
            <a:pPr lvl="1"/>
            <a:r>
              <a:rPr lang="en-US" dirty="0"/>
              <a:t>EV to Sales = Enterprise Value / Sales</a:t>
            </a:r>
          </a:p>
          <a:p>
            <a:r>
              <a:rPr lang="en-US" dirty="0"/>
              <a:t>The former, while widely used, </a:t>
            </a:r>
            <a:r>
              <a:rPr lang="en-US" b="1" dirty="0"/>
              <a:t>is internally inconsistent </a:t>
            </a:r>
            <a:r>
              <a:rPr lang="en-US" dirty="0"/>
              <a:t>and can be misleading for firms with significant debt loads and/or cash holdings.</a:t>
            </a:r>
          </a:p>
          <a:p>
            <a:r>
              <a:rPr lang="en-US" dirty="0"/>
              <a:t>The biggest selling point for revenue multiples is that </a:t>
            </a:r>
            <a:r>
              <a:rPr lang="en-US" b="1" dirty="0"/>
              <a:t>you lose far fewer firms</a:t>
            </a:r>
            <a:r>
              <a:rPr lang="en-US" dirty="0"/>
              <a:t> when computing the multiple, since revenues cannot be negative.</a:t>
            </a:r>
          </a:p>
          <a:p>
            <a:r>
              <a:rPr lang="en-US" dirty="0"/>
              <a:t>That said, you cannot compute this ratio for firms that either have no reportable revenues (financial service firms) or use wide variants on revenues (payment processing firms).</a:t>
            </a:r>
          </a:p>
          <a:p>
            <a:endParaRPr lang="en-US" dirty="0"/>
          </a:p>
        </p:txBody>
      </p:sp>
      <p:sp>
        <p:nvSpPr>
          <p:cNvPr id="9" name="Footer Placeholder 8">
            <a:extLst>
              <a:ext uri="{FF2B5EF4-FFF2-40B4-BE49-F238E27FC236}">
                <a16:creationId xmlns:a16="http://schemas.microsoft.com/office/drawing/2014/main" id="{8B72F460-6110-C44D-C80C-C389195737F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963777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US" altLang="en-US" dirty="0"/>
              <a:t>EV/Sales Ratio: Determinants</a:t>
            </a:r>
          </a:p>
        </p:txBody>
      </p:sp>
      <p:sp>
        <p:nvSpPr>
          <p:cNvPr id="112642" name="Rectangle 3"/>
          <p:cNvSpPr>
            <a:spLocks noGrp="1" noChangeArrowheads="1"/>
          </p:cNvSpPr>
          <p:nvPr>
            <p:ph idx="1"/>
          </p:nvPr>
        </p:nvSpPr>
        <p:spPr/>
        <p:txBody>
          <a:bodyPr/>
          <a:lstStyle/>
          <a:p>
            <a:r>
              <a:rPr lang="en-US" altLang="en-US" dirty="0"/>
              <a:t>If pre-tax operating margins are used, the appropriate value estimate is that of the firm. In particular, if one makes the replaces the FCFF with the expanded version:</a:t>
            </a:r>
          </a:p>
          <a:p>
            <a:pPr lvl="1"/>
            <a:r>
              <a:rPr lang="en-US" altLang="en-US" dirty="0"/>
              <a:t>Free Cash Flow to the Firm = EBIT (1 - tax rate) (1 - Reinvestment Rate)</a:t>
            </a:r>
          </a:p>
          <a:p>
            <a:r>
              <a:rPr lang="en-US" altLang="en-US" dirty="0"/>
              <a:t>Then the Value of the Firm can be written as a function of the after-tax operating margin= (EBIT (1-t)/Sales</a:t>
            </a:r>
          </a:p>
          <a:p>
            <a:endParaRPr lang="en-US" altLang="en-US" dirty="0"/>
          </a:p>
          <a:p>
            <a:pPr lvl="2"/>
            <a:r>
              <a:rPr lang="en-US" altLang="en-US" dirty="0"/>
              <a:t>g = Growth rate in after-tax operating income for the first n years</a:t>
            </a:r>
          </a:p>
          <a:p>
            <a:pPr lvl="2"/>
            <a:r>
              <a:rPr lang="en-US" altLang="en-US" dirty="0" err="1"/>
              <a:t>gn</a:t>
            </a:r>
            <a:r>
              <a:rPr lang="en-US" altLang="en-US" dirty="0"/>
              <a:t> = Growth rate in after-tax operating income after n years forever (Stable growth rate)</a:t>
            </a:r>
          </a:p>
          <a:p>
            <a:pPr lvl="2"/>
            <a:r>
              <a:rPr lang="en-US" altLang="en-US" dirty="0"/>
              <a:t>RIR Growth, Stable = Reinvestment rate in high growth and stable periods</a:t>
            </a:r>
          </a:p>
          <a:p>
            <a:pPr lvl="2"/>
            <a:r>
              <a:rPr lang="en-US" altLang="en-US" dirty="0"/>
              <a:t>WACC = Weighted average cost of capital</a:t>
            </a:r>
          </a:p>
        </p:txBody>
      </p:sp>
      <p:graphicFrame>
        <p:nvGraphicFramePr>
          <p:cNvPr id="112643" name="Object 2"/>
          <p:cNvGraphicFramePr>
            <a:graphicFrameLocks/>
          </p:cNvGraphicFramePr>
          <p:nvPr>
            <p:extLst>
              <p:ext uri="{D42A27DB-BD31-4B8C-83A1-F6EECF244321}">
                <p14:modId xmlns:p14="http://schemas.microsoft.com/office/powerpoint/2010/main" val="1668094522"/>
              </p:ext>
            </p:extLst>
          </p:nvPr>
        </p:nvGraphicFramePr>
        <p:xfrm>
          <a:off x="838199" y="3200401"/>
          <a:ext cx="7927975" cy="990600"/>
        </p:xfrm>
        <a:graphic>
          <a:graphicData uri="http://schemas.openxmlformats.org/presentationml/2006/ole">
            <mc:AlternateContent xmlns:mc="http://schemas.openxmlformats.org/markup-compatibility/2006">
              <mc:Choice xmlns:v="urn:schemas-microsoft-com:vml" Requires="v">
                <p:oleObj name="Equation" r:id="rId3" imgW="8305800" imgH="1206500" progId="Equation.3">
                  <p:embed/>
                </p:oleObj>
              </mc:Choice>
              <mc:Fallback>
                <p:oleObj name="Equation" r:id="rId3" imgW="8305800" imgH="12065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3200401"/>
                        <a:ext cx="7927975" cy="990600"/>
                      </a:xfrm>
                      <a:prstGeom prst="rect">
                        <a:avLst/>
                      </a:prstGeom>
                      <a:solidFill>
                        <a:srgbClr val="FFFFFF"/>
                      </a:solidFill>
                      <a:ln>
                        <a:noFill/>
                      </a:ln>
                    </p:spPr>
                  </p:pic>
                </p:oleObj>
              </mc:Fallback>
            </mc:AlternateContent>
          </a:graphicData>
        </a:graphic>
      </p:graphicFrame>
      <p:sp>
        <p:nvSpPr>
          <p:cNvPr id="6" name="Footer Placeholder 5">
            <a:extLst>
              <a:ext uri="{FF2B5EF4-FFF2-40B4-BE49-F238E27FC236}">
                <a16:creationId xmlns:a16="http://schemas.microsoft.com/office/drawing/2014/main" id="{D2BA381E-BE98-7C73-C8D3-085A20F7273D}"/>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p:txBody>
          <a:bodyPr/>
          <a:lstStyle/>
          <a:p>
            <a:r>
              <a:rPr lang="en-US" altLang="en-US"/>
              <a:t>The value of a brand name</a:t>
            </a:r>
          </a:p>
        </p:txBody>
      </p:sp>
      <p:sp>
        <p:nvSpPr>
          <p:cNvPr id="97282" name="Rectangle 3"/>
          <p:cNvSpPr>
            <a:spLocks noGrp="1" noChangeArrowheads="1"/>
          </p:cNvSpPr>
          <p:nvPr>
            <p:ph idx="1"/>
          </p:nvPr>
        </p:nvSpPr>
        <p:spPr/>
        <p:txBody>
          <a:bodyPr/>
          <a:lstStyle/>
          <a:p>
            <a:r>
              <a:rPr lang="en-US" altLang="en-US" dirty="0"/>
              <a:t>One of the critiques of traditional valuation is that is fails to consider the value of brand names and other intangibles.</a:t>
            </a:r>
          </a:p>
          <a:p>
            <a:pPr lvl="1"/>
            <a:r>
              <a:rPr lang="en-US" altLang="en-US" dirty="0"/>
              <a:t>The approaches used by analysts to value brand names </a:t>
            </a:r>
            <a:r>
              <a:rPr lang="en-US" altLang="en-US" b="1" dirty="0"/>
              <a:t>are often ad-hoc</a:t>
            </a:r>
            <a:r>
              <a:rPr lang="en-US" altLang="en-US" dirty="0"/>
              <a:t> and may significantly overstate or understate their value.</a:t>
            </a:r>
          </a:p>
          <a:p>
            <a:pPr lvl="1"/>
            <a:r>
              <a:rPr lang="en-US" altLang="en-US" dirty="0"/>
              <a:t>One of the benefits of having a well-known and respected brand name is that firms can </a:t>
            </a:r>
            <a:r>
              <a:rPr lang="en-US" altLang="en-US" b="1" dirty="0"/>
              <a:t>charge higher prices for the same products</a:t>
            </a:r>
            <a:r>
              <a:rPr lang="en-US" altLang="en-US" dirty="0"/>
              <a:t>, leading to </a:t>
            </a:r>
            <a:r>
              <a:rPr lang="en-US" altLang="en-US" b="1" dirty="0"/>
              <a:t>higher profit margins </a:t>
            </a:r>
            <a:r>
              <a:rPr lang="en-US" altLang="en-US" dirty="0"/>
              <a:t>and hence to higher price-sales ratios and firm value. The larger the price premium that a firm can charge, the greater is the value of the brand name. </a:t>
            </a:r>
          </a:p>
          <a:p>
            <a:r>
              <a:rPr lang="en-US" altLang="en-US" dirty="0"/>
              <a:t> In general, the value of a brand name can be written as:</a:t>
            </a:r>
          </a:p>
          <a:p>
            <a:pPr lvl="1"/>
            <a:r>
              <a:rPr lang="en-US" altLang="en-US" dirty="0"/>
              <a:t>Value of brand name ={(V/S)</a:t>
            </a:r>
            <a:r>
              <a:rPr lang="en-US" altLang="en-US" baseline="-25000" dirty="0"/>
              <a:t>b</a:t>
            </a:r>
            <a:r>
              <a:rPr lang="en-US" altLang="en-US" dirty="0"/>
              <a:t>-(V/S)</a:t>
            </a:r>
            <a:r>
              <a:rPr lang="en-US" altLang="en-US" baseline="-25000" dirty="0"/>
              <a:t>g</a:t>
            </a:r>
            <a:r>
              <a:rPr lang="en-US" altLang="en-US" dirty="0"/>
              <a:t> }* Sales</a:t>
            </a:r>
          </a:p>
          <a:p>
            <a:pPr lvl="2"/>
            <a:r>
              <a:rPr lang="en-US" altLang="en-US" dirty="0"/>
              <a:t>(V/S)</a:t>
            </a:r>
            <a:r>
              <a:rPr lang="en-US" altLang="en-US" baseline="-25000" dirty="0"/>
              <a:t>b</a:t>
            </a:r>
            <a:r>
              <a:rPr lang="en-US" altLang="en-US" dirty="0"/>
              <a:t> = Value of Firm/Sales ratio with the benefit of the brand name</a:t>
            </a:r>
          </a:p>
          <a:p>
            <a:pPr lvl="2"/>
            <a:r>
              <a:rPr lang="en-US" altLang="en-US" dirty="0"/>
              <a:t>(V/S)</a:t>
            </a:r>
            <a:r>
              <a:rPr lang="en-US" altLang="en-US" baseline="-25000" dirty="0"/>
              <a:t>g</a:t>
            </a:r>
            <a:r>
              <a:rPr lang="en-US" altLang="en-US" dirty="0"/>
              <a:t> = Value of Firm/Sales ratio of the firm with the generic product</a:t>
            </a:r>
          </a:p>
        </p:txBody>
      </p:sp>
      <p:sp>
        <p:nvSpPr>
          <p:cNvPr id="6" name="Footer Placeholder 5">
            <a:extLst>
              <a:ext uri="{FF2B5EF4-FFF2-40B4-BE49-F238E27FC236}">
                <a16:creationId xmlns:a16="http://schemas.microsoft.com/office/drawing/2014/main" id="{E4748F07-61AF-900E-BF42-6C6AE391914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a:lstStyle/>
          <a:p>
            <a:r>
              <a:rPr lang="en-US" altLang="en-US"/>
              <a:t>Valuing Brand Name</a:t>
            </a:r>
          </a:p>
        </p:txBody>
      </p:sp>
      <p:sp>
        <p:nvSpPr>
          <p:cNvPr id="113666" name="Rectangle 3"/>
          <p:cNvSpPr>
            <a:spLocks noGrp="1" noChangeArrowheads="1"/>
          </p:cNvSpPr>
          <p:nvPr>
            <p:ph idx="1"/>
          </p:nvPr>
        </p:nvSpPr>
        <p:spPr/>
        <p:txBody>
          <a:bodyPr>
            <a:normAutofit fontScale="40000" lnSpcReduction="20000"/>
          </a:bodyPr>
          <a:lstStyle/>
          <a:p>
            <a:pPr marL="0" indent="0">
              <a:buNone/>
            </a:pPr>
            <a:r>
              <a:rPr lang="en-US" dirty="0"/>
              <a:t>	</a:t>
            </a:r>
            <a:r>
              <a:rPr lang="en-US" sz="2900" dirty="0">
                <a:latin typeface="Helvetica" pitchFamily="2" charset="0"/>
              </a:rPr>
              <a:t>			Coca Cola		With </a:t>
            </a:r>
            <a:r>
              <a:rPr lang="en-US" sz="2900" dirty="0" err="1">
                <a:latin typeface="Helvetica" pitchFamily="2" charset="0"/>
              </a:rPr>
              <a:t>Cott</a:t>
            </a:r>
            <a:r>
              <a:rPr lang="en-US" sz="2900" dirty="0">
                <a:latin typeface="Helvetica" pitchFamily="2" charset="0"/>
              </a:rPr>
              <a:t> Margins</a:t>
            </a:r>
          </a:p>
          <a:p>
            <a:pPr marL="0" indent="0">
              <a:buNone/>
            </a:pPr>
            <a:r>
              <a:rPr lang="en-US" sz="2900" dirty="0">
                <a:latin typeface="Helvetica" pitchFamily="2" charset="0"/>
              </a:rPr>
              <a:t>Current Revenues =			$21,962.00 		$21,962.00 </a:t>
            </a:r>
          </a:p>
          <a:p>
            <a:pPr marL="0" indent="0">
              <a:buNone/>
            </a:pPr>
            <a:r>
              <a:rPr lang="en-US" sz="2900" dirty="0">
                <a:latin typeface="Helvetica" pitchFamily="2" charset="0"/>
              </a:rPr>
              <a:t>Length of high-growth period 		10		10</a:t>
            </a:r>
          </a:p>
          <a:p>
            <a:pPr marL="0" indent="0">
              <a:buNone/>
            </a:pPr>
            <a:r>
              <a:rPr lang="en-US" sz="2900" dirty="0">
                <a:latin typeface="Helvetica" pitchFamily="2" charset="0"/>
              </a:rPr>
              <a:t>Reinvestment Rate  =			50%		50%</a:t>
            </a:r>
          </a:p>
          <a:p>
            <a:pPr marL="0" indent="0">
              <a:buNone/>
            </a:pPr>
            <a:r>
              <a:rPr lang="en-US" sz="2900" dirty="0">
                <a:latin typeface="Helvetica" pitchFamily="2" charset="0"/>
              </a:rPr>
              <a:t>Operating Margin (after-tax)		15.57%		5.28%</a:t>
            </a:r>
          </a:p>
          <a:p>
            <a:pPr marL="0" indent="0">
              <a:buNone/>
            </a:pPr>
            <a:r>
              <a:rPr lang="en-US" sz="2900" dirty="0">
                <a:latin typeface="Helvetica" pitchFamily="2" charset="0"/>
              </a:rPr>
              <a:t>Sales/Capital (Turnover ratio)		1.34		1.34</a:t>
            </a:r>
          </a:p>
          <a:p>
            <a:pPr marL="0" indent="0">
              <a:buNone/>
            </a:pPr>
            <a:r>
              <a:rPr lang="en-US" sz="2900" dirty="0">
                <a:latin typeface="Helvetica" pitchFamily="2" charset="0"/>
              </a:rPr>
              <a:t>Return on capital (after-tax)		20.84%		7.06%</a:t>
            </a:r>
          </a:p>
          <a:p>
            <a:pPr marL="0" indent="0">
              <a:buNone/>
            </a:pPr>
            <a:r>
              <a:rPr lang="en-US" sz="2900" dirty="0">
                <a:latin typeface="Helvetica" pitchFamily="2" charset="0"/>
              </a:rPr>
              <a:t>Growth rate during period (g) =		10.42%		3.53%</a:t>
            </a:r>
          </a:p>
          <a:p>
            <a:pPr marL="0" indent="0">
              <a:buNone/>
            </a:pPr>
            <a:r>
              <a:rPr lang="en-US" sz="2900" dirty="0">
                <a:latin typeface="Helvetica" pitchFamily="2" charset="0"/>
              </a:rPr>
              <a:t>Cost of Capital during period  =		7.65%		7.65%</a:t>
            </a:r>
          </a:p>
          <a:p>
            <a:pPr marL="0" indent="0">
              <a:buNone/>
            </a:pPr>
            <a:r>
              <a:rPr lang="en-US" sz="2900" dirty="0">
                <a:latin typeface="Helvetica" pitchFamily="2" charset="0"/>
              </a:rPr>
              <a:t>Stable Growth Period</a:t>
            </a:r>
          </a:p>
          <a:p>
            <a:pPr marL="0" indent="0">
              <a:buNone/>
            </a:pPr>
            <a:r>
              <a:rPr lang="en-US" sz="2900" dirty="0">
                <a:latin typeface="Helvetica" pitchFamily="2" charset="0"/>
              </a:rPr>
              <a:t>Growth rate in steady state =		4.00%		4.00%</a:t>
            </a:r>
          </a:p>
          <a:p>
            <a:pPr marL="0" indent="0">
              <a:buNone/>
            </a:pPr>
            <a:r>
              <a:rPr lang="en-US" sz="2900" dirty="0">
                <a:latin typeface="Helvetica" pitchFamily="2" charset="0"/>
              </a:rPr>
              <a:t>Return on capital =			7.65%		7.65%</a:t>
            </a:r>
          </a:p>
          <a:p>
            <a:pPr marL="0" indent="0">
              <a:buNone/>
            </a:pPr>
            <a:r>
              <a:rPr lang="en-US" sz="2900" dirty="0">
                <a:latin typeface="Helvetica" pitchFamily="2" charset="0"/>
              </a:rPr>
              <a:t>Reinvestment Rate =			52.28%		52.28%</a:t>
            </a:r>
          </a:p>
          <a:p>
            <a:pPr marL="0" indent="0">
              <a:buNone/>
            </a:pPr>
            <a:r>
              <a:rPr lang="en-US" sz="2900" dirty="0">
                <a:latin typeface="Helvetica" pitchFamily="2" charset="0"/>
              </a:rPr>
              <a:t>Cost of Capital =			7.65%		7.65%</a:t>
            </a:r>
          </a:p>
          <a:p>
            <a:pPr marL="0" indent="0">
              <a:buNone/>
            </a:pPr>
            <a:r>
              <a:rPr lang="en-US" sz="2900" b="1" dirty="0">
                <a:latin typeface="Helvetica" pitchFamily="2" charset="0"/>
              </a:rPr>
              <a:t>Value of Firm =			$79,611.25 		$15,371.24 </a:t>
            </a:r>
          </a:p>
          <a:p>
            <a:pPr marL="0" indent="0" algn="ctr">
              <a:buNone/>
            </a:pPr>
            <a:r>
              <a:rPr lang="en-US" sz="2800" b="1" dirty="0"/>
              <a:t>Value of brand name = $79,611 -$15,371 = $64,240 million</a:t>
            </a:r>
          </a:p>
        </p:txBody>
      </p:sp>
      <p:sp>
        <p:nvSpPr>
          <p:cNvPr id="116739" name="Rectangle 4"/>
          <p:cNvSpPr>
            <a:spLocks noChangeArrowheads="1"/>
          </p:cNvSpPr>
          <p:nvPr/>
        </p:nvSpPr>
        <p:spPr bwMode="auto">
          <a:xfrm>
            <a:off x="9190038" y="284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i="1">
              <a:latin typeface="Helvetica" charset="0"/>
            </a:endParaRPr>
          </a:p>
        </p:txBody>
      </p:sp>
      <p:sp>
        <p:nvSpPr>
          <p:cNvPr id="6" name="Footer Placeholder 5">
            <a:extLst>
              <a:ext uri="{FF2B5EF4-FFF2-40B4-BE49-F238E27FC236}">
                <a16:creationId xmlns:a16="http://schemas.microsoft.com/office/drawing/2014/main" id="{B65FD1CF-25FE-5ABE-C4CE-90C57A87F842}"/>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a:lstStyle/>
          <a:p>
            <a:r>
              <a:rPr lang="en-US" altLang="en-US"/>
              <a:t>The Determinants of Multiples…</a:t>
            </a:r>
          </a:p>
        </p:txBody>
      </p:sp>
      <p:pic>
        <p:nvPicPr>
          <p:cNvPr id="4" name="Content Placeholder 3">
            <a:extLst>
              <a:ext uri="{FF2B5EF4-FFF2-40B4-BE49-F238E27FC236}">
                <a16:creationId xmlns:a16="http://schemas.microsoft.com/office/drawing/2014/main" id="{BC010615-9CEF-8247-A233-5D70DE9D8C38}"/>
              </a:ext>
            </a:extLst>
          </p:cNvPr>
          <p:cNvPicPr>
            <a:picLocks noGrp="1" noChangeAspect="1"/>
          </p:cNvPicPr>
          <p:nvPr>
            <p:ph idx="1"/>
          </p:nvPr>
        </p:nvPicPr>
        <p:blipFill>
          <a:blip r:embed="rId3"/>
          <a:stretch>
            <a:fillRect/>
          </a:stretch>
        </p:blipFill>
        <p:spPr>
          <a:xfrm>
            <a:off x="1673331" y="1752600"/>
            <a:ext cx="5797338" cy="4419600"/>
          </a:xfrm>
        </p:spPr>
      </p:pic>
      <p:sp>
        <p:nvSpPr>
          <p:cNvPr id="7" name="Footer Placeholder 6">
            <a:extLst>
              <a:ext uri="{FF2B5EF4-FFF2-40B4-BE49-F238E27FC236}">
                <a16:creationId xmlns:a16="http://schemas.microsoft.com/office/drawing/2014/main" id="{ACD1574D-86E9-A0FC-37E2-B9A2D13D9CF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p:txBody>
          <a:bodyPr/>
          <a:lstStyle/>
          <a:p>
            <a:r>
              <a:rPr lang="en-US" altLang="en-US"/>
              <a:t>Application Tests</a:t>
            </a:r>
          </a:p>
        </p:txBody>
      </p:sp>
      <p:sp>
        <p:nvSpPr>
          <p:cNvPr id="103426" name="Rectangle 3"/>
          <p:cNvSpPr>
            <a:spLocks noGrp="1" noChangeArrowheads="1"/>
          </p:cNvSpPr>
          <p:nvPr>
            <p:ph idx="1"/>
          </p:nvPr>
        </p:nvSpPr>
        <p:spPr/>
        <p:txBody>
          <a:bodyPr/>
          <a:lstStyle/>
          <a:p>
            <a:r>
              <a:rPr lang="en-US" altLang="en-US" dirty="0"/>
              <a:t>Given the firm that we are valuing, </a:t>
            </a:r>
            <a:r>
              <a:rPr lang="en-US" altLang="en-US" b="1" dirty="0"/>
              <a:t>what is a </a:t>
            </a:r>
            <a:r>
              <a:rPr lang="ja-JP" altLang="en-US" b="1" dirty="0"/>
              <a:t>“</a:t>
            </a:r>
            <a:r>
              <a:rPr lang="en-US" altLang="ja-JP" b="1" dirty="0"/>
              <a:t>comparable</a:t>
            </a:r>
            <a:r>
              <a:rPr lang="ja-JP" altLang="en-US" b="1" dirty="0"/>
              <a:t>”</a:t>
            </a:r>
            <a:r>
              <a:rPr lang="en-US" altLang="ja-JP" b="1" dirty="0"/>
              <a:t> firm</a:t>
            </a:r>
            <a:r>
              <a:rPr lang="en-US" altLang="ja-JP" dirty="0"/>
              <a:t>?</a:t>
            </a:r>
          </a:p>
          <a:p>
            <a:pPr lvl="1"/>
            <a:r>
              <a:rPr lang="en-US" altLang="en-US" dirty="0"/>
              <a:t>While traditional analysis is built on the premise that firms in the same sector are comparable firms, valuation theory would suggest that a comparable firm is one which is similar to the one being analyzed in terms of fundamentals.</a:t>
            </a:r>
          </a:p>
          <a:p>
            <a:pPr lvl="1"/>
            <a:r>
              <a:rPr lang="en-US" altLang="en-US" dirty="0"/>
              <a:t>There is no reason why a firm cannot be compared with another firm in a very different business, if the two firms have the same risk, growth and cash flow characteristics.</a:t>
            </a:r>
          </a:p>
          <a:p>
            <a:r>
              <a:rPr lang="en-US" altLang="en-US" dirty="0"/>
              <a:t>Given the comparable firms, </a:t>
            </a:r>
            <a:r>
              <a:rPr lang="en-US" altLang="en-US" b="1" dirty="0"/>
              <a:t>how do we adjust for differences across firms on  the fundamentals</a:t>
            </a:r>
            <a:r>
              <a:rPr lang="en-US" altLang="en-US" dirty="0"/>
              <a:t>?</a:t>
            </a:r>
          </a:p>
          <a:p>
            <a:pPr lvl="1"/>
            <a:r>
              <a:rPr lang="en-US" altLang="en-US" dirty="0"/>
              <a:t>It is impossible to find an exactly identical firm to the one you are valuing.</a:t>
            </a:r>
          </a:p>
          <a:p>
            <a:pPr lvl="1"/>
            <a:r>
              <a:rPr lang="en-US" altLang="en-US" dirty="0"/>
              <a:t>You need to control for differences across firms.</a:t>
            </a:r>
          </a:p>
        </p:txBody>
      </p:sp>
      <p:sp>
        <p:nvSpPr>
          <p:cNvPr id="6" name="Footer Placeholder 5">
            <a:extLst>
              <a:ext uri="{FF2B5EF4-FFF2-40B4-BE49-F238E27FC236}">
                <a16:creationId xmlns:a16="http://schemas.microsoft.com/office/drawing/2014/main" id="{2C2D5087-FE1A-8ABA-B61A-EC2010E4E651}"/>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en-US" altLang="en-US" dirty="0"/>
              <a:t>The Sampling Choice</a:t>
            </a:r>
          </a:p>
        </p:txBody>
      </p:sp>
      <p:sp>
        <p:nvSpPr>
          <p:cNvPr id="122882" name="Content Placeholder 2"/>
          <p:cNvSpPr>
            <a:spLocks noGrp="1"/>
          </p:cNvSpPr>
          <p:nvPr>
            <p:ph idx="1"/>
          </p:nvPr>
        </p:nvSpPr>
        <p:spPr/>
        <p:txBody>
          <a:bodyPr/>
          <a:lstStyle/>
          <a:p>
            <a:r>
              <a:rPr lang="en-US" altLang="en-US" dirty="0"/>
              <a:t>Ideally, you would like to find </a:t>
            </a:r>
            <a:r>
              <a:rPr lang="en-US" altLang="en-US" b="1" dirty="0"/>
              <a:t>lots of publicly traded firms that look just like your firm</a:t>
            </a:r>
            <a:r>
              <a:rPr lang="en-US" altLang="en-US" dirty="0"/>
              <a:t>, in terms of fundamentals, and compare the pricing of your firm to the pricing of these other publicly traded firms. Since, they are all just like your firm, there will be no need to control for differences.</a:t>
            </a:r>
          </a:p>
          <a:p>
            <a:r>
              <a:rPr lang="en-US" altLang="en-US" dirty="0"/>
              <a:t>In practice, it </a:t>
            </a:r>
            <a:r>
              <a:rPr lang="en-US" altLang="en-US" b="1" dirty="0"/>
              <a:t>is very difficult (and perhaps impossible) to find firms that share the same risk, growth and cash flow </a:t>
            </a:r>
            <a:r>
              <a:rPr lang="en-US" altLang="en-US" dirty="0"/>
              <a:t>characteristics of your firm. Even if you are able to find such firms, they will very few in number. The trade off then becomes:</a:t>
            </a:r>
          </a:p>
        </p:txBody>
      </p:sp>
      <p:pic>
        <p:nvPicPr>
          <p:cNvPr id="12288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1149" y="4545585"/>
            <a:ext cx="6184900"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31D40CDC-B546-1ABD-2BB7-9BE0B652D11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r>
              <a:rPr lang="en-US" altLang="en-US" dirty="0"/>
              <a:t>The ”Control for Differences” Choices</a:t>
            </a:r>
          </a:p>
        </p:txBody>
      </p:sp>
      <p:sp>
        <p:nvSpPr>
          <p:cNvPr id="107522" name="Content Placeholder 2"/>
          <p:cNvSpPr>
            <a:spLocks noGrp="1"/>
          </p:cNvSpPr>
          <p:nvPr>
            <p:ph idx="1"/>
          </p:nvPr>
        </p:nvSpPr>
        <p:spPr/>
        <p:txBody>
          <a:bodyPr>
            <a:normAutofit fontScale="92500"/>
          </a:bodyPr>
          <a:lstStyle/>
          <a:p>
            <a:pPr marL="457200" indent="-457200">
              <a:buFont typeface="+mj-lt"/>
              <a:buAutoNum type="arabicPeriod"/>
            </a:pPr>
            <a:r>
              <a:rPr lang="en-US" altLang="en-US" b="1" dirty="0"/>
              <a:t>Direct comparisons</a:t>
            </a:r>
            <a:r>
              <a:rPr lang="en-US" altLang="en-US" dirty="0"/>
              <a:t>: If the comparable firms are </a:t>
            </a:r>
            <a:r>
              <a:rPr lang="ja-JP" altLang="en-US"/>
              <a:t>“</a:t>
            </a:r>
            <a:r>
              <a:rPr lang="en-US" altLang="ja-JP" dirty="0"/>
              <a:t>just like</a:t>
            </a:r>
            <a:r>
              <a:rPr lang="ja-JP" altLang="en-US"/>
              <a:t>”</a:t>
            </a:r>
            <a:r>
              <a:rPr lang="en-US" altLang="ja-JP" dirty="0"/>
              <a:t> your firm, you can compare multiples directly across the firms and conclude that your firm is expensive (cheap) if it trades at a multiple higher (lower) than the other firms.</a:t>
            </a:r>
          </a:p>
          <a:p>
            <a:pPr marL="457200" indent="-457200">
              <a:buFont typeface="+mj-lt"/>
              <a:buAutoNum type="arabicPeriod"/>
            </a:pPr>
            <a:r>
              <a:rPr lang="en-US" altLang="en-US" b="1" dirty="0"/>
              <a:t>Story telling</a:t>
            </a:r>
            <a:r>
              <a:rPr lang="en-US" altLang="en-US" dirty="0"/>
              <a:t>: If there is a key dimension on which the firms vary, you can tell a story based upon your understanding of how value varies on that dimension.</a:t>
            </a:r>
          </a:p>
          <a:p>
            <a:pPr marL="548640" lvl="2" indent="0">
              <a:buNone/>
            </a:pPr>
            <a:r>
              <a:rPr lang="en-US" altLang="en-US" dirty="0"/>
              <a:t>An example: This company trades at 12 times earnings, whereas the rest of the sector trades at 10 times earnings, but I think it is cheap because it has a much higher growth rate than the rest of the sector.</a:t>
            </a:r>
          </a:p>
          <a:p>
            <a:pPr marL="457200" indent="-457200">
              <a:buFont typeface="+mj-lt"/>
              <a:buAutoNum type="arabicPeriod"/>
            </a:pPr>
            <a:r>
              <a:rPr lang="en-US" altLang="en-US" b="1" dirty="0"/>
              <a:t>Modified multiple</a:t>
            </a:r>
            <a:r>
              <a:rPr lang="en-US" altLang="en-US" dirty="0"/>
              <a:t>: You can modify the multiple to incorporate the dimension on which there are differences across firms.</a:t>
            </a:r>
          </a:p>
          <a:p>
            <a:pPr marL="457200" indent="-457200">
              <a:buFont typeface="+mj-lt"/>
              <a:buAutoNum type="arabicPeriod"/>
            </a:pPr>
            <a:r>
              <a:rPr lang="en-US" altLang="en-US" b="1" dirty="0"/>
              <a:t>Statistical techniques</a:t>
            </a:r>
            <a:r>
              <a:rPr lang="en-US" altLang="en-US" dirty="0"/>
              <a:t>: If your firms vary on more than one dimension, you can try using multiple regressions (or variants thereof) to arrive at a </a:t>
            </a:r>
            <a:r>
              <a:rPr lang="ja-JP" altLang="en-US"/>
              <a:t>“</a:t>
            </a:r>
            <a:r>
              <a:rPr lang="en-US" altLang="ja-JP" dirty="0"/>
              <a:t>controlled</a:t>
            </a:r>
            <a:r>
              <a:rPr lang="ja-JP" altLang="en-US"/>
              <a:t>”</a:t>
            </a:r>
            <a:r>
              <a:rPr lang="en-US" altLang="ja-JP" dirty="0"/>
              <a:t> estimate for your firm.</a:t>
            </a:r>
            <a:endParaRPr lang="en-US" altLang="en-US" dirty="0"/>
          </a:p>
        </p:txBody>
      </p:sp>
      <p:sp>
        <p:nvSpPr>
          <p:cNvPr id="6" name="Footer Placeholder 5">
            <a:extLst>
              <a:ext uri="{FF2B5EF4-FFF2-40B4-BE49-F238E27FC236}">
                <a16:creationId xmlns:a16="http://schemas.microsoft.com/office/drawing/2014/main" id="{D776BBE1-757F-6B0B-6497-29BCAF241E4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US" altLang="en-US" dirty="0"/>
              <a:t>1.  Just Story Telling</a:t>
            </a:r>
            <a:br>
              <a:rPr lang="en-US" altLang="en-US" dirty="0"/>
            </a:br>
            <a:r>
              <a:rPr lang="en-US" altLang="en-US" dirty="0"/>
              <a:t>Trailing PE across Beverage Companies</a:t>
            </a:r>
          </a:p>
        </p:txBody>
      </p:sp>
      <p:sp>
        <p:nvSpPr>
          <p:cNvPr id="109570" name="Rectangle 4"/>
          <p:cNvSpPr>
            <a:spLocks noGrp="1" noChangeArrowheads="1"/>
          </p:cNvSpPr>
          <p:nvPr>
            <p:ph idx="1"/>
          </p:nvPr>
        </p:nvSpPr>
        <p:spPr/>
        <p:txBody>
          <a:bodyPr>
            <a:normAutofit fontScale="40000" lnSpcReduction="20000"/>
          </a:bodyPr>
          <a:lstStyle/>
          <a:p>
            <a:pPr marL="0" indent="0">
              <a:buNone/>
            </a:pPr>
            <a:r>
              <a:rPr lang="en-US" sz="2500" b="1" dirty="0">
                <a:latin typeface="Helvetica" pitchFamily="2" charset="0"/>
              </a:rPr>
              <a:t>Company Name	Trailing PE	Expected Growth	Standard Deviation	</a:t>
            </a:r>
          </a:p>
          <a:p>
            <a:pPr marL="0" indent="0">
              <a:buNone/>
            </a:pPr>
            <a:r>
              <a:rPr lang="en-US" sz="2500" dirty="0">
                <a:latin typeface="Helvetica" pitchFamily="2" charset="0"/>
              </a:rPr>
              <a:t>Coca-Cola Bottling            	29.18 	9.50%		20.58%	</a:t>
            </a:r>
          </a:p>
          <a:p>
            <a:pPr marL="0" indent="0">
              <a:buNone/>
            </a:pPr>
            <a:r>
              <a:rPr lang="en-US" sz="2500" dirty="0">
                <a:latin typeface="Helvetica" pitchFamily="2" charset="0"/>
              </a:rPr>
              <a:t>Molson Inc. Ltd. 'A'          	43.65 	15.50%		21.88%	</a:t>
            </a:r>
          </a:p>
          <a:p>
            <a:pPr marL="0" indent="0">
              <a:buNone/>
            </a:pPr>
            <a:r>
              <a:rPr lang="en-US" sz="2500" dirty="0">
                <a:latin typeface="Helvetica" pitchFamily="2" charset="0"/>
              </a:rPr>
              <a:t>Anheuser-Busch                	24.31 	11.00%		22.92%	</a:t>
            </a:r>
          </a:p>
          <a:p>
            <a:pPr marL="0" indent="0">
              <a:buNone/>
            </a:pPr>
            <a:r>
              <a:rPr lang="en-US" sz="2500" dirty="0">
                <a:latin typeface="Helvetica" pitchFamily="2" charset="0"/>
              </a:rPr>
              <a:t>Corby Distilleries Ltd.       	16.24 	7.50%		23.66%	</a:t>
            </a:r>
          </a:p>
          <a:p>
            <a:pPr marL="0" indent="0">
              <a:buNone/>
            </a:pPr>
            <a:r>
              <a:rPr lang="en-US" sz="2500" dirty="0" err="1">
                <a:latin typeface="Helvetica" pitchFamily="2" charset="0"/>
              </a:rPr>
              <a:t>Chalone</a:t>
            </a:r>
            <a:r>
              <a:rPr lang="en-US" sz="2500" dirty="0">
                <a:latin typeface="Helvetica" pitchFamily="2" charset="0"/>
              </a:rPr>
              <a:t> Wine Group    	21.76 	14.00%		24.08%	</a:t>
            </a:r>
          </a:p>
          <a:p>
            <a:pPr marL="0" indent="0">
              <a:buNone/>
            </a:pPr>
            <a:r>
              <a:rPr lang="en-US" sz="2500" dirty="0">
                <a:latin typeface="Helvetica" pitchFamily="2" charset="0"/>
              </a:rPr>
              <a:t>Andres Wines Ltd. 'A'        	8.96 	3.50%		24.70%	</a:t>
            </a:r>
          </a:p>
          <a:p>
            <a:pPr marL="0" indent="0">
              <a:buNone/>
            </a:pPr>
            <a:r>
              <a:rPr lang="en-US" sz="2500" dirty="0" err="1">
                <a:latin typeface="Helvetica" pitchFamily="2" charset="0"/>
              </a:rPr>
              <a:t>Todhunter</a:t>
            </a:r>
            <a:r>
              <a:rPr lang="en-US" sz="2500" dirty="0">
                <a:latin typeface="Helvetica" pitchFamily="2" charset="0"/>
              </a:rPr>
              <a:t> Int'l               	8.94 	3.00%		25.74%	</a:t>
            </a:r>
          </a:p>
          <a:p>
            <a:pPr marL="0" indent="0">
              <a:buNone/>
            </a:pPr>
            <a:r>
              <a:rPr lang="en-US" sz="2500" dirty="0">
                <a:latin typeface="Helvetica" pitchFamily="2" charset="0"/>
              </a:rPr>
              <a:t>Brown-Forman 'B'             	10.07 	11.50%		29.43%	</a:t>
            </a:r>
          </a:p>
          <a:p>
            <a:pPr marL="0" indent="0">
              <a:buNone/>
            </a:pPr>
            <a:r>
              <a:rPr lang="en-US" sz="2500" dirty="0">
                <a:latin typeface="Helvetica" pitchFamily="2" charset="0"/>
              </a:rPr>
              <a:t>Coors (Adolph) 'B'            	23.02 	10.00%		29.52%	</a:t>
            </a:r>
          </a:p>
          <a:p>
            <a:pPr marL="0" indent="0">
              <a:buNone/>
            </a:pPr>
            <a:r>
              <a:rPr lang="en-US" sz="2500" dirty="0">
                <a:latin typeface="Helvetica" pitchFamily="2" charset="0"/>
              </a:rPr>
              <a:t>PepsiCo, Inc.                 	33.00 	10.50%		31.35%	</a:t>
            </a:r>
          </a:p>
          <a:p>
            <a:pPr marL="0" indent="0">
              <a:buNone/>
            </a:pPr>
            <a:r>
              <a:rPr lang="en-US" sz="2500" dirty="0">
                <a:latin typeface="Helvetica" pitchFamily="2" charset="0"/>
              </a:rPr>
              <a:t>Coca-Cola                     	44.33 	19.00%		35.51%	</a:t>
            </a:r>
          </a:p>
          <a:p>
            <a:pPr marL="0" indent="0">
              <a:buNone/>
            </a:pPr>
            <a:r>
              <a:rPr lang="en-US" sz="2500" dirty="0">
                <a:latin typeface="Helvetica" pitchFamily="2" charset="0"/>
              </a:rPr>
              <a:t>Boston Beer 'A'               	10.59 	17.13%		39.58%	</a:t>
            </a:r>
          </a:p>
          <a:p>
            <a:pPr marL="0" indent="0">
              <a:buNone/>
            </a:pPr>
            <a:r>
              <a:rPr lang="en-US" sz="2500" dirty="0">
                <a:latin typeface="Helvetica" pitchFamily="2" charset="0"/>
              </a:rPr>
              <a:t>Whitman Corp.                 	25.19 	11.50%		44.26%	</a:t>
            </a:r>
          </a:p>
          <a:p>
            <a:pPr marL="0" indent="0">
              <a:buNone/>
            </a:pPr>
            <a:r>
              <a:rPr lang="en-US" sz="2500" dirty="0">
                <a:latin typeface="Helvetica" pitchFamily="2" charset="0"/>
              </a:rPr>
              <a:t>Mondavi (Robert) 'A'        	16.47 	14.00%		45.84%	</a:t>
            </a:r>
          </a:p>
          <a:p>
            <a:pPr marL="0" indent="0">
              <a:buNone/>
            </a:pPr>
            <a:r>
              <a:rPr lang="en-US" sz="2500" dirty="0">
                <a:latin typeface="Helvetica" pitchFamily="2" charset="0"/>
              </a:rPr>
              <a:t>Coca-Cola Enterprises       	37.14 	27.00%		51.34%</a:t>
            </a:r>
          </a:p>
          <a:p>
            <a:pPr marL="0" indent="0">
              <a:buNone/>
            </a:pPr>
            <a:r>
              <a:rPr lang="en-US" sz="2500" dirty="0">
                <a:latin typeface="Helvetica" pitchFamily="2" charset="0"/>
              </a:rPr>
              <a:t>Hansen Natural Corp          	 9.70 	17.00%		62.45%</a:t>
            </a:r>
            <a:r>
              <a:rPr lang="en-US" dirty="0"/>
              <a:t>		</a:t>
            </a:r>
          </a:p>
        </p:txBody>
      </p:sp>
      <p:sp>
        <p:nvSpPr>
          <p:cNvPr id="6" name="Footer Placeholder 5">
            <a:extLst>
              <a:ext uri="{FF2B5EF4-FFF2-40B4-BE49-F238E27FC236}">
                <a16:creationId xmlns:a16="http://schemas.microsoft.com/office/drawing/2014/main" id="{EFB54C8A-C67A-5CA5-96AE-E1364B8B86D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0332451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tLang="en-US"/>
              <a:t>A Question</a:t>
            </a:r>
          </a:p>
        </p:txBody>
      </p:sp>
      <p:sp>
        <p:nvSpPr>
          <p:cNvPr id="129026" name="Rectangle 3"/>
          <p:cNvSpPr>
            <a:spLocks noGrp="1" noChangeArrowheads="1"/>
          </p:cNvSpPr>
          <p:nvPr>
            <p:ph idx="1"/>
          </p:nvPr>
        </p:nvSpPr>
        <p:spPr/>
        <p:txBody>
          <a:bodyPr/>
          <a:lstStyle/>
          <a:p>
            <a:r>
              <a:rPr lang="en-US" altLang="en-US" dirty="0"/>
              <a:t>You are reading an equity research report on this sector, and the analyst claims that Andres Wine and Hansen Natural are under valued because they have low PE ratios. Would you agree?</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r>
              <a:rPr lang="en-US" altLang="en-US" dirty="0"/>
              <a:t>Why or why not?</a:t>
            </a:r>
          </a:p>
        </p:txBody>
      </p:sp>
      <p:sp>
        <p:nvSpPr>
          <p:cNvPr id="6" name="Footer Placeholder 5">
            <a:extLst>
              <a:ext uri="{FF2B5EF4-FFF2-40B4-BE49-F238E27FC236}">
                <a16:creationId xmlns:a16="http://schemas.microsoft.com/office/drawing/2014/main" id="{7FED35A1-9910-D40E-2DCA-20D0B2FA38F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698525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normAutofit fontScale="90000"/>
          </a:bodyPr>
          <a:lstStyle/>
          <a:p>
            <a:r>
              <a:rPr lang="en-US" dirty="0"/>
              <a:t>2: Statistical Controls</a:t>
            </a:r>
            <a:br>
              <a:rPr lang="en-US" dirty="0"/>
            </a:br>
            <a:r>
              <a:rPr lang="en-US" dirty="0"/>
              <a:t> Comparing PE ratios across Telecom companies</a:t>
            </a:r>
          </a:p>
        </p:txBody>
      </p:sp>
      <p:graphicFrame>
        <p:nvGraphicFramePr>
          <p:cNvPr id="131074" name="Object 2"/>
          <p:cNvGraphicFramePr>
            <a:graphicFrameLocks noGrp="1" noChangeAspect="1"/>
          </p:cNvGraphicFramePr>
          <p:nvPr>
            <p:ph idx="1"/>
          </p:nvPr>
        </p:nvGraphicFramePr>
        <p:xfrm>
          <a:off x="2209800" y="1809750"/>
          <a:ext cx="4724400" cy="4305300"/>
        </p:xfrm>
        <a:graphic>
          <a:graphicData uri="http://schemas.openxmlformats.org/presentationml/2006/ole">
            <mc:AlternateContent xmlns:mc="http://schemas.openxmlformats.org/markup-compatibility/2006">
              <mc:Choice xmlns:v="urn:schemas-microsoft-com:vml" Requires="v">
                <p:oleObj name="Worksheet" r:id="rId3" imgW="4724400" imgH="4305300" progId="Excel.Sheet.8">
                  <p:embed/>
                </p:oleObj>
              </mc:Choice>
              <mc:Fallback>
                <p:oleObj name="Worksheet" r:id="rId3" imgW="4724400" imgH="4305300" progId="Excel.Shee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8097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a:extLst>
              <a:ext uri="{FF2B5EF4-FFF2-40B4-BE49-F238E27FC236}">
                <a16:creationId xmlns:a16="http://schemas.microsoft.com/office/drawing/2014/main" id="{9FA2E5DE-14CB-8D92-A59D-7DB94D5F5B6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98147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a:lstStyle/>
          <a:p>
            <a:r>
              <a:rPr lang="en-US" altLang="en-US"/>
              <a:t>PE, Growth and Risk</a:t>
            </a:r>
          </a:p>
        </p:txBody>
      </p:sp>
      <p:sp>
        <p:nvSpPr>
          <p:cNvPr id="115714" name="Rectangle 3"/>
          <p:cNvSpPr>
            <a:spLocks noGrp="1" noChangeArrowheads="1"/>
          </p:cNvSpPr>
          <p:nvPr>
            <p:ph idx="1"/>
          </p:nvPr>
        </p:nvSpPr>
        <p:spPr/>
        <p:txBody>
          <a:bodyPr/>
          <a:lstStyle/>
          <a:p>
            <a:r>
              <a:rPr lang="en-US" altLang="en-US" dirty="0"/>
              <a:t>Dependent variable is:	PE	 </a:t>
            </a:r>
          </a:p>
          <a:p>
            <a:r>
              <a:rPr lang="en-US" altLang="en-US" dirty="0"/>
              <a:t>R squared = 66.2%     	R squared (adjusted) = 63.1%</a:t>
            </a:r>
          </a:p>
          <a:p>
            <a:pPr marL="274320" lvl="1" indent="0">
              <a:buNone/>
            </a:pPr>
            <a:endParaRPr lang="en-US" altLang="en-US" dirty="0"/>
          </a:p>
          <a:p>
            <a:pPr marL="274320" lvl="1" indent="0">
              <a:buNone/>
            </a:pPr>
            <a:r>
              <a:rPr lang="en-US" altLang="en-US" dirty="0"/>
              <a:t>Variable		Coefficient	SE	t-ratio	Probability</a:t>
            </a:r>
          </a:p>
          <a:p>
            <a:pPr marL="274320" lvl="1" indent="0">
              <a:buNone/>
            </a:pPr>
            <a:r>
              <a:rPr lang="en-US" altLang="en-US" dirty="0"/>
              <a:t>Constant		13.1151		3.471	3.78	0.0010</a:t>
            </a:r>
          </a:p>
          <a:p>
            <a:pPr marL="274320" lvl="1" indent="0">
              <a:buNone/>
            </a:pPr>
            <a:r>
              <a:rPr lang="en-US" altLang="en-US" dirty="0"/>
              <a:t>Growth rate		121.223		19.27	6.29	 ≤ 0.0001</a:t>
            </a:r>
          </a:p>
          <a:p>
            <a:pPr marL="274320" lvl="1" indent="0">
              <a:buNone/>
            </a:pPr>
            <a:r>
              <a:rPr lang="en-US" altLang="en-US" dirty="0"/>
              <a:t>Emerging Market 	-13.8531		3.606	-3.84	0.0009</a:t>
            </a:r>
          </a:p>
          <a:p>
            <a:pPr marL="274320" lvl="1" indent="0">
              <a:buNone/>
            </a:pPr>
            <a:endParaRPr lang="en-US" altLang="en-US" dirty="0"/>
          </a:p>
          <a:p>
            <a:pPr marL="274320" lvl="1" indent="0">
              <a:buNone/>
            </a:pPr>
            <a:r>
              <a:rPr lang="en-US" altLang="en-US" dirty="0"/>
              <a:t>Emerging Market is a dummy: 	1 if emerging market</a:t>
            </a:r>
          </a:p>
          <a:p>
            <a:pPr marL="274320" lvl="1" indent="0">
              <a:buNone/>
            </a:pPr>
            <a:r>
              <a:rPr lang="en-US" altLang="en-US" dirty="0"/>
              <a:t>		         		0 if not</a:t>
            </a:r>
          </a:p>
          <a:p>
            <a:endParaRPr lang="en-US" altLang="en-US" dirty="0"/>
          </a:p>
        </p:txBody>
      </p:sp>
      <p:sp>
        <p:nvSpPr>
          <p:cNvPr id="6" name="Footer Placeholder 5">
            <a:extLst>
              <a:ext uri="{FF2B5EF4-FFF2-40B4-BE49-F238E27FC236}">
                <a16:creationId xmlns:a16="http://schemas.microsoft.com/office/drawing/2014/main" id="{9E01DAB2-701D-6F47-C527-447C90EF3CD5}"/>
              </a:ext>
            </a:extLst>
          </p:cNvPr>
          <p:cNvSpPr>
            <a:spLocks noGrp="1"/>
          </p:cNvSpPr>
          <p:nvPr>
            <p:ph type="ftr" sz="quarter" idx="11"/>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1102057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ChangeArrowheads="1"/>
          </p:cNvSpPr>
          <p:nvPr>
            <p:ph type="title"/>
          </p:nvPr>
        </p:nvSpPr>
        <p:spPr/>
        <p:txBody>
          <a:bodyPr/>
          <a:lstStyle/>
          <a:p>
            <a:r>
              <a:rPr lang="en-US" altLang="en-US"/>
              <a:t>Is Telebras under valued?</a:t>
            </a:r>
          </a:p>
        </p:txBody>
      </p:sp>
      <p:sp>
        <p:nvSpPr>
          <p:cNvPr id="135170" name="Rectangle 3"/>
          <p:cNvSpPr>
            <a:spLocks noGrp="1" noChangeArrowheads="1"/>
          </p:cNvSpPr>
          <p:nvPr>
            <p:ph idx="1"/>
          </p:nvPr>
        </p:nvSpPr>
        <p:spPr/>
        <p:txBody>
          <a:bodyPr/>
          <a:lstStyle/>
          <a:p>
            <a:r>
              <a:rPr lang="en-US" altLang="en-US" dirty="0"/>
              <a:t>Plugging in </a:t>
            </a:r>
            <a:r>
              <a:rPr lang="en-US" altLang="en-US" dirty="0" err="1"/>
              <a:t>Telebras’s</a:t>
            </a:r>
            <a:r>
              <a:rPr lang="en-US" altLang="en-US" dirty="0"/>
              <a:t> expected growth rate and the fact that it is an emerging market company into the regression:</a:t>
            </a:r>
          </a:p>
          <a:p>
            <a:pPr lvl="1"/>
            <a:r>
              <a:rPr lang="en-US" altLang="en-US" b="1" dirty="0"/>
              <a:t>Predicted PE = 13.12 + 121.22 (.075) - 13.85 (1) = 8.35</a:t>
            </a:r>
          </a:p>
          <a:p>
            <a:pPr lvl="1"/>
            <a:r>
              <a:rPr lang="en-US" altLang="en-US" dirty="0"/>
              <a:t>At an actual price to earnings ratio of 8.9, </a:t>
            </a:r>
            <a:r>
              <a:rPr lang="en-US" altLang="en-US" dirty="0" err="1"/>
              <a:t>Telebras</a:t>
            </a:r>
            <a:r>
              <a:rPr lang="en-US" altLang="en-US" dirty="0"/>
              <a:t> is slightly overvalued.</a:t>
            </a:r>
          </a:p>
          <a:p>
            <a:r>
              <a:rPr lang="en-US" altLang="en-US" b="1" dirty="0"/>
              <a:t>Bottom line: Just because a company trades at a low PE ratio does not make it cheap. </a:t>
            </a:r>
          </a:p>
          <a:p>
            <a:endParaRPr lang="en-US" altLang="en-US" dirty="0"/>
          </a:p>
        </p:txBody>
      </p:sp>
      <p:sp>
        <p:nvSpPr>
          <p:cNvPr id="6" name="Footer Placeholder 5">
            <a:extLst>
              <a:ext uri="{FF2B5EF4-FFF2-40B4-BE49-F238E27FC236}">
                <a16:creationId xmlns:a16="http://schemas.microsoft.com/office/drawing/2014/main" id="{189A87A1-9B9E-6F53-415D-49B6D1C6B5E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023287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p:txBody>
          <a:bodyPr/>
          <a:lstStyle/>
          <a:p>
            <a:r>
              <a:rPr lang="en-US" dirty="0"/>
              <a:t>3: An Eyeballing Exercise </a:t>
            </a:r>
            <a:br>
              <a:rPr lang="en-US" dirty="0"/>
            </a:br>
            <a:r>
              <a:rPr lang="en-US" dirty="0"/>
              <a:t>PBV Ratios across European Banks in 2010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1432200"/>
              </p:ext>
            </p:extLst>
          </p:nvPr>
        </p:nvGraphicFramePr>
        <p:xfrm>
          <a:off x="685800" y="1752600"/>
          <a:ext cx="7213600" cy="4107012"/>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49400">
                  <a:extLst>
                    <a:ext uri="{9D8B030D-6E8A-4147-A177-3AD203B41FA5}">
                      <a16:colId xmlns:a16="http://schemas.microsoft.com/office/drawing/2014/main" val="20003"/>
                    </a:ext>
                  </a:extLst>
                </a:gridCol>
              </a:tblGrid>
              <a:tr h="195565">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Name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PBV Ratio</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Return on Equity</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Standard Deviation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BAYERISCHE HYPO-UND VEREINSB</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0.80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49.06%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COMMERZBANK AG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-6.72%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36.21%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DEUTSCHE BANK AG -REG</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35.79%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BANCA INTESA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1.56%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34.14%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BNP PARIBAS</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1.72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31.03%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SANTANDER CENTRAL HISP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11.06%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28.36%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SANPAOLO IMI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8.55%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26.64%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BANCO BILBAO VIZCAYA ARGENTA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11.17%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18.62%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SOCIETE GENERALE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9.71%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22.55%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ROYAL BANK OF SCOTLAND GROUP</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20.22%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18.35%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HBOS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22.45%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BARCLAYS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2.23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21.16%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20.73%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UNICREDITO ITALIANO SPA</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2.30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14.86%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13.79%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KREDIETBANK SA LUXEMBOURGEOI</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17.74%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12.38%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ERSTE BANK DER OESTER SPARK</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10.28%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21.91%</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STANDARD CHARTERED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2.59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20.18%</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19.93%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HSBC HOLDINGS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2.94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18.50%</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19.66%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LLOYDS TSB GROUP PLC</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3.33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32.84%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18.66%</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Average</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2.05</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12.54%</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24.99%</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65">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Verdana" charset="0"/>
                        </a:rPr>
                        <a:t>Median</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2.07</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11.82%</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charset="0"/>
                        </a:rPr>
                        <a:t>21.93%</a:t>
                      </a:r>
                    </a:p>
                  </a:txBody>
                  <a:tcPr marL="12700" marR="12700" marT="1269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7" name="Footer Placeholder 6">
            <a:extLst>
              <a:ext uri="{FF2B5EF4-FFF2-40B4-BE49-F238E27FC236}">
                <a16:creationId xmlns:a16="http://schemas.microsoft.com/office/drawing/2014/main" id="{07B120DD-1252-8C54-862F-D5A34BB8701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559936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a:lstStyle/>
          <a:p>
            <a:r>
              <a:rPr lang="en-US" altLang="en-US"/>
              <a:t>The median test…</a:t>
            </a:r>
          </a:p>
        </p:txBody>
      </p:sp>
      <p:sp>
        <p:nvSpPr>
          <p:cNvPr id="121858" name="Rectangle 3"/>
          <p:cNvSpPr>
            <a:spLocks noGrp="1" noChangeArrowheads="1"/>
          </p:cNvSpPr>
          <p:nvPr>
            <p:ph idx="1"/>
          </p:nvPr>
        </p:nvSpPr>
        <p:spPr/>
        <p:txBody>
          <a:bodyPr/>
          <a:lstStyle/>
          <a:p>
            <a:r>
              <a:rPr lang="en-US" dirty="0"/>
              <a:t>We are looking for stocks that trade at </a:t>
            </a:r>
            <a:r>
              <a:rPr lang="en-US" b="1" dirty="0"/>
              <a:t>low price to book ratios, while generating high returns on equity, with low risk</a:t>
            </a:r>
            <a:r>
              <a:rPr lang="en-US" dirty="0"/>
              <a:t>. But what is a low price to book ratio? Or a high return on equity? Or a low risk</a:t>
            </a:r>
          </a:p>
          <a:p>
            <a:r>
              <a:rPr lang="en-US" dirty="0"/>
              <a:t>One simple measure of what is par for the sector are the </a:t>
            </a:r>
            <a:r>
              <a:rPr lang="en-US" b="1" dirty="0"/>
              <a:t>median values for each of the variables</a:t>
            </a:r>
            <a:r>
              <a:rPr lang="en-US" dirty="0"/>
              <a:t>. A simplistic decision rule on under and over valued stocks would therefore be:</a:t>
            </a:r>
          </a:p>
          <a:p>
            <a:pPr lvl="1"/>
            <a:r>
              <a:rPr lang="en-US" b="1" dirty="0"/>
              <a:t>Undervalued stocks</a:t>
            </a:r>
            <a:r>
              <a:rPr lang="en-US" dirty="0"/>
              <a:t>: Trade at price to book ratios below the median for the sector,(2.07), generate returns on equity higher than the sector median (11.82%) and have standard deviations lower than the median (21.93%).</a:t>
            </a:r>
          </a:p>
          <a:p>
            <a:pPr lvl="1"/>
            <a:r>
              <a:rPr lang="en-US" b="1" dirty="0"/>
              <a:t>Overvalued stocks</a:t>
            </a:r>
            <a:r>
              <a:rPr lang="en-US" dirty="0"/>
              <a:t>: Trade at price to book ratios above the median for the sector and generate returns on equity lower than the sector median.</a:t>
            </a:r>
          </a:p>
          <a:p>
            <a:pPr lvl="2"/>
            <a:endParaRPr lang="en-US" dirty="0"/>
          </a:p>
        </p:txBody>
      </p:sp>
      <p:sp>
        <p:nvSpPr>
          <p:cNvPr id="6" name="Footer Placeholder 5">
            <a:extLst>
              <a:ext uri="{FF2B5EF4-FFF2-40B4-BE49-F238E27FC236}">
                <a16:creationId xmlns:a16="http://schemas.microsoft.com/office/drawing/2014/main" id="{424C87BA-BFF4-ACC5-D4BA-E617DA3C786A}"/>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4574154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p:txBody>
          <a:bodyPr/>
          <a:lstStyle/>
          <a:p>
            <a:r>
              <a:rPr lang="en-US" altLang="en-US" dirty="0"/>
              <a:t>The Statistical Alternative</a:t>
            </a:r>
          </a:p>
        </p:txBody>
      </p:sp>
      <p:sp>
        <p:nvSpPr>
          <p:cNvPr id="123906" name="Content Placeholder 2"/>
          <p:cNvSpPr>
            <a:spLocks noGrp="1"/>
          </p:cNvSpPr>
          <p:nvPr>
            <p:ph idx="1"/>
          </p:nvPr>
        </p:nvSpPr>
        <p:spPr/>
        <p:txBody>
          <a:bodyPr>
            <a:normAutofit fontScale="92500" lnSpcReduction="10000"/>
          </a:bodyPr>
          <a:lstStyle/>
          <a:p>
            <a:r>
              <a:rPr lang="en-US" dirty="0"/>
              <a:t>We are looking for stocks that trade at low price to book ratios, while generating high returns on equity. But what is a low price to book ratio? Or a high return on equity?</a:t>
            </a:r>
          </a:p>
          <a:p>
            <a:r>
              <a:rPr lang="en-US" dirty="0"/>
              <a:t>Taking the sample of 18 banks, we ran a regression of PBV against ROE and standard deviation in stock prices (as a proxy for risk).</a:t>
            </a:r>
          </a:p>
          <a:p>
            <a:pPr marL="274320" lvl="1" indent="0">
              <a:buNone/>
            </a:pPr>
            <a:r>
              <a:rPr lang="en-US" dirty="0"/>
              <a:t>	PBV = 	2.27	+	3.63 ROE	- 	2.68 </a:t>
            </a:r>
            <a:r>
              <a:rPr lang="en-US" dirty="0" err="1"/>
              <a:t>Std</a:t>
            </a:r>
            <a:r>
              <a:rPr lang="en-US" dirty="0"/>
              <a:t> </a:t>
            </a:r>
            <a:r>
              <a:rPr lang="en-US" dirty="0" err="1"/>
              <a:t>dev</a:t>
            </a:r>
            <a:endParaRPr lang="en-US" dirty="0"/>
          </a:p>
          <a:p>
            <a:pPr marL="274320" lvl="1" indent="0">
              <a:buNone/>
            </a:pPr>
            <a:r>
              <a:rPr lang="en-US" dirty="0"/>
              <a:t>		(5.56)		(3.32)		(2.33)</a:t>
            </a:r>
          </a:p>
          <a:p>
            <a:pPr marL="0" indent="0">
              <a:buNone/>
            </a:pPr>
            <a:r>
              <a:rPr lang="en-US" dirty="0"/>
              <a:t>	R squared of regression = 79%</a:t>
            </a:r>
          </a:p>
          <a:p>
            <a:r>
              <a:rPr lang="en-US" dirty="0"/>
              <a:t>Reading the regression tea leaves:</a:t>
            </a:r>
          </a:p>
          <a:p>
            <a:pPr lvl="1"/>
            <a:r>
              <a:rPr lang="en-US" dirty="0"/>
              <a:t>Every </a:t>
            </a:r>
            <a:r>
              <a:rPr lang="en-US" b="1" dirty="0"/>
              <a:t>1% increase in the return on equity at a European bank increases its price to book ratio by 0.0363</a:t>
            </a:r>
            <a:r>
              <a:rPr lang="en-US" dirty="0"/>
              <a:t>.</a:t>
            </a:r>
          </a:p>
          <a:p>
            <a:pPr lvl="1"/>
            <a:r>
              <a:rPr lang="en-US" dirty="0"/>
              <a:t>Every </a:t>
            </a:r>
            <a:r>
              <a:rPr lang="en-US" b="1" dirty="0"/>
              <a:t>1% increase in the standard deviation in equity reduces the price to book ratio by 0.0268</a:t>
            </a:r>
            <a:r>
              <a:rPr lang="en-US" dirty="0"/>
              <a:t>.</a:t>
            </a:r>
          </a:p>
          <a:p>
            <a:pPr lvl="1"/>
            <a:r>
              <a:rPr lang="en-US" dirty="0"/>
              <a:t>The regression predictions will </a:t>
            </a:r>
            <a:r>
              <a:rPr lang="en-US" b="1" dirty="0"/>
              <a:t>have a range</a:t>
            </a:r>
            <a:r>
              <a:rPr lang="en-US" dirty="0"/>
              <a:t>, the size of which is inversely proportionate to the R squared.</a:t>
            </a:r>
          </a:p>
          <a:p>
            <a:endParaRPr lang="en-US" dirty="0"/>
          </a:p>
        </p:txBody>
      </p:sp>
      <p:sp>
        <p:nvSpPr>
          <p:cNvPr id="6" name="Footer Placeholder 5">
            <a:extLst>
              <a:ext uri="{FF2B5EF4-FFF2-40B4-BE49-F238E27FC236}">
                <a16:creationId xmlns:a16="http://schemas.microsoft.com/office/drawing/2014/main" id="{98C28E43-44D2-DCE9-B646-828AE550AB06}"/>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112835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p:txBody>
          <a:bodyPr/>
          <a:lstStyle/>
          <a:p>
            <a:r>
              <a:rPr lang="en-US" altLang="en-US"/>
              <a:t>And these predictions?</a:t>
            </a:r>
          </a:p>
        </p:txBody>
      </p:sp>
      <p:pic>
        <p:nvPicPr>
          <p:cNvPr id="143362"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150" y="2387600"/>
            <a:ext cx="7505700" cy="3149600"/>
          </a:xfrm>
          <a:solidFill>
            <a:schemeClr val="bg2"/>
          </a:solidFill>
        </p:spPr>
      </p:pic>
      <p:sp>
        <p:nvSpPr>
          <p:cNvPr id="6" name="Footer Placeholder 5">
            <a:extLst>
              <a:ext uri="{FF2B5EF4-FFF2-40B4-BE49-F238E27FC236}">
                <a16:creationId xmlns:a16="http://schemas.microsoft.com/office/drawing/2014/main" id="{5BE74F5B-498E-9A9F-536B-B7FABFBE1BE7}"/>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90326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p:txBody>
          <a:bodyPr>
            <a:normAutofit fontScale="90000"/>
          </a:bodyPr>
          <a:lstStyle/>
          <a:p>
            <a:r>
              <a:rPr lang="en-US" altLang="en-US" dirty="0"/>
              <a:t>Example 4: More Statistics and a Larger Sample</a:t>
            </a:r>
            <a:br>
              <a:rPr lang="en-US" altLang="en-US" dirty="0"/>
            </a:br>
            <a:r>
              <a:rPr lang="en-US" altLang="en-US" dirty="0"/>
              <a:t>Price to Book versus ROE: Largest firms in the US: January 2010</a:t>
            </a:r>
          </a:p>
        </p:txBody>
      </p:sp>
      <p:pic>
        <p:nvPicPr>
          <p:cNvPr id="14745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76035" y="1961836"/>
            <a:ext cx="5515730" cy="4419600"/>
          </a:xfrm>
        </p:spPr>
      </p:pic>
      <p:sp>
        <p:nvSpPr>
          <p:cNvPr id="6" name="Footer Placeholder 5">
            <a:extLst>
              <a:ext uri="{FF2B5EF4-FFF2-40B4-BE49-F238E27FC236}">
                <a16:creationId xmlns:a16="http://schemas.microsoft.com/office/drawing/2014/main" id="{915DE58D-4809-AA73-B174-A31BA1C3A3F0}"/>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167202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r>
              <a:rPr lang="en-US" altLang="en-US"/>
              <a:t>Missing growth?</a:t>
            </a:r>
          </a:p>
        </p:txBody>
      </p:sp>
      <p:pic>
        <p:nvPicPr>
          <p:cNvPr id="149506" name="Content Placeholder 1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14135" y="1752600"/>
            <a:ext cx="5515730" cy="4419600"/>
          </a:xfrm>
        </p:spPr>
      </p:pic>
      <p:sp>
        <p:nvSpPr>
          <p:cNvPr id="6" name="Footer Placeholder 5">
            <a:extLst>
              <a:ext uri="{FF2B5EF4-FFF2-40B4-BE49-F238E27FC236}">
                <a16:creationId xmlns:a16="http://schemas.microsoft.com/office/drawing/2014/main" id="{C77DF1C1-ECCF-08F5-B882-EF09F2B7D87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74341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p:txBody>
          <a:bodyPr/>
          <a:lstStyle/>
          <a:p>
            <a:r>
              <a:rPr lang="en-US" altLang="en-US"/>
              <a:t>PBV, ROE and Risk: Large Cap US firms</a:t>
            </a:r>
          </a:p>
        </p:txBody>
      </p:sp>
      <p:sp>
        <p:nvSpPr>
          <p:cNvPr id="151554" name="Content Placeholder 5"/>
          <p:cNvSpPr>
            <a:spLocks noGrp="1"/>
          </p:cNvSpPr>
          <p:nvPr>
            <p:ph idx="1"/>
          </p:nvPr>
        </p:nvSpPr>
        <p:spPr/>
        <p:txBody>
          <a:bodyPr/>
          <a:lstStyle/>
          <a:p>
            <a:endParaRPr lang="en-US" altLang="en-US"/>
          </a:p>
          <a:p>
            <a:endParaRPr lang="en-US" altLang="en-US"/>
          </a:p>
          <a:p>
            <a:endParaRPr lang="en-US" altLang="en-US"/>
          </a:p>
        </p:txBody>
      </p:sp>
      <p:sp>
        <p:nvSpPr>
          <p:cNvPr id="151555" name="Line 10"/>
          <p:cNvSpPr>
            <a:spLocks noChangeShapeType="1"/>
          </p:cNvSpPr>
          <p:nvPr/>
        </p:nvSpPr>
        <p:spPr bwMode="auto">
          <a:xfrm flipH="1">
            <a:off x="3581400" y="43434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56" name="Text Box 11"/>
          <p:cNvSpPr txBox="1">
            <a:spLocks noChangeArrowheads="1"/>
          </p:cNvSpPr>
          <p:nvPr/>
        </p:nvSpPr>
        <p:spPr bwMode="auto">
          <a:xfrm>
            <a:off x="3733800" y="4267200"/>
            <a:ext cx="603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i="1"/>
              <a:t>Cheapest</a:t>
            </a:r>
          </a:p>
        </p:txBody>
      </p:sp>
      <p:sp>
        <p:nvSpPr>
          <p:cNvPr id="151557" name="TextBox 7"/>
          <p:cNvSpPr txBox="1">
            <a:spLocks noChangeArrowheads="1"/>
          </p:cNvSpPr>
          <p:nvPr/>
        </p:nvSpPr>
        <p:spPr bwMode="auto">
          <a:xfrm>
            <a:off x="2590800" y="2514600"/>
            <a:ext cx="121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overvalued</a:t>
            </a:r>
          </a:p>
        </p:txBody>
      </p:sp>
      <p:sp>
        <p:nvSpPr>
          <p:cNvPr id="151558" name="TextBox 8"/>
          <p:cNvSpPr txBox="1">
            <a:spLocks noChangeArrowheads="1"/>
          </p:cNvSpPr>
          <p:nvPr/>
        </p:nvSpPr>
        <p:spPr bwMode="auto">
          <a:xfrm>
            <a:off x="6629400" y="47244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i="1"/>
              <a:t>Most undervalued</a:t>
            </a:r>
          </a:p>
        </p:txBody>
      </p:sp>
      <p:pic>
        <p:nvPicPr>
          <p:cNvPr id="15155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6102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BA86DE9B-6CB8-71A7-C2E0-E1B19B9BA27D}"/>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3434996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p:txBody>
          <a:bodyPr/>
          <a:lstStyle/>
          <a:p>
            <a:r>
              <a:rPr lang="en-US" altLang="en-US"/>
              <a:t>Bringing it all together… Largest US stocks in January 2010</a:t>
            </a:r>
          </a:p>
        </p:txBody>
      </p:sp>
      <p:sp>
        <p:nvSpPr>
          <p:cNvPr id="4" name="Content Placeholder 3">
            <a:extLst>
              <a:ext uri="{FF2B5EF4-FFF2-40B4-BE49-F238E27FC236}">
                <a16:creationId xmlns:a16="http://schemas.microsoft.com/office/drawing/2014/main" id="{D9FD83D2-EBD5-BF57-232C-7E3FAEFB7AC6}"/>
              </a:ext>
            </a:extLst>
          </p:cNvPr>
          <p:cNvSpPr>
            <a:spLocks noGrp="1"/>
          </p:cNvSpPr>
          <p:nvPr>
            <p:ph idx="1"/>
          </p:nvPr>
        </p:nvSpPr>
        <p:spPr/>
        <p:txBody>
          <a:bodyPr/>
          <a:lstStyle/>
          <a:p>
            <a:endParaRPr lang="en-US"/>
          </a:p>
        </p:txBody>
      </p:sp>
      <p:pic>
        <p:nvPicPr>
          <p:cNvPr id="15360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49784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79629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a:extLst>
              <a:ext uri="{FF2B5EF4-FFF2-40B4-BE49-F238E27FC236}">
                <a16:creationId xmlns:a16="http://schemas.microsoft.com/office/drawing/2014/main" id="{01DB6FB2-3EC3-3372-9299-35AA93F7059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839760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0F10-06BC-004D-872F-099B78C0C078}"/>
              </a:ext>
            </a:extLst>
          </p:cNvPr>
          <p:cNvSpPr>
            <a:spLocks noGrp="1"/>
          </p:cNvSpPr>
          <p:nvPr>
            <p:ph type="title"/>
          </p:nvPr>
        </p:nvSpPr>
        <p:spPr/>
        <p:txBody>
          <a:bodyPr/>
          <a:lstStyle/>
          <a:p>
            <a:r>
              <a:rPr lang="en-US" altLang="en-US" dirty="0"/>
              <a:t>Updated PBV Ratios – Largest Market Cap US companies -Updated to January 2025</a:t>
            </a:r>
            <a:endParaRPr lang="en-US" dirty="0"/>
          </a:p>
        </p:txBody>
      </p:sp>
      <p:sp>
        <p:nvSpPr>
          <p:cNvPr id="9" name="Footer Placeholder 8">
            <a:extLst>
              <a:ext uri="{FF2B5EF4-FFF2-40B4-BE49-F238E27FC236}">
                <a16:creationId xmlns:a16="http://schemas.microsoft.com/office/drawing/2014/main" id="{44C7A788-C073-1821-EA0E-5870E2F80E8F}"/>
              </a:ext>
            </a:extLst>
          </p:cNvPr>
          <p:cNvSpPr>
            <a:spLocks noGrp="1"/>
          </p:cNvSpPr>
          <p:nvPr>
            <p:ph type="ftr" sz="quarter" idx="11"/>
          </p:nvPr>
        </p:nvSpPr>
        <p:spPr/>
        <p:txBody>
          <a:bodyPr/>
          <a:lstStyle/>
          <a:p>
            <a:pPr>
              <a:defRPr/>
            </a:pPr>
            <a:r>
              <a:rPr lang="en-US"/>
              <a:t>Aswath Damodaran</a:t>
            </a:r>
          </a:p>
        </p:txBody>
      </p:sp>
      <p:pic>
        <p:nvPicPr>
          <p:cNvPr id="14" name="Content Placeholder 13">
            <a:extLst>
              <a:ext uri="{FF2B5EF4-FFF2-40B4-BE49-F238E27FC236}">
                <a16:creationId xmlns:a16="http://schemas.microsoft.com/office/drawing/2014/main" id="{E8381EA2-79CC-1E97-B93A-0B1FD693F237}"/>
              </a:ext>
            </a:extLst>
          </p:cNvPr>
          <p:cNvPicPr>
            <a:picLocks noGrp="1" noChangeAspect="1"/>
          </p:cNvPicPr>
          <p:nvPr>
            <p:ph idx="1"/>
          </p:nvPr>
        </p:nvPicPr>
        <p:blipFill>
          <a:blip r:embed="rId3"/>
          <a:stretch>
            <a:fillRect/>
          </a:stretch>
        </p:blipFill>
        <p:spPr>
          <a:xfrm>
            <a:off x="851118" y="1853185"/>
            <a:ext cx="7441764" cy="4419600"/>
          </a:xfrm>
          <a:prstGeom prst="rect">
            <a:avLst/>
          </a:prstGeom>
        </p:spPr>
      </p:pic>
    </p:spTree>
    <p:extLst>
      <p:ext uri="{BB962C8B-B14F-4D97-AF65-F5344CB8AC3E}">
        <p14:creationId xmlns:p14="http://schemas.microsoft.com/office/powerpoint/2010/main" val="2764438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p:txBody>
          <a:bodyPr/>
          <a:lstStyle/>
          <a:p>
            <a:r>
              <a:rPr lang="en-US"/>
              <a:t>Example 5: Overlooked fundamentals?</a:t>
            </a:r>
            <a:br>
              <a:rPr lang="en-US"/>
            </a:br>
            <a:r>
              <a:rPr lang="en-US"/>
              <a:t>EV/EBITDA Multiple for Trucking Companies</a:t>
            </a:r>
          </a:p>
        </p:txBody>
      </p:sp>
      <p:pic>
        <p:nvPicPr>
          <p:cNvPr id="156674"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215234" y="1752600"/>
            <a:ext cx="2713531" cy="4419600"/>
          </a:xfrm>
        </p:spPr>
      </p:pic>
      <p:sp>
        <p:nvSpPr>
          <p:cNvPr id="6" name="Footer Placeholder 5">
            <a:extLst>
              <a:ext uri="{FF2B5EF4-FFF2-40B4-BE49-F238E27FC236}">
                <a16:creationId xmlns:a16="http://schemas.microsoft.com/office/drawing/2014/main" id="{4B7DF4FB-7B17-6FF0-5059-500FF59E0911}"/>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r>
              <a:rPr lang="en-US" altLang="en-US"/>
              <a:t>A Test on EBITDA</a:t>
            </a:r>
          </a:p>
        </p:txBody>
      </p:sp>
      <p:sp>
        <p:nvSpPr>
          <p:cNvPr id="158722" name="Rectangle 3"/>
          <p:cNvSpPr>
            <a:spLocks noGrp="1" noChangeArrowheads="1"/>
          </p:cNvSpPr>
          <p:nvPr>
            <p:ph idx="1"/>
          </p:nvPr>
        </p:nvSpPr>
        <p:spPr/>
        <p:txBody>
          <a:bodyPr/>
          <a:lstStyle/>
          <a:p>
            <a:r>
              <a:rPr lang="en-US" altLang="en-US"/>
              <a:t>Ryder System looks very cheap on a Value/EBITDA multiple basis, relative to the rest of the sector. What explanation (other than misvaluation) might there be for this difference?</a:t>
            </a:r>
          </a:p>
          <a:p>
            <a:endParaRPr lang="en-US" altLang="en-US"/>
          </a:p>
          <a:p>
            <a:endParaRPr lang="en-US" altLang="en-US"/>
          </a:p>
          <a:p>
            <a:r>
              <a:rPr lang="en-US" altLang="en-US"/>
              <a:t>What general lessons would you draw from this on the EV/EBITDA multiples for infrastructure companies as their infrastructure ages?</a:t>
            </a:r>
          </a:p>
        </p:txBody>
      </p:sp>
      <p:sp>
        <p:nvSpPr>
          <p:cNvPr id="6" name="Footer Placeholder 5">
            <a:extLst>
              <a:ext uri="{FF2B5EF4-FFF2-40B4-BE49-F238E27FC236}">
                <a16:creationId xmlns:a16="http://schemas.microsoft.com/office/drawing/2014/main" id="{39A8A45D-2797-0089-1595-EB24479FBB0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en-US" altLang="en-US" dirty="0"/>
              <a:t>Example 6: Pricing across time - PS Ratios Grocery Stores - US in January 2007</a:t>
            </a:r>
          </a:p>
        </p:txBody>
      </p:sp>
      <p:pic>
        <p:nvPicPr>
          <p:cNvPr id="160770"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3961" r="-23961"/>
          <a:stretch>
            <a:fillRect/>
          </a:stretch>
        </p:blipFill>
        <p:spPr>
          <a:xfrm>
            <a:off x="1209289" y="2108200"/>
            <a:ext cx="6725422" cy="3708400"/>
          </a:xfrm>
        </p:spPr>
      </p:pic>
      <p:sp>
        <p:nvSpPr>
          <p:cNvPr id="160771" name="Rectangle 3"/>
          <p:cNvSpPr>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u="sng"/>
              <a:t>Whole Foods</a:t>
            </a:r>
            <a:r>
              <a:rPr lang="en-US" altLang="en-US" sz="2000"/>
              <a:t>: In 2007: Net Margin was 3.41% and Price/ Sales ratio was 1.41</a:t>
            </a:r>
          </a:p>
          <a:p>
            <a:pPr>
              <a:buFont typeface="Monotype Sorts" charset="2"/>
              <a:buNone/>
            </a:pPr>
            <a:r>
              <a:rPr lang="en-US" altLang="en-US" sz="2000"/>
              <a:t>	Predicted Price to Sales = 0.07 + 10.49 (0.0341) = 0.43</a:t>
            </a:r>
          </a:p>
        </p:txBody>
      </p:sp>
      <p:sp>
        <p:nvSpPr>
          <p:cNvPr id="6" name="Footer Placeholder 5">
            <a:extLst>
              <a:ext uri="{FF2B5EF4-FFF2-40B4-BE49-F238E27FC236}">
                <a16:creationId xmlns:a16="http://schemas.microsoft.com/office/drawing/2014/main" id="{17DF044C-D686-17AB-7338-264513376877}"/>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p:txBody>
          <a:bodyPr/>
          <a:lstStyle/>
          <a:p>
            <a:r>
              <a:rPr lang="en-US" dirty="0"/>
              <a:t>The difference two years can make: Grocery Stores - US in January 2009</a:t>
            </a:r>
          </a:p>
        </p:txBody>
      </p:sp>
      <p:sp>
        <p:nvSpPr>
          <p:cNvPr id="4" name="Content Placeholder 3">
            <a:extLst>
              <a:ext uri="{FF2B5EF4-FFF2-40B4-BE49-F238E27FC236}">
                <a16:creationId xmlns:a16="http://schemas.microsoft.com/office/drawing/2014/main" id="{D48E4E10-51C0-3D7A-F601-815232D1C2D1}"/>
              </a:ext>
            </a:extLst>
          </p:cNvPr>
          <p:cNvSpPr>
            <a:spLocks noGrp="1"/>
          </p:cNvSpPr>
          <p:nvPr>
            <p:ph idx="1"/>
          </p:nvPr>
        </p:nvSpPr>
        <p:spPr/>
        <p:txBody>
          <a:bodyPr/>
          <a:lstStyle/>
          <a:p>
            <a:endParaRPr lang="en-US"/>
          </a:p>
        </p:txBody>
      </p:sp>
      <p:pic>
        <p:nvPicPr>
          <p:cNvPr id="162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00200"/>
            <a:ext cx="441960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Rectangle 6"/>
          <p:cNvSpPr>
            <a:spLocks noChangeArrowheads="1"/>
          </p:cNvSpPr>
          <p:nvPr/>
        </p:nvSpPr>
        <p:spPr bwMode="auto">
          <a:xfrm>
            <a:off x="762000" y="5029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a:t>Whole Foods</a:t>
            </a:r>
            <a:r>
              <a:rPr lang="en-US" altLang="en-US" sz="1800"/>
              <a:t>: In 2009, Net Margin had dropped to 2.77% and Price to Sales ratio was down to 0.31.</a:t>
            </a:r>
          </a:p>
          <a:p>
            <a:pPr lvl="1"/>
            <a:r>
              <a:rPr lang="en-US" altLang="en-US" sz="1800"/>
              <a:t>Predicted Price to Sales = 0.07 + 10.49 (.0277) = 0.36 </a:t>
            </a:r>
          </a:p>
        </p:txBody>
      </p:sp>
      <p:sp>
        <p:nvSpPr>
          <p:cNvPr id="6" name="Footer Placeholder 5">
            <a:extLst>
              <a:ext uri="{FF2B5EF4-FFF2-40B4-BE49-F238E27FC236}">
                <a16:creationId xmlns:a16="http://schemas.microsoft.com/office/drawing/2014/main" id="{2D334CB6-604B-496B-813E-3F562ACF6EC0}"/>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altLang="en-US" dirty="0"/>
              <a:t>Is this steady State? In 2010..</a:t>
            </a:r>
          </a:p>
        </p:txBody>
      </p:sp>
      <p:pic>
        <p:nvPicPr>
          <p:cNvPr id="16486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22658" r="-22658"/>
          <a:stretch>
            <a:fillRect/>
          </a:stretch>
        </p:blipFill>
        <p:spPr>
          <a:xfrm>
            <a:off x="685800" y="1819551"/>
            <a:ext cx="7772400" cy="4285698"/>
          </a:xfrm>
        </p:spPr>
      </p:pic>
      <p:sp>
        <p:nvSpPr>
          <p:cNvPr id="164867" name="TextBox 4"/>
          <p:cNvSpPr txBox="1">
            <a:spLocks noChangeArrowheads="1"/>
          </p:cNvSpPr>
          <p:nvPr/>
        </p:nvSpPr>
        <p:spPr bwMode="auto">
          <a:xfrm>
            <a:off x="763588" y="5562600"/>
            <a:ext cx="8380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600" u="sng"/>
              <a:t>Whole Foods</a:t>
            </a:r>
            <a:r>
              <a:rPr lang="en-US" altLang="en-US" sz="1600"/>
              <a:t>: In 2010, Net Margin had dropped to 1.44% and Price to Sales ratio increased to 0.50.</a:t>
            </a:r>
          </a:p>
          <a:p>
            <a:pPr lvl="1" eaLnBrk="1" hangingPunct="1"/>
            <a:r>
              <a:rPr lang="en-US" altLang="en-US" sz="1600"/>
              <a:t>Predicted Price to Sales = 0.06 + 11.43 (.0144) = 0.22</a:t>
            </a:r>
          </a:p>
          <a:p>
            <a:pPr eaLnBrk="1" hangingPunct="1"/>
            <a:endParaRPr lang="en-US" altLang="en-US" i="1"/>
          </a:p>
        </p:txBody>
      </p:sp>
      <p:sp>
        <p:nvSpPr>
          <p:cNvPr id="6" name="Footer Placeholder 5">
            <a:extLst>
              <a:ext uri="{FF2B5EF4-FFF2-40B4-BE49-F238E27FC236}">
                <a16:creationId xmlns:a16="http://schemas.microsoft.com/office/drawing/2014/main" id="{873980D2-6AE7-1EC8-ECBF-EDA87427619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p:txBody>
          <a:bodyPr/>
          <a:lstStyle/>
          <a:p>
            <a:r>
              <a:rPr lang="en-US" altLang="en-US" dirty="0"/>
              <a:t>There is a new kid in town: January 2015</a:t>
            </a:r>
          </a:p>
        </p:txBody>
      </p:sp>
      <p:pic>
        <p:nvPicPr>
          <p:cNvPr id="168962"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22658" r="-22658"/>
          <a:stretch>
            <a:fillRect/>
          </a:stretch>
        </p:blipFill>
        <p:spPr>
          <a:xfrm>
            <a:off x="1674544" y="2362200"/>
            <a:ext cx="5794911" cy="3200400"/>
          </a:xfrm>
        </p:spPr>
      </p:pic>
      <p:sp>
        <p:nvSpPr>
          <p:cNvPr id="168965" name="TextBox 6"/>
          <p:cNvSpPr txBox="1">
            <a:spLocks noChangeArrowheads="1"/>
          </p:cNvSpPr>
          <p:nvPr/>
        </p:nvSpPr>
        <p:spPr bwMode="auto">
          <a:xfrm>
            <a:off x="2133600" y="5867400"/>
            <a:ext cx="4729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PS = 0.557 + 0.085 Net Margin</a:t>
            </a:r>
          </a:p>
          <a:p>
            <a:r>
              <a:rPr lang="en-US" altLang="en-US" sz="1600"/>
              <a:t>Whole Foods = 0.557 + 8.50 (0.0408) = 0.90</a:t>
            </a:r>
          </a:p>
          <a:p>
            <a:r>
              <a:rPr lang="en-US" altLang="en-US" sz="1600"/>
              <a:t>At 1.35 times sales, Whole Foods is overvalued (again) </a:t>
            </a:r>
          </a:p>
        </p:txBody>
      </p:sp>
      <p:sp>
        <p:nvSpPr>
          <p:cNvPr id="168966" name="TextBox 7"/>
          <p:cNvSpPr txBox="1">
            <a:spLocks noChangeArrowheads="1"/>
          </p:cNvSpPr>
          <p:nvPr/>
        </p:nvSpPr>
        <p:spPr bwMode="auto">
          <a:xfrm>
            <a:off x="7315200" y="2286000"/>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There is a new star in town (Sprouts)</a:t>
            </a:r>
          </a:p>
        </p:txBody>
      </p:sp>
      <p:cxnSp>
        <p:nvCxnSpPr>
          <p:cNvPr id="10" name="Straight Arrow Connector 9"/>
          <p:cNvCxnSpPr/>
          <p:nvPr/>
        </p:nvCxnSpPr>
        <p:spPr>
          <a:xfrm flipH="1" flipV="1">
            <a:off x="5715000" y="1905000"/>
            <a:ext cx="1676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Footer Placeholder 5">
            <a:extLst>
              <a:ext uri="{FF2B5EF4-FFF2-40B4-BE49-F238E27FC236}">
                <a16:creationId xmlns:a16="http://schemas.microsoft.com/office/drawing/2014/main" id="{818162A9-F5C9-4173-2195-63F391DE418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en-US" altLang="en-US" dirty="0"/>
              <a:t>Example 7: Nothing</a:t>
            </a:r>
            <a:r>
              <a:rPr lang="ja-JP" altLang="en-US" dirty="0"/>
              <a:t>’</a:t>
            </a:r>
            <a:r>
              <a:rPr lang="en-US" altLang="ja-JP" dirty="0"/>
              <a:t>s working! Internet Stocks in early 2000..</a:t>
            </a:r>
            <a:endParaRPr lang="en-US" altLang="en-US" dirty="0"/>
          </a:p>
        </p:txBody>
      </p:sp>
      <p:pic>
        <p:nvPicPr>
          <p:cNvPr id="16998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35965" y="1752600"/>
            <a:ext cx="6272070" cy="4419600"/>
          </a:xfrm>
        </p:spPr>
      </p:pic>
      <p:sp>
        <p:nvSpPr>
          <p:cNvPr id="6" name="Footer Placeholder 5">
            <a:extLst>
              <a:ext uri="{FF2B5EF4-FFF2-40B4-BE49-F238E27FC236}">
                <a16:creationId xmlns:a16="http://schemas.microsoft.com/office/drawing/2014/main" id="{F9BAA192-FAA9-A404-EB03-78B985F3DDF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lstStyle/>
          <a:p>
            <a:r>
              <a:rPr lang="en-US"/>
              <a:t>PS Ratios and Margins are not highly correlated</a:t>
            </a:r>
          </a:p>
        </p:txBody>
      </p:sp>
      <p:sp>
        <p:nvSpPr>
          <p:cNvPr id="172034" name="Rectangle 3"/>
          <p:cNvSpPr>
            <a:spLocks noGrp="1" noChangeArrowheads="1"/>
          </p:cNvSpPr>
          <p:nvPr>
            <p:ph idx="1"/>
          </p:nvPr>
        </p:nvSpPr>
        <p:spPr/>
        <p:txBody>
          <a:bodyPr/>
          <a:lstStyle/>
          <a:p>
            <a:r>
              <a:rPr lang="en-US" altLang="en-US" dirty="0"/>
              <a:t>Regressing PS ratios against current margins yields the following</a:t>
            </a:r>
          </a:p>
          <a:p>
            <a:pPr lvl="1"/>
            <a:r>
              <a:rPr lang="en-US" altLang="en-US" dirty="0"/>
              <a:t>PS = 81.36 	- 7.54(Net Margin)	R2 = 0.04</a:t>
            </a:r>
          </a:p>
          <a:p>
            <a:pPr lvl="1"/>
            <a:r>
              <a:rPr lang="en-US" altLang="en-US" dirty="0"/>
              <a:t>		(0.49)</a:t>
            </a:r>
          </a:p>
          <a:p>
            <a:r>
              <a:rPr lang="en-US" altLang="en-US" dirty="0"/>
              <a:t>This is not surprising. These firms are priced based upon expected margins, rather than current margins. </a:t>
            </a:r>
          </a:p>
        </p:txBody>
      </p:sp>
      <p:sp>
        <p:nvSpPr>
          <p:cNvPr id="6" name="Footer Placeholder 5">
            <a:extLst>
              <a:ext uri="{FF2B5EF4-FFF2-40B4-BE49-F238E27FC236}">
                <a16:creationId xmlns:a16="http://schemas.microsoft.com/office/drawing/2014/main" id="{7A0F8DC9-C478-F47B-133E-7C2ABA00C46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p:txBody>
          <a:bodyPr/>
          <a:lstStyle/>
          <a:p>
            <a:r>
              <a:rPr lang="en-US"/>
              <a:t>Solution 1: Use proxies for survival and growth: Amazon in early 2000</a:t>
            </a:r>
          </a:p>
        </p:txBody>
      </p:sp>
      <p:sp>
        <p:nvSpPr>
          <p:cNvPr id="151554" name="Rectangle 3"/>
          <p:cNvSpPr>
            <a:spLocks noGrp="1" noChangeArrowheads="1"/>
          </p:cNvSpPr>
          <p:nvPr>
            <p:ph idx="1"/>
          </p:nvPr>
        </p:nvSpPr>
        <p:spPr/>
        <p:txBody>
          <a:bodyPr/>
          <a:lstStyle/>
          <a:p>
            <a:r>
              <a:rPr lang="en-US" dirty="0"/>
              <a:t>Hypothesizing that firms with higher revenue growth and higher cash balances should have a greater chance of surviving and becoming profitable, we ran the following regression: (The level of revenues was used to control for size)</a:t>
            </a:r>
          </a:p>
          <a:p>
            <a:pPr marL="0" indent="0">
              <a:buNone/>
            </a:pPr>
            <a:r>
              <a:rPr lang="en-US" dirty="0"/>
              <a:t>PS = 30.61 - 2.77 </a:t>
            </a:r>
            <a:r>
              <a:rPr lang="en-US" dirty="0" err="1"/>
              <a:t>ln</a:t>
            </a:r>
            <a:r>
              <a:rPr lang="en-US" dirty="0"/>
              <a:t>(Rev) + 6.42 (Rev Growth) + 5.11 (Cash/Rev)</a:t>
            </a:r>
          </a:p>
          <a:p>
            <a:pPr marL="0" indent="0">
              <a:buNone/>
            </a:pPr>
            <a:r>
              <a:rPr lang="en-US" dirty="0"/>
              <a:t>		(0.66)		(2.63)		(3.49)	</a:t>
            </a:r>
          </a:p>
          <a:p>
            <a:pPr marL="0" indent="0">
              <a:buNone/>
            </a:pPr>
            <a:r>
              <a:rPr lang="en-US" dirty="0"/>
              <a:t>R squared = 31.8%</a:t>
            </a:r>
          </a:p>
          <a:p>
            <a:r>
              <a:rPr lang="en-US" dirty="0"/>
              <a:t>Predicted PS = 30.61 - 2.77(7.1039) + 6.42(1.9946) + 5.11 (.3069) = 30.42</a:t>
            </a:r>
          </a:p>
          <a:p>
            <a:r>
              <a:rPr lang="en-US" dirty="0"/>
              <a:t>Actual PS = 25.63</a:t>
            </a:r>
          </a:p>
          <a:p>
            <a:r>
              <a:rPr lang="en-US" b="1" dirty="0"/>
              <a:t>Stock is undervalued, relative to other internet stocks.</a:t>
            </a:r>
          </a:p>
          <a:p>
            <a:endParaRPr lang="en-US" dirty="0"/>
          </a:p>
        </p:txBody>
      </p:sp>
      <p:sp>
        <p:nvSpPr>
          <p:cNvPr id="6" name="Footer Placeholder 5">
            <a:extLst>
              <a:ext uri="{FF2B5EF4-FFF2-40B4-BE49-F238E27FC236}">
                <a16:creationId xmlns:a16="http://schemas.microsoft.com/office/drawing/2014/main" id="{8B8B0A3D-2288-74EA-74AF-02B3DBD0BA6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normAutofit fontScale="90000"/>
          </a:bodyPr>
          <a:lstStyle/>
          <a:p>
            <a:r>
              <a:rPr lang="en-US" altLang="en-US" dirty="0"/>
              <a:t>Solution 2: Use forward multiples</a:t>
            </a:r>
            <a:br>
              <a:rPr lang="en-US" altLang="en-US" dirty="0"/>
            </a:br>
            <a:r>
              <a:rPr lang="en-US" altLang="en-US" dirty="0"/>
              <a:t>Watch out for bumps in the road (Tesla in 2013)</a:t>
            </a:r>
          </a:p>
        </p:txBody>
      </p:sp>
      <p:pic>
        <p:nvPicPr>
          <p:cNvPr id="176130"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0960" y="1752600"/>
            <a:ext cx="6482080" cy="4419600"/>
          </a:xfrm>
        </p:spPr>
      </p:pic>
      <p:sp>
        <p:nvSpPr>
          <p:cNvPr id="6" name="Footer Placeholder 5">
            <a:extLst>
              <a:ext uri="{FF2B5EF4-FFF2-40B4-BE49-F238E27FC236}">
                <a16:creationId xmlns:a16="http://schemas.microsoft.com/office/drawing/2014/main" id="{490BC169-011F-F375-720E-23FF2E7DB15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D83C-00B9-825C-5C9C-A4E7C7CE84C6}"/>
              </a:ext>
            </a:extLst>
          </p:cNvPr>
          <p:cNvSpPr>
            <a:spLocks noGrp="1"/>
          </p:cNvSpPr>
          <p:nvPr>
            <p:ph type="title"/>
          </p:nvPr>
        </p:nvSpPr>
        <p:spPr/>
        <p:txBody>
          <a:bodyPr/>
          <a:lstStyle/>
          <a:p>
            <a:r>
              <a:rPr lang="en-US" dirty="0"/>
              <a:t>The Market sets the rules…</a:t>
            </a:r>
          </a:p>
        </p:txBody>
      </p:sp>
      <p:sp>
        <p:nvSpPr>
          <p:cNvPr id="5" name="Content Placeholder 4">
            <a:extLst>
              <a:ext uri="{FF2B5EF4-FFF2-40B4-BE49-F238E27FC236}">
                <a16:creationId xmlns:a16="http://schemas.microsoft.com/office/drawing/2014/main" id="{A8217696-98EB-13D8-DA50-16F993D98ECA}"/>
              </a:ext>
            </a:extLst>
          </p:cNvPr>
          <p:cNvSpPr>
            <a:spLocks noGrp="1"/>
          </p:cNvSpPr>
          <p:nvPr>
            <p:ph idx="1"/>
          </p:nvPr>
        </p:nvSpPr>
        <p:spPr/>
        <p:txBody>
          <a:bodyPr/>
          <a:lstStyle/>
          <a:p>
            <a:r>
              <a:rPr lang="en-US" dirty="0"/>
              <a:t>While we can compute multiples based upon accounting numbers (revenues, earnings, EBITDA or book value), you can also compute the multiple that market are paying on any quantifiable variable.</a:t>
            </a:r>
          </a:p>
          <a:p>
            <a:pPr lvl="1"/>
            <a:r>
              <a:rPr lang="en-US" dirty="0"/>
              <a:t>You can compute market cap or EV per employee, per subscriber, per customer etc.</a:t>
            </a:r>
          </a:p>
          <a:p>
            <a:pPr lvl="1"/>
            <a:r>
              <a:rPr lang="en-US" dirty="0"/>
              <a:t>The question of whether you should do so is not a theoretical one. It is set by the market.</a:t>
            </a:r>
          </a:p>
          <a:p>
            <a:r>
              <a:rPr lang="en-US" dirty="0"/>
              <a:t>Ultimately, your job in pricing is to figure what the market cares about when pricing companies and replicate it.</a:t>
            </a:r>
          </a:p>
        </p:txBody>
      </p:sp>
      <p:sp>
        <p:nvSpPr>
          <p:cNvPr id="9" name="Footer Placeholder 8">
            <a:extLst>
              <a:ext uri="{FF2B5EF4-FFF2-40B4-BE49-F238E27FC236}">
                <a16:creationId xmlns:a16="http://schemas.microsoft.com/office/drawing/2014/main" id="{5AB8B74F-6D8F-999A-BCDD-9161786B4BA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4119708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altLang="en-US" dirty="0"/>
              <a:t>An Example: Let the market tell you what matters.. Social media in October 2013</a:t>
            </a:r>
          </a:p>
        </p:txBody>
      </p:sp>
      <p:graphicFrame>
        <p:nvGraphicFramePr>
          <p:cNvPr id="6" name="Content Placeholder 9"/>
          <p:cNvGraphicFramePr>
            <a:graphicFrameLocks noGrp="1"/>
          </p:cNvGraphicFramePr>
          <p:nvPr>
            <p:ph idx="1"/>
          </p:nvPr>
        </p:nvGraphicFramePr>
        <p:xfrm>
          <a:off x="685800" y="1752600"/>
          <a:ext cx="7772401" cy="3013543"/>
        </p:xfrm>
        <a:graphic>
          <a:graphicData uri="http://schemas.openxmlformats.org/drawingml/2006/table">
            <a:tbl>
              <a:tblPr/>
              <a:tblGrid>
                <a:gridCol w="697640">
                  <a:extLst>
                    <a:ext uri="{9D8B030D-6E8A-4147-A177-3AD203B41FA5}">
                      <a16:colId xmlns:a16="http://schemas.microsoft.com/office/drawing/2014/main" val="20000"/>
                    </a:ext>
                  </a:extLst>
                </a:gridCol>
                <a:gridCol w="729419">
                  <a:extLst>
                    <a:ext uri="{9D8B030D-6E8A-4147-A177-3AD203B41FA5}">
                      <a16:colId xmlns:a16="http://schemas.microsoft.com/office/drawing/2014/main" val="20001"/>
                    </a:ext>
                  </a:extLst>
                </a:gridCol>
                <a:gridCol w="730932">
                  <a:extLst>
                    <a:ext uri="{9D8B030D-6E8A-4147-A177-3AD203B41FA5}">
                      <a16:colId xmlns:a16="http://schemas.microsoft.com/office/drawing/2014/main" val="20002"/>
                    </a:ext>
                  </a:extLst>
                </a:gridCol>
                <a:gridCol w="708233">
                  <a:extLst>
                    <a:ext uri="{9D8B030D-6E8A-4147-A177-3AD203B41FA5}">
                      <a16:colId xmlns:a16="http://schemas.microsoft.com/office/drawing/2014/main" val="20003"/>
                    </a:ext>
                  </a:extLst>
                </a:gridCol>
                <a:gridCol w="708233">
                  <a:extLst>
                    <a:ext uri="{9D8B030D-6E8A-4147-A177-3AD203B41FA5}">
                      <a16:colId xmlns:a16="http://schemas.microsoft.com/office/drawing/2014/main" val="20004"/>
                    </a:ext>
                  </a:extLst>
                </a:gridCol>
                <a:gridCol w="708233">
                  <a:extLst>
                    <a:ext uri="{9D8B030D-6E8A-4147-A177-3AD203B41FA5}">
                      <a16:colId xmlns:a16="http://schemas.microsoft.com/office/drawing/2014/main" val="20005"/>
                    </a:ext>
                  </a:extLst>
                </a:gridCol>
                <a:gridCol w="699153">
                  <a:extLst>
                    <a:ext uri="{9D8B030D-6E8A-4147-A177-3AD203B41FA5}">
                      <a16:colId xmlns:a16="http://schemas.microsoft.com/office/drawing/2014/main" val="20006"/>
                    </a:ext>
                  </a:extLst>
                </a:gridCol>
                <a:gridCol w="697640">
                  <a:extLst>
                    <a:ext uri="{9D8B030D-6E8A-4147-A177-3AD203B41FA5}">
                      <a16:colId xmlns:a16="http://schemas.microsoft.com/office/drawing/2014/main" val="20007"/>
                    </a:ext>
                  </a:extLst>
                </a:gridCol>
                <a:gridCol w="697639">
                  <a:extLst>
                    <a:ext uri="{9D8B030D-6E8A-4147-A177-3AD203B41FA5}">
                      <a16:colId xmlns:a16="http://schemas.microsoft.com/office/drawing/2014/main" val="20008"/>
                    </a:ext>
                  </a:extLst>
                </a:gridCol>
                <a:gridCol w="697640">
                  <a:extLst>
                    <a:ext uri="{9D8B030D-6E8A-4147-A177-3AD203B41FA5}">
                      <a16:colId xmlns:a16="http://schemas.microsoft.com/office/drawing/2014/main" val="20009"/>
                    </a:ext>
                  </a:extLst>
                </a:gridCol>
                <a:gridCol w="697639">
                  <a:extLst>
                    <a:ext uri="{9D8B030D-6E8A-4147-A177-3AD203B41FA5}">
                      <a16:colId xmlns:a16="http://schemas.microsoft.com/office/drawing/2014/main" val="20010"/>
                    </a:ext>
                  </a:extLst>
                </a:gridCol>
              </a:tblGrid>
              <a:tr h="5143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Company</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Market Cap</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Enterprise value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Revenues</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EBITDA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Net Income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Number of users (millions)</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EV/User</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EV/Revenue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EV/EBITDA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PE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Facebook</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$173,540.00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$160,090.00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$130.15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20.34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40.74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Linkedin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$23,530.00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$19,980.00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$182.00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$72.13</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109.78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871.48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Pandora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$7,150.00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73.40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Groupon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$6,690.00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$136.74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47.04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Netflix</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$25,900.00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$25,380.00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$4,370.00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$576.82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5.81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91.62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231.25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Yelp</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$6,200.00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$5,790.00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$48.25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24.85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2412.50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Open Table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$1,720.00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$107.14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7.89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23.81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52.12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Zynga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$4,200.00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$2,930.00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$873.00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$108.52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3.36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39.59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Zillow</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$3,070.00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$2,860.00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$197.00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-$12.45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34.50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$82.90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14.52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Trulia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$1,140.00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$1,120.00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$144.00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-$18.00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54.40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$20.59</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7.78</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NA</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Tripadvisor</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$13,510.00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$12,860.00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$945.00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$311.00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$205.00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260.00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$49.46</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13.61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41.35</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65.90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Average</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$130.01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11.32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350.80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267.44</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 </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a:noFill/>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Calibri" charset="0"/>
                        <a:ea typeface="ＭＳ Ｐゴシック" charset="-128"/>
                      </a:endParaRPr>
                    </a:p>
                  </a:txBody>
                  <a:tcPr marL="10736" marR="10736" marT="11257"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Median</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$97.41</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10.92</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44.20</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116.47</a:t>
                      </a:r>
                    </a:p>
                  </a:txBody>
                  <a:tcPr marL="10736" marR="10736" marT="112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7" name="Footer Placeholder 6">
            <a:extLst>
              <a:ext uri="{FF2B5EF4-FFF2-40B4-BE49-F238E27FC236}">
                <a16:creationId xmlns:a16="http://schemas.microsoft.com/office/drawing/2014/main" id="{C8A2CD15-A822-666F-EC73-97A5CBFE751E}"/>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331096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t>Read the tea leaves: See what the market cares about</a:t>
            </a:r>
          </a:p>
        </p:txBody>
      </p:sp>
      <p:graphicFrame>
        <p:nvGraphicFramePr>
          <p:cNvPr id="7" name="Content Placeholder 6"/>
          <p:cNvGraphicFramePr>
            <a:graphicFrameLocks noGrp="1"/>
          </p:cNvGraphicFramePr>
          <p:nvPr>
            <p:ph idx="1"/>
          </p:nvPr>
        </p:nvGraphicFramePr>
        <p:xfrm>
          <a:off x="685800" y="1752600"/>
          <a:ext cx="8305800" cy="3578227"/>
        </p:xfrm>
        <a:graphic>
          <a:graphicData uri="http://schemas.openxmlformats.org/drawingml/2006/table">
            <a:tbl>
              <a:tblPr/>
              <a:tblGrid>
                <a:gridCol w="2016125">
                  <a:extLst>
                    <a:ext uri="{9D8B030D-6E8A-4147-A177-3AD203B41FA5}">
                      <a16:colId xmlns:a16="http://schemas.microsoft.com/office/drawing/2014/main" val="20000"/>
                    </a:ext>
                  </a:extLst>
                </a:gridCol>
                <a:gridCol w="896938">
                  <a:extLst>
                    <a:ext uri="{9D8B030D-6E8A-4147-A177-3AD203B41FA5}">
                      <a16:colId xmlns:a16="http://schemas.microsoft.com/office/drawing/2014/main" val="20001"/>
                    </a:ext>
                  </a:extLst>
                </a:gridCol>
                <a:gridCol w="11953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295400">
                  <a:extLst>
                    <a:ext uri="{9D8B030D-6E8A-4147-A177-3AD203B41FA5}">
                      <a16:colId xmlns:a16="http://schemas.microsoft.com/office/drawing/2014/main" val="20006"/>
                    </a:ext>
                  </a:extLst>
                </a:gridCol>
              </a:tblGrid>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Market Cap</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Enterprise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0.9998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5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EBITDA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0.9701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0.8869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0.8971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0.8466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0.9716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Number of users (millions)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0.9812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FF0000"/>
                          </a:solidFill>
                          <a:effectLst/>
                          <a:latin typeface="Arial" charset="0"/>
                          <a:ea typeface="ＭＳ Ｐゴシック" charset="-128"/>
                        </a:rPr>
                        <a:t>0.9789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0.8053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0.9354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0.8453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Arial"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79270" name="TextBox 1"/>
          <p:cNvSpPr txBox="1">
            <a:spLocks noChangeArrowheads="1"/>
          </p:cNvSpPr>
          <p:nvPr/>
        </p:nvSpPr>
        <p:spPr bwMode="auto">
          <a:xfrm>
            <a:off x="228600" y="5410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Twitter had 240 million users at the time of its IPO. What price would you attach to the company?</a:t>
            </a:r>
          </a:p>
        </p:txBody>
      </p:sp>
      <p:sp>
        <p:nvSpPr>
          <p:cNvPr id="6" name="Footer Placeholder 5">
            <a:extLst>
              <a:ext uri="{FF2B5EF4-FFF2-40B4-BE49-F238E27FC236}">
                <a16:creationId xmlns:a16="http://schemas.microsoft.com/office/drawing/2014/main" id="{4ADBF489-06CB-87D9-508A-D34245FB6F6C}"/>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8640515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p:txBody>
          <a:bodyPr/>
          <a:lstStyle/>
          <a:p>
            <a:r>
              <a:rPr lang="en-US" dirty="0"/>
              <a:t>Pricing across the entire market: Why not?</a:t>
            </a:r>
          </a:p>
        </p:txBody>
      </p:sp>
      <p:sp>
        <p:nvSpPr>
          <p:cNvPr id="180226" name="Rectangle 3"/>
          <p:cNvSpPr>
            <a:spLocks noGrp="1" noChangeArrowheads="1"/>
          </p:cNvSpPr>
          <p:nvPr>
            <p:ph idx="1"/>
          </p:nvPr>
        </p:nvSpPr>
        <p:spPr/>
        <p:txBody>
          <a:bodyPr/>
          <a:lstStyle/>
          <a:p>
            <a:r>
              <a:rPr lang="en-US" altLang="en-US"/>
              <a:t>In contrast to the 'comparable firm' approach, the information in the entire cross-section of firms can be used to predict PE ratios. </a:t>
            </a:r>
          </a:p>
          <a:p>
            <a:r>
              <a:rPr lang="en-US" altLang="en-US"/>
              <a:t>The simplest way of summarizing this information is with a multiple regression, with the PE ratio as the dependent variable, and proxies for risk, growth and payout forming the independent variables.</a:t>
            </a:r>
          </a:p>
        </p:txBody>
      </p:sp>
      <p:sp>
        <p:nvSpPr>
          <p:cNvPr id="6" name="Footer Placeholder 5">
            <a:extLst>
              <a:ext uri="{FF2B5EF4-FFF2-40B4-BE49-F238E27FC236}">
                <a16:creationId xmlns:a16="http://schemas.microsoft.com/office/drawing/2014/main" id="{7C37109D-325F-FC85-F9E9-F0AA37D2C074}"/>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p:txBody>
          <a:bodyPr>
            <a:normAutofit fontScale="90000"/>
          </a:bodyPr>
          <a:lstStyle/>
          <a:p>
            <a:r>
              <a:rPr lang="en-US" dirty="0"/>
              <a:t>PE Ratio versus the market</a:t>
            </a:r>
            <a:br>
              <a:rPr lang="en-US" dirty="0"/>
            </a:br>
            <a:r>
              <a:rPr lang="en-US" dirty="0"/>
              <a:t>PE versus Expected EPS Growth: January 2025</a:t>
            </a:r>
          </a:p>
        </p:txBody>
      </p:sp>
      <p:sp>
        <p:nvSpPr>
          <p:cNvPr id="179202" name="Content Placeholder 3"/>
          <p:cNvSpPr>
            <a:spLocks noGrp="1"/>
          </p:cNvSpPr>
          <p:nvPr>
            <p:ph idx="1"/>
          </p:nvPr>
        </p:nvSpPr>
        <p:spPr/>
        <p:txBody>
          <a:bodyPr/>
          <a:lstStyle/>
          <a:p>
            <a:endParaRPr lang="en-US" dirty="0"/>
          </a:p>
          <a:p>
            <a:endParaRPr lang="en-US" dirty="0"/>
          </a:p>
          <a:p>
            <a:endParaRPr lang="en-US" dirty="0"/>
          </a:p>
          <a:p>
            <a:endParaRPr lang="en-US" dirty="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a:p>
          <a:p>
            <a:endParaRPr lang="en-US" altLang="en-US" sz="1800"/>
          </a:p>
          <a:p>
            <a:endParaRPr lang="en-US" altLang="en-US" sz="1800"/>
          </a:p>
        </p:txBody>
      </p:sp>
      <p:sp>
        <p:nvSpPr>
          <p:cNvPr id="7" name="Footer Placeholder 6">
            <a:extLst>
              <a:ext uri="{FF2B5EF4-FFF2-40B4-BE49-F238E27FC236}">
                <a16:creationId xmlns:a16="http://schemas.microsoft.com/office/drawing/2014/main" id="{F0022104-7CC1-0E94-6814-8F85F9FF9E5C}"/>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E435948D-A450-4853-8BFF-C3984CD7F691}"/>
              </a:ext>
            </a:extLst>
          </p:cNvPr>
          <p:cNvPicPr>
            <a:picLocks noChangeAspect="1"/>
          </p:cNvPicPr>
          <p:nvPr/>
        </p:nvPicPr>
        <p:blipFill>
          <a:blip r:embed="rId3"/>
          <a:stretch>
            <a:fillRect/>
          </a:stretch>
        </p:blipFill>
        <p:spPr>
          <a:xfrm>
            <a:off x="609600" y="1863582"/>
            <a:ext cx="7772400" cy="4241800"/>
          </a:xfrm>
          <a:prstGeom prst="rect">
            <a:avLst/>
          </a:prstGeom>
        </p:spPr>
      </p:pic>
    </p:spTree>
    <p:extLst>
      <p:ext uri="{BB962C8B-B14F-4D97-AF65-F5344CB8AC3E}">
        <p14:creationId xmlns:p14="http://schemas.microsoft.com/office/powerpoint/2010/main" val="863854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p:txBody>
          <a:bodyPr/>
          <a:lstStyle/>
          <a:p>
            <a:r>
              <a:rPr lang="en-US" dirty="0"/>
              <a:t>PE Ratio: Standard Regression for US stocks - January 2025</a:t>
            </a:r>
          </a:p>
        </p:txBody>
      </p:sp>
      <p:sp>
        <p:nvSpPr>
          <p:cNvPr id="8" name="Content Placeholder 7">
            <a:extLst>
              <a:ext uri="{FF2B5EF4-FFF2-40B4-BE49-F238E27FC236}">
                <a16:creationId xmlns:a16="http://schemas.microsoft.com/office/drawing/2014/main" id="{126262F9-503E-A7FC-AD2F-A9825DF73927}"/>
              </a:ext>
            </a:extLst>
          </p:cNvPr>
          <p:cNvSpPr>
            <a:spLocks noGrp="1"/>
          </p:cNvSpPr>
          <p:nvPr>
            <p:ph idx="1"/>
          </p:nvPr>
        </p:nvSpPr>
        <p:spPr/>
        <p:txBody>
          <a:bodyPr/>
          <a:lstStyle/>
          <a:p>
            <a:endParaRPr lang="en-US"/>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sp>
        <p:nvSpPr>
          <p:cNvPr id="9" name="Footer Placeholder 8">
            <a:extLst>
              <a:ext uri="{FF2B5EF4-FFF2-40B4-BE49-F238E27FC236}">
                <a16:creationId xmlns:a16="http://schemas.microsoft.com/office/drawing/2014/main" id="{F2BB5A22-5C89-91D9-6E31-75405EDDB4B8}"/>
              </a:ext>
            </a:extLst>
          </p:cNvPr>
          <p:cNvSpPr>
            <a:spLocks noGrp="1"/>
          </p:cNvSpPr>
          <p:nvPr>
            <p:ph type="ftr" sz="quarter" idx="11"/>
          </p:nvPr>
        </p:nvSpPr>
        <p:spPr/>
        <p:txBody>
          <a:bodyPr/>
          <a:lstStyle/>
          <a:p>
            <a:pPr>
              <a:defRPr/>
            </a:pPr>
            <a:r>
              <a:rPr lang="en-US"/>
              <a:t>Aswath Damodaran</a:t>
            </a:r>
          </a:p>
        </p:txBody>
      </p:sp>
      <p:pic>
        <p:nvPicPr>
          <p:cNvPr id="10" name="Picture 9">
            <a:extLst>
              <a:ext uri="{FF2B5EF4-FFF2-40B4-BE49-F238E27FC236}">
                <a16:creationId xmlns:a16="http://schemas.microsoft.com/office/drawing/2014/main" id="{255A7405-392D-FDD1-C129-566DF5F808D6}"/>
              </a:ext>
            </a:extLst>
          </p:cNvPr>
          <p:cNvPicPr>
            <a:picLocks noChangeAspect="1"/>
          </p:cNvPicPr>
          <p:nvPr/>
        </p:nvPicPr>
        <p:blipFill>
          <a:blip r:embed="rId3"/>
          <a:stretch>
            <a:fillRect/>
          </a:stretch>
        </p:blipFill>
        <p:spPr>
          <a:xfrm>
            <a:off x="716280" y="1828296"/>
            <a:ext cx="5448300" cy="2070100"/>
          </a:xfrm>
          <a:prstGeom prst="rect">
            <a:avLst/>
          </a:prstGeom>
        </p:spPr>
      </p:pic>
      <p:pic>
        <p:nvPicPr>
          <p:cNvPr id="11" name="Picture 10">
            <a:extLst>
              <a:ext uri="{FF2B5EF4-FFF2-40B4-BE49-F238E27FC236}">
                <a16:creationId xmlns:a16="http://schemas.microsoft.com/office/drawing/2014/main" id="{E7A6BAC0-1D89-48F6-497C-C0CB5AAFA77D}"/>
              </a:ext>
            </a:extLst>
          </p:cNvPr>
          <p:cNvPicPr>
            <a:picLocks noChangeAspect="1"/>
          </p:cNvPicPr>
          <p:nvPr/>
        </p:nvPicPr>
        <p:blipFill>
          <a:blip r:embed="rId4"/>
          <a:stretch>
            <a:fillRect/>
          </a:stretch>
        </p:blipFill>
        <p:spPr>
          <a:xfrm>
            <a:off x="914400" y="3688080"/>
            <a:ext cx="7772400" cy="2788920"/>
          </a:xfrm>
          <a:prstGeom prst="rect">
            <a:avLst/>
          </a:prstGeom>
        </p:spPr>
      </p:pic>
    </p:spTree>
    <p:extLst>
      <p:ext uri="{BB962C8B-B14F-4D97-AF65-F5344CB8AC3E}">
        <p14:creationId xmlns:p14="http://schemas.microsoft.com/office/powerpoint/2010/main" val="835739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p:txBody>
          <a:bodyPr/>
          <a:lstStyle/>
          <a:p>
            <a:r>
              <a:rPr lang="en-US"/>
              <a:t>Problems with the regression methodology</a:t>
            </a:r>
          </a:p>
        </p:txBody>
      </p:sp>
      <p:sp>
        <p:nvSpPr>
          <p:cNvPr id="161794" name="Rectangle 3"/>
          <p:cNvSpPr>
            <a:spLocks noGrp="1" noChangeArrowheads="1"/>
          </p:cNvSpPr>
          <p:nvPr>
            <p:ph idx="1"/>
          </p:nvPr>
        </p:nvSpPr>
        <p:spPr/>
        <p:txBody>
          <a:bodyPr/>
          <a:lstStyle/>
          <a:p>
            <a:r>
              <a:rPr lang="en-US" altLang="en-US" b="1" dirty="0"/>
              <a:t>Non-linearity</a:t>
            </a:r>
            <a:r>
              <a:rPr lang="en-US" altLang="en-US" dirty="0"/>
              <a:t>: The basic regression assumes a linear relationship between PE ratios and the financial proxies, and that might not be appropriate. </a:t>
            </a:r>
          </a:p>
          <a:p>
            <a:r>
              <a:rPr lang="en-US" altLang="en-US" b="1" dirty="0"/>
              <a:t>Non-stationarity</a:t>
            </a:r>
            <a:r>
              <a:rPr lang="en-US" altLang="en-US" dirty="0"/>
              <a:t>: The basic relationship between PE ratios and financial variables itself might not be stable, and if it shifts from year to year, the predictions from the model may not be reliable. For instance, the 2022 regression has a markedly lower R-squared than the regressions in prior years, as the COVID effect on earnings plays out.</a:t>
            </a:r>
          </a:p>
          <a:p>
            <a:r>
              <a:rPr lang="en-US" altLang="en-US" b="1" dirty="0"/>
              <a:t>Multi-collinearity</a:t>
            </a:r>
            <a:r>
              <a:rPr lang="en-US" altLang="en-US" dirty="0"/>
              <a:t>: The independent variables are correlated with each other. For example, high growth firms tend to have high risk. This multi-collinearity makes the coefficients of the regressions unreliable and may explain the large changes in these coefficients from period to period.</a:t>
            </a:r>
          </a:p>
        </p:txBody>
      </p:sp>
      <p:sp>
        <p:nvSpPr>
          <p:cNvPr id="6" name="Footer Placeholder 5">
            <a:extLst>
              <a:ext uri="{FF2B5EF4-FFF2-40B4-BE49-F238E27FC236}">
                <a16:creationId xmlns:a16="http://schemas.microsoft.com/office/drawing/2014/main" id="{7D7A472E-E979-356D-3215-0F5661A25A33}"/>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07C3-7B21-A047-940C-F4DDAC1C6E07}"/>
              </a:ext>
            </a:extLst>
          </p:cNvPr>
          <p:cNvSpPr>
            <a:spLocks noGrp="1"/>
          </p:cNvSpPr>
          <p:nvPr>
            <p:ph type="title"/>
          </p:nvPr>
        </p:nvSpPr>
        <p:spPr/>
        <p:txBody>
          <a:bodyPr/>
          <a:lstStyle/>
          <a:p>
            <a:r>
              <a:rPr lang="en-US" dirty="0"/>
              <a:t>Statistically insignificant?</a:t>
            </a:r>
          </a:p>
        </p:txBody>
      </p:sp>
      <p:sp>
        <p:nvSpPr>
          <p:cNvPr id="3" name="Content Placeholder 2">
            <a:extLst>
              <a:ext uri="{FF2B5EF4-FFF2-40B4-BE49-F238E27FC236}">
                <a16:creationId xmlns:a16="http://schemas.microsoft.com/office/drawing/2014/main" id="{ABFB75C1-80DE-3942-AB64-73CE93A1606D}"/>
              </a:ext>
            </a:extLst>
          </p:cNvPr>
          <p:cNvSpPr>
            <a:spLocks noGrp="1"/>
          </p:cNvSpPr>
          <p:nvPr>
            <p:ph idx="1"/>
          </p:nvPr>
        </p:nvSpPr>
        <p:spPr/>
        <p:txBody>
          <a:bodyPr/>
          <a:lstStyle/>
          <a:p>
            <a:r>
              <a:rPr lang="en-US" dirty="0"/>
              <a:t>If a coefficient in a regression is statistically insignificant, all it is doing is adding noise to the regression prediction.</a:t>
            </a:r>
          </a:p>
          <a:p>
            <a:pPr lvl="1"/>
            <a:r>
              <a:rPr lang="en-US" dirty="0"/>
              <a:t>There are simple statistical tests of significance, such as the t statistics (&gt;2 is very good, 1-2 is marginal, &lt;1 is noise)</a:t>
            </a:r>
          </a:p>
          <a:p>
            <a:pPr lvl="1"/>
            <a:r>
              <a:rPr lang="en-US" dirty="0"/>
              <a:t>With small samples, don’t overload the regression with independent variables.</a:t>
            </a:r>
          </a:p>
          <a:p>
            <a:r>
              <a:rPr lang="en-US" dirty="0"/>
              <a:t>Take the variable out of the regression, even if the fundamentals say it should matter. In pricing, it is the market that determines what matters.</a:t>
            </a:r>
          </a:p>
          <a:p>
            <a:endParaRPr lang="en-US" dirty="0"/>
          </a:p>
        </p:txBody>
      </p:sp>
      <p:sp>
        <p:nvSpPr>
          <p:cNvPr id="9" name="Footer Placeholder 8">
            <a:extLst>
              <a:ext uri="{FF2B5EF4-FFF2-40B4-BE49-F238E27FC236}">
                <a16:creationId xmlns:a16="http://schemas.microsoft.com/office/drawing/2014/main" id="{1A3D804D-398C-C09D-ABE1-835E433E0DE3}"/>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66960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Negative Intercept Problem</a:t>
            </a:r>
          </a:p>
        </p:txBody>
      </p:sp>
      <p:sp>
        <p:nvSpPr>
          <p:cNvPr id="7" name="Content Placeholder 6">
            <a:extLst>
              <a:ext uri="{FF2B5EF4-FFF2-40B4-BE49-F238E27FC236}">
                <a16:creationId xmlns:a16="http://schemas.microsoft.com/office/drawing/2014/main" id="{8D07396C-A038-4242-998B-D36F0DF0AB69}"/>
              </a:ext>
            </a:extLst>
          </p:cNvPr>
          <p:cNvSpPr>
            <a:spLocks noGrp="1"/>
          </p:cNvSpPr>
          <p:nvPr>
            <p:ph idx="1"/>
          </p:nvPr>
        </p:nvSpPr>
        <p:spPr/>
        <p:txBody>
          <a:bodyPr/>
          <a:lstStyle/>
          <a:p>
            <a:r>
              <a:rPr lang="en-US" altLang="en-US" sz="1800" dirty="0"/>
              <a:t>When the intercept in a multiple regression is negative, there is the possibility that forecasted values can be negative as well. </a:t>
            </a:r>
          </a:p>
          <a:p>
            <a:r>
              <a:rPr lang="en-US" altLang="en-US" sz="1800" dirty="0"/>
              <a:t>One way (albeit imperfect) is to re-run the regression without an intercept. When the intercept in a multiple regression is negative, there is the possibility that forecasted values can be negative as well. One way (albeit imperfect) is to re-run the regression without an intercept. In 2024, for instance, the regression yielded a negative coefficient, and the intercept-free regression looked like this:</a:t>
            </a:r>
          </a:p>
          <a:p>
            <a:endParaRPr lang="en-US" altLang="en-US" sz="1800" dirty="0"/>
          </a:p>
          <a:p>
            <a:endParaRPr lang="en-US" altLang="en-US" dirty="0"/>
          </a:p>
          <a:p>
            <a:endParaRPr lang="en-US" altLang="en-US" dirty="0"/>
          </a:p>
          <a:p>
            <a:endParaRPr lang="en-US" altLang="en-US" dirty="0"/>
          </a:p>
          <a:p>
            <a:endParaRPr lang="en-US" dirty="0"/>
          </a:p>
        </p:txBody>
      </p:sp>
      <p:pic>
        <p:nvPicPr>
          <p:cNvPr id="3" name="Picture 2">
            <a:extLst>
              <a:ext uri="{FF2B5EF4-FFF2-40B4-BE49-F238E27FC236}">
                <a16:creationId xmlns:a16="http://schemas.microsoft.com/office/drawing/2014/main" id="{65D94144-EA42-B835-2C9F-4022AF720F49}"/>
              </a:ext>
            </a:extLst>
          </p:cNvPr>
          <p:cNvPicPr>
            <a:picLocks noChangeAspect="1"/>
          </p:cNvPicPr>
          <p:nvPr/>
        </p:nvPicPr>
        <p:blipFill>
          <a:blip r:embed="rId3"/>
          <a:stretch>
            <a:fillRect/>
          </a:stretch>
        </p:blipFill>
        <p:spPr>
          <a:xfrm>
            <a:off x="1162633" y="3940885"/>
            <a:ext cx="6685967" cy="2484863"/>
          </a:xfrm>
          <a:prstGeom prst="rect">
            <a:avLst/>
          </a:prstGeom>
        </p:spPr>
      </p:pic>
      <p:sp>
        <p:nvSpPr>
          <p:cNvPr id="10" name="Footer Placeholder 9">
            <a:extLst>
              <a:ext uri="{FF2B5EF4-FFF2-40B4-BE49-F238E27FC236}">
                <a16:creationId xmlns:a16="http://schemas.microsoft.com/office/drawing/2014/main" id="{CC035717-CE29-8325-2B9F-0D286CA18414}"/>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04897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p:txBody>
          <a:bodyPr/>
          <a:lstStyle/>
          <a:p>
            <a:r>
              <a:rPr lang="en-US" altLang="en-US" dirty="0"/>
              <a:t>If a coefficient has the wrong sign: The Multicollinearity Problem</a:t>
            </a:r>
          </a:p>
        </p:txBody>
      </p:sp>
      <p:sp>
        <p:nvSpPr>
          <p:cNvPr id="7" name="Footer Placeholder 6">
            <a:extLst>
              <a:ext uri="{FF2B5EF4-FFF2-40B4-BE49-F238E27FC236}">
                <a16:creationId xmlns:a16="http://schemas.microsoft.com/office/drawing/2014/main" id="{F39C60E3-EBC5-99D5-3618-207CCD918902}"/>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F1D4A5E3-A323-B396-5AB9-9E22551B54FE}"/>
              </a:ext>
            </a:extLst>
          </p:cNvPr>
          <p:cNvPicPr>
            <a:picLocks noGrp="1" noChangeAspect="1"/>
          </p:cNvPicPr>
          <p:nvPr>
            <p:ph idx="1"/>
          </p:nvPr>
        </p:nvPicPr>
        <p:blipFill>
          <a:blip r:embed="rId3"/>
          <a:stretch>
            <a:fillRect/>
          </a:stretch>
        </p:blipFill>
        <p:spPr>
          <a:xfrm>
            <a:off x="685800" y="1797485"/>
            <a:ext cx="7772400" cy="432983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1026"/>
          <p:cNvSpPr>
            <a:spLocks noGrp="1" noChangeArrowheads="1"/>
          </p:cNvSpPr>
          <p:nvPr>
            <p:ph type="title"/>
          </p:nvPr>
        </p:nvSpPr>
        <p:spPr/>
        <p:txBody>
          <a:bodyPr/>
          <a:lstStyle/>
          <a:p>
            <a:r>
              <a:rPr lang="en-US" altLang="en-US"/>
              <a:t>Using the PE ratio regression</a:t>
            </a:r>
          </a:p>
        </p:txBody>
      </p:sp>
      <p:sp>
        <p:nvSpPr>
          <p:cNvPr id="165890" name="Rectangle 1027"/>
          <p:cNvSpPr>
            <a:spLocks noGrp="1" noChangeArrowheads="1"/>
          </p:cNvSpPr>
          <p:nvPr>
            <p:ph idx="1"/>
          </p:nvPr>
        </p:nvSpPr>
        <p:spPr/>
        <p:txBody>
          <a:bodyPr/>
          <a:lstStyle/>
          <a:p>
            <a:r>
              <a:rPr lang="en-US" dirty="0"/>
              <a:t>Assume that you were given the following information for Disney. The firm has an expected growth rate of 15%, a beta of 0.90 and a 20% dividend payout ratio. Based upon the regression, the predicted PE ratio for Disney is:</a:t>
            </a:r>
          </a:p>
          <a:p>
            <a:pPr lvl="1"/>
            <a:r>
              <a:rPr lang="en-US" dirty="0"/>
              <a:t>Predicted PE = 16.09 + 51.92 (.15) + 7.53 (.20) + 9.30 (0.90) = 33.75</a:t>
            </a:r>
          </a:p>
          <a:p>
            <a:r>
              <a:rPr lang="en-US" dirty="0"/>
              <a:t>Disney is trading at 40.4 times earnings. What does the predicted PE tell you?</a:t>
            </a:r>
          </a:p>
          <a:p>
            <a:endParaRPr lang="en-US" dirty="0"/>
          </a:p>
          <a:p>
            <a:endParaRPr lang="en-US" dirty="0"/>
          </a:p>
          <a:p>
            <a:r>
              <a:rPr lang="en-US" dirty="0"/>
              <a:t>Assume now that you priced Disney against just its peer group. Will you come to the same pricing judgment as you did when you looked at it relative to the market? Why or why not?</a:t>
            </a:r>
          </a:p>
        </p:txBody>
      </p:sp>
      <p:sp>
        <p:nvSpPr>
          <p:cNvPr id="6" name="Footer Placeholder 5">
            <a:extLst>
              <a:ext uri="{FF2B5EF4-FFF2-40B4-BE49-F238E27FC236}">
                <a16:creationId xmlns:a16="http://schemas.microsoft.com/office/drawing/2014/main" id="{AB0BA874-86A5-433F-4ADF-501C158E4C1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1026"/>
          <p:cNvSpPr>
            <a:spLocks noGrp="1" noChangeArrowheads="1"/>
          </p:cNvSpPr>
          <p:nvPr>
            <p:ph type="title"/>
          </p:nvPr>
        </p:nvSpPr>
        <p:spPr/>
        <p:txBody>
          <a:bodyPr/>
          <a:lstStyle/>
          <a:p>
            <a:r>
              <a:rPr lang="en-US" altLang="en-US"/>
              <a:t>The value of growth</a:t>
            </a:r>
          </a:p>
        </p:txBody>
      </p:sp>
      <p:sp>
        <p:nvSpPr>
          <p:cNvPr id="7" name="Footer Placeholder 6">
            <a:extLst>
              <a:ext uri="{FF2B5EF4-FFF2-40B4-BE49-F238E27FC236}">
                <a16:creationId xmlns:a16="http://schemas.microsoft.com/office/drawing/2014/main" id="{D59C3D90-1854-EADB-6B24-C7A87A87A3AF}"/>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3DE441F2-5B24-62BF-CBD7-D9641F8D3C32}"/>
              </a:ext>
            </a:extLst>
          </p:cNvPr>
          <p:cNvPicPr>
            <a:picLocks noGrp="1" noChangeAspect="1"/>
          </p:cNvPicPr>
          <p:nvPr>
            <p:ph idx="1"/>
          </p:nvPr>
        </p:nvPicPr>
        <p:blipFill>
          <a:blip r:embed="rId3"/>
          <a:stretch>
            <a:fillRect/>
          </a:stretch>
        </p:blipFill>
        <p:spPr>
          <a:xfrm>
            <a:off x="1501667" y="1752600"/>
            <a:ext cx="6140665" cy="44196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en-US" altLang="en-US" dirty="0"/>
              <a:t>II. PEG Ratio versus the market</a:t>
            </a:r>
            <a:br>
              <a:rPr lang="en-US" altLang="en-US" dirty="0"/>
            </a:br>
            <a:r>
              <a:rPr lang="en-US" altLang="en-US" dirty="0"/>
              <a:t>PEG versus Growth in January 2025</a:t>
            </a:r>
          </a:p>
        </p:txBody>
      </p:sp>
      <p:sp>
        <p:nvSpPr>
          <p:cNvPr id="194564" name="Content Placeholder 1"/>
          <p:cNvSpPr>
            <a:spLocks noGrp="1"/>
          </p:cNvSpPr>
          <p:nvPr>
            <p:ph idx="1"/>
          </p:nvPr>
        </p:nvSpPr>
        <p:spPr/>
        <p:txBody>
          <a:bodyPr/>
          <a:lstStyle/>
          <a:p>
            <a:endParaRPr lang="en-US" altLang="en-US"/>
          </a:p>
          <a:p>
            <a:endParaRPr lang="en-US" altLang="en-US"/>
          </a:p>
          <a:p>
            <a:endParaRPr lang="en-US" altLang="en-US"/>
          </a:p>
        </p:txBody>
      </p:sp>
      <p:sp>
        <p:nvSpPr>
          <p:cNvPr id="7" name="Footer Placeholder 6">
            <a:extLst>
              <a:ext uri="{FF2B5EF4-FFF2-40B4-BE49-F238E27FC236}">
                <a16:creationId xmlns:a16="http://schemas.microsoft.com/office/drawing/2014/main" id="{3B562E74-D886-06A3-E66E-8E5165D58FA4}"/>
              </a:ext>
            </a:extLst>
          </p:cNvPr>
          <p:cNvSpPr>
            <a:spLocks noGrp="1"/>
          </p:cNvSpPr>
          <p:nvPr>
            <p:ph type="ftr" sz="quarter" idx="11"/>
          </p:nvPr>
        </p:nvSpPr>
        <p:spPr/>
        <p:txBody>
          <a:bodyPr/>
          <a:lstStyle/>
          <a:p>
            <a:pPr>
              <a:defRPr/>
            </a:pPr>
            <a:r>
              <a:rPr lang="en-US"/>
              <a:t>Aswath Damodaran</a:t>
            </a:r>
          </a:p>
        </p:txBody>
      </p:sp>
      <p:pic>
        <p:nvPicPr>
          <p:cNvPr id="8" name="Picture 7">
            <a:extLst>
              <a:ext uri="{FF2B5EF4-FFF2-40B4-BE49-F238E27FC236}">
                <a16:creationId xmlns:a16="http://schemas.microsoft.com/office/drawing/2014/main" id="{BF5402D4-A4D1-E807-F477-58CDE70EE977}"/>
              </a:ext>
            </a:extLst>
          </p:cNvPr>
          <p:cNvPicPr>
            <a:picLocks noChangeAspect="1"/>
          </p:cNvPicPr>
          <p:nvPr/>
        </p:nvPicPr>
        <p:blipFill>
          <a:blip r:embed="rId3"/>
          <a:stretch>
            <a:fillRect/>
          </a:stretch>
        </p:blipFill>
        <p:spPr>
          <a:xfrm>
            <a:off x="666078" y="1986780"/>
            <a:ext cx="7772400" cy="4529306"/>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r>
              <a:rPr lang="en-US" altLang="en-US" dirty="0"/>
              <a:t>PEG versus ln(Expected Growth) in January 2025</a:t>
            </a:r>
          </a:p>
        </p:txBody>
      </p:sp>
      <p:sp>
        <p:nvSpPr>
          <p:cNvPr id="196610" name="Rectangle 25"/>
          <p:cNvSpPr>
            <a:spLocks noChangeArrowheads="1"/>
          </p:cNvSpPr>
          <p:nvPr/>
        </p:nvSpPr>
        <p:spPr bwMode="auto">
          <a:xfrm>
            <a:off x="11680825" y="41878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7" name="Footer Placeholder 6">
            <a:extLst>
              <a:ext uri="{FF2B5EF4-FFF2-40B4-BE49-F238E27FC236}">
                <a16:creationId xmlns:a16="http://schemas.microsoft.com/office/drawing/2014/main" id="{FA631DF1-CA96-18C3-EC25-4277D26746E2}"/>
              </a:ext>
            </a:extLst>
          </p:cNvPr>
          <p:cNvSpPr>
            <a:spLocks noGrp="1"/>
          </p:cNvSpPr>
          <p:nvPr>
            <p:ph type="ftr" sz="quarter" idx="11"/>
          </p:nvPr>
        </p:nvSpPr>
        <p:spPr/>
        <p:txBody>
          <a:bodyPr/>
          <a:lstStyle/>
          <a:p>
            <a:pPr>
              <a:defRPr/>
            </a:pPr>
            <a:r>
              <a:rPr lang="en-US"/>
              <a:t>Aswath Damodaran</a:t>
            </a:r>
          </a:p>
        </p:txBody>
      </p:sp>
      <p:pic>
        <p:nvPicPr>
          <p:cNvPr id="10" name="Content Placeholder 9">
            <a:extLst>
              <a:ext uri="{FF2B5EF4-FFF2-40B4-BE49-F238E27FC236}">
                <a16:creationId xmlns:a16="http://schemas.microsoft.com/office/drawing/2014/main" id="{0B735CFB-DD2C-D259-AD71-AAB5CD6478CA}"/>
              </a:ext>
            </a:extLst>
          </p:cNvPr>
          <p:cNvPicPr>
            <a:picLocks noGrp="1" noChangeAspect="1"/>
          </p:cNvPicPr>
          <p:nvPr>
            <p:ph idx="1"/>
          </p:nvPr>
        </p:nvPicPr>
        <p:blipFill>
          <a:blip r:embed="rId3"/>
          <a:stretch>
            <a:fillRect/>
          </a:stretch>
        </p:blipFill>
        <p:spPr>
          <a:xfrm>
            <a:off x="685800" y="1862957"/>
            <a:ext cx="7505316" cy="44196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r>
              <a:rPr lang="en-US" dirty="0"/>
              <a:t>PEG Ratio Regression - US stocks</a:t>
            </a:r>
            <a:br>
              <a:rPr lang="en-US" dirty="0"/>
            </a:br>
            <a:r>
              <a:rPr lang="en-US" dirty="0"/>
              <a:t>January 2025</a:t>
            </a:r>
          </a:p>
        </p:txBody>
      </p:sp>
      <p:sp>
        <p:nvSpPr>
          <p:cNvPr id="7" name="Content Placeholder 6">
            <a:extLst>
              <a:ext uri="{FF2B5EF4-FFF2-40B4-BE49-F238E27FC236}">
                <a16:creationId xmlns:a16="http://schemas.microsoft.com/office/drawing/2014/main" id="{98B450E3-9C58-81F1-CF89-4CD8613BC8B0}"/>
              </a:ext>
            </a:extLst>
          </p:cNvPr>
          <p:cNvSpPr>
            <a:spLocks noGrp="1"/>
          </p:cNvSpPr>
          <p:nvPr>
            <p:ph idx="1"/>
          </p:nvPr>
        </p:nvSpPr>
        <p:spPr/>
        <p:txBody>
          <a:bodyPr/>
          <a:lstStyle/>
          <a:p>
            <a:endParaRPr lang="en-US"/>
          </a:p>
        </p:txBody>
      </p:sp>
      <p:sp>
        <p:nvSpPr>
          <p:cNvPr id="8" name="Footer Placeholder 7">
            <a:extLst>
              <a:ext uri="{FF2B5EF4-FFF2-40B4-BE49-F238E27FC236}">
                <a16:creationId xmlns:a16="http://schemas.microsoft.com/office/drawing/2014/main" id="{B47E24EE-0EDA-AECB-9243-5EA4028FD733}"/>
              </a:ext>
            </a:extLst>
          </p:cNvPr>
          <p:cNvSpPr>
            <a:spLocks noGrp="1"/>
          </p:cNvSpPr>
          <p:nvPr>
            <p:ph type="ftr" sz="quarter" idx="11"/>
          </p:nvPr>
        </p:nvSpPr>
        <p:spPr/>
        <p:txBody>
          <a:bodyPr/>
          <a:lstStyle/>
          <a:p>
            <a:pPr>
              <a:defRPr/>
            </a:pPr>
            <a:r>
              <a:rPr lang="en-US"/>
              <a:t>Aswath Damodaran</a:t>
            </a:r>
          </a:p>
        </p:txBody>
      </p:sp>
      <p:pic>
        <p:nvPicPr>
          <p:cNvPr id="10" name="Picture 9">
            <a:extLst>
              <a:ext uri="{FF2B5EF4-FFF2-40B4-BE49-F238E27FC236}">
                <a16:creationId xmlns:a16="http://schemas.microsoft.com/office/drawing/2014/main" id="{F128A602-65D6-F09E-72AC-D52756C9D592}"/>
              </a:ext>
            </a:extLst>
          </p:cNvPr>
          <p:cNvPicPr>
            <a:picLocks noChangeAspect="1"/>
          </p:cNvPicPr>
          <p:nvPr/>
        </p:nvPicPr>
        <p:blipFill>
          <a:blip r:embed="rId3"/>
          <a:stretch>
            <a:fillRect/>
          </a:stretch>
        </p:blipFill>
        <p:spPr>
          <a:xfrm>
            <a:off x="701936" y="1752600"/>
            <a:ext cx="5321300" cy="1828800"/>
          </a:xfrm>
          <a:prstGeom prst="rect">
            <a:avLst/>
          </a:prstGeom>
        </p:spPr>
      </p:pic>
      <p:pic>
        <p:nvPicPr>
          <p:cNvPr id="11" name="Picture 10">
            <a:extLst>
              <a:ext uri="{FF2B5EF4-FFF2-40B4-BE49-F238E27FC236}">
                <a16:creationId xmlns:a16="http://schemas.microsoft.com/office/drawing/2014/main" id="{559737D2-EAB8-612E-4B2D-1471CC8F4F4F}"/>
              </a:ext>
            </a:extLst>
          </p:cNvPr>
          <p:cNvPicPr>
            <a:picLocks noChangeAspect="1"/>
          </p:cNvPicPr>
          <p:nvPr/>
        </p:nvPicPr>
        <p:blipFill>
          <a:blip r:embed="rId4"/>
          <a:stretch>
            <a:fillRect/>
          </a:stretch>
        </p:blipFill>
        <p:spPr>
          <a:xfrm>
            <a:off x="882650" y="3403093"/>
            <a:ext cx="7378700" cy="28194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dirty="0"/>
              <a:t>I. PE ratio regressions across markets</a:t>
            </a:r>
          </a:p>
        </p:txBody>
      </p:sp>
      <p:sp>
        <p:nvSpPr>
          <p:cNvPr id="7" name="Content Placeholder 6">
            <a:extLst>
              <a:ext uri="{FF2B5EF4-FFF2-40B4-BE49-F238E27FC236}">
                <a16:creationId xmlns:a16="http://schemas.microsoft.com/office/drawing/2014/main" id="{82027457-E574-A00D-2867-5A1DB3793B87}"/>
              </a:ext>
            </a:extLst>
          </p:cNvPr>
          <p:cNvSpPr>
            <a:spLocks noGrp="1"/>
          </p:cNvSpPr>
          <p:nvPr>
            <p:ph idx="1"/>
          </p:nvPr>
        </p:nvSpPr>
        <p:spPr/>
        <p:txBody>
          <a:bodyPr/>
          <a:lstStyle/>
          <a:p>
            <a:endParaRPr lang="en-US"/>
          </a:p>
        </p:txBody>
      </p:sp>
      <p:sp>
        <p:nvSpPr>
          <p:cNvPr id="196640" name="TextBox 5"/>
          <p:cNvSpPr txBox="1">
            <a:spLocks noChangeArrowheads="1"/>
          </p:cNvSpPr>
          <p:nvPr/>
        </p:nvSpPr>
        <p:spPr bwMode="auto">
          <a:xfrm>
            <a:off x="990600" y="4842301"/>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8" name="Footer Placeholder 7">
            <a:extLst>
              <a:ext uri="{FF2B5EF4-FFF2-40B4-BE49-F238E27FC236}">
                <a16:creationId xmlns:a16="http://schemas.microsoft.com/office/drawing/2014/main" id="{30596086-9E42-91F4-7568-E5E3773717C4}"/>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5F5A8079-BD8E-08C0-753F-E3CDF44EE262}"/>
              </a:ext>
            </a:extLst>
          </p:cNvPr>
          <p:cNvPicPr>
            <a:picLocks noChangeAspect="1"/>
          </p:cNvPicPr>
          <p:nvPr/>
        </p:nvPicPr>
        <p:blipFill>
          <a:blip r:embed="rId3"/>
          <a:stretch>
            <a:fillRect/>
          </a:stretch>
        </p:blipFill>
        <p:spPr>
          <a:xfrm>
            <a:off x="895350" y="1691730"/>
            <a:ext cx="7353300" cy="3211441"/>
          </a:xfrm>
          <a:prstGeom prst="rect">
            <a:avLst/>
          </a:prstGeom>
        </p:spPr>
      </p:pic>
    </p:spTree>
    <p:extLst>
      <p:ext uri="{BB962C8B-B14F-4D97-AF65-F5344CB8AC3E}">
        <p14:creationId xmlns:p14="http://schemas.microsoft.com/office/powerpoint/2010/main" val="14471180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dirty="0"/>
              <a:t>II. PEG ratio regressions across markets</a:t>
            </a:r>
          </a:p>
        </p:txBody>
      </p:sp>
      <p:sp>
        <p:nvSpPr>
          <p:cNvPr id="7" name="Content Placeholder 6">
            <a:extLst>
              <a:ext uri="{FF2B5EF4-FFF2-40B4-BE49-F238E27FC236}">
                <a16:creationId xmlns:a16="http://schemas.microsoft.com/office/drawing/2014/main" id="{111DD230-C000-0C54-73BD-DF5B6D920349}"/>
              </a:ext>
            </a:extLst>
          </p:cNvPr>
          <p:cNvSpPr>
            <a:spLocks noGrp="1"/>
          </p:cNvSpPr>
          <p:nvPr>
            <p:ph idx="1"/>
          </p:nvPr>
        </p:nvSpPr>
        <p:spPr/>
        <p:txBody>
          <a:bodyPr/>
          <a:lstStyle/>
          <a:p>
            <a:endParaRPr lang="en-US"/>
          </a:p>
        </p:txBody>
      </p:sp>
      <p:sp>
        <p:nvSpPr>
          <p:cNvPr id="196640" name="TextBox 5"/>
          <p:cNvSpPr txBox="1">
            <a:spLocks noChangeArrowheads="1"/>
          </p:cNvSpPr>
          <p:nvPr/>
        </p:nvSpPr>
        <p:spPr bwMode="auto">
          <a:xfrm>
            <a:off x="685800" y="5391495"/>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 (decimals)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0</a:t>
            </a:r>
          </a:p>
        </p:txBody>
      </p:sp>
      <p:sp>
        <p:nvSpPr>
          <p:cNvPr id="8" name="Footer Placeholder 7">
            <a:extLst>
              <a:ext uri="{FF2B5EF4-FFF2-40B4-BE49-F238E27FC236}">
                <a16:creationId xmlns:a16="http://schemas.microsoft.com/office/drawing/2014/main" id="{A15593B8-DFF0-AE74-DE2C-8D3515938400}"/>
              </a:ext>
            </a:extLst>
          </p:cNvPr>
          <p:cNvSpPr>
            <a:spLocks noGrp="1"/>
          </p:cNvSpPr>
          <p:nvPr>
            <p:ph type="ftr" sz="quarter" idx="11"/>
          </p:nvPr>
        </p:nvSpPr>
        <p:spPr/>
        <p:txBody>
          <a:bodyPr/>
          <a:lstStyle/>
          <a:p>
            <a:pPr>
              <a:defRPr/>
            </a:pPr>
            <a:r>
              <a:rPr lang="en-US"/>
              <a:t>Aswath Damodaran</a:t>
            </a:r>
          </a:p>
        </p:txBody>
      </p:sp>
      <p:pic>
        <p:nvPicPr>
          <p:cNvPr id="9" name="Picture 8">
            <a:extLst>
              <a:ext uri="{FF2B5EF4-FFF2-40B4-BE49-F238E27FC236}">
                <a16:creationId xmlns:a16="http://schemas.microsoft.com/office/drawing/2014/main" id="{2C43E6D2-ADD1-CF5D-452A-01D403CF80B9}"/>
              </a:ext>
            </a:extLst>
          </p:cNvPr>
          <p:cNvPicPr>
            <a:picLocks noChangeAspect="1"/>
          </p:cNvPicPr>
          <p:nvPr/>
        </p:nvPicPr>
        <p:blipFill>
          <a:blip r:embed="rId3"/>
          <a:stretch>
            <a:fillRect/>
          </a:stretch>
        </p:blipFill>
        <p:spPr>
          <a:xfrm>
            <a:off x="647700" y="1781763"/>
            <a:ext cx="7772400" cy="3294474"/>
          </a:xfrm>
          <a:prstGeom prst="rect">
            <a:avLst/>
          </a:prstGeom>
        </p:spPr>
      </p:pic>
    </p:spTree>
    <p:extLst>
      <p:ext uri="{BB962C8B-B14F-4D97-AF65-F5344CB8AC3E}">
        <p14:creationId xmlns:p14="http://schemas.microsoft.com/office/powerpoint/2010/main" val="3313471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1026"/>
          <p:cNvSpPr>
            <a:spLocks noGrp="1" noChangeArrowheads="1"/>
          </p:cNvSpPr>
          <p:nvPr>
            <p:ph type="title"/>
          </p:nvPr>
        </p:nvSpPr>
        <p:spPr/>
        <p:txBody>
          <a:bodyPr/>
          <a:lstStyle/>
          <a:p>
            <a:r>
              <a:rPr lang="en-US" dirty="0"/>
              <a:t>III. Price to Book Ratio:</a:t>
            </a:r>
            <a:br>
              <a:rPr lang="en-US" dirty="0"/>
            </a:br>
            <a:r>
              <a:rPr lang="en-US" dirty="0"/>
              <a:t>Fundamentals hold in every market</a:t>
            </a:r>
          </a:p>
        </p:txBody>
      </p:sp>
      <p:sp>
        <p:nvSpPr>
          <p:cNvPr id="5" name="Content Placeholder 4">
            <a:extLst>
              <a:ext uri="{FF2B5EF4-FFF2-40B4-BE49-F238E27FC236}">
                <a16:creationId xmlns:a16="http://schemas.microsoft.com/office/drawing/2014/main" id="{0D77B325-5ACA-EB40-8544-15D43476C717}"/>
              </a:ext>
            </a:extLst>
          </p:cNvPr>
          <p:cNvSpPr>
            <a:spLocks noGrp="1"/>
          </p:cNvSpPr>
          <p:nvPr>
            <p:ph idx="1"/>
          </p:nvPr>
        </p:nvSpPr>
        <p:spPr/>
        <p:txBody>
          <a:bodyPr/>
          <a:lstStyle/>
          <a:p>
            <a:endParaRPr lang="en-US"/>
          </a:p>
        </p:txBody>
      </p:sp>
      <p:sp>
        <p:nvSpPr>
          <p:cNvPr id="204832" name="TextBox 2"/>
          <p:cNvSpPr txBox="1">
            <a:spLocks noChangeArrowheads="1"/>
          </p:cNvSpPr>
          <p:nvPr/>
        </p:nvSpPr>
        <p:spPr bwMode="auto">
          <a:xfrm>
            <a:off x="885031" y="5551487"/>
            <a:ext cx="752633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u="sng" dirty="0" err="1"/>
              <a:t>g</a:t>
            </a:r>
            <a:r>
              <a:rPr lang="en-US" altLang="en-US" sz="1600" u="sng" baseline="-25000" dirty="0" err="1"/>
              <a:t>EPS</a:t>
            </a:r>
            <a:r>
              <a:rPr lang="en-US" altLang="en-US" sz="1600" u="sng" dirty="0"/>
              <a:t>=Expected Growth</a:t>
            </a:r>
            <a:r>
              <a:rPr lang="en-US" altLang="en-US" sz="1600" dirty="0"/>
              <a:t>: Expected growth in EPS/ Net Income: Next 5 years</a:t>
            </a:r>
          </a:p>
          <a:p>
            <a:r>
              <a:rPr lang="en-US" altLang="en-US" sz="1600" u="sng" dirty="0"/>
              <a:t>Beta</a:t>
            </a:r>
            <a:r>
              <a:rPr lang="en-US" altLang="en-US" sz="1600" dirty="0"/>
              <a:t>: Regression or Bottom up Beta</a:t>
            </a:r>
          </a:p>
          <a:p>
            <a:r>
              <a:rPr lang="en-US" altLang="en-US" sz="1600" u="sng" dirty="0"/>
              <a:t>Payout ratio: </a:t>
            </a:r>
            <a:r>
              <a:rPr lang="en-US" altLang="en-US" sz="1600" dirty="0"/>
              <a:t>Dividends/ Net income from most recent year. Set to zero, if net income &lt; 0</a:t>
            </a:r>
          </a:p>
          <a:p>
            <a:r>
              <a:rPr lang="en-US" altLang="en-US" sz="1600" u="sng" dirty="0"/>
              <a:t>ROE</a:t>
            </a:r>
            <a:r>
              <a:rPr lang="en-US" altLang="en-US" sz="1600" dirty="0"/>
              <a:t>: Net Income/ Book value of equity in most recent year. </a:t>
            </a:r>
          </a:p>
        </p:txBody>
      </p:sp>
      <p:sp>
        <p:nvSpPr>
          <p:cNvPr id="7" name="Footer Placeholder 6">
            <a:extLst>
              <a:ext uri="{FF2B5EF4-FFF2-40B4-BE49-F238E27FC236}">
                <a16:creationId xmlns:a16="http://schemas.microsoft.com/office/drawing/2014/main" id="{5B77131F-5A74-A12C-9A22-AA672BD42ABB}"/>
              </a:ext>
            </a:extLst>
          </p:cNvPr>
          <p:cNvSpPr>
            <a:spLocks noGrp="1"/>
          </p:cNvSpPr>
          <p:nvPr>
            <p:ph type="ftr" sz="quarter" idx="11"/>
          </p:nvPr>
        </p:nvSpPr>
        <p:spPr/>
        <p:txBody>
          <a:bodyPr/>
          <a:lstStyle/>
          <a:p>
            <a:pPr>
              <a:defRPr/>
            </a:pPr>
            <a:r>
              <a:rPr lang="en-US"/>
              <a:t>Aswath Damodaran</a:t>
            </a:r>
          </a:p>
        </p:txBody>
      </p:sp>
      <p:pic>
        <p:nvPicPr>
          <p:cNvPr id="8" name="Picture 7">
            <a:extLst>
              <a:ext uri="{FF2B5EF4-FFF2-40B4-BE49-F238E27FC236}">
                <a16:creationId xmlns:a16="http://schemas.microsoft.com/office/drawing/2014/main" id="{BC8CB100-9975-A3C8-62FA-961D33F0B17C}"/>
              </a:ext>
            </a:extLst>
          </p:cNvPr>
          <p:cNvPicPr>
            <a:picLocks noChangeAspect="1"/>
          </p:cNvPicPr>
          <p:nvPr/>
        </p:nvPicPr>
        <p:blipFill>
          <a:blip r:embed="rId3"/>
          <a:stretch>
            <a:fillRect/>
          </a:stretch>
        </p:blipFill>
        <p:spPr>
          <a:xfrm>
            <a:off x="685800" y="1735689"/>
            <a:ext cx="7772400" cy="3386621"/>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r>
              <a:rPr lang="en-US" altLang="en-US" dirty="0"/>
              <a:t>IV. EV/EBITDA across markets</a:t>
            </a:r>
          </a:p>
        </p:txBody>
      </p:sp>
      <p:sp>
        <p:nvSpPr>
          <p:cNvPr id="6" name="Content Placeholder 5">
            <a:extLst>
              <a:ext uri="{FF2B5EF4-FFF2-40B4-BE49-F238E27FC236}">
                <a16:creationId xmlns:a16="http://schemas.microsoft.com/office/drawing/2014/main" id="{D7086AB0-F3FB-EB0C-518C-B5F2D472E534}"/>
              </a:ext>
            </a:extLst>
          </p:cNvPr>
          <p:cNvSpPr>
            <a:spLocks noGrp="1"/>
          </p:cNvSpPr>
          <p:nvPr>
            <p:ph idx="1"/>
          </p:nvPr>
        </p:nvSpPr>
        <p:spPr/>
        <p:txBody>
          <a:bodyPr/>
          <a:lstStyle/>
          <a:p>
            <a:endParaRPr lang="en-US" dirty="0"/>
          </a:p>
        </p:txBody>
      </p:sp>
      <p:sp>
        <p:nvSpPr>
          <p:cNvPr id="206880" name="TextBox 1"/>
          <p:cNvSpPr txBox="1">
            <a:spLocks noChangeArrowheads="1"/>
          </p:cNvSpPr>
          <p:nvPr/>
        </p:nvSpPr>
        <p:spPr bwMode="auto">
          <a:xfrm>
            <a:off x="472281" y="5348860"/>
            <a:ext cx="8199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 Expected Revenue Growth</a:t>
            </a:r>
            <a:r>
              <a:rPr lang="en-US" altLang="en-US" sz="1800" dirty="0"/>
              <a:t>: Expected growth in revenues: Near term (2 or 5 years)</a:t>
            </a:r>
          </a:p>
          <a:p>
            <a:r>
              <a:rPr lang="en-US" altLang="en-US" sz="1800" u="sng" dirty="0"/>
              <a:t>DFR = Debt Ratio </a:t>
            </a:r>
            <a:r>
              <a:rPr lang="en-US" altLang="en-US" sz="1800" dirty="0"/>
              <a:t>: Total Debt/ (Total Debt + Market value of equity)</a:t>
            </a:r>
          </a:p>
          <a:p>
            <a:r>
              <a:rPr lang="en-US" altLang="en-US" sz="1800" u="sng" dirty="0"/>
              <a:t>Tax Rate: </a:t>
            </a:r>
            <a:r>
              <a:rPr lang="en-US" altLang="en-US" sz="1800" dirty="0"/>
              <a:t>Effective tax rate in most recent year 	ROIC = Return on Capital</a:t>
            </a:r>
          </a:p>
        </p:txBody>
      </p:sp>
      <p:sp>
        <p:nvSpPr>
          <p:cNvPr id="7" name="Footer Placeholder 6">
            <a:extLst>
              <a:ext uri="{FF2B5EF4-FFF2-40B4-BE49-F238E27FC236}">
                <a16:creationId xmlns:a16="http://schemas.microsoft.com/office/drawing/2014/main" id="{B31BC9B5-3B5A-2D34-EF51-9F1D707A7137}"/>
              </a:ext>
            </a:extLst>
          </p:cNvPr>
          <p:cNvSpPr>
            <a:spLocks noGrp="1"/>
          </p:cNvSpPr>
          <p:nvPr>
            <p:ph type="ftr" sz="quarter" idx="11"/>
          </p:nvPr>
        </p:nvSpPr>
        <p:spPr/>
        <p:txBody>
          <a:bodyPr/>
          <a:lstStyle/>
          <a:p>
            <a:pPr>
              <a:defRPr/>
            </a:pPr>
            <a:r>
              <a:rPr lang="en-US"/>
              <a:t>Aswath Damodaran</a:t>
            </a:r>
          </a:p>
        </p:txBody>
      </p:sp>
      <p:pic>
        <p:nvPicPr>
          <p:cNvPr id="8" name="Picture 7">
            <a:extLst>
              <a:ext uri="{FF2B5EF4-FFF2-40B4-BE49-F238E27FC236}">
                <a16:creationId xmlns:a16="http://schemas.microsoft.com/office/drawing/2014/main" id="{3109FB31-D624-4C3E-C784-040D67BEE3D1}"/>
              </a:ext>
            </a:extLst>
          </p:cNvPr>
          <p:cNvPicPr>
            <a:picLocks noChangeAspect="1"/>
          </p:cNvPicPr>
          <p:nvPr/>
        </p:nvPicPr>
        <p:blipFill>
          <a:blip r:embed="rId3"/>
          <a:stretch>
            <a:fillRect/>
          </a:stretch>
        </p:blipFill>
        <p:spPr>
          <a:xfrm>
            <a:off x="685800" y="1786490"/>
            <a:ext cx="7772400" cy="3285019"/>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altLang="en-US" dirty="0"/>
              <a:t>V. EV/Sales Regressions across markets…</a:t>
            </a:r>
          </a:p>
        </p:txBody>
      </p:sp>
      <p:sp>
        <p:nvSpPr>
          <p:cNvPr id="5" name="Content Placeholder 4">
            <a:extLst>
              <a:ext uri="{FF2B5EF4-FFF2-40B4-BE49-F238E27FC236}">
                <a16:creationId xmlns:a16="http://schemas.microsoft.com/office/drawing/2014/main" id="{5B24E9C4-0E00-9EA6-CCE4-8B1053BEFF73}"/>
              </a:ext>
            </a:extLst>
          </p:cNvPr>
          <p:cNvSpPr>
            <a:spLocks noGrp="1"/>
          </p:cNvSpPr>
          <p:nvPr>
            <p:ph idx="1"/>
          </p:nvPr>
        </p:nvSpPr>
        <p:spPr/>
        <p:txBody>
          <a:bodyPr/>
          <a:lstStyle/>
          <a:p>
            <a:endParaRPr lang="en-US"/>
          </a:p>
        </p:txBody>
      </p:sp>
      <p:sp>
        <p:nvSpPr>
          <p:cNvPr id="208928" name="TextBox 1"/>
          <p:cNvSpPr txBox="1">
            <a:spLocks noChangeArrowheads="1"/>
          </p:cNvSpPr>
          <p:nvPr/>
        </p:nvSpPr>
        <p:spPr bwMode="auto">
          <a:xfrm>
            <a:off x="266700" y="5248870"/>
            <a:ext cx="81307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u="sng" dirty="0"/>
              <a:t>g =Expected Revenue Growth</a:t>
            </a:r>
            <a:r>
              <a:rPr lang="en-US" altLang="en-US" sz="1800" dirty="0"/>
              <a:t>: Expected growth in revenues: Near term (2 or 5 years)</a:t>
            </a:r>
          </a:p>
          <a:p>
            <a:r>
              <a:rPr lang="en-US" altLang="en-US" sz="1800" u="sng" dirty="0"/>
              <a:t>Tax Rate: </a:t>
            </a:r>
            <a:r>
              <a:rPr lang="en-US" altLang="en-US" sz="1800" dirty="0"/>
              <a:t>Effective tax rate in most recent year</a:t>
            </a:r>
          </a:p>
          <a:p>
            <a:r>
              <a:rPr lang="en-US" altLang="en-US" sz="1800" u="sng" dirty="0" err="1"/>
              <a:t>Oper</a:t>
            </a:r>
            <a:r>
              <a:rPr lang="en-US" altLang="en-US" sz="1800" u="sng" dirty="0"/>
              <a:t> Margin</a:t>
            </a:r>
            <a:r>
              <a:rPr lang="en-US" altLang="en-US" sz="1800" dirty="0"/>
              <a:t>: Operating Income/ Sales</a:t>
            </a:r>
          </a:p>
          <a:p>
            <a:r>
              <a:rPr lang="en-US" altLang="en-US" sz="1800" u="sng" dirty="0"/>
              <a:t>DFR</a:t>
            </a:r>
            <a:r>
              <a:rPr lang="en-US" altLang="en-US" sz="1800" dirty="0"/>
              <a:t>: Debt to capital ratio (market value)</a:t>
            </a:r>
          </a:p>
        </p:txBody>
      </p:sp>
      <p:sp>
        <p:nvSpPr>
          <p:cNvPr id="7" name="Footer Placeholder 6">
            <a:extLst>
              <a:ext uri="{FF2B5EF4-FFF2-40B4-BE49-F238E27FC236}">
                <a16:creationId xmlns:a16="http://schemas.microsoft.com/office/drawing/2014/main" id="{5D457A56-DED1-79AD-8C26-FE46CD9DF755}"/>
              </a:ext>
            </a:extLst>
          </p:cNvPr>
          <p:cNvSpPr>
            <a:spLocks noGrp="1"/>
          </p:cNvSpPr>
          <p:nvPr>
            <p:ph type="ftr" sz="quarter" idx="11"/>
          </p:nvPr>
        </p:nvSpPr>
        <p:spPr/>
        <p:txBody>
          <a:bodyPr/>
          <a:lstStyle/>
          <a:p>
            <a:pPr>
              <a:defRPr/>
            </a:pPr>
            <a:r>
              <a:rPr lang="en-US"/>
              <a:t>Aswath Damodaran</a:t>
            </a:r>
          </a:p>
        </p:txBody>
      </p:sp>
      <p:pic>
        <p:nvPicPr>
          <p:cNvPr id="8" name="Picture 7">
            <a:extLst>
              <a:ext uri="{FF2B5EF4-FFF2-40B4-BE49-F238E27FC236}">
                <a16:creationId xmlns:a16="http://schemas.microsoft.com/office/drawing/2014/main" id="{3A728FA7-1382-27FD-DFE2-99ABF17FA1A1}"/>
              </a:ext>
            </a:extLst>
          </p:cNvPr>
          <p:cNvPicPr>
            <a:picLocks noChangeAspect="1"/>
          </p:cNvPicPr>
          <p:nvPr/>
        </p:nvPicPr>
        <p:blipFill>
          <a:blip r:embed="rId3"/>
          <a:stretch>
            <a:fillRect/>
          </a:stretch>
        </p:blipFill>
        <p:spPr>
          <a:xfrm>
            <a:off x="685800" y="1836998"/>
            <a:ext cx="7772400" cy="3184003"/>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3D36-97BF-5549-984E-5E6E05D3F08A}"/>
              </a:ext>
            </a:extLst>
          </p:cNvPr>
          <p:cNvSpPr>
            <a:spLocks noGrp="1"/>
          </p:cNvSpPr>
          <p:nvPr>
            <p:ph type="title"/>
          </p:nvPr>
        </p:nvSpPr>
        <p:spPr/>
        <p:txBody>
          <a:bodyPr/>
          <a:lstStyle/>
          <a:p>
            <a:r>
              <a:rPr lang="en-US" dirty="0"/>
              <a:t>VI. EV/Invested Capital</a:t>
            </a:r>
          </a:p>
        </p:txBody>
      </p:sp>
      <p:sp>
        <p:nvSpPr>
          <p:cNvPr id="10" name="Content Placeholder 9">
            <a:extLst>
              <a:ext uri="{FF2B5EF4-FFF2-40B4-BE49-F238E27FC236}">
                <a16:creationId xmlns:a16="http://schemas.microsoft.com/office/drawing/2014/main" id="{A15D0B97-60AB-3D17-EA66-5BBE8113CF9A}"/>
              </a:ext>
            </a:extLst>
          </p:cNvPr>
          <p:cNvSpPr>
            <a:spLocks noGrp="1"/>
          </p:cNvSpPr>
          <p:nvPr>
            <p:ph idx="1"/>
          </p:nvPr>
        </p:nvSpPr>
        <p:spPr/>
        <p:txBody>
          <a:bodyPr/>
          <a:lstStyle/>
          <a:p>
            <a:endParaRPr lang="en-US"/>
          </a:p>
        </p:txBody>
      </p:sp>
      <p:sp>
        <p:nvSpPr>
          <p:cNvPr id="3" name="Rectangle 2">
            <a:extLst>
              <a:ext uri="{FF2B5EF4-FFF2-40B4-BE49-F238E27FC236}">
                <a16:creationId xmlns:a16="http://schemas.microsoft.com/office/drawing/2014/main" id="{DF71166E-C485-5948-A1D9-ADF84C8B8BF2}"/>
              </a:ext>
            </a:extLst>
          </p:cNvPr>
          <p:cNvSpPr/>
          <p:nvPr/>
        </p:nvSpPr>
        <p:spPr>
          <a:xfrm>
            <a:off x="882396" y="5257800"/>
            <a:ext cx="7883652" cy="830997"/>
          </a:xfrm>
          <a:prstGeom prst="rect">
            <a:avLst/>
          </a:prstGeom>
        </p:spPr>
        <p:txBody>
          <a:bodyPr wrap="square">
            <a:spAutoFit/>
          </a:bodyPr>
          <a:lstStyle/>
          <a:p>
            <a:r>
              <a:rPr lang="en-US" altLang="en-US" sz="1600" u="sng" dirty="0"/>
              <a:t>g =Expected Revenue Growth</a:t>
            </a:r>
            <a:r>
              <a:rPr lang="en-US" altLang="en-US" sz="1600" dirty="0"/>
              <a:t>: Expected growth in revenues: Near term (2 or 5 years)</a:t>
            </a:r>
          </a:p>
          <a:p>
            <a:r>
              <a:rPr lang="en-US" altLang="en-US" sz="1600" u="sng" dirty="0"/>
              <a:t>DFR</a:t>
            </a:r>
            <a:r>
              <a:rPr lang="en-US" altLang="en-US" sz="1600" dirty="0"/>
              <a:t>: Debt Ratio</a:t>
            </a:r>
          </a:p>
          <a:p>
            <a:r>
              <a:rPr lang="en-US" altLang="en-US" sz="1600" dirty="0"/>
              <a:t>ROIC = Return on Invested Capital</a:t>
            </a:r>
          </a:p>
        </p:txBody>
      </p:sp>
      <p:sp>
        <p:nvSpPr>
          <p:cNvPr id="11" name="Footer Placeholder 10">
            <a:extLst>
              <a:ext uri="{FF2B5EF4-FFF2-40B4-BE49-F238E27FC236}">
                <a16:creationId xmlns:a16="http://schemas.microsoft.com/office/drawing/2014/main" id="{DDA405B0-5E53-6259-FD0A-62FFCD3D3AA3}"/>
              </a:ext>
            </a:extLst>
          </p:cNvPr>
          <p:cNvSpPr>
            <a:spLocks noGrp="1"/>
          </p:cNvSpPr>
          <p:nvPr>
            <p:ph type="ftr" sz="quarter" idx="11"/>
          </p:nvPr>
        </p:nvSpPr>
        <p:spPr/>
        <p:txBody>
          <a:bodyPr/>
          <a:lstStyle/>
          <a:p>
            <a:pPr>
              <a:defRPr/>
            </a:pPr>
            <a:r>
              <a:rPr lang="en-US"/>
              <a:t>Aswath Damodaran</a:t>
            </a:r>
          </a:p>
        </p:txBody>
      </p:sp>
      <p:pic>
        <p:nvPicPr>
          <p:cNvPr id="12" name="Picture 11">
            <a:extLst>
              <a:ext uri="{FF2B5EF4-FFF2-40B4-BE49-F238E27FC236}">
                <a16:creationId xmlns:a16="http://schemas.microsoft.com/office/drawing/2014/main" id="{6935F277-6DFF-97A1-101A-6E8D2156B799}"/>
              </a:ext>
            </a:extLst>
          </p:cNvPr>
          <p:cNvPicPr>
            <a:picLocks noChangeAspect="1"/>
          </p:cNvPicPr>
          <p:nvPr/>
        </p:nvPicPr>
        <p:blipFill>
          <a:blip r:embed="rId3"/>
          <a:stretch>
            <a:fillRect/>
          </a:stretch>
        </p:blipFill>
        <p:spPr>
          <a:xfrm>
            <a:off x="762000" y="1853185"/>
            <a:ext cx="7772400" cy="3208497"/>
          </a:xfrm>
          <a:prstGeom prst="rect">
            <a:avLst/>
          </a:prstGeom>
        </p:spPr>
      </p:pic>
    </p:spTree>
    <p:extLst>
      <p:ext uri="{BB962C8B-B14F-4D97-AF65-F5344CB8AC3E}">
        <p14:creationId xmlns:p14="http://schemas.microsoft.com/office/powerpoint/2010/main" val="17456271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lstStyle/>
          <a:p>
            <a:r>
              <a:rPr lang="en-US" dirty="0"/>
              <a:t>The Pricing Game: Choices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031345703"/>
              </p:ext>
            </p:extLst>
          </p:nvPr>
        </p:nvGraphicFramePr>
        <p:xfrm>
          <a:off x="685800" y="1752600"/>
          <a:ext cx="8378826" cy="5394960"/>
        </p:xfrm>
        <a:graphic>
          <a:graphicData uri="http://schemas.openxmlformats.org/drawingml/2006/table">
            <a:tbl>
              <a:tblPr firstRow="1" bandRow="1">
                <a:tableStyleId>{073A0DAA-6AF3-43AB-8588-CEC1D06C72B9}</a:tableStyleId>
              </a:tblPr>
              <a:tblGrid>
                <a:gridCol w="1356093">
                  <a:extLst>
                    <a:ext uri="{9D8B030D-6E8A-4147-A177-3AD203B41FA5}">
                      <a16:colId xmlns:a16="http://schemas.microsoft.com/office/drawing/2014/main" val="20000"/>
                    </a:ext>
                  </a:extLst>
                </a:gridCol>
                <a:gridCol w="2265398">
                  <a:extLst>
                    <a:ext uri="{9D8B030D-6E8A-4147-A177-3AD203B41FA5}">
                      <a16:colId xmlns:a16="http://schemas.microsoft.com/office/drawing/2014/main" val="20001"/>
                    </a:ext>
                  </a:extLst>
                </a:gridCol>
                <a:gridCol w="4757335">
                  <a:extLst>
                    <a:ext uri="{9D8B030D-6E8A-4147-A177-3AD203B41FA5}">
                      <a16:colId xmlns:a16="http://schemas.microsoft.com/office/drawing/2014/main" val="20002"/>
                    </a:ext>
                  </a:extLst>
                </a:gridCol>
              </a:tblGrid>
              <a:tr h="353782">
                <a:tc>
                  <a:txBody>
                    <a:bodyPr/>
                    <a:lstStyle/>
                    <a:p>
                      <a:r>
                        <a:rPr lang="en-US" dirty="0"/>
                        <a:t>Measure</a:t>
                      </a:r>
                    </a:p>
                  </a:txBody>
                  <a:tcPr/>
                </a:tc>
                <a:tc>
                  <a:txBody>
                    <a:bodyPr/>
                    <a:lstStyle/>
                    <a:p>
                      <a:r>
                        <a:rPr lang="en-US" dirty="0"/>
                        <a:t>Choices</a:t>
                      </a:r>
                    </a:p>
                  </a:txBody>
                  <a:tcPr/>
                </a:tc>
                <a:tc>
                  <a:txBody>
                    <a:bodyPr/>
                    <a:lstStyle/>
                    <a:p>
                      <a:r>
                        <a:rPr lang="en-US" dirty="0"/>
                        <a:t>Considerations/ Questions</a:t>
                      </a:r>
                    </a:p>
                  </a:txBody>
                  <a:tcPr/>
                </a:tc>
                <a:extLst>
                  <a:ext uri="{0D108BD9-81ED-4DB2-BD59-A6C34878D82A}">
                    <a16:rowId xmlns:a16="http://schemas.microsoft.com/office/drawing/2014/main" val="10000"/>
                  </a:ext>
                </a:extLst>
              </a:tr>
              <a:tr h="619118">
                <a:tc>
                  <a:txBody>
                    <a:bodyPr/>
                    <a:lstStyle/>
                    <a:p>
                      <a:r>
                        <a:rPr lang="en-US" dirty="0"/>
                        <a:t>Value</a:t>
                      </a:r>
                    </a:p>
                  </a:txBody>
                  <a:tcPr/>
                </a:tc>
                <a:tc>
                  <a:txBody>
                    <a:bodyPr/>
                    <a:lstStyle/>
                    <a:p>
                      <a:r>
                        <a:rPr lang="en-US" dirty="0"/>
                        <a:t>Enterprise</a:t>
                      </a:r>
                      <a:r>
                        <a:rPr lang="en-US" baseline="0" dirty="0"/>
                        <a:t>, Equity or Firm Value?</a:t>
                      </a:r>
                      <a:endParaRPr lang="en-US" dirty="0"/>
                    </a:p>
                  </a:txBody>
                  <a:tcPr/>
                </a:tc>
                <a:tc>
                  <a:txBody>
                    <a:bodyPr/>
                    <a:lstStyle/>
                    <a:p>
                      <a:pPr marL="342900" indent="-342900">
                        <a:buFont typeface="+mj-lt"/>
                        <a:buAutoNum type="arabicPeriod"/>
                      </a:pPr>
                      <a:r>
                        <a:rPr lang="en-US" dirty="0"/>
                        <a:t>Is this</a:t>
                      </a:r>
                      <a:r>
                        <a:rPr lang="en-US" baseline="0" dirty="0"/>
                        <a:t> a financial service business?</a:t>
                      </a:r>
                    </a:p>
                    <a:p>
                      <a:pPr marL="342900" indent="-342900">
                        <a:buFont typeface="+mj-lt"/>
                        <a:buAutoNum type="arabicPeriod"/>
                      </a:pPr>
                      <a:r>
                        <a:rPr lang="en-US" baseline="0" dirty="0"/>
                        <a:t>Are there big differences in leverage?</a:t>
                      </a:r>
                      <a:endParaRPr lang="en-US" dirty="0"/>
                    </a:p>
                  </a:txBody>
                  <a:tcPr/>
                </a:tc>
                <a:extLst>
                  <a:ext uri="{0D108BD9-81ED-4DB2-BD59-A6C34878D82A}">
                    <a16:rowId xmlns:a16="http://schemas.microsoft.com/office/drawing/2014/main" val="10001"/>
                  </a:ext>
                </a:extLst>
              </a:tr>
              <a:tr h="1149791">
                <a:tc>
                  <a:txBody>
                    <a:bodyPr/>
                    <a:lstStyle/>
                    <a:p>
                      <a:r>
                        <a:rPr lang="en-US" dirty="0"/>
                        <a:t>Scalar</a:t>
                      </a:r>
                    </a:p>
                  </a:txBody>
                  <a:tcPr/>
                </a:tc>
                <a:tc>
                  <a:txBody>
                    <a:bodyPr/>
                    <a:lstStyle/>
                    <a:p>
                      <a:r>
                        <a:rPr lang="en-US" dirty="0"/>
                        <a:t>Revenues, Earnings, Cash Flows or Book Value?</a:t>
                      </a:r>
                    </a:p>
                  </a:txBody>
                  <a:tcPr/>
                </a:tc>
                <a:tc>
                  <a:txBody>
                    <a:bodyPr/>
                    <a:lstStyle/>
                    <a:p>
                      <a:pPr marL="342900" indent="-342900">
                        <a:buFont typeface="+mj-lt"/>
                        <a:buAutoNum type="arabicPeriod"/>
                      </a:pPr>
                      <a:r>
                        <a:rPr lang="en-US" dirty="0"/>
                        <a:t>How are you measuring value</a:t>
                      </a:r>
                      <a:r>
                        <a:rPr lang="en-US" baseline="0" dirty="0"/>
                        <a:t>?</a:t>
                      </a:r>
                    </a:p>
                    <a:p>
                      <a:pPr marL="342900" indent="-342900">
                        <a:buFont typeface="+mj-lt"/>
                        <a:buAutoNum type="arabicPeriod"/>
                      </a:pPr>
                      <a:r>
                        <a:rPr lang="en-US" baseline="0" dirty="0"/>
                        <a:t>Is the scaling number positive?</a:t>
                      </a:r>
                    </a:p>
                    <a:p>
                      <a:pPr marL="342900" indent="-342900">
                        <a:buFont typeface="+mj-lt"/>
                        <a:buAutoNum type="arabicPeriod"/>
                      </a:pPr>
                      <a:r>
                        <a:rPr lang="en-US" dirty="0"/>
                        <a:t>How (and how much) do accounting</a:t>
                      </a:r>
                      <a:r>
                        <a:rPr lang="en-US" baseline="0" dirty="0"/>
                        <a:t> choices affect the scaling measure?</a:t>
                      </a:r>
                    </a:p>
                  </a:txBody>
                  <a:tcPr/>
                </a:tc>
                <a:extLst>
                  <a:ext uri="{0D108BD9-81ED-4DB2-BD59-A6C34878D82A}">
                    <a16:rowId xmlns:a16="http://schemas.microsoft.com/office/drawing/2014/main" val="10002"/>
                  </a:ext>
                </a:extLst>
              </a:tr>
              <a:tr h="701039">
                <a:tc>
                  <a:txBody>
                    <a:bodyPr/>
                    <a:lstStyle/>
                    <a:p>
                      <a:r>
                        <a:rPr lang="en-US" dirty="0"/>
                        <a:t>Timing &amp; Normalizing</a:t>
                      </a:r>
                    </a:p>
                  </a:txBody>
                  <a:tcPr/>
                </a:tc>
                <a:tc>
                  <a:txBody>
                    <a:bodyPr/>
                    <a:lstStyle/>
                    <a:p>
                      <a:r>
                        <a:rPr lang="en-US" dirty="0"/>
                        <a:t>Current,</a:t>
                      </a:r>
                      <a:r>
                        <a:rPr lang="en-US" baseline="0" dirty="0"/>
                        <a:t> Trailing, Forward or Really Forward?</a:t>
                      </a:r>
                      <a:endParaRPr lang="en-US" dirty="0"/>
                    </a:p>
                  </a:txBody>
                  <a:tcPr/>
                </a:tc>
                <a:tc>
                  <a:txBody>
                    <a:bodyPr/>
                    <a:lstStyle/>
                    <a:p>
                      <a:pPr marL="342900" indent="-342900">
                        <a:buFont typeface="+mj-lt"/>
                        <a:buAutoNum type="arabicPeriod"/>
                      </a:pPr>
                      <a:r>
                        <a:rPr lang="en-US" baseline="0" dirty="0"/>
                        <a:t>Where are you in the life cycle?</a:t>
                      </a:r>
                    </a:p>
                    <a:p>
                      <a:pPr marL="342900" indent="-342900">
                        <a:buFont typeface="+mj-lt"/>
                        <a:buAutoNum type="arabicPeriod"/>
                      </a:pPr>
                      <a:r>
                        <a:rPr lang="en-US" baseline="0" dirty="0"/>
                        <a:t>How much cyclicality is there in the number?</a:t>
                      </a:r>
                    </a:p>
                    <a:p>
                      <a:pPr marL="342900" indent="-342900">
                        <a:buFont typeface="+mj-lt"/>
                        <a:buAutoNum type="arabicPeriod"/>
                      </a:pPr>
                      <a:r>
                        <a:rPr lang="en-US" baseline="0" dirty="0"/>
                        <a:t>Can you get forecasted values?</a:t>
                      </a:r>
                    </a:p>
                  </a:txBody>
                  <a:tcPr/>
                </a:tc>
                <a:extLst>
                  <a:ext uri="{0D108BD9-81ED-4DB2-BD59-A6C34878D82A}">
                    <a16:rowId xmlns:a16="http://schemas.microsoft.com/office/drawing/2014/main" val="10003"/>
                  </a:ext>
                </a:extLst>
              </a:tr>
              <a:tr h="1793454">
                <a:tc>
                  <a:txBody>
                    <a:bodyPr/>
                    <a:lstStyle/>
                    <a:p>
                      <a:r>
                        <a:rPr lang="en-US" dirty="0"/>
                        <a:t>Comparable</a:t>
                      </a:r>
                    </a:p>
                  </a:txBody>
                  <a:tcPr/>
                </a:tc>
                <a:tc>
                  <a:txBody>
                    <a:bodyPr/>
                    <a:lstStyle/>
                    <a:p>
                      <a:r>
                        <a:rPr lang="en-US" dirty="0"/>
                        <a:t>What</a:t>
                      </a:r>
                      <a:r>
                        <a:rPr lang="en-US" baseline="0" dirty="0"/>
                        <a:t> is your peer group? (Global or local? Similar size or all firms? </a:t>
                      </a:r>
                      <a:r>
                        <a:rPr lang="mr-IN" baseline="0" dirty="0"/>
                        <a:t>…</a:t>
                      </a:r>
                      <a:r>
                        <a:rPr lang="en-US" baseline="0" dirty="0"/>
                        <a:t>)</a:t>
                      </a:r>
                      <a:endParaRPr lang="en-US" dirty="0"/>
                    </a:p>
                  </a:txBody>
                  <a:tcPr/>
                </a:tc>
                <a:tc>
                  <a:txBody>
                    <a:bodyPr/>
                    <a:lstStyle/>
                    <a:p>
                      <a:pPr marL="342900" indent="-342900">
                        <a:buFont typeface="+mj-lt"/>
                        <a:buAutoNum type="arabicPeriod"/>
                      </a:pPr>
                      <a:r>
                        <a:rPr lang="en-US" dirty="0"/>
                        <a:t>How</a:t>
                      </a:r>
                      <a:r>
                        <a:rPr lang="en-US" baseline="0" dirty="0"/>
                        <a:t> much do companies share in common globally?</a:t>
                      </a:r>
                    </a:p>
                    <a:p>
                      <a:pPr marL="342900" indent="-342900">
                        <a:buFont typeface="+mj-lt"/>
                        <a:buAutoNum type="arabicPeriod"/>
                      </a:pPr>
                      <a:r>
                        <a:rPr lang="en-US" baseline="0" dirty="0"/>
                        <a:t>Does company size affect business economics?</a:t>
                      </a:r>
                      <a:endParaRPr lang="en-US" dirty="0"/>
                    </a:p>
                    <a:p>
                      <a:pPr marL="342900" indent="-342900">
                        <a:buFont typeface="+mj-lt"/>
                        <a:buAutoNum type="arabicPeriod"/>
                      </a:pPr>
                      <a:r>
                        <a:rPr lang="en-US" dirty="0"/>
                        <a:t>How big a sample of firms do you</a:t>
                      </a:r>
                      <a:r>
                        <a:rPr lang="en-US" baseline="0" dirty="0"/>
                        <a:t> need?</a:t>
                      </a:r>
                      <a:endParaRPr lang="en-US" dirty="0"/>
                    </a:p>
                    <a:p>
                      <a:pPr marL="342900" indent="-342900">
                        <a:buFont typeface="+mj-lt"/>
                        <a:buAutoNum type="arabicPeriod"/>
                      </a:pPr>
                      <a:r>
                        <a:rPr lang="en-US" dirty="0"/>
                        <a:t>How do you plan to control</a:t>
                      </a:r>
                      <a:r>
                        <a:rPr lang="en-US" baseline="0" dirty="0"/>
                        <a:t> for differences?</a:t>
                      </a:r>
                      <a:endParaRPr lang="en-US" dirty="0"/>
                    </a:p>
                  </a:txBody>
                  <a:tcPr/>
                </a:tc>
                <a:extLst>
                  <a:ext uri="{0D108BD9-81ED-4DB2-BD59-A6C34878D82A}">
                    <a16:rowId xmlns:a16="http://schemas.microsoft.com/office/drawing/2014/main" val="10004"/>
                  </a:ext>
                </a:extLst>
              </a:tr>
            </a:tbl>
          </a:graphicData>
        </a:graphic>
      </p:graphicFrame>
      <p:sp>
        <p:nvSpPr>
          <p:cNvPr id="6" name="Footer Placeholder 5">
            <a:extLst>
              <a:ext uri="{FF2B5EF4-FFF2-40B4-BE49-F238E27FC236}">
                <a16:creationId xmlns:a16="http://schemas.microsoft.com/office/drawing/2014/main" id="{E6A7D138-21BD-9D2D-94B5-9D98A99AD4BF}"/>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20711692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r>
              <a:rPr lang="en-US"/>
              <a:t>Relative Valuation: Some closing propositions</a:t>
            </a:r>
          </a:p>
        </p:txBody>
      </p:sp>
      <p:sp>
        <p:nvSpPr>
          <p:cNvPr id="181250" name="Rectangle 3"/>
          <p:cNvSpPr>
            <a:spLocks noGrp="1" noChangeArrowheads="1"/>
          </p:cNvSpPr>
          <p:nvPr>
            <p:ph idx="1"/>
          </p:nvPr>
        </p:nvSpPr>
        <p:spPr/>
        <p:txBody>
          <a:bodyPr/>
          <a:lstStyle/>
          <a:p>
            <a:r>
              <a:rPr lang="en-US" b="1" dirty="0"/>
              <a:t>Proposition 1</a:t>
            </a:r>
            <a:r>
              <a:rPr lang="en-US" dirty="0"/>
              <a:t>: In a relative valuation, all that you are concluding is that a stock is under or over valued, </a:t>
            </a:r>
            <a:r>
              <a:rPr lang="en-US" b="1" dirty="0"/>
              <a:t>relative to your comparable group</a:t>
            </a:r>
            <a:r>
              <a:rPr lang="en-US" dirty="0"/>
              <a:t>. </a:t>
            </a:r>
          </a:p>
          <a:p>
            <a:pPr lvl="1"/>
            <a:r>
              <a:rPr lang="en-US" dirty="0"/>
              <a:t>Your relative valuation judgment can be right and your stock can be hopelessly over valued at the same time.</a:t>
            </a:r>
          </a:p>
          <a:p>
            <a:r>
              <a:rPr lang="en-US" b="1" dirty="0"/>
              <a:t>Proposition 2</a:t>
            </a:r>
            <a:r>
              <a:rPr lang="en-US" dirty="0"/>
              <a:t>: In asset valuation, </a:t>
            </a:r>
            <a:r>
              <a:rPr lang="en-US" b="1" dirty="0"/>
              <a:t>there are no similar assets</a:t>
            </a:r>
            <a:r>
              <a:rPr lang="en-US" dirty="0"/>
              <a:t>. Every asset is unique.</a:t>
            </a:r>
          </a:p>
          <a:p>
            <a:pPr lvl="1"/>
            <a:r>
              <a:rPr lang="en-US" dirty="0"/>
              <a:t>If you do no</a:t>
            </a:r>
            <a:r>
              <a:rPr lang="en-US" altLang="ja-JP" dirty="0"/>
              <a:t>t control for fundamental differences in risk, cash flows and growth across firms when comparing how they are priced, your valuation conclusions will reflect your flawed judgments rather than market </a:t>
            </a:r>
            <a:r>
              <a:rPr lang="en-US" altLang="ja-JP" dirty="0" err="1"/>
              <a:t>misvaluations</a:t>
            </a:r>
            <a:r>
              <a:rPr lang="en-US" altLang="ja-JP" dirty="0"/>
              <a:t>.</a:t>
            </a:r>
          </a:p>
          <a:p>
            <a:r>
              <a:rPr lang="en-US" altLang="ja-JP" b="1" dirty="0"/>
              <a:t>Bottom line: Relative valuation is pricing, not valuation</a:t>
            </a:r>
            <a:r>
              <a:rPr lang="en-US" altLang="ja-JP" dirty="0"/>
              <a:t>.</a:t>
            </a:r>
          </a:p>
        </p:txBody>
      </p:sp>
      <p:sp>
        <p:nvSpPr>
          <p:cNvPr id="6" name="Footer Placeholder 5">
            <a:extLst>
              <a:ext uri="{FF2B5EF4-FFF2-40B4-BE49-F238E27FC236}">
                <a16:creationId xmlns:a16="http://schemas.microsoft.com/office/drawing/2014/main" id="{799EC91F-CEC2-FFAF-54C7-0CAC29A54079}"/>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p:txBody>
          <a:bodyPr/>
          <a:lstStyle/>
          <a:p>
            <a:r>
              <a:rPr lang="en-US"/>
              <a:t>Reviewing: The Four Steps to Understanding Multiples</a:t>
            </a:r>
          </a:p>
        </p:txBody>
      </p:sp>
      <p:sp>
        <p:nvSpPr>
          <p:cNvPr id="196610" name="Rectangle 3"/>
          <p:cNvSpPr>
            <a:spLocks noGrp="1" noChangeArrowheads="1"/>
          </p:cNvSpPr>
          <p:nvPr>
            <p:ph idx="1"/>
          </p:nvPr>
        </p:nvSpPr>
        <p:spPr/>
        <p:txBody>
          <a:bodyPr/>
          <a:lstStyle/>
          <a:p>
            <a:r>
              <a:rPr lang="en-US"/>
              <a:t>Define the multiple</a:t>
            </a:r>
          </a:p>
          <a:p>
            <a:pPr lvl="1"/>
            <a:r>
              <a:rPr lang="en-US"/>
              <a:t>Check for consistency</a:t>
            </a:r>
          </a:p>
          <a:p>
            <a:pPr lvl="1"/>
            <a:r>
              <a:rPr lang="en-US"/>
              <a:t>Make sure that they are estimated uniformly</a:t>
            </a:r>
          </a:p>
          <a:p>
            <a:r>
              <a:rPr lang="en-US"/>
              <a:t>Describe the multiple</a:t>
            </a:r>
          </a:p>
          <a:p>
            <a:pPr lvl="1"/>
            <a:r>
              <a:rPr lang="en-US"/>
              <a:t>Multiples have skewed distributions: The averages are seldom good indicators of typical multiples</a:t>
            </a:r>
          </a:p>
          <a:p>
            <a:pPr lvl="1"/>
            <a:r>
              <a:rPr lang="en-US"/>
              <a:t>Check for bias, if the multiple cannot be estimated</a:t>
            </a:r>
          </a:p>
          <a:p>
            <a:r>
              <a:rPr lang="en-US"/>
              <a:t>Analyze the multiple</a:t>
            </a:r>
          </a:p>
          <a:p>
            <a:pPr lvl="1"/>
            <a:r>
              <a:rPr lang="en-US"/>
              <a:t>Identify the companion variable that drives the multiple</a:t>
            </a:r>
          </a:p>
          <a:p>
            <a:pPr lvl="1"/>
            <a:r>
              <a:rPr lang="en-US"/>
              <a:t>Examine the nature of the relationship</a:t>
            </a:r>
          </a:p>
          <a:p>
            <a:r>
              <a:rPr lang="en-US"/>
              <a:t>Apply the multiple</a:t>
            </a:r>
          </a:p>
        </p:txBody>
      </p:sp>
      <p:sp>
        <p:nvSpPr>
          <p:cNvPr id="6" name="Footer Placeholder 5">
            <a:extLst>
              <a:ext uri="{FF2B5EF4-FFF2-40B4-BE49-F238E27FC236}">
                <a16:creationId xmlns:a16="http://schemas.microsoft.com/office/drawing/2014/main" id="{4283EC42-1E66-33D4-8E90-7523DD5767A9}"/>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p:txBody>
          <a:bodyPr/>
          <a:lstStyle/>
          <a:p>
            <a:r>
              <a:rPr lang="en-US"/>
              <a:t>A Detour: Asset Based Valuation</a:t>
            </a:r>
          </a:p>
        </p:txBody>
      </p:sp>
      <p:sp>
        <p:nvSpPr>
          <p:cNvPr id="224258" name="Subtitle 2"/>
          <p:cNvSpPr>
            <a:spLocks noGrp="1"/>
          </p:cNvSpPr>
          <p:nvPr>
            <p:ph type="subTitle" idx="1"/>
          </p:nvPr>
        </p:nvSpPr>
        <p:spPr/>
        <p:txBody>
          <a:bodyPr/>
          <a:lstStyle/>
          <a:p>
            <a:r>
              <a:rPr lang="en-US" altLang="en-US"/>
              <a:t>Value assets, not cash flows?</a:t>
            </a:r>
          </a:p>
        </p:txBody>
      </p:sp>
      <p:sp>
        <p:nvSpPr>
          <p:cNvPr id="6" name="Footer Placeholder 5">
            <a:extLst>
              <a:ext uri="{FF2B5EF4-FFF2-40B4-BE49-F238E27FC236}">
                <a16:creationId xmlns:a16="http://schemas.microsoft.com/office/drawing/2014/main" id="{C78F1EF5-0B1E-63E0-4AFD-E415BFEFC852}"/>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9D3DF6A7-5045-3532-AC6B-3BE0CE06CCD4}"/>
              </a:ext>
            </a:extLst>
          </p:cNvPr>
          <p:cNvSpPr>
            <a:spLocks noGrp="1"/>
          </p:cNvSpPr>
          <p:nvPr>
            <p:ph type="sldNum" sz="quarter" idx="12"/>
          </p:nvPr>
        </p:nvSpPr>
        <p:spPr/>
        <p:txBody>
          <a:bodyPr/>
          <a:lstStyle/>
          <a:p>
            <a:fld id="{C68E4884-D436-0D47-8D20-6A3894B3F731}" type="slidenum">
              <a:rPr lang="en-US" altLang="en-US" smtClean="0"/>
              <a:pPr/>
              <a:t>107</a:t>
            </a:fld>
            <a:endParaRPr lang="en-US" alt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tLang="en-US" dirty="0"/>
              <a:t>What is asset-based valuation?</a:t>
            </a:r>
          </a:p>
        </p:txBody>
      </p:sp>
      <p:sp>
        <p:nvSpPr>
          <p:cNvPr id="226306" name="Content Placeholder 2"/>
          <p:cNvSpPr>
            <a:spLocks noGrp="1"/>
          </p:cNvSpPr>
          <p:nvPr>
            <p:ph idx="1"/>
          </p:nvPr>
        </p:nvSpPr>
        <p:spPr/>
        <p:txBody>
          <a:bodyPr/>
          <a:lstStyle/>
          <a:p>
            <a:r>
              <a:rPr lang="en-US" altLang="en-US" dirty="0"/>
              <a:t>In intrinsic valuation, you value a business based upon the cash flows you expect that business to generate over time.</a:t>
            </a:r>
          </a:p>
          <a:p>
            <a:r>
              <a:rPr lang="en-US" altLang="en-US" dirty="0"/>
              <a:t>In relative valuation, you value a business based upon how similar businesses are priced.</a:t>
            </a:r>
          </a:p>
          <a:p>
            <a:r>
              <a:rPr lang="en-US" altLang="en-US" dirty="0"/>
              <a:t>In asset-based valuation, you value a business by valuing its individual assets. These individual assets can be tangible or intangible.</a:t>
            </a:r>
          </a:p>
          <a:p>
            <a:endParaRPr lang="en-US" altLang="en-US" dirty="0"/>
          </a:p>
        </p:txBody>
      </p:sp>
      <p:sp>
        <p:nvSpPr>
          <p:cNvPr id="6" name="Footer Placeholder 5">
            <a:extLst>
              <a:ext uri="{FF2B5EF4-FFF2-40B4-BE49-F238E27FC236}">
                <a16:creationId xmlns:a16="http://schemas.microsoft.com/office/drawing/2014/main" id="{E7134E63-B169-593B-7C10-EF8271E8209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altLang="en-US" dirty="0"/>
              <a:t>Why would you do asset-based valuation?</a:t>
            </a:r>
          </a:p>
        </p:txBody>
      </p:sp>
      <p:sp>
        <p:nvSpPr>
          <p:cNvPr id="291842" name="Content Placeholder 2"/>
          <p:cNvSpPr>
            <a:spLocks noGrp="1"/>
          </p:cNvSpPr>
          <p:nvPr>
            <p:ph idx="1"/>
          </p:nvPr>
        </p:nvSpPr>
        <p:spPr/>
        <p:txBody>
          <a:bodyPr>
            <a:normAutofit lnSpcReduction="10000"/>
          </a:bodyPr>
          <a:lstStyle/>
          <a:p>
            <a:r>
              <a:rPr lang="en-US" altLang="en-US" b="1" dirty="0"/>
              <a:t>Liquidation</a:t>
            </a:r>
            <a:r>
              <a:rPr lang="en-US" altLang="en-US" dirty="0"/>
              <a:t>: If you are liquidating a business by selling its assets piece meal, rather than as a composite business, you would like to estimate what you will get from each asset or asset class individually.</a:t>
            </a:r>
          </a:p>
          <a:p>
            <a:r>
              <a:rPr lang="en-US" altLang="en-US" b="1" dirty="0"/>
              <a:t>Accounting mission</a:t>
            </a:r>
            <a:r>
              <a:rPr lang="en-US" altLang="en-US" dirty="0"/>
              <a:t>: As both US and international accounting standards have turned to “fair value” accounting, accountants have been called upon to redo balance sheet to reflect the assets at their fair rather than book value.</a:t>
            </a:r>
          </a:p>
          <a:p>
            <a:r>
              <a:rPr lang="en-US" altLang="en-US" b="1" dirty="0"/>
              <a:t>Sum of the parts</a:t>
            </a:r>
            <a:r>
              <a:rPr lang="en-US" altLang="en-US" dirty="0"/>
              <a:t>: If a business is made up of individual divisions or assets, you may want to value these parts individually for one of two groups:</a:t>
            </a:r>
          </a:p>
          <a:p>
            <a:pPr lvl="1"/>
            <a:r>
              <a:rPr lang="en-US" altLang="en-US" dirty="0"/>
              <a:t>Potential acquirers may want to do this, as a precursor to restructuring the business.</a:t>
            </a:r>
          </a:p>
          <a:p>
            <a:pPr lvl="1"/>
            <a:r>
              <a:rPr lang="en-US" altLang="en-US" dirty="0"/>
              <a:t>Investors may be interested because a business that is selling for less than the sum of its parts may be “cheap”.</a:t>
            </a:r>
          </a:p>
        </p:txBody>
      </p:sp>
      <p:sp>
        <p:nvSpPr>
          <p:cNvPr id="6" name="Footer Placeholder 5">
            <a:extLst>
              <a:ext uri="{FF2B5EF4-FFF2-40B4-BE49-F238E27FC236}">
                <a16:creationId xmlns:a16="http://schemas.microsoft.com/office/drawing/2014/main" id="{D461822D-0933-6DCA-137F-0BA9D659778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altLang="en-US" dirty="0"/>
              <a:t>How do you do asset-based valuation?</a:t>
            </a:r>
          </a:p>
        </p:txBody>
      </p:sp>
      <p:sp>
        <p:nvSpPr>
          <p:cNvPr id="292866" name="Content Placeholder 2"/>
          <p:cNvSpPr>
            <a:spLocks noGrp="1"/>
          </p:cNvSpPr>
          <p:nvPr>
            <p:ph idx="1"/>
          </p:nvPr>
        </p:nvSpPr>
        <p:spPr/>
        <p:txBody>
          <a:bodyPr/>
          <a:lstStyle/>
          <a:p>
            <a:r>
              <a:rPr lang="en-US" b="1" dirty="0"/>
              <a:t>Intrinsic value</a:t>
            </a:r>
            <a:r>
              <a:rPr lang="en-US" dirty="0"/>
              <a:t>: Estimate the expected cash flows on each asset or asset class, discount back at a risk adjusted discount rate and arrive at an intrinsic value for each asset.</a:t>
            </a:r>
          </a:p>
          <a:p>
            <a:r>
              <a:rPr lang="en-US" b="1" dirty="0"/>
              <a:t>Relative value</a:t>
            </a:r>
            <a:r>
              <a:rPr lang="en-US" dirty="0"/>
              <a:t>: Look for similar assets that have sold in the recent past and estimate a value for each asset in the business.</a:t>
            </a:r>
          </a:p>
          <a:p>
            <a:r>
              <a:rPr lang="en-US" b="1" dirty="0"/>
              <a:t>Accounting value</a:t>
            </a:r>
            <a:r>
              <a:rPr lang="en-US" dirty="0"/>
              <a:t>: You could use the book value of the asset as a proxy for the estimated value of the asset.</a:t>
            </a:r>
          </a:p>
        </p:txBody>
      </p:sp>
      <p:sp>
        <p:nvSpPr>
          <p:cNvPr id="6" name="Footer Placeholder 5">
            <a:extLst>
              <a:ext uri="{FF2B5EF4-FFF2-40B4-BE49-F238E27FC236}">
                <a16:creationId xmlns:a16="http://schemas.microsoft.com/office/drawing/2014/main" id="{C319DE4C-961C-E86F-AA05-93D16A2397F3}"/>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p:txBody>
          <a:bodyPr/>
          <a:lstStyle/>
          <a:p>
            <a:r>
              <a:rPr lang="en-US"/>
              <a:t>When is asset-based valuation easiest to do?</a:t>
            </a:r>
          </a:p>
        </p:txBody>
      </p:sp>
      <p:sp>
        <p:nvSpPr>
          <p:cNvPr id="293890" name="Content Placeholder 2"/>
          <p:cNvSpPr>
            <a:spLocks noGrp="1"/>
          </p:cNvSpPr>
          <p:nvPr>
            <p:ph idx="1"/>
          </p:nvPr>
        </p:nvSpPr>
        <p:spPr/>
        <p:txBody>
          <a:bodyPr>
            <a:normAutofit fontScale="92500" lnSpcReduction="10000"/>
          </a:bodyPr>
          <a:lstStyle/>
          <a:p>
            <a:pPr marL="457200" indent="-457200">
              <a:buFont typeface="+mj-lt"/>
              <a:buAutoNum type="arabicPeriod"/>
            </a:pPr>
            <a:r>
              <a:rPr lang="en-US" altLang="en-US" b="1" dirty="0"/>
              <a:t>Separable assets</a:t>
            </a:r>
            <a:r>
              <a:rPr lang="en-US" altLang="en-US" dirty="0"/>
              <a:t>: If a company is a collection of separable assets (a set of real estate holdings, a holding company of different independent businesses), asset-based valuation is easier to do. If the assets are interrelated or difficult to separate, asset-based valuation becomes problematic. Thus, while real estate or a long-term licensing/franchising contract may be easily valued, brand name (which cuts across assets) is more difficult to value separately.</a:t>
            </a:r>
          </a:p>
          <a:p>
            <a:pPr marL="457200" indent="-457200">
              <a:buFont typeface="+mj-lt"/>
              <a:buAutoNum type="arabicPeriod"/>
            </a:pPr>
            <a:r>
              <a:rPr lang="en-US" altLang="en-US" b="1" dirty="0"/>
              <a:t>Stand alone earnings/ cash flows</a:t>
            </a:r>
            <a:r>
              <a:rPr lang="en-US" altLang="en-US" dirty="0"/>
              <a:t>: An asset is much simpler to value if you can trace its earnings/cash flows to it. It is much more difficult to value when the business generates earnings, but the role of individual assets in generating these earnings cannot be isolated.</a:t>
            </a:r>
          </a:p>
          <a:p>
            <a:pPr marL="457200" indent="-457200">
              <a:buFont typeface="+mj-lt"/>
              <a:buAutoNum type="arabicPeriod"/>
            </a:pPr>
            <a:r>
              <a:rPr lang="en-US" altLang="en-US" b="1" dirty="0"/>
              <a:t>Active market for similar assets</a:t>
            </a:r>
            <a:r>
              <a:rPr lang="en-US" altLang="en-US" dirty="0"/>
              <a:t>: If you plan to do a relative valuation, it is easier if you can find an active market for “similar” assets which you can draw on for transactions prices.</a:t>
            </a:r>
          </a:p>
        </p:txBody>
      </p:sp>
      <p:sp>
        <p:nvSpPr>
          <p:cNvPr id="6" name="Footer Placeholder 5">
            <a:extLst>
              <a:ext uri="{FF2B5EF4-FFF2-40B4-BE49-F238E27FC236}">
                <a16:creationId xmlns:a16="http://schemas.microsoft.com/office/drawing/2014/main" id="{0EE98355-D6C3-9F8D-5282-761C2FA68FD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US" altLang="en-US"/>
              <a:t>I. Liquidation Valuation</a:t>
            </a:r>
          </a:p>
        </p:txBody>
      </p:sp>
      <p:sp>
        <p:nvSpPr>
          <p:cNvPr id="294914" name="Content Placeholder 2"/>
          <p:cNvSpPr>
            <a:spLocks noGrp="1"/>
          </p:cNvSpPr>
          <p:nvPr>
            <p:ph idx="1"/>
          </p:nvPr>
        </p:nvSpPr>
        <p:spPr/>
        <p:txBody>
          <a:bodyPr/>
          <a:lstStyle/>
          <a:p>
            <a:r>
              <a:rPr lang="en-US" altLang="en-US" dirty="0"/>
              <a:t>In liquidation valuation, you are trying to assess </a:t>
            </a:r>
            <a:r>
              <a:rPr lang="en-US" altLang="en-US" b="1" dirty="0"/>
              <a:t>how much you would get from selling the assets of the business today</a:t>
            </a:r>
            <a:r>
              <a:rPr lang="en-US" altLang="en-US" dirty="0"/>
              <a:t>, rather than the business as a going concern.</a:t>
            </a:r>
          </a:p>
          <a:p>
            <a:r>
              <a:rPr lang="en-US" altLang="en-US" dirty="0"/>
              <a:t>Consequently, it makes </a:t>
            </a:r>
            <a:r>
              <a:rPr lang="en-US" altLang="en-US" b="1" dirty="0"/>
              <a:t>more sense to price those assets </a:t>
            </a:r>
            <a:r>
              <a:rPr lang="en-US" altLang="en-US" dirty="0"/>
              <a:t>(i.e., do relative valuation) than it is to value them (do intrinsic valuation). </a:t>
            </a:r>
          </a:p>
          <a:p>
            <a:pPr lvl="1"/>
            <a:r>
              <a:rPr lang="en-US" altLang="en-US" dirty="0"/>
              <a:t>For assets that are </a:t>
            </a:r>
            <a:r>
              <a:rPr lang="en-US" altLang="en-US" b="1" dirty="0"/>
              <a:t>separable and traded </a:t>
            </a:r>
            <a:r>
              <a:rPr lang="en-US" altLang="en-US" dirty="0"/>
              <a:t>(example: real estate), pricing is easy to do. </a:t>
            </a:r>
          </a:p>
          <a:p>
            <a:pPr lvl="1"/>
            <a:r>
              <a:rPr lang="en-US" altLang="en-US" dirty="0"/>
              <a:t>For assets that are not, you often see book value used either as a proxy for liquidation value or as a basis for estimating liquidation value.</a:t>
            </a:r>
          </a:p>
          <a:p>
            <a:r>
              <a:rPr lang="en-US" altLang="en-US" dirty="0"/>
              <a:t>To the extent that the </a:t>
            </a:r>
            <a:r>
              <a:rPr lang="en-US" altLang="en-US" b="1" dirty="0"/>
              <a:t>liquidation is urgent</a:t>
            </a:r>
            <a:r>
              <a:rPr lang="en-US" altLang="en-US" dirty="0"/>
              <a:t>, you may attach a </a:t>
            </a:r>
            <a:r>
              <a:rPr lang="en-US" altLang="en-US" b="1" dirty="0"/>
              <a:t>discount to the estimated value</a:t>
            </a:r>
            <a:r>
              <a:rPr lang="en-US" altLang="en-US" dirty="0"/>
              <a:t>.</a:t>
            </a:r>
          </a:p>
        </p:txBody>
      </p:sp>
      <p:sp>
        <p:nvSpPr>
          <p:cNvPr id="6" name="Footer Placeholder 5">
            <a:extLst>
              <a:ext uri="{FF2B5EF4-FFF2-40B4-BE49-F238E27FC236}">
                <a16:creationId xmlns:a16="http://schemas.microsoft.com/office/drawing/2014/main" id="{312E9B86-E1F8-6673-DDA9-EE0E0FEBF05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r>
              <a:rPr lang="en-US"/>
              <a:t>II. Accounting Valuation: Glimmers from FAS 157</a:t>
            </a:r>
          </a:p>
        </p:txBody>
      </p:sp>
      <p:sp>
        <p:nvSpPr>
          <p:cNvPr id="295938" name="Content Placeholder 2"/>
          <p:cNvSpPr>
            <a:spLocks noGrp="1"/>
          </p:cNvSpPr>
          <p:nvPr>
            <p:ph idx="1"/>
          </p:nvPr>
        </p:nvSpPr>
        <p:spPr/>
        <p:txBody>
          <a:bodyPr>
            <a:normAutofit lnSpcReduction="10000"/>
          </a:bodyPr>
          <a:lstStyle/>
          <a:p>
            <a:r>
              <a:rPr lang="en-US" altLang="en-US" b="1" dirty="0"/>
              <a:t>The ubiquitous </a:t>
            </a:r>
            <a:r>
              <a:rPr lang="ja-JP" altLang="en-US" b="1"/>
              <a:t>“</a:t>
            </a:r>
            <a:r>
              <a:rPr lang="en-US" altLang="ja-JP" b="1" dirty="0"/>
              <a:t>market participant</a:t>
            </a:r>
            <a:r>
              <a:rPr lang="ja-JP" altLang="en-US" b="1"/>
              <a:t>”</a:t>
            </a:r>
            <a:r>
              <a:rPr lang="en-US" altLang="ja-JP" dirty="0"/>
              <a:t>: Through FAS 157, accountants are asked to attach values to assets/liabilities that market participants would have been willing to pay/ receive.</a:t>
            </a:r>
          </a:p>
          <a:p>
            <a:r>
              <a:rPr lang="en-US" altLang="en-US" b="1" dirty="0"/>
              <a:t>Tilt towards relative value</a:t>
            </a:r>
            <a:r>
              <a:rPr lang="en-US" altLang="en-US" dirty="0"/>
              <a:t>: </a:t>
            </a:r>
            <a:r>
              <a:rPr lang="ja-JP" altLang="en-US"/>
              <a:t>“</a:t>
            </a:r>
            <a:r>
              <a:rPr lang="en-US" altLang="ja-JP" dirty="0"/>
              <a:t>The definition focuses on the price that would be received to sell the asset or paid to transfer the liability (an exit price), not the price that would be paid to acquire the asset or received to assume the liability (an entry price).</a:t>
            </a:r>
            <a:r>
              <a:rPr lang="ja-JP" altLang="en-US"/>
              <a:t>”</a:t>
            </a:r>
            <a:r>
              <a:rPr lang="en-US" altLang="ja-JP" dirty="0"/>
              <a:t> The hierarchy puts </a:t>
            </a:r>
            <a:r>
              <a:rPr lang="ja-JP" altLang="en-US"/>
              <a:t>“</a:t>
            </a:r>
            <a:r>
              <a:rPr lang="en-US" altLang="ja-JP" dirty="0"/>
              <a:t>market prices</a:t>
            </a:r>
            <a:r>
              <a:rPr lang="ja-JP" altLang="en-US"/>
              <a:t>”</a:t>
            </a:r>
            <a:r>
              <a:rPr lang="en-US" altLang="ja-JP" dirty="0"/>
              <a:t>, if available for an asset, at the top with intrinsic value being accepted only if market prices are not accessible.</a:t>
            </a:r>
          </a:p>
          <a:p>
            <a:r>
              <a:rPr lang="en-US" altLang="en-US" b="1" dirty="0"/>
              <a:t>Split mission</a:t>
            </a:r>
            <a:r>
              <a:rPr lang="en-US" altLang="en-US" dirty="0"/>
              <a:t>: While accounting fair value is titled towards relative valuation, accountants are also required to back their relative valuations with intrinsic valuations. Often, this leads to reverse engineering, where accountants arrive at values first and develop valuations later.</a:t>
            </a:r>
          </a:p>
        </p:txBody>
      </p:sp>
      <p:sp>
        <p:nvSpPr>
          <p:cNvPr id="6" name="Footer Placeholder 5">
            <a:extLst>
              <a:ext uri="{FF2B5EF4-FFF2-40B4-BE49-F238E27FC236}">
                <a16:creationId xmlns:a16="http://schemas.microsoft.com/office/drawing/2014/main" id="{7318B691-DA7F-C250-4DA6-A2248F3F375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tLang="en-US"/>
              <a:t>III. Sum of the parts valuation</a:t>
            </a:r>
          </a:p>
        </p:txBody>
      </p:sp>
      <p:sp>
        <p:nvSpPr>
          <p:cNvPr id="296962" name="Content Placeholder 2"/>
          <p:cNvSpPr>
            <a:spLocks noGrp="1"/>
          </p:cNvSpPr>
          <p:nvPr>
            <p:ph idx="1"/>
          </p:nvPr>
        </p:nvSpPr>
        <p:spPr/>
        <p:txBody>
          <a:bodyPr/>
          <a:lstStyle/>
          <a:p>
            <a:r>
              <a:rPr lang="en-US" dirty="0"/>
              <a:t>You can </a:t>
            </a:r>
            <a:r>
              <a:rPr lang="en-US" b="1" dirty="0"/>
              <a:t>value a company in pieces</a:t>
            </a:r>
            <a:r>
              <a:rPr lang="en-US" dirty="0"/>
              <a:t>, using either relative or intrinsic valuation. Which one you use will depend on who you are and your motives for doing the sum of the parts valuation.</a:t>
            </a:r>
          </a:p>
          <a:p>
            <a:r>
              <a:rPr lang="en-US" dirty="0"/>
              <a:t>If you are </a:t>
            </a:r>
            <a:r>
              <a:rPr lang="en-US" b="1" dirty="0"/>
              <a:t>long term, passive investor </a:t>
            </a:r>
            <a:r>
              <a:rPr lang="en-US" dirty="0"/>
              <a:t>in the company, your intent may be to find market mistakes that you hope will get corrected over time. If that is the case, you should do an intrinsic valuation of the individual assets. </a:t>
            </a:r>
          </a:p>
          <a:p>
            <a:r>
              <a:rPr lang="en-US" dirty="0"/>
              <a:t>If you </a:t>
            </a:r>
            <a:r>
              <a:rPr lang="en-US" b="1" dirty="0"/>
              <a:t>are an activist investor </a:t>
            </a:r>
            <a:r>
              <a:rPr lang="en-US" dirty="0"/>
              <a:t>that plans to acquire the company or push for change, you should be more focused on relative valuation, since your intent is to get the company to split up and gain the increase in value.</a:t>
            </a:r>
          </a:p>
        </p:txBody>
      </p:sp>
      <p:sp>
        <p:nvSpPr>
          <p:cNvPr id="6" name="Footer Placeholder 5">
            <a:extLst>
              <a:ext uri="{FF2B5EF4-FFF2-40B4-BE49-F238E27FC236}">
                <a16:creationId xmlns:a16="http://schemas.microsoft.com/office/drawing/2014/main" id="{B0ED96D5-DB52-68B6-0567-6064B323347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Let’s try this:</a:t>
            </a:r>
            <a:br>
              <a:rPr lang="en-US" altLang="en-US" dirty="0"/>
            </a:br>
            <a:r>
              <a:rPr lang="en-US" altLang="en-US" dirty="0"/>
              <a:t>United Technologies: Raw Data - 2009</a:t>
            </a:r>
          </a:p>
        </p:txBody>
      </p:sp>
      <p:graphicFrame>
        <p:nvGraphicFramePr>
          <p:cNvPr id="240644" name="Content Placeholder 6"/>
          <p:cNvGraphicFramePr>
            <a:graphicFrameLocks noGrp="1" noChangeAspect="1"/>
          </p:cNvGraphicFramePr>
          <p:nvPr>
            <p:ph idx="1"/>
            <p:extLst>
              <p:ext uri="{D42A27DB-BD31-4B8C-83A1-F6EECF244321}">
                <p14:modId xmlns:p14="http://schemas.microsoft.com/office/powerpoint/2010/main" val="1602334101"/>
              </p:ext>
            </p:extLst>
          </p:nvPr>
        </p:nvGraphicFramePr>
        <p:xfrm>
          <a:off x="706419" y="2009602"/>
          <a:ext cx="7772400" cy="2790998"/>
        </p:xfrm>
        <a:graphic>
          <a:graphicData uri="http://schemas.openxmlformats.org/presentationml/2006/ole">
            <mc:AlternateContent xmlns:mc="http://schemas.openxmlformats.org/markup-compatibility/2006">
              <mc:Choice xmlns:v="urn:schemas-microsoft-com:vml" Requires="v">
                <p:oleObj name="Document" r:id="rId3" imgW="8382000" imgH="3009900" progId="Word.Document.12">
                  <p:embed/>
                </p:oleObj>
              </mc:Choice>
              <mc:Fallback>
                <p:oleObj name="Document" r:id="rId3" imgW="8382000" imgH="30099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419" y="2009602"/>
                        <a:ext cx="7772400" cy="2790998"/>
                      </a:xfrm>
                      <a:prstGeom prst="rect">
                        <a:avLst/>
                      </a:prstGeom>
                      <a:solidFill>
                        <a:schemeClr val="bg2"/>
                      </a:solidFill>
                      <a:ln>
                        <a:noFill/>
                      </a:ln>
                    </p:spPr>
                  </p:pic>
                </p:oleObj>
              </mc:Fallback>
            </mc:AlternateContent>
          </a:graphicData>
        </a:graphic>
      </p:graphicFrame>
      <p:sp>
        <p:nvSpPr>
          <p:cNvPr id="240645" name="TextBox 7"/>
          <p:cNvSpPr txBox="1">
            <a:spLocks noChangeArrowheads="1"/>
          </p:cNvSpPr>
          <p:nvPr/>
        </p:nvSpPr>
        <p:spPr bwMode="auto">
          <a:xfrm>
            <a:off x="914400" y="4800600"/>
            <a:ext cx="7467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The company also had corporate expenses, unallocated to the divisions of $408 million in the most recent year.</a:t>
            </a:r>
          </a:p>
        </p:txBody>
      </p:sp>
      <p:sp>
        <p:nvSpPr>
          <p:cNvPr id="7" name="Footer Placeholder 6">
            <a:extLst>
              <a:ext uri="{FF2B5EF4-FFF2-40B4-BE49-F238E27FC236}">
                <a16:creationId xmlns:a16="http://schemas.microsoft.com/office/drawing/2014/main" id="{63C2443A-4078-F366-9772-2748B4592E3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Relative Valuation</a:t>
            </a:r>
            <a:br>
              <a:rPr lang="en-US" dirty="0"/>
            </a:br>
            <a:r>
              <a:rPr lang="en-US" dirty="0"/>
              <a:t>Median Multiples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434232352"/>
              </p:ext>
            </p:extLst>
          </p:nvPr>
        </p:nvGraphicFramePr>
        <p:xfrm>
          <a:off x="685800" y="1752600"/>
          <a:ext cx="8153400" cy="2338391"/>
        </p:xfrm>
        <a:graphic>
          <a:graphicData uri="http://schemas.openxmlformats.org/drawingml/2006/table">
            <a:tbl>
              <a:tblPr/>
              <a:tblGrid>
                <a:gridCol w="19177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755650">
                  <a:extLst>
                    <a:ext uri="{9D8B030D-6E8A-4147-A177-3AD203B41FA5}">
                      <a16:colId xmlns:a16="http://schemas.microsoft.com/office/drawing/2014/main" val="20002"/>
                    </a:ext>
                  </a:extLst>
                </a:gridCol>
                <a:gridCol w="19177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charset="0"/>
                          <a:ea typeface="ＭＳ Ｐゴシック" charset="-128"/>
                        </a:rPr>
                        <a:t>Division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EBITDA</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EV/EBITDA for sector</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Carrier</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Refrigeration systems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$1,510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5.25</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$7,928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Pratt &amp; Whitney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Defense</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$19,920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Otis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Construction</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$2,680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$16,080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UTC Fire &amp; 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Security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$780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$5,850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Hamilton Sundstrand</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Industrial Products</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$1,277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5.50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$7,024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2619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Sikorsky</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Aircraft</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$540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9.00</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$4,860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504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Sum of the parts value for business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9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charset="0"/>
                          <a:ea typeface="ＭＳ Ｐゴシック" charset="-128"/>
                        </a:rPr>
                        <a:t>$61,661 </a:t>
                      </a:r>
                    </a:p>
                  </a:txBody>
                  <a:tcPr marL="12700" marR="12700" marT="1269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bl>
          </a:graphicData>
        </a:graphic>
      </p:graphicFrame>
      <p:sp>
        <p:nvSpPr>
          <p:cNvPr id="7" name="Footer Placeholder 6">
            <a:extLst>
              <a:ext uri="{FF2B5EF4-FFF2-40B4-BE49-F238E27FC236}">
                <a16:creationId xmlns:a16="http://schemas.microsoft.com/office/drawing/2014/main" id="{46C3466F-0FEA-7466-6551-1E88866AEE6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United Technologies: Relative Valuation Plus</a:t>
            </a:r>
            <a:br>
              <a:rPr lang="en-US" dirty="0"/>
            </a:br>
            <a:r>
              <a:rPr lang="en-US" dirty="0"/>
              <a:t>Scaling variable &amp; Choice of Multiples</a:t>
            </a:r>
          </a:p>
        </p:txBody>
      </p:sp>
      <p:sp>
        <p:nvSpPr>
          <p:cNvPr id="6" name="Content Placeholder 5">
            <a:extLst>
              <a:ext uri="{FF2B5EF4-FFF2-40B4-BE49-F238E27FC236}">
                <a16:creationId xmlns:a16="http://schemas.microsoft.com/office/drawing/2014/main" id="{FE6A639B-423B-52DF-4CD9-C170D2FC15E4}"/>
              </a:ext>
            </a:extLst>
          </p:cNvPr>
          <p:cNvSpPr>
            <a:spLocks noGrp="1"/>
          </p:cNvSpPr>
          <p:nvPr>
            <p:ph idx="1"/>
          </p:nvPr>
        </p:nvSpPr>
        <p:spPr/>
        <p:txBody>
          <a:bodyPr/>
          <a:lstStyle/>
          <a:p>
            <a:endParaRPr lang="en-US"/>
          </a:p>
        </p:txBody>
      </p:sp>
      <p:graphicFrame>
        <p:nvGraphicFramePr>
          <p:cNvPr id="244741" name="Object 5"/>
          <p:cNvGraphicFramePr>
            <a:graphicFrameLocks noChangeAspect="1"/>
          </p:cNvGraphicFramePr>
          <p:nvPr>
            <p:extLst>
              <p:ext uri="{D42A27DB-BD31-4B8C-83A1-F6EECF244321}">
                <p14:modId xmlns:p14="http://schemas.microsoft.com/office/powerpoint/2010/main" val="3608894150"/>
              </p:ext>
            </p:extLst>
          </p:nvPr>
        </p:nvGraphicFramePr>
        <p:xfrm>
          <a:off x="609600" y="1840557"/>
          <a:ext cx="8382000" cy="1993900"/>
        </p:xfrm>
        <a:graphic>
          <a:graphicData uri="http://schemas.openxmlformats.org/presentationml/2006/ole">
            <mc:AlternateContent xmlns:mc="http://schemas.openxmlformats.org/markup-compatibility/2006">
              <mc:Choice xmlns:v="urn:schemas-microsoft-com:vml" Requires="v">
                <p:oleObj name="Document" r:id="rId3" imgW="8382000" imgH="1993900" progId="Word.Document.12">
                  <p:embed/>
                </p:oleObj>
              </mc:Choice>
              <mc:Fallback>
                <p:oleObj name="Document" r:id="rId3" imgW="8382000" imgH="1993900" progId="Word.Document.12">
                  <p:embed/>
                  <p:pic>
                    <p:nvPicPr>
                      <p:cNvPr id="0" name="Object 5"/>
                      <p:cNvPicPr>
                        <a:picLocks noChangeAspect="1" noChangeArrowheads="1"/>
                      </p:cNvPicPr>
                      <p:nvPr/>
                    </p:nvPicPr>
                    <p:blipFill>
                      <a:blip r:embed="rId4"/>
                      <a:srcRect/>
                      <a:stretch>
                        <a:fillRect/>
                      </a:stretch>
                    </p:blipFill>
                    <p:spPr bwMode="auto">
                      <a:xfrm>
                        <a:off x="609600" y="1840557"/>
                        <a:ext cx="8382000" cy="1993900"/>
                      </a:xfrm>
                      <a:prstGeom prst="rect">
                        <a:avLst/>
                      </a:prstGeom>
                      <a:noFill/>
                      <a:ln>
                        <a:noFill/>
                      </a:ln>
                    </p:spPr>
                  </p:pic>
                </p:oleObj>
              </mc:Fallback>
            </mc:AlternateContent>
          </a:graphicData>
        </a:graphic>
      </p:graphicFrame>
      <p:graphicFrame>
        <p:nvGraphicFramePr>
          <p:cNvPr id="244742" name="Object 6"/>
          <p:cNvGraphicFramePr>
            <a:graphicFrameLocks noChangeAspect="1"/>
          </p:cNvGraphicFramePr>
          <p:nvPr>
            <p:extLst>
              <p:ext uri="{D42A27DB-BD31-4B8C-83A1-F6EECF244321}">
                <p14:modId xmlns:p14="http://schemas.microsoft.com/office/powerpoint/2010/main" val="427278718"/>
              </p:ext>
            </p:extLst>
          </p:nvPr>
        </p:nvGraphicFramePr>
        <p:xfrm>
          <a:off x="685800" y="3960341"/>
          <a:ext cx="7848600" cy="2085975"/>
        </p:xfrm>
        <a:graphic>
          <a:graphicData uri="http://schemas.openxmlformats.org/presentationml/2006/ole">
            <mc:AlternateContent xmlns:mc="http://schemas.openxmlformats.org/markup-compatibility/2006">
              <mc:Choice xmlns:v="urn:schemas-microsoft-com:vml" Requires="v">
                <p:oleObj name="Document" r:id="rId5" imgW="5638592" imgH="1498545" progId="Word.Document.12">
                  <p:embed/>
                </p:oleObj>
              </mc:Choice>
              <mc:Fallback>
                <p:oleObj name="Document" r:id="rId5" imgW="5638592" imgH="1498545" progId="Word.Document.12">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3960341"/>
                        <a:ext cx="7848600" cy="2085975"/>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DBEF41D2-BFAC-396F-058E-F7D44B7CC50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Relative Valuation</a:t>
            </a:r>
            <a:br>
              <a:rPr lang="en-US" dirty="0"/>
            </a:br>
            <a:r>
              <a:rPr lang="en-US" dirty="0"/>
              <a:t>Sum of the Parts value</a:t>
            </a:r>
          </a:p>
        </p:txBody>
      </p:sp>
      <p:graphicFrame>
        <p:nvGraphicFramePr>
          <p:cNvPr id="246788" name="Content Placeholder 6"/>
          <p:cNvGraphicFramePr>
            <a:graphicFrameLocks noGrp="1" noChangeAspect="1"/>
          </p:cNvGraphicFramePr>
          <p:nvPr>
            <p:ph idx="1"/>
            <p:extLst>
              <p:ext uri="{D42A27DB-BD31-4B8C-83A1-F6EECF244321}">
                <p14:modId xmlns:p14="http://schemas.microsoft.com/office/powerpoint/2010/main" val="3602399312"/>
              </p:ext>
            </p:extLst>
          </p:nvPr>
        </p:nvGraphicFramePr>
        <p:xfrm>
          <a:off x="685800" y="2278380"/>
          <a:ext cx="7772400" cy="3368040"/>
        </p:xfrm>
        <a:graphic>
          <a:graphicData uri="http://schemas.openxmlformats.org/presentationml/2006/ole">
            <mc:AlternateContent xmlns:mc="http://schemas.openxmlformats.org/markup-compatibility/2006">
              <mc:Choice xmlns:v="urn:schemas-microsoft-com:vml" Requires="v">
                <p:oleObj name="Document" r:id="rId3" imgW="8382000" imgH="3632200" progId="Word.Document.12">
                  <p:embed/>
                </p:oleObj>
              </mc:Choice>
              <mc:Fallback>
                <p:oleObj name="Document" r:id="rId3" imgW="83820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78380"/>
                        <a:ext cx="7772400" cy="3368040"/>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88FF27DB-258C-BF94-F82F-49337E33A62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parts valuation</a:t>
            </a:r>
            <a:br>
              <a:rPr lang="en-US" dirty="0"/>
            </a:br>
            <a:r>
              <a:rPr lang="en-US" dirty="0"/>
              <a:t>Cost of capital, by business</a:t>
            </a:r>
          </a:p>
        </p:txBody>
      </p:sp>
      <p:graphicFrame>
        <p:nvGraphicFramePr>
          <p:cNvPr id="248836" name="Content Placeholder 6"/>
          <p:cNvGraphicFramePr>
            <a:graphicFrameLocks noGrp="1" noChangeAspect="1"/>
          </p:cNvGraphicFramePr>
          <p:nvPr>
            <p:ph idx="1"/>
            <p:extLst>
              <p:ext uri="{D42A27DB-BD31-4B8C-83A1-F6EECF244321}">
                <p14:modId xmlns:p14="http://schemas.microsoft.com/office/powerpoint/2010/main" val="2069897147"/>
              </p:ext>
            </p:extLst>
          </p:nvPr>
        </p:nvGraphicFramePr>
        <p:xfrm>
          <a:off x="685800" y="2755323"/>
          <a:ext cx="7772400" cy="2414154"/>
        </p:xfrm>
        <a:graphic>
          <a:graphicData uri="http://schemas.openxmlformats.org/presentationml/2006/ole">
            <mc:AlternateContent xmlns:mc="http://schemas.openxmlformats.org/markup-compatibility/2006">
              <mc:Choice xmlns:v="urn:schemas-microsoft-com:vml" Requires="v">
                <p:oleObj name="Document" r:id="rId3" imgW="8382000" imgH="2603500" progId="Word.Document.12">
                  <p:embed/>
                </p:oleObj>
              </mc:Choice>
              <mc:Fallback>
                <p:oleObj name="Document" r:id="rId3" imgW="8382000" imgH="26035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55323"/>
                        <a:ext cx="7772400" cy="2414154"/>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BEA3AB07-6C0F-116E-11B8-2689BA1DC0E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Fundamentals, by business</a:t>
            </a:r>
          </a:p>
        </p:txBody>
      </p:sp>
      <p:graphicFrame>
        <p:nvGraphicFramePr>
          <p:cNvPr id="250884" name="Content Placeholder 6"/>
          <p:cNvGraphicFramePr>
            <a:graphicFrameLocks noGrp="1" noChangeAspect="1"/>
          </p:cNvGraphicFramePr>
          <p:nvPr>
            <p:ph idx="1"/>
            <p:extLst>
              <p:ext uri="{D42A27DB-BD31-4B8C-83A1-F6EECF244321}">
                <p14:modId xmlns:p14="http://schemas.microsoft.com/office/powerpoint/2010/main" val="2765601202"/>
              </p:ext>
            </p:extLst>
          </p:nvPr>
        </p:nvGraphicFramePr>
        <p:xfrm>
          <a:off x="685800" y="2765285"/>
          <a:ext cx="7772400" cy="2394229"/>
        </p:xfrm>
        <a:graphic>
          <a:graphicData uri="http://schemas.openxmlformats.org/presentationml/2006/ole">
            <mc:AlternateContent xmlns:mc="http://schemas.openxmlformats.org/markup-compatibility/2006">
              <mc:Choice xmlns:v="urn:schemas-microsoft-com:vml" Requires="v">
                <p:oleObj name="Document" r:id="rId3" imgW="8369300" imgH="2578100" progId="Word.Document.12">
                  <p:embed/>
                </p:oleObj>
              </mc:Choice>
              <mc:Fallback>
                <p:oleObj name="Document" r:id="rId3" imgW="8369300" imgH="2578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65285"/>
                        <a:ext cx="7772400" cy="2394229"/>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DAF3513E-145C-089D-4C6A-A21BB5B20B1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Growth Choices</a:t>
            </a:r>
          </a:p>
        </p:txBody>
      </p:sp>
      <p:graphicFrame>
        <p:nvGraphicFramePr>
          <p:cNvPr id="252932" name="Content Placeholder 6"/>
          <p:cNvGraphicFramePr>
            <a:graphicFrameLocks noGrp="1" noChangeAspect="1"/>
          </p:cNvGraphicFramePr>
          <p:nvPr>
            <p:ph idx="1"/>
            <p:extLst>
              <p:ext uri="{D42A27DB-BD31-4B8C-83A1-F6EECF244321}">
                <p14:modId xmlns:p14="http://schemas.microsoft.com/office/powerpoint/2010/main" val="2645383834"/>
              </p:ext>
            </p:extLst>
          </p:nvPr>
        </p:nvGraphicFramePr>
        <p:xfrm>
          <a:off x="685800" y="2747594"/>
          <a:ext cx="7772400" cy="2429612"/>
        </p:xfrm>
        <a:graphic>
          <a:graphicData uri="http://schemas.openxmlformats.org/presentationml/2006/ole">
            <mc:AlternateContent xmlns:mc="http://schemas.openxmlformats.org/markup-compatibility/2006">
              <mc:Choice xmlns:v="urn:schemas-microsoft-com:vml" Requires="v">
                <p:oleObj name="Document" r:id="rId3" imgW="8369300" imgH="2616200" progId="Word.Document.12">
                  <p:embed/>
                </p:oleObj>
              </mc:Choice>
              <mc:Fallback>
                <p:oleObj name="Document" r:id="rId3" imgW="8369300" imgH="2616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47594"/>
                        <a:ext cx="7772400" cy="2429612"/>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E924460E-8443-29AE-C516-3C83C4CAA1D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 </a:t>
            </a:r>
            <a:br>
              <a:rPr lang="en-US" dirty="0"/>
            </a:br>
            <a:r>
              <a:rPr lang="en-US" dirty="0"/>
              <a:t>Values of the parts</a:t>
            </a:r>
          </a:p>
        </p:txBody>
      </p:sp>
      <p:graphicFrame>
        <p:nvGraphicFramePr>
          <p:cNvPr id="254980" name="Content Placeholder 6"/>
          <p:cNvGraphicFramePr>
            <a:graphicFrameLocks noGrp="1" noChangeAspect="1"/>
          </p:cNvGraphicFramePr>
          <p:nvPr>
            <p:ph idx="1"/>
            <p:extLst>
              <p:ext uri="{D42A27DB-BD31-4B8C-83A1-F6EECF244321}">
                <p14:modId xmlns:p14="http://schemas.microsoft.com/office/powerpoint/2010/main" val="2593632833"/>
              </p:ext>
            </p:extLst>
          </p:nvPr>
        </p:nvGraphicFramePr>
        <p:xfrm>
          <a:off x="690282" y="2133599"/>
          <a:ext cx="7330442" cy="2971801"/>
        </p:xfrm>
        <a:graphic>
          <a:graphicData uri="http://schemas.openxmlformats.org/presentationml/2006/ole">
            <mc:AlternateContent xmlns:mc="http://schemas.openxmlformats.org/markup-compatibility/2006">
              <mc:Choice xmlns:v="urn:schemas-microsoft-com:vml" Requires="v">
                <p:oleObj name="Document" r:id="rId3" imgW="5638800" imgH="2286000" progId="Word.Document.12">
                  <p:embed/>
                </p:oleObj>
              </mc:Choice>
              <mc:Fallback>
                <p:oleObj name="Document" r:id="rId3" imgW="5638800" imgH="22860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82" y="2133599"/>
                        <a:ext cx="7330442" cy="2971801"/>
                      </a:xfrm>
                      <a:prstGeom prst="rect">
                        <a:avLst/>
                      </a:prstGeom>
                      <a:solidFill>
                        <a:schemeClr val="bg2"/>
                      </a:solidFill>
                      <a:ln>
                        <a:noFill/>
                      </a:ln>
                    </p:spPr>
                  </p:pic>
                </p:oleObj>
              </mc:Fallback>
            </mc:AlternateContent>
          </a:graphicData>
        </a:graphic>
      </p:graphicFrame>
      <p:sp>
        <p:nvSpPr>
          <p:cNvPr id="7" name="Footer Placeholder 6">
            <a:extLst>
              <a:ext uri="{FF2B5EF4-FFF2-40B4-BE49-F238E27FC236}">
                <a16:creationId xmlns:a16="http://schemas.microsoft.com/office/drawing/2014/main" id="{C0114BBE-60FA-B398-A028-9707D730C36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United Technologies, DCF valuation</a:t>
            </a:r>
            <a:br>
              <a:rPr lang="en-US" dirty="0"/>
            </a:br>
            <a:r>
              <a:rPr lang="en-US" dirty="0"/>
              <a:t>Sum of the Parts</a:t>
            </a:r>
          </a:p>
        </p:txBody>
      </p:sp>
      <p:sp>
        <p:nvSpPr>
          <p:cNvPr id="257028" name="Content Placeholder 4"/>
          <p:cNvSpPr>
            <a:spLocks noGrp="1"/>
          </p:cNvSpPr>
          <p:nvPr>
            <p:ph idx="1"/>
          </p:nvPr>
        </p:nvSpPr>
        <p:spPr/>
        <p:txBody>
          <a:bodyPr/>
          <a:lstStyle/>
          <a:p>
            <a:r>
              <a:rPr lang="en-US" altLang="en-US" dirty="0"/>
              <a:t>Value of the parts 					= $80,250</a:t>
            </a:r>
          </a:p>
          <a:p>
            <a:r>
              <a:rPr lang="en-US" altLang="en-US" dirty="0"/>
              <a:t>Value of corporate expenses 		</a:t>
            </a:r>
          </a:p>
          <a:p>
            <a:pPr marL="0" indent="0">
              <a:buNone/>
            </a:pPr>
            <a:r>
              <a:rPr lang="en-US" altLang="en-US" dirty="0"/>
              <a:t>				 			= $  4,587</a:t>
            </a:r>
          </a:p>
          <a:p>
            <a:endParaRPr lang="en-US" altLang="en-US" dirty="0"/>
          </a:p>
          <a:p>
            <a:r>
              <a:rPr lang="en-US" altLang="en-US" dirty="0"/>
              <a:t>Value of operating assets (sum of parts DCF) = $75,663</a:t>
            </a:r>
          </a:p>
          <a:p>
            <a:r>
              <a:rPr lang="en-US" altLang="en-US" dirty="0"/>
              <a:t>Value of operating assets (sum of parts RV)	= $74,230</a:t>
            </a:r>
          </a:p>
          <a:p>
            <a:r>
              <a:rPr lang="en-US" altLang="en-US" dirty="0"/>
              <a:t>Value of operating assets (company DCF)	= $71,410</a:t>
            </a:r>
          </a:p>
          <a:p>
            <a:r>
              <a:rPr lang="en-US" altLang="en-US" dirty="0"/>
              <a:t>Enterprise value (based on market prices)	= $52,261</a:t>
            </a:r>
          </a:p>
        </p:txBody>
      </p:sp>
      <p:graphicFrame>
        <p:nvGraphicFramePr>
          <p:cNvPr id="257029" name="Object 5"/>
          <p:cNvGraphicFramePr>
            <a:graphicFrameLocks noChangeAspect="1"/>
          </p:cNvGraphicFramePr>
          <p:nvPr/>
        </p:nvGraphicFramePr>
        <p:xfrm>
          <a:off x="1054100" y="2667000"/>
          <a:ext cx="3924300" cy="711200"/>
        </p:xfrm>
        <a:graphic>
          <a:graphicData uri="http://schemas.openxmlformats.org/presentationml/2006/ole">
            <mc:AlternateContent xmlns:mc="http://schemas.openxmlformats.org/markup-compatibility/2006">
              <mc:Choice xmlns:v="urn:schemas-microsoft-com:vml" Requires="v">
                <p:oleObj name="Equation" r:id="rId3" imgW="3924300" imgH="711200" progId="Equation.3">
                  <p:embed/>
                </p:oleObj>
              </mc:Choice>
              <mc:Fallback>
                <p:oleObj name="Equation" r:id="rId3" imgW="3924300" imgH="7112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2667000"/>
                        <a:ext cx="39243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7030" name="Object 6"/>
          <p:cNvGraphicFramePr>
            <a:graphicFrameLocks noChangeAspect="1"/>
          </p:cNvGraphicFramePr>
          <p:nvPr/>
        </p:nvGraphicFramePr>
        <p:xfrm>
          <a:off x="5162550" y="2667000"/>
          <a:ext cx="2006600" cy="660400"/>
        </p:xfrm>
        <a:graphic>
          <a:graphicData uri="http://schemas.openxmlformats.org/presentationml/2006/ole">
            <mc:AlternateContent xmlns:mc="http://schemas.openxmlformats.org/markup-compatibility/2006">
              <mc:Choice xmlns:v="urn:schemas-microsoft-com:vml" Requires="v">
                <p:oleObj name="Equation" r:id="rId5" imgW="2006600" imgH="660400" progId="Equation.3">
                  <p:embed/>
                </p:oleObj>
              </mc:Choice>
              <mc:Fallback>
                <p:oleObj name="Equation" r:id="rId5" imgW="2006600" imgH="6604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2550" y="2667000"/>
                        <a:ext cx="2006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Footer Placeholder 6">
            <a:extLst>
              <a:ext uri="{FF2B5EF4-FFF2-40B4-BE49-F238E27FC236}">
                <a16:creationId xmlns:a16="http://schemas.microsoft.com/office/drawing/2014/main" id="{DA531BC5-46D5-1282-E67B-87567D0B761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F057-F9D1-364F-865B-07625A6BBA93}"/>
              </a:ext>
            </a:extLst>
          </p:cNvPr>
          <p:cNvSpPr>
            <a:spLocks noGrp="1"/>
          </p:cNvSpPr>
          <p:nvPr>
            <p:ph type="title"/>
          </p:nvPr>
        </p:nvSpPr>
        <p:spPr/>
        <p:txBody>
          <a:bodyPr/>
          <a:lstStyle/>
          <a:p>
            <a:r>
              <a:rPr lang="en-US" dirty="0"/>
              <a:t>GE in 2018: The Parts</a:t>
            </a:r>
          </a:p>
        </p:txBody>
      </p:sp>
      <p:pic>
        <p:nvPicPr>
          <p:cNvPr id="9" name="Content Placeholder 6">
            <a:extLst>
              <a:ext uri="{FF2B5EF4-FFF2-40B4-BE49-F238E27FC236}">
                <a16:creationId xmlns:a16="http://schemas.microsoft.com/office/drawing/2014/main" id="{E408212E-EBD6-E243-B16E-6768645A16F1}"/>
              </a:ext>
            </a:extLst>
          </p:cNvPr>
          <p:cNvPicPr>
            <a:picLocks noGrp="1" noChangeAspect="1"/>
          </p:cNvPicPr>
          <p:nvPr>
            <p:ph idx="1"/>
          </p:nvPr>
        </p:nvPicPr>
        <p:blipFill>
          <a:blip r:embed="rId3"/>
          <a:stretch>
            <a:fillRect/>
          </a:stretch>
        </p:blipFill>
        <p:spPr>
          <a:xfrm>
            <a:off x="609599" y="1947448"/>
            <a:ext cx="7665831" cy="2853152"/>
          </a:xfrm>
        </p:spPr>
      </p:pic>
      <p:sp>
        <p:nvSpPr>
          <p:cNvPr id="8" name="Footer Placeholder 7">
            <a:extLst>
              <a:ext uri="{FF2B5EF4-FFF2-40B4-BE49-F238E27FC236}">
                <a16:creationId xmlns:a16="http://schemas.microsoft.com/office/drawing/2014/main" id="{C3EE902B-00F7-26C4-7AFB-043CAF3E953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7684749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146B-9A48-1A40-9D93-826641F11148}"/>
              </a:ext>
            </a:extLst>
          </p:cNvPr>
          <p:cNvSpPr>
            <a:spLocks noGrp="1"/>
          </p:cNvSpPr>
          <p:nvPr>
            <p:ph type="title"/>
          </p:nvPr>
        </p:nvSpPr>
        <p:spPr/>
        <p:txBody>
          <a:bodyPr/>
          <a:lstStyle/>
          <a:p>
            <a:r>
              <a:rPr lang="en-US" dirty="0"/>
              <a:t>GE: Value of the Parts</a:t>
            </a:r>
          </a:p>
        </p:txBody>
      </p:sp>
      <p:pic>
        <p:nvPicPr>
          <p:cNvPr id="6" name="Content Placeholder 5">
            <a:extLst>
              <a:ext uri="{FF2B5EF4-FFF2-40B4-BE49-F238E27FC236}">
                <a16:creationId xmlns:a16="http://schemas.microsoft.com/office/drawing/2014/main" id="{374E3BE7-C3EC-8A46-AD0A-F9EA502333A0}"/>
              </a:ext>
            </a:extLst>
          </p:cNvPr>
          <p:cNvPicPr>
            <a:picLocks noGrp="1" noChangeAspect="1"/>
          </p:cNvPicPr>
          <p:nvPr>
            <p:ph idx="1"/>
          </p:nvPr>
        </p:nvPicPr>
        <p:blipFill>
          <a:blip r:embed="rId3"/>
          <a:stretch>
            <a:fillRect/>
          </a:stretch>
        </p:blipFill>
        <p:spPr>
          <a:xfrm>
            <a:off x="685800" y="2209800"/>
            <a:ext cx="7759700" cy="3733800"/>
          </a:xfrm>
        </p:spPr>
      </p:pic>
      <p:sp>
        <p:nvSpPr>
          <p:cNvPr id="9" name="Footer Placeholder 8">
            <a:extLst>
              <a:ext uri="{FF2B5EF4-FFF2-40B4-BE49-F238E27FC236}">
                <a16:creationId xmlns:a16="http://schemas.microsoft.com/office/drawing/2014/main" id="{A28E060C-90E1-8264-72D2-111C137651B5}"/>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2030710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7CC2-31E3-AA4A-B2B8-A2D94465B1BD}"/>
              </a:ext>
            </a:extLst>
          </p:cNvPr>
          <p:cNvSpPr>
            <a:spLocks noGrp="1"/>
          </p:cNvSpPr>
          <p:nvPr>
            <p:ph type="title"/>
          </p:nvPr>
        </p:nvSpPr>
        <p:spPr/>
        <p:txBody>
          <a:bodyPr/>
          <a:lstStyle/>
          <a:p>
            <a:r>
              <a:rPr lang="en-US" dirty="0"/>
              <a:t>GE: Pricing the Parts</a:t>
            </a:r>
          </a:p>
        </p:txBody>
      </p:sp>
      <p:pic>
        <p:nvPicPr>
          <p:cNvPr id="6" name="Content Placeholder 5">
            <a:extLst>
              <a:ext uri="{FF2B5EF4-FFF2-40B4-BE49-F238E27FC236}">
                <a16:creationId xmlns:a16="http://schemas.microsoft.com/office/drawing/2014/main" id="{A6D9A81E-FD2E-DA4C-AA30-026F0359BD88}"/>
              </a:ext>
            </a:extLst>
          </p:cNvPr>
          <p:cNvPicPr>
            <a:picLocks noGrp="1" noChangeAspect="1"/>
          </p:cNvPicPr>
          <p:nvPr>
            <p:ph idx="1"/>
          </p:nvPr>
        </p:nvPicPr>
        <p:blipFill>
          <a:blip r:embed="rId2"/>
          <a:stretch>
            <a:fillRect/>
          </a:stretch>
        </p:blipFill>
        <p:spPr>
          <a:xfrm>
            <a:off x="1154654" y="2025774"/>
            <a:ext cx="7239000" cy="4431145"/>
          </a:xfrm>
        </p:spPr>
      </p:pic>
      <p:sp>
        <p:nvSpPr>
          <p:cNvPr id="9" name="Footer Placeholder 8">
            <a:extLst>
              <a:ext uri="{FF2B5EF4-FFF2-40B4-BE49-F238E27FC236}">
                <a16:creationId xmlns:a16="http://schemas.microsoft.com/office/drawing/2014/main" id="{E38878E9-60F9-2580-E045-4668206AADB1}"/>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38488212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lstStyle/>
          <a:p>
            <a:r>
              <a:rPr lang="en-US"/>
              <a:t>Private Company Valuation</a:t>
            </a:r>
          </a:p>
        </p:txBody>
      </p:sp>
      <p:sp>
        <p:nvSpPr>
          <p:cNvPr id="259074" name="Rectangle 3"/>
          <p:cNvSpPr>
            <a:spLocks noGrp="1" noChangeArrowheads="1"/>
          </p:cNvSpPr>
          <p:nvPr>
            <p:ph type="subTitle" idx="1"/>
          </p:nvPr>
        </p:nvSpPr>
        <p:spPr/>
        <p:txBody>
          <a:bodyPr/>
          <a:lstStyle/>
          <a:p>
            <a:r>
              <a:rPr lang="en-US" altLang="en-US"/>
              <a:t>Aswath Damodaran</a:t>
            </a:r>
          </a:p>
        </p:txBody>
      </p:sp>
      <p:sp>
        <p:nvSpPr>
          <p:cNvPr id="7" name="Footer Placeholder 6">
            <a:extLst>
              <a:ext uri="{FF2B5EF4-FFF2-40B4-BE49-F238E27FC236}">
                <a16:creationId xmlns:a16="http://schemas.microsoft.com/office/drawing/2014/main" id="{65B1F11E-8376-D25E-4302-7BBEB9DE7865}"/>
              </a:ext>
            </a:extLst>
          </p:cNvPr>
          <p:cNvSpPr>
            <a:spLocks noGrp="1"/>
          </p:cNvSpPr>
          <p:nvPr>
            <p:ph type="ftr" sz="quarter" idx="11"/>
          </p:nvPr>
        </p:nvSpPr>
        <p:spPr/>
        <p:txBody>
          <a:bodyPr/>
          <a:lstStyle/>
          <a:p>
            <a:pPr>
              <a:defRPr/>
            </a:pPr>
            <a:r>
              <a:rPr lang="en-US"/>
              <a:t>Aswath Damodaran</a:t>
            </a:r>
            <a:endParaRPr lang="en-US" dirty="0"/>
          </a:p>
        </p:txBody>
      </p:sp>
      <p:sp>
        <p:nvSpPr>
          <p:cNvPr id="8" name="Slide Number Placeholder 7">
            <a:extLst>
              <a:ext uri="{FF2B5EF4-FFF2-40B4-BE49-F238E27FC236}">
                <a16:creationId xmlns:a16="http://schemas.microsoft.com/office/drawing/2014/main" id="{A400C6CD-DCD1-3949-11E5-8978D2CF3982}"/>
              </a:ext>
            </a:extLst>
          </p:cNvPr>
          <p:cNvSpPr>
            <a:spLocks noGrp="1"/>
          </p:cNvSpPr>
          <p:nvPr>
            <p:ph type="sldNum" sz="quarter" idx="12"/>
          </p:nvPr>
        </p:nvSpPr>
        <p:spPr/>
        <p:txBody>
          <a:bodyPr/>
          <a:lstStyle/>
          <a:p>
            <a:fld id="{C68E4884-D436-0D47-8D20-6A3894B3F731}" type="slidenum">
              <a:rPr lang="en-US" altLang="en-US" smtClean="0"/>
              <a:pPr/>
              <a:t>127</a:t>
            </a:fld>
            <a:endParaRPr lang="en-US" altLang="en-US"/>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ChangeArrowheads="1"/>
          </p:cNvSpPr>
          <p:nvPr>
            <p:ph type="title"/>
          </p:nvPr>
        </p:nvSpPr>
        <p:spPr/>
        <p:txBody>
          <a:bodyPr/>
          <a:lstStyle/>
          <a:p>
            <a:r>
              <a:rPr lang="en-US" altLang="en-US"/>
              <a:t>Process of Valuing Private Companies</a:t>
            </a:r>
          </a:p>
        </p:txBody>
      </p:sp>
      <p:sp>
        <p:nvSpPr>
          <p:cNvPr id="200706" name="Rectangle 3"/>
          <p:cNvSpPr>
            <a:spLocks noGrp="1" noChangeArrowheads="1"/>
          </p:cNvSpPr>
          <p:nvPr>
            <p:ph idx="1"/>
          </p:nvPr>
        </p:nvSpPr>
        <p:spPr/>
        <p:txBody>
          <a:bodyPr/>
          <a:lstStyle/>
          <a:p>
            <a:r>
              <a:rPr lang="en-US" altLang="en-US" dirty="0"/>
              <a:t>The </a:t>
            </a:r>
            <a:r>
              <a:rPr lang="en-US" altLang="en-US" b="1" dirty="0"/>
              <a:t>process of valuing private companies is not different from the process of valuing public companies</a:t>
            </a:r>
            <a:r>
              <a:rPr lang="en-US" altLang="en-US" dirty="0"/>
              <a:t>. You estimate cash flows, attach a discount rate based upon the riskiness of the cash flows and compute a present value. As with public companies, you can either value</a:t>
            </a:r>
          </a:p>
          <a:p>
            <a:pPr lvl="1"/>
            <a:r>
              <a:rPr lang="en-US" altLang="en-US" dirty="0"/>
              <a:t>The entire business, by discounting cash flows to the firm at the cost of capital.</a:t>
            </a:r>
          </a:p>
          <a:p>
            <a:pPr lvl="1"/>
            <a:r>
              <a:rPr lang="en-US" altLang="en-US" dirty="0"/>
              <a:t>The equity in the business, by discounting cashflows to equity at the cost of equity.</a:t>
            </a:r>
          </a:p>
          <a:p>
            <a:r>
              <a:rPr lang="en-US" altLang="en-US" dirty="0"/>
              <a:t>When valuing private companies, you face two standard problems:</a:t>
            </a:r>
          </a:p>
          <a:p>
            <a:pPr lvl="1"/>
            <a:r>
              <a:rPr lang="en-US" altLang="en-US" dirty="0"/>
              <a:t>There is </a:t>
            </a:r>
            <a:r>
              <a:rPr lang="en-US" altLang="en-US" b="1" dirty="0"/>
              <a:t>no market value</a:t>
            </a:r>
            <a:r>
              <a:rPr lang="en-US" altLang="en-US" dirty="0"/>
              <a:t> for either debt or equity</a:t>
            </a:r>
          </a:p>
          <a:p>
            <a:pPr lvl="1"/>
            <a:r>
              <a:rPr lang="en-US" altLang="en-US" dirty="0"/>
              <a:t>The financial statements for private firms are </a:t>
            </a:r>
            <a:r>
              <a:rPr lang="en-US" altLang="en-US" b="1" dirty="0"/>
              <a:t>likely to go back fewer years, have less detail and have more holes in them</a:t>
            </a:r>
            <a:r>
              <a:rPr lang="en-US" altLang="en-US" dirty="0"/>
              <a:t>.</a:t>
            </a:r>
          </a:p>
        </p:txBody>
      </p:sp>
      <p:sp>
        <p:nvSpPr>
          <p:cNvPr id="6" name="Footer Placeholder 5">
            <a:extLst>
              <a:ext uri="{FF2B5EF4-FFF2-40B4-BE49-F238E27FC236}">
                <a16:creationId xmlns:a16="http://schemas.microsoft.com/office/drawing/2014/main" id="{2F339B01-986D-60C0-2E61-392F439B4FD2}"/>
              </a:ext>
            </a:extLst>
          </p:cNvPr>
          <p:cNvSpPr>
            <a:spLocks noGrp="1"/>
          </p:cNvSpPr>
          <p:nvPr>
            <p:ph type="ftr" sz="quarter" idx="11"/>
          </p:nvPr>
        </p:nvSpPr>
        <p:spPr/>
        <p:txBody>
          <a:bodyPr/>
          <a:lstStyle/>
          <a:p>
            <a:pPr>
              <a:defRPr/>
            </a:pPr>
            <a:r>
              <a:rPr lang="en-US"/>
              <a:t>Aswath Damodaran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r>
              <a:rPr lang="en-US" altLang="en-US"/>
              <a:t>1. No Market Value?</a:t>
            </a:r>
          </a:p>
        </p:txBody>
      </p:sp>
      <p:sp>
        <p:nvSpPr>
          <p:cNvPr id="202754" name="Content Placeholder 2"/>
          <p:cNvSpPr>
            <a:spLocks noGrp="1"/>
          </p:cNvSpPr>
          <p:nvPr>
            <p:ph idx="1"/>
          </p:nvPr>
        </p:nvSpPr>
        <p:spPr/>
        <p:txBody>
          <a:bodyPr/>
          <a:lstStyle/>
          <a:p>
            <a:r>
              <a:rPr lang="en-US" b="1" dirty="0"/>
              <a:t>Market values as inputs</a:t>
            </a:r>
            <a:r>
              <a:rPr lang="en-US" dirty="0"/>
              <a:t>: Since neither the debt nor equity of a private business is traded, any inputs that require them cannot be estimated.</a:t>
            </a:r>
          </a:p>
          <a:p>
            <a:pPr lvl="1"/>
            <a:r>
              <a:rPr lang="en-US" dirty="0"/>
              <a:t>Debt ratios for going from </a:t>
            </a:r>
            <a:r>
              <a:rPr lang="en-US" b="1" dirty="0"/>
              <a:t>unlevered to levered betas </a:t>
            </a:r>
            <a:r>
              <a:rPr lang="en-US" dirty="0"/>
              <a:t>and for computing cost of capital.</a:t>
            </a:r>
          </a:p>
          <a:p>
            <a:pPr lvl="1"/>
            <a:r>
              <a:rPr lang="en-US" dirty="0"/>
              <a:t>Market prices to compute the </a:t>
            </a:r>
            <a:r>
              <a:rPr lang="en-US" b="1" dirty="0"/>
              <a:t>value of options and warrants granted to employees</a:t>
            </a:r>
            <a:r>
              <a:rPr lang="en-US" dirty="0"/>
              <a:t>.</a:t>
            </a:r>
          </a:p>
          <a:p>
            <a:r>
              <a:rPr lang="en-US" b="1" dirty="0"/>
              <a:t>Market value as output</a:t>
            </a:r>
            <a:r>
              <a:rPr lang="en-US" dirty="0"/>
              <a:t>: When valuing publicly traded firms, the market value operates as a measure of reasonableness. In private company valuation, the value stands alone.</a:t>
            </a:r>
          </a:p>
          <a:p>
            <a:r>
              <a:rPr lang="en-US" b="1" dirty="0"/>
              <a:t>Market price based risk measures</a:t>
            </a:r>
            <a:r>
              <a:rPr lang="en-US" dirty="0"/>
              <a:t>, such as beta and bond ratings, will not be available for private businesses. </a:t>
            </a:r>
          </a:p>
        </p:txBody>
      </p:sp>
      <p:sp>
        <p:nvSpPr>
          <p:cNvPr id="6" name="Footer Placeholder 5">
            <a:extLst>
              <a:ext uri="{FF2B5EF4-FFF2-40B4-BE49-F238E27FC236}">
                <a16:creationId xmlns:a16="http://schemas.microsoft.com/office/drawing/2014/main" id="{629A85CB-E702-073F-FE8F-4F3EDE98A34E}"/>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p:txBody>
          <a:bodyPr/>
          <a:lstStyle/>
          <a:p>
            <a:r>
              <a:rPr lang="en-US" altLang="en-US"/>
              <a:t>2. Cash Flow Estimation Issues</a:t>
            </a:r>
          </a:p>
        </p:txBody>
      </p:sp>
      <p:sp>
        <p:nvSpPr>
          <p:cNvPr id="204802" name="Content Placeholder 2"/>
          <p:cNvSpPr>
            <a:spLocks noGrp="1"/>
          </p:cNvSpPr>
          <p:nvPr>
            <p:ph idx="1"/>
          </p:nvPr>
        </p:nvSpPr>
        <p:spPr/>
        <p:txBody>
          <a:bodyPr>
            <a:normAutofit lnSpcReduction="10000"/>
          </a:bodyPr>
          <a:lstStyle/>
          <a:p>
            <a:pPr marL="457200" indent="-457200">
              <a:buFont typeface="+mj-lt"/>
              <a:buAutoNum type="arabicPeriod"/>
            </a:pPr>
            <a:r>
              <a:rPr lang="en-US" altLang="en-US" b="1" dirty="0"/>
              <a:t>Shorter history</a:t>
            </a:r>
            <a:r>
              <a:rPr lang="en-US" altLang="en-US" dirty="0"/>
              <a:t>: Private firms often have been around for much shorter time periods than most publicly traded firms. There is therefore less historical information available on them.</a:t>
            </a:r>
          </a:p>
          <a:p>
            <a:pPr marL="457200" indent="-457200">
              <a:buFont typeface="+mj-lt"/>
              <a:buAutoNum type="arabicPeriod"/>
            </a:pPr>
            <a:r>
              <a:rPr lang="en-US" altLang="en-US" b="1" dirty="0"/>
              <a:t>Different Accounting Standards</a:t>
            </a:r>
            <a:r>
              <a:rPr lang="en-US" altLang="en-US" dirty="0"/>
              <a:t>: The accounting statements for private firms are often based upon different accounting standards than public firms, which operate under much tighter constraints on what to report and when to report.</a:t>
            </a:r>
          </a:p>
          <a:p>
            <a:pPr marL="457200" indent="-457200">
              <a:buFont typeface="+mj-lt"/>
              <a:buAutoNum type="arabicPeriod"/>
            </a:pPr>
            <a:r>
              <a:rPr lang="en-US" altLang="en-US" b="1" dirty="0"/>
              <a:t>Intermingling of personal and business expenses</a:t>
            </a:r>
            <a:r>
              <a:rPr lang="en-US" altLang="en-US" dirty="0"/>
              <a:t>: In the case of private firms, some personal expenses may be reported as business expenses.</a:t>
            </a:r>
          </a:p>
          <a:p>
            <a:pPr marL="457200" indent="-457200">
              <a:buFont typeface="+mj-lt"/>
              <a:buAutoNum type="arabicPeriod"/>
            </a:pPr>
            <a:r>
              <a:rPr lang="en-US" altLang="en-US" b="1" dirty="0"/>
              <a:t>Separating </a:t>
            </a:r>
            <a:r>
              <a:rPr lang="ja-JP" altLang="en-US" b="1"/>
              <a:t>“</a:t>
            </a:r>
            <a:r>
              <a:rPr lang="en-US" altLang="ja-JP" b="1" dirty="0"/>
              <a:t>Salaries</a:t>
            </a:r>
            <a:r>
              <a:rPr lang="ja-JP" altLang="en-US" b="1"/>
              <a:t>”</a:t>
            </a:r>
            <a:r>
              <a:rPr lang="en-US" altLang="ja-JP" b="1" dirty="0"/>
              <a:t> from </a:t>
            </a:r>
            <a:r>
              <a:rPr lang="ja-JP" altLang="en-US" b="1"/>
              <a:t>“</a:t>
            </a:r>
            <a:r>
              <a:rPr lang="en-US" altLang="ja-JP" b="1" dirty="0"/>
              <a:t>Dividends</a:t>
            </a:r>
            <a:r>
              <a:rPr lang="ja-JP" altLang="en-US" b="1"/>
              <a:t>”</a:t>
            </a:r>
            <a:r>
              <a:rPr lang="en-US" altLang="ja-JP" dirty="0"/>
              <a:t>: It is difficult to tell where salaries end and dividends begin in a private firm, since they both end up with the owner.</a:t>
            </a:r>
          </a:p>
          <a:p>
            <a:endParaRPr lang="en-US" altLang="en-US" dirty="0"/>
          </a:p>
        </p:txBody>
      </p:sp>
      <p:sp>
        <p:nvSpPr>
          <p:cNvPr id="6" name="Footer Placeholder 5">
            <a:extLst>
              <a:ext uri="{FF2B5EF4-FFF2-40B4-BE49-F238E27FC236}">
                <a16:creationId xmlns:a16="http://schemas.microsoft.com/office/drawing/2014/main" id="{11B7786D-584A-84CA-1F50-1D0B20AC7C7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r>
              <a:rPr lang="en-US" dirty="0"/>
              <a:t>Private Company Valuation: Motive matters..</a:t>
            </a:r>
          </a:p>
        </p:txBody>
      </p:sp>
      <p:sp>
        <p:nvSpPr>
          <p:cNvPr id="206850" name="Rectangle 3"/>
          <p:cNvSpPr>
            <a:spLocks noGrp="1" noChangeArrowheads="1"/>
          </p:cNvSpPr>
          <p:nvPr>
            <p:ph idx="1"/>
          </p:nvPr>
        </p:nvSpPr>
        <p:spPr/>
        <p:txBody>
          <a:bodyPr>
            <a:normAutofit lnSpcReduction="10000"/>
          </a:bodyPr>
          <a:lstStyle/>
          <a:p>
            <a:r>
              <a:rPr lang="en-US" altLang="en-US"/>
              <a:t>You can value a private company for </a:t>
            </a:r>
          </a:p>
          <a:p>
            <a:pPr lvl="1"/>
            <a:r>
              <a:rPr lang="ja-JP" altLang="en-US"/>
              <a:t>‘</a:t>
            </a:r>
            <a:r>
              <a:rPr lang="en-US" altLang="ja-JP"/>
              <a:t>Show</a:t>
            </a:r>
            <a:r>
              <a:rPr lang="ja-JP" altLang="en-US"/>
              <a:t>’</a:t>
            </a:r>
            <a:r>
              <a:rPr lang="en-US" altLang="ja-JP"/>
              <a:t> valuations</a:t>
            </a:r>
          </a:p>
          <a:p>
            <a:pPr lvl="2"/>
            <a:r>
              <a:rPr lang="en-US" altLang="en-US"/>
              <a:t>Curiosity: How much is my business really worth?</a:t>
            </a:r>
          </a:p>
          <a:p>
            <a:pPr lvl="2"/>
            <a:r>
              <a:rPr lang="en-US" altLang="en-US"/>
              <a:t>Legal purposes: Estate tax and divorce court</a:t>
            </a:r>
          </a:p>
          <a:p>
            <a:pPr lvl="1"/>
            <a:r>
              <a:rPr lang="en-US" altLang="en-US"/>
              <a:t>Transaction valuations</a:t>
            </a:r>
          </a:p>
          <a:p>
            <a:pPr lvl="2"/>
            <a:r>
              <a:rPr lang="en-US" altLang="en-US"/>
              <a:t>Sale or prospective sale to another individual or private entity. </a:t>
            </a:r>
          </a:p>
          <a:p>
            <a:pPr lvl="2"/>
            <a:r>
              <a:rPr lang="en-US" altLang="en-US"/>
              <a:t>Sale of one partner</a:t>
            </a:r>
            <a:r>
              <a:rPr lang="ja-JP" altLang="en-US"/>
              <a:t>’</a:t>
            </a:r>
            <a:r>
              <a:rPr lang="en-US" altLang="ja-JP"/>
              <a:t>s interest to another</a:t>
            </a:r>
          </a:p>
          <a:p>
            <a:pPr lvl="2"/>
            <a:r>
              <a:rPr lang="en-US" altLang="en-US"/>
              <a:t>Sale to a publicly traded firm</a:t>
            </a:r>
          </a:p>
          <a:p>
            <a:pPr lvl="1"/>
            <a:r>
              <a:rPr lang="en-US" altLang="en-US"/>
              <a:t>As prelude to setting the offering price in an initial public offering</a:t>
            </a:r>
          </a:p>
          <a:p>
            <a:r>
              <a:rPr lang="en-US" altLang="en-US"/>
              <a:t>You can value a division or divisions of a publicly traded firm</a:t>
            </a:r>
          </a:p>
          <a:p>
            <a:pPr lvl="1"/>
            <a:r>
              <a:rPr lang="en-US" altLang="en-US"/>
              <a:t>As prelude to a spin off</a:t>
            </a:r>
          </a:p>
          <a:p>
            <a:pPr lvl="1"/>
            <a:r>
              <a:rPr lang="en-US" altLang="en-US"/>
              <a:t>For sale to another entity </a:t>
            </a:r>
          </a:p>
          <a:p>
            <a:pPr lvl="1"/>
            <a:r>
              <a:rPr lang="en-US" altLang="en-US"/>
              <a:t>To do a sum-of-the-parts valuation to determine whether a firm will be worth more broken up or if it is being efficiently run.</a:t>
            </a:r>
          </a:p>
        </p:txBody>
      </p:sp>
      <p:sp>
        <p:nvSpPr>
          <p:cNvPr id="6" name="Footer Placeholder 5">
            <a:extLst>
              <a:ext uri="{FF2B5EF4-FFF2-40B4-BE49-F238E27FC236}">
                <a16:creationId xmlns:a16="http://schemas.microsoft.com/office/drawing/2014/main" id="{00045D6F-4411-FF1C-E3F6-8CB433265EB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dirty="0"/>
              <a:t>Private company valuations: Four broad scenarios</a:t>
            </a:r>
          </a:p>
        </p:txBody>
      </p:sp>
      <p:sp>
        <p:nvSpPr>
          <p:cNvPr id="208898" name="Content Placeholder 2"/>
          <p:cNvSpPr>
            <a:spLocks noGrp="1"/>
          </p:cNvSpPr>
          <p:nvPr>
            <p:ph idx="1"/>
          </p:nvPr>
        </p:nvSpPr>
        <p:spPr/>
        <p:txBody>
          <a:bodyPr/>
          <a:lstStyle/>
          <a:p>
            <a:pPr marL="457200" indent="-457200">
              <a:buFont typeface="+mj-lt"/>
              <a:buAutoNum type="arabicPeriod"/>
            </a:pPr>
            <a:r>
              <a:rPr lang="en-US" b="1" dirty="0"/>
              <a:t>Private to private tra</a:t>
            </a:r>
            <a:r>
              <a:rPr lang="en-US" dirty="0"/>
              <a:t>nsactions: You can value a private business for sale by one individual to another.</a:t>
            </a:r>
          </a:p>
          <a:p>
            <a:pPr marL="457200" indent="-457200">
              <a:buFont typeface="+mj-lt"/>
              <a:buAutoNum type="arabicPeriod"/>
            </a:pPr>
            <a:r>
              <a:rPr lang="en-US" b="1" dirty="0"/>
              <a:t>Private to public transactions</a:t>
            </a:r>
            <a:r>
              <a:rPr lang="en-US" dirty="0"/>
              <a:t>: You can value a private firm for sale to a publicly traded firm. </a:t>
            </a:r>
          </a:p>
          <a:p>
            <a:pPr marL="457200" indent="-457200">
              <a:buFont typeface="+mj-lt"/>
              <a:buAutoNum type="arabicPeriod"/>
            </a:pPr>
            <a:r>
              <a:rPr lang="en-US" b="1" dirty="0"/>
              <a:t>Private to IPO</a:t>
            </a:r>
            <a:r>
              <a:rPr lang="en-US" dirty="0"/>
              <a:t>: You can value a private firm for an initial public offering.  </a:t>
            </a:r>
          </a:p>
          <a:p>
            <a:pPr marL="457200" indent="-457200">
              <a:buFont typeface="+mj-lt"/>
              <a:buAutoNum type="arabicPeriod"/>
            </a:pPr>
            <a:r>
              <a:rPr lang="en-US" b="1" dirty="0"/>
              <a:t>Private to VC to Public</a:t>
            </a:r>
            <a:r>
              <a:rPr lang="en-US" dirty="0"/>
              <a:t>: You can value a private firm that is expected to raise venture capital along the way on its path to going public.</a:t>
            </a:r>
          </a:p>
        </p:txBody>
      </p:sp>
      <p:sp>
        <p:nvSpPr>
          <p:cNvPr id="6" name="Footer Placeholder 5">
            <a:extLst>
              <a:ext uri="{FF2B5EF4-FFF2-40B4-BE49-F238E27FC236}">
                <a16:creationId xmlns:a16="http://schemas.microsoft.com/office/drawing/2014/main" id="{48A1CC39-A167-C15A-4AC5-6F8A5567C93D}"/>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r>
              <a:rPr lang="en-US" altLang="en-US"/>
              <a:t>I. Private to Private transaction</a:t>
            </a:r>
          </a:p>
        </p:txBody>
      </p:sp>
      <p:sp>
        <p:nvSpPr>
          <p:cNvPr id="210946" name="Content Placeholder 2"/>
          <p:cNvSpPr>
            <a:spLocks noGrp="1"/>
          </p:cNvSpPr>
          <p:nvPr>
            <p:ph idx="1"/>
          </p:nvPr>
        </p:nvSpPr>
        <p:spPr/>
        <p:txBody>
          <a:bodyPr/>
          <a:lstStyle/>
          <a:p>
            <a:r>
              <a:rPr lang="en-US" altLang="en-US" dirty="0"/>
              <a:t>In private-to-private transactions, a private business is sold by one individual to another.  There are three key issues that we need to confront in such transactions:</a:t>
            </a:r>
          </a:p>
          <a:p>
            <a:pPr lvl="1"/>
            <a:r>
              <a:rPr lang="en-US" altLang="en-US" b="1" dirty="0"/>
              <a:t>Neither the buyer nor the seller is diversified</a:t>
            </a:r>
            <a:r>
              <a:rPr lang="en-US" altLang="en-US" dirty="0"/>
              <a:t>. Consequently, risk and return models that focus on just the risk that cannot be diversified away will seriously under estimate the discount rates.</a:t>
            </a:r>
          </a:p>
          <a:p>
            <a:pPr lvl="1"/>
            <a:r>
              <a:rPr lang="en-US" altLang="en-US" b="1" dirty="0"/>
              <a:t>The investment is illiquid</a:t>
            </a:r>
            <a:r>
              <a:rPr lang="en-US" altLang="en-US" dirty="0"/>
              <a:t>. Consequently, the buyer of the business will have to factor in an </a:t>
            </a:r>
            <a:r>
              <a:rPr lang="ja-JP" altLang="en-US"/>
              <a:t>“</a:t>
            </a:r>
            <a:r>
              <a:rPr lang="en-US" altLang="ja-JP" dirty="0"/>
              <a:t>illiquidity discount</a:t>
            </a:r>
            <a:r>
              <a:rPr lang="ja-JP" altLang="en-US"/>
              <a:t>”</a:t>
            </a:r>
            <a:r>
              <a:rPr lang="en-US" altLang="ja-JP" dirty="0"/>
              <a:t> to estimate the value of the business.</a:t>
            </a:r>
          </a:p>
          <a:p>
            <a:pPr lvl="1"/>
            <a:r>
              <a:rPr lang="en-US" altLang="en-US" b="1" dirty="0"/>
              <a:t>Key person value</a:t>
            </a:r>
            <a:r>
              <a:rPr lang="en-US" altLang="en-US" dirty="0"/>
              <a:t>: There may be a significant personal component to the value. In other words, the revenues and operating profit of the business reflect not just the potential of the business but the presence of the current owner.</a:t>
            </a:r>
          </a:p>
          <a:p>
            <a:endParaRPr lang="en-US" altLang="en-US" dirty="0"/>
          </a:p>
          <a:p>
            <a:endParaRPr lang="en-US" altLang="en-US" dirty="0"/>
          </a:p>
        </p:txBody>
      </p:sp>
      <p:sp>
        <p:nvSpPr>
          <p:cNvPr id="6" name="Footer Placeholder 5">
            <a:extLst>
              <a:ext uri="{FF2B5EF4-FFF2-40B4-BE49-F238E27FC236}">
                <a16:creationId xmlns:a16="http://schemas.microsoft.com/office/drawing/2014/main" id="{D2BD30B6-E326-7B3D-E6DF-BAD3B2B3680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p:txBody>
          <a:bodyPr/>
          <a:lstStyle/>
          <a:p>
            <a:r>
              <a:rPr lang="en-US" altLang="en-US"/>
              <a:t>An example: Valuing a restaurant</a:t>
            </a:r>
          </a:p>
        </p:txBody>
      </p:sp>
      <p:sp>
        <p:nvSpPr>
          <p:cNvPr id="212994" name="Content Placeholder 2"/>
          <p:cNvSpPr>
            <a:spLocks noGrp="1"/>
          </p:cNvSpPr>
          <p:nvPr>
            <p:ph idx="1"/>
          </p:nvPr>
        </p:nvSpPr>
        <p:spPr/>
        <p:txBody>
          <a:bodyPr/>
          <a:lstStyle/>
          <a:p>
            <a:r>
              <a:rPr lang="en-US" altLang="en-US" dirty="0"/>
              <a:t>Assume that you have been asked to value an upscale French restaurant for sale by the owner (who also happens to be the chef). Both the restaurant and the chef are well regarded, and business has been good for the last 3 years.</a:t>
            </a:r>
          </a:p>
          <a:p>
            <a:pPr lvl="1"/>
            <a:r>
              <a:rPr lang="en-US" altLang="en-US" dirty="0"/>
              <a:t>The potential buyer is a former investment banker, who tired of the rat race, has decide to </a:t>
            </a:r>
            <a:r>
              <a:rPr lang="en-US" altLang="en-US" b="1" dirty="0"/>
              <a:t>cash out all of his savings and use the entire amount to invest in the restaurant</a:t>
            </a:r>
            <a:r>
              <a:rPr lang="en-US" altLang="en-US" dirty="0"/>
              <a:t>.</a:t>
            </a:r>
          </a:p>
          <a:p>
            <a:pPr lvl="1"/>
            <a:r>
              <a:rPr lang="en-US" altLang="en-US" dirty="0"/>
              <a:t>You have </a:t>
            </a:r>
            <a:r>
              <a:rPr lang="en-US" altLang="en-US" b="1" dirty="0"/>
              <a:t>access to the financial statements for the last 3 years </a:t>
            </a:r>
            <a:r>
              <a:rPr lang="en-US" altLang="en-US" dirty="0"/>
              <a:t>for the restaurant. In the most recent year, the restaurant reported $ 1.2 million in revenues and $ 400,000 in pre-tax operating profit . </a:t>
            </a:r>
          </a:p>
          <a:p>
            <a:pPr lvl="1"/>
            <a:r>
              <a:rPr lang="en-US" altLang="en-US" dirty="0"/>
              <a:t>While the firm has </a:t>
            </a:r>
            <a:r>
              <a:rPr lang="en-US" altLang="en-US" b="1" dirty="0"/>
              <a:t>no conventional debt ou</a:t>
            </a:r>
            <a:r>
              <a:rPr lang="en-US" altLang="en-US" dirty="0"/>
              <a:t>tstanding, it has a lease commitment of $120,000 each year for the next 12 years.</a:t>
            </a:r>
          </a:p>
        </p:txBody>
      </p:sp>
      <p:sp>
        <p:nvSpPr>
          <p:cNvPr id="6" name="Footer Placeholder 5">
            <a:extLst>
              <a:ext uri="{FF2B5EF4-FFF2-40B4-BE49-F238E27FC236}">
                <a16:creationId xmlns:a16="http://schemas.microsoft.com/office/drawing/2014/main" id="{5ED46C55-99D2-41B4-15BB-D0CB3283521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p:txBody>
          <a:bodyPr/>
          <a:lstStyle/>
          <a:p>
            <a:r>
              <a:rPr lang="en-US" altLang="en-US"/>
              <a:t>Past income statements…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5812812"/>
              </p:ext>
            </p:extLst>
          </p:nvPr>
        </p:nvGraphicFramePr>
        <p:xfrm>
          <a:off x="685800" y="1980885"/>
          <a:ext cx="7921625" cy="2989267"/>
        </p:xfrm>
        <a:graphic>
          <a:graphicData uri="http://schemas.openxmlformats.org/drawingml/2006/table">
            <a:tbl>
              <a:tblPr/>
              <a:tblGrid>
                <a:gridCol w="2122488">
                  <a:extLst>
                    <a:ext uri="{9D8B030D-6E8A-4147-A177-3AD203B41FA5}">
                      <a16:colId xmlns:a16="http://schemas.microsoft.com/office/drawing/2014/main" val="20000"/>
                    </a:ext>
                  </a:extLst>
                </a:gridCol>
                <a:gridCol w="1060450">
                  <a:extLst>
                    <a:ext uri="{9D8B030D-6E8A-4147-A177-3AD203B41FA5}">
                      <a16:colId xmlns:a16="http://schemas.microsoft.com/office/drawing/2014/main" val="20001"/>
                    </a:ext>
                  </a:extLst>
                </a:gridCol>
                <a:gridCol w="10604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2592387">
                  <a:extLst>
                    <a:ext uri="{9D8B030D-6E8A-4147-A177-3AD203B41FA5}">
                      <a16:colId xmlns:a16="http://schemas.microsoft.com/office/drawing/2014/main" val="20004"/>
                    </a:ext>
                  </a:extLst>
                </a:gridCol>
              </a:tblGrid>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 years ago</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Last 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$1,100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at full capacity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 years left on the lease)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(Owner/chef does not draw salary)</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 of 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$340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$136</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 tax rate)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60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$204</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75520" name="TextBox 5"/>
          <p:cNvSpPr txBox="1">
            <a:spLocks noChangeArrowheads="1"/>
          </p:cNvSpPr>
          <p:nvPr/>
        </p:nvSpPr>
        <p:spPr bwMode="auto">
          <a:xfrm>
            <a:off x="2972593" y="5150120"/>
            <a:ext cx="2589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All numbers are in thousands</a:t>
            </a:r>
          </a:p>
        </p:txBody>
      </p:sp>
      <p:sp>
        <p:nvSpPr>
          <p:cNvPr id="7" name="Footer Placeholder 6">
            <a:extLst>
              <a:ext uri="{FF2B5EF4-FFF2-40B4-BE49-F238E27FC236}">
                <a16:creationId xmlns:a16="http://schemas.microsoft.com/office/drawing/2014/main" id="{7B913F38-35DB-4462-AA2D-0AADD83D832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p:txBody>
          <a:bodyPr/>
          <a:lstStyle/>
          <a:p>
            <a:r>
              <a:rPr lang="en-US" altLang="en-US"/>
              <a:t>Step 1: Estimating discount rates</a:t>
            </a:r>
          </a:p>
        </p:txBody>
      </p:sp>
      <p:sp>
        <p:nvSpPr>
          <p:cNvPr id="217090" name="Content Placeholder 2"/>
          <p:cNvSpPr>
            <a:spLocks noGrp="1"/>
          </p:cNvSpPr>
          <p:nvPr>
            <p:ph idx="1"/>
          </p:nvPr>
        </p:nvSpPr>
        <p:spPr/>
        <p:txBody>
          <a:bodyPr/>
          <a:lstStyle/>
          <a:p>
            <a:r>
              <a:rPr lang="en-US" altLang="en-US" dirty="0"/>
              <a:t>Conventional risk and return models in finance are built on the presumption that the </a:t>
            </a:r>
            <a:r>
              <a:rPr lang="en-US" altLang="en-US" b="1" dirty="0"/>
              <a:t>marginal investors in the company are diversified</a:t>
            </a:r>
            <a:r>
              <a:rPr lang="en-US" altLang="en-US" dirty="0"/>
              <a:t> and that they therefore care only about the risk that cannot be diversified. That risk is measured with a beta or betas, usually estimated by looking at past prices or returns. </a:t>
            </a:r>
          </a:p>
          <a:p>
            <a:r>
              <a:rPr lang="en-US" altLang="en-US" dirty="0"/>
              <a:t>In this valuation, both assumptions are likely to be violated:</a:t>
            </a:r>
          </a:p>
          <a:p>
            <a:pPr lvl="1"/>
            <a:r>
              <a:rPr lang="en-US" altLang="en-US" dirty="0"/>
              <a:t>As a private business, this restaurant </a:t>
            </a:r>
            <a:r>
              <a:rPr lang="en-US" altLang="en-US" b="1" dirty="0"/>
              <a:t>has no market prices </a:t>
            </a:r>
            <a:r>
              <a:rPr lang="en-US" altLang="en-US" dirty="0"/>
              <a:t>or returns to use in estimation.</a:t>
            </a:r>
          </a:p>
          <a:p>
            <a:pPr lvl="1"/>
            <a:r>
              <a:rPr lang="en-US" altLang="en-US" b="1" dirty="0"/>
              <a:t>The buyer is not diversified</a:t>
            </a:r>
            <a:r>
              <a:rPr lang="en-US" altLang="en-US" dirty="0"/>
              <a:t>. In fact, he will have his entire wealth tied up in the restaurant after the purchase. </a:t>
            </a:r>
          </a:p>
        </p:txBody>
      </p:sp>
      <p:sp>
        <p:nvSpPr>
          <p:cNvPr id="6" name="Footer Placeholder 5">
            <a:extLst>
              <a:ext uri="{FF2B5EF4-FFF2-40B4-BE49-F238E27FC236}">
                <a16:creationId xmlns:a16="http://schemas.microsoft.com/office/drawing/2014/main" id="{A2F0985A-CE48-4B1D-5080-49454CDA215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tLang="en-US"/>
              <a:t>No market price, no problem… Use bottom-up betas to get the unlevered beta</a:t>
            </a:r>
          </a:p>
        </p:txBody>
      </p:sp>
      <p:sp>
        <p:nvSpPr>
          <p:cNvPr id="279554" name="Content Placeholder 2"/>
          <p:cNvSpPr>
            <a:spLocks noGrp="1"/>
          </p:cNvSpPr>
          <p:nvPr>
            <p:ph idx="1"/>
          </p:nvPr>
        </p:nvSpPr>
        <p:spPr/>
        <p:txBody>
          <a:bodyPr/>
          <a:lstStyle/>
          <a:p>
            <a:r>
              <a:rPr lang="en-US" altLang="en-US" b="1" dirty="0"/>
              <a:t>The average unlevered beta across 75 publicly traded restaurants in the US is 0.86</a:t>
            </a:r>
            <a:r>
              <a:rPr lang="en-US" altLang="en-US" dirty="0"/>
              <a:t>. Most of the publicly traded restaurants on this list are fast-food chains (McDonald</a:t>
            </a:r>
            <a:r>
              <a:rPr lang="ja-JP" altLang="en-US"/>
              <a:t>’</a:t>
            </a:r>
            <a:r>
              <a:rPr lang="en-US" altLang="ja-JP" dirty="0"/>
              <a:t>s, Burger King) or mass restaurants (Applebee</a:t>
            </a:r>
            <a:r>
              <a:rPr lang="ja-JP" altLang="en-US"/>
              <a:t>’</a:t>
            </a:r>
            <a:r>
              <a:rPr lang="en-US" altLang="ja-JP" dirty="0"/>
              <a:t>s, TGIF…). An upscale restaurant does not fit easily into this mix.</a:t>
            </a:r>
          </a:p>
          <a:p>
            <a:r>
              <a:rPr lang="en-US" altLang="ja-JP" dirty="0"/>
              <a:t>There is an argument to be made that the beta for an upscale restaurant is more likely to be </a:t>
            </a:r>
            <a:r>
              <a:rPr lang="en-US" altLang="ja-JP" b="1" dirty="0"/>
              <a:t>reflect high-end specialty retailers than it is restaurants</a:t>
            </a:r>
            <a:r>
              <a:rPr lang="en-US" altLang="ja-JP" dirty="0"/>
              <a:t>. The unlevered beta for 45 high-end retailers is 1.18. </a:t>
            </a:r>
            <a:endParaRPr lang="en-US" altLang="en-US" dirty="0"/>
          </a:p>
        </p:txBody>
      </p:sp>
      <p:sp>
        <p:nvSpPr>
          <p:cNvPr id="6" name="Footer Placeholder 5">
            <a:extLst>
              <a:ext uri="{FF2B5EF4-FFF2-40B4-BE49-F238E27FC236}">
                <a16:creationId xmlns:a16="http://schemas.microsoft.com/office/drawing/2014/main" id="{51D3D887-88E5-35BF-39FE-BBAF5706245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57C2E5-34F4-5148-414C-75AB9198D012}"/>
              </a:ext>
            </a:extLst>
          </p:cNvPr>
          <p:cNvPicPr>
            <a:picLocks noChangeAspect="1"/>
          </p:cNvPicPr>
          <p:nvPr/>
        </p:nvPicPr>
        <p:blipFill>
          <a:blip r:embed="rId3"/>
          <a:stretch>
            <a:fillRect/>
          </a:stretch>
        </p:blipFill>
        <p:spPr>
          <a:xfrm>
            <a:off x="685800" y="580859"/>
            <a:ext cx="7772400" cy="5696282"/>
          </a:xfrm>
          <a:prstGeom prst="rect">
            <a:avLst/>
          </a:prstGeom>
        </p:spPr>
      </p:pic>
      <p:sp>
        <p:nvSpPr>
          <p:cNvPr id="6" name="Footer Placeholder 5">
            <a:extLst>
              <a:ext uri="{FF2B5EF4-FFF2-40B4-BE49-F238E27FC236}">
                <a16:creationId xmlns:a16="http://schemas.microsoft.com/office/drawing/2014/main" id="{82BBC572-DB93-9F80-0255-3DA088379933}"/>
              </a:ext>
            </a:extLst>
          </p:cNvPr>
          <p:cNvSpPr>
            <a:spLocks noGrp="1"/>
          </p:cNvSpPr>
          <p:nvPr>
            <p:ph type="ftr" sz="quarter" idx="11"/>
          </p:nvPr>
        </p:nvSpPr>
        <p:spPr/>
        <p:txBody>
          <a:bodyPr/>
          <a:lstStyle/>
          <a:p>
            <a:pPr>
              <a:defRPr/>
            </a:pPr>
            <a:r>
              <a:rPr lang="en-US"/>
              <a:t>Aswath Damodaran</a:t>
            </a:r>
          </a:p>
        </p:txBody>
      </p:sp>
      <p:sp>
        <p:nvSpPr>
          <p:cNvPr id="7" name="Slide Number Placeholder 6">
            <a:extLst>
              <a:ext uri="{FF2B5EF4-FFF2-40B4-BE49-F238E27FC236}">
                <a16:creationId xmlns:a16="http://schemas.microsoft.com/office/drawing/2014/main" id="{C84C115C-1A76-4095-3E8C-E5476917C327}"/>
              </a:ext>
            </a:extLst>
          </p:cNvPr>
          <p:cNvSpPr>
            <a:spLocks noGrp="1"/>
          </p:cNvSpPr>
          <p:nvPr>
            <p:ph type="sldNum" sz="quarter" idx="12"/>
          </p:nvPr>
        </p:nvSpPr>
        <p:spPr/>
        <p:txBody>
          <a:bodyPr/>
          <a:lstStyle/>
          <a:p>
            <a:fld id="{9F02D6A7-4B56-B740-9971-29B2347BCD7D}" type="slidenum">
              <a:rPr lang="en-US" altLang="en-US" smtClean="0"/>
              <a:pPr/>
              <a:t>138</a:t>
            </a:fld>
            <a:endParaRPr lang="en-US" alt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r>
              <a:rPr lang="en-US" altLang="en-US"/>
              <a:t>Estimating a total beta</a:t>
            </a:r>
          </a:p>
        </p:txBody>
      </p:sp>
      <p:sp>
        <p:nvSpPr>
          <p:cNvPr id="223234" name="Content Placeholder 2"/>
          <p:cNvSpPr>
            <a:spLocks noGrp="1"/>
          </p:cNvSpPr>
          <p:nvPr>
            <p:ph idx="1"/>
          </p:nvPr>
        </p:nvSpPr>
        <p:spPr/>
        <p:txBody>
          <a:bodyPr>
            <a:normAutofit lnSpcReduction="10000"/>
          </a:bodyPr>
          <a:lstStyle/>
          <a:p>
            <a:r>
              <a:rPr lang="en-US" dirty="0"/>
              <a:t>To get from the market beta to the total beta, we need a measure of how much of the risk in the firm comes from the market and how much is firm-specific.</a:t>
            </a:r>
          </a:p>
          <a:p>
            <a:r>
              <a:rPr lang="en-US" dirty="0"/>
              <a:t>Looking at the regressions of publicly traded firms that yield the bottom-up beta should provide an answer. </a:t>
            </a:r>
          </a:p>
          <a:p>
            <a:pPr lvl="1"/>
            <a:r>
              <a:rPr lang="en-US" dirty="0"/>
              <a:t>The average R-squared across the high-end retailer regressions is 25%.</a:t>
            </a:r>
          </a:p>
          <a:p>
            <a:pPr lvl="1"/>
            <a:r>
              <a:rPr lang="en-US" dirty="0"/>
              <a:t>Since betas are based on standard deviations (rather than variances), we will take the correlation coefficient (the square root of the R-squared) as our measure of the proportion of the risk that is market risk.</a:t>
            </a:r>
          </a:p>
          <a:p>
            <a:r>
              <a:rPr lang="en-US" dirty="0"/>
              <a:t>Total Unlevered Beta</a:t>
            </a:r>
          </a:p>
          <a:p>
            <a:pPr marL="0" indent="0">
              <a:buNone/>
            </a:pPr>
            <a:r>
              <a:rPr lang="en-US" dirty="0"/>
              <a:t>		= Market Beta/ Correlation  with the market</a:t>
            </a:r>
          </a:p>
          <a:p>
            <a:pPr marL="0" indent="0">
              <a:buNone/>
            </a:pPr>
            <a:r>
              <a:rPr lang="en-US" dirty="0"/>
              <a:t>		= 1.18 / 0.5 = 2.36</a:t>
            </a:r>
          </a:p>
        </p:txBody>
      </p:sp>
      <p:sp>
        <p:nvSpPr>
          <p:cNvPr id="6" name="Footer Placeholder 5">
            <a:extLst>
              <a:ext uri="{FF2B5EF4-FFF2-40B4-BE49-F238E27FC236}">
                <a16:creationId xmlns:a16="http://schemas.microsoft.com/office/drawing/2014/main" id="{806F2ED4-AA02-0129-5455-AC6AB357286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normAutofit fontScale="90000"/>
          </a:bodyPr>
          <a:lstStyle/>
          <a:p>
            <a:r>
              <a:rPr lang="en-US"/>
              <a:t>The final step in the beta computation: Estimate a Debt to equity ratio and cost of equity</a:t>
            </a:r>
          </a:p>
        </p:txBody>
      </p:sp>
      <p:sp>
        <p:nvSpPr>
          <p:cNvPr id="225282" name="Content Placeholder 2"/>
          <p:cNvSpPr>
            <a:spLocks noGrp="1"/>
          </p:cNvSpPr>
          <p:nvPr>
            <p:ph idx="1"/>
          </p:nvPr>
        </p:nvSpPr>
        <p:spPr/>
        <p:txBody>
          <a:bodyPr>
            <a:normAutofit fontScale="92500" lnSpcReduction="10000"/>
          </a:bodyPr>
          <a:lstStyle/>
          <a:p>
            <a:r>
              <a:rPr lang="en-US" dirty="0"/>
              <a:t>With publicly traded firms, </a:t>
            </a:r>
            <a:r>
              <a:rPr lang="en-US" b="1" dirty="0"/>
              <a:t>we re-lever the beta using the market D/E ratio for the firm</a:t>
            </a:r>
            <a:r>
              <a:rPr lang="en-US" dirty="0"/>
              <a:t>. With private firms, this option is not feasible. We have two alternatives:</a:t>
            </a:r>
          </a:p>
          <a:p>
            <a:pPr lvl="1"/>
            <a:r>
              <a:rPr lang="en-US" dirty="0"/>
              <a:t>Assume that the debt to equity ratio for the firm is </a:t>
            </a:r>
            <a:r>
              <a:rPr lang="en-US" b="1" dirty="0"/>
              <a:t>similar to the average market debt to equity ratio for publicly traded firms </a:t>
            </a:r>
            <a:r>
              <a:rPr lang="en-US" dirty="0"/>
              <a:t>in the sector.</a:t>
            </a:r>
          </a:p>
          <a:p>
            <a:pPr lvl="1"/>
            <a:r>
              <a:rPr lang="en-US" dirty="0"/>
              <a:t>Use </a:t>
            </a:r>
            <a:r>
              <a:rPr lang="en-US" b="1" dirty="0"/>
              <a:t>your estimates of the value of debt and equity </a:t>
            </a:r>
            <a:r>
              <a:rPr lang="en-US" dirty="0"/>
              <a:t>as the weights in the computation. (There will be a circular reasoning problem: you need the cost of capital to get the values and the values to get the cost of capital.)</a:t>
            </a:r>
          </a:p>
          <a:p>
            <a:r>
              <a:rPr lang="en-US" dirty="0"/>
              <a:t>We will assume that this privately owned restaurant will have a debt to equity ratio (14.33%) similar to the average publicly traded restaurant (even though we used retailers to the unlevered beta). </a:t>
            </a:r>
          </a:p>
          <a:p>
            <a:pPr lvl="1"/>
            <a:r>
              <a:rPr lang="en-US" dirty="0"/>
              <a:t>Levered beta = 2.36 (1 + (1-.4) (.1433)) = 2.56 </a:t>
            </a:r>
          </a:p>
          <a:p>
            <a:pPr lvl="1"/>
            <a:r>
              <a:rPr lang="en-US" dirty="0"/>
              <a:t>Cost of equity =4.25% + 2.56 (4%) = 14.50%</a:t>
            </a:r>
          </a:p>
          <a:p>
            <a:pPr lvl="1"/>
            <a:r>
              <a:rPr lang="en-US" dirty="0"/>
              <a:t>(T Bond rate was 4.25% at the time; 4% is the equity risk premium) </a:t>
            </a:r>
          </a:p>
        </p:txBody>
      </p:sp>
      <p:sp>
        <p:nvSpPr>
          <p:cNvPr id="6" name="Footer Placeholder 5">
            <a:extLst>
              <a:ext uri="{FF2B5EF4-FFF2-40B4-BE49-F238E27FC236}">
                <a16:creationId xmlns:a16="http://schemas.microsoft.com/office/drawing/2014/main" id="{A76EF193-FCEF-C83B-5261-284EB05E690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p:txBody>
          <a:bodyPr/>
          <a:lstStyle/>
          <a:p>
            <a:r>
              <a:rPr lang="en-US" altLang="en-US"/>
              <a:t>Estimating  a cost of debt and capital</a:t>
            </a:r>
          </a:p>
        </p:txBody>
      </p:sp>
      <p:sp>
        <p:nvSpPr>
          <p:cNvPr id="227330" name="Content Placeholder 2"/>
          <p:cNvSpPr>
            <a:spLocks noGrp="1"/>
          </p:cNvSpPr>
          <p:nvPr>
            <p:ph idx="1"/>
          </p:nvPr>
        </p:nvSpPr>
        <p:spPr/>
        <p:txBody>
          <a:bodyPr>
            <a:normAutofit/>
          </a:bodyPr>
          <a:lstStyle/>
          <a:p>
            <a:r>
              <a:rPr lang="en-US" altLang="en-US" dirty="0"/>
              <a:t>While the firm does not have a rating or any recent bank loans to use as reference, it does have a </a:t>
            </a:r>
            <a:r>
              <a:rPr lang="en-US" altLang="en-US" b="1" dirty="0"/>
              <a:t>reported operating income and lease expenses</a:t>
            </a:r>
            <a:r>
              <a:rPr lang="en-US" altLang="en-US" dirty="0"/>
              <a:t> (treated as interest expenses)</a:t>
            </a:r>
          </a:p>
          <a:p>
            <a:pPr marL="274320" lvl="1" indent="0">
              <a:buNone/>
            </a:pPr>
            <a:r>
              <a:rPr lang="en-US" altLang="en-US" dirty="0"/>
              <a:t>Coverage Ratio = Operating Income/ Interest (Lease) Expense</a:t>
            </a:r>
          </a:p>
          <a:p>
            <a:pPr marL="274320" lvl="1" indent="0">
              <a:buNone/>
            </a:pPr>
            <a:r>
              <a:rPr lang="en-US" altLang="en-US" dirty="0"/>
              <a:t>				= 400,000/ 120,000 = 3.33</a:t>
            </a:r>
          </a:p>
          <a:p>
            <a:pPr marL="274320" lvl="1" indent="0">
              <a:buNone/>
            </a:pPr>
            <a:r>
              <a:rPr lang="en-US" altLang="en-US" dirty="0"/>
              <a:t>Rating based on coverage ratio = BB+	Default spread = 3.25%</a:t>
            </a:r>
          </a:p>
          <a:p>
            <a:pPr marL="274320" lvl="1" indent="0">
              <a:buNone/>
            </a:pPr>
            <a:r>
              <a:rPr lang="en-US" altLang="en-US" dirty="0"/>
              <a:t>After-tax Cost of debt = (</a:t>
            </a:r>
            <a:r>
              <a:rPr lang="en-US" altLang="en-US" dirty="0" err="1"/>
              <a:t>Riskfree</a:t>
            </a:r>
            <a:r>
              <a:rPr lang="en-US" altLang="en-US" dirty="0"/>
              <a:t> rate + Default spread) (1 – tax rate) </a:t>
            </a:r>
          </a:p>
          <a:p>
            <a:pPr marL="274320" lvl="1" indent="0">
              <a:buNone/>
            </a:pPr>
            <a:r>
              <a:rPr lang="en-US" altLang="en-US" dirty="0"/>
              <a:t>			= (4.25% + 3.25%) (1 - .40) = 4.50%</a:t>
            </a:r>
          </a:p>
          <a:p>
            <a:r>
              <a:rPr lang="en-US" altLang="en-US" dirty="0"/>
              <a:t> To compute the cost of capital, we will use </a:t>
            </a:r>
            <a:r>
              <a:rPr lang="en-US" altLang="en-US" b="1" dirty="0"/>
              <a:t>the same industry average debt ratio</a:t>
            </a:r>
            <a:r>
              <a:rPr lang="en-US" altLang="en-US" dirty="0"/>
              <a:t> that we used to lever the betas.</a:t>
            </a:r>
          </a:p>
          <a:p>
            <a:pPr lvl="1"/>
            <a:r>
              <a:rPr lang="en-US" altLang="en-US" dirty="0"/>
              <a:t>Cost of capital = 14.50% (100/114.33) + 4.50% (14.33/114.33) = 13.25%</a:t>
            </a:r>
          </a:p>
          <a:p>
            <a:pPr marL="548640" lvl="2" indent="0">
              <a:buNone/>
            </a:pPr>
            <a:r>
              <a:rPr lang="en-US" altLang="en-US" dirty="0"/>
              <a:t>(The debt to equity ratio is 14.33%; the cost of capital is based on the debt to capital ratio)   </a:t>
            </a:r>
          </a:p>
        </p:txBody>
      </p:sp>
      <p:sp>
        <p:nvSpPr>
          <p:cNvPr id="6" name="Footer Placeholder 5">
            <a:extLst>
              <a:ext uri="{FF2B5EF4-FFF2-40B4-BE49-F238E27FC236}">
                <a16:creationId xmlns:a16="http://schemas.microsoft.com/office/drawing/2014/main" id="{D4C6F562-AAAC-5B86-3DE6-B2014D2A561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p:txBody>
          <a:bodyPr/>
          <a:lstStyle/>
          <a:p>
            <a:r>
              <a:rPr lang="en-US" altLang="en-US"/>
              <a:t>Step 2: Clean up the financial statements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0321302"/>
              </p:ext>
            </p:extLst>
          </p:nvPr>
        </p:nvGraphicFramePr>
        <p:xfrm>
          <a:off x="685800" y="1752600"/>
          <a:ext cx="7845425" cy="3152494"/>
        </p:xfrm>
        <a:graphic>
          <a:graphicData uri="http://schemas.openxmlformats.org/drawingml/2006/table">
            <a:tbl>
              <a:tblPr/>
              <a:tblGrid>
                <a:gridCol w="2547938">
                  <a:extLst>
                    <a:ext uri="{9D8B030D-6E8A-4147-A177-3AD203B41FA5}">
                      <a16:colId xmlns:a16="http://schemas.microsoft.com/office/drawing/2014/main" val="20000"/>
                    </a:ext>
                  </a:extLst>
                </a:gridCol>
                <a:gridCol w="7302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3684587">
                  <a:extLst>
                    <a:ext uri="{9D8B030D-6E8A-4147-A177-3AD203B41FA5}">
                      <a16:colId xmlns:a16="http://schemas.microsoft.com/office/drawing/2014/main" val="20003"/>
                    </a:ext>
                  </a:extLst>
                </a:gridCol>
              </a:tblGrid>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Stated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Adjusted</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Revenues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Operating lease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Leases are financial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Wages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$350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Hire a chef for $150,000/year</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Material</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Other operating expenses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Operating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$370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Interest expnses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$69.62</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7.5% of $928.23 (see below)</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Taxable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$400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$300.38</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Taxes</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$120.15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$240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0"/>
                  </a:ext>
                </a:extLst>
              </a:tr>
              <a:tr h="2254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Verdana" charset="0"/>
                        <a:ea typeface="ＭＳ Ｐゴシック" charset="-128"/>
                      </a:endParaRPr>
                    </a:p>
                  </a:txBody>
                  <a:tcPr marL="12700" marR="12700" marT="12703"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1"/>
                  </a:ext>
                </a:extLst>
              </a:tr>
              <a:tr h="4397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Debt</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$928.23</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 PV of $120 million for 12 years @7.5%</a:t>
                      </a:r>
                    </a:p>
                  </a:txBody>
                  <a:tcPr marL="12700" marR="12700" marT="1270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12"/>
                  </a:ext>
                </a:extLst>
              </a:tr>
            </a:tbl>
          </a:graphicData>
        </a:graphic>
      </p:graphicFrame>
      <p:sp>
        <p:nvSpPr>
          <p:cNvPr id="7" name="Footer Placeholder 6">
            <a:extLst>
              <a:ext uri="{FF2B5EF4-FFF2-40B4-BE49-F238E27FC236}">
                <a16:creationId xmlns:a16="http://schemas.microsoft.com/office/drawing/2014/main" id="{0998B558-3066-E0E3-8BFD-B38EB9CE648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tLang="en-US"/>
              <a:t>Step 3: Assess the impact of the </a:t>
            </a:r>
            <a:r>
              <a:rPr lang="ja-JP" altLang="en-US"/>
              <a:t>“</a:t>
            </a:r>
            <a:r>
              <a:rPr lang="en-US" altLang="ja-JP"/>
              <a:t>key</a:t>
            </a:r>
            <a:r>
              <a:rPr lang="ja-JP" altLang="en-US"/>
              <a:t>”</a:t>
            </a:r>
            <a:r>
              <a:rPr lang="en-US" altLang="ja-JP"/>
              <a:t> person</a:t>
            </a:r>
            <a:endParaRPr lang="en-US" altLang="en-US"/>
          </a:p>
        </p:txBody>
      </p:sp>
      <p:sp>
        <p:nvSpPr>
          <p:cNvPr id="231426" name="Content Placeholder 2"/>
          <p:cNvSpPr>
            <a:spLocks noGrp="1"/>
          </p:cNvSpPr>
          <p:nvPr>
            <p:ph idx="1"/>
          </p:nvPr>
        </p:nvSpPr>
        <p:spPr/>
        <p:txBody>
          <a:bodyPr/>
          <a:lstStyle/>
          <a:p>
            <a:r>
              <a:rPr lang="en-US" altLang="en-US" dirty="0"/>
              <a:t>Part of the draw of the restaurant </a:t>
            </a:r>
            <a:r>
              <a:rPr lang="en-US" altLang="en-US" b="1" dirty="0"/>
              <a:t>comes from the current chef</a:t>
            </a:r>
            <a:r>
              <a:rPr lang="en-US" altLang="en-US" dirty="0"/>
              <a:t>. It is possible (and probable) that if he sells and moves on, there will be a drop off in revenues. If you are buying the restaurant, you should consider this drop off when valuing the restaurant. </a:t>
            </a:r>
          </a:p>
          <a:p>
            <a:r>
              <a:rPr lang="en-US" altLang="en-US" dirty="0"/>
              <a:t>For instance, </a:t>
            </a:r>
            <a:r>
              <a:rPr lang="en-US" altLang="en-US" b="1" dirty="0"/>
              <a:t>if 20% of the patrons are drawn to the restaurant because of the chef</a:t>
            </a:r>
            <a:r>
              <a:rPr lang="ja-JP" altLang="en-US" b="1"/>
              <a:t>’</a:t>
            </a:r>
            <a:r>
              <a:rPr lang="en-US" altLang="ja-JP" b="1" dirty="0"/>
              <a:t>s reputation</a:t>
            </a:r>
            <a:r>
              <a:rPr lang="en-US" altLang="ja-JP" dirty="0"/>
              <a:t>, the expected operating income will be lower if the chef leaves. </a:t>
            </a:r>
          </a:p>
          <a:p>
            <a:pPr lvl="1"/>
            <a:r>
              <a:rPr lang="en-US" altLang="en-US" dirty="0"/>
              <a:t>Adjusted operating income (existing chef) =  $ 370,000</a:t>
            </a:r>
          </a:p>
          <a:p>
            <a:pPr lvl="1"/>
            <a:r>
              <a:rPr lang="en-US" altLang="en-US" dirty="0"/>
              <a:t>Operating income (adjusted for chef departure) = $296,000 </a:t>
            </a:r>
          </a:p>
          <a:p>
            <a:r>
              <a:rPr lang="en-US" altLang="en-US" b="1" dirty="0"/>
              <a:t>As the owner/chef of the restaurant, what might you be able to do to mitigate this loss in value?</a:t>
            </a:r>
          </a:p>
          <a:p>
            <a:endParaRPr lang="en-US" altLang="en-US" dirty="0"/>
          </a:p>
        </p:txBody>
      </p:sp>
      <p:sp>
        <p:nvSpPr>
          <p:cNvPr id="6" name="Footer Placeholder 5">
            <a:extLst>
              <a:ext uri="{FF2B5EF4-FFF2-40B4-BE49-F238E27FC236}">
                <a16:creationId xmlns:a16="http://schemas.microsoft.com/office/drawing/2014/main" id="{423D60D9-6E71-29F6-18BA-B5DCA36C6E9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9503-9E02-89D2-1D1C-4D77AB9C2FE7}"/>
              </a:ext>
            </a:extLst>
          </p:cNvPr>
          <p:cNvSpPr>
            <a:spLocks noGrp="1"/>
          </p:cNvSpPr>
          <p:nvPr>
            <p:ph type="title"/>
          </p:nvPr>
        </p:nvSpPr>
        <p:spPr/>
        <p:txBody>
          <a:bodyPr/>
          <a:lstStyle/>
          <a:p>
            <a:r>
              <a:rPr lang="en-US" dirty="0"/>
              <a:t>The key person value: A More general version</a:t>
            </a:r>
          </a:p>
        </p:txBody>
      </p:sp>
      <p:sp>
        <p:nvSpPr>
          <p:cNvPr id="3" name="Content Placeholder 2">
            <a:extLst>
              <a:ext uri="{FF2B5EF4-FFF2-40B4-BE49-F238E27FC236}">
                <a16:creationId xmlns:a16="http://schemas.microsoft.com/office/drawing/2014/main" id="{617B6191-E203-1FBF-3406-E792FD2970E6}"/>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1DF8AEE6-F037-4F74-DB5F-F372D74577E0}"/>
              </a:ext>
            </a:extLst>
          </p:cNvPr>
          <p:cNvSpPr>
            <a:spLocks noGrp="1"/>
          </p:cNvSpPr>
          <p:nvPr>
            <p:ph type="ftr" sz="quarter" idx="11"/>
          </p:nvPr>
        </p:nvSpPr>
        <p:spPr/>
        <p:txBody>
          <a:bodyPr/>
          <a:lstStyle/>
          <a:p>
            <a:pPr>
              <a:defRPr/>
            </a:pPr>
            <a:r>
              <a:rPr lang="en-US"/>
              <a:t>Aswath Damodaran</a:t>
            </a:r>
          </a:p>
        </p:txBody>
      </p:sp>
      <p:pic>
        <p:nvPicPr>
          <p:cNvPr id="5" name="Content Placeholder 2">
            <a:extLst>
              <a:ext uri="{FF2B5EF4-FFF2-40B4-BE49-F238E27FC236}">
                <a16:creationId xmlns:a16="http://schemas.microsoft.com/office/drawing/2014/main" id="{1B3E41F3-D608-FEB5-58F2-B042E1C1CA28}"/>
              </a:ext>
            </a:extLst>
          </p:cNvPr>
          <p:cNvPicPr>
            <a:picLocks noChangeAspect="1"/>
          </p:cNvPicPr>
          <p:nvPr/>
        </p:nvPicPr>
        <p:blipFill>
          <a:blip r:embed="rId2"/>
          <a:stretch>
            <a:fillRect/>
          </a:stretch>
        </p:blipFill>
        <p:spPr>
          <a:xfrm>
            <a:off x="840612" y="1600200"/>
            <a:ext cx="7697726" cy="4495800"/>
          </a:xfrm>
          <a:prstGeom prst="rect">
            <a:avLst/>
          </a:prstGeom>
        </p:spPr>
      </p:pic>
    </p:spTree>
    <p:extLst>
      <p:ext uri="{BB962C8B-B14F-4D97-AF65-F5344CB8AC3E}">
        <p14:creationId xmlns:p14="http://schemas.microsoft.com/office/powerpoint/2010/main" val="37801020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r>
              <a:rPr lang="en-US" altLang="en-US"/>
              <a:t>Step 4: Don</a:t>
            </a:r>
            <a:r>
              <a:rPr lang="ja-JP" altLang="en-US"/>
              <a:t>’</a:t>
            </a:r>
            <a:r>
              <a:rPr lang="en-US" altLang="ja-JP"/>
              <a:t>t forget valuation fundamentals</a:t>
            </a:r>
            <a:endParaRPr lang="en-US" altLang="en-US"/>
          </a:p>
        </p:txBody>
      </p:sp>
      <p:sp>
        <p:nvSpPr>
          <p:cNvPr id="233474" name="Content Placeholder 2"/>
          <p:cNvSpPr>
            <a:spLocks noGrp="1"/>
          </p:cNvSpPr>
          <p:nvPr>
            <p:ph idx="1"/>
          </p:nvPr>
        </p:nvSpPr>
        <p:spPr/>
        <p:txBody>
          <a:bodyPr/>
          <a:lstStyle/>
          <a:p>
            <a:r>
              <a:rPr lang="en-US" dirty="0"/>
              <a:t>To complete the valuation, you need to assume an expected growth rate. As with any business, assumptions about growth have to be consistent with reinvestment assumptions. In the long term,</a:t>
            </a:r>
          </a:p>
          <a:p>
            <a:pPr lvl="1"/>
            <a:r>
              <a:rPr lang="en-US" dirty="0"/>
              <a:t>Reinvestment rate = Expected growth rate/Return on capital</a:t>
            </a:r>
          </a:p>
          <a:p>
            <a:r>
              <a:rPr lang="en-US" dirty="0"/>
              <a:t>In this case, we will assume a 2% growth rate in perpetuity and a 20% return on capital.</a:t>
            </a:r>
          </a:p>
          <a:p>
            <a:pPr lvl="1"/>
            <a:r>
              <a:rPr lang="en-US" dirty="0"/>
              <a:t>Reinvestment rate = g/ ROC = 2%/ 20% = 10%</a:t>
            </a:r>
          </a:p>
          <a:p>
            <a:r>
              <a:rPr lang="en-US" dirty="0"/>
              <a:t>Even if the restaurant does not grow in size, this reinvestment is what you need to make to keep the restaurant both looking good (remodeling) and working well (new ovens and appliances).</a:t>
            </a:r>
          </a:p>
          <a:p>
            <a:endParaRPr lang="en-US" dirty="0"/>
          </a:p>
        </p:txBody>
      </p:sp>
      <p:sp>
        <p:nvSpPr>
          <p:cNvPr id="6" name="Footer Placeholder 5">
            <a:extLst>
              <a:ext uri="{FF2B5EF4-FFF2-40B4-BE49-F238E27FC236}">
                <a16:creationId xmlns:a16="http://schemas.microsoft.com/office/drawing/2014/main" id="{F371A802-578E-A30D-60DB-868C2BE3B46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r>
              <a:rPr lang="en-US" altLang="en-US"/>
              <a:t>Step 5: Complete the valuation</a:t>
            </a:r>
          </a:p>
        </p:txBody>
      </p:sp>
      <p:sp>
        <p:nvSpPr>
          <p:cNvPr id="235522" name="Content Placeholder 2"/>
          <p:cNvSpPr>
            <a:spLocks noGrp="1"/>
          </p:cNvSpPr>
          <p:nvPr>
            <p:ph idx="1"/>
          </p:nvPr>
        </p:nvSpPr>
        <p:spPr/>
        <p:txBody>
          <a:bodyPr>
            <a:normAutofit lnSpcReduction="10000"/>
          </a:bodyPr>
          <a:lstStyle/>
          <a:p>
            <a:r>
              <a:rPr lang="en-US" altLang="en-US" dirty="0"/>
              <a:t>Inputs to valuation</a:t>
            </a:r>
          </a:p>
          <a:p>
            <a:pPr lvl="1"/>
            <a:r>
              <a:rPr lang="en-US" altLang="en-US" dirty="0"/>
              <a:t>Adjusted EBIT most recent year		= $ 296,000</a:t>
            </a:r>
          </a:p>
          <a:p>
            <a:pPr lvl="1"/>
            <a:r>
              <a:rPr lang="en-US" altLang="en-US" dirty="0"/>
              <a:t>Tax rate 					= 40%</a:t>
            </a:r>
          </a:p>
          <a:p>
            <a:pPr lvl="1"/>
            <a:r>
              <a:rPr lang="en-US" altLang="en-US" dirty="0"/>
              <a:t>Cost of capital (based on total beta) 		= 13.25%</a:t>
            </a:r>
          </a:p>
          <a:p>
            <a:pPr lvl="1"/>
            <a:r>
              <a:rPr lang="en-US" altLang="en-US" dirty="0"/>
              <a:t>Expected growth rate	 		= 2%</a:t>
            </a:r>
          </a:p>
          <a:p>
            <a:pPr lvl="1"/>
            <a:r>
              <a:rPr lang="en-US" altLang="en-US" dirty="0"/>
              <a:t>Reinvestment rate (RIR) 			= 10%</a:t>
            </a:r>
          </a:p>
          <a:p>
            <a:r>
              <a:rPr lang="en-US" altLang="en-US" dirty="0"/>
              <a:t>Valuation</a:t>
            </a:r>
          </a:p>
          <a:p>
            <a:pPr marL="274320" lvl="1" indent="0">
              <a:buNone/>
            </a:pPr>
            <a:r>
              <a:rPr lang="en-US" altLang="en-US" dirty="0"/>
              <a:t>Value of the restaurant </a:t>
            </a:r>
          </a:p>
          <a:p>
            <a:pPr marL="274320" lvl="1" indent="0">
              <a:buNone/>
            </a:pPr>
            <a:r>
              <a:rPr lang="en-US" altLang="en-US" dirty="0"/>
              <a:t>= Expected FCFF next year / (Cost of capital –g)</a:t>
            </a:r>
          </a:p>
          <a:p>
            <a:pPr marL="274320" lvl="1" indent="0">
              <a:buNone/>
            </a:pPr>
            <a:r>
              <a:rPr lang="en-US" altLang="en-US" dirty="0"/>
              <a:t>= Expected EBIT next year (1- tax rate) (1- RIR)/ (Cost of capital –g) </a:t>
            </a:r>
          </a:p>
          <a:p>
            <a:pPr marL="274320" lvl="1" indent="0">
              <a:buNone/>
            </a:pPr>
            <a:r>
              <a:rPr lang="en-US" altLang="en-US" dirty="0"/>
              <a:t>= 296,000 (1.02) (1-.4) (1-.10)/ (.1325 - .02)</a:t>
            </a:r>
          </a:p>
          <a:p>
            <a:pPr marL="274320" lvl="1" indent="0">
              <a:buNone/>
            </a:pPr>
            <a:r>
              <a:rPr lang="en-US" altLang="en-US" dirty="0"/>
              <a:t>= $1.449  million</a:t>
            </a:r>
          </a:p>
          <a:p>
            <a:r>
              <a:rPr lang="en-US" altLang="en-US" b="1" dirty="0"/>
              <a:t>Value of equity in restaurant = $1.449 million - $0.928 million (PV of leases) b= $ 0.521 million   </a:t>
            </a:r>
          </a:p>
          <a:p>
            <a:endParaRPr lang="en-US" altLang="en-US" dirty="0"/>
          </a:p>
        </p:txBody>
      </p:sp>
      <p:sp>
        <p:nvSpPr>
          <p:cNvPr id="6" name="Footer Placeholder 5">
            <a:extLst>
              <a:ext uri="{FF2B5EF4-FFF2-40B4-BE49-F238E27FC236}">
                <a16:creationId xmlns:a16="http://schemas.microsoft.com/office/drawing/2014/main" id="{396F75F5-9F5E-746C-6677-EC7BC5E5317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p:txBody>
          <a:bodyPr/>
          <a:lstStyle/>
          <a:p>
            <a:r>
              <a:rPr lang="en-US" altLang="en-US"/>
              <a:t>Step 6: Consider the effect of illiquidity</a:t>
            </a:r>
          </a:p>
        </p:txBody>
      </p:sp>
      <p:sp>
        <p:nvSpPr>
          <p:cNvPr id="237570" name="Content Placeholder 2"/>
          <p:cNvSpPr>
            <a:spLocks noGrp="1"/>
          </p:cNvSpPr>
          <p:nvPr>
            <p:ph idx="1"/>
          </p:nvPr>
        </p:nvSpPr>
        <p:spPr/>
        <p:txBody>
          <a:bodyPr/>
          <a:lstStyle/>
          <a:p>
            <a:r>
              <a:rPr lang="en-US" altLang="en-US" dirty="0"/>
              <a:t>In private company valuation, illiquidity is a constant theme. All the talk, though, seems to lead to a rule of thumb. The illiquidity discount for a private firm is between 20-30% and does not vary across private firms.</a:t>
            </a:r>
          </a:p>
          <a:p>
            <a:r>
              <a:rPr lang="en-US" altLang="en-US" dirty="0"/>
              <a:t>But illiquidity should vary across:</a:t>
            </a:r>
          </a:p>
          <a:p>
            <a:pPr lvl="1"/>
            <a:r>
              <a:rPr lang="en-US" altLang="en-US" b="1" dirty="0"/>
              <a:t>Companies:</a:t>
            </a:r>
            <a:r>
              <a:rPr lang="en-US" altLang="en-US" dirty="0"/>
              <a:t> Healthier and larger companies, with more liquid assets, should have smaller discounts than money-losing smaller businesses with more illiquid assets.</a:t>
            </a:r>
          </a:p>
          <a:p>
            <a:pPr lvl="1"/>
            <a:r>
              <a:rPr lang="en-US" altLang="en-US" b="1" dirty="0"/>
              <a:t>Time:</a:t>
            </a:r>
            <a:r>
              <a:rPr lang="en-US" altLang="en-US" dirty="0"/>
              <a:t> Liquidity is worth more when the economy is doing badly and credit is tough to come by than when markets are booming. </a:t>
            </a:r>
          </a:p>
          <a:p>
            <a:pPr lvl="1"/>
            <a:r>
              <a:rPr lang="en-US" altLang="en-US" b="1" dirty="0"/>
              <a:t>Buyers:</a:t>
            </a:r>
            <a:r>
              <a:rPr lang="en-US" altLang="en-US" dirty="0"/>
              <a:t> Liquidity is worth more to buyers who have shorter time horizons and greater cash needs than for longer term investors who don</a:t>
            </a:r>
            <a:r>
              <a:rPr lang="ja-JP" altLang="en-US"/>
              <a:t>’</a:t>
            </a:r>
            <a:r>
              <a:rPr lang="en-US" altLang="ja-JP" dirty="0"/>
              <a:t>t need the cash and are willing to hold the investment.</a:t>
            </a:r>
            <a:endParaRPr lang="en-US" altLang="en-US" dirty="0"/>
          </a:p>
        </p:txBody>
      </p:sp>
      <p:sp>
        <p:nvSpPr>
          <p:cNvPr id="6" name="Footer Placeholder 5">
            <a:extLst>
              <a:ext uri="{FF2B5EF4-FFF2-40B4-BE49-F238E27FC236}">
                <a16:creationId xmlns:a16="http://schemas.microsoft.com/office/drawing/2014/main" id="{34ED4E1F-7D0F-C3DC-BB01-DE7FF7B6A179}"/>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p:txBody>
          <a:bodyPr>
            <a:normAutofit fontScale="90000"/>
          </a:bodyPr>
          <a:lstStyle/>
          <a:p>
            <a:r>
              <a:rPr lang="en-US"/>
              <a:t>The Standard Approach: Illiquidity discount based on illiquid publicly traded assets</a:t>
            </a:r>
          </a:p>
        </p:txBody>
      </p:sp>
      <p:sp>
        <p:nvSpPr>
          <p:cNvPr id="239618" name="Content Placeholder 2"/>
          <p:cNvSpPr>
            <a:spLocks noGrp="1"/>
          </p:cNvSpPr>
          <p:nvPr>
            <p:ph idx="1"/>
          </p:nvPr>
        </p:nvSpPr>
        <p:spPr/>
        <p:txBody>
          <a:bodyPr/>
          <a:lstStyle/>
          <a:p>
            <a:r>
              <a:rPr lang="en-US" altLang="en-US" b="1" dirty="0"/>
              <a:t>Restricted stock</a:t>
            </a:r>
            <a:r>
              <a:rPr lang="en-US" altLang="en-US" dirty="0"/>
              <a:t>: These are stock issued by publicly traded companies to the market that bypass the SEC registration process but the stock cannot be traded for one year after the issue.</a:t>
            </a:r>
          </a:p>
          <a:p>
            <a:r>
              <a:rPr lang="en-US" altLang="en-US" b="1" dirty="0"/>
              <a:t>Pre-IPO transactions</a:t>
            </a:r>
            <a:r>
              <a:rPr lang="en-US" altLang="en-US" dirty="0"/>
              <a:t>: These are transactions prior to initial public offerings where equity investors in the private firm buy (sell) each other</a:t>
            </a:r>
            <a:r>
              <a:rPr lang="ja-JP" altLang="en-US"/>
              <a:t>’</a:t>
            </a:r>
            <a:r>
              <a:rPr lang="en-US" altLang="ja-JP" dirty="0"/>
              <a:t>s stakes.</a:t>
            </a:r>
          </a:p>
          <a:p>
            <a:r>
              <a:rPr lang="en-US" altLang="en-US" dirty="0"/>
              <a:t>In both cases, the discount is estimated the be the difference between the market price of the liquid asset and the observed transaction price of the illiquid asset.</a:t>
            </a:r>
          </a:p>
          <a:p>
            <a:pPr lvl="1"/>
            <a:r>
              <a:rPr lang="en-US" altLang="en-US" dirty="0"/>
              <a:t>Discount Restricted stock = Stock price – Price on restricted stock offering</a:t>
            </a:r>
          </a:p>
          <a:p>
            <a:pPr lvl="1"/>
            <a:r>
              <a:rPr lang="en-US" altLang="en-US" dirty="0" err="1"/>
              <a:t>DiscountIPO</a:t>
            </a:r>
            <a:r>
              <a:rPr lang="en-US" altLang="en-US" dirty="0"/>
              <a:t> = IPO offering price – Price on pre-IPO transaction </a:t>
            </a:r>
          </a:p>
          <a:p>
            <a:endParaRPr lang="en-US" altLang="en-US" dirty="0"/>
          </a:p>
        </p:txBody>
      </p:sp>
      <p:sp>
        <p:nvSpPr>
          <p:cNvPr id="6" name="Footer Placeholder 5">
            <a:extLst>
              <a:ext uri="{FF2B5EF4-FFF2-40B4-BE49-F238E27FC236}">
                <a16:creationId xmlns:a16="http://schemas.microsoft.com/office/drawing/2014/main" id="{A853193A-B618-1F0B-C7C2-B17CAE00702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p:txBody>
          <a:bodyPr/>
          <a:lstStyle/>
          <a:p>
            <a:r>
              <a:rPr lang="en-US" altLang="en-US"/>
              <a:t>The Restricted Stock Discount</a:t>
            </a:r>
          </a:p>
        </p:txBody>
      </p:sp>
      <p:sp>
        <p:nvSpPr>
          <p:cNvPr id="241666" name="Content Placeholder 2"/>
          <p:cNvSpPr>
            <a:spLocks noGrp="1"/>
          </p:cNvSpPr>
          <p:nvPr>
            <p:ph idx="1"/>
          </p:nvPr>
        </p:nvSpPr>
        <p:spPr/>
        <p:txBody>
          <a:bodyPr>
            <a:normAutofit fontScale="85000" lnSpcReduction="10000"/>
          </a:bodyPr>
          <a:lstStyle/>
          <a:p>
            <a:r>
              <a:rPr lang="en-US" dirty="0"/>
              <a:t>Aggregate discount studies</a:t>
            </a:r>
          </a:p>
          <a:p>
            <a:pPr lvl="1"/>
            <a:r>
              <a:rPr lang="en-US" dirty="0"/>
              <a:t>Maher  examined restricted stock purchases made by four mutual funds in the period 1969-73 and concluded that they traded an average discount of 35.43% on publicly traded stock in the same companies. </a:t>
            </a:r>
          </a:p>
          <a:p>
            <a:pPr lvl="1"/>
            <a:r>
              <a:rPr lang="en-US" dirty="0" err="1"/>
              <a:t>Moroney</a:t>
            </a:r>
            <a:r>
              <a:rPr lang="en-US" dirty="0"/>
              <a:t> reported a mean discount of 35% for acquisitions of 146 restricted stock issues by 10 investment companies, using data from 1970.</a:t>
            </a:r>
          </a:p>
          <a:p>
            <a:pPr lvl="1"/>
            <a:r>
              <a:rPr lang="en-US" dirty="0"/>
              <a:t>In a study of restricted stock offerings from the 1980s, Silber (1991) finds that the median discount for restricted stock is 33.75%. </a:t>
            </a:r>
          </a:p>
          <a:p>
            <a:r>
              <a:rPr lang="en-US" dirty="0"/>
              <a:t>Silber related the size of the discount to characteristics of the offering:</a:t>
            </a:r>
          </a:p>
          <a:p>
            <a:pPr marL="274320" lvl="1" indent="0">
              <a:buNone/>
            </a:pPr>
            <a:r>
              <a:rPr lang="en-US" dirty="0"/>
              <a:t>LN(RPRS) = 4.33 +0.036 LN(REV) - 0.142 LN(RBRT) + 0.174 DERN + 0.332 DCUST</a:t>
            </a:r>
          </a:p>
          <a:p>
            <a:pPr lvl="1"/>
            <a:r>
              <a:rPr lang="en-US" dirty="0"/>
              <a:t>RPRS = Relative price of restricted stock (to publicly traded stock)</a:t>
            </a:r>
          </a:p>
          <a:p>
            <a:pPr lvl="1"/>
            <a:r>
              <a:rPr lang="en-US" dirty="0"/>
              <a:t>REV = Revenues of the private firm (in millions of dollars)</a:t>
            </a:r>
          </a:p>
          <a:p>
            <a:pPr lvl="1"/>
            <a:r>
              <a:rPr lang="en-US" dirty="0"/>
              <a:t>RBRT = Restricted Block relative to Total Common Stock in %</a:t>
            </a:r>
          </a:p>
          <a:p>
            <a:pPr lvl="1"/>
            <a:r>
              <a:rPr lang="en-US" dirty="0"/>
              <a:t>DERN = 1 if earnings are positive; 0 if earnings are negative;</a:t>
            </a:r>
          </a:p>
          <a:p>
            <a:pPr lvl="1"/>
            <a:r>
              <a:rPr lang="en-US" dirty="0"/>
              <a:t>DCUST = 1 if there is a customer relationship with the investor; 0 otherwise;</a:t>
            </a:r>
          </a:p>
          <a:p>
            <a:pPr lvl="1"/>
            <a:endParaRPr lang="en-US" dirty="0"/>
          </a:p>
          <a:p>
            <a:endParaRPr lang="en-US" dirty="0"/>
          </a:p>
        </p:txBody>
      </p:sp>
      <p:sp>
        <p:nvSpPr>
          <p:cNvPr id="6" name="Footer Placeholder 5">
            <a:extLst>
              <a:ext uri="{FF2B5EF4-FFF2-40B4-BE49-F238E27FC236}">
                <a16:creationId xmlns:a16="http://schemas.microsoft.com/office/drawing/2014/main" id="{7C532C19-D742-5754-9550-F95F6F28A8D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p:cNvSpPr>
            <a:spLocks noGrp="1"/>
          </p:cNvSpPr>
          <p:nvPr>
            <p:ph type="title"/>
          </p:nvPr>
        </p:nvSpPr>
        <p:spPr/>
        <p:txBody>
          <a:bodyPr/>
          <a:lstStyle/>
          <a:p>
            <a:r>
              <a:rPr lang="en-US"/>
              <a:t>Cross sectional differences in Illiquidity: Extending the Silber regression</a:t>
            </a:r>
          </a:p>
        </p:txBody>
      </p:sp>
      <p:pic>
        <p:nvPicPr>
          <p:cNvPr id="304130"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060076" y="1775908"/>
            <a:ext cx="6947647" cy="4744342"/>
          </a:xfrm>
        </p:spPr>
      </p:pic>
      <p:sp>
        <p:nvSpPr>
          <p:cNvPr id="6" name="Footer Placeholder 5">
            <a:extLst>
              <a:ext uri="{FF2B5EF4-FFF2-40B4-BE49-F238E27FC236}">
                <a16:creationId xmlns:a16="http://schemas.microsoft.com/office/drawing/2014/main" id="{C5627354-BAD1-2915-A062-C3E0B87F1EAC}"/>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p:txBody>
          <a:bodyPr/>
          <a:lstStyle/>
          <a:p>
            <a:r>
              <a:rPr lang="en-US" altLang="en-US"/>
              <a:t>The IPO discount: Pricing on pre-IPO transactions (in 5 months prior to IPO)</a:t>
            </a:r>
          </a:p>
        </p:txBody>
      </p:sp>
      <p:graphicFrame>
        <p:nvGraphicFramePr>
          <p:cNvPr id="306178" name="Object 2"/>
          <p:cNvGraphicFramePr>
            <a:graphicFrameLocks noGrp="1" noChangeAspect="1"/>
          </p:cNvGraphicFramePr>
          <p:nvPr>
            <p:ph idx="1"/>
          </p:nvPr>
        </p:nvGraphicFramePr>
        <p:xfrm>
          <a:off x="1442186" y="1752600"/>
          <a:ext cx="6259627" cy="4419600"/>
        </p:xfrm>
        <a:graphic>
          <a:graphicData uri="http://schemas.openxmlformats.org/presentationml/2006/ole">
            <mc:AlternateContent xmlns:mc="http://schemas.openxmlformats.org/markup-compatibility/2006">
              <mc:Choice xmlns:v="urn:schemas-microsoft-com:vml" Requires="v">
                <p:oleObj name="Document" r:id="rId3" imgW="21942857" imgH="15492063" progId="Word.Document.12">
                  <p:link updateAutomatic="1"/>
                </p:oleObj>
              </mc:Choice>
              <mc:Fallback>
                <p:oleObj name="Document" r:id="rId3" imgW="21942857" imgH="15492063"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2186" y="1752600"/>
                        <a:ext cx="6259627"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Footer Placeholder 5">
            <a:extLst>
              <a:ext uri="{FF2B5EF4-FFF2-40B4-BE49-F238E27FC236}">
                <a16:creationId xmlns:a16="http://schemas.microsoft.com/office/drawing/2014/main" id="{EAD12A27-3410-C01B-16E2-B06B04B1E86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1"/>
          <p:cNvSpPr>
            <a:spLocks noGrp="1"/>
          </p:cNvSpPr>
          <p:nvPr>
            <p:ph type="title"/>
          </p:nvPr>
        </p:nvSpPr>
        <p:spPr/>
        <p:txBody>
          <a:bodyPr/>
          <a:lstStyle/>
          <a:p>
            <a:r>
              <a:rPr lang="en-US" altLang="en-US"/>
              <a:t>The </a:t>
            </a:r>
            <a:r>
              <a:rPr lang="ja-JP" altLang="en-US"/>
              <a:t>“</a:t>
            </a:r>
            <a:r>
              <a:rPr lang="en-US" altLang="ja-JP"/>
              <a:t>sampling</a:t>
            </a:r>
            <a:r>
              <a:rPr lang="ja-JP" altLang="en-US"/>
              <a:t>”</a:t>
            </a:r>
            <a:r>
              <a:rPr lang="en-US" altLang="ja-JP"/>
              <a:t> problem</a:t>
            </a:r>
            <a:endParaRPr lang="en-US" altLang="en-US"/>
          </a:p>
        </p:txBody>
      </p:sp>
      <p:sp>
        <p:nvSpPr>
          <p:cNvPr id="291842" name="Content Placeholder 2"/>
          <p:cNvSpPr>
            <a:spLocks noGrp="1"/>
          </p:cNvSpPr>
          <p:nvPr>
            <p:ph idx="1"/>
          </p:nvPr>
        </p:nvSpPr>
        <p:spPr/>
        <p:txBody>
          <a:bodyPr/>
          <a:lstStyle/>
          <a:p>
            <a:r>
              <a:rPr lang="en-US" altLang="en-US" dirty="0"/>
              <a:t>With both restricted stock and the IPO studies, there is a </a:t>
            </a:r>
            <a:r>
              <a:rPr lang="en-US" altLang="en-US" b="1" dirty="0"/>
              <a:t>significant sampling bias problem</a:t>
            </a:r>
            <a:r>
              <a:rPr lang="en-US" altLang="en-US" dirty="0"/>
              <a:t>.</a:t>
            </a:r>
          </a:p>
          <a:p>
            <a:pPr lvl="1"/>
            <a:r>
              <a:rPr lang="en-US" altLang="en-US" dirty="0"/>
              <a:t>The companies that make restricted stock offerings are likely to be small, troubled firms that have run out of conventional financing options.</a:t>
            </a:r>
          </a:p>
          <a:p>
            <a:pPr lvl="1"/>
            <a:r>
              <a:rPr lang="en-US" altLang="en-US" dirty="0"/>
              <a:t>The types of IPOs where equity investors sell their stake in the five months prior to the IPO at a huge discount are likely to be IPOs that have significant pricing uncertainty associated with them.</a:t>
            </a:r>
          </a:p>
          <a:p>
            <a:r>
              <a:rPr lang="en-US" altLang="en-US" dirty="0"/>
              <a:t>With restricted stock, the magnitude of the sampling bias was estimated by </a:t>
            </a:r>
            <a:r>
              <a:rPr lang="en-US" altLang="en-US" b="1" dirty="0"/>
              <a:t>comparing the discount on all private placements to the discount on restricted stock offerings</a:t>
            </a:r>
            <a:r>
              <a:rPr lang="en-US" altLang="en-US" dirty="0"/>
              <a:t>. One study concluded that the </a:t>
            </a:r>
            <a:r>
              <a:rPr lang="ja-JP" altLang="en-US"/>
              <a:t>“</a:t>
            </a:r>
            <a:r>
              <a:rPr lang="en-US" altLang="ja-JP" dirty="0"/>
              <a:t>illiquidity</a:t>
            </a:r>
            <a:r>
              <a:rPr lang="ja-JP" altLang="en-US"/>
              <a:t>”</a:t>
            </a:r>
            <a:r>
              <a:rPr lang="en-US" altLang="ja-JP" dirty="0"/>
              <a:t> alone accounted for a discount of less than 10% (leaving the balance of 20-25% to be explained by sampling problems).</a:t>
            </a:r>
            <a:endParaRPr lang="en-US" altLang="en-US" dirty="0"/>
          </a:p>
        </p:txBody>
      </p:sp>
      <p:sp>
        <p:nvSpPr>
          <p:cNvPr id="6" name="Footer Placeholder 5">
            <a:extLst>
              <a:ext uri="{FF2B5EF4-FFF2-40B4-BE49-F238E27FC236}">
                <a16:creationId xmlns:a16="http://schemas.microsoft.com/office/drawing/2014/main" id="{3187A5F9-2F07-2D36-4BE2-1919E2C942A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p:txBody>
          <a:bodyPr/>
          <a:lstStyle/>
          <a:p>
            <a:r>
              <a:rPr lang="en-US" altLang="en-US"/>
              <a:t>An alternative approach: Use the whole sample</a:t>
            </a:r>
          </a:p>
        </p:txBody>
      </p:sp>
      <p:sp>
        <p:nvSpPr>
          <p:cNvPr id="293890" name="Content Placeholder 2"/>
          <p:cNvSpPr>
            <a:spLocks noGrp="1"/>
          </p:cNvSpPr>
          <p:nvPr>
            <p:ph idx="1"/>
          </p:nvPr>
        </p:nvSpPr>
        <p:spPr/>
        <p:txBody>
          <a:bodyPr>
            <a:normAutofit lnSpcReduction="10000"/>
          </a:bodyPr>
          <a:lstStyle/>
          <a:p>
            <a:r>
              <a:rPr lang="en-US" altLang="en-US" b="1" dirty="0"/>
              <a:t>All traded assets are illiquid</a:t>
            </a:r>
            <a:r>
              <a:rPr lang="en-US" altLang="en-US" dirty="0"/>
              <a:t>. The bid ask spread, measuring the difference between the price at which you can buy and sell the asset at the same point in time is the illiquidity measure. </a:t>
            </a:r>
          </a:p>
          <a:p>
            <a:r>
              <a:rPr lang="en-US" altLang="en-US" dirty="0"/>
              <a:t>We can </a:t>
            </a:r>
            <a:r>
              <a:rPr lang="en-US" altLang="en-US" b="1" dirty="0"/>
              <a:t>regress the bid-ask spread (as a percent of the price) against variables that can be measured for a private firm </a:t>
            </a:r>
            <a:r>
              <a:rPr lang="en-US" altLang="en-US" dirty="0"/>
              <a:t>(such as revenues, cash flow generating capacity, type of assets, variance in operating income) and are also available for publicly traded firms.</a:t>
            </a:r>
          </a:p>
          <a:p>
            <a:r>
              <a:rPr lang="en-US" altLang="en-US" dirty="0"/>
              <a:t>Using data from the end of 2000, for instance, we regressed the bid-ask spread against annual revenues, a dummy variable for positive earnings (DERN: 0 if negative and 1 if positive), cash as a percent of firm value and trading volume. </a:t>
            </a:r>
          </a:p>
          <a:p>
            <a:pPr lvl="1"/>
            <a:r>
              <a:rPr lang="en-US" altLang="en-US" dirty="0"/>
              <a:t>Spread = 0.145 – 0.0022 ln (Annual Revenues) -0.015 (DERN) – 0.016 (Cash/Firm Value) – 0.11 ($ Monthly trading volume/ Firm Value)</a:t>
            </a:r>
          </a:p>
          <a:p>
            <a:pPr lvl="1"/>
            <a:r>
              <a:rPr lang="en-US" altLang="en-US" dirty="0"/>
              <a:t>You could plug in the values for a private firm into this regression (with zero trading volume) and estimate the spread for the firm.  </a:t>
            </a:r>
          </a:p>
        </p:txBody>
      </p:sp>
      <p:sp>
        <p:nvSpPr>
          <p:cNvPr id="6" name="Footer Placeholder 5">
            <a:extLst>
              <a:ext uri="{FF2B5EF4-FFF2-40B4-BE49-F238E27FC236}">
                <a16:creationId xmlns:a16="http://schemas.microsoft.com/office/drawing/2014/main" id="{EC141018-3DE1-49F4-3558-59230112C86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p:cNvSpPr>
            <a:spLocks noGrp="1"/>
          </p:cNvSpPr>
          <p:nvPr>
            <p:ph type="title"/>
          </p:nvPr>
        </p:nvSpPr>
        <p:spPr/>
        <p:txBody>
          <a:bodyPr/>
          <a:lstStyle/>
          <a:p>
            <a:r>
              <a:rPr lang="en-US" altLang="en-US"/>
              <a:t>Estimating the illiquidity discount for the restaurant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49529070"/>
              </p:ext>
            </p:extLst>
          </p:nvPr>
        </p:nvGraphicFramePr>
        <p:xfrm>
          <a:off x="685800" y="1752600"/>
          <a:ext cx="7772400" cy="3937985"/>
        </p:xfrm>
        <a:graphic>
          <a:graphicData uri="http://schemas.openxmlformats.org/drawingml/2006/table">
            <a:tbl>
              <a:tblPr/>
              <a:tblGrid>
                <a:gridCol w="2590800">
                  <a:extLst>
                    <a:ext uri="{9D8B030D-6E8A-4147-A177-3AD203B41FA5}">
                      <a16:colId xmlns:a16="http://schemas.microsoft.com/office/drawing/2014/main" val="20000"/>
                    </a:ext>
                  </a:extLst>
                </a:gridCol>
                <a:gridCol w="2221550">
                  <a:extLst>
                    <a:ext uri="{9D8B030D-6E8A-4147-A177-3AD203B41FA5}">
                      <a16:colId xmlns:a16="http://schemas.microsoft.com/office/drawing/2014/main" val="20001"/>
                    </a:ext>
                  </a:extLst>
                </a:gridCol>
                <a:gridCol w="2960050">
                  <a:extLst>
                    <a:ext uri="{9D8B030D-6E8A-4147-A177-3AD203B41FA5}">
                      <a16:colId xmlns:a16="http://schemas.microsoft.com/office/drawing/2014/main" val="20002"/>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Approach used</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Estimated discount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Value of restaurant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Bludgeon (Fixed discount)</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25%</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 .25) = $0.391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4636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Refined Bludgeon (Fixed discount with adjustment for revenue size/ profitability)</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28.75%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(Silber adjustment for small revenues and positive profits to a base discount of 25%)</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$0.521 (1-.2875) = $0.371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Bid-ask spread regression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charset="0"/>
                          <a:ea typeface="ＭＳ Ｐゴシック" charset="-128"/>
                        </a:rPr>
                        <a:t>= 0.145 – 0.0022 ln (1.2) -0.015 (1) – 0.016 (.05) – 0.11 (0)= </a:t>
                      </a:r>
                      <a:r>
                        <a:rPr kumimoji="0" lang="en-US" altLang="en-US" sz="1800" b="0" i="0" u="none" strike="noStrike" cap="none" normalizeH="0" baseline="0">
                          <a:ln>
                            <a:noFill/>
                          </a:ln>
                          <a:solidFill>
                            <a:srgbClr val="000000"/>
                          </a:solidFill>
                          <a:effectLst/>
                          <a:latin typeface="Times" charset="0"/>
                          <a:ea typeface="ＭＳ Ｐゴシック" charset="-128"/>
                        </a:rPr>
                        <a:t>12.88%</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$0.521 (1-.1288) = $0.454 million</a:t>
                      </a:r>
                    </a:p>
                  </a:txBody>
                  <a:tcPr marL="91665" marR="91665"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7" name="Footer Placeholder 6">
            <a:extLst>
              <a:ext uri="{FF2B5EF4-FFF2-40B4-BE49-F238E27FC236}">
                <a16:creationId xmlns:a16="http://schemas.microsoft.com/office/drawing/2014/main" id="{D3FFAD55-BE6E-AA63-AF16-836F41397EE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p:cNvSpPr>
            <a:spLocks noGrp="1"/>
          </p:cNvSpPr>
          <p:nvPr>
            <p:ph type="title"/>
          </p:nvPr>
        </p:nvSpPr>
        <p:spPr/>
        <p:txBody>
          <a:bodyPr/>
          <a:lstStyle/>
          <a:p>
            <a:r>
              <a:rPr lang="en-US" altLang="en-US"/>
              <a:t>II. Private company sold to publicly traded company</a:t>
            </a:r>
          </a:p>
        </p:txBody>
      </p:sp>
      <p:sp>
        <p:nvSpPr>
          <p:cNvPr id="297986" name="Content Placeholder 2"/>
          <p:cNvSpPr>
            <a:spLocks noGrp="1"/>
          </p:cNvSpPr>
          <p:nvPr>
            <p:ph idx="1"/>
          </p:nvPr>
        </p:nvSpPr>
        <p:spPr/>
        <p:txBody>
          <a:bodyPr/>
          <a:lstStyle/>
          <a:p>
            <a:r>
              <a:rPr lang="en-US" altLang="en-US" dirty="0"/>
              <a:t>The key difference between this scenario and the previous scenario is that the </a:t>
            </a:r>
            <a:r>
              <a:rPr lang="en-US" altLang="en-US" b="1" dirty="0"/>
              <a:t>seller of the business is not diversified but the buyer is (or at least the investors in the buyer are). </a:t>
            </a:r>
            <a:r>
              <a:rPr lang="en-US" altLang="en-US" dirty="0"/>
              <a:t>Consequently, they can look at the same firm and see very different amounts of risk in the business with the seller seeing more risk than the buyer.</a:t>
            </a:r>
          </a:p>
          <a:p>
            <a:r>
              <a:rPr lang="en-US" altLang="en-US" dirty="0"/>
              <a:t>The cash flows may also be affected by the fact that the </a:t>
            </a:r>
            <a:r>
              <a:rPr lang="en-US" altLang="en-US" b="1" dirty="0"/>
              <a:t>tax rates for publicly traded companies can diverge from those of private owners</a:t>
            </a:r>
            <a:r>
              <a:rPr lang="en-US" altLang="en-US" dirty="0"/>
              <a:t>.</a:t>
            </a:r>
          </a:p>
          <a:p>
            <a:r>
              <a:rPr lang="en-US" altLang="en-US" dirty="0"/>
              <a:t>Finally, there should be </a:t>
            </a:r>
            <a:r>
              <a:rPr lang="en-US" altLang="en-US" b="1" dirty="0"/>
              <a:t>no illiquidity discount to a public buyer, </a:t>
            </a:r>
            <a:r>
              <a:rPr lang="en-US" altLang="en-US" dirty="0"/>
              <a:t>since investors in the buyer can sell their holdings in a market.</a:t>
            </a:r>
          </a:p>
        </p:txBody>
      </p:sp>
      <p:sp>
        <p:nvSpPr>
          <p:cNvPr id="6" name="Footer Placeholder 5">
            <a:extLst>
              <a:ext uri="{FF2B5EF4-FFF2-40B4-BE49-F238E27FC236}">
                <a16:creationId xmlns:a16="http://schemas.microsoft.com/office/drawing/2014/main" id="{E0B99CCD-445A-A154-1CFF-F814ED99ED0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le 1"/>
          <p:cNvSpPr>
            <a:spLocks noGrp="1"/>
          </p:cNvSpPr>
          <p:nvPr>
            <p:ph type="title"/>
          </p:nvPr>
        </p:nvSpPr>
        <p:spPr/>
        <p:txBody>
          <a:bodyPr/>
          <a:lstStyle/>
          <a:p>
            <a:r>
              <a:rPr lang="en-US" altLang="en-US"/>
              <a:t>Revisiting the cost of equity and capital: Restaurant Valuation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7230130"/>
              </p:ext>
            </p:extLst>
          </p:nvPr>
        </p:nvGraphicFramePr>
        <p:xfrm>
          <a:off x="685800" y="1752600"/>
          <a:ext cx="5105400" cy="4270375"/>
        </p:xfrm>
        <a:graphic>
          <a:graphicData uri="http://schemas.openxmlformats.org/drawingml/2006/table">
            <a:tbl>
              <a:tblPr/>
              <a:tblGrid>
                <a:gridCol w="270351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01737">
                  <a:extLst>
                    <a:ext uri="{9D8B030D-6E8A-4147-A177-3AD203B41FA5}">
                      <a16:colId xmlns:a16="http://schemas.microsoft.com/office/drawing/2014/main" val="20002"/>
                    </a:ext>
                  </a:extLst>
                </a:gridCol>
              </a:tblGrid>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Verdana" charset="0"/>
                        <a:ea typeface="ＭＳ Ｐゴシック" charset="-128"/>
                      </a:endParaRP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Verdana" charset="0"/>
                          <a:ea typeface="ＭＳ Ｐゴシック" charset="-128"/>
                        </a:rPr>
                        <a:t>Private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Verdana" charset="0"/>
                          <a:ea typeface="ＭＳ Ｐゴシック" charset="-128"/>
                        </a:rPr>
                        <a:t>Public</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chemeClr val="bg1"/>
                          </a:solidFill>
                          <a:effectLst/>
                          <a:latin typeface="Verdana" charset="0"/>
                          <a:ea typeface="ＭＳ Ｐゴシック" charset="-128"/>
                        </a:rPr>
                        <a:t>Unlevred</a:t>
                      </a:r>
                      <a:r>
                        <a:rPr kumimoji="0" lang="en-US" altLang="en-US" sz="1600" b="0" i="0" u="none" strike="noStrike" cap="none" normalizeH="0" baseline="0" dirty="0">
                          <a:ln>
                            <a:noFill/>
                          </a:ln>
                          <a:solidFill>
                            <a:schemeClr val="bg1"/>
                          </a:solidFill>
                          <a:effectLst/>
                          <a:latin typeface="Verdana" charset="0"/>
                          <a:ea typeface="ＭＳ Ｐゴシック" charset="-128"/>
                        </a:rPr>
                        <a:t> beta</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2.36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1.18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Debt to equity ratio</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14.33%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14.33%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Tax rate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Pre-tax cost of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7.50%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7.50%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Levered beta</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2.56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1.28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Riskfree rate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Equity risk premium</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4%</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Cost of equity</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14.5%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9.38%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6508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After-tax cost of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4.50%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r h="36195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Cost of capital</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bg1"/>
                          </a:solidFill>
                          <a:effectLst/>
                          <a:latin typeface="Verdana" charset="0"/>
                          <a:ea typeface="ＭＳ Ｐゴシック" charset="-128"/>
                        </a:rPr>
                        <a:t>13.25%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Verdana" charset="0"/>
                          <a:ea typeface="ＭＳ Ｐゴシック" charset="-128"/>
                        </a:rPr>
                        <a:t>8.76%</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
        <p:nvSpPr>
          <p:cNvPr id="7" name="Footer Placeholder 6">
            <a:extLst>
              <a:ext uri="{FF2B5EF4-FFF2-40B4-BE49-F238E27FC236}">
                <a16:creationId xmlns:a16="http://schemas.microsoft.com/office/drawing/2014/main" id="{4435F51D-118D-FFF4-FDCE-932207FAA17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r>
              <a:rPr lang="en-US" altLang="en-US"/>
              <a:t>Revaluing the restaurant to a </a:t>
            </a:r>
            <a:r>
              <a:rPr lang="ja-JP" altLang="en-US"/>
              <a:t>“</a:t>
            </a:r>
            <a:r>
              <a:rPr lang="en-US" altLang="ja-JP"/>
              <a:t>public</a:t>
            </a:r>
            <a:r>
              <a:rPr lang="ja-JP" altLang="en-US"/>
              <a:t>”</a:t>
            </a:r>
            <a:r>
              <a:rPr lang="en-US" altLang="ja-JP"/>
              <a:t> buyer</a:t>
            </a:r>
            <a:endParaRPr lang="en-US" altLang="en-US"/>
          </a:p>
        </p:txBody>
      </p:sp>
      <p:pic>
        <p:nvPicPr>
          <p:cNvPr id="318466"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0300" y="2438400"/>
            <a:ext cx="4343400" cy="3048000"/>
          </a:xfrm>
          <a:solidFill>
            <a:schemeClr val="bg2"/>
          </a:solidFill>
        </p:spPr>
      </p:pic>
      <p:sp>
        <p:nvSpPr>
          <p:cNvPr id="6" name="Footer Placeholder 5">
            <a:extLst>
              <a:ext uri="{FF2B5EF4-FFF2-40B4-BE49-F238E27FC236}">
                <a16:creationId xmlns:a16="http://schemas.microsoft.com/office/drawing/2014/main" id="{6A5F65D1-6239-E6C3-BBAA-B9E7C21EE57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p:txBody>
          <a:bodyPr/>
          <a:lstStyle/>
          <a:p>
            <a:r>
              <a:rPr lang="en-US" altLang="en-US"/>
              <a:t>So, what price should you ask for?</a:t>
            </a:r>
          </a:p>
        </p:txBody>
      </p:sp>
      <p:sp>
        <p:nvSpPr>
          <p:cNvPr id="304130" name="Content Placeholder 2"/>
          <p:cNvSpPr>
            <a:spLocks noGrp="1"/>
          </p:cNvSpPr>
          <p:nvPr>
            <p:ph idx="1"/>
          </p:nvPr>
        </p:nvSpPr>
        <p:spPr/>
        <p:txBody>
          <a:bodyPr/>
          <a:lstStyle/>
          <a:p>
            <a:r>
              <a:rPr lang="en-US" altLang="en-US" dirty="0"/>
              <a:t>Assume that you represent the chef/owner of the restaurant and that you were asking for a </a:t>
            </a:r>
            <a:r>
              <a:rPr lang="ja-JP" altLang="en-US"/>
              <a:t>“</a:t>
            </a:r>
            <a:r>
              <a:rPr lang="en-US" altLang="ja-JP" dirty="0"/>
              <a:t>reasonable</a:t>
            </a:r>
            <a:r>
              <a:rPr lang="ja-JP" altLang="en-US"/>
              <a:t>”</a:t>
            </a:r>
            <a:r>
              <a:rPr lang="en-US" altLang="ja-JP" dirty="0"/>
              <a:t> price for the restaurant. What would you ask for?</a:t>
            </a:r>
          </a:p>
          <a:p>
            <a:pPr marL="617220" lvl="1" indent="-342900">
              <a:buFont typeface="+mj-lt"/>
              <a:buAutoNum type="alphaLcPeriod"/>
            </a:pPr>
            <a:r>
              <a:rPr lang="en-US" altLang="en-US" dirty="0"/>
              <a:t>$ 454,000</a:t>
            </a:r>
          </a:p>
          <a:p>
            <a:pPr marL="617220" lvl="1" indent="-342900">
              <a:buFont typeface="+mj-lt"/>
              <a:buAutoNum type="alphaLcPeriod"/>
            </a:pPr>
            <a:r>
              <a:rPr lang="en-US" altLang="en-US" dirty="0"/>
              <a:t> $ 1.484 million</a:t>
            </a:r>
          </a:p>
          <a:p>
            <a:pPr marL="617220" lvl="1" indent="-342900">
              <a:buFont typeface="+mj-lt"/>
              <a:buAutoNum type="alphaLcPeriod"/>
            </a:pPr>
            <a:r>
              <a:rPr lang="en-US" altLang="en-US" dirty="0"/>
              <a:t>Some  number in the middle</a:t>
            </a:r>
          </a:p>
          <a:p>
            <a:r>
              <a:rPr lang="en-US" altLang="en-US" dirty="0"/>
              <a:t>If it is </a:t>
            </a:r>
            <a:r>
              <a:rPr lang="ja-JP" altLang="en-US"/>
              <a:t>“</a:t>
            </a:r>
            <a:r>
              <a:rPr lang="en-US" altLang="ja-JP" dirty="0"/>
              <a:t>some number in the middle</a:t>
            </a:r>
            <a:r>
              <a:rPr lang="ja-JP" altLang="en-US"/>
              <a:t>”</a:t>
            </a:r>
            <a:r>
              <a:rPr lang="en-US" altLang="ja-JP" dirty="0"/>
              <a:t>, what will determine what you will ultimately get for your business?</a:t>
            </a:r>
            <a:endParaRPr lang="en-US" altLang="en-US" dirty="0"/>
          </a:p>
          <a:p>
            <a:r>
              <a:rPr lang="en-US" altLang="en-US" dirty="0"/>
              <a:t>How would you alter the analysis, if your best potential bidder is a private equity or VC fund rather than a publicly traded firm?</a:t>
            </a:r>
          </a:p>
          <a:p>
            <a:endParaRPr lang="en-US" altLang="en-US" dirty="0"/>
          </a:p>
          <a:p>
            <a:endParaRPr lang="en-US" altLang="en-US" dirty="0"/>
          </a:p>
        </p:txBody>
      </p:sp>
      <p:sp>
        <p:nvSpPr>
          <p:cNvPr id="6" name="Footer Placeholder 5">
            <a:extLst>
              <a:ext uri="{FF2B5EF4-FFF2-40B4-BE49-F238E27FC236}">
                <a16:creationId xmlns:a16="http://schemas.microsoft.com/office/drawing/2014/main" id="{7688DA8D-8AEB-2E5A-39D1-E7B08FA5E85F}"/>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p:txBody>
          <a:bodyPr/>
          <a:lstStyle/>
          <a:p>
            <a:r>
              <a:rPr lang="en-US" altLang="en-US"/>
              <a:t>III. Private company for initial public offering</a:t>
            </a:r>
          </a:p>
        </p:txBody>
      </p:sp>
      <p:sp>
        <p:nvSpPr>
          <p:cNvPr id="322562" name="Content Placeholder 2"/>
          <p:cNvSpPr>
            <a:spLocks noGrp="1"/>
          </p:cNvSpPr>
          <p:nvPr>
            <p:ph idx="1"/>
          </p:nvPr>
        </p:nvSpPr>
        <p:spPr/>
        <p:txBody>
          <a:bodyPr/>
          <a:lstStyle/>
          <a:p>
            <a:r>
              <a:rPr lang="en-US" altLang="en-US" dirty="0"/>
              <a:t>In an initial public offering, the private business is opened up to investors who clearly are diversified (or at least have the option to be diversified).</a:t>
            </a:r>
          </a:p>
          <a:p>
            <a:r>
              <a:rPr lang="en-US" altLang="en-US" dirty="0"/>
              <a:t>There are control implications as well. When a private firm goes public, it opens itself up to monitoring by investors, analysts and market.</a:t>
            </a:r>
          </a:p>
          <a:p>
            <a:r>
              <a:rPr lang="en-US" altLang="en-US" dirty="0"/>
              <a:t>The reporting and information disclosure requirements shift to reflect a publicly traded firm</a:t>
            </a:r>
          </a:p>
          <a:p>
            <a:r>
              <a:rPr lang="en-US" altLang="en-US" dirty="0"/>
              <a:t>In short, valuing a firm for an IPO will look much more like the valuation of a publicly traded company than a private business.</a:t>
            </a:r>
          </a:p>
        </p:txBody>
      </p:sp>
      <p:sp>
        <p:nvSpPr>
          <p:cNvPr id="6" name="Footer Placeholder 5">
            <a:extLst>
              <a:ext uri="{FF2B5EF4-FFF2-40B4-BE49-F238E27FC236}">
                <a16:creationId xmlns:a16="http://schemas.microsoft.com/office/drawing/2014/main" id="{BE75A5A0-7EBB-BE56-D82A-7B56673EC3F3}"/>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36600"/>
            <a:ext cx="9144000" cy="5367338"/>
          </a:xfrm>
          <a:prstGeom prst="rect">
            <a:avLst/>
          </a:prstGeom>
          <a:solidFill>
            <a:schemeClr val="bg2"/>
          </a:solidFill>
          <a:ln>
            <a:noFill/>
          </a:ln>
        </p:spPr>
      </p:pic>
      <p:sp>
        <p:nvSpPr>
          <p:cNvPr id="5" name="Footer Placeholder 4">
            <a:extLst>
              <a:ext uri="{FF2B5EF4-FFF2-40B4-BE49-F238E27FC236}">
                <a16:creationId xmlns:a16="http://schemas.microsoft.com/office/drawing/2014/main" id="{7F95104E-261B-BF7A-4D11-F1178E7FF0C4}"/>
              </a:ext>
            </a:extLst>
          </p:cNvPr>
          <p:cNvSpPr>
            <a:spLocks noGrp="1"/>
          </p:cNvSpPr>
          <p:nvPr>
            <p:ph type="ftr" sz="quarter" idx="11"/>
          </p:nvPr>
        </p:nvSpPr>
        <p:spPr/>
        <p:txBody>
          <a:bodyPr/>
          <a:lstStyle/>
          <a:p>
            <a:pPr>
              <a:defRPr/>
            </a:pPr>
            <a:r>
              <a:rPr lang="en-US"/>
              <a:t>Aswath Damodaran</a:t>
            </a:r>
          </a:p>
        </p:txBody>
      </p:sp>
      <p:sp>
        <p:nvSpPr>
          <p:cNvPr id="6" name="Slide Number Placeholder 5">
            <a:extLst>
              <a:ext uri="{FF2B5EF4-FFF2-40B4-BE49-F238E27FC236}">
                <a16:creationId xmlns:a16="http://schemas.microsoft.com/office/drawing/2014/main" id="{78B29808-796E-C815-82A9-9694724F78CF}"/>
              </a:ext>
            </a:extLst>
          </p:cNvPr>
          <p:cNvSpPr>
            <a:spLocks noGrp="1"/>
          </p:cNvSpPr>
          <p:nvPr>
            <p:ph type="sldNum" sz="quarter" idx="12"/>
          </p:nvPr>
        </p:nvSpPr>
        <p:spPr/>
        <p:txBody>
          <a:bodyPr/>
          <a:lstStyle/>
          <a:p>
            <a:fld id="{9F02D6A7-4B56-B740-9971-29B2347BCD7D}" type="slidenum">
              <a:rPr lang="en-US" altLang="en-US" smtClean="0"/>
              <a:pPr/>
              <a:t>160</a:t>
            </a:fld>
            <a:endParaRPr lang="en-US" alt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le 1"/>
          <p:cNvSpPr>
            <a:spLocks noGrp="1"/>
          </p:cNvSpPr>
          <p:nvPr>
            <p:ph type="title"/>
          </p:nvPr>
        </p:nvSpPr>
        <p:spPr/>
        <p:txBody>
          <a:bodyPr/>
          <a:lstStyle/>
          <a:p>
            <a:r>
              <a:rPr lang="en-US" altLang="en-US"/>
              <a:t>The twists in an initial public offering</a:t>
            </a:r>
          </a:p>
        </p:txBody>
      </p:sp>
      <p:sp>
        <p:nvSpPr>
          <p:cNvPr id="310274" name="Content Placeholder 2"/>
          <p:cNvSpPr>
            <a:spLocks noGrp="1"/>
          </p:cNvSpPr>
          <p:nvPr>
            <p:ph idx="1"/>
          </p:nvPr>
        </p:nvSpPr>
        <p:spPr/>
        <p:txBody>
          <a:bodyPr/>
          <a:lstStyle/>
          <a:p>
            <a:r>
              <a:rPr lang="en-US" altLang="en-US" dirty="0"/>
              <a:t>Valuation issues:</a:t>
            </a:r>
          </a:p>
          <a:p>
            <a:pPr lvl="1"/>
            <a:r>
              <a:rPr lang="en-US" altLang="en-US" b="1" dirty="0"/>
              <a:t>Use of the proceeds from the offering</a:t>
            </a:r>
            <a:r>
              <a:rPr lang="en-US" altLang="en-US" dirty="0"/>
              <a:t>: The proceeds from the offering can be held as cash by the firm to cover future investment needs, paid to existing equity investors who want to cash out or used to pay down debt.</a:t>
            </a:r>
          </a:p>
          <a:p>
            <a:pPr lvl="1"/>
            <a:r>
              <a:rPr lang="en-US" altLang="en-US" b="1" dirty="0"/>
              <a:t>Warrants/ Special deals with prior equity investors</a:t>
            </a:r>
            <a:r>
              <a:rPr lang="en-US" altLang="en-US" dirty="0"/>
              <a:t>: If venture capitalists and other equity investors from earlier iterations of fund raising have rights to buy or sell their equity at pre-specified prices, it can affect the value per share offered to the public. </a:t>
            </a:r>
          </a:p>
          <a:p>
            <a:r>
              <a:rPr lang="en-US" altLang="en-US" dirty="0"/>
              <a:t>Pricing issues:</a:t>
            </a:r>
          </a:p>
          <a:p>
            <a:pPr lvl="1"/>
            <a:r>
              <a:rPr lang="en-US" altLang="en-US" b="1" dirty="0"/>
              <a:t>Institutional set-up: </a:t>
            </a:r>
            <a:r>
              <a:rPr lang="en-US" altLang="en-US" dirty="0"/>
              <a:t>Most IPOs are backed by investment banking guarantees on the price, which can affect how they are priced.</a:t>
            </a:r>
          </a:p>
          <a:p>
            <a:pPr lvl="1"/>
            <a:r>
              <a:rPr lang="en-US" altLang="en-US" b="1" dirty="0"/>
              <a:t>Follow-up offerings</a:t>
            </a:r>
            <a:r>
              <a:rPr lang="en-US" altLang="en-US" dirty="0"/>
              <a:t>: The proportion of equity being offered at initial offering and subsequent offering plans can affect pricing.</a:t>
            </a:r>
          </a:p>
        </p:txBody>
      </p:sp>
      <p:sp>
        <p:nvSpPr>
          <p:cNvPr id="6" name="Footer Placeholder 5">
            <a:extLst>
              <a:ext uri="{FF2B5EF4-FFF2-40B4-BE49-F238E27FC236}">
                <a16:creationId xmlns:a16="http://schemas.microsoft.com/office/drawing/2014/main" id="{243A64EA-C6D2-9A2D-BA77-17E36EAC601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p:txBody>
          <a:bodyPr/>
          <a:lstStyle/>
          <a:p>
            <a:r>
              <a:rPr lang="en-US" altLang="en-US"/>
              <a:t>A. Use of the Proceeds</a:t>
            </a:r>
          </a:p>
        </p:txBody>
      </p:sp>
      <p:sp>
        <p:nvSpPr>
          <p:cNvPr id="312322" name="Content Placeholder 2"/>
          <p:cNvSpPr>
            <a:spLocks noGrp="1"/>
          </p:cNvSpPr>
          <p:nvPr>
            <p:ph idx="1"/>
          </p:nvPr>
        </p:nvSpPr>
        <p:spPr/>
        <p:txBody>
          <a:bodyPr/>
          <a:lstStyle/>
          <a:p>
            <a:r>
              <a:rPr lang="en-US" dirty="0"/>
              <a:t>The proceeds from an initial public offering can be</a:t>
            </a:r>
          </a:p>
          <a:p>
            <a:pPr lvl="1"/>
            <a:r>
              <a:rPr lang="en-US" b="1" dirty="0"/>
              <a:t>Taken out of the firm </a:t>
            </a:r>
            <a:r>
              <a:rPr lang="en-US" dirty="0"/>
              <a:t>by the existing owners</a:t>
            </a:r>
          </a:p>
          <a:p>
            <a:pPr lvl="1"/>
            <a:r>
              <a:rPr lang="en-US" b="1" dirty="0"/>
              <a:t>Used to pay down debt </a:t>
            </a:r>
            <a:r>
              <a:rPr lang="en-US" dirty="0"/>
              <a:t>and other obligations</a:t>
            </a:r>
          </a:p>
          <a:p>
            <a:pPr lvl="1"/>
            <a:r>
              <a:rPr lang="en-US" b="1" dirty="0"/>
              <a:t>Held as cash </a:t>
            </a:r>
            <a:r>
              <a:rPr lang="en-US" dirty="0"/>
              <a:t>by the company to cover future reinvestment needs</a:t>
            </a:r>
          </a:p>
          <a:p>
            <a:r>
              <a:rPr lang="en-US" dirty="0"/>
              <a:t>How you deal with the issuance will depend upon how the proceeds are used.</a:t>
            </a:r>
          </a:p>
          <a:p>
            <a:pPr lvl="1"/>
            <a:r>
              <a:rPr lang="en-US" dirty="0"/>
              <a:t>If taken out of the firm -&gt; Ignore in valuation </a:t>
            </a:r>
          </a:p>
          <a:p>
            <a:pPr lvl="1"/>
            <a:r>
              <a:rPr lang="en-US" dirty="0"/>
              <a:t>If used to pay down debt -&gt; Change the debt ratio, which may change the cost of capital and the value of the firm</a:t>
            </a:r>
          </a:p>
          <a:p>
            <a:pPr lvl="1"/>
            <a:r>
              <a:rPr lang="en-US" dirty="0"/>
              <a:t>If held as cash to cover future reinvestment needs -&gt; Add the cash proceeds from the IPO to the DCF valuation of the company.  </a:t>
            </a:r>
          </a:p>
        </p:txBody>
      </p:sp>
      <p:sp>
        <p:nvSpPr>
          <p:cNvPr id="6" name="Footer Placeholder 5">
            <a:extLst>
              <a:ext uri="{FF2B5EF4-FFF2-40B4-BE49-F238E27FC236}">
                <a16:creationId xmlns:a16="http://schemas.microsoft.com/office/drawing/2014/main" id="{356522C5-1FE3-A2E2-5C9B-59869494556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le 1"/>
          <p:cNvSpPr>
            <a:spLocks noGrp="1"/>
          </p:cNvSpPr>
          <p:nvPr>
            <p:ph type="title"/>
          </p:nvPr>
        </p:nvSpPr>
        <p:spPr/>
        <p:txBody>
          <a:bodyPr/>
          <a:lstStyle/>
          <a:p>
            <a:r>
              <a:rPr lang="en-US" altLang="en-US"/>
              <a:t>The IPO Proceeds: Twitter</a:t>
            </a:r>
          </a:p>
        </p:txBody>
      </p:sp>
      <p:sp>
        <p:nvSpPr>
          <p:cNvPr id="324610" name="Content Placeholder 2"/>
          <p:cNvSpPr>
            <a:spLocks noGrp="1"/>
          </p:cNvSpPr>
          <p:nvPr>
            <p:ph idx="1"/>
          </p:nvPr>
        </p:nvSpPr>
        <p:spPr/>
        <p:txBody>
          <a:bodyPr/>
          <a:lstStyle/>
          <a:p>
            <a:r>
              <a:rPr lang="en-US" b="1" dirty="0"/>
              <a:t>How much? </a:t>
            </a:r>
            <a:r>
              <a:rPr lang="en-US" dirty="0"/>
              <a:t>News stories suggest that the company is planning on raising about $1 billion from the offering.</a:t>
            </a:r>
          </a:p>
          <a:p>
            <a:r>
              <a:rPr lang="en-US" b="1" dirty="0"/>
              <a:t>Use:</a:t>
            </a:r>
            <a:r>
              <a:rPr lang="en-US" dirty="0"/>
              <a:t> In the Twitter prospectus filing, the company specifies that it plans to keep the proceeds in the company to meet future investment needs.</a:t>
            </a:r>
          </a:p>
          <a:p>
            <a:pPr lvl="1"/>
            <a:r>
              <a:rPr lang="en-US" dirty="0"/>
              <a:t>In the valuation, I have added a billion to the estimated value of the operating assets because that cash infusion will augment the cash balance.</a:t>
            </a:r>
          </a:p>
          <a:p>
            <a:r>
              <a:rPr lang="en-US" dirty="0"/>
              <a:t>How would the valuation have been different if the owners announced that they planned to withdraw half of the offering proceeds?</a:t>
            </a:r>
          </a:p>
        </p:txBody>
      </p:sp>
      <p:sp>
        <p:nvSpPr>
          <p:cNvPr id="6" name="Footer Placeholder 5">
            <a:extLst>
              <a:ext uri="{FF2B5EF4-FFF2-40B4-BE49-F238E27FC236}">
                <a16:creationId xmlns:a16="http://schemas.microsoft.com/office/drawing/2014/main" id="{D1309F91-D1E8-770F-9344-58D1261F0248}"/>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le 1"/>
          <p:cNvSpPr>
            <a:spLocks noGrp="1"/>
          </p:cNvSpPr>
          <p:nvPr>
            <p:ph type="title"/>
          </p:nvPr>
        </p:nvSpPr>
        <p:spPr/>
        <p:txBody>
          <a:bodyPr/>
          <a:lstStyle/>
          <a:p>
            <a:r>
              <a:rPr lang="en-US" altLang="en-US"/>
              <a:t>B. Claims from prior equity investors </a:t>
            </a:r>
          </a:p>
        </p:txBody>
      </p:sp>
      <p:sp>
        <p:nvSpPr>
          <p:cNvPr id="316418" name="Content Placeholder 2"/>
          <p:cNvSpPr>
            <a:spLocks noGrp="1"/>
          </p:cNvSpPr>
          <p:nvPr>
            <p:ph idx="1"/>
          </p:nvPr>
        </p:nvSpPr>
        <p:spPr/>
        <p:txBody>
          <a:bodyPr/>
          <a:lstStyle/>
          <a:p>
            <a:r>
              <a:rPr lang="en-US" altLang="en-US" dirty="0"/>
              <a:t>When a private firm goes public, there are already equity investors in the firm, including the founder(s), venture capitalists and other equity investors. In some cases, these equity investors can have warrants, options or other special claims on the equity of the firm.</a:t>
            </a:r>
          </a:p>
          <a:p>
            <a:r>
              <a:rPr lang="en-US" altLang="en-US" dirty="0"/>
              <a:t>If existing equity investors have special claims on the equity, the value of equity per share will be affected by these claims. Specifically, these options need to be valued at the time of the offering and the value of equity reduced by the option value before determining the value per share.</a:t>
            </a:r>
          </a:p>
        </p:txBody>
      </p:sp>
      <p:sp>
        <p:nvSpPr>
          <p:cNvPr id="6" name="Footer Placeholder 5">
            <a:extLst>
              <a:ext uri="{FF2B5EF4-FFF2-40B4-BE49-F238E27FC236}">
                <a16:creationId xmlns:a16="http://schemas.microsoft.com/office/drawing/2014/main" id="{D7FA6BF1-8ABB-D8D5-E4F8-A4DF76435F82}"/>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Title 1"/>
          <p:cNvSpPr>
            <a:spLocks noGrp="1"/>
          </p:cNvSpPr>
          <p:nvPr>
            <p:ph type="title"/>
          </p:nvPr>
        </p:nvSpPr>
        <p:spPr/>
        <p:txBody>
          <a:bodyPr/>
          <a:lstStyle/>
          <a:p>
            <a:r>
              <a:rPr lang="en-US" altLang="en-US"/>
              <a:t>The claims on Twitter’s equity</a:t>
            </a:r>
          </a:p>
        </p:txBody>
      </p:sp>
      <p:sp>
        <p:nvSpPr>
          <p:cNvPr id="3" name="Content Placeholder 2"/>
          <p:cNvSpPr>
            <a:spLocks noGrp="1"/>
          </p:cNvSpPr>
          <p:nvPr>
            <p:ph idx="1"/>
          </p:nvPr>
        </p:nvSpPr>
        <p:spPr/>
        <p:txBody>
          <a:bodyPr>
            <a:normAutofit fontScale="92500" lnSpcReduction="10000"/>
          </a:bodyPr>
          <a:lstStyle/>
          <a:p>
            <a:r>
              <a:rPr lang="en-US" altLang="en-US" dirty="0"/>
              <a:t>The overall value that we estimate for Twitter’s equity is $10,779 million.  There are multiple claims on this equity.</a:t>
            </a:r>
          </a:p>
          <a:p>
            <a:pPr lvl="1"/>
            <a:r>
              <a:rPr lang="en-US" altLang="en-US" dirty="0"/>
              <a:t>The owners of the company own the common shares in the company</a:t>
            </a:r>
          </a:p>
          <a:p>
            <a:pPr lvl="1"/>
            <a:r>
              <a:rPr lang="en-US" altLang="en-US" dirty="0"/>
              <a:t>Twitter has </a:t>
            </a:r>
            <a:r>
              <a:rPr lang="en-US" altLang="en-US" b="1" dirty="0"/>
              <a:t>seven classes of convertible</a:t>
            </a:r>
            <a:r>
              <a:rPr lang="en-US" altLang="en-US" dirty="0"/>
              <a:t>, preferred stock on the company (from different VCs). </a:t>
            </a:r>
          </a:p>
          <a:p>
            <a:pPr lvl="1"/>
            <a:r>
              <a:rPr lang="en-US" altLang="en-US" dirty="0"/>
              <a:t>Twitter has </a:t>
            </a:r>
            <a:r>
              <a:rPr lang="en-US" altLang="en-US" b="1" dirty="0"/>
              <a:t>86 million restricted stock units </a:t>
            </a:r>
            <a:r>
              <a:rPr lang="en-US" altLang="en-US" dirty="0"/>
              <a:t>that it has used in employee compensation.</a:t>
            </a:r>
          </a:p>
          <a:p>
            <a:pPr lvl="1"/>
            <a:r>
              <a:rPr lang="en-US" altLang="en-US" dirty="0"/>
              <a:t>Twitter has </a:t>
            </a:r>
            <a:r>
              <a:rPr lang="en-US" altLang="en-US" b="1" dirty="0"/>
              <a:t>44.16 million units of employee options</a:t>
            </a:r>
            <a:r>
              <a:rPr lang="en-US" altLang="en-US" dirty="0"/>
              <a:t>, also used in compensation contracts. (Strike price=$1.82, life = 6.94 years)</a:t>
            </a:r>
          </a:p>
          <a:p>
            <a:pPr lvl="1"/>
            <a:r>
              <a:rPr lang="en-US" altLang="en-US" dirty="0"/>
              <a:t>Twitter has agreed to pay </a:t>
            </a:r>
            <a:r>
              <a:rPr lang="en-US" altLang="en-US" dirty="0" err="1"/>
              <a:t>MoPub</a:t>
            </a:r>
            <a:r>
              <a:rPr lang="en-US" altLang="en-US" dirty="0"/>
              <a:t> stockholders with 14.791 million shares.</a:t>
            </a:r>
          </a:p>
          <a:p>
            <a:r>
              <a:rPr lang="en-US" altLang="en-US" dirty="0"/>
              <a:t>The convertible preferred shares will be converted at the time of the offering and the common shares outstanding will be 472.61 million, not counting RSUs and options. In the valuation:</a:t>
            </a:r>
          </a:p>
          <a:p>
            <a:pPr lvl="1"/>
            <a:r>
              <a:rPr lang="en-US" altLang="en-US" dirty="0"/>
              <a:t>Number of commons shares= 574.44 million (all but options)</a:t>
            </a:r>
          </a:p>
          <a:p>
            <a:pPr lvl="1"/>
            <a:r>
              <a:rPr lang="en-US" altLang="en-US" dirty="0"/>
              <a:t>Option value = $805 million (with maturity set to 3.47 years)</a:t>
            </a:r>
          </a:p>
        </p:txBody>
      </p:sp>
      <p:sp>
        <p:nvSpPr>
          <p:cNvPr id="7" name="Footer Placeholder 6">
            <a:extLst>
              <a:ext uri="{FF2B5EF4-FFF2-40B4-BE49-F238E27FC236}">
                <a16:creationId xmlns:a16="http://schemas.microsoft.com/office/drawing/2014/main" id="{7D98348F-4C2B-5E9D-D936-9537317F68F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Title 1"/>
          <p:cNvSpPr>
            <a:spLocks noGrp="1"/>
          </p:cNvSpPr>
          <p:nvPr>
            <p:ph type="title"/>
          </p:nvPr>
        </p:nvSpPr>
        <p:spPr/>
        <p:txBody>
          <a:bodyPr/>
          <a:lstStyle/>
          <a:p>
            <a:r>
              <a:rPr lang="en-US" altLang="en-US" dirty="0"/>
              <a:t>C. The investment banking guarantee…</a:t>
            </a:r>
          </a:p>
        </p:txBody>
      </p:sp>
      <p:sp>
        <p:nvSpPr>
          <p:cNvPr id="318466" name="Content Placeholder 2"/>
          <p:cNvSpPr>
            <a:spLocks noGrp="1"/>
          </p:cNvSpPr>
          <p:nvPr>
            <p:ph idx="1"/>
          </p:nvPr>
        </p:nvSpPr>
        <p:spPr/>
        <p:txBody>
          <a:bodyPr/>
          <a:lstStyle/>
          <a:p>
            <a:r>
              <a:rPr lang="en-US" dirty="0"/>
              <a:t>Almost all IPOs are managed by investment banks and are backed by a pricing guarantee, where the investment banker guarantees the offering price to the issuer. </a:t>
            </a:r>
          </a:p>
          <a:p>
            <a:r>
              <a:rPr lang="en-US" dirty="0"/>
              <a:t>If the price at which the issuance is made is lower than the guaranteed price, the investment banker will buy the shares at the guaranteed price and potentially bear the loss. </a:t>
            </a:r>
          </a:p>
          <a:p>
            <a:endParaRPr lang="en-US" dirty="0"/>
          </a:p>
          <a:p>
            <a:endParaRPr lang="en-US" dirty="0"/>
          </a:p>
        </p:txBody>
      </p:sp>
      <p:sp>
        <p:nvSpPr>
          <p:cNvPr id="6" name="Footer Placeholder 5">
            <a:extLst>
              <a:ext uri="{FF2B5EF4-FFF2-40B4-BE49-F238E27FC236}">
                <a16:creationId xmlns:a16="http://schemas.microsoft.com/office/drawing/2014/main" id="{EA59847B-F358-1207-782F-6017FA12DED5}"/>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p:cNvSpPr>
            <a:spLocks noGrp="1"/>
          </p:cNvSpPr>
          <p:nvPr>
            <p:ph type="title"/>
          </p:nvPr>
        </p:nvSpPr>
        <p:spPr/>
        <p:txBody>
          <a:bodyPr/>
          <a:lstStyle/>
          <a:p>
            <a:r>
              <a:rPr lang="en-US" altLang="en-US"/>
              <a:t>Pricing versus Value</a:t>
            </a:r>
          </a:p>
        </p:txBody>
      </p:sp>
      <p:sp>
        <p:nvSpPr>
          <p:cNvPr id="3" name="Content Placeholder 2"/>
          <p:cNvSpPr>
            <a:spLocks noGrp="1"/>
          </p:cNvSpPr>
          <p:nvPr>
            <p:ph idx="1"/>
          </p:nvPr>
        </p:nvSpPr>
        <p:spPr/>
        <p:txBody>
          <a:bodyPr/>
          <a:lstStyle/>
          <a:p>
            <a:r>
              <a:rPr lang="en-US" dirty="0"/>
              <a:t>Earlier I assessed the value of equity at Twitter to be $9.97 billion (with a value per share of $17.36/share). </a:t>
            </a:r>
          </a:p>
          <a:p>
            <a:r>
              <a:rPr lang="en-US" dirty="0"/>
              <a:t>Assume, however, that the market appetite for social media stocks is high and that you pull up the valuations of other publicly traded stocks in the market:</a:t>
            </a:r>
          </a:p>
          <a:p>
            <a:endParaRPr lang="en-US" dirty="0"/>
          </a:p>
          <a:p>
            <a:endParaRPr lang="en-US" dirty="0"/>
          </a:p>
          <a:p>
            <a:endParaRPr lang="en-US" dirty="0"/>
          </a:p>
          <a:p>
            <a:r>
              <a:rPr lang="en-US" dirty="0"/>
              <a:t>What would you base your offer price on? How would you sell it?</a:t>
            </a:r>
          </a:p>
          <a:p>
            <a:endParaRPr lang="en-US" dirty="0"/>
          </a:p>
          <a:p>
            <a:endParaRPr lang="en-US" dirty="0"/>
          </a:p>
        </p:txBody>
      </p:sp>
      <p:pic>
        <p:nvPicPr>
          <p:cNvPr id="3389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4150" y="3421828"/>
            <a:ext cx="6704292" cy="115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a:extLst>
              <a:ext uri="{FF2B5EF4-FFF2-40B4-BE49-F238E27FC236}">
                <a16:creationId xmlns:a16="http://schemas.microsoft.com/office/drawing/2014/main" id="{939E9B88-B5C9-95C8-5023-8C1CFC57B11B}"/>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Title 1"/>
          <p:cNvSpPr>
            <a:spLocks noGrp="1"/>
          </p:cNvSpPr>
          <p:nvPr>
            <p:ph type="title"/>
          </p:nvPr>
        </p:nvSpPr>
        <p:spPr/>
        <p:txBody>
          <a:bodyPr/>
          <a:lstStyle/>
          <a:p>
            <a:r>
              <a:rPr lang="en-US" altLang="en-US"/>
              <a:t>The evidence on IPO pricing</a:t>
            </a:r>
          </a:p>
        </p:txBody>
      </p:sp>
      <p:pic>
        <p:nvPicPr>
          <p:cNvPr id="34099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6" name="Footer Placeholder 5">
            <a:extLst>
              <a:ext uri="{FF2B5EF4-FFF2-40B4-BE49-F238E27FC236}">
                <a16:creationId xmlns:a16="http://schemas.microsoft.com/office/drawing/2014/main" id="{1330BDE6-C8AB-1C89-456C-3241499E8960}"/>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p:cNvSpPr>
            <a:spLocks noGrp="1"/>
          </p:cNvSpPr>
          <p:nvPr>
            <p:ph type="title"/>
          </p:nvPr>
        </p:nvSpPr>
        <p:spPr/>
        <p:txBody>
          <a:bodyPr/>
          <a:lstStyle/>
          <a:p>
            <a:r>
              <a:rPr lang="en-US" altLang="en-US"/>
              <a:t>An investment opportunity?</a:t>
            </a:r>
          </a:p>
        </p:txBody>
      </p:sp>
      <p:sp>
        <p:nvSpPr>
          <p:cNvPr id="322562" name="Content Placeholder 2"/>
          <p:cNvSpPr>
            <a:spLocks noGrp="1"/>
          </p:cNvSpPr>
          <p:nvPr>
            <p:ph idx="1"/>
          </p:nvPr>
        </p:nvSpPr>
        <p:spPr/>
        <p:txBody>
          <a:bodyPr/>
          <a:lstStyle/>
          <a:p>
            <a:r>
              <a:rPr lang="en-US" dirty="0"/>
              <a:t>Assume that investment banks try to under price initial public offerings by approximately 10-15%. As an investor, what strategy would you adopt to take advantage of this behavior?</a:t>
            </a:r>
          </a:p>
          <a:p>
            <a:endParaRPr lang="en-US" dirty="0"/>
          </a:p>
          <a:p>
            <a:endParaRPr lang="en-US" dirty="0"/>
          </a:p>
          <a:p>
            <a:r>
              <a:rPr lang="en-US" dirty="0"/>
              <a:t>Why might it not work?</a:t>
            </a:r>
          </a:p>
          <a:p>
            <a:endParaRPr lang="en-US" dirty="0"/>
          </a:p>
        </p:txBody>
      </p:sp>
      <p:sp>
        <p:nvSpPr>
          <p:cNvPr id="6" name="Footer Placeholder 5">
            <a:extLst>
              <a:ext uri="{FF2B5EF4-FFF2-40B4-BE49-F238E27FC236}">
                <a16:creationId xmlns:a16="http://schemas.microsoft.com/office/drawing/2014/main" id="{024FB9A2-BD07-A96D-E674-912D8F32EE8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Title 1"/>
          <p:cNvSpPr>
            <a:spLocks noGrp="1"/>
          </p:cNvSpPr>
          <p:nvPr>
            <p:ph type="title"/>
          </p:nvPr>
        </p:nvSpPr>
        <p:spPr/>
        <p:txBody>
          <a:bodyPr/>
          <a:lstStyle/>
          <a:p>
            <a:r>
              <a:rPr lang="en-US" altLang="en-US"/>
              <a:t>D. The offering quantity</a:t>
            </a:r>
          </a:p>
        </p:txBody>
      </p:sp>
      <p:sp>
        <p:nvSpPr>
          <p:cNvPr id="324610" name="Content Placeholder 2"/>
          <p:cNvSpPr>
            <a:spLocks noGrp="1"/>
          </p:cNvSpPr>
          <p:nvPr>
            <p:ph idx="1"/>
          </p:nvPr>
        </p:nvSpPr>
        <p:spPr/>
        <p:txBody>
          <a:bodyPr/>
          <a:lstStyle/>
          <a:p>
            <a:r>
              <a:rPr lang="en-US" altLang="en-US" dirty="0"/>
              <a:t>Assume now that you are the owner of Twitter and </a:t>
            </a:r>
            <a:r>
              <a:rPr lang="en-US" altLang="en-US" b="1" dirty="0"/>
              <a:t>were offering 100% of the shares in company in the offering to the public</a:t>
            </a:r>
            <a:r>
              <a:rPr lang="en-US" altLang="en-US" dirty="0"/>
              <a:t>? If investors are willing to pay $20 billion for the common stock, how much do you lose because of the under pricing (15%)?</a:t>
            </a:r>
          </a:p>
          <a:p>
            <a:endParaRPr lang="en-US" altLang="en-US" dirty="0"/>
          </a:p>
          <a:p>
            <a:endParaRPr lang="en-US" altLang="en-US" dirty="0"/>
          </a:p>
          <a:p>
            <a:r>
              <a:rPr lang="en-US" altLang="en-US" dirty="0"/>
              <a:t>Assume that you were offering </a:t>
            </a:r>
            <a:r>
              <a:rPr lang="en-US" altLang="en-US" b="1" dirty="0"/>
              <a:t>only 10% of the shares in the initial offering</a:t>
            </a:r>
            <a:r>
              <a:rPr lang="en-US" altLang="en-US" dirty="0"/>
              <a:t> and plan to sell a large portion of your remaining stake over the following two years? Would your views of the under pricing and its effect on your wealth change as a consequence? </a:t>
            </a:r>
          </a:p>
        </p:txBody>
      </p:sp>
      <p:sp>
        <p:nvSpPr>
          <p:cNvPr id="6" name="Footer Placeholder 5">
            <a:extLst>
              <a:ext uri="{FF2B5EF4-FFF2-40B4-BE49-F238E27FC236}">
                <a16:creationId xmlns:a16="http://schemas.microsoft.com/office/drawing/2014/main" id="{5B1A02FE-EED0-AB77-C01B-BDA170AF1D47}"/>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F0C1-3695-455B-BEBB-F4C7A5BC7D40}"/>
              </a:ext>
            </a:extLst>
          </p:cNvPr>
          <p:cNvSpPr>
            <a:spLocks noGrp="1"/>
          </p:cNvSpPr>
          <p:nvPr>
            <p:ph type="title"/>
          </p:nvPr>
        </p:nvSpPr>
        <p:spPr/>
        <p:txBody>
          <a:bodyPr/>
          <a:lstStyle/>
          <a:p>
            <a:r>
              <a:rPr lang="en-US" dirty="0"/>
              <a:t>The IPO Company: Profile over time</a:t>
            </a:r>
          </a:p>
        </p:txBody>
      </p:sp>
      <p:pic>
        <p:nvPicPr>
          <p:cNvPr id="6" name="Content Placeholder 5">
            <a:extLst>
              <a:ext uri="{FF2B5EF4-FFF2-40B4-BE49-F238E27FC236}">
                <a16:creationId xmlns:a16="http://schemas.microsoft.com/office/drawing/2014/main" id="{849F920F-AB6C-6036-698E-5A1BCE2F5E67}"/>
              </a:ext>
            </a:extLst>
          </p:cNvPr>
          <p:cNvPicPr>
            <a:picLocks noGrp="1" noChangeAspect="1"/>
          </p:cNvPicPr>
          <p:nvPr>
            <p:ph idx="1"/>
          </p:nvPr>
        </p:nvPicPr>
        <p:blipFill>
          <a:blip r:embed="rId2"/>
          <a:stretch>
            <a:fillRect/>
          </a:stretch>
        </p:blipFill>
        <p:spPr>
          <a:xfrm>
            <a:off x="1524615" y="1752600"/>
            <a:ext cx="6094770" cy="4419600"/>
          </a:xfrm>
        </p:spPr>
      </p:pic>
      <p:sp>
        <p:nvSpPr>
          <p:cNvPr id="9" name="Footer Placeholder 8">
            <a:extLst>
              <a:ext uri="{FF2B5EF4-FFF2-40B4-BE49-F238E27FC236}">
                <a16:creationId xmlns:a16="http://schemas.microsoft.com/office/drawing/2014/main" id="{A7FFF54A-D363-9F3B-2B44-C194A0E1194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54333471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E29C-F840-A294-E24E-03A5408E0CE3}"/>
              </a:ext>
            </a:extLst>
          </p:cNvPr>
          <p:cNvSpPr>
            <a:spLocks noGrp="1"/>
          </p:cNvSpPr>
          <p:nvPr>
            <p:ph type="title"/>
          </p:nvPr>
        </p:nvSpPr>
        <p:spPr/>
        <p:txBody>
          <a:bodyPr/>
          <a:lstStyle/>
          <a:p>
            <a:r>
              <a:rPr lang="en-US" dirty="0"/>
              <a:t>The IPO Process: Change over time!</a:t>
            </a:r>
          </a:p>
        </p:txBody>
      </p:sp>
      <p:pic>
        <p:nvPicPr>
          <p:cNvPr id="6" name="Content Placeholder 5">
            <a:extLst>
              <a:ext uri="{FF2B5EF4-FFF2-40B4-BE49-F238E27FC236}">
                <a16:creationId xmlns:a16="http://schemas.microsoft.com/office/drawing/2014/main" id="{D900F36E-3642-3325-AC42-9E7050C542A0}"/>
              </a:ext>
            </a:extLst>
          </p:cNvPr>
          <p:cNvPicPr>
            <a:picLocks noGrp="1" noChangeAspect="1"/>
          </p:cNvPicPr>
          <p:nvPr>
            <p:ph idx="1"/>
          </p:nvPr>
        </p:nvPicPr>
        <p:blipFill>
          <a:blip r:embed="rId2"/>
          <a:stretch>
            <a:fillRect/>
          </a:stretch>
        </p:blipFill>
        <p:spPr>
          <a:xfrm>
            <a:off x="1524615" y="1752600"/>
            <a:ext cx="6094770" cy="4419600"/>
          </a:xfrm>
        </p:spPr>
      </p:pic>
      <p:sp>
        <p:nvSpPr>
          <p:cNvPr id="9" name="Footer Placeholder 8">
            <a:extLst>
              <a:ext uri="{FF2B5EF4-FFF2-40B4-BE49-F238E27FC236}">
                <a16:creationId xmlns:a16="http://schemas.microsoft.com/office/drawing/2014/main" id="{7475FF9C-5A1E-4E4D-26CC-62ADC39867A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2500807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B5E5-4769-7F40-A5FC-C07E31C0117D}"/>
              </a:ext>
            </a:extLst>
          </p:cNvPr>
          <p:cNvSpPr>
            <a:spLocks noGrp="1"/>
          </p:cNvSpPr>
          <p:nvPr>
            <p:ph type="title"/>
          </p:nvPr>
        </p:nvSpPr>
        <p:spPr/>
        <p:txBody>
          <a:bodyPr/>
          <a:lstStyle/>
          <a:p>
            <a:r>
              <a:rPr lang="en-US" dirty="0"/>
              <a:t>Alternatives to IPOs</a:t>
            </a:r>
          </a:p>
        </p:txBody>
      </p:sp>
      <p:sp>
        <p:nvSpPr>
          <p:cNvPr id="3" name="Content Placeholder 2">
            <a:extLst>
              <a:ext uri="{FF2B5EF4-FFF2-40B4-BE49-F238E27FC236}">
                <a16:creationId xmlns:a16="http://schemas.microsoft.com/office/drawing/2014/main" id="{29AEBCCB-3847-0D4B-B0CF-667C79044D1D}"/>
              </a:ext>
            </a:extLst>
          </p:cNvPr>
          <p:cNvSpPr>
            <a:spLocks noGrp="1"/>
          </p:cNvSpPr>
          <p:nvPr>
            <p:ph idx="1"/>
          </p:nvPr>
        </p:nvSpPr>
        <p:spPr/>
        <p:txBody>
          <a:bodyPr/>
          <a:lstStyle/>
          <a:p>
            <a:r>
              <a:rPr lang="en-US" b="1" dirty="0"/>
              <a:t>The traditional IPO model</a:t>
            </a:r>
            <a:r>
              <a:rPr lang="en-US" dirty="0"/>
              <a:t>, with banks operating as intermediaries and setting offering prices, has come under assault for two reasons:</a:t>
            </a:r>
          </a:p>
          <a:p>
            <a:pPr lvl="1"/>
            <a:r>
              <a:rPr lang="en-US" dirty="0"/>
              <a:t>Banking failures on the services (pricing &amp; selling0 that they offer in return for the fees.</a:t>
            </a:r>
          </a:p>
          <a:p>
            <a:pPr lvl="1"/>
            <a:r>
              <a:rPr lang="en-US" dirty="0"/>
              <a:t>Loss of the credibility effect of a banking guarantee, as bankers have fallen in public standing.</a:t>
            </a:r>
          </a:p>
          <a:p>
            <a:r>
              <a:rPr lang="en-US" dirty="0"/>
              <a:t>There have been two alternatives offered:</a:t>
            </a:r>
          </a:p>
          <a:p>
            <a:pPr lvl="1"/>
            <a:r>
              <a:rPr lang="en-US" dirty="0"/>
              <a:t>In a </a:t>
            </a:r>
            <a:r>
              <a:rPr lang="en-US" b="1" dirty="0"/>
              <a:t>direct listing</a:t>
            </a:r>
            <a:r>
              <a:rPr lang="en-US" dirty="0"/>
              <a:t>, the listing company lists its shares directly on the exchange, and let’s demand and supply set the price.</a:t>
            </a:r>
          </a:p>
          <a:p>
            <a:pPr lvl="1"/>
            <a:r>
              <a:rPr lang="en-US" dirty="0"/>
              <a:t>In a </a:t>
            </a:r>
            <a:r>
              <a:rPr lang="en-US" b="1" dirty="0"/>
              <a:t>SPAC</a:t>
            </a:r>
            <a:r>
              <a:rPr lang="en-US" dirty="0"/>
              <a:t>, a publicly traded entity collects money for a future (but unspecified) IPO, and uses the funds to buy out a private company (which now takes on the standing of the public company).</a:t>
            </a:r>
          </a:p>
          <a:p>
            <a:pPr lvl="1"/>
            <a:endParaRPr lang="en-US" dirty="0"/>
          </a:p>
        </p:txBody>
      </p:sp>
      <p:sp>
        <p:nvSpPr>
          <p:cNvPr id="9" name="Footer Placeholder 8">
            <a:extLst>
              <a:ext uri="{FF2B5EF4-FFF2-40B4-BE49-F238E27FC236}">
                <a16:creationId xmlns:a16="http://schemas.microsoft.com/office/drawing/2014/main" id="{BA60E260-DA8F-45F5-EDCF-419DD0C31B89}"/>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40592564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0F03-C0A2-DED4-0C79-408244FC6453}"/>
              </a:ext>
            </a:extLst>
          </p:cNvPr>
          <p:cNvSpPr>
            <a:spLocks noGrp="1"/>
          </p:cNvSpPr>
          <p:nvPr>
            <p:ph type="title"/>
          </p:nvPr>
        </p:nvSpPr>
        <p:spPr/>
        <p:txBody>
          <a:bodyPr/>
          <a:lstStyle/>
          <a:p>
            <a:r>
              <a:rPr lang="en-US" altLang="en-US" dirty="0"/>
              <a:t>IV. An Intermediate Problem</a:t>
            </a:r>
            <a:br>
              <a:rPr lang="en-US" altLang="en-US" dirty="0"/>
            </a:br>
            <a:r>
              <a:rPr lang="en-US" altLang="en-US" dirty="0"/>
              <a:t>Private to VC to Public offering…</a:t>
            </a:r>
            <a:endParaRPr lang="en-US" dirty="0"/>
          </a:p>
        </p:txBody>
      </p:sp>
      <p:pic>
        <p:nvPicPr>
          <p:cNvPr id="6" name="Content Placeholder 5">
            <a:extLst>
              <a:ext uri="{FF2B5EF4-FFF2-40B4-BE49-F238E27FC236}">
                <a16:creationId xmlns:a16="http://schemas.microsoft.com/office/drawing/2014/main" id="{84BB7F92-A212-4CD9-ADCA-C85CFD536440}"/>
              </a:ext>
            </a:extLst>
          </p:cNvPr>
          <p:cNvPicPr>
            <a:picLocks noGrp="1" noChangeAspect="1"/>
          </p:cNvPicPr>
          <p:nvPr>
            <p:ph idx="1"/>
          </p:nvPr>
        </p:nvPicPr>
        <p:blipFill>
          <a:blip r:embed="rId2"/>
          <a:stretch>
            <a:fillRect/>
          </a:stretch>
        </p:blipFill>
        <p:spPr>
          <a:xfrm>
            <a:off x="685800" y="2198532"/>
            <a:ext cx="7772400" cy="3527736"/>
          </a:xfrm>
        </p:spPr>
      </p:pic>
      <p:sp>
        <p:nvSpPr>
          <p:cNvPr id="9" name="Footer Placeholder 8">
            <a:extLst>
              <a:ext uri="{FF2B5EF4-FFF2-40B4-BE49-F238E27FC236}">
                <a16:creationId xmlns:a16="http://schemas.microsoft.com/office/drawing/2014/main" id="{95AF7331-1E7E-1E09-8929-BCB66D60E712}"/>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213230568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Title 1"/>
          <p:cNvSpPr>
            <a:spLocks noGrp="1"/>
          </p:cNvSpPr>
          <p:nvPr>
            <p:ph type="title"/>
          </p:nvPr>
        </p:nvSpPr>
        <p:spPr/>
        <p:txBody>
          <a:bodyPr/>
          <a:lstStyle/>
          <a:p>
            <a:r>
              <a:rPr lang="en-US" altLang="en-US" dirty="0"/>
              <a:t>A case study in transitions…</a:t>
            </a:r>
          </a:p>
        </p:txBody>
      </p:sp>
      <p:sp>
        <p:nvSpPr>
          <p:cNvPr id="326658" name="Content Placeholder 2"/>
          <p:cNvSpPr>
            <a:spLocks noGrp="1"/>
          </p:cNvSpPr>
          <p:nvPr>
            <p:ph idx="1"/>
          </p:nvPr>
        </p:nvSpPr>
        <p:spPr/>
        <p:txBody>
          <a:bodyPr>
            <a:normAutofit fontScale="85000" lnSpcReduction="10000"/>
          </a:bodyPr>
          <a:lstStyle/>
          <a:p>
            <a:r>
              <a:rPr lang="en-US" altLang="en-US" dirty="0"/>
              <a:t>Assume that you have a private business operating in a sector, where publicly traded companies have an average beta of 1 and where the average correlation of firms  with the market is 0.25. Consider the cost of equity at three stages (Riskfree rate = 4%; ERP = 5%):</a:t>
            </a:r>
          </a:p>
          <a:p>
            <a:r>
              <a:rPr lang="en-US" altLang="en-US" dirty="0"/>
              <a:t>Stage 1: The nascent business, with a private owner, who is fully invested in that business.</a:t>
            </a:r>
          </a:p>
          <a:p>
            <a:pPr lvl="1"/>
            <a:r>
              <a:rPr lang="en-US" altLang="en-US" dirty="0"/>
              <a:t>	Perceived Beta = 1/ 0.25 = 4</a:t>
            </a:r>
          </a:p>
          <a:p>
            <a:pPr lvl="1"/>
            <a:r>
              <a:rPr lang="en-US" altLang="en-US" dirty="0"/>
              <a:t>	Cost of Equity = 4% + 4 (5% ) = 24%</a:t>
            </a:r>
          </a:p>
          <a:p>
            <a:r>
              <a:rPr lang="en-US" altLang="en-US" dirty="0"/>
              <a:t>Stage 2: Angel financing provided by specialized venture capitalist, who holds multiple investments, in high technology companies. (Correlation of portfolio with market is 0.5)</a:t>
            </a:r>
          </a:p>
          <a:p>
            <a:pPr lvl="1"/>
            <a:r>
              <a:rPr lang="en-US" altLang="en-US" dirty="0"/>
              <a:t>	Perceived Beta = 1/0.5 = 2</a:t>
            </a:r>
          </a:p>
          <a:p>
            <a:pPr lvl="1"/>
            <a:r>
              <a:rPr lang="en-US" altLang="en-US" dirty="0"/>
              <a:t>	Cost of Equity = 4% + 2 (5%) = 14%</a:t>
            </a:r>
          </a:p>
          <a:p>
            <a:r>
              <a:rPr lang="en-US" altLang="en-US" dirty="0"/>
              <a:t>Stage 3: Public offering, where investors are retail and institutional investors, with diversified portfolios:</a:t>
            </a:r>
          </a:p>
          <a:p>
            <a:pPr lvl="1"/>
            <a:r>
              <a:rPr lang="en-US" altLang="en-US" dirty="0"/>
              <a:t>	Perceived Beta = 1</a:t>
            </a:r>
          </a:p>
          <a:p>
            <a:pPr lvl="1"/>
            <a:r>
              <a:rPr lang="en-US" altLang="en-US" dirty="0"/>
              <a:t>	Cost of Equity = 4% + 1 (5%) = 9%</a:t>
            </a:r>
          </a:p>
        </p:txBody>
      </p:sp>
      <p:sp>
        <p:nvSpPr>
          <p:cNvPr id="6" name="Footer Placeholder 5">
            <a:extLst>
              <a:ext uri="{FF2B5EF4-FFF2-40B4-BE49-F238E27FC236}">
                <a16:creationId xmlns:a16="http://schemas.microsoft.com/office/drawing/2014/main" id="{AF295A74-294B-7FF5-1D01-840BDF5356DA}"/>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Title 1"/>
          <p:cNvSpPr>
            <a:spLocks noGrp="1"/>
          </p:cNvSpPr>
          <p:nvPr>
            <p:ph type="title"/>
          </p:nvPr>
        </p:nvSpPr>
        <p:spPr/>
        <p:txBody>
          <a:bodyPr/>
          <a:lstStyle/>
          <a:p>
            <a:r>
              <a:rPr lang="en-US" altLang="en-US"/>
              <a:t>To value this company…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76942632"/>
              </p:ext>
            </p:extLst>
          </p:nvPr>
        </p:nvGraphicFramePr>
        <p:xfrm>
          <a:off x="457200" y="2514600"/>
          <a:ext cx="8534404" cy="3884465"/>
        </p:xfrm>
        <a:graphic>
          <a:graphicData uri="http://schemas.openxmlformats.org/drawingml/2006/table">
            <a:tbl>
              <a:tblPr/>
              <a:tblGrid>
                <a:gridCol w="1218399">
                  <a:extLst>
                    <a:ext uri="{9D8B030D-6E8A-4147-A177-3AD203B41FA5}">
                      <a16:colId xmlns:a16="http://schemas.microsoft.com/office/drawing/2014/main" val="20000"/>
                    </a:ext>
                  </a:extLst>
                </a:gridCol>
                <a:gridCol w="1220270">
                  <a:extLst>
                    <a:ext uri="{9D8B030D-6E8A-4147-A177-3AD203B41FA5}">
                      <a16:colId xmlns:a16="http://schemas.microsoft.com/office/drawing/2014/main" val="20001"/>
                    </a:ext>
                  </a:extLst>
                </a:gridCol>
                <a:gridCol w="1218398">
                  <a:extLst>
                    <a:ext uri="{9D8B030D-6E8A-4147-A177-3AD203B41FA5}">
                      <a16:colId xmlns:a16="http://schemas.microsoft.com/office/drawing/2014/main" val="20002"/>
                    </a:ext>
                  </a:extLst>
                </a:gridCol>
                <a:gridCol w="1220270">
                  <a:extLst>
                    <a:ext uri="{9D8B030D-6E8A-4147-A177-3AD203B41FA5}">
                      <a16:colId xmlns:a16="http://schemas.microsoft.com/office/drawing/2014/main" val="20003"/>
                    </a:ext>
                  </a:extLst>
                </a:gridCol>
                <a:gridCol w="1218399">
                  <a:extLst>
                    <a:ext uri="{9D8B030D-6E8A-4147-A177-3AD203B41FA5}">
                      <a16:colId xmlns:a16="http://schemas.microsoft.com/office/drawing/2014/main" val="20004"/>
                    </a:ext>
                  </a:extLst>
                </a:gridCol>
                <a:gridCol w="1220270">
                  <a:extLst>
                    <a:ext uri="{9D8B030D-6E8A-4147-A177-3AD203B41FA5}">
                      <a16:colId xmlns:a16="http://schemas.microsoft.com/office/drawing/2014/main" val="20005"/>
                    </a:ext>
                  </a:extLst>
                </a:gridCol>
                <a:gridCol w="1218398">
                  <a:extLst>
                    <a:ext uri="{9D8B030D-6E8A-4147-A177-3AD203B41FA5}">
                      <a16:colId xmlns:a16="http://schemas.microsoft.com/office/drawing/2014/main" val="20006"/>
                    </a:ext>
                  </a:extLst>
                </a:gridCol>
              </a:tblGrid>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Terminal 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E(Cash flow)</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Market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Correlation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0.25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Beta used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Cost of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9.00%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308531">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Terminal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$2,500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45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Cumulated COE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1.2400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1.5376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1.9983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2.2780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2.4830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PV</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$80.65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$81.30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$85.57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$82.57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$1,172.07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$1,502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(Correct value, using changing costs of equity)</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$1,221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 (using 24% as cost of equity forever. You will undervalue firm)</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9355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Verdana" charset="0"/>
                        <a:ea typeface="ＭＳ Ｐゴシック" charset="-128"/>
                      </a:endParaRPr>
                    </a:p>
                  </a:txBody>
                  <a:tcPr marL="12700" marR="12700" marT="12700"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3"/>
                  </a:ext>
                </a:extLst>
              </a:tr>
              <a:tr h="3028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Value of firm</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$2,165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5">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charset="0"/>
                          <a:ea typeface="ＭＳ Ｐゴシック" charset="-128"/>
                        </a:rPr>
                        <a:t>(Using 9% as cost of equity forever. You will overvalue firm)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bl>
          </a:graphicData>
        </a:graphic>
      </p:graphicFrame>
      <p:sp>
        <p:nvSpPr>
          <p:cNvPr id="349313" name="TextBox 4"/>
          <p:cNvSpPr txBox="1">
            <a:spLocks noChangeArrowheads="1"/>
          </p:cNvSpPr>
          <p:nvPr/>
        </p:nvSpPr>
        <p:spPr bwMode="auto">
          <a:xfrm>
            <a:off x="609600" y="1792508"/>
            <a:ext cx="777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baseline="30000" dirty="0"/>
              <a:t>Assume that this company will be fully owned by its current owner for two years, will access the technology venture capitalist at the start of year 3 and that is expected to either go public or be sold to a publicly traded firm at the end of year 5.</a:t>
            </a:r>
          </a:p>
        </p:txBody>
      </p:sp>
      <p:sp>
        <p:nvSpPr>
          <p:cNvPr id="349314" name="TextBox 5"/>
          <p:cNvSpPr txBox="1">
            <a:spLocks noChangeArrowheads="1"/>
          </p:cNvSpPr>
          <p:nvPr/>
        </p:nvSpPr>
        <p:spPr bwMode="auto">
          <a:xfrm>
            <a:off x="7886700" y="5019279"/>
            <a:ext cx="1143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dirty="0"/>
              <a:t>Growth rate 2% forever after year 5</a:t>
            </a:r>
          </a:p>
        </p:txBody>
      </p:sp>
      <p:sp>
        <p:nvSpPr>
          <p:cNvPr id="349315" name="TextBox 6"/>
          <p:cNvSpPr txBox="1">
            <a:spLocks noChangeArrowheads="1"/>
          </p:cNvSpPr>
          <p:nvPr/>
        </p:nvSpPr>
        <p:spPr bwMode="auto">
          <a:xfrm>
            <a:off x="8153400" y="4114800"/>
            <a:ext cx="10668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aseline="30000"/>
              <a:t>175/ </a:t>
            </a:r>
          </a:p>
          <a:p>
            <a:r>
              <a:rPr lang="en-US" altLang="en-US" sz="2000" baseline="30000"/>
              <a:t>(.09-.02)</a:t>
            </a:r>
          </a:p>
        </p:txBody>
      </p:sp>
      <p:cxnSp>
        <p:nvCxnSpPr>
          <p:cNvPr id="349316" name="Straight Arrow Connector 8"/>
          <p:cNvCxnSpPr>
            <a:cxnSpLocks noChangeShapeType="1"/>
            <a:stCxn id="349315" idx="1"/>
          </p:cNvCxnSpPr>
          <p:nvPr/>
        </p:nvCxnSpPr>
        <p:spPr bwMode="auto">
          <a:xfrm flipH="1" flipV="1">
            <a:off x="6172200" y="4191000"/>
            <a:ext cx="1981200" cy="174625"/>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 name="Footer Placeholder 4">
            <a:extLst>
              <a:ext uri="{FF2B5EF4-FFF2-40B4-BE49-F238E27FC236}">
                <a16:creationId xmlns:a16="http://schemas.microsoft.com/office/drawing/2014/main" id="{E5BD6D87-EEA3-28E1-43AF-4F3BB3511456}"/>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p:cNvSpPr>
            <a:spLocks noGrp="1"/>
          </p:cNvSpPr>
          <p:nvPr>
            <p:ph type="title"/>
          </p:nvPr>
        </p:nvSpPr>
        <p:spPr/>
        <p:txBody>
          <a:bodyPr/>
          <a:lstStyle/>
          <a:p>
            <a:r>
              <a:rPr lang="en-US" altLang="en-US"/>
              <a:t>Implications</a:t>
            </a:r>
          </a:p>
        </p:txBody>
      </p:sp>
      <p:sp>
        <p:nvSpPr>
          <p:cNvPr id="3" name="Content Placeholder 2"/>
          <p:cNvSpPr>
            <a:spLocks noGrp="1"/>
          </p:cNvSpPr>
          <p:nvPr>
            <p:ph idx="1"/>
          </p:nvPr>
        </p:nvSpPr>
        <p:spPr/>
        <p:txBody>
          <a:bodyPr>
            <a:normAutofit fontScale="92500" lnSpcReduction="20000"/>
          </a:bodyPr>
          <a:lstStyle/>
          <a:p>
            <a:r>
              <a:rPr lang="en-US" altLang="en-US" b="1" dirty="0"/>
              <a:t>Proposition 1</a:t>
            </a:r>
            <a:r>
              <a:rPr lang="en-US" altLang="en-US" dirty="0"/>
              <a:t>: The value of a private business that is expected to transition to a publicly traded company will be higher than the value of an otherwise similar private business that does not expect to make this transition.</a:t>
            </a:r>
          </a:p>
          <a:p>
            <a:pPr lvl="1"/>
            <a:r>
              <a:rPr lang="en-US" altLang="en-US" dirty="0"/>
              <a:t>Private businesses in sectors that are “</a:t>
            </a:r>
            <a:r>
              <a:rPr lang="en-US" altLang="en-US" b="1" dirty="0"/>
              <a:t>hot” in terms of going public </a:t>
            </a:r>
            <a:r>
              <a:rPr lang="en-US" altLang="en-US" dirty="0"/>
              <a:t>(social media in 2014) will be worth more than private businesses in less sexy sectors.</a:t>
            </a:r>
          </a:p>
          <a:p>
            <a:pPr lvl="1"/>
            <a:r>
              <a:rPr lang="en-US" altLang="en-US" dirty="0"/>
              <a:t>As </a:t>
            </a:r>
            <a:r>
              <a:rPr lang="en-US" altLang="en-US" b="1" dirty="0"/>
              <a:t>IPOs boom (bust), </a:t>
            </a:r>
            <a:r>
              <a:rPr lang="en-US" altLang="en-US" dirty="0"/>
              <a:t>private company valuations will increase (decrease).</a:t>
            </a:r>
          </a:p>
          <a:p>
            <a:pPr lvl="1"/>
            <a:r>
              <a:rPr lang="en-US" altLang="en-US" dirty="0"/>
              <a:t>Private companies in countries that have </a:t>
            </a:r>
            <a:r>
              <a:rPr lang="en-US" altLang="en-US" b="1" dirty="0"/>
              <a:t>easy access to public markets will have higher value than companies in countries without that access</a:t>
            </a:r>
            <a:r>
              <a:rPr lang="en-US" altLang="en-US" dirty="0"/>
              <a:t>.</a:t>
            </a:r>
          </a:p>
          <a:p>
            <a:r>
              <a:rPr lang="en-US" altLang="en-US" dirty="0"/>
              <a:t>Proposition 2: The value of a private business tha</a:t>
            </a:r>
            <a:r>
              <a:rPr lang="en-US" altLang="en-US" b="1" dirty="0"/>
              <a:t>t expects to make the transition to a public company sooner will be higher </a:t>
            </a:r>
            <a:r>
              <a:rPr lang="en-US" altLang="en-US" dirty="0"/>
              <a:t>than the value of an otherwise similar company that will take longer.</a:t>
            </a:r>
          </a:p>
          <a:p>
            <a:pPr lvl="1"/>
            <a:r>
              <a:rPr lang="en-US" altLang="en-US" dirty="0"/>
              <a:t>Private businesses will be worth more if companies are able to go public earlier in their life cycle.</a:t>
            </a:r>
          </a:p>
          <a:p>
            <a:endParaRPr lang="en-US" altLang="en-US" dirty="0"/>
          </a:p>
        </p:txBody>
      </p:sp>
      <p:sp>
        <p:nvSpPr>
          <p:cNvPr id="7" name="Footer Placeholder 6">
            <a:extLst>
              <a:ext uri="{FF2B5EF4-FFF2-40B4-BE49-F238E27FC236}">
                <a16:creationId xmlns:a16="http://schemas.microsoft.com/office/drawing/2014/main" id="{F71832A0-BD3B-DC15-46CD-47C56C9ADC61}"/>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itle 1"/>
          <p:cNvSpPr>
            <a:spLocks noGrp="1"/>
          </p:cNvSpPr>
          <p:nvPr>
            <p:ph type="title"/>
          </p:nvPr>
        </p:nvSpPr>
        <p:spPr/>
        <p:txBody>
          <a:bodyPr/>
          <a:lstStyle/>
          <a:p>
            <a:r>
              <a:rPr lang="en-US" altLang="en-US"/>
              <a:t>Private company valuation: Closing thoughts</a:t>
            </a:r>
          </a:p>
        </p:txBody>
      </p:sp>
      <p:sp>
        <p:nvSpPr>
          <p:cNvPr id="330754" name="Content Placeholder 2"/>
          <p:cNvSpPr>
            <a:spLocks noGrp="1"/>
          </p:cNvSpPr>
          <p:nvPr>
            <p:ph idx="1"/>
          </p:nvPr>
        </p:nvSpPr>
        <p:spPr/>
        <p:txBody>
          <a:bodyPr>
            <a:normAutofit fontScale="92500"/>
          </a:bodyPr>
          <a:lstStyle/>
          <a:p>
            <a:r>
              <a:rPr lang="en-US" altLang="en-US" dirty="0"/>
              <a:t>The value of a private business will depend on the potential buyer.</a:t>
            </a:r>
          </a:p>
          <a:p>
            <a:r>
              <a:rPr lang="en-US" altLang="en-US" dirty="0"/>
              <a:t>If you are the seller of a private business, you will maximize value, if you can sell to</a:t>
            </a:r>
          </a:p>
          <a:p>
            <a:pPr lvl="1"/>
            <a:r>
              <a:rPr lang="en-US" altLang="en-US" dirty="0"/>
              <a:t>An investor who has </a:t>
            </a:r>
            <a:r>
              <a:rPr lang="en-US" altLang="en-US"/>
              <a:t>a long-time horizon</a:t>
            </a:r>
            <a:endParaRPr lang="en-US" altLang="en-US" dirty="0"/>
          </a:p>
          <a:p>
            <a:pPr lvl="1"/>
            <a:r>
              <a:rPr lang="en-US" altLang="en-US" dirty="0"/>
              <a:t>Who is well diversified (or whose investors are)</a:t>
            </a:r>
          </a:p>
          <a:p>
            <a:pPr lvl="1"/>
            <a:r>
              <a:rPr lang="en-US" altLang="en-US" dirty="0"/>
              <a:t>And does not think too highly of you (as a person)</a:t>
            </a:r>
          </a:p>
          <a:p>
            <a:r>
              <a:rPr lang="en-US" altLang="en-US" dirty="0"/>
              <a:t>If you are valuing a private business for legal purposes (tax or divorce court), the assumptions you use and the value you arrive at will depend on which side of the legal divide you are on. </a:t>
            </a:r>
          </a:p>
          <a:p>
            <a:r>
              <a:rPr lang="en-US" altLang="en-US" dirty="0"/>
              <a:t>As a final proposition, always keep in mind that the owner of a private business has the option of investing his wealth in publicly traded stocks. There has to be a relationship between what you can earn on those investments and what you demand as a return on your business.</a:t>
            </a:r>
          </a:p>
        </p:txBody>
      </p:sp>
      <p:sp>
        <p:nvSpPr>
          <p:cNvPr id="6" name="Footer Placeholder 5">
            <a:extLst>
              <a:ext uri="{FF2B5EF4-FFF2-40B4-BE49-F238E27FC236}">
                <a16:creationId xmlns:a16="http://schemas.microsoft.com/office/drawing/2014/main" id="{D5CD2831-B91D-F382-E06C-92B8D57F3E74}"/>
              </a:ext>
            </a:extLst>
          </p:cNvPr>
          <p:cNvSpPr>
            <a:spLocks noGrp="1"/>
          </p:cNvSpPr>
          <p:nvPr>
            <p:ph type="ftr" sz="quarter" idx="11"/>
          </p:nvPr>
        </p:nvSpPr>
        <p:spPr/>
        <p:txBody>
          <a:bodyPr/>
          <a:lstStyle/>
          <a:p>
            <a:pPr>
              <a:defRPr/>
            </a:pPr>
            <a:r>
              <a:rPr lang="en-US"/>
              <a:t>Aswath Damodaran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30172</TotalTime>
  <Pages>184</Pages>
  <Words>25022</Words>
  <Application>Microsoft Macintosh PowerPoint</Application>
  <PresentationFormat>On-screen Show (4:3)</PresentationFormat>
  <Paragraphs>1972</Paragraphs>
  <Slides>178</Slides>
  <Notes>165</Notes>
  <HiddenSlides>0</HiddenSlides>
  <MMClips>0</MMClips>
  <ScaleCrop>false</ScaleCrop>
  <HeadingPairs>
    <vt:vector size="10" baseType="variant">
      <vt:variant>
        <vt:lpstr>Fonts Used</vt:lpstr>
      </vt:variant>
      <vt:variant>
        <vt:i4>14</vt:i4>
      </vt:variant>
      <vt:variant>
        <vt:lpstr>Theme</vt:lpstr>
      </vt:variant>
      <vt:variant>
        <vt:i4>1</vt:i4>
      </vt:variant>
      <vt:variant>
        <vt:lpstr>Links</vt:lpstr>
      </vt:variant>
      <vt:variant>
        <vt:i4>1</vt:i4>
      </vt:variant>
      <vt:variant>
        <vt:lpstr>Embedded OLE Servers</vt:lpstr>
      </vt:variant>
      <vt:variant>
        <vt:i4>3</vt:i4>
      </vt:variant>
      <vt:variant>
        <vt:lpstr>Slide Titles</vt:lpstr>
      </vt:variant>
      <vt:variant>
        <vt:i4>178</vt:i4>
      </vt:variant>
    </vt:vector>
  </HeadingPairs>
  <TitlesOfParts>
    <vt:vector size="197" baseType="lpstr">
      <vt:lpstr>Arial</vt:lpstr>
      <vt:lpstr>Calibri</vt:lpstr>
      <vt:lpstr>Cambria Math</vt:lpstr>
      <vt:lpstr>Helvetica</vt:lpstr>
      <vt:lpstr>Lucida Grande</vt:lpstr>
      <vt:lpstr>Monotype Sorts</vt:lpstr>
      <vt:lpstr>Rockwell</vt:lpstr>
      <vt:lpstr>Rockwell Condensed</vt:lpstr>
      <vt:lpstr>Rockwell Extra Bold</vt:lpstr>
      <vt:lpstr>Times</vt:lpstr>
      <vt:lpstr>Times New Roman</vt:lpstr>
      <vt:lpstr>Verdana</vt:lpstr>
      <vt:lpstr>Wingdings</vt:lpstr>
      <vt:lpstr>Wingdings 2</vt:lpstr>
      <vt:lpstr>Slides2025</vt:lpstr>
      <vt:lpstr>file:///All%20My%20Stuff/Home%20Page%202002/AppldResearch/LiqDiscount/liqdiscount.doc!OLE_LINK1</vt:lpstr>
      <vt:lpstr>Equation</vt:lpstr>
      <vt:lpstr>Document</vt:lpstr>
      <vt:lpstr>Worksheet</vt:lpstr>
      <vt:lpstr>Valuation: Packet 2 Relative Valuation, Asset-based valuation and Private Company Valuation</vt:lpstr>
      <vt:lpstr>The Essence of Relative Valuation (Pricing)</vt:lpstr>
      <vt:lpstr>Relative valuation is pervasive…</vt:lpstr>
      <vt:lpstr>Why relative valuation?</vt:lpstr>
      <vt:lpstr>The Market Imperative….</vt:lpstr>
      <vt:lpstr>Multiples are just standardized estimates of price…</vt:lpstr>
      <vt:lpstr>The Four Steps to Deconstructing Multiples</vt:lpstr>
      <vt:lpstr>Definitional Tests</vt:lpstr>
      <vt:lpstr>Example 1: Price Earnings Ratio: Definition</vt:lpstr>
      <vt:lpstr>Example 2: Staying on PE ratios</vt:lpstr>
      <vt:lpstr>Example 3: Enterprise Value /EBITDA Multiple</vt:lpstr>
      <vt:lpstr>Example 4: A Housing Price Multiple</vt:lpstr>
      <vt:lpstr>Descriptive Tests</vt:lpstr>
      <vt:lpstr>1. Multiples have skewed distributions… US company PE Ratios</vt:lpstr>
      <vt:lpstr>2. Making statistics “dicey”</vt:lpstr>
      <vt:lpstr>3. Markets have a lot in common : Comparing Global PEs</vt:lpstr>
      <vt:lpstr>3a. And the differences are sometimes revealing… Price to Book Ratios across globe – January 2025</vt:lpstr>
      <vt:lpstr>4. Simplistic rules almost always break down…6 times EBITDA was not cheap in 2010… </vt:lpstr>
      <vt:lpstr>But it may work in 2025, unless you are in Japan or Russia..</vt:lpstr>
      <vt:lpstr>Analytical Tests</vt:lpstr>
      <vt:lpstr>A Simple Analytical device</vt:lpstr>
      <vt:lpstr>I . PE Ratios</vt:lpstr>
      <vt:lpstr>Using the Fundamental Model to Estimate PE For a High Growth Firm</vt:lpstr>
      <vt:lpstr>A Simple Example</vt:lpstr>
      <vt:lpstr>a. PE, Growth and Interest Rates</vt:lpstr>
      <vt:lpstr>b. PE and Risk: A Follow up Example</vt:lpstr>
      <vt:lpstr>c. PE and Growth Quality: Value Addition and Destruction</vt:lpstr>
      <vt:lpstr>Example 1: The Cheapest Markets at the start of 2024</vt:lpstr>
      <vt:lpstr>Example 2: Controlling for differences - An old Example with Emerging Markets: June 2000</vt:lpstr>
      <vt:lpstr>Regression Results</vt:lpstr>
      <vt:lpstr>Predicted PE Ratios</vt:lpstr>
      <vt:lpstr>Example 3: US Stocks are expensive, just look at the PE ratio</vt:lpstr>
      <vt:lpstr>A Counter: No, they are cheap, relative to the alternatives..</vt:lpstr>
      <vt:lpstr>The Tie Breaker: E/P Ratios , T.Bond Rates and Term Structure</vt:lpstr>
      <vt:lpstr>Regression Results</vt:lpstr>
      <vt:lpstr>II. PEG Ratio</vt:lpstr>
      <vt:lpstr>PEG Ratios and Fundamentals</vt:lpstr>
      <vt:lpstr>A Simple Example</vt:lpstr>
      <vt:lpstr>a. PEG Ratios are risk-sensitive</vt:lpstr>
      <vt:lpstr>b. PEG Ratios are affected by the Quality of Growth</vt:lpstr>
      <vt:lpstr>c. PEG Ratios are not growth neutral…</vt:lpstr>
      <vt:lpstr>PEG Ratios and Fundamentals: Propositions</vt:lpstr>
      <vt:lpstr>III. Book Value Multiples</vt:lpstr>
      <vt:lpstr>Price to Book Ratio: Determinants</vt:lpstr>
      <vt:lpstr>Price Book Value Ratio: Stable Growth Firm Another Presentation</vt:lpstr>
      <vt:lpstr>Now changing to an Enterprise value multiple EV/ Book Capital</vt:lpstr>
      <vt:lpstr>IV. EV to EBITDA multiples</vt:lpstr>
      <vt:lpstr>EV to EBITDA - Determinants</vt:lpstr>
      <vt:lpstr>A Simple Example</vt:lpstr>
      <vt:lpstr>The Determinants of EV/EBITDA</vt:lpstr>
      <vt:lpstr>V. Revenue Multiples</vt:lpstr>
      <vt:lpstr>EV/Sales Ratio: Determinants</vt:lpstr>
      <vt:lpstr>The value of a brand name</vt:lpstr>
      <vt:lpstr>Valuing Brand Name</vt:lpstr>
      <vt:lpstr>The Determinants of Multiples…</vt:lpstr>
      <vt:lpstr>Application Tests</vt:lpstr>
      <vt:lpstr>The Sampling Choice</vt:lpstr>
      <vt:lpstr>The ”Control for Differences” Choices</vt:lpstr>
      <vt:lpstr>1.  Just Story Telling Trailing PE across Beverage Companies</vt:lpstr>
      <vt:lpstr>A Question</vt:lpstr>
      <vt:lpstr>2: Statistical Controls  Comparing PE ratios across Telecom companies</vt:lpstr>
      <vt:lpstr>PE, Growth and Risk</vt:lpstr>
      <vt:lpstr>Is Telebras under valued?</vt:lpstr>
      <vt:lpstr>3: An Eyeballing Exercise  PBV Ratios across European Banks in 2010</vt:lpstr>
      <vt:lpstr>The median test…</vt:lpstr>
      <vt:lpstr>The Statistical Alternative</vt:lpstr>
      <vt:lpstr>And these predictions?</vt:lpstr>
      <vt:lpstr>Example 4: More Statistics and a Larger Sample Price to Book versus ROE: Largest firms in the US: January 2010</vt:lpstr>
      <vt:lpstr>Missing growth?</vt:lpstr>
      <vt:lpstr>PBV, ROE and Risk: Large Cap US firms</vt:lpstr>
      <vt:lpstr>Bringing it all together… Largest US stocks in January 2010</vt:lpstr>
      <vt:lpstr>Updated PBV Ratios – Largest Market Cap US companies -Updated to January 2025</vt:lpstr>
      <vt:lpstr>Example 5: Overlooked fundamentals? EV/EBITDA Multiple for Trucking Companies</vt:lpstr>
      <vt:lpstr>A Test on EBITDA</vt:lpstr>
      <vt:lpstr>Example 6: Pricing across time - PS Ratios Grocery Stores - US in January 2007</vt:lpstr>
      <vt:lpstr>The difference two years can make: Grocery Stores - US in January 2009</vt:lpstr>
      <vt:lpstr>Is this steady State? In 2010..</vt:lpstr>
      <vt:lpstr>There is a new kid in town: January 2015</vt:lpstr>
      <vt:lpstr>Example 7: Nothing’s working! Internet Stocks in early 2000..</vt:lpstr>
      <vt:lpstr>PS Ratios and Margins are not highly correlated</vt:lpstr>
      <vt:lpstr>Solution 1: Use proxies for survival and growth: Amazon in early 2000</vt:lpstr>
      <vt:lpstr>Solution 2: Use forward multiples Watch out for bumps in the road (Tesla in 2013)</vt:lpstr>
      <vt:lpstr>The Market sets the rules…</vt:lpstr>
      <vt:lpstr>An Example: Let the market tell you what matters.. Social media in October 2013</vt:lpstr>
      <vt:lpstr>Read the tea leaves: See what the market cares about</vt:lpstr>
      <vt:lpstr>Pricing across the entire market: Why not?</vt:lpstr>
      <vt:lpstr>PE Ratio versus the market PE versus Expected EPS Growth: January 2025</vt:lpstr>
      <vt:lpstr>PE Ratio: Standard Regression for US stocks - January 2025</vt:lpstr>
      <vt:lpstr>Problems with the regression methodology</vt:lpstr>
      <vt:lpstr>Statistically insignificant?</vt:lpstr>
      <vt:lpstr>The Negative Intercept Problem</vt:lpstr>
      <vt:lpstr>If a coefficient has the wrong sign: The Multicollinearity Problem</vt:lpstr>
      <vt:lpstr>Using the PE ratio regression</vt:lpstr>
      <vt:lpstr>The value of growth</vt:lpstr>
      <vt:lpstr>II. PEG Ratio versus the market PEG versus Growth in January 2025</vt:lpstr>
      <vt:lpstr>PEG versus ln(Expected Growth) in January 2025</vt:lpstr>
      <vt:lpstr>PEG Ratio Regression - US stocks January 2025</vt:lpstr>
      <vt:lpstr>I. PE ratio regressions across markets</vt:lpstr>
      <vt:lpstr>II. PEG ratio regressions across markets</vt:lpstr>
      <vt:lpstr>III. Price to Book Ratio: Fundamentals hold in every market</vt:lpstr>
      <vt:lpstr>IV. EV/EBITDA across markets</vt:lpstr>
      <vt:lpstr>V. EV/Sales Regressions across markets…</vt:lpstr>
      <vt:lpstr>VI. EV/Invested Capital</vt:lpstr>
      <vt:lpstr>The Pricing Game: Choices</vt:lpstr>
      <vt:lpstr>Relative Valuation: Some closing propositions</vt:lpstr>
      <vt:lpstr>Reviewing: The Four Steps to Understanding Multiples</vt:lpstr>
      <vt:lpstr>A Detour: Asset Based Valuation</vt:lpstr>
      <vt:lpstr>What is asset-based valuation?</vt:lpstr>
      <vt:lpstr>Why would you do asset-based valuation?</vt:lpstr>
      <vt:lpstr>How do you do asset-based valuation?</vt:lpstr>
      <vt:lpstr>When is asset-based valuation easiest to do?</vt:lpstr>
      <vt:lpstr>I. Liquidation Valuation</vt:lpstr>
      <vt:lpstr>II. Accounting Valuation: Glimmers from FAS 157</vt:lpstr>
      <vt:lpstr>III. Sum of the parts valuation</vt:lpstr>
      <vt:lpstr>Let’s try this: United Technologies: Raw Data - 2009</vt:lpstr>
      <vt:lpstr>United Technologies: Relative Valuation Median Multiples</vt:lpstr>
      <vt:lpstr>United Technologies: Relative Valuation Plus Scaling variable &amp; Choice of Multiples</vt:lpstr>
      <vt:lpstr>United Technologies: Relative Valuation Sum of the Parts value</vt:lpstr>
      <vt:lpstr>United Technologies: DCF parts valuation Cost of capital, by business</vt:lpstr>
      <vt:lpstr>United Technologies: DCF valuation Fundamentals, by business</vt:lpstr>
      <vt:lpstr>United Technologies, DCF valuation Growth Choices</vt:lpstr>
      <vt:lpstr>United Technologies, DCF valuation  Values of the parts</vt:lpstr>
      <vt:lpstr>United Technologies, DCF valuation Sum of the Parts</vt:lpstr>
      <vt:lpstr>GE in 2018: The Parts</vt:lpstr>
      <vt:lpstr>GE: Value of the Parts</vt:lpstr>
      <vt:lpstr>GE: Pricing the Parts</vt:lpstr>
      <vt:lpstr>Private Company Valuation</vt:lpstr>
      <vt:lpstr>Process of Valuing Private Companies</vt:lpstr>
      <vt:lpstr>1. No Market Value?</vt:lpstr>
      <vt:lpstr>2. Cash Flow Estimation Issues</vt:lpstr>
      <vt:lpstr>Private Company Valuation: Motive matters..</vt:lpstr>
      <vt:lpstr>Private company valuations: Four broad scenarios</vt:lpstr>
      <vt:lpstr>I. Private to Private transaction</vt:lpstr>
      <vt:lpstr>An example: Valuing a restaurant</vt:lpstr>
      <vt:lpstr>Past income statements…</vt:lpstr>
      <vt:lpstr>Step 1: Estimating discount rates</vt:lpstr>
      <vt:lpstr>No market price, no problem… Use bottom-up betas to get the unlevered beta</vt:lpstr>
      <vt:lpstr>PowerPoint Presentation</vt:lpstr>
      <vt:lpstr>Estimating a total beta</vt:lpstr>
      <vt:lpstr>The final step in the beta computation: Estimate a Debt to equity ratio and cost of equity</vt:lpstr>
      <vt:lpstr>Estimating  a cost of debt and capital</vt:lpstr>
      <vt:lpstr>Step 2: Clean up the financial statements</vt:lpstr>
      <vt:lpstr>Step 3: Assess the impact of the “key” person</vt:lpstr>
      <vt:lpstr>The key person value: A More general version</vt:lpstr>
      <vt:lpstr>Step 4: Don’t forget valuation fundamentals</vt:lpstr>
      <vt:lpstr>Step 5: Complete the valuation</vt:lpstr>
      <vt:lpstr>Step 6: Consider the effect of illiquidity</vt:lpstr>
      <vt:lpstr>The Standard Approach: Illiquidity discount based on illiquid publicly traded assets</vt:lpstr>
      <vt:lpstr>The Restricted Stock Discount</vt:lpstr>
      <vt:lpstr>Cross sectional differences in Illiquidity: Extending the Silber regression</vt:lpstr>
      <vt:lpstr>The IPO discount: Pricing on pre-IPO transactions (in 5 months prior to IPO)</vt:lpstr>
      <vt:lpstr>The “sampling” problem</vt:lpstr>
      <vt:lpstr>An alternative approach: Use the whole sample</vt:lpstr>
      <vt:lpstr>Estimating the illiquidity discount for the restaurant</vt:lpstr>
      <vt:lpstr>II. Private company sold to publicly traded company</vt:lpstr>
      <vt:lpstr>Revisiting the cost of equity and capital: Restaurant Valuation</vt:lpstr>
      <vt:lpstr>Revaluing the restaurant to a “public” buyer</vt:lpstr>
      <vt:lpstr>So, what price should you ask for?</vt:lpstr>
      <vt:lpstr>III. Private company for initial public offering</vt:lpstr>
      <vt:lpstr>PowerPoint Presentation</vt:lpstr>
      <vt:lpstr>The twists in an initial public offering</vt:lpstr>
      <vt:lpstr>A. Use of the Proceeds</vt:lpstr>
      <vt:lpstr>The IPO Proceeds: Twitter</vt:lpstr>
      <vt:lpstr>B. Claims from prior equity investors </vt:lpstr>
      <vt:lpstr>The claims on Twitter’s equity</vt:lpstr>
      <vt:lpstr>C. The investment banking guarantee…</vt:lpstr>
      <vt:lpstr>Pricing versus Value</vt:lpstr>
      <vt:lpstr>The evidence on IPO pricing</vt:lpstr>
      <vt:lpstr>An investment opportunity?</vt:lpstr>
      <vt:lpstr>D. The offering quantity</vt:lpstr>
      <vt:lpstr>The IPO Company: Profile over time</vt:lpstr>
      <vt:lpstr>The IPO Process: Change over time!</vt:lpstr>
      <vt:lpstr>Alternatives to IPOs</vt:lpstr>
      <vt:lpstr>IV. An Intermediate Problem Private to VC to Public offering…</vt:lpstr>
      <vt:lpstr>A case study in transitions…</vt:lpstr>
      <vt:lpstr>To value this company…</vt:lpstr>
      <vt:lpstr>Implications</vt:lpstr>
      <vt:lpstr>Private company valuation: Closing thoughts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401</cp:revision>
  <cp:lastPrinted>2025-01-13T22:27:51Z</cp:lastPrinted>
  <dcterms:created xsi:type="dcterms:W3CDTF">1998-01-08T15:09:51Z</dcterms:created>
  <dcterms:modified xsi:type="dcterms:W3CDTF">2025-01-13T22:27:57Z</dcterms:modified>
  <cp:category/>
</cp:coreProperties>
</file>