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1.xml" ContentType="application/vnd.openxmlformats-officedocument.drawingml.chart+xml"/>
  <Override PartName="/ppt/notesSlides/notesSlide119.xml" ContentType="application/vnd.openxmlformats-officedocument.presentationml.notesSlide+xml"/>
  <Override PartName="/ppt/charts/chart2.xml" ContentType="application/vnd.openxmlformats-officedocument.drawingml.chart+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167"/>
  </p:notesMasterIdLst>
  <p:handoutMasterIdLst>
    <p:handoutMasterId r:id="rId168"/>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764" r:id="rId21"/>
    <p:sldId id="765" r:id="rId22"/>
    <p:sldId id="955" r:id="rId23"/>
    <p:sldId id="766" r:id="rId24"/>
    <p:sldId id="768" r:id="rId25"/>
    <p:sldId id="769" r:id="rId26"/>
    <p:sldId id="770" r:id="rId27"/>
    <p:sldId id="771" r:id="rId28"/>
    <p:sldId id="772" r:id="rId29"/>
    <p:sldId id="773" r:id="rId30"/>
    <p:sldId id="774" r:id="rId31"/>
    <p:sldId id="775" r:id="rId32"/>
    <p:sldId id="776" r:id="rId33"/>
    <p:sldId id="777" r:id="rId34"/>
    <p:sldId id="778" r:id="rId35"/>
    <p:sldId id="779" r:id="rId36"/>
    <p:sldId id="780" r:id="rId37"/>
    <p:sldId id="781" r:id="rId38"/>
    <p:sldId id="782" r:id="rId39"/>
    <p:sldId id="783" r:id="rId40"/>
    <p:sldId id="784" r:id="rId41"/>
    <p:sldId id="789" r:id="rId42"/>
    <p:sldId id="790" r:id="rId43"/>
    <p:sldId id="791" r:id="rId44"/>
    <p:sldId id="793" r:id="rId45"/>
    <p:sldId id="794" r:id="rId46"/>
    <p:sldId id="958" r:id="rId47"/>
    <p:sldId id="959" r:id="rId48"/>
    <p:sldId id="960" r:id="rId49"/>
    <p:sldId id="799" r:id="rId50"/>
    <p:sldId id="801" r:id="rId51"/>
    <p:sldId id="802" r:id="rId52"/>
    <p:sldId id="803" r:id="rId53"/>
    <p:sldId id="804" r:id="rId54"/>
    <p:sldId id="805" r:id="rId55"/>
    <p:sldId id="961" r:id="rId56"/>
    <p:sldId id="962" r:id="rId57"/>
    <p:sldId id="965" r:id="rId58"/>
    <p:sldId id="966" r:id="rId59"/>
    <p:sldId id="967" r:id="rId60"/>
    <p:sldId id="968" r:id="rId61"/>
    <p:sldId id="969" r:id="rId62"/>
    <p:sldId id="818" r:id="rId63"/>
    <p:sldId id="820" r:id="rId64"/>
    <p:sldId id="821" r:id="rId65"/>
    <p:sldId id="822" r:id="rId66"/>
    <p:sldId id="823" r:id="rId67"/>
    <p:sldId id="824"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857" r:id="rId100"/>
    <p:sldId id="858" r:id="rId101"/>
    <p:sldId id="860" r:id="rId102"/>
    <p:sldId id="861" r:id="rId103"/>
    <p:sldId id="864" r:id="rId104"/>
    <p:sldId id="865" r:id="rId105"/>
    <p:sldId id="866" r:id="rId106"/>
    <p:sldId id="867" r:id="rId107"/>
    <p:sldId id="868" r:id="rId108"/>
    <p:sldId id="869" r:id="rId109"/>
    <p:sldId id="970" r:id="rId110"/>
    <p:sldId id="972" r:id="rId111"/>
    <p:sldId id="971" r:id="rId112"/>
    <p:sldId id="870" r:id="rId113"/>
    <p:sldId id="956" r:id="rId114"/>
    <p:sldId id="871" r:id="rId115"/>
    <p:sldId id="872" r:id="rId116"/>
    <p:sldId id="873" r:id="rId117"/>
    <p:sldId id="874" r:id="rId118"/>
    <p:sldId id="875" r:id="rId119"/>
    <p:sldId id="973" r:id="rId120"/>
    <p:sldId id="974" r:id="rId121"/>
    <p:sldId id="975" r:id="rId122"/>
    <p:sldId id="976" r:id="rId123"/>
    <p:sldId id="977" r:id="rId124"/>
    <p:sldId id="978" r:id="rId125"/>
    <p:sldId id="979" r:id="rId126"/>
    <p:sldId id="980" r:id="rId127"/>
    <p:sldId id="981" r:id="rId128"/>
    <p:sldId id="982" r:id="rId129"/>
    <p:sldId id="983" r:id="rId130"/>
    <p:sldId id="984" r:id="rId131"/>
    <p:sldId id="876" r:id="rId132"/>
    <p:sldId id="877" r:id="rId133"/>
    <p:sldId id="878" r:id="rId134"/>
    <p:sldId id="879" r:id="rId135"/>
    <p:sldId id="880" r:id="rId136"/>
    <p:sldId id="881" r:id="rId137"/>
    <p:sldId id="985" r:id="rId138"/>
    <p:sldId id="882" r:id="rId139"/>
    <p:sldId id="883" r:id="rId140"/>
    <p:sldId id="884" r:id="rId141"/>
    <p:sldId id="885" r:id="rId142"/>
    <p:sldId id="886" r:id="rId143"/>
    <p:sldId id="887" r:id="rId144"/>
    <p:sldId id="888" r:id="rId145"/>
    <p:sldId id="889" r:id="rId146"/>
    <p:sldId id="891" r:id="rId147"/>
    <p:sldId id="892" r:id="rId148"/>
    <p:sldId id="893" r:id="rId149"/>
    <p:sldId id="894" r:id="rId150"/>
    <p:sldId id="895" r:id="rId151"/>
    <p:sldId id="896" r:id="rId152"/>
    <p:sldId id="897" r:id="rId153"/>
    <p:sldId id="898" r:id="rId154"/>
    <p:sldId id="901" r:id="rId155"/>
    <p:sldId id="902" r:id="rId156"/>
    <p:sldId id="903" r:id="rId157"/>
    <p:sldId id="904" r:id="rId158"/>
    <p:sldId id="905" r:id="rId159"/>
    <p:sldId id="906" r:id="rId160"/>
    <p:sldId id="907" r:id="rId161"/>
    <p:sldId id="908" r:id="rId162"/>
    <p:sldId id="909" r:id="rId163"/>
    <p:sldId id="910" r:id="rId164"/>
    <p:sldId id="911" r:id="rId165"/>
    <p:sldId id="915" r:id="rId16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6"/>
    <p:restoredTop sz="66822"/>
  </p:normalViewPr>
  <p:slideViewPr>
    <p:cSldViewPr>
      <p:cViewPr varScale="1">
        <p:scale>
          <a:sx n="45" d="100"/>
          <a:sy n="45" d="100"/>
        </p:scale>
        <p:origin x="13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Revenue</a:t>
            </a:r>
            <a:r>
              <a:rPr lang="en-US" b="0" i="1" baseline="0"/>
              <a:t> Breakdown (2014)</a:t>
            </a:r>
            <a:endParaRPr lang="en-US" b="0" i="1"/>
          </a:p>
        </c:rich>
      </c:tx>
      <c:layout>
        <c:manualLayout>
          <c:xMode val="edge"/>
          <c:yMode val="edge"/>
          <c:x val="0.327338125703037"/>
          <c:y val="3.8135593220338999E-2"/>
        </c:manualLayout>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InBev!$E$2:$E$6</c:f>
              <c:strCache>
                <c:ptCount val="5"/>
                <c:pt idx="0">
                  <c:v>Latin America</c:v>
                </c:pt>
                <c:pt idx="1">
                  <c:v>Africa</c:v>
                </c:pt>
                <c:pt idx="2">
                  <c:v>Asia Pacific</c:v>
                </c:pt>
                <c:pt idx="3">
                  <c:v>Europe</c:v>
                </c:pt>
                <c:pt idx="4">
                  <c:v>North America</c:v>
                </c:pt>
              </c:strCache>
            </c:strRef>
          </c:cat>
          <c:val>
            <c:numRef>
              <c:f>InBev!$F$2:$F$6</c:f>
              <c:numCache>
                <c:formatCode>_-[$$-409]* #,##0.00_ ;_-[$$-409]* \-#,##0.00\ ;_-[$$-409]* "-"??_ ;_-@_ </c:formatCode>
                <c:ptCount val="5"/>
                <c:pt idx="0">
                  <c:v>18849</c:v>
                </c:pt>
                <c:pt idx="1">
                  <c:v>0</c:v>
                </c:pt>
                <c:pt idx="2">
                  <c:v>5040</c:v>
                </c:pt>
                <c:pt idx="3">
                  <c:v>4865</c:v>
                </c:pt>
                <c:pt idx="4">
                  <c:v>16093</c:v>
                </c:pt>
              </c:numCache>
            </c:numRef>
          </c:val>
          <c:extLst>
            <c:ext xmlns:c16="http://schemas.microsoft.com/office/drawing/2014/chart" uri="{C3380CC4-5D6E-409C-BE32-E72D297353CC}">
              <c16:uniqueId val="{00000000-3CEE-024F-B603-02C2EA45B1F8}"/>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b="0" i="1"/>
              <a:t>Revenue</a:t>
            </a:r>
            <a:r>
              <a:rPr lang="en-US" b="0" i="1" baseline="0"/>
              <a:t> Breakdown (2015)</a:t>
            </a:r>
            <a:endParaRPr lang="en-US" b="0" i="1"/>
          </a:p>
        </c:rich>
      </c:tx>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SABMiller!$E$2:$E$6</c:f>
              <c:strCache>
                <c:ptCount val="5"/>
                <c:pt idx="0">
                  <c:v>Latin America</c:v>
                </c:pt>
                <c:pt idx="1">
                  <c:v>Africa</c:v>
                </c:pt>
                <c:pt idx="2">
                  <c:v>Asia Pacific</c:v>
                </c:pt>
                <c:pt idx="3">
                  <c:v>Europe</c:v>
                </c:pt>
                <c:pt idx="4">
                  <c:v>North America</c:v>
                </c:pt>
              </c:strCache>
            </c:strRef>
          </c:cat>
          <c:val>
            <c:numRef>
              <c:f>SABMiller!$F$2:$F$6</c:f>
              <c:numCache>
                <c:formatCode>_-"$"* #,##0_-;\-"$"* #,##0_-;_-"$"* "-"??_-;_-@_-</c:formatCode>
                <c:ptCount val="5"/>
                <c:pt idx="0">
                  <c:v>7812</c:v>
                </c:pt>
                <c:pt idx="1">
                  <c:v>6853</c:v>
                </c:pt>
                <c:pt idx="2">
                  <c:v>3136</c:v>
                </c:pt>
                <c:pt idx="3">
                  <c:v>4186</c:v>
                </c:pt>
                <c:pt idx="4">
                  <c:v>143</c:v>
                </c:pt>
              </c:numCache>
            </c:numRef>
          </c:val>
          <c:extLst>
            <c:ext xmlns:c16="http://schemas.microsoft.com/office/drawing/2014/chart" uri="{C3380CC4-5D6E-409C-BE32-E72D297353CC}">
              <c16:uniqueId val="{00000000-B8F9-8747-9CD5-E8D121595D0D}"/>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Taking</a:t>
            </a:r>
            <a:r>
              <a:rPr lang="en-US" baseline="0" dirty="0"/>
              <a:t> stock of the two companies: the biggest brewer in the world is taking over the second biggest and talk of synergy (and monopoly) fill the air.</a:t>
            </a:r>
            <a:endParaRPr lang="en-US" dirty="0"/>
          </a:p>
        </p:txBody>
      </p:sp>
    </p:spTree>
    <p:extLst>
      <p:ext uri="{BB962C8B-B14F-4D97-AF65-F5344CB8AC3E}">
        <p14:creationId xmlns:p14="http://schemas.microsoft.com/office/powerpoint/2010/main" val="12897022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company is run by 3G,</a:t>
            </a:r>
            <a:r>
              <a:rPr lang="en-US" baseline="0" dirty="0"/>
              <a:t> a Brazilian private equity firm with a reputation for financial deal making and operating efficiencies.</a:t>
            </a:r>
            <a:endParaRPr lang="en-US" dirty="0"/>
          </a:p>
        </p:txBody>
      </p:sp>
    </p:spTree>
    <p:extLst>
      <p:ext uri="{BB962C8B-B14F-4D97-AF65-F5344CB8AC3E}">
        <p14:creationId xmlns:p14="http://schemas.microsoft.com/office/powerpoint/2010/main" val="5836239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Notice</a:t>
            </a:r>
            <a:r>
              <a:rPr lang="en-US" baseline="0" dirty="0"/>
              <a:t> that the margins are lower and there is surprisingly little geographic overlap with </a:t>
            </a:r>
            <a:r>
              <a:rPr lang="en-US" baseline="0" dirty="0" err="1"/>
              <a:t>InBev</a:t>
            </a:r>
            <a:r>
              <a:rPr lang="en-US" baseline="0" dirty="0"/>
              <a:t>.</a:t>
            </a:r>
            <a:endParaRPr lang="en-US" dirty="0"/>
          </a:p>
        </p:txBody>
      </p:sp>
    </p:spTree>
    <p:extLst>
      <p:ext uri="{BB962C8B-B14F-4D97-AF65-F5344CB8AC3E}">
        <p14:creationId xmlns:p14="http://schemas.microsoft.com/office/powerpoint/2010/main" val="10713572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Can this deal work? A</a:t>
            </a:r>
            <a:r>
              <a:rPr lang="en-US" baseline="0" dirty="0"/>
              <a:t> lot of value has to be created but the market seems to like the deal.</a:t>
            </a:r>
            <a:endParaRPr lang="en-US" dirty="0"/>
          </a:p>
        </p:txBody>
      </p:sp>
    </p:spTree>
    <p:extLst>
      <p:ext uri="{BB962C8B-B14F-4D97-AF65-F5344CB8AC3E}">
        <p14:creationId xmlns:p14="http://schemas.microsoft.com/office/powerpoint/2010/main" val="173227427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Three possible reasons for the merger and they are not mutually exclusive.</a:t>
            </a:r>
          </a:p>
        </p:txBody>
      </p:sp>
    </p:spTree>
    <p:extLst>
      <p:ext uri="{BB962C8B-B14F-4D97-AF65-F5344CB8AC3E}">
        <p14:creationId xmlns:p14="http://schemas.microsoft.com/office/powerpoint/2010/main" val="84624128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a:t>
            </a:r>
            <a:r>
              <a:rPr lang="en-US" baseline="0" dirty="0"/>
              <a:t> numbers that come into play in this valuation</a:t>
            </a:r>
            <a:r>
              <a:rPr lang="mr-IN" baseline="0" dirty="0"/>
              <a:t>…</a:t>
            </a:r>
            <a:endParaRPr lang="en-US" dirty="0"/>
          </a:p>
        </p:txBody>
      </p:sp>
    </p:spTree>
    <p:extLst>
      <p:ext uri="{BB962C8B-B14F-4D97-AF65-F5344CB8AC3E}">
        <p14:creationId xmlns:p14="http://schemas.microsoft.com/office/powerpoint/2010/main" val="111045322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 that SABMiller</a:t>
            </a:r>
            <a:r>
              <a:rPr lang="en-US" baseline="0" dirty="0"/>
              <a:t> has holdings in a Coors JV and other associates that add to its value.</a:t>
            </a:r>
            <a:endParaRPr lang="en-US" dirty="0"/>
          </a:p>
        </p:txBody>
      </p:sp>
    </p:spTree>
    <p:extLst>
      <p:ext uri="{BB962C8B-B14F-4D97-AF65-F5344CB8AC3E}">
        <p14:creationId xmlns:p14="http://schemas.microsoft.com/office/powerpoint/2010/main" val="14818806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 </a:t>
            </a:r>
            <a:r>
              <a:rPr lang="en-US" dirty="0" err="1"/>
              <a:t>InBev</a:t>
            </a:r>
            <a:r>
              <a:rPr lang="en-US" dirty="0"/>
              <a:t> can bring its efficiencies to SABMiller</a:t>
            </a:r>
            <a:r>
              <a:rPr lang="en-US" baseline="0" dirty="0"/>
              <a:t> (look at the operating margins), there would be significant value creation.</a:t>
            </a:r>
            <a:endParaRPr lang="en-US" dirty="0"/>
          </a:p>
        </p:txBody>
      </p:sp>
    </p:spTree>
    <p:extLst>
      <p:ext uri="{BB962C8B-B14F-4D97-AF65-F5344CB8AC3E}">
        <p14:creationId xmlns:p14="http://schemas.microsoft.com/office/powerpoint/2010/main" val="7750924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a:t>
            </a:r>
            <a:r>
              <a:rPr lang="en-US" baseline="0" dirty="0"/>
              <a:t> </a:t>
            </a:r>
            <a:r>
              <a:rPr lang="en-US" baseline="0" dirty="0" err="1"/>
              <a:t>SABMIller</a:t>
            </a:r>
            <a:r>
              <a:rPr lang="en-US" baseline="0" dirty="0"/>
              <a:t> were run at least as efficiently as the rest of the sector, its value would be $4.7 billion higher.</a:t>
            </a:r>
            <a:endParaRPr lang="en-US" dirty="0"/>
          </a:p>
        </p:txBody>
      </p:sp>
    </p:spTree>
    <p:extLst>
      <p:ext uri="{BB962C8B-B14F-4D97-AF65-F5344CB8AC3E}">
        <p14:creationId xmlns:p14="http://schemas.microsoft.com/office/powerpoint/2010/main" val="21063983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Change in margin seems to be small (from</a:t>
            </a:r>
            <a:r>
              <a:rPr lang="en-US" baseline="0" dirty="0"/>
              <a:t> 28.27% to 30%) but that would require more than $1.2 billion in cost cuts at the combined firm on annual costs on a continuing basis.</a:t>
            </a:r>
            <a:endParaRPr lang="en-US" dirty="0"/>
          </a:p>
        </p:txBody>
      </p:sp>
    </p:spTree>
    <p:extLst>
      <p:ext uri="{BB962C8B-B14F-4D97-AF65-F5344CB8AC3E}">
        <p14:creationId xmlns:p14="http://schemas.microsoft.com/office/powerpoint/2010/main" val="780903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value of</a:t>
            </a:r>
            <a:r>
              <a:rPr lang="en-US" baseline="0" dirty="0"/>
              <a:t> synergy is $14.6 billion. </a:t>
            </a:r>
            <a:endParaRPr lang="en-US" dirty="0"/>
          </a:p>
        </p:txBody>
      </p:sp>
    </p:spTree>
    <p:extLst>
      <p:ext uri="{BB962C8B-B14F-4D97-AF65-F5344CB8AC3E}">
        <p14:creationId xmlns:p14="http://schemas.microsoft.com/office/powerpoint/2010/main" val="165357067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Either</a:t>
            </a:r>
            <a:r>
              <a:rPr lang="en-US" baseline="0" dirty="0"/>
              <a:t> </a:t>
            </a:r>
            <a:r>
              <a:rPr lang="en-US" baseline="0" dirty="0" err="1"/>
              <a:t>InBev</a:t>
            </a:r>
            <a:r>
              <a:rPr lang="en-US" baseline="0" dirty="0"/>
              <a:t> over paid or we </a:t>
            </a:r>
            <a:r>
              <a:rPr lang="en-US" baseline="0" dirty="0" err="1"/>
              <a:t>undervaleud</a:t>
            </a:r>
            <a:r>
              <a:rPr lang="en-US" baseline="0" dirty="0"/>
              <a:t> synergy and control. Only time will tell.</a:t>
            </a:r>
            <a:endParaRPr lang="en-US" dirty="0"/>
          </a:p>
        </p:txBody>
      </p:sp>
    </p:spTree>
    <p:extLst>
      <p:ext uri="{BB962C8B-B14F-4D97-AF65-F5344CB8AC3E}">
        <p14:creationId xmlns:p14="http://schemas.microsoft.com/office/powerpoint/2010/main" val="72010190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13.e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15.emf"/><Relationship Id="rId4" Type="http://schemas.openxmlformats.org/officeDocument/2006/relationships/oleObject" Target="../embeddings/oleObject5.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20.emf"/><Relationship Id="rId4" Type="http://schemas.openxmlformats.org/officeDocument/2006/relationships/oleObject" Target="../embeddings/oleObject6.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4.emf"/><Relationship Id="rId4" Type="http://schemas.openxmlformats.org/officeDocument/2006/relationships/oleObject" Target="../embeddings/oleObject7.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47.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48.emf"/><Relationship Id="rId4" Type="http://schemas.openxmlformats.org/officeDocument/2006/relationships/oleObject" Target="../embeddings/oleObject8.bin"/></Relationships>
</file>

<file path=ppt/slides/_rels/slide15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148.xml"/><Relationship Id="rId7" Type="http://schemas.openxmlformats.org/officeDocument/2006/relationships/image" Target="../media/image50.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49.emf"/><Relationship Id="rId4" Type="http://schemas.openxmlformats.org/officeDocument/2006/relationships/oleObject" Target="../embeddings/oleObject9.bin"/><Relationship Id="rId9" Type="http://schemas.openxmlformats.org/officeDocument/2006/relationships/image" Target="../media/image51.emf"/></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3.emf"/><Relationship Id="rId4" Type="http://schemas.openxmlformats.org/officeDocument/2006/relationships/oleObject" Target="../embeddings/oleObject12.bin"/></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4.emf"/><Relationship Id="rId4" Type="http://schemas.openxmlformats.org/officeDocument/2006/relationships/oleObject" Target="../embeddings/oleObject13.bin"/></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 Packet 3</a:t>
            </a:r>
            <a:br>
              <a:rPr lang="en-US" dirty="0">
                <a:ea typeface="+mj-ea"/>
                <a:cs typeface="+mj-cs"/>
              </a:rPr>
            </a:br>
            <a:r>
              <a:rPr lang="en-US" dirty="0">
                <a:ea typeface="+mj-ea"/>
                <a:cs typeface="+mj-cs"/>
              </a:rPr>
              <a:t>Real Options, Acquisition Valuation and Value Enhancement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2017</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Real Options: Fact and Fantasy</a:t>
            </a: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Underlying Theme: Searching for an Elusive Premium</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Traditional discounted </a:t>
            </a:r>
            <a:r>
              <a:rPr lang="en-US" dirty="0" err="1">
                <a:ea typeface="+mn-ea"/>
                <a:cs typeface="+mn-cs"/>
              </a:rPr>
              <a:t>cashflow</a:t>
            </a:r>
            <a:r>
              <a:rPr lang="en-US" dirty="0">
                <a:ea typeface="+mn-ea"/>
                <a:cs typeface="+mn-cs"/>
              </a:rPr>
              <a:t> models under estimate the value of investments, where there are options embedded in the investments to</a:t>
            </a:r>
          </a:p>
          <a:p>
            <a:pPr marL="640080" lvl="1" indent="-274320" eaLnBrk="1" fontAlgn="auto" hangingPunct="1">
              <a:spcAft>
                <a:spcPts val="0"/>
              </a:spcAft>
              <a:buFont typeface="Wingdings 2"/>
              <a:buChar char=""/>
              <a:defRPr/>
            </a:pPr>
            <a:r>
              <a:rPr lang="en-US" dirty="0">
                <a:ea typeface="+mn-ea"/>
              </a:rPr>
              <a:t>Delay or defer making the investment (delay)</a:t>
            </a:r>
          </a:p>
          <a:p>
            <a:pPr marL="640080" lvl="1" indent="-274320" eaLnBrk="1" fontAlgn="auto" hangingPunct="1">
              <a:spcAft>
                <a:spcPts val="0"/>
              </a:spcAft>
              <a:buFont typeface="Wingdings 2"/>
              <a:buChar char=""/>
              <a:defRPr/>
            </a:pPr>
            <a:r>
              <a:rPr lang="en-US" dirty="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a:ea typeface="+mn-ea"/>
                <a:cs typeface="+mn-cs"/>
              </a:rPr>
              <a:t>Put another way, real option advocates believe that you should be paying a premium on discounted </a:t>
            </a:r>
            <a:r>
              <a:rPr lang="en-US" dirty="0" err="1">
                <a:ea typeface="+mn-ea"/>
                <a:cs typeface="+mn-cs"/>
              </a:rPr>
              <a:t>cashflow</a:t>
            </a:r>
            <a:r>
              <a:rPr lang="en-US" dirty="0">
                <a:ea typeface="+mn-ea"/>
                <a:cs typeface="+mn-cs"/>
              </a:rPr>
              <a:t> value estimates.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is there a real option embedded in a decision or an asset?</a:t>
            </a:r>
          </a:p>
          <a:p>
            <a:pPr eaLnBrk="1" hangingPunct="1"/>
            <a:r>
              <a:rPr lang="en-US" altLang="en-US">
                <a:ea typeface="ＭＳ Ｐゴシック" charset="-128"/>
              </a:rPr>
              <a:t>When does that real option have significant economic value?</a:t>
            </a:r>
          </a:p>
          <a:p>
            <a:pPr eaLnBrk="1" hangingPunct="1"/>
            <a:r>
              <a:rPr lang="en-US" altLang="en-US">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there an option embedded in an action?</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An option provides the holder with the right to buy or sell a specified quantity of an underlying asset at a fixed price (called a strike price or an exercise price) at or before the expiration date of the option. </a:t>
            </a:r>
          </a:p>
          <a:p>
            <a:pPr marL="320040" indent="-320040" eaLnBrk="1" fontAlgn="auto" hangingPunct="1">
              <a:spcAft>
                <a:spcPts val="0"/>
              </a:spcAft>
              <a:buFont typeface="Wingdings"/>
              <a:buChar char=""/>
              <a:defRPr/>
            </a:pPr>
            <a:r>
              <a:rPr lang="en-US" dirty="0">
                <a:ea typeface="+mn-ea"/>
                <a:cs typeface="+mn-cs"/>
              </a:rPr>
              <a:t>There has to be a clearly defined underlying asset whose value changes over time in unpredictable ways.</a:t>
            </a:r>
          </a:p>
          <a:p>
            <a:pPr marL="320040" indent="-320040" eaLnBrk="1" fontAlgn="auto" hangingPunct="1">
              <a:spcAft>
                <a:spcPts val="0"/>
              </a:spcAft>
              <a:buFont typeface="Wingdings"/>
              <a:buChar char=""/>
              <a:defRPr/>
            </a:pPr>
            <a:r>
              <a:rPr lang="en-US" dirty="0">
                <a:ea typeface="+mn-ea"/>
                <a:cs typeface="+mn-cs"/>
              </a:rPr>
              <a:t>The payoffs on this asset (real option) have to be contingent on an specified event occurring within a finite period.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does the option have significant economic value?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Variables Relating to Underlying Asset</a:t>
            </a:r>
          </a:p>
          <a:p>
            <a:pPr marL="640080" lvl="1" indent="-274320" eaLnBrk="1" fontAlgn="auto" hangingPunct="1">
              <a:spcAft>
                <a:spcPts val="0"/>
              </a:spcAft>
              <a:buFont typeface="Wingdings 2"/>
              <a:buChar char=""/>
              <a:defRPr/>
            </a:pPr>
            <a:r>
              <a:rPr lang="en-US" dirty="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a:ea typeface="+mn-ea"/>
                <a:cs typeface="+mn-cs"/>
              </a:rPr>
              <a:t>Variables Relating to Option</a:t>
            </a:r>
          </a:p>
          <a:p>
            <a:pPr marL="640080" lvl="1" indent="-274320" eaLnBrk="1" fontAlgn="auto" hangingPunct="1">
              <a:spcAft>
                <a:spcPts val="0"/>
              </a:spcAft>
              <a:buFont typeface="Wingdings 2"/>
              <a:buChar char=""/>
              <a:defRPr/>
            </a:pPr>
            <a:r>
              <a:rPr lang="en-US" dirty="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a:ea typeface="+mn-ea"/>
              </a:rPr>
              <a:t>Life of the Option; both calls and puts benefit from a longer life.</a:t>
            </a:r>
          </a:p>
          <a:p>
            <a:pPr marL="320040" indent="-320040" eaLnBrk="1" fontAlgn="auto" hangingPunct="1">
              <a:spcAft>
                <a:spcPts val="0"/>
              </a:spcAft>
              <a:buFont typeface="Wingdings"/>
              <a:buChar char=""/>
              <a:defRPr/>
            </a:pPr>
            <a:r>
              <a:rPr lang="en-US" dirty="0">
                <a:ea typeface="+mn-ea"/>
                <a:cs typeface="+mn-cs"/>
              </a:rPr>
              <a:t>Level of Interest Rates; as rates increase, the right to buy (sell) at a fixed price in the future becomes more (less) valuable.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can you use option pricing models to value real options?</a:t>
            </a: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a:ea typeface="+mn-ea"/>
              </a:rPr>
              <a:t>An active marketplace exists for the option itself.</a:t>
            </a:r>
          </a:p>
          <a:p>
            <a:pPr marL="640080" lvl="1" indent="-274320" eaLnBrk="1" fontAlgn="auto" hangingPunct="1">
              <a:spcAft>
                <a:spcPts val="0"/>
              </a:spcAft>
              <a:buFont typeface="Wingdings 2"/>
              <a:buChar char=""/>
              <a:defRPr/>
            </a:pPr>
            <a:r>
              <a:rPr lang="en-US">
                <a:ea typeface="+mn-ea"/>
              </a:rPr>
              <a:t>The cost of exercising the option is known with some degree of certainty.</a:t>
            </a:r>
          </a:p>
          <a:p>
            <a:pPr marL="320040" indent="-320040" eaLnBrk="1" fontAlgn="auto" hangingPunct="1">
              <a:spcAft>
                <a:spcPts val="0"/>
              </a:spcAft>
              <a:buFont typeface="Wingdings"/>
              <a:buChar char=""/>
              <a:defRPr/>
            </a:pPr>
            <a:r>
              <a:rPr lang="en-US">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a:ea typeface="+mn-ea"/>
              </a:rPr>
              <a:t>The value estimates that emerge will be far more imprecise.</a:t>
            </a:r>
          </a:p>
          <a:p>
            <a:pPr marL="640080" lvl="1" indent="-274320" eaLnBrk="1" fontAlgn="auto" hangingPunct="1">
              <a:spcAft>
                <a:spcPts val="0"/>
              </a:spcAft>
              <a:buFont typeface="Wingdings 2"/>
              <a:buChar char=""/>
              <a:defRPr/>
            </a:pPr>
            <a:r>
              <a:rPr lang="en-US">
                <a:ea typeface="+mn-ea"/>
              </a:rPr>
              <a:t>The value can deviate much more dramatically from market price because of the difficulty of arbitrage.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a:ea typeface="+mn-ea"/>
              </a:rPr>
              <a:t>Call = Borrowing + Buying D of the Underlying Stock  </a:t>
            </a:r>
          </a:p>
          <a:p>
            <a:pPr marL="640080" lvl="1" indent="-274320" eaLnBrk="1" fontAlgn="auto" hangingPunct="1">
              <a:spcAft>
                <a:spcPts val="0"/>
              </a:spcAft>
              <a:buFont typeface="Wingdings 2"/>
              <a:buChar char=""/>
              <a:defRPr/>
            </a:pPr>
            <a:r>
              <a:rPr lang="en-US">
                <a:ea typeface="+mn-ea"/>
              </a:rPr>
              <a:t>Put = Selling Short D on Underlying Asset + Lending</a:t>
            </a:r>
          </a:p>
          <a:p>
            <a:pPr marL="640080" lvl="1" indent="-274320" eaLnBrk="1" fontAlgn="auto" hangingPunct="1">
              <a:spcAft>
                <a:spcPts val="0"/>
              </a:spcAft>
              <a:buFont typeface="Wingdings 2"/>
              <a:buChar char=""/>
              <a:defRPr/>
            </a:pPr>
            <a:r>
              <a:rPr lang="en-US">
                <a:ea typeface="+mn-ea"/>
              </a:rPr>
              <a:t>The number of shares bought or sold is called the option delta.</a:t>
            </a:r>
          </a:p>
          <a:p>
            <a:pPr marL="320040" indent="-320040" eaLnBrk="1" fontAlgn="auto" hangingPunct="1">
              <a:spcAft>
                <a:spcPts val="0"/>
              </a:spcAft>
              <a:buFont typeface="Wingdings"/>
              <a:buChar char=""/>
              <a:defRPr/>
            </a:pPr>
            <a:r>
              <a:rPr lang="en-US">
                <a:ea typeface="+mn-ea"/>
                <a:cs typeface="+mn-cs"/>
              </a:rPr>
              <a:t>The principles of arbitrage then apply, and the value of the option has to be equal to the value of the replicating portfolio.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a:ea typeface="+mn-ea"/>
              </a:rPr>
              <a:t>If as t-&gt;0, price changes remain large, the limiting distribution is the </a:t>
            </a:r>
            <a:r>
              <a:rPr lang="en-US" dirty="0" err="1">
                <a:ea typeface="+mn-ea"/>
              </a:rPr>
              <a:t>poisson</a:t>
            </a:r>
            <a:r>
              <a:rPr lang="en-US" dirty="0">
                <a:ea typeface="+mn-ea"/>
              </a:rPr>
              <a:t> distribution, i.e., a distribution that allows for price jumps.</a:t>
            </a:r>
          </a:p>
          <a:p>
            <a:pPr marL="320040" indent="-320040" eaLnBrk="1" fontAlgn="auto" hangingPunct="1">
              <a:spcAft>
                <a:spcPts val="0"/>
              </a:spcAft>
              <a:buFont typeface="Wingdings"/>
              <a:buChar char=""/>
              <a:defRPr/>
            </a:pPr>
            <a:r>
              <a:rPr lang="en-US" dirty="0">
                <a:ea typeface="+mn-ea"/>
                <a:cs typeface="+mn-cs"/>
              </a:rPr>
              <a:t>The Black-Scholes model applies when the limiting distribution is the normal distribution , and explicitly assumes that the price process is continuous and that there are no jumps in asset prices.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a:ea typeface="+mn-ea"/>
              </a:rPr>
              <a:t>S = Current value of the underlying asset</a:t>
            </a:r>
          </a:p>
          <a:p>
            <a:pPr marL="640080" lvl="1" indent="-274320" eaLnBrk="1" fontAlgn="auto" hangingPunct="1">
              <a:spcAft>
                <a:spcPts val="0"/>
              </a:spcAft>
              <a:buFont typeface="Wingdings 2"/>
              <a:buChar char=""/>
              <a:defRPr/>
            </a:pPr>
            <a:r>
              <a:rPr lang="en-US" dirty="0">
                <a:ea typeface="+mn-ea"/>
              </a:rPr>
              <a:t>K = Strike price of the option</a:t>
            </a:r>
          </a:p>
          <a:p>
            <a:pPr marL="640080" lvl="1" indent="-274320" eaLnBrk="1" fontAlgn="auto" hangingPunct="1">
              <a:spcAft>
                <a:spcPts val="0"/>
              </a:spcAft>
              <a:buFont typeface="Wingdings 2"/>
              <a:buChar char=""/>
              <a:defRPr/>
            </a:pPr>
            <a:r>
              <a:rPr lang="en-US" dirty="0">
                <a:ea typeface="+mn-ea"/>
              </a:rPr>
              <a:t>t = Life to expiration of the option</a:t>
            </a:r>
          </a:p>
          <a:p>
            <a:pPr marL="640080" lvl="1" indent="-274320" eaLnBrk="1" fontAlgn="auto" hangingPunct="1">
              <a:spcAft>
                <a:spcPts val="0"/>
              </a:spcAft>
              <a:buFont typeface="Wingdings 2"/>
              <a:buChar char=""/>
              <a:defRPr/>
            </a:pPr>
            <a:r>
              <a:rPr lang="en-US" dirty="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a:ea typeface="+mn-ea"/>
              </a:rPr>
              <a:t></a:t>
            </a:r>
            <a:r>
              <a:rPr lang="en-US" baseline="30000" dirty="0">
                <a:ea typeface="+mn-ea"/>
              </a:rPr>
              <a:t>2</a:t>
            </a:r>
            <a:r>
              <a:rPr lang="en-US" dirty="0">
                <a:ea typeface="+mn-ea"/>
              </a:rPr>
              <a:t> = Variance in the </a:t>
            </a:r>
            <a:r>
              <a:rPr lang="en-US" dirty="0" err="1">
                <a:ea typeface="+mn-ea"/>
              </a:rPr>
              <a:t>ln</a:t>
            </a:r>
            <a:r>
              <a:rPr lang="en-US" dirty="0">
                <a:ea typeface="+mn-ea"/>
              </a:rPr>
              <a:t>(value) of the underlying asset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a:ea typeface="+mn-ea"/>
                <a:cs typeface="+mn-cs"/>
              </a:rPr>
              <a:t>Value of call = S N (d1)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0" indent="0" eaLnBrk="1" fontAlgn="auto" hangingPunct="1">
              <a:spcAft>
                <a:spcPts val="0"/>
              </a:spcAft>
              <a:buFont typeface="Wingdings"/>
              <a:buNone/>
              <a:defRPr/>
            </a:pPr>
            <a:r>
              <a:rPr lang="en-US" dirty="0">
                <a:ea typeface="+mn-ea"/>
                <a:cs typeface="+mn-cs"/>
              </a:rPr>
              <a:t>where</a:t>
            </a:r>
          </a:p>
          <a:p>
            <a:pPr marL="365760" lvl="1" indent="0" eaLnBrk="1" fontAlgn="auto" hangingPunct="1">
              <a:spcAft>
                <a:spcPts val="0"/>
              </a:spcAft>
              <a:buFont typeface="Wingdings 2"/>
              <a:buNone/>
              <a:defRPr/>
            </a:pPr>
            <a:r>
              <a:rPr lang="en-US" dirty="0">
                <a:ea typeface="+mn-ea"/>
              </a:rPr>
              <a:t>	</a:t>
            </a:r>
          </a:p>
          <a:p>
            <a:pPr marL="365760" lvl="1" indent="0" eaLnBrk="1" fontAlgn="auto" hangingPunct="1">
              <a:spcAft>
                <a:spcPts val="0"/>
              </a:spcAft>
              <a:buFont typeface="Wingdings 2"/>
              <a:buNone/>
              <a:defRPr/>
            </a:pPr>
            <a:endParaRPr lang="en-US" dirty="0">
              <a:ea typeface="+mn-ea"/>
            </a:endParaRPr>
          </a:p>
          <a:p>
            <a:pPr marL="1097280" lvl="3" indent="0" eaLnBrk="1" fontAlgn="auto" hangingPunct="1">
              <a:spcAft>
                <a:spcPts val="0"/>
              </a:spcAft>
              <a:buClr>
                <a:schemeClr val="accent3"/>
              </a:buClr>
              <a:buFont typeface="Wingdings"/>
              <a:buNone/>
              <a:defRPr/>
            </a:pPr>
            <a:r>
              <a:rPr lang="en-US" dirty="0">
                <a:ea typeface="+mn-ea"/>
              </a:rPr>
              <a:t>d2 = d1 -  √t</a:t>
            </a:r>
          </a:p>
          <a:p>
            <a:pPr marL="320040" indent="-320040" eaLnBrk="1" fontAlgn="auto" hangingPunct="1">
              <a:spcAft>
                <a:spcPts val="0"/>
              </a:spcAft>
              <a:buFont typeface="Wingdings"/>
              <a:buChar char=""/>
              <a:defRPr/>
            </a:pPr>
            <a:r>
              <a:rPr lang="en-US" dirty="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a:ea typeface="+mn-ea"/>
              </a:rPr>
              <a:t>Buy N(d1) shares of stock; N(d1) is called the option delta</a:t>
            </a:r>
          </a:p>
          <a:p>
            <a:pPr marL="640080" lvl="1" indent="-274320" eaLnBrk="1" fontAlgn="auto" hangingPunct="1">
              <a:spcAft>
                <a:spcPts val="0"/>
              </a:spcAft>
              <a:buFont typeface="Wingdings 2"/>
              <a:buChar char=""/>
              <a:defRPr/>
            </a:pPr>
            <a:r>
              <a:rPr lang="en-US" dirty="0">
                <a:ea typeface="+mn-ea"/>
              </a:rPr>
              <a:t>Borrow K e</a:t>
            </a:r>
            <a:r>
              <a:rPr lang="en-US" baseline="30000" dirty="0">
                <a:ea typeface="+mn-ea"/>
              </a:rPr>
              <a:t>-</a:t>
            </a:r>
            <a:r>
              <a:rPr lang="en-US" baseline="30000" dirty="0" err="1">
                <a:ea typeface="+mn-ea"/>
              </a:rPr>
              <a:t>rt</a:t>
            </a:r>
            <a:r>
              <a:rPr lang="en-US" baseline="30000" dirty="0">
                <a:ea typeface="+mn-ea"/>
              </a:rPr>
              <a:t> </a:t>
            </a:r>
            <a:r>
              <a:rPr lang="en-US" dirty="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49177" name="Equation" r:id="rId4" imgW="1727200" imgH="596900" progId="Equation.3">
                  <p:embed/>
                </p:oleObj>
              </mc:Choice>
              <mc:Fallback>
                <p:oleObj name="Equation" r:id="rId4" imgW="17272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51225" name="Worksheet" r:id="rId4" imgW="4965700" imgH="6959600" progId="Excel.Sheet.8">
                  <p:embed/>
                </p:oleObj>
              </mc:Choice>
              <mc:Fallback>
                <p:oleObj name="Worksheet" r:id="rId4" imgW="4965700" imgH="6959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a:ea typeface="+mn-ea"/>
                <a:cs typeface="+mn-cs"/>
              </a:rPr>
              <a:t>	C = S e</a:t>
            </a:r>
            <a:r>
              <a:rPr lang="en-US" baseline="30000" dirty="0">
                <a:ea typeface="+mn-ea"/>
                <a:cs typeface="+mn-cs"/>
              </a:rPr>
              <a:t>-</a:t>
            </a:r>
            <a:r>
              <a:rPr lang="en-US" baseline="30000" dirty="0" err="1">
                <a:ea typeface="+mn-ea"/>
                <a:cs typeface="+mn-cs"/>
              </a:rPr>
              <a:t>yt</a:t>
            </a:r>
            <a:r>
              <a:rPr lang="en-US" dirty="0">
                <a:ea typeface="+mn-ea"/>
                <a:cs typeface="+mn-cs"/>
              </a:rPr>
              <a:t> N(d1)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365760" lvl="1" indent="0" eaLnBrk="1" fontAlgn="auto" hangingPunct="1">
              <a:spcAft>
                <a:spcPts val="0"/>
              </a:spcAft>
              <a:buFont typeface="Wingdings 2"/>
              <a:buNone/>
              <a:defRPr/>
            </a:pPr>
            <a:r>
              <a:rPr lang="en-US" dirty="0">
                <a:ea typeface="+mn-ea"/>
              </a:rPr>
              <a:t>where,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65760" lvl="1" indent="0" eaLnBrk="1" fontAlgn="auto" hangingPunct="1">
              <a:spcAft>
                <a:spcPts val="0"/>
              </a:spcAft>
              <a:buFont typeface="Wingdings 2"/>
              <a:buNone/>
              <a:defRPr/>
            </a:pPr>
            <a:r>
              <a:rPr lang="en-US" dirty="0">
                <a:ea typeface="+mn-ea"/>
              </a:rPr>
              <a:t>	d2 = d1 -  √t</a:t>
            </a:r>
          </a:p>
          <a:p>
            <a:pPr marL="320040" indent="-320040" eaLnBrk="1" fontAlgn="auto" hangingPunct="1">
              <a:spcAft>
                <a:spcPts val="0"/>
              </a:spcAft>
              <a:buFont typeface="Wingdings"/>
              <a:buChar char=""/>
              <a:defRPr/>
            </a:pPr>
            <a:r>
              <a:rPr lang="en-US" dirty="0">
                <a:ea typeface="+mn-ea"/>
                <a:cs typeface="+mn-cs"/>
              </a:rPr>
              <a:t>The value of a put can also be derived:</a:t>
            </a:r>
          </a:p>
          <a:p>
            <a:pPr marL="320040" indent="-320040" eaLnBrk="1" fontAlgn="auto" hangingPunct="1">
              <a:spcAft>
                <a:spcPts val="0"/>
              </a:spcAft>
              <a:buFont typeface="Wingdings"/>
              <a:buChar char=""/>
              <a:defRPr/>
            </a:pPr>
            <a:r>
              <a:rPr lang="en-US" dirty="0">
                <a:ea typeface="+mn-ea"/>
                <a:cs typeface="+mn-cs"/>
              </a:rPr>
              <a:t>	P = K e</a:t>
            </a:r>
            <a:r>
              <a:rPr lang="en-US" baseline="30000" dirty="0">
                <a:ea typeface="+mn-ea"/>
                <a:cs typeface="+mn-cs"/>
              </a:rPr>
              <a:t>-</a:t>
            </a:r>
            <a:r>
              <a:rPr lang="en-US" baseline="30000" dirty="0" err="1">
                <a:ea typeface="+mn-ea"/>
                <a:cs typeface="+mn-cs"/>
              </a:rPr>
              <a:t>rt</a:t>
            </a:r>
            <a:r>
              <a:rPr lang="en-US" dirty="0">
                <a:ea typeface="+mn-ea"/>
                <a:cs typeface="+mn-cs"/>
              </a:rPr>
              <a:t> (1-N(d2)) - S 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53273" name="Equation" r:id="rId4" imgW="1917700" imgH="596900" progId="Equation.3">
                  <p:embed/>
                </p:oleObj>
              </mc:Choice>
              <mc:Fallback>
                <p:oleObj name="Equation" r:id="rId4" imgW="19177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20</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a:ea typeface="+mn-ea"/>
              </a:rPr>
              <a:t>Early exercise is the rule rather than the exception with real options</a:t>
            </a:r>
          </a:p>
          <a:p>
            <a:pPr marL="640080" lvl="1" indent="-274320" eaLnBrk="1" fontAlgn="auto" hangingPunct="1">
              <a:spcAft>
                <a:spcPts val="0"/>
              </a:spcAft>
              <a:buFont typeface="Wingdings 2"/>
              <a:buChar char=""/>
              <a:defRPr/>
            </a:pPr>
            <a:r>
              <a:rPr lang="en-US">
                <a:ea typeface="+mn-ea"/>
              </a:rPr>
              <a:t>Underlying asset values are generally discontinous.</a:t>
            </a:r>
          </a:p>
          <a:p>
            <a:pPr marL="320040" indent="-320040" eaLnBrk="1" fontAlgn="auto" hangingPunct="1">
              <a:spcAft>
                <a:spcPts val="0"/>
              </a:spcAft>
              <a:buFont typeface="Wingdings"/>
              <a:buChar char=""/>
              <a:defRPr/>
            </a:pPr>
            <a:r>
              <a:rPr lang="en-US">
                <a:ea typeface="+mn-ea"/>
                <a:cs typeface="+mn-cs"/>
              </a:rPr>
              <a:t>If you can develop a binomial tree with outcomes at each node, it looks a great deal like a decision tree from capital budgeting. The question then becomes when and why the two approaches yield different estimates of value.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21</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Traditional decision tree analysis tends to use</a:t>
            </a:r>
          </a:p>
          <a:p>
            <a:pPr marL="640080" lvl="1" indent="-274320" eaLnBrk="1" fontAlgn="auto" hangingPunct="1">
              <a:spcAft>
                <a:spcPts val="0"/>
              </a:spcAft>
              <a:buFont typeface="Wingdings 2"/>
              <a:buChar char=""/>
              <a:defRPr/>
            </a:pPr>
            <a:r>
              <a:rPr lang="en-US" dirty="0">
                <a:ea typeface="+mn-ea"/>
              </a:rPr>
              <a:t>One cost of capital to discount </a:t>
            </a:r>
            <a:r>
              <a:rPr lang="en-US" dirty="0" err="1">
                <a:ea typeface="+mn-ea"/>
              </a:rPr>
              <a:t>cashflows</a:t>
            </a:r>
            <a:r>
              <a:rPr lang="en-US" dirty="0">
                <a:ea typeface="+mn-ea"/>
              </a:rPr>
              <a:t> in each branch to the present</a:t>
            </a:r>
          </a:p>
          <a:p>
            <a:pPr marL="640080" lvl="1" indent="-274320" eaLnBrk="1" fontAlgn="auto" hangingPunct="1">
              <a:spcAft>
                <a:spcPts val="0"/>
              </a:spcAft>
              <a:buFont typeface="Wingdings 2"/>
              <a:buChar char=""/>
              <a:defRPr/>
            </a:pPr>
            <a:r>
              <a:rPr lang="en-US" dirty="0">
                <a:ea typeface="+mn-ea"/>
              </a:rPr>
              <a:t>Probabilities to compute an expected value</a:t>
            </a:r>
          </a:p>
          <a:p>
            <a:pPr marL="640080" lvl="1" indent="-274320" eaLnBrk="1" fontAlgn="auto" hangingPunct="1">
              <a:spcAft>
                <a:spcPts val="0"/>
              </a:spcAft>
              <a:buFont typeface="Wingdings 2"/>
              <a:buChar char=""/>
              <a:defRPr/>
            </a:pPr>
            <a:r>
              <a:rPr lang="en-US" dirty="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a:ea typeface="+mn-ea"/>
                <a:cs typeface="+mn-cs"/>
              </a:rPr>
              <a:t>If you modified decision tree analysis to</a:t>
            </a:r>
          </a:p>
          <a:p>
            <a:pPr marL="640080" lvl="1" indent="-274320" eaLnBrk="1" fontAlgn="auto" hangingPunct="1">
              <a:spcAft>
                <a:spcPts val="0"/>
              </a:spcAft>
              <a:buFont typeface="Wingdings 2"/>
              <a:buChar char=""/>
              <a:defRPr/>
            </a:pPr>
            <a:r>
              <a:rPr lang="en-US" dirty="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a:ea typeface="+mn-ea"/>
              </a:rPr>
              <a:t>Use the </a:t>
            </a:r>
            <a:r>
              <a:rPr lang="en-US" dirty="0" err="1">
                <a:ea typeface="+mn-ea"/>
              </a:rPr>
              <a:t>riskfree</a:t>
            </a:r>
            <a:r>
              <a:rPr lang="en-US" dirty="0">
                <a:ea typeface="+mn-ea"/>
              </a:rPr>
              <a:t> rate to discount </a:t>
            </a:r>
            <a:r>
              <a:rPr lang="en-US" dirty="0" err="1">
                <a:ea typeface="+mn-ea"/>
              </a:rPr>
              <a:t>cashflows</a:t>
            </a:r>
            <a:r>
              <a:rPr lang="en-US" dirty="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a:ea typeface="+mn-ea"/>
                <a:cs typeface="+mn-cs"/>
              </a:rPr>
              <a:t>Decision Trees could yield the same values as option pricing models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22</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23</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a:ea typeface="+mn-ea"/>
              </a:rPr>
              <a:t>Can you identify the underlying asset?</a:t>
            </a:r>
          </a:p>
          <a:p>
            <a:pPr marL="640080" lvl="1" indent="-274320" eaLnBrk="1" fontAlgn="auto" hangingPunct="1">
              <a:spcAft>
                <a:spcPts val="0"/>
              </a:spcAft>
              <a:buFont typeface="Wingdings 2"/>
              <a:buChar char=""/>
              <a:defRPr/>
            </a:pPr>
            <a:r>
              <a:rPr lang="en-US" dirty="0">
                <a:ea typeface="+mn-ea"/>
              </a:rPr>
              <a:t>Can you specify the contingency under which you will get payoff?</a:t>
            </a:r>
          </a:p>
          <a:p>
            <a:pPr marL="320040" indent="-320040" eaLnBrk="1" fontAlgn="auto" hangingPunct="1">
              <a:spcAft>
                <a:spcPts val="0"/>
              </a:spcAft>
              <a:buFont typeface="Wingdings"/>
              <a:buChar char=""/>
              <a:defRPr/>
            </a:pPr>
            <a:r>
              <a:rPr lang="en-US" dirty="0">
                <a:ea typeface="+mn-ea"/>
                <a:cs typeface="+mn-cs"/>
              </a:rPr>
              <a:t>Is there exclusivity?</a:t>
            </a:r>
          </a:p>
          <a:p>
            <a:pPr marL="640080" lvl="1" indent="-274320" eaLnBrk="1" fontAlgn="auto" hangingPunct="1">
              <a:spcAft>
                <a:spcPts val="0"/>
              </a:spcAft>
              <a:buFont typeface="Wingdings 2"/>
              <a:buChar char=""/>
              <a:defRPr/>
            </a:pPr>
            <a:r>
              <a:rPr lang="en-US" dirty="0">
                <a:ea typeface="+mn-ea"/>
              </a:rPr>
              <a:t>If yes, there is option value.</a:t>
            </a:r>
          </a:p>
          <a:p>
            <a:pPr marL="640080" lvl="1" indent="-274320" eaLnBrk="1" fontAlgn="auto" hangingPunct="1">
              <a:spcAft>
                <a:spcPts val="0"/>
              </a:spcAft>
              <a:buFont typeface="Wingdings 2"/>
              <a:buChar char=""/>
              <a:defRPr/>
            </a:pPr>
            <a:r>
              <a:rPr lang="en-US" dirty="0">
                <a:ea typeface="+mn-ea"/>
              </a:rPr>
              <a:t>If no, there is none.</a:t>
            </a:r>
          </a:p>
          <a:p>
            <a:pPr marL="640080" lvl="1" indent="-274320" eaLnBrk="1" fontAlgn="auto" hangingPunct="1">
              <a:spcAft>
                <a:spcPts val="0"/>
              </a:spcAft>
              <a:buFont typeface="Wingdings 2"/>
              <a:buChar char=""/>
              <a:defRPr/>
            </a:pPr>
            <a:r>
              <a:rPr lang="en-US" dirty="0">
                <a:ea typeface="+mn-ea"/>
              </a:rPr>
              <a:t>If in between, you have to scale value.</a:t>
            </a:r>
          </a:p>
          <a:p>
            <a:pPr marL="320040" indent="-320040" eaLnBrk="1" fontAlgn="auto" hangingPunct="1">
              <a:spcAft>
                <a:spcPts val="0"/>
              </a:spcAft>
              <a:buFont typeface="Wingdings"/>
              <a:buChar char=""/>
              <a:defRPr/>
            </a:pPr>
            <a:r>
              <a:rPr lang="en-US" dirty="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a:ea typeface="+mn-ea"/>
              </a:rPr>
              <a:t>Is the underlying asset traded?</a:t>
            </a:r>
          </a:p>
          <a:p>
            <a:pPr marL="640080" lvl="1" indent="-274320" eaLnBrk="1" fontAlgn="auto" hangingPunct="1">
              <a:spcAft>
                <a:spcPts val="0"/>
              </a:spcAft>
              <a:buFont typeface="Wingdings 2"/>
              <a:buChar char=""/>
              <a:defRPr/>
            </a:pPr>
            <a:r>
              <a:rPr lang="en-US" dirty="0">
                <a:ea typeface="+mn-ea"/>
              </a:rPr>
              <a:t>Can the option be bought and sold?</a:t>
            </a:r>
          </a:p>
          <a:p>
            <a:pPr marL="640080" lvl="1" indent="-274320" eaLnBrk="1" fontAlgn="auto" hangingPunct="1">
              <a:spcAft>
                <a:spcPts val="0"/>
              </a:spcAft>
              <a:buFont typeface="Wingdings 2"/>
              <a:buChar char=""/>
              <a:defRPr/>
            </a:pPr>
            <a:r>
              <a:rPr lang="en-US" dirty="0">
                <a:ea typeface="+mn-ea"/>
              </a:rPr>
              <a:t>Is the cost of exercising the option known and clear?</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 Options in Projects/Investments/Acquisitions</a:t>
            </a: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24</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25</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26</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1: Valuing product patents as options</a:t>
            </a: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27</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product patent provides the firm with the right to develop the product and market it. </a:t>
            </a:r>
          </a:p>
          <a:p>
            <a:pPr eaLnBrk="1" hangingPunct="1">
              <a:lnSpc>
                <a:spcPct val="80000"/>
              </a:lnSpc>
            </a:pPr>
            <a:r>
              <a:rPr lang="en-US" altLang="en-US" sz="220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a:ea typeface="ＭＳ Ｐゴシック" charset="-128"/>
              </a:rPr>
              <a:t>If this does not occur, the firm can shelve the patent and not incur any further costs. </a:t>
            </a:r>
          </a:p>
          <a:p>
            <a:pPr eaLnBrk="1" hangingPunct="1">
              <a:lnSpc>
                <a:spcPct val="80000"/>
              </a:lnSpc>
            </a:pPr>
            <a:r>
              <a:rPr lang="en-US" altLang="en-US" sz="220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a:ea typeface="ＭＳ Ｐゴシック" charset="-128"/>
              </a:rPr>
              <a:t>Payoff from owning a product patent 	= V - I		if V&gt; I</a:t>
            </a:r>
          </a:p>
          <a:p>
            <a:pPr eaLnBrk="1" hangingPunct="1">
              <a:lnSpc>
                <a:spcPct val="80000"/>
              </a:lnSpc>
              <a:buFont typeface="Wingdings" charset="2"/>
              <a:buNone/>
            </a:pPr>
            <a:r>
              <a:rPr lang="en-US" altLang="en-US" sz="2200">
                <a:ea typeface="ＭＳ Ｐゴシック" charset="-128"/>
              </a:rPr>
              <a:t>					= 0		if V ≤ I</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28</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73750" name="Document" r:id="rId4" imgW="8369300" imgH="4038600" progId="Word.Document.8">
                  <p:embed/>
                </p:oleObj>
              </mc:Choice>
              <mc:Fallback>
                <p:oleObj name="Document" r:id="rId4" imgW="8369300" imgH="40386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30</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a:ea typeface="+mn-ea"/>
                <a:cs typeface="+mn-cs"/>
              </a:rPr>
              <a:t>Biogen</a:t>
            </a:r>
            <a:r>
              <a:rPr lang="en-US" dirty="0">
                <a:ea typeface="+mn-ea"/>
                <a:cs typeface="+mn-cs"/>
              </a:rPr>
              <a:t>, a bio-technology firm, has a patent on </a:t>
            </a:r>
            <a:r>
              <a:rPr lang="en-US" dirty="0" err="1">
                <a:ea typeface="+mn-ea"/>
                <a:cs typeface="+mn-cs"/>
              </a:rPr>
              <a:t>Avonex</a:t>
            </a:r>
            <a:r>
              <a:rPr lang="en-US" dirty="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a:ea typeface="+mn-ea"/>
                <a:cs typeface="+mn-cs"/>
              </a:rPr>
              <a:t>The key inputs on the drug are as follows:</a:t>
            </a:r>
          </a:p>
          <a:p>
            <a:pPr marL="640080" lvl="1" indent="-274320" eaLnBrk="1" fontAlgn="auto" hangingPunct="1">
              <a:spcAft>
                <a:spcPts val="0"/>
              </a:spcAft>
              <a:buFont typeface="Wingdings 2"/>
              <a:buChar char=""/>
              <a:defRPr/>
            </a:pPr>
            <a:r>
              <a:rPr lang="en-US" dirty="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a:ea typeface="+mn-ea"/>
              </a:rPr>
              <a:t>Patent Life = t = 17 years     Riskless Rate = r = 6.7% (17-year </a:t>
            </a:r>
            <a:r>
              <a:rPr lang="en-US" dirty="0" err="1">
                <a:ea typeface="+mn-ea"/>
              </a:rPr>
              <a:t>T.Bond</a:t>
            </a:r>
            <a:r>
              <a:rPr lang="en-US" dirty="0">
                <a:ea typeface="+mn-ea"/>
              </a:rPr>
              <a:t> rate)</a:t>
            </a:r>
          </a:p>
          <a:p>
            <a:pPr marL="640080" lvl="1" indent="-274320" eaLnBrk="1" fontAlgn="auto" hangingPunct="1">
              <a:spcAft>
                <a:spcPts val="0"/>
              </a:spcAft>
              <a:buFont typeface="Wingdings 2"/>
              <a:buChar char=""/>
              <a:defRPr/>
            </a:pPr>
            <a:r>
              <a:rPr lang="en-US" dirty="0">
                <a:ea typeface="+mn-ea"/>
              </a:rPr>
              <a:t>Variance in Expected Present Values =</a:t>
            </a:r>
            <a:r>
              <a:rPr lang="en-US" dirty="0">
                <a:latin typeface="Symbol" charset="2"/>
                <a:ea typeface="+mn-ea"/>
                <a:cs typeface="Symbol" charset="2"/>
              </a:rPr>
              <a:t>s</a:t>
            </a:r>
            <a:r>
              <a:rPr lang="en-US" baseline="30000" dirty="0">
                <a:ea typeface="+mn-ea"/>
              </a:rPr>
              <a:t>2</a:t>
            </a:r>
            <a:r>
              <a:rPr lang="en-US" dirty="0">
                <a:ea typeface="+mn-ea"/>
              </a:rPr>
              <a:t> = 0.224 (Industry average firm variance for bio-tech firms)</a:t>
            </a:r>
          </a:p>
          <a:p>
            <a:pPr marL="640080" lvl="1" indent="-274320" eaLnBrk="1" fontAlgn="auto" hangingPunct="1">
              <a:spcAft>
                <a:spcPts val="0"/>
              </a:spcAft>
              <a:buFont typeface="Wingdings 2"/>
              <a:buChar char=""/>
              <a:defRPr/>
            </a:pPr>
            <a:r>
              <a:rPr lang="en-US" dirty="0">
                <a:ea typeface="+mn-ea"/>
              </a:rPr>
              <a:t>Expected Cost of Delay = y = 1/17 = 5.89%</a:t>
            </a:r>
          </a:p>
          <a:p>
            <a:pPr marL="320040" indent="-320040" eaLnBrk="1" fontAlgn="auto" hangingPunct="1">
              <a:spcAft>
                <a:spcPts val="0"/>
              </a:spcAft>
              <a:buFont typeface="Wingdings"/>
              <a:buChar char=""/>
              <a:defRPr/>
            </a:pPr>
            <a:r>
              <a:rPr lang="en-US" dirty="0">
                <a:ea typeface="+mn-ea"/>
                <a:cs typeface="+mn-cs"/>
              </a:rPr>
              <a:t>The output from the option pricing model</a:t>
            </a:r>
          </a:p>
          <a:p>
            <a:pPr marL="640080" lvl="1" indent="-274320" eaLnBrk="1" fontAlgn="auto" hangingPunct="1">
              <a:spcAft>
                <a:spcPts val="0"/>
              </a:spcAft>
              <a:buFont typeface="Wingdings 2"/>
              <a:buChar char=""/>
              <a:defRPr/>
            </a:pPr>
            <a:r>
              <a:rPr lang="en-US" dirty="0">
                <a:ea typeface="+mn-ea"/>
              </a:rPr>
              <a:t>d1 = 1.1362			N(d1) = 0.8720</a:t>
            </a:r>
          </a:p>
          <a:p>
            <a:pPr marL="640080" lvl="1" indent="-274320" eaLnBrk="1" fontAlgn="auto" hangingPunct="1">
              <a:spcAft>
                <a:spcPts val="0"/>
              </a:spcAft>
              <a:buFont typeface="Wingdings 2"/>
              <a:buChar char=""/>
              <a:defRPr/>
            </a:pPr>
            <a:r>
              <a:rPr lang="en-US" dirty="0">
                <a:ea typeface="+mn-ea"/>
              </a:rPr>
              <a:t>d2 = -0.8512		N(d2) = 0.2076</a:t>
            </a:r>
          </a:p>
          <a:p>
            <a:pPr marL="320040" lvl="1" indent="0" eaLnBrk="1" fontAlgn="auto" hangingPunct="1">
              <a:spcAft>
                <a:spcPts val="0"/>
              </a:spcAft>
              <a:buFont typeface="Wingdings 2"/>
              <a:buNone/>
              <a:defRPr/>
            </a:pPr>
            <a:r>
              <a:rPr lang="en-US" dirty="0">
                <a:ea typeface="+mn-ea"/>
              </a:rPr>
              <a:t>Call Value= 3,422 </a:t>
            </a:r>
            <a:r>
              <a:rPr lang="en-US" dirty="0" err="1">
                <a:ea typeface="+mn-ea"/>
              </a:rPr>
              <a:t>exp</a:t>
            </a:r>
            <a:r>
              <a:rPr lang="en-US" baseline="30000" dirty="0">
                <a:ea typeface="+mn-ea"/>
              </a:rPr>
              <a:t>(-0.0589)(17) </a:t>
            </a:r>
            <a:r>
              <a:rPr lang="en-US" dirty="0">
                <a:ea typeface="+mn-ea"/>
              </a:rPr>
              <a:t>(0.8720) - 2,875 </a:t>
            </a:r>
            <a:r>
              <a:rPr lang="en-US" dirty="0" err="1">
                <a:ea typeface="+mn-ea"/>
              </a:rPr>
              <a:t>exp</a:t>
            </a:r>
            <a:r>
              <a:rPr lang="en-US" baseline="30000" dirty="0">
                <a:ea typeface="+mn-ea"/>
              </a:rPr>
              <a:t>(-0.067)(17)</a:t>
            </a:r>
            <a:r>
              <a:rPr lang="en-US" dirty="0">
                <a:ea typeface="+mn-ea"/>
              </a:rPr>
              <a:t> (0.2076)= $ 907  million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31</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32</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33</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34</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35</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600">
                <a:ea typeface="ＭＳ Ｐゴシック" charset="-128"/>
              </a:rPr>
              <a:t>Yr	Value of Patents	R&amp;D Cost		Excess Value	PV  (at 15%)</a:t>
            </a:r>
          </a:p>
          <a:p>
            <a:pPr marL="0" indent="0" eaLnBrk="1" hangingPunct="1">
              <a:buFont typeface="Wingdings" charset="2"/>
              <a:buNone/>
            </a:pPr>
            <a:r>
              <a:rPr lang="en-US" altLang="en-US" sz="1600">
                <a:ea typeface="ＭＳ Ｐゴシック" charset="-128"/>
              </a:rPr>
              <a:t>1	 $     150.00 	 $     120.00 	 $       30.00 	 $       26.09</a:t>
            </a:r>
          </a:p>
          <a:p>
            <a:pPr marL="0" indent="0" eaLnBrk="1" hangingPunct="1">
              <a:buFont typeface="Wingdings" charset="2"/>
              <a:buNone/>
            </a:pPr>
            <a:r>
              <a:rPr lang="en-US" altLang="en-US" sz="1600">
                <a:ea typeface="ＭＳ Ｐゴシック" charset="-128"/>
              </a:rPr>
              <a:t>2	 $     180.00 	 $     144.00 	 $       36.00 	 $       27.22</a:t>
            </a:r>
          </a:p>
          <a:p>
            <a:pPr marL="0" indent="0" eaLnBrk="1" hangingPunct="1">
              <a:buFont typeface="Wingdings" charset="2"/>
              <a:buNone/>
            </a:pPr>
            <a:r>
              <a:rPr lang="en-US" altLang="en-US" sz="1600">
                <a:ea typeface="ＭＳ Ｐゴシック" charset="-128"/>
              </a:rPr>
              <a:t>3	 $     216.00 	 $     172.80 	 $       43.20 	 $       28.40</a:t>
            </a:r>
          </a:p>
          <a:p>
            <a:pPr marL="0" indent="0" eaLnBrk="1" hangingPunct="1">
              <a:buFont typeface="Wingdings" charset="2"/>
              <a:buNone/>
            </a:pPr>
            <a:r>
              <a:rPr lang="en-US" altLang="en-US" sz="1600">
                <a:ea typeface="ＭＳ Ｐゴシック" charset="-128"/>
              </a:rPr>
              <a:t>4	 $     259.20 	 $     207.36 	 $       51.84 	 $       29.64 </a:t>
            </a:r>
          </a:p>
          <a:p>
            <a:pPr marL="0" indent="0" eaLnBrk="1" hangingPunct="1">
              <a:buFont typeface="Wingdings" charset="2"/>
              <a:buNone/>
            </a:pPr>
            <a:r>
              <a:rPr lang="en-US" altLang="en-US" sz="1600">
                <a:ea typeface="ＭＳ Ｐゴシック" charset="-128"/>
              </a:rPr>
              <a:t>5	 $     311.04 	 $     248.83 	 $       62.21 	 $       30.93 </a:t>
            </a:r>
          </a:p>
          <a:p>
            <a:pPr marL="0" indent="0" eaLnBrk="1" hangingPunct="1">
              <a:buFont typeface="Wingdings" charset="2"/>
              <a:buNone/>
            </a:pPr>
            <a:r>
              <a:rPr lang="en-US" altLang="en-US" sz="1600">
                <a:ea typeface="ＭＳ Ｐゴシック" charset="-128"/>
              </a:rPr>
              <a:t>6	 $     373.25 	 $     298.60 	 $       74.65 	 $       32.27 </a:t>
            </a:r>
          </a:p>
          <a:p>
            <a:pPr marL="0" indent="0" eaLnBrk="1" hangingPunct="1">
              <a:buFont typeface="Wingdings" charset="2"/>
              <a:buNone/>
            </a:pPr>
            <a:r>
              <a:rPr lang="en-US" altLang="en-US" sz="1600">
                <a:ea typeface="ＭＳ Ｐゴシック" charset="-128"/>
              </a:rPr>
              <a:t>7	 $     447.90 	 $     358.32 	 $       89.58 	 $       33.68 </a:t>
            </a:r>
          </a:p>
          <a:p>
            <a:pPr marL="0" indent="0" eaLnBrk="1" hangingPunct="1">
              <a:buFont typeface="Wingdings" charset="2"/>
              <a:buNone/>
            </a:pPr>
            <a:r>
              <a:rPr lang="en-US" altLang="en-US" sz="1600">
                <a:ea typeface="ＭＳ Ｐゴシック" charset="-128"/>
              </a:rPr>
              <a:t>8	 $     537.48 	 $     429.98 	 $     107.50 	 $       35.14 </a:t>
            </a:r>
          </a:p>
          <a:p>
            <a:pPr marL="0" indent="0" eaLnBrk="1" hangingPunct="1">
              <a:buFont typeface="Wingdings" charset="2"/>
              <a:buNone/>
            </a:pPr>
            <a:r>
              <a:rPr lang="en-US" altLang="en-US" sz="1600">
                <a:ea typeface="ＭＳ Ｐゴシック" charset="-128"/>
              </a:rPr>
              <a:t>9	 $     644.97 	 $     515.98 	 $     128.99 	 $       36.67 </a:t>
            </a:r>
          </a:p>
          <a:p>
            <a:pPr marL="0" indent="0" eaLnBrk="1" hangingPunct="1">
              <a:buFont typeface="Wingdings" charset="2"/>
              <a:buNone/>
            </a:pPr>
            <a:r>
              <a:rPr lang="en-US" altLang="en-US" sz="1600">
                <a:ea typeface="ＭＳ Ｐゴシック" charset="-128"/>
              </a:rPr>
              <a:t>10	 $     773.97 	 $     619.17 	 $     154.79 	 $       38.26 </a:t>
            </a:r>
          </a:p>
          <a:p>
            <a:pPr marL="0" indent="0" eaLnBrk="1" hangingPunct="1">
              <a:buFont typeface="Wingdings" charset="2"/>
              <a:buNone/>
            </a:pPr>
            <a:r>
              <a:rPr lang="en-US" altLang="en-US" sz="1600">
                <a:ea typeface="ＭＳ Ｐゴシック" charset="-128"/>
              </a:rPr>
              <a:t>				 			$     318.30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36</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Real Options Test: Patents and Technology</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37</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500">
                <a:ea typeface="ＭＳ Ｐゴシック" charset="-128"/>
              </a:rPr>
              <a:t>The Option Test: </a:t>
            </a:r>
          </a:p>
          <a:p>
            <a:pPr lvl="1" eaLnBrk="1" hangingPunct="1">
              <a:lnSpc>
                <a:spcPct val="80000"/>
              </a:lnSpc>
            </a:pPr>
            <a:r>
              <a:rPr lang="en-US" altLang="en-US" sz="1300">
                <a:ea typeface="ＭＳ Ｐゴシック" charset="-128"/>
              </a:rPr>
              <a:t>Underlying Asset: Product that would be generated by the patent</a:t>
            </a:r>
          </a:p>
          <a:p>
            <a:pPr lvl="1" eaLnBrk="1" hangingPunct="1">
              <a:lnSpc>
                <a:spcPct val="80000"/>
              </a:lnSpc>
            </a:pPr>
            <a:r>
              <a:rPr lang="en-US" altLang="en-US" sz="1300">
                <a:ea typeface="ＭＳ Ｐゴシック" charset="-128"/>
              </a:rPr>
              <a:t>Contingency: </a:t>
            </a:r>
          </a:p>
          <a:p>
            <a:pPr lvl="2" eaLnBrk="1" hangingPunct="1">
              <a:lnSpc>
                <a:spcPct val="80000"/>
              </a:lnSpc>
            </a:pPr>
            <a:r>
              <a:rPr lang="en-US" altLang="en-US" sz="1300">
                <a:ea typeface="ＭＳ Ｐゴシック" charset="-128"/>
              </a:rPr>
              <a:t>If PV of CFs from development &gt; Cost of development: PV - Cost</a:t>
            </a:r>
          </a:p>
          <a:p>
            <a:pPr lvl="2" eaLnBrk="1" hangingPunct="1">
              <a:lnSpc>
                <a:spcPct val="80000"/>
              </a:lnSpc>
            </a:pPr>
            <a:r>
              <a:rPr lang="en-US" altLang="en-US" sz="1300">
                <a:ea typeface="ＭＳ Ｐゴシック" charset="-128"/>
              </a:rPr>
              <a:t>If PV of CFs from development &lt; Cost of development: 0 </a:t>
            </a:r>
          </a:p>
          <a:p>
            <a:pPr eaLnBrk="1" hangingPunct="1">
              <a:lnSpc>
                <a:spcPct val="80000"/>
              </a:lnSpc>
            </a:pPr>
            <a:r>
              <a:rPr lang="en-US" altLang="en-US" sz="1500">
                <a:ea typeface="ＭＳ Ｐゴシック" charset="-128"/>
              </a:rPr>
              <a:t>The Exclusivity Test:</a:t>
            </a:r>
          </a:p>
          <a:p>
            <a:pPr lvl="1" eaLnBrk="1" hangingPunct="1">
              <a:lnSpc>
                <a:spcPct val="80000"/>
              </a:lnSpc>
            </a:pPr>
            <a:r>
              <a:rPr lang="en-US" altLang="en-US" sz="1300">
                <a:ea typeface="ＭＳ Ｐゴシック" charset="-128"/>
              </a:rPr>
              <a:t>Patents restrict competitors from developing similar products</a:t>
            </a:r>
          </a:p>
          <a:p>
            <a:pPr lvl="1" eaLnBrk="1" hangingPunct="1">
              <a:lnSpc>
                <a:spcPct val="80000"/>
              </a:lnSpc>
            </a:pPr>
            <a:r>
              <a:rPr lang="en-US" altLang="en-US" sz="1300">
                <a:ea typeface="ＭＳ Ｐゴシック" charset="-128"/>
              </a:rPr>
              <a:t>Patents do not restrict competitors from developing other products to treat the same disease.</a:t>
            </a:r>
          </a:p>
          <a:p>
            <a:pPr eaLnBrk="1" hangingPunct="1">
              <a:lnSpc>
                <a:spcPct val="80000"/>
              </a:lnSpc>
            </a:pPr>
            <a:r>
              <a:rPr lang="en-US" altLang="en-US" sz="1500">
                <a:ea typeface="ＭＳ Ｐゴシック" charset="-128"/>
              </a:rPr>
              <a:t>The Pricing Test</a:t>
            </a:r>
          </a:p>
          <a:p>
            <a:pPr lvl="1" eaLnBrk="1" hangingPunct="1">
              <a:lnSpc>
                <a:spcPct val="80000"/>
              </a:lnSpc>
            </a:pPr>
            <a:r>
              <a:rPr lang="en-US" altLang="en-US" sz="130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80000"/>
              </a:lnSpc>
            </a:pPr>
            <a:r>
              <a:rPr lang="en-US" altLang="en-US" sz="1300">
                <a:ea typeface="ＭＳ Ｐゴシック" charset="-128"/>
              </a:rPr>
              <a:t>Option: Patents are bought and sold, though not as frequently as oil reserves or mines.</a:t>
            </a:r>
          </a:p>
          <a:p>
            <a:pPr lvl="1" eaLnBrk="1" hangingPunct="1">
              <a:lnSpc>
                <a:spcPct val="80000"/>
              </a:lnSpc>
            </a:pPr>
            <a:r>
              <a:rPr lang="en-US" altLang="en-US" sz="130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1500">
                <a:ea typeface="ＭＳ Ｐゴシック" charset="-128"/>
              </a:rPr>
              <a:t>Conclusion: You can estimate the value of the real option but the quality of your estimate will be a direct function of the quality of your capital budgeting. It works best if you are valuing a publicly traded firm that generates most of its value from one or a few patents - you can use the market value of the firm and the variance in that value then in your option pricing model.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2:  Valuing Natural Resource Options</a:t>
            </a: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38</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39</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Estimating Inputs for Natural Resource Options</a:t>
            </a: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spid="_x0000_s96278" name="Document" r:id="rId4" imgW="8229600" imgH="3937000" progId="Word.Document.8">
                  <p:embed/>
                </p:oleObj>
              </mc:Choice>
              <mc:Fallback>
                <p:oleObj name="Document" r:id="rId4" imgW="8229600" imgH="3937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a:ea typeface="+mn-ea"/>
              </a:rPr>
              <a:t>The average relinquishment life of the reserves is 12 years. </a:t>
            </a:r>
          </a:p>
          <a:p>
            <a:pPr marL="640080" lvl="1" indent="-274320" eaLnBrk="1" fontAlgn="auto" hangingPunct="1">
              <a:spcAft>
                <a:spcPts val="0"/>
              </a:spcAft>
              <a:buFont typeface="Wingdings 2"/>
              <a:buChar char=""/>
              <a:defRPr/>
            </a:pPr>
            <a:r>
              <a:rPr lang="en-US" dirty="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a:ea typeface="+mn-ea"/>
              </a:rPr>
              <a:t>The bond rate at the time of the analysis was 9.00%. </a:t>
            </a:r>
          </a:p>
          <a:p>
            <a:pPr marL="640080" lvl="1" indent="-274320" eaLnBrk="1" fontAlgn="auto" hangingPunct="1">
              <a:spcAft>
                <a:spcPts val="0"/>
              </a:spcAft>
              <a:buFont typeface="Wingdings 2"/>
              <a:buChar char=""/>
              <a:defRPr/>
            </a:pPr>
            <a:r>
              <a:rPr lang="en-US" dirty="0">
                <a:ea typeface="+mn-ea"/>
              </a:rPr>
              <a:t>Gulf was expected to have net production revenues each year of approximately 5% of the value of the developed reserves. The variance in oil prices is 0.03. </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Inputs for valuing undeveloped reserves</a:t>
            </a:r>
          </a:p>
          <a:p>
            <a:pPr marL="640080" lvl="1" indent="-274320" eaLnBrk="1" fontAlgn="auto" hangingPunct="1">
              <a:spcAft>
                <a:spcPts val="0"/>
              </a:spcAft>
              <a:buFont typeface="Wingdings 2"/>
              <a:buChar char=""/>
              <a:defRPr/>
            </a:pPr>
            <a:r>
              <a:rPr lang="en-US" dirty="0">
                <a:ea typeface="+mn-ea"/>
              </a:rPr>
              <a:t>Value of underlying asset = Value of estimated reserves discounted back for period of development lag= 3038 * ($ 22.38 - $7) / 1.05</a:t>
            </a:r>
            <a:r>
              <a:rPr lang="en-US" baseline="30000" dirty="0">
                <a:ea typeface="+mn-ea"/>
              </a:rPr>
              <a:t>2</a:t>
            </a:r>
            <a:r>
              <a:rPr lang="en-US" dirty="0">
                <a:ea typeface="+mn-ea"/>
              </a:rPr>
              <a:t> = $42,380.44</a:t>
            </a:r>
          </a:p>
          <a:p>
            <a:pPr marL="640080" lvl="1" indent="-274320" eaLnBrk="1" fontAlgn="auto" hangingPunct="1">
              <a:spcAft>
                <a:spcPts val="0"/>
              </a:spcAft>
              <a:buFont typeface="Wingdings 2"/>
              <a:buChar char=""/>
              <a:defRPr/>
            </a:pPr>
            <a:r>
              <a:rPr lang="en-US" dirty="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a:ea typeface="+mn-ea"/>
              </a:rPr>
              <a:t>Variance in value of asset = Variance in oil prices = 0.03</a:t>
            </a:r>
          </a:p>
          <a:p>
            <a:pPr marL="640080" lvl="1" indent="-274320" eaLnBrk="1" fontAlgn="auto" hangingPunct="1">
              <a:spcAft>
                <a:spcPts val="0"/>
              </a:spcAft>
              <a:buFont typeface="Wingdings 2"/>
              <a:buChar char=""/>
              <a:defRPr/>
            </a:pPr>
            <a:r>
              <a:rPr lang="en-US" dirty="0">
                <a:ea typeface="+mn-ea"/>
              </a:rPr>
              <a:t>Riskless interest rate = 9%</a:t>
            </a:r>
          </a:p>
          <a:p>
            <a:pPr marL="640080" lvl="1" indent="-274320" eaLnBrk="1" fontAlgn="auto" hangingPunct="1">
              <a:spcAft>
                <a:spcPts val="0"/>
              </a:spcAft>
              <a:buFont typeface="Wingdings 2"/>
              <a:buChar char=""/>
              <a:defRPr/>
            </a:pPr>
            <a:r>
              <a:rPr lang="en-US" dirty="0">
                <a:ea typeface="+mn-ea"/>
              </a:rPr>
              <a:t>Dividend yield = Net production revenue/ Value of developed reserves = 5%</a:t>
            </a:r>
          </a:p>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1.6548	N(d1) = 0.9510</a:t>
            </a:r>
          </a:p>
          <a:p>
            <a:pPr marL="365760" lvl="1" indent="0" eaLnBrk="1" fontAlgn="auto" hangingPunct="1">
              <a:spcAft>
                <a:spcPts val="0"/>
              </a:spcAft>
              <a:buFont typeface="Wingdings 2"/>
              <a:buNone/>
              <a:defRPr/>
            </a:pPr>
            <a:r>
              <a:rPr lang="en-US" dirty="0">
                <a:ea typeface="+mn-ea"/>
              </a:rPr>
              <a:t>d2 = 1.0548	N(d2) = 0.8542</a:t>
            </a:r>
          </a:p>
          <a:p>
            <a:pPr marL="320040" lvl="1" indent="0" eaLnBrk="1" fontAlgn="auto" hangingPunct="1">
              <a:spcAft>
                <a:spcPts val="0"/>
              </a:spcAft>
              <a:buFont typeface="Wingdings 2"/>
              <a:buNone/>
              <a:defRPr/>
            </a:pPr>
            <a:r>
              <a:rPr lang="en-US" dirty="0">
                <a:ea typeface="+mn-ea"/>
              </a:rPr>
              <a:t>Call Value= 42,380.44 </a:t>
            </a:r>
            <a:r>
              <a:rPr lang="en-US" dirty="0" err="1">
                <a:ea typeface="+mn-ea"/>
              </a:rPr>
              <a:t>exp</a:t>
            </a:r>
            <a:r>
              <a:rPr lang="en-US" baseline="30000" dirty="0">
                <a:ea typeface="+mn-ea"/>
              </a:rPr>
              <a:t>(-0.05)(12) </a:t>
            </a:r>
            <a:r>
              <a:rPr lang="en-US" dirty="0">
                <a:ea typeface="+mn-ea"/>
              </a:rPr>
              <a:t>(0.9510) -30,380 (</a:t>
            </a:r>
            <a:r>
              <a:rPr lang="en-US" dirty="0" err="1">
                <a:ea typeface="+mn-ea"/>
              </a:rPr>
              <a:t>exp</a:t>
            </a:r>
            <a:r>
              <a:rPr lang="en-US" baseline="30000" dirty="0">
                <a:ea typeface="+mn-ea"/>
              </a:rPr>
              <a:t>(-0.09)(12)</a:t>
            </a:r>
            <a:r>
              <a:rPr lang="en-US" dirty="0">
                <a:ea typeface="+mn-ea"/>
              </a:rPr>
              <a:t> (0.8542)</a:t>
            </a:r>
          </a:p>
          <a:p>
            <a:pPr marL="320040" lvl="1" indent="0" eaLnBrk="1" fontAlgn="auto" hangingPunct="1">
              <a:spcAft>
                <a:spcPts val="0"/>
              </a:spcAft>
              <a:buFont typeface="Wingdings 2"/>
              <a:buNone/>
              <a:defRPr/>
            </a:pPr>
            <a:r>
              <a:rPr lang="en-US" dirty="0">
                <a:ea typeface="+mn-ea"/>
              </a:rPr>
              <a:t>		= $ 13,306 million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In addition, Gulf Oil had free </a:t>
            </a:r>
            <a:r>
              <a:rPr lang="en-US" dirty="0" err="1">
                <a:ea typeface="+mn-ea"/>
                <a:cs typeface="+mn-cs"/>
              </a:rPr>
              <a:t>cashflows</a:t>
            </a:r>
            <a:r>
              <a:rPr lang="en-US" dirty="0">
                <a:ea typeface="+mn-ea"/>
                <a:cs typeface="+mn-cs"/>
              </a:rPr>
              <a:t> to the firm from its oil and gas production of $915 million from already developed reserves and these </a:t>
            </a:r>
            <a:r>
              <a:rPr lang="en-US" dirty="0" err="1">
                <a:ea typeface="+mn-ea"/>
                <a:cs typeface="+mn-cs"/>
              </a:rPr>
              <a:t>cashflows</a:t>
            </a:r>
            <a:r>
              <a:rPr lang="en-US" dirty="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a:ea typeface="+mn-ea"/>
              </a:rPr>
              <a:t>Value of already developed reserves = 915 (1 - 1.125</a:t>
            </a:r>
            <a:r>
              <a:rPr lang="en-US" baseline="30000" dirty="0">
                <a:ea typeface="+mn-ea"/>
              </a:rPr>
              <a:t>-10</a:t>
            </a:r>
            <a:r>
              <a:rPr lang="en-US" dirty="0">
                <a:ea typeface="+mn-ea"/>
              </a:rPr>
              <a:t>)/.125 = $5065.83</a:t>
            </a:r>
          </a:p>
          <a:p>
            <a:pPr marL="320040" indent="-320040" eaLnBrk="1" fontAlgn="auto" hangingPunct="1">
              <a:spcAft>
                <a:spcPts val="0"/>
              </a:spcAft>
              <a:buFont typeface="Wingdings"/>
              <a:buChar char=""/>
              <a:defRPr/>
            </a:pPr>
            <a:r>
              <a:rPr lang="en-US" dirty="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a:ea typeface="+mn-ea"/>
              </a:rPr>
              <a:t>	Value of undeveloped reserves 		= $ 13,306 million</a:t>
            </a:r>
          </a:p>
          <a:p>
            <a:pPr marL="365760" lvl="1" indent="0" eaLnBrk="1" fontAlgn="auto" hangingPunct="1">
              <a:spcAft>
                <a:spcPts val="0"/>
              </a:spcAft>
              <a:buFont typeface="Wingdings 2"/>
              <a:buNone/>
              <a:defRPr/>
            </a:pPr>
            <a:r>
              <a:rPr lang="en-US" dirty="0">
                <a:ea typeface="+mn-ea"/>
              </a:rPr>
              <a:t>	Value of production in place		= $   5,066 million</a:t>
            </a:r>
          </a:p>
          <a:p>
            <a:pPr marL="365760" lvl="1" indent="0" eaLnBrk="1" fontAlgn="auto" hangingPunct="1">
              <a:spcAft>
                <a:spcPts val="0"/>
              </a:spcAft>
              <a:buFont typeface="Wingdings 2"/>
              <a:buNone/>
              <a:defRPr/>
            </a:pPr>
            <a:r>
              <a:rPr lang="en-US" dirty="0">
                <a:ea typeface="+mn-ea"/>
              </a:rPr>
              <a:t>	Total value of firm				= $ 18,372 million</a:t>
            </a:r>
          </a:p>
          <a:p>
            <a:pPr marL="365760" lvl="1" indent="0" eaLnBrk="1" fontAlgn="auto" hangingPunct="1">
              <a:spcAft>
                <a:spcPts val="0"/>
              </a:spcAft>
              <a:buFont typeface="Wingdings 2"/>
              <a:buNone/>
              <a:defRPr/>
            </a:pPr>
            <a:r>
              <a:rPr lang="en-US" dirty="0">
                <a:ea typeface="+mn-ea"/>
              </a:rPr>
              <a:t>	Less Outstanding Debt			= $   9,900 million</a:t>
            </a:r>
          </a:p>
          <a:p>
            <a:pPr marL="365760" lvl="1" indent="0" eaLnBrk="1" fontAlgn="auto" hangingPunct="1">
              <a:spcAft>
                <a:spcPts val="0"/>
              </a:spcAft>
              <a:buFont typeface="Wingdings 2"/>
              <a:buNone/>
              <a:defRPr/>
            </a:pPr>
            <a:r>
              <a:rPr lang="en-US" dirty="0">
                <a:ea typeface="+mn-ea"/>
              </a:rPr>
              <a:t>	Value of Equity				= $  8,472 million</a:t>
            </a:r>
          </a:p>
          <a:p>
            <a:pPr marL="365760" lvl="1" indent="0" eaLnBrk="1" fontAlgn="auto" hangingPunct="1">
              <a:spcAft>
                <a:spcPts val="0"/>
              </a:spcAft>
              <a:buFont typeface="Wingdings 2"/>
              <a:buNone/>
              <a:defRPr/>
            </a:pPr>
            <a:r>
              <a:rPr lang="en-US" dirty="0">
                <a:ea typeface="+mn-ea"/>
              </a:rPr>
              <a:t>	Value per share			= $ 8,472/165.3 	= $51.25</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The 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44</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option to expand: Valuing a young, start-up company</a:t>
            </a: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46</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47</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a:ea typeface="+mn-ea"/>
                <a:cs typeface="+mn-cs"/>
              </a:rPr>
              <a:t>S 	= Value of entering the database software market </a:t>
            </a:r>
          </a:p>
          <a:p>
            <a:pPr marL="0" indent="0" eaLnBrk="1" fontAlgn="auto" hangingPunct="1">
              <a:spcAft>
                <a:spcPts val="0"/>
              </a:spcAft>
              <a:buFont typeface="Wingdings"/>
              <a:buNone/>
              <a:defRPr/>
            </a:pPr>
            <a:r>
              <a:rPr lang="en-US" dirty="0">
                <a:ea typeface="+mn-ea"/>
                <a:cs typeface="+mn-cs"/>
              </a:rPr>
              <a:t>	= PV of $40 million for 10 years @12% 	= $226 million</a:t>
            </a:r>
          </a:p>
          <a:p>
            <a:pPr marL="0" indent="0" eaLnBrk="1" fontAlgn="auto" hangingPunct="1">
              <a:spcAft>
                <a:spcPts val="0"/>
              </a:spcAft>
              <a:buFont typeface="Wingdings"/>
              <a:buNone/>
              <a:defRPr/>
            </a:pPr>
            <a:r>
              <a:rPr lang="en-US" dirty="0">
                <a:ea typeface="+mn-ea"/>
                <a:cs typeface="+mn-cs"/>
              </a:rPr>
              <a:t>K 	= Exercise price</a:t>
            </a:r>
          </a:p>
          <a:p>
            <a:pPr marL="0" indent="0" eaLnBrk="1" fontAlgn="auto" hangingPunct="1">
              <a:spcAft>
                <a:spcPts val="0"/>
              </a:spcAft>
              <a:buFont typeface="Wingdings"/>
              <a:buNone/>
              <a:defRPr/>
            </a:pPr>
            <a:r>
              <a:rPr lang="en-US" dirty="0">
                <a:ea typeface="+mn-ea"/>
                <a:cs typeface="+mn-cs"/>
              </a:rPr>
              <a:t>	 = Cost of entering the database software market = $ 500 million</a:t>
            </a:r>
          </a:p>
          <a:p>
            <a:pPr marL="0" indent="0" eaLnBrk="1" fontAlgn="auto" hangingPunct="1">
              <a:spcAft>
                <a:spcPts val="0"/>
              </a:spcAft>
              <a:buFont typeface="Wingdings"/>
              <a:buNone/>
              <a:defRPr/>
            </a:pPr>
            <a:r>
              <a:rPr lang="en-US" dirty="0">
                <a:ea typeface="+mn-ea"/>
                <a:cs typeface="+mn-cs"/>
              </a:rPr>
              <a:t>t 	= Period over which you have the right to enter the market</a:t>
            </a:r>
          </a:p>
          <a:p>
            <a:pPr marL="0" indent="0" eaLnBrk="1" fontAlgn="auto" hangingPunct="1">
              <a:spcAft>
                <a:spcPts val="0"/>
              </a:spcAft>
              <a:buFont typeface="Wingdings"/>
              <a:buNone/>
              <a:defRPr/>
            </a:pPr>
            <a:r>
              <a:rPr lang="en-US" dirty="0">
                <a:ea typeface="+mn-ea"/>
                <a:cs typeface="+mn-cs"/>
              </a:rPr>
              <a:t>	= 5 years</a:t>
            </a:r>
          </a:p>
          <a:p>
            <a:pPr marL="0" indent="0" eaLnBrk="1" fontAlgn="auto" hangingPunct="1">
              <a:spcAft>
                <a:spcPts val="0"/>
              </a:spcAft>
              <a:buFont typeface="Wingdings"/>
              <a:buNone/>
              <a:defRPr/>
            </a:pPr>
            <a:r>
              <a:rPr lang="en-US" dirty="0">
                <a:latin typeface="Symbol" charset="2"/>
                <a:ea typeface="Symbol" charset="2"/>
                <a:cs typeface="Symbol" charset="2"/>
              </a:rPr>
              <a:t>s </a:t>
            </a:r>
            <a:r>
              <a:rPr lang="en-US" dirty="0">
                <a:ea typeface="+mn-ea"/>
                <a:cs typeface="+mn-cs"/>
              </a:rPr>
              <a:t>	= Standard deviation of stock prices of database firms = 50%</a:t>
            </a:r>
          </a:p>
          <a:p>
            <a:pPr marL="0" indent="0" eaLnBrk="1" fontAlgn="auto" hangingPunct="1">
              <a:spcAft>
                <a:spcPts val="0"/>
              </a:spcAft>
              <a:buFont typeface="Wingdings"/>
              <a:buNone/>
              <a:defRPr/>
            </a:pPr>
            <a:r>
              <a:rPr lang="en-US" dirty="0">
                <a:ea typeface="+mn-ea"/>
                <a:cs typeface="+mn-cs"/>
              </a:rPr>
              <a:t>r 	= Riskless rate = 3%</a:t>
            </a:r>
          </a:p>
          <a:p>
            <a:pPr marL="320040" indent="-320040" eaLnBrk="1" fontAlgn="auto" hangingPunct="1">
              <a:spcAft>
                <a:spcPts val="0"/>
              </a:spcAft>
              <a:buFont typeface="Wingdings"/>
              <a:buChar char=""/>
              <a:defRPr/>
            </a:pPr>
            <a:r>
              <a:rPr lang="en-US" dirty="0">
                <a:ea typeface="+mn-ea"/>
                <a:cs typeface="+mn-cs"/>
              </a:rPr>
              <a:t>Call Value= $ 56 Million</a:t>
            </a:r>
          </a:p>
          <a:p>
            <a:pPr marL="0" indent="0" eaLnBrk="1" fontAlgn="auto" hangingPunct="1">
              <a:spcAft>
                <a:spcPts val="0"/>
              </a:spcAft>
              <a:buFont typeface="Wingdings"/>
              <a:buNone/>
              <a:defRPr/>
            </a:pPr>
            <a:r>
              <a:rPr lang="en-US" dirty="0">
                <a:ea typeface="+mn-ea"/>
                <a:cs typeface="+mn-cs"/>
              </a:rPr>
              <a:t>DCF valuation of the firm 			= $ 115 million</a:t>
            </a:r>
          </a:p>
          <a:p>
            <a:pPr marL="0" indent="0" eaLnBrk="1" fontAlgn="auto" hangingPunct="1">
              <a:spcAft>
                <a:spcPts val="0"/>
              </a:spcAft>
              <a:buFont typeface="Wingdings"/>
              <a:buNone/>
              <a:defRPr/>
            </a:pPr>
            <a:r>
              <a:rPr lang="en-US" dirty="0">
                <a:ea typeface="+mn-ea"/>
                <a:cs typeface="+mn-cs"/>
              </a:rPr>
              <a:t>Value of Option to Expand to Database market	= $   56 million</a:t>
            </a:r>
          </a:p>
          <a:p>
            <a:pPr marL="0" indent="0" eaLnBrk="1" fontAlgn="auto" hangingPunct="1">
              <a:spcAft>
                <a:spcPts val="0"/>
              </a:spcAft>
              <a:buFont typeface="Wingdings"/>
              <a:buNone/>
              <a:defRPr/>
            </a:pPr>
            <a:r>
              <a:rPr lang="en-US" dirty="0">
                <a:ea typeface="+mn-ea"/>
                <a:cs typeface="+mn-cs"/>
              </a:rPr>
              <a:t>Value of the company with option to expand  	= $ 171 million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48</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Real Options Test for Expansion Options</a:t>
            </a: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The Options Test</a:t>
            </a:r>
          </a:p>
          <a:p>
            <a:pPr marL="640080" lvl="1" indent="-274320" eaLnBrk="1" fontAlgn="auto" hangingPunct="1">
              <a:spcAft>
                <a:spcPts val="0"/>
              </a:spcAft>
              <a:buFont typeface="Wingdings 2"/>
              <a:buChar char=""/>
              <a:defRPr/>
            </a:pPr>
            <a:r>
              <a:rPr lang="en-US" dirty="0">
                <a:ea typeface="+mn-ea"/>
              </a:rPr>
              <a:t>Underlying Asset: Expansion Project</a:t>
            </a:r>
          </a:p>
          <a:p>
            <a:pPr marL="640080" lvl="1" indent="-274320" eaLnBrk="1" fontAlgn="auto" hangingPunct="1">
              <a:spcAft>
                <a:spcPts val="0"/>
              </a:spcAft>
              <a:buFont typeface="Wingdings 2"/>
              <a:buChar char=""/>
              <a:defRPr/>
            </a:pPr>
            <a:r>
              <a:rPr lang="en-US" dirty="0">
                <a:ea typeface="+mn-ea"/>
              </a:rPr>
              <a:t>Contingency</a:t>
            </a:r>
          </a:p>
          <a:p>
            <a:pPr marL="640080" lvl="1" indent="-274320" eaLnBrk="1" fontAlgn="auto" hangingPunct="1">
              <a:spcAft>
                <a:spcPts val="0"/>
              </a:spcAft>
              <a:buFont typeface="Wingdings 2"/>
              <a:buChar char=""/>
              <a:defRPr/>
            </a:pPr>
            <a:r>
              <a:rPr lang="en-US" dirty="0">
                <a:ea typeface="+mn-ea"/>
              </a:rPr>
              <a:t>If PV of CF from expansion &gt; Expansion Cost: PV - Expansion Cost</a:t>
            </a:r>
          </a:p>
          <a:p>
            <a:pPr marL="640080" lvl="1" indent="-274320" eaLnBrk="1" fontAlgn="auto" hangingPunct="1">
              <a:spcAft>
                <a:spcPts val="0"/>
              </a:spcAft>
              <a:buFont typeface="Wingdings 2"/>
              <a:buChar char=""/>
              <a:defRPr/>
            </a:pPr>
            <a:r>
              <a:rPr lang="en-US" dirty="0">
                <a:ea typeface="+mn-ea"/>
              </a:rPr>
              <a:t>If PV of CF from expansion &lt; Expansion Cost: 0</a:t>
            </a:r>
          </a:p>
          <a:p>
            <a:pPr marL="320040" indent="-320040" eaLnBrk="1" fontAlgn="auto" hangingPunct="1">
              <a:spcAft>
                <a:spcPts val="0"/>
              </a:spcAft>
              <a:buFont typeface="Wingdings"/>
              <a:buChar char=""/>
              <a:defRPr/>
            </a:pPr>
            <a:r>
              <a:rPr lang="en-US" dirty="0">
                <a:ea typeface="+mn-ea"/>
                <a:cs typeface="+mn-cs"/>
              </a:rPr>
              <a:t>The Exclusivity Test</a:t>
            </a:r>
          </a:p>
          <a:p>
            <a:pPr marL="640080" lvl="1" indent="-274320" eaLnBrk="1" fontAlgn="auto" hangingPunct="1">
              <a:spcAft>
                <a:spcPts val="0"/>
              </a:spcAft>
              <a:buFont typeface="Wingdings 2"/>
              <a:buChar char=""/>
              <a:defRPr/>
            </a:pPr>
            <a:r>
              <a:rPr lang="en-US" dirty="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a:ea typeface="+mn-ea"/>
                <a:cs typeface="+mn-cs"/>
              </a:rPr>
              <a:t>The Pricing Test</a:t>
            </a:r>
          </a:p>
          <a:p>
            <a:pPr marL="640080" lvl="1" indent="-274320" eaLnBrk="1" fontAlgn="auto" hangingPunct="1">
              <a:spcAft>
                <a:spcPts val="0"/>
              </a:spcAft>
              <a:buFont typeface="Wingdings 2"/>
              <a:buChar char=""/>
              <a:defRPr/>
            </a:pPr>
            <a:r>
              <a:rPr lang="en-US" dirty="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a:ea typeface="+mn-ea"/>
                <a:cs typeface="+mn-cs"/>
              </a:rPr>
              <a:t>Using option pricing models to value expansion options will not only yield extremely noisy estimates, but may attach inappropriate premiums to discounted </a:t>
            </a:r>
            <a:r>
              <a:rPr lang="en-US" dirty="0" err="1">
                <a:ea typeface="+mn-ea"/>
                <a:cs typeface="+mn-cs"/>
              </a:rPr>
              <a:t>cashflow</a:t>
            </a:r>
            <a:r>
              <a:rPr lang="en-US" dirty="0">
                <a:ea typeface="+mn-ea"/>
                <a:cs typeface="+mn-cs"/>
              </a:rPr>
              <a:t> estimates.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50</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a:ea typeface="ＭＳ Ｐゴシック" charset="-128"/>
              </a:rPr>
              <a:t>Airbus will have to invest $ 500 million for a 50% share of the venture</a:t>
            </a:r>
          </a:p>
          <a:p>
            <a:pPr lvl="1" eaLnBrk="1" hangingPunct="1">
              <a:lnSpc>
                <a:spcPct val="80000"/>
              </a:lnSpc>
            </a:pPr>
            <a:r>
              <a:rPr lang="en-US" altLang="en-US" sz="2000">
                <a:ea typeface="ＭＳ Ｐゴシック" charset="-128"/>
              </a:rPr>
              <a:t>Its share of the present value of expected cash flows is 480 million. </a:t>
            </a:r>
          </a:p>
          <a:p>
            <a:pPr eaLnBrk="1" hangingPunct="1">
              <a:lnSpc>
                <a:spcPct val="80000"/>
              </a:lnSpc>
            </a:pPr>
            <a:r>
              <a:rPr lang="en-US" altLang="en-US" sz="2400">
                <a:ea typeface="ＭＳ Ｐゴシック" charset="-128"/>
              </a:rPr>
              <a:t>Lear Aircraft, which is eager to enter into the deal, offers to buy Airbus</a:t>
            </a:r>
            <a:r>
              <a:rPr lang="ja-JP" altLang="en-US" sz="2400">
                <a:ea typeface="ＭＳ Ｐゴシック" charset="-128"/>
              </a:rPr>
              <a:t>’</a:t>
            </a:r>
            <a:r>
              <a:rPr lang="en-US" altLang="ja-JP" sz="240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a:ea typeface="ＭＳ Ｐゴシック" charset="-128"/>
              </a:rPr>
              <a:t>The project has a life of 30 years.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a:ea typeface="+mn-ea"/>
                <a:cs typeface="+mn-cs"/>
              </a:rPr>
              <a:t>Value of Put =</a:t>
            </a:r>
            <a:r>
              <a:rPr lang="en-US" dirty="0" err="1">
                <a:ea typeface="+mn-ea"/>
                <a:cs typeface="+mn-cs"/>
              </a:rPr>
              <a:t>Ke</a:t>
            </a:r>
            <a:r>
              <a:rPr lang="en-US" baseline="30000" dirty="0" err="1">
                <a:ea typeface="+mn-ea"/>
                <a:cs typeface="+mn-cs"/>
              </a:rPr>
              <a:t>-rt</a:t>
            </a:r>
            <a:r>
              <a:rPr lang="en-US" baseline="30000" dirty="0">
                <a:ea typeface="+mn-ea"/>
                <a:cs typeface="+mn-cs"/>
              </a:rPr>
              <a:t> </a:t>
            </a:r>
            <a:r>
              <a:rPr lang="en-US" dirty="0">
                <a:ea typeface="+mn-ea"/>
                <a:cs typeface="+mn-cs"/>
              </a:rPr>
              <a:t>(1-N(d2))- Se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 </a:t>
            </a:r>
          </a:p>
          <a:p>
            <a:pPr marL="320040" lvl="1" indent="0" eaLnBrk="1" fontAlgn="auto" hangingPunct="1">
              <a:spcAft>
                <a:spcPts val="0"/>
              </a:spcAft>
              <a:buFont typeface="Wingdings 2"/>
              <a:buNone/>
              <a:defRPr/>
            </a:pPr>
            <a:r>
              <a:rPr lang="en-US" dirty="0">
                <a:ea typeface="+mn-ea"/>
              </a:rPr>
              <a:t>=400 </a:t>
            </a:r>
            <a:r>
              <a:rPr lang="en-US" dirty="0" err="1">
                <a:ea typeface="+mn-ea"/>
              </a:rPr>
              <a:t>exp</a:t>
            </a:r>
            <a:r>
              <a:rPr lang="en-US" baseline="30000" dirty="0">
                <a:ea typeface="+mn-ea"/>
              </a:rPr>
              <a:t>(-0.06)(5) </a:t>
            </a:r>
            <a:r>
              <a:rPr lang="en-US" dirty="0">
                <a:ea typeface="+mn-ea"/>
              </a:rPr>
              <a:t>(1-0.4624) - 480 </a:t>
            </a:r>
            <a:r>
              <a:rPr lang="en-US" dirty="0" err="1">
                <a:ea typeface="+mn-ea"/>
              </a:rPr>
              <a:t>exp</a:t>
            </a:r>
            <a:r>
              <a:rPr lang="en-US" baseline="30000" dirty="0">
                <a:ea typeface="+mn-ea"/>
              </a:rPr>
              <a:t>(-0.033)(5) </a:t>
            </a:r>
            <a:r>
              <a:rPr lang="en-US" dirty="0">
                <a:ea typeface="+mn-ea"/>
              </a:rPr>
              <a:t>(1-0.7882) </a:t>
            </a:r>
          </a:p>
          <a:p>
            <a:pPr marL="320040" lvl="1" indent="0" eaLnBrk="1" fontAlgn="auto" hangingPunct="1">
              <a:spcAft>
                <a:spcPts val="0"/>
              </a:spcAft>
              <a:buFont typeface="Wingdings 2"/>
              <a:buNone/>
              <a:defRPr/>
            </a:pPr>
            <a:r>
              <a:rPr lang="en-US" dirty="0">
                <a:ea typeface="+mn-ea"/>
              </a:rPr>
              <a:t>= $ 73.23 million</a:t>
            </a:r>
          </a:p>
          <a:p>
            <a:pPr marL="320040" indent="-320040" eaLnBrk="1" fontAlgn="auto" hangingPunct="1">
              <a:spcAft>
                <a:spcPts val="0"/>
              </a:spcAft>
              <a:buFont typeface="Wingdings"/>
              <a:buChar char=""/>
              <a:defRPr/>
            </a:pPr>
            <a:r>
              <a:rPr lang="en-US" dirty="0">
                <a:ea typeface="+mn-ea"/>
                <a:cs typeface="+mn-cs"/>
              </a:rPr>
              <a:t>The value of this abandonment option has to be added on to the net present value of the project of -$ 20 million, yielding a total net present value with the abandonment option of $ 53.23 million.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Implications for Investment Analysis/ Valuation</a:t>
            </a: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54</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a:ea typeface="+mn-ea"/>
                <a:cs typeface="+mn-cs"/>
              </a:rPr>
              <a:t>These actions will undoubtedly cost the firm some value, but this has to be weighed off against the increase in the value of the abandonment option.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55</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a:ea typeface="+mn-ea"/>
                <a:cs typeface="+mn-cs"/>
              </a:rPr>
              <a:t>The other application of option pricing is in valuing flexibility. Often, firms preserve debt capacity or hold back on issuing debt because they want to maintain flexibility.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56</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a:ea typeface="+mn-ea"/>
                <a:cs typeface="+mn-cs"/>
              </a:rPr>
              <a:t>The value of flexibility can be analyzed using the option pricing framework; a firm maintains large cash balances and excess debt capacity in order to have the option to take projects that might arise in the future.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57</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58</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a:ea typeface="+mn-ea"/>
                <a:cs typeface="+mn-cs"/>
              </a:rPr>
              <a:t>Debt Ratio	Cost of Equity	Cost of Debt	Cost of Capital</a:t>
            </a:r>
          </a:p>
          <a:p>
            <a:pPr marL="0" indent="0" eaLnBrk="1" fontAlgn="auto" hangingPunct="1">
              <a:spcAft>
                <a:spcPts val="0"/>
              </a:spcAft>
              <a:buFont typeface="Wingdings"/>
              <a:buNone/>
              <a:defRPr/>
            </a:pPr>
            <a:r>
              <a:rPr lang="en-US" dirty="0">
                <a:ea typeface="+mn-ea"/>
                <a:cs typeface="+mn-cs"/>
              </a:rPr>
              <a:t>0.00%		13.00%		4.61%		13.00%	</a:t>
            </a:r>
          </a:p>
          <a:p>
            <a:pPr marL="0" indent="0" eaLnBrk="1" fontAlgn="auto" hangingPunct="1">
              <a:spcAft>
                <a:spcPts val="0"/>
              </a:spcAft>
              <a:buFont typeface="Wingdings"/>
              <a:buNone/>
              <a:defRPr/>
            </a:pPr>
            <a:r>
              <a:rPr lang="en-US" dirty="0">
                <a:ea typeface="+mn-ea"/>
                <a:cs typeface="+mn-cs"/>
              </a:rPr>
              <a:t>10.00%		13.43%		4.61%		12.55%</a:t>
            </a:r>
          </a:p>
          <a:p>
            <a:pPr marL="0" indent="0" eaLnBrk="1" fontAlgn="auto" hangingPunct="1">
              <a:spcAft>
                <a:spcPts val="0"/>
              </a:spcAft>
              <a:buFont typeface="Wingdings"/>
              <a:buNone/>
              <a:defRPr/>
            </a:pPr>
            <a:r>
              <a:rPr lang="en-US" dirty="0">
                <a:ea typeface="+mn-ea"/>
                <a:cs typeface="+mn-cs"/>
              </a:rPr>
              <a:t>Current:18% 	13.85%		4.80%		12.22%	</a:t>
            </a:r>
          </a:p>
          <a:p>
            <a:pPr marL="0" indent="0" eaLnBrk="1" fontAlgn="auto" hangingPunct="1">
              <a:spcAft>
                <a:spcPts val="0"/>
              </a:spcAft>
              <a:buFont typeface="Wingdings"/>
              <a:buNone/>
              <a:defRPr/>
            </a:pPr>
            <a:r>
              <a:rPr lang="en-US" dirty="0">
                <a:ea typeface="+mn-ea"/>
                <a:cs typeface="+mn-cs"/>
              </a:rPr>
              <a:t>20.00%		13.96%		4.99%		12.17%	</a:t>
            </a:r>
          </a:p>
          <a:p>
            <a:pPr marL="0" indent="0" eaLnBrk="1" fontAlgn="auto" hangingPunct="1">
              <a:spcAft>
                <a:spcPts val="0"/>
              </a:spcAft>
              <a:buFont typeface="Wingdings"/>
              <a:buNone/>
              <a:defRPr/>
            </a:pPr>
            <a:r>
              <a:rPr lang="en-US" dirty="0">
                <a:ea typeface="+mn-ea"/>
                <a:cs typeface="+mn-cs"/>
              </a:rPr>
              <a:t>30.00%		14.65%		5.28%		11.84%	</a:t>
            </a:r>
          </a:p>
          <a:p>
            <a:pPr marL="0" indent="0" eaLnBrk="1" fontAlgn="auto" hangingPunct="1">
              <a:spcAft>
                <a:spcPts val="0"/>
              </a:spcAft>
              <a:buFont typeface="Wingdings"/>
              <a:buNone/>
              <a:defRPr/>
            </a:pPr>
            <a:r>
              <a:rPr lang="en-US" dirty="0">
                <a:ea typeface="+mn-ea"/>
                <a:cs typeface="+mn-cs"/>
              </a:rPr>
              <a:t>40.00%		15.56%		5.76%		11.64%	</a:t>
            </a:r>
          </a:p>
          <a:p>
            <a:pPr marL="0" indent="0" eaLnBrk="1" fontAlgn="auto" hangingPunct="1">
              <a:spcAft>
                <a:spcPts val="0"/>
              </a:spcAft>
              <a:buFont typeface="Wingdings"/>
              <a:buNone/>
              <a:defRPr/>
            </a:pPr>
            <a:r>
              <a:rPr lang="en-US" dirty="0">
                <a:ea typeface="+mn-ea"/>
                <a:cs typeface="+mn-cs"/>
              </a:rPr>
              <a:t>50.00%		16.85%		6.56%		11.70%	</a:t>
            </a:r>
          </a:p>
          <a:p>
            <a:pPr marL="0" indent="0" eaLnBrk="1" fontAlgn="auto" hangingPunct="1">
              <a:spcAft>
                <a:spcPts val="0"/>
              </a:spcAft>
              <a:buFont typeface="Wingdings"/>
              <a:buNone/>
              <a:defRPr/>
            </a:pPr>
            <a:r>
              <a:rPr lang="en-US" dirty="0">
                <a:ea typeface="+mn-ea"/>
                <a:cs typeface="+mn-cs"/>
              </a:rPr>
              <a:t>60.00%		18.77%		7.68%		12.11%	</a:t>
            </a:r>
          </a:p>
          <a:p>
            <a:pPr marL="0" indent="0" eaLnBrk="1" fontAlgn="auto" hangingPunct="1">
              <a:spcAft>
                <a:spcPts val="0"/>
              </a:spcAft>
              <a:buFont typeface="Wingdings"/>
              <a:buNone/>
              <a:defRPr/>
            </a:pPr>
            <a:r>
              <a:rPr lang="en-US" dirty="0">
                <a:ea typeface="+mn-ea"/>
                <a:cs typeface="+mn-cs"/>
              </a:rPr>
              <a:t>70.00%		21.97%		7.68%		11.97%	</a:t>
            </a:r>
          </a:p>
          <a:p>
            <a:pPr marL="0" indent="0" eaLnBrk="1" fontAlgn="auto" hangingPunct="1">
              <a:spcAft>
                <a:spcPts val="0"/>
              </a:spcAft>
              <a:buFont typeface="Wingdings"/>
              <a:buNone/>
              <a:defRPr/>
            </a:pPr>
            <a:r>
              <a:rPr lang="en-US" dirty="0">
                <a:ea typeface="+mn-ea"/>
                <a:cs typeface="+mn-cs"/>
              </a:rPr>
              <a:t>80.00%		28.95%		7.97%		12.17%	</a:t>
            </a:r>
          </a:p>
          <a:p>
            <a:pPr marL="0" indent="0" eaLnBrk="1" fontAlgn="auto" hangingPunct="1">
              <a:spcAft>
                <a:spcPts val="0"/>
              </a:spcAft>
              <a:buFont typeface="Wingdings"/>
              <a:buNone/>
              <a:defRPr/>
            </a:pPr>
            <a:r>
              <a:rPr lang="en-US" dirty="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60</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61</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a:ea typeface="+mn-ea"/>
              </a:rPr>
              <a:t>1.3: Firms that do not have the capacity to earn or sustain excess returns get no value from flexibility.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62</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a:ea typeface="+mn-ea"/>
                <a:cs typeface="+mn-cs"/>
              </a:rPr>
              <a:t>The principle of limited liability, however, protects equity investors in publicly traded firms if the value of the firm is less than the value of the outstanding debt, and they cannot lose more than their investment in the firm.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63</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64</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65</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66</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1.5994		N(d1) = 0.9451</a:t>
            </a:r>
          </a:p>
          <a:p>
            <a:pPr marL="365760" lvl="1" indent="0" eaLnBrk="1" fontAlgn="auto" hangingPunct="1">
              <a:spcAft>
                <a:spcPts val="0"/>
              </a:spcAft>
              <a:buFont typeface="Wingdings 2"/>
              <a:buNone/>
              <a:defRPr/>
            </a:pPr>
            <a:r>
              <a:rPr lang="en-US" dirty="0">
                <a:ea typeface="+mn-ea"/>
              </a:rPr>
              <a:t>d2 = 0.3345		N(d2) = 0.6310</a:t>
            </a:r>
          </a:p>
          <a:p>
            <a:pPr marL="320040" indent="-320040" eaLnBrk="1" fontAlgn="auto" hangingPunct="1">
              <a:spcAft>
                <a:spcPts val="0"/>
              </a:spcAft>
              <a:buFont typeface="Wingdings"/>
              <a:buChar char=""/>
              <a:defRPr/>
            </a:pPr>
            <a:r>
              <a:rPr lang="en-US" dirty="0">
                <a:ea typeface="+mn-ea"/>
                <a:cs typeface="+mn-cs"/>
              </a:rPr>
              <a:t>Value of the call = 100 (0.9451) - 80 </a:t>
            </a:r>
            <a:r>
              <a:rPr lang="en-US" dirty="0" err="1">
                <a:ea typeface="+mn-ea"/>
                <a:cs typeface="+mn-cs"/>
              </a:rPr>
              <a:t>exp</a:t>
            </a:r>
            <a:r>
              <a:rPr lang="en-US" baseline="30000" dirty="0">
                <a:ea typeface="+mn-ea"/>
                <a:cs typeface="+mn-cs"/>
              </a:rPr>
              <a:t>(-0.10)(10)</a:t>
            </a:r>
            <a:r>
              <a:rPr lang="en-US" dirty="0">
                <a:ea typeface="+mn-ea"/>
                <a:cs typeface="+mn-cs"/>
              </a:rPr>
              <a:t> (0.6310) = $75.94 million</a:t>
            </a:r>
          </a:p>
          <a:p>
            <a:pPr marL="320040" indent="-320040" eaLnBrk="1" fontAlgn="auto" hangingPunct="1">
              <a:spcAft>
                <a:spcPts val="0"/>
              </a:spcAft>
              <a:buFont typeface="Wingdings"/>
              <a:buChar char=""/>
              <a:defRPr/>
            </a:pPr>
            <a:r>
              <a:rPr lang="en-US" dirty="0">
                <a:ea typeface="+mn-ea"/>
                <a:cs typeface="+mn-cs"/>
              </a:rPr>
              <a:t>Value of the outstanding debt = $100 - $75.94 = $24.06 million</a:t>
            </a:r>
          </a:p>
          <a:p>
            <a:pPr marL="320040" indent="-320040" eaLnBrk="1" fontAlgn="auto" hangingPunct="1">
              <a:spcAft>
                <a:spcPts val="0"/>
              </a:spcAft>
              <a:buFont typeface="Wingdings"/>
              <a:buChar char=""/>
              <a:defRPr/>
            </a:pPr>
            <a:r>
              <a:rPr lang="en-US" dirty="0">
                <a:ea typeface="+mn-ea"/>
                <a:cs typeface="+mn-cs"/>
              </a:rPr>
              <a:t>Interest rate on debt = ($ 80 / $24.06)</a:t>
            </a:r>
            <a:r>
              <a:rPr lang="en-US" baseline="30000" dirty="0">
                <a:ea typeface="+mn-ea"/>
                <a:cs typeface="+mn-cs"/>
              </a:rPr>
              <a:t>1/10 </a:t>
            </a:r>
            <a:r>
              <a:rPr lang="en-US" dirty="0">
                <a:ea typeface="+mn-ea"/>
                <a:cs typeface="+mn-cs"/>
              </a:rPr>
              <a:t>-1 = 12.77%</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67</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68</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69</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1.0515		N(d1) = 0.8534</a:t>
            </a:r>
          </a:p>
          <a:p>
            <a:pPr marL="365760" lvl="1" indent="0" eaLnBrk="1" fontAlgn="auto" hangingPunct="1">
              <a:spcAft>
                <a:spcPts val="0"/>
              </a:spcAft>
              <a:buFont typeface="Wingdings 2"/>
              <a:buNone/>
              <a:defRPr/>
            </a:pPr>
            <a:r>
              <a:rPr lang="en-US" dirty="0">
                <a:ea typeface="+mn-ea"/>
              </a:rPr>
              <a:t>d2 = -0.2135		N(d2) = 0.4155</a:t>
            </a:r>
          </a:p>
          <a:p>
            <a:pPr marL="320040" indent="-320040" eaLnBrk="1" fontAlgn="auto" hangingPunct="1">
              <a:spcAft>
                <a:spcPts val="0"/>
              </a:spcAft>
              <a:buFont typeface="Wingdings"/>
              <a:buChar char=""/>
              <a:defRPr/>
            </a:pPr>
            <a:r>
              <a:rPr lang="en-US" dirty="0">
                <a:ea typeface="+mn-ea"/>
                <a:cs typeface="+mn-cs"/>
              </a:rPr>
              <a:t>Value of the call = 50 (0.8534) - 80 </a:t>
            </a:r>
            <a:r>
              <a:rPr lang="en-US" dirty="0" err="1">
                <a:ea typeface="+mn-ea"/>
                <a:cs typeface="+mn-cs"/>
              </a:rPr>
              <a:t>exp</a:t>
            </a:r>
            <a:r>
              <a:rPr lang="en-US" baseline="30000" dirty="0">
                <a:ea typeface="+mn-ea"/>
                <a:cs typeface="+mn-cs"/>
              </a:rPr>
              <a:t>(-0.10)(10)</a:t>
            </a:r>
            <a:r>
              <a:rPr lang="en-US" dirty="0">
                <a:ea typeface="+mn-ea"/>
                <a:cs typeface="+mn-cs"/>
              </a:rPr>
              <a:t> (0.4155) = $30.44 million</a:t>
            </a:r>
          </a:p>
          <a:p>
            <a:pPr marL="320040" indent="-320040" eaLnBrk="1" fontAlgn="auto" hangingPunct="1">
              <a:spcAft>
                <a:spcPts val="0"/>
              </a:spcAft>
              <a:buFont typeface="Wingdings"/>
              <a:buChar char=""/>
              <a:defRPr/>
            </a:pPr>
            <a:r>
              <a:rPr lang="en-US" dirty="0">
                <a:ea typeface="+mn-ea"/>
                <a:cs typeface="+mn-cs"/>
              </a:rPr>
              <a:t>Value of the bond= $50 - $30.44 = $19.56 million</a:t>
            </a:r>
          </a:p>
          <a:p>
            <a:pPr marL="320040" indent="-320040" eaLnBrk="1" fontAlgn="auto" hangingPunct="1">
              <a:spcAft>
                <a:spcPts val="0"/>
              </a:spcAft>
              <a:buFont typeface="Wingdings"/>
              <a:buChar char=""/>
              <a:defRPr/>
            </a:pPr>
            <a:r>
              <a:rPr lang="en-US" dirty="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a:ea typeface="+mn-ea"/>
                <a:cs typeface="+mn-cs"/>
              </a:rPr>
              <a:t>This might explain why stock in firms, which are in Chapter 11 and essentially bankrupt, still has value.</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70</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The conflict between stockholders and bondholders</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71</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72</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Value of the underlying asset = S </a:t>
            </a:r>
          </a:p>
          <a:p>
            <a:pPr marL="640080" lvl="1" indent="-274320" eaLnBrk="1" fontAlgn="auto" hangingPunct="1">
              <a:spcAft>
                <a:spcPts val="0"/>
              </a:spcAft>
              <a:buFont typeface="Wingdings 2"/>
              <a:buChar char=""/>
              <a:defRPr/>
            </a:pPr>
            <a:r>
              <a:rPr lang="en-US" dirty="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a:ea typeface="+mn-ea"/>
                <a:cs typeface="+mn-cs"/>
              </a:rPr>
              <a:t>Exercise price = K </a:t>
            </a:r>
          </a:p>
          <a:p>
            <a:pPr marL="640080" lvl="1" indent="-274320" eaLnBrk="1" fontAlgn="auto" hangingPunct="1">
              <a:spcAft>
                <a:spcPts val="0"/>
              </a:spcAft>
              <a:buFont typeface="Wingdings 2"/>
              <a:buChar char=""/>
              <a:defRPr/>
            </a:pPr>
            <a:r>
              <a:rPr lang="en-US" dirty="0">
                <a:ea typeface="+mn-ea"/>
              </a:rPr>
              <a:t>Face Value of outstanding debt = $ 80 million</a:t>
            </a:r>
          </a:p>
          <a:p>
            <a:pPr marL="320040" indent="-320040" eaLnBrk="1" fontAlgn="auto" hangingPunct="1">
              <a:spcAft>
                <a:spcPts val="0"/>
              </a:spcAft>
              <a:buFont typeface="Wingdings"/>
              <a:buChar char=""/>
              <a:defRPr/>
            </a:pPr>
            <a:r>
              <a:rPr lang="en-US" dirty="0">
                <a:ea typeface="+mn-ea"/>
                <a:cs typeface="+mn-cs"/>
              </a:rPr>
              <a:t>Life of the option = t </a:t>
            </a:r>
          </a:p>
          <a:p>
            <a:pPr marL="320040" indent="-320040" eaLnBrk="1" fontAlgn="auto" hangingPunct="1">
              <a:spcAft>
                <a:spcPts val="0"/>
              </a:spcAft>
              <a:buFont typeface="Wingdings"/>
              <a:buChar char=""/>
              <a:defRPr/>
            </a:pPr>
            <a:r>
              <a:rPr lang="en-US" dirty="0">
                <a:ea typeface="+mn-ea"/>
                <a:cs typeface="+mn-cs"/>
              </a:rPr>
              <a:t>Life of zero-coupon debt = 10 years</a:t>
            </a:r>
          </a:p>
          <a:p>
            <a:pPr marL="320040" indent="-320040" eaLnBrk="1" fontAlgn="auto" hangingPunct="1">
              <a:spcAft>
                <a:spcPts val="0"/>
              </a:spcAft>
              <a:buFont typeface="Wingdings"/>
              <a:buChar char=""/>
              <a:defRPr/>
            </a:pPr>
            <a:r>
              <a:rPr lang="en-US" dirty="0">
                <a:ea typeface="+mn-ea"/>
                <a:cs typeface="+mn-cs"/>
              </a:rPr>
              <a:t>Variance in the value of the underlying asset = </a:t>
            </a:r>
            <a:r>
              <a:rPr lang="en-US" dirty="0">
                <a:latin typeface="Symbol" charset="2"/>
                <a:ea typeface="+mn-ea"/>
                <a:cs typeface="Symbol" charset="2"/>
              </a:rPr>
              <a:t>s</a:t>
            </a:r>
            <a:r>
              <a:rPr lang="en-US" baseline="30000" dirty="0">
                <a:ea typeface="+mn-ea"/>
                <a:cs typeface="+mn-cs"/>
              </a:rPr>
              <a:t>2</a:t>
            </a:r>
            <a:r>
              <a:rPr lang="en-US" dirty="0">
                <a:ea typeface="+mn-ea"/>
                <a:cs typeface="+mn-cs"/>
              </a:rPr>
              <a:t> </a:t>
            </a:r>
          </a:p>
          <a:p>
            <a:pPr marL="640080" lvl="1" indent="-274320" eaLnBrk="1" fontAlgn="auto" hangingPunct="1">
              <a:spcAft>
                <a:spcPts val="0"/>
              </a:spcAft>
              <a:buFont typeface="Wingdings 2"/>
              <a:buChar char=""/>
              <a:defRPr/>
            </a:pPr>
            <a:r>
              <a:rPr lang="en-US" dirty="0">
                <a:ea typeface="+mn-ea"/>
              </a:rPr>
              <a:t> Variance in firm value = 0.25</a:t>
            </a:r>
          </a:p>
          <a:p>
            <a:pPr marL="320040" indent="-320040" eaLnBrk="1" fontAlgn="auto" hangingPunct="1">
              <a:spcAft>
                <a:spcPts val="0"/>
              </a:spcAft>
              <a:buFont typeface="Wingdings"/>
              <a:buChar char=""/>
              <a:defRPr/>
            </a:pPr>
            <a:r>
              <a:rPr lang="en-US" dirty="0">
                <a:ea typeface="+mn-ea"/>
                <a:cs typeface="+mn-cs"/>
              </a:rPr>
              <a:t>Riskless rate = r </a:t>
            </a:r>
          </a:p>
          <a:p>
            <a:pPr marL="640080" lvl="1" indent="-274320" eaLnBrk="1" fontAlgn="auto" hangingPunct="1">
              <a:spcAft>
                <a:spcPts val="0"/>
              </a:spcAft>
              <a:buFont typeface="Wingdings 2"/>
              <a:buChar char=""/>
              <a:defRPr/>
            </a:pPr>
            <a:r>
              <a:rPr lang="en-US" dirty="0">
                <a:ea typeface="+mn-ea"/>
              </a:rPr>
              <a:t>Treasury bond rate corresponding to option life = 10%</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73</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74</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Effects on equity of a conglomerate merger</a:t>
            </a: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75</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a:ea typeface="+mn-ea"/>
              </a:rPr>
              <a:t>				Firm A		Firm B	</a:t>
            </a:r>
          </a:p>
          <a:p>
            <a:pPr marL="365760" lvl="1" indent="0" eaLnBrk="1" fontAlgn="auto" hangingPunct="1">
              <a:spcAft>
                <a:spcPts val="0"/>
              </a:spcAft>
              <a:buFont typeface="Wingdings 2"/>
              <a:buNone/>
              <a:defRPr/>
            </a:pPr>
            <a:r>
              <a:rPr lang="en-US" dirty="0">
                <a:ea typeface="+mn-ea"/>
              </a:rPr>
              <a:t>Value of the firm		$100 million	$ 150 million</a:t>
            </a:r>
          </a:p>
          <a:p>
            <a:pPr marL="365760" lvl="1" indent="0" eaLnBrk="1" fontAlgn="auto" hangingPunct="1">
              <a:spcAft>
                <a:spcPts val="0"/>
              </a:spcAft>
              <a:buFont typeface="Wingdings 2"/>
              <a:buNone/>
              <a:defRPr/>
            </a:pPr>
            <a:r>
              <a:rPr lang="en-US" dirty="0">
                <a:ea typeface="+mn-ea"/>
              </a:rPr>
              <a:t>Face Value of Debt (10 </a:t>
            </a:r>
            <a:r>
              <a:rPr lang="en-US" dirty="0" err="1">
                <a:ea typeface="+mn-ea"/>
              </a:rPr>
              <a:t>yr</a:t>
            </a:r>
            <a:r>
              <a:rPr lang="en-US" dirty="0">
                <a:ea typeface="+mn-ea"/>
              </a:rPr>
              <a:t> zeros)	$ 80 million	$ 50 million </a:t>
            </a:r>
          </a:p>
          <a:p>
            <a:pPr marL="365760" lvl="1" indent="0" eaLnBrk="1" fontAlgn="auto" hangingPunct="1">
              <a:spcAft>
                <a:spcPts val="0"/>
              </a:spcAft>
              <a:buFont typeface="Wingdings 2"/>
              <a:buNone/>
              <a:defRPr/>
            </a:pPr>
            <a:r>
              <a:rPr lang="en-US" dirty="0">
                <a:ea typeface="+mn-ea"/>
              </a:rPr>
              <a:t>Maturity of debt		10 years		10 years</a:t>
            </a:r>
          </a:p>
          <a:p>
            <a:pPr marL="365760" lvl="1" indent="0" eaLnBrk="1" fontAlgn="auto" hangingPunct="1">
              <a:spcAft>
                <a:spcPts val="0"/>
              </a:spcAft>
              <a:buFont typeface="Wingdings 2"/>
              <a:buNone/>
              <a:defRPr/>
            </a:pPr>
            <a:r>
              <a:rPr lang="en-US" dirty="0">
                <a:ea typeface="+mn-ea"/>
              </a:rPr>
              <a:t>Std. Dev. in value		40 %		50 %</a:t>
            </a:r>
          </a:p>
          <a:p>
            <a:pPr marL="365760" lvl="1" indent="0" eaLnBrk="1" fontAlgn="auto" hangingPunct="1">
              <a:spcAft>
                <a:spcPts val="0"/>
              </a:spcAft>
              <a:buFont typeface="Wingdings 2"/>
              <a:buNone/>
              <a:defRPr/>
            </a:pPr>
            <a:r>
              <a:rPr lang="en-US" dirty="0">
                <a:ea typeface="+mn-ea"/>
              </a:rPr>
              <a:t>Correlation between </a:t>
            </a:r>
            <a:r>
              <a:rPr lang="en-US" dirty="0" err="1">
                <a:ea typeface="+mn-ea"/>
              </a:rPr>
              <a:t>cashflows</a:t>
            </a:r>
            <a:r>
              <a:rPr lang="en-US" dirty="0">
                <a:ea typeface="+mn-ea"/>
              </a:rPr>
              <a:t>		0.4</a:t>
            </a:r>
          </a:p>
          <a:p>
            <a:pPr marL="640080" lvl="1" indent="-274320" eaLnBrk="1" fontAlgn="auto" hangingPunct="1">
              <a:spcAft>
                <a:spcPts val="0"/>
              </a:spcAft>
              <a:buFont typeface="Wingdings 2"/>
              <a:buChar char=""/>
              <a:defRPr/>
            </a:pPr>
            <a:r>
              <a:rPr lang="en-US" dirty="0">
                <a:ea typeface="+mn-ea"/>
              </a:rPr>
              <a:t>The ten-year bond rate is 10%.</a:t>
            </a:r>
          </a:p>
          <a:p>
            <a:pPr marL="320040" indent="-320040" eaLnBrk="1" fontAlgn="auto" hangingPunct="1">
              <a:spcAft>
                <a:spcPts val="0"/>
              </a:spcAft>
              <a:buFont typeface="Wingdings"/>
              <a:buChar char=""/>
              <a:defRPr/>
            </a:pPr>
            <a:r>
              <a:rPr lang="en-US" dirty="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a:ea typeface="+mn-ea"/>
              </a:rPr>
              <a:t>Variance in combined firm value 	= w</a:t>
            </a:r>
            <a:r>
              <a:rPr lang="en-US" baseline="-25000" dirty="0">
                <a:ea typeface="+mn-ea"/>
              </a:rPr>
              <a:t>1</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1</a:t>
            </a:r>
            <a:r>
              <a:rPr lang="en-US" baseline="30000" dirty="0">
                <a:ea typeface="+mn-ea"/>
              </a:rPr>
              <a:t>2</a:t>
            </a:r>
            <a:r>
              <a:rPr lang="en-US" dirty="0">
                <a:ea typeface="+mn-ea"/>
              </a:rPr>
              <a:t> + w</a:t>
            </a:r>
            <a:r>
              <a:rPr lang="en-US" baseline="-25000" dirty="0">
                <a:ea typeface="+mn-ea"/>
              </a:rPr>
              <a:t>2</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2</a:t>
            </a:r>
            <a:r>
              <a:rPr lang="en-US" baseline="30000" dirty="0">
                <a:ea typeface="+mn-ea"/>
              </a:rPr>
              <a:t>2</a:t>
            </a:r>
            <a:r>
              <a:rPr lang="en-US" dirty="0">
                <a:ea typeface="+mn-ea"/>
              </a:rPr>
              <a:t> + 2 w</a:t>
            </a:r>
            <a:r>
              <a:rPr lang="en-US" baseline="-25000" dirty="0">
                <a:ea typeface="+mn-ea"/>
              </a:rPr>
              <a:t>1</a:t>
            </a:r>
            <a:r>
              <a:rPr lang="en-US" dirty="0">
                <a:ea typeface="+mn-ea"/>
              </a:rPr>
              <a:t> w</a:t>
            </a:r>
            <a:r>
              <a:rPr lang="en-US" baseline="-25000" dirty="0">
                <a:ea typeface="+mn-ea"/>
              </a:rPr>
              <a:t>2</a:t>
            </a:r>
            <a:r>
              <a:rPr lang="en-US" dirty="0">
                <a:ea typeface="+mn-ea"/>
              </a:rPr>
              <a:t> </a:t>
            </a:r>
            <a:r>
              <a:rPr lang="en-US" dirty="0">
                <a:latin typeface="Symbol" charset="2"/>
                <a:ea typeface="+mn-ea"/>
                <a:cs typeface="Symbol" charset="2"/>
              </a:rPr>
              <a:t>r</a:t>
            </a:r>
            <a:r>
              <a:rPr lang="en-US" baseline="-25000" dirty="0">
                <a:ea typeface="+mn-ea"/>
              </a:rPr>
              <a:t>12</a:t>
            </a:r>
            <a:r>
              <a:rPr lang="en-US" dirty="0">
                <a:latin typeface="Symbol" charset="2"/>
                <a:ea typeface="+mn-ea"/>
                <a:cs typeface="Symbol" charset="2"/>
              </a:rPr>
              <a:t>s</a:t>
            </a:r>
            <a:r>
              <a:rPr lang="en-US" baseline="-25000" dirty="0">
                <a:ea typeface="+mn-ea"/>
              </a:rPr>
              <a:t>1</a:t>
            </a:r>
            <a:r>
              <a:rPr lang="en-US" dirty="0">
                <a:latin typeface="Symbol" charset="2"/>
                <a:ea typeface="+mn-ea"/>
                <a:cs typeface="Symbol" charset="2"/>
              </a:rPr>
              <a:t>s</a:t>
            </a:r>
            <a:r>
              <a:rPr lang="en-US" baseline="-25000" dirty="0">
                <a:ea typeface="+mn-ea"/>
              </a:rPr>
              <a:t>2</a:t>
            </a:r>
          </a:p>
          <a:p>
            <a:pPr marL="365760" lvl="1" indent="0" eaLnBrk="1" fontAlgn="auto" hangingPunct="1">
              <a:spcAft>
                <a:spcPts val="0"/>
              </a:spcAft>
              <a:buFont typeface="Wingdings 2"/>
              <a:buNone/>
              <a:defRPr/>
            </a:pPr>
            <a:r>
              <a:rPr lang="en-US" dirty="0">
                <a:ea typeface="+mn-ea"/>
              </a:rPr>
              <a:t>= (0.4)</a:t>
            </a:r>
            <a:r>
              <a:rPr lang="en-US" baseline="30000" dirty="0">
                <a:ea typeface="+mn-ea"/>
              </a:rPr>
              <a:t>2</a:t>
            </a:r>
            <a:r>
              <a:rPr lang="en-US" dirty="0">
                <a:ea typeface="+mn-ea"/>
              </a:rPr>
              <a:t> (0.16) + (0.6)</a:t>
            </a:r>
            <a:r>
              <a:rPr lang="en-US" baseline="30000" dirty="0">
                <a:ea typeface="+mn-ea"/>
              </a:rPr>
              <a:t>2</a:t>
            </a:r>
            <a:r>
              <a:rPr lang="en-US" dirty="0">
                <a:ea typeface="+mn-ea"/>
              </a:rPr>
              <a:t> (0.25) + 2 (0.4) (0.6) (0.4) (0.4) (0.5)</a:t>
            </a:r>
          </a:p>
          <a:p>
            <a:pPr marL="365760" lvl="1" indent="0" eaLnBrk="1" fontAlgn="auto" hangingPunct="1">
              <a:spcAft>
                <a:spcPts val="0"/>
              </a:spcAft>
              <a:buFont typeface="Wingdings 2"/>
              <a:buNone/>
              <a:defRPr/>
            </a:pPr>
            <a:r>
              <a:rPr lang="en-US" dirty="0">
                <a:ea typeface="+mn-ea"/>
              </a:rPr>
              <a:t>= 0.154</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76</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a:ea typeface="ＭＳ Ｐゴシック" charset="-128"/>
              </a:rPr>
              <a:t>				Firm A	Firm B	Combined firm</a:t>
            </a:r>
          </a:p>
          <a:p>
            <a:pPr eaLnBrk="1" hangingPunct="1">
              <a:lnSpc>
                <a:spcPct val="80000"/>
              </a:lnSpc>
              <a:buFont typeface="Wingdings" charset="2"/>
              <a:buNone/>
            </a:pPr>
            <a:r>
              <a:rPr lang="en-US" altLang="en-US" sz="2000">
                <a:ea typeface="ＭＳ Ｐゴシック" charset="-128"/>
              </a:rPr>
              <a:t>Value of equity in the firm		$75.94	$134.47	$ 207.43</a:t>
            </a:r>
          </a:p>
          <a:p>
            <a:pPr eaLnBrk="1" hangingPunct="1">
              <a:lnSpc>
                <a:spcPct val="80000"/>
              </a:lnSpc>
              <a:buFont typeface="Wingdings" charset="2"/>
              <a:buNone/>
            </a:pPr>
            <a:r>
              <a:rPr lang="en-US" altLang="en-US" sz="2000">
                <a:ea typeface="ＭＳ Ｐゴシック" charset="-128"/>
              </a:rPr>
              <a:t>Value of debt in the firm		$24.06	$  15.53	$   42.57</a:t>
            </a:r>
          </a:p>
          <a:p>
            <a:pPr eaLnBrk="1" hangingPunct="1">
              <a:lnSpc>
                <a:spcPct val="80000"/>
              </a:lnSpc>
              <a:buFont typeface="Wingdings" charset="2"/>
              <a:buNone/>
            </a:pPr>
            <a:r>
              <a:rPr lang="en-US" altLang="en-US" sz="2000">
                <a:ea typeface="ＭＳ Ｐゴシック" charset="-128"/>
              </a:rPr>
              <a:t>Value of the firm			$100.00	$150.00	$ 250.00</a:t>
            </a:r>
          </a:p>
          <a:p>
            <a:pPr eaLnBrk="1" hangingPunct="1">
              <a:lnSpc>
                <a:spcPct val="80000"/>
              </a:lnSpc>
            </a:pPr>
            <a:r>
              <a:rPr lang="en-US" altLang="en-US" sz="2000">
                <a:ea typeface="ＭＳ Ｐゴシック" charset="-128"/>
              </a:rPr>
              <a:t>The combined value of the equity prior to the merger is $ 210.41 million and it declines to $207.43 million after. </a:t>
            </a:r>
          </a:p>
          <a:p>
            <a:pPr eaLnBrk="1" hangingPunct="1">
              <a:lnSpc>
                <a:spcPct val="80000"/>
              </a:lnSpc>
            </a:pPr>
            <a:r>
              <a:rPr lang="en-US" altLang="en-US" sz="2000">
                <a:ea typeface="ＭＳ Ｐゴシック" charset="-128"/>
              </a:rPr>
              <a:t>The wealth of the bondholders increases by an equal amount. </a:t>
            </a:r>
          </a:p>
          <a:p>
            <a:pPr eaLnBrk="1" hangingPunct="1">
              <a:lnSpc>
                <a:spcPct val="80000"/>
              </a:lnSpc>
            </a:pPr>
            <a:r>
              <a:rPr lang="en-US" altLang="en-US" sz="200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a:ea typeface="ＭＳ Ｐゴシック"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Obtaining option pricing inputs - Some real world problems</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77</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a:ea typeface="+mn-ea"/>
              </a:rPr>
              <a:t>(1) There were only two claim holders in the firm - debt and equity. </a:t>
            </a:r>
          </a:p>
          <a:p>
            <a:pPr marL="365760" lvl="1" indent="0" eaLnBrk="1" fontAlgn="auto" hangingPunct="1">
              <a:spcAft>
                <a:spcPts val="0"/>
              </a:spcAft>
              <a:buFont typeface="Wingdings 2"/>
              <a:buNone/>
              <a:defRPr/>
            </a:pPr>
            <a:r>
              <a:rPr lang="en-US" dirty="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a:ea typeface="+mn-ea"/>
              </a:rPr>
              <a:t>(4) The value of the firm and the variance in that value can be estimated.</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Real World Approaches to Valuing Equity in Troubled Firms: Getting Inputs</a:t>
            </a:r>
          </a:p>
        </p:txBody>
      </p:sp>
      <p:graphicFrame>
        <p:nvGraphicFramePr>
          <p:cNvPr id="175106" name="Object 2"/>
          <p:cNvGraphicFramePr>
            <a:graphicFrameLocks noGrp="1"/>
          </p:cNvGraphicFramePr>
          <p:nvPr>
            <p:ph type="tbl" idx="1"/>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spid="_x0000_s175126" name="Document" r:id="rId4" imgW="8382000" imgH="7543800" progId="Word.Document.8">
                  <p:embed/>
                </p:oleObj>
              </mc:Choice>
              <mc:Fallback>
                <p:oleObj name="Document" r:id="rId4" imgW="8382000" imgH="7543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Valuing Equity as an option - Eurotunnel in early 1998</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79</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80</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81</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The stock has been traded on the London Exchange, and the annualized </a:t>
            </a:r>
            <a:r>
              <a:rPr lang="en-US" dirty="0" err="1">
                <a:ea typeface="+mn-ea"/>
                <a:cs typeface="+mn-cs"/>
              </a:rPr>
              <a:t>std</a:t>
            </a:r>
            <a:r>
              <a:rPr lang="en-US" dirty="0">
                <a:ea typeface="+mn-ea"/>
                <a:cs typeface="+mn-cs"/>
              </a:rPr>
              <a:t> deviation based upon </a:t>
            </a:r>
            <a:r>
              <a:rPr lang="en-US" dirty="0" err="1">
                <a:ea typeface="+mn-ea"/>
                <a:cs typeface="+mn-cs"/>
              </a:rPr>
              <a:t>ln</a:t>
            </a:r>
            <a:r>
              <a:rPr lang="en-US" dirty="0">
                <a:ea typeface="+mn-ea"/>
                <a:cs typeface="+mn-cs"/>
              </a:rPr>
              <a:t> (prices) is 41%. </a:t>
            </a:r>
          </a:p>
          <a:p>
            <a:pPr marL="320040" indent="-320040" eaLnBrk="1" fontAlgn="auto" hangingPunct="1">
              <a:spcAft>
                <a:spcPts val="0"/>
              </a:spcAft>
              <a:buFont typeface="Wingdings"/>
              <a:buChar char=""/>
              <a:defRPr/>
            </a:pPr>
            <a:r>
              <a:rPr lang="en-US" dirty="0">
                <a:ea typeface="+mn-ea"/>
                <a:cs typeface="+mn-cs"/>
              </a:rPr>
              <a:t>There are Eurotunnel bonds, that have been traded; the annualized </a:t>
            </a:r>
            <a:r>
              <a:rPr lang="en-US" dirty="0" err="1">
                <a:ea typeface="+mn-ea"/>
                <a:cs typeface="+mn-cs"/>
              </a:rPr>
              <a:t>std</a:t>
            </a:r>
            <a:r>
              <a:rPr lang="en-US" dirty="0">
                <a:ea typeface="+mn-ea"/>
                <a:cs typeface="+mn-cs"/>
              </a:rPr>
              <a:t> deviation in </a:t>
            </a:r>
            <a:r>
              <a:rPr lang="en-US" dirty="0" err="1">
                <a:ea typeface="+mn-ea"/>
                <a:cs typeface="+mn-cs"/>
              </a:rPr>
              <a:t>ln</a:t>
            </a:r>
            <a:r>
              <a:rPr lang="en-US" dirty="0">
                <a:ea typeface="+mn-ea"/>
                <a:cs typeface="+mn-cs"/>
              </a:rPr>
              <a:t>(price) for the bonds is 17%. </a:t>
            </a:r>
          </a:p>
          <a:p>
            <a:pPr marL="640080" lvl="1" indent="-274320" eaLnBrk="1" fontAlgn="auto" hangingPunct="1">
              <a:spcAft>
                <a:spcPts val="0"/>
              </a:spcAft>
              <a:buFont typeface="Wingdings 2"/>
              <a:buChar char=""/>
              <a:defRPr/>
            </a:pPr>
            <a:r>
              <a:rPr lang="en-US" dirty="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a:ea typeface="+mn-ea"/>
              </a:rPr>
              <a:t>Annualized variance in firm value </a:t>
            </a:r>
          </a:p>
          <a:p>
            <a:pPr marL="365760" lvl="1" indent="0" eaLnBrk="1" fontAlgn="auto" hangingPunct="1">
              <a:spcAft>
                <a:spcPts val="0"/>
              </a:spcAft>
              <a:buFont typeface="Wingdings 2" charset="0"/>
              <a:buNone/>
              <a:defRPr/>
            </a:pPr>
            <a:r>
              <a:rPr lang="en-US" dirty="0">
                <a:ea typeface="+mn-ea"/>
              </a:rPr>
              <a:t>= (0.15)</a:t>
            </a:r>
            <a:r>
              <a:rPr lang="en-US" baseline="30000" dirty="0">
                <a:ea typeface="+mn-ea"/>
              </a:rPr>
              <a:t>2</a:t>
            </a:r>
            <a:r>
              <a:rPr lang="en-US" dirty="0">
                <a:ea typeface="+mn-ea"/>
              </a:rPr>
              <a:t> (0.41)</a:t>
            </a:r>
            <a:r>
              <a:rPr lang="en-US" baseline="30000" dirty="0">
                <a:ea typeface="+mn-ea"/>
              </a:rPr>
              <a:t>2</a:t>
            </a:r>
            <a:r>
              <a:rPr lang="en-US" dirty="0">
                <a:ea typeface="+mn-ea"/>
              </a:rPr>
              <a:t> + (0.85)</a:t>
            </a:r>
            <a:r>
              <a:rPr lang="en-US" baseline="30000" dirty="0">
                <a:ea typeface="+mn-ea"/>
              </a:rPr>
              <a:t>2</a:t>
            </a:r>
            <a:r>
              <a:rPr lang="en-US" dirty="0">
                <a:ea typeface="+mn-ea"/>
              </a:rPr>
              <a:t> (0.17)</a:t>
            </a:r>
            <a:r>
              <a:rPr lang="en-US" baseline="30000" dirty="0">
                <a:ea typeface="+mn-ea"/>
              </a:rPr>
              <a:t>2</a:t>
            </a:r>
            <a:r>
              <a:rPr lang="en-US" dirty="0">
                <a:ea typeface="+mn-ea"/>
              </a:rPr>
              <a:t> + 2 (0.15) (0.85)(0.5)(0.41)(0.17)= 0.0335</a:t>
            </a:r>
          </a:p>
          <a:p>
            <a:pPr marL="320040" indent="-320040" eaLnBrk="1" fontAlgn="auto" hangingPunct="1">
              <a:spcAft>
                <a:spcPts val="0"/>
              </a:spcAft>
              <a:buFont typeface="Wingdings"/>
              <a:buChar char=""/>
              <a:defRPr/>
            </a:pPr>
            <a:r>
              <a:rPr lang="en-US" dirty="0">
                <a:ea typeface="+mn-ea"/>
                <a:cs typeface="+mn-cs"/>
              </a:rPr>
              <a:t>The 15-year bond rate is 6%. (I used a bond with a duration of roughly 11 years to match the life of my option)</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and Debt</a:t>
            </a: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a:latin typeface="Symbol" charset="2"/>
                <a:ea typeface="Symbol" charset="2"/>
                <a:cs typeface="Symbol" charset="2"/>
              </a:rPr>
              <a:t>s</a:t>
            </a:r>
            <a:r>
              <a:rPr lang="en-US" altLang="en-US" sz="1900" baseline="30000" dirty="0">
                <a:ea typeface="ＭＳ Ｐゴシック" charset="-128"/>
              </a:rPr>
              <a:t>2</a:t>
            </a:r>
            <a:r>
              <a:rPr lang="en-US" altLang="en-US" sz="1900" dirty="0">
                <a:ea typeface="ＭＳ Ｐゴシック" charset="-128"/>
              </a:rPr>
              <a:t> =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There are real options everywhere.</a:t>
            </a:r>
          </a:p>
          <a:p>
            <a:pPr marL="320040" indent="-320040" eaLnBrk="1" fontAlgn="auto" hangingPunct="1">
              <a:spcAft>
                <a:spcPts val="0"/>
              </a:spcAft>
              <a:buFont typeface="Wingdings"/>
              <a:buChar char=""/>
              <a:defRPr/>
            </a:pPr>
            <a:r>
              <a:rPr lang="en-US">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a:ea typeface="+mn-ea"/>
                <a:cs typeface="+mn-cs"/>
              </a:rPr>
              <a:t>The real value from real options lies in</a:t>
            </a:r>
          </a:p>
          <a:p>
            <a:pPr marL="640080" lvl="1" indent="-274320" eaLnBrk="1" fontAlgn="auto" hangingPunct="1">
              <a:spcAft>
                <a:spcPts val="0"/>
              </a:spcAft>
              <a:buFont typeface="Wingdings 2"/>
              <a:buChar char=""/>
              <a:defRPr/>
            </a:pPr>
            <a:r>
              <a:rPr lang="en-US">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a:ea typeface="+mn-ea"/>
              </a:rPr>
              <a:t>Insights we get on understanding how and why companies behave the way they do in investment analysis and capital structure choices.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84</a:t>
            </a:fld>
            <a:endParaRPr lang="en-US" altLang="en-US" sz="1400">
              <a:solidFill>
                <a:schemeClr val="tx2"/>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85</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the long-term follow up is not positive either..</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scary thought… The disease is spreading…</a:t>
            </a:r>
            <a:br>
              <a:rPr lang="en-US" altLang="en-US" sz="3200">
                <a:ea typeface="ＭＳ Ｐゴシック" charset="-128"/>
              </a:rPr>
            </a:br>
            <a:r>
              <a:rPr lang="en-US" altLang="en-US" sz="3200">
                <a:ea typeface="ＭＳ Ｐゴシック" charset="-128"/>
              </a:rPr>
              <a:t>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87</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88</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90</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91</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92</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93</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94</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96</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97</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98</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99</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100</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a:ea typeface="+mn-ea"/>
                <a:cs typeface="+mn-cs"/>
              </a:rPr>
              <a:t>(3) The effects of synergy are built into expected growth rates and </a:t>
            </a:r>
            <a:r>
              <a:rPr lang="en-US" dirty="0" err="1">
                <a:ea typeface="+mn-ea"/>
                <a:cs typeface="+mn-cs"/>
              </a:rPr>
              <a:t>cashflows</a:t>
            </a:r>
            <a:r>
              <a:rPr lang="en-US" dirty="0">
                <a:ea typeface="+mn-ea"/>
                <a:cs typeface="+mn-cs"/>
              </a:rPr>
              <a:t>,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 Example 1</a:t>
            </a:r>
            <a:br>
              <a:rPr lang="en-US" dirty="0">
                <a:ea typeface="+mj-ea"/>
                <a:cs typeface="+mj-cs"/>
              </a:rPr>
            </a:br>
            <a:r>
              <a:rPr lang="en-US" dirty="0">
                <a:ea typeface="+mj-ea"/>
                <a:cs typeface="+mj-cs"/>
              </a:rPr>
              <a:t>Higher growth and cost savings</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101</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spid="_x0000_s224280" name="Worksheet" r:id="rId4" imgW="10134600" imgH="1244600" progId="Excel.Sheet.8">
                  <p:embed/>
                </p:oleObj>
              </mc:Choice>
              <mc:Fallback>
                <p:oleObj name="Worksheet" r:id="rId4" imgW="10134600" imgH="1244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Synergy: Example 3</a:t>
            </a:r>
            <a:br>
              <a:rPr lang="en-US">
                <a:ea typeface="+mj-ea"/>
                <a:cs typeface="+mj-cs"/>
              </a:rPr>
            </a:br>
            <a:r>
              <a:rPr lang="en-US">
                <a:ea typeface="+mj-ea"/>
                <a:cs typeface="+mj-cs"/>
              </a:rPr>
              <a:t>Tax Benefits?</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102</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103</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104</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105</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a:ea typeface="+mn-ea"/>
                <a:cs typeface="+mn-cs"/>
              </a:rPr>
              <a:t>When we use exit multiples, we are assuming that what the market is paying for comparable companies today is what it will continue to pay in the future.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106</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 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a:t>EPS accretion is a meaningless measure. After all, buying an company with a PE lower than yours will lead mathematically to EPS 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107</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a:ea typeface="ＭＳ Ｐゴシック" charset="-128"/>
            </a:endParaRPr>
          </a:p>
          <a:p>
            <a:pPr eaLnBrk="1" hangingPunct="1">
              <a:lnSpc>
                <a:spcPct val="90000"/>
              </a:lnSpc>
            </a:pPr>
            <a:r>
              <a:rPr lang="en-US" altLang="en-US">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6: Don</a:t>
            </a:r>
            <a:r>
              <a:rPr lang="ja-JP" altLang="en-US" sz="3200">
                <a:ea typeface="ＭＳ Ｐゴシック" charset="-128"/>
              </a:rPr>
              <a:t>’</a:t>
            </a:r>
            <a:r>
              <a:rPr lang="en-US" altLang="ja-JP" sz="3200">
                <a:ea typeface="ＭＳ Ｐゴシック" charset="-128"/>
              </a:rPr>
              <a:t>t let egos or investment bankers get the better of common sense…</a:t>
            </a:r>
            <a:endParaRPr lang="en-US" altLang="en-US" sz="320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108</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a:ea typeface="ＭＳ Ｐゴシック" charset="-128"/>
              </a:rPr>
              <a:t>s curse!</a:t>
            </a:r>
          </a:p>
          <a:p>
            <a:pPr eaLnBrk="1" hangingPunct="1">
              <a:lnSpc>
                <a:spcPct val="80000"/>
              </a:lnSpc>
            </a:pPr>
            <a:r>
              <a:rPr lang="en-US" altLang="en-US" sz="220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a:ea typeface="ＭＳ Ｐゴシック" charset="-128"/>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To illustrate: A bad deal is made, and justified by accountants &amp; bankers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110</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112</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113</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You are 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117</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a:ea typeface="+mn-ea"/>
                <a:cs typeface="+mn-cs"/>
              </a:rPr>
              <a:t>You are more likely to get a share of the synergy gains in an acquisition when you are a single bidder than if you are one of multiple bidders.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Lesson 7: For acquisitions to create value, you have to stay disciplined..</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118</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A Really Big Deal! </a:t>
            </a:r>
            <a:r>
              <a:rPr lang="en-US" dirty="0" err="1">
                <a:latin typeface="Calibri" charset="0"/>
              </a:rPr>
              <a:t>InBev</a:t>
            </a:r>
            <a:r>
              <a:rPr lang="en-US" dirty="0">
                <a:latin typeface="Calibri" charset="0"/>
              </a:rPr>
              <a:t> buys SABMiller</a:t>
            </a:r>
          </a:p>
        </p:txBody>
      </p:sp>
      <p:pic>
        <p:nvPicPr>
          <p:cNvPr id="4" name="Content Placeholder 3"/>
          <p:cNvPicPr>
            <a:picLocks noGrp="1" noChangeAspect="1"/>
          </p:cNvPicPr>
          <p:nvPr>
            <p:ph sz="quarter" idx="1"/>
          </p:nvPr>
        </p:nvPicPr>
        <p:blipFill>
          <a:blip r:embed="rId3"/>
          <a:srcRect t="-3555" b="-3555"/>
          <a:stretch>
            <a:fillRect/>
          </a:stretch>
        </p:blipFill>
        <p:spPr/>
      </p:pic>
    </p:spTree>
    <p:extLst>
      <p:ext uri="{BB962C8B-B14F-4D97-AF65-F5344CB8AC3E}">
        <p14:creationId xmlns:p14="http://schemas.microsoft.com/office/powerpoint/2010/main" val="129115303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Acquirer (</a:t>
            </a:r>
            <a:r>
              <a:rPr lang="en-US" dirty="0" err="1"/>
              <a:t>ABInBev</a:t>
            </a:r>
            <a:r>
              <a:rPr lang="en-US" dirty="0"/>
              <a:t>)</a:t>
            </a:r>
          </a:p>
        </p:txBody>
      </p:sp>
      <p:pic>
        <p:nvPicPr>
          <p:cNvPr id="4" name="Content Placeholder 3"/>
          <p:cNvPicPr>
            <a:picLocks noGrp="1" noChangeAspect="1"/>
          </p:cNvPicPr>
          <p:nvPr>
            <p:ph sz="quarter" idx="1"/>
          </p:nvPr>
        </p:nvPicPr>
        <p:blipFill>
          <a:blip r:embed="rId3"/>
          <a:srcRect t="-55642" b="-55642"/>
          <a:stretch>
            <a:fillRect/>
          </a:stretch>
        </p:blipFill>
        <p:spPr>
          <a:xfrm>
            <a:off x="685800" y="685800"/>
            <a:ext cx="7086600" cy="3907564"/>
          </a:xfrm>
        </p:spPr>
      </p:pic>
      <p:graphicFrame>
        <p:nvGraphicFramePr>
          <p:cNvPr id="6" name="Chart 5"/>
          <p:cNvGraphicFramePr>
            <a:graphicFrameLocks/>
          </p:cNvGraphicFramePr>
          <p:nvPr>
            <p:extLst/>
          </p:nvPr>
        </p:nvGraphicFramePr>
        <p:xfrm>
          <a:off x="1219200" y="3412565"/>
          <a:ext cx="6146800" cy="345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67390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Target (SABMiller)</a:t>
            </a:r>
          </a:p>
        </p:txBody>
      </p:sp>
      <p:graphicFrame>
        <p:nvGraphicFramePr>
          <p:cNvPr id="4" name="Content Placeholder 3"/>
          <p:cNvGraphicFramePr>
            <a:graphicFrameLocks noGrp="1"/>
          </p:cNvGraphicFramePr>
          <p:nvPr>
            <p:ph sz="quarter" idx="1"/>
            <p:extLst/>
          </p:nvPr>
        </p:nvGraphicFramePr>
        <p:xfrm>
          <a:off x="1066800" y="1676400"/>
          <a:ext cx="7239001" cy="1828800"/>
        </p:xfrm>
        <a:graphic>
          <a:graphicData uri="http://schemas.openxmlformats.org/drawingml/2006/table">
            <a:tbl>
              <a:tblPr/>
              <a:tblGrid>
                <a:gridCol w="2164040">
                  <a:extLst>
                    <a:ext uri="{9D8B030D-6E8A-4147-A177-3AD203B41FA5}">
                      <a16:colId xmlns:a16="http://schemas.microsoft.com/office/drawing/2014/main" val="20000"/>
                    </a:ext>
                  </a:extLst>
                </a:gridCol>
                <a:gridCol w="1244802">
                  <a:extLst>
                    <a:ext uri="{9D8B030D-6E8A-4147-A177-3AD203B41FA5}">
                      <a16:colId xmlns:a16="http://schemas.microsoft.com/office/drawing/2014/main" val="20001"/>
                    </a:ext>
                  </a:extLst>
                </a:gridCol>
                <a:gridCol w="2585357">
                  <a:extLst>
                    <a:ext uri="{9D8B030D-6E8A-4147-A177-3AD203B41FA5}">
                      <a16:colId xmlns:a16="http://schemas.microsoft.com/office/drawing/2014/main" val="20002"/>
                    </a:ext>
                  </a:extLst>
                </a:gridCol>
                <a:gridCol w="1244802">
                  <a:extLst>
                    <a:ext uri="{9D8B030D-6E8A-4147-A177-3AD203B41FA5}">
                      <a16:colId xmlns:a16="http://schemas.microsoft.com/office/drawing/2014/main" val="20003"/>
                    </a:ext>
                  </a:extLst>
                </a:gridCol>
              </a:tblGrid>
              <a:tr h="259811">
                <a:tc gridSpan="2">
                  <a:txBody>
                    <a:bodyPr/>
                    <a:lstStyle/>
                    <a:p>
                      <a:pPr algn="ctr" fontAlgn="b"/>
                      <a:r>
                        <a:rPr lang="en-US" sz="1400" b="0" i="1" u="none" strike="noStrike" dirty="0">
                          <a:solidFill>
                            <a:srgbClr val="000000"/>
                          </a:solidFill>
                          <a:effectLst/>
                          <a:latin typeface="Calibri"/>
                        </a:rPr>
                        <a:t>Capital Mix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1" u="none" strike="noStrike">
                          <a:solidFill>
                            <a:srgbClr val="000000"/>
                          </a:solidFill>
                          <a:effectLst/>
                          <a:latin typeface="Verdana"/>
                        </a:rPr>
                        <a:t>Operating Metrics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59811">
                <a:tc>
                  <a:txBody>
                    <a:bodyPr/>
                    <a:lstStyle/>
                    <a:p>
                      <a:pPr algn="l" fontAlgn="b"/>
                      <a:r>
                        <a:rPr lang="en-US" sz="1400" b="0" i="0" u="none" strike="noStrike" dirty="0">
                          <a:solidFill>
                            <a:srgbClr val="000000"/>
                          </a:solidFill>
                          <a:effectLst/>
                          <a:latin typeface="Calibri"/>
                        </a:rPr>
                        <a:t>Interest-bearing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$12,550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Revenues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$22,130.00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9811">
                <a:tc>
                  <a:txBody>
                    <a:bodyPr/>
                    <a:lstStyle/>
                    <a:p>
                      <a:pPr algn="l" fontAlgn="b"/>
                      <a:r>
                        <a:rPr lang="en-US" sz="1400" b="0" i="0" u="none" strike="noStrike">
                          <a:solidFill>
                            <a:srgbClr val="000000"/>
                          </a:solidFill>
                          <a:effectLst/>
                          <a:latin typeface="Calibri"/>
                        </a:rPr>
                        <a:t>Lease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$368</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Income (EBIT)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$4,420.00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59811">
                <a:tc>
                  <a:txBody>
                    <a:bodyPr/>
                    <a:lstStyle/>
                    <a:p>
                      <a:pPr algn="l" fontAlgn="b"/>
                      <a:r>
                        <a:rPr lang="en-US" sz="1400" b="0" i="0" u="none" strike="noStrike">
                          <a:solidFill>
                            <a:srgbClr val="000000"/>
                          </a:solidFill>
                          <a:effectLst/>
                          <a:latin typeface="Calibri"/>
                        </a:rPr>
                        <a:t>Market Capitalization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$75,116</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Margin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9811">
                <a:tc>
                  <a:txBody>
                    <a:bodyPr/>
                    <a:lstStyle/>
                    <a:p>
                      <a:pPr algn="l" fontAlgn="b"/>
                      <a:r>
                        <a:rPr lang="en-US" sz="1400" b="0" i="0" u="none" strike="noStrike">
                          <a:solidFill>
                            <a:srgbClr val="000000"/>
                          </a:solidFill>
                          <a:effectLst/>
                          <a:latin typeface="Calibri"/>
                        </a:rPr>
                        <a:t>Debt to Equity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400" b="0" i="0" u="none" strike="noStrike">
                          <a:solidFill>
                            <a:srgbClr val="000000"/>
                          </a:solidFill>
                          <a:effectLst/>
                          <a:latin typeface="Calibri"/>
                        </a:rPr>
                        <a:t>17.20%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Effective tax rate</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9811">
                <a:tc>
                  <a:txBody>
                    <a:bodyPr/>
                    <a:lstStyle/>
                    <a:p>
                      <a:pPr algn="l" fontAlgn="b"/>
                      <a:r>
                        <a:rPr lang="en-US" sz="1400" b="0" i="0" u="none" strike="noStrike">
                          <a:solidFill>
                            <a:srgbClr val="000000"/>
                          </a:solidFill>
                          <a:effectLst/>
                          <a:latin typeface="Calibri"/>
                        </a:rPr>
                        <a:t>Debt to Capital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400" b="0" i="0" u="none" strike="noStrike" dirty="0">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dirty="0">
                          <a:solidFill>
                            <a:srgbClr val="000000"/>
                          </a:solidFill>
                          <a:effectLst/>
                          <a:latin typeface="Calibri"/>
                        </a:rPr>
                        <a:t>After-tax return on capital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10.32%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69934">
                <a:tc>
                  <a:txBody>
                    <a:bodyPr/>
                    <a:lstStyle/>
                    <a:p>
                      <a:pPr algn="l" fontAlgn="b"/>
                      <a:r>
                        <a:rPr lang="en-US" sz="1400" b="0" i="0" u="none" strike="noStrike">
                          <a:solidFill>
                            <a:srgbClr val="000000"/>
                          </a:solidFill>
                          <a:effectLst/>
                          <a:latin typeface="Calibri"/>
                        </a:rPr>
                        <a:t>Bond Rating</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A3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Reinvestment Rate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graphicFrame>
        <p:nvGraphicFramePr>
          <p:cNvPr id="5" name="Chart 4"/>
          <p:cNvGraphicFramePr>
            <a:graphicFrameLocks/>
          </p:cNvGraphicFramePr>
          <p:nvPr>
            <p:extLst/>
          </p:nvPr>
        </p:nvGraphicFramePr>
        <p:xfrm>
          <a:off x="1752600" y="3810000"/>
          <a:ext cx="61722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98385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up the challenge</a:t>
            </a:r>
          </a:p>
        </p:txBody>
      </p:sp>
      <p:sp>
        <p:nvSpPr>
          <p:cNvPr id="3" name="Content Placeholder 2"/>
          <p:cNvSpPr>
            <a:spLocks noGrp="1"/>
          </p:cNvSpPr>
          <p:nvPr>
            <p:ph sz="quarter" idx="1"/>
          </p:nvPr>
        </p:nvSpPr>
        <p:spPr/>
        <p:txBody>
          <a:bodyPr>
            <a:normAutofit lnSpcReduction="10000"/>
          </a:bodyPr>
          <a:lstStyle/>
          <a:p>
            <a:r>
              <a:rPr lang="en-US" dirty="0"/>
              <a:t>SAB Miller’s market capitalization was $75 billion on September 15, 2015, the day </a:t>
            </a:r>
            <a:r>
              <a:rPr lang="en-US" dirty="0" err="1"/>
              <a:t>ABInBev</a:t>
            </a:r>
            <a:r>
              <a:rPr lang="en-US" dirty="0"/>
              <a:t> announced its intent to acquire SABMiller.</a:t>
            </a:r>
          </a:p>
          <a:p>
            <a:r>
              <a:rPr lang="en-US" dirty="0"/>
              <a:t>The deal was completed (pending regulatory approval) a month later, with </a:t>
            </a:r>
            <a:r>
              <a:rPr lang="en-US" dirty="0" err="1"/>
              <a:t>ABInBev</a:t>
            </a:r>
            <a:r>
              <a:rPr lang="en-US" dirty="0"/>
              <a:t> agreeing to pay $104 billion for SABMiller.</a:t>
            </a:r>
          </a:p>
          <a:p>
            <a:r>
              <a:rPr lang="en-US" dirty="0"/>
              <a:t>Can </a:t>
            </a:r>
            <a:r>
              <a:rPr lang="en-US" dirty="0" err="1"/>
              <a:t>ABInBev</a:t>
            </a:r>
            <a:r>
              <a:rPr lang="en-US" dirty="0"/>
              <a:t> create $29 billion in additional value from this acquisition and if so where will it find the value?</a:t>
            </a:r>
          </a:p>
          <a:p>
            <a:pPr lvl="1"/>
            <a:r>
              <a:rPr lang="en-US" dirty="0"/>
              <a:t>The market seems to think so, adding $33 billion in market value to the combined company.</a:t>
            </a:r>
          </a:p>
        </p:txBody>
      </p:sp>
    </p:spTree>
    <p:extLst>
      <p:ext uri="{BB962C8B-B14F-4D97-AF65-F5344CB8AC3E}">
        <p14:creationId xmlns:p14="http://schemas.microsoft.com/office/powerpoint/2010/main" val="21299789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Three (Value) Reasons for Acquisitions</a:t>
            </a:r>
          </a:p>
        </p:txBody>
      </p:sp>
      <p:sp>
        <p:nvSpPr>
          <p:cNvPr id="3" name="Content Placeholder 2"/>
          <p:cNvSpPr>
            <a:spLocks noGrp="1"/>
          </p:cNvSpPr>
          <p:nvPr>
            <p:ph sz="quarter" idx="1"/>
          </p:nvPr>
        </p:nvSpPr>
        <p:spPr/>
        <p:txBody>
          <a:bodyPr>
            <a:normAutofit fontScale="77500" lnSpcReduction="20000"/>
          </a:bodyPr>
          <a:lstStyle/>
          <a:p>
            <a:r>
              <a:rPr lang="en-US" u="sng" dirty="0"/>
              <a:t>Undervaluation</a:t>
            </a:r>
            <a:r>
              <a:rPr lang="en-US" dirty="0"/>
              <a:t>: You buy a target company because you believe that the market is mispricing the company and that you can buy it for less than its "fair" value. </a:t>
            </a:r>
          </a:p>
          <a:p>
            <a:r>
              <a:rPr lang="en-US" u="sng" dirty="0"/>
              <a:t>Control</a:t>
            </a:r>
            <a:r>
              <a:rPr lang="en-US" dirty="0"/>
              <a:t>: You buy a company that you believe is badly managed, with the intent of changing the way it is run. If you are right on the first count and can make the necessary changes, the value of the firm should increase under your management</a:t>
            </a:r>
          </a:p>
          <a:p>
            <a:r>
              <a:rPr lang="en-US" u="sng" dirty="0"/>
              <a:t>Synergy</a:t>
            </a:r>
            <a:r>
              <a:rPr lang="en-US" dirty="0"/>
              <a:t>: You buy a company that you believe, when combined with a business (or resource) that you already own, will be able to do things that you could not have done as separate entities. This synergy can be</a:t>
            </a:r>
          </a:p>
          <a:p>
            <a:pPr lvl="1"/>
            <a:r>
              <a:rPr lang="en-US" dirty="0"/>
              <a:t>Offensive synergy: Higher growth and increased pricing power</a:t>
            </a:r>
          </a:p>
          <a:p>
            <a:pPr lvl="1"/>
            <a:r>
              <a:rPr lang="en-US" dirty="0"/>
              <a:t>Defensive synergy: Cost cutting, consolidation &amp; preempting competitors.</a:t>
            </a:r>
          </a:p>
          <a:p>
            <a:pPr lvl="1"/>
            <a:r>
              <a:rPr lang="en-US" dirty="0"/>
              <a:t>Tax synergy: Directly from tax clauses or indirectly through dent</a:t>
            </a:r>
          </a:p>
        </p:txBody>
      </p:sp>
    </p:spTree>
    <p:extLst>
      <p:ext uri="{BB962C8B-B14F-4D97-AF65-F5344CB8AC3E}">
        <p14:creationId xmlns:p14="http://schemas.microsoft.com/office/powerpoint/2010/main" val="3245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numbers to watch</a:t>
            </a:r>
          </a:p>
        </p:txBody>
      </p:sp>
      <p:sp>
        <p:nvSpPr>
          <p:cNvPr id="3" name="Content Placeholder 2"/>
          <p:cNvSpPr>
            <a:spLocks noGrp="1"/>
          </p:cNvSpPr>
          <p:nvPr>
            <p:ph sz="quarter" idx="1"/>
          </p:nvPr>
        </p:nvSpPr>
        <p:spPr/>
        <p:txBody>
          <a:bodyPr>
            <a:normAutofit fontScale="70000" lnSpcReduction="20000"/>
          </a:bodyPr>
          <a:lstStyle/>
          <a:p>
            <a:pPr marL="514350" indent="-514350">
              <a:buFont typeface="+mj-lt"/>
              <a:buAutoNum type="arabicPeriod"/>
            </a:pPr>
            <a:r>
              <a:rPr lang="en-US" u="sng" dirty="0"/>
              <a:t>Acquisition Price</a:t>
            </a:r>
            <a:r>
              <a:rPr lang="en-US" dirty="0"/>
              <a:t>: This is the price at which you can acquire the target company. If it is a private business, it will be negotiated and probably based on what others are paying for similar businesses. If it is a public company, it will be at a premium over the market price.</a:t>
            </a:r>
          </a:p>
          <a:p>
            <a:pPr marL="514350" indent="-514350">
              <a:buFont typeface="+mj-lt"/>
              <a:buAutoNum type="arabicPeriod"/>
            </a:pPr>
            <a:r>
              <a:rPr lang="en-US" u="sng" dirty="0"/>
              <a:t>Status Quo Value</a:t>
            </a:r>
            <a:r>
              <a:rPr lang="en-US" dirty="0"/>
              <a:t>: Value of the target company, run by existing management. </a:t>
            </a:r>
          </a:p>
          <a:p>
            <a:pPr marL="514350" indent="-514350">
              <a:buFont typeface="+mj-lt"/>
              <a:buAutoNum type="arabicPeriod"/>
            </a:pPr>
            <a:r>
              <a:rPr lang="en-US" u="sng" dirty="0"/>
              <a:t>Restructured Value</a:t>
            </a:r>
            <a:r>
              <a:rPr lang="en-US" dirty="0"/>
              <a:t>: Value of the target company, with changes to investing, financing and dividend policies.</a:t>
            </a:r>
          </a:p>
          <a:p>
            <a:pPr marL="514350" indent="-514350">
              <a:buFont typeface="+mj-lt"/>
              <a:buAutoNum type="arabicPeriod"/>
            </a:pPr>
            <a:r>
              <a:rPr lang="en-US" u="sng" dirty="0"/>
              <a:t>Synergy value</a:t>
            </a:r>
            <a:r>
              <a:rPr lang="en-US" dirty="0"/>
              <a:t>: Value of the combined company (with the synergy benefits built in) – (Value of the acquiring company, as a stand alone entity, and the restructured value of the target company)</a:t>
            </a:r>
          </a:p>
          <a:p>
            <a:r>
              <a:rPr lang="en-US" dirty="0"/>
              <a:t>The Acid Test</a:t>
            </a:r>
          </a:p>
          <a:p>
            <a:pPr lvl="1"/>
            <a:r>
              <a:rPr lang="en-US" u="sng" dirty="0"/>
              <a:t>Undervaluation</a:t>
            </a:r>
            <a:r>
              <a:rPr lang="en-US" dirty="0"/>
              <a:t>: Price for target company &lt; Status Quo Value</a:t>
            </a:r>
          </a:p>
          <a:p>
            <a:pPr lvl="1"/>
            <a:r>
              <a:rPr lang="en-US" u="sng" dirty="0"/>
              <a:t>Control</a:t>
            </a:r>
            <a:r>
              <a:rPr lang="en-US" dirty="0"/>
              <a:t>: Price for target company &lt; Restructured Value</a:t>
            </a:r>
          </a:p>
          <a:p>
            <a:pPr lvl="1"/>
            <a:r>
              <a:rPr lang="en-US" u="sng" dirty="0"/>
              <a:t>Synergy</a:t>
            </a:r>
            <a:r>
              <a:rPr lang="en-US" dirty="0"/>
              <a:t>: Price for target company &lt; Restructured Value + Value of Synergy</a:t>
            </a:r>
          </a:p>
        </p:txBody>
      </p:sp>
    </p:spTree>
    <p:extLst>
      <p:ext uri="{BB962C8B-B14F-4D97-AF65-F5344CB8AC3E}">
        <p14:creationId xmlns:p14="http://schemas.microsoft.com/office/powerpoint/2010/main" val="8637584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 Miller Status Quo Value</a:t>
            </a:r>
          </a:p>
        </p:txBody>
      </p:sp>
      <p:graphicFrame>
        <p:nvGraphicFramePr>
          <p:cNvPr id="4" name="Content Placeholder 3"/>
          <p:cNvGraphicFramePr>
            <a:graphicFrameLocks noGrp="1"/>
          </p:cNvGraphicFramePr>
          <p:nvPr>
            <p:ph sz="quarter" idx="1"/>
            <p:extLst/>
          </p:nvPr>
        </p:nvGraphicFramePr>
        <p:xfrm>
          <a:off x="1143000" y="1676400"/>
          <a:ext cx="7101881" cy="4663934"/>
        </p:xfrm>
        <a:graphic>
          <a:graphicData uri="http://schemas.openxmlformats.org/drawingml/2006/table">
            <a:tbl>
              <a:tblPr/>
              <a:tblGrid>
                <a:gridCol w="2087336">
                  <a:extLst>
                    <a:ext uri="{9D8B030D-6E8A-4147-A177-3AD203B41FA5}">
                      <a16:colId xmlns:a16="http://schemas.microsoft.com/office/drawing/2014/main" val="20000"/>
                    </a:ext>
                  </a:extLst>
                </a:gridCol>
                <a:gridCol w="1123950">
                  <a:extLst>
                    <a:ext uri="{9D8B030D-6E8A-4147-A177-3AD203B41FA5}">
                      <a16:colId xmlns:a16="http://schemas.microsoft.com/office/drawing/2014/main" val="20001"/>
                    </a:ext>
                  </a:extLst>
                </a:gridCol>
                <a:gridCol w="802821">
                  <a:extLst>
                    <a:ext uri="{9D8B030D-6E8A-4147-A177-3AD203B41FA5}">
                      <a16:colId xmlns:a16="http://schemas.microsoft.com/office/drawing/2014/main" val="20002"/>
                    </a:ext>
                  </a:extLst>
                </a:gridCol>
                <a:gridCol w="1568589">
                  <a:extLst>
                    <a:ext uri="{9D8B030D-6E8A-4147-A177-3AD203B41FA5}">
                      <a16:colId xmlns:a16="http://schemas.microsoft.com/office/drawing/2014/main" val="20003"/>
                    </a:ext>
                  </a:extLst>
                </a:gridCol>
                <a:gridCol w="1519185">
                  <a:extLst>
                    <a:ext uri="{9D8B030D-6E8A-4147-A177-3AD203B41FA5}">
                      <a16:colId xmlns:a16="http://schemas.microsoft.com/office/drawing/2014/main" val="20004"/>
                    </a:ext>
                  </a:extLst>
                </a:gridCol>
              </a:tblGrid>
              <a:tr h="185266">
                <a:tc>
                  <a:txBody>
                    <a:bodyPr/>
                    <a:lstStyle/>
                    <a:p>
                      <a:pPr algn="l" fontAlgn="b"/>
                      <a:r>
                        <a:rPr lang="sk-SK" sz="1200" b="0" i="1"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SAB 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Coors JV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Share of Associates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SAB Miller Consolidated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5266">
                <a:tc>
                  <a:txBody>
                    <a:bodyPr/>
                    <a:lstStyle/>
                    <a:p>
                      <a:pPr algn="l" fontAlgn="b"/>
                      <a:r>
                        <a:rPr lang="en-US" sz="12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$5,201.00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$6,099.00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85266">
                <a:tc>
                  <a:txBody>
                    <a:bodyPr/>
                    <a:lstStyle/>
                    <a:p>
                      <a:pPr algn="l" fontAlgn="b"/>
                      <a:r>
                        <a:rPr lang="en-US" sz="12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85266">
                <a:tc>
                  <a:txBody>
                    <a:bodyPr/>
                    <a:lstStyle/>
                    <a:p>
                      <a:pPr algn="l" fontAlgn="b"/>
                      <a:r>
                        <a:rPr lang="en-US" sz="12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$654.00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5266">
                <a:tc>
                  <a:txBody>
                    <a:bodyPr/>
                    <a:lstStyle/>
                    <a:p>
                      <a:pPr algn="l" fontAlgn="b"/>
                      <a:r>
                        <a:rPr lang="en-US" sz="1200" b="0" i="0" u="none" strike="noStrike">
                          <a:solidFill>
                            <a:srgbClr val="000000"/>
                          </a:solidFill>
                          <a:effectLst/>
                          <a:latin typeface="Calibri"/>
                        </a:rPr>
                        <a:t>Invested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$31,526.00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$5,428.00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$4,459.00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5266">
                <a:tc>
                  <a:txBody>
                    <a:bodyPr/>
                    <a:lstStyle/>
                    <a:p>
                      <a:pPr algn="l" fontAlgn="b"/>
                      <a:r>
                        <a:rPr lang="en-US" sz="1200" b="0" i="0" u="none" strike="noStrike">
                          <a:solidFill>
                            <a:srgbClr val="000000"/>
                          </a:solidFill>
                          <a:effectLst/>
                          <a:latin typeface="Calibri"/>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0.7977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5266">
                <a:tc>
                  <a:txBody>
                    <a:bodyPr/>
                    <a:lstStyle/>
                    <a:p>
                      <a:pPr algn="l" fontAlgn="b"/>
                      <a:r>
                        <a:rPr lang="en-US" sz="1200" b="0" i="0" u="none" strike="noStrike">
                          <a:solidFill>
                            <a:srgbClr val="000000"/>
                          </a:solidFill>
                          <a:effectLst/>
                          <a:latin typeface="Calibri"/>
                        </a:rPr>
                        <a:t>ERP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200" b="0" i="0" u="none" strike="noStrike">
                          <a:solidFill>
                            <a:srgbClr val="000000"/>
                          </a:solidFill>
                          <a:effectLst/>
                          <a:latin typeface="Calibri"/>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5266">
                <a:tc>
                  <a:txBody>
                    <a:bodyPr/>
                    <a:lstStyle/>
                    <a:p>
                      <a:pPr algn="l" fontAlgn="b"/>
                      <a:r>
                        <a:rPr lang="en-US" sz="12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5266">
                <a:tc>
                  <a:txBody>
                    <a:bodyPr/>
                    <a:lstStyle/>
                    <a:p>
                      <a:pPr algn="l" fontAlgn="b"/>
                      <a:r>
                        <a:rPr lang="en-US" sz="12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5266">
                <a:tc>
                  <a:txBody>
                    <a:bodyPr/>
                    <a:lstStyle/>
                    <a:p>
                      <a:pPr algn="l" fontAlgn="b"/>
                      <a:r>
                        <a:rPr lang="en-US" sz="1200" b="0" i="0" u="none" strike="noStrike">
                          <a:solidFill>
                            <a:srgbClr val="000000"/>
                          </a:solidFill>
                          <a:effectLst/>
                          <a:latin typeface="Calibri"/>
                        </a:rPr>
                        <a:t>Debt to Capital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5266">
                <a:tc>
                  <a:txBody>
                    <a:bodyPr/>
                    <a:lstStyle/>
                    <a:p>
                      <a:pPr algn="l" fontAlgn="b"/>
                      <a:r>
                        <a:rPr lang="en-US" sz="12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5266">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5266">
                <a:tc>
                  <a:txBody>
                    <a:bodyPr/>
                    <a:lstStyle/>
                    <a:p>
                      <a:pPr algn="l" fontAlgn="b"/>
                      <a:r>
                        <a:rPr lang="en-US" sz="12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5266">
                <a:tc>
                  <a:txBody>
                    <a:bodyPr/>
                    <a:lstStyle/>
                    <a:p>
                      <a:pPr algn="l" fontAlgn="b"/>
                      <a:r>
                        <a:rPr lang="en-US" sz="12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5266">
                <a:tc>
                  <a:txBody>
                    <a:bodyPr/>
                    <a:lstStyle/>
                    <a:p>
                      <a:pPr algn="l" fontAlgn="b"/>
                      <a:r>
                        <a:rPr lang="en-US" sz="12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5266">
                <a:tc>
                  <a:txBody>
                    <a:bodyPr/>
                    <a:lstStyle/>
                    <a:p>
                      <a:pPr algn="l" fontAlgn="b"/>
                      <a:r>
                        <a:rPr lang="en-US" sz="1200" b="0" i="0" u="none" strike="noStrike">
                          <a:solidFill>
                            <a:srgbClr val="000000"/>
                          </a:solidFill>
                          <a:effectLst/>
                          <a:latin typeface="Calibri"/>
                        </a:rPr>
                        <a:t>Number of years of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5266">
                <a:tc>
                  <a:txBody>
                    <a:bodyPr/>
                    <a:lstStyle/>
                    <a:p>
                      <a:pPr algn="l" fontAlgn="b"/>
                      <a:r>
                        <a:rPr lang="en-US" sz="1200" b="0" i="1" u="none" strike="noStrike">
                          <a:solidFill>
                            <a:srgbClr val="000000"/>
                          </a:solidFill>
                          <a:effectLst/>
                          <a:latin typeface="Calibri"/>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5266">
                <a:tc>
                  <a:txBody>
                    <a:bodyPr/>
                    <a:lstStyle/>
                    <a:p>
                      <a:pPr algn="l" fontAlgn="b"/>
                      <a:r>
                        <a:rPr lang="en-US" sz="12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$1,715.25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$1,351.68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97618">
                <a:tc>
                  <a:txBody>
                    <a:bodyPr/>
                    <a:lstStyle/>
                    <a:p>
                      <a:pPr algn="l" fontAlgn="b"/>
                      <a:r>
                        <a:rPr lang="en-US" sz="12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$15,094.36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$9,354.28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7618">
                <a:tc>
                  <a:txBody>
                    <a:bodyPr/>
                    <a:lstStyle/>
                    <a:p>
                      <a:pPr algn="l" fontAlgn="b"/>
                      <a:r>
                        <a:rPr lang="en-US" sz="1200" b="1" i="0" u="none" strike="noStrike">
                          <a:solidFill>
                            <a:srgbClr val="000000"/>
                          </a:solidFill>
                          <a:effectLst/>
                          <a:latin typeface="Calibri"/>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$12,929.46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$7,889.56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$64,566.26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5266">
                <a:tc>
                  <a:txBody>
                    <a:bodyPr/>
                    <a:lstStyle/>
                    <a:p>
                      <a:pPr algn="l" fontAlgn="b"/>
                      <a:r>
                        <a:rPr lang="de-DE" sz="1200" b="0" i="0" u="none" strike="noStrike">
                          <a:solidFill>
                            <a:srgbClr val="000000"/>
                          </a:solidFill>
                          <a:effectLst/>
                          <a:latin typeface="Calibri"/>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85266">
                <a:tc>
                  <a:txBody>
                    <a:bodyPr/>
                    <a:lstStyle/>
                    <a:p>
                      <a:pPr algn="l" fontAlgn="b"/>
                      <a:r>
                        <a:rPr lang="nl-NL" sz="1200" b="0" i="0" u="none" strike="noStrike">
                          <a:solidFill>
                            <a:srgbClr val="000000"/>
                          </a:solidFill>
                          <a:effectLst/>
                          <a:latin typeface="Calibri"/>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97618">
                <a:tc>
                  <a:txBody>
                    <a:bodyPr/>
                    <a:lstStyle/>
                    <a:p>
                      <a:pPr algn="l" fontAlgn="b"/>
                      <a:r>
                        <a:rPr lang="en-US" sz="1200" b="0" i="0" u="none" strike="noStrike">
                          <a:solidFill>
                            <a:srgbClr val="000000"/>
                          </a:solidFill>
                          <a:effectLst/>
                          <a:latin typeface="Calibri"/>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97618">
                <a:tc>
                  <a:txBody>
                    <a:bodyPr/>
                    <a:lstStyle/>
                    <a:p>
                      <a:pPr algn="l" fontAlgn="b"/>
                      <a:r>
                        <a:rPr lang="en-US" sz="1200" b="0" i="0" u="none" strike="noStrike">
                          <a:solidFill>
                            <a:srgbClr val="000000"/>
                          </a:solidFill>
                          <a:effectLst/>
                          <a:latin typeface="Calibri"/>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$51,492.26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bl>
          </a:graphicData>
        </a:graphic>
      </p:graphicFrame>
      <p:sp>
        <p:nvSpPr>
          <p:cNvPr id="3" name="TextBox 2"/>
          <p:cNvSpPr txBox="1"/>
          <p:nvPr/>
        </p:nvSpPr>
        <p:spPr>
          <a:xfrm>
            <a:off x="1828800" y="6370019"/>
            <a:ext cx="6534311" cy="400110"/>
          </a:xfrm>
          <a:prstGeom prst="rect">
            <a:avLst/>
          </a:prstGeom>
          <a:noFill/>
        </p:spPr>
        <p:txBody>
          <a:bodyPr wrap="none" rtlCol="0">
            <a:spAutoFit/>
          </a:bodyPr>
          <a:lstStyle/>
          <a:p>
            <a:r>
              <a:rPr lang="en-US" sz="2000" dirty="0"/>
              <a:t>Price on September 15, 2015: $75 billion &gt; $51.5 billion</a:t>
            </a:r>
          </a:p>
        </p:txBody>
      </p:sp>
    </p:spTree>
    <p:extLst>
      <p:ext uri="{BB962C8B-B14F-4D97-AF65-F5344CB8AC3E}">
        <p14:creationId xmlns:p14="http://schemas.microsoft.com/office/powerpoint/2010/main" val="1993028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Potential for Control</a:t>
            </a:r>
          </a:p>
        </p:txBody>
      </p:sp>
      <p:graphicFrame>
        <p:nvGraphicFramePr>
          <p:cNvPr id="4" name="Content Placeholder 3"/>
          <p:cNvGraphicFramePr>
            <a:graphicFrameLocks noGrp="1"/>
          </p:cNvGraphicFramePr>
          <p:nvPr>
            <p:ph sz="quarter" idx="1"/>
            <p:extLst/>
          </p:nvPr>
        </p:nvGraphicFramePr>
        <p:xfrm>
          <a:off x="914398" y="1828798"/>
          <a:ext cx="7543801" cy="3962404"/>
        </p:xfrm>
        <a:graphic>
          <a:graphicData uri="http://schemas.openxmlformats.org/drawingml/2006/table">
            <a:tbl>
              <a:tblPr/>
              <a:tblGrid>
                <a:gridCol w="3035920">
                  <a:extLst>
                    <a:ext uri="{9D8B030D-6E8A-4147-A177-3AD203B41FA5}">
                      <a16:colId xmlns:a16="http://schemas.microsoft.com/office/drawing/2014/main" val="20000"/>
                    </a:ext>
                  </a:extLst>
                </a:gridCol>
                <a:gridCol w="1264967">
                  <a:extLst>
                    <a:ext uri="{9D8B030D-6E8A-4147-A177-3AD203B41FA5}">
                      <a16:colId xmlns:a16="http://schemas.microsoft.com/office/drawing/2014/main" val="20001"/>
                    </a:ext>
                  </a:extLst>
                </a:gridCol>
                <a:gridCol w="988974">
                  <a:extLst>
                    <a:ext uri="{9D8B030D-6E8A-4147-A177-3AD203B41FA5}">
                      <a16:colId xmlns:a16="http://schemas.microsoft.com/office/drawing/2014/main" val="20002"/>
                    </a:ext>
                  </a:extLst>
                </a:gridCol>
                <a:gridCol w="2253940">
                  <a:extLst>
                    <a:ext uri="{9D8B030D-6E8A-4147-A177-3AD203B41FA5}">
                      <a16:colId xmlns:a16="http://schemas.microsoft.com/office/drawing/2014/main" val="20003"/>
                    </a:ext>
                  </a:extLst>
                </a:gridCol>
              </a:tblGrid>
              <a:tr h="896020">
                <a:tc>
                  <a:txBody>
                    <a:bodyPr/>
                    <a:lstStyle/>
                    <a:p>
                      <a:pPr algn="l" fontAlgn="b"/>
                      <a:r>
                        <a:rPr lang="sk-SK"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err="1">
                          <a:solidFill>
                            <a:srgbClr val="000000"/>
                          </a:solidFill>
                          <a:effectLst/>
                          <a:latin typeface="Verdana"/>
                        </a:rPr>
                        <a:t>ABInBev</a:t>
                      </a:r>
                      <a:endParaRPr lang="en-US" sz="1600" b="0" i="1" u="none" strike="noStrike" dirty="0">
                        <a:solidFill>
                          <a:srgbClr val="000000"/>
                        </a:solidFill>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Global Alcoholic Beverage Sector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11064">
                <a:tc>
                  <a:txBody>
                    <a:bodyPr/>
                    <a:lstStyle/>
                    <a:p>
                      <a:pPr algn="l" fontAlgn="b"/>
                      <a:r>
                        <a:rPr lang="en-US" sz="1600" b="0" i="0" u="none" strike="noStrike">
                          <a:solidFill>
                            <a:srgbClr val="000000"/>
                          </a:solidFill>
                          <a:effectLst/>
                          <a:latin typeface="Calibri"/>
                        </a:rPr>
                        <a:t>Pre-tax 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1064">
                <a:tc>
                  <a:txBody>
                    <a:bodyPr/>
                    <a:lstStyle/>
                    <a:p>
                      <a:pPr algn="l" fontAlgn="b"/>
                      <a:r>
                        <a:rPr lang="en-US" sz="1600" b="0" i="0"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26.36%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11064">
                <a:tc>
                  <a:txBody>
                    <a:bodyPr/>
                    <a:lstStyle/>
                    <a:p>
                      <a:pPr algn="l" fontAlgn="b"/>
                      <a:r>
                        <a:rPr lang="en-US" sz="16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11064">
                <a:tc>
                  <a:txBody>
                    <a:bodyPr/>
                    <a:lstStyle/>
                    <a:p>
                      <a:pPr algn="l" fontAlgn="b"/>
                      <a:r>
                        <a:rPr lang="en-US" sz="16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11064">
                <a:tc>
                  <a:txBody>
                    <a:bodyPr/>
                    <a:lstStyle/>
                    <a:p>
                      <a:pPr algn="l" fontAlgn="b"/>
                      <a:r>
                        <a:rPr lang="en-US" sz="1600" b="0" i="0" u="none" strike="noStrike">
                          <a:solidFill>
                            <a:srgbClr val="000000"/>
                          </a:solidFill>
                          <a:effectLst/>
                          <a:latin typeface="Calibri"/>
                        </a:rPr>
                        <a:t>Reinvestment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11064">
                <a:tc>
                  <a:txBody>
                    <a:bodyPr/>
                    <a:lstStyle/>
                    <a:p>
                      <a:pPr algn="l" fontAlgn="b"/>
                      <a:r>
                        <a:rPr lang="en-US" sz="1600" b="0" i="0" u="none" strike="noStrike">
                          <a:solidFill>
                            <a:srgbClr val="000000"/>
                          </a:solidFill>
                          <a:effectLst/>
                          <a:latin typeface="Calibri"/>
                        </a:rPr>
                        <a:t>Debt to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18.82%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557085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Value of Control</a:t>
            </a:r>
          </a:p>
        </p:txBody>
      </p:sp>
      <p:graphicFrame>
        <p:nvGraphicFramePr>
          <p:cNvPr id="4" name="Content Placeholder 3"/>
          <p:cNvGraphicFramePr>
            <a:graphicFrameLocks noGrp="1"/>
          </p:cNvGraphicFramePr>
          <p:nvPr>
            <p:ph sz="quarter" idx="1"/>
            <p:extLst/>
          </p:nvPr>
        </p:nvGraphicFramePr>
        <p:xfrm>
          <a:off x="609600" y="1676394"/>
          <a:ext cx="8077201" cy="4648208"/>
        </p:xfrm>
        <a:graphic>
          <a:graphicData uri="http://schemas.openxmlformats.org/drawingml/2006/table">
            <a:tbl>
              <a:tblPr/>
              <a:tblGrid>
                <a:gridCol w="2713811">
                  <a:extLst>
                    <a:ext uri="{9D8B030D-6E8A-4147-A177-3AD203B41FA5}">
                      <a16:colId xmlns:a16="http://schemas.microsoft.com/office/drawing/2014/main" val="20000"/>
                    </a:ext>
                  </a:extLst>
                </a:gridCol>
                <a:gridCol w="1461283">
                  <a:extLst>
                    <a:ext uri="{9D8B030D-6E8A-4147-A177-3AD203B41FA5}">
                      <a16:colId xmlns:a16="http://schemas.microsoft.com/office/drawing/2014/main" val="20001"/>
                    </a:ext>
                  </a:extLst>
                </a:gridCol>
                <a:gridCol w="1220412">
                  <a:extLst>
                    <a:ext uri="{9D8B030D-6E8A-4147-A177-3AD203B41FA5}">
                      <a16:colId xmlns:a16="http://schemas.microsoft.com/office/drawing/2014/main" val="20002"/>
                    </a:ext>
                  </a:extLst>
                </a:gridCol>
                <a:gridCol w="2681695">
                  <a:extLst>
                    <a:ext uri="{9D8B030D-6E8A-4147-A177-3AD203B41FA5}">
                      <a16:colId xmlns:a16="http://schemas.microsoft.com/office/drawing/2014/main" val="20003"/>
                    </a:ext>
                  </a:extLst>
                </a:gridCol>
              </a:tblGrid>
              <a:tr h="254464">
                <a:tc>
                  <a:txBody>
                    <a:bodyPr/>
                    <a:lstStyle/>
                    <a:p>
                      <a:pPr algn="l" fontAlgn="b"/>
                      <a:endParaRPr lang="en-US" sz="1600" b="0" i="1"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Status Quo Value</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Optimal value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254464">
                <a:tc>
                  <a:txBody>
                    <a:bodyPr/>
                    <a:lstStyle/>
                    <a:p>
                      <a:pPr algn="l" fontAlgn="b"/>
                      <a:r>
                        <a:rPr lang="en-US" sz="1600" b="0" i="0" u="none" strike="noStrike" dirty="0">
                          <a:solidFill>
                            <a:srgbClr val="000000"/>
                          </a:solidFill>
                          <a:effectLst/>
                          <a:latin typeface="Adobe Caslon Pro"/>
                          <a:cs typeface="Adobe Caslon Pro"/>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254464">
                <a:tc>
                  <a:txBody>
                    <a:bodyPr/>
                    <a:lstStyle/>
                    <a:p>
                      <a:pPr algn="l" fontAlgn="b"/>
                      <a:r>
                        <a:rPr lang="en-US" sz="1600" b="0" i="0" u="none" strike="noStrike" dirty="0">
                          <a:solidFill>
                            <a:srgbClr val="000000"/>
                          </a:solidFill>
                          <a:effectLst/>
                          <a:latin typeface="Adobe Caslon Pro"/>
                          <a:cs typeface="Adobe Caslon Pro"/>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254464">
                <a:tc>
                  <a:txBody>
                    <a:bodyPr/>
                    <a:lstStyle/>
                    <a:p>
                      <a:pPr algn="l" fontAlgn="b"/>
                      <a:r>
                        <a:rPr lang="en-US" sz="1600" b="0" i="0" u="none" strike="noStrike" dirty="0">
                          <a:solidFill>
                            <a:srgbClr val="000000"/>
                          </a:solidFill>
                          <a:effectLst/>
                          <a:latin typeface="Adobe Caslon Pro"/>
                          <a:cs typeface="Adobe Caslon Pro"/>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254464">
                <a:tc>
                  <a:txBody>
                    <a:bodyPr/>
                    <a:lstStyle/>
                    <a:p>
                      <a:pPr algn="l"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254464">
                <a:tc>
                  <a:txBody>
                    <a:bodyPr/>
                    <a:lstStyle/>
                    <a:p>
                      <a:pPr algn="l" fontAlgn="b"/>
                      <a:r>
                        <a:rPr lang="en-US" sz="1600" b="0" i="0" u="none" strike="noStrike" dirty="0">
                          <a:solidFill>
                            <a:srgbClr val="000000"/>
                          </a:solidFill>
                          <a:effectLst/>
                          <a:latin typeface="Adobe Caslon Pro"/>
                          <a:cs typeface="Adobe Caslon Pro"/>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54464">
                <a:tc>
                  <a:txBody>
                    <a:bodyPr/>
                    <a:lstStyle/>
                    <a:p>
                      <a:pPr algn="l" fontAlgn="b"/>
                      <a:r>
                        <a:rPr lang="en-US" sz="1600" b="0" i="0" u="none" strike="noStrike">
                          <a:solidFill>
                            <a:srgbClr val="000000"/>
                          </a:solidFill>
                          <a:effectLst/>
                          <a:latin typeface="Adobe Caslon Pro"/>
                          <a:cs typeface="Adobe Caslon Pro"/>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254464">
                <a:tc>
                  <a:txBody>
                    <a:bodyPr/>
                    <a:lstStyle/>
                    <a:p>
                      <a:pPr algn="l" fontAlgn="b"/>
                      <a:r>
                        <a:rPr lang="en-US" sz="1600" b="0" i="0" u="none" strike="noStrike">
                          <a:solidFill>
                            <a:srgbClr val="000000"/>
                          </a:solidFill>
                          <a:effectLst/>
                          <a:latin typeface="Adobe Caslon Pro"/>
                          <a:cs typeface="Adobe Caslon Pro"/>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254464">
                <a:tc>
                  <a:txBody>
                    <a:bodyPr/>
                    <a:lstStyle/>
                    <a:p>
                      <a:pPr algn="l"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254464">
                <a:tc>
                  <a:txBody>
                    <a:bodyPr/>
                    <a:lstStyle/>
                    <a:p>
                      <a:pPr algn="l" fontAlgn="b"/>
                      <a:r>
                        <a:rPr lang="en-US" sz="1600" b="0" i="1" u="none" strike="noStrike">
                          <a:solidFill>
                            <a:srgbClr val="000000"/>
                          </a:solidFill>
                          <a:effectLst/>
                          <a:latin typeface="Adobe Caslon Pro"/>
                          <a:cs typeface="Adobe Caslon Pro"/>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254464">
                <a:tc>
                  <a:txBody>
                    <a:bodyPr/>
                    <a:lstStyle/>
                    <a:p>
                      <a:pPr algn="l" fontAlgn="b"/>
                      <a:r>
                        <a:rPr lang="en-US" sz="1600" b="0" i="0" u="none" strike="noStrike">
                          <a:solidFill>
                            <a:srgbClr val="000000"/>
                          </a:solidFill>
                          <a:effectLst/>
                          <a:latin typeface="Adobe Caslon Pro"/>
                          <a:cs typeface="Adobe Caslon Pro"/>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$9,757.08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271428">
                <a:tc>
                  <a:txBody>
                    <a:bodyPr/>
                    <a:lstStyle/>
                    <a:p>
                      <a:pPr algn="l" fontAlgn="b"/>
                      <a:r>
                        <a:rPr lang="en-US" sz="1600" b="0" i="0" u="none" strike="noStrike">
                          <a:solidFill>
                            <a:srgbClr val="000000"/>
                          </a:solidFill>
                          <a:effectLst/>
                          <a:latin typeface="Adobe Caslon Pro"/>
                          <a:cs typeface="Adobe Caslon Pro"/>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$56,935.06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271428">
                <a:tc>
                  <a:txBody>
                    <a:bodyPr/>
                    <a:lstStyle/>
                    <a:p>
                      <a:pPr algn="l" fontAlgn="b"/>
                      <a:r>
                        <a:rPr lang="en-US" sz="1600" b="1" i="0" u="none" strike="noStrike">
                          <a:solidFill>
                            <a:srgbClr val="000000"/>
                          </a:solidFill>
                          <a:effectLst/>
                          <a:latin typeface="Adobe Caslon Pro"/>
                          <a:cs typeface="Adobe Caslon Pro"/>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$48,449.42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r h="254464">
                <a:tc>
                  <a:txBody>
                    <a:bodyPr/>
                    <a:lstStyle/>
                    <a:p>
                      <a:pPr algn="l" fontAlgn="b"/>
                      <a:r>
                        <a:rPr lang="de-DE" sz="1600" b="0" i="0" u="none" strike="noStrike">
                          <a:solidFill>
                            <a:srgbClr val="000000"/>
                          </a:solidFill>
                          <a:effectLst/>
                          <a:latin typeface="Adobe Caslon Pro"/>
                          <a:cs typeface="Adobe Caslon Pro"/>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r h="254464">
                <a:tc>
                  <a:txBody>
                    <a:bodyPr/>
                    <a:lstStyle/>
                    <a:p>
                      <a:pPr algn="l" fontAlgn="b"/>
                      <a:r>
                        <a:rPr lang="en-US" sz="1600" b="0" i="0" u="none" strike="noStrike">
                          <a:solidFill>
                            <a:srgbClr val="000000"/>
                          </a:solidFill>
                          <a:effectLst/>
                          <a:latin typeface="Adobe Caslon Pro"/>
                          <a:cs typeface="Adobe Caslon Pro"/>
                        </a:rPr>
                        <a:t> + Minority Holdings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4"/>
                  </a:ext>
                </a:extLst>
              </a:tr>
              <a:tr h="254464">
                <a:tc>
                  <a:txBody>
                    <a:bodyPr/>
                    <a:lstStyle/>
                    <a:p>
                      <a:pPr algn="l" fontAlgn="b"/>
                      <a:r>
                        <a:rPr lang="nl-NL" sz="1600" b="0" i="0" u="none" strike="noStrike">
                          <a:solidFill>
                            <a:srgbClr val="000000"/>
                          </a:solidFill>
                          <a:effectLst/>
                          <a:latin typeface="Adobe Caslon Pro"/>
                          <a:cs typeface="Adobe Caslon Pro"/>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5"/>
                  </a:ext>
                </a:extLst>
              </a:tr>
              <a:tr h="271428">
                <a:tc>
                  <a:txBody>
                    <a:bodyPr/>
                    <a:lstStyle/>
                    <a:p>
                      <a:pPr algn="l" fontAlgn="b"/>
                      <a:r>
                        <a:rPr lang="en-US" sz="1600" b="0" i="0" u="none" strike="noStrike">
                          <a:solidFill>
                            <a:srgbClr val="000000"/>
                          </a:solidFill>
                          <a:effectLst/>
                          <a:latin typeface="Adobe Caslon Pro"/>
                          <a:cs typeface="Adobe Caslon Pro"/>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1" u="none" strike="noStrike" dirty="0">
                          <a:solidFill>
                            <a:srgbClr val="000000"/>
                          </a:solidFill>
                          <a:effectLst/>
                          <a:latin typeface="Adobe Caslon Pro"/>
                          <a:cs typeface="Adobe Caslon Pro"/>
                        </a:rPr>
                        <a:t>Value of Control</a:t>
                      </a:r>
                    </a:p>
                  </a:txBody>
                  <a:tcPr marL="0" marR="0" marT="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71428">
                <a:tc>
                  <a:txBody>
                    <a:bodyPr/>
                    <a:lstStyle/>
                    <a:p>
                      <a:pPr algn="l" fontAlgn="b"/>
                      <a:r>
                        <a:rPr lang="en-US" sz="1600" b="1" i="0" u="none" strike="noStrike">
                          <a:solidFill>
                            <a:srgbClr val="000000"/>
                          </a:solidFill>
                          <a:effectLst/>
                          <a:latin typeface="Adobe Caslon Pro"/>
                          <a:cs typeface="Adobe Caslon Pro"/>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$51,492.26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$56,194.44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$4,702.17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
        <p:nvSpPr>
          <p:cNvPr id="5" name="TextBox 4"/>
          <p:cNvSpPr txBox="1"/>
          <p:nvPr/>
        </p:nvSpPr>
        <p:spPr>
          <a:xfrm>
            <a:off x="762000" y="6324600"/>
            <a:ext cx="7325794" cy="400110"/>
          </a:xfrm>
          <a:prstGeom prst="rect">
            <a:avLst/>
          </a:prstGeom>
          <a:noFill/>
        </p:spPr>
        <p:txBody>
          <a:bodyPr wrap="none" rtlCol="0">
            <a:spAutoFit/>
          </a:bodyPr>
          <a:lstStyle/>
          <a:p>
            <a:r>
              <a:rPr lang="en-US" sz="2000" dirty="0"/>
              <a:t>Price on September 15, 2015: $75 billion &gt; $51.5 + $4.7 billion</a:t>
            </a:r>
          </a:p>
        </p:txBody>
      </p:sp>
    </p:spTree>
    <p:extLst>
      <p:ext uri="{BB962C8B-B14F-4D97-AF65-F5344CB8AC3E}">
        <p14:creationId xmlns:p14="http://schemas.microsoft.com/office/powerpoint/2010/main" val="17684245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Synergies?</a:t>
            </a:r>
          </a:p>
        </p:txBody>
      </p:sp>
      <p:graphicFrame>
        <p:nvGraphicFramePr>
          <p:cNvPr id="4" name="Content Placeholder 3"/>
          <p:cNvGraphicFramePr>
            <a:graphicFrameLocks noGrp="1"/>
          </p:cNvGraphicFramePr>
          <p:nvPr>
            <p:ph sz="quarter" idx="1"/>
            <p:extLst/>
          </p:nvPr>
        </p:nvGraphicFramePr>
        <p:xfrm>
          <a:off x="685798" y="1752598"/>
          <a:ext cx="8229601" cy="4814402"/>
        </p:xfrm>
        <a:graphic>
          <a:graphicData uri="http://schemas.openxmlformats.org/drawingml/2006/table">
            <a:tbl>
              <a:tblPr/>
              <a:tblGrid>
                <a:gridCol w="2945650">
                  <a:extLst>
                    <a:ext uri="{9D8B030D-6E8A-4147-A177-3AD203B41FA5}">
                      <a16:colId xmlns:a16="http://schemas.microsoft.com/office/drawing/2014/main" val="20000"/>
                    </a:ext>
                  </a:extLst>
                </a:gridCol>
                <a:gridCol w="1381723">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56532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14068">
                <a:tc>
                  <a:txBody>
                    <a:bodyPr/>
                    <a:lstStyle/>
                    <a:p>
                      <a:pPr algn="l" fontAlgn="b"/>
                      <a:r>
                        <a:rPr lang="en-US" sz="1600" b="0" i="0" u="none" strike="noStrike">
                          <a:solidFill>
                            <a:srgbClr val="000000"/>
                          </a:solidFill>
                          <a:effectLst/>
                          <a:latin typeface="Calibri"/>
                        </a:rPr>
                        <a:t>Levered 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t-IT" sz="1600" b="0" i="0" u="none" strike="noStrike">
                          <a:solidFill>
                            <a:srgbClr val="000000"/>
                          </a:solidFill>
                          <a:effectLst/>
                          <a:latin typeface="Verdana"/>
                        </a:rPr>
                        <a:t>0.8289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4068">
                <a:tc>
                  <a:txBody>
                    <a:bodyPr/>
                    <a:lstStyle/>
                    <a:p>
                      <a:pPr algn="l" fontAlgn="b"/>
                      <a:r>
                        <a:rPr lang="en-US" sz="1600" b="0" i="0" u="none" strike="noStrike">
                          <a:solidFill>
                            <a:srgbClr val="000000"/>
                          </a:solidFill>
                          <a:effectLst/>
                          <a:latin typeface="Calibri"/>
                        </a:rPr>
                        <a:t>Pre-tax cost of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s-IS" sz="1600" b="0" i="0" u="none" strike="noStrike">
                          <a:solidFill>
                            <a:srgbClr val="000000"/>
                          </a:solidFill>
                          <a:effectLst/>
                          <a:latin typeface="Calibri"/>
                        </a:rPr>
                        <a:t>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14068">
                <a:tc>
                  <a:txBody>
                    <a:bodyPr/>
                    <a:lstStyle/>
                    <a:p>
                      <a:pPr algn="l" fontAlgn="b"/>
                      <a:r>
                        <a:rPr lang="en-US" sz="1600" b="0" i="0" u="none" strike="noStrike" dirty="0">
                          <a:solidFill>
                            <a:srgbClr val="000000"/>
                          </a:solidFill>
                          <a:effectLst/>
                          <a:latin typeface="Calibri"/>
                        </a:rPr>
                        <a:t>Effective 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4068">
                <a:tc>
                  <a:txBody>
                    <a:bodyPr/>
                    <a:lstStyle/>
                    <a:p>
                      <a:pPr algn="l" fontAlgn="b"/>
                      <a:r>
                        <a:rPr lang="en-US" sz="1600" b="0" i="0" u="none" strike="noStrike">
                          <a:solidFill>
                            <a:srgbClr val="000000"/>
                          </a:solidFill>
                          <a:effectLst/>
                          <a:latin typeface="Calibri"/>
                        </a:rPr>
                        <a:t>Debt to Equity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l-PL" sz="1600" b="0" i="0" u="none" strike="noStrike">
                          <a:solidFill>
                            <a:srgbClr val="000000"/>
                          </a:solidFill>
                          <a:effectLst/>
                          <a:latin typeface="Calibri"/>
                        </a:rPr>
                        <a:t>30.51%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23.18%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14068">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4068">
                <a:tc>
                  <a:txBody>
                    <a:bodyPr/>
                    <a:lstStyle/>
                    <a:p>
                      <a:pPr algn="l" fontAlgn="b"/>
                      <a:r>
                        <a:rPr lang="en-US" sz="16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$45,762.00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28135">
                <a:tc>
                  <a:txBody>
                    <a:bodyPr/>
                    <a:lstStyle/>
                    <a:p>
                      <a:pPr algn="l" fontAlgn="b"/>
                      <a:r>
                        <a:rPr lang="en-US" sz="16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28.27%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FF0000"/>
                          </a:solidFill>
                          <a:effectLst/>
                          <a:latin typeface="Calibri"/>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4068">
                <a:tc>
                  <a:txBody>
                    <a:bodyPr/>
                    <a:lstStyle/>
                    <a:p>
                      <a:pPr algn="l" fontAlgn="b"/>
                      <a:r>
                        <a:rPr lang="en-US" sz="16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$14,771.97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$4,419.36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$19,191.33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$20.368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628135">
                <a:tc>
                  <a:txBody>
                    <a:bodyPr/>
                    <a:lstStyle/>
                    <a:p>
                      <a:pPr algn="l" fontAlgn="b"/>
                      <a:r>
                        <a:rPr lang="en-US" sz="1600" b="0" i="0" u="none" strike="noStrike">
                          <a:solidFill>
                            <a:srgbClr val="000000"/>
                          </a:solidFill>
                          <a:effectLst/>
                          <a:latin typeface="Calibri"/>
                        </a:rPr>
                        <a:t>After-tax return on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4068">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14068">
                <a:tc>
                  <a:txBody>
                    <a:bodyPr/>
                    <a:lstStyle/>
                    <a:p>
                      <a:pPr algn="l" fontAlgn="b"/>
                      <a:r>
                        <a:rPr lang="en-US" sz="1600" b="0" i="0" u="none" strike="noStrike" dirty="0">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FF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373340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value of synergy</a:t>
            </a:r>
          </a:p>
        </p:txBody>
      </p:sp>
      <p:graphicFrame>
        <p:nvGraphicFramePr>
          <p:cNvPr id="6" name="Content Placeholder 5"/>
          <p:cNvGraphicFramePr>
            <a:graphicFrameLocks noGrp="1"/>
          </p:cNvGraphicFramePr>
          <p:nvPr>
            <p:ph sz="quarter" idx="1"/>
            <p:extLst/>
          </p:nvPr>
        </p:nvGraphicFramePr>
        <p:xfrm>
          <a:off x="457201" y="1676403"/>
          <a:ext cx="8229600" cy="4455482"/>
        </p:xfrm>
        <a:graphic>
          <a:graphicData uri="http://schemas.openxmlformats.org/drawingml/2006/table">
            <a:tbl>
              <a:tblPr/>
              <a:tblGrid>
                <a:gridCol w="2945650">
                  <a:extLst>
                    <a:ext uri="{9D8B030D-6E8A-4147-A177-3AD203B41FA5}">
                      <a16:colId xmlns:a16="http://schemas.microsoft.com/office/drawing/2014/main" val="20000"/>
                    </a:ext>
                  </a:extLst>
                </a:gridCol>
                <a:gridCol w="1381722">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69563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65997">
                <a:tc>
                  <a:txBody>
                    <a:bodyPr/>
                    <a:lstStyle/>
                    <a:p>
                      <a:pPr algn="l" fontAlgn="b"/>
                      <a:r>
                        <a:rPr lang="en-US" sz="16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65997">
                <a:tc>
                  <a:txBody>
                    <a:bodyPr/>
                    <a:lstStyle/>
                    <a:p>
                      <a:pPr algn="l" fontAlgn="b"/>
                      <a:r>
                        <a:rPr lang="en-US" sz="16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65997">
                <a:tc>
                  <a:txBody>
                    <a:bodyPr/>
                    <a:lstStyle/>
                    <a:p>
                      <a:pPr algn="l" fontAlgn="b"/>
                      <a:r>
                        <a:rPr lang="en-US" sz="16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5997">
                <a:tc>
                  <a:txBody>
                    <a:bodyPr/>
                    <a:lstStyle/>
                    <a:p>
                      <a:pPr algn="l" fontAlgn="b"/>
                      <a:r>
                        <a:rPr lang="en-US" sz="16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31996">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31996">
                <a:tc>
                  <a:txBody>
                    <a:bodyPr/>
                    <a:lstStyle/>
                    <a:p>
                      <a:pPr algn="l" fontAlgn="b"/>
                      <a:r>
                        <a:rPr lang="en-US" sz="16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Verdana"/>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65997">
                <a:tc gridSpan="5">
                  <a:txBody>
                    <a:bodyPr/>
                    <a:lstStyle/>
                    <a:p>
                      <a:pPr algn="ctr" fontAlgn="b"/>
                      <a:r>
                        <a:rPr lang="en-US" sz="1600" b="0" i="1" u="none" strike="noStrike">
                          <a:solidFill>
                            <a:srgbClr val="000000"/>
                          </a:solidFill>
                          <a:effectLst/>
                          <a:latin typeface="Verdana"/>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65997">
                <a:tc>
                  <a:txBody>
                    <a:bodyPr/>
                    <a:lstStyle/>
                    <a:p>
                      <a:pPr algn="l" fontAlgn="b"/>
                      <a:r>
                        <a:rPr lang="en-US" sz="16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$28,733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$9,806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$38,539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$39,151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65997">
                <a:tc>
                  <a:txBody>
                    <a:bodyPr/>
                    <a:lstStyle/>
                    <a:p>
                      <a:pPr algn="l" fontAlgn="b"/>
                      <a:r>
                        <a:rPr lang="en-US" sz="16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$260,982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$58,736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$319,717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$340,175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5997">
                <a:tc>
                  <a:txBody>
                    <a:bodyPr/>
                    <a:lstStyle/>
                    <a:p>
                      <a:pPr algn="l" fontAlgn="b"/>
                      <a:r>
                        <a:rPr lang="en-US" sz="1600" b="0" i="0" u="none" strike="noStrike">
                          <a:solidFill>
                            <a:srgbClr val="000000"/>
                          </a:solidFill>
                          <a:effectLst/>
                          <a:latin typeface="Calibri"/>
                        </a:rPr>
                        <a:t>Value of operating assets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$211,953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$50,065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$262,018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$276,610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7" name="TextBox 6"/>
          <p:cNvSpPr txBox="1"/>
          <p:nvPr/>
        </p:nvSpPr>
        <p:spPr>
          <a:xfrm>
            <a:off x="1143000" y="6248400"/>
            <a:ext cx="7687772" cy="461665"/>
          </a:xfrm>
          <a:prstGeom prst="rect">
            <a:avLst/>
          </a:prstGeom>
          <a:noFill/>
        </p:spPr>
        <p:txBody>
          <a:bodyPr wrap="none" rtlCol="0">
            <a:spAutoFit/>
          </a:bodyPr>
          <a:lstStyle/>
          <a:p>
            <a:r>
              <a:rPr lang="en-US" dirty="0"/>
              <a:t>Value of synergy = 276,610 – 262,018 = 14,592 million</a:t>
            </a:r>
          </a:p>
        </p:txBody>
      </p:sp>
    </p:spTree>
    <p:extLst>
      <p:ext uri="{BB962C8B-B14F-4D97-AF65-F5344CB8AC3E}">
        <p14:creationId xmlns:p14="http://schemas.microsoft.com/office/powerpoint/2010/main" val="139192842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Passing Judgment</a:t>
            </a:r>
          </a:p>
        </p:txBody>
      </p:sp>
      <p:sp>
        <p:nvSpPr>
          <p:cNvPr id="3" name="Content Placeholder 2"/>
          <p:cNvSpPr>
            <a:spLocks noGrp="1"/>
          </p:cNvSpPr>
          <p:nvPr>
            <p:ph sz="quarter" idx="1"/>
          </p:nvPr>
        </p:nvSpPr>
        <p:spPr/>
        <p:txBody>
          <a:bodyPr>
            <a:normAutofit fontScale="92500"/>
          </a:bodyPr>
          <a:lstStyle/>
          <a:p>
            <a:r>
              <a:rPr lang="en-US" dirty="0"/>
              <a:t>If you add up the restructured firm value of $56.2 billion to the synergy value of $14.6 billion, you get a value of about $70.8 billion. </a:t>
            </a:r>
          </a:p>
          <a:p>
            <a:r>
              <a:rPr lang="en-US" dirty="0"/>
              <a:t>That is well below the $104 billion that </a:t>
            </a:r>
            <a:r>
              <a:rPr lang="en-US" dirty="0" err="1"/>
              <a:t>ABInBev</a:t>
            </a:r>
            <a:r>
              <a:rPr lang="en-US" dirty="0"/>
              <a:t> is planning to pay for SABMiller. </a:t>
            </a:r>
          </a:p>
          <a:p>
            <a:r>
              <a:rPr lang="en-US" dirty="0"/>
              <a:t>One of the following has to be true:</a:t>
            </a:r>
          </a:p>
          <a:p>
            <a:pPr lvl="1"/>
            <a:r>
              <a:rPr lang="en-US" dirty="0"/>
              <a:t>I have massively under estimated the potential for synergy in this merger (either in terms of higher margins or higher growth).</a:t>
            </a:r>
          </a:p>
          <a:p>
            <a:pPr lvl="1"/>
            <a:r>
              <a:rPr lang="en-US" dirty="0" err="1"/>
              <a:t>ABInBev</a:t>
            </a:r>
            <a:r>
              <a:rPr lang="en-US" dirty="0"/>
              <a:t> has over paid significantly on this deal. That would go against their history as a good acquirer and against the history of 3G Capital as a good steward of capital.</a:t>
            </a:r>
          </a:p>
        </p:txBody>
      </p:sp>
    </p:spTree>
    <p:extLst>
      <p:ext uri="{BB962C8B-B14F-4D97-AF65-F5344CB8AC3E}">
        <p14:creationId xmlns:p14="http://schemas.microsoft.com/office/powerpoint/2010/main" val="16016553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Value Enhancement and the Expected Value of Control: Back to Basics </a:t>
            </a: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131</a:t>
            </a:fld>
            <a:endParaRPr lang="en-US" altLang="en-US" sz="1400">
              <a:solidFill>
                <a:schemeClr val="tx2"/>
              </a:solidFill>
            </a:endParaRP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Enhancement versus Value Enhancement</a:t>
            </a: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132</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133</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a:ea typeface="+mn-ea"/>
              </a:rPr>
              <a:t>The cash flows from existing assets to the firm can be increased, by either </a:t>
            </a:r>
          </a:p>
          <a:p>
            <a:pPr lvl="2" eaLnBrk="1" fontAlgn="auto" hangingPunct="1">
              <a:spcAft>
                <a:spcPts val="0"/>
              </a:spcAft>
              <a:buFont typeface="Wingdings"/>
              <a:buChar char=""/>
              <a:defRPr/>
            </a:pPr>
            <a:r>
              <a:rPr lang="en-US">
                <a:ea typeface="+mn-ea"/>
              </a:rPr>
              <a:t>increasing after-tax earnings from assets in place or </a:t>
            </a:r>
          </a:p>
          <a:p>
            <a:pPr lvl="2" eaLnBrk="1" fontAlgn="auto" hangingPunct="1">
              <a:spcAft>
                <a:spcPts val="0"/>
              </a:spcAft>
              <a:buFont typeface="Wingdings"/>
              <a:buChar char=""/>
              <a:defRPr/>
            </a:pPr>
            <a:r>
              <a:rPr lang="en-US">
                <a:ea typeface="+mn-ea"/>
              </a:rPr>
              <a:t>reducing reinvestment needs (net capital expenditures or working capital)</a:t>
            </a:r>
          </a:p>
          <a:p>
            <a:pPr marL="640080" lvl="1" indent="-274320" eaLnBrk="1" fontAlgn="auto" hangingPunct="1">
              <a:spcAft>
                <a:spcPts val="0"/>
              </a:spcAft>
              <a:buFont typeface="Wingdings 2"/>
              <a:buChar char=""/>
              <a:defRPr/>
            </a:pPr>
            <a:r>
              <a:rPr lang="en-US">
                <a:ea typeface="+mn-ea"/>
              </a:rPr>
              <a:t>The expected growth rate in these cash flows can be increased by either</a:t>
            </a:r>
          </a:p>
          <a:p>
            <a:pPr lvl="2" eaLnBrk="1" fontAlgn="auto" hangingPunct="1">
              <a:spcAft>
                <a:spcPts val="0"/>
              </a:spcAft>
              <a:buFont typeface="Wingdings"/>
              <a:buChar char=""/>
              <a:defRPr/>
            </a:pPr>
            <a:r>
              <a:rPr lang="en-US">
                <a:ea typeface="+mn-ea"/>
              </a:rPr>
              <a:t>Increasing the rate of reinvestment in the firm</a:t>
            </a:r>
          </a:p>
          <a:p>
            <a:pPr lvl="2" eaLnBrk="1" fontAlgn="auto" hangingPunct="1">
              <a:spcAft>
                <a:spcPts val="0"/>
              </a:spcAft>
              <a:buFont typeface="Wingdings"/>
              <a:buChar char=""/>
              <a:defRPr/>
            </a:pPr>
            <a:r>
              <a:rPr lang="en-US">
                <a:ea typeface="+mn-ea"/>
              </a:rPr>
              <a:t>Improving the return on capital on those reinvestments</a:t>
            </a:r>
          </a:p>
          <a:p>
            <a:pPr marL="640080" lvl="1" indent="-274320" eaLnBrk="1" fontAlgn="auto" hangingPunct="1">
              <a:spcAft>
                <a:spcPts val="0"/>
              </a:spcAft>
              <a:buFont typeface="Wingdings 2"/>
              <a:buChar char=""/>
              <a:defRPr/>
            </a:pPr>
            <a:r>
              <a:rPr lang="en-US">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a:ea typeface="+mn-ea"/>
              </a:rPr>
              <a:t>The cost of capital can be reduced by</a:t>
            </a:r>
          </a:p>
          <a:p>
            <a:pPr lvl="2" eaLnBrk="1" fontAlgn="auto" hangingPunct="1">
              <a:spcAft>
                <a:spcPts val="0"/>
              </a:spcAft>
              <a:buFont typeface="Wingdings"/>
              <a:buChar char=""/>
              <a:defRPr/>
            </a:pPr>
            <a:r>
              <a:rPr lang="en-US">
                <a:ea typeface="+mn-ea"/>
              </a:rPr>
              <a:t>Reducing the operating risk in investments/assets</a:t>
            </a:r>
          </a:p>
          <a:p>
            <a:pPr lvl="2" eaLnBrk="1" fontAlgn="auto" hangingPunct="1">
              <a:spcAft>
                <a:spcPts val="0"/>
              </a:spcAft>
              <a:buFont typeface="Wingdings"/>
              <a:buChar char=""/>
              <a:defRPr/>
            </a:pPr>
            <a:r>
              <a:rPr lang="en-US">
                <a:ea typeface="+mn-ea"/>
              </a:rPr>
              <a:t>Changing the financial mix</a:t>
            </a:r>
          </a:p>
          <a:p>
            <a:pPr lvl="2" eaLnBrk="1" fontAlgn="auto" hangingPunct="1">
              <a:spcAft>
                <a:spcPts val="0"/>
              </a:spcAft>
              <a:buFont typeface="Wingdings"/>
              <a:buChar char=""/>
              <a:defRPr/>
            </a:pPr>
            <a:r>
              <a:rPr lang="en-US">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Value Creation 1: Increase Cash Flows from Assets in Place</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134</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Value Creation 2: Increase Value from Expected Growth</a:t>
            </a: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135</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a:latin typeface="+mn-lt"/>
              </a:rPr>
              <a:t>Pricing Strategies</a:t>
            </a:r>
          </a:p>
          <a:p>
            <a:pPr>
              <a:defRPr/>
            </a:pPr>
            <a:r>
              <a:rPr lang="en-US" sz="2000" i="1" dirty="0">
                <a:latin typeface="+mn-lt"/>
              </a:rPr>
              <a:t>Price Leader versus Volume Leader Strategies</a:t>
            </a:r>
          </a:p>
          <a:p>
            <a:pPr>
              <a:defRPr/>
            </a:pPr>
            <a:r>
              <a:rPr lang="en-US" sz="2000" i="1" dirty="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136</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Sometimes, growing less is the answer…</a:t>
            </a:r>
          </a:p>
        </p:txBody>
      </p:sp>
      <p:pic>
        <p:nvPicPr>
          <p:cNvPr id="6" name="Content Placeholder 5">
            <a:extLst>
              <a:ext uri="{FF2B5EF4-FFF2-40B4-BE49-F238E27FC236}">
                <a16:creationId xmlns:a16="http://schemas.microsoft.com/office/drawing/2014/main" id="{CC6253FE-5666-CD42-8932-E8EB2001CE98}"/>
              </a:ext>
            </a:extLst>
          </p:cNvPr>
          <p:cNvPicPr>
            <a:picLocks noGrp="1" noChangeAspect="1"/>
          </p:cNvPicPr>
          <p:nvPr>
            <p:ph sz="quarter" idx="1"/>
          </p:nvPr>
        </p:nvPicPr>
        <p:blipFill>
          <a:blip r:embed="rId2"/>
          <a:stretch>
            <a:fillRect/>
          </a:stretch>
        </p:blipFill>
        <p:spPr>
          <a:xfrm>
            <a:off x="1616968" y="1600200"/>
            <a:ext cx="6145013" cy="4495800"/>
          </a:xfrm>
          <a:prstGeom prst="rect">
            <a:avLst/>
          </a:prstGeom>
        </p:spPr>
      </p:pic>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85000" lnSpcReduction="20000"/>
          </a:bodyPr>
          <a:lstStyle/>
          <a:p>
            <a:fld id="{0DE291B0-1EC4-6B4F-8670-E80DDBF245C8}" type="slidenum">
              <a:rPr lang="en-US" altLang="en-US" smtClean="0"/>
              <a:pPr/>
              <a:t>137</a:t>
            </a:fld>
            <a:endParaRPr lang="en-US" altLang="en-US"/>
          </a:p>
        </p:txBody>
      </p:sp>
    </p:spTree>
    <p:extLst>
      <p:ext uri="{BB962C8B-B14F-4D97-AF65-F5344CB8AC3E}">
        <p14:creationId xmlns:p14="http://schemas.microsoft.com/office/powerpoint/2010/main" val="292402108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Building Competitive Advantages: Increase length of the growth period</a:t>
            </a: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138</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139</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140</a:t>
            </a:fld>
            <a:endParaRPr lang="en-US" altLang="en-US" sz="1400">
              <a:solidFill>
                <a:schemeClr val="tx2"/>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141</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142</a:t>
            </a:fld>
            <a:endParaRPr lang="en-US" altLang="en-US" sz="1400">
              <a:solidFill>
                <a:schemeClr val="tx2"/>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143</a:t>
            </a:fld>
            <a:endParaRPr lang="en-US" altLang="en-US" sz="1400">
              <a:solidFill>
                <a:schemeClr val="tx2"/>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144</a:t>
            </a:fld>
            <a:endParaRPr lang="en-US" altLang="en-US" sz="1400">
              <a:solidFill>
                <a:schemeClr val="tx2"/>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145</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146</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Corporate governance rules can change over time</a:t>
            </a:r>
            <a:r>
              <a:rPr lang="en-US" dirty="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a:ea typeface="+mn-ea"/>
                <a:cs typeface="+mn-cs"/>
              </a:rPr>
              <a:t>Activist investing ebbs and flows </a:t>
            </a:r>
            <a:r>
              <a:rPr lang="en-US" dirty="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a:ea typeface="+mn-ea"/>
                <a:cs typeface="+mn-cs"/>
              </a:rPr>
              <a:t>Events such as </a:t>
            </a:r>
            <a:r>
              <a:rPr lang="en-US" u="sng" dirty="0">
                <a:ea typeface="+mn-ea"/>
                <a:cs typeface="+mn-cs"/>
              </a:rPr>
              <a:t>hostile acquisitions </a:t>
            </a:r>
            <a:r>
              <a:rPr lang="en-US" dirty="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147</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a:ea typeface="+mn-ea"/>
                <a:cs typeface="+mn-cs"/>
              </a:rPr>
              <a:t>You can estimate the probability of management changes by using historical data (on companies where change has occurred) and statistical techniques such as </a:t>
            </a:r>
            <a:r>
              <a:rPr lang="en-US" sz="2400" dirty="0" err="1">
                <a:ea typeface="+mn-ea"/>
                <a:cs typeface="+mn-cs"/>
              </a:rPr>
              <a:t>probits</a:t>
            </a:r>
            <a:r>
              <a:rPr lang="en-US" sz="2400" dirty="0">
                <a:ea typeface="+mn-ea"/>
                <a:cs typeface="+mn-cs"/>
              </a:rPr>
              <a:t> or </a:t>
            </a:r>
            <a:r>
              <a:rPr lang="en-US" sz="2400" dirty="0" err="1">
                <a:ea typeface="+mn-ea"/>
                <a:cs typeface="+mn-cs"/>
              </a:rPr>
              <a:t>logits</a:t>
            </a:r>
            <a:r>
              <a:rPr lang="en-US" sz="2400" dirty="0">
                <a:ea typeface="+mn-ea"/>
                <a:cs typeface="+mn-cs"/>
              </a:rPr>
              <a:t>.</a:t>
            </a:r>
          </a:p>
          <a:p>
            <a:pPr marL="320040" indent="-320040" eaLnBrk="1" fontAlgn="auto" hangingPunct="1">
              <a:spcAft>
                <a:spcPts val="0"/>
              </a:spcAft>
              <a:buFont typeface="Wingdings"/>
              <a:buChar char=""/>
              <a:defRPr/>
            </a:pPr>
            <a:r>
              <a:rPr lang="en-US" sz="2400" dirty="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a:ea typeface="+mn-ea"/>
              </a:rPr>
              <a:t>Stock price and earnings performance, with forced turnover more likely in firms that have performed poorly relative to their peer group and to expectations. </a:t>
            </a:r>
            <a:endParaRPr lang="en-US" sz="1800" dirty="0">
              <a:ea typeface="+mn-ea"/>
              <a:sym typeface="Symbol" charset="0"/>
            </a:endParaRPr>
          </a:p>
          <a:p>
            <a:pPr marL="640080" lvl="1" indent="-274320" eaLnBrk="1" fontAlgn="auto" hangingPunct="1">
              <a:spcAft>
                <a:spcPts val="0"/>
              </a:spcAft>
              <a:buFont typeface="Wingdings 2"/>
              <a:buChar char=""/>
              <a:defRPr/>
            </a:pPr>
            <a:r>
              <a:rPr lang="en-US" sz="1800" dirty="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a:ea typeface="+mn-ea"/>
              </a:rPr>
              <a:t>Industry structure, with CEOs more likely to be replaced in competitive industries.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148</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149</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Market prices of Publicly Traded Companies: An example</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150</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spid="_x0000_s301081" name="Document" r:id="rId4" imgW="8369300" imgH="1117600" progId="Word.Document.8">
                  <p:embed/>
                </p:oleObj>
              </mc:Choice>
              <mc:Fallback>
                <p:oleObj name="Document" r:id="rId4" imgW="8369300" imgH="11176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151</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spid="_x0000_s303155" name="Equation" r:id="rId4" imgW="6172200" imgH="393700" progId="Equation.3">
                  <p:embed/>
                </p:oleObj>
              </mc:Choice>
              <mc:Fallback>
                <p:oleObj name="Equation" r:id="rId4" imgW="61722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spid="_x0000_s303156" name="Equation" r:id="rId6" imgW="4521200" imgH="393700" progId="Equation.3">
                  <p:embed/>
                </p:oleObj>
              </mc:Choice>
              <mc:Fallback>
                <p:oleObj name="Equation" r:id="rId6" imgW="45212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spid="_x0000_s303157" name="Equation" r:id="rId8" imgW="7200900" imgH="393700" progId="Equation.3">
                  <p:embed/>
                </p:oleObj>
              </mc:Choice>
              <mc:Fallback>
                <p:oleObj name="Equation" r:id="rId8" imgW="72009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3. Voting and Non-voting Shares: An Example</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152</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153</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Alternative Approaches to Value Enhancement</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154</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a:ea typeface="+mn-ea"/>
              </a:rPr>
              <a:t>an accounting variable, such as earnings or return on investment</a:t>
            </a:r>
          </a:p>
          <a:p>
            <a:pPr marL="640080" lvl="1" indent="-274320" eaLnBrk="1" fontAlgn="auto" hangingPunct="1">
              <a:spcAft>
                <a:spcPts val="0"/>
              </a:spcAft>
              <a:buFont typeface="Wingdings 2"/>
              <a:buChar char=""/>
              <a:defRPr/>
            </a:pPr>
            <a:r>
              <a:rPr lang="en-US">
                <a:ea typeface="+mn-ea"/>
              </a:rPr>
              <a:t>a marketing variable, such as market share</a:t>
            </a:r>
          </a:p>
          <a:p>
            <a:pPr marL="640080" lvl="1" indent="-274320" eaLnBrk="1" fontAlgn="auto" hangingPunct="1">
              <a:spcAft>
                <a:spcPts val="0"/>
              </a:spcAft>
              <a:buFont typeface="Wingdings 2"/>
              <a:buChar char=""/>
              <a:defRPr/>
            </a:pPr>
            <a:r>
              <a:rPr lang="en-US">
                <a:ea typeface="+mn-ea"/>
              </a:rPr>
              <a:t>a cash flow variable, such as cash flow return on investment (CFROI)</a:t>
            </a:r>
          </a:p>
          <a:p>
            <a:pPr marL="640080" lvl="1" indent="-274320" eaLnBrk="1" fontAlgn="auto" hangingPunct="1">
              <a:spcAft>
                <a:spcPts val="0"/>
              </a:spcAft>
              <a:buFont typeface="Wingdings 2"/>
              <a:buChar char=""/>
              <a:defRPr/>
            </a:pPr>
            <a:r>
              <a:rPr lang="en-US">
                <a:ea typeface="+mn-ea"/>
              </a:rPr>
              <a:t>a risk-adjusted cash flow variable, such as Economic Value Added (EVA)</a:t>
            </a:r>
          </a:p>
          <a:p>
            <a:pPr marL="320040" indent="-320040" eaLnBrk="1" fontAlgn="auto" hangingPunct="1">
              <a:spcAft>
                <a:spcPts val="0"/>
              </a:spcAft>
              <a:buFont typeface="Wingdings"/>
              <a:buChar char=""/>
              <a:defRPr/>
            </a:pPr>
            <a:r>
              <a:rPr lang="en-US">
                <a:ea typeface="+mn-ea"/>
                <a:cs typeface="+mn-cs"/>
              </a:rPr>
              <a:t>The advantages of using these variables are that they</a:t>
            </a:r>
          </a:p>
          <a:p>
            <a:pPr marL="640080" lvl="1" indent="-274320" eaLnBrk="1" fontAlgn="auto" hangingPunct="1">
              <a:spcAft>
                <a:spcPts val="0"/>
              </a:spcAft>
              <a:buFont typeface="Wingdings 2"/>
              <a:buChar char=""/>
              <a:defRPr/>
            </a:pPr>
            <a:r>
              <a:rPr lang="en-US">
                <a:ea typeface="+mn-ea"/>
              </a:rPr>
              <a:t>Are often simpler and easier to use than DCF value.</a:t>
            </a:r>
          </a:p>
          <a:p>
            <a:pPr marL="320040" indent="-320040" eaLnBrk="1" fontAlgn="auto" hangingPunct="1">
              <a:spcAft>
                <a:spcPts val="0"/>
              </a:spcAft>
              <a:buFont typeface="Wingdings"/>
              <a:buChar char=""/>
              <a:defRPr/>
            </a:pPr>
            <a:r>
              <a:rPr lang="en-US">
                <a:ea typeface="+mn-ea"/>
                <a:cs typeface="+mn-cs"/>
              </a:rPr>
              <a:t>The disadvantage is that the</a:t>
            </a:r>
          </a:p>
          <a:p>
            <a:pPr marL="640080" lvl="1" indent="-274320" eaLnBrk="1" fontAlgn="auto" hangingPunct="1">
              <a:spcAft>
                <a:spcPts val="0"/>
              </a:spcAft>
              <a:buFont typeface="Wingdings 2"/>
              <a:buChar char=""/>
              <a:defRPr/>
            </a:pPr>
            <a:r>
              <a:rPr lang="en-US">
                <a:ea typeface="+mn-ea"/>
              </a:rPr>
              <a:t>Simplicity comes at a cost; these variables are not perfectly correlated with DCF value.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155</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a:ea typeface="ＭＳ Ｐゴシック" charset="-128"/>
              </a:rPr>
              <a:t>It is computed as an IRR, based upon a base value of capital invested and the cash flow on that capital.</a:t>
            </a: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156</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157</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a:ea typeface="+mn-ea"/>
                <a:cs typeface="+mn-cs"/>
              </a:rPr>
              <a:t>After year 5, assume that</a:t>
            </a:r>
          </a:p>
          <a:p>
            <a:pPr marL="640080" lvl="1" indent="-274320" eaLnBrk="1" fontAlgn="auto" hangingPunct="1">
              <a:spcAft>
                <a:spcPts val="0"/>
              </a:spcAft>
              <a:buFont typeface="Wingdings 2"/>
              <a:buChar char=""/>
              <a:defRPr/>
            </a:pPr>
            <a:r>
              <a:rPr lang="en-US">
                <a:ea typeface="+mn-ea"/>
              </a:rPr>
              <a:t>The earnings will grow 5% a year in perpetuity.</a:t>
            </a:r>
          </a:p>
          <a:p>
            <a:pPr marL="640080" lvl="1" indent="-274320" eaLnBrk="1" fontAlgn="auto" hangingPunct="1">
              <a:spcAft>
                <a:spcPts val="0"/>
              </a:spcAft>
              <a:buFont typeface="Wingdings 2"/>
              <a:buChar char=""/>
              <a:defRPr/>
            </a:pPr>
            <a:r>
              <a:rPr lang="en-US">
                <a:ea typeface="+mn-ea"/>
              </a:rPr>
              <a:t>The firm will keep reinvesting back into the business but the return on capital on these new investments will be equal to the cost of capital (10%). </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158</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Firm Value using DCF Valuation: Estimating FCFF</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159</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spid="_x0000_s319514" name="Document" r:id="rId4" imgW="8229600" imgH="3556000" progId="Word.Document.8">
                  <p:embed/>
                </p:oleObj>
              </mc:Choice>
              <mc:Fallback>
                <p:oleObj name="Document" r:id="rId4" imgW="8229600" imgH="3556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160</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spid="_x0000_s321560" name="Document" r:id="rId4" imgW="8229600" imgH="2120900" progId="Word.Document.8">
                  <p:embed/>
                </p:oleObj>
              </mc:Choice>
              <mc:Fallback>
                <p:oleObj name="Document" r:id="rId4" imgW="8229600" imgH="21209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161</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162</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a:ea typeface="+mn-ea"/>
                <a:cs typeface="+mn-cs"/>
              </a:rPr>
              <a:t>While it is simpler than DCF valuation, using year-by-year EVA changes comes at a cost. In particular, it is entirely possible that a firm which focuses on increasing EVA on a year-to-year basis may end up being less valuable. </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163</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a:ea typeface="+mn-ea"/>
                <a:cs typeface="+mn-cs"/>
              </a:rPr>
              <a:t>The Growth trade off game</a:t>
            </a:r>
            <a:r>
              <a:rPr lang="en-US" dirty="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a:ea typeface="+mn-ea"/>
                <a:cs typeface="+mn-cs"/>
              </a:rPr>
              <a:t>The Risk game</a:t>
            </a:r>
            <a:r>
              <a:rPr lang="en-US" dirty="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a:ea typeface="+mn-ea"/>
                <a:cs typeface="+mn-cs"/>
              </a:rPr>
              <a:t>The Capital Invested game</a:t>
            </a:r>
            <a:r>
              <a:rPr lang="en-US" dirty="0">
                <a:ea typeface="+mn-ea"/>
                <a:cs typeface="+mn-cs"/>
              </a:rPr>
              <a:t>: The key to delivering positive EVA is to make investments that do not show up as part of capital invested. That way, your operating income will increase while capital invested will decrease. </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164</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focusing on year-to-year EVA changes has least side effects</a:t>
            </a: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165</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1. Most or all of the assets of the firm are already in place; </a:t>
            </a:r>
            <a:r>
              <a:rPr lang="en-US" dirty="0" err="1">
                <a:ea typeface="+mn-ea"/>
                <a:cs typeface="+mn-cs"/>
              </a:rPr>
              <a:t>i.e</a:t>
            </a:r>
            <a:r>
              <a:rPr lang="en-US" dirty="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a:ea typeface="+mn-ea"/>
              </a:rPr>
              <a:t> This minimizes the risk that the increase in EVA is less than what the market expected it to be, leading to a drop in the market price.</a:t>
            </a:r>
          </a:p>
        </p:txBody>
      </p:sp>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19298</TotalTime>
  <Pages>184</Pages>
  <Words>21780</Words>
  <Application>Microsoft Macintosh PowerPoint</Application>
  <PresentationFormat>On-screen Show (4:3)</PresentationFormat>
  <Paragraphs>1850</Paragraphs>
  <Slides>165</Slides>
  <Notes>162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165</vt:i4>
      </vt:variant>
    </vt:vector>
  </HeadingPairs>
  <TitlesOfParts>
    <vt:vector size="178" baseType="lpstr">
      <vt:lpstr>ＭＳ Ｐゴシック</vt:lpstr>
      <vt:lpstr>Adobe Caslon Pro</vt:lpstr>
      <vt:lpstr>Calibri</vt:lpstr>
      <vt:lpstr>Helvetica</vt:lpstr>
      <vt:lpstr>Symbol</vt:lpstr>
      <vt:lpstr>Times</vt:lpstr>
      <vt:lpstr>Verdana</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Acquisitions are great for target companies but not always for acquiring company stockholders…</vt:lpstr>
      <vt:lpstr>And the long-term follow up is not positive either..</vt:lpstr>
      <vt:lpstr>A scary thought… 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3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You are 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A Really Big Deal! InBev buys SABMiller</vt:lpstr>
      <vt:lpstr>The Acquirer (ABInBev)</vt:lpstr>
      <vt:lpstr>The Target (SABMiller)</vt:lpstr>
      <vt:lpstr>Setting up the challenge</vt:lpstr>
      <vt:lpstr>The Three (Value) Reasons for Acquisitions</vt:lpstr>
      <vt:lpstr>Four numbers to watch</vt:lpstr>
      <vt:lpstr>SAB Miller Status Quo Value</vt:lpstr>
      <vt:lpstr>SABMiller: Potential for Control</vt:lpstr>
      <vt:lpstr>SABMiller: Value of Control</vt:lpstr>
      <vt:lpstr>The Synergies?</vt:lpstr>
      <vt:lpstr>The value of synergy</vt:lpstr>
      <vt:lpstr>Passing Judgment</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Value from Expected Growth</vt:lpstr>
      <vt:lpstr>Value Creating Growth… Evaluating the Alternatives..</vt:lpstr>
      <vt:lpstr>Sometimes, growing less is the answer…</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180</cp:revision>
  <cp:lastPrinted>2016-12-05T14:49:54Z</cp:lastPrinted>
  <dcterms:created xsi:type="dcterms:W3CDTF">1998-01-08T15:09:51Z</dcterms:created>
  <dcterms:modified xsi:type="dcterms:W3CDTF">2018-02-06T23:40:52Z</dcterms:modified>
</cp:coreProperties>
</file>