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charts/chart1.xml" ContentType="application/vnd.openxmlformats-officedocument.drawingml.chart+xml"/>
  <Override PartName="/ppt/notesSlides/notesSlide119.xml" ContentType="application/vnd.openxmlformats-officedocument.presentationml.notesSlide+xml"/>
  <Override PartName="/ppt/charts/chart2.xml" ContentType="application/vnd.openxmlformats-officedocument.drawingml.chart+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7" r:id="rId1"/>
  </p:sldMasterIdLst>
  <p:notesMasterIdLst>
    <p:notesMasterId r:id="rId167"/>
  </p:notesMasterIdLst>
  <p:handoutMasterIdLst>
    <p:handoutMasterId r:id="rId168"/>
  </p:handoutMasterIdLst>
  <p:sldIdLst>
    <p:sldId id="745" r:id="rId2"/>
    <p:sldId id="746" r:id="rId3"/>
    <p:sldId id="747" r:id="rId4"/>
    <p:sldId id="748" r:id="rId5"/>
    <p:sldId id="749" r:id="rId6"/>
    <p:sldId id="750" r:id="rId7"/>
    <p:sldId id="751" r:id="rId8"/>
    <p:sldId id="752" r:id="rId9"/>
    <p:sldId id="753" r:id="rId10"/>
    <p:sldId id="754" r:id="rId11"/>
    <p:sldId id="755" r:id="rId12"/>
    <p:sldId id="756" r:id="rId13"/>
    <p:sldId id="757" r:id="rId14"/>
    <p:sldId id="758" r:id="rId15"/>
    <p:sldId id="759" r:id="rId16"/>
    <p:sldId id="760" r:id="rId17"/>
    <p:sldId id="761" r:id="rId18"/>
    <p:sldId id="762" r:id="rId19"/>
    <p:sldId id="763" r:id="rId20"/>
    <p:sldId id="764" r:id="rId21"/>
    <p:sldId id="765" r:id="rId22"/>
    <p:sldId id="955" r:id="rId23"/>
    <p:sldId id="766" r:id="rId24"/>
    <p:sldId id="768" r:id="rId25"/>
    <p:sldId id="769" r:id="rId26"/>
    <p:sldId id="770" r:id="rId27"/>
    <p:sldId id="771" r:id="rId28"/>
    <p:sldId id="772" r:id="rId29"/>
    <p:sldId id="773" r:id="rId30"/>
    <p:sldId id="774" r:id="rId31"/>
    <p:sldId id="775" r:id="rId32"/>
    <p:sldId id="776" r:id="rId33"/>
    <p:sldId id="777" r:id="rId34"/>
    <p:sldId id="778" r:id="rId35"/>
    <p:sldId id="779" r:id="rId36"/>
    <p:sldId id="780" r:id="rId37"/>
    <p:sldId id="781" r:id="rId38"/>
    <p:sldId id="782" r:id="rId39"/>
    <p:sldId id="783" r:id="rId40"/>
    <p:sldId id="784" r:id="rId41"/>
    <p:sldId id="789" r:id="rId42"/>
    <p:sldId id="790" r:id="rId43"/>
    <p:sldId id="791" r:id="rId44"/>
    <p:sldId id="793" r:id="rId45"/>
    <p:sldId id="794" r:id="rId46"/>
    <p:sldId id="958" r:id="rId47"/>
    <p:sldId id="959" r:id="rId48"/>
    <p:sldId id="960" r:id="rId49"/>
    <p:sldId id="799" r:id="rId50"/>
    <p:sldId id="801" r:id="rId51"/>
    <p:sldId id="802" r:id="rId52"/>
    <p:sldId id="803" r:id="rId53"/>
    <p:sldId id="804" r:id="rId54"/>
    <p:sldId id="805" r:id="rId55"/>
    <p:sldId id="961" r:id="rId56"/>
    <p:sldId id="962" r:id="rId57"/>
    <p:sldId id="965" r:id="rId58"/>
    <p:sldId id="966" r:id="rId59"/>
    <p:sldId id="967" r:id="rId60"/>
    <p:sldId id="968" r:id="rId61"/>
    <p:sldId id="969" r:id="rId62"/>
    <p:sldId id="818" r:id="rId63"/>
    <p:sldId id="820" r:id="rId64"/>
    <p:sldId id="821" r:id="rId65"/>
    <p:sldId id="822" r:id="rId66"/>
    <p:sldId id="823" r:id="rId67"/>
    <p:sldId id="824" r:id="rId68"/>
    <p:sldId id="825" r:id="rId69"/>
    <p:sldId id="826" r:id="rId70"/>
    <p:sldId id="827" r:id="rId71"/>
    <p:sldId id="828" r:id="rId72"/>
    <p:sldId id="829" r:id="rId73"/>
    <p:sldId id="830" r:id="rId74"/>
    <p:sldId id="831" r:id="rId75"/>
    <p:sldId id="832" r:id="rId76"/>
    <p:sldId id="833" r:id="rId77"/>
    <p:sldId id="834" r:id="rId78"/>
    <p:sldId id="835" r:id="rId79"/>
    <p:sldId id="836" r:id="rId80"/>
    <p:sldId id="837" r:id="rId81"/>
    <p:sldId id="838" r:id="rId82"/>
    <p:sldId id="839" r:id="rId83"/>
    <p:sldId id="840" r:id="rId84"/>
    <p:sldId id="842" r:id="rId85"/>
    <p:sldId id="843" r:id="rId86"/>
    <p:sldId id="844" r:id="rId87"/>
    <p:sldId id="845" r:id="rId88"/>
    <p:sldId id="846" r:id="rId89"/>
    <p:sldId id="847" r:id="rId90"/>
    <p:sldId id="848" r:id="rId91"/>
    <p:sldId id="849" r:id="rId92"/>
    <p:sldId id="850" r:id="rId93"/>
    <p:sldId id="851" r:id="rId94"/>
    <p:sldId id="852" r:id="rId95"/>
    <p:sldId id="853" r:id="rId96"/>
    <p:sldId id="854" r:id="rId97"/>
    <p:sldId id="855" r:id="rId98"/>
    <p:sldId id="856" r:id="rId99"/>
    <p:sldId id="857" r:id="rId100"/>
    <p:sldId id="858" r:id="rId101"/>
    <p:sldId id="860" r:id="rId102"/>
    <p:sldId id="861" r:id="rId103"/>
    <p:sldId id="864" r:id="rId104"/>
    <p:sldId id="865" r:id="rId105"/>
    <p:sldId id="866" r:id="rId106"/>
    <p:sldId id="867" r:id="rId107"/>
    <p:sldId id="868" r:id="rId108"/>
    <p:sldId id="869" r:id="rId109"/>
    <p:sldId id="970" r:id="rId110"/>
    <p:sldId id="972" r:id="rId111"/>
    <p:sldId id="971" r:id="rId112"/>
    <p:sldId id="870" r:id="rId113"/>
    <p:sldId id="956" r:id="rId114"/>
    <p:sldId id="871" r:id="rId115"/>
    <p:sldId id="872" r:id="rId116"/>
    <p:sldId id="873" r:id="rId117"/>
    <p:sldId id="874" r:id="rId118"/>
    <p:sldId id="875" r:id="rId119"/>
    <p:sldId id="973" r:id="rId120"/>
    <p:sldId id="974" r:id="rId121"/>
    <p:sldId id="975" r:id="rId122"/>
    <p:sldId id="976" r:id="rId123"/>
    <p:sldId id="977" r:id="rId124"/>
    <p:sldId id="978" r:id="rId125"/>
    <p:sldId id="979" r:id="rId126"/>
    <p:sldId id="980" r:id="rId127"/>
    <p:sldId id="981" r:id="rId128"/>
    <p:sldId id="982" r:id="rId129"/>
    <p:sldId id="983" r:id="rId130"/>
    <p:sldId id="984" r:id="rId131"/>
    <p:sldId id="876" r:id="rId132"/>
    <p:sldId id="877" r:id="rId133"/>
    <p:sldId id="878" r:id="rId134"/>
    <p:sldId id="879" r:id="rId135"/>
    <p:sldId id="880" r:id="rId136"/>
    <p:sldId id="881" r:id="rId137"/>
    <p:sldId id="985" r:id="rId138"/>
    <p:sldId id="882" r:id="rId139"/>
    <p:sldId id="883" r:id="rId140"/>
    <p:sldId id="884" r:id="rId141"/>
    <p:sldId id="885" r:id="rId142"/>
    <p:sldId id="886" r:id="rId143"/>
    <p:sldId id="887" r:id="rId144"/>
    <p:sldId id="888" r:id="rId145"/>
    <p:sldId id="889" r:id="rId146"/>
    <p:sldId id="891" r:id="rId147"/>
    <p:sldId id="892" r:id="rId148"/>
    <p:sldId id="893" r:id="rId149"/>
    <p:sldId id="894" r:id="rId150"/>
    <p:sldId id="895" r:id="rId151"/>
    <p:sldId id="896" r:id="rId152"/>
    <p:sldId id="897" r:id="rId153"/>
    <p:sldId id="898" r:id="rId154"/>
    <p:sldId id="901" r:id="rId155"/>
    <p:sldId id="902" r:id="rId156"/>
    <p:sldId id="903" r:id="rId157"/>
    <p:sldId id="904" r:id="rId158"/>
    <p:sldId id="905" r:id="rId159"/>
    <p:sldId id="906" r:id="rId160"/>
    <p:sldId id="907" r:id="rId161"/>
    <p:sldId id="908" r:id="rId162"/>
    <p:sldId id="909" r:id="rId163"/>
    <p:sldId id="910" r:id="rId164"/>
    <p:sldId id="911" r:id="rId165"/>
    <p:sldId id="915" r:id="rId166"/>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0"/>
    <p:restoredTop sz="66800"/>
  </p:normalViewPr>
  <p:slideViewPr>
    <p:cSldViewPr>
      <p:cViewPr varScale="1">
        <p:scale>
          <a:sx n="38" d="100"/>
          <a:sy n="38" d="100"/>
        </p:scale>
        <p:origin x="160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00"/>
    </p:cViewPr>
  </p:sorterViewPr>
  <p:notesViewPr>
    <p:cSldViewPr>
      <p:cViewPr>
        <p:scale>
          <a:sx n="150" d="100"/>
          <a:sy n="150" d="100"/>
        </p:scale>
        <p:origin x="-2672" y="11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theme" Target="theme/theme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charts/_rels/chart1.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b="0" i="1"/>
            </a:pPr>
            <a:r>
              <a:rPr lang="en-US" b="0" i="1"/>
              <a:t>Revenue</a:t>
            </a:r>
            <a:r>
              <a:rPr lang="en-US" b="0" i="1" baseline="0"/>
              <a:t> Breakdown (2014)</a:t>
            </a:r>
            <a:endParaRPr lang="en-US" b="0" i="1"/>
          </a:p>
        </c:rich>
      </c:tx>
      <c:layout>
        <c:manualLayout>
          <c:xMode val="edge"/>
          <c:yMode val="edge"/>
          <c:x val="0.327338125703037"/>
          <c:y val="3.8135593220338999E-2"/>
        </c:manualLayout>
      </c:layout>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InBev!$E$2:$E$6</c:f>
              <c:strCache>
                <c:ptCount val="5"/>
                <c:pt idx="0">
                  <c:v>Latin America</c:v>
                </c:pt>
                <c:pt idx="1">
                  <c:v>Africa</c:v>
                </c:pt>
                <c:pt idx="2">
                  <c:v>Asia Pacific</c:v>
                </c:pt>
                <c:pt idx="3">
                  <c:v>Europe</c:v>
                </c:pt>
                <c:pt idx="4">
                  <c:v>North America</c:v>
                </c:pt>
              </c:strCache>
            </c:strRef>
          </c:cat>
          <c:val>
            <c:numRef>
              <c:f>InBev!$F$2:$F$6</c:f>
              <c:numCache>
                <c:formatCode>_-[$$-409]* #,##0.00_ ;_-[$$-409]* \-#,##0.00\ ;_-[$$-409]* "-"??_ ;_-@_ </c:formatCode>
                <c:ptCount val="5"/>
                <c:pt idx="0">
                  <c:v>18849</c:v>
                </c:pt>
                <c:pt idx="1">
                  <c:v>0</c:v>
                </c:pt>
                <c:pt idx="2">
                  <c:v>5040</c:v>
                </c:pt>
                <c:pt idx="3">
                  <c:v>4865</c:v>
                </c:pt>
                <c:pt idx="4">
                  <c:v>16093</c:v>
                </c:pt>
              </c:numCache>
            </c:numRef>
          </c:val>
          <c:extLst>
            <c:ext xmlns:c16="http://schemas.microsoft.com/office/drawing/2014/chart" uri="{C3380CC4-5D6E-409C-BE32-E72D297353CC}">
              <c16:uniqueId val="{00000000-3CEE-024F-B603-02C2EA45B1F8}"/>
            </c:ext>
          </c:extLst>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b="0" i="1"/>
              <a:t>Revenue</a:t>
            </a:r>
            <a:r>
              <a:rPr lang="en-US" b="0" i="1" baseline="0"/>
              <a:t> Breakdown (2015)</a:t>
            </a:r>
            <a:endParaRPr lang="en-US" b="0" i="1"/>
          </a:p>
        </c:rich>
      </c:tx>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SABMiller!$E$2:$E$6</c:f>
              <c:strCache>
                <c:ptCount val="5"/>
                <c:pt idx="0">
                  <c:v>Latin America</c:v>
                </c:pt>
                <c:pt idx="1">
                  <c:v>Africa</c:v>
                </c:pt>
                <c:pt idx="2">
                  <c:v>Asia Pacific</c:v>
                </c:pt>
                <c:pt idx="3">
                  <c:v>Europe</c:v>
                </c:pt>
                <c:pt idx="4">
                  <c:v>North America</c:v>
                </c:pt>
              </c:strCache>
            </c:strRef>
          </c:cat>
          <c:val>
            <c:numRef>
              <c:f>SABMiller!$F$2:$F$6</c:f>
              <c:numCache>
                <c:formatCode>_-"$"* #,##0_-;\-"$"* #,##0_-;_-"$"* "-"??_-;_-@_-</c:formatCode>
                <c:ptCount val="5"/>
                <c:pt idx="0">
                  <c:v>7812</c:v>
                </c:pt>
                <c:pt idx="1">
                  <c:v>6853</c:v>
                </c:pt>
                <c:pt idx="2">
                  <c:v>3136</c:v>
                </c:pt>
                <c:pt idx="3">
                  <c:v>4186</c:v>
                </c:pt>
                <c:pt idx="4">
                  <c:v>143</c:v>
                </c:pt>
              </c:numCache>
            </c:numRef>
          </c:val>
          <c:extLst>
            <c:ext xmlns:c16="http://schemas.microsoft.com/office/drawing/2014/chart" uri="{C3380CC4-5D6E-409C-BE32-E72D297353CC}">
              <c16:uniqueId val="{00000000-B8F9-8747-9CD5-E8D121595D0D}"/>
            </c:ext>
          </c:extLst>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image" Target="../media/image4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085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26778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final frontier.. Perhaps, the only part of valuation that can claim to be new and advanced… applying option pricing models to value real businesses</a:t>
            </a:r>
          </a:p>
        </p:txBody>
      </p:sp>
    </p:spTree>
    <p:extLst>
      <p:ext uri="{BB962C8B-B14F-4D97-AF65-F5344CB8AC3E}">
        <p14:creationId xmlns:p14="http://schemas.microsoft.com/office/powerpoint/2010/main" val="142455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hot concept in corporate finance and valuation right now..</a:t>
            </a:r>
          </a:p>
        </p:txBody>
      </p:sp>
    </p:spTree>
    <p:extLst>
      <p:ext uri="{BB962C8B-B14F-4D97-AF65-F5344CB8AC3E}">
        <p14:creationId xmlns:p14="http://schemas.microsoft.com/office/powerpoint/2010/main" val="226671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150938" y="692150"/>
            <a:ext cx="4556125" cy="3416300"/>
          </a:xfrm>
          <a:ln/>
        </p:spPr>
      </p:sp>
      <p:sp>
        <p:nvSpPr>
          <p:cNvPr id="2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allure of real options is that they allow you to add a premium to traditional value estimates (NPV, discounted cash flow value) and override what are generally considered hard and fast rules in finance. Thus, you can use the real options argument to take a negative NPV investment, bid for a non-viable patent or pay more than fair value (estimated from cashflows) on an acquisition.</a:t>
            </a:r>
          </a:p>
        </p:txBody>
      </p:sp>
    </p:spTree>
    <p:extLst>
      <p:ext uri="{BB962C8B-B14F-4D97-AF65-F5344CB8AC3E}">
        <p14:creationId xmlns:p14="http://schemas.microsoft.com/office/powerpoint/2010/main" val="30431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Rot="1" noChangeAspect="1" noChangeArrowheads="1" noTextEdit="1"/>
          </p:cNvSpPr>
          <p:nvPr>
            <p:ph type="sldImg"/>
          </p:nvPr>
        </p:nvSpPr>
        <p:spPr>
          <a:xfrm>
            <a:off x="1150938" y="692150"/>
            <a:ext cx="4556125" cy="3416300"/>
          </a:xfrm>
          <a:ln/>
        </p:spPr>
      </p:sp>
      <p:sp>
        <p:nvSpPr>
          <p:cNvPr id="2355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Expected value of this investment = -10</a:t>
            </a:r>
          </a:p>
        </p:txBody>
      </p:sp>
    </p:spTree>
    <p:extLst>
      <p:ext uri="{BB962C8B-B14F-4D97-AF65-F5344CB8AC3E}">
        <p14:creationId xmlns:p14="http://schemas.microsoft.com/office/powerpoint/2010/main" val="36457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26"/>
          <p:cNvSpPr>
            <a:spLocks noGrp="1" noRot="1" noChangeAspect="1" noChangeArrowheads="1" noTextEdit="1"/>
          </p:cNvSpPr>
          <p:nvPr>
            <p:ph type="sldImg"/>
          </p:nvPr>
        </p:nvSpPr>
        <p:spPr>
          <a:xfrm>
            <a:off x="1150938" y="692150"/>
            <a:ext cx="4556125" cy="3416300"/>
          </a:xfrm>
          <a:ln/>
        </p:spPr>
      </p:sp>
      <p:sp>
        <p:nvSpPr>
          <p:cNvPr id="2560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If you ignore time value, the cumulative probabilities of success and failure and the cumulative costs of each have not changed in this example but the expected value has become positive… </a:t>
            </a:r>
          </a:p>
          <a:p>
            <a:r>
              <a:rPr lang="en-US" altLang="en-US">
                <a:latin typeface="Helvetica" charset="0"/>
                <a:ea typeface="ＭＳ Ｐゴシック" charset="-128"/>
              </a:rPr>
              <a:t>The gain comes from the fact that what you </a:t>
            </a:r>
            <a:r>
              <a:rPr lang="en-US" altLang="en-US" u="sng">
                <a:latin typeface="Helvetica" charset="0"/>
                <a:ea typeface="ＭＳ Ｐゴシック" charset="-128"/>
              </a:rPr>
              <a:t>learn at the first stage </a:t>
            </a:r>
            <a:r>
              <a:rPr lang="en-US" altLang="en-US">
                <a:latin typeface="Helvetica" charset="0"/>
                <a:ea typeface="ＭＳ Ｐゴシック" charset="-128"/>
              </a:rPr>
              <a:t>allows you to </a:t>
            </a:r>
            <a:r>
              <a:rPr lang="en-US" altLang="en-US" u="sng">
                <a:latin typeface="Helvetica" charset="0"/>
                <a:ea typeface="ＭＳ Ｐゴシック" charset="-128"/>
              </a:rPr>
              <a:t>make better decisions in the second</a:t>
            </a:r>
            <a:r>
              <a:rPr lang="en-US" altLang="en-US">
                <a:latin typeface="Helvetica" charset="0"/>
                <a:ea typeface="ＭＳ Ｐゴシック" charset="-128"/>
              </a:rPr>
              <a:t>. This learning is the essence of the value of real options and is what often gets ignored in conventional discounted cashflow valuation, where we take the expected cashflows from today</a:t>
            </a:r>
            <a:r>
              <a:rPr lang="ja-JP" altLang="en-US">
                <a:latin typeface="Helvetica" charset="0"/>
                <a:ea typeface="ＭＳ Ｐゴシック" charset="-128"/>
              </a:rPr>
              <a:t>’</a:t>
            </a:r>
            <a:r>
              <a:rPr lang="en-US" altLang="ja-JP">
                <a:latin typeface="Helvetica" charset="0"/>
                <a:ea typeface="ＭＳ Ｐゴシック" charset="-128"/>
              </a:rPr>
              <a:t>s vantage point without considering other pathways that the firm might choose given what happens in the first year, the second year etc.</a:t>
            </a:r>
          </a:p>
          <a:p>
            <a:r>
              <a:rPr lang="en-US" altLang="en-US">
                <a:latin typeface="Helvetica" charset="0"/>
                <a:ea typeface="ＭＳ Ｐゴシック" charset="-128"/>
              </a:rPr>
              <a:t>The keys to real option value then come from learning and adaptive behavior.</a:t>
            </a:r>
          </a:p>
        </p:txBody>
      </p:sp>
    </p:spTree>
    <p:extLst>
      <p:ext uri="{BB962C8B-B14F-4D97-AF65-F5344CB8AC3E}">
        <p14:creationId xmlns:p14="http://schemas.microsoft.com/office/powerpoint/2010/main" val="63707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To prevent real options arguments from overwhelming common sense, we have to ensure that all three questions get answered in the affirmative before we use the argument in the first place.</a:t>
            </a:r>
          </a:p>
        </p:txBody>
      </p:sp>
    </p:spTree>
    <p:extLst>
      <p:ext uri="{BB962C8B-B14F-4D97-AF65-F5344CB8AC3E}">
        <p14:creationId xmlns:p14="http://schemas.microsoft.com/office/powerpoint/2010/main" val="36667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Helvetica" charset="0"/>
                <a:ea typeface="ＭＳ Ｐゴシック" charset="-128"/>
              </a:rPr>
              <a:t>You are looking for all three to exist before you attach the option moniker on an asset:</a:t>
            </a:r>
          </a:p>
          <a:p>
            <a:pPr>
              <a:buFontTx/>
              <a:buAutoNum type="arabicPeriod"/>
            </a:pPr>
            <a:r>
              <a:rPr lang="en-US" altLang="en-US">
                <a:latin typeface="Helvetica" charset="0"/>
                <a:ea typeface="ＭＳ Ｐゴシック" charset="-128"/>
              </a:rPr>
              <a:t>There has to be an underlying asset</a:t>
            </a:r>
          </a:p>
          <a:p>
            <a:pPr>
              <a:buFontTx/>
              <a:buAutoNum type="arabicPeriod"/>
            </a:pPr>
            <a:r>
              <a:rPr lang="en-US" altLang="en-US">
                <a:latin typeface="Helvetica" charset="0"/>
                <a:ea typeface="ＭＳ Ｐゴシック" charset="-128"/>
              </a:rPr>
              <a:t>The payoff has to be contingent on an event happening</a:t>
            </a:r>
          </a:p>
          <a:p>
            <a:pPr>
              <a:buFontTx/>
              <a:buAutoNum type="arabicPeriod"/>
            </a:pPr>
            <a:r>
              <a:rPr lang="en-US" altLang="en-US">
                <a:latin typeface="Helvetica" charset="0"/>
                <a:ea typeface="ＭＳ Ｐゴシック" charset="-128"/>
              </a:rPr>
              <a:t>There has to be a finite life.</a:t>
            </a:r>
          </a:p>
        </p:txBody>
      </p:sp>
    </p:spTree>
    <p:extLst>
      <p:ext uri="{BB962C8B-B14F-4D97-AF65-F5344CB8AC3E}">
        <p14:creationId xmlns:p14="http://schemas.microsoft.com/office/powerpoint/2010/main" val="2086399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call option characteristics.</a:t>
            </a:r>
          </a:p>
          <a:p>
            <a:r>
              <a:rPr lang="en-US" altLang="en-US">
                <a:latin typeface="Helvetica" charset="0"/>
                <a:ea typeface="ＭＳ Ｐゴシック" charset="-128"/>
              </a:rPr>
              <a:t>The key is that losses are limited and profits are not.</a:t>
            </a:r>
          </a:p>
        </p:txBody>
      </p:sp>
    </p:spTree>
    <p:extLst>
      <p:ext uri="{BB962C8B-B14F-4D97-AF65-F5344CB8AC3E}">
        <p14:creationId xmlns:p14="http://schemas.microsoft.com/office/powerpoint/2010/main" val="2008668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put option characteristics.</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254851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Exclusivity is the defining variable determining whether an option has value. If you and only you can exercise the option, you get 100% of its value. If others also have the opportunity, you start losing value. In effect, opportunities that are available to every one are not options. </a:t>
            </a:r>
          </a:p>
        </p:txBody>
      </p:sp>
    </p:spTree>
    <p:extLst>
      <p:ext uri="{BB962C8B-B14F-4D97-AF65-F5344CB8AC3E}">
        <p14:creationId xmlns:p14="http://schemas.microsoft.com/office/powerpoint/2010/main" val="1996133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extLst>
      <p:ext uri="{BB962C8B-B14F-4D97-AF65-F5344CB8AC3E}">
        <p14:creationId xmlns:p14="http://schemas.microsoft.com/office/powerpoint/2010/main" val="1025444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key insight that Black and Scholes had in the early 1970s (and which every option pricing model has used since) is that you can value options by just valuing a portfolio composed of the underlying asset and the riskfree asset that has exactly the same cash flows as the option. All option pricing models try to pinpoint this replicating portfolio and then use the arbitrage argument to justify why its value = option value.</a:t>
            </a:r>
          </a:p>
          <a:p>
            <a:r>
              <a:rPr lang="en-US" altLang="en-US">
                <a:latin typeface="Helvetica" charset="0"/>
                <a:ea typeface="ＭＳ Ｐゴシック" charset="-128"/>
              </a:rPr>
              <a:t>To do replication, though, you have to be able to trade the underlying asset, trade the option and borrow/lend at the riskfree rate.</a:t>
            </a:r>
          </a:p>
        </p:txBody>
      </p:sp>
    </p:spTree>
    <p:extLst>
      <p:ext uri="{BB962C8B-B14F-4D97-AF65-F5344CB8AC3E}">
        <p14:creationId xmlns:p14="http://schemas.microsoft.com/office/powerpoint/2010/main" val="1093662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xfrm>
            <a:off x="1150938" y="692150"/>
            <a:ext cx="4556125" cy="3416300"/>
          </a:xfrm>
          <a:ln/>
        </p:spPr>
      </p:sp>
      <p:sp>
        <p:nvSpPr>
          <p:cNvPr id="41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mechanics of creating a replicating portfolio…</a:t>
            </a:r>
          </a:p>
        </p:txBody>
      </p:sp>
    </p:spTree>
    <p:extLst>
      <p:ext uri="{BB962C8B-B14F-4D97-AF65-F5344CB8AC3E}">
        <p14:creationId xmlns:p14="http://schemas.microsoft.com/office/powerpoint/2010/main" val="879523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xfrm>
            <a:off x="1150938" y="692150"/>
            <a:ext cx="4556125" cy="3416300"/>
          </a:xfrm>
          <a:ln/>
        </p:spPr>
      </p:sp>
      <p:sp>
        <p:nvSpPr>
          <p:cNvPr id="961538"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Binomial models allow you to see arbitrage play out at each step in the process. </a:t>
            </a:r>
          </a:p>
          <a:p>
            <a:pPr>
              <a:defRPr/>
            </a:pPr>
            <a:r>
              <a:rPr lang="en-US" dirty="0">
                <a:latin typeface="Helvetica" charset="0"/>
                <a:ea typeface="ＭＳ Ｐゴシック" charset="0"/>
                <a:cs typeface="ＭＳ Ｐゴシック" charset="0"/>
              </a:rPr>
              <a:t>Here are the keys:</a:t>
            </a:r>
          </a:p>
          <a:p>
            <a:pPr marL="228600" indent="-228600">
              <a:buFontTx/>
              <a:buAutoNum type="alphaLcPeriod"/>
              <a:defRPr/>
            </a:pPr>
            <a:r>
              <a:rPr lang="en-US" dirty="0">
                <a:latin typeface="Helvetica" charset="0"/>
                <a:ea typeface="ＭＳ Ｐゴシック" charset="0"/>
                <a:cs typeface="ＭＳ Ｐゴシック" charset="0"/>
              </a:rPr>
              <a:t>Start with the end node and work backwards (since the end node is the only time at which you know the cash flows on the option with certainty)</a:t>
            </a:r>
          </a:p>
          <a:p>
            <a:pPr marL="228600" indent="-228600">
              <a:buFontTx/>
              <a:buAutoNum type="alphaLcPeriod"/>
              <a:defRPr/>
            </a:pPr>
            <a:r>
              <a:rPr lang="en-US" dirty="0">
                <a:latin typeface="Helvetica" charset="0"/>
                <a:ea typeface="ＭＳ Ｐゴシック" charset="0"/>
                <a:cs typeface="ＭＳ Ｐゴシック" charset="0"/>
              </a:rPr>
              <a:t>At each stage, compute the combination of the underlying asset and the riskless asset (lending/borrowing) you will need to get the same cash flows as the option</a:t>
            </a:r>
          </a:p>
          <a:p>
            <a:pPr marL="228600" indent="-228600">
              <a:buFontTx/>
              <a:buAutoNum type="alphaLcPeriod"/>
              <a:defRPr/>
            </a:pPr>
            <a:r>
              <a:rPr lang="en-US" dirty="0">
                <a:latin typeface="Helvetica" charset="0"/>
                <a:ea typeface="ＭＳ Ｐゴシック" charset="0"/>
                <a:cs typeface="ＭＳ Ｐゴシック" charset="0"/>
              </a:rPr>
              <a:t>Estimate how much it will cost you to create this combination and make that the value of the option at that stage</a:t>
            </a:r>
          </a:p>
          <a:p>
            <a:pPr marL="228600" indent="-228600">
              <a:buFontTx/>
              <a:buAutoNum type="alphaLcPeriod"/>
              <a:defRPr/>
            </a:pPr>
            <a:r>
              <a:rPr lang="en-US" dirty="0">
                <a:latin typeface="Helvetica" charset="0"/>
                <a:ea typeface="ＭＳ Ｐゴシック" charset="0"/>
                <a:cs typeface="ＭＳ Ｐゴシック" charset="0"/>
              </a:rPr>
              <a:t>Go to the prior stage and repeat the process.</a:t>
            </a:r>
          </a:p>
        </p:txBody>
      </p:sp>
    </p:spTree>
    <p:extLst>
      <p:ext uri="{BB962C8B-B14F-4D97-AF65-F5344CB8AC3E}">
        <p14:creationId xmlns:p14="http://schemas.microsoft.com/office/powerpoint/2010/main" val="1014816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most real-world options, the only chance you have of using a binomial is by making the time intervals really, really small (a minute or even a second). The catch is that your binomial will have thousands and thousands of branches… </a:t>
            </a:r>
          </a:p>
          <a:p>
            <a:r>
              <a:rPr lang="en-US" altLang="en-US">
                <a:latin typeface="Helvetica" charset="0"/>
                <a:ea typeface="ＭＳ Ｐゴシック" charset="-128"/>
              </a:rPr>
              <a:t>The limiting distributions as time approaches zero are simple: if price changes also become small as the time interval becomes small, you end up with the normal distribution and the Black Scholes. If not, things are messier..</a:t>
            </a:r>
          </a:p>
        </p:txBody>
      </p:sp>
    </p:spTree>
    <p:extLst>
      <p:ext uri="{BB962C8B-B14F-4D97-AF65-F5344CB8AC3E}">
        <p14:creationId xmlns:p14="http://schemas.microsoft.com/office/powerpoint/2010/main" val="700849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xfrm>
            <a:off x="1150938" y="692150"/>
            <a:ext cx="4556125" cy="3416300"/>
          </a:xfrm>
          <a:ln/>
        </p:spPr>
      </p:sp>
      <p:sp>
        <p:nvSpPr>
          <p:cNvPr id="48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Fischer Black and Myron Scholes won the Nobel prize for this model to value options… </a:t>
            </a:r>
          </a:p>
          <a:p>
            <a:r>
              <a:rPr lang="en-US" altLang="en-US">
                <a:latin typeface="Helvetica" charset="0"/>
                <a:ea typeface="ＭＳ Ｐゴシック" charset="-128"/>
              </a:rPr>
              <a:t>Notice the absence of dividends in the original BS… It was designed to value dividend protected options (if the stock paid a dividend, the exercise price would be lowered by the dividend as well to match the stock price drop.) It was also designed to value options that could be exercised only at expiration (European options rather than American options)</a:t>
            </a:r>
          </a:p>
        </p:txBody>
      </p:sp>
    </p:spTree>
    <p:extLst>
      <p:ext uri="{BB962C8B-B14F-4D97-AF65-F5344CB8AC3E}">
        <p14:creationId xmlns:p14="http://schemas.microsoft.com/office/powerpoint/2010/main" val="234246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xfrm>
            <a:off x="1150938" y="692150"/>
            <a:ext cx="4556125" cy="3416300"/>
          </a:xfrm>
          <a:ln/>
        </p:spPr>
      </p:sp>
      <p:sp>
        <p:nvSpPr>
          <p:cNvPr id="967682"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Note:</a:t>
            </a:r>
          </a:p>
          <a:p>
            <a:pPr marL="228600" indent="-228600">
              <a:buFontTx/>
              <a:buAutoNum type="alphaLcPeriod"/>
              <a:defRPr/>
            </a:pPr>
            <a:r>
              <a:rPr lang="en-US" dirty="0">
                <a:latin typeface="Helvetica" charset="0"/>
                <a:ea typeface="ＭＳ Ｐゴシック" charset="0"/>
                <a:cs typeface="ＭＳ Ｐゴシック" charset="0"/>
              </a:rPr>
              <a:t>The entry of the normal distribution in the form of cumulative normal distribution variable (N(d1) and N(d2)</a:t>
            </a:r>
          </a:p>
          <a:p>
            <a:pPr marL="228600" indent="-228600">
              <a:buFontTx/>
              <a:buAutoNum type="alphaLcPeriod"/>
              <a:defRPr/>
            </a:pPr>
            <a:r>
              <a:rPr lang="en-US" dirty="0">
                <a:latin typeface="Helvetica" charset="0"/>
                <a:ea typeface="ＭＳ Ｐゴシック" charset="0"/>
                <a:cs typeface="ＭＳ Ｐゴシック" charset="0"/>
              </a:rPr>
              <a:t>The replacement of the standard discount factor (1/(1+r)^n) with the continuous time version (e-</a:t>
            </a:r>
            <a:r>
              <a:rPr lang="en-US" dirty="0" err="1">
                <a:latin typeface="Helvetica" charset="0"/>
                <a:ea typeface="ＭＳ Ｐゴシック" charset="0"/>
                <a:cs typeface="ＭＳ Ｐゴシック" charset="0"/>
              </a:rPr>
              <a:t>rt</a:t>
            </a:r>
            <a:r>
              <a:rPr lang="en-US" dirty="0">
                <a:latin typeface="Helvetica" charset="0"/>
                <a:ea typeface="ＭＳ Ｐゴシック" charset="0"/>
                <a:cs typeface="ＭＳ Ｐゴシック" charset="0"/>
              </a:rPr>
              <a:t>)</a:t>
            </a:r>
          </a:p>
          <a:p>
            <a:pPr marL="228600" indent="-228600">
              <a:buFontTx/>
              <a:buAutoNum type="alphaLcPeriod"/>
              <a:defRPr/>
            </a:pPr>
            <a:r>
              <a:rPr lang="en-US" dirty="0">
                <a:latin typeface="Helvetica" charset="0"/>
                <a:ea typeface="ＭＳ Ｐゴシック" charset="0"/>
                <a:cs typeface="ＭＳ Ｐゴシック" charset="0"/>
              </a:rPr>
              <a:t>The standard deviation input to capture the uncertainty about future value</a:t>
            </a:r>
          </a:p>
          <a:p>
            <a:pPr>
              <a:defRPr/>
            </a:pPr>
            <a:r>
              <a:rPr lang="en-US" dirty="0">
                <a:latin typeface="Helvetica" charset="0"/>
                <a:ea typeface="ＭＳ Ｐゴシック" charset="0"/>
                <a:cs typeface="ＭＳ Ｐゴシック" charset="0"/>
              </a:rPr>
              <a:t>The replicating portfolio is embedded in the equation. Almost every measure in option trading/pricing is built around this replicating portfolio.</a:t>
            </a:r>
          </a:p>
          <a:p>
            <a:pPr>
              <a:defRPr/>
            </a:pP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65148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standardized cumulative normal distribution yields values between 0 and 1… It looks and acts like a probability…</a:t>
            </a:r>
          </a:p>
          <a:p>
            <a:r>
              <a:rPr lang="en-US" altLang="en-US">
                <a:latin typeface="Helvetica" charset="0"/>
                <a:ea typeface="ＭＳ Ｐゴシック" charset="-128"/>
              </a:rPr>
              <a:t>In face, N(d2) is the risk neutral probability that your option will end up in the money (S&gt;K) over its lifetime.</a:t>
            </a:r>
          </a:p>
        </p:txBody>
      </p:sp>
    </p:spTree>
    <p:extLst>
      <p:ext uri="{BB962C8B-B14F-4D97-AF65-F5344CB8AC3E}">
        <p14:creationId xmlns:p14="http://schemas.microsoft.com/office/powerpoint/2010/main" val="1631989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1150938" y="692150"/>
            <a:ext cx="4556125" cy="3416300"/>
          </a:xfrm>
          <a:ln/>
        </p:spPr>
      </p:sp>
      <p:sp>
        <p:nvSpPr>
          <p:cNvPr id="971778"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Helvetica" charset="0"/>
                <a:ea typeface="ＭＳ Ｐゴシック" charset="-128"/>
              </a:rPr>
              <a:t>An adapted version of the Black Scholes, assuming that the dividend yield stays constant over the life of the option.</a:t>
            </a:r>
          </a:p>
          <a:p>
            <a:pPr>
              <a:buFontTx/>
              <a:buAutoNum type="alphaLcPeriod"/>
            </a:pPr>
            <a:r>
              <a:rPr lang="en-US" altLang="en-US">
                <a:latin typeface="Helvetica" charset="0"/>
                <a:ea typeface="ＭＳ Ｐゴシック" charset="-128"/>
              </a:rPr>
              <a:t>The carrying cost for the replicating portfolio is reduced by the dividend yield. (You pay the riskfree rate on your borrowing but the shares you buy will pay a dividend that offsets some of the interest expense)</a:t>
            </a:r>
          </a:p>
          <a:p>
            <a:pPr>
              <a:buFontTx/>
              <a:buAutoNum type="alphaLcPeriod"/>
            </a:pPr>
            <a:r>
              <a:rPr lang="en-US" altLang="en-US">
                <a:latin typeface="Helvetica" charset="0"/>
                <a:ea typeface="ＭＳ Ｐゴシック" charset="-128"/>
              </a:rPr>
              <a:t>The current stock price is reduced to reflect the effect of the dividend payments over the life of the option (It is discounted at the dividend yield…)</a:t>
            </a:r>
          </a:p>
        </p:txBody>
      </p:sp>
    </p:spTree>
    <p:extLst>
      <p:ext uri="{BB962C8B-B14F-4D97-AF65-F5344CB8AC3E}">
        <p14:creationId xmlns:p14="http://schemas.microsoft.com/office/powerpoint/2010/main" val="1184807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xfrm>
            <a:off x="1150938" y="692150"/>
            <a:ext cx="4556125" cy="3416300"/>
          </a:xfrm>
          <a:ln/>
        </p:spPr>
      </p:sp>
      <p:sp>
        <p:nvSpPr>
          <p:cNvPr id="56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real options are exercised early… True.. But it is also true that getting the inputs to a binomial model is cumbersome. So, it may still make sense to get at least a lower bound on value by using the Black Scholes.</a:t>
            </a:r>
          </a:p>
        </p:txBody>
      </p:sp>
    </p:spTree>
    <p:extLst>
      <p:ext uri="{BB962C8B-B14F-4D97-AF65-F5344CB8AC3E}">
        <p14:creationId xmlns:p14="http://schemas.microsoft.com/office/powerpoint/2010/main" val="1585529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a less technical way to bring optionality into value.. Just outline the potential outcomes and estimate the probabilities… For multi-stage investments where you can do this, it is more transparent than using real options (a pharmaceutical drug, for instance)</a:t>
            </a:r>
          </a:p>
        </p:txBody>
      </p:sp>
    </p:spTree>
    <p:extLst>
      <p:ext uri="{BB962C8B-B14F-4D97-AF65-F5344CB8AC3E}">
        <p14:creationId xmlns:p14="http://schemas.microsoft.com/office/powerpoint/2010/main" val="2017584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company is assumed to have only one drug for treating diabetes working its way through the pipeline. At each stage in the approval process, we estimate the probabilities of success and failure (and different degrees of success… )</a:t>
            </a:r>
          </a:p>
          <a:p>
            <a:r>
              <a:rPr lang="en-US" altLang="en-US">
                <a:latin typeface="Times" charset="0"/>
                <a:ea typeface="ＭＳ Ｐゴシック" charset="-128"/>
              </a:rPr>
              <a:t>The value of the company today, with all the branches folded back is $50.36 million.</a:t>
            </a:r>
          </a:p>
        </p:txBody>
      </p:sp>
    </p:spTree>
    <p:extLst>
      <p:ext uri="{BB962C8B-B14F-4D97-AF65-F5344CB8AC3E}">
        <p14:creationId xmlns:p14="http://schemas.microsoft.com/office/powerpoint/2010/main" val="772174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50938" y="692150"/>
            <a:ext cx="4556125" cy="3416300"/>
          </a:xfrm>
          <a:ln/>
        </p:spPr>
      </p:sp>
      <p:sp>
        <p:nvSpPr>
          <p:cNvPr id="62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every 100 “would be options”, perhaps 70 pass the first test (is it an option), maybe 10 pass the second test (that the option have significant economic value) and even fewer pass the third test (option pricing model can be used)</a:t>
            </a:r>
          </a:p>
        </p:txBody>
      </p:sp>
    </p:spTree>
    <p:extLst>
      <p:ext uri="{BB962C8B-B14F-4D97-AF65-F5344CB8AC3E}">
        <p14:creationId xmlns:p14="http://schemas.microsoft.com/office/powerpoint/2010/main" val="688369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projects have one or more than one option embedded in them.</a:t>
            </a:r>
          </a:p>
        </p:txBody>
      </p:sp>
    </p:spTree>
    <p:extLst>
      <p:ext uri="{BB962C8B-B14F-4D97-AF65-F5344CB8AC3E}">
        <p14:creationId xmlns:p14="http://schemas.microsoft.com/office/powerpoint/2010/main" val="931628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Traditional investment analysis just looks at the question of whether a project is a good one, if taken today. It does not say the rights to this project are worthless.</a:t>
            </a:r>
          </a:p>
        </p:txBody>
      </p:sp>
    </p:spTree>
    <p:extLst>
      <p:ext uri="{BB962C8B-B14F-4D97-AF65-F5344CB8AC3E}">
        <p14:creationId xmlns:p14="http://schemas.microsoft.com/office/powerpoint/2010/main" val="582778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looks at the option to delay a project, to which you have exclusive rights. </a:t>
            </a:r>
          </a:p>
          <a:p>
            <a:r>
              <a:rPr lang="en-US" altLang="en-US">
                <a:latin typeface="Helvetica" charset="0"/>
                <a:ea typeface="ＭＳ Ｐゴシック" charset="-128"/>
              </a:rPr>
              <a:t>The initial investment in the project is what you would need to invest to convert this project from a right to a real project.</a:t>
            </a:r>
          </a:p>
          <a:p>
            <a:r>
              <a:rPr lang="en-US" altLang="en-US">
                <a:latin typeface="Helvetica" charset="0"/>
                <a:ea typeface="ＭＳ Ｐゴシック" charset="-128"/>
              </a:rPr>
              <a:t>The present value of the cash flows will change over time.</a:t>
            </a:r>
          </a:p>
          <a:p>
            <a:r>
              <a:rPr lang="en-US" altLang="en-US">
                <a:latin typeface="Helvetica" charset="0"/>
                <a:ea typeface="ＭＳ Ｐゴシック" charset="-128"/>
              </a:rPr>
              <a:t>If the perceived present value of the cash flows stays below the investment needed, the project should never be taken.</a:t>
            </a:r>
          </a:p>
        </p:txBody>
      </p:sp>
    </p:spTree>
    <p:extLst>
      <p:ext uri="{BB962C8B-B14F-4D97-AF65-F5344CB8AC3E}">
        <p14:creationId xmlns:p14="http://schemas.microsoft.com/office/powerpoint/2010/main" val="77923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optionality comes from the fact that you have the right to develop a patent, not an obligation and you get that right through the life of the patent.</a:t>
            </a:r>
          </a:p>
        </p:txBody>
      </p:sp>
    </p:spTree>
    <p:extLst>
      <p:ext uri="{BB962C8B-B14F-4D97-AF65-F5344CB8AC3E}">
        <p14:creationId xmlns:p14="http://schemas.microsoft.com/office/powerpoint/2010/main" val="1845177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payoff diagram on the patent as an option…</a:t>
            </a:r>
          </a:p>
        </p:txBody>
      </p:sp>
    </p:spTree>
    <p:extLst>
      <p:ext uri="{BB962C8B-B14F-4D97-AF65-F5344CB8AC3E}">
        <p14:creationId xmlns:p14="http://schemas.microsoft.com/office/powerpoint/2010/main" val="83517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cash flows from developing the patent today may just be estimates (and you may be uncertain about them) but that is what makes the option valuable.</a:t>
            </a:r>
          </a:p>
          <a:p>
            <a:r>
              <a:rPr lang="en-US" altLang="en-US">
                <a:latin typeface="Helvetica" charset="0"/>
                <a:ea typeface="ＭＳ Ｐゴシック" charset="-128"/>
              </a:rPr>
              <a:t>We introduce a cost to not developing the patent, once it becomes viable. (If you don’t do this, the option will never be exercised until the last moment of the last day, which makes no sense with a patent, since you are giving up the exclusivity) The cost is the cash flow you give up in the next year by not developing, as a percent of overall value. We use 1/n as an approximation of this value.</a:t>
            </a:r>
          </a:p>
        </p:txBody>
      </p:sp>
    </p:spTree>
    <p:extLst>
      <p:ext uri="{BB962C8B-B14F-4D97-AF65-F5344CB8AC3E}">
        <p14:creationId xmlns:p14="http://schemas.microsoft.com/office/powerpoint/2010/main" val="1379633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old example…. But one where I was able to get my hands on the original cash flow projections to get the PV of $3,422 million.</a:t>
            </a:r>
          </a:p>
          <a:p>
            <a:r>
              <a:rPr lang="en-US" altLang="en-US">
                <a:latin typeface="Helvetica" charset="0"/>
                <a:ea typeface="ＭＳ Ｐゴシック" charset="-128"/>
              </a:rPr>
              <a:t>NPV of this project = 3422 – 2875 = $ 547 million</a:t>
            </a:r>
          </a:p>
          <a:p>
            <a:r>
              <a:rPr lang="en-US" altLang="en-US">
                <a:latin typeface="Helvetica" charset="0"/>
                <a:ea typeface="ＭＳ Ｐゴシック" charset="-128"/>
              </a:rPr>
              <a:t>This is an in the money option (a viable patent) but this analysis suggests that Biogen will gain more from waiting (the value of the option of $907 million &gt; NPV of $547 million from developing today)</a:t>
            </a:r>
          </a:p>
        </p:txBody>
      </p:sp>
    </p:spTree>
    <p:extLst>
      <p:ext uri="{BB962C8B-B14F-4D97-AF65-F5344CB8AC3E}">
        <p14:creationId xmlns:p14="http://schemas.microsoft.com/office/powerpoint/2010/main" val="1112087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Drug should be developed with about 8 years left on the patent life…</a:t>
            </a:r>
          </a:p>
          <a:p>
            <a:r>
              <a:rPr lang="en-US" altLang="en-US">
                <a:latin typeface="Helvetica" charset="0"/>
                <a:ea typeface="ＭＳ Ｐゴシック" charset="-128"/>
              </a:rPr>
              <a:t>Made the strong assumption that the NPV remains unchanged…</a:t>
            </a:r>
          </a:p>
          <a:p>
            <a:r>
              <a:rPr lang="en-US" altLang="en-US">
                <a:latin typeface="Helvetica" charset="0"/>
                <a:ea typeface="ＭＳ Ｐゴシック" charset="-128"/>
              </a:rPr>
              <a:t>If both the NPV and the option value change, things get dicier… but the logic of an optimal exercise period remains..</a:t>
            </a:r>
          </a:p>
          <a:p>
            <a:r>
              <a:rPr lang="en-US" altLang="en-US">
                <a:latin typeface="Helvetica" charset="0"/>
                <a:ea typeface="ＭＳ Ｐゴシック" charset="-128"/>
              </a:rPr>
              <a:t>In this case, though, the patent was developed almost immediately because there were other drug manufacturers working on their own drugs for treating MS… </a:t>
            </a:r>
          </a:p>
          <a:p>
            <a:r>
              <a:rPr lang="en-US" altLang="en-US">
                <a:latin typeface="Helvetica" charset="0"/>
                <a:ea typeface="ＭＳ Ｐゴシック" charset="-128"/>
              </a:rPr>
              <a:t>The cost of delay was therefore much higher than 1/17… which in turn made the option less valuable.</a:t>
            </a:r>
          </a:p>
        </p:txBody>
      </p:sp>
    </p:spTree>
    <p:extLst>
      <p:ext uri="{BB962C8B-B14F-4D97-AF65-F5344CB8AC3E}">
        <p14:creationId xmlns:p14="http://schemas.microsoft.com/office/powerpoint/2010/main" val="1306752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In traditional DCF valuation, you incorporate the effects of patents (and the efficiency of R&amp;D) into the expected growth rate… and value the company.</a:t>
            </a:r>
          </a:p>
          <a:p>
            <a:r>
              <a:rPr lang="en-US" altLang="en-US">
                <a:latin typeface="Helvetica" charset="0"/>
                <a:ea typeface="ＭＳ Ｐゴシック" charset="-128"/>
              </a:rPr>
              <a:t>Here is the alternative. Value just the existing commercial products of the company over their finite life.</a:t>
            </a:r>
          </a:p>
          <a:p>
            <a:r>
              <a:rPr lang="en-US" altLang="en-US">
                <a:latin typeface="Helvetica" charset="0"/>
                <a:ea typeface="ＭＳ Ｐゴシック" charset="-128"/>
              </a:rPr>
              <a:t>Add to this the value of patents that have not been developed yet, valued as options</a:t>
            </a:r>
          </a:p>
          <a:p>
            <a:r>
              <a:rPr lang="en-US" altLang="en-US">
                <a:latin typeface="Helvetica" charset="0"/>
                <a:ea typeface="ＭＳ Ｐゴシック" charset="-128"/>
              </a:rPr>
              <a:t>Finally, incorporate the effect of R&amp;D as expected future patents (really tough to do..)</a:t>
            </a:r>
          </a:p>
          <a:p>
            <a:r>
              <a:rPr lang="en-US" altLang="en-US">
                <a:latin typeface="Helvetica" charset="0"/>
                <a:ea typeface="ＭＳ Ｐゴシック" charset="-128"/>
              </a:rPr>
              <a:t>Don’t double count by doing a conventional DCF valuation (with high growth) and then add on the option value on top.</a:t>
            </a:r>
          </a:p>
        </p:txBody>
      </p:sp>
    </p:spTree>
    <p:extLst>
      <p:ext uri="{BB962C8B-B14F-4D97-AF65-F5344CB8AC3E}">
        <p14:creationId xmlns:p14="http://schemas.microsoft.com/office/powerpoint/2010/main" val="26602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xfrm>
            <a:off x="1150938" y="692150"/>
            <a:ext cx="4556125" cy="3416300"/>
          </a:xfrm>
          <a:ln/>
        </p:spPr>
      </p:sp>
      <p:sp>
        <p:nvSpPr>
          <p:cNvPr id="82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Values the existing products. The payment is fixed and guaranteed… the only risk is that the licensees will default (thus, it is their default risk that matters)</a:t>
            </a:r>
          </a:p>
          <a:p>
            <a:r>
              <a:rPr lang="en-US" altLang="en-US">
                <a:latin typeface="Helvetica" charset="0"/>
                <a:ea typeface="ＭＳ Ｐゴシック" charset="-128"/>
              </a:rPr>
              <a:t>If the license has been structured differently, say as a percent of revenues or earnings, there would have been more risk to Biogen and a cost of capital of mature pharmaceutical companies would have used as the discount rate.</a:t>
            </a:r>
          </a:p>
        </p:txBody>
      </p:sp>
    </p:spTree>
    <p:extLst>
      <p:ext uri="{BB962C8B-B14F-4D97-AF65-F5344CB8AC3E}">
        <p14:creationId xmlns:p14="http://schemas.microsoft.com/office/powerpoint/2010/main" val="43171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xfrm>
            <a:off x="1150938" y="692150"/>
            <a:ext cx="4556125" cy="3416300"/>
          </a:xfrm>
          <a:ln/>
        </p:spPr>
      </p:sp>
      <p:sp>
        <p:nvSpPr>
          <p:cNvPr id="84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one way to arrive at the value added by future patents. If you assume that you will earn a return on capital of 20% on new patents and your cost of capital in developing the patents is 15%, with a 3% growth rate, your value added is as follows:</a:t>
            </a:r>
          </a:p>
          <a:p>
            <a:r>
              <a:rPr lang="en-US" altLang="en-US">
                <a:latin typeface="Helvetica" charset="0"/>
                <a:ea typeface="ＭＳ Ｐゴシック" charset="-128"/>
              </a:rPr>
              <a:t>Value of a dollar invested in R&amp;D = .2/(.15-.03) = $1.67</a:t>
            </a:r>
          </a:p>
          <a:p>
            <a:r>
              <a:rPr lang="en-US" altLang="en-US">
                <a:latin typeface="Helvetica" charset="0"/>
                <a:ea typeface="ＭＳ Ｐゴシック" charset="-128"/>
              </a:rPr>
              <a:t>Value added by a dollar invested in R&amp;D = $0.67</a:t>
            </a:r>
          </a:p>
          <a:p>
            <a:r>
              <a:rPr lang="en-US" altLang="en-US">
                <a:latin typeface="Helvetica" charset="0"/>
                <a:ea typeface="ＭＳ Ｐゴシック" charset="-128"/>
              </a:rPr>
              <a:t>If you earn the cost of capital on your new patents, the value added goes to zero.</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8879325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xfrm>
            <a:off x="1150938" y="692150"/>
            <a:ext cx="4556125" cy="3416300"/>
          </a:xfrm>
          <a:ln/>
        </p:spPr>
      </p:sp>
      <p:sp>
        <p:nvSpPr>
          <p:cNvPr id="87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high uncertainty associated with generating new patents increases the discount rate and lowers the present value.</a:t>
            </a:r>
          </a:p>
        </p:txBody>
      </p:sp>
    </p:spTree>
    <p:extLst>
      <p:ext uri="{BB962C8B-B14F-4D97-AF65-F5344CB8AC3E}">
        <p14:creationId xmlns:p14="http://schemas.microsoft.com/office/powerpoint/2010/main" val="14119372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a:xfrm>
            <a:off x="1150938" y="692150"/>
            <a:ext cx="4556125" cy="3416300"/>
          </a:xfrm>
          <a:ln/>
        </p:spPr>
      </p:sp>
      <p:sp>
        <p:nvSpPr>
          <p:cNvPr id="89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approach makes sense only for young pharmaceutical companies that derive much of their value from a patent or two and not much from existing products. For larger, more mature pharmaceutical firms with significant cash flows from existing products and a portfolio of patents working their way through the system, the approach does not make much sense…..</a:t>
            </a:r>
          </a:p>
        </p:txBody>
      </p:sp>
    </p:spTree>
    <p:extLst>
      <p:ext uri="{BB962C8B-B14F-4D97-AF65-F5344CB8AC3E}">
        <p14:creationId xmlns:p14="http://schemas.microsoft.com/office/powerpoint/2010/main" val="734456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On the second test, the exclusivity comes almost entirely from the legal system. If you operate in a porous legal system, where property rights are violated with impunity, the exclusivity is lost. This is a problem that the pharmaceutical companies face as they grow in Asia, where the legal protection offered by patents tends to be weaker. Even in markets with strong legal systems, the exclusivity is weakened by the presence of strong competitors with active research departments working on their alternative cures for the same diseases…</a:t>
            </a:r>
          </a:p>
        </p:txBody>
      </p:sp>
    </p:spTree>
    <p:extLst>
      <p:ext uri="{BB962C8B-B14F-4D97-AF65-F5344CB8AC3E}">
        <p14:creationId xmlns:p14="http://schemas.microsoft.com/office/powerpoint/2010/main" val="271837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option is strongest for undeveloped reserves. However, even after the reserves are developed, there is some optionality since production levels can be varied as a function of the price of the commodity.</a:t>
            </a:r>
          </a:p>
        </p:txBody>
      </p:sp>
    </p:spTree>
    <p:extLst>
      <p:ext uri="{BB962C8B-B14F-4D97-AF65-F5344CB8AC3E}">
        <p14:creationId xmlns:p14="http://schemas.microsoft.com/office/powerpoint/2010/main" val="1081531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a:xfrm>
            <a:off x="1150938" y="692150"/>
            <a:ext cx="4556125" cy="3416300"/>
          </a:xfrm>
          <a:ln/>
        </p:spPr>
      </p:sp>
      <p:sp>
        <p:nvSpPr>
          <p:cNvPr id="95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an undeveloped reserve, the optionality revolves around the value of the undeveloped reserves, relative to the cost of developing these reserves. The exploration costs (or bidding cost) paid to get these reserves is the cost of the option.</a:t>
            </a:r>
          </a:p>
        </p:txBody>
      </p:sp>
    </p:spTree>
    <p:extLst>
      <p:ext uri="{BB962C8B-B14F-4D97-AF65-F5344CB8AC3E}">
        <p14:creationId xmlns:p14="http://schemas.microsoft.com/office/powerpoint/2010/main" val="10065845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xfrm>
            <a:off x="1150938" y="692150"/>
            <a:ext cx="4556125" cy="3416300"/>
          </a:xfrm>
          <a:ln/>
        </p:spPr>
      </p:sp>
      <p:sp>
        <p:nvSpPr>
          <p:cNvPr id="97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convenience and simplicity, we assume that the only variable that you are uncertain about is the oil price. In fact, you are probably also uncertain about the magnitude of your reserves and even your development costs. Adding that uncertainty to the process does not change the logic but it does make the option more difficult to value.</a:t>
            </a:r>
          </a:p>
          <a:p>
            <a:r>
              <a:rPr lang="en-US" altLang="en-US">
                <a:latin typeface="Helvetica" charset="0"/>
                <a:ea typeface="ＭＳ Ｐゴシック" charset="-128"/>
              </a:rPr>
              <a:t>The net production revenue lost by not developing the reserve once it is viable is the prod that pushes towards developing reserves.</a:t>
            </a:r>
          </a:p>
          <a:p>
            <a:r>
              <a:rPr lang="en-US" altLang="en-US">
                <a:latin typeface="Helvetica" charset="0"/>
                <a:ea typeface="ＭＳ Ｐゴシック" charset="-128"/>
              </a:rPr>
              <a:t>The longer the development lag, the less the value of the option (both because of time value and because the oil price may change…)</a:t>
            </a:r>
          </a:p>
        </p:txBody>
      </p:sp>
    </p:spTree>
    <p:extLst>
      <p:ext uri="{BB962C8B-B14F-4D97-AF65-F5344CB8AC3E}">
        <p14:creationId xmlns:p14="http://schemas.microsoft.com/office/powerpoint/2010/main" val="1937491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xfrm>
            <a:off x="1150938" y="692150"/>
            <a:ext cx="4556125" cy="3416300"/>
          </a:xfrm>
          <a:ln/>
        </p:spPr>
      </p:sp>
      <p:sp>
        <p:nvSpPr>
          <p:cNvPr id="99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Uses the real options approach to value an oil company.</a:t>
            </a:r>
          </a:p>
          <a:p>
            <a:r>
              <a:rPr lang="en-US" altLang="en-US">
                <a:latin typeface="Times" charset="0"/>
                <a:ea typeface="ＭＳ Ｐゴシック" charset="-128"/>
              </a:rPr>
              <a:t>Why go back in time? Because Gulf Oil was not only targeted for its undeveloped reserves but because information was provided on all reserves that the oil company had at that point in time.</a:t>
            </a:r>
          </a:p>
          <a:p>
            <a:r>
              <a:rPr lang="en-US" altLang="en-US">
                <a:latin typeface="Times" charset="0"/>
                <a:ea typeface="ＭＳ Ｐゴシック" charset="-128"/>
              </a:rPr>
              <a:t>Most oil companies report only “viable” reserves (i.e., options in the money)…</a:t>
            </a:r>
          </a:p>
        </p:txBody>
      </p:sp>
    </p:spTree>
    <p:extLst>
      <p:ext uri="{BB962C8B-B14F-4D97-AF65-F5344CB8AC3E}">
        <p14:creationId xmlns:p14="http://schemas.microsoft.com/office/powerpoint/2010/main" val="11248321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value of the reserves on a pure DCF basis is $12 billion = $42.38 - $30.38 billion </a:t>
            </a:r>
          </a:p>
          <a:p>
            <a:r>
              <a:rPr lang="en-US" altLang="en-US">
                <a:latin typeface="Times" charset="0"/>
                <a:ea typeface="ＭＳ Ｐゴシック" charset="-128"/>
              </a:rPr>
              <a:t>The value of the option is $13.3 billion</a:t>
            </a:r>
          </a:p>
          <a:p>
            <a:r>
              <a:rPr lang="en-US" altLang="en-US">
                <a:latin typeface="Times" charset="0"/>
                <a:ea typeface="ＭＳ Ｐゴシック" charset="-128"/>
              </a:rPr>
              <a:t>The difference is the time premium created by the optionality…</a:t>
            </a:r>
          </a:p>
          <a:p>
            <a:r>
              <a:rPr lang="en-US" altLang="en-US">
                <a:latin typeface="Times" charset="0"/>
                <a:ea typeface="ＭＳ Ｐゴシック" charset="-128"/>
              </a:rPr>
              <a:t>Note that the reserves are, on average, viable and that there is a very high probability (N(d2) = 85.4%) that they will be developed.</a:t>
            </a:r>
          </a:p>
        </p:txBody>
      </p:sp>
    </p:spTree>
    <p:extLst>
      <p:ext uri="{BB962C8B-B14F-4D97-AF65-F5344CB8AC3E}">
        <p14:creationId xmlns:p14="http://schemas.microsoft.com/office/powerpoint/2010/main" val="755013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a:xfrm>
            <a:off x="1150938" y="692150"/>
            <a:ext cx="4556125" cy="3416300"/>
          </a:xfrm>
          <a:ln/>
        </p:spPr>
      </p:sp>
      <p:sp>
        <p:nvSpPr>
          <p:cNvPr id="103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Add the option value of the undeveloped reserves to the DCF value of the developed reserves.</a:t>
            </a:r>
          </a:p>
          <a:p>
            <a:r>
              <a:rPr lang="en-US" altLang="en-US">
                <a:latin typeface="Times" charset="0"/>
                <a:ea typeface="ＭＳ Ｐゴシック" charset="-128"/>
              </a:rPr>
              <a:t>Note that you cannot a full DCF value of an oil company, with growth incorporating the undeveloped reserves, and add the value of the options on top of that.. That would be double counting.</a:t>
            </a:r>
          </a:p>
        </p:txBody>
      </p:sp>
    </p:spTree>
    <p:extLst>
      <p:ext uri="{BB962C8B-B14F-4D97-AF65-F5344CB8AC3E}">
        <p14:creationId xmlns:p14="http://schemas.microsoft.com/office/powerpoint/2010/main" val="38553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project may be the first in a sequence.. With the first project providing an option to take a second one….</a:t>
            </a:r>
          </a:p>
        </p:txBody>
      </p:sp>
    </p:spTree>
    <p:extLst>
      <p:ext uri="{BB962C8B-B14F-4D97-AF65-F5344CB8AC3E}">
        <p14:creationId xmlns:p14="http://schemas.microsoft.com/office/powerpoint/2010/main" val="9455028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the initial project gives you the option to invest an additional amount in the future which you will do only if the present value of the additional cash flows you will get by expanding are greater than the investment needed.</a:t>
            </a:r>
          </a:p>
          <a:p>
            <a:r>
              <a:rPr lang="en-US" altLang="en-US">
                <a:latin typeface="Helvetica" charset="0"/>
                <a:ea typeface="ＭＳ Ｐゴシック" charset="-128"/>
              </a:rPr>
              <a:t>For this to work, you have to do the first project to be eligible for the option to expand.</a:t>
            </a:r>
          </a:p>
        </p:txBody>
      </p:sp>
    </p:spTree>
    <p:extLst>
      <p:ext uri="{BB962C8B-B14F-4D97-AF65-F5344CB8AC3E}">
        <p14:creationId xmlns:p14="http://schemas.microsoft.com/office/powerpoint/2010/main" val="18344756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negative net present value project, but it gives Disney the option to expand later. Implicitly, we are also saying that if Disney does not make the initial project investment (with a NPV of - $ 20 million), it cannot expand later into the rest of Latin America.</a:t>
            </a:r>
          </a:p>
        </p:txBody>
      </p:sp>
    </p:spTree>
    <p:extLst>
      <p:ext uri="{BB962C8B-B14F-4D97-AF65-F5344CB8AC3E}">
        <p14:creationId xmlns:p14="http://schemas.microsoft.com/office/powerpoint/2010/main" val="609058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values the option, using the Black Scholes model. </a:t>
            </a:r>
          </a:p>
          <a:p>
            <a:r>
              <a:rPr lang="en-US" altLang="en-US">
                <a:latin typeface="Helvetica" charset="0"/>
                <a:ea typeface="ＭＳ Ｐゴシック" charset="-128"/>
              </a:rPr>
              <a:t>The value from the model itself is affected not only by the assumptions made about volatility and value, but also by the asssumptions underlying the model.</a:t>
            </a:r>
          </a:p>
          <a:p>
            <a:r>
              <a:rPr lang="en-US" altLang="en-US">
                <a:latin typeface="Helvetica" charset="0"/>
                <a:ea typeface="ＭＳ Ｐゴシック" charset="-128"/>
              </a:rPr>
              <a:t>The value itself is not the key output from the model. It is the fact that strategic options, such as this one, can be valued, and that they can make a significant difference to your decision.</a:t>
            </a:r>
          </a:p>
          <a:p>
            <a:r>
              <a:rPr lang="en-US" altLang="en-US">
                <a:latin typeface="Helvetica" charset="0"/>
                <a:ea typeface="ＭＳ Ｐゴシック" charset="-128"/>
              </a:rPr>
              <a:t> </a:t>
            </a:r>
          </a:p>
        </p:txBody>
      </p:sp>
    </p:spTree>
    <p:extLst>
      <p:ext uri="{BB962C8B-B14F-4D97-AF65-F5344CB8AC3E}">
        <p14:creationId xmlns:p14="http://schemas.microsoft.com/office/powerpoint/2010/main" val="15471312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1150938" y="692150"/>
            <a:ext cx="4556125"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Many of these options flounder on the “exclusivity” test. </a:t>
            </a:r>
          </a:p>
          <a:p>
            <a:r>
              <a:rPr lang="en-US" altLang="en-US">
                <a:latin typeface="Times" charset="0"/>
                <a:ea typeface="ＭＳ Ｐゴシック" charset="-128"/>
              </a:rPr>
              <a:t>Opportunities are not options. (Just because China is a big market, it does not mean that you should be willing to lose money entering the market to learn about it…)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024670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xfrm>
            <a:off x="1150938" y="692150"/>
            <a:ext cx="4556125" cy="3416300"/>
          </a:xfrm>
          <a:ln/>
        </p:spPr>
      </p:sp>
      <p:sp>
        <p:nvSpPr>
          <p:cNvPr id="1187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872988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We are assuming that Lear Aircraft will be in a position to honor his or her commitment to buy back Airbus</a:t>
            </a:r>
            <a:r>
              <a:rPr lang="ja-JP" altLang="en-US">
                <a:latin typeface="Helvetica" charset="0"/>
                <a:ea typeface="ＭＳ Ｐゴシック" charset="-128"/>
              </a:rPr>
              <a:t>’</a:t>
            </a:r>
            <a:r>
              <a:rPr lang="en-US" altLang="ja-JP">
                <a:latin typeface="Helvetica" charset="0"/>
                <a:ea typeface="ＭＳ Ｐゴシック" charset="-128"/>
              </a:rPr>
              <a:t>s share for $ 400 million.</a:t>
            </a:r>
            <a:endParaRPr lang="en-US" altLang="en-US">
              <a:latin typeface="Helvetica" charset="0"/>
              <a:ea typeface="ＭＳ Ｐゴシック" charset="-128"/>
            </a:endParaRPr>
          </a:p>
        </p:txBody>
      </p:sp>
    </p:spTree>
    <p:extLst>
      <p:ext uri="{BB962C8B-B14F-4D97-AF65-F5344CB8AC3E}">
        <p14:creationId xmlns:p14="http://schemas.microsoft.com/office/powerpoint/2010/main" val="5001721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These are the inputs to the model. The likelihood of abandonment will increase over time, as the value of the project decreases.</a:t>
            </a:r>
          </a:p>
        </p:txBody>
      </p:sp>
    </p:spTree>
    <p:extLst>
      <p:ext uri="{BB962C8B-B14F-4D97-AF65-F5344CB8AC3E}">
        <p14:creationId xmlns:p14="http://schemas.microsoft.com/office/powerpoint/2010/main" val="11421122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If you can negotiate this option into your investment projects, you increase their value. To the degree that you have to pay for this option, you would be willing to pay the price of the option.</a:t>
            </a:r>
          </a:p>
        </p:txBody>
      </p:sp>
    </p:spTree>
    <p:extLst>
      <p:ext uri="{BB962C8B-B14F-4D97-AF65-F5344CB8AC3E}">
        <p14:creationId xmlns:p14="http://schemas.microsoft.com/office/powerpoint/2010/main" val="12709253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Building in escape hatches and flexibility into investments, especially big ones (relative to your size as a company) is not a sign of weakness but one of prudences…</a:t>
            </a:r>
          </a:p>
        </p:txBody>
      </p:sp>
    </p:spTree>
    <p:extLst>
      <p:ext uri="{BB962C8B-B14F-4D97-AF65-F5344CB8AC3E}">
        <p14:creationId xmlns:p14="http://schemas.microsoft.com/office/powerpoint/2010/main" val="15695169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of the options in capital structure take the form of add-ons to financing – options granted to venture capitalists, conversion options in bonds, warrants… Those can all be valued with conventional option pricing models.</a:t>
            </a:r>
          </a:p>
          <a:p>
            <a:r>
              <a:rPr lang="en-US" altLang="en-US">
                <a:latin typeface="Times" charset="0"/>
                <a:ea typeface="ＭＳ Ｐゴシック" charset="-128"/>
              </a:rPr>
              <a:t>The option we will focus on is “financial flexibility”, a strength touted by some firms, and an argument used by others for not using debt capacity.</a:t>
            </a:r>
          </a:p>
        </p:txBody>
      </p:sp>
    </p:spTree>
    <p:extLst>
      <p:ext uri="{BB962C8B-B14F-4D97-AF65-F5344CB8AC3E}">
        <p14:creationId xmlns:p14="http://schemas.microsoft.com/office/powerpoint/2010/main" val="13303307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argument for financial flexibility is that you need it in order to be able to raise debt financing to take that great project that may come along, you are talking about an option…</a:t>
            </a:r>
          </a:p>
        </p:txBody>
      </p:sp>
    </p:spTree>
    <p:extLst>
      <p:ext uri="{BB962C8B-B14F-4D97-AF65-F5344CB8AC3E}">
        <p14:creationId xmlns:p14="http://schemas.microsoft.com/office/powerpoint/2010/main" val="14174058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Shown as a payoff diagram..</a:t>
            </a:r>
          </a:p>
          <a:p>
            <a:r>
              <a:rPr lang="en-US" altLang="en-US">
                <a:latin typeface="Times" charset="0"/>
                <a:ea typeface="ＭＳ Ｐゴシック" charset="-128"/>
              </a:rPr>
              <a:t>Note that the cost of the option emanates from the fact that you borrow less than optimal (to preserve your debt capacity and financial flexibility) and thus have a higher cost of capital.</a:t>
            </a:r>
          </a:p>
        </p:txBody>
      </p:sp>
    </p:spTree>
    <p:extLst>
      <p:ext uri="{BB962C8B-B14F-4D97-AF65-F5344CB8AC3E}">
        <p14:creationId xmlns:p14="http://schemas.microsoft.com/office/powerpoint/2010/main" val="303873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 old example with Disney from 1998…. The optimal debt ratio, i.e., the debt ratio at which the cost of capital is minimized, is 40% and the company is at 18%. It is under levered and has a cost of capital of 12.22%, much higher than its optimal of 11.64%.</a:t>
            </a:r>
          </a:p>
        </p:txBody>
      </p:sp>
    </p:spTree>
    <p:extLst>
      <p:ext uri="{BB962C8B-B14F-4D97-AF65-F5344CB8AC3E}">
        <p14:creationId xmlns:p14="http://schemas.microsoft.com/office/powerpoint/2010/main" val="486070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Estimating the inputs for the option pricing model for Disney. To compute reinvestment = net capital expenditures + acquisitions – depreciation + change in non-cash WC. We divide by the market value of the firm each year to standardize.</a:t>
            </a:r>
          </a:p>
          <a:p>
            <a:r>
              <a:rPr lang="en-US" altLang="en-US">
                <a:latin typeface="Times" charset="0"/>
                <a:ea typeface="ＭＳ Ｐゴシック" charset="-128"/>
              </a:rPr>
              <a:t>The high variance reflects the acquisition of ABC in 1996, which pushed up the reinvestment in that year…</a:t>
            </a:r>
          </a:p>
          <a:p>
            <a:r>
              <a:rPr lang="en-US" altLang="en-US">
                <a:latin typeface="Times" charset="0"/>
                <a:ea typeface="ＭＳ Ｐゴシック" charset="-128"/>
              </a:rPr>
              <a:t>For normal access to external funds, we took the typical increase in debt over the period but assumed that Disney would not raise equity, unless it had to.</a:t>
            </a:r>
          </a:p>
        </p:txBody>
      </p:sp>
    </p:spTree>
    <p:extLst>
      <p:ext uri="{BB962C8B-B14F-4D97-AF65-F5344CB8AC3E}">
        <p14:creationId xmlns:p14="http://schemas.microsoft.com/office/powerpoint/2010/main" val="3649155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a:xfrm>
            <a:off x="1150938" y="692150"/>
            <a:ext cx="4556125" cy="3416300"/>
          </a:xfrm>
          <a:ln/>
        </p:spPr>
      </p:sp>
      <p:sp>
        <p:nvSpPr>
          <p:cNvPr id="1392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done in two steps. First, we compute the value of the option to take a project (using the inputs from the last page) to be 1.6092% but that option has value only if Disney is expected to earn excess returns. If we assume that future projects will generate the same excess return as past investments, the value of financial flexibility is 0.85% of value (on an annual basis). That exceeds what the company is paying (as a higher cost of capital) to maintain the flexibility. Thus, it is justified in holding back on borrowing and staying below its optimal.</a:t>
            </a:r>
          </a:p>
        </p:txBody>
      </p:sp>
    </p:spTree>
    <p:extLst>
      <p:ext uri="{BB962C8B-B14F-4D97-AF65-F5344CB8AC3E}">
        <p14:creationId xmlns:p14="http://schemas.microsoft.com/office/powerpoint/2010/main" val="2069567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The value of flexibility should be greater for</a:t>
            </a:r>
          </a:p>
          <a:p>
            <a:pPr>
              <a:buFontTx/>
              <a:buChar char="-"/>
            </a:pPr>
            <a:r>
              <a:rPr lang="en-US" altLang="en-US">
                <a:latin typeface="Times" charset="0"/>
                <a:ea typeface="ＭＳ Ｐゴシック" charset="-128"/>
              </a:rPr>
              <a:t>Small firms over large firms</a:t>
            </a:r>
          </a:p>
          <a:p>
            <a:pPr>
              <a:buFontTx/>
              <a:buChar char="-"/>
            </a:pPr>
            <a:r>
              <a:rPr lang="en-US" altLang="en-US">
                <a:latin typeface="Times" charset="0"/>
                <a:ea typeface="ＭＳ Ｐゴシック" charset="-128"/>
              </a:rPr>
              <a:t>Private businesses over public companies</a:t>
            </a:r>
          </a:p>
          <a:p>
            <a:pPr>
              <a:buFontTx/>
              <a:buChar char="-"/>
            </a:pPr>
            <a:r>
              <a:rPr lang="en-US" altLang="en-US">
                <a:latin typeface="Times" charset="0"/>
                <a:ea typeface="ＭＳ Ｐゴシック" charset="-128"/>
              </a:rPr>
              <a:t>Emerging market over Developed market companies</a:t>
            </a:r>
          </a:p>
          <a:p>
            <a:pPr>
              <a:buFontTx/>
              <a:buChar char="-"/>
            </a:pPr>
            <a:r>
              <a:rPr lang="en-US" altLang="en-US">
                <a:latin typeface="Times" charset="0"/>
                <a:ea typeface="ＭＳ Ｐゴシック" charset="-128"/>
              </a:rPr>
              <a:t>During crisis than during periods of stability</a:t>
            </a:r>
          </a:p>
          <a:p>
            <a:r>
              <a:rPr lang="en-US" altLang="en-US">
                <a:latin typeface="Times" charset="0"/>
                <a:ea typeface="ＭＳ Ｐゴシック" charset="-128"/>
              </a:rPr>
              <a:t>The value of flexibility should be greater in young businesses, with significant uncertainties about the future (social media companies…)</a:t>
            </a:r>
          </a:p>
          <a:p>
            <a:r>
              <a:rPr lang="en-US" altLang="en-US">
                <a:latin typeface="Times" charset="0"/>
                <a:ea typeface="ＭＳ Ｐゴシック" charset="-128"/>
              </a:rPr>
              <a:t>The value of flexibility should be greater for firms with significant competitive advantages that will allow them to earn excess returns</a:t>
            </a:r>
          </a:p>
        </p:txBody>
      </p:sp>
    </p:spTree>
    <p:extLst>
      <p:ext uri="{BB962C8B-B14F-4D97-AF65-F5344CB8AC3E}">
        <p14:creationId xmlns:p14="http://schemas.microsoft.com/office/powerpoint/2010/main" val="4325942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p:cNvSpPr>
          <p:nvPr>
            <p:ph type="sldImg"/>
          </p:nvPr>
        </p:nvSpPr>
        <p:spPr>
          <a:xfrm>
            <a:off x="1150938" y="692150"/>
            <a:ext cx="4556125" cy="3416300"/>
          </a:xfrm>
          <a:ln/>
        </p:spPr>
      </p:sp>
      <p:sp>
        <p:nvSpPr>
          <p:cNvPr id="143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is limited liability that creates the optionality. Thus, this may not hold for private businesses, where lenders can come after the owners’ assets….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87759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a:xfrm>
            <a:off x="1150938" y="692150"/>
            <a:ext cx="4556125" cy="3416300"/>
          </a:xfrm>
          <a:ln/>
        </p:spPr>
      </p:sp>
      <p:sp>
        <p:nvSpPr>
          <p:cNvPr id="145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option revolves around the outstanding debt; the face value of the debt is the strike price and the remaining life of the debt is the life of the option. The value of the assets in liquidation becomes the stock price.</a:t>
            </a:r>
          </a:p>
        </p:txBody>
      </p:sp>
    </p:spTree>
    <p:extLst>
      <p:ext uri="{BB962C8B-B14F-4D97-AF65-F5344CB8AC3E}">
        <p14:creationId xmlns:p14="http://schemas.microsoft.com/office/powerpoint/2010/main" val="17394959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a:xfrm>
            <a:off x="1150938" y="692150"/>
            <a:ext cx="4556125" cy="3416300"/>
          </a:xfrm>
          <a:ln/>
        </p:spPr>
      </p:sp>
      <p:sp>
        <p:nvSpPr>
          <p:cNvPr id="147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am assuming that if this firm is liquidated, I will get the $ 100 million as my sales proceeds.</a:t>
            </a:r>
          </a:p>
          <a:p>
            <a:r>
              <a:rPr lang="en-US" altLang="en-US">
                <a:latin typeface="Times" charset="0"/>
                <a:ea typeface="ＭＳ Ｐゴシック" charset="-128"/>
              </a:rPr>
              <a:t>Looks like there is insufficient information to answer either question.</a:t>
            </a:r>
          </a:p>
        </p:txBody>
      </p:sp>
    </p:spTree>
    <p:extLst>
      <p:ext uri="{BB962C8B-B14F-4D97-AF65-F5344CB8AC3E}">
        <p14:creationId xmlns:p14="http://schemas.microsoft.com/office/powerpoint/2010/main" val="20142677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a:xfrm>
            <a:off x="1150938" y="692150"/>
            <a:ext cx="4556125" cy="3416300"/>
          </a:xfrm>
          <a:ln/>
        </p:spPr>
      </p:sp>
      <p:sp>
        <p:nvSpPr>
          <p:cNvPr id="149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reason why I chose a zero coupon bond now should be clear. Because it is a zero coupon bond (with no covenants), I as the equity investors get complete unfettered power for the next 9 years and 364 days, since I have no contractual payments to make. </a:t>
            </a:r>
          </a:p>
          <a:p>
            <a:r>
              <a:rPr lang="en-US" altLang="en-US">
                <a:latin typeface="Times" charset="0"/>
                <a:ea typeface="ＭＳ Ｐゴシック" charset="-128"/>
              </a:rPr>
              <a:t>If it were a coupon bond, the logic for treating equity as an option will still hold, but I will then have a series of options that build on top of each other, since I have to make coupon payments every 6 months or a year.</a:t>
            </a:r>
          </a:p>
        </p:txBody>
      </p:sp>
    </p:spTree>
    <p:extLst>
      <p:ext uri="{BB962C8B-B14F-4D97-AF65-F5344CB8AC3E}">
        <p14:creationId xmlns:p14="http://schemas.microsoft.com/office/powerpoint/2010/main" val="8656948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only can I value the equity and give you the correct default spread for the company, I can also estimate the probability that the firm will go bankrupt as 37% (1- N(d2) =1-  Probability that the value of assets &gt; Face value of debt)</a:t>
            </a:r>
          </a:p>
          <a:p>
            <a:r>
              <a:rPr lang="en-US" altLang="en-US">
                <a:latin typeface="Times" charset="0"/>
                <a:ea typeface="ＭＳ Ｐゴシック" charset="-128"/>
              </a:rPr>
              <a:t>There are services such as KMV that use this approach to assess the likelihood of default for clients and their portfolios.</a:t>
            </a:r>
          </a:p>
          <a:p>
            <a:endParaRPr lang="en-US" altLang="en-US">
              <a:latin typeface="Times" charset="0"/>
              <a:ea typeface="ＭＳ Ｐゴシック" charset="-128"/>
            </a:endParaRPr>
          </a:p>
        </p:txBody>
      </p:sp>
    </p:spTree>
    <p:extLst>
      <p:ext uri="{BB962C8B-B14F-4D97-AF65-F5344CB8AC3E}">
        <p14:creationId xmlns:p14="http://schemas.microsoft.com/office/powerpoint/2010/main" val="5320052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a:xfrm>
            <a:off x="1150938" y="692150"/>
            <a:ext cx="4556125" cy="3416300"/>
          </a:xfrm>
          <a:ln/>
        </p:spPr>
      </p:sp>
      <p:sp>
        <p:nvSpPr>
          <p:cNvPr id="153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the value of the firm drops by $ 50 million, the value of equity will drop by less because the bondholders will bear (reluctantly) some of the loss</a:t>
            </a:r>
          </a:p>
        </p:txBody>
      </p:sp>
    </p:spTree>
    <p:extLst>
      <p:ext uri="{BB962C8B-B14F-4D97-AF65-F5344CB8AC3E}">
        <p14:creationId xmlns:p14="http://schemas.microsoft.com/office/powerpoint/2010/main" val="1438301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changed only S… All of the other inputs are unchanged. (Half the firm disappeared but the standard deviation should not change… )</a:t>
            </a:r>
          </a:p>
        </p:txBody>
      </p:sp>
    </p:spTree>
    <p:extLst>
      <p:ext uri="{BB962C8B-B14F-4D97-AF65-F5344CB8AC3E}">
        <p14:creationId xmlns:p14="http://schemas.microsoft.com/office/powerpoint/2010/main" val="14606068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a:xfrm>
            <a:off x="1150938" y="692150"/>
            <a:ext cx="4556125" cy="3416300"/>
          </a:xfrm>
          <a:ln/>
        </p:spPr>
      </p:sp>
      <p:sp>
        <p:nvSpPr>
          <p:cNvPr id="157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probability of bankruptcy has shot up to 58.45%... Debt holders bear $4.5 million of the loss. Equity investors bear the rest..</a:t>
            </a:r>
          </a:p>
        </p:txBody>
      </p:sp>
    </p:spTree>
    <p:extLst>
      <p:ext uri="{BB962C8B-B14F-4D97-AF65-F5344CB8AC3E}">
        <p14:creationId xmlns:p14="http://schemas.microsoft.com/office/powerpoint/2010/main" val="5331204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Equity is an incredibly stubborn instrument. Its value remains, at least in this case, even as firm value drops to a fraction of the outstanding debt. That is because, as an option, it has time value and you get to play (as the equity investor) for the next 10 years… maybe, something good will happen.</a:t>
            </a:r>
          </a:p>
        </p:txBody>
      </p:sp>
    </p:spTree>
    <p:extLst>
      <p:ext uri="{BB962C8B-B14F-4D97-AF65-F5344CB8AC3E}">
        <p14:creationId xmlns:p14="http://schemas.microsoft.com/office/powerpoint/2010/main" val="8532413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Everything that we have been taught in corporate finance and capital budgeting suggests that a negative net present value project is bad, and a risky, negative net present value project may be even worse…</a:t>
            </a:r>
          </a:p>
        </p:txBody>
      </p:sp>
    </p:spTree>
    <p:extLst>
      <p:ext uri="{BB962C8B-B14F-4D97-AF65-F5344CB8AC3E}">
        <p14:creationId xmlns:p14="http://schemas.microsoft.com/office/powerpoint/2010/main" val="16783021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50938" y="69215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at equity as an option… Note the drop in S and the increase in variance…</a:t>
            </a:r>
          </a:p>
        </p:txBody>
      </p:sp>
    </p:spTree>
    <p:extLst>
      <p:ext uri="{BB962C8B-B14F-4D97-AF65-F5344CB8AC3E}">
        <p14:creationId xmlns:p14="http://schemas.microsoft.com/office/powerpoint/2010/main" val="259602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ChangeArrowheads="1"/>
          </p:cNvSpPr>
          <p:nvPr>
            <p:ph type="sldImg"/>
          </p:nvPr>
        </p:nvSpPr>
        <p:spPr>
          <a:xfrm>
            <a:off x="1150938" y="692150"/>
            <a:ext cx="4556125" cy="3416300"/>
          </a:xfrm>
          <a:solidFill>
            <a:srgbClr val="FFFFFF"/>
          </a:solidFill>
          <a:ln/>
        </p:spPr>
      </p:sp>
      <p:sp>
        <p:nvSpPr>
          <p:cNvPr id="1658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Some value  magic or is it? Equity as an optilon gains more from the increase in risk than it loses in firm value.. The real losers are the bondholders.</a:t>
            </a:r>
          </a:p>
          <a:p>
            <a:pPr marL="228600" indent="-228600"/>
            <a:r>
              <a:rPr lang="en-US" altLang="en-US">
                <a:latin typeface="Helvetica" charset="0"/>
                <a:ea typeface="ＭＳ Ｐゴシック" charset="-128"/>
              </a:rPr>
              <a:t>What lessons can bondholders draw from this?</a:t>
            </a:r>
          </a:p>
          <a:p>
            <a:pPr marL="228600" indent="-228600">
              <a:buFontTx/>
              <a:buAutoNum type="arabicPeriod"/>
            </a:pPr>
            <a:r>
              <a:rPr lang="en-US" altLang="en-US">
                <a:latin typeface="Helvetica" charset="0"/>
                <a:ea typeface="ＭＳ Ｐゴシック" charset="-128"/>
              </a:rPr>
              <a:t>Take an equity stake in deeply troubled firms.</a:t>
            </a:r>
          </a:p>
          <a:p>
            <a:pPr marL="228600" indent="-228600">
              <a:buFontTx/>
              <a:buAutoNum type="arabicPeriod"/>
            </a:pPr>
            <a:r>
              <a:rPr lang="en-US" altLang="en-US">
                <a:latin typeface="Helvetica" charset="0"/>
                <a:ea typeface="ＭＳ Ｐゴシック" charset="-128"/>
              </a:rPr>
              <a:t>Take an active role in the way the companies are run.</a:t>
            </a:r>
          </a:p>
          <a:p>
            <a:pPr marL="228600" indent="-228600">
              <a:buFontTx/>
              <a:buAutoNum type="arabicPeriod"/>
            </a:pPr>
            <a:r>
              <a:rPr lang="en-US" altLang="en-US">
                <a:latin typeface="Helvetica" charset="0"/>
                <a:ea typeface="ＭＳ Ｐゴシック" charset="-128"/>
              </a:rPr>
              <a:t>Write in restrictive covenants on new investments and monitor existing investments to prevent risk shifting.</a:t>
            </a:r>
          </a:p>
        </p:txBody>
      </p:sp>
    </p:spTree>
    <p:extLst>
      <p:ext uri="{BB962C8B-B14F-4D97-AF65-F5344CB8AC3E}">
        <p14:creationId xmlns:p14="http://schemas.microsoft.com/office/powerpoint/2010/main" val="3750271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Again, it seems like a pretty straightforward question. A fair value acquisition should be value neutral…</a:t>
            </a:r>
          </a:p>
        </p:txBody>
      </p:sp>
    </p:spTree>
    <p:extLst>
      <p:ext uri="{BB962C8B-B14F-4D97-AF65-F5344CB8AC3E}">
        <p14:creationId xmlns:p14="http://schemas.microsoft.com/office/powerpoint/2010/main" val="2164363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Rot="1" noChangeAspect="1" noChangeArrowheads="1"/>
          </p:cNvSpPr>
          <p:nvPr>
            <p:ph type="sldImg"/>
          </p:nvPr>
        </p:nvSpPr>
        <p:spPr>
          <a:xfrm>
            <a:off x="1150938" y="692150"/>
            <a:ext cx="4556125" cy="3416300"/>
          </a:xfrm>
          <a:solidFill>
            <a:srgbClr val="FFFFFF"/>
          </a:solidFill>
          <a:ln/>
        </p:spPr>
      </p:sp>
      <p:sp>
        <p:nvSpPr>
          <p:cNvPr id="169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It is value neutral for overall value, but the firm is becoming a safer firm (a pure diversification effect).</a:t>
            </a:r>
          </a:p>
        </p:txBody>
      </p:sp>
    </p:spTree>
    <p:extLst>
      <p:ext uri="{BB962C8B-B14F-4D97-AF65-F5344CB8AC3E}">
        <p14:creationId xmlns:p14="http://schemas.microsoft.com/office/powerpoint/2010/main" val="19559368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Rot="1" noChangeAspect="1" noChangeArrowheads="1"/>
          </p:cNvSpPr>
          <p:nvPr>
            <p:ph type="sldImg"/>
          </p:nvPr>
        </p:nvSpPr>
        <p:spPr>
          <a:xfrm>
            <a:off x="1150938" y="692150"/>
            <a:ext cx="4556125" cy="3416300"/>
          </a:xfrm>
          <a:solidFill>
            <a:srgbClr val="FFFFFF"/>
          </a:solidFill>
          <a:ln/>
        </p:spPr>
      </p:sp>
      <p:sp>
        <p:nvSpPr>
          <p:cNvPr id="1720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Note tat equity investors lose about $ 3 million, because of the drop in variance. To prevent this from happening, you would need to</a:t>
            </a:r>
          </a:p>
          <a:p>
            <a:pPr marL="228600" indent="-228600">
              <a:buFontTx/>
              <a:buAutoNum type="arabicPeriod"/>
            </a:pPr>
            <a:r>
              <a:rPr lang="en-US" altLang="en-US">
                <a:latin typeface="Helvetica" charset="0"/>
                <a:ea typeface="ＭＳ Ｐゴシック" charset="-128"/>
              </a:rPr>
              <a:t>Increase the debt ratio after conglomerate mergers to take advantage of the lower risk and higher debt capacity</a:t>
            </a:r>
          </a:p>
          <a:p>
            <a:pPr marL="228600" indent="-228600">
              <a:buFontTx/>
              <a:buAutoNum type="arabicPeriod"/>
            </a:pPr>
            <a:r>
              <a:rPr lang="en-US" altLang="en-US">
                <a:latin typeface="Helvetica" charset="0"/>
                <a:ea typeface="ＭＳ Ｐゴシック" charset="-128"/>
              </a:rPr>
              <a:t>Renegotiate with existing lenders to reduce interest rates that they charge to reflect the lower risk of the firm.</a:t>
            </a:r>
          </a:p>
        </p:txBody>
      </p:sp>
    </p:spTree>
    <p:extLst>
      <p:ext uri="{BB962C8B-B14F-4D97-AF65-F5344CB8AC3E}">
        <p14:creationId xmlns:p14="http://schemas.microsoft.com/office/powerpoint/2010/main" val="18990583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no chance that you will find a troubled firm with only one zero coupon bond outstanding, where you are given the value of the underlying assets and standard deviation on a platter.</a:t>
            </a:r>
          </a:p>
        </p:txBody>
      </p:sp>
    </p:spTree>
    <p:extLst>
      <p:ext uri="{BB962C8B-B14F-4D97-AF65-F5344CB8AC3E}">
        <p14:creationId xmlns:p14="http://schemas.microsoft.com/office/powerpoint/2010/main" val="15721132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estimating the value of the firm, remember that you are estimating how much you will get, if you liquidate the firm. So, in a DCF, focus only on assets in place and don’t incorporate growth since it is unlikely to be monetized in the event of default.</a:t>
            </a:r>
          </a:p>
          <a:p>
            <a:r>
              <a:rPr lang="en-US" altLang="en-US">
                <a:latin typeface="Times" charset="0"/>
                <a:ea typeface="ＭＳ Ｐゴシック" charset="-128"/>
              </a:rPr>
              <a:t>For the standard deviation, try the industry average. It is more reliable than trusting stock and bond prices of a troubled firm.</a:t>
            </a:r>
          </a:p>
          <a:p>
            <a:r>
              <a:rPr lang="en-US" altLang="en-US">
                <a:latin typeface="Times" charset="0"/>
                <a:ea typeface="ＭＳ Ｐゴシック" charset="-128"/>
              </a:rPr>
              <a:t>With the debt, we are playing a game of replacing its existing complicated debt with one zero coupon bond, of equivalent effect.</a:t>
            </a:r>
          </a:p>
        </p:txBody>
      </p:sp>
    </p:spTree>
    <p:extLst>
      <p:ext uri="{BB962C8B-B14F-4D97-AF65-F5344CB8AC3E}">
        <p14:creationId xmlns:p14="http://schemas.microsoft.com/office/powerpoint/2010/main" val="20168736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Deeply troubled firm with lots of long term debt… perfect for real options.</a:t>
            </a:r>
          </a:p>
        </p:txBody>
      </p:sp>
    </p:spTree>
    <p:extLst>
      <p:ext uri="{BB962C8B-B14F-4D97-AF65-F5344CB8AC3E}">
        <p14:creationId xmlns:p14="http://schemas.microsoft.com/office/powerpoint/2010/main" val="17133496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a conventional DCF valuation, where we have assumed some improvement in margins over time and a recovery to operating health. Even with this optimistic set up, the value that we get for the assets is well below the face value of the debt.</a:t>
            </a:r>
          </a:p>
        </p:txBody>
      </p:sp>
    </p:spTree>
    <p:extLst>
      <p:ext uri="{BB962C8B-B14F-4D97-AF65-F5344CB8AC3E}">
        <p14:creationId xmlns:p14="http://schemas.microsoft.com/office/powerpoint/2010/main" val="6588071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Difficult to get firms that are comparable to Eurotunnel. So, we use stock and bond price variances, weighted by the proportions of each in Eurotunnel’s capital structure (and factoring in the covariance between the two) to get to the variance in firm value.</a:t>
            </a:r>
          </a:p>
        </p:txBody>
      </p:sp>
    </p:spTree>
    <p:extLst>
      <p:ext uri="{BB962C8B-B14F-4D97-AF65-F5344CB8AC3E}">
        <p14:creationId xmlns:p14="http://schemas.microsoft.com/office/powerpoint/2010/main" val="1452961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a:xfrm>
            <a:off x="1150938" y="692150"/>
            <a:ext cx="4556125" cy="3416300"/>
          </a:xfrm>
          <a:ln/>
        </p:spPr>
      </p:sp>
      <p:sp>
        <p:nvSpPr>
          <p:cNvPr id="184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Very high probability of default = 92.5%, but equity still hangs in there.</a:t>
            </a:r>
          </a:p>
        </p:txBody>
      </p:sp>
    </p:spTree>
    <p:extLst>
      <p:ext uri="{BB962C8B-B14F-4D97-AF65-F5344CB8AC3E}">
        <p14:creationId xmlns:p14="http://schemas.microsoft.com/office/powerpoint/2010/main" val="304141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a:xfrm>
            <a:off x="1150938" y="692150"/>
            <a:ext cx="4556125" cy="3416300"/>
          </a:xfrm>
          <a:ln/>
        </p:spPr>
      </p:sp>
      <p:sp>
        <p:nvSpPr>
          <p:cNvPr id="186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Real options are exciting and allow us to estimate the value for some companies (young biotechnology companies, deeply troubled companies) where we otherwise would give up.</a:t>
            </a:r>
          </a:p>
          <a:p>
            <a:r>
              <a:rPr lang="en-US" altLang="en-US">
                <a:latin typeface="Times" charset="0"/>
                <a:ea typeface="ＭＳ Ｐゴシック" charset="-128"/>
              </a:rPr>
              <a:t>But two notes of caution. First, they should be restricted in their use… Second, the insights you get from treating an asset as an option (that risk is now your ally, for example) are greater than the actual numbers from an option pricing model.</a:t>
            </a:r>
          </a:p>
        </p:txBody>
      </p:sp>
    </p:spTree>
    <p:extLst>
      <p:ext uri="{BB962C8B-B14F-4D97-AF65-F5344CB8AC3E}">
        <p14:creationId xmlns:p14="http://schemas.microsoft.com/office/powerpoint/2010/main" val="7015645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ln/>
        </p:spPr>
      </p:sp>
      <p:sp>
        <p:nvSpPr>
          <p:cNvPr id="188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original title I had was </a:t>
            </a:r>
            <a:r>
              <a:rPr lang="ja-JP" altLang="en-US">
                <a:latin typeface="Helvetica" charset="0"/>
                <a:ea typeface="ＭＳ Ｐゴシック" charset="-128"/>
              </a:rPr>
              <a:t>“</a:t>
            </a:r>
            <a:r>
              <a:rPr lang="en-US" altLang="ja-JP">
                <a:latin typeface="Helvetica" charset="0"/>
                <a:ea typeface="ＭＳ Ｐゴシック" charset="-128"/>
              </a:rPr>
              <a:t>Acquirer</a:t>
            </a:r>
            <a:r>
              <a:rPr lang="ja-JP" altLang="en-US">
                <a:latin typeface="Helvetica" charset="0"/>
                <a:ea typeface="ＭＳ Ｐゴシック" charset="-128"/>
              </a:rPr>
              <a:t>’</a:t>
            </a:r>
            <a:r>
              <a:rPr lang="en-US" altLang="ja-JP">
                <a:latin typeface="Helvetica" charset="0"/>
                <a:ea typeface="ＭＳ Ｐゴシック" charset="-128"/>
              </a:rPr>
              <a:t>s Anonymous: Seven Steps to Sobriety</a:t>
            </a:r>
            <a:r>
              <a:rPr lang="ja-JP" altLang="en-US">
                <a:latin typeface="Helvetica" charset="0"/>
                <a:ea typeface="ＭＳ Ｐゴシック" charset="-128"/>
              </a:rPr>
              <a:t>”</a:t>
            </a:r>
            <a:r>
              <a:rPr lang="en-US" altLang="ja-JP">
                <a:latin typeface="Helvetica" charset="0"/>
                <a:ea typeface="ＭＳ Ｐゴシック" charset="-128"/>
              </a:rPr>
              <a:t> but I decided that it showed my biases a little too strongly.</a:t>
            </a:r>
            <a:endParaRPr lang="en-US" altLang="en-US">
              <a:latin typeface="Helvetica" charset="0"/>
              <a:ea typeface="ＭＳ Ｐゴシック" charset="-128"/>
            </a:endParaRPr>
          </a:p>
        </p:txBody>
      </p:sp>
    </p:spTree>
    <p:extLst>
      <p:ext uri="{BB962C8B-B14F-4D97-AF65-F5344CB8AC3E}">
        <p14:creationId xmlns:p14="http://schemas.microsoft.com/office/powerpoint/2010/main" val="15098000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xfrm>
            <a:off x="1150938" y="692150"/>
            <a:ext cx="4556125" cy="3416300"/>
          </a:xfrm>
          <a:ln/>
        </p:spPr>
      </p:sp>
      <p:sp>
        <p:nvSpPr>
          <p:cNvPr id="190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Easy to tell who the winners in this game are…</a:t>
            </a:r>
          </a:p>
        </p:txBody>
      </p:sp>
    </p:spTree>
    <p:extLst>
      <p:ext uri="{BB962C8B-B14F-4D97-AF65-F5344CB8AC3E}">
        <p14:creationId xmlns:p14="http://schemas.microsoft.com/office/powerpoint/2010/main" val="5429363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a:xfrm>
            <a:off x="1150938" y="692150"/>
            <a:ext cx="4556125" cy="3416300"/>
          </a:xfrm>
          <a:ln/>
        </p:spPr>
      </p:sp>
      <p:sp>
        <p:nvSpPr>
          <p:cNvPr id="192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for those who argue that markets don’t quite understand or see all the good stuff (synergy…) that can come from mergers, there is little evidence that it does show up in these long term follow up studies.</a:t>
            </a:r>
          </a:p>
        </p:txBody>
      </p:sp>
    </p:spTree>
    <p:extLst>
      <p:ext uri="{BB962C8B-B14F-4D97-AF65-F5344CB8AC3E}">
        <p14:creationId xmlns:p14="http://schemas.microsoft.com/office/powerpoint/2010/main" val="4725460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xfrm>
            <a:off x="1150938" y="692150"/>
            <a:ext cx="4556125" cy="3416300"/>
          </a:xfrm>
          <a:ln/>
        </p:spPr>
      </p:sp>
      <p:sp>
        <p:nvSpPr>
          <p:cNvPr id="194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Emerging market companies used to be targets. Now that they have become more powerful, they are proud to be the acquirers. But is that a good thing?</a:t>
            </a:r>
          </a:p>
        </p:txBody>
      </p:sp>
    </p:spTree>
    <p:extLst>
      <p:ext uri="{BB962C8B-B14F-4D97-AF65-F5344CB8AC3E}">
        <p14:creationId xmlns:p14="http://schemas.microsoft.com/office/powerpoint/2010/main" val="6872214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a:xfrm>
            <a:off x="1150938" y="692150"/>
            <a:ext cx="4556125" cy="3416300"/>
          </a:xfrm>
          <a:ln/>
        </p:spPr>
      </p:sp>
      <p:sp>
        <p:nvSpPr>
          <p:cNvPr id="196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understand why acquisitions fail, we have to break the process apart to see what part of it is not working…</a:t>
            </a:r>
          </a:p>
        </p:txBody>
      </p:sp>
    </p:spTree>
    <p:extLst>
      <p:ext uri="{BB962C8B-B14F-4D97-AF65-F5344CB8AC3E}">
        <p14:creationId xmlns:p14="http://schemas.microsoft.com/office/powerpoint/2010/main" val="9640750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a:xfrm>
            <a:off x="1150938" y="692150"/>
            <a:ext cx="4556125" cy="3416300"/>
          </a:xfrm>
          <a:ln/>
        </p:spPr>
      </p:sp>
      <p:sp>
        <p:nvSpPr>
          <p:cNvPr id="198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seven parts of the acquisition process where errors proliferate. In this presentation, we will focus on each one…</a:t>
            </a:r>
          </a:p>
        </p:txBody>
      </p:sp>
    </p:spTree>
    <p:extLst>
      <p:ext uri="{BB962C8B-B14F-4D97-AF65-F5344CB8AC3E}">
        <p14:creationId xmlns:p14="http://schemas.microsoft.com/office/powerpoint/2010/main" val="4456689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a:xfrm>
            <a:off x="1150938" y="692150"/>
            <a:ext cx="4556125" cy="3416300"/>
          </a:xfrm>
          <a:ln/>
        </p:spPr>
      </p:sp>
      <p:sp>
        <p:nvSpPr>
          <p:cNvPr id="200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Keep a running tab…</a:t>
            </a:r>
          </a:p>
        </p:txBody>
      </p:sp>
    </p:spTree>
    <p:extLst>
      <p:ext uri="{BB962C8B-B14F-4D97-AF65-F5344CB8AC3E}">
        <p14:creationId xmlns:p14="http://schemas.microsoft.com/office/powerpoint/2010/main" val="20818932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ln/>
        </p:spPr>
      </p:sp>
      <p:sp>
        <p:nvSpPr>
          <p:cNvPr id="202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Could not be simpler:</a:t>
            </a:r>
          </a:p>
          <a:p>
            <a:r>
              <a:rPr lang="en-US" altLang="en-US">
                <a:latin typeface="Helvetica" charset="0"/>
                <a:ea typeface="ＭＳ Ｐゴシック" charset="-128"/>
              </a:rPr>
              <a:t>Value of the firm = 12/.20 = 60 million</a:t>
            </a:r>
          </a:p>
        </p:txBody>
      </p:sp>
    </p:spTree>
    <p:extLst>
      <p:ext uri="{BB962C8B-B14F-4D97-AF65-F5344CB8AC3E}">
        <p14:creationId xmlns:p14="http://schemas.microsoft.com/office/powerpoint/2010/main" val="14293131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Does not change. You cannot make the argument (though many do) that since it is your equity that is being used to fund the acquisition, you can use your cost of equity (which would lead you to double the value of the target firm).</a:t>
            </a:r>
          </a:p>
        </p:txBody>
      </p:sp>
    </p:spTree>
    <p:extLst>
      <p:ext uri="{BB962C8B-B14F-4D97-AF65-F5344CB8AC3E}">
        <p14:creationId xmlns:p14="http://schemas.microsoft.com/office/powerpoint/2010/main" val="7148098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reason lies in a basic principle in capital budgeting - that a project</a:t>
            </a:r>
            <a:r>
              <a:rPr lang="ja-JP" altLang="en-US">
                <a:latin typeface="Helvetica" charset="0"/>
                <a:ea typeface="ＭＳ Ｐゴシック" charset="-128"/>
              </a:rPr>
              <a:t>’</a:t>
            </a:r>
            <a:r>
              <a:rPr lang="en-US" altLang="ja-JP">
                <a:latin typeface="Helvetica" charset="0"/>
                <a:ea typeface="ＭＳ Ｐゴシック" charset="-128"/>
              </a:rPr>
              <a:t>s discount rate should reflect the risk of the project and not of the entity taking the project. (Of course, this would also imply that you would use project specific costs of equity and capital….)</a:t>
            </a:r>
          </a:p>
          <a:p>
            <a:r>
              <a:rPr lang="en-US" altLang="en-US">
                <a:latin typeface="Helvetica" charset="0"/>
                <a:ea typeface="ＭＳ Ｐゴシック" charset="-128"/>
              </a:rPr>
              <a:t>If you fail on this principle, safe companies will end up overvaluing and overpaying for risky companies (as many did in the late 1990s)</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7852914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ln/>
        </p:spPr>
      </p:sp>
      <p:sp>
        <p:nvSpPr>
          <p:cNvPr id="208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tougher one and you may be tempted to argue that the new cost of capital for the target firm will be:</a:t>
            </a:r>
          </a:p>
          <a:p>
            <a:r>
              <a:rPr lang="en-US" altLang="en-US">
                <a:latin typeface="Helvetica" charset="0"/>
                <a:ea typeface="ＭＳ Ｐゴシック" charset="-128"/>
              </a:rPr>
              <a:t>Cost of capital = 20% (.5) + 4% (.5) = 12%</a:t>
            </a:r>
          </a:p>
          <a:p>
            <a:r>
              <a:rPr lang="en-US" altLang="en-US">
                <a:latin typeface="Helvetica" charset="0"/>
                <a:ea typeface="ＭＳ Ｐゴシック" charset="-128"/>
              </a:rPr>
              <a:t>This would lead you to value the target firm at 100.</a:t>
            </a:r>
          </a:p>
          <a:p>
            <a:r>
              <a:rPr lang="en-US" altLang="en-US">
                <a:latin typeface="Helvetica" charset="0"/>
                <a:ea typeface="ＭＳ Ｐゴシック" charset="-128"/>
              </a:rPr>
              <a:t>What is the problem with doing this? Remember that the reason you are able to borrow money is because you as the acquiring firm have excess debt capacity and you are able to borrow at low rates because you have no default risk. If you use this lower cost of capital, you are in effect subsidizing the target firm stockholders with your excess debt capacity.</a:t>
            </a:r>
          </a:p>
          <a:p>
            <a:r>
              <a:rPr lang="en-US" altLang="en-US">
                <a:latin typeface="Helvetica" charset="0"/>
                <a:ea typeface="ＭＳ Ｐゴシック" charset="-128"/>
              </a:rPr>
              <a:t>How about if the target firm could have afforded to have a 50% debt ratio and a 4% cost of debt? That is a different question and can be considered a value for control. If you pay 100, though, you do all the work of bringing them to their optimal debt ratio and the target firm stockholders walk away with all of the benefits.</a:t>
            </a:r>
          </a:p>
        </p:txBody>
      </p:sp>
    </p:spTree>
    <p:extLst>
      <p:ext uri="{BB962C8B-B14F-4D97-AF65-F5344CB8AC3E}">
        <p14:creationId xmlns:p14="http://schemas.microsoft.com/office/powerpoint/2010/main" val="21070952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xfrm>
            <a:off x="1150938" y="692150"/>
            <a:ext cx="4556125" cy="3416300"/>
          </a:xfrm>
          <a:ln/>
        </p:spPr>
      </p:sp>
      <p:sp>
        <p:nvSpPr>
          <p:cNvPr id="210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minute you start building into the valuation strengths that flow from you (as the acquiring firm), you start giving target firm stockholders premiums that they do not deserve.</a:t>
            </a:r>
          </a:p>
        </p:txBody>
      </p:sp>
    </p:spTree>
    <p:extLst>
      <p:ext uri="{BB962C8B-B14F-4D97-AF65-F5344CB8AC3E}">
        <p14:creationId xmlns:p14="http://schemas.microsoft.com/office/powerpoint/2010/main" val="19441747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ln/>
        </p:spPr>
      </p:sp>
      <p:sp>
        <p:nvSpPr>
          <p:cNvPr id="212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Wrong on both counts. Control can be worth nothing (or 50%) and rules of thumb are useless.</a:t>
            </a:r>
          </a:p>
        </p:txBody>
      </p:sp>
    </p:spTree>
    <p:extLst>
      <p:ext uri="{BB962C8B-B14F-4D97-AF65-F5344CB8AC3E}">
        <p14:creationId xmlns:p14="http://schemas.microsoft.com/office/powerpoint/2010/main" val="17817207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1026"/>
          <p:cNvSpPr>
            <a:spLocks noGrp="1" noRot="1" noChangeAspect="1" noChangeArrowheads="1" noTextEdit="1"/>
          </p:cNvSpPr>
          <p:nvPr>
            <p:ph type="sldImg"/>
          </p:nvPr>
        </p:nvSpPr>
        <p:spPr>
          <a:xfrm>
            <a:off x="1150938" y="692150"/>
            <a:ext cx="4556125" cy="3416300"/>
          </a:xfrm>
          <a:ln/>
        </p:spPr>
      </p:sp>
      <p:sp>
        <p:nvSpPr>
          <p:cNvPr id="2150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Rules of thumb in billion dollar valuations are signs of laziness and indicate an unwillingness to actually estimate the value of control or what a reasonable value to EBITDA multiple is for a firm.</a:t>
            </a:r>
          </a:p>
        </p:txBody>
      </p:sp>
    </p:spTree>
    <p:extLst>
      <p:ext uri="{BB962C8B-B14F-4D97-AF65-F5344CB8AC3E}">
        <p14:creationId xmlns:p14="http://schemas.microsoft.com/office/powerpoint/2010/main" val="8679319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Answer to part a</a:t>
            </a:r>
          </a:p>
          <a:p>
            <a:r>
              <a:rPr lang="en-US" altLang="en-US">
                <a:latin typeface="Helvetica" charset="0"/>
                <a:ea typeface="ＭＳ Ｐゴシック" charset="-128"/>
              </a:rPr>
              <a:t>Not unless I am given specifics. Buzz words are worth nothing.</a:t>
            </a:r>
          </a:p>
          <a:p>
            <a:r>
              <a:rPr lang="en-US" altLang="en-US">
                <a:latin typeface="Helvetica" charset="0"/>
                <a:ea typeface="ＭＳ Ｐゴシック" charset="-128"/>
              </a:rPr>
              <a:t>Answer to part b</a:t>
            </a:r>
          </a:p>
          <a:p>
            <a:r>
              <a:rPr lang="en-US" altLang="en-US">
                <a:latin typeface="Helvetica" charset="0"/>
                <a:ea typeface="ＭＳ Ｐゴシック" charset="-128"/>
              </a:rPr>
              <a:t>By the present value of the cashflows that will be generated by the synergy </a:t>
            </a:r>
          </a:p>
          <a:p>
            <a:r>
              <a:rPr lang="en-US" altLang="en-US">
                <a:latin typeface="Helvetica" charset="0"/>
                <a:ea typeface="ＭＳ Ｐゴシック" charset="-128"/>
              </a:rPr>
              <a:t>Answer to part c</a:t>
            </a:r>
          </a:p>
          <a:p>
            <a:r>
              <a:rPr lang="en-US" altLang="en-US">
                <a:latin typeface="Helvetica" charset="0"/>
                <a:ea typeface="ＭＳ Ｐゴシック" charset="-128"/>
              </a:rPr>
              <a:t>Since synergy requires both the acquiring firm and the target firm</a:t>
            </a:r>
            <a:r>
              <a:rPr lang="ja-JP" altLang="en-US">
                <a:latin typeface="Helvetica" charset="0"/>
                <a:ea typeface="ＭＳ Ｐゴシック" charset="-128"/>
              </a:rPr>
              <a:t>’</a:t>
            </a:r>
            <a:r>
              <a:rPr lang="en-US" altLang="ja-JP">
                <a:latin typeface="Helvetica" charset="0"/>
                <a:ea typeface="ＭＳ Ｐゴシック" charset="-128"/>
              </a:rPr>
              <a:t>s strengths to be pooled, you (as the acquirer) should demand your fair share of that synergy. If there are literally dozens of firms that have the strength you bring to the merger, odds are that you will end up with very little of the synergy.</a:t>
            </a:r>
            <a:endParaRPr lang="en-US" altLang="en-US">
              <a:latin typeface="Helvetica" charset="0"/>
              <a:ea typeface="ＭＳ Ｐゴシック" charset="-128"/>
            </a:endParaRPr>
          </a:p>
        </p:txBody>
      </p:sp>
    </p:spTree>
    <p:extLst>
      <p:ext uri="{BB962C8B-B14F-4D97-AF65-F5344CB8AC3E}">
        <p14:creationId xmlns:p14="http://schemas.microsoft.com/office/powerpoint/2010/main" val="1623756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value of synergy has to show up in one or more of the inputs into a DCF valuation. In this picture, I look at different types of synergy (operating and financial) and where they will show up in terms of the inputs…</a:t>
            </a:r>
          </a:p>
        </p:txBody>
      </p:sp>
    </p:spTree>
    <p:extLst>
      <p:ext uri="{BB962C8B-B14F-4D97-AF65-F5344CB8AC3E}">
        <p14:creationId xmlns:p14="http://schemas.microsoft.com/office/powerpoint/2010/main" val="2548892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43000" y="685800"/>
            <a:ext cx="4572000" cy="34290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You have to do three valuations to value synergy and you have to quantify the impact of synergy into valuation inputs.</a:t>
            </a:r>
          </a:p>
        </p:txBody>
      </p:sp>
    </p:spTree>
    <p:extLst>
      <p:ext uri="{BB962C8B-B14F-4D97-AF65-F5344CB8AC3E}">
        <p14:creationId xmlns:p14="http://schemas.microsoft.com/office/powerpoint/2010/main" val="184177045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cut costs and/or increase growth, synergy can be worth a lot.</a:t>
            </a:r>
          </a:p>
          <a:p>
            <a:r>
              <a:rPr lang="en-US" altLang="en-US">
                <a:latin typeface="Times" charset="0"/>
                <a:ea typeface="ＭＳ Ｐゴシック" charset="-128"/>
              </a:rPr>
              <a:t>In this example, P&amp;G has synergy of almost $ 17 billion in the acquisition of Gillette.</a:t>
            </a:r>
          </a:p>
          <a:p>
            <a:r>
              <a:rPr lang="en-US" altLang="en-US">
                <a:latin typeface="Times" charset="0"/>
                <a:ea typeface="ＭＳ Ｐゴシック" charset="-128"/>
              </a:rPr>
              <a:t>This is probably a best case valuation, since it is based on assuming that everything managers claimed would happen actually happened and did so instantaneously.</a:t>
            </a:r>
          </a:p>
          <a:p>
            <a:endParaRPr lang="en-US" altLang="en-US">
              <a:latin typeface="Times" charset="0"/>
              <a:ea typeface="ＭＳ Ｐゴシック" charset="-128"/>
            </a:endParaRPr>
          </a:p>
          <a:p>
            <a:r>
              <a:rPr lang="en-US" altLang="en-US">
                <a:latin typeface="Times" charset="0"/>
                <a:ea typeface="ＭＳ Ｐゴシック" charset="-128"/>
              </a:rPr>
              <a:t>A Follow up question</a:t>
            </a:r>
          </a:p>
          <a:p>
            <a:r>
              <a:rPr lang="en-US" altLang="en-US">
                <a:latin typeface="Times" charset="0"/>
                <a:ea typeface="ＭＳ Ｐゴシック" charset="-128"/>
              </a:rPr>
              <a:t>What would happen to the value of synergy if the cost savings were over estimated by $ 100 million/year? (Drop by 40%)</a:t>
            </a:r>
          </a:p>
          <a:p>
            <a:r>
              <a:rPr lang="en-US" altLang="en-US">
                <a:latin typeface="Times" charset="0"/>
                <a:ea typeface="ＭＳ Ｐゴシック" charset="-128"/>
              </a:rPr>
              <a:t>What if you have to wait 5 years for synergy to show up? (You would have to discount the value of synergy back 5 years, using the cost of capital of the combined firm)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6669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get the tax savings immediately, it is 36% of 2000 = $720 million</a:t>
            </a:r>
          </a:p>
          <a:p>
            <a:r>
              <a:rPr lang="en-US" altLang="en-US">
                <a:latin typeface="Times" charset="0"/>
                <a:ea typeface="ＭＳ Ｐゴシック" charset="-128"/>
              </a:rPr>
              <a:t>If you have to save only $ 180 million a year (36% of $500 million), the value would be = PV of $ 180 million each year for 4 years at the cost of capital of Best Buys (the risk is in the operating income of Best Buys)…</a:t>
            </a:r>
          </a:p>
          <a:p>
            <a:r>
              <a:rPr lang="en-US" altLang="en-US">
                <a:latin typeface="Times" charset="0"/>
                <a:ea typeface="ＭＳ Ｐゴシック" charset="-128"/>
              </a:rPr>
              <a:t>And I would not necessarily pay it as a premium, since the market price may already incorporate some or much of this value.</a:t>
            </a:r>
          </a:p>
        </p:txBody>
      </p:sp>
    </p:spTree>
    <p:extLst>
      <p:ext uri="{BB962C8B-B14F-4D97-AF65-F5344CB8AC3E}">
        <p14:creationId xmlns:p14="http://schemas.microsoft.com/office/powerpoint/2010/main" val="17505712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ln/>
        </p:spPr>
      </p:sp>
      <p:sp>
        <p:nvSpPr>
          <p:cNvPr id="233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To value synergy, you would need to do the following:</a:t>
            </a:r>
          </a:p>
          <a:p>
            <a:pPr marL="228600" indent="-228600">
              <a:buFontTx/>
              <a:buAutoNum type="alphaLcPeriod"/>
            </a:pPr>
            <a:r>
              <a:rPr lang="en-US" altLang="en-US">
                <a:latin typeface="Helvetica" charset="0"/>
                <a:ea typeface="ＭＳ Ｐゴシック" charset="-128"/>
              </a:rPr>
              <a:t>Value the two firms independently</a:t>
            </a:r>
          </a:p>
          <a:p>
            <a:pPr marL="228600" indent="-228600">
              <a:buFontTx/>
              <a:buAutoNum type="alphaLcPeriod"/>
            </a:pPr>
            <a:r>
              <a:rPr lang="en-US" altLang="en-US">
                <a:latin typeface="Helvetica" charset="0"/>
                <a:ea typeface="ＭＳ Ｐゴシック" charset="-128"/>
              </a:rPr>
              <a:t>Define how synergy will show up in the combined firm. It can take the form of higher growth (with growth synergies), higher margins (with cost saving synergies), longer growth period (with strategic synergies). </a:t>
            </a:r>
          </a:p>
          <a:p>
            <a:pPr marL="228600" indent="-228600">
              <a:buFontTx/>
              <a:buAutoNum type="alphaLcPeriod"/>
            </a:pPr>
            <a:r>
              <a:rPr lang="en-US" altLang="en-US">
                <a:latin typeface="Helvetica" charset="0"/>
                <a:ea typeface="ＭＳ Ｐゴシック" charset="-128"/>
              </a:rPr>
              <a:t>Value the combined firm with the synergy built it.</a:t>
            </a:r>
          </a:p>
          <a:p>
            <a:pPr marL="228600" indent="-228600">
              <a:buFontTx/>
              <a:buAutoNum type="alphaLcPeriod"/>
            </a:pPr>
            <a:r>
              <a:rPr lang="en-US" altLang="en-US">
                <a:latin typeface="Helvetica" charset="0"/>
                <a:ea typeface="ＭＳ Ｐゴシック" charset="-128"/>
              </a:rPr>
              <a:t>Value of synergy = Value of combined firm (from step c) - Sum of the values of the independent companies from step a.</a:t>
            </a:r>
          </a:p>
        </p:txBody>
      </p:sp>
    </p:spTree>
    <p:extLst>
      <p:ext uri="{BB962C8B-B14F-4D97-AF65-F5344CB8AC3E}">
        <p14:creationId xmlns:p14="http://schemas.microsoft.com/office/powerpoint/2010/main" val="9639537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1026"/>
          <p:cNvSpPr>
            <a:spLocks noGrp="1" noRot="1" noChangeAspect="1" noChangeArrowheads="1" noTextEdit="1"/>
          </p:cNvSpPr>
          <p:nvPr>
            <p:ph type="sldImg"/>
          </p:nvPr>
        </p:nvSpPr>
        <p:spPr>
          <a:xfrm>
            <a:off x="1150938" y="692150"/>
            <a:ext cx="4556125" cy="3416300"/>
          </a:xfrm>
          <a:ln/>
        </p:spPr>
      </p:sp>
      <p:sp>
        <p:nvSpPr>
          <p:cNvPr id="23552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Two basic problems here:</a:t>
            </a:r>
          </a:p>
          <a:p>
            <a:pPr marL="228600" indent="-228600">
              <a:buFontTx/>
              <a:buAutoNum type="arabicPeriod"/>
            </a:pPr>
            <a:r>
              <a:rPr lang="en-US" altLang="en-US">
                <a:latin typeface="Helvetica" charset="0"/>
                <a:ea typeface="ＭＳ Ｐゴシック" charset="-128"/>
              </a:rPr>
              <a:t>Sampling bias: Looking at transaction multiples (on other acquisitions), you are looking a sample of firms that are likely to have over paid. If you are going to do relative valuation, at least look at how other publicly traded companies in the sector are trading at. Better still, try to control for differences between your firm and these comparable firms.</a:t>
            </a:r>
          </a:p>
          <a:p>
            <a:pPr marL="228600" indent="-228600">
              <a:buFontTx/>
              <a:buAutoNum type="arabicPeriod"/>
            </a:pPr>
            <a:r>
              <a:rPr lang="en-US" altLang="en-US">
                <a:latin typeface="Helvetica" charset="0"/>
                <a:ea typeface="ＭＳ Ｐゴシック" charset="-128"/>
              </a:rPr>
              <a:t>If the market is, on average, wrong and overpaying for stocks in a sector, you will end up overpaying as well. This problem becomes even worse when you use the industry average to estimate terminal value in acquisition valuations. If the market is wrong, it is likely to correct well before you get to your terminal year.</a:t>
            </a:r>
          </a:p>
        </p:txBody>
      </p:sp>
    </p:spTree>
    <p:extLst>
      <p:ext uri="{BB962C8B-B14F-4D97-AF65-F5344CB8AC3E}">
        <p14:creationId xmlns:p14="http://schemas.microsoft.com/office/powerpoint/2010/main" val="55340461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transaction multiples, you get a sample of firms that pay too much, and you too will pay too much.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31970595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ln/>
        </p:spPr>
      </p:sp>
      <p:sp>
        <p:nvSpPr>
          <p:cNvPr id="239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fact that everyone else in the sector is doing bad acquisitions and over paying for them is not a good reason to join the group. It is entirely possible that you are operating in a value destroying sector and it may be time for you to consider shrinking while everyone else is expanding or better still become a target of their acquisitions.</a:t>
            </a:r>
          </a:p>
        </p:txBody>
      </p:sp>
    </p:spTree>
    <p:extLst>
      <p:ext uri="{BB962C8B-B14F-4D97-AF65-F5344CB8AC3E}">
        <p14:creationId xmlns:p14="http://schemas.microsoft.com/office/powerpoint/2010/main" val="2939008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ln/>
        </p:spPr>
      </p:sp>
      <p:sp>
        <p:nvSpPr>
          <p:cNvPr id="241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Fairness opinions are not worth the paper they are written on. When the deal makers (investment bankers) also pass judgment on whether the deal makes sense (which is what the fairness opinion provides), you have a huge conflict of interest.</a:t>
            </a:r>
          </a:p>
        </p:txBody>
      </p:sp>
    </p:spTree>
    <p:extLst>
      <p:ext uri="{BB962C8B-B14F-4D97-AF65-F5344CB8AC3E}">
        <p14:creationId xmlns:p14="http://schemas.microsoft.com/office/powerpoint/2010/main" val="3798869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ln/>
        </p:spPr>
      </p:sp>
      <p:sp>
        <p:nvSpPr>
          <p:cNvPr id="243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not a macho game. CEOs are all too willing to fight out acquisitions with other people</a:t>
            </a:r>
            <a:r>
              <a:rPr lang="ja-JP" altLang="en-US">
                <a:latin typeface="Helvetica" charset="0"/>
                <a:ea typeface="ＭＳ Ｐゴシック" charset="-128"/>
              </a:rPr>
              <a:t>’</a:t>
            </a:r>
            <a:r>
              <a:rPr lang="en-US" altLang="ja-JP">
                <a:latin typeface="Helvetica" charset="0"/>
                <a:ea typeface="ＭＳ Ｐゴシック" charset="-128"/>
              </a:rPr>
              <a:t>s money. Investment bankers are all too willing to go along. In a typical acquisition, who is watching out for the stockholders of the acquiring firm? </a:t>
            </a:r>
            <a:endParaRPr lang="en-US" altLang="en-US">
              <a:latin typeface="Helvetica" charset="0"/>
              <a:ea typeface="ＭＳ Ｐゴシック" charset="-128"/>
            </a:endParaRPr>
          </a:p>
        </p:txBody>
      </p:sp>
    </p:spTree>
    <p:extLst>
      <p:ext uri="{BB962C8B-B14F-4D97-AF65-F5344CB8AC3E}">
        <p14:creationId xmlns:p14="http://schemas.microsoft.com/office/powerpoint/2010/main" val="29086762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93944322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a:xfrm>
            <a:off x="1150938" y="692150"/>
            <a:ext cx="4556125" cy="3416300"/>
          </a:xfrm>
          <a:ln/>
        </p:spPr>
      </p:sp>
      <p:sp>
        <p:nvSpPr>
          <p:cNvPr id="248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92249302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necessarily…</a:t>
            </a:r>
          </a:p>
        </p:txBody>
      </p:sp>
    </p:spTree>
    <p:extLst>
      <p:ext uri="{BB962C8B-B14F-4D97-AF65-F5344CB8AC3E}">
        <p14:creationId xmlns:p14="http://schemas.microsoft.com/office/powerpoint/2010/main" val="165580667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graph looks at the stock returns a forty-month period after a bidding war to the “winner” and “loser” of the bidding war… Seems like no contest. The losing firm in the bidding war significantly outperforms the winning firm by almost 50%. The results are invariant to different measures of risk and correcting for sector performance.</a:t>
            </a:r>
          </a:p>
        </p:txBody>
      </p:sp>
    </p:spTree>
    <p:extLst>
      <p:ext uri="{BB962C8B-B14F-4D97-AF65-F5344CB8AC3E}">
        <p14:creationId xmlns:p14="http://schemas.microsoft.com/office/powerpoint/2010/main" val="204968889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larger the target, the greater the negative returns…</a:t>
            </a:r>
          </a:p>
          <a:p>
            <a:r>
              <a:rPr lang="en-US" altLang="en-US">
                <a:latin typeface="Times" charset="0"/>
                <a:ea typeface="ＭＳ Ｐゴシック" charset="-128"/>
              </a:rPr>
              <a:t>And cash acquisitions tend to do better than stock acquisitions, at least for big acquisitions. For small acquisitions, the reverse is true.. (Perhaps, target company stockholders in big acquisitions are more likely to be suspicious about the use of stock as currency)</a:t>
            </a:r>
          </a:p>
        </p:txBody>
      </p:sp>
    </p:spTree>
    <p:extLst>
      <p:ext uri="{BB962C8B-B14F-4D97-AF65-F5344CB8AC3E}">
        <p14:creationId xmlns:p14="http://schemas.microsoft.com/office/powerpoint/2010/main" val="13361439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a:xfrm>
            <a:off x="1150938" y="692150"/>
            <a:ext cx="4556125" cy="3416300"/>
          </a:xfrm>
          <a:ln/>
        </p:spPr>
      </p:sp>
      <p:sp>
        <p:nvSpPr>
          <p:cNvPr id="257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Better to target private businesses and subsidiaries, where you don’t have to pay market price plus…</a:t>
            </a:r>
          </a:p>
        </p:txBody>
      </p:sp>
    </p:spTree>
    <p:extLst>
      <p:ext uri="{BB962C8B-B14F-4D97-AF65-F5344CB8AC3E}">
        <p14:creationId xmlns:p14="http://schemas.microsoft.com/office/powerpoint/2010/main" val="33513988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Cost savings synergies are more likely to be realized than growth synergies. Here are some reasons why:</a:t>
            </a:r>
          </a:p>
          <a:p>
            <a:pPr marL="228600" indent="-228600">
              <a:buFontTx/>
              <a:buAutoNum type="arabicPeriod"/>
              <a:defRPr/>
            </a:pPr>
            <a:r>
              <a:rPr lang="en-US" dirty="0"/>
              <a:t>They are more concrete and more likely to therefore be put down on paper</a:t>
            </a:r>
          </a:p>
          <a:p>
            <a:pPr marL="228600" indent="-228600">
              <a:buFontTx/>
              <a:buAutoNum type="arabicPeriod"/>
              <a:defRPr/>
            </a:pPr>
            <a:r>
              <a:rPr lang="en-US" dirty="0"/>
              <a:t>It is easier to hold some one responsible for delivering cost savings</a:t>
            </a:r>
          </a:p>
          <a:p>
            <a:pPr marL="228600" indent="-228600">
              <a:buFontTx/>
              <a:buAutoNum type="arabicPeriod"/>
              <a:defRPr/>
            </a:pPr>
            <a:r>
              <a:rPr lang="en-US" dirty="0"/>
              <a:t>It is easier to track how close you are to your forecasts</a:t>
            </a:r>
          </a:p>
        </p:txBody>
      </p:sp>
    </p:spTree>
    <p:extLst>
      <p:ext uri="{BB962C8B-B14F-4D97-AF65-F5344CB8AC3E}">
        <p14:creationId xmlns:p14="http://schemas.microsoft.com/office/powerpoint/2010/main" val="199389114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a:xfrm>
            <a:off x="1150938" y="692150"/>
            <a:ext cx="4556125" cy="3416300"/>
          </a:xfrm>
          <a:ln/>
        </p:spPr>
      </p:sp>
      <p:sp>
        <p:nvSpPr>
          <p:cNvPr id="261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Bottom line. Even if they synergies exist, the bulk of the gains end up with the target company stockholders…</a:t>
            </a:r>
          </a:p>
        </p:txBody>
      </p:sp>
    </p:spTree>
    <p:extLst>
      <p:ext uri="{BB962C8B-B14F-4D97-AF65-F5344CB8AC3E}">
        <p14:creationId xmlns:p14="http://schemas.microsoft.com/office/powerpoint/2010/main" val="199367984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noTextEdit="1"/>
          </p:cNvSpPr>
          <p:nvPr>
            <p:ph type="sldImg"/>
          </p:nvPr>
        </p:nvSpPr>
        <p:spPr>
          <a:xfrm>
            <a:off x="1150938" y="692150"/>
            <a:ext cx="4556125" cy="3416300"/>
          </a:xfrm>
          <a:ln/>
        </p:spPr>
      </p:sp>
      <p:sp>
        <p:nvSpPr>
          <p:cNvPr id="263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very tough game to win at. When you decide to grow through acquisitions, especially of publicly traded firms, the odds are against you because you always have to pay the market price plus a premium. It is not who you buy that determines the success of an acquisition, it is how much you pay. </a:t>
            </a:r>
          </a:p>
          <a:p>
            <a:r>
              <a:rPr lang="en-US" altLang="en-US">
                <a:latin typeface="Helvetica" charset="0"/>
                <a:ea typeface="ＭＳ Ｐゴシック" charset="-128"/>
              </a:rPr>
              <a:t>The odds are better when you grow by buying private companies, where you assess the value and you are less likely to get into bidding wars. In addition, there are real constraints on private firms that my be removed when you take them over. This offers potential for increasing value.</a:t>
            </a:r>
          </a:p>
        </p:txBody>
      </p:sp>
    </p:spTree>
    <p:extLst>
      <p:ext uri="{BB962C8B-B14F-4D97-AF65-F5344CB8AC3E}">
        <p14:creationId xmlns:p14="http://schemas.microsoft.com/office/powerpoint/2010/main" val="5897435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Taking</a:t>
            </a:r>
            <a:r>
              <a:rPr lang="en-US" baseline="0" dirty="0"/>
              <a:t> stock of the two companies: the biggest brewer in the world is taking over the second biggest and talk of synergy (and monopoly) fill the air.</a:t>
            </a:r>
            <a:endParaRPr lang="en-US" dirty="0"/>
          </a:p>
        </p:txBody>
      </p:sp>
    </p:spTree>
    <p:extLst>
      <p:ext uri="{BB962C8B-B14F-4D97-AF65-F5344CB8AC3E}">
        <p14:creationId xmlns:p14="http://schemas.microsoft.com/office/powerpoint/2010/main" val="128970221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company is run by 3G,</a:t>
            </a:r>
            <a:r>
              <a:rPr lang="en-US" baseline="0" dirty="0"/>
              <a:t> a Brazilian private equity firm with a reputation for financial deal making and operating efficiencies.</a:t>
            </a:r>
            <a:endParaRPr lang="en-US" dirty="0"/>
          </a:p>
        </p:txBody>
      </p:sp>
    </p:spTree>
    <p:extLst>
      <p:ext uri="{BB962C8B-B14F-4D97-AF65-F5344CB8AC3E}">
        <p14:creationId xmlns:p14="http://schemas.microsoft.com/office/powerpoint/2010/main" val="5836239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Notice</a:t>
            </a:r>
            <a:r>
              <a:rPr lang="en-US" baseline="0" dirty="0"/>
              <a:t> that the margins are lower and there is surprisingly little geographic overlap with </a:t>
            </a:r>
            <a:r>
              <a:rPr lang="en-US" baseline="0" dirty="0" err="1"/>
              <a:t>InBev</a:t>
            </a:r>
            <a:r>
              <a:rPr lang="en-US" baseline="0" dirty="0"/>
              <a:t>.</a:t>
            </a:r>
            <a:endParaRPr lang="en-US" dirty="0"/>
          </a:p>
        </p:txBody>
      </p:sp>
    </p:spTree>
    <p:extLst>
      <p:ext uri="{BB962C8B-B14F-4D97-AF65-F5344CB8AC3E}">
        <p14:creationId xmlns:p14="http://schemas.microsoft.com/office/powerpoint/2010/main" val="107135720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Can this deal work? A</a:t>
            </a:r>
            <a:r>
              <a:rPr lang="en-US" baseline="0" dirty="0"/>
              <a:t> lot of value has to be created but the market seems to like the deal.</a:t>
            </a:r>
            <a:endParaRPr lang="en-US" dirty="0"/>
          </a:p>
        </p:txBody>
      </p:sp>
    </p:spTree>
    <p:extLst>
      <p:ext uri="{BB962C8B-B14F-4D97-AF65-F5344CB8AC3E}">
        <p14:creationId xmlns:p14="http://schemas.microsoft.com/office/powerpoint/2010/main" val="173227427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Three possible reasons for the merger and they are not mutually exclusive.</a:t>
            </a:r>
          </a:p>
        </p:txBody>
      </p:sp>
    </p:spTree>
    <p:extLst>
      <p:ext uri="{BB962C8B-B14F-4D97-AF65-F5344CB8AC3E}">
        <p14:creationId xmlns:p14="http://schemas.microsoft.com/office/powerpoint/2010/main" val="84624128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a:t>
            </a:r>
            <a:r>
              <a:rPr lang="en-US" baseline="0" dirty="0"/>
              <a:t> numbers that come into play in this valuation</a:t>
            </a:r>
            <a:r>
              <a:rPr lang="mr-IN" baseline="0" dirty="0"/>
              <a:t>…</a:t>
            </a:r>
            <a:endParaRPr lang="en-US" dirty="0"/>
          </a:p>
        </p:txBody>
      </p:sp>
    </p:spTree>
    <p:extLst>
      <p:ext uri="{BB962C8B-B14F-4D97-AF65-F5344CB8AC3E}">
        <p14:creationId xmlns:p14="http://schemas.microsoft.com/office/powerpoint/2010/main" val="111045322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Note that SABMiller</a:t>
            </a:r>
            <a:r>
              <a:rPr lang="en-US" baseline="0" dirty="0"/>
              <a:t> has holdings in a Coors JV and other associates that add to its value.</a:t>
            </a:r>
            <a:endParaRPr lang="en-US" dirty="0"/>
          </a:p>
        </p:txBody>
      </p:sp>
    </p:spTree>
    <p:extLst>
      <p:ext uri="{BB962C8B-B14F-4D97-AF65-F5344CB8AC3E}">
        <p14:creationId xmlns:p14="http://schemas.microsoft.com/office/powerpoint/2010/main" val="148188062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If </a:t>
            </a:r>
            <a:r>
              <a:rPr lang="en-US" dirty="0" err="1"/>
              <a:t>InBev</a:t>
            </a:r>
            <a:r>
              <a:rPr lang="en-US" dirty="0"/>
              <a:t> can bring its efficiencies to SABMiller</a:t>
            </a:r>
            <a:r>
              <a:rPr lang="en-US" baseline="0" dirty="0"/>
              <a:t> (look at the operating margins), there would be significant value creation.</a:t>
            </a:r>
            <a:endParaRPr lang="en-US" dirty="0"/>
          </a:p>
        </p:txBody>
      </p:sp>
    </p:spTree>
    <p:extLst>
      <p:ext uri="{BB962C8B-B14F-4D97-AF65-F5344CB8AC3E}">
        <p14:creationId xmlns:p14="http://schemas.microsoft.com/office/powerpoint/2010/main" val="77509242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If</a:t>
            </a:r>
            <a:r>
              <a:rPr lang="en-US" baseline="0" dirty="0"/>
              <a:t> </a:t>
            </a:r>
            <a:r>
              <a:rPr lang="en-US" baseline="0" dirty="0" err="1"/>
              <a:t>SABMIller</a:t>
            </a:r>
            <a:r>
              <a:rPr lang="en-US" baseline="0" dirty="0"/>
              <a:t> were run at least as efficiently as the rest of the sector, its value would be $4.7 billion higher.</a:t>
            </a:r>
            <a:endParaRPr lang="en-US" dirty="0"/>
          </a:p>
        </p:txBody>
      </p:sp>
    </p:spTree>
    <p:extLst>
      <p:ext uri="{BB962C8B-B14F-4D97-AF65-F5344CB8AC3E}">
        <p14:creationId xmlns:p14="http://schemas.microsoft.com/office/powerpoint/2010/main" val="210639839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Change in margin seems to be small (from</a:t>
            </a:r>
            <a:r>
              <a:rPr lang="en-US" baseline="0" dirty="0"/>
              <a:t> 28.27% to 30%) but that would require more than $1.2 billion in cost cuts at the combined firm on annual costs on a continuing basis.</a:t>
            </a:r>
            <a:endParaRPr lang="en-US" dirty="0"/>
          </a:p>
        </p:txBody>
      </p:sp>
    </p:spTree>
    <p:extLst>
      <p:ext uri="{BB962C8B-B14F-4D97-AF65-F5344CB8AC3E}">
        <p14:creationId xmlns:p14="http://schemas.microsoft.com/office/powerpoint/2010/main" val="78090312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value of</a:t>
            </a:r>
            <a:r>
              <a:rPr lang="en-US" baseline="0" dirty="0"/>
              <a:t> synergy is $14.6 billion. </a:t>
            </a:r>
            <a:endParaRPr lang="en-US" dirty="0"/>
          </a:p>
        </p:txBody>
      </p:sp>
    </p:spTree>
    <p:extLst>
      <p:ext uri="{BB962C8B-B14F-4D97-AF65-F5344CB8AC3E}">
        <p14:creationId xmlns:p14="http://schemas.microsoft.com/office/powerpoint/2010/main" val="165357067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Either</a:t>
            </a:r>
            <a:r>
              <a:rPr lang="en-US" baseline="0" dirty="0"/>
              <a:t> </a:t>
            </a:r>
            <a:r>
              <a:rPr lang="en-US" baseline="0" dirty="0" err="1"/>
              <a:t>InBev</a:t>
            </a:r>
            <a:r>
              <a:rPr lang="en-US" baseline="0" dirty="0"/>
              <a:t> over paid or we </a:t>
            </a:r>
            <a:r>
              <a:rPr lang="en-US" baseline="0" dirty="0" err="1"/>
              <a:t>undervaleud</a:t>
            </a:r>
            <a:r>
              <a:rPr lang="en-US" baseline="0" dirty="0"/>
              <a:t> synergy and control. Only time will tell.</a:t>
            </a:r>
            <a:endParaRPr lang="en-US" dirty="0"/>
          </a:p>
        </p:txBody>
      </p:sp>
    </p:spTree>
    <p:extLst>
      <p:ext uri="{BB962C8B-B14F-4D97-AF65-F5344CB8AC3E}">
        <p14:creationId xmlns:p14="http://schemas.microsoft.com/office/powerpoint/2010/main" val="72010190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Move from passive valuation (where you an investor looking at the company) to active valuation (where you can change the levers of value…)</a:t>
            </a:r>
          </a:p>
        </p:txBody>
      </p:sp>
    </p:spTree>
    <p:extLst>
      <p:ext uri="{BB962C8B-B14F-4D97-AF65-F5344CB8AC3E}">
        <p14:creationId xmlns:p14="http://schemas.microsoft.com/office/powerpoint/2010/main" val="118274671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Rot="1" noChangeAspect="1" noChangeArrowheads="1"/>
          </p:cNvSpPr>
          <p:nvPr>
            <p:ph type="sldImg"/>
          </p:nvPr>
        </p:nvSpPr>
        <p:spPr>
          <a:xfrm>
            <a:off x="1150938" y="692150"/>
            <a:ext cx="4556125" cy="3416300"/>
          </a:xfrm>
          <a:solidFill>
            <a:srgbClr val="FFFFFF"/>
          </a:solidFill>
          <a:ln/>
        </p:spPr>
      </p:sp>
      <p:sp>
        <p:nvSpPr>
          <p:cNvPr id="267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Value enhancement and price enhancement are equivalent in an efficient market. In a market that does not always reward long-term decision making and behaves irrationally, </a:t>
            </a:r>
          </a:p>
        </p:txBody>
      </p:sp>
    </p:spTree>
    <p:extLst>
      <p:ext uri="{BB962C8B-B14F-4D97-AF65-F5344CB8AC3E}">
        <p14:creationId xmlns:p14="http://schemas.microsoft.com/office/powerpoint/2010/main" val="131543598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To create value, you have to change one or more of the above inputs…</a:t>
            </a:r>
          </a:p>
        </p:txBody>
      </p:sp>
    </p:spTree>
    <p:extLst>
      <p:ext uri="{BB962C8B-B14F-4D97-AF65-F5344CB8AC3E}">
        <p14:creationId xmlns:p14="http://schemas.microsoft.com/office/powerpoint/2010/main" val="18848764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3734533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1229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Increasing growth will increase value if and only if the return on capital &gt; cost of capital. </a:t>
            </a:r>
          </a:p>
          <a:p>
            <a:r>
              <a:rPr lang="en-US" altLang="en-US">
                <a:latin typeface="Helvetica" charset="0"/>
                <a:ea typeface="ＭＳ Ｐゴシック" charset="-128"/>
              </a:rPr>
              <a:t>To increase growth and  value at the same time:</a:t>
            </a:r>
          </a:p>
          <a:p>
            <a:pPr>
              <a:buFontTx/>
              <a:buAutoNum type="alphaLcPeriod"/>
            </a:pPr>
            <a:r>
              <a:rPr lang="en-US" altLang="en-US">
                <a:latin typeface="Helvetica" charset="0"/>
                <a:ea typeface="ＭＳ Ｐゴシック" charset="-128"/>
              </a:rPr>
              <a:t>You can try to reinvest more, while ensuring that the return on capital &gt; cost of capital (that is the catch with many acquisition driven strategies…)</a:t>
            </a:r>
          </a:p>
          <a:p>
            <a:pPr>
              <a:buFontTx/>
              <a:buAutoNum type="alphaLcPeriod"/>
            </a:pPr>
            <a:r>
              <a:rPr lang="en-US" altLang="en-US">
                <a:latin typeface="Helvetica" charset="0"/>
                <a:ea typeface="ＭＳ Ｐゴシック" charset="-128"/>
              </a:rPr>
              <a:t>You can try to reinvest better and improve the return on capital on existing investments.</a:t>
            </a:r>
          </a:p>
          <a:p>
            <a:r>
              <a:rPr lang="en-US" altLang="en-US">
                <a:latin typeface="Helvetica" charset="0"/>
                <a:ea typeface="ＭＳ Ｐゴシック" charset="-128"/>
              </a:rPr>
              <a:t>(Return on capital itself is the product of profit margins and turnover ration… You could juggle marketing strategies to see which one offers the best combination)</a:t>
            </a:r>
          </a:p>
        </p:txBody>
      </p:sp>
    </p:spTree>
    <p:extLst>
      <p:ext uri="{BB962C8B-B14F-4D97-AF65-F5344CB8AC3E}">
        <p14:creationId xmlns:p14="http://schemas.microsoft.com/office/powerpoint/2010/main" val="168379154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a:xfrm>
            <a:off x="1150938" y="692150"/>
            <a:ext cx="4556125" cy="3416300"/>
          </a:xfrm>
          <a:ln/>
        </p:spPr>
      </p:sp>
      <p:sp>
        <p:nvSpPr>
          <p:cNvPr id="275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from a study by McKinsey, looking at the odds of succeeding with different growth strategies, extracted by looking at their proprietary data base over time. They are ranked in terms of their history in delivering value.</a:t>
            </a:r>
          </a:p>
          <a:p>
            <a:r>
              <a:rPr lang="en-US" altLang="en-US">
                <a:latin typeface="Times" charset="0"/>
                <a:ea typeface="ＭＳ Ｐゴシック" charset="-128"/>
              </a:rPr>
              <a:t>Best strategy in terms of value creation: Develop a new product (Think of Apple during the 2001-2010 time period). The downside is that it is tough to do (Think of Microsoft trying and failing repeatedly over that same period)</a:t>
            </a:r>
          </a:p>
          <a:p>
            <a:r>
              <a:rPr lang="en-US" altLang="en-US">
                <a:latin typeface="Times" charset="0"/>
                <a:ea typeface="ＭＳ Ｐゴシック" charset="-128"/>
              </a:rPr>
              <a:t>Next best: Either find new uses for an existing product (aspirin as heart medicine) or new markets for existing product (Coca Cola going global in the 1980s…)</a:t>
            </a:r>
          </a:p>
          <a:p>
            <a:r>
              <a:rPr lang="en-US" altLang="en-US">
                <a:latin typeface="Times" charset="0"/>
                <a:ea typeface="ＭＳ Ｐゴシック" charset="-128"/>
              </a:rPr>
              <a:t>Maintaining/Growing share of a growing market: If the overall market is growing, maintaining market shares can still be lucrative.</a:t>
            </a:r>
          </a:p>
          <a:p>
            <a:r>
              <a:rPr lang="en-US" altLang="en-US">
                <a:latin typeface="Times" charset="0"/>
                <a:ea typeface="ＭＳ Ｐゴシック" charset="-128"/>
              </a:rPr>
              <a:t>Competing for share in a stable market: Biggest likelihood of losing money, partly because you have to cut prices to get market share..</a:t>
            </a:r>
          </a:p>
          <a:p>
            <a:r>
              <a:rPr lang="en-US" altLang="en-US">
                <a:latin typeface="Times" charset="0"/>
                <a:ea typeface="ＭＳ Ｐゴシック" charset="-128"/>
              </a:rPr>
              <a:t>Acquisitions offer you the least upside and also require much larger investments to deliver the same growth…</a:t>
            </a:r>
          </a:p>
        </p:txBody>
      </p:sp>
    </p:spTree>
    <p:extLst>
      <p:ext uri="{BB962C8B-B14F-4D97-AF65-F5344CB8AC3E}">
        <p14:creationId xmlns:p14="http://schemas.microsoft.com/office/powerpoint/2010/main" val="209251391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For high growth to have value, it has to be accompanied by high excess returns… and for high excess returns to exist, there have to be significant competitive advantages…</a:t>
            </a:r>
          </a:p>
          <a:p>
            <a:r>
              <a:rPr lang="en-US" altLang="en-US">
                <a:latin typeface="Helvetica" charset="0"/>
                <a:ea typeface="ＭＳ Ｐゴシック" charset="-128"/>
              </a:rPr>
              <a:t>So, if you have a competitive advantage, nurture it and strengthen it (How you do it will depend on the competitive advantage)</a:t>
            </a:r>
          </a:p>
          <a:p>
            <a:r>
              <a:rPr lang="en-US" altLang="en-US">
                <a:latin typeface="Helvetica" charset="0"/>
                <a:ea typeface="ＭＳ Ｐゴシック" charset="-128"/>
              </a:rPr>
              <a:t>If you don’t have a competitive advantage, work on creating one.. Not easy to do, but the payoff can be immense.</a:t>
            </a:r>
          </a:p>
          <a:p>
            <a:r>
              <a:rPr lang="en-US" altLang="en-US">
                <a:latin typeface="Helvetica" charset="0"/>
                <a:ea typeface="ＭＳ Ｐゴシック" charset="-128"/>
              </a:rPr>
              <a:t>Examples:</a:t>
            </a:r>
          </a:p>
          <a:p>
            <a:pPr>
              <a:buFontTx/>
              <a:buAutoNum type="arabicPeriod"/>
            </a:pPr>
            <a:r>
              <a:rPr lang="en-US" altLang="en-US">
                <a:latin typeface="Helvetica" charset="0"/>
                <a:ea typeface="ＭＳ Ｐゴシック" charset="-128"/>
              </a:rPr>
              <a:t>Brand name: Xerox, Eastman Kodak examples of companies that let great brand names slip away, Harley Davidson and Levis example of company that rediscovered their brand name, Apple an example of a company that lost and then regained its brand name</a:t>
            </a:r>
          </a:p>
          <a:p>
            <a:pPr>
              <a:buFontTx/>
              <a:buAutoNum type="arabicPeriod"/>
            </a:pPr>
            <a:r>
              <a:rPr lang="en-US" altLang="en-US">
                <a:latin typeface="Helvetica" charset="0"/>
                <a:ea typeface="ＭＳ Ｐゴシック" charset="-128"/>
              </a:rPr>
              <a:t>Legal protection: Not patented. Xerox invented the mouse and the graphical interface at the PARC (Palo Alto Research Center ) Lab. Steve Jobs &amp; Wozniak saw it and used it as the basis for the Apple. They did not protect themselves fully either, allowing MSFt to create windows. Pharma companies work hard at not only patenting their drugs but extending those patents. Example would be Pfizer that combined a blood pressure drug (Norvasc) and a cholestrol drug (Lipitor) to create Caduet. This mashup will allow Pfizer protection from anyone else creating this combination even though both Norvasc (2007) and Lipitor (2011) are off patent.</a:t>
            </a:r>
          </a:p>
          <a:p>
            <a:pPr>
              <a:buFontTx/>
              <a:buAutoNum type="arabicPeriod"/>
            </a:pPr>
            <a:r>
              <a:rPr lang="en-US" altLang="en-US">
                <a:latin typeface="Helvetica" charset="0"/>
                <a:ea typeface="ＭＳ Ｐゴシック" charset="-128"/>
              </a:rPr>
              <a:t>Switching costs: Microsoft with the computer software business, cell phone companies with their long term contracts</a:t>
            </a:r>
          </a:p>
          <a:p>
            <a:pPr>
              <a:buFontTx/>
              <a:buAutoNum type="arabicPeriod"/>
            </a:pPr>
            <a:r>
              <a:rPr lang="en-US" altLang="en-US">
                <a:latin typeface="Helvetica" charset="0"/>
                <a:ea typeface="ＭＳ Ｐゴシック" charset="-128"/>
              </a:rPr>
              <a:t>Cost advantages: Dell over Compaq in 1999; the game has changed. Now, it is Lenovo over Dell….</a:t>
            </a:r>
          </a:p>
        </p:txBody>
      </p:sp>
    </p:spTree>
    <p:extLst>
      <p:ext uri="{BB962C8B-B14F-4D97-AF65-F5344CB8AC3E}">
        <p14:creationId xmlns:p14="http://schemas.microsoft.com/office/powerpoint/2010/main" val="168908209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Reducing the cost of capital, holding cashflows constant, increases firm value. Note that while people tend to focus on changing the mix of debt and equity to reduce cost of capital, you can reduce cost of capital by reducing fixed costs and by making your product/service less discretionary to your customers…</a:t>
            </a:r>
          </a:p>
        </p:txBody>
      </p:sp>
    </p:spTree>
    <p:extLst>
      <p:ext uri="{BB962C8B-B14F-4D97-AF65-F5344CB8AC3E}">
        <p14:creationId xmlns:p14="http://schemas.microsoft.com/office/powerpoint/2010/main" val="81649139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1163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 status quo valuation of SAP, the German technology company, yields a value of 106.12 Euros/share.</a:t>
            </a:r>
          </a:p>
          <a:p>
            <a:endParaRPr lang="en-US" altLang="en-US">
              <a:latin typeface="Helvetica" charset="0"/>
              <a:ea typeface="ＭＳ Ｐゴシック" charset="-128"/>
            </a:endParaRPr>
          </a:p>
          <a:p>
            <a:r>
              <a:rPr lang="en-US" altLang="en-US">
                <a:latin typeface="Helvetica" charset="0"/>
                <a:ea typeface="ＭＳ Ｐゴシック" charset="-128"/>
              </a:rPr>
              <a:t>If you were the new CEO of this company, what would you change about how this company is run?</a:t>
            </a:r>
          </a:p>
          <a:p>
            <a:pPr>
              <a:buFontTx/>
              <a:buAutoNum type="alphaLcPeriod"/>
            </a:pPr>
            <a:r>
              <a:rPr lang="en-US" altLang="en-US">
                <a:latin typeface="Helvetica" charset="0"/>
                <a:ea typeface="ＭＳ Ｐゴシック" charset="-128"/>
              </a:rPr>
              <a:t>Is there potential for cost cutting? (Compare the margins to industry averages; SAP earns higher margins than the sector)</a:t>
            </a:r>
          </a:p>
          <a:p>
            <a:pPr>
              <a:buFontTx/>
              <a:buAutoNum type="alphaLcPeriod"/>
            </a:pPr>
            <a:r>
              <a:rPr lang="en-US" altLang="en-US">
                <a:latin typeface="Helvetica" charset="0"/>
                <a:ea typeface="ＭＳ Ｐゴシック" charset="-128"/>
              </a:rPr>
              <a:t>Is there potential for higher and more value creating growth? (Reinvestment rate is fairly high and return on capital is excellent)</a:t>
            </a:r>
          </a:p>
          <a:p>
            <a:pPr>
              <a:buFontTx/>
              <a:buAutoNum type="alphaLcPeriod"/>
            </a:pPr>
            <a:r>
              <a:rPr lang="en-US" altLang="en-US">
                <a:latin typeface="Helvetica" charset="0"/>
                <a:ea typeface="ＭＳ Ｐゴシック" charset="-128"/>
              </a:rPr>
              <a:t>Is there potential for a longer high growth period? (Are there new competitive advantages that SAP can create.. Does not look like it)</a:t>
            </a:r>
          </a:p>
          <a:p>
            <a:pPr>
              <a:buFontTx/>
              <a:buAutoNum type="alphaLcPeriod"/>
            </a:pPr>
            <a:r>
              <a:rPr lang="en-US" altLang="en-US">
                <a:latin typeface="Helvetica" charset="0"/>
                <a:ea typeface="ＭＳ Ｐゴシック" charset="-128"/>
              </a:rPr>
              <a:t>Can it lower its cost of capital? (Only dimension where there seems to be good potential…)</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35033782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like SAP can have a much lower cost of capital, if it moves to a 30% debt ratio…</a:t>
            </a:r>
          </a:p>
        </p:txBody>
      </p:sp>
    </p:spTree>
    <p:extLst>
      <p:ext uri="{BB962C8B-B14F-4D97-AF65-F5344CB8AC3E}">
        <p14:creationId xmlns:p14="http://schemas.microsoft.com/office/powerpoint/2010/main" val="187508112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With the two changes, the value per share rises to 126.51 Euros/share…. About 20 Euros per share higher than under the status quo..</a:t>
            </a:r>
          </a:p>
        </p:txBody>
      </p:sp>
    </p:spTree>
    <p:extLst>
      <p:ext uri="{BB962C8B-B14F-4D97-AF65-F5344CB8AC3E}">
        <p14:creationId xmlns:p14="http://schemas.microsoft.com/office/powerpoint/2010/main" val="16586411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Plenty of opportunity for change here. The return on capital is well below the cost of capital and the firm keeps opening new stores (reinvesting)… and the firm seems over levered… </a:t>
            </a:r>
          </a:p>
        </p:txBody>
      </p:sp>
    </p:spTree>
    <p:extLst>
      <p:ext uri="{BB962C8B-B14F-4D97-AF65-F5344CB8AC3E}">
        <p14:creationId xmlns:p14="http://schemas.microsoft.com/office/powerpoint/2010/main" val="24440699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asking for miracles. Just assuming that they can bring the return on capital to roughly the cost of capital.</a:t>
            </a:r>
          </a:p>
          <a:p>
            <a:r>
              <a:rPr lang="en-US" altLang="en-US">
                <a:latin typeface="Times" charset="0"/>
                <a:ea typeface="ＭＳ Ｐゴシック" charset="-128"/>
              </a:rPr>
              <a:t>Value/share more than doubles…</a:t>
            </a:r>
          </a:p>
        </p:txBody>
      </p:sp>
    </p:spTree>
    <p:extLst>
      <p:ext uri="{BB962C8B-B14F-4D97-AF65-F5344CB8AC3E}">
        <p14:creationId xmlns:p14="http://schemas.microsoft.com/office/powerpoint/2010/main" val="175969912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extLst>
      <p:ext uri="{BB962C8B-B14F-4D97-AF65-F5344CB8AC3E}">
        <p14:creationId xmlns:p14="http://schemas.microsoft.com/office/powerpoint/2010/main" val="11847461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a:xfrm>
            <a:off x="1150938" y="692150"/>
            <a:ext cx="4556125" cy="3416300"/>
          </a:xfrm>
          <a:ln/>
        </p:spPr>
      </p:sp>
      <p:sp>
        <p:nvSpPr>
          <p:cNvPr id="293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rules do keep changing, sometimes because of external pressure, When they change, the probability of management changing also shifts.</a:t>
            </a:r>
          </a:p>
          <a:p>
            <a:r>
              <a:rPr lang="en-US" altLang="en-US">
                <a:latin typeface="Times" charset="0"/>
                <a:ea typeface="ＭＳ Ｐゴシック" charset="-128"/>
              </a:rPr>
              <a:t>A hostile acquisition of one company or an activist investor can alter the probabilities for a wide range of companies…</a:t>
            </a:r>
          </a:p>
        </p:txBody>
      </p:sp>
    </p:spTree>
    <p:extLst>
      <p:ext uri="{BB962C8B-B14F-4D97-AF65-F5344CB8AC3E}">
        <p14:creationId xmlns:p14="http://schemas.microsoft.com/office/powerpoint/2010/main" val="48558076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Getting a sense of whether it should be high or low is easy. Putting a number on it is more difficult to do. In recent years, there are researchers who have looked at firms where management has been changed (either by hostile acquisitions or through other means) and compared these firms to those where there has been no change to estimate the probability of change happening. Good approach, but has high standard errors…</a:t>
            </a:r>
          </a:p>
        </p:txBody>
      </p:sp>
    </p:spTree>
    <p:extLst>
      <p:ext uri="{BB962C8B-B14F-4D97-AF65-F5344CB8AC3E}">
        <p14:creationId xmlns:p14="http://schemas.microsoft.com/office/powerpoint/2010/main" val="71804194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297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all scenarios where the value of control plays out, in one way or the other.</a:t>
            </a:r>
          </a:p>
        </p:txBody>
      </p:sp>
    </p:spTree>
    <p:extLst>
      <p:ext uri="{BB962C8B-B14F-4D97-AF65-F5344CB8AC3E}">
        <p14:creationId xmlns:p14="http://schemas.microsoft.com/office/powerpoint/2010/main" val="142040754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pay the entire $2.97 as a premium, you get no value added as the acquirer…</a:t>
            </a:r>
          </a:p>
          <a:p>
            <a:r>
              <a:rPr lang="en-US" altLang="en-US">
                <a:latin typeface="Times" charset="0"/>
                <a:ea typeface="ＭＳ Ｐゴシック" charset="-128"/>
              </a:rPr>
              <a:t>Take the present value of $2.97 (at Blockbuster’s cost of equity) over 3 years.</a:t>
            </a:r>
          </a:p>
        </p:txBody>
      </p:sp>
    </p:spTree>
    <p:extLst>
      <p:ext uri="{BB962C8B-B14F-4D97-AF65-F5344CB8AC3E}">
        <p14:creationId xmlns:p14="http://schemas.microsoft.com/office/powerpoint/2010/main" val="136135514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assumes that your estimates of status quo and optimal value are right… </a:t>
            </a:r>
          </a:p>
          <a:p>
            <a:r>
              <a:rPr lang="en-US" altLang="en-US">
                <a:latin typeface="Times" charset="0"/>
                <a:ea typeface="ＭＳ Ｐゴシック" charset="-128"/>
              </a:rPr>
              <a:t>But this may explain why the market price pops for firms, when an activist investor pops up on the horizon.</a:t>
            </a:r>
          </a:p>
        </p:txBody>
      </p:sp>
    </p:spTree>
    <p:extLst>
      <p:ext uri="{BB962C8B-B14F-4D97-AF65-F5344CB8AC3E}">
        <p14:creationId xmlns:p14="http://schemas.microsoft.com/office/powerpoint/2010/main" val="100521410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noTextEdit="1"/>
          </p:cNvSpPr>
          <p:nvPr>
            <p:ph type="sldImg"/>
          </p:nvPr>
        </p:nvSpPr>
        <p:spPr>
          <a:xfrm>
            <a:off x="1150938" y="692150"/>
            <a:ext cx="4556125" cy="3416300"/>
          </a:xfrm>
          <a:ln/>
        </p:spPr>
      </p:sp>
      <p:sp>
        <p:nvSpPr>
          <p:cNvPr id="304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based on the assumption that the entire value of control rests with the voting shareholders and that the non-voting shareholders are helpless bystanders. That may be a little unfair since many countries have laws protecting non-voting shareholders at least partially.</a:t>
            </a:r>
          </a:p>
          <a:p>
            <a:r>
              <a:rPr lang="en-US" altLang="en-US">
                <a:latin typeface="Helvetica" charset="0"/>
                <a:ea typeface="ＭＳ Ｐゴシック" charset="-128"/>
              </a:rPr>
              <a:t>It is also likely to overstate the voting share premium, when non-voting shareholders can piggyback and benefit from changes made in the way the firm is run.</a:t>
            </a:r>
          </a:p>
        </p:txBody>
      </p:sp>
    </p:spTree>
    <p:extLst>
      <p:ext uri="{BB962C8B-B14F-4D97-AF65-F5344CB8AC3E}">
        <p14:creationId xmlns:p14="http://schemas.microsoft.com/office/powerpoint/2010/main" val="379611786"/>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The voting share premium will increase with</a:t>
            </a:r>
          </a:p>
          <a:p>
            <a:pPr marL="228600" indent="-228600">
              <a:buFontTx/>
              <a:buAutoNum type="alphaLcPeriod"/>
              <a:defRPr/>
            </a:pPr>
            <a:r>
              <a:rPr lang="en-US" dirty="0"/>
              <a:t>The value of changing management (higher for  badly managed firms)</a:t>
            </a:r>
          </a:p>
          <a:p>
            <a:pPr marL="228600" indent="-228600">
              <a:buFontTx/>
              <a:buAutoNum type="alphaLcPeriod"/>
              <a:defRPr/>
            </a:pPr>
            <a:r>
              <a:rPr lang="en-US" dirty="0"/>
              <a:t>The probability of changing management (higher for firms where voting shares are dispersed among investors)</a:t>
            </a:r>
          </a:p>
          <a:p>
            <a:pPr marL="228600" indent="-228600">
              <a:buFontTx/>
              <a:buAutoNum type="alphaLcPeriod"/>
              <a:defRPr/>
            </a:pPr>
            <a:r>
              <a:rPr lang="en-US" dirty="0"/>
              <a:t>The number of voting shares, relative to non-voting shares (higher when the number of voting shares is lower)</a:t>
            </a:r>
          </a:p>
          <a:p>
            <a:pPr>
              <a:defRPr/>
            </a:pPr>
            <a:endParaRPr lang="en-US" dirty="0"/>
          </a:p>
        </p:txBody>
      </p:sp>
    </p:spTree>
    <p:extLst>
      <p:ext uri="{BB962C8B-B14F-4D97-AF65-F5344CB8AC3E}">
        <p14:creationId xmlns:p14="http://schemas.microsoft.com/office/powerpoint/2010/main" val="210885571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Slide Image Placeholder 1"/>
          <p:cNvSpPr>
            <a:spLocks noGrp="1" noRot="1" noChangeAspect="1"/>
          </p:cNvSpPr>
          <p:nvPr>
            <p:ph type="sldImg"/>
          </p:nvPr>
        </p:nvSpPr>
        <p:spPr>
          <a:xfrm>
            <a:off x="1150938" y="692150"/>
            <a:ext cx="4556125" cy="3416300"/>
          </a:xfrm>
          <a:ln/>
        </p:spPr>
      </p:sp>
      <p:sp>
        <p:nvSpPr>
          <p:cNvPr id="308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a private business, a minority stake can trade at a much lower value than a majority stake… The reason is the expected value of control.</a:t>
            </a:r>
          </a:p>
        </p:txBody>
      </p:sp>
    </p:spTree>
    <p:extLst>
      <p:ext uri="{BB962C8B-B14F-4D97-AF65-F5344CB8AC3E}">
        <p14:creationId xmlns:p14="http://schemas.microsoft.com/office/powerpoint/2010/main" val="146784149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Firms prefer these alternative approaches because they seem less subjective and much simpler… </a:t>
            </a:r>
          </a:p>
        </p:txBody>
      </p:sp>
    </p:spTree>
    <p:extLst>
      <p:ext uri="{BB962C8B-B14F-4D97-AF65-F5344CB8AC3E}">
        <p14:creationId xmlns:p14="http://schemas.microsoft.com/office/powerpoint/2010/main" val="186737018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Two widely used measures of value enhancement… The first is a dollar measure of excess returns.. The second is a percentage measure of excess return.</a:t>
            </a:r>
          </a:p>
        </p:txBody>
      </p:sp>
    </p:spTree>
    <p:extLst>
      <p:ext uri="{BB962C8B-B14F-4D97-AF65-F5344CB8AC3E}">
        <p14:creationId xmlns:p14="http://schemas.microsoft.com/office/powerpoint/2010/main" val="156464842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 is a function of expected cash flows, growth and risk. All metrics build of this theme and require fundamentally the same information, and with the same assumptions about the numbers, give you the same values.</a:t>
            </a:r>
          </a:p>
        </p:txBody>
      </p:sp>
    </p:spTree>
    <p:extLst>
      <p:ext uri="{BB962C8B-B14F-4D97-AF65-F5344CB8AC3E}">
        <p14:creationId xmlns:p14="http://schemas.microsoft.com/office/powerpoint/2010/main" val="1108787846"/>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Rot="1" noChangeAspect="1" noChangeArrowheads="1"/>
          </p:cNvSpPr>
          <p:nvPr>
            <p:ph type="sldImg"/>
          </p:nvPr>
        </p:nvSpPr>
        <p:spPr>
          <a:xfrm>
            <a:off x="1150938" y="692150"/>
            <a:ext cx="4556125" cy="3416300"/>
          </a:xfrm>
          <a:solidFill>
            <a:srgbClr val="FFFFFF"/>
          </a:solidFill>
          <a:ln/>
        </p:spPr>
      </p:sp>
      <p:sp>
        <p:nvSpPr>
          <p:cNvPr id="316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firm is expected to earn excess returns on current projects and on new projects taken for the next 5 years. The excess returns are expected to last forever on these projects.</a:t>
            </a:r>
          </a:p>
        </p:txBody>
      </p:sp>
    </p:spTree>
    <p:extLst>
      <p:ext uri="{BB962C8B-B14F-4D97-AF65-F5344CB8AC3E}">
        <p14:creationId xmlns:p14="http://schemas.microsoft.com/office/powerpoint/2010/main" val="168172270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Note that there is no value added after year 5.. The new projects taken after that earn no excess returns..</a:t>
            </a:r>
          </a:p>
          <a:p>
            <a:r>
              <a:rPr lang="en-US" altLang="en-US">
                <a:latin typeface="Helvetica" charset="0"/>
                <a:ea typeface="ＭＳ Ｐゴシック" charset="-128"/>
              </a:rPr>
              <a:t>We are also assuming that the projects are taken at the beginning of each year… Hence the present value is discounted back by (n-1) years.</a:t>
            </a:r>
          </a:p>
        </p:txBody>
      </p:sp>
    </p:spTree>
    <p:extLst>
      <p:ext uri="{BB962C8B-B14F-4D97-AF65-F5344CB8AC3E}">
        <p14:creationId xmlns:p14="http://schemas.microsoft.com/office/powerpoint/2010/main" val="168119115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Traditional FCFF… Note that the new investment is shown as net cap ex. The net cap ex in year 5 is estimated based upon the expected growth in earnings in year 6 ($1.125) and the assumption of the return on capital in stable growth of 10%.</a:t>
            </a:r>
          </a:p>
          <a:p>
            <a:r>
              <a:rPr lang="en-US" altLang="en-US">
                <a:latin typeface="Helvetica" charset="0"/>
                <a:ea typeface="ＭＳ Ｐゴシック" charset="-128"/>
              </a:rPr>
              <a:t>Investment in year 5 = 1.125/.10 = $11.25 million</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133738169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cashflows get discounted back at the cost of capital. Value of the firm is identical to what we obtained with EVA calculation.</a:t>
            </a:r>
          </a:p>
        </p:txBody>
      </p:sp>
    </p:spTree>
    <p:extLst>
      <p:ext uri="{BB962C8B-B14F-4D97-AF65-F5344CB8AC3E}">
        <p14:creationId xmlns:p14="http://schemas.microsoft.com/office/powerpoint/2010/main" val="18103655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p:cNvSpPr>
          <p:nvPr>
            <p:ph type="sldImg"/>
          </p:nvPr>
        </p:nvSpPr>
        <p:spPr>
          <a:xfrm>
            <a:off x="1150938" y="692150"/>
            <a:ext cx="4556125" cy="3416300"/>
          </a:xfrm>
          <a:solidFill>
            <a:srgbClr val="FFFFFF"/>
          </a:solidFill>
          <a:ln/>
        </p:spPr>
      </p:sp>
      <p:sp>
        <p:nvSpPr>
          <p:cNvPr id="324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a:t>
            </a:r>
            <a:r>
              <a:rPr lang="ja-JP" altLang="en-US">
                <a:latin typeface="Helvetica" charset="0"/>
                <a:ea typeface="ＭＳ Ｐゴシック" charset="-128"/>
              </a:rPr>
              <a:t>’</a:t>
            </a:r>
            <a:r>
              <a:rPr lang="en-US" altLang="ja-JP">
                <a:latin typeface="Helvetica" charset="0"/>
                <a:ea typeface="ＭＳ Ｐゴシック" charset="-128"/>
              </a:rPr>
              <a:t>s biggest contribution is the focus on excess returns rather than growth….Note that the MVA correlation with EVA is very similar to the correlation between value to book ratios and returns on capital.</a:t>
            </a:r>
            <a:endParaRPr lang="en-US" altLang="en-US">
              <a:latin typeface="Helvetica" charset="0"/>
              <a:ea typeface="ＭＳ Ｐゴシック" charset="-128"/>
            </a:endParaRPr>
          </a:p>
        </p:txBody>
      </p:sp>
    </p:spTree>
    <p:extLst>
      <p:ext uri="{BB962C8B-B14F-4D97-AF65-F5344CB8AC3E}">
        <p14:creationId xmlns:p14="http://schemas.microsoft.com/office/powerpoint/2010/main" val="126617724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All too often, firms that use EVA judge managers by comparing the EVA generated to what it was last year… In fact, very seldom is the present value of EVA considered when compensating managers.</a:t>
            </a:r>
          </a:p>
        </p:txBody>
      </p:sp>
    </p:spTree>
    <p:extLst>
      <p:ext uri="{BB962C8B-B14F-4D97-AF65-F5344CB8AC3E}">
        <p14:creationId xmlns:p14="http://schemas.microsoft.com/office/powerpoint/2010/main" val="122543136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p:cNvSpPr>
            <a:spLocks noGrp="1" noRot="1" noChangeAspect="1"/>
          </p:cNvSpPr>
          <p:nvPr>
            <p:ph type="sldImg"/>
          </p:nvPr>
        </p:nvSpPr>
        <p:spPr>
          <a:xfrm>
            <a:off x="1150938" y="692150"/>
            <a:ext cx="4556125" cy="3416300"/>
          </a:xfrm>
          <a:ln/>
        </p:spPr>
      </p:sp>
      <p:sp>
        <p:nvSpPr>
          <p:cNvPr id="328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reward managers based on the level of EVA that they generate during a period, they can game the system. In effect, they can deliver higher EVA, while destroying value by giving up growth opportunities, shifting to risker businesses or playing accounting games that reduce capital invested (Use leases instead of buying assets)</a:t>
            </a:r>
          </a:p>
        </p:txBody>
      </p:sp>
    </p:spTree>
    <p:extLst>
      <p:ext uri="{BB962C8B-B14F-4D97-AF65-F5344CB8AC3E}">
        <p14:creationId xmlns:p14="http://schemas.microsoft.com/office/powerpoint/2010/main" val="145676001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is much tougher because you have to assess what markets expect before you can judge how they will react to a given EVA.</a:t>
            </a:r>
          </a:p>
        </p:txBody>
      </p:sp>
    </p:spTree>
    <p:extLst>
      <p:ext uri="{BB962C8B-B14F-4D97-AF65-F5344CB8AC3E}">
        <p14:creationId xmlns:p14="http://schemas.microsoft.com/office/powerpoint/2010/main" val="30456307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 tends to work best for mature firms with little or no growth potential.</a:t>
            </a:r>
          </a:p>
        </p:txBody>
      </p:sp>
    </p:spTree>
    <p:extLst>
      <p:ext uri="{BB962C8B-B14F-4D97-AF65-F5344CB8AC3E}">
        <p14:creationId xmlns:p14="http://schemas.microsoft.com/office/powerpoint/2010/main" val="13381379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0686946-736C-6241-A40D-778B4FB32040}" type="slidenum">
              <a:rPr lang="en-US" altLang="en-US"/>
              <a:pPr/>
              <a:t>‹#›</a:t>
            </a:fld>
            <a:endParaRPr lang="en-US" altLang="en-US"/>
          </a:p>
        </p:txBody>
      </p:sp>
    </p:spTree>
    <p:extLst>
      <p:ext uri="{BB962C8B-B14F-4D97-AF65-F5344CB8AC3E}">
        <p14:creationId xmlns:p14="http://schemas.microsoft.com/office/powerpoint/2010/main" val="465089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77B42B6-0B4F-794B-8260-23C36F41DD44}"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DE291B0-1EC4-6B4F-8670-E80DDBF245C8}" type="slidenum">
              <a:rPr lang="en-US" altLang="en-US"/>
              <a:pPr/>
              <a:t>‹#›</a:t>
            </a:fld>
            <a:endParaRPr lang="en-US" altLang="en-US"/>
          </a:p>
        </p:txBody>
      </p:sp>
    </p:spTree>
    <p:extLst>
      <p:ext uri="{BB962C8B-B14F-4D97-AF65-F5344CB8AC3E}">
        <p14:creationId xmlns:p14="http://schemas.microsoft.com/office/powerpoint/2010/main" val="2068924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938090AF-D2BA-404D-B4CB-27C1B4B943ED}"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53598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47CB7BE-1987-8E47-BDE4-A16A628AF2A8}"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45847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79216B80-DA3B-4D4D-8E64-122924E9957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93739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CF6068C0-6864-3C4D-8D78-80B6534A259B}" type="slidenum">
              <a:rPr lang="en-US" altLang="en-US"/>
              <a:pPr/>
              <a:t>‹#›</a:t>
            </a:fld>
            <a:endParaRPr lang="en-US" altLang="en-US"/>
          </a:p>
        </p:txBody>
      </p:sp>
    </p:spTree>
    <p:extLst>
      <p:ext uri="{BB962C8B-B14F-4D97-AF65-F5344CB8AC3E}">
        <p14:creationId xmlns:p14="http://schemas.microsoft.com/office/powerpoint/2010/main" val="1965446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B4475076-E76A-324F-B761-B0002886483F}" type="slidenum">
              <a:rPr lang="en-US" altLang="en-US"/>
              <a:pPr/>
              <a:t>‹#›</a:t>
            </a:fld>
            <a:endParaRPr lang="en-US" altLang="en-US"/>
          </a:p>
        </p:txBody>
      </p:sp>
    </p:spTree>
    <p:extLst>
      <p:ext uri="{BB962C8B-B14F-4D97-AF65-F5344CB8AC3E}">
        <p14:creationId xmlns:p14="http://schemas.microsoft.com/office/powerpoint/2010/main" val="659631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BEEC590-28A3-5044-A447-FB77F1D30ADB}" type="slidenum">
              <a:rPr lang="en-US" altLang="en-US"/>
              <a:pPr/>
              <a:t>‹#›</a:t>
            </a:fld>
            <a:endParaRPr lang="en-US" altLang="en-US"/>
          </a:p>
        </p:txBody>
      </p:sp>
    </p:spTree>
    <p:extLst>
      <p:ext uri="{BB962C8B-B14F-4D97-AF65-F5344CB8AC3E}">
        <p14:creationId xmlns:p14="http://schemas.microsoft.com/office/powerpoint/2010/main" val="112358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BED1887F-D930-6246-97F0-5693901E910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0264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0B6439F-BA1A-D84B-9ED9-DF76D6EC384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78166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BA6827E-12A9-BF48-B91B-5E26A20F0D6B}"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60816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5E52C61-4F0D-3D4A-8540-B54A3FAAB641}" type="slidenum">
              <a:rPr lang="en-US" altLang="en-US"/>
              <a:pPr/>
              <a:t>‹#›</a:t>
            </a:fld>
            <a:endParaRPr lang="en-US" altLang="en-US"/>
          </a:p>
        </p:txBody>
      </p:sp>
    </p:spTree>
    <p:extLst>
      <p:ext uri="{BB962C8B-B14F-4D97-AF65-F5344CB8AC3E}">
        <p14:creationId xmlns:p14="http://schemas.microsoft.com/office/powerpoint/2010/main" val="922928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Table Placeholder 2"/>
          <p:cNvSpPr>
            <a:spLocks noGrp="1"/>
          </p:cNvSpPr>
          <p:nvPr>
            <p:ph type="tbl"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381253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B7B6D80-CC2B-F848-B218-5B1D2AF9A69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64" r:id="rId5"/>
    <p:sldLayoutId id="2147484070" r:id="rId6"/>
    <p:sldLayoutId id="2147484071" r:id="rId7"/>
    <p:sldLayoutId id="2147484072" r:id="rId8"/>
    <p:sldLayoutId id="2147484073" r:id="rId9"/>
    <p:sldLayoutId id="2147484065" r:id="rId10"/>
    <p:sldLayoutId id="2147484074" r:id="rId11"/>
    <p:sldLayoutId id="2147484075" r:id="rId12"/>
    <p:sldLayoutId id="2147484076" r:id="rId13"/>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1.emf"/><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13.emf"/><Relationship Id="rId4" Type="http://schemas.openxmlformats.org/officeDocument/2006/relationships/oleObject" Target="../embeddings/oleObject4.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image" Target="../media/image15.emf"/><Relationship Id="rId4" Type="http://schemas.openxmlformats.org/officeDocument/2006/relationships/oleObject" Target="../embeddings/oleObject5.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20.emf"/><Relationship Id="rId4" Type="http://schemas.openxmlformats.org/officeDocument/2006/relationships/oleObject" Target="../embeddings/oleObject6.bin"/></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4.emf"/><Relationship Id="rId4" Type="http://schemas.openxmlformats.org/officeDocument/2006/relationships/oleObject" Target="../embeddings/oleObject7.bin"/></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147.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48.emf"/><Relationship Id="rId4" Type="http://schemas.openxmlformats.org/officeDocument/2006/relationships/oleObject" Target="../embeddings/oleObject8.bin"/></Relationships>
</file>

<file path=ppt/slides/_rels/slide151.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148.xml"/><Relationship Id="rId7" Type="http://schemas.openxmlformats.org/officeDocument/2006/relationships/image" Target="../media/image50.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0.bin"/><Relationship Id="rId5" Type="http://schemas.openxmlformats.org/officeDocument/2006/relationships/image" Target="../media/image49.emf"/><Relationship Id="rId4" Type="http://schemas.openxmlformats.org/officeDocument/2006/relationships/oleObject" Target="../embeddings/oleObject9.bin"/><Relationship Id="rId9" Type="http://schemas.openxmlformats.org/officeDocument/2006/relationships/image" Target="../media/image51.emf"/></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56.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53.emf"/><Relationship Id="rId4" Type="http://schemas.openxmlformats.org/officeDocument/2006/relationships/oleObject" Target="../embeddings/oleObject12.bin"/></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157.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54.emf"/><Relationship Id="rId4" Type="http://schemas.openxmlformats.org/officeDocument/2006/relationships/oleObject" Target="../embeddings/oleObject13.bin"/></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a:ea typeface="+mj-ea"/>
                <a:cs typeface="+mj-cs"/>
              </a:rPr>
              <a:t>Valuation: Packet 3</a:t>
            </a:r>
            <a:br>
              <a:rPr lang="en-US" dirty="0">
                <a:ea typeface="+mj-ea"/>
                <a:cs typeface="+mj-cs"/>
              </a:rPr>
            </a:br>
            <a:r>
              <a:rPr lang="en-US" dirty="0">
                <a:ea typeface="+mj-ea"/>
                <a:cs typeface="+mj-cs"/>
              </a:rPr>
              <a:t>Real Options, Acquisition Valuation and Value Enhancement</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a:ea typeface="+mn-ea"/>
                <a:cs typeface="+mn-cs"/>
              </a:rPr>
              <a:t>Aswath Damodaran</a:t>
            </a:r>
          </a:p>
          <a:p>
            <a:pPr eaLnBrk="1" fontAlgn="auto" hangingPunct="1">
              <a:spcAft>
                <a:spcPts val="0"/>
              </a:spcAft>
              <a:buFont typeface="Wingdings"/>
              <a:buNone/>
              <a:defRPr/>
            </a:pPr>
            <a:r>
              <a:rPr lang="en-US" dirty="0">
                <a:ea typeface="+mn-ea"/>
                <a:cs typeface="+mn-cs"/>
              </a:rPr>
              <a:t>Updated: January 2019</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5E4A912-A8B6-014F-897B-47FBB6E75739}" type="slidenum">
              <a:rPr lang="en-US" altLang="en-US" sz="1400">
                <a:solidFill>
                  <a:schemeClr val="tx2"/>
                </a:solidFill>
              </a:rPr>
              <a:pPr/>
              <a:t>1</a:t>
            </a:fld>
            <a:endParaRPr lang="en-US" altLang="en-US" sz="140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Real Options: Fact and Fantasy</a:t>
            </a:r>
          </a:p>
        </p:txBody>
      </p:sp>
      <p:sp>
        <p:nvSpPr>
          <p:cNvPr id="1843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43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CCC1DDF-41A8-9547-9E9C-65B896BD361F}" type="slidenum">
              <a:rPr lang="en-US" altLang="en-US" sz="1400">
                <a:solidFill>
                  <a:schemeClr val="tx2"/>
                </a:solidFill>
              </a:rPr>
              <a:pPr/>
              <a:t>2</a:t>
            </a:fld>
            <a:endParaRPr lang="en-US" altLang="en-US" sz="1400">
              <a:solidFill>
                <a:schemeClr val="tx2"/>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Underlying Theme: Searching for an Elusive Premium</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D3618B2-F188-394E-B29E-1EE330F1DDD1}" type="slidenum">
              <a:rPr lang="en-US" altLang="en-US" sz="1200">
                <a:solidFill>
                  <a:srgbClr val="FFFFFF"/>
                </a:solidFill>
              </a:rPr>
              <a:pPr>
                <a:lnSpc>
                  <a:spcPct val="80000"/>
                </a:lnSpc>
              </a:pPr>
              <a:t>3</a:t>
            </a:fld>
            <a:endParaRPr lang="en-US" altLang="en-US" sz="1200">
              <a:solidFill>
                <a:srgbClr val="FFFFFF"/>
              </a:solidFill>
            </a:endParaRPr>
          </a:p>
        </p:txBody>
      </p:sp>
      <p:sp>
        <p:nvSpPr>
          <p:cNvPr id="819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Traditional discounted </a:t>
            </a:r>
            <a:r>
              <a:rPr lang="en-US" dirty="0" err="1">
                <a:ea typeface="+mn-ea"/>
                <a:cs typeface="+mn-cs"/>
              </a:rPr>
              <a:t>cashflow</a:t>
            </a:r>
            <a:r>
              <a:rPr lang="en-US" dirty="0">
                <a:ea typeface="+mn-ea"/>
                <a:cs typeface="+mn-cs"/>
              </a:rPr>
              <a:t> models under estimate the value of investments, where there are options embedded in the investments to</a:t>
            </a:r>
          </a:p>
          <a:p>
            <a:pPr marL="640080" lvl="1" indent="-274320" eaLnBrk="1" fontAlgn="auto" hangingPunct="1">
              <a:spcAft>
                <a:spcPts val="0"/>
              </a:spcAft>
              <a:buFont typeface="Wingdings 2"/>
              <a:buChar char=""/>
              <a:defRPr/>
            </a:pPr>
            <a:r>
              <a:rPr lang="en-US" dirty="0">
                <a:ea typeface="+mn-ea"/>
              </a:rPr>
              <a:t>Delay or defer making the investment (delay)</a:t>
            </a:r>
          </a:p>
          <a:p>
            <a:pPr marL="640080" lvl="1" indent="-274320" eaLnBrk="1" fontAlgn="auto" hangingPunct="1">
              <a:spcAft>
                <a:spcPts val="0"/>
              </a:spcAft>
              <a:buFont typeface="Wingdings 2"/>
              <a:buChar char=""/>
              <a:defRPr/>
            </a:pPr>
            <a:r>
              <a:rPr lang="en-US" dirty="0">
                <a:ea typeface="+mn-ea"/>
              </a:rPr>
              <a:t>Adjust or alter production schedules as price changes (flexibility)</a:t>
            </a:r>
          </a:p>
          <a:p>
            <a:pPr marL="640080" lvl="1" indent="-274320" eaLnBrk="1" fontAlgn="auto" hangingPunct="1">
              <a:spcAft>
                <a:spcPts val="0"/>
              </a:spcAft>
              <a:buFont typeface="Wingdings 2"/>
              <a:buChar char=""/>
              <a:defRPr/>
            </a:pPr>
            <a:r>
              <a:rPr lang="en-US" dirty="0">
                <a:ea typeface="+mn-ea"/>
              </a:rPr>
              <a:t>Expand into new markets or products at later stages in the process, based upon observing favorable outcomes at the early stages (expansion)</a:t>
            </a:r>
          </a:p>
          <a:p>
            <a:pPr marL="640080" lvl="1" indent="-274320" eaLnBrk="1" fontAlgn="auto" hangingPunct="1">
              <a:spcAft>
                <a:spcPts val="0"/>
              </a:spcAft>
              <a:buFont typeface="Wingdings 2"/>
              <a:buChar char=""/>
              <a:defRPr/>
            </a:pPr>
            <a:r>
              <a:rPr lang="en-US" dirty="0">
                <a:ea typeface="+mn-ea"/>
              </a:rPr>
              <a:t>Stop production or abandon investments if the outcomes are unfavorable at early stages (abandonment)</a:t>
            </a:r>
          </a:p>
          <a:p>
            <a:pPr marL="320040" indent="-320040" eaLnBrk="1" fontAlgn="auto" hangingPunct="1">
              <a:spcAft>
                <a:spcPts val="0"/>
              </a:spcAft>
              <a:buFont typeface="Wingdings"/>
              <a:buChar char=""/>
              <a:defRPr/>
            </a:pPr>
            <a:r>
              <a:rPr lang="en-US" dirty="0">
                <a:ea typeface="+mn-ea"/>
                <a:cs typeface="+mn-cs"/>
              </a:rPr>
              <a:t>Put another way, real option advocates believe that you should be paying a premium on discounted </a:t>
            </a:r>
            <a:r>
              <a:rPr lang="en-US" dirty="0" err="1">
                <a:ea typeface="+mn-ea"/>
                <a:cs typeface="+mn-cs"/>
              </a:rPr>
              <a:t>cashflow</a:t>
            </a:r>
            <a:r>
              <a:rPr lang="en-US" dirty="0">
                <a:ea typeface="+mn-ea"/>
                <a:cs typeface="+mn-cs"/>
              </a:rPr>
              <a:t> value estimates.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bad investment…</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5728478-B0C6-584D-ABB7-A776A77BAB4E}"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7717" r="-37717"/>
          <a:stretch>
            <a:fillRect/>
          </a:stretch>
        </p:blipFill>
        <p:spPr>
          <a:xfrm>
            <a:off x="612775" y="1600200"/>
            <a:ext cx="8153400"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Becomes a good one…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E957CC-0AD0-AD4C-AA45-EE04BD440703}"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0773" r="-20773"/>
          <a:stretch>
            <a:fillRect/>
          </a:stretch>
        </p:blipFill>
        <p:spPr>
          <a:xfrm>
            <a:off x="612775" y="1600200"/>
            <a:ext cx="815340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Basic Questions</a:t>
            </a: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D924C2-7BCB-ED45-B932-07A47944469C}" type="slidenum">
              <a:rPr lang="en-US" altLang="en-US" sz="1200">
                <a:solidFill>
                  <a:srgbClr val="FFFFFF"/>
                </a:solidFill>
              </a:rPr>
              <a:pPr>
                <a:lnSpc>
                  <a:spcPct val="80000"/>
                </a:lnSpc>
              </a:pPr>
              <a:t>6</a:t>
            </a:fld>
            <a:endParaRPr lang="en-US" altLang="en-US" sz="1200">
              <a:solidFill>
                <a:srgbClr val="FFFFFF"/>
              </a:solidFill>
            </a:endParaRPr>
          </a:p>
        </p:txBody>
      </p:sp>
      <p:sp>
        <p:nvSpPr>
          <p:cNvPr id="266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When is there a real option embedded in a decision or an asset?</a:t>
            </a:r>
          </a:p>
          <a:p>
            <a:pPr eaLnBrk="1" hangingPunct="1"/>
            <a:r>
              <a:rPr lang="en-US" altLang="en-US">
                <a:ea typeface="ＭＳ Ｐゴシック" charset="-128"/>
              </a:rPr>
              <a:t>When does that real option have significant economic value?</a:t>
            </a:r>
          </a:p>
          <a:p>
            <a:pPr eaLnBrk="1" hangingPunct="1"/>
            <a:r>
              <a:rPr lang="en-US" altLang="en-US">
                <a:ea typeface="ＭＳ Ｐゴシック" charset="-128"/>
              </a:rPr>
              <a:t>Can that value be estimated using an option pricing model?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is there an option embedded in an action?</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69D681-55CF-9345-89DD-8790648B5103}" type="slidenum">
              <a:rPr lang="en-US" altLang="en-US" sz="1200">
                <a:solidFill>
                  <a:srgbClr val="FFFFFF"/>
                </a:solidFill>
              </a:rPr>
              <a:pPr>
                <a:lnSpc>
                  <a:spcPct val="80000"/>
                </a:lnSpc>
              </a:pPr>
              <a:t>7</a:t>
            </a:fld>
            <a:endParaRPr lang="en-US" altLang="en-US" sz="1200">
              <a:solidFill>
                <a:srgbClr val="FFFFFF"/>
              </a:solidFill>
            </a:endParaRPr>
          </a:p>
        </p:txBody>
      </p:sp>
      <p:sp>
        <p:nvSpPr>
          <p:cNvPr id="163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An option provides the holder with the right to buy or sell a specified quantity of an underlying asset at a fixed price (called a strike price or an exercise price) at or before the expiration date of the option. </a:t>
            </a:r>
          </a:p>
          <a:p>
            <a:pPr marL="320040" indent="-320040" eaLnBrk="1" fontAlgn="auto" hangingPunct="1">
              <a:spcAft>
                <a:spcPts val="0"/>
              </a:spcAft>
              <a:buFont typeface="Wingdings"/>
              <a:buChar char=""/>
              <a:defRPr/>
            </a:pPr>
            <a:r>
              <a:rPr lang="en-US" dirty="0">
                <a:ea typeface="+mn-ea"/>
                <a:cs typeface="+mn-cs"/>
              </a:rPr>
              <a:t>There has to be a clearly defined underlying asset whose value changes over time in unpredictable ways.</a:t>
            </a:r>
          </a:p>
          <a:p>
            <a:pPr marL="320040" indent="-320040" eaLnBrk="1" fontAlgn="auto" hangingPunct="1">
              <a:spcAft>
                <a:spcPts val="0"/>
              </a:spcAft>
              <a:buFont typeface="Wingdings"/>
              <a:buChar char=""/>
              <a:defRPr/>
            </a:pPr>
            <a:r>
              <a:rPr lang="en-US" dirty="0">
                <a:ea typeface="+mn-ea"/>
                <a:cs typeface="+mn-cs"/>
              </a:rPr>
              <a:t>The payoffs on this asset (real option) have to be contingent on an specified event occurring within a finite period.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a Call</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8C1085F-AE84-1F47-893C-9AE188C21D30}" type="slidenum">
              <a:rPr lang="en-US" altLang="en-US" sz="1200">
                <a:solidFill>
                  <a:srgbClr val="FFFFFF"/>
                </a:solidFill>
              </a:rPr>
              <a:pPr>
                <a:lnSpc>
                  <a:spcPct val="80000"/>
                </a:lnSpc>
              </a:pPr>
              <a:t>8</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0725" name="Freeform 3"/>
          <p:cNvSpPr>
            <a:spLocks/>
          </p:cNvSpPr>
          <p:nvPr/>
        </p:nvSpPr>
        <p:spPr bwMode="auto">
          <a:xfrm>
            <a:off x="7831138" y="5156200"/>
            <a:ext cx="233362" cy="103188"/>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30726" name="Line 4"/>
          <p:cNvSpPr>
            <a:spLocks noChangeShapeType="1"/>
          </p:cNvSpPr>
          <p:nvPr/>
        </p:nvSpPr>
        <p:spPr bwMode="auto">
          <a:xfrm>
            <a:off x="1177925" y="5227638"/>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5"/>
          <p:cNvSpPr>
            <a:spLocks noChangeShapeType="1"/>
          </p:cNvSpPr>
          <p:nvPr/>
        </p:nvSpPr>
        <p:spPr bwMode="auto">
          <a:xfrm>
            <a:off x="1177925" y="5667375"/>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8" name="Freeform 6"/>
          <p:cNvSpPr>
            <a:spLocks/>
          </p:cNvSpPr>
          <p:nvPr/>
        </p:nvSpPr>
        <p:spPr bwMode="auto">
          <a:xfrm>
            <a:off x="7129463" y="2136775"/>
            <a:ext cx="201612" cy="184150"/>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30729" name="Line 7"/>
          <p:cNvSpPr>
            <a:spLocks noChangeShapeType="1"/>
          </p:cNvSpPr>
          <p:nvPr/>
        </p:nvSpPr>
        <p:spPr bwMode="auto">
          <a:xfrm flipV="1">
            <a:off x="3810000" y="2286000"/>
            <a:ext cx="3365500" cy="339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0" name="Rectangle 8"/>
          <p:cNvSpPr>
            <a:spLocks noChangeArrowheads="1"/>
          </p:cNvSpPr>
          <p:nvPr/>
        </p:nvSpPr>
        <p:spPr bwMode="auto">
          <a:xfrm>
            <a:off x="6826250" y="5249863"/>
            <a:ext cx="2082800"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 of underlying asset</a:t>
            </a:r>
          </a:p>
        </p:txBody>
      </p:sp>
      <p:sp>
        <p:nvSpPr>
          <p:cNvPr id="30731" name="Rectangle 9"/>
          <p:cNvSpPr>
            <a:spLocks noChangeArrowheads="1"/>
          </p:cNvSpPr>
          <p:nvPr/>
        </p:nvSpPr>
        <p:spPr bwMode="auto">
          <a:xfrm>
            <a:off x="3448050" y="4662488"/>
            <a:ext cx="649288"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Strike</a:t>
            </a:r>
          </a:p>
          <a:p>
            <a:endParaRPr lang="en-US" altLang="en-US" sz="1500"/>
          </a:p>
        </p:txBody>
      </p:sp>
      <p:sp>
        <p:nvSpPr>
          <p:cNvPr id="30732" name="Rectangle 10"/>
          <p:cNvSpPr>
            <a:spLocks noChangeArrowheads="1"/>
          </p:cNvSpPr>
          <p:nvPr/>
        </p:nvSpPr>
        <p:spPr bwMode="auto">
          <a:xfrm>
            <a:off x="3448050" y="4857750"/>
            <a:ext cx="585788"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a:t>
            </a:r>
          </a:p>
        </p:txBody>
      </p:sp>
      <p:sp>
        <p:nvSpPr>
          <p:cNvPr id="30733" name="Line 11"/>
          <p:cNvSpPr>
            <a:spLocks noChangeShapeType="1"/>
          </p:cNvSpPr>
          <p:nvPr/>
        </p:nvSpPr>
        <p:spPr bwMode="auto">
          <a:xfrm>
            <a:off x="3822700" y="5080000"/>
            <a:ext cx="0" cy="2841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4" name="Rectangle 12"/>
          <p:cNvSpPr>
            <a:spLocks noChangeArrowheads="1"/>
          </p:cNvSpPr>
          <p:nvPr/>
        </p:nvSpPr>
        <p:spPr bwMode="auto">
          <a:xfrm>
            <a:off x="7121525" y="2312988"/>
            <a:ext cx="1071563"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Net Payoff </a:t>
            </a:r>
          </a:p>
        </p:txBody>
      </p:sp>
      <p:sp>
        <p:nvSpPr>
          <p:cNvPr id="30735" name="Rectangle 13"/>
          <p:cNvSpPr>
            <a:spLocks noChangeArrowheads="1"/>
          </p:cNvSpPr>
          <p:nvPr/>
        </p:nvSpPr>
        <p:spPr bwMode="auto">
          <a:xfrm>
            <a:off x="7121525" y="2508250"/>
            <a:ext cx="749300"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on Call</a:t>
            </a:r>
          </a:p>
          <a:p>
            <a:endParaRPr lang="en-US" altLang="en-US" sz="15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Put Option</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CC67B3-99A2-104A-AF20-F02B86264A7A}" type="slidenum">
              <a:rPr lang="en-US" altLang="en-US" sz="1200">
                <a:solidFill>
                  <a:srgbClr val="FFFFFF"/>
                </a:solidFill>
              </a:rPr>
              <a:pPr>
                <a:lnSpc>
                  <a:spcPct val="80000"/>
                </a:lnSpc>
              </a:pPr>
              <a:t>9</a:t>
            </a:fld>
            <a:endParaRPr lang="en-US" altLang="en-US" sz="1200">
              <a:solidFill>
                <a:srgbClr val="FFFFFF"/>
              </a:solidFill>
            </a:endParaRPr>
          </a:p>
        </p:txBody>
      </p:sp>
      <p:sp>
        <p:nvSpPr>
          <p:cNvPr id="3277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32773" name="Group 5"/>
          <p:cNvGrpSpPr>
            <a:grpSpLocks/>
          </p:cNvGrpSpPr>
          <p:nvPr/>
        </p:nvGrpSpPr>
        <p:grpSpPr bwMode="auto">
          <a:xfrm>
            <a:off x="1744663" y="4973638"/>
            <a:ext cx="6413500" cy="111125"/>
            <a:chOff x="1099" y="3133"/>
            <a:chExt cx="4040" cy="70"/>
          </a:xfrm>
        </p:grpSpPr>
        <p:sp>
          <p:nvSpPr>
            <p:cNvPr id="32782" name="Freeform 3"/>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32783" name="Line 4"/>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4" name="Line 6"/>
          <p:cNvSpPr>
            <a:spLocks noChangeShapeType="1"/>
          </p:cNvSpPr>
          <p:nvPr/>
        </p:nvSpPr>
        <p:spPr bwMode="auto">
          <a:xfrm>
            <a:off x="4206875" y="5451475"/>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2775" name="Group 9"/>
          <p:cNvGrpSpPr>
            <a:grpSpLocks/>
          </p:cNvGrpSpPr>
          <p:nvPr/>
        </p:nvGrpSpPr>
        <p:grpSpPr bwMode="auto">
          <a:xfrm>
            <a:off x="1190625" y="2433638"/>
            <a:ext cx="3025775" cy="3027362"/>
            <a:chOff x="750" y="1533"/>
            <a:chExt cx="1906" cy="1907"/>
          </a:xfrm>
        </p:grpSpPr>
        <p:sp>
          <p:nvSpPr>
            <p:cNvPr id="32780" name="Freeform 7"/>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32781" name="Line 8"/>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6" name="Rectangle 10"/>
          <p:cNvSpPr>
            <a:spLocks noChangeArrowheads="1"/>
          </p:cNvSpPr>
          <p:nvPr/>
        </p:nvSpPr>
        <p:spPr bwMode="auto">
          <a:xfrm>
            <a:off x="6999288" y="5057775"/>
            <a:ext cx="1955800" cy="314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Price of underlying asset</a:t>
            </a:r>
          </a:p>
        </p:txBody>
      </p:sp>
      <p:sp>
        <p:nvSpPr>
          <p:cNvPr id="32777" name="Rectangle 11"/>
          <p:cNvSpPr>
            <a:spLocks noChangeArrowheads="1"/>
          </p:cNvSpPr>
          <p:nvPr/>
        </p:nvSpPr>
        <p:spPr bwMode="auto">
          <a:xfrm>
            <a:off x="3851275" y="4510088"/>
            <a:ext cx="61912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Strike</a:t>
            </a:r>
          </a:p>
          <a:p>
            <a:r>
              <a:rPr lang="en-US" altLang="en-US" sz="1400"/>
              <a:t>Price</a:t>
            </a:r>
          </a:p>
          <a:p>
            <a:endParaRPr lang="en-US" altLang="en-US" sz="1400"/>
          </a:p>
        </p:txBody>
      </p:sp>
      <p:sp>
        <p:nvSpPr>
          <p:cNvPr id="32778" name="Line 13"/>
          <p:cNvSpPr>
            <a:spLocks noChangeShapeType="1"/>
          </p:cNvSpPr>
          <p:nvPr/>
        </p:nvSpPr>
        <p:spPr bwMode="auto">
          <a:xfrm>
            <a:off x="4206875" y="4903788"/>
            <a:ext cx="0" cy="263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9" name="Rectangle 14"/>
          <p:cNvSpPr>
            <a:spLocks noChangeArrowheads="1"/>
          </p:cNvSpPr>
          <p:nvPr/>
        </p:nvSpPr>
        <p:spPr bwMode="auto">
          <a:xfrm>
            <a:off x="1525588" y="2320925"/>
            <a:ext cx="96837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Net Payoff</a:t>
            </a:r>
          </a:p>
          <a:p>
            <a:r>
              <a:rPr lang="en-US" altLang="en-US" sz="1400"/>
              <a:t>On Put</a:t>
            </a:r>
          </a:p>
          <a:p>
            <a:endParaRPr lang="en-US" altLang="en-US" sz="140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does the option have significant economic value?</a:t>
            </a: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24ABDE-21B0-E847-94D9-5E402D004769}" type="slidenum">
              <a:rPr lang="en-US" altLang="en-US" sz="1200">
                <a:solidFill>
                  <a:srgbClr val="FFFFFF"/>
                </a:solidFill>
              </a:rPr>
              <a:pPr>
                <a:lnSpc>
                  <a:spcPct val="80000"/>
                </a:lnSpc>
              </a:pPr>
              <a:t>10</a:t>
            </a:fld>
            <a:endParaRPr lang="en-US" altLang="en-US" sz="1200">
              <a:solidFill>
                <a:srgbClr val="FFFFFF"/>
              </a:solidFill>
            </a:endParaRPr>
          </a:p>
        </p:txBody>
      </p:sp>
      <p:sp>
        <p:nvSpPr>
          <p:cNvPr id="348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For an option to have significant economic value, there has to be a restriction on competition in the event of the contingency. In a perfectly competitive product market, no contingency, no matter how positive, will generate positive net present value.</a:t>
            </a:r>
          </a:p>
          <a:p>
            <a:pPr eaLnBrk="1" hangingPunct="1"/>
            <a:r>
              <a:rPr lang="en-US" altLang="en-US">
                <a:ea typeface="ＭＳ Ｐゴシック" charset="-128"/>
              </a:rPr>
              <a:t>At the limit, real options are most valuable when you have exclusivity - you and only you can take advantage of the contingency. They become less valuable as the barriers to competition become less steep.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option value</a:t>
            </a:r>
          </a:p>
        </p:txBody>
      </p:sp>
      <p:sp>
        <p:nvSpPr>
          <p:cNvPr id="36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0C2F7A-FE81-404D-B149-492AC558D55B}" type="slidenum">
              <a:rPr lang="en-US" altLang="en-US" sz="1200">
                <a:solidFill>
                  <a:srgbClr val="FFFFFF"/>
                </a:solidFill>
              </a:rPr>
              <a:pPr>
                <a:lnSpc>
                  <a:spcPct val="80000"/>
                </a:lnSpc>
              </a:pPr>
              <a:t>11</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Variables Relating to Underlying Asset</a:t>
            </a:r>
          </a:p>
          <a:p>
            <a:pPr marL="640080" lvl="1" indent="-274320" eaLnBrk="1" fontAlgn="auto" hangingPunct="1">
              <a:spcAft>
                <a:spcPts val="0"/>
              </a:spcAft>
              <a:buFont typeface="Wingdings 2"/>
              <a:buChar char=""/>
              <a:defRPr/>
            </a:pPr>
            <a:r>
              <a:rPr lang="en-US" dirty="0">
                <a:ea typeface="+mn-ea"/>
              </a:rPr>
              <a:t>Value of Underlying Asset; as this value increases, the right to buy at a fixed price (calls) will become more valuable and the right to sell at a fixed price (puts) will become less valuable.</a:t>
            </a:r>
          </a:p>
          <a:p>
            <a:pPr marL="640080" lvl="1" indent="-274320" eaLnBrk="1" fontAlgn="auto" hangingPunct="1">
              <a:spcAft>
                <a:spcPts val="0"/>
              </a:spcAft>
              <a:buFont typeface="Wingdings 2"/>
              <a:buChar char=""/>
              <a:defRPr/>
            </a:pPr>
            <a:r>
              <a:rPr lang="en-US" dirty="0">
                <a:ea typeface="+mn-ea"/>
              </a:rPr>
              <a:t>Variance in that value; as the variance increases, both calls and puts will become more valuable because all options have limited downside and depend upon price volatility for upside.</a:t>
            </a:r>
          </a:p>
          <a:p>
            <a:pPr marL="640080" lvl="1" indent="-274320" eaLnBrk="1" fontAlgn="auto" hangingPunct="1">
              <a:spcAft>
                <a:spcPts val="0"/>
              </a:spcAft>
              <a:buFont typeface="Wingdings 2"/>
              <a:buChar char=""/>
              <a:defRPr/>
            </a:pPr>
            <a:r>
              <a:rPr lang="en-US" dirty="0">
                <a:ea typeface="+mn-ea"/>
              </a:rPr>
              <a:t>Expected dividends on the asset, which are likely to reduce the price appreciation component of the asset, reducing the value of calls and increasing the value of puts.</a:t>
            </a:r>
          </a:p>
          <a:p>
            <a:pPr marL="320040" indent="-320040" eaLnBrk="1" fontAlgn="auto" hangingPunct="1">
              <a:spcAft>
                <a:spcPts val="0"/>
              </a:spcAft>
              <a:buFont typeface="Wingdings"/>
              <a:buChar char=""/>
              <a:defRPr/>
            </a:pPr>
            <a:r>
              <a:rPr lang="en-US" dirty="0">
                <a:ea typeface="+mn-ea"/>
                <a:cs typeface="+mn-cs"/>
              </a:rPr>
              <a:t>Variables Relating to Option</a:t>
            </a:r>
          </a:p>
          <a:p>
            <a:pPr marL="640080" lvl="1" indent="-274320" eaLnBrk="1" fontAlgn="auto" hangingPunct="1">
              <a:spcAft>
                <a:spcPts val="0"/>
              </a:spcAft>
              <a:buFont typeface="Wingdings 2"/>
              <a:buChar char=""/>
              <a:defRPr/>
            </a:pPr>
            <a:r>
              <a:rPr lang="en-US" dirty="0">
                <a:ea typeface="+mn-ea"/>
              </a:rPr>
              <a:t>Strike Price of Options; the right to buy (sell) at a fixed price becomes more (less) valuable at a lower price.</a:t>
            </a:r>
          </a:p>
          <a:p>
            <a:pPr marL="640080" lvl="1" indent="-274320" eaLnBrk="1" fontAlgn="auto" hangingPunct="1">
              <a:spcAft>
                <a:spcPts val="0"/>
              </a:spcAft>
              <a:buFont typeface="Wingdings 2"/>
              <a:buChar char=""/>
              <a:defRPr/>
            </a:pPr>
            <a:r>
              <a:rPr lang="en-US" dirty="0">
                <a:ea typeface="+mn-ea"/>
              </a:rPr>
              <a:t>Life of the Option; both calls and puts benefit from a longer life.</a:t>
            </a:r>
          </a:p>
          <a:p>
            <a:pPr marL="320040" indent="-320040" eaLnBrk="1" fontAlgn="auto" hangingPunct="1">
              <a:spcAft>
                <a:spcPts val="0"/>
              </a:spcAft>
              <a:buFont typeface="Wingdings"/>
              <a:buChar char=""/>
              <a:defRPr/>
            </a:pPr>
            <a:r>
              <a:rPr lang="en-US" dirty="0">
                <a:ea typeface="+mn-ea"/>
                <a:cs typeface="+mn-cs"/>
              </a:rPr>
              <a:t>Level of Interest Rates; as rates increase, the right to buy (sell) at a fixed price in the future becomes more (less) valuable.</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can you use option pricing models to value real options?</a:t>
            </a:r>
          </a:p>
        </p:txBody>
      </p:sp>
      <p:sp>
        <p:nvSpPr>
          <p:cNvPr id="38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A49F52-B493-3644-810B-557E5CF86FF4}" type="slidenum">
              <a:rPr lang="en-US" altLang="en-US" sz="1200">
                <a:solidFill>
                  <a:srgbClr val="FFFFFF"/>
                </a:solidFill>
              </a:rPr>
              <a:pPr>
                <a:lnSpc>
                  <a:spcPct val="80000"/>
                </a:lnSpc>
              </a:pPr>
              <a:t>12</a:t>
            </a:fld>
            <a:endParaRPr lang="en-US" altLang="en-US" sz="1200">
              <a:solidFill>
                <a:srgbClr val="FFFFFF"/>
              </a:solidFill>
            </a:endParaRPr>
          </a:p>
        </p:txBody>
      </p:sp>
      <p:sp>
        <p:nvSpPr>
          <p:cNvPr id="2662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The notion of a replicating portfolio that drives option pricing models makes them most suited for valuing real options where</a:t>
            </a:r>
          </a:p>
          <a:p>
            <a:pPr marL="640080" lvl="1" indent="-274320" eaLnBrk="1" fontAlgn="auto" hangingPunct="1">
              <a:spcAft>
                <a:spcPts val="0"/>
              </a:spcAft>
              <a:buFont typeface="Wingdings 2"/>
              <a:buChar char=""/>
              <a:defRPr/>
            </a:pPr>
            <a:r>
              <a:rPr lang="en-US">
                <a:ea typeface="+mn-ea"/>
              </a:rPr>
              <a:t>The underlying asset is traded - this yield not only observable prices and volatility as inputs to option pricing models but allows for the possibility of creating replicating portfolios</a:t>
            </a:r>
          </a:p>
          <a:p>
            <a:pPr marL="640080" lvl="1" indent="-274320" eaLnBrk="1" fontAlgn="auto" hangingPunct="1">
              <a:spcAft>
                <a:spcPts val="0"/>
              </a:spcAft>
              <a:buFont typeface="Wingdings 2"/>
              <a:buChar char=""/>
              <a:defRPr/>
            </a:pPr>
            <a:r>
              <a:rPr lang="en-US">
                <a:ea typeface="+mn-ea"/>
              </a:rPr>
              <a:t>An active marketplace exists for the option itself.</a:t>
            </a:r>
          </a:p>
          <a:p>
            <a:pPr marL="640080" lvl="1" indent="-274320" eaLnBrk="1" fontAlgn="auto" hangingPunct="1">
              <a:spcAft>
                <a:spcPts val="0"/>
              </a:spcAft>
              <a:buFont typeface="Wingdings 2"/>
              <a:buChar char=""/>
              <a:defRPr/>
            </a:pPr>
            <a:r>
              <a:rPr lang="en-US">
                <a:ea typeface="+mn-ea"/>
              </a:rPr>
              <a:t>The cost of exercising the option is known with some degree of certainty.</a:t>
            </a:r>
          </a:p>
          <a:p>
            <a:pPr marL="320040" indent="-320040" eaLnBrk="1" fontAlgn="auto" hangingPunct="1">
              <a:spcAft>
                <a:spcPts val="0"/>
              </a:spcAft>
              <a:buFont typeface="Wingdings"/>
              <a:buChar char=""/>
              <a:defRPr/>
            </a:pPr>
            <a:r>
              <a:rPr lang="en-US">
                <a:ea typeface="+mn-ea"/>
                <a:cs typeface="+mn-cs"/>
              </a:rPr>
              <a:t>When option pricing models are used to value real assets, we have to accept the fact that</a:t>
            </a:r>
          </a:p>
          <a:p>
            <a:pPr marL="640080" lvl="1" indent="-274320" eaLnBrk="1" fontAlgn="auto" hangingPunct="1">
              <a:spcAft>
                <a:spcPts val="0"/>
              </a:spcAft>
              <a:buFont typeface="Wingdings 2"/>
              <a:buChar char=""/>
              <a:defRPr/>
            </a:pPr>
            <a:r>
              <a:rPr lang="en-US">
                <a:ea typeface="+mn-ea"/>
              </a:rPr>
              <a:t>The value estimates that emerge will be far more imprecise.</a:t>
            </a:r>
          </a:p>
          <a:p>
            <a:pPr marL="640080" lvl="1" indent="-274320" eaLnBrk="1" fontAlgn="auto" hangingPunct="1">
              <a:spcAft>
                <a:spcPts val="0"/>
              </a:spcAft>
              <a:buFont typeface="Wingdings 2"/>
              <a:buChar char=""/>
              <a:defRPr/>
            </a:pPr>
            <a:r>
              <a:rPr lang="en-US">
                <a:ea typeface="+mn-ea"/>
              </a:rPr>
              <a:t>The value can deviate much more dramatically from market price because of the difficulty of arbitrage.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Creating a replicating portfolio</a:t>
            </a:r>
          </a:p>
        </p:txBody>
      </p:sp>
      <p:sp>
        <p:nvSpPr>
          <p:cNvPr id="40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1E9C46-AFA3-544C-86CB-C19C0E3E5FB7}" type="slidenum">
              <a:rPr lang="en-US" altLang="en-US" sz="1200">
                <a:solidFill>
                  <a:srgbClr val="FFFFFF"/>
                </a:solidFill>
              </a:rPr>
              <a:pPr>
                <a:lnSpc>
                  <a:spcPct val="80000"/>
                </a:lnSpc>
              </a:pPr>
              <a:t>13</a:t>
            </a:fld>
            <a:endParaRPr lang="en-US" altLang="en-US" sz="1200">
              <a:solidFill>
                <a:srgbClr val="FFFFFF"/>
              </a:solidFill>
            </a:endParaRPr>
          </a:p>
        </p:txBody>
      </p:sp>
      <p:sp>
        <p:nvSpPr>
          <p:cNvPr id="2867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a:ea typeface="+mn-ea"/>
                <a:cs typeface="+mn-cs"/>
              </a:rPr>
              <a:t>The objective in creating a replicating portfolio is to use a combination of riskfree borrowing/lending and the underlying asset to create the same cashflows as the option being valued. </a:t>
            </a:r>
          </a:p>
          <a:p>
            <a:pPr marL="640080" lvl="1" indent="-274320" eaLnBrk="1" fontAlgn="auto" hangingPunct="1">
              <a:spcAft>
                <a:spcPts val="0"/>
              </a:spcAft>
              <a:buFont typeface="Wingdings 2"/>
              <a:buChar char=""/>
              <a:defRPr/>
            </a:pPr>
            <a:r>
              <a:rPr lang="en-US">
                <a:ea typeface="+mn-ea"/>
              </a:rPr>
              <a:t>Call = Borrowing + Buying D of the Underlying Stock  </a:t>
            </a:r>
          </a:p>
          <a:p>
            <a:pPr marL="640080" lvl="1" indent="-274320" eaLnBrk="1" fontAlgn="auto" hangingPunct="1">
              <a:spcAft>
                <a:spcPts val="0"/>
              </a:spcAft>
              <a:buFont typeface="Wingdings 2"/>
              <a:buChar char=""/>
              <a:defRPr/>
            </a:pPr>
            <a:r>
              <a:rPr lang="en-US">
                <a:ea typeface="+mn-ea"/>
              </a:rPr>
              <a:t>Put = Selling Short D on Underlying Asset + Lending</a:t>
            </a:r>
          </a:p>
          <a:p>
            <a:pPr marL="640080" lvl="1" indent="-274320" eaLnBrk="1" fontAlgn="auto" hangingPunct="1">
              <a:spcAft>
                <a:spcPts val="0"/>
              </a:spcAft>
              <a:buFont typeface="Wingdings 2"/>
              <a:buChar char=""/>
              <a:defRPr/>
            </a:pPr>
            <a:r>
              <a:rPr lang="en-US">
                <a:ea typeface="+mn-ea"/>
              </a:rPr>
              <a:t>The number of shares bought or sold is called the option delta.</a:t>
            </a:r>
          </a:p>
          <a:p>
            <a:pPr marL="320040" indent="-320040" eaLnBrk="1" fontAlgn="auto" hangingPunct="1">
              <a:spcAft>
                <a:spcPts val="0"/>
              </a:spcAft>
              <a:buFont typeface="Wingdings"/>
              <a:buChar char=""/>
              <a:defRPr/>
            </a:pPr>
            <a:r>
              <a:rPr lang="en-US">
                <a:ea typeface="+mn-ea"/>
                <a:cs typeface="+mn-cs"/>
              </a:rPr>
              <a:t>The principles of arbitrage then apply, and the value of the option has to be equal to the value of the replicating portfolio.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Binomial Option Pricing Model</a:t>
            </a:r>
          </a:p>
        </p:txBody>
      </p:sp>
      <p:sp>
        <p:nvSpPr>
          <p:cNvPr id="43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AC9A218-0B7A-A243-AAAA-7EC1DACE4A70}" type="slidenum">
              <a:rPr lang="en-US" altLang="en-US" sz="1200">
                <a:solidFill>
                  <a:srgbClr val="FFFFFF"/>
                </a:solidFill>
              </a:rPr>
              <a:pPr>
                <a:lnSpc>
                  <a:spcPct val="80000"/>
                </a:lnSpc>
              </a:pPr>
              <a:t>14</a:t>
            </a:fld>
            <a:endParaRPr lang="en-US" altLang="en-US" sz="1200">
              <a:solidFill>
                <a:srgbClr val="FFFFFF"/>
              </a:solidFill>
            </a:endParaRPr>
          </a:p>
        </p:txBody>
      </p:sp>
      <p:pic>
        <p:nvPicPr>
          <p:cNvPr id="43012" name="Picture 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7954" r="-27954"/>
          <a:stretch>
            <a:fillRect/>
          </a:stretch>
        </p:blipFill>
        <p:spPr>
          <a:xfrm>
            <a:off x="612775" y="1600200"/>
            <a:ext cx="8153400" cy="4495800"/>
          </a:xfr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Distributions….</a:t>
            </a:r>
          </a:p>
        </p:txBody>
      </p:sp>
      <p:sp>
        <p:nvSpPr>
          <p:cNvPr id="45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E47E55-A3DB-E04B-B8ED-F26293DB92A6}" type="slidenum">
              <a:rPr lang="en-US" altLang="en-US" sz="1200">
                <a:solidFill>
                  <a:srgbClr val="FFFFFF"/>
                </a:solidFill>
              </a:rPr>
              <a:pPr>
                <a:lnSpc>
                  <a:spcPct val="80000"/>
                </a:lnSpc>
              </a:pPr>
              <a:t>15</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 the time interval is shortened, the limiting distribution, as t -&gt; 0, can take one of two forms. </a:t>
            </a:r>
          </a:p>
          <a:p>
            <a:pPr marL="640080" lvl="1" indent="-274320" eaLnBrk="1" fontAlgn="auto" hangingPunct="1">
              <a:spcAft>
                <a:spcPts val="0"/>
              </a:spcAft>
              <a:buFont typeface="Wingdings 2"/>
              <a:buChar char=""/>
              <a:defRPr/>
            </a:pPr>
            <a:r>
              <a:rPr lang="en-US" dirty="0">
                <a:ea typeface="+mn-ea"/>
              </a:rPr>
              <a:t>If as t -&gt; 0, price changes become smaller, the limiting distribution is the normal distribution and the price process is a continuous one. </a:t>
            </a:r>
          </a:p>
          <a:p>
            <a:pPr marL="640080" lvl="1" indent="-274320" eaLnBrk="1" fontAlgn="auto" hangingPunct="1">
              <a:spcAft>
                <a:spcPts val="0"/>
              </a:spcAft>
              <a:buFont typeface="Wingdings 2"/>
              <a:buChar char=""/>
              <a:defRPr/>
            </a:pPr>
            <a:r>
              <a:rPr lang="en-US" dirty="0">
                <a:ea typeface="+mn-ea"/>
              </a:rPr>
              <a:t>If as t-&gt;0, price changes remain large, the limiting distribution is the </a:t>
            </a:r>
            <a:r>
              <a:rPr lang="en-US" dirty="0" err="1">
                <a:ea typeface="+mn-ea"/>
              </a:rPr>
              <a:t>poisson</a:t>
            </a:r>
            <a:r>
              <a:rPr lang="en-US" dirty="0">
                <a:ea typeface="+mn-ea"/>
              </a:rPr>
              <a:t> distribution, i.e., a distribution that allows for price jumps.</a:t>
            </a:r>
          </a:p>
          <a:p>
            <a:pPr marL="320040" indent="-320040" eaLnBrk="1" fontAlgn="auto" hangingPunct="1">
              <a:spcAft>
                <a:spcPts val="0"/>
              </a:spcAft>
              <a:buFont typeface="Wingdings"/>
              <a:buChar char=""/>
              <a:defRPr/>
            </a:pPr>
            <a:r>
              <a:rPr lang="en-US" dirty="0">
                <a:ea typeface="+mn-ea"/>
                <a:cs typeface="+mn-cs"/>
              </a:rPr>
              <a:t>The Black-Scholes model applies when the limiting distribution is the normal distribution , and explicitly assumes that the price process is continuous and that there are no jumps in asset prices.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Black and Scholes…</a:t>
            </a:r>
          </a:p>
        </p:txBody>
      </p:sp>
      <p:sp>
        <p:nvSpPr>
          <p:cNvPr id="47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AB8FAC-5415-3344-9765-F053F30284B1}" type="slidenum">
              <a:rPr lang="en-US" altLang="en-US" sz="1200">
                <a:solidFill>
                  <a:srgbClr val="FFFFFF"/>
                </a:solidFill>
              </a:rPr>
              <a:pPr>
                <a:lnSpc>
                  <a:spcPct val="80000"/>
                </a:lnSpc>
              </a:pPr>
              <a:t>16</a:t>
            </a:fld>
            <a:endParaRPr lang="en-US" altLang="en-US" sz="1200">
              <a:solidFill>
                <a:srgbClr val="FFFFFF"/>
              </a:solidFill>
            </a:endParaRPr>
          </a:p>
        </p:txBody>
      </p:sp>
      <p:sp>
        <p:nvSpPr>
          <p:cNvPr id="34818"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The version of the model presented by Black and Scholes was designed to value European options, which were dividend-protected.</a:t>
            </a:r>
          </a:p>
          <a:p>
            <a:pPr marL="320040" indent="-320040" eaLnBrk="1" fontAlgn="auto" hangingPunct="1">
              <a:spcAft>
                <a:spcPts val="0"/>
              </a:spcAft>
              <a:buFont typeface="Wingdings"/>
              <a:buChar char=""/>
              <a:defRPr/>
            </a:pPr>
            <a:r>
              <a:rPr lang="en-US" dirty="0">
                <a:ea typeface="+mn-ea"/>
                <a:cs typeface="+mn-cs"/>
              </a:rPr>
              <a:t> The value of a call option in the Black-Scholes model can be written as a function of the following variables:</a:t>
            </a:r>
          </a:p>
          <a:p>
            <a:pPr marL="640080" lvl="1" indent="-274320" eaLnBrk="1" fontAlgn="auto" hangingPunct="1">
              <a:spcAft>
                <a:spcPts val="0"/>
              </a:spcAft>
              <a:buFont typeface="Wingdings 2"/>
              <a:buChar char=""/>
              <a:defRPr/>
            </a:pPr>
            <a:r>
              <a:rPr lang="en-US" dirty="0">
                <a:ea typeface="+mn-ea"/>
              </a:rPr>
              <a:t>S = Current value of the underlying asset</a:t>
            </a:r>
          </a:p>
          <a:p>
            <a:pPr marL="640080" lvl="1" indent="-274320" eaLnBrk="1" fontAlgn="auto" hangingPunct="1">
              <a:spcAft>
                <a:spcPts val="0"/>
              </a:spcAft>
              <a:buFont typeface="Wingdings 2"/>
              <a:buChar char=""/>
              <a:defRPr/>
            </a:pPr>
            <a:r>
              <a:rPr lang="en-US" dirty="0">
                <a:ea typeface="+mn-ea"/>
              </a:rPr>
              <a:t>K = Strike price of the option</a:t>
            </a:r>
          </a:p>
          <a:p>
            <a:pPr marL="640080" lvl="1" indent="-274320" eaLnBrk="1" fontAlgn="auto" hangingPunct="1">
              <a:spcAft>
                <a:spcPts val="0"/>
              </a:spcAft>
              <a:buFont typeface="Wingdings 2"/>
              <a:buChar char=""/>
              <a:defRPr/>
            </a:pPr>
            <a:r>
              <a:rPr lang="en-US" dirty="0">
                <a:ea typeface="+mn-ea"/>
              </a:rPr>
              <a:t>t = Life to expiration of the option</a:t>
            </a:r>
          </a:p>
          <a:p>
            <a:pPr marL="640080" lvl="1" indent="-274320" eaLnBrk="1" fontAlgn="auto" hangingPunct="1">
              <a:spcAft>
                <a:spcPts val="0"/>
              </a:spcAft>
              <a:buFont typeface="Wingdings 2"/>
              <a:buChar char=""/>
              <a:defRPr/>
            </a:pPr>
            <a:r>
              <a:rPr lang="en-US" dirty="0">
                <a:ea typeface="+mn-ea"/>
              </a:rPr>
              <a:t>r = Riskless interest rate corresponding to the life of the option</a:t>
            </a:r>
          </a:p>
          <a:p>
            <a:pPr marL="640080" lvl="1" indent="-274320" eaLnBrk="1" fontAlgn="auto" hangingPunct="1">
              <a:spcAft>
                <a:spcPts val="0"/>
              </a:spcAft>
              <a:buFont typeface="Wingdings 2"/>
              <a:buChar char=""/>
              <a:defRPr/>
            </a:pPr>
            <a:r>
              <a:rPr lang="en-US" dirty="0">
                <a:ea typeface="+mn-ea"/>
              </a:rPr>
              <a:t></a:t>
            </a:r>
            <a:r>
              <a:rPr lang="en-US" baseline="30000" dirty="0">
                <a:ea typeface="+mn-ea"/>
              </a:rPr>
              <a:t>2</a:t>
            </a:r>
            <a:r>
              <a:rPr lang="en-US" dirty="0">
                <a:ea typeface="+mn-ea"/>
              </a:rPr>
              <a:t> = Variance in the </a:t>
            </a:r>
            <a:r>
              <a:rPr lang="en-US" dirty="0" err="1">
                <a:ea typeface="+mn-ea"/>
              </a:rPr>
              <a:t>ln</a:t>
            </a:r>
            <a:r>
              <a:rPr lang="en-US" dirty="0">
                <a:ea typeface="+mn-ea"/>
              </a:rPr>
              <a:t>(value) of the underlying asset</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Black Scholes Model</a:t>
            </a:r>
          </a:p>
        </p:txBody>
      </p:sp>
      <p:sp>
        <p:nvSpPr>
          <p:cNvPr id="49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C7C3B4-F57C-474F-9C6E-4C4A7BC93017}" type="slidenum">
              <a:rPr lang="en-US" altLang="en-US" sz="1200">
                <a:solidFill>
                  <a:srgbClr val="FFFFFF"/>
                </a:solidFill>
              </a:rPr>
              <a:pPr>
                <a:lnSpc>
                  <a:spcPct val="80000"/>
                </a:lnSpc>
              </a:pPr>
              <a:t>17</a:t>
            </a:fld>
            <a:endParaRPr lang="en-US" altLang="en-US" sz="1200">
              <a:solidFill>
                <a:srgbClr val="FFFFFF"/>
              </a:solidFill>
            </a:endParaRPr>
          </a:p>
        </p:txBody>
      </p:sp>
      <p:sp>
        <p:nvSpPr>
          <p:cNvPr id="36866" name="Rectangle 3"/>
          <p:cNvSpPr>
            <a:spLocks noGrp="1" noChangeArrowheads="1"/>
          </p:cNvSpPr>
          <p:nvPr>
            <p:ph sz="quarter" idx="1"/>
          </p:nvPr>
        </p:nvSpPr>
        <p:spPr>
          <a:xfrm>
            <a:off x="612775" y="1600200"/>
            <a:ext cx="8153400" cy="4495800"/>
          </a:xfrm>
        </p:spPr>
        <p:txBody>
          <a:bodyPr>
            <a:normAutofit lnSpcReduction="10000"/>
          </a:bodyPr>
          <a:lstStyle/>
          <a:p>
            <a:pPr marL="0" indent="0" eaLnBrk="1" fontAlgn="auto" hangingPunct="1">
              <a:spcAft>
                <a:spcPts val="0"/>
              </a:spcAft>
              <a:buFont typeface="Wingdings"/>
              <a:buNone/>
              <a:defRPr/>
            </a:pPr>
            <a:r>
              <a:rPr lang="en-US" dirty="0">
                <a:ea typeface="+mn-ea"/>
                <a:cs typeface="+mn-cs"/>
              </a:rPr>
              <a:t>Value of call = S N (d1)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0" indent="0" eaLnBrk="1" fontAlgn="auto" hangingPunct="1">
              <a:spcAft>
                <a:spcPts val="0"/>
              </a:spcAft>
              <a:buFont typeface="Wingdings"/>
              <a:buNone/>
              <a:defRPr/>
            </a:pPr>
            <a:r>
              <a:rPr lang="en-US" dirty="0">
                <a:ea typeface="+mn-ea"/>
                <a:cs typeface="+mn-cs"/>
              </a:rPr>
              <a:t>where</a:t>
            </a:r>
          </a:p>
          <a:p>
            <a:pPr marL="365760" lvl="1" indent="0" eaLnBrk="1" fontAlgn="auto" hangingPunct="1">
              <a:spcAft>
                <a:spcPts val="0"/>
              </a:spcAft>
              <a:buFont typeface="Wingdings 2"/>
              <a:buNone/>
              <a:defRPr/>
            </a:pPr>
            <a:r>
              <a:rPr lang="en-US" dirty="0">
                <a:ea typeface="+mn-ea"/>
              </a:rPr>
              <a:t>	</a:t>
            </a:r>
          </a:p>
          <a:p>
            <a:pPr marL="365760" lvl="1" indent="0" eaLnBrk="1" fontAlgn="auto" hangingPunct="1">
              <a:spcAft>
                <a:spcPts val="0"/>
              </a:spcAft>
              <a:buFont typeface="Wingdings 2"/>
              <a:buNone/>
              <a:defRPr/>
            </a:pPr>
            <a:endParaRPr lang="en-US" dirty="0">
              <a:ea typeface="+mn-ea"/>
            </a:endParaRPr>
          </a:p>
          <a:p>
            <a:pPr marL="1097280" lvl="3" indent="0" eaLnBrk="1" fontAlgn="auto" hangingPunct="1">
              <a:spcAft>
                <a:spcPts val="0"/>
              </a:spcAft>
              <a:buClr>
                <a:schemeClr val="accent3"/>
              </a:buClr>
              <a:buFont typeface="Wingdings"/>
              <a:buNone/>
              <a:defRPr/>
            </a:pPr>
            <a:r>
              <a:rPr lang="en-US" dirty="0">
                <a:ea typeface="+mn-ea"/>
              </a:rPr>
              <a:t>d2 = d1 -  √t</a:t>
            </a:r>
          </a:p>
          <a:p>
            <a:pPr marL="320040" indent="-320040" eaLnBrk="1" fontAlgn="auto" hangingPunct="1">
              <a:spcAft>
                <a:spcPts val="0"/>
              </a:spcAft>
              <a:buFont typeface="Wingdings"/>
              <a:buChar char=""/>
              <a:defRPr/>
            </a:pPr>
            <a:r>
              <a:rPr lang="en-US" dirty="0">
                <a:ea typeface="+mn-ea"/>
                <a:cs typeface="+mn-cs"/>
              </a:rPr>
              <a:t>The replicating portfolio is embedded in the Black-Scholes model. To replicate this call, you would need to</a:t>
            </a:r>
          </a:p>
          <a:p>
            <a:pPr marL="640080" lvl="1" indent="-274320" eaLnBrk="1" fontAlgn="auto" hangingPunct="1">
              <a:spcAft>
                <a:spcPts val="0"/>
              </a:spcAft>
              <a:buFont typeface="Wingdings 2"/>
              <a:buChar char=""/>
              <a:defRPr/>
            </a:pPr>
            <a:r>
              <a:rPr lang="en-US" dirty="0">
                <a:ea typeface="+mn-ea"/>
              </a:rPr>
              <a:t>Buy N(d1) shares of stock; N(d1) is called the option delta</a:t>
            </a:r>
          </a:p>
          <a:p>
            <a:pPr marL="640080" lvl="1" indent="-274320" eaLnBrk="1" fontAlgn="auto" hangingPunct="1">
              <a:spcAft>
                <a:spcPts val="0"/>
              </a:spcAft>
              <a:buFont typeface="Wingdings 2"/>
              <a:buChar char=""/>
              <a:defRPr/>
            </a:pPr>
            <a:r>
              <a:rPr lang="en-US" dirty="0">
                <a:ea typeface="+mn-ea"/>
              </a:rPr>
              <a:t>Borrow K e</a:t>
            </a:r>
            <a:r>
              <a:rPr lang="en-US" baseline="30000" dirty="0">
                <a:ea typeface="+mn-ea"/>
              </a:rPr>
              <a:t>-</a:t>
            </a:r>
            <a:r>
              <a:rPr lang="en-US" baseline="30000" dirty="0" err="1">
                <a:ea typeface="+mn-ea"/>
              </a:rPr>
              <a:t>rt</a:t>
            </a:r>
            <a:r>
              <a:rPr lang="en-US" baseline="30000" dirty="0">
                <a:ea typeface="+mn-ea"/>
              </a:rPr>
              <a:t> </a:t>
            </a:r>
            <a:r>
              <a:rPr lang="en-US" dirty="0">
                <a:ea typeface="+mn-ea"/>
              </a:rPr>
              <a:t>N(d2)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157" name="Object 2"/>
          <p:cNvGraphicFramePr>
            <a:graphicFrameLocks/>
          </p:cNvGraphicFramePr>
          <p:nvPr/>
        </p:nvGraphicFramePr>
        <p:xfrm>
          <a:off x="2133600" y="2286000"/>
          <a:ext cx="2578100" cy="877888"/>
        </p:xfrm>
        <a:graphic>
          <a:graphicData uri="http://schemas.openxmlformats.org/presentationml/2006/ole">
            <mc:AlternateContent xmlns:mc="http://schemas.openxmlformats.org/markup-compatibility/2006">
              <mc:Choice xmlns:v="urn:schemas-microsoft-com:vml" Requires="v">
                <p:oleObj spid="_x0000_s49181" name="Equation" r:id="rId4" imgW="1727200" imgH="596900" progId="Equation.3">
                  <p:embed/>
                </p:oleObj>
              </mc:Choice>
              <mc:Fallback>
                <p:oleObj name="Equation" r:id="rId4" imgW="1727200" imgH="596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286000"/>
                        <a:ext cx="2578100"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Normal Distribution</a:t>
            </a:r>
          </a:p>
        </p:txBody>
      </p:sp>
      <p:sp>
        <p:nvSpPr>
          <p:cNvPr id="51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71259BA-B22E-9949-9B59-EB177C8550C1}" type="slidenum">
              <a:rPr lang="en-US" altLang="en-US" sz="1200">
                <a:solidFill>
                  <a:srgbClr val="FFFFFF"/>
                </a:solidFill>
              </a:rPr>
              <a:pPr>
                <a:lnSpc>
                  <a:spcPct val="80000"/>
                </a:lnSpc>
              </a:pPr>
              <a:t>18</a:t>
            </a:fld>
            <a:endParaRPr lang="en-US" altLang="en-US" sz="1200">
              <a:solidFill>
                <a:srgbClr val="FFFFFF"/>
              </a:solidFill>
            </a:endParaRPr>
          </a:p>
        </p:txBody>
      </p:sp>
      <p:graphicFrame>
        <p:nvGraphicFramePr>
          <p:cNvPr id="51204" name="Object 2"/>
          <p:cNvGraphicFramePr>
            <a:graphicFrameLocks noGrp="1" noChangeAspect="1"/>
          </p:cNvGraphicFramePr>
          <p:nvPr>
            <p:ph sz="quarter" idx="1"/>
          </p:nvPr>
        </p:nvGraphicFramePr>
        <p:xfrm>
          <a:off x="5562600" y="1676400"/>
          <a:ext cx="3208338" cy="4495800"/>
        </p:xfrm>
        <a:graphic>
          <a:graphicData uri="http://schemas.openxmlformats.org/presentationml/2006/ole">
            <mc:AlternateContent xmlns:mc="http://schemas.openxmlformats.org/markup-compatibility/2006">
              <mc:Choice xmlns:v="urn:schemas-microsoft-com:vml" Requires="v">
                <p:oleObj spid="_x0000_s51229" name="Worksheet" r:id="rId4" imgW="4965700" imgH="6959600" progId="Excel.Sheet.8">
                  <p:embed/>
                </p:oleObj>
              </mc:Choice>
              <mc:Fallback>
                <p:oleObj name="Worksheet" r:id="rId4" imgW="4965700" imgH="6959600" progId="Excel.Shee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1676400"/>
                        <a:ext cx="3208338" cy="4495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120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514600"/>
            <a:ext cx="42418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for Dividends</a:t>
            </a:r>
          </a:p>
        </p:txBody>
      </p:sp>
      <p:sp>
        <p:nvSpPr>
          <p:cNvPr id="53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13F70-A85E-234B-87BF-EE50DB2E8D40}" type="slidenum">
              <a:rPr lang="en-US" altLang="en-US" sz="1200">
                <a:solidFill>
                  <a:srgbClr val="FFFFFF"/>
                </a:solidFill>
              </a:rPr>
              <a:pPr>
                <a:lnSpc>
                  <a:spcPct val="80000"/>
                </a:lnSpc>
              </a:pPr>
              <a:t>19</a:t>
            </a:fld>
            <a:endParaRPr lang="en-US" altLang="en-US" sz="1200">
              <a:solidFill>
                <a:srgbClr val="FFFFFF"/>
              </a:solidFill>
            </a:endParaRPr>
          </a:p>
        </p:txBody>
      </p:sp>
      <p:sp>
        <p:nvSpPr>
          <p:cNvPr id="40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If the dividend yield (y = dividends/ Current value of the asset) of the underlying asset is expected to remain unchanged during the life of the option, the Black-Scholes model can be modified to take dividends into account.</a:t>
            </a:r>
          </a:p>
          <a:p>
            <a:pPr marL="320040" indent="-320040" eaLnBrk="1" fontAlgn="auto" hangingPunct="1">
              <a:spcAft>
                <a:spcPts val="0"/>
              </a:spcAft>
              <a:buFont typeface="Wingdings"/>
              <a:buChar char=""/>
              <a:defRPr/>
            </a:pPr>
            <a:r>
              <a:rPr lang="en-US" dirty="0">
                <a:ea typeface="+mn-ea"/>
                <a:cs typeface="+mn-cs"/>
              </a:rPr>
              <a:t>	C = S e</a:t>
            </a:r>
            <a:r>
              <a:rPr lang="en-US" baseline="30000" dirty="0">
                <a:ea typeface="+mn-ea"/>
                <a:cs typeface="+mn-cs"/>
              </a:rPr>
              <a:t>-</a:t>
            </a:r>
            <a:r>
              <a:rPr lang="en-US" baseline="30000" dirty="0" err="1">
                <a:ea typeface="+mn-ea"/>
                <a:cs typeface="+mn-cs"/>
              </a:rPr>
              <a:t>yt</a:t>
            </a:r>
            <a:r>
              <a:rPr lang="en-US" dirty="0">
                <a:ea typeface="+mn-ea"/>
                <a:cs typeface="+mn-cs"/>
              </a:rPr>
              <a:t> N(d1)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365760" lvl="1" indent="0" eaLnBrk="1" fontAlgn="auto" hangingPunct="1">
              <a:spcAft>
                <a:spcPts val="0"/>
              </a:spcAft>
              <a:buFont typeface="Wingdings 2"/>
              <a:buNone/>
              <a:defRPr/>
            </a:pPr>
            <a:r>
              <a:rPr lang="en-US" dirty="0">
                <a:ea typeface="+mn-ea"/>
              </a:rPr>
              <a:t>where,</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365760" lvl="1" indent="0" eaLnBrk="1" fontAlgn="auto" hangingPunct="1">
              <a:spcAft>
                <a:spcPts val="0"/>
              </a:spcAft>
              <a:buFont typeface="Wingdings 2"/>
              <a:buNone/>
              <a:defRPr/>
            </a:pPr>
            <a:r>
              <a:rPr lang="en-US" dirty="0">
                <a:ea typeface="+mn-ea"/>
              </a:rPr>
              <a:t>	d2 = d1 -  √t</a:t>
            </a:r>
          </a:p>
          <a:p>
            <a:pPr marL="320040" indent="-320040" eaLnBrk="1" fontAlgn="auto" hangingPunct="1">
              <a:spcAft>
                <a:spcPts val="0"/>
              </a:spcAft>
              <a:buFont typeface="Wingdings"/>
              <a:buChar char=""/>
              <a:defRPr/>
            </a:pPr>
            <a:r>
              <a:rPr lang="en-US" dirty="0">
                <a:ea typeface="+mn-ea"/>
                <a:cs typeface="+mn-cs"/>
              </a:rPr>
              <a:t>The value of a put can also be derived:</a:t>
            </a:r>
          </a:p>
          <a:p>
            <a:pPr marL="320040" indent="-320040" eaLnBrk="1" fontAlgn="auto" hangingPunct="1">
              <a:spcAft>
                <a:spcPts val="0"/>
              </a:spcAft>
              <a:buFont typeface="Wingdings"/>
              <a:buChar char=""/>
              <a:defRPr/>
            </a:pPr>
            <a:r>
              <a:rPr lang="en-US" dirty="0">
                <a:ea typeface="+mn-ea"/>
                <a:cs typeface="+mn-cs"/>
              </a:rPr>
              <a:t>	P = K e</a:t>
            </a:r>
            <a:r>
              <a:rPr lang="en-US" baseline="30000" dirty="0">
                <a:ea typeface="+mn-ea"/>
                <a:cs typeface="+mn-cs"/>
              </a:rPr>
              <a:t>-</a:t>
            </a:r>
            <a:r>
              <a:rPr lang="en-US" baseline="30000" dirty="0" err="1">
                <a:ea typeface="+mn-ea"/>
                <a:cs typeface="+mn-cs"/>
              </a:rPr>
              <a:t>rt</a:t>
            </a:r>
            <a:r>
              <a:rPr lang="en-US" dirty="0">
                <a:ea typeface="+mn-ea"/>
                <a:cs typeface="+mn-cs"/>
              </a:rPr>
              <a:t> (1-N(d2)) - S e</a:t>
            </a:r>
            <a:r>
              <a:rPr lang="en-US" baseline="30000" dirty="0">
                <a:ea typeface="+mn-ea"/>
                <a:cs typeface="+mn-cs"/>
              </a:rPr>
              <a:t>-</a:t>
            </a:r>
            <a:r>
              <a:rPr lang="en-US" baseline="30000" dirty="0" err="1">
                <a:ea typeface="+mn-ea"/>
                <a:cs typeface="+mn-cs"/>
              </a:rPr>
              <a:t>yt</a:t>
            </a:r>
            <a:r>
              <a:rPr lang="en-US" baseline="30000" dirty="0">
                <a:ea typeface="+mn-ea"/>
                <a:cs typeface="+mn-cs"/>
              </a:rPr>
              <a:t> </a:t>
            </a:r>
            <a:r>
              <a:rPr lang="en-US" dirty="0">
                <a:ea typeface="+mn-ea"/>
                <a:cs typeface="+mn-cs"/>
              </a:rPr>
              <a:t>(1-N(d1))</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3253" name="Object 2"/>
          <p:cNvGraphicFramePr>
            <a:graphicFrameLocks/>
          </p:cNvGraphicFramePr>
          <p:nvPr/>
        </p:nvGraphicFramePr>
        <p:xfrm>
          <a:off x="1905000" y="3733800"/>
          <a:ext cx="2852738" cy="877888"/>
        </p:xfrm>
        <a:graphic>
          <a:graphicData uri="http://schemas.openxmlformats.org/presentationml/2006/ole">
            <mc:AlternateContent xmlns:mc="http://schemas.openxmlformats.org/markup-compatibility/2006">
              <mc:Choice xmlns:v="urn:schemas-microsoft-com:vml" Requires="v">
                <p:oleObj spid="_x0000_s53277" name="Equation" r:id="rId4" imgW="1917700" imgH="596900" progId="Equation.3">
                  <p:embed/>
                </p:oleObj>
              </mc:Choice>
              <mc:Fallback>
                <p:oleObj name="Equation" r:id="rId4" imgW="1917700" imgH="596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3733800"/>
                        <a:ext cx="2852738"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Choice of Option Pricing Models</a:t>
            </a:r>
          </a:p>
        </p:txBody>
      </p:sp>
      <p:sp>
        <p:nvSpPr>
          <p:cNvPr id="55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6BF519-B6DA-0F4D-AB7A-814CADC23BBF}" type="slidenum">
              <a:rPr lang="en-US" altLang="en-US" sz="1200">
                <a:solidFill>
                  <a:srgbClr val="FFFFFF"/>
                </a:solidFill>
              </a:rPr>
              <a:pPr>
                <a:lnSpc>
                  <a:spcPct val="80000"/>
                </a:lnSpc>
              </a:pPr>
              <a:t>20</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Most practitioners who use option pricing models to value real options argue for the binomial model over the Black-Scholes and justify this choice by noting that</a:t>
            </a:r>
          </a:p>
          <a:p>
            <a:pPr marL="640080" lvl="1" indent="-274320" eaLnBrk="1" fontAlgn="auto" hangingPunct="1">
              <a:spcAft>
                <a:spcPts val="0"/>
              </a:spcAft>
              <a:buFont typeface="Wingdings 2"/>
              <a:buChar char=""/>
              <a:defRPr/>
            </a:pPr>
            <a:r>
              <a:rPr lang="en-US">
                <a:ea typeface="+mn-ea"/>
              </a:rPr>
              <a:t>Early exercise is the rule rather than the exception with real options</a:t>
            </a:r>
          </a:p>
          <a:p>
            <a:pPr marL="640080" lvl="1" indent="-274320" eaLnBrk="1" fontAlgn="auto" hangingPunct="1">
              <a:spcAft>
                <a:spcPts val="0"/>
              </a:spcAft>
              <a:buFont typeface="Wingdings 2"/>
              <a:buChar char=""/>
              <a:defRPr/>
            </a:pPr>
            <a:r>
              <a:rPr lang="en-US">
                <a:ea typeface="+mn-ea"/>
              </a:rPr>
              <a:t>Underlying asset values are generally discontinous.</a:t>
            </a:r>
          </a:p>
          <a:p>
            <a:pPr marL="320040" indent="-320040" eaLnBrk="1" fontAlgn="auto" hangingPunct="1">
              <a:spcAft>
                <a:spcPts val="0"/>
              </a:spcAft>
              <a:buFont typeface="Wingdings"/>
              <a:buChar char=""/>
              <a:defRPr/>
            </a:pPr>
            <a:r>
              <a:rPr lang="en-US">
                <a:ea typeface="+mn-ea"/>
                <a:cs typeface="+mn-cs"/>
              </a:rPr>
              <a:t>If you can develop a binomial tree with outcomes at each node, it looks a great deal like a decision tree from capital budgeting. The question then becomes when and why the two approaches yield different estimates of value.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Decision Tree Alternative</a:t>
            </a:r>
          </a:p>
        </p:txBody>
      </p:sp>
      <p:sp>
        <p:nvSpPr>
          <p:cNvPr id="57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A794D23-5228-E249-A96A-A3AE11345E07}" type="slidenum">
              <a:rPr lang="en-US" altLang="en-US" sz="1200">
                <a:solidFill>
                  <a:srgbClr val="FFFFFF"/>
                </a:solidFill>
              </a:rPr>
              <a:pPr>
                <a:lnSpc>
                  <a:spcPct val="80000"/>
                </a:lnSpc>
              </a:pPr>
              <a:t>21</a:t>
            </a:fld>
            <a:endParaRPr lang="en-US" altLang="en-US" sz="1200">
              <a:solidFill>
                <a:srgbClr val="FFFFFF"/>
              </a:solidFill>
            </a:endParaRPr>
          </a:p>
        </p:txBody>
      </p:sp>
      <p:sp>
        <p:nvSpPr>
          <p:cNvPr id="45058"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Traditional decision tree analysis tends to use</a:t>
            </a:r>
          </a:p>
          <a:p>
            <a:pPr marL="640080" lvl="1" indent="-274320" eaLnBrk="1" fontAlgn="auto" hangingPunct="1">
              <a:spcAft>
                <a:spcPts val="0"/>
              </a:spcAft>
              <a:buFont typeface="Wingdings 2"/>
              <a:buChar char=""/>
              <a:defRPr/>
            </a:pPr>
            <a:r>
              <a:rPr lang="en-US" dirty="0">
                <a:ea typeface="+mn-ea"/>
              </a:rPr>
              <a:t>One cost of capital to discount </a:t>
            </a:r>
            <a:r>
              <a:rPr lang="en-US" dirty="0" err="1">
                <a:ea typeface="+mn-ea"/>
              </a:rPr>
              <a:t>cashflows</a:t>
            </a:r>
            <a:r>
              <a:rPr lang="en-US" dirty="0">
                <a:ea typeface="+mn-ea"/>
              </a:rPr>
              <a:t> in each branch to the present</a:t>
            </a:r>
          </a:p>
          <a:p>
            <a:pPr marL="640080" lvl="1" indent="-274320" eaLnBrk="1" fontAlgn="auto" hangingPunct="1">
              <a:spcAft>
                <a:spcPts val="0"/>
              </a:spcAft>
              <a:buFont typeface="Wingdings 2"/>
              <a:buChar char=""/>
              <a:defRPr/>
            </a:pPr>
            <a:r>
              <a:rPr lang="en-US" dirty="0">
                <a:ea typeface="+mn-ea"/>
              </a:rPr>
              <a:t>Probabilities to compute an expected value</a:t>
            </a:r>
          </a:p>
          <a:p>
            <a:pPr marL="640080" lvl="1" indent="-274320" eaLnBrk="1" fontAlgn="auto" hangingPunct="1">
              <a:spcAft>
                <a:spcPts val="0"/>
              </a:spcAft>
              <a:buFont typeface="Wingdings 2"/>
              <a:buChar char=""/>
              <a:defRPr/>
            </a:pPr>
            <a:r>
              <a:rPr lang="en-US" dirty="0">
                <a:ea typeface="+mn-ea"/>
              </a:rPr>
              <a:t>These values will generally be different from option pricing model values</a:t>
            </a:r>
          </a:p>
          <a:p>
            <a:pPr marL="320040" indent="-320040" eaLnBrk="1" fontAlgn="auto" hangingPunct="1">
              <a:spcAft>
                <a:spcPts val="0"/>
              </a:spcAft>
              <a:buFont typeface="Wingdings"/>
              <a:buChar char=""/>
              <a:defRPr/>
            </a:pPr>
            <a:r>
              <a:rPr lang="en-US" dirty="0">
                <a:ea typeface="+mn-ea"/>
                <a:cs typeface="+mn-cs"/>
              </a:rPr>
              <a:t>If you modified decision tree analysis to</a:t>
            </a:r>
          </a:p>
          <a:p>
            <a:pPr marL="640080" lvl="1" indent="-274320" eaLnBrk="1" fontAlgn="auto" hangingPunct="1">
              <a:spcAft>
                <a:spcPts val="0"/>
              </a:spcAft>
              <a:buFont typeface="Wingdings 2"/>
              <a:buChar char=""/>
              <a:defRPr/>
            </a:pPr>
            <a:r>
              <a:rPr lang="en-US" dirty="0">
                <a:ea typeface="+mn-ea"/>
              </a:rPr>
              <a:t>Use different discount rates at each node to reflect where you are in the decision tree (This is the Copeland solution)	(or)</a:t>
            </a:r>
          </a:p>
          <a:p>
            <a:pPr marL="640080" lvl="1" indent="-274320" eaLnBrk="1" fontAlgn="auto" hangingPunct="1">
              <a:spcAft>
                <a:spcPts val="0"/>
              </a:spcAft>
              <a:buFont typeface="Wingdings 2"/>
              <a:buChar char=""/>
              <a:defRPr/>
            </a:pPr>
            <a:r>
              <a:rPr lang="en-US" dirty="0">
                <a:ea typeface="+mn-ea"/>
              </a:rPr>
              <a:t>Use the </a:t>
            </a:r>
            <a:r>
              <a:rPr lang="en-US" dirty="0" err="1">
                <a:ea typeface="+mn-ea"/>
              </a:rPr>
              <a:t>riskfree</a:t>
            </a:r>
            <a:r>
              <a:rPr lang="en-US" dirty="0">
                <a:ea typeface="+mn-ea"/>
              </a:rPr>
              <a:t> rate to discount </a:t>
            </a:r>
            <a:r>
              <a:rPr lang="en-US" dirty="0" err="1">
                <a:ea typeface="+mn-ea"/>
              </a:rPr>
              <a:t>cashflows</a:t>
            </a:r>
            <a:r>
              <a:rPr lang="en-US" dirty="0">
                <a:ea typeface="+mn-ea"/>
              </a:rPr>
              <a:t> in each branch, estimate the probabilities to estimate an expected value and adjust the expected value for the market risk in the investment</a:t>
            </a:r>
          </a:p>
          <a:p>
            <a:pPr marL="320040" indent="-320040" eaLnBrk="1" fontAlgn="auto" hangingPunct="1">
              <a:spcAft>
                <a:spcPts val="0"/>
              </a:spcAft>
              <a:buFont typeface="Wingdings"/>
              <a:buChar char=""/>
              <a:defRPr/>
            </a:pPr>
            <a:r>
              <a:rPr lang="en-US" dirty="0">
                <a:ea typeface="+mn-ea"/>
                <a:cs typeface="+mn-cs"/>
              </a:rPr>
              <a:t>Decision Trees could yield the same values as option pricing models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decision tree valuation of a pharmaceutical company with one drug in the FDA pipeline…</a:t>
            </a:r>
          </a:p>
        </p:txBody>
      </p:sp>
      <p:sp>
        <p:nvSpPr>
          <p:cNvPr id="59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DA1499-204A-8048-A2F0-84F8DA67C902}" type="slidenum">
              <a:rPr lang="en-US" altLang="en-US" sz="1200">
                <a:solidFill>
                  <a:srgbClr val="FFFFFF"/>
                </a:solidFill>
              </a:rPr>
              <a:pPr>
                <a:lnSpc>
                  <a:spcPct val="80000"/>
                </a:lnSpc>
              </a:pPr>
              <a:t>22</a:t>
            </a:fld>
            <a:endParaRPr lang="en-US" altLang="en-US" sz="1200">
              <a:solidFill>
                <a:srgbClr val="FFFFFF"/>
              </a:solidFill>
            </a:endParaRPr>
          </a:p>
        </p:txBody>
      </p:sp>
      <p:pic>
        <p:nvPicPr>
          <p:cNvPr id="59396" name="Content Placeholder 5"/>
          <p:cNvPicPr>
            <a:picLocks noGrp="1"/>
          </p:cNvPicPr>
          <p:nvPr>
            <p:ph sz="quarter" idx="1"/>
          </p:nvPr>
        </p:nvPicPr>
        <p:blipFill>
          <a:blip r:embed="rId3">
            <a:extLst>
              <a:ext uri="{28A0092B-C50C-407E-A947-70E740481C1C}">
                <a14:useLocalDpi xmlns:a14="http://schemas.microsoft.com/office/drawing/2010/main" val="0"/>
              </a:ext>
            </a:extLst>
          </a:blip>
          <a:srcRect l="-19125" r="-19125"/>
          <a:stretch>
            <a:fillRect/>
          </a:stretch>
        </p:blipFill>
        <p:spPr>
          <a:xfrm>
            <a:off x="612775" y="1600200"/>
            <a:ext cx="8153400" cy="44958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Tests for Real Options</a:t>
            </a:r>
          </a:p>
        </p:txBody>
      </p:sp>
      <p:sp>
        <p:nvSpPr>
          <p:cNvPr id="61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29DB89-62AD-4441-BC80-CF0E5EF6AD88}" type="slidenum">
              <a:rPr lang="en-US" altLang="en-US" sz="1200">
                <a:solidFill>
                  <a:srgbClr val="FFFFFF"/>
                </a:solidFill>
              </a:rPr>
              <a:pPr>
                <a:lnSpc>
                  <a:spcPct val="80000"/>
                </a:lnSpc>
              </a:pPr>
              <a:t>23</a:t>
            </a:fld>
            <a:endParaRPr lang="en-US" altLang="en-US" sz="1200">
              <a:solidFill>
                <a:srgbClr val="FFFFFF"/>
              </a:solidFill>
            </a:endParaRPr>
          </a:p>
        </p:txBody>
      </p:sp>
      <p:sp>
        <p:nvSpPr>
          <p:cNvPr id="49154"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Is there an option embedded in this asset/ decision?</a:t>
            </a:r>
          </a:p>
          <a:p>
            <a:pPr marL="640080" lvl="1" indent="-274320" eaLnBrk="1" fontAlgn="auto" hangingPunct="1">
              <a:spcAft>
                <a:spcPts val="0"/>
              </a:spcAft>
              <a:buFont typeface="Wingdings 2"/>
              <a:buChar char=""/>
              <a:defRPr/>
            </a:pPr>
            <a:r>
              <a:rPr lang="en-US" dirty="0">
                <a:ea typeface="+mn-ea"/>
              </a:rPr>
              <a:t>Can you identify the underlying asset?</a:t>
            </a:r>
          </a:p>
          <a:p>
            <a:pPr marL="640080" lvl="1" indent="-274320" eaLnBrk="1" fontAlgn="auto" hangingPunct="1">
              <a:spcAft>
                <a:spcPts val="0"/>
              </a:spcAft>
              <a:buFont typeface="Wingdings 2"/>
              <a:buChar char=""/>
              <a:defRPr/>
            </a:pPr>
            <a:r>
              <a:rPr lang="en-US" dirty="0">
                <a:ea typeface="+mn-ea"/>
              </a:rPr>
              <a:t>Can you specify the contingency under which you will get payoff?</a:t>
            </a:r>
          </a:p>
          <a:p>
            <a:pPr marL="320040" indent="-320040" eaLnBrk="1" fontAlgn="auto" hangingPunct="1">
              <a:spcAft>
                <a:spcPts val="0"/>
              </a:spcAft>
              <a:buFont typeface="Wingdings"/>
              <a:buChar char=""/>
              <a:defRPr/>
            </a:pPr>
            <a:r>
              <a:rPr lang="en-US" dirty="0">
                <a:ea typeface="+mn-ea"/>
                <a:cs typeface="+mn-cs"/>
              </a:rPr>
              <a:t>Is there exclusivity?</a:t>
            </a:r>
          </a:p>
          <a:p>
            <a:pPr marL="640080" lvl="1" indent="-274320" eaLnBrk="1" fontAlgn="auto" hangingPunct="1">
              <a:spcAft>
                <a:spcPts val="0"/>
              </a:spcAft>
              <a:buFont typeface="Wingdings 2"/>
              <a:buChar char=""/>
              <a:defRPr/>
            </a:pPr>
            <a:r>
              <a:rPr lang="en-US" dirty="0">
                <a:ea typeface="+mn-ea"/>
              </a:rPr>
              <a:t>If yes, there is option value.</a:t>
            </a:r>
          </a:p>
          <a:p>
            <a:pPr marL="640080" lvl="1" indent="-274320" eaLnBrk="1" fontAlgn="auto" hangingPunct="1">
              <a:spcAft>
                <a:spcPts val="0"/>
              </a:spcAft>
              <a:buFont typeface="Wingdings 2"/>
              <a:buChar char=""/>
              <a:defRPr/>
            </a:pPr>
            <a:r>
              <a:rPr lang="en-US" dirty="0">
                <a:ea typeface="+mn-ea"/>
              </a:rPr>
              <a:t>If no, there is none.</a:t>
            </a:r>
          </a:p>
          <a:p>
            <a:pPr marL="640080" lvl="1" indent="-274320" eaLnBrk="1" fontAlgn="auto" hangingPunct="1">
              <a:spcAft>
                <a:spcPts val="0"/>
              </a:spcAft>
              <a:buFont typeface="Wingdings 2"/>
              <a:buChar char=""/>
              <a:defRPr/>
            </a:pPr>
            <a:r>
              <a:rPr lang="en-US" dirty="0">
                <a:ea typeface="+mn-ea"/>
              </a:rPr>
              <a:t>If in between, you have to scale value.</a:t>
            </a:r>
          </a:p>
          <a:p>
            <a:pPr marL="320040" indent="-320040" eaLnBrk="1" fontAlgn="auto" hangingPunct="1">
              <a:spcAft>
                <a:spcPts val="0"/>
              </a:spcAft>
              <a:buFont typeface="Wingdings"/>
              <a:buChar char=""/>
              <a:defRPr/>
            </a:pPr>
            <a:r>
              <a:rPr lang="en-US" dirty="0">
                <a:ea typeface="+mn-ea"/>
                <a:cs typeface="+mn-cs"/>
              </a:rPr>
              <a:t>Can you use an option pricing model to value the real option?</a:t>
            </a:r>
          </a:p>
          <a:p>
            <a:pPr marL="640080" lvl="1" indent="-274320" eaLnBrk="1" fontAlgn="auto" hangingPunct="1">
              <a:spcAft>
                <a:spcPts val="0"/>
              </a:spcAft>
              <a:buFont typeface="Wingdings 2"/>
              <a:buChar char=""/>
              <a:defRPr/>
            </a:pPr>
            <a:r>
              <a:rPr lang="en-US" dirty="0">
                <a:ea typeface="+mn-ea"/>
              </a:rPr>
              <a:t>Is the underlying asset traded?</a:t>
            </a:r>
          </a:p>
          <a:p>
            <a:pPr marL="640080" lvl="1" indent="-274320" eaLnBrk="1" fontAlgn="auto" hangingPunct="1">
              <a:spcAft>
                <a:spcPts val="0"/>
              </a:spcAft>
              <a:buFont typeface="Wingdings 2"/>
              <a:buChar char=""/>
              <a:defRPr/>
            </a:pPr>
            <a:r>
              <a:rPr lang="en-US" dirty="0">
                <a:ea typeface="+mn-ea"/>
              </a:rPr>
              <a:t>Can the option be bought and sold?</a:t>
            </a:r>
          </a:p>
          <a:p>
            <a:pPr marL="640080" lvl="1" indent="-274320" eaLnBrk="1" fontAlgn="auto" hangingPunct="1">
              <a:spcAft>
                <a:spcPts val="0"/>
              </a:spcAft>
              <a:buFont typeface="Wingdings 2"/>
              <a:buChar char=""/>
              <a:defRPr/>
            </a:pPr>
            <a:r>
              <a:rPr lang="en-US" dirty="0">
                <a:ea typeface="+mn-ea"/>
              </a:rPr>
              <a:t>Is the cost of exercising the option known and clear?</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 Options in Projects/Investments/Acquisitions</a:t>
            </a:r>
          </a:p>
        </p:txBody>
      </p:sp>
      <p:sp>
        <p:nvSpPr>
          <p:cNvPr id="63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8DA8A1-1BB9-2A42-AC87-AC526944097E}" type="slidenum">
              <a:rPr lang="en-US" altLang="en-US" sz="1200">
                <a:solidFill>
                  <a:srgbClr val="FFFFFF"/>
                </a:solidFill>
              </a:rPr>
              <a:pPr>
                <a:lnSpc>
                  <a:spcPct val="80000"/>
                </a:lnSpc>
              </a:pPr>
              <a:t>24</a:t>
            </a:fld>
            <a:endParaRPr lang="en-US" altLang="en-US" sz="1200">
              <a:solidFill>
                <a:srgbClr val="FFFFFF"/>
              </a:solidFill>
            </a:endParaRPr>
          </a:p>
        </p:txBody>
      </p:sp>
      <p:sp>
        <p:nvSpPr>
          <p:cNvPr id="512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One of the limitations of traditional investment analysis is that it is static and does not do a good job of capturing the options embedded in investment.</a:t>
            </a:r>
          </a:p>
          <a:p>
            <a:pPr lvl="1" eaLnBrk="1" hangingPunct="1">
              <a:lnSpc>
                <a:spcPct val="80000"/>
              </a:lnSpc>
            </a:pPr>
            <a:r>
              <a:rPr lang="en-US" altLang="en-US" sz="2200">
                <a:ea typeface="ＭＳ Ｐゴシック" charset="-128"/>
              </a:rPr>
              <a:t>The first of these options is the option to delay taking a investment, when a firm has exclusive rights to it, until a later date. </a:t>
            </a:r>
          </a:p>
          <a:p>
            <a:pPr lvl="1" eaLnBrk="1" hangingPunct="1">
              <a:lnSpc>
                <a:spcPct val="80000"/>
              </a:lnSpc>
            </a:pPr>
            <a:r>
              <a:rPr lang="en-US" altLang="en-US" sz="2200">
                <a:ea typeface="ＭＳ Ｐゴシック" charset="-128"/>
              </a:rPr>
              <a:t>The second of these options is taking one investment may allow us to take advantage of other opportunities (investments) in the future</a:t>
            </a:r>
          </a:p>
          <a:p>
            <a:pPr lvl="1" eaLnBrk="1" hangingPunct="1">
              <a:lnSpc>
                <a:spcPct val="80000"/>
              </a:lnSpc>
            </a:pPr>
            <a:r>
              <a:rPr lang="en-US" altLang="en-US" sz="2200">
                <a:ea typeface="ＭＳ Ｐゴシック" charset="-128"/>
              </a:rPr>
              <a:t>The last option that is embedded in projects is the option to abandon a investment, if the cash flows do not measure up.</a:t>
            </a:r>
          </a:p>
          <a:p>
            <a:pPr eaLnBrk="1" hangingPunct="1">
              <a:lnSpc>
                <a:spcPct val="80000"/>
              </a:lnSpc>
            </a:pPr>
            <a:r>
              <a:rPr lang="en-US" altLang="en-US" sz="2600">
                <a:ea typeface="ＭＳ Ｐゴシック" charset="-128"/>
              </a:rPr>
              <a:t>These options all add value to projects and may make a </a:t>
            </a:r>
            <a:r>
              <a:rPr lang="ja-JP" altLang="en-US" sz="2600">
                <a:ea typeface="ＭＳ Ｐゴシック" charset="-128"/>
              </a:rPr>
              <a:t>“</a:t>
            </a:r>
            <a:r>
              <a:rPr lang="en-US" altLang="ja-JP" sz="2600">
                <a:ea typeface="ＭＳ Ｐゴシック" charset="-128"/>
              </a:rPr>
              <a:t>bad</a:t>
            </a:r>
            <a:r>
              <a:rPr lang="ja-JP" altLang="en-US" sz="2600">
                <a:ea typeface="ＭＳ Ｐゴシック" charset="-128"/>
              </a:rPr>
              <a:t>”</a:t>
            </a:r>
            <a:r>
              <a:rPr lang="en-US" altLang="ja-JP" sz="2600">
                <a:ea typeface="ＭＳ Ｐゴシック" charset="-128"/>
              </a:rPr>
              <a:t> investment (from traditional analysis) into a good one.</a:t>
            </a:r>
            <a:endParaRPr lang="en-US" altLang="en-US" sz="2600">
              <a:ea typeface="ＭＳ Ｐゴシック" charset="-128"/>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The Option to Delay</a:t>
            </a:r>
          </a:p>
        </p:txBody>
      </p:sp>
      <p:sp>
        <p:nvSpPr>
          <p:cNvPr id="65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99D07E-14F2-CE40-8578-4FB8FE6C7CCD}" type="slidenum">
              <a:rPr lang="en-US" altLang="en-US" sz="1200">
                <a:solidFill>
                  <a:srgbClr val="FFFFFF"/>
                </a:solidFill>
              </a:rPr>
              <a:pPr>
                <a:lnSpc>
                  <a:spcPct val="80000"/>
                </a:lnSpc>
              </a:pPr>
              <a:t>25</a:t>
            </a:fld>
            <a:endParaRPr lang="en-US" altLang="en-US" sz="1200">
              <a:solidFill>
                <a:srgbClr val="FFFFFF"/>
              </a:solidFill>
            </a:endParaRPr>
          </a:p>
        </p:txBody>
      </p:sp>
      <p:sp>
        <p:nvSpPr>
          <p:cNvPr id="532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When a firm has exclusive rights to a project or product for a specific period, it can delay taking this project or product until a later date.</a:t>
            </a:r>
          </a:p>
          <a:p>
            <a:pPr eaLnBrk="1" hangingPunct="1">
              <a:lnSpc>
                <a:spcPct val="90000"/>
              </a:lnSpc>
            </a:pPr>
            <a:r>
              <a:rPr lang="en-US" altLang="en-US">
                <a:ea typeface="ＭＳ Ｐゴシック" charset="-128"/>
              </a:rPr>
              <a:t>A traditional investment analysis just answers the question of whether the project is a </a:t>
            </a:r>
            <a:r>
              <a:rPr lang="ja-JP" altLang="en-US">
                <a:ea typeface="ＭＳ Ｐゴシック" charset="-128"/>
              </a:rPr>
              <a:t>“</a:t>
            </a:r>
            <a:r>
              <a:rPr lang="en-US" altLang="ja-JP">
                <a:ea typeface="ＭＳ Ｐゴシック" charset="-128"/>
              </a:rPr>
              <a:t>good</a:t>
            </a:r>
            <a:r>
              <a:rPr lang="ja-JP" altLang="en-US">
                <a:ea typeface="ＭＳ Ｐゴシック" charset="-128"/>
              </a:rPr>
              <a:t>”</a:t>
            </a:r>
            <a:r>
              <a:rPr lang="en-US" altLang="ja-JP">
                <a:ea typeface="ＭＳ Ｐゴシック" charset="-128"/>
              </a:rPr>
              <a:t> one if taken today. </a:t>
            </a:r>
          </a:p>
          <a:p>
            <a:pPr eaLnBrk="1" hangingPunct="1">
              <a:lnSpc>
                <a:spcPct val="90000"/>
              </a:lnSpc>
            </a:pPr>
            <a:r>
              <a:rPr lang="en-US" altLang="en-US">
                <a:ea typeface="ＭＳ Ｐゴシック" charset="-128"/>
              </a:rPr>
              <a:t>Thus, the fact that a project does not pass muster today (because its NPV is negative, or its IRR is less than its hurdle rate) does not mean that the rights to this project are not valuable.</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Delay a Project</a:t>
            </a:r>
          </a:p>
        </p:txBody>
      </p:sp>
      <p:sp>
        <p:nvSpPr>
          <p:cNvPr id="67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40D224-13D4-6D48-915C-E6AA5BE9ECCC}" type="slidenum">
              <a:rPr lang="en-US" altLang="en-US" sz="1200">
                <a:solidFill>
                  <a:srgbClr val="FFFFFF"/>
                </a:solidFill>
              </a:rPr>
              <a:pPr>
                <a:lnSpc>
                  <a:spcPct val="80000"/>
                </a:lnSpc>
              </a:pPr>
              <a:t>26</a:t>
            </a:fld>
            <a:endParaRPr lang="en-US" altLang="en-US" sz="1200">
              <a:solidFill>
                <a:srgbClr val="FFFFFF"/>
              </a:solidFill>
            </a:endParaRPr>
          </a:p>
        </p:txBody>
      </p:sp>
      <p:sp>
        <p:nvSpPr>
          <p:cNvPr id="6758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67589" name="Group 3"/>
          <p:cNvGrpSpPr>
            <a:grpSpLocks/>
          </p:cNvGrpSpPr>
          <p:nvPr/>
        </p:nvGrpSpPr>
        <p:grpSpPr bwMode="auto">
          <a:xfrm>
            <a:off x="762000" y="4891088"/>
            <a:ext cx="6707188" cy="115887"/>
            <a:chOff x="480" y="3081"/>
            <a:chExt cx="4225" cy="73"/>
          </a:xfrm>
        </p:grpSpPr>
        <p:sp>
          <p:nvSpPr>
            <p:cNvPr id="6760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591" name="Group 7"/>
          <p:cNvGrpSpPr>
            <a:grpSpLocks/>
          </p:cNvGrpSpPr>
          <p:nvPr/>
        </p:nvGrpSpPr>
        <p:grpSpPr bwMode="auto">
          <a:xfrm>
            <a:off x="3336925" y="1949450"/>
            <a:ext cx="3416300" cy="3449638"/>
            <a:chOff x="2102" y="1228"/>
            <a:chExt cx="2152" cy="2173"/>
          </a:xfrm>
        </p:grpSpPr>
        <p:sp>
          <p:nvSpPr>
            <p:cNvPr id="6760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7593" name="Rectangle 11"/>
          <p:cNvSpPr>
            <a:spLocks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759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7596" name="Rectangle 14"/>
          <p:cNvSpPr>
            <a:spLocks noChangeArrowheads="1"/>
          </p:cNvSpPr>
          <p:nvPr/>
        </p:nvSpPr>
        <p:spPr bwMode="auto">
          <a:xfrm>
            <a:off x="6540500" y="2300288"/>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Project</a:t>
            </a:r>
          </a:p>
        </p:txBody>
      </p:sp>
      <p:sp>
        <p:nvSpPr>
          <p:cNvPr id="67597" name="Rectangle 15"/>
          <p:cNvSpPr>
            <a:spLocks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7598" name="Rectangle 16"/>
          <p:cNvSpPr>
            <a:spLocks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7599" name="Rectangle 17"/>
          <p:cNvSpPr>
            <a:spLocks noChangeArrowheads="1"/>
          </p:cNvSpPr>
          <p:nvPr/>
        </p:nvSpPr>
        <p:spPr bwMode="auto">
          <a:xfrm>
            <a:off x="1252538" y="1541463"/>
            <a:ext cx="34591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8"/>
          <p:cNvSpPr>
            <a:spLocks noChangeArrowheads="1"/>
          </p:cNvSpPr>
          <p:nvPr/>
        </p:nvSpPr>
        <p:spPr bwMode="auto">
          <a:xfrm>
            <a:off x="817563" y="5543550"/>
            <a:ext cx="17145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 has negative</a:t>
            </a:r>
          </a:p>
          <a:p>
            <a:endParaRPr lang="en-US" altLang="en-US" sz="1500"/>
          </a:p>
        </p:txBody>
      </p:sp>
      <p:sp>
        <p:nvSpPr>
          <p:cNvPr id="67601" name="Rectangle 19"/>
          <p:cNvSpPr>
            <a:spLocks noChangeArrowheads="1"/>
          </p:cNvSpPr>
          <p:nvPr/>
        </p:nvSpPr>
        <p:spPr bwMode="auto">
          <a:xfrm>
            <a:off x="817563" y="5734050"/>
            <a:ext cx="1668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in this section</a:t>
            </a:r>
          </a:p>
        </p:txBody>
      </p:sp>
      <p:sp>
        <p:nvSpPr>
          <p:cNvPr id="67602" name="Rectangle 20"/>
          <p:cNvSpPr>
            <a:spLocks noChangeArrowheads="1"/>
          </p:cNvSpPr>
          <p:nvPr/>
        </p:nvSpPr>
        <p:spPr bwMode="auto">
          <a:xfrm>
            <a:off x="4108450" y="5400675"/>
            <a:ext cx="17335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Project's NPV turns </a:t>
            </a:r>
          </a:p>
          <a:p>
            <a:endParaRPr lang="en-US" altLang="en-US" sz="1500"/>
          </a:p>
        </p:txBody>
      </p:sp>
      <p:sp>
        <p:nvSpPr>
          <p:cNvPr id="67603" name="Rectangle 21"/>
          <p:cNvSpPr>
            <a:spLocks noChangeArrowheads="1"/>
          </p:cNvSpPr>
          <p:nvPr/>
        </p:nvSpPr>
        <p:spPr bwMode="auto">
          <a:xfrm>
            <a:off x="4108450" y="5591175"/>
            <a:ext cx="18907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positive in this section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1: Valuing product patents as options</a:t>
            </a:r>
          </a:p>
        </p:txBody>
      </p:sp>
      <p:sp>
        <p:nvSpPr>
          <p:cNvPr id="69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9C5B5D-34B3-2F46-AB85-8F35771C7105}" type="slidenum">
              <a:rPr lang="en-US" altLang="en-US" sz="1200">
                <a:solidFill>
                  <a:srgbClr val="FFFFFF"/>
                </a:solidFill>
              </a:rPr>
              <a:pPr>
                <a:lnSpc>
                  <a:spcPct val="80000"/>
                </a:lnSpc>
              </a:pPr>
              <a:t>27</a:t>
            </a:fld>
            <a:endParaRPr lang="en-US" altLang="en-US" sz="1200">
              <a:solidFill>
                <a:srgbClr val="FFFFFF"/>
              </a:solidFill>
            </a:endParaRPr>
          </a:p>
        </p:txBody>
      </p:sp>
      <p:sp>
        <p:nvSpPr>
          <p:cNvPr id="573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 product patent provides the firm with the right to develop the product and market it. </a:t>
            </a:r>
          </a:p>
          <a:p>
            <a:pPr eaLnBrk="1" hangingPunct="1">
              <a:lnSpc>
                <a:spcPct val="80000"/>
              </a:lnSpc>
            </a:pPr>
            <a:r>
              <a:rPr lang="en-US" altLang="en-US" sz="2200">
                <a:ea typeface="ＭＳ Ｐゴシック" charset="-128"/>
              </a:rPr>
              <a:t>It will do so only if the present value of the expected cash flows from the product sales exceed the cost of development. </a:t>
            </a:r>
          </a:p>
          <a:p>
            <a:pPr eaLnBrk="1" hangingPunct="1">
              <a:lnSpc>
                <a:spcPct val="80000"/>
              </a:lnSpc>
            </a:pPr>
            <a:r>
              <a:rPr lang="en-US" altLang="en-US" sz="2200">
                <a:ea typeface="ＭＳ Ｐゴシック" charset="-128"/>
              </a:rPr>
              <a:t>If this does not occur, the firm can shelve the patent and not incur any further costs. </a:t>
            </a:r>
          </a:p>
          <a:p>
            <a:pPr eaLnBrk="1" hangingPunct="1">
              <a:lnSpc>
                <a:spcPct val="80000"/>
              </a:lnSpc>
            </a:pPr>
            <a:r>
              <a:rPr lang="en-US" altLang="en-US" sz="2200">
                <a:ea typeface="ＭＳ Ｐゴシック" charset="-128"/>
              </a:rPr>
              <a:t>If I is the present value of the costs of developing the product, and V is the present value of the expected cashflows from development, the payoffs from owning a product patent can be written as:</a:t>
            </a:r>
          </a:p>
          <a:p>
            <a:pPr eaLnBrk="1" hangingPunct="1">
              <a:lnSpc>
                <a:spcPct val="80000"/>
              </a:lnSpc>
              <a:buFont typeface="Wingdings" charset="2"/>
              <a:buNone/>
            </a:pPr>
            <a:r>
              <a:rPr lang="en-US" altLang="en-US" sz="2200">
                <a:ea typeface="ＭＳ Ｐゴシック" charset="-128"/>
              </a:rPr>
              <a:t>Payoff from owning a product patent 	= V - I		if V&gt; I</a:t>
            </a:r>
          </a:p>
          <a:p>
            <a:pPr eaLnBrk="1" hangingPunct="1">
              <a:lnSpc>
                <a:spcPct val="80000"/>
              </a:lnSpc>
              <a:buFont typeface="Wingdings" charset="2"/>
              <a:buNone/>
            </a:pPr>
            <a:r>
              <a:rPr lang="en-US" altLang="en-US" sz="2200">
                <a:ea typeface="ＭＳ Ｐゴシック" charset="-128"/>
              </a:rPr>
              <a:t>					= 0		if V ≤ I</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on Product Option</a:t>
            </a:r>
          </a:p>
        </p:txBody>
      </p:sp>
      <p:sp>
        <p:nvSpPr>
          <p:cNvPr id="71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4C03118-6BCA-754C-9EA0-A0B71CFC6EF3}" type="slidenum">
              <a:rPr lang="en-US" altLang="en-US" sz="1200">
                <a:solidFill>
                  <a:srgbClr val="FFFFFF"/>
                </a:solidFill>
              </a:rPr>
              <a:pPr>
                <a:lnSpc>
                  <a:spcPct val="80000"/>
                </a:lnSpc>
              </a:pPr>
              <a:t>28</a:t>
            </a:fld>
            <a:endParaRPr lang="en-US" altLang="en-US" sz="1200">
              <a:solidFill>
                <a:srgbClr val="FFFFFF"/>
              </a:solidFill>
            </a:endParaRPr>
          </a:p>
        </p:txBody>
      </p:sp>
      <p:sp>
        <p:nvSpPr>
          <p:cNvPr id="71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71685" name="Group 3"/>
          <p:cNvGrpSpPr>
            <a:grpSpLocks/>
          </p:cNvGrpSpPr>
          <p:nvPr/>
        </p:nvGrpSpPr>
        <p:grpSpPr bwMode="auto">
          <a:xfrm>
            <a:off x="1181100" y="5141913"/>
            <a:ext cx="6759575" cy="100012"/>
            <a:chOff x="744" y="3239"/>
            <a:chExt cx="4258" cy="63"/>
          </a:xfrm>
        </p:grpSpPr>
        <p:sp>
          <p:nvSpPr>
            <p:cNvPr id="71694"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chemeClr val="accent1"/>
            </a:solidFill>
            <a:ln w="127000" cap="rnd">
              <a:solidFill>
                <a:schemeClr val="tx1"/>
              </a:solidFill>
              <a:round/>
              <a:headEnd/>
              <a:tailEnd/>
            </a:ln>
          </p:spPr>
          <p:txBody>
            <a:bodyPr/>
            <a:lstStyle/>
            <a:p>
              <a:endParaRPr lang="en-US"/>
            </a:p>
          </p:txBody>
        </p:sp>
        <p:sp>
          <p:nvSpPr>
            <p:cNvPr id="71695"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6"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71687" name="Group 7"/>
          <p:cNvGrpSpPr>
            <a:grpSpLocks/>
          </p:cNvGrpSpPr>
          <p:nvPr/>
        </p:nvGrpSpPr>
        <p:grpSpPr bwMode="auto">
          <a:xfrm>
            <a:off x="3776663" y="2178050"/>
            <a:ext cx="3443287" cy="3476625"/>
            <a:chOff x="2379" y="1372"/>
            <a:chExt cx="2169" cy="2190"/>
          </a:xfrm>
        </p:grpSpPr>
        <p:sp>
          <p:nvSpPr>
            <p:cNvPr id="71692"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chemeClr val="accent1"/>
            </a:solidFill>
            <a:ln w="127000" cap="rnd">
              <a:solidFill>
                <a:schemeClr val="tx1"/>
              </a:solidFill>
              <a:round/>
              <a:headEnd/>
              <a:tailEnd/>
            </a:ln>
          </p:spPr>
          <p:txBody>
            <a:bodyPr/>
            <a:lstStyle/>
            <a:p>
              <a:endParaRPr lang="en-US"/>
            </a:p>
          </p:txBody>
        </p:sp>
        <p:sp>
          <p:nvSpPr>
            <p:cNvPr id="71693"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8" name="Rectangle 10"/>
          <p:cNvSpPr>
            <a:spLocks noChangeArrowheads="1"/>
          </p:cNvSpPr>
          <p:nvPr/>
        </p:nvSpPr>
        <p:spPr bwMode="auto">
          <a:xfrm>
            <a:off x="6723063" y="5422900"/>
            <a:ext cx="1812925"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Present Value of</a:t>
            </a:r>
          </a:p>
          <a:p>
            <a:r>
              <a:rPr lang="en-US" altLang="en-US" sz="1500">
                <a:solidFill>
                  <a:srgbClr val="000000"/>
                </a:solidFill>
              </a:rPr>
              <a:t>cashflows on product</a:t>
            </a:r>
          </a:p>
        </p:txBody>
      </p:sp>
      <p:sp>
        <p:nvSpPr>
          <p:cNvPr id="71689"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2"/>
          <p:cNvSpPr>
            <a:spLocks noChangeArrowheads="1"/>
          </p:cNvSpPr>
          <p:nvPr/>
        </p:nvSpPr>
        <p:spPr bwMode="auto">
          <a:xfrm>
            <a:off x="7011988" y="2346325"/>
            <a:ext cx="1220787"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to</a:t>
            </a:r>
          </a:p>
          <a:p>
            <a:r>
              <a:rPr lang="en-US" altLang="en-US" sz="1500">
                <a:solidFill>
                  <a:srgbClr val="000000"/>
                </a:solidFill>
              </a:rPr>
              <a:t>introduction </a:t>
            </a:r>
          </a:p>
        </p:txBody>
      </p:sp>
      <p:sp>
        <p:nvSpPr>
          <p:cNvPr id="71691" name="Rectangle 13"/>
          <p:cNvSpPr>
            <a:spLocks noChangeArrowheads="1"/>
          </p:cNvSpPr>
          <p:nvPr/>
        </p:nvSpPr>
        <p:spPr bwMode="auto">
          <a:xfrm>
            <a:off x="2830513" y="4510088"/>
            <a:ext cx="14271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product </a:t>
            </a:r>
          </a:p>
          <a:p>
            <a:r>
              <a:rPr lang="en-US" altLang="en-US" sz="1500">
                <a:solidFill>
                  <a:srgbClr val="000000"/>
                </a:solidFill>
              </a:rPr>
              <a:t>introduction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US" altLang="en-US">
                <a:ea typeface="ＭＳ Ｐゴシック" charset="-128"/>
              </a:rPr>
              <a:t>Obtaining Inputs for Patent Valuation</a:t>
            </a:r>
          </a:p>
        </p:txBody>
      </p:sp>
      <p:graphicFrame>
        <p:nvGraphicFramePr>
          <p:cNvPr id="73730" name="Object 2"/>
          <p:cNvGraphicFramePr>
            <a:graphicFrameLocks noGrp="1"/>
          </p:cNvGraphicFramePr>
          <p:nvPr>
            <p:ph type="tbl" idx="1"/>
          </p:nvPr>
        </p:nvGraphicFramePr>
        <p:xfrm>
          <a:off x="1143000" y="2054225"/>
          <a:ext cx="7753350" cy="3740150"/>
        </p:xfrm>
        <a:graphic>
          <a:graphicData uri="http://schemas.openxmlformats.org/presentationml/2006/ole">
            <mc:AlternateContent xmlns:mc="http://schemas.openxmlformats.org/markup-compatibility/2006">
              <mc:Choice xmlns:v="urn:schemas-microsoft-com:vml" Requires="v">
                <p:oleObj spid="_x0000_s73754" name="Document" r:id="rId4" imgW="8369300" imgH="4038600" progId="Word.Document.8">
                  <p:embed/>
                </p:oleObj>
              </mc:Choice>
              <mc:Fallback>
                <p:oleObj name="Document" r:id="rId4" imgW="8369300" imgH="40386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054225"/>
                        <a:ext cx="7753350" cy="3740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Product Patent: Avonex</a:t>
            </a:r>
          </a:p>
        </p:txBody>
      </p:sp>
      <p:sp>
        <p:nvSpPr>
          <p:cNvPr id="75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2EA0E9-BB2C-D84A-9D9C-AF343073710F}" type="slidenum">
              <a:rPr lang="en-US" altLang="en-US" sz="1200">
                <a:solidFill>
                  <a:srgbClr val="FFFFFF"/>
                </a:solidFill>
              </a:rPr>
              <a:pPr>
                <a:lnSpc>
                  <a:spcPct val="80000"/>
                </a:lnSpc>
              </a:pPr>
              <a:t>30</a:t>
            </a:fld>
            <a:endParaRPr lang="en-US" altLang="en-US" sz="1200">
              <a:solidFill>
                <a:srgbClr val="FFFFFF"/>
              </a:solidFill>
            </a:endParaRPr>
          </a:p>
        </p:txBody>
      </p:sp>
      <p:sp>
        <p:nvSpPr>
          <p:cNvPr id="6349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err="1">
                <a:ea typeface="+mn-ea"/>
                <a:cs typeface="+mn-cs"/>
              </a:rPr>
              <a:t>Biogen</a:t>
            </a:r>
            <a:r>
              <a:rPr lang="en-US" dirty="0">
                <a:ea typeface="+mn-ea"/>
                <a:cs typeface="+mn-cs"/>
              </a:rPr>
              <a:t>, a bio-technology firm, has a patent on </a:t>
            </a:r>
            <a:r>
              <a:rPr lang="en-US" dirty="0" err="1">
                <a:ea typeface="+mn-ea"/>
                <a:cs typeface="+mn-cs"/>
              </a:rPr>
              <a:t>Avonex</a:t>
            </a:r>
            <a:r>
              <a:rPr lang="en-US" dirty="0">
                <a:ea typeface="+mn-ea"/>
                <a:cs typeface="+mn-cs"/>
              </a:rPr>
              <a:t>, a drug to treat multiple sclerosis, for the next 17 years, and it plans to produce and sell the drug by itself. </a:t>
            </a:r>
          </a:p>
          <a:p>
            <a:pPr marL="320040" indent="-320040" eaLnBrk="1" fontAlgn="auto" hangingPunct="1">
              <a:spcAft>
                <a:spcPts val="0"/>
              </a:spcAft>
              <a:buFont typeface="Wingdings"/>
              <a:buChar char=""/>
              <a:defRPr/>
            </a:pPr>
            <a:r>
              <a:rPr lang="en-US" dirty="0">
                <a:ea typeface="+mn-ea"/>
                <a:cs typeface="+mn-cs"/>
              </a:rPr>
              <a:t>The key inputs on the drug are as follows:</a:t>
            </a:r>
          </a:p>
          <a:p>
            <a:pPr marL="640080" lvl="1" indent="-274320" eaLnBrk="1" fontAlgn="auto" hangingPunct="1">
              <a:spcAft>
                <a:spcPts val="0"/>
              </a:spcAft>
              <a:buFont typeface="Wingdings 2"/>
              <a:buChar char=""/>
              <a:defRPr/>
            </a:pPr>
            <a:r>
              <a:rPr lang="en-US" dirty="0">
                <a:ea typeface="+mn-ea"/>
              </a:rPr>
              <a:t>PV of Cash Flows from Introducing the Drug Now = S = $ 3.422 billion </a:t>
            </a:r>
          </a:p>
          <a:p>
            <a:pPr marL="640080" lvl="1" indent="-274320" eaLnBrk="1" fontAlgn="auto" hangingPunct="1">
              <a:spcAft>
                <a:spcPts val="0"/>
              </a:spcAft>
              <a:buFont typeface="Wingdings 2"/>
              <a:buChar char=""/>
              <a:defRPr/>
            </a:pPr>
            <a:r>
              <a:rPr lang="en-US" dirty="0">
                <a:ea typeface="+mn-ea"/>
              </a:rPr>
              <a:t>PV of Cost of Developing Drug for Commercial Use = K = $ 2.875 billion</a:t>
            </a:r>
          </a:p>
          <a:p>
            <a:pPr marL="640080" lvl="1" indent="-274320" eaLnBrk="1" fontAlgn="auto" hangingPunct="1">
              <a:spcAft>
                <a:spcPts val="0"/>
              </a:spcAft>
              <a:buFont typeface="Wingdings 2"/>
              <a:buChar char=""/>
              <a:defRPr/>
            </a:pPr>
            <a:r>
              <a:rPr lang="en-US" dirty="0">
                <a:ea typeface="+mn-ea"/>
              </a:rPr>
              <a:t>Patent Life = t = 17 years     Riskless Rate = r = 6.7% (17-year </a:t>
            </a:r>
            <a:r>
              <a:rPr lang="en-US" dirty="0" err="1">
                <a:ea typeface="+mn-ea"/>
              </a:rPr>
              <a:t>T.Bond</a:t>
            </a:r>
            <a:r>
              <a:rPr lang="en-US" dirty="0">
                <a:ea typeface="+mn-ea"/>
              </a:rPr>
              <a:t> rate)</a:t>
            </a:r>
          </a:p>
          <a:p>
            <a:pPr marL="640080" lvl="1" indent="-274320" eaLnBrk="1" fontAlgn="auto" hangingPunct="1">
              <a:spcAft>
                <a:spcPts val="0"/>
              </a:spcAft>
              <a:buFont typeface="Wingdings 2"/>
              <a:buChar char=""/>
              <a:defRPr/>
            </a:pPr>
            <a:r>
              <a:rPr lang="en-US" dirty="0">
                <a:ea typeface="+mn-ea"/>
              </a:rPr>
              <a:t>Variance in Expected Present Values =</a:t>
            </a:r>
            <a:r>
              <a:rPr lang="en-US" dirty="0">
                <a:latin typeface="Symbol" charset="2"/>
                <a:ea typeface="+mn-ea"/>
                <a:cs typeface="Symbol" charset="2"/>
              </a:rPr>
              <a:t>s</a:t>
            </a:r>
            <a:r>
              <a:rPr lang="en-US" baseline="30000" dirty="0">
                <a:ea typeface="+mn-ea"/>
              </a:rPr>
              <a:t>2</a:t>
            </a:r>
            <a:r>
              <a:rPr lang="en-US" dirty="0">
                <a:ea typeface="+mn-ea"/>
              </a:rPr>
              <a:t> = 0.224 (Industry average firm variance for bio-tech firms)</a:t>
            </a:r>
          </a:p>
          <a:p>
            <a:pPr marL="640080" lvl="1" indent="-274320" eaLnBrk="1" fontAlgn="auto" hangingPunct="1">
              <a:spcAft>
                <a:spcPts val="0"/>
              </a:spcAft>
              <a:buFont typeface="Wingdings 2"/>
              <a:buChar char=""/>
              <a:defRPr/>
            </a:pPr>
            <a:r>
              <a:rPr lang="en-US" dirty="0">
                <a:ea typeface="+mn-ea"/>
              </a:rPr>
              <a:t>Expected Cost of Delay = y = 1/17 = 5.89%</a:t>
            </a:r>
          </a:p>
          <a:p>
            <a:pPr marL="320040" indent="-320040" eaLnBrk="1" fontAlgn="auto" hangingPunct="1">
              <a:spcAft>
                <a:spcPts val="0"/>
              </a:spcAft>
              <a:buFont typeface="Wingdings"/>
              <a:buChar char=""/>
              <a:defRPr/>
            </a:pPr>
            <a:r>
              <a:rPr lang="en-US" dirty="0">
                <a:ea typeface="+mn-ea"/>
                <a:cs typeface="+mn-cs"/>
              </a:rPr>
              <a:t>The output from the option pricing model</a:t>
            </a:r>
          </a:p>
          <a:p>
            <a:pPr marL="640080" lvl="1" indent="-274320" eaLnBrk="1" fontAlgn="auto" hangingPunct="1">
              <a:spcAft>
                <a:spcPts val="0"/>
              </a:spcAft>
              <a:buFont typeface="Wingdings 2"/>
              <a:buChar char=""/>
              <a:defRPr/>
            </a:pPr>
            <a:r>
              <a:rPr lang="en-US" dirty="0">
                <a:ea typeface="+mn-ea"/>
              </a:rPr>
              <a:t>d1 = 1.1362			N(d1) = 0.8720</a:t>
            </a:r>
          </a:p>
          <a:p>
            <a:pPr marL="640080" lvl="1" indent="-274320" eaLnBrk="1" fontAlgn="auto" hangingPunct="1">
              <a:spcAft>
                <a:spcPts val="0"/>
              </a:spcAft>
              <a:buFont typeface="Wingdings 2"/>
              <a:buChar char=""/>
              <a:defRPr/>
            </a:pPr>
            <a:r>
              <a:rPr lang="en-US" dirty="0">
                <a:ea typeface="+mn-ea"/>
              </a:rPr>
              <a:t>d2 = -0.8512		N(d2) = 0.2076</a:t>
            </a:r>
          </a:p>
          <a:p>
            <a:pPr marL="320040" lvl="1" indent="0" eaLnBrk="1" fontAlgn="auto" hangingPunct="1">
              <a:spcAft>
                <a:spcPts val="0"/>
              </a:spcAft>
              <a:buFont typeface="Wingdings 2"/>
              <a:buNone/>
              <a:defRPr/>
            </a:pPr>
            <a:r>
              <a:rPr lang="en-US" dirty="0">
                <a:ea typeface="+mn-ea"/>
              </a:rPr>
              <a:t>Call Value= 3,422 </a:t>
            </a:r>
            <a:r>
              <a:rPr lang="en-US" dirty="0" err="1">
                <a:ea typeface="+mn-ea"/>
              </a:rPr>
              <a:t>exp</a:t>
            </a:r>
            <a:r>
              <a:rPr lang="en-US" baseline="30000" dirty="0">
                <a:ea typeface="+mn-ea"/>
              </a:rPr>
              <a:t>(-0.0589)(17) </a:t>
            </a:r>
            <a:r>
              <a:rPr lang="en-US" dirty="0">
                <a:ea typeface="+mn-ea"/>
              </a:rPr>
              <a:t>(0.8720) - 2,875 </a:t>
            </a:r>
            <a:r>
              <a:rPr lang="en-US" dirty="0" err="1">
                <a:ea typeface="+mn-ea"/>
              </a:rPr>
              <a:t>exp</a:t>
            </a:r>
            <a:r>
              <a:rPr lang="en-US" baseline="30000" dirty="0">
                <a:ea typeface="+mn-ea"/>
              </a:rPr>
              <a:t>(-0.067)(17)</a:t>
            </a:r>
            <a:r>
              <a:rPr lang="en-US" dirty="0">
                <a:ea typeface="+mn-ea"/>
              </a:rPr>
              <a:t> (0.2076)= $ 907  million</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Optimal Time to Exercise</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9A0A37-B98F-8941-8E84-F724D772265C}" type="slidenum">
              <a:rPr lang="en-US" altLang="en-US" sz="1200">
                <a:solidFill>
                  <a:srgbClr val="FFFFFF"/>
                </a:solidFill>
              </a:rPr>
              <a:pPr>
                <a:lnSpc>
                  <a:spcPct val="80000"/>
                </a:lnSpc>
              </a:pPr>
              <a:t>31</a:t>
            </a:fld>
            <a:endParaRPr lang="en-US" altLang="en-US" sz="1200">
              <a:solidFill>
                <a:srgbClr val="FFFFFF"/>
              </a:solidFill>
            </a:endParaRPr>
          </a:p>
        </p:txBody>
      </p:sp>
      <p:pic>
        <p:nvPicPr>
          <p:cNvPr id="7782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firm with patents</a:t>
            </a:r>
          </a:p>
        </p:txBody>
      </p:sp>
      <p:sp>
        <p:nvSpPr>
          <p:cNvPr id="79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8A86FE-20A6-9841-BD0F-F83F11BCCD7A}" type="slidenum">
              <a:rPr lang="en-US" altLang="en-US" sz="1200">
                <a:solidFill>
                  <a:srgbClr val="FFFFFF"/>
                </a:solidFill>
              </a:rPr>
              <a:pPr>
                <a:lnSpc>
                  <a:spcPct val="80000"/>
                </a:lnSpc>
              </a:pPr>
              <a:t>32</a:t>
            </a:fld>
            <a:endParaRPr lang="en-US" altLang="en-US" sz="1200">
              <a:solidFill>
                <a:srgbClr val="FFFFFF"/>
              </a:solidFill>
            </a:endParaRPr>
          </a:p>
        </p:txBody>
      </p:sp>
      <p:sp>
        <p:nvSpPr>
          <p:cNvPr id="675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a firm with a substantial number of patents can be derived using the option pricing model.</a:t>
            </a:r>
          </a:p>
          <a:p>
            <a:pPr eaLnBrk="1" hangingPunct="1">
              <a:lnSpc>
                <a:spcPct val="80000"/>
              </a:lnSpc>
              <a:buFont typeface="Wingdings" charset="2"/>
              <a:buNone/>
            </a:pPr>
            <a:r>
              <a:rPr lang="en-US" altLang="en-US" sz="2400">
                <a:ea typeface="ＭＳ Ｐゴシック" charset="-128"/>
              </a:rPr>
              <a:t>Value of Firm = Value of commercial products (using DCF value</a:t>
            </a:r>
          </a:p>
          <a:p>
            <a:pPr eaLnBrk="1" hangingPunct="1">
              <a:lnSpc>
                <a:spcPct val="80000"/>
              </a:lnSpc>
              <a:buFont typeface="Wingdings" charset="2"/>
              <a:buNone/>
            </a:pPr>
            <a:r>
              <a:rPr lang="en-US" altLang="en-US" sz="2400">
                <a:ea typeface="ＭＳ Ｐゴシック" charset="-128"/>
              </a:rPr>
              <a:t>		+ Value of existing patents (using option pricing)</a:t>
            </a:r>
          </a:p>
          <a:p>
            <a:pPr eaLnBrk="1" hangingPunct="1">
              <a:lnSpc>
                <a:spcPct val="80000"/>
              </a:lnSpc>
              <a:buFont typeface="Wingdings" charset="2"/>
              <a:buNone/>
            </a:pPr>
            <a:r>
              <a:rPr lang="en-US" altLang="en-US" sz="2400">
                <a:ea typeface="ＭＳ Ｐゴシック" charset="-128"/>
              </a:rPr>
              <a:t>		+ (Value of New patents that will be obtained in the 			future – Cost of obtaining these patents)</a:t>
            </a:r>
          </a:p>
          <a:p>
            <a:pPr eaLnBrk="1" hangingPunct="1">
              <a:lnSpc>
                <a:spcPct val="80000"/>
              </a:lnSpc>
            </a:pPr>
            <a:r>
              <a:rPr lang="en-US" altLang="en-US" sz="2400">
                <a:ea typeface="ＭＳ Ｐゴシック" charset="-128"/>
              </a:rPr>
              <a:t>The last input measures the efficiency of the firm in converting its R&amp;D into commercial products. If we assume that a firm earns its cost of capital from research, this term will become zero.</a:t>
            </a:r>
          </a:p>
          <a:p>
            <a:pPr eaLnBrk="1" hangingPunct="1">
              <a:lnSpc>
                <a:spcPct val="80000"/>
              </a:lnSpc>
            </a:pPr>
            <a:r>
              <a:rPr lang="en-US" altLang="en-US" sz="2400">
                <a:ea typeface="ＭＳ Ｐゴシック" charset="-128"/>
              </a:rPr>
              <a:t>If we use this approach, we should be careful not to double count and allow for a high growth rate in cash flows (in the DCF valuation).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existing products</a:t>
            </a:r>
            <a:endParaRPr lang="en-US" altLang="en-US">
              <a:ea typeface="ＭＳ Ｐゴシック" charset="-128"/>
            </a:endParaRPr>
          </a:p>
        </p:txBody>
      </p:sp>
      <p:sp>
        <p:nvSpPr>
          <p:cNvPr id="81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3ADBF-C6E1-514C-B0EC-91B11CAFE789}" type="slidenum">
              <a:rPr lang="en-US" altLang="en-US" sz="1200">
                <a:solidFill>
                  <a:srgbClr val="FFFFFF"/>
                </a:solidFill>
              </a:rPr>
              <a:pPr>
                <a:lnSpc>
                  <a:spcPct val="80000"/>
                </a:lnSpc>
              </a:pPr>
              <a:t>33</a:t>
            </a:fld>
            <a:endParaRPr lang="en-US" altLang="en-US" sz="1200">
              <a:solidFill>
                <a:srgbClr val="FFFFFF"/>
              </a:solidFill>
            </a:endParaRPr>
          </a:p>
        </p:txBody>
      </p:sp>
      <p:sp>
        <p:nvSpPr>
          <p:cNvPr id="696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Biogen had two commercial products (a drug to treat Hepatitis B and Intron) at the time of this valuation that it had licensed to other pharmaceutical firms. </a:t>
            </a:r>
          </a:p>
          <a:p>
            <a:pPr eaLnBrk="1" hangingPunct="1">
              <a:lnSpc>
                <a:spcPct val="90000"/>
              </a:lnSpc>
            </a:pPr>
            <a:r>
              <a:rPr lang="en-US" altLang="en-US" sz="2600">
                <a:ea typeface="ＭＳ Ｐゴシック" charset="-128"/>
              </a:rPr>
              <a:t>The license fees on these products were expected to generate $ 50 million in after-tax cash flows each year for the next 12 years. </a:t>
            </a:r>
          </a:p>
          <a:p>
            <a:pPr eaLnBrk="1" hangingPunct="1">
              <a:lnSpc>
                <a:spcPct val="90000"/>
              </a:lnSpc>
            </a:pPr>
            <a:r>
              <a:rPr lang="en-US" altLang="en-US" sz="2600">
                <a:ea typeface="ＭＳ Ｐゴシック" charset="-128"/>
              </a:rPr>
              <a:t>To value these cash flows, which were guaranteed contractually, the</a:t>
            </a:r>
            <a:r>
              <a:rPr lang="en-US" altLang="en-US" sz="2600" u="sng">
                <a:ea typeface="ＭＳ Ｐゴシック" charset="-128"/>
              </a:rPr>
              <a:t> pre-tax cost of debt of the guarantors </a:t>
            </a:r>
            <a:r>
              <a:rPr lang="en-US" altLang="en-US" sz="2600">
                <a:ea typeface="ＭＳ Ｐゴシック" charset="-128"/>
              </a:rPr>
              <a:t>was used:</a:t>
            </a:r>
          </a:p>
          <a:p>
            <a:pPr marL="319088" lvl="1" indent="0" eaLnBrk="1" hangingPunct="1">
              <a:lnSpc>
                <a:spcPct val="90000"/>
              </a:lnSpc>
              <a:buFont typeface="Wingdings 2" charset="2"/>
              <a:buNone/>
            </a:pPr>
            <a:r>
              <a:rPr lang="en-US" altLang="en-US" sz="2200">
                <a:ea typeface="ＭＳ Ｐゴシック" charset="-128"/>
              </a:rPr>
              <a:t>Present Value of License Fees = $ 50 million (1 – (1.07)</a:t>
            </a:r>
            <a:r>
              <a:rPr lang="en-US" altLang="en-US" sz="2200" baseline="30000">
                <a:ea typeface="ＭＳ Ｐゴシック" charset="-128"/>
              </a:rPr>
              <a:t>-12</a:t>
            </a:r>
            <a:r>
              <a:rPr lang="en-US" altLang="en-US" sz="2200">
                <a:ea typeface="ＭＳ Ｐゴシック" charset="-128"/>
              </a:rPr>
              <a:t>)/.07 </a:t>
            </a:r>
          </a:p>
          <a:p>
            <a:pPr marL="319088" lvl="1" indent="0" eaLnBrk="1" hangingPunct="1">
              <a:lnSpc>
                <a:spcPct val="90000"/>
              </a:lnSpc>
              <a:buFont typeface="Wingdings 2" charset="2"/>
              <a:buNone/>
            </a:pPr>
            <a:r>
              <a:rPr lang="en-US" altLang="en-US" sz="2200">
                <a:ea typeface="ＭＳ Ｐゴシック" charset="-128"/>
              </a:rPr>
              <a:t>				= $ 397.13 million</a:t>
            </a:r>
          </a:p>
          <a:p>
            <a:pPr eaLnBrk="1" hangingPunct="1">
              <a:lnSpc>
                <a:spcPct val="90000"/>
              </a:lnSpc>
            </a:pPr>
            <a:endParaRPr lang="en-US" altLang="en-US" sz="2600">
              <a:ea typeface="ＭＳ Ｐゴシック"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Future R&amp;D</a:t>
            </a:r>
            <a:endParaRPr lang="en-US" altLang="en-US">
              <a:ea typeface="ＭＳ Ｐゴシック" charset="-128"/>
            </a:endParaRPr>
          </a:p>
        </p:txBody>
      </p:sp>
      <p:sp>
        <p:nvSpPr>
          <p:cNvPr id="83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BDF217-9E70-9741-AA4D-F5131BF27150}" type="slidenum">
              <a:rPr lang="en-US" altLang="en-US" sz="1200">
                <a:solidFill>
                  <a:srgbClr val="FFFFFF"/>
                </a:solidFill>
              </a:rPr>
              <a:pPr>
                <a:lnSpc>
                  <a:spcPct val="80000"/>
                </a:lnSpc>
              </a:pPr>
              <a:t>34</a:t>
            </a:fld>
            <a:endParaRPr lang="en-US" altLang="en-US" sz="1200">
              <a:solidFill>
                <a:srgbClr val="FFFFFF"/>
              </a:solidFill>
            </a:endParaRPr>
          </a:p>
        </p:txBody>
      </p:sp>
      <p:sp>
        <p:nvSpPr>
          <p:cNvPr id="716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Biogen continued to fund research into new products, spending about $ 100 million on R&amp;D in the most recent year. These R&amp;D expenses were expected to grow 20% a year for the next 10 years, and 5% thereafter. </a:t>
            </a:r>
          </a:p>
          <a:p>
            <a:pPr eaLnBrk="1" hangingPunct="1">
              <a:lnSpc>
                <a:spcPct val="80000"/>
              </a:lnSpc>
            </a:pPr>
            <a:r>
              <a:rPr lang="en-US" altLang="en-US" sz="2600">
                <a:ea typeface="ＭＳ Ｐゴシック" charset="-128"/>
              </a:rPr>
              <a:t>It was assumed that every dollar invested in research would create $ 1.25 in value in patents (valued using the option pricing model described above) for the next 10 years, and break even after that (i.e., generate $ 1 in patent value for every $ 1 invested in R&amp;D). </a:t>
            </a:r>
          </a:p>
          <a:p>
            <a:pPr eaLnBrk="1" hangingPunct="1">
              <a:lnSpc>
                <a:spcPct val="80000"/>
              </a:lnSpc>
            </a:pPr>
            <a:r>
              <a:rPr lang="en-US" altLang="en-US" sz="2600">
                <a:ea typeface="ＭＳ Ｐゴシック" charset="-128"/>
              </a:rPr>
              <a:t>There was a significant amount of risk associated with this component and the cost of capital was estimated to be 15%.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Future R&amp;D</a:t>
            </a:r>
          </a:p>
        </p:txBody>
      </p:sp>
      <p:sp>
        <p:nvSpPr>
          <p:cNvPr id="86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68B4CD-28B1-054D-B82C-A1D359693F71}" type="slidenum">
              <a:rPr lang="en-US" altLang="en-US" sz="1200">
                <a:solidFill>
                  <a:srgbClr val="FFFFFF"/>
                </a:solidFill>
              </a:rPr>
              <a:pPr>
                <a:lnSpc>
                  <a:spcPct val="80000"/>
                </a:lnSpc>
              </a:pPr>
              <a:t>35</a:t>
            </a:fld>
            <a:endParaRPr lang="en-US" altLang="en-US" sz="1200">
              <a:solidFill>
                <a:srgbClr val="FFFFFF"/>
              </a:solidFill>
            </a:endParaRPr>
          </a:p>
        </p:txBody>
      </p:sp>
      <p:sp>
        <p:nvSpPr>
          <p:cNvPr id="860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600">
                <a:ea typeface="ＭＳ Ｐゴシック" charset="-128"/>
              </a:rPr>
              <a:t>Yr	Value of Patents	R&amp;D Cost		Excess Value	PV  (at 15%)</a:t>
            </a:r>
          </a:p>
          <a:p>
            <a:pPr marL="0" indent="0" eaLnBrk="1" hangingPunct="1">
              <a:buFont typeface="Wingdings" charset="2"/>
              <a:buNone/>
            </a:pPr>
            <a:r>
              <a:rPr lang="en-US" altLang="en-US" sz="1600">
                <a:ea typeface="ＭＳ Ｐゴシック" charset="-128"/>
              </a:rPr>
              <a:t>1	 $     150.00 	 $     120.00 	 $       30.00 	 $       26.09</a:t>
            </a:r>
          </a:p>
          <a:p>
            <a:pPr marL="0" indent="0" eaLnBrk="1" hangingPunct="1">
              <a:buFont typeface="Wingdings" charset="2"/>
              <a:buNone/>
            </a:pPr>
            <a:r>
              <a:rPr lang="en-US" altLang="en-US" sz="1600">
                <a:ea typeface="ＭＳ Ｐゴシック" charset="-128"/>
              </a:rPr>
              <a:t>2	 $     180.00 	 $     144.00 	 $       36.00 	 $       27.22</a:t>
            </a:r>
          </a:p>
          <a:p>
            <a:pPr marL="0" indent="0" eaLnBrk="1" hangingPunct="1">
              <a:buFont typeface="Wingdings" charset="2"/>
              <a:buNone/>
            </a:pPr>
            <a:r>
              <a:rPr lang="en-US" altLang="en-US" sz="1600">
                <a:ea typeface="ＭＳ Ｐゴシック" charset="-128"/>
              </a:rPr>
              <a:t>3	 $     216.00 	 $     172.80 	 $       43.20 	 $       28.40</a:t>
            </a:r>
          </a:p>
          <a:p>
            <a:pPr marL="0" indent="0" eaLnBrk="1" hangingPunct="1">
              <a:buFont typeface="Wingdings" charset="2"/>
              <a:buNone/>
            </a:pPr>
            <a:r>
              <a:rPr lang="en-US" altLang="en-US" sz="1600">
                <a:ea typeface="ＭＳ Ｐゴシック" charset="-128"/>
              </a:rPr>
              <a:t>4	 $     259.20 	 $     207.36 	 $       51.84 	 $       29.64 </a:t>
            </a:r>
          </a:p>
          <a:p>
            <a:pPr marL="0" indent="0" eaLnBrk="1" hangingPunct="1">
              <a:buFont typeface="Wingdings" charset="2"/>
              <a:buNone/>
            </a:pPr>
            <a:r>
              <a:rPr lang="en-US" altLang="en-US" sz="1600">
                <a:ea typeface="ＭＳ Ｐゴシック" charset="-128"/>
              </a:rPr>
              <a:t>5	 $     311.04 	 $     248.83 	 $       62.21 	 $       30.93 </a:t>
            </a:r>
          </a:p>
          <a:p>
            <a:pPr marL="0" indent="0" eaLnBrk="1" hangingPunct="1">
              <a:buFont typeface="Wingdings" charset="2"/>
              <a:buNone/>
            </a:pPr>
            <a:r>
              <a:rPr lang="en-US" altLang="en-US" sz="1600">
                <a:ea typeface="ＭＳ Ｐゴシック" charset="-128"/>
              </a:rPr>
              <a:t>6	 $     373.25 	 $     298.60 	 $       74.65 	 $       32.27 </a:t>
            </a:r>
          </a:p>
          <a:p>
            <a:pPr marL="0" indent="0" eaLnBrk="1" hangingPunct="1">
              <a:buFont typeface="Wingdings" charset="2"/>
              <a:buNone/>
            </a:pPr>
            <a:r>
              <a:rPr lang="en-US" altLang="en-US" sz="1600">
                <a:ea typeface="ＭＳ Ｐゴシック" charset="-128"/>
              </a:rPr>
              <a:t>7	 $     447.90 	 $     358.32 	 $       89.58 	 $       33.68 </a:t>
            </a:r>
          </a:p>
          <a:p>
            <a:pPr marL="0" indent="0" eaLnBrk="1" hangingPunct="1">
              <a:buFont typeface="Wingdings" charset="2"/>
              <a:buNone/>
            </a:pPr>
            <a:r>
              <a:rPr lang="en-US" altLang="en-US" sz="1600">
                <a:ea typeface="ＭＳ Ｐゴシック" charset="-128"/>
              </a:rPr>
              <a:t>8	 $     537.48 	 $     429.98 	 $     107.50 	 $       35.14 </a:t>
            </a:r>
          </a:p>
          <a:p>
            <a:pPr marL="0" indent="0" eaLnBrk="1" hangingPunct="1">
              <a:buFont typeface="Wingdings" charset="2"/>
              <a:buNone/>
            </a:pPr>
            <a:r>
              <a:rPr lang="en-US" altLang="en-US" sz="1600">
                <a:ea typeface="ＭＳ Ｐゴシック" charset="-128"/>
              </a:rPr>
              <a:t>9	 $     644.97 	 $     515.98 	 $     128.99 	 $       36.67 </a:t>
            </a:r>
          </a:p>
          <a:p>
            <a:pPr marL="0" indent="0" eaLnBrk="1" hangingPunct="1">
              <a:buFont typeface="Wingdings" charset="2"/>
              <a:buNone/>
            </a:pPr>
            <a:r>
              <a:rPr lang="en-US" altLang="en-US" sz="1600">
                <a:ea typeface="ＭＳ Ｐゴシック" charset="-128"/>
              </a:rPr>
              <a:t>10	 $     773.97 	 $     619.17 	 $     154.79 	 $       38.26 </a:t>
            </a:r>
          </a:p>
          <a:p>
            <a:pPr marL="0" indent="0" eaLnBrk="1" hangingPunct="1">
              <a:buFont typeface="Wingdings" charset="2"/>
              <a:buNone/>
            </a:pPr>
            <a:r>
              <a:rPr lang="en-US" altLang="en-US" sz="1600">
                <a:ea typeface="ＭＳ Ｐゴシック" charset="-128"/>
              </a:rPr>
              <a:t>				 			$     318.30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p>
        </p:txBody>
      </p:sp>
      <p:sp>
        <p:nvSpPr>
          <p:cNvPr id="88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D456FE-D1EB-BA40-82E7-3041DD3CD3E5}" type="slidenum">
              <a:rPr lang="en-US" altLang="en-US" sz="1200">
                <a:solidFill>
                  <a:srgbClr val="FFFFFF"/>
                </a:solidFill>
              </a:rPr>
              <a:pPr>
                <a:lnSpc>
                  <a:spcPct val="80000"/>
                </a:lnSpc>
              </a:pPr>
              <a:t>36</a:t>
            </a:fld>
            <a:endParaRPr lang="en-US" altLang="en-US" sz="1200">
              <a:solidFill>
                <a:srgbClr val="FFFFFF"/>
              </a:solidFill>
            </a:endParaRPr>
          </a:p>
        </p:txBody>
      </p:sp>
      <p:sp>
        <p:nvSpPr>
          <p:cNvPr id="757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value of Biogen as a firm is the sum of all three components – the present value of cash flows from existing products,  the value of Avonex (as an option) and the value created by new research:</a:t>
            </a:r>
          </a:p>
          <a:p>
            <a:pPr marL="319088" lvl="1" indent="0" eaLnBrk="1" hangingPunct="1">
              <a:lnSpc>
                <a:spcPct val="90000"/>
              </a:lnSpc>
              <a:buFont typeface="Wingdings 2" charset="2"/>
              <a:buNone/>
            </a:pPr>
            <a:r>
              <a:rPr lang="en-US" altLang="en-US" sz="2200">
                <a:ea typeface="ＭＳ Ｐゴシック" charset="-128"/>
              </a:rPr>
              <a:t>Value = Existing products + Existing Patents + Value: Future R&amp;D</a:t>
            </a:r>
          </a:p>
          <a:p>
            <a:pPr marL="319088" lvl="1" indent="0" eaLnBrk="1" hangingPunct="1">
              <a:lnSpc>
                <a:spcPct val="90000"/>
              </a:lnSpc>
              <a:buFont typeface="Wingdings 2" charset="2"/>
              <a:buNone/>
            </a:pPr>
            <a:r>
              <a:rPr lang="en-US" altLang="en-US" sz="2200">
                <a:ea typeface="ＭＳ Ｐゴシック" charset="-128"/>
              </a:rPr>
              <a:t>	= $ 397.13 million + $ 907 million + $ 318.30 million </a:t>
            </a:r>
          </a:p>
          <a:p>
            <a:pPr marL="319088" lvl="1" indent="0" eaLnBrk="1" hangingPunct="1">
              <a:lnSpc>
                <a:spcPct val="90000"/>
              </a:lnSpc>
              <a:buFont typeface="Wingdings 2" charset="2"/>
              <a:buNone/>
            </a:pPr>
            <a:r>
              <a:rPr lang="en-US" altLang="en-US" sz="2200">
                <a:ea typeface="ＭＳ Ｐゴシック" charset="-128"/>
              </a:rPr>
              <a:t>	= $1622.43 million</a:t>
            </a:r>
          </a:p>
          <a:p>
            <a:pPr eaLnBrk="1" hangingPunct="1">
              <a:lnSpc>
                <a:spcPct val="90000"/>
              </a:lnSpc>
            </a:pPr>
            <a:r>
              <a:rPr lang="en-US" altLang="en-US" sz="2600">
                <a:ea typeface="ＭＳ Ｐゴシック" charset="-128"/>
              </a:rPr>
              <a:t>Since Biogen had no debt outstanding, this value was divided by the number of shares outstanding (35.50 million) to arrive at a value per share:</a:t>
            </a:r>
          </a:p>
          <a:p>
            <a:pPr marL="319088" lvl="1" indent="0" eaLnBrk="1" hangingPunct="1">
              <a:lnSpc>
                <a:spcPct val="90000"/>
              </a:lnSpc>
            </a:pPr>
            <a:r>
              <a:rPr lang="en-US" altLang="en-US" sz="2200">
                <a:ea typeface="ＭＳ Ｐゴシック" charset="-128"/>
              </a:rPr>
              <a:t>Value per share = $ 1,622.43 million / 35.5 = $ 45.70</a:t>
            </a:r>
          </a:p>
          <a:p>
            <a:pPr eaLnBrk="1" hangingPunct="1">
              <a:lnSpc>
                <a:spcPct val="90000"/>
              </a:lnSpc>
            </a:pPr>
            <a:endParaRPr lang="en-US" altLang="en-US" sz="2600">
              <a:ea typeface="ＭＳ Ｐゴシック"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Real Options Test: Patents and Technology</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73F526-B7CC-7945-A93C-203F18C482DA}" type="slidenum">
              <a:rPr lang="en-US" altLang="en-US" sz="1200">
                <a:solidFill>
                  <a:srgbClr val="FFFFFF"/>
                </a:solidFill>
              </a:rPr>
              <a:pPr>
                <a:lnSpc>
                  <a:spcPct val="80000"/>
                </a:lnSpc>
              </a:pPr>
              <a:t>37</a:t>
            </a:fld>
            <a:endParaRPr lang="en-US" altLang="en-US" sz="1200">
              <a:solidFill>
                <a:srgbClr val="FFFFFF"/>
              </a:solidFill>
            </a:endParaRPr>
          </a:p>
        </p:txBody>
      </p:sp>
      <p:sp>
        <p:nvSpPr>
          <p:cNvPr id="778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500">
                <a:ea typeface="ＭＳ Ｐゴシック" charset="-128"/>
              </a:rPr>
              <a:t>The Option Test: </a:t>
            </a:r>
          </a:p>
          <a:p>
            <a:pPr lvl="1" eaLnBrk="1" hangingPunct="1">
              <a:lnSpc>
                <a:spcPct val="80000"/>
              </a:lnSpc>
            </a:pPr>
            <a:r>
              <a:rPr lang="en-US" altLang="en-US" sz="1300">
                <a:ea typeface="ＭＳ Ｐゴシック" charset="-128"/>
              </a:rPr>
              <a:t>Underlying Asset: Product that would be generated by the patent</a:t>
            </a:r>
          </a:p>
          <a:p>
            <a:pPr lvl="1" eaLnBrk="1" hangingPunct="1">
              <a:lnSpc>
                <a:spcPct val="80000"/>
              </a:lnSpc>
            </a:pPr>
            <a:r>
              <a:rPr lang="en-US" altLang="en-US" sz="1300">
                <a:ea typeface="ＭＳ Ｐゴシック" charset="-128"/>
              </a:rPr>
              <a:t>Contingency: </a:t>
            </a:r>
          </a:p>
          <a:p>
            <a:pPr lvl="2" eaLnBrk="1" hangingPunct="1">
              <a:lnSpc>
                <a:spcPct val="80000"/>
              </a:lnSpc>
            </a:pPr>
            <a:r>
              <a:rPr lang="en-US" altLang="en-US" sz="1300">
                <a:ea typeface="ＭＳ Ｐゴシック" charset="-128"/>
              </a:rPr>
              <a:t>If PV of CFs from development &gt; Cost of development: PV - Cost</a:t>
            </a:r>
          </a:p>
          <a:p>
            <a:pPr lvl="2" eaLnBrk="1" hangingPunct="1">
              <a:lnSpc>
                <a:spcPct val="80000"/>
              </a:lnSpc>
            </a:pPr>
            <a:r>
              <a:rPr lang="en-US" altLang="en-US" sz="1300">
                <a:ea typeface="ＭＳ Ｐゴシック" charset="-128"/>
              </a:rPr>
              <a:t>If PV of CFs from development &lt; Cost of development: 0 </a:t>
            </a:r>
          </a:p>
          <a:p>
            <a:pPr eaLnBrk="1" hangingPunct="1">
              <a:lnSpc>
                <a:spcPct val="80000"/>
              </a:lnSpc>
            </a:pPr>
            <a:r>
              <a:rPr lang="en-US" altLang="en-US" sz="1500">
                <a:ea typeface="ＭＳ Ｐゴシック" charset="-128"/>
              </a:rPr>
              <a:t>The Exclusivity Test:</a:t>
            </a:r>
          </a:p>
          <a:p>
            <a:pPr lvl="1" eaLnBrk="1" hangingPunct="1">
              <a:lnSpc>
                <a:spcPct val="80000"/>
              </a:lnSpc>
            </a:pPr>
            <a:r>
              <a:rPr lang="en-US" altLang="en-US" sz="1300">
                <a:ea typeface="ＭＳ Ｐゴシック" charset="-128"/>
              </a:rPr>
              <a:t>Patents restrict competitors from developing similar products</a:t>
            </a:r>
          </a:p>
          <a:p>
            <a:pPr lvl="1" eaLnBrk="1" hangingPunct="1">
              <a:lnSpc>
                <a:spcPct val="80000"/>
              </a:lnSpc>
            </a:pPr>
            <a:r>
              <a:rPr lang="en-US" altLang="en-US" sz="1300">
                <a:ea typeface="ＭＳ Ｐゴシック" charset="-128"/>
              </a:rPr>
              <a:t>Patents do not restrict competitors from developing other products to treat the same disease.</a:t>
            </a:r>
          </a:p>
          <a:p>
            <a:pPr eaLnBrk="1" hangingPunct="1">
              <a:lnSpc>
                <a:spcPct val="80000"/>
              </a:lnSpc>
            </a:pPr>
            <a:r>
              <a:rPr lang="en-US" altLang="en-US" sz="1500">
                <a:ea typeface="ＭＳ Ｐゴシック" charset="-128"/>
              </a:rPr>
              <a:t>The Pricing Test</a:t>
            </a:r>
          </a:p>
          <a:p>
            <a:pPr lvl="1" eaLnBrk="1" hangingPunct="1">
              <a:lnSpc>
                <a:spcPct val="80000"/>
              </a:lnSpc>
            </a:pPr>
            <a:r>
              <a:rPr lang="en-US" altLang="en-US" sz="1300">
                <a:ea typeface="ＭＳ Ｐゴシック" charset="-128"/>
              </a:rPr>
              <a:t>Underlying Asset: Patents are not traded. Not only do you therefore have to estimate the present values and volatilities yourself, you cannot construct replicating positions or do arbitrage.</a:t>
            </a:r>
          </a:p>
          <a:p>
            <a:pPr lvl="1" eaLnBrk="1" hangingPunct="1">
              <a:lnSpc>
                <a:spcPct val="80000"/>
              </a:lnSpc>
            </a:pPr>
            <a:r>
              <a:rPr lang="en-US" altLang="en-US" sz="1300">
                <a:ea typeface="ＭＳ Ｐゴシック" charset="-128"/>
              </a:rPr>
              <a:t>Option: Patents are bought and sold, though not as frequently as oil reserves or mines.</a:t>
            </a:r>
          </a:p>
          <a:p>
            <a:pPr lvl="1" eaLnBrk="1" hangingPunct="1">
              <a:lnSpc>
                <a:spcPct val="80000"/>
              </a:lnSpc>
            </a:pPr>
            <a:r>
              <a:rPr lang="en-US" altLang="en-US" sz="1300">
                <a:ea typeface="ＭＳ Ｐゴシック" charset="-128"/>
              </a:rPr>
              <a:t>Cost of Exercising the Option: This is the cost of converting the patent for commercial production. Here, experience does help and drug firms can make fairly precise estimates of the cost.</a:t>
            </a:r>
          </a:p>
          <a:p>
            <a:pPr eaLnBrk="1" hangingPunct="1">
              <a:lnSpc>
                <a:spcPct val="80000"/>
              </a:lnSpc>
            </a:pPr>
            <a:r>
              <a:rPr lang="en-US" altLang="en-US" sz="1500">
                <a:ea typeface="ＭＳ Ｐゴシック" charset="-128"/>
              </a:rPr>
              <a:t>Conclusion: You can estimate the value of the real option but the quality of your estimate will be a direct function of the quality of your capital budgeting. It works best if you are valuing a publicly traded firm that generates most of its value from one or a few patents - you can use the market value of the firm and the variance in that value then in your option pricing model.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2:  Valuing Natural Resource Options</a:t>
            </a:r>
          </a:p>
        </p:txBody>
      </p:sp>
      <p:sp>
        <p:nvSpPr>
          <p:cNvPr id="92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35ACA0-92BD-3A4F-B817-C49850E0DE87}" type="slidenum">
              <a:rPr lang="en-US" altLang="en-US" sz="1200">
                <a:solidFill>
                  <a:srgbClr val="FFFFFF"/>
                </a:solidFill>
              </a:rPr>
              <a:pPr>
                <a:lnSpc>
                  <a:spcPct val="80000"/>
                </a:lnSpc>
              </a:pPr>
              <a:t>38</a:t>
            </a:fld>
            <a:endParaRPr lang="en-US" altLang="en-US" sz="1200">
              <a:solidFill>
                <a:srgbClr val="FFFFFF"/>
              </a:solidFill>
            </a:endParaRPr>
          </a:p>
        </p:txBody>
      </p:sp>
      <p:sp>
        <p:nvSpPr>
          <p:cNvPr id="7987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a natural resource investment, the underlying asset is the resource and the value of the asset is based upon two variables - the quantity of the resource that is available in the investment and the price of the resource. </a:t>
            </a:r>
          </a:p>
          <a:p>
            <a:pPr eaLnBrk="1" hangingPunct="1">
              <a:lnSpc>
                <a:spcPct val="80000"/>
              </a:lnSpc>
            </a:pPr>
            <a:r>
              <a:rPr lang="en-US" altLang="en-US" sz="2400">
                <a:ea typeface="ＭＳ Ｐゴシック" charset="-128"/>
              </a:rPr>
              <a:t>In most such investments, there is a cost associated with developing the resource, and the difference between the value of the asset extracted and the cost of the development is the profit to the owner of the resource. </a:t>
            </a:r>
          </a:p>
          <a:p>
            <a:pPr eaLnBrk="1" hangingPunct="1">
              <a:lnSpc>
                <a:spcPct val="80000"/>
              </a:lnSpc>
            </a:pPr>
            <a:r>
              <a:rPr lang="en-US" altLang="en-US" sz="2400">
                <a:ea typeface="ＭＳ Ｐゴシック" charset="-128"/>
              </a:rPr>
              <a:t>Defining the cost of development as X, and the estimated value of the resource as V, the potential payoffs on a natural resource option can be written as follows:</a:t>
            </a:r>
          </a:p>
          <a:p>
            <a:pPr marL="365125" lvl="1" indent="0" eaLnBrk="1" hangingPunct="1">
              <a:lnSpc>
                <a:spcPct val="80000"/>
              </a:lnSpc>
              <a:buFont typeface="Wingdings 2" charset="2"/>
              <a:buNone/>
            </a:pPr>
            <a:r>
              <a:rPr lang="en-US" altLang="en-US" sz="2000">
                <a:ea typeface="ＭＳ Ｐゴシック" charset="-128"/>
              </a:rPr>
              <a:t>	Payoff on natural resource investment 	= V - X	if V &gt; X</a:t>
            </a:r>
          </a:p>
          <a:p>
            <a:pPr marL="365125" lvl="1" indent="0" eaLnBrk="1" hangingPunct="1">
              <a:lnSpc>
                <a:spcPct val="80000"/>
              </a:lnSpc>
              <a:buFont typeface="Wingdings 2" charset="2"/>
              <a:buNone/>
            </a:pPr>
            <a:r>
              <a:rPr lang="en-US" altLang="en-US" sz="2000">
                <a:ea typeface="ＭＳ Ｐゴシック" charset="-128"/>
              </a:rPr>
              <a:t>						= 0	if V≤ X</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Natural Resource Firms</a:t>
            </a:r>
          </a:p>
        </p:txBody>
      </p:sp>
      <p:sp>
        <p:nvSpPr>
          <p:cNvPr id="94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E0C885-5EFB-9248-8C1B-2702FB52ED2C}" type="slidenum">
              <a:rPr lang="en-US" altLang="en-US" sz="1200">
                <a:solidFill>
                  <a:srgbClr val="FFFFFF"/>
                </a:solidFill>
              </a:rPr>
              <a:pPr>
                <a:lnSpc>
                  <a:spcPct val="80000"/>
                </a:lnSpc>
              </a:pPr>
              <a:t>39</a:t>
            </a:fld>
            <a:endParaRPr lang="en-US" altLang="en-US" sz="1200">
              <a:solidFill>
                <a:srgbClr val="FFFFFF"/>
              </a:solidFill>
            </a:endParaRPr>
          </a:p>
        </p:txBody>
      </p:sp>
      <p:sp>
        <p:nvSpPr>
          <p:cNvPr id="9421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94213" name="Group 3"/>
          <p:cNvGrpSpPr>
            <a:grpSpLocks/>
          </p:cNvGrpSpPr>
          <p:nvPr/>
        </p:nvGrpSpPr>
        <p:grpSpPr bwMode="auto">
          <a:xfrm>
            <a:off x="1181100" y="5141913"/>
            <a:ext cx="6759575" cy="100012"/>
            <a:chOff x="744" y="3239"/>
            <a:chExt cx="4258" cy="63"/>
          </a:xfrm>
        </p:grpSpPr>
        <p:sp>
          <p:nvSpPr>
            <p:cNvPr id="94222"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rgbClr val="000000"/>
            </a:solidFill>
            <a:ln w="127000" cap="rnd">
              <a:solidFill>
                <a:schemeClr val="tx1"/>
              </a:solidFill>
              <a:round/>
              <a:headEnd/>
              <a:tailEnd/>
            </a:ln>
          </p:spPr>
          <p:txBody>
            <a:bodyPr/>
            <a:lstStyle/>
            <a:p>
              <a:endParaRPr lang="en-US"/>
            </a:p>
          </p:txBody>
        </p:sp>
        <p:sp>
          <p:nvSpPr>
            <p:cNvPr id="94223"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4"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94215" name="Group 7"/>
          <p:cNvGrpSpPr>
            <a:grpSpLocks/>
          </p:cNvGrpSpPr>
          <p:nvPr/>
        </p:nvGrpSpPr>
        <p:grpSpPr bwMode="auto">
          <a:xfrm>
            <a:off x="3776663" y="2178050"/>
            <a:ext cx="3443287" cy="3476625"/>
            <a:chOff x="2379" y="1372"/>
            <a:chExt cx="2169" cy="2190"/>
          </a:xfrm>
        </p:grpSpPr>
        <p:sp>
          <p:nvSpPr>
            <p:cNvPr id="94220"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rgbClr val="000000"/>
            </a:solidFill>
            <a:ln w="127000" cap="rnd">
              <a:solidFill>
                <a:schemeClr val="tx1"/>
              </a:solidFill>
              <a:round/>
              <a:headEnd/>
              <a:tailEnd/>
            </a:ln>
          </p:spPr>
          <p:txBody>
            <a:bodyPr/>
            <a:lstStyle/>
            <a:p>
              <a:endParaRPr lang="en-US"/>
            </a:p>
          </p:txBody>
        </p:sp>
        <p:sp>
          <p:nvSpPr>
            <p:cNvPr id="94221"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6" name="Rectangle 10"/>
          <p:cNvSpPr>
            <a:spLocks noChangeArrowheads="1"/>
          </p:cNvSpPr>
          <p:nvPr/>
        </p:nvSpPr>
        <p:spPr bwMode="auto">
          <a:xfrm>
            <a:off x="5791200" y="5486400"/>
            <a:ext cx="2327275" cy="558800"/>
          </a:xfrm>
          <a:prstGeom prst="rect">
            <a:avLst/>
          </a:prstGeom>
          <a:solidFill>
            <a:srgbClr val="FFFFFF"/>
          </a:solidFill>
          <a:ln w="12700">
            <a:solidFill>
              <a:schemeClr val="tx1"/>
            </a:solidFill>
            <a:miter lim="800000"/>
            <a:headEnd/>
            <a:tailEnd/>
          </a:ln>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Value of estimated reserve of natural resource</a:t>
            </a:r>
          </a:p>
        </p:txBody>
      </p:sp>
      <p:sp>
        <p:nvSpPr>
          <p:cNvPr id="94217"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18" name="Rectangle 12"/>
          <p:cNvSpPr>
            <a:spLocks noChangeArrowheads="1"/>
          </p:cNvSpPr>
          <p:nvPr/>
        </p:nvSpPr>
        <p:spPr bwMode="auto">
          <a:xfrm>
            <a:off x="7011988" y="2346325"/>
            <a:ext cx="12620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on</a:t>
            </a:r>
          </a:p>
          <a:p>
            <a:r>
              <a:rPr lang="en-US" altLang="en-US" sz="1500">
                <a:solidFill>
                  <a:srgbClr val="000000"/>
                </a:solidFill>
              </a:rPr>
              <a:t>Extraction </a:t>
            </a:r>
          </a:p>
        </p:txBody>
      </p:sp>
      <p:sp>
        <p:nvSpPr>
          <p:cNvPr id="94219" name="Rectangle 13"/>
          <p:cNvSpPr>
            <a:spLocks noChangeArrowheads="1"/>
          </p:cNvSpPr>
          <p:nvPr/>
        </p:nvSpPr>
        <p:spPr bwMode="auto">
          <a:xfrm>
            <a:off x="2830513" y="4510088"/>
            <a:ext cx="1720850" cy="546100"/>
          </a:xfrm>
          <a:prstGeom prst="rect">
            <a:avLst/>
          </a:prstGeom>
          <a:solidFill>
            <a:srgbClr val="FFFFFF"/>
          </a:solidFill>
          <a:ln w="12700">
            <a:solidFill>
              <a:srgbClr val="000000"/>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Developing </a:t>
            </a:r>
          </a:p>
          <a:p>
            <a:r>
              <a:rPr lang="en-US" altLang="en-US" sz="1500">
                <a:solidFill>
                  <a:srgbClr val="000000"/>
                </a:solidFill>
              </a:rPr>
              <a:t>Reserve</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normAutofit fontScale="90000"/>
          </a:bodyPr>
          <a:lstStyle/>
          <a:p>
            <a:pPr eaLnBrk="1" fontAlgn="auto" hangingPunct="1">
              <a:spcAft>
                <a:spcPts val="0"/>
              </a:spcAft>
              <a:defRPr/>
            </a:pPr>
            <a:r>
              <a:rPr lang="en-US">
                <a:ea typeface="+mj-ea"/>
                <a:cs typeface="+mj-cs"/>
              </a:rPr>
              <a:t>Estimating Inputs for Natural Resource Options</a:t>
            </a:r>
          </a:p>
        </p:txBody>
      </p:sp>
      <p:graphicFrame>
        <p:nvGraphicFramePr>
          <p:cNvPr id="96258" name="Object 2"/>
          <p:cNvGraphicFramePr>
            <a:graphicFrameLocks noGrp="1"/>
          </p:cNvGraphicFramePr>
          <p:nvPr>
            <p:ph type="tbl" idx="1"/>
          </p:nvPr>
        </p:nvGraphicFramePr>
        <p:xfrm>
          <a:off x="609600" y="1828800"/>
          <a:ext cx="8286750" cy="3949700"/>
        </p:xfrm>
        <a:graphic>
          <a:graphicData uri="http://schemas.openxmlformats.org/presentationml/2006/ole">
            <mc:AlternateContent xmlns:mc="http://schemas.openxmlformats.org/markup-compatibility/2006">
              <mc:Choice xmlns:v="urn:schemas-microsoft-com:vml" Requires="v">
                <p:oleObj spid="_x0000_s96282" name="Document" r:id="rId4" imgW="8229600" imgH="3937000" progId="Word.Document.8">
                  <p:embed/>
                </p:oleObj>
              </mc:Choice>
              <mc:Fallback>
                <p:oleObj name="Document" r:id="rId4" imgW="8229600" imgH="39370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828800"/>
                        <a:ext cx="8286750" cy="394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 </a:t>
            </a:r>
          </a:p>
        </p:txBody>
      </p:sp>
      <p:sp>
        <p:nvSpPr>
          <p:cNvPr id="98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572768-92EE-2241-BA9B-A425C9004CAB}" type="slidenum">
              <a:rPr lang="en-US" altLang="en-US" sz="1200">
                <a:solidFill>
                  <a:srgbClr val="FFFFFF"/>
                </a:solidFill>
              </a:rPr>
              <a:pPr>
                <a:lnSpc>
                  <a:spcPct val="80000"/>
                </a:lnSpc>
              </a:pPr>
              <a:t>41</a:t>
            </a:fld>
            <a:endParaRPr lang="en-US" altLang="en-US" sz="1200">
              <a:solidFill>
                <a:srgbClr val="FFFFFF"/>
              </a:solidFill>
            </a:endParaRPr>
          </a:p>
        </p:txBody>
      </p:sp>
      <p:sp>
        <p:nvSpPr>
          <p:cNvPr id="8601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Gulf Oil was the target of a takeover in early 1984 at $70 per share (It had 165.30 million shares outstanding, and total debt of $9.9 billion). </a:t>
            </a:r>
          </a:p>
          <a:p>
            <a:pPr marL="640080" lvl="1" indent="-274320" eaLnBrk="1" fontAlgn="auto" hangingPunct="1">
              <a:spcAft>
                <a:spcPts val="0"/>
              </a:spcAft>
              <a:buFont typeface="Wingdings 2"/>
              <a:buChar char=""/>
              <a:defRPr/>
            </a:pPr>
            <a:r>
              <a:rPr lang="en-US" dirty="0">
                <a:ea typeface="+mn-ea"/>
              </a:rPr>
              <a:t>It had estimated reserves of 3038 million barrels of oil and the average cost of developing these reserves was estimated to be  $10 a barrel in present value dollars (The development lag is approximately two years). </a:t>
            </a:r>
          </a:p>
          <a:p>
            <a:pPr marL="640080" lvl="1" indent="-274320" eaLnBrk="1" fontAlgn="auto" hangingPunct="1">
              <a:spcAft>
                <a:spcPts val="0"/>
              </a:spcAft>
              <a:buFont typeface="Wingdings 2"/>
              <a:buChar char=""/>
              <a:defRPr/>
            </a:pPr>
            <a:r>
              <a:rPr lang="en-US" dirty="0">
                <a:ea typeface="+mn-ea"/>
              </a:rPr>
              <a:t>The average relinquishment life of the reserves is 12 years. </a:t>
            </a:r>
          </a:p>
          <a:p>
            <a:pPr marL="640080" lvl="1" indent="-274320" eaLnBrk="1" fontAlgn="auto" hangingPunct="1">
              <a:spcAft>
                <a:spcPts val="0"/>
              </a:spcAft>
              <a:buFont typeface="Wingdings 2"/>
              <a:buChar char=""/>
              <a:defRPr/>
            </a:pPr>
            <a:r>
              <a:rPr lang="en-US" dirty="0">
                <a:ea typeface="+mn-ea"/>
              </a:rPr>
              <a:t>The price of oil was $22.38 per barrel, and the production cost, taxes and royalties were estimated at $7 per barrel. </a:t>
            </a:r>
          </a:p>
          <a:p>
            <a:pPr marL="640080" lvl="1" indent="-274320" eaLnBrk="1" fontAlgn="auto" hangingPunct="1">
              <a:spcAft>
                <a:spcPts val="0"/>
              </a:spcAft>
              <a:buFont typeface="Wingdings 2"/>
              <a:buChar char=""/>
              <a:defRPr/>
            </a:pPr>
            <a:r>
              <a:rPr lang="en-US" dirty="0">
                <a:ea typeface="+mn-ea"/>
              </a:rPr>
              <a:t>The bond rate at the time of the analysis was 9.00%. </a:t>
            </a:r>
          </a:p>
          <a:p>
            <a:pPr marL="640080" lvl="1" indent="-274320" eaLnBrk="1" fontAlgn="auto" hangingPunct="1">
              <a:spcAft>
                <a:spcPts val="0"/>
              </a:spcAft>
              <a:buFont typeface="Wingdings 2"/>
              <a:buChar char=""/>
              <a:defRPr/>
            </a:pPr>
            <a:r>
              <a:rPr lang="en-US" dirty="0">
                <a:ea typeface="+mn-ea"/>
              </a:rPr>
              <a:t>Gulf was expected to have net production revenues each year of approximately 5% of the value of the developed reserves. The variance in oil prices is 0.03. </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Undeveloped Reserves</a:t>
            </a:r>
          </a:p>
        </p:txBody>
      </p:sp>
      <p:sp>
        <p:nvSpPr>
          <p:cNvPr id="100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4D1A39-2EE5-9141-9638-380B99A7DBE5}" type="slidenum">
              <a:rPr lang="en-US" altLang="en-US" sz="1200">
                <a:solidFill>
                  <a:srgbClr val="FFFFFF"/>
                </a:solidFill>
              </a:rPr>
              <a:pPr>
                <a:lnSpc>
                  <a:spcPct val="80000"/>
                </a:lnSpc>
              </a:pPr>
              <a:t>42</a:t>
            </a:fld>
            <a:endParaRPr lang="en-US" altLang="en-US" sz="1200">
              <a:solidFill>
                <a:srgbClr val="FFFFFF"/>
              </a:solidFill>
            </a:endParaRPr>
          </a:p>
        </p:txBody>
      </p:sp>
      <p:sp>
        <p:nvSpPr>
          <p:cNvPr id="880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Inputs for valuing undeveloped reserves</a:t>
            </a:r>
          </a:p>
          <a:p>
            <a:pPr marL="640080" lvl="1" indent="-274320" eaLnBrk="1" fontAlgn="auto" hangingPunct="1">
              <a:spcAft>
                <a:spcPts val="0"/>
              </a:spcAft>
              <a:buFont typeface="Wingdings 2"/>
              <a:buChar char=""/>
              <a:defRPr/>
            </a:pPr>
            <a:r>
              <a:rPr lang="en-US" dirty="0">
                <a:ea typeface="+mn-ea"/>
              </a:rPr>
              <a:t>Value of underlying asset = Value of estimated reserves discounted back for period of development lag= 3038 * ($ 22.38 - $7) / 1.05</a:t>
            </a:r>
            <a:r>
              <a:rPr lang="en-US" baseline="30000" dirty="0">
                <a:ea typeface="+mn-ea"/>
              </a:rPr>
              <a:t>2</a:t>
            </a:r>
            <a:r>
              <a:rPr lang="en-US" dirty="0">
                <a:ea typeface="+mn-ea"/>
              </a:rPr>
              <a:t> = $42,380.44</a:t>
            </a:r>
          </a:p>
          <a:p>
            <a:pPr marL="640080" lvl="1" indent="-274320" eaLnBrk="1" fontAlgn="auto" hangingPunct="1">
              <a:spcAft>
                <a:spcPts val="0"/>
              </a:spcAft>
              <a:buFont typeface="Wingdings 2"/>
              <a:buChar char=""/>
              <a:defRPr/>
            </a:pPr>
            <a:r>
              <a:rPr lang="en-US" dirty="0">
                <a:ea typeface="+mn-ea"/>
              </a:rPr>
              <a:t>Exercise price = Estimated development cost of reserves = 3038 * $10 = $30,380 million</a:t>
            </a:r>
          </a:p>
          <a:p>
            <a:pPr marL="640080" lvl="1" indent="-274320" eaLnBrk="1" fontAlgn="auto" hangingPunct="1">
              <a:spcAft>
                <a:spcPts val="0"/>
              </a:spcAft>
              <a:buFont typeface="Wingdings 2"/>
              <a:buChar char=""/>
              <a:defRPr/>
            </a:pPr>
            <a:r>
              <a:rPr lang="en-US" dirty="0">
                <a:ea typeface="+mn-ea"/>
              </a:rPr>
              <a:t>Time to expiration = Average length of relinquishment option = 12 years</a:t>
            </a:r>
          </a:p>
          <a:p>
            <a:pPr marL="640080" lvl="1" indent="-274320" eaLnBrk="1" fontAlgn="auto" hangingPunct="1">
              <a:spcAft>
                <a:spcPts val="0"/>
              </a:spcAft>
              <a:buFont typeface="Wingdings 2"/>
              <a:buChar char=""/>
              <a:defRPr/>
            </a:pPr>
            <a:r>
              <a:rPr lang="en-US" dirty="0">
                <a:ea typeface="+mn-ea"/>
              </a:rPr>
              <a:t>Variance in value of asset = Variance in oil prices = 0.03</a:t>
            </a:r>
          </a:p>
          <a:p>
            <a:pPr marL="640080" lvl="1" indent="-274320" eaLnBrk="1" fontAlgn="auto" hangingPunct="1">
              <a:spcAft>
                <a:spcPts val="0"/>
              </a:spcAft>
              <a:buFont typeface="Wingdings 2"/>
              <a:buChar char=""/>
              <a:defRPr/>
            </a:pPr>
            <a:r>
              <a:rPr lang="en-US" dirty="0">
                <a:ea typeface="+mn-ea"/>
              </a:rPr>
              <a:t>Riskless interest rate = 9%</a:t>
            </a:r>
          </a:p>
          <a:p>
            <a:pPr marL="640080" lvl="1" indent="-274320" eaLnBrk="1" fontAlgn="auto" hangingPunct="1">
              <a:spcAft>
                <a:spcPts val="0"/>
              </a:spcAft>
              <a:buFont typeface="Wingdings 2"/>
              <a:buChar char=""/>
              <a:defRPr/>
            </a:pPr>
            <a:r>
              <a:rPr lang="en-US" dirty="0">
                <a:ea typeface="+mn-ea"/>
              </a:rPr>
              <a:t>Dividend yield = Net production revenue/ Value of developed reserves = 5%</a:t>
            </a:r>
          </a:p>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1.6548	N(d1) = 0.9510</a:t>
            </a:r>
          </a:p>
          <a:p>
            <a:pPr marL="365760" lvl="1" indent="0" eaLnBrk="1" fontAlgn="auto" hangingPunct="1">
              <a:spcAft>
                <a:spcPts val="0"/>
              </a:spcAft>
              <a:buFont typeface="Wingdings 2"/>
              <a:buNone/>
              <a:defRPr/>
            </a:pPr>
            <a:r>
              <a:rPr lang="en-US" dirty="0">
                <a:ea typeface="+mn-ea"/>
              </a:rPr>
              <a:t>d2 = 1.0548	N(d2) = 0.8542</a:t>
            </a:r>
          </a:p>
          <a:p>
            <a:pPr marL="320040" lvl="1" indent="0" eaLnBrk="1" fontAlgn="auto" hangingPunct="1">
              <a:spcAft>
                <a:spcPts val="0"/>
              </a:spcAft>
              <a:buFont typeface="Wingdings 2"/>
              <a:buNone/>
              <a:defRPr/>
            </a:pPr>
            <a:r>
              <a:rPr lang="en-US" dirty="0">
                <a:ea typeface="+mn-ea"/>
              </a:rPr>
              <a:t>Call Value= 42,380.44 </a:t>
            </a:r>
            <a:r>
              <a:rPr lang="en-US" dirty="0" err="1">
                <a:ea typeface="+mn-ea"/>
              </a:rPr>
              <a:t>exp</a:t>
            </a:r>
            <a:r>
              <a:rPr lang="en-US" baseline="30000" dirty="0">
                <a:ea typeface="+mn-ea"/>
              </a:rPr>
              <a:t>(-0.05)(12) </a:t>
            </a:r>
            <a:r>
              <a:rPr lang="en-US" dirty="0">
                <a:ea typeface="+mn-ea"/>
              </a:rPr>
              <a:t>(0.9510) -30,380 (</a:t>
            </a:r>
            <a:r>
              <a:rPr lang="en-US" dirty="0" err="1">
                <a:ea typeface="+mn-ea"/>
              </a:rPr>
              <a:t>exp</a:t>
            </a:r>
            <a:r>
              <a:rPr lang="en-US" baseline="30000" dirty="0">
                <a:ea typeface="+mn-ea"/>
              </a:rPr>
              <a:t>(-0.09)(12)</a:t>
            </a:r>
            <a:r>
              <a:rPr lang="en-US" dirty="0">
                <a:ea typeface="+mn-ea"/>
              </a:rPr>
              <a:t> (0.8542)</a:t>
            </a:r>
          </a:p>
          <a:p>
            <a:pPr marL="320040" lvl="1" indent="0" eaLnBrk="1" fontAlgn="auto" hangingPunct="1">
              <a:spcAft>
                <a:spcPts val="0"/>
              </a:spcAft>
              <a:buFont typeface="Wingdings 2"/>
              <a:buNone/>
              <a:defRPr/>
            </a:pPr>
            <a:r>
              <a:rPr lang="en-US" dirty="0">
                <a:ea typeface="+mn-ea"/>
              </a:rPr>
              <a:t>		= $ 13,306 million</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a:t>
            </a:r>
          </a:p>
        </p:txBody>
      </p:sp>
      <p:sp>
        <p:nvSpPr>
          <p:cNvPr id="102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9BC451-3972-7B4F-878A-55E46FA1C19D}" type="slidenum">
              <a:rPr lang="en-US" altLang="en-US" sz="1200">
                <a:solidFill>
                  <a:srgbClr val="FFFFFF"/>
                </a:solidFill>
              </a:rPr>
              <a:pPr>
                <a:lnSpc>
                  <a:spcPct val="80000"/>
                </a:lnSpc>
              </a:pPr>
              <a:t>43</a:t>
            </a:fld>
            <a:endParaRPr lang="en-US" altLang="en-US" sz="1200">
              <a:solidFill>
                <a:srgbClr val="FFFFFF"/>
              </a:solidFill>
            </a:endParaRPr>
          </a:p>
        </p:txBody>
      </p:sp>
      <p:sp>
        <p:nvSpPr>
          <p:cNvPr id="901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In addition, Gulf Oil had free </a:t>
            </a:r>
            <a:r>
              <a:rPr lang="en-US" dirty="0" err="1">
                <a:ea typeface="+mn-ea"/>
                <a:cs typeface="+mn-cs"/>
              </a:rPr>
              <a:t>cashflows</a:t>
            </a:r>
            <a:r>
              <a:rPr lang="en-US" dirty="0">
                <a:ea typeface="+mn-ea"/>
                <a:cs typeface="+mn-cs"/>
              </a:rPr>
              <a:t> to the firm from its oil and gas production of $915 million from already developed reserves and these </a:t>
            </a:r>
            <a:r>
              <a:rPr lang="en-US" dirty="0" err="1">
                <a:ea typeface="+mn-ea"/>
                <a:cs typeface="+mn-cs"/>
              </a:rPr>
              <a:t>cashflows</a:t>
            </a:r>
            <a:r>
              <a:rPr lang="en-US" dirty="0">
                <a:ea typeface="+mn-ea"/>
                <a:cs typeface="+mn-cs"/>
              </a:rPr>
              <a:t> are likely to continue for ten years (the remaining lifetime of developed reserves). </a:t>
            </a:r>
          </a:p>
          <a:p>
            <a:pPr marL="320040" indent="-320040" eaLnBrk="1" fontAlgn="auto" hangingPunct="1">
              <a:spcAft>
                <a:spcPts val="0"/>
              </a:spcAft>
              <a:buFont typeface="Wingdings"/>
              <a:buChar char=""/>
              <a:defRPr/>
            </a:pPr>
            <a:r>
              <a:rPr lang="en-US" dirty="0">
                <a:ea typeface="+mn-ea"/>
                <a:cs typeface="+mn-cs"/>
              </a:rPr>
              <a:t>The present value of these developed reserves, discounted at the weighted average cost of capital of 12.5%, yields:</a:t>
            </a:r>
          </a:p>
          <a:p>
            <a:pPr marL="640080" lvl="1" indent="-274320" eaLnBrk="1" fontAlgn="auto" hangingPunct="1">
              <a:spcAft>
                <a:spcPts val="0"/>
              </a:spcAft>
              <a:buFont typeface="Wingdings 2"/>
              <a:buChar char=""/>
              <a:defRPr/>
            </a:pPr>
            <a:r>
              <a:rPr lang="en-US" dirty="0">
                <a:ea typeface="+mn-ea"/>
              </a:rPr>
              <a:t>Value of already developed reserves = 915 (1 - 1.125</a:t>
            </a:r>
            <a:r>
              <a:rPr lang="en-US" baseline="30000" dirty="0">
                <a:ea typeface="+mn-ea"/>
              </a:rPr>
              <a:t>-10</a:t>
            </a:r>
            <a:r>
              <a:rPr lang="en-US" dirty="0">
                <a:ea typeface="+mn-ea"/>
              </a:rPr>
              <a:t>)/.125 = $5065.83</a:t>
            </a:r>
          </a:p>
          <a:p>
            <a:pPr marL="320040" indent="-320040" eaLnBrk="1" fontAlgn="auto" hangingPunct="1">
              <a:spcAft>
                <a:spcPts val="0"/>
              </a:spcAft>
              <a:buFont typeface="Wingdings"/>
              <a:buChar char=""/>
              <a:defRPr/>
            </a:pPr>
            <a:r>
              <a:rPr lang="en-US" dirty="0">
                <a:ea typeface="+mn-ea"/>
                <a:cs typeface="+mn-cs"/>
              </a:rPr>
              <a:t>Adding the value of the developed and undeveloped reserves </a:t>
            </a:r>
          </a:p>
          <a:p>
            <a:pPr marL="365760" lvl="1" indent="0" eaLnBrk="1" fontAlgn="auto" hangingPunct="1">
              <a:spcAft>
                <a:spcPts val="0"/>
              </a:spcAft>
              <a:buFont typeface="Wingdings 2"/>
              <a:buNone/>
              <a:defRPr/>
            </a:pPr>
            <a:r>
              <a:rPr lang="en-US" dirty="0">
                <a:ea typeface="+mn-ea"/>
              </a:rPr>
              <a:t>	Value of undeveloped reserves 		= $ 13,306 million</a:t>
            </a:r>
          </a:p>
          <a:p>
            <a:pPr marL="365760" lvl="1" indent="0" eaLnBrk="1" fontAlgn="auto" hangingPunct="1">
              <a:spcAft>
                <a:spcPts val="0"/>
              </a:spcAft>
              <a:buFont typeface="Wingdings 2"/>
              <a:buNone/>
              <a:defRPr/>
            </a:pPr>
            <a:r>
              <a:rPr lang="en-US" dirty="0">
                <a:ea typeface="+mn-ea"/>
              </a:rPr>
              <a:t>	Value of production in place		= $   5,066 million</a:t>
            </a:r>
          </a:p>
          <a:p>
            <a:pPr marL="365760" lvl="1" indent="0" eaLnBrk="1" fontAlgn="auto" hangingPunct="1">
              <a:spcAft>
                <a:spcPts val="0"/>
              </a:spcAft>
              <a:buFont typeface="Wingdings 2"/>
              <a:buNone/>
              <a:defRPr/>
            </a:pPr>
            <a:r>
              <a:rPr lang="en-US" dirty="0">
                <a:ea typeface="+mn-ea"/>
              </a:rPr>
              <a:t>	Total value of firm				= $ 18,372 million</a:t>
            </a:r>
          </a:p>
          <a:p>
            <a:pPr marL="365760" lvl="1" indent="0" eaLnBrk="1" fontAlgn="auto" hangingPunct="1">
              <a:spcAft>
                <a:spcPts val="0"/>
              </a:spcAft>
              <a:buFont typeface="Wingdings 2"/>
              <a:buNone/>
              <a:defRPr/>
            </a:pPr>
            <a:r>
              <a:rPr lang="en-US" dirty="0">
                <a:ea typeface="+mn-ea"/>
              </a:rPr>
              <a:t>	Less Outstanding Debt			= $   9,900 million</a:t>
            </a:r>
          </a:p>
          <a:p>
            <a:pPr marL="365760" lvl="1" indent="0" eaLnBrk="1" fontAlgn="auto" hangingPunct="1">
              <a:spcAft>
                <a:spcPts val="0"/>
              </a:spcAft>
              <a:buFont typeface="Wingdings 2"/>
              <a:buNone/>
              <a:defRPr/>
            </a:pPr>
            <a:r>
              <a:rPr lang="en-US" dirty="0">
                <a:ea typeface="+mn-ea"/>
              </a:rPr>
              <a:t>	Value of Equity				= $  8,472 million</a:t>
            </a:r>
          </a:p>
          <a:p>
            <a:pPr marL="365760" lvl="1" indent="0" eaLnBrk="1" fontAlgn="auto" hangingPunct="1">
              <a:spcAft>
                <a:spcPts val="0"/>
              </a:spcAft>
              <a:buFont typeface="Wingdings 2"/>
              <a:buNone/>
              <a:defRPr/>
            </a:pPr>
            <a:r>
              <a:rPr lang="en-US" dirty="0">
                <a:ea typeface="+mn-ea"/>
              </a:rPr>
              <a:t>	Value per share			= $ 8,472/165.3 	= $51.25</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B. The Option to Expand/Take Other Projects</a:t>
            </a:r>
          </a:p>
        </p:txBody>
      </p:sp>
      <p:sp>
        <p:nvSpPr>
          <p:cNvPr id="106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75FB402-BB07-A646-9E6C-E1F6234DF4E7}" type="slidenum">
              <a:rPr lang="en-US" altLang="en-US" sz="1200">
                <a:solidFill>
                  <a:srgbClr val="FFFFFF"/>
                </a:solidFill>
              </a:rPr>
              <a:pPr>
                <a:lnSpc>
                  <a:spcPct val="80000"/>
                </a:lnSpc>
              </a:pPr>
              <a:t>44</a:t>
            </a:fld>
            <a:endParaRPr lang="en-US" altLang="en-US" sz="1200">
              <a:solidFill>
                <a:srgbClr val="FFFFFF"/>
              </a:solidFill>
            </a:endParaRPr>
          </a:p>
        </p:txBody>
      </p:sp>
      <p:sp>
        <p:nvSpPr>
          <p:cNvPr id="106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Taking a project today may allow a firm to consider and take other valuable projects in the future.</a:t>
            </a:r>
          </a:p>
          <a:p>
            <a:pPr eaLnBrk="1" hangingPunct="1"/>
            <a:r>
              <a:rPr lang="en-US" altLang="en-US">
                <a:ea typeface="ＭＳ Ｐゴシック" charset="-128"/>
              </a:rPr>
              <a:t>Thus, even though a project may have a negative NPV, it may be a project worth taking if the option it provides the firm (to take other projects in the future) provides a more-than-compensating value.</a:t>
            </a:r>
          </a:p>
          <a:p>
            <a:pPr eaLnBrk="1" hangingPunct="1"/>
            <a:r>
              <a:rPr lang="en-US" altLang="en-US">
                <a:ea typeface="ＭＳ Ｐゴシック" charset="-128"/>
              </a:rPr>
              <a:t>These are the options that firms often call </a:t>
            </a:r>
            <a:r>
              <a:rPr lang="ja-JP" altLang="en-US">
                <a:ea typeface="ＭＳ Ｐゴシック" charset="-128"/>
              </a:rPr>
              <a:t>“</a:t>
            </a:r>
            <a:r>
              <a:rPr lang="en-US" altLang="ja-JP">
                <a:ea typeface="ＭＳ Ｐゴシック" charset="-128"/>
              </a:rPr>
              <a:t>strategic options</a:t>
            </a:r>
            <a:r>
              <a:rPr lang="ja-JP" altLang="en-US">
                <a:ea typeface="ＭＳ Ｐゴシック" charset="-128"/>
              </a:rPr>
              <a:t>”</a:t>
            </a:r>
            <a:r>
              <a:rPr lang="en-US" altLang="ja-JP">
                <a:ea typeface="ＭＳ Ｐゴシック" charset="-128"/>
              </a:rPr>
              <a:t> and use as a rationale for taking on </a:t>
            </a:r>
            <a:r>
              <a:rPr lang="ja-JP" altLang="en-US">
                <a:ea typeface="ＭＳ Ｐゴシック" charset="-128"/>
              </a:rPr>
              <a:t>“</a:t>
            </a:r>
            <a:r>
              <a:rPr lang="en-US" altLang="ja-JP">
                <a:ea typeface="ＭＳ Ｐゴシック" charset="-128"/>
              </a:rPr>
              <a:t>negative NPV</a:t>
            </a:r>
            <a:r>
              <a:rPr lang="ja-JP" altLang="en-US">
                <a:ea typeface="ＭＳ Ｐゴシック" charset="-128"/>
              </a:rPr>
              <a:t>”</a:t>
            </a:r>
            <a:r>
              <a:rPr lang="en-US" altLang="ja-JP">
                <a:ea typeface="ＭＳ Ｐゴシック" charset="-128"/>
              </a:rPr>
              <a:t> or even </a:t>
            </a:r>
            <a:r>
              <a:rPr lang="ja-JP" altLang="en-US">
                <a:ea typeface="ＭＳ Ｐゴシック" charset="-128"/>
              </a:rPr>
              <a:t>“</a:t>
            </a:r>
            <a:r>
              <a:rPr lang="en-US" altLang="ja-JP">
                <a:ea typeface="ＭＳ Ｐゴシック" charset="-128"/>
              </a:rPr>
              <a:t>negative return</a:t>
            </a:r>
            <a:r>
              <a:rPr lang="ja-JP" altLang="en-US">
                <a:ea typeface="ＭＳ Ｐゴシック" charset="-128"/>
              </a:rPr>
              <a:t>”</a:t>
            </a:r>
            <a:r>
              <a:rPr lang="en-US" altLang="ja-JP">
                <a:ea typeface="ＭＳ Ｐゴシック" charset="-128"/>
              </a:rPr>
              <a:t> projects.</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The Option to Expand</a:t>
            </a:r>
          </a:p>
        </p:txBody>
      </p:sp>
      <p:sp>
        <p:nvSpPr>
          <p:cNvPr id="108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897E20A-F615-7242-9E2C-6F39AC8EC1EF}" type="slidenum">
              <a:rPr lang="en-US" altLang="en-US" sz="1200">
                <a:solidFill>
                  <a:srgbClr val="FFFFFF"/>
                </a:solidFill>
              </a:rPr>
              <a:pPr>
                <a:lnSpc>
                  <a:spcPct val="80000"/>
                </a:lnSpc>
              </a:pPr>
              <a:t>45</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108549" name="Group 3"/>
          <p:cNvGrpSpPr>
            <a:grpSpLocks/>
          </p:cNvGrpSpPr>
          <p:nvPr/>
        </p:nvGrpSpPr>
        <p:grpSpPr bwMode="auto">
          <a:xfrm>
            <a:off x="762000" y="4891088"/>
            <a:ext cx="6707188" cy="115887"/>
            <a:chOff x="480" y="3081"/>
            <a:chExt cx="4225" cy="73"/>
          </a:xfrm>
        </p:grpSpPr>
        <p:sp>
          <p:nvSpPr>
            <p:cNvPr id="10856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8551" name="Group 7"/>
          <p:cNvGrpSpPr>
            <a:grpSpLocks/>
          </p:cNvGrpSpPr>
          <p:nvPr/>
        </p:nvGrpSpPr>
        <p:grpSpPr bwMode="auto">
          <a:xfrm>
            <a:off x="3336925" y="1949450"/>
            <a:ext cx="3416300" cy="3449638"/>
            <a:chOff x="2102" y="1228"/>
            <a:chExt cx="2152" cy="2173"/>
          </a:xfrm>
        </p:grpSpPr>
        <p:sp>
          <p:nvSpPr>
            <p:cNvPr id="10856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108553"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10855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108556" name="Rectangle 14"/>
          <p:cNvSpPr>
            <a:spLocks noChangeArrowheads="1"/>
          </p:cNvSpPr>
          <p:nvPr/>
        </p:nvSpPr>
        <p:spPr bwMode="auto">
          <a:xfrm>
            <a:off x="6540500" y="2300288"/>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108557"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108558"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108559" name="Rectangle 17"/>
          <p:cNvSpPr>
            <a:spLocks noChangeArrowheads="1"/>
          </p:cNvSpPr>
          <p:nvPr/>
        </p:nvSpPr>
        <p:spPr bwMode="auto">
          <a:xfrm>
            <a:off x="1252538" y="1541463"/>
            <a:ext cx="35385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108561"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108562"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108563"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option to expand: Valuing a young, start-up company</a:t>
            </a:r>
          </a:p>
        </p:txBody>
      </p:sp>
      <p:sp>
        <p:nvSpPr>
          <p:cNvPr id="110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0866BF-2C8E-1941-A389-32909CC1AC28}" type="slidenum">
              <a:rPr lang="en-US" altLang="en-US" sz="1200">
                <a:solidFill>
                  <a:srgbClr val="FFFFFF"/>
                </a:solidFill>
              </a:rPr>
              <a:pPr>
                <a:lnSpc>
                  <a:spcPct val="80000"/>
                </a:lnSpc>
              </a:pPr>
              <a:t>46</a:t>
            </a:fld>
            <a:endParaRPr lang="en-US" altLang="en-US" sz="1200">
              <a:solidFill>
                <a:srgbClr val="FFFFFF"/>
              </a:solidFill>
            </a:endParaRPr>
          </a:p>
        </p:txBody>
      </p:sp>
      <p:sp>
        <p:nvSpPr>
          <p:cNvPr id="983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You have complete a DCF valuation of a small anti-virus  software company, Secure Mail, and estimated a value of $115 million.</a:t>
            </a:r>
          </a:p>
          <a:p>
            <a:pPr eaLnBrk="1" hangingPunct="1">
              <a:lnSpc>
                <a:spcPct val="80000"/>
              </a:lnSpc>
            </a:pPr>
            <a:r>
              <a:rPr lang="en-US" altLang="en-US" sz="2200">
                <a:ea typeface="ＭＳ Ｐゴシック" charset="-128"/>
              </a:rPr>
              <a:t>Assume that there is the possibility that the company could use the customer base that it develops for the anti-virus software and the technology on which the software is based to create a database software program sometime in the next 5 years.  </a:t>
            </a:r>
          </a:p>
          <a:p>
            <a:pPr lvl="1" eaLnBrk="1" hangingPunct="1">
              <a:lnSpc>
                <a:spcPct val="80000"/>
              </a:lnSpc>
            </a:pPr>
            <a:r>
              <a:rPr lang="en-US" altLang="en-US" sz="1900">
                <a:ea typeface="ＭＳ Ｐゴシック" charset="-128"/>
              </a:rPr>
              <a:t>It will cost Secure Mail about $500 million to develop a new database program, if they decided to do it today.</a:t>
            </a:r>
          </a:p>
          <a:p>
            <a:pPr lvl="1" eaLnBrk="1" hangingPunct="1">
              <a:lnSpc>
                <a:spcPct val="80000"/>
              </a:lnSpc>
            </a:pPr>
            <a:r>
              <a:rPr lang="en-US" altLang="en-US" sz="1900">
                <a:ea typeface="ＭＳ Ｐゴシック" charset="-128"/>
              </a:rPr>
              <a:t>Based upon the information you have now on the potential for a database program, the company can expect to generate about $ 40 million a year in after-tax cashflows for ten years. The cost of capital for private companies that provide database software is 12%.</a:t>
            </a:r>
          </a:p>
          <a:p>
            <a:pPr lvl="1" eaLnBrk="1" hangingPunct="1">
              <a:lnSpc>
                <a:spcPct val="80000"/>
              </a:lnSpc>
            </a:pPr>
            <a:r>
              <a:rPr lang="en-US" altLang="en-US" sz="1900">
                <a:ea typeface="ＭＳ Ｐゴシック" charset="-128"/>
              </a:rPr>
              <a:t>The annualized standard deviation in firm value at publicly traded database companies is 50%.</a:t>
            </a:r>
          </a:p>
          <a:p>
            <a:pPr lvl="1" eaLnBrk="1" hangingPunct="1">
              <a:lnSpc>
                <a:spcPct val="80000"/>
              </a:lnSpc>
            </a:pPr>
            <a:r>
              <a:rPr lang="en-US" altLang="en-US" sz="1900">
                <a:ea typeface="ＭＳ Ｐゴシック" charset="-128"/>
              </a:rPr>
              <a:t>The five-year treasury bond rate is 3%.</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Expansion Option</a:t>
            </a:r>
          </a:p>
        </p:txBody>
      </p:sp>
      <p:sp>
        <p:nvSpPr>
          <p:cNvPr id="112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7C5F2-7687-EC41-BDA9-F5AA0E7B6292}" type="slidenum">
              <a:rPr lang="en-US" altLang="en-US" sz="1200">
                <a:solidFill>
                  <a:srgbClr val="FFFFFF"/>
                </a:solidFill>
              </a:rPr>
              <a:pPr>
                <a:lnSpc>
                  <a:spcPct val="80000"/>
                </a:lnSpc>
              </a:pPr>
              <a:t>47</a:t>
            </a:fld>
            <a:endParaRPr lang="en-US" altLang="en-US" sz="1200">
              <a:solidFill>
                <a:srgbClr val="FFFFFF"/>
              </a:solidFill>
            </a:endParaRPr>
          </a:p>
        </p:txBody>
      </p:sp>
      <p:sp>
        <p:nvSpPr>
          <p:cNvPr id="100354"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fontAlgn="auto" hangingPunct="1">
              <a:spcAft>
                <a:spcPts val="0"/>
              </a:spcAft>
              <a:buFont typeface="Wingdings"/>
              <a:buNone/>
              <a:defRPr/>
            </a:pPr>
            <a:r>
              <a:rPr lang="en-US" dirty="0">
                <a:ea typeface="+mn-ea"/>
                <a:cs typeface="+mn-cs"/>
              </a:rPr>
              <a:t>S 	= Value of entering the database software market </a:t>
            </a:r>
          </a:p>
          <a:p>
            <a:pPr marL="0" indent="0" eaLnBrk="1" fontAlgn="auto" hangingPunct="1">
              <a:spcAft>
                <a:spcPts val="0"/>
              </a:spcAft>
              <a:buFont typeface="Wingdings"/>
              <a:buNone/>
              <a:defRPr/>
            </a:pPr>
            <a:r>
              <a:rPr lang="en-US" dirty="0">
                <a:ea typeface="+mn-ea"/>
                <a:cs typeface="+mn-cs"/>
              </a:rPr>
              <a:t>	= PV of $40 million for 10 years @12% 	= $226 million</a:t>
            </a:r>
          </a:p>
          <a:p>
            <a:pPr marL="0" indent="0" eaLnBrk="1" fontAlgn="auto" hangingPunct="1">
              <a:spcAft>
                <a:spcPts val="0"/>
              </a:spcAft>
              <a:buFont typeface="Wingdings"/>
              <a:buNone/>
              <a:defRPr/>
            </a:pPr>
            <a:r>
              <a:rPr lang="en-US" dirty="0">
                <a:ea typeface="+mn-ea"/>
                <a:cs typeface="+mn-cs"/>
              </a:rPr>
              <a:t>K 	= Exercise price</a:t>
            </a:r>
          </a:p>
          <a:p>
            <a:pPr marL="0" indent="0" eaLnBrk="1" fontAlgn="auto" hangingPunct="1">
              <a:spcAft>
                <a:spcPts val="0"/>
              </a:spcAft>
              <a:buFont typeface="Wingdings"/>
              <a:buNone/>
              <a:defRPr/>
            </a:pPr>
            <a:r>
              <a:rPr lang="en-US" dirty="0">
                <a:ea typeface="+mn-ea"/>
                <a:cs typeface="+mn-cs"/>
              </a:rPr>
              <a:t>	 = Cost of entering the database software market = $ 500 million</a:t>
            </a:r>
          </a:p>
          <a:p>
            <a:pPr marL="0" indent="0" eaLnBrk="1" fontAlgn="auto" hangingPunct="1">
              <a:spcAft>
                <a:spcPts val="0"/>
              </a:spcAft>
              <a:buFont typeface="Wingdings"/>
              <a:buNone/>
              <a:defRPr/>
            </a:pPr>
            <a:r>
              <a:rPr lang="en-US" dirty="0">
                <a:ea typeface="+mn-ea"/>
                <a:cs typeface="+mn-cs"/>
              </a:rPr>
              <a:t>t 	= Period over which you have the right to enter the market</a:t>
            </a:r>
          </a:p>
          <a:p>
            <a:pPr marL="0" indent="0" eaLnBrk="1" fontAlgn="auto" hangingPunct="1">
              <a:spcAft>
                <a:spcPts val="0"/>
              </a:spcAft>
              <a:buFont typeface="Wingdings"/>
              <a:buNone/>
              <a:defRPr/>
            </a:pPr>
            <a:r>
              <a:rPr lang="en-US" dirty="0">
                <a:ea typeface="+mn-ea"/>
                <a:cs typeface="+mn-cs"/>
              </a:rPr>
              <a:t>	= 5 years</a:t>
            </a:r>
          </a:p>
          <a:p>
            <a:pPr marL="0" indent="0" eaLnBrk="1" fontAlgn="auto" hangingPunct="1">
              <a:spcAft>
                <a:spcPts val="0"/>
              </a:spcAft>
              <a:buFont typeface="Wingdings"/>
              <a:buNone/>
              <a:defRPr/>
            </a:pPr>
            <a:r>
              <a:rPr lang="en-US" dirty="0">
                <a:latin typeface="Symbol" charset="2"/>
                <a:ea typeface="Symbol" charset="2"/>
                <a:cs typeface="Symbol" charset="2"/>
              </a:rPr>
              <a:t>s </a:t>
            </a:r>
            <a:r>
              <a:rPr lang="en-US" dirty="0">
                <a:ea typeface="+mn-ea"/>
                <a:cs typeface="+mn-cs"/>
              </a:rPr>
              <a:t>	= Standard deviation of stock prices of database firms = 50%</a:t>
            </a:r>
          </a:p>
          <a:p>
            <a:pPr marL="0" indent="0" eaLnBrk="1" fontAlgn="auto" hangingPunct="1">
              <a:spcAft>
                <a:spcPts val="0"/>
              </a:spcAft>
              <a:buFont typeface="Wingdings"/>
              <a:buNone/>
              <a:defRPr/>
            </a:pPr>
            <a:r>
              <a:rPr lang="en-US" dirty="0">
                <a:ea typeface="+mn-ea"/>
                <a:cs typeface="+mn-cs"/>
              </a:rPr>
              <a:t>r 	= Riskless rate = 3%</a:t>
            </a:r>
          </a:p>
          <a:p>
            <a:pPr marL="320040" indent="-320040" eaLnBrk="1" fontAlgn="auto" hangingPunct="1">
              <a:spcAft>
                <a:spcPts val="0"/>
              </a:spcAft>
              <a:buFont typeface="Wingdings"/>
              <a:buChar char=""/>
              <a:defRPr/>
            </a:pPr>
            <a:r>
              <a:rPr lang="en-US" dirty="0">
                <a:ea typeface="+mn-ea"/>
                <a:cs typeface="+mn-cs"/>
              </a:rPr>
              <a:t>Call Value= $ 56 Million</a:t>
            </a:r>
          </a:p>
          <a:p>
            <a:pPr marL="0" indent="0" eaLnBrk="1" fontAlgn="auto" hangingPunct="1">
              <a:spcAft>
                <a:spcPts val="0"/>
              </a:spcAft>
              <a:buFont typeface="Wingdings"/>
              <a:buNone/>
              <a:defRPr/>
            </a:pPr>
            <a:r>
              <a:rPr lang="en-US" dirty="0">
                <a:ea typeface="+mn-ea"/>
                <a:cs typeface="+mn-cs"/>
              </a:rPr>
              <a:t>DCF valuation of the firm 			= $ 115 million</a:t>
            </a:r>
          </a:p>
          <a:p>
            <a:pPr marL="0" indent="0" eaLnBrk="1" fontAlgn="auto" hangingPunct="1">
              <a:spcAft>
                <a:spcPts val="0"/>
              </a:spcAft>
              <a:buFont typeface="Wingdings"/>
              <a:buNone/>
              <a:defRPr/>
            </a:pPr>
            <a:r>
              <a:rPr lang="en-US" dirty="0">
                <a:ea typeface="+mn-ea"/>
                <a:cs typeface="+mn-cs"/>
              </a:rPr>
              <a:t>Value of Option to Expand to Database market	= $   56 million</a:t>
            </a:r>
          </a:p>
          <a:p>
            <a:pPr marL="0" indent="0" eaLnBrk="1" fontAlgn="auto" hangingPunct="1">
              <a:spcAft>
                <a:spcPts val="0"/>
              </a:spcAft>
              <a:buFont typeface="Wingdings"/>
              <a:buNone/>
              <a:defRPr/>
            </a:pPr>
            <a:r>
              <a:rPr lang="en-US" dirty="0">
                <a:ea typeface="+mn-ea"/>
                <a:cs typeface="+mn-cs"/>
              </a:rPr>
              <a:t>Value of the company with option to expand  	= $ 171 million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note of caution: Opportunities are not options…</a:t>
            </a:r>
          </a:p>
        </p:txBody>
      </p:sp>
      <p:sp>
        <p:nvSpPr>
          <p:cNvPr id="114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046A2-91AE-634B-BBC1-D3A8A3B5C245}" type="slidenum">
              <a:rPr lang="en-US" altLang="en-US" sz="1200">
                <a:solidFill>
                  <a:srgbClr val="FFFFFF"/>
                </a:solidFill>
              </a:rPr>
              <a:pPr>
                <a:lnSpc>
                  <a:spcPct val="80000"/>
                </a:lnSpc>
              </a:pPr>
              <a:t>48</a:t>
            </a:fld>
            <a:endParaRPr lang="en-US" altLang="en-US" sz="1200">
              <a:solidFill>
                <a:srgbClr val="FFFFFF"/>
              </a:solidFill>
            </a:endParaRPr>
          </a:p>
        </p:txBody>
      </p:sp>
      <p:pic>
        <p:nvPicPr>
          <p:cNvPr id="114692" name="Picture 10"/>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419" r="-1419"/>
          <a:stretch>
            <a:fillRect/>
          </a:stretch>
        </p:blipFill>
        <p:spPr>
          <a:xfrm>
            <a:off x="612775" y="1600200"/>
            <a:ext cx="8153400" cy="449580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Real Options Test for Expansion Options</a:t>
            </a:r>
          </a:p>
        </p:txBody>
      </p:sp>
      <p:sp>
        <p:nvSpPr>
          <p:cNvPr id="115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67B91E-E36A-5D4F-B358-E97317E88FD2}" type="slidenum">
              <a:rPr lang="en-US" altLang="en-US" sz="1200">
                <a:solidFill>
                  <a:srgbClr val="FFFFFF"/>
                </a:solidFill>
              </a:rPr>
              <a:pPr>
                <a:lnSpc>
                  <a:spcPct val="80000"/>
                </a:lnSpc>
              </a:pPr>
              <a:t>49</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The Options Test</a:t>
            </a:r>
          </a:p>
          <a:p>
            <a:pPr marL="640080" lvl="1" indent="-274320" eaLnBrk="1" fontAlgn="auto" hangingPunct="1">
              <a:spcAft>
                <a:spcPts val="0"/>
              </a:spcAft>
              <a:buFont typeface="Wingdings 2"/>
              <a:buChar char=""/>
              <a:defRPr/>
            </a:pPr>
            <a:r>
              <a:rPr lang="en-US" dirty="0">
                <a:ea typeface="+mn-ea"/>
              </a:rPr>
              <a:t>Underlying Asset: Expansion Project</a:t>
            </a:r>
          </a:p>
          <a:p>
            <a:pPr marL="640080" lvl="1" indent="-274320" eaLnBrk="1" fontAlgn="auto" hangingPunct="1">
              <a:spcAft>
                <a:spcPts val="0"/>
              </a:spcAft>
              <a:buFont typeface="Wingdings 2"/>
              <a:buChar char=""/>
              <a:defRPr/>
            </a:pPr>
            <a:r>
              <a:rPr lang="en-US" dirty="0">
                <a:ea typeface="+mn-ea"/>
              </a:rPr>
              <a:t>Contingency</a:t>
            </a:r>
          </a:p>
          <a:p>
            <a:pPr marL="640080" lvl="1" indent="-274320" eaLnBrk="1" fontAlgn="auto" hangingPunct="1">
              <a:spcAft>
                <a:spcPts val="0"/>
              </a:spcAft>
              <a:buFont typeface="Wingdings 2"/>
              <a:buChar char=""/>
              <a:defRPr/>
            </a:pPr>
            <a:r>
              <a:rPr lang="en-US" dirty="0">
                <a:ea typeface="+mn-ea"/>
              </a:rPr>
              <a:t>If PV of CF from expansion &gt; Expansion Cost: PV - Expansion Cost</a:t>
            </a:r>
          </a:p>
          <a:p>
            <a:pPr marL="640080" lvl="1" indent="-274320" eaLnBrk="1" fontAlgn="auto" hangingPunct="1">
              <a:spcAft>
                <a:spcPts val="0"/>
              </a:spcAft>
              <a:buFont typeface="Wingdings 2"/>
              <a:buChar char=""/>
              <a:defRPr/>
            </a:pPr>
            <a:r>
              <a:rPr lang="en-US" dirty="0">
                <a:ea typeface="+mn-ea"/>
              </a:rPr>
              <a:t>If PV of CF from expansion &lt; Expansion Cost: 0</a:t>
            </a:r>
          </a:p>
          <a:p>
            <a:pPr marL="320040" indent="-320040" eaLnBrk="1" fontAlgn="auto" hangingPunct="1">
              <a:spcAft>
                <a:spcPts val="0"/>
              </a:spcAft>
              <a:buFont typeface="Wingdings"/>
              <a:buChar char=""/>
              <a:defRPr/>
            </a:pPr>
            <a:r>
              <a:rPr lang="en-US" dirty="0">
                <a:ea typeface="+mn-ea"/>
                <a:cs typeface="+mn-cs"/>
              </a:rPr>
              <a:t>The Exclusivity Test</a:t>
            </a:r>
          </a:p>
          <a:p>
            <a:pPr marL="640080" lvl="1" indent="-274320" eaLnBrk="1" fontAlgn="auto" hangingPunct="1">
              <a:spcAft>
                <a:spcPts val="0"/>
              </a:spcAft>
              <a:buFont typeface="Wingdings 2"/>
              <a:buChar char=""/>
              <a:defRPr/>
            </a:pPr>
            <a:r>
              <a:rPr lang="en-US" dirty="0">
                <a:ea typeface="+mn-ea"/>
              </a:rPr>
              <a:t>Barriers may range from strong (exclusive licenses granted by the government) to weaker (brand name, knowledge of the market) to weakest (first mover).</a:t>
            </a:r>
          </a:p>
          <a:p>
            <a:pPr marL="320040" indent="-320040" eaLnBrk="1" fontAlgn="auto" hangingPunct="1">
              <a:spcAft>
                <a:spcPts val="0"/>
              </a:spcAft>
              <a:buFont typeface="Wingdings"/>
              <a:buChar char=""/>
              <a:defRPr/>
            </a:pPr>
            <a:r>
              <a:rPr lang="en-US" dirty="0">
                <a:ea typeface="+mn-ea"/>
                <a:cs typeface="+mn-cs"/>
              </a:rPr>
              <a:t>The Pricing Test</a:t>
            </a:r>
          </a:p>
          <a:p>
            <a:pPr marL="640080" lvl="1" indent="-274320" eaLnBrk="1" fontAlgn="auto" hangingPunct="1">
              <a:spcAft>
                <a:spcPts val="0"/>
              </a:spcAft>
              <a:buFont typeface="Wingdings 2"/>
              <a:buChar char=""/>
              <a:defRPr/>
            </a:pPr>
            <a:r>
              <a:rPr lang="en-US" dirty="0">
                <a:ea typeface="+mn-ea"/>
              </a:rPr>
              <a:t>Underlying Asset: As with patents, there is no trading in the underlying asset and you have to estimate value and volatility.</a:t>
            </a:r>
          </a:p>
          <a:p>
            <a:pPr marL="640080" lvl="1" indent="-274320" eaLnBrk="1" fontAlgn="auto" hangingPunct="1">
              <a:spcAft>
                <a:spcPts val="0"/>
              </a:spcAft>
              <a:buFont typeface="Wingdings 2"/>
              <a:buChar char=""/>
              <a:defRPr/>
            </a:pPr>
            <a:r>
              <a:rPr lang="en-US" dirty="0">
                <a:ea typeface="+mn-ea"/>
              </a:rPr>
              <a:t>Option: Licenses are sometimes bought and sold, but more diffuse expansion options are not.</a:t>
            </a:r>
          </a:p>
          <a:p>
            <a:pPr marL="640080" lvl="1" indent="-274320" eaLnBrk="1" fontAlgn="auto" hangingPunct="1">
              <a:spcAft>
                <a:spcPts val="0"/>
              </a:spcAft>
              <a:buFont typeface="Wingdings 2"/>
              <a:buChar char=""/>
              <a:defRPr/>
            </a:pPr>
            <a:r>
              <a:rPr lang="en-US" dirty="0">
                <a:ea typeface="+mn-ea"/>
              </a:rPr>
              <a:t>Cost of Exercising the Option: Not known with any precision and may itself evolve over time as the market evolves.</a:t>
            </a:r>
          </a:p>
          <a:p>
            <a:pPr marL="320040" indent="-320040" eaLnBrk="1" fontAlgn="auto" hangingPunct="1">
              <a:spcAft>
                <a:spcPts val="0"/>
              </a:spcAft>
              <a:buFont typeface="Wingdings"/>
              <a:buChar char=""/>
              <a:defRPr/>
            </a:pPr>
            <a:r>
              <a:rPr lang="en-US" dirty="0">
                <a:ea typeface="+mn-ea"/>
                <a:cs typeface="+mn-cs"/>
              </a:rPr>
              <a:t>Using option pricing models to value expansion options will not only yield extremely noisy estimates, but may attach inappropriate premiums to discounted </a:t>
            </a:r>
            <a:r>
              <a:rPr lang="en-US" dirty="0" err="1">
                <a:ea typeface="+mn-ea"/>
                <a:cs typeface="+mn-cs"/>
              </a:rPr>
              <a:t>cashflow</a:t>
            </a:r>
            <a:r>
              <a:rPr lang="en-US" dirty="0">
                <a:ea typeface="+mn-ea"/>
                <a:cs typeface="+mn-cs"/>
              </a:rPr>
              <a:t> estimates.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 The Option to Abandon</a:t>
            </a: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5DFC90-0B1B-8446-A5E6-3D1AF11B8E3D}" type="slidenum">
              <a:rPr lang="en-US" altLang="en-US" sz="1200">
                <a:solidFill>
                  <a:srgbClr val="FFFFFF"/>
                </a:solidFill>
              </a:rPr>
              <a:pPr>
                <a:lnSpc>
                  <a:spcPct val="80000"/>
                </a:lnSpc>
              </a:pPr>
              <a:t>50</a:t>
            </a:fld>
            <a:endParaRPr lang="en-US" altLang="en-US" sz="1200">
              <a:solidFill>
                <a:srgbClr val="FFFFFF"/>
              </a:solidFill>
            </a:endParaRPr>
          </a:p>
        </p:txBody>
      </p:sp>
      <p:sp>
        <p:nvSpPr>
          <p:cNvPr id="117764"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A firm may sometimes have the option to abandon a project, if the cash flows do not measure up to expectations. </a:t>
            </a:r>
          </a:p>
          <a:p>
            <a:pPr eaLnBrk="1" hangingPunct="1"/>
            <a:r>
              <a:rPr lang="en-US" altLang="en-US" sz="2400">
                <a:ea typeface="ＭＳ Ｐゴシック" charset="-128"/>
              </a:rPr>
              <a:t>If abandoning the project allows the firm to save itself from further losses, this option can make  a project more valuable.</a:t>
            </a:r>
          </a:p>
          <a:p>
            <a:pPr eaLnBrk="1" hangingPunct="1"/>
            <a:endParaRPr lang="en-US" altLang="en-US">
              <a:ea typeface="ＭＳ Ｐゴシック" charset="-128"/>
            </a:endParaRPr>
          </a:p>
        </p:txBody>
      </p:sp>
      <p:grpSp>
        <p:nvGrpSpPr>
          <p:cNvPr id="117765" name="Group 4"/>
          <p:cNvGrpSpPr>
            <a:grpSpLocks/>
          </p:cNvGrpSpPr>
          <p:nvPr/>
        </p:nvGrpSpPr>
        <p:grpSpPr bwMode="auto">
          <a:xfrm>
            <a:off x="2051050" y="5257800"/>
            <a:ext cx="5354638" cy="90488"/>
            <a:chOff x="1292" y="3312"/>
            <a:chExt cx="3373" cy="57"/>
          </a:xfrm>
        </p:grpSpPr>
        <p:sp>
          <p:nvSpPr>
            <p:cNvPr id="117777"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8"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6"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7767" name="Group 8"/>
          <p:cNvGrpSpPr>
            <a:grpSpLocks/>
          </p:cNvGrpSpPr>
          <p:nvPr/>
        </p:nvGrpSpPr>
        <p:grpSpPr bwMode="auto">
          <a:xfrm>
            <a:off x="2273300" y="3937000"/>
            <a:ext cx="1835150" cy="1835150"/>
            <a:chOff x="1432" y="2480"/>
            <a:chExt cx="1156" cy="1156"/>
          </a:xfrm>
        </p:grpSpPr>
        <p:sp>
          <p:nvSpPr>
            <p:cNvPr id="117775"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6"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8"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117769"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117770"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7771"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117772"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117773"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117774"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Abandon</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51A4C5-4059-7E48-9AEE-A796D371714D}" type="slidenum">
              <a:rPr lang="en-US" altLang="en-US" sz="1200">
                <a:solidFill>
                  <a:srgbClr val="FFFFFF"/>
                </a:solidFill>
              </a:rPr>
              <a:pPr>
                <a:lnSpc>
                  <a:spcPct val="80000"/>
                </a:lnSpc>
              </a:pPr>
              <a:t>51</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Airbus is considering a joint venture with Lear Aircraft to produce a small commercial airplane (capable of carrying 40-50 passengers on short haul flights)</a:t>
            </a:r>
          </a:p>
          <a:p>
            <a:pPr lvl="1" eaLnBrk="1" hangingPunct="1">
              <a:lnSpc>
                <a:spcPct val="80000"/>
              </a:lnSpc>
            </a:pPr>
            <a:r>
              <a:rPr lang="en-US" altLang="en-US" sz="2000">
                <a:ea typeface="ＭＳ Ｐゴシック" charset="-128"/>
              </a:rPr>
              <a:t>Airbus will have to invest $ 500 million for a 50% share of the venture</a:t>
            </a:r>
          </a:p>
          <a:p>
            <a:pPr lvl="1" eaLnBrk="1" hangingPunct="1">
              <a:lnSpc>
                <a:spcPct val="80000"/>
              </a:lnSpc>
            </a:pPr>
            <a:r>
              <a:rPr lang="en-US" altLang="en-US" sz="2000">
                <a:ea typeface="ＭＳ Ｐゴシック" charset="-128"/>
              </a:rPr>
              <a:t>Its share of the present value of expected cash flows is 480 million. </a:t>
            </a:r>
          </a:p>
          <a:p>
            <a:pPr eaLnBrk="1" hangingPunct="1">
              <a:lnSpc>
                <a:spcPct val="80000"/>
              </a:lnSpc>
            </a:pPr>
            <a:r>
              <a:rPr lang="en-US" altLang="en-US" sz="2400">
                <a:ea typeface="ＭＳ Ｐゴシック" charset="-128"/>
              </a:rPr>
              <a:t>Lear Aircraft, which is eager to enter into the deal, offers to buy Airbus</a:t>
            </a:r>
            <a:r>
              <a:rPr lang="ja-JP" altLang="en-US" sz="2400">
                <a:ea typeface="ＭＳ Ｐゴシック" charset="-128"/>
              </a:rPr>
              <a:t>’</a:t>
            </a:r>
            <a:r>
              <a:rPr lang="en-US" altLang="ja-JP" sz="2400">
                <a:ea typeface="ＭＳ Ｐゴシック" charset="-128"/>
              </a:rPr>
              <a:t>s 50% share of the investment anytime over the next five years for  $ 400 million, if Airbus decides to get out of the venture.</a:t>
            </a:r>
          </a:p>
          <a:p>
            <a:pPr eaLnBrk="1" hangingPunct="1">
              <a:lnSpc>
                <a:spcPct val="80000"/>
              </a:lnSpc>
            </a:pPr>
            <a:r>
              <a:rPr lang="en-US" altLang="en-US" sz="2400">
                <a:ea typeface="ＭＳ Ｐゴシック" charset="-128"/>
              </a:rPr>
              <a:t> A simulation of the cash flows on this time share investment yields a variance in the present value of the cash flows from being in the partnership is 0.16.</a:t>
            </a:r>
          </a:p>
          <a:p>
            <a:pPr eaLnBrk="1" hangingPunct="1">
              <a:lnSpc>
                <a:spcPct val="80000"/>
              </a:lnSpc>
            </a:pPr>
            <a:r>
              <a:rPr lang="en-US" altLang="en-US" sz="2400">
                <a:ea typeface="ＭＳ Ｐゴシック" charset="-128"/>
              </a:rPr>
              <a:t>The project has a life of 30 years.</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 with Option to Abandon</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65200E-5790-6642-87B0-539B7713B53C}" type="slidenum">
              <a:rPr lang="en-US" altLang="en-US" sz="1200">
                <a:solidFill>
                  <a:srgbClr val="FFFFFF"/>
                </a:solidFill>
              </a:rPr>
              <a:pPr>
                <a:lnSpc>
                  <a:spcPct val="80000"/>
                </a:lnSpc>
              </a:pPr>
              <a:t>52</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Value of the Underlying Asset (S) = PV of Cash Flows from Project				= $ 480 million</a:t>
            </a:r>
          </a:p>
          <a:p>
            <a:pPr eaLnBrk="1" hangingPunct="1">
              <a:lnSpc>
                <a:spcPct val="90000"/>
              </a:lnSpc>
            </a:pPr>
            <a:r>
              <a:rPr lang="en-US" altLang="en-US" sz="2600">
                <a:ea typeface="ＭＳ Ｐゴシック" charset="-128"/>
              </a:rPr>
              <a:t>Strike Price (K) = Salvage Value from Abandonment = $ 400 million</a:t>
            </a:r>
          </a:p>
          <a:p>
            <a:pPr eaLnBrk="1" hangingPunct="1">
              <a:lnSpc>
                <a:spcPct val="90000"/>
              </a:lnSpc>
            </a:pPr>
            <a:r>
              <a:rPr lang="en-US" altLang="en-US" sz="2600">
                <a:ea typeface="ＭＳ Ｐゴシック" charset="-128"/>
              </a:rPr>
              <a:t>Variance in Underlying Asset</a:t>
            </a:r>
            <a:r>
              <a:rPr lang="ja-JP" altLang="en-US" sz="2600">
                <a:ea typeface="ＭＳ Ｐゴシック" charset="-128"/>
              </a:rPr>
              <a:t>’</a:t>
            </a:r>
            <a:r>
              <a:rPr lang="en-US" altLang="ja-JP" sz="2600">
                <a:ea typeface="ＭＳ Ｐゴシック" charset="-128"/>
              </a:rPr>
              <a:t>s Value = 0.16</a:t>
            </a:r>
          </a:p>
          <a:p>
            <a:pPr eaLnBrk="1" hangingPunct="1">
              <a:lnSpc>
                <a:spcPct val="90000"/>
              </a:lnSpc>
            </a:pPr>
            <a:r>
              <a:rPr lang="en-US" altLang="en-US" sz="2600">
                <a:ea typeface="ＭＳ Ｐゴシック" charset="-128"/>
              </a:rPr>
              <a:t>Time to expiration = Life of the Project =5 years</a:t>
            </a:r>
          </a:p>
          <a:p>
            <a:pPr eaLnBrk="1" hangingPunct="1">
              <a:lnSpc>
                <a:spcPct val="90000"/>
              </a:lnSpc>
            </a:pPr>
            <a:r>
              <a:rPr lang="en-US" altLang="en-US" sz="2600">
                <a:ea typeface="ＭＳ Ｐゴシック" charset="-128"/>
              </a:rPr>
              <a:t>Dividend Yield = 1/Life of the Project = 1/30 = 0.033 (We are assuming that the project</a:t>
            </a:r>
            <a:r>
              <a:rPr lang="ja-JP" altLang="en-US" sz="2600">
                <a:ea typeface="ＭＳ Ｐゴシック" charset="-128"/>
              </a:rPr>
              <a:t>’</a:t>
            </a:r>
            <a:r>
              <a:rPr lang="en-US" altLang="ja-JP" sz="2600">
                <a:ea typeface="ＭＳ Ｐゴシック" charset="-128"/>
              </a:rPr>
              <a:t>s present value will drop by roughly 1/n each year into the project)</a:t>
            </a:r>
          </a:p>
          <a:p>
            <a:pPr eaLnBrk="1" hangingPunct="1">
              <a:lnSpc>
                <a:spcPct val="90000"/>
              </a:lnSpc>
            </a:pPr>
            <a:r>
              <a:rPr lang="en-US" altLang="en-US" sz="2600">
                <a:ea typeface="ＭＳ Ｐゴシック" charset="-128"/>
              </a:rPr>
              <a:t>Assume that the five-year riskless rate is 6%. The value of the put option can be estimated.</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Airbus enter into the joint venture?</a:t>
            </a:r>
          </a:p>
        </p:txBody>
      </p:sp>
      <p:sp>
        <p:nvSpPr>
          <p:cNvPr id="123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89DDA07-8143-2D48-8EF1-9F1481E7F884}" type="slidenum">
              <a:rPr lang="en-US" altLang="en-US" sz="1200">
                <a:solidFill>
                  <a:srgbClr val="FFFFFF"/>
                </a:solidFill>
              </a:rPr>
              <a:pPr>
                <a:lnSpc>
                  <a:spcPct val="80000"/>
                </a:lnSpc>
              </a:pPr>
              <a:t>53</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a:ea typeface="+mn-ea"/>
                <a:cs typeface="+mn-cs"/>
              </a:rPr>
              <a:t>Value of Put =</a:t>
            </a:r>
            <a:r>
              <a:rPr lang="en-US" dirty="0" err="1">
                <a:ea typeface="+mn-ea"/>
                <a:cs typeface="+mn-cs"/>
              </a:rPr>
              <a:t>Ke</a:t>
            </a:r>
            <a:r>
              <a:rPr lang="en-US" baseline="30000" dirty="0" err="1">
                <a:ea typeface="+mn-ea"/>
                <a:cs typeface="+mn-cs"/>
              </a:rPr>
              <a:t>-rt</a:t>
            </a:r>
            <a:r>
              <a:rPr lang="en-US" baseline="30000" dirty="0">
                <a:ea typeface="+mn-ea"/>
                <a:cs typeface="+mn-cs"/>
              </a:rPr>
              <a:t> </a:t>
            </a:r>
            <a:r>
              <a:rPr lang="en-US" dirty="0">
                <a:ea typeface="+mn-ea"/>
                <a:cs typeface="+mn-cs"/>
              </a:rPr>
              <a:t>(1-N(d2))- Se</a:t>
            </a:r>
            <a:r>
              <a:rPr lang="en-US" baseline="30000" dirty="0">
                <a:ea typeface="+mn-ea"/>
                <a:cs typeface="+mn-cs"/>
              </a:rPr>
              <a:t>-</a:t>
            </a:r>
            <a:r>
              <a:rPr lang="en-US" baseline="30000" dirty="0" err="1">
                <a:ea typeface="+mn-ea"/>
                <a:cs typeface="+mn-cs"/>
              </a:rPr>
              <a:t>yt</a:t>
            </a:r>
            <a:r>
              <a:rPr lang="en-US" baseline="30000" dirty="0">
                <a:ea typeface="+mn-ea"/>
                <a:cs typeface="+mn-cs"/>
              </a:rPr>
              <a:t> </a:t>
            </a:r>
            <a:r>
              <a:rPr lang="en-US" dirty="0">
                <a:ea typeface="+mn-ea"/>
                <a:cs typeface="+mn-cs"/>
              </a:rPr>
              <a:t>(1-N(d1)) </a:t>
            </a:r>
          </a:p>
          <a:p>
            <a:pPr marL="320040" lvl="1" indent="0" eaLnBrk="1" fontAlgn="auto" hangingPunct="1">
              <a:spcAft>
                <a:spcPts val="0"/>
              </a:spcAft>
              <a:buFont typeface="Wingdings 2"/>
              <a:buNone/>
              <a:defRPr/>
            </a:pPr>
            <a:r>
              <a:rPr lang="en-US" dirty="0">
                <a:ea typeface="+mn-ea"/>
              </a:rPr>
              <a:t>=400 </a:t>
            </a:r>
            <a:r>
              <a:rPr lang="en-US" dirty="0" err="1">
                <a:ea typeface="+mn-ea"/>
              </a:rPr>
              <a:t>exp</a:t>
            </a:r>
            <a:r>
              <a:rPr lang="en-US" baseline="30000" dirty="0">
                <a:ea typeface="+mn-ea"/>
              </a:rPr>
              <a:t>(-0.06)(5) </a:t>
            </a:r>
            <a:r>
              <a:rPr lang="en-US" dirty="0">
                <a:ea typeface="+mn-ea"/>
              </a:rPr>
              <a:t>(1-0.4624) - 480 </a:t>
            </a:r>
            <a:r>
              <a:rPr lang="en-US" dirty="0" err="1">
                <a:ea typeface="+mn-ea"/>
              </a:rPr>
              <a:t>exp</a:t>
            </a:r>
            <a:r>
              <a:rPr lang="en-US" baseline="30000" dirty="0">
                <a:ea typeface="+mn-ea"/>
              </a:rPr>
              <a:t>(-0.033)(5) </a:t>
            </a:r>
            <a:r>
              <a:rPr lang="en-US" dirty="0">
                <a:ea typeface="+mn-ea"/>
              </a:rPr>
              <a:t>(1-0.7882) </a:t>
            </a:r>
          </a:p>
          <a:p>
            <a:pPr marL="320040" lvl="1" indent="0" eaLnBrk="1" fontAlgn="auto" hangingPunct="1">
              <a:spcAft>
                <a:spcPts val="0"/>
              </a:spcAft>
              <a:buFont typeface="Wingdings 2"/>
              <a:buNone/>
              <a:defRPr/>
            </a:pPr>
            <a:r>
              <a:rPr lang="en-US" dirty="0">
                <a:ea typeface="+mn-ea"/>
              </a:rPr>
              <a:t>= $ 73.23 million</a:t>
            </a:r>
          </a:p>
          <a:p>
            <a:pPr marL="320040" indent="-320040" eaLnBrk="1" fontAlgn="auto" hangingPunct="1">
              <a:spcAft>
                <a:spcPts val="0"/>
              </a:spcAft>
              <a:buFont typeface="Wingdings"/>
              <a:buChar char=""/>
              <a:defRPr/>
            </a:pPr>
            <a:r>
              <a:rPr lang="en-US" dirty="0">
                <a:ea typeface="+mn-ea"/>
                <a:cs typeface="+mn-cs"/>
              </a:rPr>
              <a:t>The value of this abandonment option has to be added on to the net present value of the project of -$ 20 million, yielding a total net present value with the abandonment option of $ 53.23 million.</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Implications for Investment Analysis/ Valuation</a:t>
            </a:r>
          </a:p>
        </p:txBody>
      </p:sp>
      <p:sp>
        <p:nvSpPr>
          <p:cNvPr id="125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CC19CD-EDAA-C54D-AF6D-2D8273C9D871}" type="slidenum">
              <a:rPr lang="en-US" altLang="en-US" sz="1200">
                <a:solidFill>
                  <a:srgbClr val="FFFFFF"/>
                </a:solidFill>
              </a:rPr>
              <a:pPr>
                <a:lnSpc>
                  <a:spcPct val="80000"/>
                </a:lnSpc>
              </a:pPr>
              <a:t>54</a:t>
            </a:fld>
            <a:endParaRPr lang="en-US" altLang="en-US" sz="1200">
              <a:solidFill>
                <a:srgbClr val="FFFFFF"/>
              </a:solidFill>
            </a:endParaRP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Having a option to abandon a project can make otherwise unacceptable projects acceptable.</a:t>
            </a:r>
          </a:p>
          <a:p>
            <a:pPr marL="320040" indent="-320040" eaLnBrk="1" fontAlgn="auto" hangingPunct="1">
              <a:spcAft>
                <a:spcPts val="0"/>
              </a:spcAft>
              <a:buFont typeface="Wingdings"/>
              <a:buChar char=""/>
              <a:defRPr/>
            </a:pPr>
            <a:r>
              <a:rPr lang="en-US">
                <a:ea typeface="+mn-ea"/>
                <a:cs typeface="+mn-cs"/>
              </a:rPr>
              <a:t>Other things remaining equal, you would attach more value to companies with</a:t>
            </a:r>
          </a:p>
          <a:p>
            <a:pPr marL="640080" lvl="1" indent="-274320" eaLnBrk="1" fontAlgn="auto" hangingPunct="1">
              <a:spcAft>
                <a:spcPts val="0"/>
              </a:spcAft>
              <a:buFont typeface="Wingdings 2"/>
              <a:buChar char=""/>
              <a:defRPr/>
            </a:pPr>
            <a:r>
              <a:rPr lang="en-US">
                <a:ea typeface="+mn-ea"/>
              </a:rPr>
              <a:t>More cost flexibility, that is, making more of the costs of the projects into variable costs as opposed to fixed costs.</a:t>
            </a:r>
          </a:p>
          <a:p>
            <a:pPr marL="640080" lvl="1" indent="-274320" eaLnBrk="1" fontAlgn="auto" hangingPunct="1">
              <a:spcAft>
                <a:spcPts val="0"/>
              </a:spcAft>
              <a:buFont typeface="Wingdings 2"/>
              <a:buChar char=""/>
              <a:defRPr/>
            </a:pPr>
            <a:r>
              <a:rPr lang="en-US">
                <a:ea typeface="+mn-ea"/>
              </a:rPr>
              <a:t>Fewer long-term contracts/obligations with employees and customers, since these add to the cost of abandoning a project.</a:t>
            </a:r>
          </a:p>
          <a:p>
            <a:pPr marL="320040" indent="-320040" eaLnBrk="1" fontAlgn="auto" hangingPunct="1">
              <a:spcAft>
                <a:spcPts val="0"/>
              </a:spcAft>
              <a:buFont typeface="Wingdings"/>
              <a:buChar char=""/>
              <a:defRPr/>
            </a:pPr>
            <a:r>
              <a:rPr lang="en-US">
                <a:ea typeface="+mn-ea"/>
                <a:cs typeface="+mn-cs"/>
              </a:rPr>
              <a:t>These actions will undoubtedly cost the firm some value, but this has to be weighed off against the increase in the value of the abandonment option.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 Options in Capital Structure</a:t>
            </a:r>
          </a:p>
        </p:txBody>
      </p:sp>
      <p:sp>
        <p:nvSpPr>
          <p:cNvPr id="128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86324-43A8-6049-B924-646D3BEC3AED}" type="slidenum">
              <a:rPr lang="en-US" altLang="en-US" sz="1200">
                <a:solidFill>
                  <a:srgbClr val="FFFFFF"/>
                </a:solidFill>
              </a:rPr>
              <a:pPr>
                <a:lnSpc>
                  <a:spcPct val="80000"/>
                </a:lnSpc>
              </a:pPr>
              <a:t>55</a:t>
            </a:fld>
            <a:endParaRPr lang="en-US" altLang="en-US" sz="1200">
              <a:solidFill>
                <a:srgbClr val="FFFFFF"/>
              </a:solidFill>
            </a:endParaRPr>
          </a:p>
        </p:txBody>
      </p:sp>
      <p:sp>
        <p:nvSpPr>
          <p:cNvPr id="11571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The most direct applications of option pricing in capital structure decisions is in the design of securities. In fact, most complex financial instruments can be broken down into some combination of a simple bond/common stock and a variety of options. </a:t>
            </a:r>
          </a:p>
          <a:p>
            <a:pPr marL="640080" lvl="1" indent="-274320" eaLnBrk="1" fontAlgn="auto" hangingPunct="1">
              <a:spcAft>
                <a:spcPts val="0"/>
              </a:spcAft>
              <a:buFont typeface="Wingdings 2"/>
              <a:buChar char=""/>
              <a:defRPr/>
            </a:pPr>
            <a:r>
              <a:rPr lang="en-US">
                <a:ea typeface="+mn-ea"/>
              </a:rPr>
              <a:t>If these securities are to be issued to the public, and traded, the options have to be priced.</a:t>
            </a:r>
          </a:p>
          <a:p>
            <a:pPr marL="640080" lvl="1" indent="-274320" eaLnBrk="1" fontAlgn="auto" hangingPunct="1">
              <a:spcAft>
                <a:spcPts val="0"/>
              </a:spcAft>
              <a:buFont typeface="Wingdings 2"/>
              <a:buChar char=""/>
              <a:defRPr/>
            </a:pPr>
            <a:r>
              <a:rPr lang="en-US">
                <a:ea typeface="+mn-ea"/>
              </a:rPr>
              <a:t>If these are non-traded instruments (bank loans, for instance), they still have to be priced into the interest rate on the instrument.</a:t>
            </a:r>
          </a:p>
          <a:p>
            <a:pPr marL="320040" indent="-320040" eaLnBrk="1" fontAlgn="auto" hangingPunct="1">
              <a:spcAft>
                <a:spcPts val="0"/>
              </a:spcAft>
              <a:buFont typeface="Wingdings"/>
              <a:buChar char=""/>
              <a:defRPr/>
            </a:pPr>
            <a:r>
              <a:rPr lang="en-US">
                <a:ea typeface="+mn-ea"/>
                <a:cs typeface="+mn-cs"/>
              </a:rPr>
              <a:t>The other application of option pricing is in valuing flexibility. Often, firms preserve debt capacity or hold back on issuing debt because they want to maintain flexibility.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0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BB80D7-12C1-CF4E-9FCC-2743C682BC62}" type="slidenum">
              <a:rPr lang="en-US" altLang="en-US" sz="1200">
                <a:solidFill>
                  <a:srgbClr val="FFFFFF"/>
                </a:solidFill>
              </a:rPr>
              <a:pPr>
                <a:lnSpc>
                  <a:spcPct val="80000"/>
                </a:lnSpc>
              </a:pPr>
              <a:t>56</a:t>
            </a:fld>
            <a:endParaRPr lang="en-US" altLang="en-US" sz="1200">
              <a:solidFill>
                <a:srgbClr val="FFFFFF"/>
              </a:solidFill>
            </a:endParaRPr>
          </a:p>
        </p:txBody>
      </p:sp>
      <p:sp>
        <p:nvSpPr>
          <p:cNvPr id="1177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Firms maintain excess debt capacity or larger cash balances than are warranted by current needs, to meet unexpected future requirements. </a:t>
            </a:r>
          </a:p>
          <a:p>
            <a:pPr marL="320040" indent="-320040" eaLnBrk="1" fontAlgn="auto" hangingPunct="1">
              <a:spcAft>
                <a:spcPts val="0"/>
              </a:spcAft>
              <a:buFont typeface="Wingdings"/>
              <a:buChar char=""/>
              <a:defRPr/>
            </a:pPr>
            <a:r>
              <a:rPr lang="en-US">
                <a:ea typeface="+mn-ea"/>
                <a:cs typeface="+mn-cs"/>
              </a:rPr>
              <a:t>While maintaining this financing flexibility has value to firms, it also has a cost; the excess debt capacity implies that the firm is giving up some value and has a higher cost of capital.</a:t>
            </a:r>
          </a:p>
          <a:p>
            <a:pPr marL="320040" indent="-320040" eaLnBrk="1" fontAlgn="auto" hangingPunct="1">
              <a:spcAft>
                <a:spcPts val="0"/>
              </a:spcAft>
              <a:buFont typeface="Wingdings"/>
              <a:buChar char=""/>
              <a:defRPr/>
            </a:pPr>
            <a:r>
              <a:rPr lang="en-US">
                <a:ea typeface="+mn-ea"/>
                <a:cs typeface="+mn-cs"/>
              </a:rPr>
              <a:t>The value of flexibility can be analyzed using the option pricing framework; a firm maintains large cash balances and excess debt capacity in order to have the option to take projects that might arise in the future.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2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5CA5AB-8AE8-F947-B083-9DBF1002B5D6}" type="slidenum">
              <a:rPr lang="en-US" altLang="en-US" sz="1200">
                <a:solidFill>
                  <a:srgbClr val="FFFFFF"/>
                </a:solidFill>
              </a:rPr>
              <a:pPr>
                <a:lnSpc>
                  <a:spcPct val="80000"/>
                </a:lnSpc>
              </a:pPr>
              <a:t>57</a:t>
            </a:fld>
            <a:endParaRPr lang="en-US" altLang="en-US" sz="1200">
              <a:solidFill>
                <a:srgbClr val="FFFFFF"/>
              </a:solidFill>
            </a:endParaRPr>
          </a:p>
        </p:txBody>
      </p:sp>
      <p:pic>
        <p:nvPicPr>
          <p:cNvPr id="132100"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7576" b="-7576"/>
          <a:stretch>
            <a:fillRect/>
          </a:stretch>
        </p:blipFill>
        <p:spPr>
          <a:xfrm>
            <a:off x="612775" y="1600200"/>
            <a:ext cx="8153400" cy="4495800"/>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34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CCA52-EB9C-8E4E-9C36-EDF9A50DDD1D}" type="slidenum">
              <a:rPr lang="en-US" altLang="en-US" sz="1200">
                <a:solidFill>
                  <a:srgbClr val="FFFFFF"/>
                </a:solidFill>
              </a:rPr>
              <a:pPr>
                <a:lnSpc>
                  <a:spcPct val="80000"/>
                </a:lnSpc>
              </a:pPr>
              <a:t>58</a:t>
            </a:fld>
            <a:endParaRPr lang="en-US" altLang="en-US" sz="1200">
              <a:solidFill>
                <a:srgbClr val="FFFFFF"/>
              </a:solidFill>
            </a:endParaRPr>
          </a:p>
        </p:txBody>
      </p:sp>
      <p:sp>
        <p:nvSpPr>
          <p:cNvPr id="121858" name="Rectangle 3"/>
          <p:cNvSpPr>
            <a:spLocks noGrp="1" noChangeArrowheads="1"/>
          </p:cNvSpPr>
          <p:nvPr>
            <p:ph sz="quarter" idx="1"/>
          </p:nvPr>
        </p:nvSpPr>
        <p:spPr>
          <a:xfrm>
            <a:off x="612775" y="1600200"/>
            <a:ext cx="8153400" cy="4495800"/>
          </a:xfrm>
        </p:spPr>
        <p:txBody>
          <a:bodyPr>
            <a:normAutofit fontScale="77500" lnSpcReduction="20000"/>
          </a:bodyPr>
          <a:lstStyle/>
          <a:p>
            <a:pPr marL="0" indent="0" eaLnBrk="1" fontAlgn="auto" hangingPunct="1">
              <a:spcAft>
                <a:spcPts val="0"/>
              </a:spcAft>
              <a:buFont typeface="Wingdings"/>
              <a:buNone/>
              <a:defRPr/>
            </a:pPr>
            <a:r>
              <a:rPr lang="en-US" dirty="0">
                <a:ea typeface="+mn-ea"/>
                <a:cs typeface="+mn-cs"/>
              </a:rPr>
              <a:t>Debt Ratio	Cost of Equity	Cost of Debt	Cost of Capital</a:t>
            </a:r>
          </a:p>
          <a:p>
            <a:pPr marL="0" indent="0" eaLnBrk="1" fontAlgn="auto" hangingPunct="1">
              <a:spcAft>
                <a:spcPts val="0"/>
              </a:spcAft>
              <a:buFont typeface="Wingdings"/>
              <a:buNone/>
              <a:defRPr/>
            </a:pPr>
            <a:r>
              <a:rPr lang="en-US" dirty="0">
                <a:ea typeface="+mn-ea"/>
                <a:cs typeface="+mn-cs"/>
              </a:rPr>
              <a:t>0.00%		13.00%		4.61%		13.00%	</a:t>
            </a:r>
          </a:p>
          <a:p>
            <a:pPr marL="0" indent="0" eaLnBrk="1" fontAlgn="auto" hangingPunct="1">
              <a:spcAft>
                <a:spcPts val="0"/>
              </a:spcAft>
              <a:buFont typeface="Wingdings"/>
              <a:buNone/>
              <a:defRPr/>
            </a:pPr>
            <a:r>
              <a:rPr lang="en-US" dirty="0">
                <a:ea typeface="+mn-ea"/>
                <a:cs typeface="+mn-cs"/>
              </a:rPr>
              <a:t>10.00%		13.43%		4.61%		12.55%</a:t>
            </a:r>
          </a:p>
          <a:p>
            <a:pPr marL="0" indent="0" eaLnBrk="1" fontAlgn="auto" hangingPunct="1">
              <a:spcAft>
                <a:spcPts val="0"/>
              </a:spcAft>
              <a:buFont typeface="Wingdings"/>
              <a:buNone/>
              <a:defRPr/>
            </a:pPr>
            <a:r>
              <a:rPr lang="en-US" dirty="0">
                <a:ea typeface="+mn-ea"/>
                <a:cs typeface="+mn-cs"/>
              </a:rPr>
              <a:t>Current:18% 	13.85%		4.80%		12.22%	</a:t>
            </a:r>
          </a:p>
          <a:p>
            <a:pPr marL="0" indent="0" eaLnBrk="1" fontAlgn="auto" hangingPunct="1">
              <a:spcAft>
                <a:spcPts val="0"/>
              </a:spcAft>
              <a:buFont typeface="Wingdings"/>
              <a:buNone/>
              <a:defRPr/>
            </a:pPr>
            <a:r>
              <a:rPr lang="en-US" dirty="0">
                <a:ea typeface="+mn-ea"/>
                <a:cs typeface="+mn-cs"/>
              </a:rPr>
              <a:t>20.00%		13.96%		4.99%		12.17%	</a:t>
            </a:r>
          </a:p>
          <a:p>
            <a:pPr marL="0" indent="0" eaLnBrk="1" fontAlgn="auto" hangingPunct="1">
              <a:spcAft>
                <a:spcPts val="0"/>
              </a:spcAft>
              <a:buFont typeface="Wingdings"/>
              <a:buNone/>
              <a:defRPr/>
            </a:pPr>
            <a:r>
              <a:rPr lang="en-US" dirty="0">
                <a:ea typeface="+mn-ea"/>
                <a:cs typeface="+mn-cs"/>
              </a:rPr>
              <a:t>30.00%		14.65%		5.28%		11.84%	</a:t>
            </a:r>
          </a:p>
          <a:p>
            <a:pPr marL="0" indent="0" eaLnBrk="1" fontAlgn="auto" hangingPunct="1">
              <a:spcAft>
                <a:spcPts val="0"/>
              </a:spcAft>
              <a:buFont typeface="Wingdings"/>
              <a:buNone/>
              <a:defRPr/>
            </a:pPr>
            <a:r>
              <a:rPr lang="en-US" dirty="0">
                <a:ea typeface="+mn-ea"/>
                <a:cs typeface="+mn-cs"/>
              </a:rPr>
              <a:t>40.00%		15.56%		5.76%		11.64%	</a:t>
            </a:r>
          </a:p>
          <a:p>
            <a:pPr marL="0" indent="0" eaLnBrk="1" fontAlgn="auto" hangingPunct="1">
              <a:spcAft>
                <a:spcPts val="0"/>
              </a:spcAft>
              <a:buFont typeface="Wingdings"/>
              <a:buNone/>
              <a:defRPr/>
            </a:pPr>
            <a:r>
              <a:rPr lang="en-US" dirty="0">
                <a:ea typeface="+mn-ea"/>
                <a:cs typeface="+mn-cs"/>
              </a:rPr>
              <a:t>50.00%		16.85%		6.56%		11.70%	</a:t>
            </a:r>
          </a:p>
          <a:p>
            <a:pPr marL="0" indent="0" eaLnBrk="1" fontAlgn="auto" hangingPunct="1">
              <a:spcAft>
                <a:spcPts val="0"/>
              </a:spcAft>
              <a:buFont typeface="Wingdings"/>
              <a:buNone/>
              <a:defRPr/>
            </a:pPr>
            <a:r>
              <a:rPr lang="en-US" dirty="0">
                <a:ea typeface="+mn-ea"/>
                <a:cs typeface="+mn-cs"/>
              </a:rPr>
              <a:t>60.00%		18.77%		7.68%		12.11%	</a:t>
            </a:r>
          </a:p>
          <a:p>
            <a:pPr marL="0" indent="0" eaLnBrk="1" fontAlgn="auto" hangingPunct="1">
              <a:spcAft>
                <a:spcPts val="0"/>
              </a:spcAft>
              <a:buFont typeface="Wingdings"/>
              <a:buNone/>
              <a:defRPr/>
            </a:pPr>
            <a:r>
              <a:rPr lang="en-US" dirty="0">
                <a:ea typeface="+mn-ea"/>
                <a:cs typeface="+mn-cs"/>
              </a:rPr>
              <a:t>70.00%		21.97%		7.68%		11.97%	</a:t>
            </a:r>
          </a:p>
          <a:p>
            <a:pPr marL="0" indent="0" eaLnBrk="1" fontAlgn="auto" hangingPunct="1">
              <a:spcAft>
                <a:spcPts val="0"/>
              </a:spcAft>
              <a:buFont typeface="Wingdings"/>
              <a:buNone/>
              <a:defRPr/>
            </a:pPr>
            <a:r>
              <a:rPr lang="en-US" dirty="0">
                <a:ea typeface="+mn-ea"/>
                <a:cs typeface="+mn-cs"/>
              </a:rPr>
              <a:t>80.00%		28.95%		7.97%		12.17%	</a:t>
            </a:r>
          </a:p>
          <a:p>
            <a:pPr marL="0" indent="0" eaLnBrk="1" fontAlgn="auto" hangingPunct="1">
              <a:spcAft>
                <a:spcPts val="0"/>
              </a:spcAft>
              <a:buFont typeface="Wingdings"/>
              <a:buNone/>
              <a:defRPr/>
            </a:pPr>
            <a:r>
              <a:rPr lang="en-US" dirty="0">
                <a:ea typeface="+mn-ea"/>
                <a:cs typeface="+mn-cs"/>
              </a:rPr>
              <a:t>90.00%		52.14%		9.42%		13.69%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to Option Valuation Model- Disney</a:t>
            </a:r>
          </a:p>
        </p:txBody>
      </p:sp>
      <p:sp>
        <p:nvSpPr>
          <p:cNvPr id="1361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A16640-5C9D-FF40-99BA-8903CD7EBA61}" type="slidenum">
              <a:rPr lang="en-US" altLang="en-US" sz="1200">
                <a:solidFill>
                  <a:srgbClr val="FFFFFF"/>
                </a:solidFill>
              </a:rPr>
              <a:pPr>
                <a:lnSpc>
                  <a:spcPct val="80000"/>
                </a:lnSpc>
              </a:pPr>
              <a:t>59</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228600" y="1646238"/>
          <a:ext cx="8839200" cy="4624638"/>
        </p:xfrm>
        <a:graphic>
          <a:graphicData uri="http://schemas.openxmlformats.org/drawingml/2006/table">
            <a:tbl>
              <a:tblPr/>
              <a:tblGrid>
                <a:gridCol w="1325563">
                  <a:extLst>
                    <a:ext uri="{9D8B030D-6E8A-4147-A177-3AD203B41FA5}">
                      <a16:colId xmlns:a16="http://schemas.microsoft.com/office/drawing/2014/main" val="20000"/>
                    </a:ext>
                  </a:extLst>
                </a:gridCol>
                <a:gridCol w="3094037">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gridCol w="2209800">
                  <a:extLst>
                    <a:ext uri="{9D8B030D-6E8A-4147-A177-3AD203B41FA5}">
                      <a16:colId xmlns:a16="http://schemas.microsoft.com/office/drawing/2014/main" val="20003"/>
                    </a:ext>
                  </a:extLst>
                </a:gridCol>
              </a:tblGrid>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Model input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as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In general…</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For Disney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Expected annual reinvestment needs (as % of firm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magnitude of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of Reinvestment/ Value over last 5 years = 5.3%</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1320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Symbol" charset="2"/>
                          <a:ea typeface="ＭＳ Ｐゴシック" charset="-128"/>
                        </a:rPr>
                        <a:t>s</a:t>
                      </a:r>
                      <a:r>
                        <a:rPr kumimoji="0" lang="en-US" altLang="en-US" sz="1800" b="0" i="0" u="none" strike="noStrike" cap="none" normalizeH="0" baseline="30000">
                          <a:ln>
                            <a:noFill/>
                          </a:ln>
                          <a:solidFill>
                            <a:srgbClr val="000000"/>
                          </a:solidFill>
                          <a:effectLst/>
                          <a:latin typeface="Symbol" charset="2"/>
                          <a:ea typeface="ＭＳ Ｐゴシック" charset="-128"/>
                        </a:rPr>
                        <a:t>2</a:t>
                      </a:r>
                      <a:endParaRPr kumimoji="0" lang="en-US" altLang="en-US" sz="1800" b="0" i="0" u="none" strike="noStrike" cap="none" normalizeH="0" baseline="0">
                        <a:ln>
                          <a:noFill/>
                        </a:ln>
                        <a:solidFill>
                          <a:srgbClr val="000000"/>
                        </a:solidFill>
                        <a:effectLst/>
                        <a:latin typeface="Symbol" charset="2"/>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in annual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how much volatility there is in 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over last 5 years in ln(Reinvestment/Value) =0.375 </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6953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K</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(Internal + Normal access to external funds)/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the capital constraint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over last 5 years = 4.8%</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779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 year</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an annual value for flexibility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 =1</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Flexibility at Disney</a:t>
            </a: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566288-57E7-6C46-AE15-901E8AC9D406}" type="slidenum">
              <a:rPr lang="en-US" altLang="en-US" sz="1200">
                <a:solidFill>
                  <a:srgbClr val="FFFFFF"/>
                </a:solidFill>
              </a:rPr>
              <a:pPr>
                <a:lnSpc>
                  <a:spcPct val="80000"/>
                </a:lnSpc>
              </a:pPr>
              <a:t>60</a:t>
            </a:fld>
            <a:endParaRPr lang="en-US" altLang="en-US" sz="1200">
              <a:solidFill>
                <a:srgbClr val="FFFFFF"/>
              </a:solidFill>
            </a:endParaRPr>
          </a:p>
        </p:txBody>
      </p:sp>
      <p:sp>
        <p:nvSpPr>
          <p:cNvPr id="1259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value of an option with these characteristics is 1.6092%. You can consider this the value of the option to take a project, but the overall value of flexibility will still depend upon the quality of the projects taken. In other words, the value of the option to take a project is zero if the project has zero net present value.</a:t>
            </a:r>
          </a:p>
          <a:p>
            <a:pPr eaLnBrk="1" hangingPunct="1">
              <a:lnSpc>
                <a:spcPct val="80000"/>
              </a:lnSpc>
            </a:pPr>
            <a:r>
              <a:rPr lang="en-US" altLang="en-US" sz="2200">
                <a:ea typeface="ＭＳ Ｐゴシック" charset="-128"/>
              </a:rPr>
              <a:t>Disney earns 18.69% on its projects has a cost of capital of 12.22%. The excess return (annually) is 6.47%. Assuming that they can continue to generate these excess returns in perpetuity:</a:t>
            </a:r>
          </a:p>
          <a:p>
            <a:pPr marL="319088" lvl="1" indent="0" eaLnBrk="1" hangingPunct="1">
              <a:lnSpc>
                <a:spcPct val="80000"/>
              </a:lnSpc>
              <a:buFont typeface="Wingdings 2" charset="2"/>
              <a:buNone/>
            </a:pPr>
            <a:r>
              <a:rPr lang="en-US" altLang="en-US" sz="1900">
                <a:ea typeface="ＭＳ Ｐゴシック" charset="-128"/>
              </a:rPr>
              <a:t>Value of Flexibility (annual)= 1.6092%(.0647/.1222) = 0.85 % of value</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cost of capital at its optimal debt ratio is 11.64%. The cost it incurs to maintain flexibility is therefore 0.58% annually (12.22%-11.64%). It therefore pays to maintain flexibility.</a:t>
            </a:r>
            <a:endParaRPr lang="en-US" altLang="en-US" sz="2200">
              <a:ea typeface="ＭＳ Ｐゴシック" charset="-12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the Value of Flexibility</a:t>
            </a: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C6E5A51-9B1D-214E-B06A-099EE56F0094}" type="slidenum">
              <a:rPr lang="en-US" altLang="en-US" sz="1200">
                <a:solidFill>
                  <a:srgbClr val="FFFFFF"/>
                </a:solidFill>
              </a:rPr>
              <a:pPr>
                <a:lnSpc>
                  <a:spcPct val="80000"/>
                </a:lnSpc>
              </a:pPr>
              <a:t>61</a:t>
            </a:fld>
            <a:endParaRPr lang="en-US" altLang="en-US" sz="1200">
              <a:solidFill>
                <a:srgbClr val="FFFFFF"/>
              </a:solidFill>
            </a:endParaRPr>
          </a:p>
        </p:txBody>
      </p:sp>
      <p:sp>
        <p:nvSpPr>
          <p:cNvPr id="1280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Capital Constraints (External and Internal): The greater the capacity to raise funds, either internally or externally, the less the value of flexibility.</a:t>
            </a:r>
          </a:p>
          <a:p>
            <a:pPr marL="640080" lvl="1" indent="-274320" eaLnBrk="1" fontAlgn="auto" hangingPunct="1">
              <a:spcAft>
                <a:spcPts val="0"/>
              </a:spcAft>
              <a:buFont typeface="Wingdings 2"/>
              <a:buChar char=""/>
              <a:defRPr/>
            </a:pPr>
            <a:r>
              <a:rPr lang="en-US">
                <a:ea typeface="+mn-ea"/>
              </a:rPr>
              <a:t>1.1:  Firms with significant internal operating cash flows should value flexibility less than firms with small or negative operating cash flows.</a:t>
            </a:r>
          </a:p>
          <a:p>
            <a:pPr marL="640080" lvl="1" indent="-274320" eaLnBrk="1" fontAlgn="auto" hangingPunct="1">
              <a:spcAft>
                <a:spcPts val="0"/>
              </a:spcAft>
              <a:buFont typeface="Wingdings 2"/>
              <a:buChar char=""/>
              <a:defRPr/>
            </a:pPr>
            <a:r>
              <a:rPr lang="en-US">
                <a:ea typeface="+mn-ea"/>
              </a:rPr>
              <a:t>1.2: Firms with easy access to financial markets should have a lower value for flexibility than firms without that access.</a:t>
            </a:r>
          </a:p>
          <a:p>
            <a:pPr marL="320040" indent="-320040" eaLnBrk="1" fontAlgn="auto" hangingPunct="1">
              <a:spcAft>
                <a:spcPts val="0"/>
              </a:spcAft>
              <a:buFont typeface="Wingdings"/>
              <a:buChar char=""/>
              <a:defRPr/>
            </a:pPr>
            <a:r>
              <a:rPr lang="en-US">
                <a:ea typeface="+mn-ea"/>
                <a:cs typeface="+mn-cs"/>
              </a:rPr>
              <a:t>Unpredictability of reinvestment needs: The more unpredictable the reinvestment needs of a firm, the greater the value of flexibility.</a:t>
            </a:r>
          </a:p>
          <a:p>
            <a:pPr marL="320040" indent="-320040" eaLnBrk="1" fontAlgn="auto" hangingPunct="1">
              <a:spcAft>
                <a:spcPts val="0"/>
              </a:spcAft>
              <a:buFont typeface="Wingdings"/>
              <a:buChar char=""/>
              <a:defRPr/>
            </a:pPr>
            <a:r>
              <a:rPr lang="en-US">
                <a:ea typeface="+mn-ea"/>
                <a:cs typeface="+mn-cs"/>
              </a:rPr>
              <a:t>Capacity to earn excess returns: The greater the capacity to earn excess returns, the greater the value of flexibility.</a:t>
            </a:r>
          </a:p>
          <a:p>
            <a:pPr marL="640080" lvl="1" indent="-274320" eaLnBrk="1" fontAlgn="auto" hangingPunct="1">
              <a:spcAft>
                <a:spcPts val="0"/>
              </a:spcAft>
              <a:buFont typeface="Wingdings 2"/>
              <a:buChar char=""/>
              <a:defRPr/>
            </a:pPr>
            <a:r>
              <a:rPr lang="en-US">
                <a:ea typeface="+mn-ea"/>
              </a:rPr>
              <a:t>1.3: Firms that do not have the capacity to earn or sustain excess returns get no value from flexibility.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 Valuing Equity as an option</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048AA0-EABD-364F-BEF3-C281CFBA1192}" type="slidenum">
              <a:rPr lang="en-US" altLang="en-US" sz="1200">
                <a:solidFill>
                  <a:srgbClr val="FFFFFF"/>
                </a:solidFill>
              </a:rPr>
              <a:pPr>
                <a:lnSpc>
                  <a:spcPct val="80000"/>
                </a:lnSpc>
              </a:pPr>
              <a:t>62</a:t>
            </a:fld>
            <a:endParaRPr lang="en-US" altLang="en-US" sz="1200">
              <a:solidFill>
                <a:srgbClr val="FFFFFF"/>
              </a:solidFill>
            </a:endParaRPr>
          </a:p>
        </p:txBody>
      </p:sp>
      <p:sp>
        <p:nvSpPr>
          <p:cNvPr id="13005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The equity in a firm is a residual claim, i.e., equity holders lay claim to all cashflows left over after other financial claim-holders (debt, preferred stock etc.) have been satisfied. </a:t>
            </a:r>
          </a:p>
          <a:p>
            <a:pPr marL="320040" indent="-320040" eaLnBrk="1" fontAlgn="auto" hangingPunct="1">
              <a:spcAft>
                <a:spcPts val="0"/>
              </a:spcAft>
              <a:buFont typeface="Wingdings"/>
              <a:buChar char=""/>
              <a:defRPr/>
            </a:pPr>
            <a:r>
              <a:rPr lang="en-US">
                <a:ea typeface="+mn-ea"/>
                <a:cs typeface="+mn-cs"/>
              </a:rPr>
              <a:t>If a firm is liquidated, the same principle applies, with equity investors receiving whatever is left over in the firm after all outstanding debts and other financial claims are paid off. </a:t>
            </a:r>
          </a:p>
          <a:p>
            <a:pPr marL="320040" indent="-320040" eaLnBrk="1" fontAlgn="auto" hangingPunct="1">
              <a:spcAft>
                <a:spcPts val="0"/>
              </a:spcAft>
              <a:buFont typeface="Wingdings"/>
              <a:buChar char=""/>
              <a:defRPr/>
            </a:pPr>
            <a:r>
              <a:rPr lang="en-US">
                <a:ea typeface="+mn-ea"/>
                <a:cs typeface="+mn-cs"/>
              </a:rPr>
              <a:t>The principle of limited liability, however, protects equity investors in publicly traded firms if the value of the firm is less than the value of the outstanding debt, and they cannot lose more than their investment in the firm. </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for Liquidation Option</a:t>
            </a:r>
          </a:p>
        </p:txBody>
      </p:sp>
      <p:sp>
        <p:nvSpPr>
          <p:cNvPr id="144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E5A2324-98FC-C747-A1F7-7B94CE22480F}" type="slidenum">
              <a:rPr lang="en-US" altLang="en-US" sz="1200">
                <a:solidFill>
                  <a:srgbClr val="FFFFFF"/>
                </a:solidFill>
              </a:rPr>
              <a:pPr>
                <a:lnSpc>
                  <a:spcPct val="80000"/>
                </a:lnSpc>
              </a:pPr>
              <a:t>63</a:t>
            </a:fld>
            <a:endParaRPr lang="en-US" altLang="en-US" sz="1200">
              <a:solidFill>
                <a:srgbClr val="FFFFFF"/>
              </a:solidFill>
            </a:endParaRPr>
          </a:p>
        </p:txBody>
      </p:sp>
      <p:pic>
        <p:nvPicPr>
          <p:cNvPr id="14438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4637" b="-4637"/>
          <a:stretch>
            <a:fillRect/>
          </a:stretch>
        </p:blipFill>
        <p:spPr>
          <a:xfrm>
            <a:off x="612775" y="1600200"/>
            <a:ext cx="8153400" cy="4495800"/>
          </a:xfrm>
        </p:spPr>
      </p:pic>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to valuation: A simple example</a:t>
            </a:r>
          </a:p>
        </p:txBody>
      </p:sp>
      <p:sp>
        <p:nvSpPr>
          <p:cNvPr id="146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FAC887-8406-F840-B3C3-BF6E33B545E9}" type="slidenum">
              <a:rPr lang="en-US" altLang="en-US" sz="1200">
                <a:solidFill>
                  <a:srgbClr val="FFFFFF"/>
                </a:solidFill>
              </a:rPr>
              <a:pPr>
                <a:lnSpc>
                  <a:spcPct val="80000"/>
                </a:lnSpc>
              </a:pPr>
              <a:t>64</a:t>
            </a:fld>
            <a:endParaRPr lang="en-US" altLang="en-US" sz="1200">
              <a:solidFill>
                <a:srgbClr val="FFFFFF"/>
              </a:solidFill>
            </a:endParaRPr>
          </a:p>
        </p:txBody>
      </p:sp>
      <p:sp>
        <p:nvSpPr>
          <p:cNvPr id="14643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firm whose assets are currently valued at $100 million and that the standard deviation in this asset value is 40%.</a:t>
            </a:r>
          </a:p>
          <a:p>
            <a:pPr eaLnBrk="1" hangingPunct="1"/>
            <a:r>
              <a:rPr lang="en-US" altLang="en-US">
                <a:ea typeface="ＭＳ Ｐゴシック" charset="-128"/>
              </a:rPr>
              <a:t>Further, assume that the face value of debt is $80 million (It is zero coupon debt with 10 years left to maturity). </a:t>
            </a:r>
          </a:p>
          <a:p>
            <a:pPr eaLnBrk="1" hangingPunct="1"/>
            <a:r>
              <a:rPr lang="en-US" altLang="en-US">
                <a:ea typeface="ＭＳ Ｐゴシック" charset="-128"/>
              </a:rPr>
              <a:t>If the ten-year treasury bond rate is 10%, </a:t>
            </a:r>
          </a:p>
          <a:p>
            <a:pPr lvl="1" eaLnBrk="1" hangingPunct="1"/>
            <a:r>
              <a:rPr lang="en-US" altLang="en-US">
                <a:ea typeface="ＭＳ Ｐゴシック" charset="-128"/>
              </a:rPr>
              <a:t>how much is the equity worth? </a:t>
            </a:r>
          </a:p>
          <a:p>
            <a:pPr lvl="1" eaLnBrk="1" hangingPunct="1"/>
            <a:r>
              <a:rPr lang="en-US" altLang="en-US">
                <a:ea typeface="ＭＳ Ｐゴシック" charset="-128"/>
              </a:rPr>
              <a:t>What should the interest rate on debt be?</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Model Parameters</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743DA9-A176-C04F-BF22-8150E9BA021D}" type="slidenum">
              <a:rPr lang="en-US" altLang="en-US" sz="1200">
                <a:solidFill>
                  <a:srgbClr val="FFFFFF"/>
                </a:solidFill>
              </a:rPr>
              <a:pPr>
                <a:lnSpc>
                  <a:spcPct val="80000"/>
                </a:lnSpc>
              </a:pPr>
              <a:t>65</a:t>
            </a:fld>
            <a:endParaRPr lang="en-US" altLang="en-US" sz="1200">
              <a:solidFill>
                <a:srgbClr val="FFFFFF"/>
              </a:solidFill>
            </a:endParaRPr>
          </a:p>
        </p:txBody>
      </p:sp>
      <p:sp>
        <p:nvSpPr>
          <p:cNvPr id="1361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a:t>
            </a:r>
          </a:p>
          <a:p>
            <a:pPr lvl="1" eaLnBrk="1" hangingPunct="1">
              <a:lnSpc>
                <a:spcPct val="90000"/>
              </a:lnSpc>
            </a:pPr>
            <a:r>
              <a:rPr lang="en-US" altLang="en-US" dirty="0">
                <a:ea typeface="ＭＳ Ｐゴシック" charset="-128"/>
              </a:rPr>
              <a:t>Value of the firm = $ 100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a:latin typeface="Symbol" charset="2"/>
                <a:ea typeface="Symbol" charset="2"/>
                <a:cs typeface="Symbol" charset="2"/>
              </a:rPr>
              <a:t>s</a:t>
            </a:r>
            <a:r>
              <a:rPr lang="en-US" altLang="en-US" baseline="30000" dirty="0">
                <a:ea typeface="ＭＳ Ｐゴシック" charset="-128"/>
              </a:rPr>
              <a:t>2</a:t>
            </a:r>
            <a:r>
              <a:rPr lang="en-US" altLang="en-US" dirty="0">
                <a:ea typeface="ＭＳ Ｐゴシック" charset="-128"/>
              </a:rPr>
              <a:t> </a:t>
            </a: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as a Call Option</a:t>
            </a:r>
          </a:p>
        </p:txBody>
      </p:sp>
      <p:sp>
        <p:nvSpPr>
          <p:cNvPr id="150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791806-A4A5-9F4C-A302-202B394BA566}" type="slidenum">
              <a:rPr lang="en-US" altLang="en-US" sz="1200">
                <a:solidFill>
                  <a:srgbClr val="FFFFFF"/>
                </a:solidFill>
              </a:rPr>
              <a:pPr>
                <a:lnSpc>
                  <a:spcPct val="80000"/>
                </a:lnSpc>
              </a:pPr>
              <a:t>66</a:t>
            </a:fld>
            <a:endParaRPr lang="en-US" altLang="en-US" sz="1200">
              <a:solidFill>
                <a:srgbClr val="FFFFFF"/>
              </a:solidFill>
            </a:endParaRPr>
          </a:p>
        </p:txBody>
      </p:sp>
      <p:sp>
        <p:nvSpPr>
          <p:cNvPr id="138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1.5994		N(d1) = 0.9451</a:t>
            </a:r>
          </a:p>
          <a:p>
            <a:pPr marL="365760" lvl="1" indent="0" eaLnBrk="1" fontAlgn="auto" hangingPunct="1">
              <a:spcAft>
                <a:spcPts val="0"/>
              </a:spcAft>
              <a:buFont typeface="Wingdings 2"/>
              <a:buNone/>
              <a:defRPr/>
            </a:pPr>
            <a:r>
              <a:rPr lang="en-US" dirty="0">
                <a:ea typeface="+mn-ea"/>
              </a:rPr>
              <a:t>d2 = 0.3345		N(d2) = 0.6310</a:t>
            </a:r>
          </a:p>
          <a:p>
            <a:pPr marL="320040" indent="-320040" eaLnBrk="1" fontAlgn="auto" hangingPunct="1">
              <a:spcAft>
                <a:spcPts val="0"/>
              </a:spcAft>
              <a:buFont typeface="Wingdings"/>
              <a:buChar char=""/>
              <a:defRPr/>
            </a:pPr>
            <a:r>
              <a:rPr lang="en-US" dirty="0">
                <a:ea typeface="+mn-ea"/>
                <a:cs typeface="+mn-cs"/>
              </a:rPr>
              <a:t>Value of the call = 100 (0.9451) - 80 </a:t>
            </a:r>
            <a:r>
              <a:rPr lang="en-US" dirty="0" err="1">
                <a:ea typeface="+mn-ea"/>
                <a:cs typeface="+mn-cs"/>
              </a:rPr>
              <a:t>exp</a:t>
            </a:r>
            <a:r>
              <a:rPr lang="en-US" baseline="30000" dirty="0">
                <a:ea typeface="+mn-ea"/>
                <a:cs typeface="+mn-cs"/>
              </a:rPr>
              <a:t>(-0.10)(10)</a:t>
            </a:r>
            <a:r>
              <a:rPr lang="en-US" dirty="0">
                <a:ea typeface="+mn-ea"/>
                <a:cs typeface="+mn-cs"/>
              </a:rPr>
              <a:t> (0.6310) = $75.94 million</a:t>
            </a:r>
          </a:p>
          <a:p>
            <a:pPr marL="320040" indent="-320040" eaLnBrk="1" fontAlgn="auto" hangingPunct="1">
              <a:spcAft>
                <a:spcPts val="0"/>
              </a:spcAft>
              <a:buFont typeface="Wingdings"/>
              <a:buChar char=""/>
              <a:defRPr/>
            </a:pPr>
            <a:r>
              <a:rPr lang="en-US" dirty="0">
                <a:ea typeface="+mn-ea"/>
                <a:cs typeface="+mn-cs"/>
              </a:rPr>
              <a:t>Value of the outstanding debt = $100 - $75.94 = $24.06 million</a:t>
            </a:r>
          </a:p>
          <a:p>
            <a:pPr marL="320040" indent="-320040" eaLnBrk="1" fontAlgn="auto" hangingPunct="1">
              <a:spcAft>
                <a:spcPts val="0"/>
              </a:spcAft>
              <a:buFont typeface="Wingdings"/>
              <a:buChar char=""/>
              <a:defRPr/>
            </a:pPr>
            <a:r>
              <a:rPr lang="en-US" dirty="0">
                <a:ea typeface="+mn-ea"/>
                <a:cs typeface="+mn-cs"/>
              </a:rPr>
              <a:t>Interest rate on debt = ($ 80 / $24.06)</a:t>
            </a:r>
            <a:r>
              <a:rPr lang="en-US" baseline="30000" dirty="0">
                <a:ea typeface="+mn-ea"/>
                <a:cs typeface="+mn-cs"/>
              </a:rPr>
              <a:t>1/10 </a:t>
            </a:r>
            <a:r>
              <a:rPr lang="en-US" dirty="0">
                <a:ea typeface="+mn-ea"/>
                <a:cs typeface="+mn-cs"/>
              </a:rPr>
              <a:t>-1 = 12.77%</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Effect of Catastrophic Drops in Value</a:t>
            </a: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1FDD47-69B8-B246-91DE-0D642094C78B}" type="slidenum">
              <a:rPr lang="en-US" altLang="en-US" sz="1200">
                <a:solidFill>
                  <a:srgbClr val="FFFFFF"/>
                </a:solidFill>
              </a:rPr>
              <a:pPr>
                <a:lnSpc>
                  <a:spcPct val="80000"/>
                </a:lnSpc>
              </a:pPr>
              <a:t>67</a:t>
            </a:fld>
            <a:endParaRPr lang="en-US" altLang="en-US" sz="1200">
              <a:solidFill>
                <a:srgbClr val="FFFFFF"/>
              </a:solidFill>
            </a:endParaRPr>
          </a:p>
        </p:txBody>
      </p:sp>
      <p:sp>
        <p:nvSpPr>
          <p:cNvPr id="1525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now that a catastrophe wipes out half the value of this firm (the value drops to $ 50 million), while the face value of the debt remains at $ 80 million. What will happen to the equity value of this firm?</a:t>
            </a:r>
          </a:p>
          <a:p>
            <a:pPr marL="833438" lvl="1" indent="-514350" eaLnBrk="1" hangingPunct="1">
              <a:buFont typeface="Calibri" charset="0"/>
              <a:buAutoNum type="alphaLcPeriod"/>
            </a:pPr>
            <a:r>
              <a:rPr lang="en-US" altLang="en-US">
                <a:ea typeface="ＭＳ Ｐゴシック" charset="-128"/>
              </a:rPr>
              <a:t>It will drop in value to $ 25.94 million [ $ 50 million - market value of debt from previous page]</a:t>
            </a:r>
          </a:p>
          <a:p>
            <a:pPr marL="833438" lvl="1" indent="-514350" eaLnBrk="1" hangingPunct="1">
              <a:buFont typeface="Calibri" charset="0"/>
              <a:buAutoNum type="alphaLcPeriod"/>
            </a:pPr>
            <a:r>
              <a:rPr lang="en-US" altLang="en-US">
                <a:ea typeface="ＭＳ Ｐゴシック" charset="-128"/>
              </a:rPr>
              <a:t>It will be worth nothing since debt outstanding &gt; Firm Value</a:t>
            </a:r>
          </a:p>
          <a:p>
            <a:pPr marL="833438" lvl="1" indent="-514350" eaLnBrk="1" hangingPunct="1">
              <a:buFont typeface="Calibri" charset="0"/>
              <a:buAutoNum type="alphaLcPeriod"/>
            </a:pPr>
            <a:r>
              <a:rPr lang="en-US" altLang="en-US">
                <a:ea typeface="ＭＳ Ｐゴシック" charset="-128"/>
              </a:rPr>
              <a:t>It will be worth more than $ 25.94 million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in the Troubled Firm</a:t>
            </a:r>
          </a:p>
        </p:txBody>
      </p:sp>
      <p:sp>
        <p:nvSpPr>
          <p:cNvPr id="154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536379-B81B-BE4C-A802-6D8B2754EF53}" type="slidenum">
              <a:rPr lang="en-US" altLang="en-US" sz="1200">
                <a:solidFill>
                  <a:srgbClr val="FFFFFF"/>
                </a:solidFill>
              </a:rPr>
              <a:pPr>
                <a:lnSpc>
                  <a:spcPct val="80000"/>
                </a:lnSpc>
              </a:pPr>
              <a:t>68</a:t>
            </a:fld>
            <a:endParaRPr lang="en-US" altLang="en-US" sz="1200">
              <a:solidFill>
                <a:srgbClr val="FFFFFF"/>
              </a:solidFill>
            </a:endParaRPr>
          </a:p>
        </p:txBody>
      </p:sp>
      <p:sp>
        <p:nvSpPr>
          <p:cNvPr id="142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 </a:t>
            </a:r>
          </a:p>
          <a:p>
            <a:pPr lvl="1" eaLnBrk="1" hangingPunct="1">
              <a:lnSpc>
                <a:spcPct val="90000"/>
              </a:lnSpc>
            </a:pPr>
            <a:r>
              <a:rPr lang="en-US" altLang="en-US" dirty="0">
                <a:ea typeface="ＭＳ Ｐゴシック" charset="-128"/>
              </a:rPr>
              <a:t>Value of the firm = $ 50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a:latin typeface="Symbol" charset="2"/>
                <a:ea typeface="Symbol" charset="2"/>
                <a:cs typeface="Symbol" charset="2"/>
              </a:rPr>
              <a:t>s</a:t>
            </a:r>
            <a:r>
              <a:rPr lang="en-US" altLang="en-US" baseline="30000" dirty="0">
                <a:ea typeface="ＭＳ Ｐゴシック" charset="-128"/>
              </a:rPr>
              <a:t>2</a:t>
            </a:r>
            <a:r>
              <a:rPr lang="en-US" altLang="en-US" dirty="0">
                <a:ea typeface="ＭＳ Ｐゴシック" charset="-128"/>
              </a:rPr>
              <a:t> </a:t>
            </a: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Equity as an Option</a:t>
            </a:r>
          </a:p>
        </p:txBody>
      </p:sp>
      <p:sp>
        <p:nvSpPr>
          <p:cNvPr id="156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12DAB6-CA3D-6845-88B9-D73C1B192695}" type="slidenum">
              <a:rPr lang="en-US" altLang="en-US" sz="1200">
                <a:solidFill>
                  <a:srgbClr val="FFFFFF"/>
                </a:solidFill>
              </a:rPr>
              <a:pPr>
                <a:lnSpc>
                  <a:spcPct val="80000"/>
                </a:lnSpc>
              </a:pPr>
              <a:t>69</a:t>
            </a:fld>
            <a:endParaRPr lang="en-US" altLang="en-US" sz="1200">
              <a:solidFill>
                <a:srgbClr val="FFFFFF"/>
              </a:solidFill>
            </a:endParaRPr>
          </a:p>
        </p:txBody>
      </p:sp>
      <p:sp>
        <p:nvSpPr>
          <p:cNvPr id="144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1.0515		N(d1) = 0.8534</a:t>
            </a:r>
          </a:p>
          <a:p>
            <a:pPr marL="365760" lvl="1" indent="0" eaLnBrk="1" fontAlgn="auto" hangingPunct="1">
              <a:spcAft>
                <a:spcPts val="0"/>
              </a:spcAft>
              <a:buFont typeface="Wingdings 2"/>
              <a:buNone/>
              <a:defRPr/>
            </a:pPr>
            <a:r>
              <a:rPr lang="en-US" dirty="0">
                <a:ea typeface="+mn-ea"/>
              </a:rPr>
              <a:t>d2 = -0.2135		N(d2) = 0.4155</a:t>
            </a:r>
          </a:p>
          <a:p>
            <a:pPr marL="320040" indent="-320040" eaLnBrk="1" fontAlgn="auto" hangingPunct="1">
              <a:spcAft>
                <a:spcPts val="0"/>
              </a:spcAft>
              <a:buFont typeface="Wingdings"/>
              <a:buChar char=""/>
              <a:defRPr/>
            </a:pPr>
            <a:r>
              <a:rPr lang="en-US" dirty="0">
                <a:ea typeface="+mn-ea"/>
                <a:cs typeface="+mn-cs"/>
              </a:rPr>
              <a:t>Value of the call = 50 (0.8534) - 80 </a:t>
            </a:r>
            <a:r>
              <a:rPr lang="en-US" dirty="0" err="1">
                <a:ea typeface="+mn-ea"/>
                <a:cs typeface="+mn-cs"/>
              </a:rPr>
              <a:t>exp</a:t>
            </a:r>
            <a:r>
              <a:rPr lang="en-US" baseline="30000" dirty="0">
                <a:ea typeface="+mn-ea"/>
                <a:cs typeface="+mn-cs"/>
              </a:rPr>
              <a:t>(-0.10)(10)</a:t>
            </a:r>
            <a:r>
              <a:rPr lang="en-US" dirty="0">
                <a:ea typeface="+mn-ea"/>
                <a:cs typeface="+mn-cs"/>
              </a:rPr>
              <a:t> (0.4155) = $30.44 million</a:t>
            </a:r>
          </a:p>
          <a:p>
            <a:pPr marL="320040" indent="-320040" eaLnBrk="1" fontAlgn="auto" hangingPunct="1">
              <a:spcAft>
                <a:spcPts val="0"/>
              </a:spcAft>
              <a:buFont typeface="Wingdings"/>
              <a:buChar char=""/>
              <a:defRPr/>
            </a:pPr>
            <a:r>
              <a:rPr lang="en-US" dirty="0">
                <a:ea typeface="+mn-ea"/>
                <a:cs typeface="+mn-cs"/>
              </a:rPr>
              <a:t>Value of the bond= $50 - $30.44 = $19.56 million</a:t>
            </a:r>
          </a:p>
          <a:p>
            <a:pPr marL="320040" indent="-320040" eaLnBrk="1" fontAlgn="auto" hangingPunct="1">
              <a:spcAft>
                <a:spcPts val="0"/>
              </a:spcAft>
              <a:buFont typeface="Wingdings"/>
              <a:buChar char=""/>
              <a:defRPr/>
            </a:pPr>
            <a:r>
              <a:rPr lang="en-US" dirty="0">
                <a:ea typeface="+mn-ea"/>
                <a:cs typeface="+mn-cs"/>
              </a:rPr>
              <a:t>The equity in this firm drops by $45.50 million, less than the overall drop in value of $50 million, because of the option characteristics of equity. </a:t>
            </a:r>
          </a:p>
          <a:p>
            <a:pPr marL="320040" indent="-320040" eaLnBrk="1" fontAlgn="auto" hangingPunct="1">
              <a:spcAft>
                <a:spcPts val="0"/>
              </a:spcAft>
              <a:buFont typeface="Wingdings"/>
              <a:buChar char=""/>
              <a:defRPr/>
            </a:pPr>
            <a:r>
              <a:rPr lang="en-US" dirty="0">
                <a:ea typeface="+mn-ea"/>
                <a:cs typeface="+mn-cs"/>
              </a:rPr>
              <a:t>This might explain why stock in firms, which are in Chapter 11 and essentially bankrupt, still has value.</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value persists ..</a:t>
            </a: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8763DF-13D5-F645-B5B2-4007A22EF711}" type="slidenum">
              <a:rPr lang="en-US" altLang="en-US" sz="1200">
                <a:solidFill>
                  <a:srgbClr val="FFFFFF"/>
                </a:solidFill>
              </a:rPr>
              <a:pPr>
                <a:lnSpc>
                  <a:spcPct val="80000"/>
                </a:lnSpc>
              </a:pPr>
              <a:t>70</a:t>
            </a:fld>
            <a:endParaRPr lang="en-US" altLang="en-US" sz="1200">
              <a:solidFill>
                <a:srgbClr val="FFFFFF"/>
              </a:solidFill>
            </a:endParaRPr>
          </a:p>
        </p:txBody>
      </p:sp>
      <p:pic>
        <p:nvPicPr>
          <p:cNvPr id="15872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 The conflict between stockholders and bondholders</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2913FD-9F30-7345-A954-62FE8D7807D5}" type="slidenum">
              <a:rPr lang="en-US" altLang="en-US" sz="1200">
                <a:solidFill>
                  <a:srgbClr val="FFFFFF"/>
                </a:solidFill>
              </a:rPr>
              <a:pPr>
                <a:lnSpc>
                  <a:spcPct val="80000"/>
                </a:lnSpc>
              </a:pPr>
              <a:t>71</a:t>
            </a:fld>
            <a:endParaRPr lang="en-US" altLang="en-US" sz="1200">
              <a:solidFill>
                <a:srgbClr val="FFFFFF"/>
              </a:solidFill>
            </a:endParaRPr>
          </a:p>
        </p:txBody>
      </p:sp>
      <p:sp>
        <p:nvSpPr>
          <p:cNvPr id="1484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Consider again the firm described in the earlier example , with a value of assets of $100 million, a face value of zero-coupon ten-year debt of $80 million, a standard deviation in the value of the firm of 40%. The equity and debt in this firm were valued as follows:</a:t>
            </a:r>
          </a:p>
          <a:p>
            <a:pPr lvl="1" eaLnBrk="1" hangingPunct="1">
              <a:lnSpc>
                <a:spcPct val="80000"/>
              </a:lnSpc>
            </a:pPr>
            <a:r>
              <a:rPr lang="en-US" altLang="en-US" sz="1900">
                <a:ea typeface="ＭＳ Ｐゴシック" charset="-128"/>
              </a:rPr>
              <a:t>Value of Equity = $75.94 million</a:t>
            </a:r>
          </a:p>
          <a:p>
            <a:pPr lvl="1" eaLnBrk="1" hangingPunct="1">
              <a:lnSpc>
                <a:spcPct val="80000"/>
              </a:lnSpc>
            </a:pPr>
            <a:r>
              <a:rPr lang="en-US" altLang="en-US" sz="1900">
                <a:ea typeface="ＭＳ Ｐゴシック" charset="-128"/>
              </a:rPr>
              <a:t>Value of Debt = $24.06 million</a:t>
            </a:r>
          </a:p>
          <a:p>
            <a:pPr lvl="1" eaLnBrk="1" hangingPunct="1">
              <a:lnSpc>
                <a:spcPct val="80000"/>
              </a:lnSpc>
            </a:pPr>
            <a:r>
              <a:rPr lang="en-US" altLang="en-US" sz="1900">
                <a:ea typeface="ＭＳ Ｐゴシック" charset="-128"/>
              </a:rPr>
              <a:t>Value of Firm == $100 million</a:t>
            </a:r>
          </a:p>
          <a:p>
            <a:pPr eaLnBrk="1" hangingPunct="1">
              <a:lnSpc>
                <a:spcPct val="80000"/>
              </a:lnSpc>
            </a:pPr>
            <a:r>
              <a:rPr lang="en-US" altLang="en-US" sz="2200">
                <a:ea typeface="ＭＳ Ｐゴシック" charset="-128"/>
              </a:rPr>
              <a:t>Now assume that the stockholders have the opportunity to take a project with a negative net present value of -$2 million, but assume that this project is a very risky project that will push up the standard deviation in firm value to 50%. Would you invest in this project?</a:t>
            </a:r>
          </a:p>
          <a:p>
            <a:pPr lvl="1" eaLnBrk="1" hangingPunct="1">
              <a:lnSpc>
                <a:spcPct val="80000"/>
              </a:lnSpc>
              <a:buFont typeface="Calibri" charset="0"/>
              <a:buAutoNum type="alphaLcPeriod"/>
            </a:pPr>
            <a:r>
              <a:rPr lang="en-US" altLang="en-US" sz="1900">
                <a:ea typeface="ＭＳ Ｐゴシック" charset="-128"/>
              </a:rPr>
              <a:t>Yes </a:t>
            </a:r>
          </a:p>
          <a:p>
            <a:pPr lvl="1" eaLnBrk="1" hangingPunct="1">
              <a:lnSpc>
                <a:spcPct val="80000"/>
              </a:lnSpc>
              <a:buFont typeface="Calibri" charset="0"/>
              <a:buAutoNum type="alphaLcPeriod"/>
            </a:pPr>
            <a:r>
              <a:rPr lang="en-US" altLang="en-US" sz="1900">
                <a:ea typeface="ＭＳ Ｐゴシック" charset="-128"/>
              </a:rPr>
              <a:t>No</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after the Project</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B32227-E954-1F42-AFF0-9F90C8F32E88}" type="slidenum">
              <a:rPr lang="en-US" altLang="en-US" sz="1200">
                <a:solidFill>
                  <a:srgbClr val="FFFFFF"/>
                </a:solidFill>
              </a:rPr>
              <a:pPr>
                <a:lnSpc>
                  <a:spcPct val="80000"/>
                </a:lnSpc>
              </a:pPr>
              <a:t>72</a:t>
            </a:fld>
            <a:endParaRPr lang="en-US" altLang="en-US" sz="1200">
              <a:solidFill>
                <a:srgbClr val="FFFFFF"/>
              </a:solidFill>
            </a:endParaRPr>
          </a:p>
        </p:txBody>
      </p:sp>
      <p:sp>
        <p:nvSpPr>
          <p:cNvPr id="15053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Value of the underlying asset = S </a:t>
            </a:r>
          </a:p>
          <a:p>
            <a:pPr marL="640080" lvl="1" indent="-274320" eaLnBrk="1" fontAlgn="auto" hangingPunct="1">
              <a:spcAft>
                <a:spcPts val="0"/>
              </a:spcAft>
              <a:buFont typeface="Wingdings 2"/>
              <a:buChar char=""/>
              <a:defRPr/>
            </a:pPr>
            <a:r>
              <a:rPr lang="en-US" dirty="0">
                <a:ea typeface="+mn-ea"/>
              </a:rPr>
              <a:t>Value of the firm = $ 100 million - $2 million = $ 98 million (The value of the firm is lowered because of the negative net present value project)</a:t>
            </a:r>
          </a:p>
          <a:p>
            <a:pPr marL="320040" indent="-320040" eaLnBrk="1" fontAlgn="auto" hangingPunct="1">
              <a:spcAft>
                <a:spcPts val="0"/>
              </a:spcAft>
              <a:buFont typeface="Wingdings"/>
              <a:buChar char=""/>
              <a:defRPr/>
            </a:pPr>
            <a:r>
              <a:rPr lang="en-US" dirty="0">
                <a:ea typeface="+mn-ea"/>
                <a:cs typeface="+mn-cs"/>
              </a:rPr>
              <a:t>Exercise price = K </a:t>
            </a:r>
          </a:p>
          <a:p>
            <a:pPr marL="640080" lvl="1" indent="-274320" eaLnBrk="1" fontAlgn="auto" hangingPunct="1">
              <a:spcAft>
                <a:spcPts val="0"/>
              </a:spcAft>
              <a:buFont typeface="Wingdings 2"/>
              <a:buChar char=""/>
              <a:defRPr/>
            </a:pPr>
            <a:r>
              <a:rPr lang="en-US" dirty="0">
                <a:ea typeface="+mn-ea"/>
              </a:rPr>
              <a:t>Face Value of outstanding debt = $ 80 million</a:t>
            </a:r>
          </a:p>
          <a:p>
            <a:pPr marL="320040" indent="-320040" eaLnBrk="1" fontAlgn="auto" hangingPunct="1">
              <a:spcAft>
                <a:spcPts val="0"/>
              </a:spcAft>
              <a:buFont typeface="Wingdings"/>
              <a:buChar char=""/>
              <a:defRPr/>
            </a:pPr>
            <a:r>
              <a:rPr lang="en-US" dirty="0">
                <a:ea typeface="+mn-ea"/>
                <a:cs typeface="+mn-cs"/>
              </a:rPr>
              <a:t>Life of the option = t </a:t>
            </a:r>
          </a:p>
          <a:p>
            <a:pPr marL="320040" indent="-320040" eaLnBrk="1" fontAlgn="auto" hangingPunct="1">
              <a:spcAft>
                <a:spcPts val="0"/>
              </a:spcAft>
              <a:buFont typeface="Wingdings"/>
              <a:buChar char=""/>
              <a:defRPr/>
            </a:pPr>
            <a:r>
              <a:rPr lang="en-US" dirty="0">
                <a:ea typeface="+mn-ea"/>
                <a:cs typeface="+mn-cs"/>
              </a:rPr>
              <a:t>Life of zero-coupon debt = 10 years</a:t>
            </a:r>
          </a:p>
          <a:p>
            <a:pPr marL="320040" indent="-320040" eaLnBrk="1" fontAlgn="auto" hangingPunct="1">
              <a:spcAft>
                <a:spcPts val="0"/>
              </a:spcAft>
              <a:buFont typeface="Wingdings"/>
              <a:buChar char=""/>
              <a:defRPr/>
            </a:pPr>
            <a:r>
              <a:rPr lang="en-US" dirty="0">
                <a:ea typeface="+mn-ea"/>
                <a:cs typeface="+mn-cs"/>
              </a:rPr>
              <a:t>Variance in the value of the underlying asset = </a:t>
            </a:r>
            <a:r>
              <a:rPr lang="en-US" dirty="0">
                <a:latin typeface="Symbol" charset="2"/>
                <a:ea typeface="+mn-ea"/>
                <a:cs typeface="Symbol" charset="2"/>
              </a:rPr>
              <a:t>s</a:t>
            </a:r>
            <a:r>
              <a:rPr lang="en-US" baseline="30000" dirty="0">
                <a:ea typeface="+mn-ea"/>
                <a:cs typeface="+mn-cs"/>
              </a:rPr>
              <a:t>2</a:t>
            </a:r>
            <a:r>
              <a:rPr lang="en-US" dirty="0">
                <a:ea typeface="+mn-ea"/>
                <a:cs typeface="+mn-cs"/>
              </a:rPr>
              <a:t> </a:t>
            </a:r>
          </a:p>
          <a:p>
            <a:pPr marL="640080" lvl="1" indent="-274320" eaLnBrk="1" fontAlgn="auto" hangingPunct="1">
              <a:spcAft>
                <a:spcPts val="0"/>
              </a:spcAft>
              <a:buFont typeface="Wingdings 2"/>
              <a:buChar char=""/>
              <a:defRPr/>
            </a:pPr>
            <a:r>
              <a:rPr lang="en-US" dirty="0">
                <a:ea typeface="+mn-ea"/>
              </a:rPr>
              <a:t> Variance in firm value = 0.25</a:t>
            </a:r>
          </a:p>
          <a:p>
            <a:pPr marL="320040" indent="-320040" eaLnBrk="1" fontAlgn="auto" hangingPunct="1">
              <a:spcAft>
                <a:spcPts val="0"/>
              </a:spcAft>
              <a:buFont typeface="Wingdings"/>
              <a:buChar char=""/>
              <a:defRPr/>
            </a:pPr>
            <a:r>
              <a:rPr lang="en-US" dirty="0">
                <a:ea typeface="+mn-ea"/>
                <a:cs typeface="+mn-cs"/>
              </a:rPr>
              <a:t>Riskless rate = r </a:t>
            </a:r>
          </a:p>
          <a:p>
            <a:pPr marL="640080" lvl="1" indent="-274320" eaLnBrk="1" fontAlgn="auto" hangingPunct="1">
              <a:spcAft>
                <a:spcPts val="0"/>
              </a:spcAft>
              <a:buFont typeface="Wingdings 2"/>
              <a:buChar char=""/>
              <a:defRPr/>
            </a:pPr>
            <a:r>
              <a:rPr lang="en-US" dirty="0">
                <a:ea typeface="+mn-ea"/>
              </a:rPr>
              <a:t>Treasury bond rate corresponding to option life = 10%</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Option Valuation</a:t>
            </a: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02E7515-E89A-964E-8B2E-1098AAF5B309}" type="slidenum">
              <a:rPr lang="en-US" altLang="en-US" sz="1200">
                <a:solidFill>
                  <a:srgbClr val="FFFFFF"/>
                </a:solidFill>
              </a:rPr>
              <a:pPr>
                <a:lnSpc>
                  <a:spcPct val="80000"/>
                </a:lnSpc>
              </a:pPr>
              <a:t>73</a:t>
            </a:fld>
            <a:endParaRPr lang="en-US" altLang="en-US" sz="1200">
              <a:solidFill>
                <a:srgbClr val="FFFFFF"/>
              </a:solidFill>
            </a:endParaRPr>
          </a:p>
        </p:txBody>
      </p:sp>
      <p:sp>
        <p:nvSpPr>
          <p:cNvPr id="16486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Option Pricing Results for Equity and Debt Value</a:t>
            </a:r>
          </a:p>
          <a:p>
            <a:pPr lvl="1" eaLnBrk="1" hangingPunct="1"/>
            <a:r>
              <a:rPr lang="en-US" altLang="en-US">
                <a:ea typeface="ＭＳ Ｐゴシック" charset="-128"/>
              </a:rPr>
              <a:t>Value of Equity = $77.71</a:t>
            </a:r>
          </a:p>
          <a:p>
            <a:pPr lvl="1" eaLnBrk="1" hangingPunct="1"/>
            <a:r>
              <a:rPr lang="en-US" altLang="en-US">
                <a:ea typeface="ＭＳ Ｐゴシック" charset="-128"/>
              </a:rPr>
              <a:t>Value of Debt = $20.29</a:t>
            </a:r>
          </a:p>
          <a:p>
            <a:pPr lvl="1" eaLnBrk="1" hangingPunct="1"/>
            <a:r>
              <a:rPr lang="en-US" altLang="en-US">
                <a:ea typeface="ＭＳ Ｐゴシック" charset="-128"/>
              </a:rPr>
              <a:t>Value of Firm = $98.00</a:t>
            </a:r>
          </a:p>
          <a:p>
            <a:pPr eaLnBrk="1" hangingPunct="1"/>
            <a:r>
              <a:rPr lang="en-US" altLang="en-US">
                <a:ea typeface="ＭＳ Ｐゴシック" charset="-128"/>
              </a:rPr>
              <a:t>The value of equity rises from $75.94 million to $ 77.71 million  , even though the firm value declines by $2 million. The increase in equity value comes at the expense of bondholders, who find their wealth decline from $24.06 million to $20.19 million.</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an Acquisition</a:t>
            </a: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2B6EFC-079A-E44B-97AE-2B8942FCC797}" type="slidenum">
              <a:rPr lang="en-US" altLang="en-US" sz="1200">
                <a:solidFill>
                  <a:srgbClr val="FFFFFF"/>
                </a:solidFill>
              </a:rPr>
              <a:pPr>
                <a:lnSpc>
                  <a:spcPct val="80000"/>
                </a:lnSpc>
              </a:pPr>
              <a:t>74</a:t>
            </a:fld>
            <a:endParaRPr lang="en-US" altLang="en-US" sz="1200">
              <a:solidFill>
                <a:srgbClr val="FFFFFF"/>
              </a:solidFill>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the manager of a firm and that you buy another firm, with a fair market value of $ 150 million, for exactly $ 150 million. In an efficient market, the stock price of your firm will</a:t>
            </a:r>
          </a:p>
          <a:p>
            <a:pPr marL="833438" lvl="1" indent="-514350" eaLnBrk="1" hangingPunct="1">
              <a:buFont typeface="Calibri" charset="0"/>
              <a:buAutoNum type="alphaLcPeriod"/>
            </a:pPr>
            <a:r>
              <a:rPr lang="en-US" altLang="en-US">
                <a:ea typeface="ＭＳ Ｐゴシック" charset="-128"/>
              </a:rPr>
              <a:t>Increase</a:t>
            </a:r>
          </a:p>
          <a:p>
            <a:pPr marL="833438" lvl="1" indent="-514350" eaLnBrk="1" hangingPunct="1">
              <a:buFont typeface="Calibri" charset="0"/>
              <a:buAutoNum type="alphaLcPeriod"/>
            </a:pPr>
            <a:r>
              <a:rPr lang="en-US" altLang="en-US">
                <a:ea typeface="ＭＳ Ｐゴシック" charset="-128"/>
              </a:rPr>
              <a:t>Decrease</a:t>
            </a:r>
          </a:p>
          <a:p>
            <a:pPr marL="833438" lvl="1" indent="-514350" eaLnBrk="1" hangingPunct="1">
              <a:buFont typeface="Calibri" charset="0"/>
              <a:buAutoNum type="alphaLcPeriod"/>
            </a:pPr>
            <a:r>
              <a:rPr lang="en-US" altLang="en-US">
                <a:ea typeface="ＭＳ Ｐゴシック" charset="-128"/>
              </a:rPr>
              <a:t>Remain Unchanged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Effects on equity of a conglomerate merger</a:t>
            </a:r>
          </a:p>
        </p:txBody>
      </p:sp>
      <p:sp>
        <p:nvSpPr>
          <p:cNvPr id="168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96DA213-C846-A243-8108-878B282099EE}" type="slidenum">
              <a:rPr lang="en-US" altLang="en-US" sz="1200">
                <a:solidFill>
                  <a:srgbClr val="FFFFFF"/>
                </a:solidFill>
              </a:rPr>
              <a:pPr>
                <a:lnSpc>
                  <a:spcPct val="80000"/>
                </a:lnSpc>
              </a:pPr>
              <a:t>75</a:t>
            </a:fld>
            <a:endParaRPr lang="en-US" altLang="en-US" sz="1200">
              <a:solidFill>
                <a:srgbClr val="FFFFFF"/>
              </a:solidFill>
            </a:endParaRPr>
          </a:p>
        </p:txBody>
      </p:sp>
      <p:sp>
        <p:nvSpPr>
          <p:cNvPr id="15667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You are provided information on two firms, which operate in unrelated businesses and hope to merge. </a:t>
            </a:r>
          </a:p>
          <a:p>
            <a:pPr marL="365760" lvl="1" indent="0" eaLnBrk="1" fontAlgn="auto" hangingPunct="1">
              <a:spcAft>
                <a:spcPts val="0"/>
              </a:spcAft>
              <a:buFont typeface="Wingdings 2"/>
              <a:buNone/>
              <a:defRPr/>
            </a:pPr>
            <a:r>
              <a:rPr lang="en-US" dirty="0">
                <a:ea typeface="+mn-ea"/>
              </a:rPr>
              <a:t>				Firm A		Firm B	</a:t>
            </a:r>
          </a:p>
          <a:p>
            <a:pPr marL="365760" lvl="1" indent="0" eaLnBrk="1" fontAlgn="auto" hangingPunct="1">
              <a:spcAft>
                <a:spcPts val="0"/>
              </a:spcAft>
              <a:buFont typeface="Wingdings 2"/>
              <a:buNone/>
              <a:defRPr/>
            </a:pPr>
            <a:r>
              <a:rPr lang="en-US" dirty="0">
                <a:ea typeface="+mn-ea"/>
              </a:rPr>
              <a:t>Value of the firm		$100 million	$ 150 million</a:t>
            </a:r>
          </a:p>
          <a:p>
            <a:pPr marL="365760" lvl="1" indent="0" eaLnBrk="1" fontAlgn="auto" hangingPunct="1">
              <a:spcAft>
                <a:spcPts val="0"/>
              </a:spcAft>
              <a:buFont typeface="Wingdings 2"/>
              <a:buNone/>
              <a:defRPr/>
            </a:pPr>
            <a:r>
              <a:rPr lang="en-US" dirty="0">
                <a:ea typeface="+mn-ea"/>
              </a:rPr>
              <a:t>Face Value of Debt (10 </a:t>
            </a:r>
            <a:r>
              <a:rPr lang="en-US" dirty="0" err="1">
                <a:ea typeface="+mn-ea"/>
              </a:rPr>
              <a:t>yr</a:t>
            </a:r>
            <a:r>
              <a:rPr lang="en-US" dirty="0">
                <a:ea typeface="+mn-ea"/>
              </a:rPr>
              <a:t> zeros)	$ 80 million	$ 50 million </a:t>
            </a:r>
          </a:p>
          <a:p>
            <a:pPr marL="365760" lvl="1" indent="0" eaLnBrk="1" fontAlgn="auto" hangingPunct="1">
              <a:spcAft>
                <a:spcPts val="0"/>
              </a:spcAft>
              <a:buFont typeface="Wingdings 2"/>
              <a:buNone/>
              <a:defRPr/>
            </a:pPr>
            <a:r>
              <a:rPr lang="en-US" dirty="0">
                <a:ea typeface="+mn-ea"/>
              </a:rPr>
              <a:t>Maturity of debt		10 years		10 years</a:t>
            </a:r>
          </a:p>
          <a:p>
            <a:pPr marL="365760" lvl="1" indent="0" eaLnBrk="1" fontAlgn="auto" hangingPunct="1">
              <a:spcAft>
                <a:spcPts val="0"/>
              </a:spcAft>
              <a:buFont typeface="Wingdings 2"/>
              <a:buNone/>
              <a:defRPr/>
            </a:pPr>
            <a:r>
              <a:rPr lang="en-US" dirty="0">
                <a:ea typeface="+mn-ea"/>
              </a:rPr>
              <a:t>Std. Dev. in value		40 %		50 %</a:t>
            </a:r>
          </a:p>
          <a:p>
            <a:pPr marL="365760" lvl="1" indent="0" eaLnBrk="1" fontAlgn="auto" hangingPunct="1">
              <a:spcAft>
                <a:spcPts val="0"/>
              </a:spcAft>
              <a:buFont typeface="Wingdings 2"/>
              <a:buNone/>
              <a:defRPr/>
            </a:pPr>
            <a:r>
              <a:rPr lang="en-US" dirty="0">
                <a:ea typeface="+mn-ea"/>
              </a:rPr>
              <a:t>Correlation between </a:t>
            </a:r>
            <a:r>
              <a:rPr lang="en-US" dirty="0" err="1">
                <a:ea typeface="+mn-ea"/>
              </a:rPr>
              <a:t>cashflows</a:t>
            </a:r>
            <a:r>
              <a:rPr lang="en-US" dirty="0">
                <a:ea typeface="+mn-ea"/>
              </a:rPr>
              <a:t>		0.4</a:t>
            </a:r>
          </a:p>
          <a:p>
            <a:pPr marL="640080" lvl="1" indent="-274320" eaLnBrk="1" fontAlgn="auto" hangingPunct="1">
              <a:spcAft>
                <a:spcPts val="0"/>
              </a:spcAft>
              <a:buFont typeface="Wingdings 2"/>
              <a:buChar char=""/>
              <a:defRPr/>
            </a:pPr>
            <a:r>
              <a:rPr lang="en-US" dirty="0">
                <a:ea typeface="+mn-ea"/>
              </a:rPr>
              <a:t>The ten-year bond rate is 10%.</a:t>
            </a:r>
          </a:p>
          <a:p>
            <a:pPr marL="320040" indent="-320040" eaLnBrk="1" fontAlgn="auto" hangingPunct="1">
              <a:spcAft>
                <a:spcPts val="0"/>
              </a:spcAft>
              <a:buFont typeface="Wingdings"/>
              <a:buChar char=""/>
              <a:defRPr/>
            </a:pPr>
            <a:r>
              <a:rPr lang="en-US" dirty="0">
                <a:ea typeface="+mn-ea"/>
                <a:cs typeface="+mn-cs"/>
              </a:rPr>
              <a:t>The variance in the value of the firm after the acquisition can be calculated as follows:</a:t>
            </a:r>
          </a:p>
          <a:p>
            <a:pPr marL="365760" lvl="1" indent="0" eaLnBrk="1" fontAlgn="auto" hangingPunct="1">
              <a:spcAft>
                <a:spcPts val="0"/>
              </a:spcAft>
              <a:buFont typeface="Wingdings 2"/>
              <a:buNone/>
              <a:defRPr/>
            </a:pPr>
            <a:r>
              <a:rPr lang="en-US" dirty="0">
                <a:ea typeface="+mn-ea"/>
              </a:rPr>
              <a:t>Variance in combined firm value 	= w</a:t>
            </a:r>
            <a:r>
              <a:rPr lang="en-US" baseline="-25000" dirty="0">
                <a:ea typeface="+mn-ea"/>
              </a:rPr>
              <a:t>1</a:t>
            </a:r>
            <a:r>
              <a:rPr lang="en-US" baseline="30000" dirty="0">
                <a:ea typeface="+mn-ea"/>
              </a:rPr>
              <a:t>2</a:t>
            </a:r>
            <a:r>
              <a:rPr lang="en-US" dirty="0">
                <a:ea typeface="+mn-ea"/>
              </a:rPr>
              <a:t> </a:t>
            </a:r>
            <a:r>
              <a:rPr lang="en-US" dirty="0">
                <a:latin typeface="Symbol" charset="2"/>
                <a:ea typeface="+mn-ea"/>
                <a:cs typeface="Symbol" charset="2"/>
              </a:rPr>
              <a:t>s</a:t>
            </a:r>
            <a:r>
              <a:rPr lang="en-US" baseline="-25000" dirty="0">
                <a:ea typeface="+mn-ea"/>
              </a:rPr>
              <a:t>1</a:t>
            </a:r>
            <a:r>
              <a:rPr lang="en-US" baseline="30000" dirty="0">
                <a:ea typeface="+mn-ea"/>
              </a:rPr>
              <a:t>2</a:t>
            </a:r>
            <a:r>
              <a:rPr lang="en-US" dirty="0">
                <a:ea typeface="+mn-ea"/>
              </a:rPr>
              <a:t> + w</a:t>
            </a:r>
            <a:r>
              <a:rPr lang="en-US" baseline="-25000" dirty="0">
                <a:ea typeface="+mn-ea"/>
              </a:rPr>
              <a:t>2</a:t>
            </a:r>
            <a:r>
              <a:rPr lang="en-US" baseline="30000" dirty="0">
                <a:ea typeface="+mn-ea"/>
              </a:rPr>
              <a:t>2</a:t>
            </a:r>
            <a:r>
              <a:rPr lang="en-US" dirty="0">
                <a:ea typeface="+mn-ea"/>
              </a:rPr>
              <a:t> </a:t>
            </a:r>
            <a:r>
              <a:rPr lang="en-US" dirty="0">
                <a:latin typeface="Symbol" charset="2"/>
                <a:ea typeface="+mn-ea"/>
                <a:cs typeface="Symbol" charset="2"/>
              </a:rPr>
              <a:t>s</a:t>
            </a:r>
            <a:r>
              <a:rPr lang="en-US" baseline="-25000" dirty="0">
                <a:ea typeface="+mn-ea"/>
              </a:rPr>
              <a:t>2</a:t>
            </a:r>
            <a:r>
              <a:rPr lang="en-US" baseline="30000" dirty="0">
                <a:ea typeface="+mn-ea"/>
              </a:rPr>
              <a:t>2</a:t>
            </a:r>
            <a:r>
              <a:rPr lang="en-US" dirty="0">
                <a:ea typeface="+mn-ea"/>
              </a:rPr>
              <a:t> + 2 w</a:t>
            </a:r>
            <a:r>
              <a:rPr lang="en-US" baseline="-25000" dirty="0">
                <a:ea typeface="+mn-ea"/>
              </a:rPr>
              <a:t>1</a:t>
            </a:r>
            <a:r>
              <a:rPr lang="en-US" dirty="0">
                <a:ea typeface="+mn-ea"/>
              </a:rPr>
              <a:t> w</a:t>
            </a:r>
            <a:r>
              <a:rPr lang="en-US" baseline="-25000" dirty="0">
                <a:ea typeface="+mn-ea"/>
              </a:rPr>
              <a:t>2</a:t>
            </a:r>
            <a:r>
              <a:rPr lang="en-US" dirty="0">
                <a:ea typeface="+mn-ea"/>
              </a:rPr>
              <a:t> </a:t>
            </a:r>
            <a:r>
              <a:rPr lang="en-US" dirty="0">
                <a:latin typeface="Symbol" charset="2"/>
                <a:ea typeface="+mn-ea"/>
                <a:cs typeface="Symbol" charset="2"/>
              </a:rPr>
              <a:t>r</a:t>
            </a:r>
            <a:r>
              <a:rPr lang="en-US" baseline="-25000" dirty="0">
                <a:ea typeface="+mn-ea"/>
              </a:rPr>
              <a:t>12</a:t>
            </a:r>
            <a:r>
              <a:rPr lang="en-US" dirty="0">
                <a:latin typeface="Symbol" charset="2"/>
                <a:ea typeface="+mn-ea"/>
                <a:cs typeface="Symbol" charset="2"/>
              </a:rPr>
              <a:t>s</a:t>
            </a:r>
            <a:r>
              <a:rPr lang="en-US" baseline="-25000" dirty="0">
                <a:ea typeface="+mn-ea"/>
              </a:rPr>
              <a:t>1</a:t>
            </a:r>
            <a:r>
              <a:rPr lang="en-US" dirty="0">
                <a:latin typeface="Symbol" charset="2"/>
                <a:ea typeface="+mn-ea"/>
                <a:cs typeface="Symbol" charset="2"/>
              </a:rPr>
              <a:t>s</a:t>
            </a:r>
            <a:r>
              <a:rPr lang="en-US" baseline="-25000" dirty="0">
                <a:ea typeface="+mn-ea"/>
              </a:rPr>
              <a:t>2</a:t>
            </a:r>
          </a:p>
          <a:p>
            <a:pPr marL="365760" lvl="1" indent="0" eaLnBrk="1" fontAlgn="auto" hangingPunct="1">
              <a:spcAft>
                <a:spcPts val="0"/>
              </a:spcAft>
              <a:buFont typeface="Wingdings 2"/>
              <a:buNone/>
              <a:defRPr/>
            </a:pPr>
            <a:r>
              <a:rPr lang="en-US" dirty="0">
                <a:ea typeface="+mn-ea"/>
              </a:rPr>
              <a:t>= (0.4)</a:t>
            </a:r>
            <a:r>
              <a:rPr lang="en-US" baseline="30000" dirty="0">
                <a:ea typeface="+mn-ea"/>
              </a:rPr>
              <a:t>2</a:t>
            </a:r>
            <a:r>
              <a:rPr lang="en-US" dirty="0">
                <a:ea typeface="+mn-ea"/>
              </a:rPr>
              <a:t> (0.16) + (0.6)</a:t>
            </a:r>
            <a:r>
              <a:rPr lang="en-US" baseline="30000" dirty="0">
                <a:ea typeface="+mn-ea"/>
              </a:rPr>
              <a:t>2</a:t>
            </a:r>
            <a:r>
              <a:rPr lang="en-US" dirty="0">
                <a:ea typeface="+mn-ea"/>
              </a:rPr>
              <a:t> (0.25) + 2 (0.4) (0.6) (0.4) (0.4) (0.5)</a:t>
            </a:r>
          </a:p>
          <a:p>
            <a:pPr marL="365760" lvl="1" indent="0" eaLnBrk="1" fontAlgn="auto" hangingPunct="1">
              <a:spcAft>
                <a:spcPts val="0"/>
              </a:spcAft>
              <a:buFont typeface="Wingdings 2"/>
              <a:buNone/>
              <a:defRPr/>
            </a:pPr>
            <a:r>
              <a:rPr lang="en-US" dirty="0">
                <a:ea typeface="+mn-ea"/>
              </a:rPr>
              <a:t>= 0.154</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Combined Firm</a:t>
            </a:r>
          </a:p>
        </p:txBody>
      </p:sp>
      <p:sp>
        <p:nvSpPr>
          <p:cNvPr id="171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C1CCEC6-DE67-A949-B970-926C34FC8259}" type="slidenum">
              <a:rPr lang="en-US" altLang="en-US" sz="1200">
                <a:solidFill>
                  <a:srgbClr val="FFFFFF"/>
                </a:solidFill>
              </a:rPr>
              <a:pPr>
                <a:lnSpc>
                  <a:spcPct val="80000"/>
                </a:lnSpc>
              </a:pPr>
              <a:t>76</a:t>
            </a:fld>
            <a:endParaRPr lang="en-US" altLang="en-US" sz="1200">
              <a:solidFill>
                <a:srgbClr val="FFFFFF"/>
              </a:solidFill>
            </a:endParaRPr>
          </a:p>
        </p:txBody>
      </p:sp>
      <p:sp>
        <p:nvSpPr>
          <p:cNvPr id="1587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values of equity and debt in the individual firms and the combined firm can then be estimated using the option pricing model:</a:t>
            </a:r>
          </a:p>
          <a:p>
            <a:pPr eaLnBrk="1" hangingPunct="1">
              <a:lnSpc>
                <a:spcPct val="80000"/>
              </a:lnSpc>
              <a:buFont typeface="Wingdings" charset="2"/>
              <a:buNone/>
            </a:pPr>
            <a:r>
              <a:rPr lang="en-US" altLang="en-US" sz="2000">
                <a:ea typeface="ＭＳ Ｐゴシック" charset="-128"/>
              </a:rPr>
              <a:t>				Firm A	Firm B	Combined firm</a:t>
            </a:r>
          </a:p>
          <a:p>
            <a:pPr eaLnBrk="1" hangingPunct="1">
              <a:lnSpc>
                <a:spcPct val="80000"/>
              </a:lnSpc>
              <a:buFont typeface="Wingdings" charset="2"/>
              <a:buNone/>
            </a:pPr>
            <a:r>
              <a:rPr lang="en-US" altLang="en-US" sz="2000">
                <a:ea typeface="ＭＳ Ｐゴシック" charset="-128"/>
              </a:rPr>
              <a:t>Value of equity in the firm		$75.94	$134.47	$ 207.43</a:t>
            </a:r>
          </a:p>
          <a:p>
            <a:pPr eaLnBrk="1" hangingPunct="1">
              <a:lnSpc>
                <a:spcPct val="80000"/>
              </a:lnSpc>
              <a:buFont typeface="Wingdings" charset="2"/>
              <a:buNone/>
            </a:pPr>
            <a:r>
              <a:rPr lang="en-US" altLang="en-US" sz="2000">
                <a:ea typeface="ＭＳ Ｐゴシック" charset="-128"/>
              </a:rPr>
              <a:t>Value of debt in the firm		$24.06	$  15.53	$   42.57</a:t>
            </a:r>
          </a:p>
          <a:p>
            <a:pPr eaLnBrk="1" hangingPunct="1">
              <a:lnSpc>
                <a:spcPct val="80000"/>
              </a:lnSpc>
              <a:buFont typeface="Wingdings" charset="2"/>
              <a:buNone/>
            </a:pPr>
            <a:r>
              <a:rPr lang="en-US" altLang="en-US" sz="2000">
                <a:ea typeface="ＭＳ Ｐゴシック" charset="-128"/>
              </a:rPr>
              <a:t>Value of the firm			$100.00	$150.00	$ 250.00</a:t>
            </a:r>
          </a:p>
          <a:p>
            <a:pPr eaLnBrk="1" hangingPunct="1">
              <a:lnSpc>
                <a:spcPct val="80000"/>
              </a:lnSpc>
            </a:pPr>
            <a:r>
              <a:rPr lang="en-US" altLang="en-US" sz="2000">
                <a:ea typeface="ＭＳ Ｐゴシック" charset="-128"/>
              </a:rPr>
              <a:t>The combined value of the equity prior to the merger is $ 210.41 million and it declines to $207.43 million after. </a:t>
            </a:r>
          </a:p>
          <a:p>
            <a:pPr eaLnBrk="1" hangingPunct="1">
              <a:lnSpc>
                <a:spcPct val="80000"/>
              </a:lnSpc>
            </a:pPr>
            <a:r>
              <a:rPr lang="en-US" altLang="en-US" sz="2000">
                <a:ea typeface="ＭＳ Ｐゴシック" charset="-128"/>
              </a:rPr>
              <a:t>The wealth of the bondholders increases by an equal amount. </a:t>
            </a:r>
          </a:p>
          <a:p>
            <a:pPr eaLnBrk="1" hangingPunct="1">
              <a:lnSpc>
                <a:spcPct val="80000"/>
              </a:lnSpc>
            </a:pPr>
            <a:r>
              <a:rPr lang="en-US" altLang="en-US" sz="2000">
                <a:ea typeface="ＭＳ Ｐゴシック" charset="-128"/>
              </a:rPr>
              <a:t>There is a transfer of wealth from stockholders to bondholders, as a consequence of the merger. Thus, conglomerate mergers that are not followed by increases in leverage are likely to see this redistribution of wealth occur across claim holders in the firm.</a:t>
            </a:r>
          </a:p>
          <a:p>
            <a:pPr eaLnBrk="1" hangingPunct="1">
              <a:lnSpc>
                <a:spcPct val="80000"/>
              </a:lnSpc>
            </a:pPr>
            <a:endParaRPr lang="en-US" altLang="en-US" sz="2000">
              <a:ea typeface="ＭＳ Ｐゴシック" charset="-128"/>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Obtaining option pricing inputs - Some real world problems</a:t>
            </a: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275DF-B9C5-3A49-A828-99A187EB4D7E}" type="slidenum">
              <a:rPr lang="en-US" altLang="en-US" sz="1200">
                <a:solidFill>
                  <a:srgbClr val="FFFFFF"/>
                </a:solidFill>
              </a:rPr>
              <a:pPr>
                <a:lnSpc>
                  <a:spcPct val="80000"/>
                </a:lnSpc>
              </a:pPr>
              <a:t>77</a:t>
            </a:fld>
            <a:endParaRPr lang="en-US" altLang="en-US" sz="1200">
              <a:solidFill>
                <a:srgbClr val="FFFFFF"/>
              </a:solidFill>
            </a:endParaRPr>
          </a:p>
        </p:txBody>
      </p:sp>
      <p:sp>
        <p:nvSpPr>
          <p:cNvPr id="16077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The examples that have been used to illustrate the use of option pricing theory to value equity have made some simplifying assumptions. Among them are the following:</a:t>
            </a:r>
          </a:p>
          <a:p>
            <a:pPr marL="365760" lvl="1" indent="0" eaLnBrk="1" fontAlgn="auto" hangingPunct="1">
              <a:spcAft>
                <a:spcPts val="0"/>
              </a:spcAft>
              <a:buFont typeface="Wingdings 2"/>
              <a:buNone/>
              <a:defRPr/>
            </a:pPr>
            <a:r>
              <a:rPr lang="en-US" dirty="0">
                <a:ea typeface="+mn-ea"/>
              </a:rPr>
              <a:t>(1) There were only two claim holders in the firm - debt and equity. </a:t>
            </a:r>
          </a:p>
          <a:p>
            <a:pPr marL="365760" lvl="1" indent="0" eaLnBrk="1" fontAlgn="auto" hangingPunct="1">
              <a:spcAft>
                <a:spcPts val="0"/>
              </a:spcAft>
              <a:buFont typeface="Wingdings 2"/>
              <a:buNone/>
              <a:defRPr/>
            </a:pPr>
            <a:r>
              <a:rPr lang="en-US" dirty="0">
                <a:ea typeface="+mn-ea"/>
              </a:rPr>
              <a:t>(2) There is only one issue of debt outstanding and it can be retired at face value.</a:t>
            </a:r>
          </a:p>
          <a:p>
            <a:pPr marL="365760" lvl="1" indent="0" eaLnBrk="1" fontAlgn="auto" hangingPunct="1">
              <a:spcAft>
                <a:spcPts val="0"/>
              </a:spcAft>
              <a:buFont typeface="Wingdings 2"/>
              <a:buNone/>
              <a:defRPr/>
            </a:pPr>
            <a:r>
              <a:rPr lang="en-US" dirty="0">
                <a:ea typeface="+mn-ea"/>
              </a:rPr>
              <a:t>(3) The debt has a zero coupon and no special features (convertibility, put clauses etc.)</a:t>
            </a:r>
          </a:p>
          <a:p>
            <a:pPr marL="365760" lvl="1" indent="0" eaLnBrk="1" fontAlgn="auto" hangingPunct="1">
              <a:spcAft>
                <a:spcPts val="0"/>
              </a:spcAft>
              <a:buFont typeface="Wingdings 2"/>
              <a:buNone/>
              <a:defRPr/>
            </a:pPr>
            <a:r>
              <a:rPr lang="en-US" dirty="0">
                <a:ea typeface="+mn-ea"/>
              </a:rPr>
              <a:t>(4) The value of the firm and the variance in that value can be estimated.</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p:txBody>
          <a:bodyPr>
            <a:normAutofit fontScale="90000"/>
          </a:bodyPr>
          <a:lstStyle/>
          <a:p>
            <a:pPr eaLnBrk="1" fontAlgn="auto" hangingPunct="1">
              <a:spcAft>
                <a:spcPts val="0"/>
              </a:spcAft>
              <a:defRPr/>
            </a:pPr>
            <a:r>
              <a:rPr lang="en-US">
                <a:ea typeface="+mj-ea"/>
                <a:cs typeface="+mj-cs"/>
              </a:rPr>
              <a:t>Real World Approaches to Valuing Equity in Troubled Firms: Getting Inputs</a:t>
            </a:r>
          </a:p>
        </p:txBody>
      </p:sp>
      <p:graphicFrame>
        <p:nvGraphicFramePr>
          <p:cNvPr id="175106" name="Object 2"/>
          <p:cNvGraphicFramePr>
            <a:graphicFrameLocks noGrp="1"/>
          </p:cNvGraphicFramePr>
          <p:nvPr>
            <p:ph type="tbl" idx="1"/>
          </p:nvPr>
        </p:nvGraphicFramePr>
        <p:xfrm>
          <a:off x="2690813" y="1828800"/>
          <a:ext cx="4656137" cy="4191000"/>
        </p:xfrm>
        <a:graphic>
          <a:graphicData uri="http://schemas.openxmlformats.org/presentationml/2006/ole">
            <mc:AlternateContent xmlns:mc="http://schemas.openxmlformats.org/markup-compatibility/2006">
              <mc:Choice xmlns:v="urn:schemas-microsoft-com:vml" Requires="v">
                <p:oleObj spid="_x0000_s175130" name="Document" r:id="rId4" imgW="8382000" imgH="7543800" progId="Word.Document.8">
                  <p:embed/>
                </p:oleObj>
              </mc:Choice>
              <mc:Fallback>
                <p:oleObj name="Document" r:id="rId4" imgW="8382000" imgH="75438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0813" y="1828800"/>
                        <a:ext cx="4656137" cy="4191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oleObj>
              </mc:Fallback>
            </mc:AlternateContent>
          </a:graphicData>
        </a:graphic>
      </p:graphicFrame>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Valuing Equity as an option - Eurotunnel in early 1998</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79C55-AC42-6C44-B0D8-08C4F3B8D851}" type="slidenum">
              <a:rPr lang="en-US" altLang="en-US" sz="1200">
                <a:solidFill>
                  <a:srgbClr val="FFFFFF"/>
                </a:solidFill>
              </a:rPr>
              <a:pPr>
                <a:lnSpc>
                  <a:spcPct val="80000"/>
                </a:lnSpc>
              </a:pPr>
              <a:t>79</a:t>
            </a:fld>
            <a:endParaRPr lang="en-US" altLang="en-US" sz="1200">
              <a:solidFill>
                <a:srgbClr val="FFFFFF"/>
              </a:solidFill>
            </a:endParaRPr>
          </a:p>
        </p:txBody>
      </p:sp>
      <p:sp>
        <p:nvSpPr>
          <p:cNvPr id="164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Eurotunnel has been a financial disaster since its opening </a:t>
            </a:r>
          </a:p>
          <a:p>
            <a:pPr lvl="1" eaLnBrk="1" hangingPunct="1">
              <a:lnSpc>
                <a:spcPct val="80000"/>
              </a:lnSpc>
            </a:pPr>
            <a:r>
              <a:rPr lang="en-US" altLang="en-US" sz="2200">
                <a:ea typeface="ＭＳ Ｐゴシック" charset="-128"/>
              </a:rPr>
              <a:t>In 1997, Eurotunnel had earnings before interest and taxes of -£56 million and net income of -£685 million</a:t>
            </a:r>
          </a:p>
          <a:p>
            <a:pPr lvl="1" eaLnBrk="1" hangingPunct="1">
              <a:lnSpc>
                <a:spcPct val="80000"/>
              </a:lnSpc>
            </a:pPr>
            <a:r>
              <a:rPr lang="en-US" altLang="en-US" sz="2200">
                <a:ea typeface="ＭＳ Ｐゴシック" charset="-128"/>
              </a:rPr>
              <a:t>At the end of 1997, its book value of equity was -£117 million </a:t>
            </a:r>
          </a:p>
          <a:p>
            <a:pPr eaLnBrk="1" hangingPunct="1">
              <a:lnSpc>
                <a:spcPct val="80000"/>
              </a:lnSpc>
            </a:pPr>
            <a:r>
              <a:rPr lang="en-US" altLang="en-US" sz="2600">
                <a:ea typeface="ＭＳ Ｐゴシック" charset="-128"/>
              </a:rPr>
              <a:t>It had £8,865 million in face value of debt outstanding</a:t>
            </a:r>
          </a:p>
          <a:p>
            <a:pPr lvl="1" eaLnBrk="1" hangingPunct="1">
              <a:lnSpc>
                <a:spcPct val="80000"/>
              </a:lnSpc>
            </a:pPr>
            <a:r>
              <a:rPr lang="en-US" altLang="en-US" sz="2200">
                <a:ea typeface="ＭＳ Ｐゴシック" charset="-128"/>
              </a:rPr>
              <a:t>The weighted average duration of this debt was 10.93 years </a:t>
            </a:r>
          </a:p>
          <a:p>
            <a:pPr lvl="1" eaLnBrk="1" hangingPunct="1">
              <a:lnSpc>
                <a:spcPct val="80000"/>
              </a:lnSpc>
              <a:buFont typeface="Wingdings 2" charset="2"/>
              <a:buNone/>
            </a:pPr>
            <a:r>
              <a:rPr lang="en-US" altLang="en-US" sz="2200">
                <a:ea typeface="ＭＳ Ｐゴシック" charset="-128"/>
              </a:rPr>
              <a:t> 	Debt Type		Face Value	Duration</a:t>
            </a:r>
          </a:p>
          <a:p>
            <a:pPr lvl="1" eaLnBrk="1" hangingPunct="1">
              <a:lnSpc>
                <a:spcPct val="80000"/>
              </a:lnSpc>
              <a:buFont typeface="Wingdings 2" charset="2"/>
              <a:buNone/>
            </a:pPr>
            <a:r>
              <a:rPr lang="en-US" altLang="en-US" sz="2200">
                <a:ea typeface="ＭＳ Ｐゴシック" charset="-128"/>
              </a:rPr>
              <a:t> 	Short term		935		0.50	</a:t>
            </a:r>
          </a:p>
          <a:p>
            <a:pPr lvl="1" eaLnBrk="1" hangingPunct="1">
              <a:lnSpc>
                <a:spcPct val="80000"/>
              </a:lnSpc>
              <a:buFont typeface="Wingdings 2" charset="2"/>
              <a:buNone/>
            </a:pPr>
            <a:r>
              <a:rPr lang="en-US" altLang="en-US" sz="2200">
                <a:ea typeface="ＭＳ Ｐゴシック" charset="-128"/>
              </a:rPr>
              <a:t>	10 year			2435		6.7	</a:t>
            </a:r>
          </a:p>
          <a:p>
            <a:pPr lvl="1" eaLnBrk="1" hangingPunct="1">
              <a:lnSpc>
                <a:spcPct val="80000"/>
              </a:lnSpc>
              <a:buFont typeface="Wingdings 2" charset="2"/>
              <a:buNone/>
            </a:pPr>
            <a:r>
              <a:rPr lang="en-US" altLang="en-US" sz="2200">
                <a:ea typeface="ＭＳ Ｐゴシック" charset="-128"/>
              </a:rPr>
              <a:t>	20 year			3555		12.6	</a:t>
            </a:r>
          </a:p>
          <a:p>
            <a:pPr lvl="1" eaLnBrk="1" hangingPunct="1">
              <a:lnSpc>
                <a:spcPct val="80000"/>
              </a:lnSpc>
              <a:buFont typeface="Wingdings 2" charset="2"/>
              <a:buNone/>
            </a:pPr>
            <a:r>
              <a:rPr lang="en-US" altLang="en-US" sz="2200">
                <a:ea typeface="ＭＳ Ｐゴシック" charset="-128"/>
              </a:rPr>
              <a:t>	Longer			1940		18.2		</a:t>
            </a:r>
          </a:p>
          <a:p>
            <a:pPr lvl="1" eaLnBrk="1" hangingPunct="1">
              <a:lnSpc>
                <a:spcPct val="80000"/>
              </a:lnSpc>
              <a:buFont typeface="Wingdings 2" charset="2"/>
              <a:buNone/>
            </a:pPr>
            <a:r>
              <a:rPr lang="en-US" altLang="en-US" sz="2200">
                <a:ea typeface="ＭＳ Ｐゴシック" charset="-128"/>
              </a:rPr>
              <a:t> 	Total			£8,865 mil	10.93 years</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Basic DCF Valuation</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4EF8A2-03AD-5D45-BD4C-BB47FA93338D}" type="slidenum">
              <a:rPr lang="en-US" altLang="en-US" sz="1200">
                <a:solidFill>
                  <a:srgbClr val="FFFFFF"/>
                </a:solidFill>
              </a:rPr>
              <a:pPr>
                <a:lnSpc>
                  <a:spcPct val="80000"/>
                </a:lnSpc>
              </a:pPr>
              <a:t>80</a:t>
            </a:fld>
            <a:endParaRPr lang="en-US" altLang="en-US" sz="1200">
              <a:solidFill>
                <a:srgbClr val="FFFFFF"/>
              </a:solidFill>
            </a:endParaRPr>
          </a:p>
        </p:txBody>
      </p:sp>
      <p:sp>
        <p:nvSpPr>
          <p:cNvPr id="16691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the firm estimated using projected cashflows to the firm, discounted at the weighted average cost of capital was £2,312 million. </a:t>
            </a:r>
          </a:p>
          <a:p>
            <a:pPr eaLnBrk="1" hangingPunct="1">
              <a:lnSpc>
                <a:spcPct val="80000"/>
              </a:lnSpc>
            </a:pPr>
            <a:r>
              <a:rPr lang="en-US" altLang="en-US" sz="2400">
                <a:ea typeface="ＭＳ Ｐゴシック" charset="-128"/>
              </a:rPr>
              <a:t>This was based upon the following assumptions –</a:t>
            </a:r>
          </a:p>
          <a:p>
            <a:pPr lvl="1" eaLnBrk="1" hangingPunct="1">
              <a:lnSpc>
                <a:spcPct val="80000"/>
              </a:lnSpc>
            </a:pPr>
            <a:r>
              <a:rPr lang="en-US" altLang="en-US" sz="2000">
                <a:ea typeface="ＭＳ Ｐゴシック" charset="-128"/>
              </a:rPr>
              <a:t>Revenues will grow 5% a year in perpetuity.</a:t>
            </a:r>
          </a:p>
          <a:p>
            <a:pPr lvl="1" eaLnBrk="1" hangingPunct="1">
              <a:lnSpc>
                <a:spcPct val="80000"/>
              </a:lnSpc>
            </a:pPr>
            <a:r>
              <a:rPr lang="en-US" altLang="en-US" sz="2000">
                <a:ea typeface="ＭＳ Ｐゴシック" charset="-128"/>
              </a:rPr>
              <a:t>The COGS which is currently 85% of revenues will drop to 65% of revenues in yr 5 and stay at that level. </a:t>
            </a:r>
          </a:p>
          <a:p>
            <a:pPr lvl="1" eaLnBrk="1" hangingPunct="1">
              <a:lnSpc>
                <a:spcPct val="80000"/>
              </a:lnSpc>
            </a:pPr>
            <a:r>
              <a:rPr lang="en-US" altLang="en-US" sz="2000">
                <a:ea typeface="ＭＳ Ｐゴシック" charset="-128"/>
              </a:rPr>
              <a:t>Capital spending and depreciation will grow 5% a year in perpetuity.</a:t>
            </a:r>
          </a:p>
          <a:p>
            <a:pPr lvl="1" eaLnBrk="1" hangingPunct="1">
              <a:lnSpc>
                <a:spcPct val="80000"/>
              </a:lnSpc>
            </a:pPr>
            <a:r>
              <a:rPr lang="en-US" altLang="en-US" sz="2000">
                <a:ea typeface="ＭＳ Ｐゴシック" charset="-128"/>
              </a:rPr>
              <a:t>There are no working capital requirements.</a:t>
            </a:r>
          </a:p>
          <a:p>
            <a:pPr lvl="1" eaLnBrk="1" hangingPunct="1">
              <a:lnSpc>
                <a:spcPct val="80000"/>
              </a:lnSpc>
            </a:pPr>
            <a:r>
              <a:rPr lang="en-US" altLang="en-US" sz="2000">
                <a:ea typeface="ＭＳ Ｐゴシック" charset="-128"/>
              </a:rPr>
              <a:t>The debt ratio, which is currently 95.35%, will drop to 70% after year 5. The cost of debt is 10% in high growth period and 8% after that.</a:t>
            </a:r>
          </a:p>
          <a:p>
            <a:pPr lvl="1" eaLnBrk="1" hangingPunct="1">
              <a:lnSpc>
                <a:spcPct val="80000"/>
              </a:lnSpc>
            </a:pPr>
            <a:r>
              <a:rPr lang="en-US" altLang="en-US" sz="2000">
                <a:ea typeface="ＭＳ Ｐゴシック" charset="-128"/>
              </a:rPr>
              <a:t>The beta for the stock will be 1.10 for the next five years, and drop to 0.8 after the next 5 years.</a:t>
            </a:r>
          </a:p>
          <a:p>
            <a:pPr lvl="1" eaLnBrk="1" hangingPunct="1">
              <a:lnSpc>
                <a:spcPct val="80000"/>
              </a:lnSpc>
            </a:pPr>
            <a:r>
              <a:rPr lang="en-US" altLang="en-US" sz="2000">
                <a:ea typeface="ＭＳ Ｐゴシック" charset="-128"/>
              </a:rPr>
              <a:t>The long term bond rate is 6%.</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Other Inputs</a:t>
            </a: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0061AB-3CF1-984C-8D08-9F0F374E0BCF}" type="slidenum">
              <a:rPr lang="en-US" altLang="en-US" sz="1200">
                <a:solidFill>
                  <a:srgbClr val="FFFFFF"/>
                </a:solidFill>
              </a:rPr>
              <a:pPr>
                <a:lnSpc>
                  <a:spcPct val="80000"/>
                </a:lnSpc>
              </a:pPr>
              <a:t>81</a:t>
            </a:fld>
            <a:endParaRPr lang="en-US" altLang="en-US" sz="1200">
              <a:solidFill>
                <a:srgbClr val="FFFFFF"/>
              </a:solidFill>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The stock has been traded on the London Exchange, and the annualized </a:t>
            </a:r>
            <a:r>
              <a:rPr lang="en-US" dirty="0" err="1">
                <a:ea typeface="+mn-ea"/>
                <a:cs typeface="+mn-cs"/>
              </a:rPr>
              <a:t>std</a:t>
            </a:r>
            <a:r>
              <a:rPr lang="en-US" dirty="0">
                <a:ea typeface="+mn-ea"/>
                <a:cs typeface="+mn-cs"/>
              </a:rPr>
              <a:t> deviation based upon </a:t>
            </a:r>
            <a:r>
              <a:rPr lang="en-US" dirty="0" err="1">
                <a:ea typeface="+mn-ea"/>
                <a:cs typeface="+mn-cs"/>
              </a:rPr>
              <a:t>ln</a:t>
            </a:r>
            <a:r>
              <a:rPr lang="en-US" dirty="0">
                <a:ea typeface="+mn-ea"/>
                <a:cs typeface="+mn-cs"/>
              </a:rPr>
              <a:t> (prices) is 41%. </a:t>
            </a:r>
          </a:p>
          <a:p>
            <a:pPr marL="320040" indent="-320040" eaLnBrk="1" fontAlgn="auto" hangingPunct="1">
              <a:spcAft>
                <a:spcPts val="0"/>
              </a:spcAft>
              <a:buFont typeface="Wingdings"/>
              <a:buChar char=""/>
              <a:defRPr/>
            </a:pPr>
            <a:r>
              <a:rPr lang="en-US" dirty="0">
                <a:ea typeface="+mn-ea"/>
                <a:cs typeface="+mn-cs"/>
              </a:rPr>
              <a:t>There are Eurotunnel bonds, that have been traded; the annualized </a:t>
            </a:r>
            <a:r>
              <a:rPr lang="en-US" dirty="0" err="1">
                <a:ea typeface="+mn-ea"/>
                <a:cs typeface="+mn-cs"/>
              </a:rPr>
              <a:t>std</a:t>
            </a:r>
            <a:r>
              <a:rPr lang="en-US" dirty="0">
                <a:ea typeface="+mn-ea"/>
                <a:cs typeface="+mn-cs"/>
              </a:rPr>
              <a:t> deviation in </a:t>
            </a:r>
            <a:r>
              <a:rPr lang="en-US" dirty="0" err="1">
                <a:ea typeface="+mn-ea"/>
                <a:cs typeface="+mn-cs"/>
              </a:rPr>
              <a:t>ln</a:t>
            </a:r>
            <a:r>
              <a:rPr lang="en-US" dirty="0">
                <a:ea typeface="+mn-ea"/>
                <a:cs typeface="+mn-cs"/>
              </a:rPr>
              <a:t>(price) for the bonds is 17%. </a:t>
            </a:r>
          </a:p>
          <a:p>
            <a:pPr marL="640080" lvl="1" indent="-274320" eaLnBrk="1" fontAlgn="auto" hangingPunct="1">
              <a:spcAft>
                <a:spcPts val="0"/>
              </a:spcAft>
              <a:buFont typeface="Wingdings 2"/>
              <a:buChar char=""/>
              <a:defRPr/>
            </a:pPr>
            <a:r>
              <a:rPr lang="en-US" dirty="0">
                <a:ea typeface="+mn-ea"/>
              </a:rPr>
              <a:t>The correlation between stock price and bond price changes has been 0.5. The proportion of debt in the capital structure during the period (1992-1996) was  85%.</a:t>
            </a:r>
          </a:p>
          <a:p>
            <a:pPr marL="640080" lvl="1" indent="-274320" eaLnBrk="1" fontAlgn="auto" hangingPunct="1">
              <a:spcAft>
                <a:spcPts val="0"/>
              </a:spcAft>
              <a:buFont typeface="Wingdings 2"/>
              <a:buChar char=""/>
              <a:defRPr/>
            </a:pPr>
            <a:r>
              <a:rPr lang="en-US" dirty="0">
                <a:ea typeface="+mn-ea"/>
              </a:rPr>
              <a:t>Annualized variance in firm value </a:t>
            </a:r>
          </a:p>
          <a:p>
            <a:pPr marL="365760" lvl="1" indent="0" eaLnBrk="1" fontAlgn="auto" hangingPunct="1">
              <a:spcAft>
                <a:spcPts val="0"/>
              </a:spcAft>
              <a:buFont typeface="Wingdings 2" charset="0"/>
              <a:buNone/>
              <a:defRPr/>
            </a:pPr>
            <a:r>
              <a:rPr lang="en-US" dirty="0">
                <a:ea typeface="+mn-ea"/>
              </a:rPr>
              <a:t>= (0.15)</a:t>
            </a:r>
            <a:r>
              <a:rPr lang="en-US" baseline="30000" dirty="0">
                <a:ea typeface="+mn-ea"/>
              </a:rPr>
              <a:t>2</a:t>
            </a:r>
            <a:r>
              <a:rPr lang="en-US" dirty="0">
                <a:ea typeface="+mn-ea"/>
              </a:rPr>
              <a:t> (0.41)</a:t>
            </a:r>
            <a:r>
              <a:rPr lang="en-US" baseline="30000" dirty="0">
                <a:ea typeface="+mn-ea"/>
              </a:rPr>
              <a:t>2</a:t>
            </a:r>
            <a:r>
              <a:rPr lang="en-US" dirty="0">
                <a:ea typeface="+mn-ea"/>
              </a:rPr>
              <a:t> + (0.85)</a:t>
            </a:r>
            <a:r>
              <a:rPr lang="en-US" baseline="30000" dirty="0">
                <a:ea typeface="+mn-ea"/>
              </a:rPr>
              <a:t>2</a:t>
            </a:r>
            <a:r>
              <a:rPr lang="en-US" dirty="0">
                <a:ea typeface="+mn-ea"/>
              </a:rPr>
              <a:t> (0.17)</a:t>
            </a:r>
            <a:r>
              <a:rPr lang="en-US" baseline="30000" dirty="0">
                <a:ea typeface="+mn-ea"/>
              </a:rPr>
              <a:t>2</a:t>
            </a:r>
            <a:r>
              <a:rPr lang="en-US" dirty="0">
                <a:ea typeface="+mn-ea"/>
              </a:rPr>
              <a:t> + 2 (0.15) (0.85)(0.5)(0.41)(0.17)= 0.0335</a:t>
            </a:r>
          </a:p>
          <a:p>
            <a:pPr marL="320040" indent="-320040" eaLnBrk="1" fontAlgn="auto" hangingPunct="1">
              <a:spcAft>
                <a:spcPts val="0"/>
              </a:spcAft>
              <a:buFont typeface="Wingdings"/>
              <a:buChar char=""/>
              <a:defRPr/>
            </a:pPr>
            <a:r>
              <a:rPr lang="en-US" dirty="0">
                <a:ea typeface="+mn-ea"/>
                <a:cs typeface="+mn-cs"/>
              </a:rPr>
              <a:t>The 15-year bond rate is 6%. (I used a bond with a duration of roughly 11 years to match the life of my option)</a:t>
            </a: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Valuing Eurotunnel Equity and Debt</a:t>
            </a: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B7509C-903D-0340-9260-0045051E7C3F}" type="slidenum">
              <a:rPr lang="en-US" altLang="en-US" sz="1200">
                <a:solidFill>
                  <a:srgbClr val="FFFFFF"/>
                </a:solidFill>
              </a:rPr>
              <a:pPr>
                <a:lnSpc>
                  <a:spcPct val="80000"/>
                </a:lnSpc>
              </a:pPr>
              <a:t>82</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Inputs to Model</a:t>
            </a:r>
          </a:p>
          <a:p>
            <a:pPr lvl="1" eaLnBrk="1" hangingPunct="1">
              <a:lnSpc>
                <a:spcPct val="80000"/>
              </a:lnSpc>
            </a:pPr>
            <a:r>
              <a:rPr lang="en-US" altLang="en-US" sz="1900" dirty="0">
                <a:ea typeface="ＭＳ Ｐゴシック" charset="-128"/>
              </a:rPr>
              <a:t>Value of the underlying asset = S = Value of the firm = £2,312 million</a:t>
            </a:r>
          </a:p>
          <a:p>
            <a:pPr lvl="1" eaLnBrk="1" hangingPunct="1">
              <a:lnSpc>
                <a:spcPct val="80000"/>
              </a:lnSpc>
            </a:pPr>
            <a:r>
              <a:rPr lang="en-US" altLang="en-US" sz="1900" dirty="0">
                <a:ea typeface="ＭＳ Ｐゴシック" charset="-128"/>
              </a:rPr>
              <a:t>Exercise price = K = Face Value of outstanding debt = £8,865 million</a:t>
            </a:r>
          </a:p>
          <a:p>
            <a:pPr lvl="1" eaLnBrk="1" hangingPunct="1">
              <a:lnSpc>
                <a:spcPct val="80000"/>
              </a:lnSpc>
            </a:pPr>
            <a:r>
              <a:rPr lang="en-US" altLang="en-US" sz="1900" dirty="0">
                <a:ea typeface="ＭＳ Ｐゴシック" charset="-128"/>
              </a:rPr>
              <a:t>Life of the option = t = Weighted average duration of debt = 10.93 years</a:t>
            </a:r>
          </a:p>
          <a:p>
            <a:pPr lvl="1" eaLnBrk="1" hangingPunct="1">
              <a:lnSpc>
                <a:spcPct val="80000"/>
              </a:lnSpc>
            </a:pPr>
            <a:r>
              <a:rPr lang="en-US" altLang="en-US" sz="1900" dirty="0">
                <a:ea typeface="ＭＳ Ｐゴシック" charset="-128"/>
              </a:rPr>
              <a:t>Variance in the value of the underlying asset = </a:t>
            </a:r>
            <a:r>
              <a:rPr lang="en-US" altLang="en-US" sz="1900" dirty="0">
                <a:latin typeface="Symbol" charset="2"/>
                <a:ea typeface="Symbol" charset="2"/>
                <a:cs typeface="Symbol" charset="2"/>
              </a:rPr>
              <a:t>s</a:t>
            </a:r>
            <a:r>
              <a:rPr lang="en-US" altLang="en-US" sz="1900" baseline="30000" dirty="0">
                <a:ea typeface="ＭＳ Ｐゴシック" charset="-128"/>
              </a:rPr>
              <a:t>2</a:t>
            </a:r>
            <a:r>
              <a:rPr lang="en-US" altLang="en-US" sz="1900" dirty="0">
                <a:ea typeface="ＭＳ Ｐゴシック" charset="-128"/>
              </a:rPr>
              <a:t> = Variance in firm value = 0.0335</a:t>
            </a:r>
          </a:p>
          <a:p>
            <a:pPr lvl="1" eaLnBrk="1" hangingPunct="1">
              <a:lnSpc>
                <a:spcPct val="80000"/>
              </a:lnSpc>
            </a:pPr>
            <a:r>
              <a:rPr lang="en-US" altLang="en-US" sz="1900" dirty="0">
                <a:ea typeface="ＭＳ Ｐゴシック" charset="-128"/>
              </a:rPr>
              <a:t>Riskless rate = r = Treasury bond rate corresponding to option life = 6%</a:t>
            </a:r>
          </a:p>
          <a:p>
            <a:pPr eaLnBrk="1" hangingPunct="1">
              <a:lnSpc>
                <a:spcPct val="80000"/>
              </a:lnSpc>
            </a:pPr>
            <a:r>
              <a:rPr lang="en-US" altLang="en-US" sz="2200" dirty="0">
                <a:ea typeface="ＭＳ Ｐゴシック" charset="-128"/>
              </a:rPr>
              <a:t>Based upon these inputs, the Black-Scholes model provides the following value for the call:</a:t>
            </a:r>
          </a:p>
          <a:p>
            <a:pPr lvl="1" eaLnBrk="1" hangingPunct="1">
              <a:lnSpc>
                <a:spcPct val="80000"/>
              </a:lnSpc>
            </a:pPr>
            <a:r>
              <a:rPr lang="en-US" altLang="en-US" sz="1900" dirty="0">
                <a:ea typeface="ＭＳ Ｐゴシック" charset="-128"/>
              </a:rPr>
              <a:t>d1 = -0.8337		N(d1) = 0.2023</a:t>
            </a:r>
          </a:p>
          <a:p>
            <a:pPr lvl="1" eaLnBrk="1" hangingPunct="1">
              <a:lnSpc>
                <a:spcPct val="80000"/>
              </a:lnSpc>
            </a:pPr>
            <a:r>
              <a:rPr lang="en-US" altLang="en-US" sz="1900" dirty="0">
                <a:ea typeface="ＭＳ Ｐゴシック" charset="-128"/>
              </a:rPr>
              <a:t>d2 = -1.4392		N(d2) = 0.0751</a:t>
            </a:r>
          </a:p>
          <a:p>
            <a:pPr eaLnBrk="1" hangingPunct="1">
              <a:lnSpc>
                <a:spcPct val="80000"/>
              </a:lnSpc>
            </a:pPr>
            <a:r>
              <a:rPr lang="en-US" altLang="en-US" sz="2200" dirty="0">
                <a:ea typeface="ＭＳ Ｐゴシック" charset="-128"/>
              </a:rPr>
              <a:t>Value of the call = 2312 (0.2023) - 8,865 </a:t>
            </a:r>
            <a:r>
              <a:rPr lang="en-US" altLang="en-US" sz="2200" dirty="0" err="1">
                <a:ea typeface="ＭＳ Ｐゴシック" charset="-128"/>
              </a:rPr>
              <a:t>exp</a:t>
            </a:r>
            <a:r>
              <a:rPr lang="en-US" altLang="en-US" sz="2200" baseline="30000" dirty="0">
                <a:ea typeface="ＭＳ Ｐゴシック" charset="-128"/>
              </a:rPr>
              <a:t>(-0.06)(10.93)</a:t>
            </a:r>
            <a:r>
              <a:rPr lang="en-US" altLang="en-US" sz="2200" dirty="0">
                <a:ea typeface="ＭＳ Ｐゴシック" charset="-128"/>
              </a:rPr>
              <a:t> (0.0751) = £122 million</a:t>
            </a:r>
          </a:p>
          <a:p>
            <a:pPr eaLnBrk="1" hangingPunct="1">
              <a:lnSpc>
                <a:spcPct val="80000"/>
              </a:lnSpc>
            </a:pPr>
            <a:r>
              <a:rPr lang="en-US" altLang="en-US" sz="2200" dirty="0">
                <a:ea typeface="ＭＳ Ｐゴシック" charset="-128"/>
              </a:rPr>
              <a:t>Appropriate interest rate on debt = (8865/2190)</a:t>
            </a:r>
            <a:r>
              <a:rPr lang="en-US" altLang="en-US" sz="2200" baseline="30000" dirty="0">
                <a:ea typeface="ＭＳ Ｐゴシック" charset="-128"/>
              </a:rPr>
              <a:t>(1/10.93)</a:t>
            </a:r>
            <a:r>
              <a:rPr lang="en-US" altLang="en-US" sz="2200" dirty="0">
                <a:ea typeface="ＭＳ Ｐゴシック" charset="-128"/>
              </a:rPr>
              <a:t>-1= 13.65%</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 Closing…</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6CFBDC-30D2-7E48-AC0B-7568BBBABAA8}" type="slidenum">
              <a:rPr lang="en-US" altLang="en-US" sz="1200">
                <a:solidFill>
                  <a:srgbClr val="FFFFFF"/>
                </a:solidFill>
              </a:rPr>
              <a:pPr>
                <a:lnSpc>
                  <a:spcPct val="80000"/>
                </a:lnSpc>
              </a:pPr>
              <a:t>83</a:t>
            </a:fld>
            <a:endParaRPr lang="en-US" altLang="en-US" sz="1200">
              <a:solidFill>
                <a:srgbClr val="FFFFFF"/>
              </a:solidFill>
            </a:endParaRPr>
          </a:p>
        </p:txBody>
      </p:sp>
      <p:sp>
        <p:nvSpPr>
          <p:cNvPr id="173058"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There are real options everywhere.</a:t>
            </a:r>
          </a:p>
          <a:p>
            <a:pPr marL="320040" indent="-320040" eaLnBrk="1" fontAlgn="auto" hangingPunct="1">
              <a:spcAft>
                <a:spcPts val="0"/>
              </a:spcAft>
              <a:buFont typeface="Wingdings"/>
              <a:buChar char=""/>
              <a:defRPr/>
            </a:pPr>
            <a:r>
              <a:rPr lang="en-US">
                <a:ea typeface="+mn-ea"/>
                <a:cs typeface="+mn-cs"/>
              </a:rPr>
              <a:t>Most of them have no significant economic value because there is no exclusivity associated with using them.</a:t>
            </a:r>
          </a:p>
          <a:p>
            <a:pPr marL="320040" indent="-320040" eaLnBrk="1" fontAlgn="auto" hangingPunct="1">
              <a:spcAft>
                <a:spcPts val="0"/>
              </a:spcAft>
              <a:buFont typeface="Wingdings"/>
              <a:buChar char=""/>
              <a:defRPr/>
            </a:pPr>
            <a:r>
              <a:rPr lang="en-US">
                <a:ea typeface="+mn-ea"/>
                <a:cs typeface="+mn-cs"/>
              </a:rPr>
              <a:t>When options have significant economic value, the inputs needed to value them in a binomial model can be used in more traditional approaches (decision trees) to yield equivalent value.</a:t>
            </a:r>
          </a:p>
          <a:p>
            <a:pPr marL="320040" indent="-320040" eaLnBrk="1" fontAlgn="auto" hangingPunct="1">
              <a:spcAft>
                <a:spcPts val="0"/>
              </a:spcAft>
              <a:buFont typeface="Wingdings"/>
              <a:buChar char=""/>
              <a:defRPr/>
            </a:pPr>
            <a:r>
              <a:rPr lang="en-US">
                <a:ea typeface="+mn-ea"/>
                <a:cs typeface="+mn-cs"/>
              </a:rPr>
              <a:t>The real value from real options lies in</a:t>
            </a:r>
          </a:p>
          <a:p>
            <a:pPr marL="640080" lvl="1" indent="-274320" eaLnBrk="1" fontAlgn="auto" hangingPunct="1">
              <a:spcAft>
                <a:spcPts val="0"/>
              </a:spcAft>
              <a:buFont typeface="Wingdings 2"/>
              <a:buChar char=""/>
              <a:defRPr/>
            </a:pPr>
            <a:r>
              <a:rPr lang="en-US">
                <a:ea typeface="+mn-ea"/>
              </a:rPr>
              <a:t>Recognizing that building in flexibility and escape hatches into large decisions has value</a:t>
            </a:r>
          </a:p>
          <a:p>
            <a:pPr marL="640080" lvl="1" indent="-274320" eaLnBrk="1" fontAlgn="auto" hangingPunct="1">
              <a:spcAft>
                <a:spcPts val="0"/>
              </a:spcAft>
              <a:buFont typeface="Wingdings 2"/>
              <a:buChar char=""/>
              <a:defRPr/>
            </a:pPr>
            <a:r>
              <a:rPr lang="en-US">
                <a:ea typeface="+mn-ea"/>
              </a:rPr>
              <a:t>Insights we get on understanding how and why companies behave the way they do in investment analysis and capital structure choices.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ctrTitle"/>
          </p:nvPr>
        </p:nvSpPr>
        <p:spPr/>
        <p:txBody>
          <a:bodyPr>
            <a:normAutofit/>
          </a:bodyPr>
          <a:lstStyle/>
          <a:p>
            <a:pPr eaLnBrk="1" hangingPunct="1"/>
            <a:r>
              <a:rPr lang="en-US" altLang="en-US" cap="none">
                <a:ea typeface="ＭＳ Ｐゴシック" charset="-128"/>
              </a:rPr>
              <a:t>Acquirers Anonymous: Seven Steps back to Sobriety…</a:t>
            </a:r>
          </a:p>
        </p:txBody>
      </p:sp>
      <p:sp>
        <p:nvSpPr>
          <p:cNvPr id="18739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73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73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0CD57B7-FC97-5048-A836-F407558FBB73}" type="slidenum">
              <a:rPr lang="en-US" altLang="en-US" sz="1400">
                <a:solidFill>
                  <a:schemeClr val="tx2"/>
                </a:solidFill>
              </a:rPr>
              <a:pPr/>
              <a:t>84</a:t>
            </a:fld>
            <a:endParaRPr lang="en-US" altLang="en-US" sz="1400">
              <a:solidFill>
                <a:schemeClr val="tx2"/>
              </a:solidFill>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Acquisitions are great for target companies but not always for acquiring company stockholders…</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C3A139-28EF-EA4F-82C5-95529244C269}" type="slidenum">
              <a:rPr lang="en-US" altLang="en-US" sz="1200">
                <a:solidFill>
                  <a:srgbClr val="FFFFFF"/>
                </a:solidFill>
              </a:rPr>
              <a:pPr>
                <a:lnSpc>
                  <a:spcPct val="80000"/>
                </a:lnSpc>
              </a:pPr>
              <a:t>85</a:t>
            </a:fld>
            <a:endParaRPr lang="en-US" altLang="en-US" sz="1200">
              <a:solidFill>
                <a:srgbClr val="FFFFFF"/>
              </a:solidFill>
            </a:endParaRPr>
          </a:p>
        </p:txBody>
      </p:sp>
      <p:pic>
        <p:nvPicPr>
          <p:cNvPr id="18944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And the long-term follow up is not positive either..</a:t>
            </a: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2141E-012D-6448-A52F-3CD1E20791CB}" type="slidenum">
              <a:rPr lang="en-US" altLang="en-US" sz="1200">
                <a:solidFill>
                  <a:srgbClr val="FFFFFF"/>
                </a:solidFill>
              </a:rPr>
              <a:pPr>
                <a:lnSpc>
                  <a:spcPct val="80000"/>
                </a:lnSpc>
              </a:pPr>
              <a:t>86</a:t>
            </a:fld>
            <a:endParaRPr lang="en-US" altLang="en-US" sz="1200">
              <a:solidFill>
                <a:srgbClr val="FFFFFF"/>
              </a:solidFill>
            </a:endParaRPr>
          </a:p>
        </p:txBody>
      </p:sp>
      <p:sp>
        <p:nvSpPr>
          <p:cNvPr id="179202" name="Rectangle 4"/>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Managers often argue that the market is unable to see the long term benefits of mergers that they can see at the time of the deal. If they are right, mergers should create long term benefits to acquiring firms.</a:t>
            </a:r>
          </a:p>
          <a:p>
            <a:pPr eaLnBrk="1" hangingPunct="1">
              <a:lnSpc>
                <a:spcPct val="80000"/>
              </a:lnSpc>
            </a:pPr>
            <a:r>
              <a:rPr lang="en-US" altLang="en-US" sz="2000">
                <a:ea typeface="ＭＳ Ｐゴシック" charset="-128"/>
              </a:rPr>
              <a:t>The evidence does not support this hypothesis:</a:t>
            </a:r>
          </a:p>
          <a:p>
            <a:pPr lvl="1" eaLnBrk="1" hangingPunct="1">
              <a:lnSpc>
                <a:spcPct val="80000"/>
              </a:lnSpc>
            </a:pPr>
            <a:r>
              <a:rPr lang="en-US" altLang="en-US" sz="1700">
                <a:ea typeface="ＭＳ Ｐゴシック" charset="-128"/>
              </a:rPr>
              <a:t>McKinsey and Co. has examined acquisition programs at companies on</a:t>
            </a:r>
          </a:p>
          <a:p>
            <a:pPr lvl="2" eaLnBrk="1" hangingPunct="1">
              <a:lnSpc>
                <a:spcPct val="80000"/>
              </a:lnSpc>
            </a:pPr>
            <a:r>
              <a:rPr lang="en-US" altLang="en-US" sz="1700">
                <a:ea typeface="ＭＳ Ｐゴシック" charset="-128"/>
              </a:rPr>
              <a:t>Did the return on capital invested in acquisitions exceed the cost of capital? </a:t>
            </a:r>
          </a:p>
          <a:p>
            <a:pPr lvl="2" eaLnBrk="1" hangingPunct="1">
              <a:lnSpc>
                <a:spcPct val="80000"/>
              </a:lnSpc>
            </a:pPr>
            <a:r>
              <a:rPr lang="en-US" altLang="en-US" sz="1700">
                <a:ea typeface="ＭＳ Ｐゴシック" charset="-128"/>
              </a:rPr>
              <a:t>Did the acquisitions help the parent companies outperform the competition? </a:t>
            </a:r>
          </a:p>
          <a:p>
            <a:pPr lvl="2" eaLnBrk="1" hangingPunct="1">
              <a:lnSpc>
                <a:spcPct val="80000"/>
              </a:lnSpc>
            </a:pPr>
            <a:r>
              <a:rPr lang="en-US" altLang="en-US" sz="1700">
                <a:ea typeface="ＭＳ Ｐゴシック" charset="-128"/>
              </a:rPr>
              <a:t>Half of all programs failed one test, and a quarter failed both.  </a:t>
            </a:r>
          </a:p>
          <a:p>
            <a:pPr lvl="1" eaLnBrk="1" hangingPunct="1">
              <a:lnSpc>
                <a:spcPct val="80000"/>
              </a:lnSpc>
            </a:pPr>
            <a:r>
              <a:rPr lang="en-US" altLang="en-US" sz="1700">
                <a:ea typeface="ＭＳ Ｐゴシック" charset="-128"/>
              </a:rPr>
              <a:t>Synergy is elusive. KPMG in a more recent study of global acquisitions concludes that most mergers (&gt;80%) fail - the merged companies do worse than their peer group. </a:t>
            </a:r>
          </a:p>
          <a:p>
            <a:pPr lvl="1" eaLnBrk="1" hangingPunct="1">
              <a:lnSpc>
                <a:spcPct val="80000"/>
              </a:lnSpc>
            </a:pPr>
            <a:r>
              <a:rPr lang="en-US" altLang="en-US" sz="1700">
                <a:ea typeface="ＭＳ Ｐゴシック" charset="-128"/>
              </a:rPr>
              <a:t>A large number of acquisitions that are reversed within fairly short time periods. About 20% of the acquisitions made between 1982 and 1986 were divested by 1988. In studies that have tracked acquisitions for longer time periods (ten years or more) the divestiture rate of acquisitions rises to almost 50%.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scary thought… The disease is spreading…</a:t>
            </a:r>
            <a:br>
              <a:rPr lang="en-US" altLang="en-US" sz="3200">
                <a:ea typeface="ＭＳ Ｐゴシック" charset="-128"/>
              </a:rPr>
            </a:br>
            <a:r>
              <a:rPr lang="en-US" altLang="en-US" sz="3200">
                <a:ea typeface="ＭＳ Ｐゴシック" charset="-128"/>
              </a:rPr>
              <a:t>Indian firms acquiring US targets – 1999 - 2005</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CEC83E6-F07A-7141-8461-1B7228FA8C9F}" type="slidenum">
              <a:rPr lang="en-US" altLang="en-US" sz="1200">
                <a:solidFill>
                  <a:srgbClr val="FFFFFF"/>
                </a:solidFill>
              </a:rPr>
              <a:pPr>
                <a:lnSpc>
                  <a:spcPct val="80000"/>
                </a:lnSpc>
              </a:pPr>
              <a:t>87</a:t>
            </a:fld>
            <a:endParaRPr lang="en-US" altLang="en-US" sz="1200">
              <a:solidFill>
                <a:srgbClr val="FFFFFF"/>
              </a:solidFill>
            </a:endParaRPr>
          </a:p>
        </p:txBody>
      </p:sp>
      <p:pic>
        <p:nvPicPr>
          <p:cNvPr id="193540"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4741" r="-4741"/>
          <a:stretch>
            <a:fillRect/>
          </a:stretch>
        </p:blipFill>
        <p:spPr>
          <a:xfrm>
            <a:off x="612775" y="1600200"/>
            <a:ext cx="8153400" cy="4495800"/>
          </a:xfrm>
        </p:spPr>
      </p:pic>
      <p:sp>
        <p:nvSpPr>
          <p:cNvPr id="193541" name="TextBox 1"/>
          <p:cNvSpPr txBox="1">
            <a:spLocks noChangeArrowheads="1"/>
          </p:cNvSpPr>
          <p:nvPr/>
        </p:nvSpPr>
        <p:spPr bwMode="auto">
          <a:xfrm>
            <a:off x="3962400" y="4724400"/>
            <a:ext cx="2249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Months around takeover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Growing through acquisitions seems to be a </a:t>
            </a:r>
            <a:r>
              <a:rPr lang="ja-JP" altLang="en-US" sz="3200">
                <a:ea typeface="ＭＳ Ｐゴシック" charset="-128"/>
              </a:rPr>
              <a:t>“</a:t>
            </a:r>
            <a:r>
              <a:rPr lang="en-US" altLang="ja-JP" sz="3200">
                <a:ea typeface="ＭＳ Ｐゴシック" charset="-128"/>
              </a:rPr>
              <a:t>loser</a:t>
            </a:r>
            <a:r>
              <a:rPr lang="ja-JP" altLang="en-US" sz="3200">
                <a:ea typeface="ＭＳ Ｐゴシック" charset="-128"/>
              </a:rPr>
              <a:t>’</a:t>
            </a:r>
            <a:r>
              <a:rPr lang="en-US" altLang="ja-JP" sz="3200">
                <a:ea typeface="ＭＳ Ｐゴシック" charset="-128"/>
              </a:rPr>
              <a:t>s game</a:t>
            </a:r>
            <a:r>
              <a:rPr lang="ja-JP" altLang="en-US" sz="3200">
                <a:ea typeface="ＭＳ Ｐゴシック" charset="-128"/>
              </a:rPr>
              <a:t>”</a:t>
            </a:r>
            <a:endParaRPr lang="en-US" altLang="en-US" sz="3200">
              <a:ea typeface="ＭＳ Ｐゴシック" charset="-128"/>
            </a:endParaRP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901B6C-95F9-044B-944E-181CC5C6EDB7}" type="slidenum">
              <a:rPr lang="en-US" altLang="en-US" sz="1200">
                <a:solidFill>
                  <a:srgbClr val="FFFFFF"/>
                </a:solidFill>
              </a:rPr>
              <a:pPr>
                <a:lnSpc>
                  <a:spcPct val="80000"/>
                </a:lnSpc>
              </a:pPr>
              <a:t>88</a:t>
            </a:fld>
            <a:endParaRPr lang="en-US" altLang="en-US" sz="1200">
              <a:solidFill>
                <a:srgbClr val="FFFFFF"/>
              </a:solidFill>
            </a:endParaRPr>
          </a:p>
        </p:txBody>
      </p:sp>
      <p:sp>
        <p:nvSpPr>
          <p:cNvPr id="18329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Firms that grow through acquisitions have generally had far more trouble creating value than firms that grow through internal investments.</a:t>
            </a:r>
          </a:p>
          <a:p>
            <a:pPr eaLnBrk="1" hangingPunct="1">
              <a:lnSpc>
                <a:spcPct val="90000"/>
              </a:lnSpc>
            </a:pPr>
            <a:r>
              <a:rPr lang="en-US" altLang="en-US" sz="2400">
                <a:ea typeface="ＭＳ Ｐゴシック" charset="-128"/>
              </a:rPr>
              <a:t>In general, acquiring firms tend to</a:t>
            </a:r>
          </a:p>
          <a:p>
            <a:pPr lvl="1" eaLnBrk="1" hangingPunct="1">
              <a:lnSpc>
                <a:spcPct val="90000"/>
              </a:lnSpc>
            </a:pPr>
            <a:r>
              <a:rPr lang="en-US" altLang="en-US" sz="2000">
                <a:ea typeface="ＭＳ Ｐゴシック" charset="-128"/>
              </a:rPr>
              <a:t>Pay too much for target firms</a:t>
            </a:r>
          </a:p>
          <a:p>
            <a:pPr lvl="1" eaLnBrk="1" hangingPunct="1">
              <a:lnSpc>
                <a:spcPct val="90000"/>
              </a:lnSpc>
            </a:pPr>
            <a:r>
              <a:rPr lang="en-US" altLang="en-US" sz="2000">
                <a:ea typeface="ＭＳ Ｐゴシック" charset="-128"/>
              </a:rPr>
              <a:t>Over estimate the value of </a:t>
            </a:r>
            <a:r>
              <a:rPr lang="ja-JP" altLang="en-US" sz="2000">
                <a:ea typeface="ＭＳ Ｐゴシック" charset="-128"/>
              </a:rPr>
              <a:t>“</a:t>
            </a:r>
            <a:r>
              <a:rPr lang="en-US" altLang="ja-JP" sz="2000">
                <a:ea typeface="ＭＳ Ｐゴシック" charset="-128"/>
              </a:rPr>
              <a:t>synergy</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control</a:t>
            </a:r>
            <a:r>
              <a:rPr lang="ja-JP" altLang="en-US" sz="2000">
                <a:ea typeface="ＭＳ Ｐゴシック" charset="-128"/>
              </a:rPr>
              <a:t>”</a:t>
            </a:r>
            <a:endParaRPr lang="en-US" altLang="ja-JP" sz="2000">
              <a:ea typeface="ＭＳ Ｐゴシック" charset="-128"/>
            </a:endParaRPr>
          </a:p>
          <a:p>
            <a:pPr lvl="1" eaLnBrk="1" hangingPunct="1">
              <a:lnSpc>
                <a:spcPct val="90000"/>
              </a:lnSpc>
            </a:pPr>
            <a:r>
              <a:rPr lang="en-US" altLang="en-US" sz="2000">
                <a:ea typeface="ＭＳ Ｐゴシック" charset="-128"/>
              </a:rPr>
              <a:t>Have a difficult time delivering the promised benefits</a:t>
            </a:r>
          </a:p>
          <a:p>
            <a:pPr eaLnBrk="1" hangingPunct="1">
              <a:lnSpc>
                <a:spcPct val="90000"/>
              </a:lnSpc>
            </a:pPr>
            <a:r>
              <a:rPr lang="en-US" altLang="en-US" sz="2400">
                <a:ea typeface="ＭＳ Ｐゴシック" charset="-128"/>
              </a:rPr>
              <a:t>Worse still, there seems to be very little learning built into the process. The same mistakes are made over and over again, often by the same firms with the same advisors.</a:t>
            </a:r>
          </a:p>
          <a:p>
            <a:pPr eaLnBrk="1" hangingPunct="1">
              <a:lnSpc>
                <a:spcPct val="90000"/>
              </a:lnSpc>
            </a:pPr>
            <a:r>
              <a:rPr lang="en-US" altLang="en-US" sz="2400">
                <a:ea typeface="ＭＳ Ｐゴシック" charset="-128"/>
              </a:rPr>
              <a:t>Conclusion: There is something structurally wrong with the process for acquisitions which is feeding into the mistakes.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seven sins in acquisitions…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540A3F-7347-5A42-9249-C364B5C62F3E}" type="slidenum">
              <a:rPr lang="en-US" altLang="en-US" sz="1200">
                <a:solidFill>
                  <a:srgbClr val="FFFFFF"/>
                </a:solidFill>
              </a:rPr>
              <a:pPr>
                <a:lnSpc>
                  <a:spcPct val="80000"/>
                </a:lnSpc>
              </a:pPr>
              <a:t>89</a:t>
            </a:fld>
            <a:endParaRPr lang="en-US" altLang="en-US" sz="1200">
              <a:solidFill>
                <a:srgbClr val="FFFFFF"/>
              </a:solidFill>
            </a:endParaRPr>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90000"/>
              </a:lnSpc>
              <a:buFont typeface="Calibri" charset="0"/>
              <a:buAutoNum type="arabicPeriod"/>
            </a:pPr>
            <a:r>
              <a:rPr lang="en-US" altLang="en-US" sz="2400">
                <a:ea typeface="ＭＳ Ｐゴシック" charset="-128"/>
              </a:rPr>
              <a:t>Risk Transference: Attributing acquiring company risk characteristics to the target firm.</a:t>
            </a:r>
          </a:p>
          <a:p>
            <a:pPr marL="514350" indent="-514350" eaLnBrk="1" hangingPunct="1">
              <a:lnSpc>
                <a:spcPct val="90000"/>
              </a:lnSpc>
              <a:buFont typeface="Calibri" charset="0"/>
              <a:buAutoNum type="arabicPeriod"/>
            </a:pPr>
            <a:r>
              <a:rPr lang="en-US" altLang="en-US" sz="2400">
                <a:ea typeface="ＭＳ Ｐゴシック" charset="-128"/>
              </a:rPr>
              <a:t>Debt subsidies: Subsiding target firm stockholders for the strengths of the  acquiring firm.</a:t>
            </a:r>
          </a:p>
          <a:p>
            <a:pPr marL="514350" indent="-514350" eaLnBrk="1" hangingPunct="1">
              <a:lnSpc>
                <a:spcPct val="90000"/>
              </a:lnSpc>
              <a:buFont typeface="Calibri" charset="0"/>
              <a:buAutoNum type="arabicPeriod"/>
            </a:pPr>
            <a:r>
              <a:rPr lang="en-US" altLang="en-US" sz="2400">
                <a:ea typeface="ＭＳ Ｐゴシック" charset="-128"/>
              </a:rPr>
              <a:t> Auto-pilot Control: The </a:t>
            </a:r>
            <a:r>
              <a:rPr lang="ja-JP" altLang="en-US" sz="2400">
                <a:ea typeface="ＭＳ Ｐゴシック" charset="-128"/>
              </a:rPr>
              <a:t>“</a:t>
            </a:r>
            <a:r>
              <a:rPr lang="en-US" altLang="ja-JP" sz="2400">
                <a:ea typeface="ＭＳ Ｐゴシック" charset="-128"/>
              </a:rPr>
              <a:t>20% control premium</a:t>
            </a:r>
            <a:r>
              <a:rPr lang="ja-JP" altLang="en-US" sz="2400">
                <a:ea typeface="ＭＳ Ｐゴシック" charset="-128"/>
              </a:rPr>
              <a:t>”</a:t>
            </a:r>
            <a:r>
              <a:rPr lang="en-US" altLang="ja-JP" sz="2400">
                <a:ea typeface="ＭＳ Ｐゴシック" charset="-128"/>
              </a:rPr>
              <a:t> and other myth…</a:t>
            </a:r>
          </a:p>
          <a:p>
            <a:pPr marL="514350" indent="-514350" eaLnBrk="1" hangingPunct="1">
              <a:lnSpc>
                <a:spcPct val="90000"/>
              </a:lnSpc>
              <a:buFont typeface="Calibri" charset="0"/>
              <a:buAutoNum type="arabicPeriod"/>
            </a:pPr>
            <a:r>
              <a:rPr lang="en-US" altLang="en-US" sz="2400">
                <a:ea typeface="ＭＳ Ｐゴシック" charset="-128"/>
              </a:rPr>
              <a:t>Elusive Synergy: Misidentifying and mis-valuing synergy.</a:t>
            </a:r>
          </a:p>
          <a:p>
            <a:pPr marL="514350" indent="-514350" eaLnBrk="1" hangingPunct="1">
              <a:lnSpc>
                <a:spcPct val="90000"/>
              </a:lnSpc>
              <a:buFont typeface="Calibri" charset="0"/>
              <a:buAutoNum type="arabicPeriod"/>
            </a:pPr>
            <a:r>
              <a:rPr lang="en-US" altLang="en-US" sz="2400">
                <a:ea typeface="ＭＳ Ｐゴシック" charset="-128"/>
              </a:rPr>
              <a:t>Its all relative: Transaction multiples, exit multiples…</a:t>
            </a:r>
          </a:p>
          <a:p>
            <a:pPr marL="514350" indent="-514350" eaLnBrk="1" hangingPunct="1">
              <a:lnSpc>
                <a:spcPct val="90000"/>
              </a:lnSpc>
              <a:buFont typeface="Calibri" charset="0"/>
              <a:buAutoNum type="arabicPeriod"/>
            </a:pPr>
            <a:r>
              <a:rPr lang="en-US" altLang="en-US" sz="2400">
                <a:ea typeface="ＭＳ Ｐゴシック" charset="-128"/>
              </a:rPr>
              <a:t>Verdict first, trial afterwards: Price first, valuation to follow</a:t>
            </a:r>
          </a:p>
          <a:p>
            <a:pPr marL="514350" indent="-514350" eaLnBrk="1" hangingPunct="1">
              <a:lnSpc>
                <a:spcPct val="90000"/>
              </a:lnSpc>
              <a:buFont typeface="Calibri" charset="0"/>
              <a:buAutoNum type="arabicPeriod"/>
            </a:pPr>
            <a:r>
              <a:rPr lang="en-US" altLang="en-US" sz="2400">
                <a:ea typeface="ＭＳ Ｐゴシック" charset="-128"/>
              </a:rPr>
              <a:t>It</a:t>
            </a:r>
            <a:r>
              <a:rPr lang="ja-JP" altLang="en-US" sz="2400">
                <a:ea typeface="ＭＳ Ｐゴシック" charset="-128"/>
              </a:rPr>
              <a:t>’</a:t>
            </a:r>
            <a:r>
              <a:rPr lang="en-US" altLang="ja-JP" sz="2400">
                <a:ea typeface="ＭＳ Ｐゴシック" charset="-128"/>
              </a:rPr>
              <a:t>s not my fault: Holding no one responsible for delivering results.</a:t>
            </a:r>
            <a:endParaRPr lang="en-US" altLang="en-US" sz="2400">
              <a:ea typeface="ＭＳ Ｐゴシック" charset="-128"/>
            </a:endParaRPr>
          </a:p>
        </p:txBody>
      </p:sp>
      <p:sp>
        <p:nvSpPr>
          <p:cNvPr id="197637" name="Rectangle 4"/>
          <p:cNvSpPr>
            <a:spLocks noChangeArrowheads="1"/>
          </p:cNvSpPr>
          <p:nvPr/>
        </p:nvSpPr>
        <p:spPr bwMode="auto">
          <a:xfrm>
            <a:off x="2282825" y="-7905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Testing sheet</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489872-AD21-0642-9D0F-AAEE12C9F481}" type="slidenum">
              <a:rPr lang="en-US" altLang="en-US" sz="1200">
                <a:solidFill>
                  <a:srgbClr val="FFFFFF"/>
                </a:solidFill>
              </a:rPr>
              <a:pPr>
                <a:lnSpc>
                  <a:spcPct val="80000"/>
                </a:lnSpc>
              </a:pPr>
              <a:t>90</a:t>
            </a:fld>
            <a:endParaRPr lang="en-US" altLang="en-US" sz="1200">
              <a:solidFill>
                <a:srgbClr val="FFFFFF"/>
              </a:solidFill>
            </a:endParaRPr>
          </a:p>
        </p:txBody>
      </p:sp>
      <p:graphicFrame>
        <p:nvGraphicFramePr>
          <p:cNvPr id="6" name="Content Placeholder 5"/>
          <p:cNvGraphicFramePr>
            <a:graphicFrameLocks noGrp="1"/>
          </p:cNvGraphicFramePr>
          <p:nvPr>
            <p:ph sz="quarter" idx="1"/>
          </p:nvPr>
        </p:nvGraphicFramePr>
        <p:xfrm>
          <a:off x="612775" y="1600200"/>
          <a:ext cx="6705600" cy="4404324"/>
        </p:xfrm>
        <a:graphic>
          <a:graphicData uri="http://schemas.openxmlformats.org/drawingml/2006/table">
            <a:tbl>
              <a:tblPr/>
              <a:tblGrid>
                <a:gridCol w="2235200">
                  <a:extLst>
                    <a:ext uri="{9D8B030D-6E8A-4147-A177-3AD203B41FA5}">
                      <a16:colId xmlns:a16="http://schemas.microsoft.com/office/drawing/2014/main" val="20000"/>
                    </a:ext>
                  </a:extLst>
                </a:gridCol>
                <a:gridCol w="2235200">
                  <a:extLst>
                    <a:ext uri="{9D8B030D-6E8A-4147-A177-3AD203B41FA5}">
                      <a16:colId xmlns:a16="http://schemas.microsoft.com/office/drawing/2014/main" val="20001"/>
                    </a:ext>
                  </a:extLst>
                </a:gridCol>
                <a:gridCol w="2235200">
                  <a:extLst>
                    <a:ext uri="{9D8B030D-6E8A-4147-A177-3AD203B41FA5}">
                      <a16:colId xmlns:a16="http://schemas.microsoft.com/office/drawing/2014/main" val="20002"/>
                    </a:ext>
                  </a:extLst>
                </a:gridCol>
              </a:tblGrid>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Test</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Passed/Failed</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Rationalization</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Risk transference</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Debt subsidies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Control premium</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value of synergy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Comparables and Exit Multiples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Bias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 successful acquisition strategy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Lets start with a target firm</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ECF22-01FE-FE4A-90B9-424207802590}" type="slidenum">
              <a:rPr lang="en-US" altLang="en-US" sz="1200">
                <a:solidFill>
                  <a:srgbClr val="FFFFFF"/>
                </a:solidFill>
              </a:rPr>
              <a:pPr>
                <a:lnSpc>
                  <a:spcPct val="80000"/>
                </a:lnSpc>
              </a:pPr>
              <a:t>91</a:t>
            </a:fld>
            <a:endParaRPr lang="en-US" altLang="en-US" sz="1200">
              <a:solidFill>
                <a:srgbClr val="FFFFFF"/>
              </a:solidFill>
            </a:endParaRPr>
          </a:p>
        </p:txBody>
      </p:sp>
      <p:sp>
        <p:nvSpPr>
          <p:cNvPr id="201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target firm has the following income statement:</a:t>
            </a:r>
          </a:p>
          <a:p>
            <a:pPr marL="365125" lvl="1" indent="0" eaLnBrk="1" hangingPunct="1">
              <a:buFont typeface="Wingdings 2" charset="2"/>
              <a:buNone/>
            </a:pPr>
            <a:r>
              <a:rPr lang="en-US" altLang="en-US">
                <a:ea typeface="ＭＳ Ｐゴシック" charset="-128"/>
              </a:rPr>
              <a:t>Revenues			100</a:t>
            </a:r>
          </a:p>
          <a:p>
            <a:pPr marL="365125" lvl="1" indent="0" eaLnBrk="1" hangingPunct="1">
              <a:buFont typeface="Wingdings 2" charset="2"/>
              <a:buNone/>
            </a:pPr>
            <a:r>
              <a:rPr lang="en-US" altLang="en-US">
                <a:ea typeface="ＭＳ Ｐゴシック" charset="-128"/>
              </a:rPr>
              <a:t>Operating Expenses	  80</a:t>
            </a:r>
          </a:p>
          <a:p>
            <a:pPr marL="365125" lvl="1" indent="0" eaLnBrk="1" hangingPunct="1">
              <a:buFont typeface="Wingdings 2" charset="2"/>
              <a:buNone/>
            </a:pPr>
            <a:r>
              <a:rPr lang="en-US" altLang="en-US">
                <a:ea typeface="ＭＳ Ｐゴシック" charset="-128"/>
              </a:rPr>
              <a:t>=	Operating Income	  20</a:t>
            </a:r>
          </a:p>
          <a:p>
            <a:pPr marL="365125" lvl="1" indent="0" eaLnBrk="1" hangingPunct="1">
              <a:buFont typeface="Wingdings 2" charset="2"/>
              <a:buNone/>
            </a:pPr>
            <a:r>
              <a:rPr lang="en-US" altLang="en-US">
                <a:ea typeface="ＭＳ Ｐゴシック" charset="-128"/>
              </a:rPr>
              <a:t>Taxes			  8</a:t>
            </a:r>
          </a:p>
          <a:p>
            <a:pPr marL="365125" lvl="1" indent="0" eaLnBrk="1" hangingPunct="1">
              <a:buFont typeface="Wingdings 2" charset="2"/>
              <a:buNone/>
            </a:pPr>
            <a:r>
              <a:rPr lang="en-US" altLang="en-US">
                <a:ea typeface="ＭＳ Ｐゴシック" charset="-128"/>
              </a:rPr>
              <a:t>= After-tax OI		  12</a:t>
            </a:r>
          </a:p>
          <a:p>
            <a:pPr eaLnBrk="1" hangingPunct="1"/>
            <a:r>
              <a:rPr lang="en-US" altLang="en-US">
                <a:ea typeface="ＭＳ Ｐゴシック" charset="-128"/>
              </a:rPr>
              <a:t>Assume that this firm will generate this operating income forever (with no growth) and that the cost of equity for this firm is 20%. The firm has no debt outstanding. What is the value of this firm?</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1: Risk Transference…</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D98736-1761-9846-B0D2-F5D26E229007}" type="slidenum">
              <a:rPr lang="en-US" altLang="en-US" sz="1200">
                <a:solidFill>
                  <a:srgbClr val="FFFFFF"/>
                </a:solidFill>
              </a:rPr>
              <a:pPr>
                <a:lnSpc>
                  <a:spcPct val="80000"/>
                </a:lnSpc>
              </a:pPr>
              <a:t>92</a:t>
            </a:fld>
            <a:endParaRPr lang="en-US" altLang="en-US" sz="1200">
              <a:solidFill>
                <a:srgbClr val="FFFFFF"/>
              </a:solidFill>
            </a:endParaRPr>
          </a:p>
        </p:txBody>
      </p:sp>
      <p:sp>
        <p:nvSpPr>
          <p:cNvPr id="2037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as an acquiring firm, you are in a much safer business and have a cost of equity of 10%. What is the value of the target firm to you?</a:t>
            </a:r>
          </a:p>
          <a:p>
            <a:pPr eaLnBrk="1" hangingPunct="1"/>
            <a:endParaRPr lang="en-US" altLang="en-US">
              <a:ea typeface="ＭＳ Ｐゴシック" charset="-128"/>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1: Don</a:t>
            </a:r>
            <a:r>
              <a:rPr lang="ja-JP" altLang="en-US" sz="3200">
                <a:ea typeface="ＭＳ Ｐゴシック" charset="-128"/>
              </a:rPr>
              <a:t>’</a:t>
            </a:r>
            <a:r>
              <a:rPr lang="en-US" altLang="ja-JP" sz="3200">
                <a:ea typeface="ＭＳ Ｐゴシック" charset="-128"/>
              </a:rPr>
              <a:t>t transfer your risk characteristics to the target firm</a:t>
            </a:r>
            <a:endParaRPr lang="en-US" altLang="en-US" sz="3200">
              <a:ea typeface="ＭＳ Ｐゴシック" charset="-128"/>
            </a:endParaRP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8B71F2-2C6D-9E47-BC8E-94FEF3B6817E}" type="slidenum">
              <a:rPr lang="en-US" altLang="en-US" sz="1200">
                <a:solidFill>
                  <a:srgbClr val="FFFFFF"/>
                </a:solidFill>
              </a:rPr>
              <a:pPr>
                <a:lnSpc>
                  <a:spcPct val="80000"/>
                </a:lnSpc>
              </a:pPr>
              <a:t>93</a:t>
            </a:fld>
            <a:endParaRPr lang="en-US" altLang="en-US" sz="1200">
              <a:solidFill>
                <a:srgbClr val="FFFFFF"/>
              </a:solidFill>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equity used for an investment should reflect the risk of the investment and not the risk characteristics of the investor who raised the funds.</a:t>
            </a:r>
          </a:p>
          <a:p>
            <a:pPr eaLnBrk="1" hangingPunct="1"/>
            <a:r>
              <a:rPr lang="en-US" altLang="en-US">
                <a:ea typeface="ＭＳ Ｐゴシック" charset="-128"/>
              </a:rPr>
              <a:t>Risky businesses cannot become safe just because the buyer of these businesses is in a safe business.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2: Cheap debt?</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69D37B-1A77-A043-AF79-E8F82483585F}" type="slidenum">
              <a:rPr lang="en-US" altLang="en-US" sz="1200">
                <a:solidFill>
                  <a:srgbClr val="FFFFFF"/>
                </a:solidFill>
              </a:rPr>
              <a:pPr>
                <a:lnSpc>
                  <a:spcPct val="80000"/>
                </a:lnSpc>
              </a:pPr>
              <a:t>94</a:t>
            </a:fld>
            <a:endParaRPr lang="en-US" altLang="en-US" sz="1200">
              <a:solidFill>
                <a:srgbClr val="FFFFFF"/>
              </a:solidFill>
            </a:endParaRPr>
          </a:p>
        </p:txBody>
      </p:sp>
      <p:sp>
        <p:nvSpPr>
          <p:cNvPr id="20787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as an acquirer that you have access to cheap debt (at 4%) and that you plan to fund half the acquisition with debt. How much would you be willing to pay for the target firm?</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378825" cy="914400"/>
          </a:xfrm>
        </p:spPr>
        <p:txBody>
          <a:bodyPr>
            <a:normAutofit fontScale="90000"/>
          </a:bodyPr>
          <a:lstStyle/>
          <a:p>
            <a:pPr eaLnBrk="1" hangingPunct="1"/>
            <a:r>
              <a:rPr lang="en-US" altLang="en-US" sz="3200">
                <a:ea typeface="ＭＳ Ｐゴシック" charset="-128"/>
              </a:rPr>
              <a:t>Lesson 2: Render unto the target firm that which is the target firm</a:t>
            </a:r>
            <a:r>
              <a:rPr lang="ja-JP" altLang="en-US" sz="3200">
                <a:ea typeface="ＭＳ Ｐゴシック" charset="-128"/>
              </a:rPr>
              <a:t>’</a:t>
            </a:r>
            <a:r>
              <a:rPr lang="en-US" altLang="ja-JP" sz="3200">
                <a:ea typeface="ＭＳ Ｐゴシック" charset="-128"/>
              </a:rPr>
              <a:t>s but not a penny more.. </a:t>
            </a:r>
            <a:endParaRPr lang="en-US" altLang="en-US" sz="3200">
              <a:ea typeface="ＭＳ Ｐゴシック" charset="-128"/>
            </a:endParaRP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6880DB-8B6A-7B4A-80B1-D1A66B01F492}" type="slidenum">
              <a:rPr lang="en-US" altLang="en-US" sz="1200">
                <a:solidFill>
                  <a:srgbClr val="FFFFFF"/>
                </a:solidFill>
              </a:rPr>
              <a:pPr>
                <a:lnSpc>
                  <a:spcPct val="80000"/>
                </a:lnSpc>
              </a:pPr>
              <a:t>95</a:t>
            </a:fld>
            <a:endParaRPr lang="en-US" altLang="en-US" sz="1200">
              <a:solidFill>
                <a:srgbClr val="FFFFFF"/>
              </a:solidFill>
            </a:endParaRPr>
          </a:p>
        </p:txBody>
      </p:sp>
      <p:sp>
        <p:nvSpPr>
          <p:cNvPr id="2099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 an acquiring firm, it is entirely possible that you can borrow much more than the target firm can on its own and at a much lower rate. If you build these characteristics into the valuation of the target firm, you are essentially transferring wealth from your firm</a:t>
            </a:r>
            <a:r>
              <a:rPr lang="ja-JP" altLang="en-US">
                <a:ea typeface="ＭＳ Ｐゴシック" charset="-128"/>
              </a:rPr>
              <a:t>’</a:t>
            </a:r>
            <a:r>
              <a:rPr lang="en-US" altLang="ja-JP">
                <a:ea typeface="ＭＳ Ｐゴシック" charset="-128"/>
              </a:rPr>
              <a:t>s stockholder to the target firm</a:t>
            </a:r>
            <a:r>
              <a:rPr lang="ja-JP" altLang="en-US">
                <a:ea typeface="ＭＳ Ｐゴシック" charset="-128"/>
              </a:rPr>
              <a:t>’</a:t>
            </a:r>
            <a:r>
              <a:rPr lang="en-US" altLang="ja-JP">
                <a:ea typeface="ＭＳ Ｐゴシック" charset="-128"/>
              </a:rPr>
              <a:t>s stockholders.</a:t>
            </a:r>
          </a:p>
          <a:p>
            <a:pPr eaLnBrk="1" hangingPunct="1"/>
            <a:r>
              <a:rPr lang="en-US" altLang="en-US">
                <a:ea typeface="ＭＳ Ｐゴシック" charset="-128"/>
              </a:rPr>
              <a:t>When valuing a target firm, use a cost of capital that reflects the debt capacity and the cost of debt that would apply to the firm.</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3: Control Premiums</a:t>
            </a:r>
          </a:p>
        </p:txBody>
      </p:sp>
      <p:sp>
        <p:nvSpPr>
          <p:cNvPr id="211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502C71D-81F4-1544-A26F-0BCF114CE4F6}" type="slidenum">
              <a:rPr lang="en-US" altLang="en-US" sz="1200">
                <a:solidFill>
                  <a:srgbClr val="FFFFFF"/>
                </a:solidFill>
              </a:rPr>
              <a:pPr>
                <a:lnSpc>
                  <a:spcPct val="80000"/>
                </a:lnSpc>
              </a:pPr>
              <a:t>96</a:t>
            </a:fld>
            <a:endParaRPr lang="en-US" altLang="en-US" sz="1200">
              <a:solidFill>
                <a:srgbClr val="FFFFFF"/>
              </a:solidFill>
            </a:endParaRPr>
          </a:p>
        </p:txBody>
      </p:sp>
      <p:sp>
        <p:nvSpPr>
          <p:cNvPr id="1996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Assume that you are now told that it is conventional to pay a 20% premium for control in acquisitions (backed up by Mergerstat). How much would you be willing to pay for the target firm?</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Would your answer change if I told you that you can run the target firm better and that if you do, you will be able to generate a 30% pre-tax operating margin (rather than the 20% margin that is currently being earned).</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What if the target firm were perfectly run?</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3: Beware of rules of thumb…</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5DA89-1EC2-5D45-8790-9C96088DDF72}" type="slidenum">
              <a:rPr lang="en-US" altLang="en-US" sz="1200">
                <a:solidFill>
                  <a:srgbClr val="FFFFFF"/>
                </a:solidFill>
              </a:rPr>
              <a:pPr>
                <a:lnSpc>
                  <a:spcPct val="80000"/>
                </a:lnSpc>
              </a:pPr>
              <a:t>97</a:t>
            </a:fld>
            <a:endParaRPr lang="en-US" altLang="en-US" sz="1200">
              <a:solidFill>
                <a:srgbClr val="FFFFFF"/>
              </a:solidFill>
            </a:endParaRPr>
          </a:p>
        </p:txBody>
      </p:sp>
      <p:sp>
        <p:nvSpPr>
          <p:cNvPr id="201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Valuation is cluttered with rules of thumb. After painstakingly valuing a target firm, using your best estimates, you will be often be told that</a:t>
            </a:r>
          </a:p>
          <a:p>
            <a:pPr lvl="1" eaLnBrk="1" hangingPunct="1">
              <a:lnSpc>
                <a:spcPct val="90000"/>
              </a:lnSpc>
            </a:pPr>
            <a:r>
              <a:rPr lang="en-US" altLang="en-US">
                <a:ea typeface="ＭＳ Ｐゴシック" charset="-128"/>
              </a:rPr>
              <a:t>It is common practice to add arbitrary premiums for brand name, quality of management, control etc…</a:t>
            </a:r>
          </a:p>
          <a:p>
            <a:pPr lvl="1" eaLnBrk="1" hangingPunct="1">
              <a:lnSpc>
                <a:spcPct val="90000"/>
              </a:lnSpc>
            </a:pPr>
            <a:r>
              <a:rPr lang="en-US" altLang="en-US">
                <a:ea typeface="ＭＳ Ｐゴシック" charset="-128"/>
              </a:rPr>
              <a:t>These premiums will be often be backed up by data, studies and services. What they will not reveal is the enormous sampling bias in the studies and the standard errors in the estimates.</a:t>
            </a:r>
          </a:p>
          <a:p>
            <a:pPr lvl="1" eaLnBrk="1" hangingPunct="1">
              <a:lnSpc>
                <a:spcPct val="90000"/>
              </a:lnSpc>
            </a:pPr>
            <a:r>
              <a:rPr lang="en-US" altLang="en-US">
                <a:ea typeface="ＭＳ Ｐゴシック" charset="-128"/>
              </a:rPr>
              <a:t>If you have done your valuation right, those premiums should already be incorporated in your estimated value. Paying a premium will be double counting.</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4: Synergy….</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FA0632-9529-4F4D-9C03-9D5C1E3FD0F4}" type="slidenum">
              <a:rPr lang="en-US" altLang="en-US" sz="1200">
                <a:solidFill>
                  <a:srgbClr val="FFFFFF"/>
                </a:solidFill>
              </a:rPr>
              <a:pPr>
                <a:lnSpc>
                  <a:spcPct val="80000"/>
                </a:lnSpc>
              </a:pPr>
              <a:t>98</a:t>
            </a:fld>
            <a:endParaRPr lang="en-US" altLang="en-US" sz="1200">
              <a:solidFill>
                <a:srgbClr val="FFFFFF"/>
              </a:solidFill>
            </a:endParaRPr>
          </a:p>
        </p:txBody>
      </p:sp>
      <p:sp>
        <p:nvSpPr>
          <p:cNvPr id="20377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Assume that you are told that the combined firm will be less risky than the two individual firms and that it should have a lower cost of capital (and a higher value). Is this likely?</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Assume now that you are told that there are potential growth and cost savings synergies in the acquisition. Would that increase the value of the target firm?</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Should you pay this as a premium?</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Synergy</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860BDE-5AE0-7C4B-81BE-D009700AACF6}" type="slidenum">
              <a:rPr lang="en-US" altLang="en-US" sz="1200">
                <a:solidFill>
                  <a:srgbClr val="FFFFFF"/>
                </a:solidFill>
              </a:rPr>
              <a:pPr>
                <a:lnSpc>
                  <a:spcPct val="80000"/>
                </a:lnSpc>
              </a:pPr>
              <a:t>99</a:t>
            </a:fld>
            <a:endParaRPr lang="en-US" altLang="en-US" sz="1200">
              <a:solidFill>
                <a:srgbClr val="FFFFFF"/>
              </a:solidFill>
            </a:endParaRPr>
          </a:p>
        </p:txBody>
      </p:sp>
      <p:pic>
        <p:nvPicPr>
          <p:cNvPr id="21811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133" b="-13133"/>
          <a:stretch>
            <a:fillRect/>
          </a:stretch>
        </p:blipFill>
        <p:spPr>
          <a:xfrm>
            <a:off x="612775" y="1600200"/>
            <a:ext cx="8153400" cy="4495800"/>
          </a:xfr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Synergy</a:t>
            </a:r>
          </a:p>
        </p:txBody>
      </p:sp>
      <p:sp>
        <p:nvSpPr>
          <p:cNvPr id="220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FE4446-B3F4-B443-ACC1-552BCB80F069}" type="slidenum">
              <a:rPr lang="en-US" altLang="en-US" sz="1200">
                <a:solidFill>
                  <a:srgbClr val="FFFFFF"/>
                </a:solidFill>
              </a:rPr>
              <a:pPr>
                <a:lnSpc>
                  <a:spcPct val="80000"/>
                </a:lnSpc>
              </a:pPr>
              <a:t>100</a:t>
            </a:fld>
            <a:endParaRPr lang="en-US" altLang="en-US" sz="1200">
              <a:solidFill>
                <a:srgbClr val="FFFFFF"/>
              </a:solidFill>
            </a:endParaRPr>
          </a:p>
        </p:txBody>
      </p:sp>
      <p:sp>
        <p:nvSpPr>
          <p:cNvPr id="20787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a:buNone/>
              <a:defRPr/>
            </a:pPr>
            <a:r>
              <a:rPr lang="en-US" dirty="0">
                <a:ea typeface="+mn-ea"/>
                <a:cs typeface="+mn-cs"/>
              </a:rPr>
              <a:t>(1) the firms involved in the merger are valued independently, by discounting expected cash flows to each firm at the weighted average cost of capital for that firm. </a:t>
            </a:r>
          </a:p>
          <a:p>
            <a:pPr marL="0" indent="0" eaLnBrk="1" fontAlgn="auto" hangingPunct="1">
              <a:spcAft>
                <a:spcPts val="0"/>
              </a:spcAft>
              <a:buFont typeface="Wingdings"/>
              <a:buNone/>
              <a:defRPr/>
            </a:pPr>
            <a:r>
              <a:rPr lang="en-US" dirty="0">
                <a:ea typeface="+mn-ea"/>
                <a:cs typeface="+mn-cs"/>
              </a:rPr>
              <a:t>(2) the value of the combined firm, with no synergy, is obtained by adding the values obtained for each firm in the first step. </a:t>
            </a:r>
          </a:p>
          <a:p>
            <a:pPr marL="0" indent="0" eaLnBrk="1" fontAlgn="auto" hangingPunct="1">
              <a:spcAft>
                <a:spcPts val="0"/>
              </a:spcAft>
              <a:buFont typeface="Wingdings"/>
              <a:buNone/>
              <a:defRPr/>
            </a:pPr>
            <a:r>
              <a:rPr lang="en-US" dirty="0">
                <a:ea typeface="+mn-ea"/>
                <a:cs typeface="+mn-cs"/>
              </a:rPr>
              <a:t>(3) The effects of synergy are built into expected growth rates and </a:t>
            </a:r>
            <a:r>
              <a:rPr lang="en-US" dirty="0" err="1">
                <a:ea typeface="+mn-ea"/>
                <a:cs typeface="+mn-cs"/>
              </a:rPr>
              <a:t>cashflows</a:t>
            </a:r>
            <a:r>
              <a:rPr lang="en-US" dirty="0">
                <a:ea typeface="+mn-ea"/>
                <a:cs typeface="+mn-cs"/>
              </a:rPr>
              <a:t>, and the combined firm is re-valued with synergy. </a:t>
            </a:r>
          </a:p>
          <a:p>
            <a:pPr marL="320040" lvl="1" indent="0" algn="ctr" eaLnBrk="1" fontAlgn="auto" hangingPunct="1">
              <a:spcAft>
                <a:spcPts val="0"/>
              </a:spcAft>
              <a:buFont typeface="Wingdings 2"/>
              <a:buNone/>
              <a:defRPr/>
            </a:pPr>
            <a:r>
              <a:rPr lang="en-US" dirty="0">
                <a:ea typeface="+mn-ea"/>
              </a:rPr>
              <a:t>Value of Synergy = Value of the combined firm, with synergy -  Value of the combined firm, without synergy</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Synergy - Example 1</a:t>
            </a:r>
            <a:br>
              <a:rPr lang="en-US" dirty="0">
                <a:ea typeface="+mj-ea"/>
                <a:cs typeface="+mj-cs"/>
              </a:rPr>
            </a:br>
            <a:r>
              <a:rPr lang="en-US" dirty="0">
                <a:ea typeface="+mj-ea"/>
                <a:cs typeface="+mj-cs"/>
              </a:rPr>
              <a:t>Higher growth and cost savings</a:t>
            </a: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174685-D790-8B4B-99C9-08B281FDCBCE}" type="slidenum">
              <a:rPr lang="en-US" altLang="en-US" sz="1200">
                <a:solidFill>
                  <a:srgbClr val="FFFFFF"/>
                </a:solidFill>
              </a:rPr>
              <a:pPr>
                <a:lnSpc>
                  <a:spcPct val="80000"/>
                </a:lnSpc>
              </a:pPr>
              <a:t>101</a:t>
            </a:fld>
            <a:endParaRPr lang="en-US" altLang="en-US" sz="1200">
              <a:solidFill>
                <a:srgbClr val="FFFFFF"/>
              </a:solidFill>
            </a:endParaRPr>
          </a:p>
        </p:txBody>
      </p:sp>
      <p:graphicFrame>
        <p:nvGraphicFramePr>
          <p:cNvPr id="224260" name="Object 2"/>
          <p:cNvGraphicFramePr>
            <a:graphicFrameLocks noGrp="1" noChangeAspect="1"/>
          </p:cNvGraphicFramePr>
          <p:nvPr>
            <p:ph sz="quarter" idx="1"/>
          </p:nvPr>
        </p:nvGraphicFramePr>
        <p:xfrm>
          <a:off x="533400" y="2133600"/>
          <a:ext cx="8153400" cy="1981200"/>
        </p:xfrm>
        <a:graphic>
          <a:graphicData uri="http://schemas.openxmlformats.org/presentationml/2006/ole">
            <mc:AlternateContent xmlns:mc="http://schemas.openxmlformats.org/markup-compatibility/2006">
              <mc:Choice xmlns:v="urn:schemas-microsoft-com:vml" Requires="v">
                <p:oleObj spid="_x0000_s224284" name="Worksheet" r:id="rId4" imgW="10134600" imgH="1244600" progId="Excel.Sheet.8">
                  <p:embed/>
                </p:oleObj>
              </mc:Choice>
              <mc:Fallback>
                <p:oleObj name="Worksheet" r:id="rId4" imgW="10134600" imgH="1244600" progId="Excel.Shee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153400" cy="1981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Synergy: Example 3</a:t>
            </a:r>
            <a:br>
              <a:rPr lang="en-US">
                <a:ea typeface="+mj-ea"/>
                <a:cs typeface="+mj-cs"/>
              </a:rPr>
            </a:br>
            <a:r>
              <a:rPr lang="en-US">
                <a:ea typeface="+mj-ea"/>
                <a:cs typeface="+mj-cs"/>
              </a:rPr>
              <a:t>Tax Benefits?</a:t>
            </a: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A7B773-63AD-8146-A9CC-CE11EC71FAEB}" type="slidenum">
              <a:rPr lang="en-US" altLang="en-US" sz="1200">
                <a:solidFill>
                  <a:srgbClr val="FFFFFF"/>
                </a:solidFill>
              </a:rPr>
              <a:pPr>
                <a:lnSpc>
                  <a:spcPct val="80000"/>
                </a:lnSpc>
              </a:pPr>
              <a:t>102</a:t>
            </a:fld>
            <a:endParaRPr lang="en-US" altLang="en-US" sz="1200">
              <a:solidFill>
                <a:srgbClr val="FFFFFF"/>
              </a:solidFill>
            </a:endParaRPr>
          </a:p>
        </p:txBody>
      </p:sp>
      <p:sp>
        <p:nvSpPr>
          <p:cNvPr id="214018" name="Rectangle 1027"/>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are Best Buy, the electronics retailer, and that you would like to enter the hardware component of the market. You have been approached by investment bankers for Zenith, which while still a recognized brand name, is on its last legs financially. The firm has net operating losses of $ 2 billion. If your tax rate is 36%, estimate the tax benefits from this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Best Buy had only $500 million in taxable income, how would you compute the tax benefits?</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the market value of Zenith is $800 million, would you pay this tax benefit as a premium on the market value?</a:t>
            </a:r>
          </a:p>
          <a:p>
            <a:pPr eaLnBrk="1" hangingPunct="1">
              <a:lnSpc>
                <a:spcPct val="80000"/>
              </a:lnSpc>
            </a:pPr>
            <a:endParaRPr lang="en-US" altLang="en-US" sz="2400">
              <a:ea typeface="ＭＳ Ｐゴシック" charset="-128"/>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4: Don</a:t>
            </a:r>
            <a:r>
              <a:rPr lang="ja-JP" altLang="en-US">
                <a:ea typeface="ＭＳ Ｐゴシック" charset="-128"/>
              </a:rPr>
              <a:t>’</a:t>
            </a:r>
            <a:r>
              <a:rPr lang="en-US" altLang="ja-JP">
                <a:ea typeface="ＭＳ Ｐゴシック" charset="-128"/>
              </a:rPr>
              <a:t>t pay for buzz words</a:t>
            </a:r>
            <a:endParaRPr lang="en-US" altLang="en-US">
              <a:ea typeface="ＭＳ Ｐゴシック" charset="-128"/>
            </a:endParaRP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5C9F40-181E-7C43-BCFE-744FFBD58ADF}" type="slidenum">
              <a:rPr lang="en-US" altLang="en-US" sz="1200">
                <a:solidFill>
                  <a:srgbClr val="FFFFFF"/>
                </a:solidFill>
              </a:rPr>
              <a:pPr>
                <a:lnSpc>
                  <a:spcPct val="80000"/>
                </a:lnSpc>
              </a:pPr>
              <a:t>103</a:t>
            </a:fld>
            <a:endParaRPr lang="en-US" altLang="en-US" sz="1200">
              <a:solidFill>
                <a:srgbClr val="FFFFFF"/>
              </a:solidFill>
            </a:endParaRPr>
          </a:p>
        </p:txBody>
      </p:sp>
      <p:sp>
        <p:nvSpPr>
          <p:cNvPr id="2324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Through time, acquirers have always found ways of justifying paying for premiums over estimated value by using buzz words - synergy in the 1980s, strategic considerations in the 1990s and real options in this decade.</a:t>
            </a:r>
          </a:p>
          <a:p>
            <a:pPr eaLnBrk="1" hangingPunct="1"/>
            <a:r>
              <a:rPr lang="en-US" altLang="en-US">
                <a:ea typeface="ＭＳ Ｐゴシック" charset="-128"/>
              </a:rPr>
              <a:t>While all of these can have value, the onus should be on those pushing for the acquisitions to show that they do and not on those pushing against them to show that they do not.</a:t>
            </a:r>
          </a:p>
          <a:p>
            <a:pPr eaLnBrk="1" hangingPunct="1"/>
            <a:endParaRPr lang="en-US" altLang="en-US">
              <a:ea typeface="ＭＳ Ｐゴシック" charset="-128"/>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5: Comparables and Exit Multiples</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C304A4-2F33-454B-8BA2-C1FB605900EF}" type="slidenum">
              <a:rPr lang="en-US" altLang="en-US" sz="1200">
                <a:solidFill>
                  <a:srgbClr val="FFFFFF"/>
                </a:solidFill>
              </a:rPr>
              <a:pPr>
                <a:lnSpc>
                  <a:spcPct val="80000"/>
                </a:lnSpc>
              </a:pPr>
              <a:t>104</a:t>
            </a:fld>
            <a:endParaRPr lang="en-US" altLang="en-US" sz="1200">
              <a:solidFill>
                <a:srgbClr val="FFFFFF"/>
              </a:solidFill>
            </a:endParaRPr>
          </a:p>
        </p:txBody>
      </p:sp>
      <p:sp>
        <p:nvSpPr>
          <p:cNvPr id="2222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Now assume that you are told that an analysis of other acquisitions reveals that acquirers have been willing to pay 5 times EBIT.. Given that your target firm has EBIT of $ 20 million, would you be willing to pay $ 100 million for the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What if I estimate the terminal value using an exit multiple of 5 times EBIT?</a:t>
            </a:r>
          </a:p>
          <a:p>
            <a:pPr eaLnBrk="1" hangingPunct="1">
              <a:lnSpc>
                <a:spcPct val="80000"/>
              </a:lnSpc>
              <a:buFont typeface="Wingdings" charset="2"/>
              <a:buNone/>
            </a:pPr>
            <a:endParaRPr lang="en-US" altLang="en-US" sz="2400">
              <a:ea typeface="ＭＳ Ｐゴシック" charset="-128"/>
            </a:endParaRPr>
          </a:p>
          <a:p>
            <a:pPr eaLnBrk="1" hangingPunct="1">
              <a:lnSpc>
                <a:spcPct val="80000"/>
              </a:lnSpc>
            </a:pPr>
            <a:r>
              <a:rPr lang="en-US" altLang="en-US" sz="2400">
                <a:ea typeface="ＭＳ Ｐゴシック" charset="-128"/>
              </a:rPr>
              <a:t>As an additional input, your investment banker tells you that the acquisition is accretive. (Your PE ratio is 20 whereas the PE ratio of the target is only 10… Therefore, you will get a jump in earnings per share after the acquisition…)</a:t>
            </a:r>
          </a:p>
          <a:p>
            <a:pPr eaLnBrk="1" hangingPunct="1">
              <a:lnSpc>
                <a:spcPct val="80000"/>
              </a:lnSpc>
              <a:buFont typeface="Wingdings" charset="2"/>
              <a:buNone/>
            </a:pPr>
            <a:endParaRPr lang="en-US" altLang="en-US" sz="2400">
              <a:ea typeface="ＭＳ Ｐゴシック" charset="-128"/>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Biased samples = Poor results</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14F5D0-75B9-0340-BAD1-72F97D4B6F3B}" type="slidenum">
              <a:rPr lang="en-US" altLang="en-US" sz="1200">
                <a:solidFill>
                  <a:srgbClr val="FFFFFF"/>
                </a:solidFill>
              </a:rPr>
              <a:pPr>
                <a:lnSpc>
                  <a:spcPct val="80000"/>
                </a:lnSpc>
              </a:pPr>
              <a:t>105</a:t>
            </a:fld>
            <a:endParaRPr lang="en-US" altLang="en-US" sz="1200">
              <a:solidFill>
                <a:srgbClr val="FFFFFF"/>
              </a:solidFill>
            </a:endParaRPr>
          </a:p>
        </p:txBody>
      </p:sp>
      <p:sp>
        <p:nvSpPr>
          <p:cNvPr id="224258" name="Rectangle 1027"/>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Biased samples yield biased results. Basing what you pay on what other acquirers have paid is a recipe for disaster. After all, we know that acquirer,  on average, pay too much for acquisitions. By matching their prices, we risk replicating their mistakes.</a:t>
            </a:r>
          </a:p>
          <a:p>
            <a:pPr marL="320040" indent="-320040" eaLnBrk="1" fontAlgn="auto" hangingPunct="1">
              <a:spcAft>
                <a:spcPts val="0"/>
              </a:spcAft>
              <a:buFont typeface="Wingdings"/>
              <a:buChar char=""/>
              <a:defRPr/>
            </a:pPr>
            <a:r>
              <a:rPr lang="en-US">
                <a:ea typeface="+mn-ea"/>
                <a:cs typeface="+mn-cs"/>
              </a:rPr>
              <a:t>Even when we use the pricing metrics of other firms in the sector, we may be basing the prices we pay on firms that are not truly comparable.</a:t>
            </a:r>
          </a:p>
          <a:p>
            <a:pPr marL="320040" indent="-320040" eaLnBrk="1" fontAlgn="auto" hangingPunct="1">
              <a:spcAft>
                <a:spcPts val="0"/>
              </a:spcAft>
              <a:buFont typeface="Wingdings"/>
              <a:buChar char=""/>
              <a:defRPr/>
            </a:pPr>
            <a:r>
              <a:rPr lang="en-US">
                <a:ea typeface="+mn-ea"/>
                <a:cs typeface="+mn-cs"/>
              </a:rPr>
              <a:t>When we use exit multiples, we are assuming that what the market is paying for comparable companies today is what it will continue to pay in the future.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5: Don</a:t>
            </a:r>
            <a:r>
              <a:rPr lang="ja-JP" altLang="en-US">
                <a:ea typeface="ＭＳ Ｐゴシック" charset="-128"/>
              </a:rPr>
              <a:t>’</a:t>
            </a:r>
            <a:r>
              <a:rPr lang="en-US" altLang="ja-JP">
                <a:ea typeface="ＭＳ Ｐゴシック" charset="-128"/>
              </a:rPr>
              <a:t>t be a lemming… </a:t>
            </a:r>
            <a:endParaRPr lang="en-US" altLang="en-US">
              <a:ea typeface="ＭＳ Ｐゴシック" charset="-128"/>
            </a:endParaRP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F2476-EBCC-2248-86E8-F6DACB2F3103}" type="slidenum">
              <a:rPr lang="en-US" altLang="en-US" sz="1200">
                <a:solidFill>
                  <a:srgbClr val="FFFFFF"/>
                </a:solidFill>
              </a:rPr>
              <a:pPr>
                <a:lnSpc>
                  <a:spcPct val="80000"/>
                </a:lnSpc>
              </a:pPr>
              <a:t>106</a:t>
            </a:fld>
            <a:endParaRPr lang="en-US" altLang="en-US" sz="1200">
              <a:solidFill>
                <a:srgbClr val="FFFFFF"/>
              </a:solidFill>
            </a:endParaRPr>
          </a:p>
        </p:txBody>
      </p:sp>
      <p:sp>
        <p:nvSpPr>
          <p:cNvPr id="238596" name="Rectangle 1027"/>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sz="2400" dirty="0"/>
              <a:t>All too often, acquisitions are justified by using one of the following two arguments:</a:t>
            </a:r>
          </a:p>
          <a:p>
            <a:pPr lvl="1" eaLnBrk="1" hangingPunct="1">
              <a:buFont typeface="Wingdings 2" charset="0"/>
              <a:buChar char=""/>
              <a:defRPr/>
            </a:pPr>
            <a:r>
              <a:rPr lang="en-US" dirty="0"/>
              <a:t>Every one else in your sector is doing acquisitions. You have to do the same to survive.</a:t>
            </a:r>
          </a:p>
          <a:p>
            <a:pPr lvl="1" eaLnBrk="1" hangingPunct="1">
              <a:buFont typeface="Wingdings 2" charset="0"/>
              <a:buChar char=""/>
              <a:defRPr/>
            </a:pPr>
            <a:r>
              <a:rPr lang="en-US" dirty="0"/>
              <a:t>The value of a target firm is based upon what others have paid on acquisitions, which may be much higher than what your estimate of value for the firm is.</a:t>
            </a:r>
          </a:p>
          <a:p>
            <a:pPr eaLnBrk="1" hangingPunct="1">
              <a:buFont typeface="Wingdings" charset="0"/>
              <a:buChar char=""/>
              <a:defRPr/>
            </a:pPr>
            <a:r>
              <a:rPr lang="en-US" sz="2400" dirty="0"/>
              <a:t>With the right set of comparable firms, you can justify almost any price.</a:t>
            </a:r>
          </a:p>
          <a:p>
            <a:pPr eaLnBrk="1" hangingPunct="1">
              <a:buFont typeface="Wingdings" charset="0"/>
              <a:buChar char=""/>
              <a:defRPr/>
            </a:pPr>
            <a:r>
              <a:rPr lang="en-US" sz="2400" dirty="0"/>
              <a:t>EPS accretion is a meaningless measure. After all, buying an company with a PE lower than yours will lead mathematically to EPS accretion.</a:t>
            </a:r>
          </a:p>
        </p:txBody>
      </p:sp>
      <p:sp>
        <p:nvSpPr>
          <p:cNvPr id="238597" name="Picture 4"/>
          <p:cNvSpPr>
            <a:spLocks noChangeAspect="1"/>
          </p:cNvSpPr>
          <p:nvPr/>
        </p:nvSpPr>
        <p:spPr bwMode="auto">
          <a:xfrm>
            <a:off x="4572000" y="4454525"/>
            <a:ext cx="38862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Test 6: The CEO really wants to do this… or there are competitive pressures…</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32D4031-C62A-D14A-B7A1-A2516A801B80}" type="slidenum">
              <a:rPr lang="en-US" altLang="en-US" sz="1200">
                <a:solidFill>
                  <a:srgbClr val="FFFFFF"/>
                </a:solidFill>
              </a:rPr>
              <a:pPr>
                <a:lnSpc>
                  <a:spcPct val="80000"/>
                </a:lnSpc>
              </a:pPr>
              <a:t>107</a:t>
            </a:fld>
            <a:endParaRPr lang="en-US" altLang="en-US" sz="1200">
              <a:solidFill>
                <a:srgbClr val="FFFFFF"/>
              </a:solidFill>
            </a:endParaRPr>
          </a:p>
        </p:txBody>
      </p:sp>
      <p:sp>
        <p:nvSpPr>
          <p:cNvPr id="228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Now assume that you know that the CEO of the acquiring firm really, really wants to do this acquisition and that the investment bankers on both sides have produced fairness opinions that indicate that the firm is worth $ 100 million. Would you be willing to go along?</a:t>
            </a:r>
          </a:p>
          <a:p>
            <a:pPr eaLnBrk="1" hangingPunct="1">
              <a:lnSpc>
                <a:spcPct val="90000"/>
              </a:lnSpc>
            </a:pPr>
            <a:endParaRPr lang="en-US" altLang="en-US">
              <a:ea typeface="ＭＳ Ｐゴシック" charset="-128"/>
            </a:endParaRPr>
          </a:p>
          <a:p>
            <a:pPr eaLnBrk="1" hangingPunct="1">
              <a:lnSpc>
                <a:spcPct val="90000"/>
              </a:lnSpc>
            </a:pPr>
            <a:r>
              <a:rPr lang="en-US" altLang="en-US">
                <a:ea typeface="ＭＳ Ｐゴシック" charset="-128"/>
              </a:rPr>
              <a:t>Now assume that you are told that your competitors are all doing acquisitions and that if you don’t do them, you will be at a disadvantage? Would you be willing to go along?</a:t>
            </a:r>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6: Don</a:t>
            </a:r>
            <a:r>
              <a:rPr lang="ja-JP" altLang="en-US" sz="3200">
                <a:ea typeface="ＭＳ Ｐゴシック" charset="-128"/>
              </a:rPr>
              <a:t>’</a:t>
            </a:r>
            <a:r>
              <a:rPr lang="en-US" altLang="ja-JP" sz="3200">
                <a:ea typeface="ＭＳ Ｐゴシック" charset="-128"/>
              </a:rPr>
              <a:t>t let egos or investment bankers get the better of common sense…</a:t>
            </a:r>
            <a:endParaRPr lang="en-US" altLang="en-US" sz="3200">
              <a:ea typeface="ＭＳ Ｐゴシック" charset="-128"/>
            </a:endParaRP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D96A3B-0EC7-C64A-AED3-C1B3ECC9212A}" type="slidenum">
              <a:rPr lang="en-US" altLang="en-US" sz="1200">
                <a:solidFill>
                  <a:srgbClr val="FFFFFF"/>
                </a:solidFill>
              </a:rPr>
              <a:pPr>
                <a:lnSpc>
                  <a:spcPct val="80000"/>
                </a:lnSpc>
              </a:pPr>
              <a:t>108</a:t>
            </a:fld>
            <a:endParaRPr lang="en-US" altLang="en-US" sz="1200">
              <a:solidFill>
                <a:srgbClr val="FFFFFF"/>
              </a:solidFill>
            </a:endParaRPr>
          </a:p>
        </p:txBody>
      </p:sp>
      <p:sp>
        <p:nvSpPr>
          <p:cNvPr id="2304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If you define your objective in a bidding war as winning the auction at any cost, you will win. But beware the winner</a:t>
            </a:r>
            <a:r>
              <a:rPr lang="ja-JP" altLang="en-US" sz="2200">
                <a:ea typeface="ＭＳ Ｐゴシック" charset="-128"/>
              </a:rPr>
              <a:t>’</a:t>
            </a:r>
            <a:r>
              <a:rPr lang="en-US" altLang="ja-JP" sz="2200">
                <a:ea typeface="ＭＳ Ｐゴシック" charset="-128"/>
              </a:rPr>
              <a:t>s curse!</a:t>
            </a:r>
          </a:p>
          <a:p>
            <a:pPr eaLnBrk="1" hangingPunct="1">
              <a:lnSpc>
                <a:spcPct val="80000"/>
              </a:lnSpc>
            </a:pPr>
            <a:r>
              <a:rPr lang="en-US" altLang="en-US" sz="2200">
                <a:ea typeface="ＭＳ Ｐゴシック" charset="-128"/>
              </a:rPr>
              <a:t>The premiums paid on acquisitions often have nothing to do with synergy, control or strategic considerations (though they may be provided as the reasons). They may just reflect the egos of the CEOs of the acquiring firms. There is evidence that “over confident” CEOs are more likely to make acquisitions and that they leave a trail across the firms that they run.</a:t>
            </a:r>
          </a:p>
          <a:p>
            <a:pPr eaLnBrk="1" hangingPunct="1">
              <a:lnSpc>
                <a:spcPct val="80000"/>
              </a:lnSpc>
            </a:pPr>
            <a:r>
              <a:rPr lang="en-US" altLang="en-US" sz="2200">
                <a:ea typeface="ＭＳ Ｐゴシック" charset="-128"/>
              </a:rPr>
              <a:t>Pre-emptive or defensive acquisitions, where you over pay, either because everyone else is overpaying or because you are afraid that you will be left behind if you don’t acquire are dangerous. If the only way you can stay competitive in a business is by making bad investments, it may be best to think about getting out of the business.</a:t>
            </a:r>
          </a:p>
          <a:p>
            <a:pPr eaLnBrk="1" hangingPunct="1">
              <a:lnSpc>
                <a:spcPct val="80000"/>
              </a:lnSpc>
            </a:pPr>
            <a:endParaRPr lang="en-US" altLang="en-US" sz="2200">
              <a:ea typeface="ＭＳ Ｐゴシック" charset="-128"/>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To illustrate: A bad deal is made, and justified by accountants &amp; bankers</a:t>
            </a: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4739"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CEO steps in… and digs a hole…</a:t>
            </a: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5CE78C2-96F0-C044-881D-7457B3AFFF71}" type="slidenum">
              <a:rPr lang="en-US" altLang="en-US" sz="1200">
                <a:solidFill>
                  <a:srgbClr val="FFFFFF"/>
                </a:solidFill>
              </a:rPr>
              <a:pPr>
                <a:lnSpc>
                  <a:spcPct val="80000"/>
                </a:lnSpc>
              </a:pPr>
              <a:t>110</a:t>
            </a:fld>
            <a:endParaRPr lang="en-US" altLang="en-US" sz="1200">
              <a:solidFill>
                <a:srgbClr val="FFFFFF"/>
              </a:solidFill>
            </a:endParaRPr>
          </a:p>
        </p:txBody>
      </p:sp>
      <p:sp>
        <p:nvSpPr>
          <p:cNvPr id="5" name="Content Placeholder 4"/>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Leo Apotheker was the CEO of HP at the time of the deal, brought in to replace Mark Hurd, the previous CEO who was forced to resign because of a “sex” scandal.</a:t>
            </a:r>
          </a:p>
          <a:p>
            <a:pPr eaLnBrk="1" hangingPunct="1">
              <a:lnSpc>
                <a:spcPct val="80000"/>
              </a:lnSpc>
            </a:pPr>
            <a:r>
              <a:rPr lang="en-US" altLang="en-US" sz="2200">
                <a:ea typeface="ＭＳ Ｐゴシック" charset="-128"/>
              </a:rPr>
              <a:t>In the face of almost universal feeling that HP had paid too much for Autonomy, </a:t>
            </a:r>
            <a:r>
              <a:rPr lang="en-US" altLang="en-US" sz="2200">
                <a:latin typeface="Times" charset="0"/>
                <a:ea typeface="ＭＳ Ｐゴシック" charset="-128"/>
              </a:rPr>
              <a:t>Mr. Apotheker addressing a conference at the time of the deal: “</a:t>
            </a:r>
            <a:r>
              <a:rPr lang="en-US" altLang="ja-JP" sz="2200">
                <a:latin typeface="Times" charset="0"/>
                <a:ea typeface="ＭＳ Ｐゴシック" charset="-128"/>
              </a:rPr>
              <a:t>We have a </a:t>
            </a:r>
            <a:r>
              <a:rPr lang="en-US" altLang="ja-JP" sz="2200" b="1">
                <a:latin typeface="Times" charset="0"/>
                <a:ea typeface="ＭＳ Ｐゴシック" charset="-128"/>
              </a:rPr>
              <a:t>pretty rigorous process inside H.P. </a:t>
            </a:r>
            <a:r>
              <a:rPr lang="en-US" altLang="ja-JP" sz="2200">
                <a:latin typeface="Times" charset="0"/>
                <a:ea typeface="ＭＳ Ｐゴシック" charset="-128"/>
              </a:rPr>
              <a:t>that we follow for </a:t>
            </a:r>
            <a:r>
              <a:rPr lang="en-US" altLang="ja-JP" sz="2200" b="1">
                <a:latin typeface="Times" charset="0"/>
                <a:ea typeface="ＭＳ Ｐゴシック" charset="-128"/>
              </a:rPr>
              <a:t>all our acquisitions</a:t>
            </a:r>
            <a:r>
              <a:rPr lang="en-US" altLang="ja-JP" sz="2200">
                <a:latin typeface="Times" charset="0"/>
                <a:ea typeface="ＭＳ Ｐゴシック" charset="-128"/>
              </a:rPr>
              <a:t>, which is a </a:t>
            </a:r>
            <a:r>
              <a:rPr lang="en-US" altLang="ja-JP" sz="2200" b="1">
                <a:latin typeface="Times" charset="0"/>
                <a:ea typeface="ＭＳ Ｐゴシック" charset="-128"/>
              </a:rPr>
              <a:t>D.C.F.-based model</a:t>
            </a:r>
            <a:r>
              <a:rPr lang="en-US" altLang="ja-JP" sz="2200">
                <a:latin typeface="Times" charset="0"/>
                <a:ea typeface="ＭＳ Ｐゴシック" charset="-128"/>
              </a:rPr>
              <a:t>,</a:t>
            </a:r>
            <a:r>
              <a:rPr lang="en-US" altLang="en-US" sz="2200">
                <a:latin typeface="Times" charset="0"/>
                <a:ea typeface="ＭＳ Ｐゴシック" charset="-128"/>
              </a:rPr>
              <a:t>”</a:t>
            </a:r>
            <a:r>
              <a:rPr lang="en-US" altLang="ja-JP" sz="2200">
                <a:latin typeface="Times" charset="0"/>
                <a:ea typeface="ＭＳ Ｐゴシック" charset="-128"/>
              </a:rPr>
              <a:t> he said, in a reference to discounted cash flow, a standard valuation methodology. </a:t>
            </a:r>
            <a:r>
              <a:rPr lang="en-US" altLang="en-US" sz="2200">
                <a:latin typeface="Times" charset="0"/>
                <a:ea typeface="ＭＳ Ｐゴシック" charset="-128"/>
              </a:rPr>
              <a:t>“</a:t>
            </a:r>
            <a:r>
              <a:rPr lang="en-US" altLang="ja-JP" sz="2200">
                <a:latin typeface="Times" charset="0"/>
                <a:ea typeface="ＭＳ Ｐゴシック" charset="-128"/>
              </a:rPr>
              <a:t>And we try to take a </a:t>
            </a:r>
            <a:r>
              <a:rPr lang="en-US" altLang="ja-JP" sz="2200" b="1">
                <a:latin typeface="Times" charset="0"/>
                <a:ea typeface="ＭＳ Ｐゴシック" charset="-128"/>
              </a:rPr>
              <a:t>very conservative view</a:t>
            </a:r>
            <a:r>
              <a:rPr lang="en-US" altLang="ja-JP" sz="2200">
                <a:latin typeface="Times" charset="0"/>
                <a:ea typeface="ＭＳ Ｐゴシック" charset="-128"/>
              </a:rPr>
              <a:t>.</a:t>
            </a:r>
            <a:r>
              <a:rPr lang="en-US" altLang="en-US" sz="2200">
                <a:latin typeface="Times" charset="0"/>
                <a:ea typeface="ＭＳ Ｐゴシック" charset="-128"/>
              </a:rPr>
              <a:t>”</a:t>
            </a:r>
            <a:endParaRPr lang="en-US" altLang="ja-JP" sz="2200">
              <a:latin typeface="Times" charset="0"/>
              <a:ea typeface="ＭＳ Ｐゴシック" charset="-128"/>
            </a:endParaRPr>
          </a:p>
          <a:p>
            <a:pPr eaLnBrk="1" hangingPunct="1">
              <a:lnSpc>
                <a:spcPct val="80000"/>
              </a:lnSpc>
            </a:pPr>
            <a:r>
              <a:rPr lang="en-US" altLang="en-US" sz="2200">
                <a:latin typeface="Times" charset="0"/>
                <a:ea typeface="ＭＳ Ｐゴシック" charset="-128"/>
              </a:rPr>
              <a:t>Apotheker added, “Just to make sure everybody understands, Autonomy will be, on Day 1, </a:t>
            </a:r>
            <a:r>
              <a:rPr lang="en-US" altLang="en-US" sz="2200" b="1">
                <a:latin typeface="Times" charset="0"/>
                <a:ea typeface="ＭＳ Ｐゴシック" charset="-128"/>
              </a:rPr>
              <a:t>accretive to H.P</a:t>
            </a:r>
            <a:r>
              <a:rPr lang="en-US" altLang="en-US" sz="2200">
                <a:latin typeface="Times" charset="0"/>
                <a:ea typeface="ＭＳ Ｐゴシック" charset="-128"/>
              </a:rPr>
              <a:t>….. “</a:t>
            </a:r>
            <a:r>
              <a:rPr lang="en-US" altLang="ja-JP" sz="2200" b="1">
                <a:latin typeface="Times" charset="0"/>
                <a:ea typeface="ＭＳ Ｐゴシック" charset="-128"/>
              </a:rPr>
              <a:t>Just take it from us</a:t>
            </a:r>
            <a:r>
              <a:rPr lang="en-US" altLang="ja-JP" sz="2200">
                <a:latin typeface="Times" charset="0"/>
                <a:ea typeface="ＭＳ Ｐゴシック" charset="-128"/>
              </a:rPr>
              <a:t>. We did that analysis at </a:t>
            </a:r>
            <a:r>
              <a:rPr lang="en-US" altLang="ja-JP" sz="2200" b="1">
                <a:latin typeface="Times" charset="0"/>
                <a:ea typeface="ＭＳ Ｐゴシック" charset="-128"/>
              </a:rPr>
              <a:t>great length, in great detail</a:t>
            </a:r>
            <a:r>
              <a:rPr lang="en-US" altLang="ja-JP" sz="2200">
                <a:latin typeface="Times" charset="0"/>
                <a:ea typeface="ＭＳ Ｐゴシック" charset="-128"/>
              </a:rPr>
              <a:t>, and we feel that we paid a </a:t>
            </a:r>
            <a:r>
              <a:rPr lang="en-US" altLang="ja-JP" sz="2200" b="1">
                <a:latin typeface="Times" charset="0"/>
                <a:ea typeface="ＭＳ Ｐゴシック" charset="-128"/>
              </a:rPr>
              <a:t>very fair price </a:t>
            </a:r>
            <a:r>
              <a:rPr lang="en-US" altLang="ja-JP" sz="2200">
                <a:latin typeface="Times" charset="0"/>
                <a:ea typeface="ＭＳ Ｐゴシック" charset="-128"/>
              </a:rPr>
              <a:t>for Autonomy. And it will give a </a:t>
            </a:r>
            <a:r>
              <a:rPr lang="en-US" altLang="ja-JP" sz="2200" b="1">
                <a:latin typeface="Times" charset="0"/>
                <a:ea typeface="ＭＳ Ｐゴシック" charset="-128"/>
              </a:rPr>
              <a:t>great return to our shareholders</a:t>
            </a:r>
            <a:r>
              <a:rPr lang="en-US" altLang="ja-JP" sz="2200">
                <a:latin typeface="Times" charset="0"/>
                <a:ea typeface="ＭＳ Ｐゴシック" charset="-128"/>
              </a:rPr>
              <a:t>.</a:t>
            </a:r>
            <a:endParaRPr lang="en-US" altLang="en-US" sz="2200">
              <a:latin typeface="Times" charset="0"/>
              <a:ea typeface="ＭＳ Ｐゴシック" charset="-128"/>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year later… HP admits a mistake…and explains it…</a:t>
            </a:r>
          </a:p>
        </p:txBody>
      </p:sp>
      <p:sp>
        <p:nvSpPr>
          <p:cNvPr id="247810" name="Slide Number Placeholder 2"/>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a:endParaRPr lang="en-US" altLang="en-US" sz="1400" b="0">
              <a:solidFill>
                <a:schemeClr val="tx2"/>
              </a:solidFill>
            </a:endParaRPr>
          </a:p>
        </p:txBody>
      </p:sp>
      <p:pic>
        <p:nvPicPr>
          <p:cNvPr id="247811"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7: Is it hopeless?</a:t>
            </a:r>
          </a:p>
        </p:txBody>
      </p:sp>
      <p:sp>
        <p:nvSpPr>
          <p:cNvPr id="249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062A0A-812D-574E-8E19-350D3DC19629}" type="slidenum">
              <a:rPr lang="en-US" altLang="en-US" sz="1200">
                <a:solidFill>
                  <a:srgbClr val="FFFFFF"/>
                </a:solidFill>
              </a:rPr>
              <a:pPr>
                <a:lnSpc>
                  <a:spcPct val="80000"/>
                </a:lnSpc>
              </a:pPr>
              <a:t>112</a:t>
            </a:fld>
            <a:endParaRPr lang="en-US" altLang="en-US" sz="1200">
              <a:solidFill>
                <a:srgbClr val="FFFFFF"/>
              </a:solidFill>
            </a:endParaRPr>
          </a:p>
        </p:txBody>
      </p:sp>
      <p:sp>
        <p:nvSpPr>
          <p:cNvPr id="2498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odds seem to be clearly weighted against success in acquisitions. If you were to create a strategy to grow, based upon acquisitions, which of the following offers your best chance of success?</a:t>
            </a:r>
          </a:p>
          <a:p>
            <a:pPr eaLnBrk="1" hangingPunct="1"/>
            <a:endParaRPr lang="en-US" altLang="en-US">
              <a:ea typeface="ＭＳ Ｐゴシック" charset="-128"/>
            </a:endParaRPr>
          </a:p>
        </p:txBody>
      </p:sp>
      <p:graphicFrame>
        <p:nvGraphicFramePr>
          <p:cNvPr id="4" name="Table 3"/>
          <p:cNvGraphicFramePr>
            <a:graphicFrameLocks noGrp="1"/>
          </p:cNvGraphicFramePr>
          <p:nvPr/>
        </p:nvGraphicFramePr>
        <p:xfrm>
          <a:off x="1676400" y="3733800"/>
          <a:ext cx="6096000" cy="2378076"/>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This </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mn-lt"/>
                          <a:ea typeface="ＭＳ Ｐゴシック" charset="0"/>
                          <a:cs typeface="ＭＳ Ｐゴシック" charset="0"/>
                        </a:rPr>
                        <a:t>Or this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Sole Bidder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Bidding War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Public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Private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Pay with cash</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mn-lt"/>
                          <a:ea typeface="ＭＳ Ｐゴシック" charset="0"/>
                          <a:cs typeface="ＭＳ Ｐゴシック" charset="0"/>
                        </a:rPr>
                        <a:t>Pay with stock</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Small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Large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Cost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Growth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Better to lose a bidding war than to win one…</a:t>
            </a:r>
          </a:p>
        </p:txBody>
      </p:sp>
      <p:sp>
        <p:nvSpPr>
          <p:cNvPr id="251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B1209E-8EFD-4342-A2F4-266D2DF0975C}" type="slidenum">
              <a:rPr lang="en-US" altLang="en-US" sz="1200">
                <a:solidFill>
                  <a:srgbClr val="FFFFFF"/>
                </a:solidFill>
              </a:rPr>
              <a:pPr>
                <a:lnSpc>
                  <a:spcPct val="80000"/>
                </a:lnSpc>
              </a:pPr>
              <a:t>113</a:t>
            </a:fld>
            <a:endParaRPr lang="en-US" altLang="en-US" sz="1200">
              <a:solidFill>
                <a:srgbClr val="FFFFFF"/>
              </a:solidFill>
            </a:endParaRPr>
          </a:p>
        </p:txBody>
      </p:sp>
      <p:pic>
        <p:nvPicPr>
          <p:cNvPr id="251908"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6084" r="-6084"/>
          <a:stretch>
            <a:fillRect/>
          </a:stretch>
        </p:blipFill>
        <p:spPr>
          <a:xfrm>
            <a:off x="612775" y="1600200"/>
            <a:ext cx="8153400" cy="4495800"/>
          </a:xfrm>
        </p:spPr>
      </p:pic>
      <p:sp>
        <p:nvSpPr>
          <p:cNvPr id="251909" name="TextBox 2"/>
          <p:cNvSpPr txBox="1">
            <a:spLocks noChangeArrowheads="1"/>
          </p:cNvSpPr>
          <p:nvPr/>
        </p:nvSpPr>
        <p:spPr bwMode="auto">
          <a:xfrm>
            <a:off x="2209800" y="6096000"/>
            <a:ext cx="4498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Returns in the 40 months before &amp; after bidding war</a:t>
            </a:r>
          </a:p>
          <a:p>
            <a:r>
              <a:rPr lang="en-US" altLang="en-US" sz="1600"/>
              <a:t>Source: Malmendier, Moretti &amp; Peters (2011)</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You are better off buying small rather than large targets… with cash rather than stock</a:t>
            </a:r>
          </a:p>
        </p:txBody>
      </p:sp>
      <p:sp>
        <p:nvSpPr>
          <p:cNvPr id="253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D5BBE3-633D-6249-B4B3-DDB49D471CA6}" type="slidenum">
              <a:rPr lang="en-US" altLang="en-US" sz="1200">
                <a:solidFill>
                  <a:srgbClr val="FFFFFF"/>
                </a:solidFill>
              </a:rPr>
              <a:pPr>
                <a:lnSpc>
                  <a:spcPct val="80000"/>
                </a:lnSpc>
              </a:pPr>
              <a:t>114</a:t>
            </a:fld>
            <a:endParaRPr lang="en-US" altLang="en-US" sz="1200">
              <a:solidFill>
                <a:srgbClr val="FFFFFF"/>
              </a:solidFill>
            </a:endParaRPr>
          </a:p>
        </p:txBody>
      </p:sp>
      <p:pic>
        <p:nvPicPr>
          <p:cNvPr id="25395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And focusing on private firms and subsidiaries, rather than public firms…</a:t>
            </a:r>
          </a:p>
        </p:txBody>
      </p:sp>
      <p:sp>
        <p:nvSpPr>
          <p:cNvPr id="256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A7915D-45F5-4A4E-A69B-71D992B65F2F}" type="slidenum">
              <a:rPr lang="en-US" altLang="en-US" sz="1200">
                <a:solidFill>
                  <a:srgbClr val="FFFFFF"/>
                </a:solidFill>
              </a:rPr>
              <a:pPr>
                <a:lnSpc>
                  <a:spcPct val="80000"/>
                </a:lnSpc>
              </a:pPr>
              <a:t>115</a:t>
            </a:fld>
            <a:endParaRPr lang="en-US" altLang="en-US" sz="1200">
              <a:solidFill>
                <a:srgbClr val="FFFFFF"/>
              </a:solidFill>
            </a:endParaRPr>
          </a:p>
        </p:txBody>
      </p:sp>
      <p:pic>
        <p:nvPicPr>
          <p:cNvPr id="25600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Growth vs Cost Synergies</a:t>
            </a:r>
          </a:p>
        </p:txBody>
      </p:sp>
      <p:sp>
        <p:nvSpPr>
          <p:cNvPr id="258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7E51A-5988-4246-92C1-87B160F16A3B}" type="slidenum">
              <a:rPr lang="en-US" altLang="en-US" sz="1200">
                <a:solidFill>
                  <a:srgbClr val="FFFFFF"/>
                </a:solidFill>
              </a:rPr>
              <a:pPr>
                <a:lnSpc>
                  <a:spcPct val="80000"/>
                </a:lnSpc>
              </a:pPr>
              <a:t>116</a:t>
            </a:fld>
            <a:endParaRPr lang="en-US" altLang="en-US" sz="1200">
              <a:solidFill>
                <a:srgbClr val="FFFFFF"/>
              </a:solidFill>
            </a:endParaRPr>
          </a:p>
        </p:txBody>
      </p:sp>
      <p:pic>
        <p:nvPicPr>
          <p:cNvPr id="258052"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l="-98468" r="-98468"/>
          <a:stretch>
            <a:fillRect/>
          </a:stretch>
        </p:blipFill>
        <p:spPr>
          <a:xfrm>
            <a:off x="2438400" y="1524000"/>
            <a:ext cx="8153400" cy="4495800"/>
          </a:xfrm>
        </p:spPr>
      </p:pic>
      <p:pic>
        <p:nvPicPr>
          <p:cNvPr id="25805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524000"/>
            <a:ext cx="3084513"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Synergy: Odds of success</a:t>
            </a:r>
          </a:p>
        </p:txBody>
      </p:sp>
      <p:sp>
        <p:nvSpPr>
          <p:cNvPr id="260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F2A398-E47A-4A4B-9B67-9A0C51BAA6D0}" type="slidenum">
              <a:rPr lang="en-US" altLang="en-US" sz="1200">
                <a:solidFill>
                  <a:srgbClr val="FFFFFF"/>
                </a:solidFill>
              </a:rPr>
              <a:pPr>
                <a:lnSpc>
                  <a:spcPct val="80000"/>
                </a:lnSpc>
              </a:pPr>
              <a:t>117</a:t>
            </a:fld>
            <a:endParaRPr lang="en-US" altLang="en-US" sz="1200">
              <a:solidFill>
                <a:srgbClr val="FFFFFF"/>
              </a:solidFill>
            </a:endParaRPr>
          </a:p>
        </p:txBody>
      </p:sp>
      <p:sp>
        <p:nvSpPr>
          <p:cNvPr id="242690"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Studies that have focused on synergies have concluded that you are far more likely to deliver cost synergies than growth synergies. </a:t>
            </a:r>
          </a:p>
          <a:p>
            <a:pPr marL="320040" indent="-320040" eaLnBrk="1" fontAlgn="auto" hangingPunct="1">
              <a:spcAft>
                <a:spcPts val="0"/>
              </a:spcAft>
              <a:buFont typeface="Wingdings"/>
              <a:buChar char=""/>
              <a:defRPr/>
            </a:pPr>
            <a:r>
              <a:rPr lang="en-US">
                <a:ea typeface="+mn-ea"/>
                <a:cs typeface="+mn-cs"/>
              </a:rPr>
              <a:t>Synergies that are concrete and planned for at the time of the merger are more likely to be delivered than fuzzy synergies.</a:t>
            </a:r>
          </a:p>
          <a:p>
            <a:pPr marL="320040" indent="-320040" eaLnBrk="1" fontAlgn="auto" hangingPunct="1">
              <a:spcAft>
                <a:spcPts val="0"/>
              </a:spcAft>
              <a:buFont typeface="Wingdings"/>
              <a:buChar char=""/>
              <a:defRPr/>
            </a:pPr>
            <a:r>
              <a:rPr lang="en-US">
                <a:ea typeface="+mn-ea"/>
                <a:cs typeface="+mn-cs"/>
              </a:rPr>
              <a:t>Synergy is much more likely to show up when someone is held responsible for delivering the synergy.</a:t>
            </a:r>
          </a:p>
          <a:p>
            <a:pPr marL="320040" indent="-320040" eaLnBrk="1" fontAlgn="auto" hangingPunct="1">
              <a:spcAft>
                <a:spcPts val="0"/>
              </a:spcAft>
              <a:buFont typeface="Wingdings"/>
              <a:buChar char=""/>
              <a:defRPr/>
            </a:pPr>
            <a:r>
              <a:rPr lang="en-US">
                <a:ea typeface="+mn-ea"/>
                <a:cs typeface="+mn-cs"/>
              </a:rPr>
              <a:t>You are more likely to get a share of the synergy gains in an acquisition when you are a single bidder than if you are one of multiple bidders.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Lesson 7: For acquisitions to create value, you have to stay disciplined..</a:t>
            </a:r>
          </a:p>
        </p:txBody>
      </p:sp>
      <p:sp>
        <p:nvSpPr>
          <p:cNvPr id="262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6BFC13-AB18-8949-9A71-CAD87D873828}" type="slidenum">
              <a:rPr lang="en-US" altLang="en-US" sz="1200">
                <a:solidFill>
                  <a:srgbClr val="FFFFFF"/>
                </a:solidFill>
              </a:rPr>
              <a:pPr>
                <a:lnSpc>
                  <a:spcPct val="80000"/>
                </a:lnSpc>
              </a:pPr>
              <a:t>118</a:t>
            </a:fld>
            <a:endParaRPr lang="en-US" altLang="en-US" sz="1200">
              <a:solidFill>
                <a:srgbClr val="FFFFFF"/>
              </a:solidFill>
            </a:endParaRPr>
          </a:p>
        </p:txBody>
      </p:sp>
      <p:sp>
        <p:nvSpPr>
          <p:cNvPr id="244738"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a:ea typeface="ＭＳ Ｐゴシック" charset="-128"/>
              </a:rPr>
              <a:t>If you have a successful acquisition strategy, stay focused on that strategy. Don</a:t>
            </a:r>
            <a:r>
              <a:rPr lang="ja-JP" altLang="en-US" sz="2200">
                <a:ea typeface="ＭＳ Ｐゴシック" charset="-128"/>
              </a:rPr>
              <a:t>’</a:t>
            </a:r>
            <a:r>
              <a:rPr lang="en-US" altLang="ja-JP" sz="2200">
                <a:ea typeface="ＭＳ Ｐゴシック" charset="-128"/>
              </a:rPr>
              <a:t>t let size or hubris drive you to </a:t>
            </a:r>
            <a:r>
              <a:rPr lang="ja-JP" altLang="en-US" sz="2200">
                <a:ea typeface="ＭＳ Ｐゴシック" charset="-128"/>
              </a:rPr>
              <a:t>“</a:t>
            </a:r>
            <a:r>
              <a:rPr lang="en-US" altLang="ja-JP" sz="2200">
                <a:ea typeface="ＭＳ Ｐゴシック" charset="-128"/>
              </a:rPr>
              <a:t>expand</a:t>
            </a:r>
            <a:r>
              <a:rPr lang="ja-JP" altLang="en-US" sz="2200">
                <a:ea typeface="ＭＳ Ｐゴシック" charset="-128"/>
              </a:rPr>
              <a:t>”</a:t>
            </a:r>
            <a:r>
              <a:rPr lang="en-US" altLang="ja-JP" sz="2200">
                <a:ea typeface="ＭＳ Ｐゴシック" charset="-128"/>
              </a:rPr>
              <a:t> the strategy.</a:t>
            </a:r>
          </a:p>
          <a:p>
            <a:pPr marL="514350" indent="-514350" eaLnBrk="1" hangingPunct="1">
              <a:lnSpc>
                <a:spcPct val="80000"/>
              </a:lnSpc>
              <a:buFont typeface="Calibri" charset="0"/>
              <a:buAutoNum type="arabicPeriod"/>
            </a:pPr>
            <a:r>
              <a:rPr lang="en-US" altLang="en-US" sz="2200">
                <a:ea typeface="ＭＳ Ｐゴシック" charset="-128"/>
              </a:rPr>
              <a:t>Realistic plans for delivering synergy and control have to be put in place before the merger is completed. By realistic, we have to mean that the magnitude of the benefits have to be reachable and not pipe dreams and that the time frame should reflect the reality that it takes a while for two organizations to work as one.</a:t>
            </a:r>
          </a:p>
          <a:p>
            <a:pPr marL="514350" indent="-514350" eaLnBrk="1" hangingPunct="1">
              <a:lnSpc>
                <a:spcPct val="80000"/>
              </a:lnSpc>
              <a:buFont typeface="Calibri" charset="0"/>
              <a:buAutoNum type="arabicPeriod"/>
            </a:pPr>
            <a:r>
              <a:rPr lang="en-US" altLang="en-US" sz="2200">
                <a:ea typeface="ＭＳ Ｐゴシック" charset="-128"/>
              </a:rPr>
              <a:t>The best thing to do in a bidding war is to drop out.</a:t>
            </a:r>
          </a:p>
          <a:p>
            <a:pPr marL="514350" indent="-514350" eaLnBrk="1" hangingPunct="1">
              <a:lnSpc>
                <a:spcPct val="80000"/>
              </a:lnSpc>
              <a:buFont typeface="Calibri" charset="0"/>
              <a:buAutoNum type="arabicPeriod"/>
            </a:pPr>
            <a:r>
              <a:rPr lang="en-US" altLang="en-US" sz="2200">
                <a:ea typeface="ＭＳ Ｐゴシック" charset="-128"/>
              </a:rPr>
              <a:t>Someone (preferably the person pushing hardest for the merger) should be held to account for delivering the benefits.</a:t>
            </a:r>
          </a:p>
          <a:p>
            <a:pPr marL="514350" indent="-514350" eaLnBrk="1" hangingPunct="1">
              <a:lnSpc>
                <a:spcPct val="80000"/>
              </a:lnSpc>
              <a:buFont typeface="Calibri" charset="0"/>
              <a:buAutoNum type="arabicPeriod"/>
            </a:pPr>
            <a:r>
              <a:rPr lang="en-US" altLang="en-US" sz="2200">
                <a:ea typeface="ＭＳ Ｐゴシック" charset="-128"/>
              </a:rPr>
              <a:t>The compensation for investment bankers and others involved in the deal should  be tied to how well the deal works rather than for getting the deal done.</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A Really Big Deal! </a:t>
            </a:r>
            <a:r>
              <a:rPr lang="en-US" dirty="0" err="1">
                <a:latin typeface="Calibri" charset="0"/>
              </a:rPr>
              <a:t>InBev</a:t>
            </a:r>
            <a:r>
              <a:rPr lang="en-US" dirty="0">
                <a:latin typeface="Calibri" charset="0"/>
              </a:rPr>
              <a:t> buys SABMiller</a:t>
            </a:r>
          </a:p>
        </p:txBody>
      </p:sp>
      <p:pic>
        <p:nvPicPr>
          <p:cNvPr id="4" name="Content Placeholder 3"/>
          <p:cNvPicPr>
            <a:picLocks noGrp="1" noChangeAspect="1"/>
          </p:cNvPicPr>
          <p:nvPr>
            <p:ph sz="quarter" idx="1"/>
          </p:nvPr>
        </p:nvPicPr>
        <p:blipFill>
          <a:blip r:embed="rId3"/>
          <a:srcRect t="-3555" b="-3555"/>
          <a:stretch>
            <a:fillRect/>
          </a:stretch>
        </p:blipFill>
        <p:spPr/>
      </p:pic>
    </p:spTree>
    <p:extLst>
      <p:ext uri="{BB962C8B-B14F-4D97-AF65-F5344CB8AC3E}">
        <p14:creationId xmlns:p14="http://schemas.microsoft.com/office/powerpoint/2010/main" val="1291153031"/>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Acquirer (</a:t>
            </a:r>
            <a:r>
              <a:rPr lang="en-US" dirty="0" err="1"/>
              <a:t>ABInBev</a:t>
            </a:r>
            <a:r>
              <a:rPr lang="en-US" dirty="0"/>
              <a:t>)</a:t>
            </a:r>
          </a:p>
        </p:txBody>
      </p:sp>
      <p:pic>
        <p:nvPicPr>
          <p:cNvPr id="4" name="Content Placeholder 3"/>
          <p:cNvPicPr>
            <a:picLocks noGrp="1" noChangeAspect="1"/>
          </p:cNvPicPr>
          <p:nvPr>
            <p:ph sz="quarter" idx="1"/>
          </p:nvPr>
        </p:nvPicPr>
        <p:blipFill>
          <a:blip r:embed="rId3"/>
          <a:srcRect t="-55642" b="-55642"/>
          <a:stretch>
            <a:fillRect/>
          </a:stretch>
        </p:blipFill>
        <p:spPr>
          <a:xfrm>
            <a:off x="685800" y="685800"/>
            <a:ext cx="7086600" cy="3907564"/>
          </a:xfrm>
        </p:spPr>
      </p:pic>
      <p:graphicFrame>
        <p:nvGraphicFramePr>
          <p:cNvPr id="6" name="Chart 5"/>
          <p:cNvGraphicFramePr>
            <a:graphicFrameLocks/>
          </p:cNvGraphicFramePr>
          <p:nvPr>
            <p:extLst/>
          </p:nvPr>
        </p:nvGraphicFramePr>
        <p:xfrm>
          <a:off x="1219200" y="3412565"/>
          <a:ext cx="6146800" cy="3454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67390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Target (SABMiller)</a:t>
            </a:r>
          </a:p>
        </p:txBody>
      </p:sp>
      <p:graphicFrame>
        <p:nvGraphicFramePr>
          <p:cNvPr id="4" name="Content Placeholder 3"/>
          <p:cNvGraphicFramePr>
            <a:graphicFrameLocks noGrp="1"/>
          </p:cNvGraphicFramePr>
          <p:nvPr>
            <p:ph sz="quarter" idx="1"/>
            <p:extLst/>
          </p:nvPr>
        </p:nvGraphicFramePr>
        <p:xfrm>
          <a:off x="1066800" y="1676400"/>
          <a:ext cx="7239001" cy="1828800"/>
        </p:xfrm>
        <a:graphic>
          <a:graphicData uri="http://schemas.openxmlformats.org/drawingml/2006/table">
            <a:tbl>
              <a:tblPr/>
              <a:tblGrid>
                <a:gridCol w="2164040">
                  <a:extLst>
                    <a:ext uri="{9D8B030D-6E8A-4147-A177-3AD203B41FA5}">
                      <a16:colId xmlns:a16="http://schemas.microsoft.com/office/drawing/2014/main" val="20000"/>
                    </a:ext>
                  </a:extLst>
                </a:gridCol>
                <a:gridCol w="1244802">
                  <a:extLst>
                    <a:ext uri="{9D8B030D-6E8A-4147-A177-3AD203B41FA5}">
                      <a16:colId xmlns:a16="http://schemas.microsoft.com/office/drawing/2014/main" val="20001"/>
                    </a:ext>
                  </a:extLst>
                </a:gridCol>
                <a:gridCol w="2585357">
                  <a:extLst>
                    <a:ext uri="{9D8B030D-6E8A-4147-A177-3AD203B41FA5}">
                      <a16:colId xmlns:a16="http://schemas.microsoft.com/office/drawing/2014/main" val="20002"/>
                    </a:ext>
                  </a:extLst>
                </a:gridCol>
                <a:gridCol w="1244802">
                  <a:extLst>
                    <a:ext uri="{9D8B030D-6E8A-4147-A177-3AD203B41FA5}">
                      <a16:colId xmlns:a16="http://schemas.microsoft.com/office/drawing/2014/main" val="20003"/>
                    </a:ext>
                  </a:extLst>
                </a:gridCol>
              </a:tblGrid>
              <a:tr h="259811">
                <a:tc gridSpan="2">
                  <a:txBody>
                    <a:bodyPr/>
                    <a:lstStyle/>
                    <a:p>
                      <a:pPr algn="ctr" fontAlgn="b"/>
                      <a:r>
                        <a:rPr lang="en-US" sz="1400" b="0" i="1" u="none" strike="noStrike" dirty="0">
                          <a:solidFill>
                            <a:srgbClr val="000000"/>
                          </a:solidFill>
                          <a:effectLst/>
                          <a:latin typeface="Calibri"/>
                        </a:rPr>
                        <a:t>Capital Mix</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b="0" i="1" u="none" strike="noStrike">
                          <a:solidFill>
                            <a:srgbClr val="000000"/>
                          </a:solidFill>
                          <a:effectLst/>
                          <a:latin typeface="Verdana"/>
                        </a:rPr>
                        <a:t>Operating Metrics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59811">
                <a:tc>
                  <a:txBody>
                    <a:bodyPr/>
                    <a:lstStyle/>
                    <a:p>
                      <a:pPr algn="l" fontAlgn="b"/>
                      <a:r>
                        <a:rPr lang="en-US" sz="1400" b="0" i="0" u="none" strike="noStrike" dirty="0">
                          <a:solidFill>
                            <a:srgbClr val="000000"/>
                          </a:solidFill>
                          <a:effectLst/>
                          <a:latin typeface="Calibri"/>
                        </a:rPr>
                        <a:t>Interest-bearing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$12,550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Revenues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$22,130.00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9811">
                <a:tc>
                  <a:txBody>
                    <a:bodyPr/>
                    <a:lstStyle/>
                    <a:p>
                      <a:pPr algn="l" fontAlgn="b"/>
                      <a:r>
                        <a:rPr lang="en-US" sz="1400" b="0" i="0" u="none" strike="noStrike">
                          <a:solidFill>
                            <a:srgbClr val="000000"/>
                          </a:solidFill>
                          <a:effectLst/>
                          <a:latin typeface="Calibri"/>
                        </a:rPr>
                        <a:t>Lease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$368</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Income (EBIT)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$4,420.00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59811">
                <a:tc>
                  <a:txBody>
                    <a:bodyPr/>
                    <a:lstStyle/>
                    <a:p>
                      <a:pPr algn="l" fontAlgn="b"/>
                      <a:r>
                        <a:rPr lang="en-US" sz="1400" b="0" i="0" u="none" strike="noStrike">
                          <a:solidFill>
                            <a:srgbClr val="000000"/>
                          </a:solidFill>
                          <a:effectLst/>
                          <a:latin typeface="Calibri"/>
                        </a:rPr>
                        <a:t>Market Capitalization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$75,116</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Margin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9811">
                <a:tc>
                  <a:txBody>
                    <a:bodyPr/>
                    <a:lstStyle/>
                    <a:p>
                      <a:pPr algn="l" fontAlgn="b"/>
                      <a:r>
                        <a:rPr lang="en-US" sz="1400" b="0" i="0" u="none" strike="noStrike">
                          <a:solidFill>
                            <a:srgbClr val="000000"/>
                          </a:solidFill>
                          <a:effectLst/>
                          <a:latin typeface="Calibri"/>
                        </a:rPr>
                        <a:t>Debt to Equity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400" b="0" i="0" u="none" strike="noStrike">
                          <a:solidFill>
                            <a:srgbClr val="000000"/>
                          </a:solidFill>
                          <a:effectLst/>
                          <a:latin typeface="Calibri"/>
                        </a:rPr>
                        <a:t>17.20%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Effective tax rate</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26.40%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59811">
                <a:tc>
                  <a:txBody>
                    <a:bodyPr/>
                    <a:lstStyle/>
                    <a:p>
                      <a:pPr algn="l" fontAlgn="b"/>
                      <a:r>
                        <a:rPr lang="en-US" sz="1400" b="0" i="0" u="none" strike="noStrike">
                          <a:solidFill>
                            <a:srgbClr val="000000"/>
                          </a:solidFill>
                          <a:effectLst/>
                          <a:latin typeface="Calibri"/>
                        </a:rPr>
                        <a:t>Debt to Capital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400" b="0" i="0" u="none" strike="noStrike" dirty="0">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dirty="0">
                          <a:solidFill>
                            <a:srgbClr val="000000"/>
                          </a:solidFill>
                          <a:effectLst/>
                          <a:latin typeface="Calibri"/>
                        </a:rPr>
                        <a:t>After-tax return on capital</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10.32%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69934">
                <a:tc>
                  <a:txBody>
                    <a:bodyPr/>
                    <a:lstStyle/>
                    <a:p>
                      <a:pPr algn="l" fontAlgn="b"/>
                      <a:r>
                        <a:rPr lang="en-US" sz="1400" b="0" i="0" u="none" strike="noStrike">
                          <a:solidFill>
                            <a:srgbClr val="000000"/>
                          </a:solidFill>
                          <a:effectLst/>
                          <a:latin typeface="Calibri"/>
                        </a:rPr>
                        <a:t>Bond Rating</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A3</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Reinvestment Rate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graphicFrame>
        <p:nvGraphicFramePr>
          <p:cNvPr id="5" name="Chart 4"/>
          <p:cNvGraphicFramePr>
            <a:graphicFrameLocks/>
          </p:cNvGraphicFramePr>
          <p:nvPr>
            <p:extLst/>
          </p:nvPr>
        </p:nvGraphicFramePr>
        <p:xfrm>
          <a:off x="1752600" y="3810000"/>
          <a:ext cx="61722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298385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Setting up the challenge</a:t>
            </a:r>
          </a:p>
        </p:txBody>
      </p:sp>
      <p:sp>
        <p:nvSpPr>
          <p:cNvPr id="3" name="Content Placeholder 2"/>
          <p:cNvSpPr>
            <a:spLocks noGrp="1"/>
          </p:cNvSpPr>
          <p:nvPr>
            <p:ph sz="quarter" idx="1"/>
          </p:nvPr>
        </p:nvSpPr>
        <p:spPr/>
        <p:txBody>
          <a:bodyPr>
            <a:normAutofit lnSpcReduction="10000"/>
          </a:bodyPr>
          <a:lstStyle/>
          <a:p>
            <a:r>
              <a:rPr lang="en-US" dirty="0"/>
              <a:t>SAB Miller’s market capitalization was $75 billion on September 15, 2015, the day </a:t>
            </a:r>
            <a:r>
              <a:rPr lang="en-US" dirty="0" err="1"/>
              <a:t>ABInBev</a:t>
            </a:r>
            <a:r>
              <a:rPr lang="en-US" dirty="0"/>
              <a:t> announced its intent to acquire SABMiller.</a:t>
            </a:r>
          </a:p>
          <a:p>
            <a:r>
              <a:rPr lang="en-US" dirty="0"/>
              <a:t>The deal was completed (pending regulatory approval) a month later, with </a:t>
            </a:r>
            <a:r>
              <a:rPr lang="en-US" dirty="0" err="1"/>
              <a:t>ABInBev</a:t>
            </a:r>
            <a:r>
              <a:rPr lang="en-US" dirty="0"/>
              <a:t> agreeing to pay $104 billion for SABMiller.</a:t>
            </a:r>
          </a:p>
          <a:p>
            <a:r>
              <a:rPr lang="en-US" dirty="0"/>
              <a:t>Can </a:t>
            </a:r>
            <a:r>
              <a:rPr lang="en-US" dirty="0" err="1"/>
              <a:t>ABInBev</a:t>
            </a:r>
            <a:r>
              <a:rPr lang="en-US" dirty="0"/>
              <a:t> create $29 billion in additional value from this acquisition and if so where will it find the value?</a:t>
            </a:r>
          </a:p>
          <a:p>
            <a:pPr lvl="1"/>
            <a:r>
              <a:rPr lang="en-US" dirty="0"/>
              <a:t>The market seems to think so, adding $33 billion in market value to the combined company.</a:t>
            </a:r>
          </a:p>
        </p:txBody>
      </p:sp>
    </p:spTree>
    <p:extLst>
      <p:ext uri="{BB962C8B-B14F-4D97-AF65-F5344CB8AC3E}">
        <p14:creationId xmlns:p14="http://schemas.microsoft.com/office/powerpoint/2010/main" val="212997891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Three (Value) Reasons for Acquisitions</a:t>
            </a:r>
          </a:p>
        </p:txBody>
      </p:sp>
      <p:sp>
        <p:nvSpPr>
          <p:cNvPr id="3" name="Content Placeholder 2"/>
          <p:cNvSpPr>
            <a:spLocks noGrp="1"/>
          </p:cNvSpPr>
          <p:nvPr>
            <p:ph sz="quarter" idx="1"/>
          </p:nvPr>
        </p:nvSpPr>
        <p:spPr/>
        <p:txBody>
          <a:bodyPr>
            <a:normAutofit fontScale="77500" lnSpcReduction="20000"/>
          </a:bodyPr>
          <a:lstStyle/>
          <a:p>
            <a:r>
              <a:rPr lang="en-US" u="sng" dirty="0"/>
              <a:t>Undervaluation</a:t>
            </a:r>
            <a:r>
              <a:rPr lang="en-US" dirty="0"/>
              <a:t>: You buy a target company because you believe that the market is mispricing the company and that you can buy it for less than its "fair" value. </a:t>
            </a:r>
          </a:p>
          <a:p>
            <a:r>
              <a:rPr lang="en-US" u="sng" dirty="0"/>
              <a:t>Control</a:t>
            </a:r>
            <a:r>
              <a:rPr lang="en-US" dirty="0"/>
              <a:t>: You buy a company that you believe is badly managed, with the intent of changing the way it is run. If you are right on the first count and can make the necessary changes, the value of the firm should increase under your management</a:t>
            </a:r>
          </a:p>
          <a:p>
            <a:r>
              <a:rPr lang="en-US" u="sng" dirty="0"/>
              <a:t>Synergy</a:t>
            </a:r>
            <a:r>
              <a:rPr lang="en-US" dirty="0"/>
              <a:t>: You buy a company that you believe, when combined with a business (or resource) that you already own, will be able to do things that you could not have done as separate entities. This synergy can be</a:t>
            </a:r>
          </a:p>
          <a:p>
            <a:pPr lvl="1"/>
            <a:r>
              <a:rPr lang="en-US" dirty="0"/>
              <a:t>Offensive synergy: Higher growth and increased pricing power</a:t>
            </a:r>
          </a:p>
          <a:p>
            <a:pPr lvl="1"/>
            <a:r>
              <a:rPr lang="en-US" dirty="0"/>
              <a:t>Defensive synergy: Cost cutting, consolidation &amp; preempting competitors.</a:t>
            </a:r>
          </a:p>
          <a:p>
            <a:pPr lvl="1"/>
            <a:r>
              <a:rPr lang="en-US" dirty="0"/>
              <a:t>Tax synergy: Directly from tax clauses or indirectly through dent</a:t>
            </a:r>
          </a:p>
        </p:txBody>
      </p:sp>
    </p:spTree>
    <p:extLst>
      <p:ext uri="{BB962C8B-B14F-4D97-AF65-F5344CB8AC3E}">
        <p14:creationId xmlns:p14="http://schemas.microsoft.com/office/powerpoint/2010/main" val="32457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numbers to watch</a:t>
            </a:r>
          </a:p>
        </p:txBody>
      </p:sp>
      <p:sp>
        <p:nvSpPr>
          <p:cNvPr id="3" name="Content Placeholder 2"/>
          <p:cNvSpPr>
            <a:spLocks noGrp="1"/>
          </p:cNvSpPr>
          <p:nvPr>
            <p:ph sz="quarter" idx="1"/>
          </p:nvPr>
        </p:nvSpPr>
        <p:spPr/>
        <p:txBody>
          <a:bodyPr>
            <a:normAutofit fontScale="70000" lnSpcReduction="20000"/>
          </a:bodyPr>
          <a:lstStyle/>
          <a:p>
            <a:pPr marL="514350" indent="-514350">
              <a:buFont typeface="+mj-lt"/>
              <a:buAutoNum type="arabicPeriod"/>
            </a:pPr>
            <a:r>
              <a:rPr lang="en-US" u="sng" dirty="0"/>
              <a:t>Acquisition Price</a:t>
            </a:r>
            <a:r>
              <a:rPr lang="en-US" dirty="0"/>
              <a:t>: This is the price at which you can acquire the target company. If it is a private business, it will be negotiated and probably based on what others are paying for similar businesses. If it is a public company, it will be at a premium over the market price.</a:t>
            </a:r>
          </a:p>
          <a:p>
            <a:pPr marL="514350" indent="-514350">
              <a:buFont typeface="+mj-lt"/>
              <a:buAutoNum type="arabicPeriod"/>
            </a:pPr>
            <a:r>
              <a:rPr lang="en-US" u="sng" dirty="0"/>
              <a:t>Status Quo Value</a:t>
            </a:r>
            <a:r>
              <a:rPr lang="en-US" dirty="0"/>
              <a:t>: Value of the target company, run by existing management. </a:t>
            </a:r>
          </a:p>
          <a:p>
            <a:pPr marL="514350" indent="-514350">
              <a:buFont typeface="+mj-lt"/>
              <a:buAutoNum type="arabicPeriod"/>
            </a:pPr>
            <a:r>
              <a:rPr lang="en-US" u="sng" dirty="0"/>
              <a:t>Restructured Value</a:t>
            </a:r>
            <a:r>
              <a:rPr lang="en-US" dirty="0"/>
              <a:t>: Value of the target company, with changes to investing, financing and dividend policies.</a:t>
            </a:r>
          </a:p>
          <a:p>
            <a:pPr marL="514350" indent="-514350">
              <a:buFont typeface="+mj-lt"/>
              <a:buAutoNum type="arabicPeriod"/>
            </a:pPr>
            <a:r>
              <a:rPr lang="en-US" u="sng" dirty="0"/>
              <a:t>Synergy value</a:t>
            </a:r>
            <a:r>
              <a:rPr lang="en-US" dirty="0"/>
              <a:t>: Value of the combined company (with the synergy benefits built in) – (Value of the acquiring company, as a stand alone entity, and the restructured value of the target company)</a:t>
            </a:r>
          </a:p>
          <a:p>
            <a:r>
              <a:rPr lang="en-US" dirty="0"/>
              <a:t>The Acid Test</a:t>
            </a:r>
          </a:p>
          <a:p>
            <a:pPr lvl="1"/>
            <a:r>
              <a:rPr lang="en-US" u="sng" dirty="0"/>
              <a:t>Undervaluation</a:t>
            </a:r>
            <a:r>
              <a:rPr lang="en-US" dirty="0"/>
              <a:t>: Price for target company &lt; Status Quo Value</a:t>
            </a:r>
          </a:p>
          <a:p>
            <a:pPr lvl="1"/>
            <a:r>
              <a:rPr lang="en-US" u="sng" dirty="0"/>
              <a:t>Control</a:t>
            </a:r>
            <a:r>
              <a:rPr lang="en-US" dirty="0"/>
              <a:t>: Price for target company &lt; Restructured Value</a:t>
            </a:r>
          </a:p>
          <a:p>
            <a:pPr lvl="1"/>
            <a:r>
              <a:rPr lang="en-US" u="sng" dirty="0"/>
              <a:t>Synergy</a:t>
            </a:r>
            <a:r>
              <a:rPr lang="en-US" dirty="0"/>
              <a:t>: Price for target company &lt; Restructured Value + Value of Synergy</a:t>
            </a:r>
          </a:p>
        </p:txBody>
      </p:sp>
    </p:spTree>
    <p:extLst>
      <p:ext uri="{BB962C8B-B14F-4D97-AF65-F5344CB8AC3E}">
        <p14:creationId xmlns:p14="http://schemas.microsoft.com/office/powerpoint/2010/main" val="8637584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SAB Miller Status Quo Value</a:t>
            </a:r>
          </a:p>
        </p:txBody>
      </p:sp>
      <p:graphicFrame>
        <p:nvGraphicFramePr>
          <p:cNvPr id="4" name="Content Placeholder 3"/>
          <p:cNvGraphicFramePr>
            <a:graphicFrameLocks noGrp="1"/>
          </p:cNvGraphicFramePr>
          <p:nvPr>
            <p:ph sz="quarter" idx="1"/>
            <p:extLst/>
          </p:nvPr>
        </p:nvGraphicFramePr>
        <p:xfrm>
          <a:off x="1143000" y="1676400"/>
          <a:ext cx="7101881" cy="4663934"/>
        </p:xfrm>
        <a:graphic>
          <a:graphicData uri="http://schemas.openxmlformats.org/drawingml/2006/table">
            <a:tbl>
              <a:tblPr/>
              <a:tblGrid>
                <a:gridCol w="2087336">
                  <a:extLst>
                    <a:ext uri="{9D8B030D-6E8A-4147-A177-3AD203B41FA5}">
                      <a16:colId xmlns:a16="http://schemas.microsoft.com/office/drawing/2014/main" val="20000"/>
                    </a:ext>
                  </a:extLst>
                </a:gridCol>
                <a:gridCol w="1123950">
                  <a:extLst>
                    <a:ext uri="{9D8B030D-6E8A-4147-A177-3AD203B41FA5}">
                      <a16:colId xmlns:a16="http://schemas.microsoft.com/office/drawing/2014/main" val="20001"/>
                    </a:ext>
                  </a:extLst>
                </a:gridCol>
                <a:gridCol w="802821">
                  <a:extLst>
                    <a:ext uri="{9D8B030D-6E8A-4147-A177-3AD203B41FA5}">
                      <a16:colId xmlns:a16="http://schemas.microsoft.com/office/drawing/2014/main" val="20002"/>
                    </a:ext>
                  </a:extLst>
                </a:gridCol>
                <a:gridCol w="1568589">
                  <a:extLst>
                    <a:ext uri="{9D8B030D-6E8A-4147-A177-3AD203B41FA5}">
                      <a16:colId xmlns:a16="http://schemas.microsoft.com/office/drawing/2014/main" val="20003"/>
                    </a:ext>
                  </a:extLst>
                </a:gridCol>
                <a:gridCol w="1519185">
                  <a:extLst>
                    <a:ext uri="{9D8B030D-6E8A-4147-A177-3AD203B41FA5}">
                      <a16:colId xmlns:a16="http://schemas.microsoft.com/office/drawing/2014/main" val="20004"/>
                    </a:ext>
                  </a:extLst>
                </a:gridCol>
              </a:tblGrid>
              <a:tr h="185266">
                <a:tc>
                  <a:txBody>
                    <a:bodyPr/>
                    <a:lstStyle/>
                    <a:p>
                      <a:pPr algn="l" fontAlgn="b"/>
                      <a:r>
                        <a:rPr lang="sk-SK" sz="1200" b="0" i="1"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SAB 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Coors JV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Share of Associates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SAB Miller Consolidated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5266">
                <a:tc>
                  <a:txBody>
                    <a:bodyPr/>
                    <a:lstStyle/>
                    <a:p>
                      <a:pPr algn="l" fontAlgn="b"/>
                      <a:r>
                        <a:rPr lang="en-US" sz="12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$5,201.00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$6,099.00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85266">
                <a:tc>
                  <a:txBody>
                    <a:bodyPr/>
                    <a:lstStyle/>
                    <a:p>
                      <a:pPr algn="l" fontAlgn="b"/>
                      <a:r>
                        <a:rPr lang="en-US" sz="12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15.38%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185266">
                <a:tc>
                  <a:txBody>
                    <a:bodyPr/>
                    <a:lstStyle/>
                    <a:p>
                      <a:pPr algn="l" fontAlgn="b"/>
                      <a:r>
                        <a:rPr lang="en-US" sz="12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$4,420.00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$800.00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$654.00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85266">
                <a:tc>
                  <a:txBody>
                    <a:bodyPr/>
                    <a:lstStyle/>
                    <a:p>
                      <a:pPr algn="l" fontAlgn="b"/>
                      <a:r>
                        <a:rPr lang="en-US" sz="1200" b="0" i="0" u="none" strike="noStrike">
                          <a:solidFill>
                            <a:srgbClr val="000000"/>
                          </a:solidFill>
                          <a:effectLst/>
                          <a:latin typeface="Calibri"/>
                        </a:rPr>
                        <a:t>Invested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$31,526.00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$5,428.00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$4,459.00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85266">
                <a:tc>
                  <a:txBody>
                    <a:bodyPr/>
                    <a:lstStyle/>
                    <a:p>
                      <a:pPr algn="l" fontAlgn="b"/>
                      <a:r>
                        <a:rPr lang="en-US" sz="1200" b="0" i="0" u="none" strike="noStrike">
                          <a:solidFill>
                            <a:srgbClr val="000000"/>
                          </a:solidFill>
                          <a:effectLst/>
                          <a:latin typeface="Calibri"/>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0" u="none" strike="noStrike">
                          <a:solidFill>
                            <a:srgbClr val="000000"/>
                          </a:solidFill>
                          <a:effectLst/>
                          <a:latin typeface="Calibri"/>
                        </a:rPr>
                        <a:t>0.7977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85266">
                <a:tc>
                  <a:txBody>
                    <a:bodyPr/>
                    <a:lstStyle/>
                    <a:p>
                      <a:pPr algn="l" fontAlgn="b"/>
                      <a:r>
                        <a:rPr lang="en-US" sz="1200" b="0" i="0" u="none" strike="noStrike">
                          <a:solidFill>
                            <a:srgbClr val="000000"/>
                          </a:solidFill>
                          <a:effectLst/>
                          <a:latin typeface="Calibri"/>
                        </a:rPr>
                        <a:t>ERP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200" b="0" i="0" u="none" strike="noStrike">
                          <a:solidFill>
                            <a:srgbClr val="000000"/>
                          </a:solidFill>
                          <a:effectLst/>
                          <a:latin typeface="Calibri"/>
                        </a:rPr>
                        <a:t>7.90%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185266">
                <a:tc>
                  <a:txBody>
                    <a:bodyPr/>
                    <a:lstStyle/>
                    <a:p>
                      <a:pPr algn="l" fontAlgn="b"/>
                      <a:r>
                        <a:rPr lang="en-US" sz="12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185266">
                <a:tc>
                  <a:txBody>
                    <a:bodyPr/>
                    <a:lstStyle/>
                    <a:p>
                      <a:pPr algn="l" fontAlgn="b"/>
                      <a:r>
                        <a:rPr lang="en-US" sz="12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185266">
                <a:tc>
                  <a:txBody>
                    <a:bodyPr/>
                    <a:lstStyle/>
                    <a:p>
                      <a:pPr algn="l" fontAlgn="b"/>
                      <a:r>
                        <a:rPr lang="en-US" sz="1200" b="0" i="0" u="none" strike="noStrike">
                          <a:solidFill>
                            <a:srgbClr val="000000"/>
                          </a:solidFill>
                          <a:effectLst/>
                          <a:latin typeface="Calibri"/>
                        </a:rPr>
                        <a:t>Debt to Capital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14.67%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185266">
                <a:tc>
                  <a:txBody>
                    <a:bodyPr/>
                    <a:lstStyle/>
                    <a:p>
                      <a:pPr algn="l" fontAlgn="b"/>
                      <a:r>
                        <a:rPr lang="en-US" sz="12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185266">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185266">
                <a:tc>
                  <a:txBody>
                    <a:bodyPr/>
                    <a:lstStyle/>
                    <a:p>
                      <a:pPr algn="l" fontAlgn="b"/>
                      <a:r>
                        <a:rPr lang="en-US" sz="12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11.05%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11.00%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2"/>
                  </a:ext>
                </a:extLst>
              </a:tr>
              <a:tr h="185266">
                <a:tc>
                  <a:txBody>
                    <a:bodyPr/>
                    <a:lstStyle/>
                    <a:p>
                      <a:pPr algn="l" fontAlgn="b"/>
                      <a:r>
                        <a:rPr lang="en-US" sz="12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3"/>
                  </a:ext>
                </a:extLst>
              </a:tr>
              <a:tr h="185266">
                <a:tc>
                  <a:txBody>
                    <a:bodyPr/>
                    <a:lstStyle/>
                    <a:p>
                      <a:pPr algn="l" fontAlgn="b"/>
                      <a:r>
                        <a:rPr lang="en-US" sz="12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4"/>
                  </a:ext>
                </a:extLst>
              </a:tr>
              <a:tr h="185266">
                <a:tc>
                  <a:txBody>
                    <a:bodyPr/>
                    <a:lstStyle/>
                    <a:p>
                      <a:pPr algn="l" fontAlgn="b"/>
                      <a:r>
                        <a:rPr lang="en-US" sz="1200" b="0" i="0" u="none" strike="noStrike">
                          <a:solidFill>
                            <a:srgbClr val="000000"/>
                          </a:solidFill>
                          <a:effectLst/>
                          <a:latin typeface="Calibri"/>
                        </a:rPr>
                        <a:t>Number of years of growth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5"/>
                  </a:ext>
                </a:extLst>
              </a:tr>
              <a:tr h="185266">
                <a:tc>
                  <a:txBody>
                    <a:bodyPr/>
                    <a:lstStyle/>
                    <a:p>
                      <a:pPr algn="l" fontAlgn="b"/>
                      <a:r>
                        <a:rPr lang="en-US" sz="1200" b="0" i="1" u="none" strike="noStrike">
                          <a:solidFill>
                            <a:srgbClr val="000000"/>
                          </a:solidFill>
                          <a:effectLst/>
                          <a:latin typeface="Calibri"/>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6"/>
                  </a:ext>
                </a:extLst>
              </a:tr>
              <a:tr h="185266">
                <a:tc>
                  <a:txBody>
                    <a:bodyPr/>
                    <a:lstStyle/>
                    <a:p>
                      <a:pPr algn="l" fontAlgn="b"/>
                      <a:r>
                        <a:rPr lang="en-US" sz="12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$1,715.25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$1,351.68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7"/>
                  </a:ext>
                </a:extLst>
              </a:tr>
              <a:tr h="197618">
                <a:tc>
                  <a:txBody>
                    <a:bodyPr/>
                    <a:lstStyle/>
                    <a:p>
                      <a:pPr algn="l" fontAlgn="b"/>
                      <a:r>
                        <a:rPr lang="en-US" sz="12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$15,094.36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$9,354.28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7618">
                <a:tc>
                  <a:txBody>
                    <a:bodyPr/>
                    <a:lstStyle/>
                    <a:p>
                      <a:pPr algn="l" fontAlgn="b"/>
                      <a:r>
                        <a:rPr lang="en-US" sz="1200" b="1" i="0" u="none" strike="noStrike">
                          <a:solidFill>
                            <a:srgbClr val="000000"/>
                          </a:solidFill>
                          <a:effectLst/>
                          <a:latin typeface="Calibri"/>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$12,929.46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$7,889.56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$64,566.26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85266">
                <a:tc>
                  <a:txBody>
                    <a:bodyPr/>
                    <a:lstStyle/>
                    <a:p>
                      <a:pPr algn="l" fontAlgn="b"/>
                      <a:r>
                        <a:rPr lang="de-DE" sz="1200" b="0" i="0" u="none" strike="noStrike">
                          <a:solidFill>
                            <a:srgbClr val="000000"/>
                          </a:solidFill>
                          <a:effectLst/>
                          <a:latin typeface="Calibri"/>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185266">
                <a:tc>
                  <a:txBody>
                    <a:bodyPr/>
                    <a:lstStyle/>
                    <a:p>
                      <a:pPr algn="l" fontAlgn="b"/>
                      <a:r>
                        <a:rPr lang="nl-NL" sz="1200" b="0" i="0" u="none" strike="noStrike">
                          <a:solidFill>
                            <a:srgbClr val="000000"/>
                          </a:solidFill>
                          <a:effectLst/>
                          <a:latin typeface="Calibri"/>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97618">
                <a:tc>
                  <a:txBody>
                    <a:bodyPr/>
                    <a:lstStyle/>
                    <a:p>
                      <a:pPr algn="l" fontAlgn="b"/>
                      <a:r>
                        <a:rPr lang="en-US" sz="1200" b="0" i="0" u="none" strike="noStrike">
                          <a:solidFill>
                            <a:srgbClr val="000000"/>
                          </a:solidFill>
                          <a:effectLst/>
                          <a:latin typeface="Calibri"/>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197618">
                <a:tc>
                  <a:txBody>
                    <a:bodyPr/>
                    <a:lstStyle/>
                    <a:p>
                      <a:pPr algn="l" fontAlgn="b"/>
                      <a:r>
                        <a:rPr lang="en-US" sz="1200" b="0" i="0" u="none" strike="noStrike">
                          <a:solidFill>
                            <a:srgbClr val="000000"/>
                          </a:solidFill>
                          <a:effectLst/>
                          <a:latin typeface="Calibri"/>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$51,492.26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3"/>
                  </a:ext>
                </a:extLst>
              </a:tr>
            </a:tbl>
          </a:graphicData>
        </a:graphic>
      </p:graphicFrame>
      <p:sp>
        <p:nvSpPr>
          <p:cNvPr id="3" name="TextBox 2"/>
          <p:cNvSpPr txBox="1"/>
          <p:nvPr/>
        </p:nvSpPr>
        <p:spPr>
          <a:xfrm>
            <a:off x="1828800" y="6370019"/>
            <a:ext cx="6534311" cy="400110"/>
          </a:xfrm>
          <a:prstGeom prst="rect">
            <a:avLst/>
          </a:prstGeom>
          <a:noFill/>
        </p:spPr>
        <p:txBody>
          <a:bodyPr wrap="none" rtlCol="0">
            <a:spAutoFit/>
          </a:bodyPr>
          <a:lstStyle/>
          <a:p>
            <a:r>
              <a:rPr lang="en-US" sz="2000" dirty="0"/>
              <a:t>Price on September 15, 2015: $75 billion &gt; $51.5 billion</a:t>
            </a:r>
          </a:p>
        </p:txBody>
      </p:sp>
    </p:spTree>
    <p:extLst>
      <p:ext uri="{BB962C8B-B14F-4D97-AF65-F5344CB8AC3E}">
        <p14:creationId xmlns:p14="http://schemas.microsoft.com/office/powerpoint/2010/main" val="19930283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SABMiller: Potential for Control</a:t>
            </a:r>
          </a:p>
        </p:txBody>
      </p:sp>
      <p:graphicFrame>
        <p:nvGraphicFramePr>
          <p:cNvPr id="4" name="Content Placeholder 3"/>
          <p:cNvGraphicFramePr>
            <a:graphicFrameLocks noGrp="1"/>
          </p:cNvGraphicFramePr>
          <p:nvPr>
            <p:ph sz="quarter" idx="1"/>
            <p:extLst/>
          </p:nvPr>
        </p:nvGraphicFramePr>
        <p:xfrm>
          <a:off x="914398" y="1828798"/>
          <a:ext cx="7543801" cy="3962404"/>
        </p:xfrm>
        <a:graphic>
          <a:graphicData uri="http://schemas.openxmlformats.org/drawingml/2006/table">
            <a:tbl>
              <a:tblPr/>
              <a:tblGrid>
                <a:gridCol w="3035920">
                  <a:extLst>
                    <a:ext uri="{9D8B030D-6E8A-4147-A177-3AD203B41FA5}">
                      <a16:colId xmlns:a16="http://schemas.microsoft.com/office/drawing/2014/main" val="20000"/>
                    </a:ext>
                  </a:extLst>
                </a:gridCol>
                <a:gridCol w="1264967">
                  <a:extLst>
                    <a:ext uri="{9D8B030D-6E8A-4147-A177-3AD203B41FA5}">
                      <a16:colId xmlns:a16="http://schemas.microsoft.com/office/drawing/2014/main" val="20001"/>
                    </a:ext>
                  </a:extLst>
                </a:gridCol>
                <a:gridCol w="988974">
                  <a:extLst>
                    <a:ext uri="{9D8B030D-6E8A-4147-A177-3AD203B41FA5}">
                      <a16:colId xmlns:a16="http://schemas.microsoft.com/office/drawing/2014/main" val="20002"/>
                    </a:ext>
                  </a:extLst>
                </a:gridCol>
                <a:gridCol w="2253940">
                  <a:extLst>
                    <a:ext uri="{9D8B030D-6E8A-4147-A177-3AD203B41FA5}">
                      <a16:colId xmlns:a16="http://schemas.microsoft.com/office/drawing/2014/main" val="20003"/>
                    </a:ext>
                  </a:extLst>
                </a:gridCol>
              </a:tblGrid>
              <a:tr h="896020">
                <a:tc>
                  <a:txBody>
                    <a:bodyPr/>
                    <a:lstStyle/>
                    <a:p>
                      <a:pPr algn="l" fontAlgn="b"/>
                      <a:r>
                        <a:rPr lang="sk-SK" sz="16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err="1">
                          <a:solidFill>
                            <a:srgbClr val="000000"/>
                          </a:solidFill>
                          <a:effectLst/>
                          <a:latin typeface="Verdana"/>
                        </a:rPr>
                        <a:t>ABInBev</a:t>
                      </a:r>
                      <a:endParaRPr lang="en-US" sz="1600" b="0" i="1" u="none" strike="noStrike" dirty="0">
                        <a:solidFill>
                          <a:srgbClr val="000000"/>
                        </a:solidFill>
                        <a:effectLst/>
                        <a:latin typeface="Verdana"/>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Global Alcoholic Beverage Sector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511064">
                <a:tc>
                  <a:txBody>
                    <a:bodyPr/>
                    <a:lstStyle/>
                    <a:p>
                      <a:pPr algn="l" fontAlgn="b"/>
                      <a:r>
                        <a:rPr lang="en-US" sz="1600" b="0" i="0" u="none" strike="noStrike">
                          <a:solidFill>
                            <a:srgbClr val="000000"/>
                          </a:solidFill>
                          <a:effectLst/>
                          <a:latin typeface="Calibri"/>
                        </a:rPr>
                        <a:t>Pre-tax Operating Margin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32.28%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11064">
                <a:tc>
                  <a:txBody>
                    <a:bodyPr/>
                    <a:lstStyle/>
                    <a:p>
                      <a:pPr algn="l" fontAlgn="b"/>
                      <a:r>
                        <a:rPr lang="en-US" sz="1600" b="0" i="0" u="none" strike="noStrike">
                          <a:solidFill>
                            <a:srgbClr val="000000"/>
                          </a:solidFill>
                          <a:effectLst/>
                          <a:latin typeface="Calibri"/>
                        </a:rPr>
                        <a:t>Effective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26.36%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11064">
                <a:tc>
                  <a:txBody>
                    <a:bodyPr/>
                    <a:lstStyle/>
                    <a:p>
                      <a:pPr algn="l" fontAlgn="b"/>
                      <a:r>
                        <a:rPr lang="en-US" sz="1600" b="0" i="0" u="none" strike="noStrike">
                          <a:solidFill>
                            <a:srgbClr val="000000"/>
                          </a:solidFill>
                          <a:effectLst/>
                          <a:latin typeface="Calibri"/>
                        </a:rPr>
                        <a:t>Pre-tax 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17.16%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11064">
                <a:tc>
                  <a:txBody>
                    <a:bodyPr/>
                    <a:lstStyle/>
                    <a:p>
                      <a:pPr algn="l" fontAlgn="b"/>
                      <a:r>
                        <a:rPr lang="en-US" sz="1600" b="0" i="0" u="none" strike="noStrike">
                          <a:solidFill>
                            <a:srgbClr val="000000"/>
                          </a:solidFill>
                          <a:effectLst/>
                          <a:latin typeface="Calibri"/>
                        </a:rPr>
                        <a:t>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10.33%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11064">
                <a:tc>
                  <a:txBody>
                    <a:bodyPr/>
                    <a:lstStyle/>
                    <a:p>
                      <a:pPr algn="l" fontAlgn="b"/>
                      <a:r>
                        <a:rPr lang="en-US" sz="1600" b="0" i="0" u="none" strike="noStrike">
                          <a:solidFill>
                            <a:srgbClr val="000000"/>
                          </a:solidFill>
                          <a:effectLst/>
                          <a:latin typeface="Calibri"/>
                        </a:rPr>
                        <a:t>Reinvestment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33.29%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11064">
                <a:tc>
                  <a:txBody>
                    <a:bodyPr/>
                    <a:lstStyle/>
                    <a:p>
                      <a:pPr algn="l" fontAlgn="b"/>
                      <a:r>
                        <a:rPr lang="en-US" sz="1600" b="0" i="0" u="none" strike="noStrike">
                          <a:solidFill>
                            <a:srgbClr val="000000"/>
                          </a:solidFill>
                          <a:effectLst/>
                          <a:latin typeface="Calibri"/>
                        </a:rPr>
                        <a:t>Debt to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18.82%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5570855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SABMiller: Value of Control</a:t>
            </a:r>
          </a:p>
        </p:txBody>
      </p:sp>
      <p:graphicFrame>
        <p:nvGraphicFramePr>
          <p:cNvPr id="4" name="Content Placeholder 3"/>
          <p:cNvGraphicFramePr>
            <a:graphicFrameLocks noGrp="1"/>
          </p:cNvGraphicFramePr>
          <p:nvPr>
            <p:ph sz="quarter" idx="1"/>
            <p:extLst/>
          </p:nvPr>
        </p:nvGraphicFramePr>
        <p:xfrm>
          <a:off x="609600" y="1676394"/>
          <a:ext cx="8077201" cy="4648208"/>
        </p:xfrm>
        <a:graphic>
          <a:graphicData uri="http://schemas.openxmlformats.org/drawingml/2006/table">
            <a:tbl>
              <a:tblPr/>
              <a:tblGrid>
                <a:gridCol w="2713811">
                  <a:extLst>
                    <a:ext uri="{9D8B030D-6E8A-4147-A177-3AD203B41FA5}">
                      <a16:colId xmlns:a16="http://schemas.microsoft.com/office/drawing/2014/main" val="20000"/>
                    </a:ext>
                  </a:extLst>
                </a:gridCol>
                <a:gridCol w="1461283">
                  <a:extLst>
                    <a:ext uri="{9D8B030D-6E8A-4147-A177-3AD203B41FA5}">
                      <a16:colId xmlns:a16="http://schemas.microsoft.com/office/drawing/2014/main" val="20001"/>
                    </a:ext>
                  </a:extLst>
                </a:gridCol>
                <a:gridCol w="1220412">
                  <a:extLst>
                    <a:ext uri="{9D8B030D-6E8A-4147-A177-3AD203B41FA5}">
                      <a16:colId xmlns:a16="http://schemas.microsoft.com/office/drawing/2014/main" val="20002"/>
                    </a:ext>
                  </a:extLst>
                </a:gridCol>
                <a:gridCol w="2681695">
                  <a:extLst>
                    <a:ext uri="{9D8B030D-6E8A-4147-A177-3AD203B41FA5}">
                      <a16:colId xmlns:a16="http://schemas.microsoft.com/office/drawing/2014/main" val="20003"/>
                    </a:ext>
                  </a:extLst>
                </a:gridCol>
              </a:tblGrid>
              <a:tr h="254464">
                <a:tc>
                  <a:txBody>
                    <a:bodyPr/>
                    <a:lstStyle/>
                    <a:p>
                      <a:pPr algn="l" fontAlgn="b"/>
                      <a:endParaRPr lang="en-US" sz="1600" b="0" i="1"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Status Quo Value</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Optimal value</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a:noFill/>
                    </a:lnL>
                    <a:lnR>
                      <a:noFill/>
                    </a:lnR>
                    <a:lnT>
                      <a:noFill/>
                    </a:lnT>
                    <a:lnB>
                      <a:noFill/>
                    </a:lnB>
                  </a:tcPr>
                </a:tc>
                <a:extLst>
                  <a:ext uri="{0D108BD9-81ED-4DB2-BD59-A6C34878D82A}">
                    <a16:rowId xmlns:a16="http://schemas.microsoft.com/office/drawing/2014/main" val="10000"/>
                  </a:ext>
                </a:extLst>
              </a:tr>
              <a:tr h="254464">
                <a:tc>
                  <a:txBody>
                    <a:bodyPr/>
                    <a:lstStyle/>
                    <a:p>
                      <a:pPr algn="l" fontAlgn="b"/>
                      <a:r>
                        <a:rPr lang="en-US" sz="1600" b="0" i="0" u="none" strike="noStrike" dirty="0">
                          <a:solidFill>
                            <a:srgbClr val="000000"/>
                          </a:solidFill>
                          <a:effectLst/>
                          <a:latin typeface="Adobe Caslon Pro"/>
                          <a:cs typeface="Adobe Caslon Pro"/>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1"/>
                  </a:ext>
                </a:extLst>
              </a:tr>
              <a:tr h="254464">
                <a:tc>
                  <a:txBody>
                    <a:bodyPr/>
                    <a:lstStyle/>
                    <a:p>
                      <a:pPr algn="l" fontAlgn="b"/>
                      <a:r>
                        <a:rPr lang="en-US" sz="1600" b="0" i="0" u="none" strike="noStrike" dirty="0">
                          <a:solidFill>
                            <a:srgbClr val="000000"/>
                          </a:solidFill>
                          <a:effectLst/>
                          <a:latin typeface="Adobe Caslon Pro"/>
                          <a:cs typeface="Adobe Caslon Pro"/>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2"/>
                  </a:ext>
                </a:extLst>
              </a:tr>
              <a:tr h="254464">
                <a:tc>
                  <a:txBody>
                    <a:bodyPr/>
                    <a:lstStyle/>
                    <a:p>
                      <a:pPr algn="l" fontAlgn="b"/>
                      <a:r>
                        <a:rPr lang="en-US" sz="1600" b="0" i="0" u="none" strike="noStrike" dirty="0">
                          <a:solidFill>
                            <a:srgbClr val="000000"/>
                          </a:solidFill>
                          <a:effectLst/>
                          <a:latin typeface="Adobe Caslon Pro"/>
                          <a:cs typeface="Adobe Caslon Pro"/>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254464">
                <a:tc>
                  <a:txBody>
                    <a:bodyPr/>
                    <a:lstStyle/>
                    <a:p>
                      <a:pPr algn="l"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254464">
                <a:tc>
                  <a:txBody>
                    <a:bodyPr/>
                    <a:lstStyle/>
                    <a:p>
                      <a:pPr algn="l" fontAlgn="b"/>
                      <a:r>
                        <a:rPr lang="en-US" sz="1600" b="0" i="0" u="none" strike="noStrike" dirty="0">
                          <a:solidFill>
                            <a:srgbClr val="000000"/>
                          </a:solidFill>
                          <a:effectLst/>
                          <a:latin typeface="Adobe Caslon Pro"/>
                          <a:cs typeface="Adobe Caslon Pro"/>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254464">
                <a:tc>
                  <a:txBody>
                    <a:bodyPr/>
                    <a:lstStyle/>
                    <a:p>
                      <a:pPr algn="l" fontAlgn="b"/>
                      <a:r>
                        <a:rPr lang="en-US" sz="1600" b="0" i="0" u="none" strike="noStrike">
                          <a:solidFill>
                            <a:srgbClr val="000000"/>
                          </a:solidFill>
                          <a:effectLst/>
                          <a:latin typeface="Adobe Caslon Pro"/>
                          <a:cs typeface="Adobe Caslon Pro"/>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254464">
                <a:tc>
                  <a:txBody>
                    <a:bodyPr/>
                    <a:lstStyle/>
                    <a:p>
                      <a:pPr algn="l" fontAlgn="b"/>
                      <a:r>
                        <a:rPr lang="en-US" sz="1600" b="0" i="0" u="none" strike="noStrike">
                          <a:solidFill>
                            <a:srgbClr val="000000"/>
                          </a:solidFill>
                          <a:effectLst/>
                          <a:latin typeface="Adobe Caslon Pro"/>
                          <a:cs typeface="Adobe Caslon Pro"/>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7"/>
                  </a:ext>
                </a:extLst>
              </a:tr>
              <a:tr h="254464">
                <a:tc>
                  <a:txBody>
                    <a:bodyPr/>
                    <a:lstStyle/>
                    <a:p>
                      <a:pPr algn="l"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8"/>
                  </a:ext>
                </a:extLst>
              </a:tr>
              <a:tr h="254464">
                <a:tc>
                  <a:txBody>
                    <a:bodyPr/>
                    <a:lstStyle/>
                    <a:p>
                      <a:pPr algn="l" fontAlgn="b"/>
                      <a:r>
                        <a:rPr lang="en-US" sz="1600" b="0" i="1" u="none" strike="noStrike">
                          <a:solidFill>
                            <a:srgbClr val="000000"/>
                          </a:solidFill>
                          <a:effectLst/>
                          <a:latin typeface="Adobe Caslon Pro"/>
                          <a:cs typeface="Adobe Caslon Pro"/>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9"/>
                  </a:ext>
                </a:extLst>
              </a:tr>
              <a:tr h="254464">
                <a:tc>
                  <a:txBody>
                    <a:bodyPr/>
                    <a:lstStyle/>
                    <a:p>
                      <a:pPr algn="l" fontAlgn="b"/>
                      <a:r>
                        <a:rPr lang="en-US" sz="1600" b="0" i="0" u="none" strike="noStrike">
                          <a:solidFill>
                            <a:srgbClr val="000000"/>
                          </a:solidFill>
                          <a:effectLst/>
                          <a:latin typeface="Adobe Caslon Pro"/>
                          <a:cs typeface="Adobe Caslon Pro"/>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$9,757.08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0"/>
                  </a:ext>
                </a:extLst>
              </a:tr>
              <a:tr h="271428">
                <a:tc>
                  <a:txBody>
                    <a:bodyPr/>
                    <a:lstStyle/>
                    <a:p>
                      <a:pPr algn="l" fontAlgn="b"/>
                      <a:r>
                        <a:rPr lang="en-US" sz="1600" b="0" i="0" u="none" strike="noStrike">
                          <a:solidFill>
                            <a:srgbClr val="000000"/>
                          </a:solidFill>
                          <a:effectLst/>
                          <a:latin typeface="Adobe Caslon Pro"/>
                          <a:cs typeface="Adobe Caslon Pro"/>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$56,935.06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1"/>
                  </a:ext>
                </a:extLst>
              </a:tr>
              <a:tr h="271428">
                <a:tc>
                  <a:txBody>
                    <a:bodyPr/>
                    <a:lstStyle/>
                    <a:p>
                      <a:pPr algn="l" fontAlgn="b"/>
                      <a:r>
                        <a:rPr lang="en-US" sz="1600" b="1" i="0" u="none" strike="noStrike">
                          <a:solidFill>
                            <a:srgbClr val="000000"/>
                          </a:solidFill>
                          <a:effectLst/>
                          <a:latin typeface="Adobe Caslon Pro"/>
                          <a:cs typeface="Adobe Caslon Pro"/>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a:cs typeface="Adobe Caslon Pro"/>
                        </a:rPr>
                        <a:t>$48,449.42</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2"/>
                  </a:ext>
                </a:extLst>
              </a:tr>
              <a:tr h="254464">
                <a:tc>
                  <a:txBody>
                    <a:bodyPr/>
                    <a:lstStyle/>
                    <a:p>
                      <a:pPr algn="l" fontAlgn="b"/>
                      <a:r>
                        <a:rPr lang="de-DE" sz="1600" b="0" i="0" u="none" strike="noStrike">
                          <a:solidFill>
                            <a:srgbClr val="000000"/>
                          </a:solidFill>
                          <a:effectLst/>
                          <a:latin typeface="Adobe Caslon Pro"/>
                          <a:cs typeface="Adobe Caslon Pro"/>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3"/>
                  </a:ext>
                </a:extLst>
              </a:tr>
              <a:tr h="254464">
                <a:tc>
                  <a:txBody>
                    <a:bodyPr/>
                    <a:lstStyle/>
                    <a:p>
                      <a:pPr algn="l" fontAlgn="b"/>
                      <a:r>
                        <a:rPr lang="en-US" sz="1600" b="0" i="0" u="none" strike="noStrike">
                          <a:solidFill>
                            <a:srgbClr val="000000"/>
                          </a:solidFill>
                          <a:effectLst/>
                          <a:latin typeface="Adobe Caslon Pro"/>
                          <a:cs typeface="Adobe Caslon Pro"/>
                        </a:rPr>
                        <a:t> + Minority Holdings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4"/>
                  </a:ext>
                </a:extLst>
              </a:tr>
              <a:tr h="254464">
                <a:tc>
                  <a:txBody>
                    <a:bodyPr/>
                    <a:lstStyle/>
                    <a:p>
                      <a:pPr algn="l" fontAlgn="b"/>
                      <a:r>
                        <a:rPr lang="nl-NL" sz="1600" b="0" i="0" u="none" strike="noStrike">
                          <a:solidFill>
                            <a:srgbClr val="000000"/>
                          </a:solidFill>
                          <a:effectLst/>
                          <a:latin typeface="Adobe Caslon Pro"/>
                          <a:cs typeface="Adobe Caslon Pro"/>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5"/>
                  </a:ext>
                </a:extLst>
              </a:tr>
              <a:tr h="271428">
                <a:tc>
                  <a:txBody>
                    <a:bodyPr/>
                    <a:lstStyle/>
                    <a:p>
                      <a:pPr algn="l" fontAlgn="b"/>
                      <a:r>
                        <a:rPr lang="en-US" sz="1600" b="0" i="0" u="none" strike="noStrike">
                          <a:solidFill>
                            <a:srgbClr val="000000"/>
                          </a:solidFill>
                          <a:effectLst/>
                          <a:latin typeface="Adobe Caslon Pro"/>
                          <a:cs typeface="Adobe Caslon Pro"/>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1" u="none" strike="noStrike" dirty="0">
                          <a:solidFill>
                            <a:srgbClr val="000000"/>
                          </a:solidFill>
                          <a:effectLst/>
                          <a:latin typeface="Adobe Caslon Pro"/>
                          <a:cs typeface="Adobe Caslon Pro"/>
                        </a:rPr>
                        <a:t>Value of Control</a:t>
                      </a:r>
                    </a:p>
                  </a:txBody>
                  <a:tcPr marL="0" marR="0" marT="0"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71428">
                <a:tc>
                  <a:txBody>
                    <a:bodyPr/>
                    <a:lstStyle/>
                    <a:p>
                      <a:pPr algn="l" fontAlgn="b"/>
                      <a:r>
                        <a:rPr lang="en-US" sz="1600" b="1" i="0" u="none" strike="noStrike">
                          <a:solidFill>
                            <a:srgbClr val="000000"/>
                          </a:solidFill>
                          <a:effectLst/>
                          <a:latin typeface="Adobe Caslon Pro"/>
                          <a:cs typeface="Adobe Caslon Pro"/>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a:cs typeface="Adobe Caslon Pro"/>
                        </a:rPr>
                        <a:t>$51,492.26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$56,194.44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$4,702.17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
        <p:nvSpPr>
          <p:cNvPr id="5" name="TextBox 4"/>
          <p:cNvSpPr txBox="1"/>
          <p:nvPr/>
        </p:nvSpPr>
        <p:spPr>
          <a:xfrm>
            <a:off x="762000" y="6324600"/>
            <a:ext cx="7325794" cy="400110"/>
          </a:xfrm>
          <a:prstGeom prst="rect">
            <a:avLst/>
          </a:prstGeom>
          <a:noFill/>
        </p:spPr>
        <p:txBody>
          <a:bodyPr wrap="none" rtlCol="0">
            <a:spAutoFit/>
          </a:bodyPr>
          <a:lstStyle/>
          <a:p>
            <a:r>
              <a:rPr lang="en-US" sz="2000" dirty="0"/>
              <a:t>Price on September 15, 2015: $75 billion &gt; $51.5 + $4.7 billion</a:t>
            </a:r>
          </a:p>
        </p:txBody>
      </p:sp>
    </p:spTree>
    <p:extLst>
      <p:ext uri="{BB962C8B-B14F-4D97-AF65-F5344CB8AC3E}">
        <p14:creationId xmlns:p14="http://schemas.microsoft.com/office/powerpoint/2010/main" val="17684245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Synergies?</a:t>
            </a:r>
          </a:p>
        </p:txBody>
      </p:sp>
      <p:graphicFrame>
        <p:nvGraphicFramePr>
          <p:cNvPr id="4" name="Content Placeholder 3"/>
          <p:cNvGraphicFramePr>
            <a:graphicFrameLocks noGrp="1"/>
          </p:cNvGraphicFramePr>
          <p:nvPr>
            <p:ph sz="quarter" idx="1"/>
            <p:extLst/>
          </p:nvPr>
        </p:nvGraphicFramePr>
        <p:xfrm>
          <a:off x="685798" y="1752598"/>
          <a:ext cx="8229601" cy="4814402"/>
        </p:xfrm>
        <a:graphic>
          <a:graphicData uri="http://schemas.openxmlformats.org/drawingml/2006/table">
            <a:tbl>
              <a:tblPr/>
              <a:tblGrid>
                <a:gridCol w="2945650">
                  <a:extLst>
                    <a:ext uri="{9D8B030D-6E8A-4147-A177-3AD203B41FA5}">
                      <a16:colId xmlns:a16="http://schemas.microsoft.com/office/drawing/2014/main" val="20000"/>
                    </a:ext>
                  </a:extLst>
                </a:gridCol>
                <a:gridCol w="1381723">
                  <a:extLst>
                    <a:ext uri="{9D8B030D-6E8A-4147-A177-3AD203B41FA5}">
                      <a16:colId xmlns:a16="http://schemas.microsoft.com/office/drawing/2014/main" val="20001"/>
                    </a:ext>
                  </a:extLst>
                </a:gridCol>
                <a:gridCol w="986945">
                  <a:extLst>
                    <a:ext uri="{9D8B030D-6E8A-4147-A177-3AD203B41FA5}">
                      <a16:colId xmlns:a16="http://schemas.microsoft.com/office/drawing/2014/main" val="20002"/>
                    </a:ext>
                  </a:extLst>
                </a:gridCol>
                <a:gridCol w="1320987">
                  <a:extLst>
                    <a:ext uri="{9D8B030D-6E8A-4147-A177-3AD203B41FA5}">
                      <a16:colId xmlns:a16="http://schemas.microsoft.com/office/drawing/2014/main" val="20003"/>
                    </a:ext>
                  </a:extLst>
                </a:gridCol>
                <a:gridCol w="1594296">
                  <a:extLst>
                    <a:ext uri="{9D8B030D-6E8A-4147-A177-3AD203B41FA5}">
                      <a16:colId xmlns:a16="http://schemas.microsoft.com/office/drawing/2014/main" val="20004"/>
                    </a:ext>
                  </a:extLst>
                </a:gridCol>
              </a:tblGrid>
              <a:tr h="56532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14068">
                <a:tc>
                  <a:txBody>
                    <a:bodyPr/>
                    <a:lstStyle/>
                    <a:p>
                      <a:pPr algn="l" fontAlgn="b"/>
                      <a:r>
                        <a:rPr lang="en-US" sz="1600" b="0" i="0" u="none" strike="noStrike">
                          <a:solidFill>
                            <a:srgbClr val="000000"/>
                          </a:solidFill>
                          <a:effectLst/>
                          <a:latin typeface="Calibri"/>
                        </a:rPr>
                        <a:t>Levered 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Calibri"/>
                        </a:rPr>
                        <a:t>0.85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t-IT" sz="1600" b="0" i="0" u="none" strike="noStrike">
                          <a:solidFill>
                            <a:srgbClr val="000000"/>
                          </a:solidFill>
                          <a:effectLst/>
                          <a:latin typeface="Verdana"/>
                        </a:rPr>
                        <a:t>0.8289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14068">
                <a:tc>
                  <a:txBody>
                    <a:bodyPr/>
                    <a:lstStyle/>
                    <a:p>
                      <a:pPr algn="l" fontAlgn="b"/>
                      <a:r>
                        <a:rPr lang="en-US" sz="1600" b="0" i="0" u="none" strike="noStrike">
                          <a:solidFill>
                            <a:srgbClr val="000000"/>
                          </a:solidFill>
                          <a:effectLst/>
                          <a:latin typeface="Calibri"/>
                        </a:rPr>
                        <a:t>Pre-tax cost of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s-IS" sz="1600" b="0" i="0" u="none" strike="noStrike">
                          <a:solidFill>
                            <a:srgbClr val="000000"/>
                          </a:solidFill>
                          <a:effectLst/>
                          <a:latin typeface="Calibri"/>
                        </a:rPr>
                        <a:t>3.2000%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14068">
                <a:tc>
                  <a:txBody>
                    <a:bodyPr/>
                    <a:lstStyle/>
                    <a:p>
                      <a:pPr algn="l" fontAlgn="b"/>
                      <a:r>
                        <a:rPr lang="en-US" sz="1600" b="0" i="0" u="none" strike="noStrike" dirty="0">
                          <a:solidFill>
                            <a:srgbClr val="000000"/>
                          </a:solidFill>
                          <a:effectLst/>
                          <a:latin typeface="Calibri"/>
                        </a:rPr>
                        <a:t>Effective 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26.36%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14068">
                <a:tc>
                  <a:txBody>
                    <a:bodyPr/>
                    <a:lstStyle/>
                    <a:p>
                      <a:pPr algn="l" fontAlgn="b"/>
                      <a:r>
                        <a:rPr lang="en-US" sz="1600" b="0" i="0" u="none" strike="noStrike">
                          <a:solidFill>
                            <a:srgbClr val="000000"/>
                          </a:solidFill>
                          <a:effectLst/>
                          <a:latin typeface="Calibri"/>
                        </a:rPr>
                        <a:t>Debt to Equity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l-PL" sz="1600" b="0" i="0" u="none" strike="noStrike">
                          <a:solidFill>
                            <a:srgbClr val="000000"/>
                          </a:solidFill>
                          <a:effectLst/>
                          <a:latin typeface="Calibri"/>
                        </a:rPr>
                        <a:t>30.51%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23.18%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14068">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14068">
                <a:tc>
                  <a:txBody>
                    <a:bodyPr/>
                    <a:lstStyle/>
                    <a:p>
                      <a:pPr algn="l" fontAlgn="b"/>
                      <a:r>
                        <a:rPr lang="en-US" sz="16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$45,762.00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628135">
                <a:tc>
                  <a:txBody>
                    <a:bodyPr/>
                    <a:lstStyle/>
                    <a:p>
                      <a:pPr algn="l" fontAlgn="b"/>
                      <a:r>
                        <a:rPr lang="en-US" sz="16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32.28%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28.27%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FF0000"/>
                          </a:solidFill>
                          <a:effectLst/>
                          <a:latin typeface="Calibri"/>
                        </a:rPr>
                        <a:t>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14068">
                <a:tc>
                  <a:txBody>
                    <a:bodyPr/>
                    <a:lstStyle/>
                    <a:p>
                      <a:pPr algn="l" fontAlgn="b"/>
                      <a:r>
                        <a:rPr lang="en-US" sz="16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$14,771.97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$4,419.36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$19,191.33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$20.368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628135">
                <a:tc>
                  <a:txBody>
                    <a:bodyPr/>
                    <a:lstStyle/>
                    <a:p>
                      <a:pPr algn="l" fontAlgn="b"/>
                      <a:r>
                        <a:rPr lang="en-US" sz="1600" b="0" i="0" u="none" strike="noStrike">
                          <a:solidFill>
                            <a:srgbClr val="000000"/>
                          </a:solidFill>
                          <a:effectLst/>
                          <a:latin typeface="Calibri"/>
                        </a:rPr>
                        <a:t>After-tax return on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14068">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14068">
                <a:tc>
                  <a:txBody>
                    <a:bodyPr/>
                    <a:lstStyle/>
                    <a:p>
                      <a:pPr algn="l" fontAlgn="b"/>
                      <a:r>
                        <a:rPr lang="en-US" sz="1600" b="0" i="0" u="none" strike="noStrike" dirty="0">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5.09%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FF0000"/>
                          </a:solidFill>
                          <a:effectLst/>
                          <a:latin typeface="Calibri"/>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7373340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value of synergy</a:t>
            </a:r>
          </a:p>
        </p:txBody>
      </p:sp>
      <p:graphicFrame>
        <p:nvGraphicFramePr>
          <p:cNvPr id="6" name="Content Placeholder 5"/>
          <p:cNvGraphicFramePr>
            <a:graphicFrameLocks noGrp="1"/>
          </p:cNvGraphicFramePr>
          <p:nvPr>
            <p:ph sz="quarter" idx="1"/>
            <p:extLst/>
          </p:nvPr>
        </p:nvGraphicFramePr>
        <p:xfrm>
          <a:off x="457201" y="1676403"/>
          <a:ext cx="8229600" cy="4455482"/>
        </p:xfrm>
        <a:graphic>
          <a:graphicData uri="http://schemas.openxmlformats.org/drawingml/2006/table">
            <a:tbl>
              <a:tblPr/>
              <a:tblGrid>
                <a:gridCol w="2945650">
                  <a:extLst>
                    <a:ext uri="{9D8B030D-6E8A-4147-A177-3AD203B41FA5}">
                      <a16:colId xmlns:a16="http://schemas.microsoft.com/office/drawing/2014/main" val="20000"/>
                    </a:ext>
                  </a:extLst>
                </a:gridCol>
                <a:gridCol w="1381722">
                  <a:extLst>
                    <a:ext uri="{9D8B030D-6E8A-4147-A177-3AD203B41FA5}">
                      <a16:colId xmlns:a16="http://schemas.microsoft.com/office/drawing/2014/main" val="20001"/>
                    </a:ext>
                  </a:extLst>
                </a:gridCol>
                <a:gridCol w="986945">
                  <a:extLst>
                    <a:ext uri="{9D8B030D-6E8A-4147-A177-3AD203B41FA5}">
                      <a16:colId xmlns:a16="http://schemas.microsoft.com/office/drawing/2014/main" val="20002"/>
                    </a:ext>
                  </a:extLst>
                </a:gridCol>
                <a:gridCol w="1320987">
                  <a:extLst>
                    <a:ext uri="{9D8B030D-6E8A-4147-A177-3AD203B41FA5}">
                      <a16:colId xmlns:a16="http://schemas.microsoft.com/office/drawing/2014/main" val="20003"/>
                    </a:ext>
                  </a:extLst>
                </a:gridCol>
                <a:gridCol w="1594296">
                  <a:extLst>
                    <a:ext uri="{9D8B030D-6E8A-4147-A177-3AD203B41FA5}">
                      <a16:colId xmlns:a16="http://schemas.microsoft.com/office/drawing/2014/main" val="20004"/>
                    </a:ext>
                  </a:extLst>
                </a:gridCol>
              </a:tblGrid>
              <a:tr h="69563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65997">
                <a:tc>
                  <a:txBody>
                    <a:bodyPr/>
                    <a:lstStyle/>
                    <a:p>
                      <a:pPr algn="l" fontAlgn="b"/>
                      <a:r>
                        <a:rPr lang="en-US" sz="16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8.93%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65997">
                <a:tc>
                  <a:txBody>
                    <a:bodyPr/>
                    <a:lstStyle/>
                    <a:p>
                      <a:pPr algn="l" fontAlgn="b"/>
                      <a:r>
                        <a:rPr lang="en-US" sz="16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65997">
                <a:tc>
                  <a:txBody>
                    <a:bodyPr/>
                    <a:lstStyle/>
                    <a:p>
                      <a:pPr algn="l" fontAlgn="b"/>
                      <a:r>
                        <a:rPr lang="en-US" sz="16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65997">
                <a:tc>
                  <a:txBody>
                    <a:bodyPr/>
                    <a:lstStyle/>
                    <a:p>
                      <a:pPr algn="l" fontAlgn="b"/>
                      <a:r>
                        <a:rPr lang="en-US" sz="16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31996">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31996">
                <a:tc>
                  <a:txBody>
                    <a:bodyPr/>
                    <a:lstStyle/>
                    <a:p>
                      <a:pPr algn="l" fontAlgn="b"/>
                      <a:r>
                        <a:rPr lang="en-US" sz="16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Verdana"/>
                        </a:rPr>
                        <a:t>5.09%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65997">
                <a:tc gridSpan="5">
                  <a:txBody>
                    <a:bodyPr/>
                    <a:lstStyle/>
                    <a:p>
                      <a:pPr algn="ctr" fontAlgn="b"/>
                      <a:r>
                        <a:rPr lang="en-US" sz="1600" b="0" i="1" u="none" strike="noStrike">
                          <a:solidFill>
                            <a:srgbClr val="000000"/>
                          </a:solidFill>
                          <a:effectLst/>
                          <a:latin typeface="Verdana"/>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65997">
                <a:tc>
                  <a:txBody>
                    <a:bodyPr/>
                    <a:lstStyle/>
                    <a:p>
                      <a:pPr algn="l" fontAlgn="b"/>
                      <a:r>
                        <a:rPr lang="en-US" sz="16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$28,733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$9,806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$38,539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$39,151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65997">
                <a:tc>
                  <a:txBody>
                    <a:bodyPr/>
                    <a:lstStyle/>
                    <a:p>
                      <a:pPr algn="l" fontAlgn="b"/>
                      <a:r>
                        <a:rPr lang="en-US" sz="16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$260,982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$58,736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$319,717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$340,175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65997">
                <a:tc>
                  <a:txBody>
                    <a:bodyPr/>
                    <a:lstStyle/>
                    <a:p>
                      <a:pPr algn="l" fontAlgn="b"/>
                      <a:r>
                        <a:rPr lang="en-US" sz="1600" b="0" i="0" u="none" strike="noStrike">
                          <a:solidFill>
                            <a:srgbClr val="000000"/>
                          </a:solidFill>
                          <a:effectLst/>
                          <a:latin typeface="Calibri"/>
                        </a:rPr>
                        <a:t>Value of operating assets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$211,953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$50,065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$262,018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$276,610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
        <p:nvSpPr>
          <p:cNvPr id="7" name="TextBox 6"/>
          <p:cNvSpPr txBox="1"/>
          <p:nvPr/>
        </p:nvSpPr>
        <p:spPr>
          <a:xfrm>
            <a:off x="1143000" y="6248400"/>
            <a:ext cx="7687772" cy="461665"/>
          </a:xfrm>
          <a:prstGeom prst="rect">
            <a:avLst/>
          </a:prstGeom>
          <a:noFill/>
        </p:spPr>
        <p:txBody>
          <a:bodyPr wrap="none" rtlCol="0">
            <a:spAutoFit/>
          </a:bodyPr>
          <a:lstStyle/>
          <a:p>
            <a:r>
              <a:rPr lang="en-US" dirty="0"/>
              <a:t>Value of synergy = 276,610 – 262,018 = 14,592 million</a:t>
            </a:r>
          </a:p>
        </p:txBody>
      </p:sp>
    </p:spTree>
    <p:extLst>
      <p:ext uri="{BB962C8B-B14F-4D97-AF65-F5344CB8AC3E}">
        <p14:creationId xmlns:p14="http://schemas.microsoft.com/office/powerpoint/2010/main" val="139192842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Passing Judgment</a:t>
            </a:r>
          </a:p>
        </p:txBody>
      </p:sp>
      <p:sp>
        <p:nvSpPr>
          <p:cNvPr id="3" name="Content Placeholder 2"/>
          <p:cNvSpPr>
            <a:spLocks noGrp="1"/>
          </p:cNvSpPr>
          <p:nvPr>
            <p:ph sz="quarter" idx="1"/>
          </p:nvPr>
        </p:nvSpPr>
        <p:spPr/>
        <p:txBody>
          <a:bodyPr>
            <a:normAutofit fontScale="92500"/>
          </a:bodyPr>
          <a:lstStyle/>
          <a:p>
            <a:r>
              <a:rPr lang="en-US" dirty="0"/>
              <a:t>If you add up the restructured firm value of $56.2 billion to the synergy value of $14.6 billion, you get a value of about $70.8 billion. </a:t>
            </a:r>
          </a:p>
          <a:p>
            <a:r>
              <a:rPr lang="en-US" dirty="0"/>
              <a:t>That is well below the $104 billion that </a:t>
            </a:r>
            <a:r>
              <a:rPr lang="en-US" dirty="0" err="1"/>
              <a:t>ABInBev</a:t>
            </a:r>
            <a:r>
              <a:rPr lang="en-US" dirty="0"/>
              <a:t> is planning to pay for SABMiller. </a:t>
            </a:r>
          </a:p>
          <a:p>
            <a:r>
              <a:rPr lang="en-US" dirty="0"/>
              <a:t>One of the following has to be true:</a:t>
            </a:r>
          </a:p>
          <a:p>
            <a:pPr lvl="1"/>
            <a:r>
              <a:rPr lang="en-US" dirty="0"/>
              <a:t>I have massively under estimated the potential for synergy in this merger (either in terms of higher margins or higher growth).</a:t>
            </a:r>
          </a:p>
          <a:p>
            <a:pPr lvl="1"/>
            <a:r>
              <a:rPr lang="en-US" dirty="0" err="1"/>
              <a:t>ABInBev</a:t>
            </a:r>
            <a:r>
              <a:rPr lang="en-US" dirty="0"/>
              <a:t> has over paid significantly on this deal. That would go against their history as a good acquirer and against the history of 3G Capital as a good steward of capital.</a:t>
            </a:r>
          </a:p>
        </p:txBody>
      </p:sp>
    </p:spTree>
    <p:extLst>
      <p:ext uri="{BB962C8B-B14F-4D97-AF65-F5344CB8AC3E}">
        <p14:creationId xmlns:p14="http://schemas.microsoft.com/office/powerpoint/2010/main" val="160165539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Value Enhancement and the Expected Value of Control: Back to Basics </a:t>
            </a:r>
          </a:p>
        </p:txBody>
      </p:sp>
      <p:sp>
        <p:nvSpPr>
          <p:cNvPr id="264194" name="Subtitle 6"/>
          <p:cNvSpPr>
            <a:spLocks noGrp="1"/>
          </p:cNvSpPr>
          <p:nvPr>
            <p:ph type="subTitle" idx="1"/>
          </p:nvPr>
        </p:nvSpPr>
        <p:spPr>
          <a:xfrm>
            <a:off x="2362200" y="6049963"/>
            <a:ext cx="6705600" cy="685800"/>
          </a:xfrm>
        </p:spPr>
        <p:txBody>
          <a:bodyPr/>
          <a:lstStyle/>
          <a:p>
            <a:pPr eaLnBrk="1" hangingPunct="1"/>
            <a:endParaRPr lang="en-US" altLang="en-US">
              <a:ea typeface="ＭＳ Ｐゴシック" charset="-128"/>
            </a:endParaRPr>
          </a:p>
        </p:txBody>
      </p:sp>
      <p:sp>
        <p:nvSpPr>
          <p:cNvPr id="2641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641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F23DED8-5543-1441-B4E1-0CDC99A6E3E7}" type="slidenum">
              <a:rPr lang="en-US" altLang="en-US" sz="1400">
                <a:solidFill>
                  <a:schemeClr val="tx2"/>
                </a:solidFill>
              </a:rPr>
              <a:pPr/>
              <a:t>131</a:t>
            </a:fld>
            <a:endParaRPr lang="en-US" altLang="en-US" sz="1400">
              <a:solidFill>
                <a:schemeClr val="tx2"/>
              </a:solidFill>
            </a:endParaRPr>
          </a:p>
        </p:txBody>
      </p:sp>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Price Enhancement versus Value Enhancement</a:t>
            </a:r>
          </a:p>
        </p:txBody>
      </p:sp>
      <p:sp>
        <p:nvSpPr>
          <p:cNvPr id="266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FB6AAE-BB0F-0643-8273-829D06A47338}" type="slidenum">
              <a:rPr lang="en-US" altLang="en-US" sz="1200">
                <a:solidFill>
                  <a:srgbClr val="FFFFFF"/>
                </a:solidFill>
              </a:rPr>
              <a:pPr>
                <a:lnSpc>
                  <a:spcPct val="80000"/>
                </a:lnSpc>
              </a:pPr>
              <a:t>132</a:t>
            </a:fld>
            <a:endParaRPr lang="en-US" altLang="en-US" sz="1200">
              <a:solidFill>
                <a:srgbClr val="FFFFFF"/>
              </a:solidFill>
            </a:endParaRPr>
          </a:p>
        </p:txBody>
      </p:sp>
      <p:pic>
        <p:nvPicPr>
          <p:cNvPr id="26624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169" b="169"/>
          <a:stretch>
            <a:fillRect/>
          </a:stretch>
        </p:blipFill>
        <p:spPr>
          <a:xfrm>
            <a:off x="304800" y="2286000"/>
            <a:ext cx="5867400" cy="3235325"/>
          </a:xfrm>
        </p:spPr>
      </p:pic>
      <p:pic>
        <p:nvPicPr>
          <p:cNvPr id="2662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057400"/>
            <a:ext cx="1981200"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TextBox 7"/>
          <p:cNvSpPr txBox="1"/>
          <p:nvPr/>
        </p:nvSpPr>
        <p:spPr>
          <a:xfrm>
            <a:off x="990600" y="1676400"/>
            <a:ext cx="2628900"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The market gives…</a:t>
            </a:r>
          </a:p>
        </p:txBody>
      </p:sp>
      <p:sp>
        <p:nvSpPr>
          <p:cNvPr id="9" name="TextBox 8"/>
          <p:cNvSpPr txBox="1"/>
          <p:nvPr/>
        </p:nvSpPr>
        <p:spPr>
          <a:xfrm>
            <a:off x="5943600" y="1676400"/>
            <a:ext cx="2525713"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And takes away….</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Paths to Value Creation</a:t>
            </a:r>
          </a:p>
        </p:txBody>
      </p:sp>
      <p:sp>
        <p:nvSpPr>
          <p:cNvPr id="268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3BC4C5-FFB2-FF49-A3B3-6C8FF9677CBE}" type="slidenum">
              <a:rPr lang="en-US" altLang="en-US" sz="1200">
                <a:solidFill>
                  <a:srgbClr val="FFFFFF"/>
                </a:solidFill>
              </a:rPr>
              <a:pPr>
                <a:lnSpc>
                  <a:spcPct val="80000"/>
                </a:lnSpc>
              </a:pPr>
              <a:t>133</a:t>
            </a:fld>
            <a:endParaRPr lang="en-US" altLang="en-US" sz="1200">
              <a:solidFill>
                <a:srgbClr val="FFFFFF"/>
              </a:solidFill>
            </a:endParaRPr>
          </a:p>
        </p:txBody>
      </p:sp>
      <p:sp>
        <p:nvSpPr>
          <p:cNvPr id="25088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Using the DCF framework, there are four basic ways in which the value of a firm can be enhanced:</a:t>
            </a:r>
          </a:p>
          <a:p>
            <a:pPr marL="640080" lvl="1" indent="-274320" eaLnBrk="1" fontAlgn="auto" hangingPunct="1">
              <a:spcAft>
                <a:spcPts val="0"/>
              </a:spcAft>
              <a:buFont typeface="Wingdings 2"/>
              <a:buChar char=""/>
              <a:defRPr/>
            </a:pPr>
            <a:r>
              <a:rPr lang="en-US">
                <a:ea typeface="+mn-ea"/>
              </a:rPr>
              <a:t>The cash flows from existing assets to the firm can be increased, by either </a:t>
            </a:r>
          </a:p>
          <a:p>
            <a:pPr lvl="2" eaLnBrk="1" fontAlgn="auto" hangingPunct="1">
              <a:spcAft>
                <a:spcPts val="0"/>
              </a:spcAft>
              <a:buFont typeface="Wingdings"/>
              <a:buChar char=""/>
              <a:defRPr/>
            </a:pPr>
            <a:r>
              <a:rPr lang="en-US">
                <a:ea typeface="+mn-ea"/>
              </a:rPr>
              <a:t>increasing after-tax earnings from assets in place or </a:t>
            </a:r>
          </a:p>
          <a:p>
            <a:pPr lvl="2" eaLnBrk="1" fontAlgn="auto" hangingPunct="1">
              <a:spcAft>
                <a:spcPts val="0"/>
              </a:spcAft>
              <a:buFont typeface="Wingdings"/>
              <a:buChar char=""/>
              <a:defRPr/>
            </a:pPr>
            <a:r>
              <a:rPr lang="en-US">
                <a:ea typeface="+mn-ea"/>
              </a:rPr>
              <a:t>reducing reinvestment needs (net capital expenditures or working capital)</a:t>
            </a:r>
          </a:p>
          <a:p>
            <a:pPr marL="640080" lvl="1" indent="-274320" eaLnBrk="1" fontAlgn="auto" hangingPunct="1">
              <a:spcAft>
                <a:spcPts val="0"/>
              </a:spcAft>
              <a:buFont typeface="Wingdings 2"/>
              <a:buChar char=""/>
              <a:defRPr/>
            </a:pPr>
            <a:r>
              <a:rPr lang="en-US">
                <a:ea typeface="+mn-ea"/>
              </a:rPr>
              <a:t>The expected growth rate in these cash flows can be increased by either</a:t>
            </a:r>
          </a:p>
          <a:p>
            <a:pPr lvl="2" eaLnBrk="1" fontAlgn="auto" hangingPunct="1">
              <a:spcAft>
                <a:spcPts val="0"/>
              </a:spcAft>
              <a:buFont typeface="Wingdings"/>
              <a:buChar char=""/>
              <a:defRPr/>
            </a:pPr>
            <a:r>
              <a:rPr lang="en-US">
                <a:ea typeface="+mn-ea"/>
              </a:rPr>
              <a:t>Increasing the rate of reinvestment in the firm</a:t>
            </a:r>
          </a:p>
          <a:p>
            <a:pPr lvl="2" eaLnBrk="1" fontAlgn="auto" hangingPunct="1">
              <a:spcAft>
                <a:spcPts val="0"/>
              </a:spcAft>
              <a:buFont typeface="Wingdings"/>
              <a:buChar char=""/>
              <a:defRPr/>
            </a:pPr>
            <a:r>
              <a:rPr lang="en-US">
                <a:ea typeface="+mn-ea"/>
              </a:rPr>
              <a:t>Improving the return on capital on those reinvestments</a:t>
            </a:r>
          </a:p>
          <a:p>
            <a:pPr marL="640080" lvl="1" indent="-274320" eaLnBrk="1" fontAlgn="auto" hangingPunct="1">
              <a:spcAft>
                <a:spcPts val="0"/>
              </a:spcAft>
              <a:buFont typeface="Wingdings 2"/>
              <a:buChar char=""/>
              <a:defRPr/>
            </a:pPr>
            <a:r>
              <a:rPr lang="en-US">
                <a:ea typeface="+mn-ea"/>
              </a:rPr>
              <a:t>The length of the high growth period can be extended to allow for more years of high growth.</a:t>
            </a:r>
          </a:p>
          <a:p>
            <a:pPr marL="640080" lvl="1" indent="-274320" eaLnBrk="1" fontAlgn="auto" hangingPunct="1">
              <a:spcAft>
                <a:spcPts val="0"/>
              </a:spcAft>
              <a:buFont typeface="Wingdings 2"/>
              <a:buChar char=""/>
              <a:defRPr/>
            </a:pPr>
            <a:r>
              <a:rPr lang="en-US">
                <a:ea typeface="+mn-ea"/>
              </a:rPr>
              <a:t>The cost of capital can be reduced by</a:t>
            </a:r>
          </a:p>
          <a:p>
            <a:pPr lvl="2" eaLnBrk="1" fontAlgn="auto" hangingPunct="1">
              <a:spcAft>
                <a:spcPts val="0"/>
              </a:spcAft>
              <a:buFont typeface="Wingdings"/>
              <a:buChar char=""/>
              <a:defRPr/>
            </a:pPr>
            <a:r>
              <a:rPr lang="en-US">
                <a:ea typeface="+mn-ea"/>
              </a:rPr>
              <a:t>Reducing the operating risk in investments/assets</a:t>
            </a:r>
          </a:p>
          <a:p>
            <a:pPr lvl="2" eaLnBrk="1" fontAlgn="auto" hangingPunct="1">
              <a:spcAft>
                <a:spcPts val="0"/>
              </a:spcAft>
              <a:buFont typeface="Wingdings"/>
              <a:buChar char=""/>
              <a:defRPr/>
            </a:pPr>
            <a:r>
              <a:rPr lang="en-US">
                <a:ea typeface="+mn-ea"/>
              </a:rPr>
              <a:t>Changing the financial mix</a:t>
            </a:r>
          </a:p>
          <a:p>
            <a:pPr lvl="2" eaLnBrk="1" fontAlgn="auto" hangingPunct="1">
              <a:spcAft>
                <a:spcPts val="0"/>
              </a:spcAft>
              <a:buFont typeface="Wingdings"/>
              <a:buChar char=""/>
              <a:defRPr/>
            </a:pPr>
            <a:r>
              <a:rPr lang="en-US">
                <a:ea typeface="+mn-ea"/>
              </a:rPr>
              <a:t>Changing the financing composition</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Value Creation 1: Increase Cash Flows from Assets in Place</a:t>
            </a:r>
          </a:p>
        </p:txBody>
      </p:sp>
      <p:sp>
        <p:nvSpPr>
          <p:cNvPr id="270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75761A-04F1-954A-A476-AA6DB08047ED}" type="slidenum">
              <a:rPr lang="en-US" altLang="en-US" sz="1200">
                <a:solidFill>
                  <a:srgbClr val="FFFFFF"/>
                </a:solidFill>
              </a:rPr>
              <a:pPr>
                <a:lnSpc>
                  <a:spcPct val="80000"/>
                </a:lnSpc>
              </a:pPr>
              <a:t>134</a:t>
            </a:fld>
            <a:endParaRPr lang="en-US" altLang="en-US" sz="1200">
              <a:solidFill>
                <a:srgbClr val="FFFFFF"/>
              </a:solidFill>
            </a:endParaRPr>
          </a:p>
        </p:txBody>
      </p:sp>
      <p:pic>
        <p:nvPicPr>
          <p:cNvPr id="27034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520" b="-11520"/>
          <a:stretch>
            <a:fillRect/>
          </a:stretch>
        </p:blipFill>
        <p:spPr>
          <a:xfrm>
            <a:off x="612775" y="1600200"/>
            <a:ext cx="8153400" cy="4495800"/>
          </a:xfr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Value Creation 2: Increase Value from Expected Growth</a:t>
            </a:r>
          </a:p>
        </p:txBody>
      </p:sp>
      <p:sp>
        <p:nvSpPr>
          <p:cNvPr id="272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DBCF30A-018A-0348-BDE2-5AD5D784C105}" type="slidenum">
              <a:rPr lang="en-US" altLang="en-US" sz="1200">
                <a:solidFill>
                  <a:srgbClr val="FFFFFF"/>
                </a:solidFill>
              </a:rPr>
              <a:pPr>
                <a:lnSpc>
                  <a:spcPct val="80000"/>
                </a:lnSpc>
              </a:pPr>
              <a:t>135</a:t>
            </a:fld>
            <a:endParaRPr lang="en-US" altLang="en-US" sz="1200">
              <a:solidFill>
                <a:srgbClr val="FFFFFF"/>
              </a:solidFill>
            </a:endParaRPr>
          </a:p>
        </p:txBody>
      </p:sp>
      <p:pic>
        <p:nvPicPr>
          <p:cNvPr id="27238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977" b="-85977"/>
          <a:stretch>
            <a:fillRect/>
          </a:stretch>
        </p:blipFill>
        <p:spPr>
          <a:xfrm>
            <a:off x="612775" y="1600200"/>
            <a:ext cx="8153400" cy="4495800"/>
          </a:xfrm>
        </p:spPr>
      </p:pic>
      <p:sp>
        <p:nvSpPr>
          <p:cNvPr id="254979" name="Text Box 4"/>
          <p:cNvSpPr txBox="1">
            <a:spLocks noChangeArrowheads="1"/>
          </p:cNvSpPr>
          <p:nvPr/>
        </p:nvSpPr>
        <p:spPr bwMode="auto">
          <a:xfrm>
            <a:off x="1219200" y="1752600"/>
            <a:ext cx="6742113"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en-US" sz="2000" b="1" i="1" dirty="0">
                <a:latin typeface="+mn-lt"/>
              </a:rPr>
              <a:t>Pricing Strategies</a:t>
            </a:r>
          </a:p>
          <a:p>
            <a:pPr>
              <a:defRPr/>
            </a:pPr>
            <a:r>
              <a:rPr lang="en-US" sz="2000" i="1" dirty="0">
                <a:latin typeface="+mn-lt"/>
              </a:rPr>
              <a:t>Price Leader versus Volume Leader Strategies</a:t>
            </a:r>
          </a:p>
          <a:p>
            <a:pPr>
              <a:defRPr/>
            </a:pPr>
            <a:r>
              <a:rPr lang="en-US" sz="2000" i="1" dirty="0">
                <a:latin typeface="+mn-lt"/>
              </a:rPr>
              <a:t>Return on Capital = Operating Margin * Capital Turnover Ratio</a:t>
            </a:r>
          </a:p>
        </p:txBody>
      </p:sp>
      <p:sp>
        <p:nvSpPr>
          <p:cNvPr id="8" name="TextBox 7"/>
          <p:cNvSpPr txBox="1"/>
          <p:nvPr/>
        </p:nvSpPr>
        <p:spPr>
          <a:xfrm>
            <a:off x="1905000" y="5105400"/>
            <a:ext cx="5205413" cy="1016000"/>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1" i="1">
                <a:latin typeface="Calibri" charset="0"/>
              </a:rPr>
              <a:t>Game theory</a:t>
            </a:r>
          </a:p>
          <a:p>
            <a:r>
              <a:rPr lang="en-US" altLang="en-US" sz="2000" i="1">
                <a:latin typeface="Calibri" charset="0"/>
              </a:rPr>
              <a:t>How will your competitors react to your moves?</a:t>
            </a:r>
          </a:p>
          <a:p>
            <a:r>
              <a:rPr lang="en-US" altLang="en-US" sz="2000" i="1">
                <a:latin typeface="Calibri" charset="0"/>
              </a:rPr>
              <a:t>How will you react to your competitors’ moves?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Value Creating Growth… Evaluating the Alternatives..</a:t>
            </a:r>
          </a:p>
        </p:txBody>
      </p:sp>
      <p:sp>
        <p:nvSpPr>
          <p:cNvPr id="274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758482-313C-F04A-A1B6-742DF161C584}" type="slidenum">
              <a:rPr lang="en-US" altLang="en-US" sz="1200">
                <a:solidFill>
                  <a:srgbClr val="FFFFFF"/>
                </a:solidFill>
              </a:rPr>
              <a:pPr>
                <a:lnSpc>
                  <a:spcPct val="80000"/>
                </a:lnSpc>
              </a:pPr>
              <a:t>136</a:t>
            </a:fld>
            <a:endParaRPr lang="en-US" altLang="en-US" sz="1200">
              <a:solidFill>
                <a:srgbClr val="FFFFFF"/>
              </a:solidFill>
            </a:endParaRPr>
          </a:p>
        </p:txBody>
      </p:sp>
      <p:pic>
        <p:nvPicPr>
          <p:cNvPr id="2744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439" r="-21439"/>
          <a:stretch>
            <a:fillRect/>
          </a:stretch>
        </p:blipFill>
        <p:spPr>
          <a:xfrm>
            <a:off x="612775" y="1600200"/>
            <a:ext cx="8153400" cy="4495800"/>
          </a:xfrm>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C244-81DA-4C45-B72A-DFA6EB4FB315}"/>
              </a:ext>
            </a:extLst>
          </p:cNvPr>
          <p:cNvSpPr>
            <a:spLocks noGrp="1"/>
          </p:cNvSpPr>
          <p:nvPr>
            <p:ph type="title"/>
          </p:nvPr>
        </p:nvSpPr>
        <p:spPr/>
        <p:txBody>
          <a:bodyPr/>
          <a:lstStyle/>
          <a:p>
            <a:r>
              <a:rPr lang="en-US" dirty="0"/>
              <a:t>Sometimes, growing less is the answer…</a:t>
            </a:r>
          </a:p>
        </p:txBody>
      </p:sp>
      <p:sp>
        <p:nvSpPr>
          <p:cNvPr id="4" name="Footer Placeholder 3">
            <a:extLst>
              <a:ext uri="{FF2B5EF4-FFF2-40B4-BE49-F238E27FC236}">
                <a16:creationId xmlns:a16="http://schemas.microsoft.com/office/drawing/2014/main" id="{A3B21980-AABE-2849-824A-A666602C708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8FEC360A-E1E9-C747-9996-E9783ACC279A}"/>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137</a:t>
            </a:fld>
            <a:endParaRPr lang="en-US" altLang="en-US"/>
          </a:p>
        </p:txBody>
      </p:sp>
      <p:pic>
        <p:nvPicPr>
          <p:cNvPr id="8" name="Content Placeholder 7">
            <a:extLst>
              <a:ext uri="{FF2B5EF4-FFF2-40B4-BE49-F238E27FC236}">
                <a16:creationId xmlns:a16="http://schemas.microsoft.com/office/drawing/2014/main" id="{350E42BD-F16C-B048-8775-1E0ECE830902}"/>
              </a:ext>
            </a:extLst>
          </p:cNvPr>
          <p:cNvPicPr>
            <a:picLocks noGrp="1" noChangeAspect="1"/>
          </p:cNvPicPr>
          <p:nvPr>
            <p:ph sz="quarter" idx="1"/>
          </p:nvPr>
        </p:nvPicPr>
        <p:blipFill>
          <a:blip r:embed="rId2"/>
          <a:stretch>
            <a:fillRect/>
          </a:stretch>
        </p:blipFill>
        <p:spPr>
          <a:xfrm>
            <a:off x="1319085" y="1597296"/>
            <a:ext cx="6740525" cy="4833666"/>
          </a:xfrm>
          <a:prstGeom prst="rect">
            <a:avLst/>
          </a:prstGeom>
        </p:spPr>
      </p:pic>
    </p:spTree>
    <p:extLst>
      <p:ext uri="{BB962C8B-B14F-4D97-AF65-F5344CB8AC3E}">
        <p14:creationId xmlns:p14="http://schemas.microsoft.com/office/powerpoint/2010/main" val="292402108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III. Building Competitive Advantages: Increase length of the growth period</a:t>
            </a:r>
          </a:p>
        </p:txBody>
      </p:sp>
      <p:sp>
        <p:nvSpPr>
          <p:cNvPr id="276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0F408-0BE8-A74E-8FDD-2F204EBB4E77}" type="slidenum">
              <a:rPr lang="en-US" altLang="en-US" sz="1200">
                <a:solidFill>
                  <a:srgbClr val="FFFFFF"/>
                </a:solidFill>
              </a:rPr>
              <a:pPr>
                <a:lnSpc>
                  <a:spcPct val="80000"/>
                </a:lnSpc>
              </a:pPr>
              <a:t>138</a:t>
            </a:fld>
            <a:endParaRPr lang="en-US" altLang="en-US" sz="1200">
              <a:solidFill>
                <a:srgbClr val="FFFFFF"/>
              </a:solidFill>
            </a:endParaRPr>
          </a:p>
        </p:txBody>
      </p:sp>
      <p:pic>
        <p:nvPicPr>
          <p:cNvPr id="27648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953" b="-2953"/>
          <a:stretch>
            <a:fillRect/>
          </a:stretch>
        </p:blipFill>
        <p:spPr>
          <a:xfrm>
            <a:off x="612775" y="1600200"/>
            <a:ext cx="8153400" cy="4495800"/>
          </a:xfr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Creation 4: Reduce Cost of Capital </a:t>
            </a:r>
          </a:p>
        </p:txBody>
      </p:sp>
      <p:sp>
        <p:nvSpPr>
          <p:cNvPr id="278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00CF27-5369-3147-BEE1-12A7E84FE1A8}" type="slidenum">
              <a:rPr lang="en-US" altLang="en-US" sz="1200">
                <a:solidFill>
                  <a:srgbClr val="FFFFFF"/>
                </a:solidFill>
              </a:rPr>
              <a:pPr>
                <a:lnSpc>
                  <a:spcPct val="80000"/>
                </a:lnSpc>
              </a:pPr>
              <a:t>139</a:t>
            </a:fld>
            <a:endParaRPr lang="en-US" altLang="en-US" sz="1200">
              <a:solidFill>
                <a:srgbClr val="FFFFFF"/>
              </a:solidFill>
            </a:endParaRPr>
          </a:p>
        </p:txBody>
      </p:sp>
      <p:pic>
        <p:nvPicPr>
          <p:cNvPr id="27853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09" r="209"/>
          <a:stretch>
            <a:fillRect/>
          </a:stretch>
        </p:blipFill>
        <p:spPr>
          <a:xfrm>
            <a:off x="612775" y="1600200"/>
            <a:ext cx="8153400" cy="4495800"/>
          </a:xfr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05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05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4EEC390-C40A-C944-8357-64AA70B1F7DE}" type="slidenum">
              <a:rPr lang="en-US" altLang="en-US" sz="1400">
                <a:solidFill>
                  <a:schemeClr val="tx2"/>
                </a:solidFill>
              </a:rPr>
              <a:pPr/>
              <a:t>140</a:t>
            </a:fld>
            <a:endParaRPr lang="en-US" altLang="en-US" sz="1400">
              <a:solidFill>
                <a:schemeClr val="tx2"/>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SAP : Optimal Capital Structure</a:t>
            </a:r>
          </a:p>
        </p:txBody>
      </p:sp>
      <p:sp>
        <p:nvSpPr>
          <p:cNvPr id="282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888239-63E6-184B-AEB8-2FA9BB22AB38}" type="slidenum">
              <a:rPr lang="en-US" altLang="en-US" sz="1200">
                <a:solidFill>
                  <a:srgbClr val="FFFFFF"/>
                </a:solidFill>
              </a:rPr>
              <a:pPr>
                <a:lnSpc>
                  <a:spcPct val="80000"/>
                </a:lnSpc>
              </a:pPr>
              <a:t>141</a:t>
            </a:fld>
            <a:endParaRPr lang="en-US" altLang="en-US" sz="1200">
              <a:solidFill>
                <a:srgbClr val="FFFFFF"/>
              </a:solidFill>
            </a:endParaRPr>
          </a:p>
        </p:txBody>
      </p:sp>
      <p:pic>
        <p:nvPicPr>
          <p:cNvPr id="28262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362" b="-85362"/>
          <a:stretch>
            <a:fillRect/>
          </a:stretch>
        </p:blipFill>
        <p:spPr>
          <a:xfrm>
            <a:off x="612775" y="1600200"/>
            <a:ext cx="8153400" cy="4495800"/>
          </a:xfrm>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467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467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943F3D28-833B-434B-B5E7-B54134BEAAA7}" type="slidenum">
              <a:rPr lang="en-US" altLang="en-US" sz="1400">
                <a:solidFill>
                  <a:schemeClr val="tx2"/>
                </a:solidFill>
              </a:rPr>
              <a:pPr/>
              <a:t>142</a:t>
            </a:fld>
            <a:endParaRPr lang="en-US" altLang="en-US" sz="1400">
              <a:solidFill>
                <a:schemeClr val="tx2"/>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3"/>
          <p:cNvSpPr>
            <a:spLocks noChangeArrowheads="1"/>
          </p:cNvSpPr>
          <p:nvPr/>
        </p:nvSpPr>
        <p:spPr bwMode="auto">
          <a:xfrm>
            <a:off x="12265025" y="69564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2867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672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67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19005-E31A-094A-BCC3-201637AFC819}" type="slidenum">
              <a:rPr lang="en-US" altLang="en-US" sz="1400">
                <a:solidFill>
                  <a:schemeClr val="tx2"/>
                </a:solidFill>
              </a:rPr>
              <a:pPr/>
              <a:t>143</a:t>
            </a:fld>
            <a:endParaRPr lang="en-US" altLang="en-US" sz="1400">
              <a:solidFill>
                <a:schemeClr val="tx2"/>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877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877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FF0163E-5E9E-DD4F-9A0D-14B040C7ED3E}" type="slidenum">
              <a:rPr lang="en-US" altLang="en-US" sz="1400">
                <a:solidFill>
                  <a:schemeClr val="tx2"/>
                </a:solidFill>
              </a:rPr>
              <a:pPr/>
              <a:t>144</a:t>
            </a:fld>
            <a:endParaRPr lang="en-US" altLang="en-US" sz="1400">
              <a:solidFill>
                <a:schemeClr val="tx2"/>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Expected Value of Control</a:t>
            </a:r>
          </a:p>
        </p:txBody>
      </p:sp>
      <p:sp>
        <p:nvSpPr>
          <p:cNvPr id="290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990712-EF87-0140-B48C-CA20CD424CE9}" type="slidenum">
              <a:rPr lang="en-US" altLang="en-US" sz="1200">
                <a:solidFill>
                  <a:srgbClr val="FFFFFF"/>
                </a:solidFill>
              </a:rPr>
              <a:pPr>
                <a:lnSpc>
                  <a:spcPct val="80000"/>
                </a:lnSpc>
              </a:pPr>
              <a:t>145</a:t>
            </a:fld>
            <a:endParaRPr lang="en-US" altLang="en-US" sz="1200">
              <a:solidFill>
                <a:srgbClr val="FFFFFF"/>
              </a:solidFill>
            </a:endParaRPr>
          </a:p>
        </p:txBody>
      </p:sp>
      <p:pic>
        <p:nvPicPr>
          <p:cNvPr id="2908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2969" b="-52969"/>
          <a:stretch>
            <a:fillRect/>
          </a:stretch>
        </p:blipFill>
        <p:spPr>
          <a:xfrm>
            <a:off x="612775" y="1600200"/>
            <a:ext cx="8153400" cy="4495800"/>
          </a:xfrm>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Why the probability of management changing shifts over time….</a:t>
            </a:r>
          </a:p>
        </p:txBody>
      </p:sp>
      <p:sp>
        <p:nvSpPr>
          <p:cNvPr id="292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5A3DB1A-6894-444A-8CAB-9E7D4C8B4562}" type="slidenum">
              <a:rPr lang="en-US" altLang="en-US" sz="1200">
                <a:solidFill>
                  <a:srgbClr val="FFFFFF"/>
                </a:solidFill>
              </a:rPr>
              <a:pPr>
                <a:lnSpc>
                  <a:spcPct val="80000"/>
                </a:lnSpc>
              </a:pPr>
              <a:t>146</a:t>
            </a:fld>
            <a:endParaRPr lang="en-US" altLang="en-US" sz="1200">
              <a:solidFill>
                <a:srgbClr val="FFFFFF"/>
              </a:solidFill>
            </a:endParaRPr>
          </a:p>
        </p:txBody>
      </p:sp>
      <p:sp>
        <p:nvSpPr>
          <p:cNvPr id="27545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Corporate governance rules can change over time</a:t>
            </a:r>
            <a:r>
              <a:rPr lang="en-US" dirty="0">
                <a:ea typeface="+mn-ea"/>
                <a:cs typeface="+mn-cs"/>
              </a:rPr>
              <a:t>, as new laws are passed. If the change gives stockholders more power, the likelihood of management changing will increase.</a:t>
            </a:r>
          </a:p>
          <a:p>
            <a:pPr marL="320040" indent="-320040" eaLnBrk="1" fontAlgn="auto" hangingPunct="1">
              <a:spcAft>
                <a:spcPts val="0"/>
              </a:spcAft>
              <a:buFont typeface="Wingdings"/>
              <a:buChar char=""/>
              <a:defRPr/>
            </a:pPr>
            <a:r>
              <a:rPr lang="en-US" u="sng" dirty="0">
                <a:ea typeface="+mn-ea"/>
                <a:cs typeface="+mn-cs"/>
              </a:rPr>
              <a:t>Activist investing ebbs and flows </a:t>
            </a:r>
            <a:r>
              <a:rPr lang="en-US" dirty="0">
                <a:ea typeface="+mn-ea"/>
                <a:cs typeface="+mn-cs"/>
              </a:rPr>
              <a:t>with market movements (activist investors are more visible in down markets) and often in response to scandals.</a:t>
            </a:r>
          </a:p>
          <a:p>
            <a:pPr marL="320040" indent="-320040" eaLnBrk="1" fontAlgn="auto" hangingPunct="1">
              <a:spcAft>
                <a:spcPts val="0"/>
              </a:spcAft>
              <a:buFont typeface="Wingdings"/>
              <a:buChar char=""/>
              <a:defRPr/>
            </a:pPr>
            <a:r>
              <a:rPr lang="en-US" dirty="0">
                <a:ea typeface="+mn-ea"/>
                <a:cs typeface="+mn-cs"/>
              </a:rPr>
              <a:t>Events such as </a:t>
            </a:r>
            <a:r>
              <a:rPr lang="en-US" u="sng" dirty="0">
                <a:ea typeface="+mn-ea"/>
                <a:cs typeface="+mn-cs"/>
              </a:rPr>
              <a:t>hostile acquisitions </a:t>
            </a:r>
            <a:r>
              <a:rPr lang="en-US" dirty="0">
                <a:ea typeface="+mn-ea"/>
                <a:cs typeface="+mn-cs"/>
              </a:rPr>
              <a:t>can make investors reassess the likelihood of change by reminding them of the power that they do possess.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Probability of Change</a:t>
            </a:r>
          </a:p>
        </p:txBody>
      </p:sp>
      <p:sp>
        <p:nvSpPr>
          <p:cNvPr id="294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0AA301-71A9-694C-A0E4-816154CB0290}" type="slidenum">
              <a:rPr lang="en-US" altLang="en-US" sz="1200">
                <a:solidFill>
                  <a:srgbClr val="FFFFFF"/>
                </a:solidFill>
              </a:rPr>
              <a:pPr>
                <a:lnSpc>
                  <a:spcPct val="80000"/>
                </a:lnSpc>
              </a:pPr>
              <a:t>147</a:t>
            </a:fld>
            <a:endParaRPr lang="en-US" altLang="en-US" sz="1200">
              <a:solidFill>
                <a:srgbClr val="FFFFFF"/>
              </a:solidFill>
            </a:endParaRPr>
          </a:p>
        </p:txBody>
      </p:sp>
      <p:sp>
        <p:nvSpPr>
          <p:cNvPr id="277506"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z="2400" dirty="0">
                <a:ea typeface="+mn-ea"/>
                <a:cs typeface="+mn-cs"/>
              </a:rPr>
              <a:t>You can estimate the probability of management changes by using historical data (on companies where change has occurred) and statistical techniques such as </a:t>
            </a:r>
            <a:r>
              <a:rPr lang="en-US" sz="2400" dirty="0" err="1">
                <a:ea typeface="+mn-ea"/>
                <a:cs typeface="+mn-cs"/>
              </a:rPr>
              <a:t>probits</a:t>
            </a:r>
            <a:r>
              <a:rPr lang="en-US" sz="2400" dirty="0">
                <a:ea typeface="+mn-ea"/>
                <a:cs typeface="+mn-cs"/>
              </a:rPr>
              <a:t> or </a:t>
            </a:r>
            <a:r>
              <a:rPr lang="en-US" sz="2400" dirty="0" err="1">
                <a:ea typeface="+mn-ea"/>
                <a:cs typeface="+mn-cs"/>
              </a:rPr>
              <a:t>logits</a:t>
            </a:r>
            <a:r>
              <a:rPr lang="en-US" sz="2400" dirty="0">
                <a:ea typeface="+mn-ea"/>
                <a:cs typeface="+mn-cs"/>
              </a:rPr>
              <a:t>.</a:t>
            </a:r>
          </a:p>
          <a:p>
            <a:pPr marL="320040" indent="-320040" eaLnBrk="1" fontAlgn="auto" hangingPunct="1">
              <a:spcAft>
                <a:spcPts val="0"/>
              </a:spcAft>
              <a:buFont typeface="Wingdings"/>
              <a:buChar char=""/>
              <a:defRPr/>
            </a:pPr>
            <a:r>
              <a:rPr lang="en-US" sz="2400" dirty="0">
                <a:ea typeface="+mn-ea"/>
                <a:cs typeface="+mn-cs"/>
              </a:rPr>
              <a:t>Empirically, the following seem to be related to the probability of management change:</a:t>
            </a:r>
          </a:p>
          <a:p>
            <a:pPr marL="640080" lvl="1" indent="-274320" eaLnBrk="1" fontAlgn="auto" hangingPunct="1">
              <a:spcAft>
                <a:spcPts val="0"/>
              </a:spcAft>
              <a:buFont typeface="Wingdings 2"/>
              <a:buChar char=""/>
              <a:defRPr/>
            </a:pPr>
            <a:r>
              <a:rPr lang="en-US" sz="1800" dirty="0">
                <a:ea typeface="+mn-ea"/>
              </a:rPr>
              <a:t>Stock price and earnings performance, with forced turnover more likely in firms that have performed poorly relative to their peer group and to expectations. </a:t>
            </a:r>
            <a:endParaRPr lang="en-US" sz="1800" dirty="0">
              <a:ea typeface="+mn-ea"/>
              <a:sym typeface="Symbol" charset="0"/>
            </a:endParaRPr>
          </a:p>
          <a:p>
            <a:pPr marL="640080" lvl="1" indent="-274320" eaLnBrk="1" fontAlgn="auto" hangingPunct="1">
              <a:spcAft>
                <a:spcPts val="0"/>
              </a:spcAft>
              <a:buFont typeface="Wingdings 2"/>
              <a:buChar char=""/>
              <a:defRPr/>
            </a:pPr>
            <a:r>
              <a:rPr lang="en-US" sz="1800" dirty="0">
                <a:ea typeface="+mn-ea"/>
              </a:rPr>
              <a:t>Structure of the board, with forced CEO changes more likely to occur when the board is small, is composed of outsiders and when the CEO is not also the chairman of the board of directors. </a:t>
            </a:r>
          </a:p>
          <a:p>
            <a:pPr marL="640080" lvl="1" indent="-274320" eaLnBrk="1" fontAlgn="auto" hangingPunct="1">
              <a:spcAft>
                <a:spcPts val="0"/>
              </a:spcAft>
              <a:buFont typeface="Wingdings 2"/>
              <a:buChar char=""/>
              <a:defRPr/>
            </a:pPr>
            <a:r>
              <a:rPr lang="en-US" sz="1800" dirty="0">
                <a:ea typeface="+mn-ea"/>
              </a:rPr>
              <a:t>Ownership structure, since forced CEO changes are more common in companies with high institutional and low insider holdings. They also seem to occur more frequently in firms that are more dependent upon equity markets for new capital.</a:t>
            </a:r>
          </a:p>
          <a:p>
            <a:pPr marL="640080" lvl="1" indent="-274320" eaLnBrk="1" fontAlgn="auto" hangingPunct="1">
              <a:spcAft>
                <a:spcPts val="0"/>
              </a:spcAft>
              <a:buFont typeface="Wingdings 2"/>
              <a:buChar char=""/>
              <a:defRPr/>
            </a:pPr>
            <a:r>
              <a:rPr lang="en-US" sz="1800" dirty="0">
                <a:ea typeface="+mn-ea"/>
              </a:rPr>
              <a:t>Industry structure, with CEOs more likely to be replaced in competitive industries.</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Manifestations of the Value of Control</a:t>
            </a:r>
          </a:p>
        </p:txBody>
      </p:sp>
      <p:sp>
        <p:nvSpPr>
          <p:cNvPr id="296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05DC5E-15E7-AE4E-A14E-719DDE07B904}" type="slidenum">
              <a:rPr lang="en-US" altLang="en-US" sz="1200">
                <a:solidFill>
                  <a:srgbClr val="FFFFFF"/>
                </a:solidFill>
              </a:rPr>
              <a:pPr>
                <a:lnSpc>
                  <a:spcPct val="80000"/>
                </a:lnSpc>
              </a:pPr>
              <a:t>148</a:t>
            </a:fld>
            <a:endParaRPr lang="en-US" altLang="en-US" sz="1200">
              <a:solidFill>
                <a:srgbClr val="FFFFFF"/>
              </a:solidFill>
            </a:endParaRPr>
          </a:p>
        </p:txBody>
      </p:sp>
      <p:sp>
        <p:nvSpPr>
          <p:cNvPr id="2795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Hostile acquisitions: In hostile acquisitions which are motivated by control, the control premium should reflect the change in value that will come from changing management.</a:t>
            </a:r>
          </a:p>
          <a:p>
            <a:pPr eaLnBrk="1" hangingPunct="1">
              <a:lnSpc>
                <a:spcPct val="80000"/>
              </a:lnSpc>
            </a:pPr>
            <a:r>
              <a:rPr lang="en-US" altLang="en-US" sz="2200">
                <a:ea typeface="ＭＳ Ｐゴシック" charset="-128"/>
              </a:rPr>
              <a:t>Valuing publicly traded firms: The market price for every publicly traded firm should incorporate an expected value of control, as a function of the value of control and the probability of control changing.</a:t>
            </a:r>
          </a:p>
          <a:p>
            <a:pPr lvl="1" eaLnBrk="1" hangingPunct="1">
              <a:lnSpc>
                <a:spcPct val="80000"/>
              </a:lnSpc>
            </a:pPr>
            <a:r>
              <a:rPr lang="en-US" altLang="en-US" sz="1900">
                <a:ea typeface="ＭＳ Ｐゴシック" charset="-128"/>
              </a:rPr>
              <a:t>Market value = Status quo value + (Optimal value – Status quo value)* Probability of management changing</a:t>
            </a:r>
          </a:p>
          <a:p>
            <a:pPr eaLnBrk="1" hangingPunct="1">
              <a:lnSpc>
                <a:spcPct val="80000"/>
              </a:lnSpc>
            </a:pPr>
            <a:r>
              <a:rPr lang="en-US" altLang="en-US" sz="2200">
                <a:ea typeface="ＭＳ Ｐゴシック" charset="-128"/>
              </a:rPr>
              <a:t>Voting and non-voting shares: The premium (if any) that you would pay for a voting share should increase with  the expected value of control.</a:t>
            </a:r>
          </a:p>
          <a:p>
            <a:pPr eaLnBrk="1" hangingPunct="1">
              <a:lnSpc>
                <a:spcPct val="80000"/>
              </a:lnSpc>
            </a:pPr>
            <a:r>
              <a:rPr lang="en-US" altLang="en-US" sz="2200">
                <a:ea typeface="ＭＳ Ｐゴシック" charset="-128"/>
              </a:rPr>
              <a:t>Minority Discounts in private companies: The minority discount (attached to buying less than a controlling stake) in a private business should be increase with the expected value of control.</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1. Hostile Acquisition: Example</a:t>
            </a:r>
          </a:p>
        </p:txBody>
      </p:sp>
      <p:sp>
        <p:nvSpPr>
          <p:cNvPr id="299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3AF8127-4633-4C44-88E1-F183B1FA49FF}" type="slidenum">
              <a:rPr lang="en-US" altLang="en-US" sz="1200">
                <a:solidFill>
                  <a:srgbClr val="FFFFFF"/>
                </a:solidFill>
              </a:rPr>
              <a:pPr>
                <a:lnSpc>
                  <a:spcPct val="80000"/>
                </a:lnSpc>
              </a:pPr>
              <a:t>149</a:t>
            </a:fld>
            <a:endParaRPr lang="en-US" altLang="en-US" sz="1200">
              <a:solidFill>
                <a:srgbClr val="FFFFFF"/>
              </a:solidFill>
            </a:endParaRPr>
          </a:p>
        </p:txBody>
      </p:sp>
      <p:sp>
        <p:nvSpPr>
          <p:cNvPr id="2816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a hostile acquisition, you can ensure management change after you take over the firm. Consequently, you would be willing to pay up to the optimal value.</a:t>
            </a:r>
          </a:p>
          <a:p>
            <a:pPr eaLnBrk="1" hangingPunct="1">
              <a:lnSpc>
                <a:spcPct val="80000"/>
              </a:lnSpc>
            </a:pPr>
            <a:r>
              <a:rPr lang="en-US" altLang="en-US" sz="2600">
                <a:ea typeface="ＭＳ Ｐゴシック" charset="-128"/>
              </a:rPr>
              <a:t>As an example, Blockbuster was trading at $9.50  per share in July 2005. The optimal value per share that we estimated as $ 12.47 per share. Assuming that this is a reasonable estimate, you would be willing to pay up to $2.97 as a premium in acquiring the shares.</a:t>
            </a:r>
          </a:p>
          <a:p>
            <a:pPr eaLnBrk="1" hangingPunct="1">
              <a:lnSpc>
                <a:spcPct val="80000"/>
              </a:lnSpc>
            </a:pPr>
            <a:r>
              <a:rPr lang="en-US" altLang="en-US" sz="2600">
                <a:ea typeface="ＭＳ Ｐゴシック" charset="-128"/>
              </a:rPr>
              <a:t>Issues to ponder:</a:t>
            </a:r>
          </a:p>
          <a:p>
            <a:pPr lvl="1" eaLnBrk="1" hangingPunct="1">
              <a:lnSpc>
                <a:spcPct val="80000"/>
              </a:lnSpc>
            </a:pPr>
            <a:r>
              <a:rPr lang="en-US" altLang="en-US" sz="2200">
                <a:ea typeface="ＭＳ Ｐゴシック" charset="-128"/>
              </a:rPr>
              <a:t>Would you automatically pay $2.97 as a premium per share? Why or why not?</a:t>
            </a:r>
          </a:p>
          <a:p>
            <a:pPr lvl="1" eaLnBrk="1" hangingPunct="1">
              <a:lnSpc>
                <a:spcPct val="80000"/>
              </a:lnSpc>
            </a:pPr>
            <a:r>
              <a:rPr lang="en-US" altLang="en-US" sz="2200">
                <a:ea typeface="ＭＳ Ｐゴシック" charset="-128"/>
              </a:rPr>
              <a:t>What would your premium per share be if change will take three years to implement?</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2. Market prices of Publicly Traded Companies: An example</a:t>
            </a:r>
          </a:p>
        </p:txBody>
      </p:sp>
      <p:sp>
        <p:nvSpPr>
          <p:cNvPr id="301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7888699-A6E2-8D4B-9DEB-5B43EBFA74B4}" type="slidenum">
              <a:rPr lang="en-US" altLang="en-US" sz="1200">
                <a:solidFill>
                  <a:srgbClr val="FFFFFF"/>
                </a:solidFill>
              </a:rPr>
              <a:pPr>
                <a:lnSpc>
                  <a:spcPct val="80000"/>
                </a:lnSpc>
              </a:pPr>
              <a:t>150</a:t>
            </a:fld>
            <a:endParaRPr lang="en-US" altLang="en-US" sz="1200">
              <a:solidFill>
                <a:srgbClr val="FFFFFF"/>
              </a:solidFill>
            </a:endParaRPr>
          </a:p>
        </p:txBody>
      </p:sp>
      <p:sp>
        <p:nvSpPr>
          <p:cNvPr id="3010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market price per share at the time of the valuation (May 2005) was roughly $9.50. </a:t>
            </a:r>
          </a:p>
          <a:p>
            <a:pPr lvl="1" eaLnBrk="1" hangingPunct="1"/>
            <a:r>
              <a:rPr lang="en-US" altLang="en-US" sz="2000">
                <a:ea typeface="ＭＳ Ｐゴシック" charset="-128"/>
              </a:rPr>
              <a:t>Expected value per share = Status Quo Value + Probability of control changing * (Optimal Value – Status Quo Value)</a:t>
            </a:r>
          </a:p>
          <a:p>
            <a:pPr lvl="1" eaLnBrk="1" hangingPunct="1"/>
            <a:r>
              <a:rPr lang="en-US" altLang="en-US" sz="2000">
                <a:ea typeface="ＭＳ Ｐゴシック" charset="-128"/>
              </a:rPr>
              <a:t>$ 9.50 = $ 5.13 + Probability of control changing ($12.47 - $5.13)</a:t>
            </a:r>
          </a:p>
          <a:p>
            <a:pPr eaLnBrk="1" hangingPunct="1"/>
            <a:r>
              <a:rPr lang="en-US" altLang="en-US" sz="2000">
                <a:ea typeface="ＭＳ Ｐゴシック" charset="-128"/>
              </a:rPr>
              <a:t>The market is attaching a probability of 59.5% that management policies can be changed. This was after Icahn</a:t>
            </a:r>
            <a:r>
              <a:rPr lang="ja-JP" altLang="en-US" sz="2000">
                <a:ea typeface="ＭＳ Ｐゴシック" charset="-128"/>
              </a:rPr>
              <a:t>’</a:t>
            </a:r>
            <a:r>
              <a:rPr lang="en-US" altLang="ja-JP" sz="2000">
                <a:ea typeface="ＭＳ Ｐゴシック" charset="-128"/>
              </a:rPr>
              <a:t>s successful challenge of management. Prior to his arriving, the market price per share was  $8.20, yielding a probability of only 41.8% of management changing. </a:t>
            </a:r>
          </a:p>
        </p:txBody>
      </p:sp>
      <p:graphicFrame>
        <p:nvGraphicFramePr>
          <p:cNvPr id="301061" name="Object 2"/>
          <p:cNvGraphicFramePr>
            <a:graphicFrameLocks noChangeAspect="1"/>
          </p:cNvGraphicFramePr>
          <p:nvPr/>
        </p:nvGraphicFramePr>
        <p:xfrm>
          <a:off x="769938" y="4876800"/>
          <a:ext cx="8374062" cy="1114425"/>
        </p:xfrm>
        <a:graphic>
          <a:graphicData uri="http://schemas.openxmlformats.org/presentationml/2006/ole">
            <mc:AlternateContent xmlns:mc="http://schemas.openxmlformats.org/markup-compatibility/2006">
              <mc:Choice xmlns:v="urn:schemas-microsoft-com:vml" Requires="v">
                <p:oleObj spid="_x0000_s301085" name="Document" r:id="rId4" imgW="8369300" imgH="1117600" progId="Word.Document.8">
                  <p:embed/>
                </p:oleObj>
              </mc:Choice>
              <mc:Fallback>
                <p:oleObj name="Document" r:id="rId4" imgW="8369300" imgH="1117600"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938" y="4876800"/>
                        <a:ext cx="8374062" cy="1114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stock in a publicly traded firm</a:t>
            </a:r>
          </a:p>
        </p:txBody>
      </p:sp>
      <p:sp>
        <p:nvSpPr>
          <p:cNvPr id="303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E82AE9-45CA-B747-BBA9-9208686470EE}" type="slidenum">
              <a:rPr lang="en-US" altLang="en-US" sz="1200">
                <a:solidFill>
                  <a:srgbClr val="FFFFFF"/>
                </a:solidFill>
              </a:rPr>
              <a:pPr>
                <a:lnSpc>
                  <a:spcPct val="80000"/>
                </a:lnSpc>
              </a:pPr>
              <a:t>151</a:t>
            </a:fld>
            <a:endParaRPr lang="en-US" altLang="en-US" sz="1200">
              <a:solidFill>
                <a:srgbClr val="FFFFFF"/>
              </a:solidFill>
            </a:endParaRPr>
          </a:p>
        </p:txBody>
      </p:sp>
      <p:sp>
        <p:nvSpPr>
          <p:cNvPr id="303108"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When a firm is badly managed, the market still assesses the probability that it will be run better in the future and attaches a value of control to the stock price today:</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With voting shares and non-voting shares, a disproportionate share of the value of control will go to the voting shares. In the extreme scenario where non-voting shares are completely unprotected:</a:t>
            </a:r>
          </a:p>
        </p:txBody>
      </p:sp>
      <p:graphicFrame>
        <p:nvGraphicFramePr>
          <p:cNvPr id="303109" name="Object 2"/>
          <p:cNvGraphicFramePr>
            <a:graphicFrameLocks noChangeAspect="1"/>
          </p:cNvGraphicFramePr>
          <p:nvPr/>
        </p:nvGraphicFramePr>
        <p:xfrm>
          <a:off x="914400" y="2743200"/>
          <a:ext cx="7361238" cy="576263"/>
        </p:xfrm>
        <a:graphic>
          <a:graphicData uri="http://schemas.openxmlformats.org/presentationml/2006/ole">
            <mc:AlternateContent xmlns:mc="http://schemas.openxmlformats.org/markup-compatibility/2006">
              <mc:Choice xmlns:v="urn:schemas-microsoft-com:vml" Requires="v">
                <p:oleObj spid="_x0000_s303167" name="Equation" r:id="rId4" imgW="6172200" imgH="393700" progId="Equation.3">
                  <p:embed/>
                </p:oleObj>
              </mc:Choice>
              <mc:Fallback>
                <p:oleObj name="Equation" r:id="rId4" imgW="61722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743200"/>
                        <a:ext cx="7361238"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0" name="Object 3"/>
          <p:cNvGraphicFramePr>
            <a:graphicFrameLocks noChangeAspect="1"/>
          </p:cNvGraphicFramePr>
          <p:nvPr/>
        </p:nvGraphicFramePr>
        <p:xfrm>
          <a:off x="1905000" y="4419600"/>
          <a:ext cx="5391150" cy="576263"/>
        </p:xfrm>
        <a:graphic>
          <a:graphicData uri="http://schemas.openxmlformats.org/presentationml/2006/ole">
            <mc:AlternateContent xmlns:mc="http://schemas.openxmlformats.org/markup-compatibility/2006">
              <mc:Choice xmlns:v="urn:schemas-microsoft-com:vml" Requires="v">
                <p:oleObj spid="_x0000_s303168" name="Equation" r:id="rId6" imgW="4521200" imgH="393700" progId="Equation.3">
                  <p:embed/>
                </p:oleObj>
              </mc:Choice>
              <mc:Fallback>
                <p:oleObj name="Equation" r:id="rId6" imgW="45212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4419600"/>
                        <a:ext cx="53911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1" name="Object 4"/>
          <p:cNvGraphicFramePr>
            <a:graphicFrameLocks noChangeAspect="1"/>
          </p:cNvGraphicFramePr>
          <p:nvPr/>
        </p:nvGraphicFramePr>
        <p:xfrm>
          <a:off x="382588" y="5334000"/>
          <a:ext cx="8588375" cy="576263"/>
        </p:xfrm>
        <a:graphic>
          <a:graphicData uri="http://schemas.openxmlformats.org/presentationml/2006/ole">
            <mc:AlternateContent xmlns:mc="http://schemas.openxmlformats.org/markup-compatibility/2006">
              <mc:Choice xmlns:v="urn:schemas-microsoft-com:vml" Requires="v">
                <p:oleObj spid="_x0000_s303169" name="Equation" r:id="rId8" imgW="7200900" imgH="393700" progId="Equation.3">
                  <p:embed/>
                </p:oleObj>
              </mc:Choice>
              <mc:Fallback>
                <p:oleObj name="Equation" r:id="rId8" imgW="7200900" imgH="393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2588" y="5334000"/>
                        <a:ext cx="8588375"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3. Voting and Non-voting Shares: An Example</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1F4061-15A9-A54C-BFD1-25BDCEBF7E61}" type="slidenum">
              <a:rPr lang="en-US" altLang="en-US" sz="1200">
                <a:solidFill>
                  <a:srgbClr val="FFFFFF"/>
                </a:solidFill>
              </a:rPr>
              <a:pPr>
                <a:lnSpc>
                  <a:spcPct val="80000"/>
                </a:lnSpc>
              </a:pPr>
              <a:t>152</a:t>
            </a:fld>
            <a:endParaRPr lang="en-US" altLang="en-US" sz="1200">
              <a:solidFill>
                <a:srgbClr val="FFFFFF"/>
              </a:solidFill>
            </a:endParaRPr>
          </a:p>
        </p:txBody>
      </p:sp>
      <p:sp>
        <p:nvSpPr>
          <p:cNvPr id="287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1900">
                <a:ea typeface="ＭＳ Ｐゴシック" charset="-128"/>
              </a:rPr>
              <a:t>To value voting and non-voting shares, we will consider Embraer, the Brazilian aerospace company. As is typical of most Brazilian companies, the company has common (voting) shares and preferred (non-voting shares). </a:t>
            </a:r>
          </a:p>
          <a:p>
            <a:pPr lvl="1" eaLnBrk="1" hangingPunct="1">
              <a:lnSpc>
                <a:spcPct val="90000"/>
              </a:lnSpc>
            </a:pPr>
            <a:r>
              <a:rPr lang="en-US" altLang="en-US" sz="1500">
                <a:ea typeface="ＭＳ Ｐゴシック" charset="-128"/>
              </a:rPr>
              <a:t>Status Quo Value = 12.5 billion $R for the equity; </a:t>
            </a:r>
          </a:p>
          <a:p>
            <a:pPr lvl="1" eaLnBrk="1" hangingPunct="1">
              <a:lnSpc>
                <a:spcPct val="90000"/>
              </a:lnSpc>
            </a:pPr>
            <a:r>
              <a:rPr lang="en-US" altLang="en-US" sz="1500">
                <a:ea typeface="ＭＳ Ｐゴシック" charset="-128"/>
              </a:rPr>
              <a:t>Optimal Value = 14.7 billion $R, assuming that the firm would be more aggressive both in its use of debt and in its reinvestment policy.</a:t>
            </a:r>
          </a:p>
          <a:p>
            <a:pPr eaLnBrk="1" hangingPunct="1">
              <a:lnSpc>
                <a:spcPct val="90000"/>
              </a:lnSpc>
            </a:pPr>
            <a:r>
              <a:rPr lang="en-US" altLang="en-US" sz="1900">
                <a:ea typeface="ＭＳ Ｐゴシック" charset="-128"/>
              </a:rPr>
              <a:t>There are 242.5 million voting shares and 476.7 non-voting shares in the company and the probability of management change is relatively low. Assuming a probability of 20% that management will change, we estimated the value per non-voting and voting share:</a:t>
            </a:r>
          </a:p>
          <a:p>
            <a:pPr lvl="1" eaLnBrk="1" hangingPunct="1">
              <a:lnSpc>
                <a:spcPct val="90000"/>
              </a:lnSpc>
            </a:pPr>
            <a:r>
              <a:rPr lang="en-US" altLang="en-US" sz="1500">
                <a:ea typeface="ＭＳ Ｐゴシック" charset="-128"/>
              </a:rPr>
              <a:t>Value per non-voting share = Status Quo Value/ (# voting shares + # non-voting shares) = 12,500/(242.5+476.7) = 17.38 $R/ share</a:t>
            </a:r>
          </a:p>
          <a:p>
            <a:pPr lvl="1" eaLnBrk="1" hangingPunct="1">
              <a:lnSpc>
                <a:spcPct val="90000"/>
              </a:lnSpc>
            </a:pPr>
            <a:r>
              <a:rPr lang="en-US" altLang="en-US" sz="1500">
                <a:ea typeface="ＭＳ Ｐゴシック" charset="-128"/>
              </a:rPr>
              <a:t>Value per voting share = Status Quo value/sh + Probability of management change * (Optimal value – Status Quo Value) = 17.38 + 0.2* (14,700-12,500)/242.5 = 19.19 $R/share</a:t>
            </a:r>
          </a:p>
          <a:p>
            <a:pPr eaLnBrk="1" hangingPunct="1">
              <a:lnSpc>
                <a:spcPct val="90000"/>
              </a:lnSpc>
            </a:pPr>
            <a:r>
              <a:rPr lang="en-US" altLang="en-US" sz="1900">
                <a:ea typeface="ＭＳ Ｐゴシック" charset="-128"/>
              </a:rPr>
              <a:t>With our assumptions, the voting shares should trade at a premium of 10.4% over the non-voting shares. </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4. Minority Discount: An example</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AA4205-A83A-5948-AF69-8651645C1DF9}" type="slidenum">
              <a:rPr lang="en-US" altLang="en-US" sz="1200">
                <a:solidFill>
                  <a:srgbClr val="FFFFFF"/>
                </a:solidFill>
              </a:rPr>
              <a:pPr>
                <a:lnSpc>
                  <a:spcPct val="80000"/>
                </a:lnSpc>
              </a:pPr>
              <a:t>153</a:t>
            </a:fld>
            <a:endParaRPr lang="en-US" altLang="en-US" sz="1200">
              <a:solidFill>
                <a:srgbClr val="FFFFFF"/>
              </a:solidFill>
            </a:endParaRPr>
          </a:p>
        </p:txBody>
      </p:sp>
      <p:sp>
        <p:nvSpPr>
          <p:cNvPr id="289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Assume that you are valuing Kristin Kandy, a privately owned candy business for sale in a private transaction. You have estimated a value of $ 1.6 million for the equity in this firm, assuming that the existing management of the firm continues into the future and a value of $ 2 million for the equity with new and more creative management in place. </a:t>
            </a:r>
          </a:p>
          <a:p>
            <a:pPr lvl="1" eaLnBrk="1" hangingPunct="1">
              <a:lnSpc>
                <a:spcPct val="90000"/>
              </a:lnSpc>
            </a:pPr>
            <a:r>
              <a:rPr lang="en-US" altLang="en-US" sz="2000">
                <a:ea typeface="ＭＳ Ｐゴシック" charset="-128"/>
              </a:rPr>
              <a:t>Value of 51% of the firm = 51% of optimal value = 0.51* $ 2 million = $1.02 million</a:t>
            </a:r>
          </a:p>
          <a:p>
            <a:pPr lvl="1" eaLnBrk="1" hangingPunct="1">
              <a:lnSpc>
                <a:spcPct val="90000"/>
              </a:lnSpc>
            </a:pPr>
            <a:r>
              <a:rPr lang="en-US" altLang="en-US" sz="2000">
                <a:ea typeface="ＭＳ Ｐゴシック" charset="-128"/>
              </a:rPr>
              <a:t>Value of 49% of the firm = 49% of status quo value = 0.49 * $1.6 million = $784,000</a:t>
            </a:r>
          </a:p>
          <a:p>
            <a:pPr eaLnBrk="1" hangingPunct="1">
              <a:lnSpc>
                <a:spcPct val="90000"/>
              </a:lnSpc>
            </a:pPr>
            <a:r>
              <a:rPr lang="en-US" altLang="en-US" sz="2400">
                <a:ea typeface="ＭＳ Ｐゴシック" charset="-128"/>
              </a:rPr>
              <a:t>Note that a 2% difference in ownership translates into a large difference in value because one stake ensures control and the other does not.</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Alternative Approaches to Value Enhancement</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3EF02D-8B8B-AB40-8D01-BD5CE445413F}" type="slidenum">
              <a:rPr lang="en-US" altLang="en-US" sz="1200">
                <a:solidFill>
                  <a:srgbClr val="FFFFFF"/>
                </a:solidFill>
              </a:rPr>
              <a:pPr>
                <a:lnSpc>
                  <a:spcPct val="80000"/>
                </a:lnSpc>
              </a:pPr>
              <a:t>154</a:t>
            </a:fld>
            <a:endParaRPr lang="en-US" altLang="en-US" sz="1200">
              <a:solidFill>
                <a:srgbClr val="FFFFFF"/>
              </a:solidFill>
            </a:endParaRPr>
          </a:p>
        </p:txBody>
      </p:sp>
      <p:sp>
        <p:nvSpPr>
          <p:cNvPr id="29184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Maximize a variable that is correlated with the value of the firm. There are several choices for such a variable. It could be</a:t>
            </a:r>
          </a:p>
          <a:p>
            <a:pPr marL="640080" lvl="1" indent="-274320" eaLnBrk="1" fontAlgn="auto" hangingPunct="1">
              <a:spcAft>
                <a:spcPts val="0"/>
              </a:spcAft>
              <a:buFont typeface="Wingdings 2"/>
              <a:buChar char=""/>
              <a:defRPr/>
            </a:pPr>
            <a:r>
              <a:rPr lang="en-US">
                <a:ea typeface="+mn-ea"/>
              </a:rPr>
              <a:t>an accounting variable, such as earnings or return on investment</a:t>
            </a:r>
          </a:p>
          <a:p>
            <a:pPr marL="640080" lvl="1" indent="-274320" eaLnBrk="1" fontAlgn="auto" hangingPunct="1">
              <a:spcAft>
                <a:spcPts val="0"/>
              </a:spcAft>
              <a:buFont typeface="Wingdings 2"/>
              <a:buChar char=""/>
              <a:defRPr/>
            </a:pPr>
            <a:r>
              <a:rPr lang="en-US">
                <a:ea typeface="+mn-ea"/>
              </a:rPr>
              <a:t>a marketing variable, such as market share</a:t>
            </a:r>
          </a:p>
          <a:p>
            <a:pPr marL="640080" lvl="1" indent="-274320" eaLnBrk="1" fontAlgn="auto" hangingPunct="1">
              <a:spcAft>
                <a:spcPts val="0"/>
              </a:spcAft>
              <a:buFont typeface="Wingdings 2"/>
              <a:buChar char=""/>
              <a:defRPr/>
            </a:pPr>
            <a:r>
              <a:rPr lang="en-US">
                <a:ea typeface="+mn-ea"/>
              </a:rPr>
              <a:t>a cash flow variable, such as cash flow return on investment (CFROI)</a:t>
            </a:r>
          </a:p>
          <a:p>
            <a:pPr marL="640080" lvl="1" indent="-274320" eaLnBrk="1" fontAlgn="auto" hangingPunct="1">
              <a:spcAft>
                <a:spcPts val="0"/>
              </a:spcAft>
              <a:buFont typeface="Wingdings 2"/>
              <a:buChar char=""/>
              <a:defRPr/>
            </a:pPr>
            <a:r>
              <a:rPr lang="en-US">
                <a:ea typeface="+mn-ea"/>
              </a:rPr>
              <a:t>a risk-adjusted cash flow variable, such as Economic Value Added (EVA)</a:t>
            </a:r>
          </a:p>
          <a:p>
            <a:pPr marL="320040" indent="-320040" eaLnBrk="1" fontAlgn="auto" hangingPunct="1">
              <a:spcAft>
                <a:spcPts val="0"/>
              </a:spcAft>
              <a:buFont typeface="Wingdings"/>
              <a:buChar char=""/>
              <a:defRPr/>
            </a:pPr>
            <a:r>
              <a:rPr lang="en-US">
                <a:ea typeface="+mn-ea"/>
                <a:cs typeface="+mn-cs"/>
              </a:rPr>
              <a:t>The advantages of using these variables are that they</a:t>
            </a:r>
          </a:p>
          <a:p>
            <a:pPr marL="640080" lvl="1" indent="-274320" eaLnBrk="1" fontAlgn="auto" hangingPunct="1">
              <a:spcAft>
                <a:spcPts val="0"/>
              </a:spcAft>
              <a:buFont typeface="Wingdings 2"/>
              <a:buChar char=""/>
              <a:defRPr/>
            </a:pPr>
            <a:r>
              <a:rPr lang="en-US">
                <a:ea typeface="+mn-ea"/>
              </a:rPr>
              <a:t>Are often simpler and easier to use than DCF value.</a:t>
            </a:r>
          </a:p>
          <a:p>
            <a:pPr marL="320040" indent="-320040" eaLnBrk="1" fontAlgn="auto" hangingPunct="1">
              <a:spcAft>
                <a:spcPts val="0"/>
              </a:spcAft>
              <a:buFont typeface="Wingdings"/>
              <a:buChar char=""/>
              <a:defRPr/>
            </a:pPr>
            <a:r>
              <a:rPr lang="en-US">
                <a:ea typeface="+mn-ea"/>
                <a:cs typeface="+mn-cs"/>
              </a:rPr>
              <a:t>The disadvantage is that the</a:t>
            </a:r>
          </a:p>
          <a:p>
            <a:pPr marL="640080" lvl="1" indent="-274320" eaLnBrk="1" fontAlgn="auto" hangingPunct="1">
              <a:spcAft>
                <a:spcPts val="0"/>
              </a:spcAft>
              <a:buFont typeface="Wingdings 2"/>
              <a:buChar char=""/>
              <a:defRPr/>
            </a:pPr>
            <a:r>
              <a:rPr lang="en-US">
                <a:ea typeface="+mn-ea"/>
              </a:rPr>
              <a:t>Simplicity comes at a cost; these variables are not perfectly correlated with DCF value.</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Economic Value Added (EVA) and CFROI</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F51694-D310-904A-8C35-74610A9555EE}" type="slidenum">
              <a:rPr lang="en-US" altLang="en-US" sz="1200">
                <a:solidFill>
                  <a:srgbClr val="FFFFFF"/>
                </a:solidFill>
              </a:rPr>
              <a:pPr>
                <a:lnSpc>
                  <a:spcPct val="80000"/>
                </a:lnSpc>
              </a:pPr>
              <a:t>155</a:t>
            </a:fld>
            <a:endParaRPr lang="en-US" altLang="en-US" sz="1200">
              <a:solidFill>
                <a:srgbClr val="FFFFFF"/>
              </a:solidFill>
            </a:endParaRPr>
          </a:p>
        </p:txBody>
      </p:sp>
      <p:sp>
        <p:nvSpPr>
          <p:cNvPr id="2938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Economic Value Added (EVA) is a measure of surplus value created on an investment.</a:t>
            </a:r>
          </a:p>
          <a:p>
            <a:pPr lvl="1" eaLnBrk="1" hangingPunct="1">
              <a:lnSpc>
                <a:spcPct val="80000"/>
              </a:lnSpc>
            </a:pPr>
            <a:r>
              <a:rPr lang="en-US" altLang="en-US" sz="2200" dirty="0">
                <a:ea typeface="ＭＳ Ｐゴシック" charset="-128"/>
              </a:rPr>
              <a:t>Define the return on capital (ROC) to be the </a:t>
            </a:r>
            <a:r>
              <a:rPr lang="ja-JP" altLang="en-US" sz="2200" dirty="0">
                <a:ea typeface="ＭＳ Ｐゴシック" charset="-128"/>
              </a:rPr>
              <a:t>“</a:t>
            </a:r>
            <a:r>
              <a:rPr lang="en-US" altLang="ja-JP" sz="2200" dirty="0">
                <a:ea typeface="ＭＳ Ｐゴシック" charset="-128"/>
              </a:rPr>
              <a:t>true</a:t>
            </a:r>
            <a:r>
              <a:rPr lang="ja-JP" altLang="en-US" sz="2200" dirty="0">
                <a:ea typeface="ＭＳ Ｐゴシック" charset="-128"/>
              </a:rPr>
              <a:t>”</a:t>
            </a:r>
            <a:r>
              <a:rPr lang="en-US" altLang="ja-JP" sz="2200" dirty="0">
                <a:ea typeface="ＭＳ Ｐゴシック" charset="-128"/>
              </a:rPr>
              <a:t> cash flow return on capital earned on an investment.</a:t>
            </a:r>
          </a:p>
          <a:p>
            <a:pPr lvl="1" eaLnBrk="1" hangingPunct="1">
              <a:lnSpc>
                <a:spcPct val="80000"/>
              </a:lnSpc>
            </a:pPr>
            <a:r>
              <a:rPr lang="en-US" altLang="en-US" sz="2200" dirty="0">
                <a:ea typeface="ＭＳ Ｐゴシック" charset="-128"/>
              </a:rPr>
              <a:t>Define the cost of capital as the weighted average of the costs of the different financing instruments used to finance the investment.</a:t>
            </a:r>
          </a:p>
          <a:p>
            <a:pPr lvl="1" eaLnBrk="1" hangingPunct="1">
              <a:lnSpc>
                <a:spcPct val="80000"/>
              </a:lnSpc>
            </a:pPr>
            <a:r>
              <a:rPr lang="en-US" altLang="en-US" sz="2200" dirty="0">
                <a:ea typeface="ＭＳ Ｐゴシック" charset="-128"/>
              </a:rPr>
              <a:t>EVA = (Return on Capital - Cost of Capital) (Capital Invested in Project)</a:t>
            </a:r>
          </a:p>
          <a:p>
            <a:pPr eaLnBrk="1" hangingPunct="1">
              <a:lnSpc>
                <a:spcPct val="80000"/>
              </a:lnSpc>
            </a:pPr>
            <a:r>
              <a:rPr lang="en-US" altLang="en-US" sz="2600" dirty="0">
                <a:ea typeface="ＭＳ Ｐゴシック" charset="-128"/>
              </a:rPr>
              <a:t>The CFROI is a measure of the cash flow return made on capital</a:t>
            </a:r>
          </a:p>
          <a:p>
            <a:pPr lvl="1" eaLnBrk="1" hangingPunct="1">
              <a:lnSpc>
                <a:spcPct val="80000"/>
              </a:lnSpc>
            </a:pPr>
            <a:r>
              <a:rPr lang="en-US" altLang="en-US" sz="2200" dirty="0">
                <a:ea typeface="ＭＳ Ｐゴシック" charset="-128"/>
              </a:rPr>
              <a:t>It is computed as an IRR, based upon a base value of capital invested and the cash flow on that capital.</a:t>
            </a:r>
          </a:p>
          <a:p>
            <a:pPr eaLnBrk="1" hangingPunct="1">
              <a:lnSpc>
                <a:spcPct val="80000"/>
              </a:lnSpc>
            </a:pPr>
            <a:endParaRPr lang="en-US" altLang="en-US" sz="2600" dirty="0">
              <a:ea typeface="ＭＳ Ｐゴシック" charset="-128"/>
            </a:endParaRPr>
          </a:p>
        </p:txBody>
      </p:sp>
    </p:spTree>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a:t>
            </a:r>
          </a:p>
        </p:txBody>
      </p:sp>
      <p:sp>
        <p:nvSpPr>
          <p:cNvPr id="313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43668F-DCA2-0045-8147-96B290A355BE}" type="slidenum">
              <a:rPr lang="en-US" altLang="en-US" sz="1200">
                <a:solidFill>
                  <a:srgbClr val="FFFFFF"/>
                </a:solidFill>
              </a:rPr>
              <a:pPr>
                <a:lnSpc>
                  <a:spcPct val="80000"/>
                </a:lnSpc>
              </a:pPr>
              <a:t>156</a:t>
            </a:fld>
            <a:endParaRPr lang="en-US" altLang="en-US" sz="1200">
              <a:solidFill>
                <a:srgbClr val="FFFFFF"/>
              </a:solidFill>
            </a:endParaRPr>
          </a:p>
        </p:txBody>
      </p:sp>
      <p:sp>
        <p:nvSpPr>
          <p:cNvPr id="31334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value of a firm is not going to change just because you use a different metric for value. All approaches that are discounted cash flow approaches should yield the same value for a business, if they make consistent assumptions.</a:t>
            </a:r>
          </a:p>
          <a:p>
            <a:pPr eaLnBrk="1" hangingPunct="1"/>
            <a:r>
              <a:rPr lang="en-US" altLang="en-US">
                <a:ea typeface="ＭＳ Ｐゴシック" charset="-128"/>
              </a:rPr>
              <a:t>If there are differences in value from using different approaches, they must be attributable to differences in assumptions, either explicit or implicit, behind the valuation. </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Illustration</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9B5252-F939-0D46-9169-C4DABA710A5F}" type="slidenum">
              <a:rPr lang="en-US" altLang="en-US" sz="1200">
                <a:solidFill>
                  <a:srgbClr val="FFFFFF"/>
                </a:solidFill>
              </a:rPr>
              <a:pPr>
                <a:lnSpc>
                  <a:spcPct val="80000"/>
                </a:lnSpc>
              </a:pPr>
              <a:t>157</a:t>
            </a:fld>
            <a:endParaRPr lang="en-US" altLang="en-US" sz="1200">
              <a:solidFill>
                <a:srgbClr val="FFFFFF"/>
              </a:solidFill>
            </a:endParaRPr>
          </a:p>
        </p:txBody>
      </p:sp>
      <p:sp>
        <p:nvSpPr>
          <p:cNvPr id="29798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Assume that you have a firm with a book value value of capital of $ 100 million, on which it expects to generate a return on capital of 15% in perpetuity with a cost of capital of 10%.</a:t>
            </a:r>
          </a:p>
          <a:p>
            <a:pPr marL="320040" indent="-320040" eaLnBrk="1" fontAlgn="auto" hangingPunct="1">
              <a:spcAft>
                <a:spcPts val="0"/>
              </a:spcAft>
              <a:buFont typeface="Wingdings"/>
              <a:buChar char=""/>
              <a:defRPr/>
            </a:pPr>
            <a:r>
              <a:rPr lang="en-US">
                <a:ea typeface="+mn-ea"/>
                <a:cs typeface="+mn-cs"/>
              </a:rPr>
              <a:t>This firm is expected to make additional investments of $ 10 million at the beginning of each year for the next 5 years. These investments are also expected to generate 15% as return on capital in perpetuity, with a cost of capital of 10%.</a:t>
            </a:r>
          </a:p>
          <a:p>
            <a:pPr marL="320040" indent="-320040" eaLnBrk="1" fontAlgn="auto" hangingPunct="1">
              <a:spcAft>
                <a:spcPts val="0"/>
              </a:spcAft>
              <a:buFont typeface="Wingdings"/>
              <a:buChar char=""/>
              <a:defRPr/>
            </a:pPr>
            <a:r>
              <a:rPr lang="en-US">
                <a:ea typeface="+mn-ea"/>
                <a:cs typeface="+mn-cs"/>
              </a:rPr>
              <a:t>After year 5, assume that</a:t>
            </a:r>
          </a:p>
          <a:p>
            <a:pPr marL="640080" lvl="1" indent="-274320" eaLnBrk="1" fontAlgn="auto" hangingPunct="1">
              <a:spcAft>
                <a:spcPts val="0"/>
              </a:spcAft>
              <a:buFont typeface="Wingdings 2"/>
              <a:buChar char=""/>
              <a:defRPr/>
            </a:pPr>
            <a:r>
              <a:rPr lang="en-US">
                <a:ea typeface="+mn-ea"/>
              </a:rPr>
              <a:t>The earnings will grow 5% a year in perpetuity.</a:t>
            </a:r>
          </a:p>
          <a:p>
            <a:pPr marL="640080" lvl="1" indent="-274320" eaLnBrk="1" fontAlgn="auto" hangingPunct="1">
              <a:spcAft>
                <a:spcPts val="0"/>
              </a:spcAft>
              <a:buFont typeface="Wingdings 2"/>
              <a:buChar char=""/>
              <a:defRPr/>
            </a:pPr>
            <a:r>
              <a:rPr lang="en-US">
                <a:ea typeface="+mn-ea"/>
              </a:rPr>
              <a:t>The firm will keep reinvesting back into the business but the return on capital on these new investments will be equal to the cost of capital (10%). </a:t>
            </a:r>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using EVA Approach</a:t>
            </a:r>
          </a:p>
        </p:txBody>
      </p:sp>
      <p:sp>
        <p:nvSpPr>
          <p:cNvPr id="317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A25435-6340-BE40-8C5F-6D83302E2C01}" type="slidenum">
              <a:rPr lang="en-US" altLang="en-US" sz="1200">
                <a:solidFill>
                  <a:srgbClr val="FFFFFF"/>
                </a:solidFill>
              </a:rPr>
              <a:pPr>
                <a:lnSpc>
                  <a:spcPct val="80000"/>
                </a:lnSpc>
              </a:pPr>
              <a:t>158</a:t>
            </a:fld>
            <a:endParaRPr lang="en-US" altLang="en-US" sz="1200">
              <a:solidFill>
                <a:srgbClr val="FFFFFF"/>
              </a:solidFill>
            </a:endParaRPr>
          </a:p>
        </p:txBody>
      </p:sp>
      <p:sp>
        <p:nvSpPr>
          <p:cNvPr id="31744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800">
                <a:ea typeface="ＭＳ Ｐゴシック" charset="-128"/>
              </a:rPr>
              <a:t>Capital Invested in Assets in Place	=				$ 100</a:t>
            </a:r>
          </a:p>
          <a:p>
            <a:pPr marL="0" indent="0" eaLnBrk="1" hangingPunct="1">
              <a:buFont typeface="Wingdings" charset="2"/>
              <a:buNone/>
            </a:pPr>
            <a:r>
              <a:rPr lang="en-US" altLang="en-US" sz="1800">
                <a:ea typeface="ＭＳ Ｐゴシック" charset="-128"/>
              </a:rPr>
              <a:t>EVA from Assets in Place = (.15 – .10) (100)/.10	=			$   50</a:t>
            </a:r>
          </a:p>
          <a:p>
            <a:pPr marL="0" indent="0" eaLnBrk="1" hangingPunct="1">
              <a:buFont typeface="Wingdings" charset="2"/>
              <a:buNone/>
            </a:pPr>
            <a:r>
              <a:rPr lang="en-US" altLang="en-US" sz="1800">
                <a:ea typeface="ＭＳ Ｐゴシック" charset="-128"/>
              </a:rPr>
              <a:t>+ PV of EVA from New Investments in Year 1 = [(.15 -– .10)(10)/.10]	=	$ 5</a:t>
            </a:r>
          </a:p>
          <a:p>
            <a:pPr marL="0" indent="0" eaLnBrk="1" hangingPunct="1">
              <a:buFont typeface="Wingdings" charset="2"/>
              <a:buNone/>
            </a:pPr>
            <a:r>
              <a:rPr lang="en-US" altLang="en-US" sz="1800">
                <a:ea typeface="ＭＳ Ｐゴシック" charset="-128"/>
              </a:rPr>
              <a:t>+ PV of EVA from New Investments in Year 2 = [(.15 -– .10)(10)/.10]/1.1= 	$ 4.55</a:t>
            </a:r>
          </a:p>
          <a:p>
            <a:pPr marL="0" indent="0" eaLnBrk="1" hangingPunct="1">
              <a:buFont typeface="Wingdings" charset="2"/>
              <a:buNone/>
            </a:pPr>
            <a:r>
              <a:rPr lang="en-US" altLang="en-US" sz="1800">
                <a:ea typeface="ＭＳ Ｐゴシック" charset="-128"/>
              </a:rPr>
              <a:t>+ PV of EVA from New Investments in Year 3 = [(.15 -– .10)(10)/.10]/1.1</a:t>
            </a:r>
            <a:r>
              <a:rPr lang="en-US" altLang="en-US" sz="1800" baseline="30000">
                <a:ea typeface="ＭＳ Ｐゴシック" charset="-128"/>
              </a:rPr>
              <a:t>2</a:t>
            </a:r>
            <a:r>
              <a:rPr lang="en-US" altLang="en-US" sz="1800">
                <a:ea typeface="ＭＳ Ｐゴシック" charset="-128"/>
              </a:rPr>
              <a:t>=	$ 4.13</a:t>
            </a:r>
          </a:p>
          <a:p>
            <a:pPr marL="0" indent="0" eaLnBrk="1" hangingPunct="1">
              <a:buFont typeface="Wingdings" charset="2"/>
              <a:buNone/>
            </a:pPr>
            <a:r>
              <a:rPr lang="en-US" altLang="en-US" sz="1800">
                <a:ea typeface="ＭＳ Ｐゴシック" charset="-128"/>
              </a:rPr>
              <a:t>+ PV of EVA from New Investments in Year 4 = [(.15 -– .10)(10)/.10]/1.1</a:t>
            </a:r>
            <a:r>
              <a:rPr lang="en-US" altLang="en-US" sz="1800" baseline="30000">
                <a:ea typeface="ＭＳ Ｐゴシック" charset="-128"/>
              </a:rPr>
              <a:t>3</a:t>
            </a:r>
            <a:r>
              <a:rPr lang="en-US" altLang="en-US" sz="1800">
                <a:ea typeface="ＭＳ Ｐゴシック" charset="-128"/>
              </a:rPr>
              <a:t>=	$ 3.76</a:t>
            </a:r>
          </a:p>
          <a:p>
            <a:pPr marL="0" indent="0" eaLnBrk="1" hangingPunct="1">
              <a:buFont typeface="Wingdings" charset="2"/>
              <a:buNone/>
            </a:pPr>
            <a:r>
              <a:rPr lang="en-US" altLang="en-US" sz="1800">
                <a:ea typeface="ＭＳ Ｐゴシック" charset="-128"/>
              </a:rPr>
              <a:t>+ PV of EVA from New Investments in Year 5 = [(.15 -– .10)(10)/.10]/1.1</a:t>
            </a:r>
            <a:r>
              <a:rPr lang="en-US" altLang="en-US" sz="1800" baseline="30000">
                <a:ea typeface="ＭＳ Ｐゴシック" charset="-128"/>
              </a:rPr>
              <a:t>4</a:t>
            </a:r>
            <a:r>
              <a:rPr lang="en-US" altLang="en-US" sz="1800">
                <a:ea typeface="ＭＳ Ｐゴシック" charset="-128"/>
              </a:rPr>
              <a:t>=	$ 3.42</a:t>
            </a:r>
          </a:p>
          <a:p>
            <a:pPr marL="0" indent="0" eaLnBrk="1" hangingPunct="1">
              <a:buFont typeface="Wingdings" charset="2"/>
              <a:buNone/>
            </a:pPr>
            <a:r>
              <a:rPr lang="en-US" altLang="en-US" sz="1800" b="1">
                <a:ea typeface="ＭＳ Ｐゴシック" charset="-128"/>
              </a:rPr>
              <a:t>Value of Firm 	=					              $ 170.85</a:t>
            </a:r>
          </a:p>
        </p:txBody>
      </p:sp>
      <p:pic>
        <p:nvPicPr>
          <p:cNvPr id="31744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4343400"/>
            <a:ext cx="38354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Firm Value using DCF Valuation: Estimating FCFF</a:t>
            </a:r>
          </a:p>
        </p:txBody>
      </p:sp>
      <p:sp>
        <p:nvSpPr>
          <p:cNvPr id="319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64DFF-3040-244A-8663-F340CD541656}" type="slidenum">
              <a:rPr lang="en-US" altLang="en-US" sz="1200">
                <a:solidFill>
                  <a:srgbClr val="FFFFFF"/>
                </a:solidFill>
              </a:rPr>
              <a:pPr>
                <a:lnSpc>
                  <a:spcPct val="80000"/>
                </a:lnSpc>
              </a:pPr>
              <a:t>159</a:t>
            </a:fld>
            <a:endParaRPr lang="en-US" altLang="en-US" sz="1200">
              <a:solidFill>
                <a:srgbClr val="FFFFFF"/>
              </a:solidFill>
            </a:endParaRPr>
          </a:p>
        </p:txBody>
      </p:sp>
      <p:graphicFrame>
        <p:nvGraphicFramePr>
          <p:cNvPr id="319492" name="Object 2"/>
          <p:cNvGraphicFramePr>
            <a:graphicFrameLocks noGrp="1"/>
          </p:cNvGraphicFramePr>
          <p:nvPr>
            <p:ph sz="quarter" idx="1"/>
          </p:nvPr>
        </p:nvGraphicFramePr>
        <p:xfrm>
          <a:off x="612775" y="2085975"/>
          <a:ext cx="8153400" cy="3524250"/>
        </p:xfrm>
        <a:graphic>
          <a:graphicData uri="http://schemas.openxmlformats.org/presentationml/2006/ole">
            <mc:AlternateContent xmlns:mc="http://schemas.openxmlformats.org/markup-compatibility/2006">
              <mc:Choice xmlns:v="urn:schemas-microsoft-com:vml" Requires="v">
                <p:oleObj spid="_x0000_s319518" name="Document" r:id="rId4" imgW="8229600" imgH="3556000" progId="Word.Document.8">
                  <p:embed/>
                </p:oleObj>
              </mc:Choice>
              <mc:Fallback>
                <p:oleObj name="Document" r:id="rId4" imgW="8229600" imgH="35560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085975"/>
                        <a:ext cx="8153400" cy="3524250"/>
                      </a:xfrm>
                      <a:prstGeom prst="rect">
                        <a:avLst/>
                      </a:prstGeom>
                      <a:solidFill>
                        <a:srgbClr val="FFFFFF"/>
                      </a:solidFill>
                      <a:ln w="25400">
                        <a:solidFill>
                          <a:schemeClr val="tx1"/>
                        </a:solidFill>
                        <a:miter lim="800000"/>
                        <a:headEnd/>
                        <a:tailEnd/>
                      </a:ln>
                    </p:spPr>
                  </p:pic>
                </p:oleObj>
              </mc:Fallback>
            </mc:AlternateContent>
          </a:graphicData>
        </a:graphic>
      </p:graphicFrame>
      <p:sp>
        <p:nvSpPr>
          <p:cNvPr id="319493" name="Text Box 4"/>
          <p:cNvSpPr txBox="1">
            <a:spLocks noChangeArrowheads="1"/>
          </p:cNvSpPr>
          <p:nvPr/>
        </p:nvSpPr>
        <p:spPr bwMode="auto">
          <a:xfrm>
            <a:off x="4038600" y="5715000"/>
            <a:ext cx="4832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latin typeface="Helvetica" charset="0"/>
              </a:rPr>
              <a:t>After year 5, the reinvestment rate is 50% = g/ ROC</a:t>
            </a:r>
          </a:p>
        </p:txBody>
      </p:sp>
      <p:sp>
        <p:nvSpPr>
          <p:cNvPr id="319494" name="Line 5"/>
          <p:cNvSpPr>
            <a:spLocks noChangeShapeType="1"/>
          </p:cNvSpPr>
          <p:nvPr/>
        </p:nvSpPr>
        <p:spPr bwMode="auto">
          <a:xfrm flipV="1">
            <a:off x="6705600" y="5105400"/>
            <a:ext cx="685800" cy="609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Present Value of FCFF</a:t>
            </a:r>
          </a:p>
        </p:txBody>
      </p:sp>
      <p:sp>
        <p:nvSpPr>
          <p:cNvPr id="321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7160FE-4053-6144-A763-5872843C0CE2}" type="slidenum">
              <a:rPr lang="en-US" altLang="en-US" sz="1200">
                <a:solidFill>
                  <a:srgbClr val="FFFFFF"/>
                </a:solidFill>
              </a:rPr>
              <a:pPr>
                <a:lnSpc>
                  <a:spcPct val="80000"/>
                </a:lnSpc>
              </a:pPr>
              <a:t>160</a:t>
            </a:fld>
            <a:endParaRPr lang="en-US" altLang="en-US" sz="1200">
              <a:solidFill>
                <a:srgbClr val="FFFFFF"/>
              </a:solidFill>
            </a:endParaRPr>
          </a:p>
        </p:txBody>
      </p:sp>
      <p:graphicFrame>
        <p:nvGraphicFramePr>
          <p:cNvPr id="321540" name="Object 2"/>
          <p:cNvGraphicFramePr>
            <a:graphicFrameLocks noGrp="1"/>
          </p:cNvGraphicFramePr>
          <p:nvPr>
            <p:ph sz="quarter" idx="1"/>
          </p:nvPr>
        </p:nvGraphicFramePr>
        <p:xfrm>
          <a:off x="612775" y="2797175"/>
          <a:ext cx="8153400" cy="2101850"/>
        </p:xfrm>
        <a:graphic>
          <a:graphicData uri="http://schemas.openxmlformats.org/presentationml/2006/ole">
            <mc:AlternateContent xmlns:mc="http://schemas.openxmlformats.org/markup-compatibility/2006">
              <mc:Choice xmlns:v="urn:schemas-microsoft-com:vml" Requires="v">
                <p:oleObj spid="_x0000_s321564" name="Document" r:id="rId4" imgW="8229600" imgH="2120900" progId="Word.Document.8">
                  <p:embed/>
                </p:oleObj>
              </mc:Choice>
              <mc:Fallback>
                <p:oleObj name="Document" r:id="rId4" imgW="8229600" imgH="21209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797175"/>
                        <a:ext cx="8153400" cy="2101850"/>
                      </a:xfrm>
                      <a:prstGeom prst="rect">
                        <a:avLst/>
                      </a:prstGeom>
                      <a:solidFill>
                        <a:srgbClr val="FFFFFF"/>
                      </a:solidFill>
                      <a:ln w="25400">
                        <a:solidFill>
                          <a:schemeClr val="tx1"/>
                        </a:solidFill>
                        <a:miter lim="800000"/>
                        <a:headEnd/>
                        <a:tailEnd/>
                      </a:ln>
                    </p:spPr>
                  </p:pic>
                </p:oleObj>
              </mc:Fallback>
            </mc:AlternateContent>
          </a:graphicData>
        </a:graphic>
      </p:graphicFrame>
    </p:spTree>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Implications</a:t>
            </a:r>
          </a:p>
        </p:txBody>
      </p:sp>
      <p:sp>
        <p:nvSpPr>
          <p:cNvPr id="323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AB69066-22D8-F64C-BE47-CC67783BF6E4}" type="slidenum">
              <a:rPr lang="en-US" altLang="en-US" sz="1200">
                <a:solidFill>
                  <a:srgbClr val="FFFFFF"/>
                </a:solidFill>
              </a:rPr>
              <a:pPr>
                <a:lnSpc>
                  <a:spcPct val="80000"/>
                </a:lnSpc>
              </a:pPr>
              <a:t>161</a:t>
            </a:fld>
            <a:endParaRPr lang="en-US" altLang="en-US" sz="1200">
              <a:solidFill>
                <a:srgbClr val="FFFFFF"/>
              </a:solidFill>
            </a:endParaRPr>
          </a:p>
        </p:txBody>
      </p:sp>
      <p:sp>
        <p:nvSpPr>
          <p:cNvPr id="306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Growth, by itself, does not create value. It is growth, with investment in excess return projects, that creates value.</a:t>
            </a:r>
          </a:p>
          <a:p>
            <a:pPr lvl="1" eaLnBrk="1" hangingPunct="1">
              <a:lnSpc>
                <a:spcPct val="90000"/>
              </a:lnSpc>
            </a:pPr>
            <a:r>
              <a:rPr lang="en-US" altLang="en-US">
                <a:ea typeface="ＭＳ Ｐゴシック" charset="-128"/>
              </a:rPr>
              <a:t>The growth of 5% a year after year 5 creates no additional value.</a:t>
            </a:r>
          </a:p>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market value added</a:t>
            </a:r>
            <a:r>
              <a:rPr lang="ja-JP" altLang="en-US">
                <a:ea typeface="ＭＳ Ｐゴシック" charset="-128"/>
              </a:rPr>
              <a:t>”</a:t>
            </a:r>
            <a:r>
              <a:rPr lang="en-US" altLang="ja-JP">
                <a:ea typeface="ＭＳ Ｐゴシック" charset="-128"/>
              </a:rPr>
              <a:t> (MVA), which is defined to be the excess of market value over capital invested is a function of tthe excess value created.</a:t>
            </a:r>
          </a:p>
          <a:p>
            <a:pPr lvl="1" eaLnBrk="1" hangingPunct="1">
              <a:lnSpc>
                <a:spcPct val="90000"/>
              </a:lnSpc>
            </a:pPr>
            <a:r>
              <a:rPr lang="en-US" altLang="en-US">
                <a:ea typeface="ＭＳ Ｐゴシック" charset="-128"/>
              </a:rPr>
              <a:t>In the example above, the market value of $ 170.85 million exceeds the book value of $ 100 million, because the return on capital is 5% higher than the cost of capital. </a:t>
            </a:r>
          </a:p>
        </p:txBody>
      </p:sp>
    </p:spTree>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Year-by-year EVA Changes</a:t>
            </a:r>
          </a:p>
        </p:txBody>
      </p:sp>
      <p:sp>
        <p:nvSpPr>
          <p:cNvPr id="325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9E345-1E1F-FE48-A666-932D5FD6BAE7}" type="slidenum">
              <a:rPr lang="en-US" altLang="en-US" sz="1200">
                <a:solidFill>
                  <a:srgbClr val="FFFFFF"/>
                </a:solidFill>
              </a:rPr>
              <a:pPr>
                <a:lnSpc>
                  <a:spcPct val="80000"/>
                </a:lnSpc>
              </a:pPr>
              <a:t>162</a:t>
            </a:fld>
            <a:endParaRPr lang="en-US" altLang="en-US" sz="1200">
              <a:solidFill>
                <a:srgbClr val="FFFFFF"/>
              </a:solidFill>
            </a:endParaRPr>
          </a:p>
        </p:txBody>
      </p:sp>
      <p:sp>
        <p:nvSpPr>
          <p:cNvPr id="30822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Firms are often evaluated based upon year-to-year changes in EVA rather than the present value of EVA over time.</a:t>
            </a:r>
          </a:p>
          <a:p>
            <a:pPr marL="320040" indent="-320040" eaLnBrk="1" fontAlgn="auto" hangingPunct="1">
              <a:spcAft>
                <a:spcPts val="0"/>
              </a:spcAft>
              <a:buFont typeface="Wingdings"/>
              <a:buChar char=""/>
              <a:defRPr/>
            </a:pPr>
            <a:r>
              <a:rPr lang="en-US">
                <a:ea typeface="+mn-ea"/>
                <a:cs typeface="+mn-cs"/>
              </a:rPr>
              <a:t>The advantage of this comparison is that it is simple and does not require the making of forecasts about future earnings potential.</a:t>
            </a:r>
          </a:p>
          <a:p>
            <a:pPr marL="320040" indent="-320040" eaLnBrk="1" fontAlgn="auto" hangingPunct="1">
              <a:spcAft>
                <a:spcPts val="0"/>
              </a:spcAft>
              <a:buFont typeface="Wingdings"/>
              <a:buChar char=""/>
              <a:defRPr/>
            </a:pPr>
            <a:r>
              <a:rPr lang="en-US">
                <a:ea typeface="+mn-ea"/>
                <a:cs typeface="+mn-cs"/>
              </a:rPr>
              <a:t>Another advantage is that it can be broken down by any unit - person, division etc., as long as one is willing to assign capital and allocate earnings across these same units.</a:t>
            </a:r>
          </a:p>
          <a:p>
            <a:pPr marL="320040" indent="-320040" eaLnBrk="1" fontAlgn="auto" hangingPunct="1">
              <a:spcAft>
                <a:spcPts val="0"/>
              </a:spcAft>
              <a:buFont typeface="Wingdings"/>
              <a:buChar char=""/>
              <a:defRPr/>
            </a:pPr>
            <a:r>
              <a:rPr lang="en-US">
                <a:ea typeface="+mn-ea"/>
                <a:cs typeface="+mn-cs"/>
              </a:rPr>
              <a:t>While it is simpler than DCF valuation, using year-by-year EVA changes comes at a cost. In particular, it is entirely possible that a firm which focuses on increasing EVA on a year-to-year basis may end up being less valuable. </a:t>
            </a:r>
          </a:p>
        </p:txBody>
      </p:sp>
    </p:spTree>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Gaming the system: Delivering high current EVA while destroying value…</a:t>
            </a:r>
          </a:p>
        </p:txBody>
      </p:sp>
      <p:sp>
        <p:nvSpPr>
          <p:cNvPr id="327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359FB0-6C09-D54D-8918-D8DBBA45A929}" type="slidenum">
              <a:rPr lang="en-US" altLang="en-US" sz="1200">
                <a:solidFill>
                  <a:srgbClr val="FFFFFF"/>
                </a:solidFill>
              </a:rPr>
              <a:pPr>
                <a:lnSpc>
                  <a:spcPct val="80000"/>
                </a:lnSpc>
              </a:pPr>
              <a:t>163</a:t>
            </a:fld>
            <a:endParaRPr lang="en-US" altLang="en-US" sz="1200">
              <a:solidFill>
                <a:srgbClr val="FFFFFF"/>
              </a:solidFill>
            </a:endParaRPr>
          </a:p>
        </p:txBody>
      </p:sp>
      <p:sp>
        <p:nvSpPr>
          <p:cNvPr id="310274"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u="sng" dirty="0">
                <a:ea typeface="+mn-ea"/>
                <a:cs typeface="+mn-cs"/>
              </a:rPr>
              <a:t>The Growth trade off game</a:t>
            </a:r>
            <a:r>
              <a:rPr lang="en-US" dirty="0">
                <a:ea typeface="+mn-ea"/>
                <a:cs typeface="+mn-cs"/>
              </a:rPr>
              <a:t>: Managers may give up valuable growth opportunities in the future to deliver higher EVA in the current year.</a:t>
            </a:r>
          </a:p>
          <a:p>
            <a:pPr marL="320040" indent="-320040" eaLnBrk="1" fontAlgn="auto" hangingPunct="1">
              <a:spcAft>
                <a:spcPts val="0"/>
              </a:spcAft>
              <a:buFont typeface="Wingdings"/>
              <a:buChar char=""/>
              <a:defRPr/>
            </a:pPr>
            <a:r>
              <a:rPr lang="en-US" u="sng" dirty="0">
                <a:ea typeface="+mn-ea"/>
                <a:cs typeface="+mn-cs"/>
              </a:rPr>
              <a:t>The Risk game</a:t>
            </a:r>
            <a:r>
              <a:rPr lang="en-US" dirty="0">
                <a:ea typeface="+mn-ea"/>
                <a:cs typeface="+mn-cs"/>
              </a:rPr>
              <a:t>: Managers may be able to deliver a higher dollar EVA but in riskier businesses. The value of the business is the present value of EVA over time and the risk effect may dominate the increased EVA.</a:t>
            </a:r>
          </a:p>
          <a:p>
            <a:pPr marL="320040" indent="-320040" eaLnBrk="1" fontAlgn="auto" hangingPunct="1">
              <a:spcAft>
                <a:spcPts val="0"/>
              </a:spcAft>
              <a:buFont typeface="Wingdings"/>
              <a:buChar char=""/>
              <a:defRPr/>
            </a:pPr>
            <a:r>
              <a:rPr lang="en-US" u="sng" dirty="0">
                <a:ea typeface="+mn-ea"/>
                <a:cs typeface="+mn-cs"/>
              </a:rPr>
              <a:t>The Capital Invested game</a:t>
            </a:r>
            <a:r>
              <a:rPr lang="en-US" dirty="0">
                <a:ea typeface="+mn-ea"/>
                <a:cs typeface="+mn-cs"/>
              </a:rPr>
              <a:t>: The key to delivering positive EVA is to make investments that do not show up as part of capital invested. That way, your operating income will increase while capital invested will decrease. </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Delivering a high EVA may not translate into higher stock prices…</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0B6530-6913-1044-A01D-ABA857940644}" type="slidenum">
              <a:rPr lang="en-US" altLang="en-US" sz="1200">
                <a:solidFill>
                  <a:srgbClr val="FFFFFF"/>
                </a:solidFill>
              </a:rPr>
              <a:pPr>
                <a:lnSpc>
                  <a:spcPct val="80000"/>
                </a:lnSpc>
              </a:pPr>
              <a:t>164</a:t>
            </a:fld>
            <a:endParaRPr lang="en-US" altLang="en-US" sz="1200">
              <a:solidFill>
                <a:srgbClr val="FFFFFF"/>
              </a:solidFill>
            </a:endParaRPr>
          </a:p>
        </p:txBody>
      </p:sp>
      <p:sp>
        <p:nvSpPr>
          <p:cNvPr id="329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relationship between EVA and Market Value Changes is more complicated than the one between EVA and Firm Value.</a:t>
            </a:r>
          </a:p>
          <a:p>
            <a:pPr eaLnBrk="1" hangingPunct="1"/>
            <a:r>
              <a:rPr lang="en-US" altLang="en-US">
                <a:ea typeface="ＭＳ Ｐゴシック" charset="-128"/>
              </a:rPr>
              <a:t>The market value of a firm reflects not only the Expected EVA of Assets in Place but also the Expected EVA from Future Projects</a:t>
            </a:r>
          </a:p>
          <a:p>
            <a:pPr eaLnBrk="1" hangingPunct="1"/>
            <a:r>
              <a:rPr lang="en-US" altLang="en-US">
                <a:ea typeface="ＭＳ Ｐゴシック" charset="-128"/>
              </a:rPr>
              <a:t>To the extent that the actual economic value added is smaller than the expected EVA the market value can decrease even though the EVA is higher. </a:t>
            </a: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focusing on year-to-year EVA changes has least side effects</a:t>
            </a:r>
          </a:p>
        </p:txBody>
      </p:sp>
      <p:sp>
        <p:nvSpPr>
          <p:cNvPr id="331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482E662-E8D1-5640-A6C7-4143BB11AC2C}" type="slidenum">
              <a:rPr lang="en-US" altLang="en-US" sz="1200">
                <a:solidFill>
                  <a:srgbClr val="FFFFFF"/>
                </a:solidFill>
              </a:rPr>
              <a:pPr>
                <a:lnSpc>
                  <a:spcPct val="80000"/>
                </a:lnSpc>
              </a:pPr>
              <a:t>165</a:t>
            </a:fld>
            <a:endParaRPr lang="en-US" altLang="en-US" sz="1200">
              <a:solidFill>
                <a:srgbClr val="FFFFFF"/>
              </a:solidFill>
            </a:endParaRPr>
          </a:p>
        </p:txBody>
      </p:sp>
      <p:sp>
        <p:nvSpPr>
          <p:cNvPr id="31437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1. Most or all of the assets of the firm are already in place; </a:t>
            </a:r>
            <a:r>
              <a:rPr lang="en-US" dirty="0" err="1">
                <a:ea typeface="+mn-ea"/>
                <a:cs typeface="+mn-cs"/>
              </a:rPr>
              <a:t>i.e</a:t>
            </a:r>
            <a:r>
              <a:rPr lang="en-US" dirty="0">
                <a:ea typeface="+mn-ea"/>
                <a:cs typeface="+mn-cs"/>
              </a:rPr>
              <a:t>, very little or none of the value of the firm is expected to come from future growth.</a:t>
            </a:r>
          </a:p>
          <a:p>
            <a:pPr marL="640080" lvl="1" indent="-274320" eaLnBrk="1" fontAlgn="auto" hangingPunct="1">
              <a:spcAft>
                <a:spcPts val="0"/>
              </a:spcAft>
              <a:buFont typeface="Wingdings 2"/>
              <a:buChar char=""/>
              <a:defRPr/>
            </a:pPr>
            <a:r>
              <a:rPr lang="en-US" dirty="0">
                <a:ea typeface="+mn-ea"/>
              </a:rPr>
              <a:t> This minimizes the risk that increases in current EVA come at the expense of future EVA</a:t>
            </a:r>
          </a:p>
          <a:p>
            <a:pPr marL="320040" indent="-320040" eaLnBrk="1" fontAlgn="auto" hangingPunct="1">
              <a:spcAft>
                <a:spcPts val="0"/>
              </a:spcAft>
              <a:buFont typeface="Wingdings"/>
              <a:buChar char=""/>
              <a:defRPr/>
            </a:pPr>
            <a:r>
              <a:rPr lang="en-US" dirty="0">
                <a:ea typeface="+mn-ea"/>
                <a:cs typeface="+mn-cs"/>
              </a:rPr>
              <a:t>2. The leverage is stable and the cost of capital cannot be altered easily by the investment decisions made by the firm.</a:t>
            </a:r>
          </a:p>
          <a:p>
            <a:pPr marL="640080" lvl="1" indent="-274320" eaLnBrk="1" fontAlgn="auto" hangingPunct="1">
              <a:spcAft>
                <a:spcPts val="0"/>
              </a:spcAft>
              <a:buFont typeface="Wingdings 2"/>
              <a:buChar char=""/>
              <a:defRPr/>
            </a:pPr>
            <a:r>
              <a:rPr lang="en-US" dirty="0">
                <a:ea typeface="+mn-ea"/>
              </a:rPr>
              <a:t> This minimizes the risk that the higher EVA is accompanied by an increase in the cost of capital</a:t>
            </a:r>
          </a:p>
          <a:p>
            <a:pPr marL="320040" indent="-320040" eaLnBrk="1" fontAlgn="auto" hangingPunct="1">
              <a:spcAft>
                <a:spcPts val="0"/>
              </a:spcAft>
              <a:buFont typeface="Wingdings"/>
              <a:buChar char=""/>
              <a:defRPr/>
            </a:pPr>
            <a:r>
              <a:rPr lang="en-US" dirty="0">
                <a:ea typeface="+mn-ea"/>
                <a:cs typeface="+mn-cs"/>
              </a:rPr>
              <a:t>3. The firm is in a sector where investors anticipate little or not surplus returns; i.e., firms in this sector are expected to earn their cost of capital.</a:t>
            </a:r>
          </a:p>
          <a:p>
            <a:pPr marL="640080" lvl="1" indent="-274320" eaLnBrk="1" fontAlgn="auto" hangingPunct="1">
              <a:spcAft>
                <a:spcPts val="0"/>
              </a:spcAft>
              <a:buFont typeface="Wingdings 2"/>
              <a:buChar char=""/>
              <a:defRPr/>
            </a:pPr>
            <a:r>
              <a:rPr lang="en-US" dirty="0">
                <a:ea typeface="+mn-ea"/>
              </a:rPr>
              <a:t> This minimizes the risk that the increase in EVA is less than what the market expected it to be, leading to a drop in the market price.</a:t>
            </a:r>
          </a:p>
        </p:txBody>
      </p:sp>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19309</TotalTime>
  <Pages>184</Pages>
  <Words>21780</Words>
  <Application>Microsoft Macintosh PowerPoint</Application>
  <PresentationFormat>On-screen Show (4:3)</PresentationFormat>
  <Paragraphs>1850</Paragraphs>
  <Slides>165</Slides>
  <Notes>162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3</vt:i4>
      </vt:variant>
      <vt:variant>
        <vt:lpstr>Slide Titles</vt:lpstr>
      </vt:variant>
      <vt:variant>
        <vt:i4>165</vt:i4>
      </vt:variant>
    </vt:vector>
  </HeadingPairs>
  <TitlesOfParts>
    <vt:vector size="177" baseType="lpstr">
      <vt:lpstr>Adobe Caslon Pro</vt:lpstr>
      <vt:lpstr>Calibri</vt:lpstr>
      <vt:lpstr>Helvetica</vt:lpstr>
      <vt:lpstr>Symbol</vt:lpstr>
      <vt:lpstr>Times</vt:lpstr>
      <vt:lpstr>Verdana</vt:lpstr>
      <vt:lpstr>Wingdings</vt:lpstr>
      <vt:lpstr>Wingdings 2</vt:lpstr>
      <vt:lpstr>Basic</vt:lpstr>
      <vt:lpstr>Equation</vt:lpstr>
      <vt:lpstr>Worksheet</vt:lpstr>
      <vt:lpstr>Document</vt:lpstr>
      <vt:lpstr>Valuation: Packet 3 Real Options, Acquisition Valuation and Value Enhancement</vt:lpstr>
      <vt:lpstr>Real Options: Fact and Fantasy</vt:lpstr>
      <vt:lpstr>Underlying Theme: Searching for an Elusive Premium</vt:lpstr>
      <vt:lpstr>A bad investment…</vt:lpstr>
      <vt:lpstr>Becomes a good one…</vt:lpstr>
      <vt:lpstr>Three Basic Questions</vt:lpstr>
      <vt:lpstr>When is there an option embedded in an action?</vt:lpstr>
      <vt:lpstr>Payoff Diagram on a Call</vt:lpstr>
      <vt:lpstr>Payoff Diagram on Put Option</vt:lpstr>
      <vt:lpstr>When does the option have significant economic value?</vt:lpstr>
      <vt:lpstr>Determinants of option value</vt:lpstr>
      <vt:lpstr>When can you use option pricing models to value real options?</vt:lpstr>
      <vt:lpstr>Creating a replicating portfolio</vt:lpstr>
      <vt:lpstr>The Binomial Option Pricing Model</vt:lpstr>
      <vt:lpstr>The Limiting Distributions….</vt:lpstr>
      <vt:lpstr>Black and Scholes…</vt:lpstr>
      <vt:lpstr>The Black Scholes Model</vt:lpstr>
      <vt:lpstr>The Normal Distribution</vt:lpstr>
      <vt:lpstr>Adjusting for Dividends</vt:lpstr>
      <vt:lpstr>Choice of Option Pricing Models</vt:lpstr>
      <vt:lpstr>The Decision Tree Alternative</vt:lpstr>
      <vt:lpstr>A decision tree valuation of a pharmaceutical company with one drug in the FDA pipeline…</vt:lpstr>
      <vt:lpstr>Key Tests for Real Options</vt:lpstr>
      <vt:lpstr>I. Options in Projects/Investments/Acquisitions</vt:lpstr>
      <vt:lpstr>A. The Option to Delay</vt:lpstr>
      <vt:lpstr>Valuing the Option to Delay a Project</vt:lpstr>
      <vt:lpstr>Example 1: Valuing product patents as options</vt:lpstr>
      <vt:lpstr>Payoff on Product Option</vt:lpstr>
      <vt:lpstr>Obtaining Inputs for Patent Valuation</vt:lpstr>
      <vt:lpstr>Valuing a Product Patent: Avonex</vt:lpstr>
      <vt:lpstr>The Optimal Time to Exercise</vt:lpstr>
      <vt:lpstr>Valuing a firm with patents</vt:lpstr>
      <vt:lpstr>Value of Biogen’s existing products</vt:lpstr>
      <vt:lpstr>Value of Biogen’s Future R&amp;D</vt:lpstr>
      <vt:lpstr>Value of Future R&amp;D</vt:lpstr>
      <vt:lpstr>Value of Biogen</vt:lpstr>
      <vt:lpstr>The Real Options Test: Patents and Technology</vt:lpstr>
      <vt:lpstr>Example 2:  Valuing Natural Resource Options</vt:lpstr>
      <vt:lpstr>Payoff Diagram on Natural Resource Firms</vt:lpstr>
      <vt:lpstr>Estimating Inputs for Natural Resource Options</vt:lpstr>
      <vt:lpstr>Valuing Gulf Oil </vt:lpstr>
      <vt:lpstr>Valuing Undeveloped Reserves</vt:lpstr>
      <vt:lpstr>Valuing Gulf Oil</vt:lpstr>
      <vt:lpstr>B. The Option to Expand/Take Other Projects</vt:lpstr>
      <vt:lpstr>The Option to Expand</vt:lpstr>
      <vt:lpstr>The option to expand: Valuing a young, start-up company</vt:lpstr>
      <vt:lpstr>Valuing the Expansion Option</vt:lpstr>
      <vt:lpstr>A note of caution: Opportunities are not options…</vt:lpstr>
      <vt:lpstr>The Real Options Test for Expansion Options</vt:lpstr>
      <vt:lpstr>C. The Option to Abandon</vt:lpstr>
      <vt:lpstr>Valuing the Option to Abandon</vt:lpstr>
      <vt:lpstr>Project with Option to Abandon</vt:lpstr>
      <vt:lpstr>Should Airbus enter into the joint venture?</vt:lpstr>
      <vt:lpstr>Implications for Investment Analysis/ Valuation</vt:lpstr>
      <vt:lpstr>D. Options in Capital Structure</vt:lpstr>
      <vt:lpstr>The Value of Flexibility</vt:lpstr>
      <vt:lpstr>The Value of Flexibility</vt:lpstr>
      <vt:lpstr>Disney’s Optimal Debt Ratio</vt:lpstr>
      <vt:lpstr>Inputs to Option Valuation Model- Disney</vt:lpstr>
      <vt:lpstr>Valuing Flexibility at Disney</vt:lpstr>
      <vt:lpstr>Determinants of the Value of Flexibility</vt:lpstr>
      <vt:lpstr>E. Valuing Equity as an option</vt:lpstr>
      <vt:lpstr>Payoff Diagram for Liquidation Option</vt:lpstr>
      <vt:lpstr>Application to valuation: A simple example</vt:lpstr>
      <vt:lpstr>Model Parameters</vt:lpstr>
      <vt:lpstr>Valuing Equity as a Call Option</vt:lpstr>
      <vt:lpstr>I. The Effect of Catastrophic Drops in Value</vt:lpstr>
      <vt:lpstr>Valuing Equity in the Troubled Firm</vt:lpstr>
      <vt:lpstr>The Value of Equity as an Option</vt:lpstr>
      <vt:lpstr>Equity value persists ..</vt:lpstr>
      <vt:lpstr>II. The conflict between stockholders and bondholders</vt:lpstr>
      <vt:lpstr>Valuing Equity after the Project</vt:lpstr>
      <vt:lpstr>Option Valuation</vt:lpstr>
      <vt:lpstr>Effects of an Acquisition</vt:lpstr>
      <vt:lpstr>Effects on equity of a conglomerate merger</vt:lpstr>
      <vt:lpstr>Valuing the Combined Firm</vt:lpstr>
      <vt:lpstr>Obtaining option pricing inputs - Some real world problems</vt:lpstr>
      <vt:lpstr>Real World Approaches to Valuing Equity in Troubled Firms: Getting Inputs</vt:lpstr>
      <vt:lpstr>Valuing Equity as an option - Eurotunnel in early 1998</vt:lpstr>
      <vt:lpstr>The Basic DCF Valuation</vt:lpstr>
      <vt:lpstr>Other Inputs</vt:lpstr>
      <vt:lpstr>Valuing Eurotunnel Equity and Debt</vt:lpstr>
      <vt:lpstr>In Closing…</vt:lpstr>
      <vt:lpstr>Acquirers Anonymous: Seven Steps back to Sobriety…</vt:lpstr>
      <vt:lpstr>Acquisitions are great for target companies but not always for acquiring company stockholders…</vt:lpstr>
      <vt:lpstr>And the long-term follow up is not positive either..</vt:lpstr>
      <vt:lpstr>A scary thought… The disease is spreading… Indian firms acquiring US targets – 1999 - 2005</vt:lpstr>
      <vt:lpstr>Growing through acquisitions seems to be a “loser’s game”</vt:lpstr>
      <vt:lpstr>The seven sins in acquisitions…</vt:lpstr>
      <vt:lpstr>Testing sheet</vt:lpstr>
      <vt:lpstr>Lets start with a target firm</vt:lpstr>
      <vt:lpstr>Test 1: Risk Transference…</vt:lpstr>
      <vt:lpstr>Lesson 1: Don’t transfer your risk characteristics to the target firm</vt:lpstr>
      <vt:lpstr>Test 2: Cheap debt?</vt:lpstr>
      <vt:lpstr>Lesson 2: Render unto the target firm that which is the target firm’s but not a penny more.. </vt:lpstr>
      <vt:lpstr>Test 3: Control Premiums</vt:lpstr>
      <vt:lpstr>Lesson 3: Beware of rules of thumb…</vt:lpstr>
      <vt:lpstr>Test 4: Synergy….</vt:lpstr>
      <vt:lpstr>The Value of Synergy</vt:lpstr>
      <vt:lpstr>Valuing Synergy</vt:lpstr>
      <vt:lpstr>Synergy - Example 1 Higher growth and cost savings</vt:lpstr>
      <vt:lpstr>Synergy: Example 3 Tax Benefits?</vt:lpstr>
      <vt:lpstr>Lesson 4: Don’t pay for buzz words</vt:lpstr>
      <vt:lpstr>Test 5: Comparables and Exit Multiples</vt:lpstr>
      <vt:lpstr>Biased samples = Poor results</vt:lpstr>
      <vt:lpstr>Lesson 5: Don’t be a lemming… </vt:lpstr>
      <vt:lpstr>Test 6: The CEO really wants to do this… or there are competitive pressures…</vt:lpstr>
      <vt:lpstr>Lesson 6: Don’t let egos or investment bankers get the better of common sense…</vt:lpstr>
      <vt:lpstr>To illustrate: A bad deal is made, and justified by accountants &amp; bankers</vt:lpstr>
      <vt:lpstr>The CEO steps in… and digs a hole…</vt:lpstr>
      <vt:lpstr>A year later… HP admits a mistake…and explains it…</vt:lpstr>
      <vt:lpstr>Test 7: Is it hopeless?</vt:lpstr>
      <vt:lpstr>Better to lose a bidding war than to win one…</vt:lpstr>
      <vt:lpstr>You are better off buying small rather than large targets… with cash rather than stock</vt:lpstr>
      <vt:lpstr>And focusing on private firms and subsidiaries, rather than public firms…</vt:lpstr>
      <vt:lpstr>Growth vs Cost Synergies</vt:lpstr>
      <vt:lpstr>Synergy: Odds of success</vt:lpstr>
      <vt:lpstr>Lesson 7: For acquisitions to create value, you have to stay disciplined..</vt:lpstr>
      <vt:lpstr>A Really Big Deal! InBev buys SABMiller</vt:lpstr>
      <vt:lpstr>The Acquirer (ABInBev)</vt:lpstr>
      <vt:lpstr>The Target (SABMiller)</vt:lpstr>
      <vt:lpstr>Setting up the challenge</vt:lpstr>
      <vt:lpstr>The Three (Value) Reasons for Acquisitions</vt:lpstr>
      <vt:lpstr>Four numbers to watch</vt:lpstr>
      <vt:lpstr>SAB Miller Status Quo Value</vt:lpstr>
      <vt:lpstr>SABMiller: Potential for Control</vt:lpstr>
      <vt:lpstr>SABMiller: Value of Control</vt:lpstr>
      <vt:lpstr>The Synergies?</vt:lpstr>
      <vt:lpstr>The value of synergy</vt:lpstr>
      <vt:lpstr>Passing Judgment</vt:lpstr>
      <vt:lpstr>Value Enhancement and the Expected Value of Control: Back to Basics </vt:lpstr>
      <vt:lpstr>Price Enhancement versus Value Enhancement</vt:lpstr>
      <vt:lpstr>The Paths to Value Creation</vt:lpstr>
      <vt:lpstr>Value Creation 1: Increase Cash Flows from Assets in Place</vt:lpstr>
      <vt:lpstr>Value Creation 2: Increase Value from Expected Growth</vt:lpstr>
      <vt:lpstr>Value Creating Growth… Evaluating the Alternatives..</vt:lpstr>
      <vt:lpstr>Sometimes, growing less is the answer…</vt:lpstr>
      <vt:lpstr>III. Building Competitive Advantages: Increase length of the growth period</vt:lpstr>
      <vt:lpstr>Value Creation 4: Reduce Cost of Capital </vt:lpstr>
      <vt:lpstr>PowerPoint Presentation</vt:lpstr>
      <vt:lpstr>SAP : Optimal Capital Structure</vt:lpstr>
      <vt:lpstr>PowerPoint Presentation</vt:lpstr>
      <vt:lpstr>PowerPoint Presentation</vt:lpstr>
      <vt:lpstr>PowerPoint Presentation</vt:lpstr>
      <vt:lpstr>The Expected Value of Control</vt:lpstr>
      <vt:lpstr>Why the probability of management changing shifts over time….</vt:lpstr>
      <vt:lpstr>Estimating the Probability of Change</vt:lpstr>
      <vt:lpstr>Manifestations of the Value of Control</vt:lpstr>
      <vt:lpstr>1. Hostile Acquisition: Example</vt:lpstr>
      <vt:lpstr>2. Market prices of Publicly Traded Companies: An example</vt:lpstr>
      <vt:lpstr>Value of stock in a publicly traded firm</vt:lpstr>
      <vt:lpstr>3. Voting and Non-voting Shares: An Example</vt:lpstr>
      <vt:lpstr>4. Minority Discount: An example</vt:lpstr>
      <vt:lpstr>Alternative Approaches to Value Enhancement</vt:lpstr>
      <vt:lpstr>Economic Value Added (EVA) and CFROI</vt:lpstr>
      <vt:lpstr>The bottom line…</vt:lpstr>
      <vt:lpstr>A Simple Illustration</vt:lpstr>
      <vt:lpstr>Firm Value using EVA Approach</vt:lpstr>
      <vt:lpstr>Firm Value using DCF Valuation: Estimating FCFF</vt:lpstr>
      <vt:lpstr>Firm Value: Present Value of FCFF</vt:lpstr>
      <vt:lpstr>Implications</vt:lpstr>
      <vt:lpstr>Year-by-year EVA Changes</vt:lpstr>
      <vt:lpstr>Gaming the system: Delivering high current EVA while destroying value…</vt:lpstr>
      <vt:lpstr>Delivering a high EVA may not translate into higher stock prices…</vt:lpstr>
      <vt:lpstr>When focusing on year-to-year EVA changes has least side effects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183</cp:revision>
  <cp:lastPrinted>2016-12-05T14:49:54Z</cp:lastPrinted>
  <dcterms:created xsi:type="dcterms:W3CDTF">1998-01-08T15:09:51Z</dcterms:created>
  <dcterms:modified xsi:type="dcterms:W3CDTF">2019-01-10T23:21:11Z</dcterms:modified>
</cp:coreProperties>
</file>