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55"/>
  </p:notesMasterIdLst>
  <p:handoutMasterIdLst>
    <p:handoutMasterId r:id="rId156"/>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876" r:id="rId120"/>
    <p:sldId id="877" r:id="rId121"/>
    <p:sldId id="878" r:id="rId122"/>
    <p:sldId id="879" r:id="rId123"/>
    <p:sldId id="880" r:id="rId124"/>
    <p:sldId id="881" r:id="rId125"/>
    <p:sldId id="985" r:id="rId126"/>
    <p:sldId id="882" r:id="rId127"/>
    <p:sldId id="883" r:id="rId128"/>
    <p:sldId id="884" r:id="rId129"/>
    <p:sldId id="885" r:id="rId130"/>
    <p:sldId id="886" r:id="rId131"/>
    <p:sldId id="887" r:id="rId132"/>
    <p:sldId id="888" r:id="rId133"/>
    <p:sldId id="889" r:id="rId134"/>
    <p:sldId id="891" r:id="rId135"/>
    <p:sldId id="892" r:id="rId136"/>
    <p:sldId id="893" r:id="rId137"/>
    <p:sldId id="894" r:id="rId138"/>
    <p:sldId id="895" r:id="rId139"/>
    <p:sldId id="896" r:id="rId140"/>
    <p:sldId id="897" r:id="rId141"/>
    <p:sldId id="898" r:id="rId142"/>
    <p:sldId id="901" r:id="rId143"/>
    <p:sldId id="902" r:id="rId144"/>
    <p:sldId id="903" r:id="rId145"/>
    <p:sldId id="904" r:id="rId146"/>
    <p:sldId id="905" r:id="rId147"/>
    <p:sldId id="906" r:id="rId148"/>
    <p:sldId id="907" r:id="rId149"/>
    <p:sldId id="908" r:id="rId150"/>
    <p:sldId id="909" r:id="rId151"/>
    <p:sldId id="910" r:id="rId152"/>
    <p:sldId id="911" r:id="rId153"/>
    <p:sldId id="915" r:id="rId15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p:restoredTop sz="66803"/>
  </p:normalViewPr>
  <p:slideViewPr>
    <p:cSldViewPr>
      <p:cViewPr varScale="1">
        <p:scale>
          <a:sx n="79" d="100"/>
          <a:sy n="79" d="100"/>
        </p:scale>
        <p:origin x="304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3.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15.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image" Target="../media/image20.e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35.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139.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oleObject" Target="../embeddings/oleObject10.bin"/><Relationship Id="rId4" Type="http://schemas.openxmlformats.org/officeDocument/2006/relationships/image" Target="../media/image47.emf"/></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2023</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cashflow models underestimate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marL="514350" indent="-514350" eaLnBrk="1" hangingPunct="1">
              <a:buFont typeface="+mj-lt"/>
              <a:buAutoNum type="arabicPeriod"/>
            </a:pPr>
            <a:r>
              <a:rPr lang="en-US" altLang="en-US" dirty="0">
                <a:ea typeface="ＭＳ Ｐゴシック" charset="-128"/>
              </a:rPr>
              <a:t>When is there a real option embedded in a decision or an asset?</a:t>
            </a:r>
          </a:p>
          <a:p>
            <a:pPr marL="514350" indent="-514350" eaLnBrk="1" hangingPunct="1">
              <a:buFont typeface="+mj-lt"/>
              <a:buAutoNum type="arabicPeriod"/>
            </a:pPr>
            <a:r>
              <a:rPr lang="en-US" altLang="en-US" dirty="0">
                <a:ea typeface="ＭＳ Ｐゴシック" charset="-128"/>
              </a:rPr>
              <a:t>When does that real option have significant economic value?</a:t>
            </a:r>
          </a:p>
          <a:p>
            <a:pPr marL="514350" indent="-514350" eaLnBrk="1" hangingPunct="1">
              <a:buFont typeface="+mj-lt"/>
              <a:buAutoNum type="arabicPeriod"/>
            </a:pPr>
            <a:r>
              <a:rPr lang="en-US" altLang="en-US" dirty="0">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a:t>
            </a:r>
            <a:r>
              <a:rPr lang="en-US" i="1" dirty="0">
                <a:ea typeface="+mn-ea"/>
                <a:cs typeface="+mn-cs"/>
              </a:rPr>
              <a:t>right</a:t>
            </a:r>
            <a:r>
              <a:rPr lang="en-US" dirty="0">
                <a:ea typeface="+mn-ea"/>
                <a:cs typeface="+mn-cs"/>
              </a:rPr>
              <a:t> to buy or sell a specified quantity of an underlying asset at a </a:t>
            </a:r>
            <a:r>
              <a:rPr lang="en-US" i="1" dirty="0">
                <a:ea typeface="+mn-ea"/>
                <a:cs typeface="+mn-cs"/>
              </a:rPr>
              <a:t>fixed price </a:t>
            </a:r>
            <a:r>
              <a:rPr lang="en-US" dirty="0">
                <a:ea typeface="+mn-ea"/>
                <a:cs typeface="+mn-cs"/>
              </a:rPr>
              <a:t>(called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a:t>
            </a:r>
            <a:r>
              <a:rPr lang="en-US" i="1" dirty="0">
                <a:ea typeface="+mn-ea"/>
                <a:cs typeface="+mn-cs"/>
              </a:rPr>
              <a:t>clearly defined underlying asset </a:t>
            </a:r>
            <a:r>
              <a:rPr lang="en-US" dirty="0">
                <a:ea typeface="+mn-ea"/>
                <a:cs typeface="+mn-cs"/>
              </a:rPr>
              <a:t>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a:t>
            </a:r>
            <a:r>
              <a:rPr lang="en-US" i="1" dirty="0">
                <a:ea typeface="+mn-ea"/>
                <a:cs typeface="+mn-cs"/>
              </a:rPr>
              <a:t>contingent on a specified event </a:t>
            </a:r>
            <a:r>
              <a:rPr lang="en-US" dirty="0">
                <a:ea typeface="+mn-ea"/>
                <a:cs typeface="+mn-cs"/>
              </a:rPr>
              <a:t>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name="Equation" r:id="rId3" imgW="1727200" imgH="596900" progId="Equation.3">
                  <p:embed/>
                </p:oleObj>
              </mc:Choice>
              <mc:Fallback>
                <p:oleObj name="Equation" r:id="rId3" imgW="17272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name="Worksheet" r:id="rId3" imgW="4965700" imgH="6959600" progId="Excel.Sheet.8">
                  <p:embed/>
                </p:oleObj>
              </mc:Choice>
              <mc:Fallback>
                <p:oleObj name="Worksheet" r:id="rId3" imgW="4965700" imgH="6959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name="Equation" r:id="rId3" imgW="1917700" imgH="596900" progId="Equation.3">
                  <p:embed/>
                </p:oleObj>
              </mc:Choice>
              <mc:Fallback>
                <p:oleObj name="Equation" r:id="rId3" imgW="19177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A product patent provides the firm with the right to develop the product and market it. </a:t>
            </a:r>
          </a:p>
          <a:p>
            <a:pPr eaLnBrk="1" hangingPunct="1">
              <a:lnSpc>
                <a:spcPct val="80000"/>
              </a:lnSpc>
            </a:pPr>
            <a:r>
              <a:rPr lang="en-US" altLang="en-US" sz="2200" dirty="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dirty="0">
                <a:ea typeface="ＭＳ Ｐゴシック" charset="-128"/>
              </a:rPr>
              <a:t>If this does not occur, the firm can shelve the patent and not incur any further costs. </a:t>
            </a:r>
          </a:p>
          <a:p>
            <a:pPr eaLnBrk="1" hangingPunct="1">
              <a:lnSpc>
                <a:spcPct val="80000"/>
              </a:lnSpc>
            </a:pPr>
            <a:r>
              <a:rPr lang="en-US" altLang="en-US" sz="2200" dirty="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dirty="0">
                <a:ea typeface="ＭＳ Ｐゴシック" charset="-128"/>
              </a:rPr>
              <a:t>Payoff from owning a product patent 	= V - I		if V&gt; I</a:t>
            </a:r>
          </a:p>
          <a:p>
            <a:pPr eaLnBrk="1" hangingPunct="1">
              <a:lnSpc>
                <a:spcPct val="80000"/>
              </a:lnSpc>
              <a:buFont typeface="Wingdings" charset="2"/>
              <a:buNone/>
            </a:pPr>
            <a:r>
              <a:rPr lang="en-US" altLang="en-US" sz="2200" dirty="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extLst>
              <p:ext uri="{D42A27DB-BD31-4B8C-83A1-F6EECF244321}">
                <p14:modId xmlns:p14="http://schemas.microsoft.com/office/powerpoint/2010/main" val="295104465"/>
              </p:ext>
            </p:extLst>
          </p:nvPr>
        </p:nvGraphicFramePr>
        <p:xfrm>
          <a:off x="511810" y="1676400"/>
          <a:ext cx="8667750" cy="4194175"/>
        </p:xfrm>
        <a:graphic>
          <a:graphicData uri="http://schemas.openxmlformats.org/presentationml/2006/ole">
            <mc:AlternateContent xmlns:mc="http://schemas.openxmlformats.org/markup-compatibility/2006">
              <mc:Choice xmlns:v="urn:schemas-microsoft-com:vml" Requires="v">
                <p:oleObj name="Document" r:id="rId3" imgW="8369300" imgH="4038600" progId="Word.Document.8">
                  <p:embed/>
                </p:oleObj>
              </mc:Choice>
              <mc:Fallback>
                <p:oleObj name="Document" r:id="rId3" imgW="8369300" imgH="40386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810" y="1676400"/>
                        <a:ext cx="8667750" cy="4194175"/>
                      </a:xfrm>
                      <a:prstGeom prst="rect">
                        <a:avLst/>
                      </a:prstGeom>
                      <a:solidFill>
                        <a:srgbClr val="FFFFFF"/>
                      </a:solidFill>
                      <a:ln>
                        <a:noFill/>
                      </a:ln>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dirty="0" err="1">
                <a:ea typeface="ＭＳ Ｐゴシック" charset="-128"/>
              </a:rPr>
              <a:t>Yr</a:t>
            </a:r>
            <a:r>
              <a:rPr lang="en-US" altLang="en-US" sz="1800" dirty="0">
                <a:ea typeface="ＭＳ Ｐゴシック" charset="-128"/>
              </a:rPr>
              <a:t>	Value of Patents	R&amp;D Cost		Excess Value	PV  (at 15%)</a:t>
            </a:r>
          </a:p>
          <a:p>
            <a:pPr marL="0" indent="0" eaLnBrk="1" hangingPunct="1">
              <a:buFont typeface="Wingdings" charset="2"/>
              <a:buNone/>
            </a:pPr>
            <a:r>
              <a:rPr lang="en-US" altLang="en-US" sz="1800" dirty="0">
                <a:ea typeface="ＭＳ Ｐゴシック" charset="-128"/>
              </a:rPr>
              <a:t>1	 $     150.00 	 $     120.00 	 $       30.00 	 $       26.09</a:t>
            </a:r>
          </a:p>
          <a:p>
            <a:pPr marL="0" indent="0" eaLnBrk="1" hangingPunct="1">
              <a:buFont typeface="Wingdings" charset="2"/>
              <a:buNone/>
            </a:pPr>
            <a:r>
              <a:rPr lang="en-US" altLang="en-US" sz="1800" dirty="0">
                <a:ea typeface="ＭＳ Ｐゴシック" charset="-128"/>
              </a:rPr>
              <a:t>2	 $     180.00 	 $     144.00 	 $       36.00 	 $       27.22</a:t>
            </a:r>
          </a:p>
          <a:p>
            <a:pPr marL="0" indent="0" eaLnBrk="1" hangingPunct="1">
              <a:buFont typeface="Wingdings" charset="2"/>
              <a:buNone/>
            </a:pPr>
            <a:r>
              <a:rPr lang="en-US" altLang="en-US" sz="1800" dirty="0">
                <a:ea typeface="ＭＳ Ｐゴシック" charset="-128"/>
              </a:rPr>
              <a:t>3	 $     216.00 	 $     172.80 	 $       43.20 	 $       28.40</a:t>
            </a:r>
          </a:p>
          <a:p>
            <a:pPr marL="0" indent="0" eaLnBrk="1" hangingPunct="1">
              <a:buFont typeface="Wingdings" charset="2"/>
              <a:buNone/>
            </a:pPr>
            <a:r>
              <a:rPr lang="en-US" altLang="en-US" sz="1800" dirty="0">
                <a:ea typeface="ＭＳ Ｐゴシック" charset="-128"/>
              </a:rPr>
              <a:t>4	 $     259.20 	 $     207.36 	 $       51.84 	 $       29.64 </a:t>
            </a:r>
          </a:p>
          <a:p>
            <a:pPr marL="0" indent="0" eaLnBrk="1" hangingPunct="1">
              <a:buFont typeface="Wingdings" charset="2"/>
              <a:buNone/>
            </a:pPr>
            <a:r>
              <a:rPr lang="en-US" altLang="en-US" sz="1800" dirty="0">
                <a:ea typeface="ＭＳ Ｐゴシック" charset="-128"/>
              </a:rPr>
              <a:t>5	 $     311.04 	 $     248.83 	 $       62.21 	 $       30.93 </a:t>
            </a:r>
          </a:p>
          <a:p>
            <a:pPr marL="0" indent="0" eaLnBrk="1" hangingPunct="1">
              <a:buFont typeface="Wingdings" charset="2"/>
              <a:buNone/>
            </a:pPr>
            <a:r>
              <a:rPr lang="en-US" altLang="en-US" sz="1800" dirty="0">
                <a:ea typeface="ＭＳ Ｐゴシック" charset="-128"/>
              </a:rPr>
              <a:t>6	 $     373.25 	 $     298.60 	 $       74.65 	 $       32.27 </a:t>
            </a:r>
          </a:p>
          <a:p>
            <a:pPr marL="0" indent="0" eaLnBrk="1" hangingPunct="1">
              <a:buFont typeface="Wingdings" charset="2"/>
              <a:buNone/>
            </a:pPr>
            <a:r>
              <a:rPr lang="en-US" altLang="en-US" sz="1800" dirty="0">
                <a:ea typeface="ＭＳ Ｐゴシック" charset="-128"/>
              </a:rPr>
              <a:t>7	 $     447.90 	 $     358.32 	 $       89.58 	 $       33.68 </a:t>
            </a:r>
          </a:p>
          <a:p>
            <a:pPr marL="0" indent="0" eaLnBrk="1" hangingPunct="1">
              <a:buFont typeface="Wingdings" charset="2"/>
              <a:buNone/>
            </a:pPr>
            <a:r>
              <a:rPr lang="en-US" altLang="en-US" sz="1800" dirty="0">
                <a:ea typeface="ＭＳ Ｐゴシック" charset="-128"/>
              </a:rPr>
              <a:t>8	 $     537.48 	 $     429.98 	 $     107.50 	 $       35.14 </a:t>
            </a:r>
          </a:p>
          <a:p>
            <a:pPr marL="0" indent="0" eaLnBrk="1" hangingPunct="1">
              <a:buFont typeface="Wingdings" charset="2"/>
              <a:buNone/>
            </a:pPr>
            <a:r>
              <a:rPr lang="en-US" altLang="en-US" sz="1800" dirty="0">
                <a:ea typeface="ＭＳ Ｐゴシック" charset="-128"/>
              </a:rPr>
              <a:t>9	 $     644.97 	 $     515.98 	 $     128.99 	 $       36.67 </a:t>
            </a:r>
          </a:p>
          <a:p>
            <a:pPr marL="0" indent="0" eaLnBrk="1" hangingPunct="1">
              <a:buFont typeface="Wingdings" charset="2"/>
              <a:buNone/>
            </a:pPr>
            <a:r>
              <a:rPr lang="en-US" altLang="en-US" sz="1800" dirty="0">
                <a:ea typeface="ＭＳ Ｐゴシック" charset="-128"/>
              </a:rPr>
              <a:t>10	 $     773.97 	 $     619.17 	 $     154.79 	 $       38.26 </a:t>
            </a:r>
          </a:p>
          <a:p>
            <a:pPr marL="0" indent="0" eaLnBrk="1" hangingPunct="1">
              <a:buFont typeface="Wingdings" charset="2"/>
              <a:buNone/>
            </a:pPr>
            <a:r>
              <a:rPr lang="en-US" altLang="en-US" sz="1800" dirty="0">
                <a:ea typeface="ＭＳ Ｐゴシック" charset="-128"/>
              </a:rPr>
              <a:t>				 			$     318.30</a:t>
            </a:r>
            <a:r>
              <a:rPr lang="en-US" altLang="en-US" sz="1600" dirty="0">
                <a:ea typeface="ＭＳ Ｐゴシック" charset="-128"/>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lnSpc>
                <a:spcPct val="120000"/>
              </a:lnSpc>
            </a:pPr>
            <a:r>
              <a:rPr lang="en-US" altLang="en-US" sz="2000" dirty="0">
                <a:ea typeface="ＭＳ Ｐゴシック" charset="-128"/>
              </a:rPr>
              <a:t>The Option Test: </a:t>
            </a:r>
          </a:p>
          <a:p>
            <a:pPr lvl="1" eaLnBrk="1" hangingPunct="1">
              <a:lnSpc>
                <a:spcPct val="120000"/>
              </a:lnSpc>
            </a:pPr>
            <a:r>
              <a:rPr lang="en-US" altLang="en-US" sz="1800" dirty="0">
                <a:ea typeface="ＭＳ Ｐゴシック" charset="-128"/>
              </a:rPr>
              <a:t>Underlying Asset: Product that would be generated by the patent</a:t>
            </a:r>
          </a:p>
          <a:p>
            <a:pPr lvl="1" eaLnBrk="1" hangingPunct="1">
              <a:lnSpc>
                <a:spcPct val="120000"/>
              </a:lnSpc>
            </a:pPr>
            <a:r>
              <a:rPr lang="en-US" altLang="en-US" sz="1800" dirty="0">
                <a:ea typeface="ＭＳ Ｐゴシック" charset="-128"/>
              </a:rPr>
              <a:t>Contingency: </a:t>
            </a:r>
          </a:p>
          <a:p>
            <a:pPr lvl="2" eaLnBrk="1" hangingPunct="1">
              <a:lnSpc>
                <a:spcPct val="120000"/>
              </a:lnSpc>
            </a:pPr>
            <a:r>
              <a:rPr lang="en-US" altLang="en-US" sz="1800" dirty="0">
                <a:ea typeface="ＭＳ Ｐゴシック" charset="-128"/>
              </a:rPr>
              <a:t>If PV of CFs from development &gt; Cost of development: PV - Cost</a:t>
            </a:r>
          </a:p>
          <a:p>
            <a:pPr lvl="2" eaLnBrk="1" hangingPunct="1">
              <a:lnSpc>
                <a:spcPct val="120000"/>
              </a:lnSpc>
            </a:pPr>
            <a:r>
              <a:rPr lang="en-US" altLang="en-US" sz="1800" dirty="0">
                <a:ea typeface="ＭＳ Ｐゴシック" charset="-128"/>
              </a:rPr>
              <a:t>If PV of CFs from development &lt; Cost of development: 0 </a:t>
            </a:r>
          </a:p>
          <a:p>
            <a:pPr eaLnBrk="1" hangingPunct="1">
              <a:lnSpc>
                <a:spcPct val="120000"/>
              </a:lnSpc>
            </a:pPr>
            <a:r>
              <a:rPr lang="en-US" altLang="en-US" sz="2000" dirty="0">
                <a:ea typeface="ＭＳ Ｐゴシック" charset="-128"/>
              </a:rPr>
              <a:t>The Exclusivity Test:</a:t>
            </a:r>
          </a:p>
          <a:p>
            <a:pPr lvl="1" eaLnBrk="1" hangingPunct="1">
              <a:lnSpc>
                <a:spcPct val="120000"/>
              </a:lnSpc>
            </a:pPr>
            <a:r>
              <a:rPr lang="en-US" altLang="en-US" sz="1800" dirty="0">
                <a:ea typeface="ＭＳ Ｐゴシック" charset="-128"/>
              </a:rPr>
              <a:t>Patents restrict competitors from developing similar products</a:t>
            </a:r>
          </a:p>
          <a:p>
            <a:pPr lvl="1" eaLnBrk="1" hangingPunct="1">
              <a:lnSpc>
                <a:spcPct val="120000"/>
              </a:lnSpc>
            </a:pPr>
            <a:r>
              <a:rPr lang="en-US" altLang="en-US" sz="1800" dirty="0">
                <a:ea typeface="ＭＳ Ｐゴシック" charset="-128"/>
              </a:rPr>
              <a:t>Patents do not restrict competitors from developing other products to treat the same disease.</a:t>
            </a:r>
          </a:p>
          <a:p>
            <a:pPr eaLnBrk="1" hangingPunct="1">
              <a:lnSpc>
                <a:spcPct val="120000"/>
              </a:lnSpc>
            </a:pPr>
            <a:r>
              <a:rPr lang="en-US" altLang="en-US" sz="2000" dirty="0">
                <a:ea typeface="ＭＳ Ｐゴシック" charset="-128"/>
              </a:rPr>
              <a:t>The Pricing Test</a:t>
            </a:r>
          </a:p>
          <a:p>
            <a:pPr lvl="1" eaLnBrk="1" hangingPunct="1">
              <a:lnSpc>
                <a:spcPct val="120000"/>
              </a:lnSpc>
            </a:pPr>
            <a:r>
              <a:rPr lang="en-US" altLang="en-US" sz="1800" dirty="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120000"/>
              </a:lnSpc>
            </a:pPr>
            <a:r>
              <a:rPr lang="en-US" altLang="en-US" sz="1800" dirty="0">
                <a:ea typeface="ＭＳ Ｐゴシック" charset="-128"/>
              </a:rPr>
              <a:t>Option: Patents are bought and sold, though not as frequently as oil reserves or mines.</a:t>
            </a:r>
          </a:p>
          <a:p>
            <a:pPr lvl="1" eaLnBrk="1" hangingPunct="1">
              <a:lnSpc>
                <a:spcPct val="120000"/>
              </a:lnSpc>
            </a:pPr>
            <a:r>
              <a:rPr lang="en-US" altLang="en-US" sz="1800" dirty="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2000" b="1" dirty="0">
                <a:ea typeface="ＭＳ Ｐゴシック" charset="-128"/>
              </a:rPr>
              <a:t>Conclusion: Option exists but option pricing models are stretched.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name="Document" r:id="rId3" imgW="8229600" imgH="3937000" progId="Word.Document.8">
                  <p:embed/>
                </p:oleObj>
              </mc:Choice>
              <mc:Fallback>
                <p:oleObj name="Document" r:id="rId3" imgW="8229600" imgH="3937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dirty="0">
                <a:ea typeface="ＭＳ Ｐゴシック" charset="-128"/>
              </a:rPr>
              <a:t>Airbus will have to invest $ 500 million for a 50% share of the venture</a:t>
            </a:r>
          </a:p>
          <a:p>
            <a:pPr lvl="1" eaLnBrk="1" hangingPunct="1">
              <a:lnSpc>
                <a:spcPct val="80000"/>
              </a:lnSpc>
            </a:pPr>
            <a:r>
              <a:rPr lang="en-US" altLang="en-US" sz="2000" dirty="0">
                <a:ea typeface="ＭＳ Ｐゴシック" charset="-128"/>
              </a:rPr>
              <a:t>Its share of the present value of expected cash flows is 480 million. </a:t>
            </a:r>
          </a:p>
          <a:p>
            <a:pPr eaLnBrk="1" hangingPunct="1">
              <a:lnSpc>
                <a:spcPct val="80000"/>
              </a:lnSpc>
            </a:pPr>
            <a:r>
              <a:rPr lang="en-US" altLang="en-US" sz="2400" dirty="0">
                <a:ea typeface="ＭＳ Ｐゴシック" charset="-128"/>
              </a:rPr>
              <a:t>Lear Aircraft, which is eager to enter into the deal, offers to buy Airbus</a:t>
            </a:r>
            <a:r>
              <a:rPr lang="ja-JP" altLang="en-US" sz="2400">
                <a:ea typeface="ＭＳ Ｐゴシック" charset="-128"/>
              </a:rPr>
              <a:t>’</a:t>
            </a:r>
            <a:r>
              <a:rPr lang="en-US" altLang="ja-JP" sz="2400" dirty="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dirty="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dirty="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dirty="0">
                <a:ea typeface="ＭＳ Ｐゴシック" charset="-128"/>
              </a:rPr>
              <a:t>					Firm A	Firm B	Combined firm</a:t>
            </a:r>
          </a:p>
          <a:p>
            <a:pPr eaLnBrk="1" hangingPunct="1">
              <a:lnSpc>
                <a:spcPct val="80000"/>
              </a:lnSpc>
              <a:buFont typeface="Wingdings" charset="2"/>
              <a:buNone/>
            </a:pPr>
            <a:r>
              <a:rPr lang="en-US" altLang="en-US" sz="2000" dirty="0">
                <a:ea typeface="ＭＳ Ｐゴシック" charset="-128"/>
              </a:rPr>
              <a:t>Value of equity in the firm		$75.94	$134.47	$ 207.43</a:t>
            </a:r>
          </a:p>
          <a:p>
            <a:pPr eaLnBrk="1" hangingPunct="1">
              <a:lnSpc>
                <a:spcPct val="80000"/>
              </a:lnSpc>
              <a:buFont typeface="Wingdings" charset="2"/>
              <a:buNone/>
            </a:pPr>
            <a:r>
              <a:rPr lang="en-US" altLang="en-US" sz="2000" dirty="0">
                <a:ea typeface="ＭＳ Ｐゴシック" charset="-128"/>
              </a:rPr>
              <a:t>Value of debt in the firm		$24.06	$  15.53	$   42.57</a:t>
            </a:r>
          </a:p>
          <a:p>
            <a:pPr eaLnBrk="1" hangingPunct="1">
              <a:lnSpc>
                <a:spcPct val="80000"/>
              </a:lnSpc>
              <a:buFont typeface="Wingdings" charset="2"/>
              <a:buNone/>
            </a:pPr>
            <a:r>
              <a:rPr lang="en-US" altLang="en-US" sz="2000" dirty="0">
                <a:ea typeface="ＭＳ Ｐゴシック" charset="-128"/>
              </a:rPr>
              <a:t>Value of the firm			$100.00	$150.00	$ 250.00</a:t>
            </a:r>
          </a:p>
          <a:p>
            <a:pPr eaLnBrk="1" hangingPunct="1">
              <a:lnSpc>
                <a:spcPct val="80000"/>
              </a:lnSpc>
            </a:pPr>
            <a:r>
              <a:rPr lang="en-US" altLang="en-US" sz="2000" dirty="0">
                <a:ea typeface="ＭＳ Ｐゴシック" charset="-128"/>
              </a:rPr>
              <a:t>The combined value of the equity prior to the merger is $ 210.41 million and it declines to $207.43 million after. </a:t>
            </a:r>
          </a:p>
          <a:p>
            <a:pPr eaLnBrk="1" hangingPunct="1">
              <a:lnSpc>
                <a:spcPct val="80000"/>
              </a:lnSpc>
            </a:pPr>
            <a:r>
              <a:rPr lang="en-US" altLang="en-US" sz="2000" dirty="0">
                <a:ea typeface="ＭＳ Ｐゴシック" charset="-128"/>
              </a:rPr>
              <a:t>The wealth of the bondholders increases by an equal amount. </a:t>
            </a:r>
          </a:p>
          <a:p>
            <a:pPr eaLnBrk="1" hangingPunct="1">
              <a:lnSpc>
                <a:spcPct val="80000"/>
              </a:lnSpc>
            </a:pPr>
            <a:r>
              <a:rPr lang="en-US" altLang="en-US" sz="2000" dirty="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dirty="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extLst>
              <p:ext uri="{D42A27DB-BD31-4B8C-83A1-F6EECF244321}">
                <p14:modId xmlns:p14="http://schemas.microsoft.com/office/powerpoint/2010/main" val="1199026691"/>
              </p:ext>
            </p:extLst>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name="Document" r:id="rId3" imgW="8382000" imgH="7543800" progId="Word.Document.8">
                  <p:embed/>
                </p:oleObj>
              </mc:Choice>
              <mc:Fallback>
                <p:oleObj name="Document" r:id="rId3" imgW="8382000" imgH="75438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Autofit/>
          </a:bodyPr>
          <a:lstStyle/>
          <a:p>
            <a:pPr eaLnBrk="1" hangingPunct="1"/>
            <a:r>
              <a:rPr lang="en-US" altLang="en-US" dirty="0">
                <a:ea typeface="ＭＳ Ｐゴシック" charset="-128"/>
              </a:rPr>
              <a:t>Great for target companies but not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The disease is spreading: 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Growing through acquisitions seems to be a </a:t>
            </a:r>
            <a:r>
              <a:rPr lang="ja-JP" altLang="en-US">
                <a:ea typeface="ＭＳ Ｐゴシック" charset="-128"/>
              </a:rPr>
              <a:t>“</a:t>
            </a:r>
            <a:r>
              <a:rPr lang="en-US" altLang="ja-JP" dirty="0">
                <a:ea typeface="ＭＳ Ｐゴシック" charset="-128"/>
              </a:rPr>
              <a:t>loser</a:t>
            </a:r>
            <a:r>
              <a:rPr lang="ja-JP" altLang="en-US">
                <a:ea typeface="ＭＳ Ｐゴシック" charset="-128"/>
              </a:rPr>
              <a:t>’</a:t>
            </a:r>
            <a:r>
              <a:rPr lang="en-US" altLang="ja-JP" dirty="0">
                <a:ea typeface="ＭＳ Ｐゴシック" charset="-128"/>
              </a:rPr>
              <a:t>s game</a:t>
            </a:r>
            <a:r>
              <a:rPr lang="ja-JP" altLang="en-US">
                <a:ea typeface="ＭＳ Ｐゴシック" charset="-128"/>
              </a:rPr>
              <a:t>”</a:t>
            </a:r>
            <a:endParaRPr lang="en-US" altLang="en-US" dirty="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name="Worksheet" r:id="rId3" imgW="10134600" imgH="1244600" progId="Excel.Sheet.8">
                  <p:embed/>
                </p:oleObj>
              </mc:Choice>
              <mc:Fallback>
                <p:oleObj name="Worksheet" r:id="rId3" imgW="10134600" imgH="1244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Example 2</a:t>
            </a:r>
            <a:br>
              <a:rPr lang="en-US" dirty="0">
                <a:ea typeface="+mj-ea"/>
                <a:cs typeface="+mj-cs"/>
              </a:rPr>
            </a:br>
            <a:r>
              <a:rPr lang="en-US" dirty="0">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dirty="0">
              <a:ea typeface="ＭＳ Ｐゴシック" charset="-128"/>
            </a:endParaRPr>
          </a:p>
          <a:p>
            <a:pPr eaLnBrk="1" hangingPunct="1">
              <a:lnSpc>
                <a:spcPct val="90000"/>
              </a:lnSpc>
            </a:pPr>
            <a:r>
              <a:rPr lang="en-US" altLang="en-US" dirty="0">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6: Don</a:t>
            </a:r>
            <a:r>
              <a:rPr lang="ja-JP" altLang="en-US">
                <a:ea typeface="ＭＳ Ｐゴシック" charset="-128"/>
              </a:rPr>
              <a:t>’</a:t>
            </a:r>
            <a:r>
              <a:rPr lang="en-US" altLang="ja-JP" dirty="0">
                <a:ea typeface="ＭＳ Ｐゴシック" charset="-128"/>
              </a:rPr>
              <a:t>t let egos or investment bankers get the better of common sense…</a:t>
            </a:r>
            <a:endParaRPr lang="en-US" altLang="en-US" dirty="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dirty="0">
                <a:ea typeface="ＭＳ Ｐゴシック" charset="-128"/>
              </a:rPr>
              <a:t>s curse!</a:t>
            </a:r>
          </a:p>
          <a:p>
            <a:pPr eaLnBrk="1" hangingPunct="1">
              <a:lnSpc>
                <a:spcPct val="80000"/>
              </a:lnSpc>
            </a:pPr>
            <a:r>
              <a:rPr lang="en-US" altLang="en-US" sz="2200" dirty="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dirty="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dirty="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119</a:t>
            </a:fld>
            <a:endParaRPr lang="en-US" altLang="en-US" sz="1400">
              <a:solidFill>
                <a:schemeClr val="tx2"/>
              </a:solidFill>
            </a:endParaRP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120</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121</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122</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123</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124</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 Excess Returns in 2023..</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85000" lnSpcReduction="20000"/>
          </a:bodyPr>
          <a:lstStyle/>
          <a:p>
            <a:fld id="{0DE291B0-1EC4-6B4F-8670-E80DDBF245C8}" type="slidenum">
              <a:rPr lang="en-US" altLang="en-US" smtClean="0"/>
              <a:pPr/>
              <a:t>125</a:t>
            </a:fld>
            <a:endParaRPr lang="en-US" altLang="en-US"/>
          </a:p>
        </p:txBody>
      </p:sp>
      <p:pic>
        <p:nvPicPr>
          <p:cNvPr id="6" name="Content Placeholder 8">
            <a:extLst>
              <a:ext uri="{FF2B5EF4-FFF2-40B4-BE49-F238E27FC236}">
                <a16:creationId xmlns:a16="http://schemas.microsoft.com/office/drawing/2014/main" id="{018F533D-373D-9DD3-5264-CCE2A70AFB36}"/>
              </a:ext>
            </a:extLst>
          </p:cNvPr>
          <p:cNvPicPr>
            <a:picLocks noGrp="1" noChangeAspect="1"/>
          </p:cNvPicPr>
          <p:nvPr>
            <p:ph sz="quarter" idx="1"/>
          </p:nvPr>
        </p:nvPicPr>
        <p:blipFill>
          <a:blip r:embed="rId2"/>
          <a:stretch>
            <a:fillRect/>
          </a:stretch>
        </p:blipFill>
        <p:spPr>
          <a:xfrm>
            <a:off x="612775" y="2632662"/>
            <a:ext cx="8153400" cy="2430876"/>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126</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127</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128</a:t>
            </a:fld>
            <a:endParaRPr lang="en-US" altLang="en-US" sz="1400">
              <a:solidFill>
                <a:schemeClr val="tx2"/>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129</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130</a:t>
            </a:fld>
            <a:endParaRPr lang="en-US" altLang="en-US" sz="1400">
              <a:solidFill>
                <a:schemeClr val="tx2"/>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131</a:t>
            </a:fld>
            <a:endParaRPr lang="en-US" altLang="en-US" sz="1400">
              <a:solidFill>
                <a:schemeClr val="tx2"/>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132</a:t>
            </a:fld>
            <a:endParaRPr lang="en-US" altLang="en-US" sz="1400">
              <a:solidFill>
                <a:schemeClr val="tx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133</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134</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135</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136</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137</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138</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name="Document" r:id="rId3" imgW="8369300" imgH="1117600" progId="Word.Document.8">
                  <p:embed/>
                </p:oleObj>
              </mc:Choice>
              <mc:Fallback>
                <p:oleObj name="Document" r:id="rId3" imgW="8369300" imgH="11176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139</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name="Equation" r:id="rId3" imgW="6172200" imgH="393700" progId="Equation.3">
                  <p:embed/>
                </p:oleObj>
              </mc:Choice>
              <mc:Fallback>
                <p:oleObj name="Equation" r:id="rId3" imgW="6172200" imgH="3937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name="Equation" r:id="rId5" imgW="4521200" imgH="393700" progId="Equation.3">
                  <p:embed/>
                </p:oleObj>
              </mc:Choice>
              <mc:Fallback>
                <p:oleObj name="Equation" r:id="rId5" imgW="4521200" imgH="393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name="Equation" r:id="rId7" imgW="7200900" imgH="393700" progId="Equation.3">
                  <p:embed/>
                </p:oleObj>
              </mc:Choice>
              <mc:Fallback>
                <p:oleObj name="Equation" r:id="rId7" imgW="7200900" imgH="3937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140</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141</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142</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143</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144</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145</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146</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147</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name="Document" r:id="rId3" imgW="8229600" imgH="3556000" progId="Word.Document.8">
                  <p:embed/>
                </p:oleObj>
              </mc:Choice>
              <mc:Fallback>
                <p:oleObj name="Document" r:id="rId3" imgW="8229600" imgH="3556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148</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name="Document" r:id="rId3" imgW="8229600" imgH="2120900" progId="Word.Document.8">
                  <p:embed/>
                </p:oleObj>
              </mc:Choice>
              <mc:Fallback>
                <p:oleObj name="Document" r:id="rId3" imgW="8229600" imgH="21209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149</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150</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151</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152</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153</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26031</TotalTime>
  <Pages>184</Pages>
  <Words>22166</Words>
  <Application>Microsoft Macintosh PowerPoint</Application>
  <PresentationFormat>On-screen Show (4:3)</PresentationFormat>
  <Paragraphs>1448</Paragraphs>
  <Slides>153</Slides>
  <Notes>150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153</vt:i4>
      </vt:variant>
    </vt:vector>
  </HeadingPairs>
  <TitlesOfParts>
    <vt:vector size="163" baseType="lpstr">
      <vt:lpstr>Calibri</vt:lpstr>
      <vt:lpstr>Helvetica</vt:lpstr>
      <vt:lpstr>Symbol</vt:lpstr>
      <vt:lpstr>Times</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Great for target companies but not for acquiring company stockholders…</vt:lpstr>
      <vt:lpstr>And the long-term follow up is not positive either..</vt:lpstr>
      <vt:lpstr>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2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 Excess Returns in 2023..</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193</cp:revision>
  <cp:lastPrinted>2022-05-02T00:24:54Z</cp:lastPrinted>
  <dcterms:created xsi:type="dcterms:W3CDTF">1998-01-08T15:09:51Z</dcterms:created>
  <dcterms:modified xsi:type="dcterms:W3CDTF">2023-02-05T19:55:52Z</dcterms:modified>
</cp:coreProperties>
</file>