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Lst>
  <p:notesMasterIdLst>
    <p:notesMasterId r:id="rId22"/>
  </p:notesMasterIdLst>
  <p:handoutMasterIdLst>
    <p:handoutMasterId r:id="rId23"/>
  </p:handoutMasterIdLst>
  <p:sldIdLst>
    <p:sldId id="278" r:id="rId2"/>
    <p:sldId id="543" r:id="rId3"/>
    <p:sldId id="663" r:id="rId4"/>
    <p:sldId id="282" r:id="rId5"/>
    <p:sldId id="664" r:id="rId6"/>
    <p:sldId id="668" r:id="rId7"/>
    <p:sldId id="671" r:id="rId8"/>
    <p:sldId id="672" r:id="rId9"/>
    <p:sldId id="665" r:id="rId10"/>
    <p:sldId id="666" r:id="rId11"/>
    <p:sldId id="667" r:id="rId12"/>
    <p:sldId id="356" r:id="rId13"/>
    <p:sldId id="669" r:id="rId14"/>
    <p:sldId id="670" r:id="rId15"/>
    <p:sldId id="675" r:id="rId16"/>
    <p:sldId id="381" r:id="rId17"/>
    <p:sldId id="676" r:id="rId18"/>
    <p:sldId id="399" r:id="rId19"/>
    <p:sldId id="673" r:id="rId20"/>
    <p:sldId id="674" r:id="rId2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888" y="-3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4376" y="7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98413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60941422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most valuations that you see in practice are not intrinsic valuations, understanding intrinsic value is a key first step to using either relative or contingent claim valuation.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850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eyes of many, discounted cash flow valuation and intrinsic valuation are equivalent but that is not the case. Not all intrinsic valuations are discounted cash flow valuations. There are ways of valuing an asset based on its cash flows, risk and growth without ever using (or even knowing about present value)…. After all, DCF as a technique has been around for less than a century and people have been valuing assets and businesses for much longer. By the same token, there are DCF models that are not intrinsic valuations because much of the value is not a function of an asset’s characteristics (but of others perceptions of the asset’s value).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value of a business and the value of equity can not only be very different numbers but they can move in different directions…</a:t>
            </a:r>
          </a:p>
          <a:p>
            <a:pPr lvl="1">
              <a:buFontTx/>
              <a:buChar char="•"/>
            </a:pPr>
            <a:r>
              <a:rPr lang="en-US">
                <a:latin typeface="Times" charset="0"/>
                <a:ea typeface="ＭＳ Ｐゴシック" charset="0"/>
              </a:rPr>
              <a:t>A firm like GE has a value for its business that is vastly in excess of its value for equity, because of the substantial debt that it carries. In contrast, the value of the business and the value of equity for a firm like Apple that has no debt will converge.</a:t>
            </a:r>
          </a:p>
          <a:p>
            <a:pPr lvl="1">
              <a:buFontTx/>
              <a:buChar char="•"/>
            </a:pPr>
            <a:r>
              <a:rPr lang="en-US">
                <a:latin typeface="Times" charset="0"/>
                <a:ea typeface="ＭＳ Ｐゴシック" charset="0"/>
              </a:rPr>
              <a:t>You can have valuable businesses, where the equity is worth nothing because the firm has borrowed too much….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cost of debt is not the rate at which you borrowed money at historically. That is why you cannot use the book cost of debt in the cost of capital calculation. </a:t>
            </a:r>
          </a:p>
          <a:p>
            <a:r>
              <a:rPr lang="en-US">
                <a:latin typeface="Times" charset="0"/>
                <a:ea typeface="ＭＳ Ｐゴシック" charset="0"/>
                <a:cs typeface="ＭＳ Ｐゴシック" charset="0"/>
              </a:rPr>
              <a:t>While many companies have bonds outstanding, corporate bonds often have special features attached to them and are not liquid, making it difficult to use the yield to maturity as the cost of debt. </a:t>
            </a:r>
          </a:p>
          <a:p>
            <a:r>
              <a:rPr lang="en-US">
                <a:latin typeface="Times" charset="0"/>
                <a:ea typeface="ＭＳ Ｐゴシック" charset="0"/>
                <a:cs typeface="ＭＳ Ｐゴシック" charset="0"/>
              </a:rPr>
              <a:t>While ratings are often useful tools for coming up with the cost of debt, there can be problems:</a:t>
            </a:r>
          </a:p>
          <a:p>
            <a:pPr lvl="1">
              <a:buFontTx/>
              <a:buChar char="•"/>
            </a:pPr>
            <a:r>
              <a:rPr lang="en-US">
                <a:latin typeface="Times" charset="0"/>
                <a:ea typeface="ＭＳ Ｐゴシック" charset="0"/>
              </a:rPr>
              <a:t>A firm can have multiple ratings. You need a rating across all of a firm</a:t>
            </a:r>
            <a:r>
              <a:rPr lang="ja-JP" altLang="en-US">
                <a:latin typeface="Times" charset="0"/>
                <a:ea typeface="ＭＳ Ｐゴシック" charset="0"/>
              </a:rPr>
              <a:t>’</a:t>
            </a:r>
            <a:r>
              <a:rPr lang="en-US" altLang="ja-JP">
                <a:latin typeface="Times" charset="0"/>
                <a:ea typeface="ＭＳ Ｐゴシック" charset="0"/>
              </a:rPr>
              <a:t>s debt, not just its safest…</a:t>
            </a:r>
          </a:p>
          <a:p>
            <a:pPr lvl="1">
              <a:buFontTx/>
              <a:buChar char="•"/>
            </a:pPr>
            <a:r>
              <a:rPr lang="en-US">
                <a:latin typeface="Times" charset="0"/>
                <a:ea typeface="ＭＳ Ｐゴシック" charset="0"/>
              </a:rPr>
              <a:t>A firm</a:t>
            </a:r>
            <a:r>
              <a:rPr lang="ja-JP" altLang="en-US">
                <a:latin typeface="Times" charset="0"/>
                <a:ea typeface="ＭＳ Ｐゴシック" charset="0"/>
              </a:rPr>
              <a:t>’</a:t>
            </a:r>
            <a:r>
              <a:rPr lang="en-US" altLang="ja-JP">
                <a:latin typeface="Times" charset="0"/>
                <a:ea typeface="ＭＳ Ｐゴシック" charset="0"/>
              </a:rPr>
              <a:t>s bonds can be structured in such a way that they can be safer than the rest of the firm</a:t>
            </a:r>
            <a:r>
              <a:rPr lang="ja-JP" altLang="en-US">
                <a:latin typeface="Times" charset="0"/>
                <a:ea typeface="ＭＳ Ｐゴシック" charset="0"/>
              </a:rPr>
              <a:t>’</a:t>
            </a:r>
            <a:r>
              <a:rPr lang="en-US" altLang="ja-JP">
                <a:latin typeface="Times" charset="0"/>
                <a:ea typeface="ＭＳ Ｐゴシック" charset="0"/>
              </a:rPr>
              <a:t>s debt - they can be more senior or secured than the other debt of the firm.</a:t>
            </a:r>
          </a:p>
          <a:p>
            <a:pPr lvl="1">
              <a:buFontTx/>
              <a:buChar char="•"/>
            </a:pPr>
            <a:endParaRPr lang="en-US">
              <a:latin typeface="Times" charset="0"/>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argument used by accountants - that R&amp;D yields uncertain benefits - is specious. You could make the same argument about other investments - investing in a factory in an emerging market, deciding to build a concept car - and you are forced to treat these as capital expenditures.</a:t>
            </a:r>
          </a:p>
          <a:p>
            <a:r>
              <a:rPr lang="en-US">
                <a:latin typeface="Times" charset="0"/>
                <a:ea typeface="ＭＳ Ｐゴシック" charset="0"/>
                <a:cs typeface="ＭＳ Ｐゴシック" charset="0"/>
              </a:rPr>
              <a:t>To capitalize R&amp;D, you need to specify</a:t>
            </a:r>
          </a:p>
          <a:p>
            <a:pPr lvl="1">
              <a:buFontTx/>
              <a:buChar char="•"/>
            </a:pPr>
            <a:r>
              <a:rPr lang="en-US">
                <a:latin typeface="Times" charset="0"/>
                <a:ea typeface="ＭＳ Ｐゴシック" charset="0"/>
              </a:rPr>
              <a:t>On average, how long it takes between the time you do research and a commercial product </a:t>
            </a:r>
            <a:r>
              <a:rPr lang="en-US" u="sng">
                <a:latin typeface="Times" charset="0"/>
                <a:ea typeface="ＭＳ Ｐゴシック" charset="0"/>
              </a:rPr>
              <a:t>emerges</a:t>
            </a:r>
            <a:r>
              <a:rPr lang="en-US">
                <a:latin typeface="Times" charset="0"/>
                <a:ea typeface="ＭＳ Ｐゴシック" charset="0"/>
              </a:rPr>
              <a:t> from the research. (This is the amortizable life)</a:t>
            </a:r>
          </a:p>
          <a:p>
            <a:pPr lvl="1">
              <a:buFontTx/>
              <a:buChar char="•"/>
            </a:pPr>
            <a:r>
              <a:rPr lang="en-US">
                <a:latin typeface="Times" charset="0"/>
                <a:ea typeface="ＭＳ Ｐゴシック" charset="0"/>
              </a:rPr>
              <a:t>R&amp;D expenses from the past (for a period equivalent to the amortizable life). If your firm has not been in existence for that long, you would go back for as many years as you can.</a:t>
            </a:r>
          </a:p>
          <a:p>
            <a:pPr lvl="1">
              <a:buFontTx/>
              <a:buChar char="•"/>
            </a:pPr>
            <a:r>
              <a:rPr lang="en-US">
                <a:latin typeface="Times" charset="0"/>
                <a:ea typeface="ＭＳ Ｐゴシック" charset="0"/>
              </a:rPr>
              <a:t>Depreciation schedules - stick with the simplest which is straight line depreciation.</a:t>
            </a:r>
          </a:p>
          <a:p>
            <a:pPr lvl="1">
              <a:buFontTx/>
              <a:buChar char="•"/>
            </a:pPr>
            <a:endParaRPr lang="en-US">
              <a:latin typeface="Times" charset="0"/>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the differences between this and Free cashflow to firm:</a:t>
            </a:r>
          </a:p>
          <a:p>
            <a:pPr lvl="1"/>
            <a:r>
              <a:rPr lang="en-US">
                <a:latin typeface="Times" charset="0"/>
                <a:ea typeface="ＭＳ Ｐゴシック" charset="0"/>
              </a:rPr>
              <a:t>Start with net income (equity earnings) rather than operating earnings. Interest expenses are subtracted out from earnings and the tax benefits are reflected.</a:t>
            </a:r>
          </a:p>
          <a:p>
            <a:pPr lvl="1"/>
            <a:r>
              <a:rPr lang="en-US">
                <a:latin typeface="Times" charset="0"/>
                <a:ea typeface="ＭＳ Ｐゴシック" charset="0"/>
              </a:rPr>
              <a:t>Net out net debt payments. If a firm raises more new debt than it pays off, this can be a positive number which, if large enough can make the free cashflow to equity higher than the free cashflow to the firm.</a:t>
            </a:r>
          </a:p>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solidFill>
                  <a:schemeClr val="tx2"/>
                </a:solidFill>
              </a:defRPr>
            </a:lvl1pPr>
          </a:lstStyle>
          <a:p>
            <a:pPr>
              <a:defRPr/>
            </a:pPr>
            <a:fld id="{DA7F045A-A25D-2B4A-B7E5-13859CABCB46}" type="slidenum">
              <a:rPr lang="en-US"/>
              <a:pPr>
                <a:defRPr/>
              </a:pPr>
              <a:t>‹#›</a:t>
            </a:fld>
            <a:endParaRPr lang="en-US" dirty="0"/>
          </a:p>
        </p:txBody>
      </p:sp>
    </p:spTree>
    <p:extLst>
      <p:ext uri="{BB962C8B-B14F-4D97-AF65-F5344CB8AC3E}">
        <p14:creationId xmlns:p14="http://schemas.microsoft.com/office/powerpoint/2010/main" val="2052776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DEAF8BFA-6720-FC45-BC2D-B65D87C3AFC0}" type="slidenum">
              <a:rPr lang="en-US" sz="1600" smtClean="0"/>
              <a:pPr eaLnBrk="1" hangingPunct="1">
                <a:defRPr/>
              </a:pPr>
              <a:t>‹#›</a:t>
            </a:fld>
            <a:endParaRPr lang="en-US" sz="1600" smtClean="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4A9CBD89-E34B-5F42-86B0-0F11F8705DAC}" type="slidenum">
              <a:rPr lang="en-US"/>
              <a:pPr>
                <a:defRPr/>
              </a:pPr>
              <a:t>‹#›</a:t>
            </a:fld>
            <a:endParaRPr lang="en-US" dirty="0"/>
          </a:p>
        </p:txBody>
      </p:sp>
    </p:spTree>
    <p:extLst>
      <p:ext uri="{BB962C8B-B14F-4D97-AF65-F5344CB8AC3E}">
        <p14:creationId xmlns:p14="http://schemas.microsoft.com/office/powerpoint/2010/main" val="3209127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A6C3D575-854E-DB42-A22E-8E5FD3EFAD01}"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896983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B358EC85-29A5-F94E-9B7E-A828696C6BBB}"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486699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45E28643-94BD-FA4B-B0A2-D7A4B622190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85536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37C3DEF8-E54E-5A4A-AEAF-6DE5D3CAD76D}" type="slidenum">
              <a:rPr lang="en-US"/>
              <a:pPr>
                <a:defRPr/>
              </a:pPr>
              <a:t>‹#›</a:t>
            </a:fld>
            <a:endParaRPr lang="en-US" dirty="0"/>
          </a:p>
        </p:txBody>
      </p:sp>
    </p:spTree>
    <p:extLst>
      <p:ext uri="{BB962C8B-B14F-4D97-AF65-F5344CB8AC3E}">
        <p14:creationId xmlns:p14="http://schemas.microsoft.com/office/powerpoint/2010/main" val="4053653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solidFill>
                  <a:schemeClr val="tx2"/>
                </a:solidFill>
              </a:defRPr>
            </a:lvl1pPr>
          </a:lstStyle>
          <a:p>
            <a:pPr>
              <a:defRPr/>
            </a:pPr>
            <a:fld id="{FF980D48-EF93-234C-9FAE-20A05FDD3958}" type="slidenum">
              <a:rPr lang="en-US"/>
              <a:pPr>
                <a:defRPr/>
              </a:pPr>
              <a:t>‹#›</a:t>
            </a:fld>
            <a:endParaRPr lang="en-US" dirty="0"/>
          </a:p>
        </p:txBody>
      </p:sp>
    </p:spTree>
    <p:extLst>
      <p:ext uri="{BB962C8B-B14F-4D97-AF65-F5344CB8AC3E}">
        <p14:creationId xmlns:p14="http://schemas.microsoft.com/office/powerpoint/2010/main" val="3221323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1A844818-A510-9646-9834-D66E982858F2}" type="slidenum">
              <a:rPr lang="en-US"/>
              <a:pPr>
                <a:defRPr/>
              </a:pPr>
              <a:t>‹#›</a:t>
            </a:fld>
            <a:endParaRPr lang="en-US" dirty="0"/>
          </a:p>
        </p:txBody>
      </p:sp>
    </p:spTree>
    <p:extLst>
      <p:ext uri="{BB962C8B-B14F-4D97-AF65-F5344CB8AC3E}">
        <p14:creationId xmlns:p14="http://schemas.microsoft.com/office/powerpoint/2010/main" val="2052552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solidFill>
                  <a:srgbClr val="FFFFFF"/>
                </a:solidFill>
              </a:defRPr>
            </a:lvl1pPr>
          </a:lstStyle>
          <a:p>
            <a:pPr>
              <a:defRPr/>
            </a:pPr>
            <a:fld id="{82A749CA-C146-3F41-9E60-1F1C904C0552}"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984638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12FCFAE3-34D7-6545-A427-B81AB7C695B6}"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4125423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E306CBFC-E32B-B24C-972E-43C550284D57}"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9799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BB4619C5-E506-BE4C-9E9D-A0E3956F674D}" type="slidenum">
              <a:rPr lang="en-US"/>
              <a:pPr>
                <a:defRPr/>
              </a:pPr>
              <a:t>‹#›</a:t>
            </a:fld>
            <a:endParaRPr lang="en-US" dirty="0"/>
          </a:p>
        </p:txBody>
      </p:sp>
    </p:spTree>
    <p:extLst>
      <p:ext uri="{BB962C8B-B14F-4D97-AF65-F5344CB8AC3E}">
        <p14:creationId xmlns:p14="http://schemas.microsoft.com/office/powerpoint/2010/main" val="39381626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a:defRPr sz="1200" b="1">
                <a:solidFill>
                  <a:schemeClr val="tx2"/>
                </a:solidFill>
              </a:defRPr>
            </a:lvl1pPr>
          </a:lstStyle>
          <a:p>
            <a:pPr>
              <a:defRPr/>
            </a:pPr>
            <a:fld id="{7E379864-C18A-EB4E-9CB0-5E443EFF6932}"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74" r:id="rId5"/>
    <p:sldLayoutId id="2147483980" r:id="rId6"/>
    <p:sldLayoutId id="2147483981" r:id="rId7"/>
    <p:sldLayoutId id="2147483982" r:id="rId8"/>
    <p:sldLayoutId id="2147483983" r:id="rId9"/>
    <p:sldLayoutId id="2147483975" r:id="rId10"/>
    <p:sldLayoutId id="2147483984" r:id="rId11"/>
    <p:sldLayoutId id="2147483985" r:id="rId12"/>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Microsoft_Word_97_-_2004_Document1.doc"/><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a:xfrm>
            <a:off x="1752600" y="3810000"/>
            <a:ext cx="7086600" cy="2057400"/>
          </a:xfrm>
        </p:spPr>
        <p:txBody>
          <a:bodyPr>
            <a:normAutofit fontScale="90000"/>
          </a:bodyPr>
          <a:lstStyle/>
          <a:p>
            <a:pPr eaLnBrk="1" fontAlgn="auto" hangingPunct="1">
              <a:spcAft>
                <a:spcPts val="0"/>
              </a:spcAft>
              <a:defRPr/>
            </a:pPr>
            <a:r>
              <a:rPr lang="en-US" dirty="0" smtClean="0">
                <a:ea typeface="+mj-ea"/>
                <a:cs typeface="+mj-cs"/>
              </a:rPr>
              <a:t/>
            </a:r>
            <a:br>
              <a:rPr lang="en-US" dirty="0" smtClean="0">
                <a:ea typeface="+mj-ea"/>
                <a:cs typeface="+mj-cs"/>
              </a:rPr>
            </a:br>
            <a:r>
              <a:rPr lang="en-US" dirty="0" smtClean="0">
                <a:ea typeface="+mj-ea"/>
                <a:cs typeface="+mj-cs"/>
              </a:rPr>
              <a:t/>
            </a:r>
            <a:br>
              <a:rPr lang="en-US" dirty="0" smtClean="0">
                <a:ea typeface="+mj-ea"/>
                <a:cs typeface="+mj-cs"/>
              </a:rPr>
            </a:br>
            <a:r>
              <a:rPr lang="en-US" dirty="0" smtClean="0">
                <a:ea typeface="+mj-ea"/>
                <a:cs typeface="+mj-cs"/>
              </a:rPr>
              <a:t/>
            </a:r>
            <a:br>
              <a:rPr lang="en-US" dirty="0" smtClean="0">
                <a:ea typeface="+mj-ea"/>
                <a:cs typeface="+mj-cs"/>
              </a:rPr>
            </a:br>
            <a:r>
              <a:rPr lang="en-US" dirty="0" smtClean="0">
                <a:ea typeface="+mj-ea"/>
                <a:cs typeface="+mj-cs"/>
              </a:rPr>
              <a:t>Valuation: Quiz 1</a:t>
            </a:r>
            <a:br>
              <a:rPr lang="en-US" dirty="0" smtClean="0">
                <a:ea typeface="+mj-ea"/>
                <a:cs typeface="+mj-cs"/>
              </a:rPr>
            </a:br>
            <a:r>
              <a:rPr lang="en-US" dirty="0" smtClean="0">
                <a:ea typeface="+mj-ea"/>
                <a:cs typeface="+mj-cs"/>
              </a:rPr>
              <a:t>Review</a:t>
            </a:r>
            <a:endParaRPr lang="en-US" dirty="0">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smtClean="0">
                <a:ea typeface="+mn-ea"/>
                <a:cs typeface="+mn-cs"/>
              </a:rPr>
              <a:t>Aswath Damodaran</a:t>
            </a:r>
          </a:p>
          <a:p>
            <a:pPr eaLnBrk="1" fontAlgn="auto" hangingPunct="1">
              <a:spcAft>
                <a:spcPts val="0"/>
              </a:spcAft>
              <a:buFont typeface="Wingdings"/>
              <a:buNone/>
              <a:defRPr/>
            </a:pPr>
            <a:r>
              <a:rPr lang="en-US" dirty="0" smtClean="0">
                <a:ea typeface="+mn-ea"/>
                <a:cs typeface="+mn-cs"/>
              </a:rPr>
              <a:t>Updated: </a:t>
            </a:r>
            <a:r>
              <a:rPr lang="en-US" dirty="0" smtClean="0">
                <a:ea typeface="+mn-ea"/>
                <a:cs typeface="+mn-cs"/>
              </a:rPr>
              <a:t>March </a:t>
            </a:r>
            <a:r>
              <a:rPr lang="en-US" dirty="0" smtClean="0">
                <a:ea typeface="+mn-ea"/>
                <a:cs typeface="+mn-cs"/>
              </a:rPr>
              <a:t>2013</a:t>
            </a:r>
            <a:endParaRPr lang="en-US" dirty="0">
              <a:ea typeface="+mn-ea"/>
              <a:cs typeface="+mn-cs"/>
            </a:endParaRPr>
          </a:p>
        </p:txBody>
      </p:sp>
      <p:sp>
        <p:nvSpPr>
          <p:cNvPr id="16387"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1638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fld id="{CAAA42E8-1E62-7346-9812-658A6887BCD4}" type="slidenum">
              <a:rPr lang="en-US" sz="1400">
                <a:solidFill>
                  <a:schemeClr val="tx2"/>
                </a:solidFill>
              </a:rPr>
              <a:pPr eaLnBrk="1" hangingPunct="1"/>
              <a:t>1</a:t>
            </a:fld>
            <a:endParaRPr lang="en-US" sz="140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228600"/>
            <a:ext cx="8153400" cy="990600"/>
          </a:xfrm>
        </p:spPr>
        <p:txBody>
          <a:bodyPr/>
          <a:lstStyle/>
          <a:p>
            <a:pPr eaLnBrk="1" hangingPunct="1"/>
            <a:r>
              <a:rPr lang="en-US">
                <a:latin typeface="Calibri" charset="0"/>
              </a:rPr>
              <a:t>Key topics covered</a:t>
            </a:r>
          </a:p>
        </p:txBody>
      </p:sp>
      <p:sp>
        <p:nvSpPr>
          <p:cNvPr id="6146" name="Content Placeholder 2"/>
          <p:cNvSpPr>
            <a:spLocks noGrp="1"/>
          </p:cNvSpPr>
          <p:nvPr>
            <p:ph sz="quarter" idx="1"/>
          </p:nvPr>
        </p:nvSpPr>
        <p:spPr>
          <a:xfrm>
            <a:off x="612775" y="1600200"/>
            <a:ext cx="8153400" cy="4495800"/>
          </a:xfrm>
        </p:spPr>
        <p:txBody>
          <a:bodyPr>
            <a:normAutofit fontScale="47500" lnSpcReduction="20000"/>
          </a:bodyPr>
          <a:lstStyle/>
          <a:p>
            <a:pPr marL="320040" indent="-320040" eaLnBrk="1" fontAlgn="auto" hangingPunct="1">
              <a:spcAft>
                <a:spcPts val="0"/>
              </a:spcAft>
              <a:buFont typeface="Wingdings"/>
              <a:buChar char=""/>
              <a:defRPr/>
            </a:pPr>
            <a:r>
              <a:rPr lang="en-US" dirty="0" smtClean="0">
                <a:ea typeface="+mn-ea"/>
                <a:cs typeface="+mn-cs"/>
              </a:rPr>
              <a:t>Valuation Approaches</a:t>
            </a:r>
          </a:p>
          <a:p>
            <a:pPr marL="640715" lvl="1" indent="-320040" eaLnBrk="1" fontAlgn="auto" hangingPunct="1">
              <a:spcAft>
                <a:spcPts val="0"/>
              </a:spcAft>
              <a:buFont typeface="Wingdings"/>
              <a:buChar char=""/>
              <a:defRPr/>
            </a:pPr>
            <a:r>
              <a:rPr lang="en-US" dirty="0" smtClean="0">
                <a:ea typeface="+mn-ea"/>
              </a:rPr>
              <a:t>What are the three approaches to valuation?</a:t>
            </a:r>
          </a:p>
          <a:p>
            <a:pPr marL="640715" lvl="1" indent="-320040" eaLnBrk="1" fontAlgn="auto" hangingPunct="1">
              <a:spcAft>
                <a:spcPts val="0"/>
              </a:spcAft>
              <a:buFont typeface="Wingdings"/>
              <a:buChar char=""/>
              <a:defRPr/>
            </a:pPr>
            <a:r>
              <a:rPr lang="en-US" dirty="0" smtClean="0">
                <a:ea typeface="+mn-ea"/>
              </a:rPr>
              <a:t>From a big picture perspective, what are the key differences between the different valuation approaches?</a:t>
            </a:r>
          </a:p>
          <a:p>
            <a:pPr marL="640715" lvl="1" indent="-320040" eaLnBrk="1" fontAlgn="auto" hangingPunct="1">
              <a:spcAft>
                <a:spcPts val="0"/>
              </a:spcAft>
              <a:buFont typeface="Wingdings"/>
              <a:buChar char=""/>
              <a:defRPr/>
            </a:pPr>
            <a:r>
              <a:rPr lang="en-US" dirty="0" smtClean="0">
                <a:ea typeface="+mn-ea"/>
              </a:rPr>
              <a:t>What are the broad factors that determine which approach to use?</a:t>
            </a:r>
          </a:p>
          <a:p>
            <a:pPr marL="320040" indent="-320040" eaLnBrk="1" fontAlgn="auto" hangingPunct="1">
              <a:spcAft>
                <a:spcPts val="0"/>
              </a:spcAft>
              <a:buFont typeface="Wingdings"/>
              <a:buChar char=""/>
              <a:defRPr/>
            </a:pPr>
            <a:r>
              <a:rPr lang="en-US" dirty="0" smtClean="0">
                <a:ea typeface="+mn-ea"/>
                <a:cs typeface="+mn-cs"/>
              </a:rPr>
              <a:t>Basics of DCF valuation</a:t>
            </a:r>
          </a:p>
          <a:p>
            <a:pPr marL="640715" lvl="1" indent="-320040" eaLnBrk="1" fontAlgn="auto" hangingPunct="1">
              <a:spcAft>
                <a:spcPts val="0"/>
              </a:spcAft>
              <a:buFont typeface="Wingdings"/>
              <a:buChar char=""/>
              <a:defRPr/>
            </a:pPr>
            <a:r>
              <a:rPr lang="en-US" dirty="0" smtClean="0">
                <a:ea typeface="+mn-ea"/>
              </a:rPr>
              <a:t>The essence of intrinsic value</a:t>
            </a:r>
          </a:p>
          <a:p>
            <a:pPr marL="640715" lvl="1" indent="-320040" eaLnBrk="1" fontAlgn="auto" hangingPunct="1">
              <a:spcAft>
                <a:spcPts val="0"/>
              </a:spcAft>
              <a:buFont typeface="Wingdings"/>
              <a:buChar char=""/>
              <a:defRPr/>
            </a:pPr>
            <a:r>
              <a:rPr lang="en-US" dirty="0" smtClean="0">
                <a:ea typeface="+mn-ea"/>
              </a:rPr>
              <a:t>Equity versus Firm valuation</a:t>
            </a:r>
          </a:p>
          <a:p>
            <a:pPr marL="640715" lvl="1" indent="-320040" eaLnBrk="1" fontAlgn="auto" hangingPunct="1">
              <a:spcAft>
                <a:spcPts val="0"/>
              </a:spcAft>
              <a:buFont typeface="Wingdings"/>
              <a:buChar char=""/>
              <a:defRPr/>
            </a:pPr>
            <a:r>
              <a:rPr lang="en-US" dirty="0" smtClean="0">
                <a:ea typeface="+mn-ea"/>
              </a:rPr>
              <a:t>DCF consistency</a:t>
            </a:r>
          </a:p>
          <a:p>
            <a:pPr marL="320040" indent="-320040" eaLnBrk="1" fontAlgn="auto" hangingPunct="1">
              <a:spcAft>
                <a:spcPts val="0"/>
              </a:spcAft>
              <a:buFont typeface="Wingdings"/>
              <a:buChar char=""/>
              <a:defRPr/>
            </a:pPr>
            <a:r>
              <a:rPr lang="en-US" dirty="0" smtClean="0">
                <a:ea typeface="+mn-ea"/>
                <a:cs typeface="+mn-cs"/>
              </a:rPr>
              <a:t>Discount Rates</a:t>
            </a:r>
          </a:p>
          <a:p>
            <a:pPr marL="640715" lvl="1" indent="-320040" eaLnBrk="1" fontAlgn="auto" hangingPunct="1">
              <a:spcAft>
                <a:spcPts val="0"/>
              </a:spcAft>
              <a:buFont typeface="Wingdings"/>
              <a:buChar char=""/>
              <a:defRPr/>
            </a:pPr>
            <a:r>
              <a:rPr lang="en-US" dirty="0" smtClean="0">
                <a:ea typeface="+mn-ea"/>
              </a:rPr>
              <a:t>Risk free rates: How to estimate and why they vary across currencies</a:t>
            </a:r>
          </a:p>
          <a:p>
            <a:pPr marL="640715" lvl="1" indent="-320040" eaLnBrk="1" fontAlgn="auto" hangingPunct="1">
              <a:spcAft>
                <a:spcPts val="0"/>
              </a:spcAft>
              <a:buFont typeface="Wingdings"/>
              <a:buChar char=""/>
              <a:defRPr/>
            </a:pPr>
            <a:r>
              <a:rPr lang="en-US" dirty="0" smtClean="0">
                <a:ea typeface="+mn-ea"/>
              </a:rPr>
              <a:t>Equity Risk Premium: Historical </a:t>
            </a:r>
            <a:r>
              <a:rPr lang="en-US" dirty="0" err="1" smtClean="0">
                <a:ea typeface="+mn-ea"/>
              </a:rPr>
              <a:t>vs</a:t>
            </a:r>
            <a:r>
              <a:rPr lang="en-US" dirty="0" smtClean="0">
                <a:ea typeface="+mn-ea"/>
              </a:rPr>
              <a:t> Implied, Mature &amp; Country Risk Premiums</a:t>
            </a:r>
          </a:p>
          <a:p>
            <a:pPr marL="640715" lvl="1" indent="-320040" eaLnBrk="1" fontAlgn="auto" hangingPunct="1">
              <a:spcAft>
                <a:spcPts val="0"/>
              </a:spcAft>
              <a:buFont typeface="Wingdings"/>
              <a:buChar char=""/>
              <a:defRPr/>
            </a:pPr>
            <a:r>
              <a:rPr lang="en-US" dirty="0" smtClean="0">
                <a:ea typeface="+mn-ea"/>
              </a:rPr>
              <a:t>Company risk exposure to country risk</a:t>
            </a:r>
          </a:p>
          <a:p>
            <a:pPr marL="640715" lvl="1" indent="-320040" eaLnBrk="1" fontAlgn="auto" hangingPunct="1">
              <a:spcAft>
                <a:spcPts val="0"/>
              </a:spcAft>
              <a:buFont typeface="Wingdings"/>
              <a:buChar char=""/>
              <a:defRPr/>
            </a:pPr>
            <a:r>
              <a:rPr lang="en-US" dirty="0" smtClean="0">
                <a:ea typeface="+mn-ea"/>
              </a:rPr>
              <a:t>Company risk exposure to macro risk (beta and other relative risk measures)</a:t>
            </a:r>
          </a:p>
          <a:p>
            <a:pPr marL="640715" lvl="1" indent="-320040" eaLnBrk="1" fontAlgn="auto" hangingPunct="1">
              <a:spcAft>
                <a:spcPts val="0"/>
              </a:spcAft>
              <a:buFont typeface="Wingdings"/>
              <a:buChar char=""/>
              <a:defRPr/>
            </a:pPr>
            <a:r>
              <a:rPr lang="en-US" dirty="0" smtClean="0">
                <a:ea typeface="+mn-ea"/>
              </a:rPr>
              <a:t>Cost of debt and capital</a:t>
            </a:r>
          </a:p>
          <a:p>
            <a:pPr marL="320040" indent="-320040" eaLnBrk="1" fontAlgn="auto" hangingPunct="1">
              <a:spcAft>
                <a:spcPts val="0"/>
              </a:spcAft>
              <a:buFont typeface="Wingdings"/>
              <a:buChar char=""/>
              <a:defRPr/>
            </a:pPr>
            <a:r>
              <a:rPr lang="en-US" dirty="0" smtClean="0">
                <a:ea typeface="+mn-ea"/>
                <a:cs typeface="+mn-cs"/>
              </a:rPr>
              <a:t>Cash flows</a:t>
            </a:r>
          </a:p>
          <a:p>
            <a:pPr marL="640715" lvl="1" indent="-320040" eaLnBrk="1" fontAlgn="auto" hangingPunct="1">
              <a:spcAft>
                <a:spcPts val="0"/>
              </a:spcAft>
              <a:buFont typeface="Wingdings"/>
              <a:buChar char=""/>
              <a:defRPr/>
            </a:pPr>
            <a:r>
              <a:rPr lang="en-US" dirty="0" smtClean="0">
                <a:ea typeface="+mn-ea"/>
              </a:rPr>
              <a:t>Updating and normalizing earnings</a:t>
            </a:r>
          </a:p>
          <a:p>
            <a:pPr marL="640715" lvl="1" indent="-320040" eaLnBrk="1" fontAlgn="auto" hangingPunct="1">
              <a:spcAft>
                <a:spcPts val="0"/>
              </a:spcAft>
              <a:buFont typeface="Wingdings"/>
              <a:buChar char=""/>
              <a:defRPr/>
            </a:pPr>
            <a:r>
              <a:rPr lang="en-US" dirty="0" smtClean="0">
                <a:ea typeface="+mn-ea"/>
              </a:rPr>
              <a:t>Cleaning up earnings for accounting inconsistencies (leases &amp; R&amp;D)</a:t>
            </a:r>
          </a:p>
          <a:p>
            <a:pPr marL="640715" lvl="1" indent="-320040" eaLnBrk="1" fontAlgn="auto" hangingPunct="1">
              <a:spcAft>
                <a:spcPts val="0"/>
              </a:spcAft>
              <a:buFont typeface="Wingdings"/>
              <a:buChar char=""/>
              <a:defRPr/>
            </a:pPr>
            <a:r>
              <a:rPr lang="en-US" dirty="0" smtClean="0">
                <a:ea typeface="+mn-ea"/>
              </a:rPr>
              <a:t>Tax rates and taxes</a:t>
            </a:r>
          </a:p>
          <a:p>
            <a:pPr marL="640715" lvl="1" indent="-320040" eaLnBrk="1" fontAlgn="auto" hangingPunct="1">
              <a:spcAft>
                <a:spcPts val="0"/>
              </a:spcAft>
              <a:buFont typeface="Wingdings"/>
              <a:buChar char=""/>
              <a:defRPr/>
            </a:pPr>
            <a:r>
              <a:rPr lang="en-US" dirty="0" smtClean="0">
                <a:ea typeface="+mn-ea"/>
              </a:rPr>
              <a:t>Capital expenditures, working capital and reinvestment</a:t>
            </a:r>
          </a:p>
          <a:p>
            <a:pPr marL="640715" lvl="1" indent="-320040" eaLnBrk="1" fontAlgn="auto" hangingPunct="1">
              <a:spcAft>
                <a:spcPts val="0"/>
              </a:spcAft>
              <a:buFont typeface="Wingdings"/>
              <a:buChar char=""/>
              <a:defRPr/>
            </a:pPr>
            <a:r>
              <a:rPr lang="en-US" dirty="0" smtClean="0">
                <a:ea typeface="+mn-ea"/>
              </a:rPr>
              <a:t>From cash flow to the firm to cash flow to equity</a:t>
            </a:r>
            <a:endParaRPr lang="en-US" dirty="0">
              <a:ea typeface="+mn-ea"/>
            </a:endParaRPr>
          </a:p>
        </p:txBody>
      </p:sp>
      <p:sp>
        <p:nvSpPr>
          <p:cNvPr id="184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124"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EFED33DC-44AF-FD46-89E3-AA1E2A9BB9BC}" type="slidenum">
              <a:rPr lang="en-US" sz="1400" smtClean="0">
                <a:solidFill>
                  <a:srgbClr val="FFFFFF"/>
                </a:solidFill>
              </a:rPr>
              <a:pPr eaLnBrk="1" hangingPunct="1">
                <a:defRPr/>
              </a:pPr>
              <a:t>2</a:t>
            </a:fld>
            <a:endParaRPr lang="en-US" sz="1400" smtClean="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atin typeface="Calibri" charset="0"/>
              </a:rPr>
              <a:t>Valuation Approaches</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dirty="0" smtClean="0"/>
              <a:t>There are three approaches to valuation: intrinsic valuation, relative valuation and contingent claim valuation.</a:t>
            </a:r>
          </a:p>
          <a:p>
            <a:pPr>
              <a:defRPr/>
            </a:pPr>
            <a:r>
              <a:rPr lang="en-US" dirty="0" smtClean="0"/>
              <a:t>In intrinsic valuation</a:t>
            </a:r>
          </a:p>
          <a:p>
            <a:pPr lvl="1">
              <a:defRPr/>
            </a:pPr>
            <a:r>
              <a:rPr lang="en-US" dirty="0" smtClean="0"/>
              <a:t>You assume that there is an intrinsic value for every asset and that you can estimate it based on its cash flows, growth and risk</a:t>
            </a:r>
          </a:p>
          <a:p>
            <a:pPr lvl="1">
              <a:defRPr/>
            </a:pPr>
            <a:r>
              <a:rPr lang="en-US" dirty="0" smtClean="0"/>
              <a:t>Markets make mistakes and they correct themselves over time (you need a long time horizon)</a:t>
            </a:r>
          </a:p>
          <a:p>
            <a:pPr>
              <a:defRPr/>
            </a:pPr>
            <a:r>
              <a:rPr lang="en-US" dirty="0" smtClean="0"/>
              <a:t>In relative valuation,</a:t>
            </a:r>
          </a:p>
          <a:p>
            <a:pPr lvl="1">
              <a:defRPr/>
            </a:pPr>
            <a:r>
              <a:rPr lang="en-US" dirty="0" smtClean="0"/>
              <a:t>You value an asset based on how similar assets are priced</a:t>
            </a:r>
          </a:p>
          <a:p>
            <a:pPr lvl="1">
              <a:defRPr/>
            </a:pPr>
            <a:r>
              <a:rPr lang="en-US" dirty="0" smtClean="0"/>
              <a:t>Markets are right on average, but they make mistakes on individual assets </a:t>
            </a:r>
          </a:p>
          <a:p>
            <a:pPr>
              <a:defRPr/>
            </a:pPr>
            <a:r>
              <a:rPr lang="en-US" dirty="0" smtClean="0"/>
              <a:t>In contingent claim valuation,</a:t>
            </a:r>
          </a:p>
          <a:p>
            <a:pPr lvl="1">
              <a:defRPr/>
            </a:pPr>
            <a:r>
              <a:rPr lang="en-US" dirty="0" smtClean="0"/>
              <a:t>You assume that the asset derives its value from an underlying asset and that cash flows are contingent on a specified event happening.</a:t>
            </a:r>
          </a:p>
          <a:p>
            <a:pPr lvl="1">
              <a:defRPr/>
            </a:pPr>
            <a:r>
              <a:rPr lang="en-US" dirty="0" smtClean="0"/>
              <a:t>Risk then becomes your ally, rather than your enemy.</a:t>
            </a:r>
            <a:endParaRPr lang="en-US" dirty="0"/>
          </a:p>
        </p:txBody>
      </p:sp>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44494047-ECF7-6B4D-B075-3CF4A6A04D7D}" type="slidenum">
              <a:rPr lang="en-US" smtClean="0"/>
              <a:pPr>
                <a:defRPr/>
              </a:pPr>
              <a:t>3</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DCF Choices: Equity Valuation versus Firm Valuation</a:t>
            </a:r>
            <a:endParaRPr lang="en-US">
              <a:ea typeface="+mj-ea"/>
              <a:cs typeface="+mj-cs"/>
            </a:endParaRPr>
          </a:p>
        </p:txBody>
      </p:sp>
      <p:graphicFrame>
        <p:nvGraphicFramePr>
          <p:cNvPr id="20482" name="Object 2"/>
          <p:cNvGraphicFramePr>
            <a:graphicFrameLocks noGrp="1" noChangeAspect="1"/>
          </p:cNvGraphicFramePr>
          <p:nvPr>
            <p:ph sz="quarter" idx="1"/>
          </p:nvPr>
        </p:nvGraphicFramePr>
        <p:xfrm>
          <a:off x="1371600" y="2590800"/>
          <a:ext cx="7086600" cy="2198688"/>
        </p:xfrm>
        <a:graphic>
          <a:graphicData uri="http://schemas.openxmlformats.org/presentationml/2006/ole">
            <mc:AlternateContent xmlns:mc="http://schemas.openxmlformats.org/markup-compatibility/2006">
              <mc:Choice xmlns:v="urn:schemas-microsoft-com:vml" Requires="v">
                <p:oleObj spid="_x0000_s20491"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590800"/>
                        <a:ext cx="7086600" cy="2198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
        <p:nvSpPr>
          <p:cNvPr id="20483"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b="1"/>
              <a:t>Equity valuation</a:t>
            </a:r>
            <a:r>
              <a:rPr lang="en-US" sz="1800"/>
              <a:t>: Value just the equity claim in the business</a:t>
            </a:r>
            <a:endParaRPr lang="en-US"/>
          </a:p>
        </p:txBody>
      </p:sp>
      <p:sp>
        <p:nvSpPr>
          <p:cNvPr id="20484"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485" name="Rectangle 7"/>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r>
              <a:rPr lang="en-US" sz="1800" b="1"/>
              <a:t>Firm Valuation</a:t>
            </a:r>
            <a:r>
              <a:rPr lang="en-US" sz="1800"/>
              <a:t>: Value the entire business</a:t>
            </a:r>
          </a:p>
        </p:txBody>
      </p:sp>
      <p:sp>
        <p:nvSpPr>
          <p:cNvPr id="20486" name="Line 8"/>
          <p:cNvSpPr>
            <a:spLocks noChangeShapeType="1"/>
          </p:cNvSpPr>
          <p:nvPr/>
        </p:nvSpPr>
        <p:spPr bwMode="auto">
          <a:xfrm>
            <a:off x="2590800" y="2057400"/>
            <a:ext cx="304800" cy="304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4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11272"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1F145711-03A3-4341-9047-90BA042F41F3}" type="slidenum">
              <a:rPr lang="en-US" sz="1400" smtClean="0">
                <a:solidFill>
                  <a:srgbClr val="FFFFFF"/>
                </a:solidFill>
              </a:rPr>
              <a:pPr eaLnBrk="1" hangingPunct="1">
                <a:defRPr/>
              </a:pPr>
              <a:t>4</a:t>
            </a:fld>
            <a:endParaRPr lang="en-US" sz="1400" smtClean="0">
              <a:solidFill>
                <a:srgbClr val="FFFF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r>
              <a:rPr lang="en-US">
                <a:latin typeface="Calibri" charset="0"/>
              </a:rPr>
              <a:t>Quiz problem: Consistency</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lnSpc>
                <a:spcPct val="80000"/>
              </a:lnSpc>
              <a:buFont typeface="Wingdings" charset="0"/>
              <a:buNone/>
            </a:pPr>
            <a:r>
              <a:rPr lang="en-US" sz="2000" dirty="0">
                <a:latin typeface="Calibri" charset="0"/>
              </a:rPr>
              <a:t>You have been asked to review the valuation of Santiago Cement, a small Peruvian </a:t>
            </a:r>
            <a:r>
              <a:rPr lang="en-US" sz="2000" u="sng" dirty="0">
                <a:latin typeface="Calibri" charset="0"/>
              </a:rPr>
              <a:t>cement company</a:t>
            </a:r>
            <a:r>
              <a:rPr lang="en-US" sz="2000" dirty="0">
                <a:latin typeface="Calibri" charset="0"/>
              </a:rPr>
              <a:t>, by an M&amp;A analyst, for acquisition by a US </a:t>
            </a:r>
            <a:r>
              <a:rPr lang="en-US" sz="2000" u="sng" dirty="0">
                <a:latin typeface="Calibri" charset="0"/>
              </a:rPr>
              <a:t>cement company</a:t>
            </a:r>
            <a:r>
              <a:rPr lang="en-US" sz="2000" dirty="0">
                <a:latin typeface="Calibri" charset="0"/>
              </a:rPr>
              <a:t>. The analyst has estimated a </a:t>
            </a:r>
            <a:r>
              <a:rPr lang="en-US" sz="2000" b="1" dirty="0">
                <a:latin typeface="Calibri" charset="0"/>
              </a:rPr>
              <a:t>value of 1 billion Peruvian Sol for the equity</a:t>
            </a:r>
            <a:r>
              <a:rPr lang="en-US" sz="2000" dirty="0">
                <a:latin typeface="Calibri" charset="0"/>
              </a:rPr>
              <a:t>, based upon the expectation that the </a:t>
            </a:r>
            <a:r>
              <a:rPr lang="en-US" sz="2000" b="1" dirty="0">
                <a:latin typeface="Calibri" charset="0"/>
              </a:rPr>
              <a:t>firm will generate 50 million Peruvian sol in cash flows (to equity)</a:t>
            </a:r>
            <a:r>
              <a:rPr lang="en-US" sz="2000" dirty="0">
                <a:latin typeface="Calibri" charset="0"/>
              </a:rPr>
              <a:t> next year, </a:t>
            </a:r>
            <a:r>
              <a:rPr lang="en-US" sz="2000" b="1" dirty="0">
                <a:latin typeface="Calibri" charset="0"/>
              </a:rPr>
              <a:t>growing at 5% (in sol) a year forever</a:t>
            </a:r>
            <a:r>
              <a:rPr lang="en-US" sz="2000" dirty="0">
                <a:latin typeface="Calibri" charset="0"/>
              </a:rPr>
              <a:t>; mistakenly, he </a:t>
            </a:r>
            <a:r>
              <a:rPr lang="en-US" sz="2000" b="1" dirty="0">
                <a:latin typeface="Calibri" charset="0"/>
              </a:rPr>
              <a:t>used the US company’s dollar cost of equity in the valuation</a:t>
            </a:r>
            <a:r>
              <a:rPr lang="en-US" sz="2000" dirty="0">
                <a:latin typeface="Calibri" charset="0"/>
              </a:rPr>
              <a:t>. To correct the valuation, you have been provided with the following information:</a:t>
            </a:r>
          </a:p>
          <a:p>
            <a:pPr marL="0" indent="0">
              <a:lnSpc>
                <a:spcPct val="80000"/>
              </a:lnSpc>
            </a:pPr>
            <a:r>
              <a:rPr lang="en-US" sz="2000" dirty="0">
                <a:latin typeface="Calibri" charset="0"/>
              </a:rPr>
              <a:t>The US </a:t>
            </a:r>
            <a:r>
              <a:rPr lang="en-US" sz="2000" dirty="0" err="1">
                <a:latin typeface="Calibri" charset="0"/>
              </a:rPr>
              <a:t>T.Bond</a:t>
            </a:r>
            <a:r>
              <a:rPr lang="en-US" sz="2000" dirty="0">
                <a:latin typeface="Calibri" charset="0"/>
              </a:rPr>
              <a:t> rate is 3% and Peruvian US$ denominated bond rate is 5%; Peruvian equities are 1.5 times more volatile than the Peruvian $ bond.</a:t>
            </a:r>
          </a:p>
          <a:p>
            <a:pPr marL="0" indent="0">
              <a:lnSpc>
                <a:spcPct val="80000"/>
              </a:lnSpc>
            </a:pPr>
            <a:r>
              <a:rPr lang="en-US" sz="2000" dirty="0">
                <a:latin typeface="Calibri" charset="0"/>
              </a:rPr>
              <a:t>The expected inflation rate in Peruvian sol is 6% and the expected inflation rate in US dollars is 2%.</a:t>
            </a:r>
          </a:p>
          <a:p>
            <a:pPr marL="0" indent="0">
              <a:lnSpc>
                <a:spcPct val="80000"/>
              </a:lnSpc>
            </a:pPr>
            <a:r>
              <a:rPr lang="en-US" sz="2000" dirty="0">
                <a:latin typeface="Calibri" charset="0"/>
              </a:rPr>
              <a:t>The typical Peruvian company generates 80% of its revenues in Peru, but Santiago Cement generates all of its revenues in Peru.</a:t>
            </a:r>
          </a:p>
          <a:p>
            <a:pPr marL="0" indent="0">
              <a:lnSpc>
                <a:spcPct val="80000"/>
              </a:lnSpc>
              <a:buFont typeface="Wingdings" charset="0"/>
              <a:buNone/>
            </a:pPr>
            <a:r>
              <a:rPr lang="en-US" sz="2000" dirty="0">
                <a:latin typeface="Calibri" charset="0"/>
              </a:rPr>
              <a:t>Estimate the correct value of equity in Santiago Cement.</a:t>
            </a:r>
          </a:p>
        </p:txBody>
      </p:sp>
      <p:sp>
        <p:nvSpPr>
          <p:cNvPr id="39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6EEBBB28-D894-B543-B187-927B98E8238E}" type="slidenum">
              <a:rPr lang="en-US" smtClean="0"/>
              <a:pPr>
                <a:defRPr/>
              </a:pPr>
              <a:t>5</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r>
              <a:rPr lang="en-US">
                <a:latin typeface="Calibri" charset="0"/>
              </a:rPr>
              <a:t>Solution</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a:defRPr/>
            </a:pPr>
            <a:r>
              <a:rPr lang="en-US" dirty="0" smtClean="0"/>
              <a:t>First, solve for the US $ cost of equity used by the analyst:</a:t>
            </a:r>
          </a:p>
          <a:p>
            <a:pPr lvl="1">
              <a:defRPr/>
            </a:pPr>
            <a:r>
              <a:rPr lang="en-US" dirty="0"/>
              <a:t>Equity value = FCFE next year / (Cost of equity -g)</a:t>
            </a:r>
            <a:r>
              <a:rPr lang="en-US" dirty="0" smtClean="0"/>
              <a:t> </a:t>
            </a:r>
          </a:p>
          <a:p>
            <a:pPr lvl="1">
              <a:defRPr/>
            </a:pPr>
            <a:r>
              <a:rPr lang="en-US" dirty="0" smtClean="0"/>
              <a:t>1000 = 50/ (Cost of equity - .05)</a:t>
            </a:r>
          </a:p>
          <a:p>
            <a:pPr lvl="1">
              <a:defRPr/>
            </a:pPr>
            <a:r>
              <a:rPr lang="en-US" dirty="0" smtClean="0"/>
              <a:t>Cost of equity in US $ terms = 10%</a:t>
            </a:r>
          </a:p>
          <a:p>
            <a:pPr>
              <a:defRPr/>
            </a:pPr>
            <a:r>
              <a:rPr lang="en-US" dirty="0" smtClean="0"/>
              <a:t>Next, estimate the </a:t>
            </a:r>
            <a:r>
              <a:rPr lang="en-US" dirty="0" smtClean="0"/>
              <a:t>US $ </a:t>
            </a:r>
            <a:r>
              <a:rPr lang="en-US" dirty="0" smtClean="0"/>
              <a:t>cost of equity, including country risk</a:t>
            </a:r>
          </a:p>
          <a:p>
            <a:pPr lvl="1">
              <a:defRPr/>
            </a:pPr>
            <a:r>
              <a:rPr lang="en-US" dirty="0" smtClean="0"/>
              <a:t>CRP for Peru = 2% *1.5 = 3%</a:t>
            </a:r>
          </a:p>
          <a:p>
            <a:pPr lvl="1">
              <a:defRPr/>
            </a:pPr>
            <a:r>
              <a:rPr lang="en-US" dirty="0" smtClean="0"/>
              <a:t>Lambda for company = 100/80 = 1.25</a:t>
            </a:r>
          </a:p>
          <a:p>
            <a:pPr lvl="1">
              <a:defRPr/>
            </a:pPr>
            <a:r>
              <a:rPr lang="en-US" dirty="0" smtClean="0"/>
              <a:t>US $ cost of equity =  10% + 1.25 (3%) = 13.75%</a:t>
            </a:r>
          </a:p>
          <a:p>
            <a:pPr>
              <a:defRPr/>
            </a:pPr>
            <a:r>
              <a:rPr lang="en-US" dirty="0" smtClean="0"/>
              <a:t>Convert into a Peruvian sol cost of equity, using expected inflation rates</a:t>
            </a:r>
          </a:p>
          <a:p>
            <a:pPr lvl="1">
              <a:defRPr/>
            </a:pPr>
            <a:r>
              <a:rPr lang="en-US" dirty="0" smtClean="0"/>
              <a:t>Cost of equity in sol = 1.1375 (1.06/1.02)-1 </a:t>
            </a:r>
            <a:r>
              <a:rPr lang="en-US" smtClean="0"/>
              <a:t>= </a:t>
            </a:r>
            <a:r>
              <a:rPr lang="en-US" smtClean="0"/>
              <a:t>18.21%</a:t>
            </a:r>
            <a:endParaRPr lang="en-US" dirty="0" smtClean="0"/>
          </a:p>
          <a:p>
            <a:pPr>
              <a:defRPr/>
            </a:pPr>
            <a:r>
              <a:rPr lang="en-US" dirty="0" smtClean="0"/>
              <a:t>Recalculate the value using this cost of equity</a:t>
            </a:r>
          </a:p>
          <a:p>
            <a:pPr lvl="1">
              <a:defRPr/>
            </a:pPr>
            <a:r>
              <a:rPr lang="en-US" dirty="0" smtClean="0"/>
              <a:t>Corrected value = 50/ (.1821- .05) = 378.47 million sol</a:t>
            </a:r>
          </a:p>
          <a:p>
            <a:pPr lvl="1">
              <a:defRPr/>
            </a:pPr>
            <a:endParaRPr lang="en-US" dirty="0"/>
          </a:p>
        </p:txBody>
      </p:sp>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89176D3A-FA90-9745-8DB1-B1E953ECA5D5}" type="slidenum">
              <a:rPr lang="en-US" smtClean="0"/>
              <a:pPr>
                <a:defRPr/>
              </a:pPr>
              <a:t>6</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228600"/>
            <a:ext cx="8153400" cy="990600"/>
          </a:xfrm>
        </p:spPr>
        <p:txBody>
          <a:bodyPr/>
          <a:lstStyle/>
          <a:p>
            <a:r>
              <a:rPr lang="en-US">
                <a:latin typeface="Calibri" charset="0"/>
              </a:rPr>
              <a:t>Inputs to cost of equity: The Macro numbers</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err="1" smtClean="0"/>
              <a:t>Riskfree</a:t>
            </a:r>
            <a:r>
              <a:rPr lang="en-US" u="sng" dirty="0" smtClean="0"/>
              <a:t> rate</a:t>
            </a:r>
            <a:r>
              <a:rPr lang="en-US" dirty="0" smtClean="0"/>
              <a:t>: </a:t>
            </a:r>
            <a:r>
              <a:rPr lang="en-US" dirty="0"/>
              <a:t>For an investment to be </a:t>
            </a:r>
            <a:r>
              <a:rPr lang="en-US" dirty="0" err="1"/>
              <a:t>riskfree</a:t>
            </a:r>
            <a:r>
              <a:rPr lang="en-US" dirty="0"/>
              <a:t>, then, it has to have</a:t>
            </a:r>
          </a:p>
          <a:p>
            <a:pPr marL="640080" lvl="1" indent="-274320" eaLnBrk="1" fontAlgn="auto" hangingPunct="1">
              <a:spcAft>
                <a:spcPts val="0"/>
              </a:spcAft>
              <a:buFont typeface="Wingdings 2"/>
              <a:buChar char=""/>
              <a:defRPr/>
            </a:pPr>
            <a:r>
              <a:rPr lang="en-US" dirty="0"/>
              <a:t>No default risk</a:t>
            </a:r>
          </a:p>
          <a:p>
            <a:pPr marL="640080" lvl="1" indent="-274320" eaLnBrk="1" fontAlgn="auto" hangingPunct="1">
              <a:spcAft>
                <a:spcPts val="0"/>
              </a:spcAft>
              <a:buFont typeface="Wingdings 2"/>
              <a:buChar char=""/>
              <a:defRPr/>
            </a:pPr>
            <a:r>
              <a:rPr lang="en-US" dirty="0"/>
              <a:t>No reinvestment </a:t>
            </a:r>
            <a:r>
              <a:rPr lang="en-US" dirty="0" smtClean="0"/>
              <a:t>risk</a:t>
            </a:r>
          </a:p>
          <a:p>
            <a:pPr marL="319405" indent="-274320" eaLnBrk="1" fontAlgn="auto" hangingPunct="1">
              <a:spcAft>
                <a:spcPts val="0"/>
              </a:spcAft>
              <a:buFont typeface="Wingdings 2"/>
              <a:buChar char=""/>
              <a:defRPr/>
            </a:pPr>
            <a:r>
              <a:rPr lang="en-US" u="sng" dirty="0" smtClean="0"/>
              <a:t>Equity Risk Premium</a:t>
            </a:r>
            <a:r>
              <a:rPr lang="en-US" dirty="0" smtClean="0"/>
              <a:t>: This is the premium that you charge for investing in equities as a class. While it is often estimated looking at history, these historical premiums tend to have high standard errors. An alternative is to estimate an implied premium by looking at how stocks are priced today.</a:t>
            </a:r>
          </a:p>
          <a:p>
            <a:pPr marL="319405" indent="-274320" eaLnBrk="1" fontAlgn="auto" hangingPunct="1">
              <a:spcAft>
                <a:spcPts val="0"/>
              </a:spcAft>
              <a:buFont typeface="Wingdings 2"/>
              <a:buChar char=""/>
              <a:defRPr/>
            </a:pPr>
            <a:r>
              <a:rPr lang="en-US" u="sng" dirty="0" smtClean="0"/>
              <a:t>Country Risk Premium</a:t>
            </a:r>
            <a:r>
              <a:rPr lang="en-US" dirty="0" smtClean="0"/>
              <a:t>: To the extent that you are investing in countries which are not mature, you should charge an extra risk premium, which can be estimated by</a:t>
            </a:r>
          </a:p>
          <a:p>
            <a:pPr marL="640080" lvl="1" indent="-274320" eaLnBrk="1" fontAlgn="auto" hangingPunct="1">
              <a:spcAft>
                <a:spcPts val="0"/>
              </a:spcAft>
              <a:buFont typeface="Wingdings 2"/>
              <a:buChar char=""/>
              <a:defRPr/>
            </a:pPr>
            <a:r>
              <a:rPr lang="en-US" dirty="0" smtClean="0"/>
              <a:t>The default spread for the country</a:t>
            </a:r>
          </a:p>
          <a:p>
            <a:pPr marL="640080" lvl="1" indent="-274320" eaLnBrk="1" fontAlgn="auto" hangingPunct="1">
              <a:spcAft>
                <a:spcPts val="0"/>
              </a:spcAft>
              <a:buFont typeface="Wingdings 2"/>
              <a:buChar char=""/>
              <a:defRPr/>
            </a:pPr>
            <a:r>
              <a:rPr lang="en-US" dirty="0" smtClean="0"/>
              <a:t>The default spread scaled up for the additional risk of equities</a:t>
            </a:r>
          </a:p>
        </p:txBody>
      </p:sp>
      <p:sp>
        <p:nvSpPr>
          <p:cNvPr id="41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A9108666-F1A9-5040-A2FB-51749F3A6B04}" type="slidenum">
              <a:rPr lang="en-US" smtClean="0"/>
              <a:pPr>
                <a:defRPr/>
              </a:pPr>
              <a:t>7</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612775" y="228600"/>
            <a:ext cx="8153400" cy="990600"/>
          </a:xfrm>
        </p:spPr>
        <p:txBody>
          <a:bodyPr/>
          <a:lstStyle/>
          <a:p>
            <a:r>
              <a:rPr lang="en-US">
                <a:latin typeface="Calibri" charset="0"/>
              </a:rPr>
              <a:t>Inputs to cost of equity: The company specific numbers</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dirty="0" smtClean="0"/>
              <a:t>Company exposure to country risk: There are three approaches that can be used:</a:t>
            </a:r>
          </a:p>
          <a:p>
            <a:pPr lvl="1">
              <a:defRPr/>
            </a:pPr>
            <a:r>
              <a:rPr lang="en-US" dirty="0" smtClean="0"/>
              <a:t>Country of Incorporation: This is a sloppy (but easy) approach,</a:t>
            </a:r>
            <a:r>
              <a:rPr lang="en-US" dirty="0"/>
              <a:t> </a:t>
            </a:r>
            <a:r>
              <a:rPr lang="en-US" dirty="0" smtClean="0"/>
              <a:t>where you use the ERP of the country of incorporation for the company. </a:t>
            </a:r>
          </a:p>
          <a:p>
            <a:pPr lvl="1">
              <a:defRPr/>
            </a:pPr>
            <a:r>
              <a:rPr lang="en-US" dirty="0" smtClean="0"/>
              <a:t>Weighted average total ERP: Take a weighted average of the ERPs of the countries in which you operate, with the weights based upon value (or a proxy like revenues)</a:t>
            </a:r>
          </a:p>
          <a:p>
            <a:pPr lvl="1">
              <a:defRPr/>
            </a:pPr>
            <a:r>
              <a:rPr lang="en-US" dirty="0" smtClean="0"/>
              <a:t>Lambda: If you can estimate what the average company in each country generates in revenues from that country, you can use it to estimate a lambda for the company against each country it operates in.</a:t>
            </a:r>
          </a:p>
          <a:p>
            <a:pPr>
              <a:defRPr/>
            </a:pPr>
            <a:r>
              <a:rPr lang="en-US" dirty="0" smtClean="0"/>
              <a:t>Company exposure to business risk: This is captured in the beta, which again can be estimated either from </a:t>
            </a:r>
          </a:p>
          <a:p>
            <a:pPr lvl="1">
              <a:defRPr/>
            </a:pPr>
            <a:r>
              <a:rPr lang="en-US" dirty="0" smtClean="0"/>
              <a:t>a regression (backward looking and with noise) </a:t>
            </a:r>
          </a:p>
          <a:p>
            <a:pPr lvl="1">
              <a:defRPr/>
            </a:pPr>
            <a:r>
              <a:rPr lang="en-US" dirty="0" smtClean="0"/>
              <a:t>a bottom up approach, by taking a value-weighted average of the betas of the businesses that the company is in, adjusted for the company’s financial leverage.</a:t>
            </a:r>
          </a:p>
        </p:txBody>
      </p:sp>
      <p:sp>
        <p:nvSpPr>
          <p:cNvPr id="43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AD1560C7-527F-5A49-9566-BA5FEB965610}" type="slidenum">
              <a:rPr lang="en-US" smtClean="0"/>
              <a:pPr>
                <a:defRPr/>
              </a:pPr>
              <a:t>8</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228600"/>
            <a:ext cx="8153400" cy="990600"/>
          </a:xfrm>
        </p:spPr>
        <p:txBody>
          <a:bodyPr/>
          <a:lstStyle/>
          <a:p>
            <a:r>
              <a:rPr lang="en-US">
                <a:latin typeface="Calibri" charset="0"/>
              </a:rPr>
              <a:t>Quiz problem 1: Implied ERP</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a:defRPr/>
            </a:pPr>
            <a:r>
              <a:rPr lang="en-US" dirty="0"/>
              <a:t>You have been asked to assess the implied risk premium on the Timbuktu </a:t>
            </a:r>
            <a:r>
              <a:rPr lang="en-US" dirty="0" smtClean="0"/>
              <a:t>Stock Exchange </a:t>
            </a:r>
            <a:r>
              <a:rPr lang="en-US" dirty="0"/>
              <a:t>(TSE). </a:t>
            </a:r>
            <a:r>
              <a:rPr lang="en-US" dirty="0"/>
              <a:t>The index is trading at 1050, and the dividend yield is 3%. The </a:t>
            </a:r>
            <a:r>
              <a:rPr lang="en-US" dirty="0" smtClean="0"/>
              <a:t>current long </a:t>
            </a:r>
            <a:r>
              <a:rPr lang="en-US" dirty="0"/>
              <a:t>term bond rate is 6.5%, and the expected long term nominal growth rate in </a:t>
            </a:r>
            <a:r>
              <a:rPr lang="en-US" dirty="0" smtClean="0"/>
              <a:t>the economy </a:t>
            </a:r>
            <a:r>
              <a:rPr lang="en-US" dirty="0"/>
              <a:t>is 6%. Estimate the implied risk premium for equities</a:t>
            </a:r>
            <a:r>
              <a:rPr lang="en-US" dirty="0" smtClean="0"/>
              <a:t>.</a:t>
            </a:r>
          </a:p>
          <a:p>
            <a:pPr marL="320675" lvl="1" indent="0">
              <a:buFont typeface="Wingdings 2" charset="0"/>
              <a:buNone/>
              <a:defRPr/>
            </a:pPr>
            <a:r>
              <a:rPr lang="en-US" dirty="0" smtClean="0"/>
              <a:t>Expected dividends next year = .03*1050= 31.50</a:t>
            </a:r>
          </a:p>
          <a:p>
            <a:pPr marL="320675" lvl="1" indent="0">
              <a:buFont typeface="Wingdings 2" charset="0"/>
              <a:buNone/>
              <a:defRPr/>
            </a:pPr>
            <a:r>
              <a:rPr lang="en-US" dirty="0" smtClean="0"/>
              <a:t>Value of index = 1050 = 31.50/ (r -.06) </a:t>
            </a:r>
          </a:p>
          <a:p>
            <a:pPr marL="320675" lvl="1" indent="0">
              <a:buFont typeface="Wingdings 2" charset="0"/>
              <a:buNone/>
              <a:defRPr/>
            </a:pPr>
            <a:r>
              <a:rPr lang="en-US" dirty="0" smtClean="0"/>
              <a:t>Solving for r (the expected return on equity), we get</a:t>
            </a:r>
          </a:p>
          <a:p>
            <a:pPr marL="320675" lvl="1" indent="0">
              <a:buFont typeface="Wingdings 2" charset="0"/>
              <a:buNone/>
              <a:defRPr/>
            </a:pPr>
            <a:r>
              <a:rPr lang="en-US" dirty="0" smtClean="0"/>
              <a:t>r = Expected return on equity = 31.50/1050 + 0.06 = .09</a:t>
            </a:r>
          </a:p>
          <a:p>
            <a:pPr marL="320675" lvl="1" indent="0">
              <a:buFont typeface="Wingdings 2" charset="0"/>
              <a:buNone/>
              <a:defRPr/>
            </a:pPr>
            <a:r>
              <a:rPr lang="en-US" dirty="0" smtClean="0"/>
              <a:t>Implied ERP = .09 - .</a:t>
            </a:r>
            <a:r>
              <a:rPr lang="en-US" dirty="0" smtClean="0"/>
              <a:t>065 </a:t>
            </a:r>
            <a:r>
              <a:rPr lang="en-US" dirty="0" smtClean="0"/>
              <a:t>= .</a:t>
            </a:r>
            <a:r>
              <a:rPr lang="en-US" dirty="0" smtClean="0"/>
              <a:t>025 </a:t>
            </a:r>
            <a:r>
              <a:rPr lang="en-US" dirty="0" smtClean="0"/>
              <a:t>or </a:t>
            </a:r>
            <a:r>
              <a:rPr lang="en-US" dirty="0" smtClean="0"/>
              <a:t>2.5%</a:t>
            </a:r>
            <a:endParaRPr lang="en-US" dirty="0" smtClean="0"/>
          </a:p>
          <a:p>
            <a:pPr marL="320675" lvl="1" indent="0">
              <a:buFont typeface="Wingdings 2" charset="0"/>
              <a:buNone/>
              <a:defRPr/>
            </a:pPr>
            <a:endParaRPr lang="en-US" dirty="0"/>
          </a:p>
        </p:txBody>
      </p:sp>
      <p:sp>
        <p:nvSpPr>
          <p:cNvPr id="44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5D3E4B14-5B97-1642-877A-F29162098031}" type="slidenum">
              <a:rPr lang="en-US" smtClean="0"/>
              <a:pPr>
                <a:defRPr/>
              </a:pPr>
              <a:t>9</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612775" y="228600"/>
            <a:ext cx="8153400" cy="990600"/>
          </a:xfrm>
        </p:spPr>
        <p:txBody>
          <a:bodyPr/>
          <a:lstStyle/>
          <a:p>
            <a:r>
              <a:rPr lang="en-US">
                <a:latin typeface="Calibri" charset="0"/>
              </a:rPr>
              <a:t>Quiz problem 2: Risk free rates &amp; Equity Risk Premiums</a:t>
            </a:r>
          </a:p>
        </p:txBody>
      </p:sp>
      <p:sp>
        <p:nvSpPr>
          <p:cNvPr id="3" name="Content Placeholder 2"/>
          <p:cNvSpPr>
            <a:spLocks noGrp="1"/>
          </p:cNvSpPr>
          <p:nvPr>
            <p:ph sz="quarter" idx="1"/>
          </p:nvPr>
        </p:nvSpPr>
        <p:spPr>
          <a:xfrm>
            <a:off x="612775" y="1600200"/>
            <a:ext cx="8153400" cy="4495800"/>
          </a:xfrm>
        </p:spPr>
        <p:txBody>
          <a:bodyPr>
            <a:normAutofit fontScale="70000" lnSpcReduction="20000"/>
          </a:bodyPr>
          <a:lstStyle/>
          <a:p>
            <a:pPr>
              <a:defRPr/>
            </a:pPr>
            <a:r>
              <a:rPr lang="en-US" dirty="0"/>
              <a:t>You are reviewing the cost of equity computation that an analyst has made for </a:t>
            </a:r>
            <a:r>
              <a:rPr lang="en-US" dirty="0" err="1" smtClean="0"/>
              <a:t>Luo</a:t>
            </a:r>
            <a:r>
              <a:rPr lang="en-US" dirty="0"/>
              <a:t> </a:t>
            </a:r>
            <a:r>
              <a:rPr lang="en-US" dirty="0" smtClean="0"/>
              <a:t>Tang</a:t>
            </a:r>
            <a:r>
              <a:rPr lang="en-US" dirty="0"/>
              <a:t>, a </a:t>
            </a:r>
            <a:r>
              <a:rPr lang="en-US" dirty="0" smtClean="0"/>
              <a:t>Vietnamese </a:t>
            </a:r>
            <a:r>
              <a:rPr lang="en-US" dirty="0"/>
              <a:t>company. </a:t>
            </a:r>
            <a:r>
              <a:rPr lang="en-US" dirty="0"/>
              <a:t>The analyst has estimated a cost of equity of 18% </a:t>
            </a:r>
            <a:r>
              <a:rPr lang="en-US" dirty="0" smtClean="0"/>
              <a:t>for the </a:t>
            </a:r>
            <a:r>
              <a:rPr lang="en-US" dirty="0"/>
              <a:t>company in </a:t>
            </a:r>
            <a:r>
              <a:rPr lang="en-US" dirty="0" smtClean="0"/>
              <a:t>Vietnamese </a:t>
            </a:r>
            <a:r>
              <a:rPr lang="en-US" dirty="0"/>
              <a:t>Dong (VND). </a:t>
            </a:r>
            <a:r>
              <a:rPr lang="en-US" dirty="0"/>
              <a:t>In making this estimate, the analyst </a:t>
            </a:r>
            <a:r>
              <a:rPr lang="en-US" dirty="0" smtClean="0"/>
              <a:t>used the </a:t>
            </a:r>
            <a:r>
              <a:rPr lang="en-US" dirty="0"/>
              <a:t>following information:</a:t>
            </a:r>
          </a:p>
          <a:p>
            <a:pPr lvl="1">
              <a:defRPr/>
            </a:pPr>
            <a:r>
              <a:rPr lang="en-US" dirty="0" smtClean="0"/>
              <a:t>The </a:t>
            </a:r>
            <a:r>
              <a:rPr lang="en-US" dirty="0"/>
              <a:t>ten-year Vietnamese government bond rate, in VND, is 9%, and was used </a:t>
            </a:r>
            <a:r>
              <a:rPr lang="en-US" dirty="0" smtClean="0"/>
              <a:t>by the </a:t>
            </a:r>
            <a:r>
              <a:rPr lang="en-US" dirty="0"/>
              <a:t>analyst as the </a:t>
            </a:r>
            <a:r>
              <a:rPr lang="en-US" dirty="0" err="1"/>
              <a:t>riskfree</a:t>
            </a:r>
            <a:r>
              <a:rPr lang="en-US" dirty="0"/>
              <a:t> rate. However Vietnam has a local currency rating </a:t>
            </a:r>
            <a:r>
              <a:rPr lang="en-US" dirty="0" smtClean="0"/>
              <a:t>of Baa3 </a:t>
            </a:r>
            <a:r>
              <a:rPr lang="en-US" dirty="0"/>
              <a:t>and the default spread for Baa3 rated bonds is 3%.</a:t>
            </a:r>
          </a:p>
          <a:p>
            <a:pPr lvl="1">
              <a:defRPr/>
            </a:pPr>
            <a:r>
              <a:rPr lang="en-US" dirty="0" smtClean="0"/>
              <a:t>The </a:t>
            </a:r>
            <a:r>
              <a:rPr lang="en-US" dirty="0"/>
              <a:t>analyst used a total equity risk premium of 7.5% for Vietnam (obtained </a:t>
            </a:r>
            <a:r>
              <a:rPr lang="en-US" dirty="0" smtClean="0"/>
              <a:t>by adding </a:t>
            </a:r>
            <a:r>
              <a:rPr lang="en-US" dirty="0"/>
              <a:t>3% to the US risk premium of 4.5%) and a beta of 1.2 for the company</a:t>
            </a:r>
            <a:r>
              <a:rPr lang="en-US" dirty="0" smtClean="0"/>
              <a:t>.</a:t>
            </a:r>
          </a:p>
          <a:p>
            <a:pPr>
              <a:defRPr/>
            </a:pPr>
            <a:r>
              <a:rPr lang="en-US" dirty="0" smtClean="0"/>
              <a:t>Here is the rest of the information</a:t>
            </a:r>
          </a:p>
          <a:p>
            <a:pPr lvl="1">
              <a:defRPr/>
            </a:pPr>
            <a:r>
              <a:rPr lang="en-US" dirty="0" smtClean="0"/>
              <a:t>The volatility </a:t>
            </a:r>
            <a:r>
              <a:rPr lang="en-US" dirty="0"/>
              <a:t>in the Vietnamese equity index is twice </a:t>
            </a:r>
            <a:r>
              <a:rPr lang="en-US" dirty="0" smtClean="0"/>
              <a:t>the volatility </a:t>
            </a:r>
            <a:r>
              <a:rPr lang="en-US" dirty="0"/>
              <a:t>in the Vietnamese government </a:t>
            </a:r>
            <a:r>
              <a:rPr lang="en-US" dirty="0" smtClean="0"/>
              <a:t>bond.</a:t>
            </a:r>
          </a:p>
          <a:p>
            <a:pPr lvl="1">
              <a:defRPr/>
            </a:pPr>
            <a:r>
              <a:rPr lang="en-US" dirty="0" smtClean="0"/>
              <a:t>Only 30</a:t>
            </a:r>
            <a:r>
              <a:rPr lang="en-US" dirty="0"/>
              <a:t>% of </a:t>
            </a:r>
            <a:r>
              <a:rPr lang="en-US" dirty="0" err="1"/>
              <a:t>Luo</a:t>
            </a:r>
            <a:r>
              <a:rPr lang="en-US" dirty="0"/>
              <a:t> Tang’s revenues come from Vietnam and </a:t>
            </a:r>
            <a:r>
              <a:rPr lang="en-US" dirty="0" smtClean="0"/>
              <a:t>that the </a:t>
            </a:r>
            <a:r>
              <a:rPr lang="en-US" dirty="0"/>
              <a:t>rest come from mature </a:t>
            </a:r>
            <a:r>
              <a:rPr lang="en-US" dirty="0" smtClean="0"/>
              <a:t>markets, while  </a:t>
            </a:r>
            <a:r>
              <a:rPr lang="en-US" dirty="0"/>
              <a:t>the average Vietnamese company gets 90% of its revenues from </a:t>
            </a:r>
            <a:r>
              <a:rPr lang="en-US" dirty="0" smtClean="0"/>
              <a:t>Vietnam.</a:t>
            </a:r>
          </a:p>
        </p:txBody>
      </p:sp>
      <p:sp>
        <p:nvSpPr>
          <p:cNvPr id="450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2F31EF58-F33E-344F-BE23-42A12153137B}" type="slidenum">
              <a:rPr lang="en-US" smtClean="0"/>
              <a:pPr>
                <a:defRPr/>
              </a:pPr>
              <a:t>10</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r>
              <a:rPr lang="en-US">
                <a:latin typeface="Calibri" charset="0"/>
              </a:rPr>
              <a:t>Estimating the cost of equity</a:t>
            </a:r>
          </a:p>
        </p:txBody>
      </p:sp>
      <p:sp>
        <p:nvSpPr>
          <p:cNvPr id="3" name="Content Placeholder 2"/>
          <p:cNvSpPr>
            <a:spLocks noGrp="1"/>
          </p:cNvSpPr>
          <p:nvPr>
            <p:ph sz="quarter" idx="1"/>
          </p:nvPr>
        </p:nvSpPr>
        <p:spPr>
          <a:xfrm>
            <a:off x="612775" y="1600200"/>
            <a:ext cx="8153400" cy="4495800"/>
          </a:xfrm>
        </p:spPr>
        <p:txBody>
          <a:bodyPr>
            <a:normAutofit fontScale="62500" lnSpcReduction="20000"/>
          </a:bodyPr>
          <a:lstStyle/>
          <a:p>
            <a:pPr>
              <a:defRPr/>
            </a:pPr>
            <a:r>
              <a:rPr lang="en-US" dirty="0" smtClean="0"/>
              <a:t>To get to a risk free rate, you should net out the default spread for Vietnam (it is a local currency rating) from the Vietnamese government bond rate</a:t>
            </a:r>
          </a:p>
          <a:p>
            <a:pPr lvl="1">
              <a:defRPr/>
            </a:pPr>
            <a:r>
              <a:rPr lang="en-US" dirty="0" err="1" smtClean="0"/>
              <a:t>Riskfree</a:t>
            </a:r>
            <a:r>
              <a:rPr lang="en-US" dirty="0" smtClean="0"/>
              <a:t> rate = 9% -3% = 6%</a:t>
            </a:r>
          </a:p>
          <a:p>
            <a:pPr>
              <a:defRPr/>
            </a:pPr>
            <a:r>
              <a:rPr lang="en-US" dirty="0" smtClean="0"/>
              <a:t>To get the country risk premium for Vietnam, I will use the same default spread and multiply by the relative volatility of equity to debt for Vietnam.</a:t>
            </a:r>
          </a:p>
          <a:p>
            <a:pPr lvl="1">
              <a:defRPr/>
            </a:pPr>
            <a:r>
              <a:rPr lang="en-US" dirty="0" smtClean="0"/>
              <a:t>Country risk premium = 3% (2) = 6%</a:t>
            </a:r>
          </a:p>
          <a:p>
            <a:pPr>
              <a:defRPr/>
            </a:pPr>
            <a:r>
              <a:rPr lang="en-US" dirty="0" smtClean="0"/>
              <a:t>To get the company exposure to this country risk, you divide its proportion of revenues in Vietnam by the proportion of revenues that the average Vietnamese company gets:</a:t>
            </a:r>
          </a:p>
          <a:p>
            <a:pPr lvl="1">
              <a:defRPr/>
            </a:pPr>
            <a:r>
              <a:rPr lang="en-US" dirty="0" smtClean="0"/>
              <a:t>Lambda = 0.30/0.90 = 0.33</a:t>
            </a:r>
          </a:p>
          <a:p>
            <a:pPr>
              <a:defRPr/>
            </a:pPr>
            <a:r>
              <a:rPr lang="en-US" dirty="0" smtClean="0"/>
              <a:t>Bring it all together in the cost of equity</a:t>
            </a:r>
          </a:p>
          <a:p>
            <a:pPr lvl="1">
              <a:defRPr/>
            </a:pPr>
            <a:r>
              <a:rPr lang="en-US" dirty="0" smtClean="0"/>
              <a:t>Cost of equity = 6% + 1.20 (4.5%) + 0.333 (6%) = 13.40</a:t>
            </a:r>
            <a:r>
              <a:rPr lang="en-US" dirty="0" smtClean="0"/>
              <a:t>%</a:t>
            </a:r>
          </a:p>
          <a:p>
            <a:pPr>
              <a:defRPr/>
            </a:pPr>
            <a:r>
              <a:rPr lang="en-US" dirty="0" smtClean="0"/>
              <a:t>If you had not been given the proportion that the average Vietnamese firm makes in Vietnam</a:t>
            </a:r>
          </a:p>
          <a:p>
            <a:pPr lvl="1">
              <a:defRPr/>
            </a:pPr>
            <a:r>
              <a:rPr lang="en-US" dirty="0" smtClean="0"/>
              <a:t>Cost of equity = 6% + 1.20 (4.5%*.70 + 10.5% *.30) = 13.56%</a:t>
            </a:r>
            <a:endParaRPr lang="en-US" dirty="0" smtClean="0"/>
          </a:p>
        </p:txBody>
      </p:sp>
      <p:sp>
        <p:nvSpPr>
          <p:cNvPr id="46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40E9F0C9-F662-B747-B8E7-DABE28F7B5B3}" type="slidenum">
              <a:rPr lang="en-US" smtClean="0"/>
              <a:pPr>
                <a:defRPr/>
              </a:pPr>
              <a:t>11</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and the Cost of Debt</a:t>
            </a:r>
          </a:p>
        </p:txBody>
      </p:sp>
      <p:sp>
        <p:nvSpPr>
          <p:cNvPr id="18022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The debt in a firm should be defined broadly to include both conventional debt and lease commitments. If you have operating lease commitments, you have to convert them into debt:</a:t>
            </a:r>
          </a:p>
          <a:p>
            <a:pPr marL="640715" lvl="1" indent="-320040" eaLnBrk="1" fontAlgn="auto" hangingPunct="1">
              <a:spcAft>
                <a:spcPts val="0"/>
              </a:spcAft>
              <a:buFont typeface="Wingdings"/>
              <a:buChar char=""/>
              <a:defRPr/>
            </a:pPr>
            <a:r>
              <a:rPr lang="en-US" dirty="0" smtClean="0">
                <a:ea typeface="+mn-ea"/>
              </a:rPr>
              <a:t>The present value of the future lease commitments, discounted back at the pre-tax cost of debt is the debt value of leases</a:t>
            </a:r>
          </a:p>
          <a:p>
            <a:pPr marL="640715" lvl="1" indent="-320040" eaLnBrk="1" fontAlgn="auto" hangingPunct="1">
              <a:spcAft>
                <a:spcPts val="0"/>
              </a:spcAft>
              <a:buFont typeface="Wingdings"/>
              <a:buChar char=""/>
              <a:defRPr/>
            </a:pPr>
            <a:r>
              <a:rPr lang="en-US" dirty="0" smtClean="0">
                <a:ea typeface="+mn-ea"/>
              </a:rPr>
              <a:t>Operating income has to be adjusted</a:t>
            </a:r>
          </a:p>
          <a:p>
            <a:pPr marL="595312" lvl="2" indent="0" eaLnBrk="1" fontAlgn="auto" hangingPunct="1">
              <a:spcAft>
                <a:spcPts val="0"/>
              </a:spcAft>
              <a:buFont typeface="Wingdings" charset="0"/>
              <a:buNone/>
              <a:defRPr/>
            </a:pPr>
            <a:r>
              <a:rPr lang="en-US" dirty="0" smtClean="0">
                <a:ea typeface="+mn-ea"/>
              </a:rPr>
              <a:t>Adjusted Operating Income = Stated Operating income + Current year’s lease expense – Depreciation on leased asset</a:t>
            </a:r>
          </a:p>
          <a:p>
            <a:pPr marL="320040" indent="-320040" eaLnBrk="1" fontAlgn="auto" hangingPunct="1">
              <a:spcAft>
                <a:spcPts val="0"/>
              </a:spcAft>
              <a:buFont typeface="Wingdings"/>
              <a:buChar char=""/>
              <a:defRPr/>
            </a:pPr>
            <a:r>
              <a:rPr lang="en-US" dirty="0" smtClean="0">
                <a:ea typeface="+mn-ea"/>
                <a:cs typeface="+mn-cs"/>
              </a:rPr>
              <a:t>The cost of debt is the rate at which you can borrow money, long term &amp; today.</a:t>
            </a:r>
          </a:p>
          <a:p>
            <a:pPr marL="640715" lvl="1" indent="-320040" eaLnBrk="1" fontAlgn="auto" hangingPunct="1">
              <a:spcAft>
                <a:spcPts val="0"/>
              </a:spcAft>
              <a:buFont typeface="Wingdings"/>
              <a:buChar char=""/>
              <a:defRPr/>
            </a:pPr>
            <a:r>
              <a:rPr lang="en-US" dirty="0" smtClean="0">
                <a:ea typeface="+mn-ea"/>
              </a:rPr>
              <a:t>If you have traded bonds that represent the company’s default risk, you can use the yield to maturity on the  bonds.</a:t>
            </a:r>
          </a:p>
          <a:p>
            <a:pPr marL="640715" lvl="1" indent="-320040" eaLnBrk="1" fontAlgn="auto" hangingPunct="1">
              <a:spcAft>
                <a:spcPts val="0"/>
              </a:spcAft>
              <a:buFont typeface="Wingdings"/>
              <a:buChar char=""/>
              <a:defRPr/>
            </a:pPr>
            <a:r>
              <a:rPr lang="en-US" dirty="0" smtClean="0">
                <a:ea typeface="+mn-ea"/>
              </a:rPr>
              <a:t>If you have an actual rating, you can use the rating to estimate a default spread to add to the risk free rate</a:t>
            </a:r>
          </a:p>
          <a:p>
            <a:pPr marL="640715" lvl="1" indent="-320040" eaLnBrk="1" fontAlgn="auto" hangingPunct="1">
              <a:spcAft>
                <a:spcPts val="0"/>
              </a:spcAft>
              <a:buFont typeface="Wingdings"/>
              <a:buChar char=""/>
              <a:defRPr/>
            </a:pPr>
            <a:r>
              <a:rPr lang="en-US" dirty="0" smtClean="0">
                <a:ea typeface="+mn-ea"/>
              </a:rPr>
              <a:t>If you do not have a rating, you can use an interest coverage ratio to estimate a synthetic rating, a default spread and a cost of debt.</a:t>
            </a:r>
          </a:p>
        </p:txBody>
      </p:sp>
      <p:sp>
        <p:nvSpPr>
          <p:cNvPr id="22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1551BA2B-4412-0245-8918-135C08753E04}" type="slidenum">
              <a:rPr lang="en-US"/>
              <a:pPr>
                <a:defRPr/>
              </a:pPr>
              <a:t>12</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lstStyle/>
          <a:p>
            <a:r>
              <a:rPr lang="en-US">
                <a:latin typeface="Calibri" charset="0"/>
              </a:rPr>
              <a:t>Quiz problem 3: Bottom up Betas and Debt</a:t>
            </a:r>
          </a:p>
        </p:txBody>
      </p:sp>
      <p:sp>
        <p:nvSpPr>
          <p:cNvPr id="3" name="Content Placeholder 2"/>
          <p:cNvSpPr>
            <a:spLocks noGrp="1"/>
          </p:cNvSpPr>
          <p:nvPr>
            <p:ph sz="quarter" idx="1"/>
          </p:nvPr>
        </p:nvSpPr>
        <p:spPr>
          <a:xfrm>
            <a:off x="612775" y="1600200"/>
            <a:ext cx="8153400" cy="4495800"/>
          </a:xfrm>
        </p:spPr>
        <p:txBody>
          <a:bodyPr/>
          <a:lstStyle/>
          <a:p>
            <a:pPr marL="0" indent="0">
              <a:buFont typeface="Wingdings" charset="0"/>
              <a:buNone/>
              <a:defRPr/>
            </a:pPr>
            <a:r>
              <a:rPr lang="en-US" sz="2000" dirty="0" err="1"/>
              <a:t>TryTips</a:t>
            </a:r>
            <a:r>
              <a:rPr lang="en-US" sz="2000" dirty="0"/>
              <a:t> Inc., a food processing company, has come to you for some help in estimating a beta for their equity. The firm has been publicly traded for two years and the regression beta is 0.45. The firm is in two businesses, and you have collected the following information on them:</a:t>
            </a:r>
            <a:r>
              <a:rPr lang="en-US" sz="2000" dirty="0" smtClean="0"/>
              <a:t> </a:t>
            </a:r>
          </a:p>
          <a:p>
            <a:pPr>
              <a:defRPr/>
            </a:pPr>
            <a:endParaRPr lang="en-US" sz="2000" dirty="0"/>
          </a:p>
          <a:p>
            <a:pPr>
              <a:defRPr/>
            </a:pPr>
            <a:endParaRPr lang="en-US" sz="2000" dirty="0" smtClean="0"/>
          </a:p>
          <a:p>
            <a:pPr>
              <a:defRPr/>
            </a:pPr>
            <a:endParaRPr lang="en-US" sz="2000" dirty="0"/>
          </a:p>
          <a:p>
            <a:pPr lvl="1">
              <a:defRPr/>
            </a:pPr>
            <a:r>
              <a:rPr lang="en-US" sz="1600" dirty="0" err="1"/>
              <a:t>TryTips</a:t>
            </a:r>
            <a:r>
              <a:rPr lang="en-US" sz="1600" dirty="0"/>
              <a:t> has 100 million shares outstanding, trading at $6 a share, $ 100 million in debt and lease commitments of $ 50 million each year for the next 8 years</a:t>
            </a:r>
            <a:r>
              <a:rPr lang="en-US" sz="1600" dirty="0" smtClean="0"/>
              <a:t>.</a:t>
            </a:r>
          </a:p>
          <a:p>
            <a:pPr lvl="1">
              <a:defRPr/>
            </a:pPr>
            <a:r>
              <a:rPr lang="en-US" sz="1600" dirty="0" smtClean="0"/>
              <a:t> </a:t>
            </a:r>
            <a:r>
              <a:rPr lang="en-US" sz="1600" dirty="0"/>
              <a:t>The </a:t>
            </a:r>
            <a:r>
              <a:rPr lang="en-US" sz="1600" dirty="0" err="1"/>
              <a:t>riskfree</a:t>
            </a:r>
            <a:r>
              <a:rPr lang="en-US" sz="1600" dirty="0"/>
              <a:t> rate is 3.5%, the equity risk premium is 4.5% and the firm has a rating of BBB (with a default spread of 1.5%). The marginal tax rate for all firms is 40%. </a:t>
            </a:r>
            <a:endParaRPr lang="en-US" sz="1600" dirty="0" smtClean="0"/>
          </a:p>
          <a:p>
            <a:pPr marL="0" indent="0">
              <a:buFont typeface="Wingdings" charset="0"/>
              <a:buNone/>
              <a:defRPr/>
            </a:pPr>
            <a:r>
              <a:rPr lang="en-US" sz="2000" dirty="0" smtClean="0"/>
              <a:t>Estimate </a:t>
            </a:r>
            <a:r>
              <a:rPr lang="en-US" sz="2000" dirty="0"/>
              <a:t>the cost of </a:t>
            </a:r>
            <a:r>
              <a:rPr lang="en-US" sz="2000" dirty="0" smtClean="0"/>
              <a:t>equity and capital </a:t>
            </a:r>
            <a:r>
              <a:rPr lang="en-US" sz="2000" dirty="0"/>
              <a:t>for </a:t>
            </a:r>
            <a:r>
              <a:rPr lang="en-US" sz="2000" dirty="0" err="1" smtClean="0"/>
              <a:t>TryTips</a:t>
            </a:r>
            <a:r>
              <a:rPr lang="en-US" sz="2000" dirty="0"/>
              <a:t>.</a:t>
            </a:r>
          </a:p>
        </p:txBody>
      </p:sp>
      <p:sp>
        <p:nvSpPr>
          <p:cNvPr id="471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ECE327E1-7150-6B45-8C32-5BBFB44F86F3}" type="slidenum">
              <a:rPr lang="en-US" smtClean="0"/>
              <a:pPr>
                <a:defRPr/>
              </a:pPr>
              <a:t>13</a:t>
            </a:fld>
            <a:endParaRPr lang="en-US" dirty="0"/>
          </a:p>
        </p:txBody>
      </p:sp>
      <p:pic>
        <p:nvPicPr>
          <p:cNvPr id="47109"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124200"/>
            <a:ext cx="56388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12775" y="228600"/>
            <a:ext cx="8153400" cy="990600"/>
          </a:xfrm>
        </p:spPr>
        <p:txBody>
          <a:bodyPr/>
          <a:lstStyle/>
          <a:p>
            <a:r>
              <a:rPr lang="en-US">
                <a:latin typeface="Calibri" charset="0"/>
              </a:rPr>
              <a:t>Solution</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a:defRPr/>
            </a:pPr>
            <a:r>
              <a:rPr lang="en-US" dirty="0"/>
              <a:t>Estimate values of the two businesses</a:t>
            </a:r>
            <a:r>
              <a:rPr lang="en-US" dirty="0" smtClean="0"/>
              <a:t> </a:t>
            </a:r>
          </a:p>
          <a:p>
            <a:pPr lvl="1">
              <a:defRPr/>
            </a:pPr>
            <a:r>
              <a:rPr lang="en-US" dirty="0" smtClean="0"/>
              <a:t>Value </a:t>
            </a:r>
            <a:r>
              <a:rPr lang="en-US" dirty="0"/>
              <a:t>of food processing </a:t>
            </a:r>
            <a:r>
              <a:rPr lang="en-US" dirty="0" smtClean="0"/>
              <a:t>= 800*.5 = </a:t>
            </a:r>
            <a:r>
              <a:rPr lang="en-US" dirty="0"/>
              <a:t>400</a:t>
            </a:r>
            <a:r>
              <a:rPr lang="en-US" dirty="0" smtClean="0"/>
              <a:t> </a:t>
            </a:r>
          </a:p>
          <a:p>
            <a:pPr lvl="1">
              <a:defRPr/>
            </a:pPr>
            <a:r>
              <a:rPr lang="en-US" dirty="0" smtClean="0"/>
              <a:t>Value </a:t>
            </a:r>
            <a:r>
              <a:rPr lang="en-US" dirty="0"/>
              <a:t>of restaurant </a:t>
            </a:r>
            <a:r>
              <a:rPr lang="en-US" dirty="0" smtClean="0"/>
              <a:t>= 200*3 = </a:t>
            </a:r>
            <a:r>
              <a:rPr lang="en-US" dirty="0"/>
              <a:t>600</a:t>
            </a:r>
            <a:r>
              <a:rPr lang="en-US" dirty="0" smtClean="0"/>
              <a:t> </a:t>
            </a:r>
          </a:p>
          <a:p>
            <a:pPr lvl="1">
              <a:defRPr/>
            </a:pPr>
            <a:r>
              <a:rPr lang="en-US" dirty="0" smtClean="0"/>
              <a:t>Unlevered </a:t>
            </a:r>
            <a:r>
              <a:rPr lang="en-US" dirty="0"/>
              <a:t>beta = 0.60 (400/1000) + 1.20 (600/1000) </a:t>
            </a:r>
            <a:r>
              <a:rPr lang="en-US" dirty="0" smtClean="0"/>
              <a:t>= 0.96</a:t>
            </a:r>
            <a:endParaRPr lang="en-US" dirty="0" smtClean="0"/>
          </a:p>
          <a:p>
            <a:pPr>
              <a:defRPr/>
            </a:pPr>
            <a:r>
              <a:rPr lang="en-US" dirty="0" smtClean="0"/>
              <a:t>Next, estimate the value of debt</a:t>
            </a:r>
            <a:endParaRPr lang="en-US" dirty="0"/>
          </a:p>
          <a:p>
            <a:pPr lvl="1">
              <a:defRPr/>
            </a:pPr>
            <a:r>
              <a:rPr lang="en-US" dirty="0" smtClean="0"/>
              <a:t> </a:t>
            </a:r>
            <a:r>
              <a:rPr lang="en-US" dirty="0"/>
              <a:t>Pre-tax cost of debt =</a:t>
            </a:r>
            <a:r>
              <a:rPr lang="en-US" dirty="0" smtClean="0"/>
              <a:t> </a:t>
            </a:r>
            <a:r>
              <a:rPr lang="en-US" dirty="0" smtClean="0"/>
              <a:t>3.5</a:t>
            </a:r>
            <a:r>
              <a:rPr lang="en-US" dirty="0"/>
              <a:t>% +1.5%</a:t>
            </a:r>
            <a:r>
              <a:rPr lang="en-US" dirty="0" smtClean="0"/>
              <a:t> </a:t>
            </a:r>
            <a:r>
              <a:rPr lang="en-US" dirty="0" smtClean="0"/>
              <a:t>=5%</a:t>
            </a:r>
            <a:endParaRPr lang="en-US" dirty="0" smtClean="0"/>
          </a:p>
          <a:p>
            <a:pPr lvl="1">
              <a:defRPr/>
            </a:pPr>
            <a:r>
              <a:rPr lang="en-US" dirty="0" smtClean="0"/>
              <a:t>PV </a:t>
            </a:r>
            <a:r>
              <a:rPr lang="en-US" dirty="0"/>
              <a:t>of leases </a:t>
            </a:r>
            <a:r>
              <a:rPr lang="en-US" dirty="0" smtClean="0"/>
              <a:t>= PV of $50 million for 8 years @5% = $323 m</a:t>
            </a:r>
          </a:p>
          <a:p>
            <a:pPr lvl="1">
              <a:defRPr/>
            </a:pPr>
            <a:r>
              <a:rPr lang="en-US" dirty="0" smtClean="0"/>
              <a:t>Total </a:t>
            </a:r>
            <a:r>
              <a:rPr lang="en-US" dirty="0"/>
              <a:t>debt =</a:t>
            </a:r>
            <a:r>
              <a:rPr lang="en-US" dirty="0" smtClean="0"/>
              <a:t> $100 + $323 = $423 m </a:t>
            </a:r>
            <a:endParaRPr lang="en-US" dirty="0" smtClean="0"/>
          </a:p>
          <a:p>
            <a:pPr>
              <a:defRPr/>
            </a:pPr>
            <a:r>
              <a:rPr lang="en-US" dirty="0" smtClean="0"/>
              <a:t>Finally, estimate the levered beta</a:t>
            </a:r>
            <a:endParaRPr lang="en-US" dirty="0" smtClean="0"/>
          </a:p>
          <a:p>
            <a:pPr lvl="1">
              <a:defRPr/>
            </a:pPr>
            <a:r>
              <a:rPr lang="en-US" dirty="0" smtClean="0"/>
              <a:t>D</a:t>
            </a:r>
            <a:r>
              <a:rPr lang="en-US" dirty="0"/>
              <a:t>/E ratio </a:t>
            </a:r>
            <a:r>
              <a:rPr lang="en-US" dirty="0" smtClean="0"/>
              <a:t>= 423/ 600 = 70.53%</a:t>
            </a:r>
          </a:p>
          <a:p>
            <a:pPr lvl="1">
              <a:defRPr/>
            </a:pPr>
            <a:r>
              <a:rPr lang="en-US" dirty="0" smtClean="0"/>
              <a:t>Levered </a:t>
            </a:r>
            <a:r>
              <a:rPr lang="en-US" dirty="0"/>
              <a:t>beta= 0.96 (1+ (1-.4) (.7053)) =</a:t>
            </a:r>
            <a:r>
              <a:rPr lang="en-US" dirty="0" smtClean="0"/>
              <a:t> </a:t>
            </a:r>
            <a:r>
              <a:rPr lang="en-US" dirty="0" smtClean="0"/>
              <a:t>1.366234212</a:t>
            </a:r>
          </a:p>
          <a:p>
            <a:pPr lvl="1">
              <a:defRPr/>
            </a:pPr>
            <a:r>
              <a:rPr lang="en-US" dirty="0" smtClean="0"/>
              <a:t>Cost of equity =  3.5% + 1.366 (4.5%) = 9.65%</a:t>
            </a:r>
          </a:p>
          <a:p>
            <a:pPr lvl="1">
              <a:defRPr/>
            </a:pPr>
            <a:r>
              <a:rPr lang="en-US" dirty="0" smtClean="0"/>
              <a:t>Cost of capital = (600/1023) (9.65%) + (423/1023) (5%(1-.4)) = 6.90%</a:t>
            </a:r>
            <a:endParaRPr lang="en-US" dirty="0"/>
          </a:p>
        </p:txBody>
      </p:sp>
      <p:sp>
        <p:nvSpPr>
          <p:cNvPr id="48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186B9B06-D22B-5F4F-8B51-8A9FF3D7DC5F}" type="slidenum">
              <a:rPr lang="en-US" smtClean="0"/>
              <a:pPr>
                <a:defRPr/>
              </a:pPr>
              <a:t>14</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612775" y="228600"/>
            <a:ext cx="8153400" cy="990600"/>
          </a:xfrm>
        </p:spPr>
        <p:txBody>
          <a:bodyPr/>
          <a:lstStyle/>
          <a:p>
            <a:r>
              <a:rPr lang="en-US">
                <a:latin typeface="Calibri" charset="0"/>
              </a:rPr>
              <a:t>Earnings checklist</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u="sng" dirty="0" smtClean="0"/>
              <a:t>Update the cash flows</a:t>
            </a:r>
            <a:r>
              <a:rPr lang="en-US" dirty="0" smtClean="0"/>
              <a:t>: Use trailing 12 month numbers instead of the most recent annual report.</a:t>
            </a:r>
          </a:p>
          <a:p>
            <a:pPr>
              <a:defRPr/>
            </a:pPr>
            <a:r>
              <a:rPr lang="en-US" u="sng" dirty="0" smtClean="0"/>
              <a:t>Normalize the numbers</a:t>
            </a:r>
            <a:r>
              <a:rPr lang="en-US" dirty="0" smtClean="0"/>
              <a:t>: If there are unusual or truly extraordinary items, remove them from the analysis.</a:t>
            </a:r>
          </a:p>
          <a:p>
            <a:pPr>
              <a:defRPr/>
            </a:pPr>
            <a:r>
              <a:rPr lang="en-US" u="sng" dirty="0" smtClean="0"/>
              <a:t>Correct for accounting inconsistencies</a:t>
            </a:r>
            <a:r>
              <a:rPr lang="en-US" dirty="0" smtClean="0"/>
              <a:t>:</a:t>
            </a:r>
          </a:p>
          <a:p>
            <a:pPr lvl="1">
              <a:defRPr/>
            </a:pPr>
            <a:r>
              <a:rPr lang="en-US" dirty="0" smtClean="0"/>
              <a:t>Capitalize any financial expenses (such as leases) that are being treated as operating expenses.</a:t>
            </a:r>
          </a:p>
          <a:p>
            <a:pPr lvl="1">
              <a:defRPr/>
            </a:pPr>
            <a:r>
              <a:rPr lang="en-US" dirty="0" smtClean="0"/>
              <a:t>Move R&amp;D and like expenses from the operating to the capital expense column</a:t>
            </a:r>
          </a:p>
          <a:p>
            <a:pPr>
              <a:defRPr/>
            </a:pPr>
            <a:r>
              <a:rPr lang="en-US" u="sng" dirty="0" smtClean="0"/>
              <a:t>Choose a tax rate</a:t>
            </a:r>
            <a:r>
              <a:rPr lang="en-US" dirty="0" smtClean="0"/>
              <a:t>: You can use the effective tax rate for cash flows for the near term but you should move towards a marginal tax rate.</a:t>
            </a:r>
            <a:endParaRPr lang="en-US" dirty="0"/>
          </a:p>
        </p:txBody>
      </p:sp>
      <p:sp>
        <p:nvSpPr>
          <p:cNvPr id="491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79E3C627-F656-034C-9DE0-D8447E28B960}" type="slidenum">
              <a:rPr lang="en-US" smtClean="0"/>
              <a:pPr>
                <a:defRPr/>
              </a:pPr>
              <a:t>15</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R&amp;D Expenses: Operating or Capital Expenses</a:t>
            </a:r>
            <a:endParaRPr lang="en-US">
              <a:ea typeface="+mj-ea"/>
              <a:cs typeface="+mj-cs"/>
            </a:endParaRPr>
          </a:p>
        </p:txBody>
      </p:sp>
      <p:sp>
        <p:nvSpPr>
          <p:cNvPr id="233474"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mtClean="0">
                <a:ea typeface="+mn-ea"/>
                <a:cs typeface="+mn-cs"/>
              </a:rPr>
              <a:t>Accounting standards require us to consider R&amp;D as an operating expense even though it is designed to generate future growth. It is more logical to treat it as capital expenditures.</a:t>
            </a:r>
          </a:p>
          <a:p>
            <a:pPr marL="320040" indent="-320040" eaLnBrk="1" fontAlgn="auto" hangingPunct="1">
              <a:spcAft>
                <a:spcPts val="0"/>
              </a:spcAft>
              <a:buFont typeface="Wingdings"/>
              <a:buChar char=""/>
              <a:defRPr/>
            </a:pPr>
            <a:r>
              <a:rPr lang="en-US" smtClean="0">
                <a:ea typeface="+mn-ea"/>
                <a:cs typeface="+mn-cs"/>
              </a:rPr>
              <a:t>To capitalize R&amp;D,</a:t>
            </a:r>
          </a:p>
          <a:p>
            <a:pPr marL="640080" lvl="1" indent="-274320" eaLnBrk="1" fontAlgn="auto" hangingPunct="1">
              <a:spcAft>
                <a:spcPts val="0"/>
              </a:spcAft>
              <a:buFont typeface="Wingdings 2"/>
              <a:buChar char=""/>
              <a:defRPr/>
            </a:pPr>
            <a:r>
              <a:rPr lang="en-US" smtClean="0">
                <a:ea typeface="+mn-ea"/>
              </a:rPr>
              <a:t>Specify an amortizable life for R&amp;D (2 - 10 years)</a:t>
            </a:r>
          </a:p>
          <a:p>
            <a:pPr marL="640080" lvl="1" indent="-274320" eaLnBrk="1" fontAlgn="auto" hangingPunct="1">
              <a:spcAft>
                <a:spcPts val="0"/>
              </a:spcAft>
              <a:buFont typeface="Wingdings 2"/>
              <a:buChar char=""/>
              <a:defRPr/>
            </a:pPr>
            <a:r>
              <a:rPr lang="en-US" smtClean="0">
                <a:ea typeface="+mn-ea"/>
              </a:rPr>
              <a:t>Collect past R&amp;D expenses for as long as the amortizable life</a:t>
            </a:r>
          </a:p>
          <a:p>
            <a:pPr marL="640080" lvl="1" indent="-274320" eaLnBrk="1" fontAlgn="auto" hangingPunct="1">
              <a:spcAft>
                <a:spcPts val="0"/>
              </a:spcAft>
              <a:buFont typeface="Wingdings 2"/>
              <a:buChar char=""/>
              <a:defRPr/>
            </a:pPr>
            <a:r>
              <a:rPr lang="en-US" smtClean="0">
                <a:ea typeface="+mn-ea"/>
              </a:rPr>
              <a:t>Sum up the unamortized R&amp;D over the period. (Thus, if the amortizable life is 5 years, the research asset can be obtained by adding up 1/5th of the R&amp;D expense from five years ago, 2/5th of the R&amp;D expense from four years ago...:</a:t>
            </a:r>
            <a:endParaRPr lang="en-US">
              <a:ea typeface="+mn-ea"/>
            </a:endParaRPr>
          </a:p>
        </p:txBody>
      </p:sp>
      <p:sp>
        <p:nvSpPr>
          <p:cNvPr id="245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4EBAA619-EB8B-8C4A-ABA5-C4A42514B959}" type="slidenum">
              <a:rPr lang="en-US"/>
              <a:pPr>
                <a:defRPr/>
              </a:pPr>
              <a:t>16</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r>
              <a:rPr lang="en-US">
                <a:latin typeface="Calibri" charset="0"/>
              </a:rPr>
              <a:t>Cash flow checklist</a:t>
            </a:r>
          </a:p>
        </p:txBody>
      </p:sp>
      <p:sp>
        <p:nvSpPr>
          <p:cNvPr id="50178" name="Content Placeholder 2"/>
          <p:cNvSpPr>
            <a:spLocks noGrp="1"/>
          </p:cNvSpPr>
          <p:nvPr>
            <p:ph sz="quarter" idx="1"/>
          </p:nvPr>
        </p:nvSpPr>
        <p:spPr>
          <a:xfrm>
            <a:off x="612775" y="1600200"/>
            <a:ext cx="8153400" cy="4495800"/>
          </a:xfrm>
        </p:spPr>
        <p:txBody>
          <a:bodyPr/>
          <a:lstStyle/>
          <a:p>
            <a:r>
              <a:rPr lang="en-US" u="sng">
                <a:latin typeface="Calibri" charset="0"/>
              </a:rPr>
              <a:t>Net Capital Expenditures</a:t>
            </a:r>
            <a:r>
              <a:rPr lang="en-US">
                <a:latin typeface="Calibri" charset="0"/>
              </a:rPr>
              <a:t>: Define these broadly to include not only the stated cap ex in the statement of cash flows but R&amp;D expenses and acquisition costs. </a:t>
            </a:r>
          </a:p>
          <a:p>
            <a:r>
              <a:rPr lang="en-US" u="sng">
                <a:latin typeface="Calibri" charset="0"/>
              </a:rPr>
              <a:t>Working capital: </a:t>
            </a:r>
            <a:r>
              <a:rPr lang="en-US">
                <a:latin typeface="Calibri" charset="0"/>
              </a:rPr>
              <a:t>Count only non-cash working capital investments. You may have to normalize this number, if it is volatile.</a:t>
            </a:r>
          </a:p>
        </p:txBody>
      </p:sp>
      <p:sp>
        <p:nvSpPr>
          <p:cNvPr id="50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1C320E71-6EDF-774D-99AE-ECE0B6AA7648}" type="slidenum">
              <a:rPr lang="en-US" smtClean="0"/>
              <a:pPr>
                <a:defRPr/>
              </a:pPr>
              <a:t>17</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Cash flow to equity</a:t>
            </a:r>
          </a:p>
        </p:txBody>
      </p:sp>
      <p:sp>
        <p:nvSpPr>
          <p:cNvPr id="285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latin typeface="Calibri" charset="0"/>
              </a:rPr>
              <a:t>In general, here is how you compute FCFE</a:t>
            </a:r>
            <a:endParaRPr lang="en-US" dirty="0">
              <a:latin typeface="Calibri" charset="0"/>
            </a:endParaRPr>
          </a:p>
          <a:p>
            <a:pPr marL="365125" lvl="1" indent="0" eaLnBrk="1" hangingPunct="1">
              <a:buFont typeface="Wingdings 2" charset="0"/>
              <a:buNone/>
              <a:defRPr/>
            </a:pPr>
            <a:r>
              <a:rPr lang="en-US" dirty="0">
                <a:latin typeface="Calibri" charset="0"/>
              </a:rPr>
              <a:t>	Net Income</a:t>
            </a:r>
          </a:p>
          <a:p>
            <a:pPr marL="365125" lvl="1" indent="0" eaLnBrk="1" hangingPunct="1">
              <a:buFont typeface="Wingdings 2" charset="0"/>
              <a:buNone/>
              <a:defRPr/>
            </a:pPr>
            <a:r>
              <a:rPr lang="en-US" dirty="0">
                <a:latin typeface="Calibri" charset="0"/>
              </a:rPr>
              <a:t>	- (Capital Expenditures - Depreciation)</a:t>
            </a:r>
          </a:p>
          <a:p>
            <a:pPr marL="365125" lvl="1" indent="0" eaLnBrk="1" hangingPunct="1">
              <a:buFont typeface="Wingdings 2" charset="0"/>
              <a:buNone/>
              <a:defRPr/>
            </a:pPr>
            <a:r>
              <a:rPr lang="en-US" dirty="0">
                <a:latin typeface="Calibri" charset="0"/>
              </a:rPr>
              <a:t>	- Changes in non-cash Working Capital</a:t>
            </a:r>
          </a:p>
          <a:p>
            <a:pPr marL="365125" lvl="1" indent="0" eaLnBrk="1" hangingPunct="1">
              <a:buFont typeface="Wingdings 2" charset="0"/>
              <a:buNone/>
              <a:defRPr/>
            </a:pPr>
            <a:r>
              <a:rPr lang="en-US" dirty="0">
                <a:latin typeface="Calibri" charset="0"/>
              </a:rPr>
              <a:t>	- (Principal Repayments - New Debt Issues) 	</a:t>
            </a:r>
          </a:p>
          <a:p>
            <a:pPr marL="365125" lvl="1" indent="0" eaLnBrk="1" hangingPunct="1">
              <a:buFont typeface="Wingdings 2" charset="0"/>
              <a:buNone/>
              <a:defRPr/>
            </a:pPr>
            <a:r>
              <a:rPr lang="en-US" dirty="0">
                <a:latin typeface="Calibri" charset="0"/>
              </a:rPr>
              <a:t>	= Free Cash flow to Equity</a:t>
            </a:r>
          </a:p>
          <a:p>
            <a:pPr eaLnBrk="1" hangingPunct="1">
              <a:defRPr/>
            </a:pPr>
            <a:r>
              <a:rPr lang="en-US" dirty="0" smtClean="0">
                <a:latin typeface="Calibri" charset="0"/>
              </a:rPr>
              <a:t>If leverage is stable, you can use this short cut:</a:t>
            </a:r>
          </a:p>
          <a:p>
            <a:pPr marL="320675" lvl="1" indent="0" eaLnBrk="1" fontAlgn="auto" hangingPunct="1">
              <a:spcAft>
                <a:spcPts val="0"/>
              </a:spcAft>
              <a:buFont typeface="Wingdings"/>
              <a:buNone/>
              <a:defRPr/>
            </a:pPr>
            <a:r>
              <a:rPr lang="en-US" dirty="0" smtClean="0"/>
              <a:t>	Net </a:t>
            </a:r>
            <a:r>
              <a:rPr lang="en-US" dirty="0"/>
              <a:t>Income</a:t>
            </a:r>
          </a:p>
          <a:p>
            <a:pPr marL="320675" lvl="1" indent="0" eaLnBrk="1" fontAlgn="auto" hangingPunct="1">
              <a:spcAft>
                <a:spcPts val="0"/>
              </a:spcAft>
              <a:buFont typeface="Wingdings"/>
              <a:buNone/>
              <a:defRPr/>
            </a:pPr>
            <a:r>
              <a:rPr lang="en-US" dirty="0"/>
              <a:t>	- (1- )  (Capital Expenditures - Depreciation)</a:t>
            </a:r>
          </a:p>
          <a:p>
            <a:pPr marL="320675" lvl="1" indent="0" eaLnBrk="1" fontAlgn="auto" hangingPunct="1">
              <a:spcAft>
                <a:spcPts val="0"/>
              </a:spcAft>
              <a:buFont typeface="Wingdings"/>
              <a:buNone/>
              <a:defRPr/>
            </a:pPr>
            <a:r>
              <a:rPr lang="en-US" dirty="0"/>
              <a:t>	- (1- ) Working Capital Needs</a:t>
            </a:r>
          </a:p>
          <a:p>
            <a:pPr marL="320675" lvl="1" indent="0" eaLnBrk="1" fontAlgn="auto" hangingPunct="1">
              <a:spcAft>
                <a:spcPts val="0"/>
              </a:spcAft>
              <a:buFont typeface="Wingdings"/>
              <a:buNone/>
              <a:defRPr/>
            </a:pPr>
            <a:r>
              <a:rPr lang="en-US" dirty="0"/>
              <a:t>	= Free Cash flow to Equity</a:t>
            </a:r>
          </a:p>
          <a:p>
            <a:pPr marL="320675" lvl="1" indent="0" eaLnBrk="1" fontAlgn="auto" hangingPunct="1">
              <a:spcAft>
                <a:spcPts val="0"/>
              </a:spcAft>
              <a:buFont typeface="Wingdings"/>
              <a:buNone/>
              <a:defRPr/>
            </a:pPr>
            <a:r>
              <a:rPr lang="en-US" dirty="0"/>
              <a:t> = Debt/Capital </a:t>
            </a:r>
            <a:r>
              <a:rPr lang="en-US" dirty="0" smtClean="0"/>
              <a:t>Ratio</a:t>
            </a:r>
            <a:endParaRPr lang="en-US" dirty="0"/>
          </a:p>
        </p:txBody>
      </p:sp>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56B14B13-E836-0D40-A68C-457AC97F0616}" type="slidenum">
              <a:rPr lang="en-US"/>
              <a:pPr>
                <a:defRPr/>
              </a:pPr>
              <a:t>18</a:t>
            </a:fld>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lstStyle/>
          <a:p>
            <a:r>
              <a:rPr lang="en-US">
                <a:latin typeface="Calibri" charset="0"/>
              </a:rPr>
              <a:t>Quiz problem: R&amp;D adjustment</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0" indent="0">
              <a:buFont typeface="Wingdings" charset="0"/>
              <a:buNone/>
              <a:defRPr/>
            </a:pPr>
            <a:r>
              <a:rPr lang="en-US" sz="2000" dirty="0"/>
              <a:t>You have been asked to review the numbers for </a:t>
            </a:r>
            <a:r>
              <a:rPr lang="en-US" sz="2000" dirty="0" err="1"/>
              <a:t>TalkTones</a:t>
            </a:r>
            <a:r>
              <a:rPr lang="en-US" sz="2000" dirty="0"/>
              <a:t>, a social media company that is planning to go public. The company reported the following revenues and operating income (in millions):</a:t>
            </a:r>
            <a:r>
              <a:rPr lang="en-US" sz="2000" dirty="0" smtClean="0"/>
              <a:t> </a:t>
            </a:r>
          </a:p>
          <a:p>
            <a:pPr>
              <a:defRPr/>
            </a:pPr>
            <a:endParaRPr lang="en-US" sz="2000" dirty="0"/>
          </a:p>
          <a:p>
            <a:pPr>
              <a:defRPr/>
            </a:pPr>
            <a:endParaRPr lang="en-US" sz="2000" dirty="0" smtClean="0"/>
          </a:p>
          <a:p>
            <a:pPr>
              <a:defRPr/>
            </a:pPr>
            <a:endParaRPr lang="en-US" sz="2000" dirty="0"/>
          </a:p>
          <a:p>
            <a:pPr marL="0" indent="0">
              <a:buFont typeface="Wingdings" charset="0"/>
              <a:buNone/>
              <a:defRPr/>
            </a:pPr>
            <a:r>
              <a:rPr lang="en-US" sz="2000" dirty="0"/>
              <a:t>The cost of acquiring new customers </a:t>
            </a:r>
            <a:r>
              <a:rPr lang="en-US" sz="2000" u="sng" dirty="0"/>
              <a:t>accounted for half of all operating expenses</a:t>
            </a:r>
            <a:r>
              <a:rPr lang="en-US" sz="2000" dirty="0"/>
              <a:t> in each of the period and the company offers strong evidence that acquired customers stay on as customers for three years</a:t>
            </a:r>
            <a:r>
              <a:rPr lang="en-US" sz="2000" dirty="0" smtClean="0"/>
              <a:t>. The company reported book equity of $100 million at the end of the most recent year and had no debt. </a:t>
            </a:r>
            <a:r>
              <a:rPr lang="en-US" sz="2000" dirty="0"/>
              <a:t>If you capitalize customer acquisition costs and the corporate tax rate is 40%, estimate </a:t>
            </a:r>
            <a:endParaRPr lang="en-US" sz="2000" dirty="0" smtClean="0"/>
          </a:p>
          <a:p>
            <a:pPr marL="457200" indent="-457200">
              <a:buFont typeface="Wingdings" charset="0"/>
              <a:buAutoNum type="alphaLcPeriod"/>
              <a:defRPr/>
            </a:pPr>
            <a:r>
              <a:rPr lang="en-US" sz="2000" dirty="0" smtClean="0"/>
              <a:t>The </a:t>
            </a:r>
            <a:r>
              <a:rPr lang="en-US" sz="2000" u="sng" dirty="0"/>
              <a:t>corrected </a:t>
            </a:r>
            <a:r>
              <a:rPr lang="en-US" sz="2000" u="sng" dirty="0" smtClean="0"/>
              <a:t>after-tax operating </a:t>
            </a:r>
            <a:r>
              <a:rPr lang="en-US" sz="2000" u="sng" dirty="0"/>
              <a:t>income for the company for the most recent year</a:t>
            </a:r>
            <a:r>
              <a:rPr lang="en-US" sz="2000" dirty="0" smtClean="0"/>
              <a:t>.</a:t>
            </a:r>
          </a:p>
          <a:p>
            <a:pPr marL="457200" indent="-457200">
              <a:buFont typeface="Wingdings" charset="0"/>
              <a:buAutoNum type="alphaLcPeriod"/>
              <a:defRPr/>
            </a:pPr>
            <a:r>
              <a:rPr lang="en-US" sz="2000" dirty="0" smtClean="0"/>
              <a:t>The corrected after-tax return on capital for the most recent year.</a:t>
            </a:r>
          </a:p>
        </p:txBody>
      </p:sp>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E567F622-4DF8-AD4D-8A3C-6CEDA34692FD}" type="slidenum">
              <a:rPr lang="en-US" smtClean="0"/>
              <a:pPr>
                <a:defRPr/>
              </a:pPr>
              <a:t>19</a:t>
            </a:fld>
            <a:endParaRPr lang="en-US" dirty="0"/>
          </a:p>
        </p:txBody>
      </p:sp>
      <p:pic>
        <p:nvPicPr>
          <p:cNvPr id="5120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514600"/>
            <a:ext cx="7391400"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lstStyle/>
          <a:p>
            <a:r>
              <a:rPr lang="en-US">
                <a:latin typeface="Calibri" charset="0"/>
              </a:rPr>
              <a:t>Solution</a:t>
            </a:r>
          </a:p>
        </p:txBody>
      </p:sp>
      <p:pic>
        <p:nvPicPr>
          <p:cNvPr id="52226"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69392" b="-69392"/>
          <a:stretch>
            <a:fillRect/>
          </a:stretch>
        </p:blipFill>
        <p:spPr>
          <a:xfrm>
            <a:off x="612775" y="1600200"/>
            <a:ext cx="8153400" cy="4495800"/>
          </a:xfrm>
        </p:spPr>
      </p:pic>
      <p:sp>
        <p:nvSpPr>
          <p:cNvPr id="52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55185B78-A782-194B-8C35-D94154919D99}" type="slidenum">
              <a:rPr lang="en-US" smtClean="0"/>
              <a:pPr>
                <a:defRPr/>
              </a:pPr>
              <a:t>20</a:t>
            </a:fld>
            <a:endParaRPr lang="en-US" dirty="0"/>
          </a:p>
        </p:txBody>
      </p:sp>
      <p:pic>
        <p:nvPicPr>
          <p:cNvPr id="52229"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953000"/>
            <a:ext cx="59801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219200" y="1905000"/>
            <a:ext cx="7830990" cy="830997"/>
          </a:xfrm>
          <a:prstGeom prst="rect">
            <a:avLst/>
          </a:prstGeom>
          <a:noFill/>
        </p:spPr>
        <p:txBody>
          <a:bodyPr wrap="none" rtlCol="0">
            <a:spAutoFit/>
          </a:bodyPr>
          <a:lstStyle/>
          <a:p>
            <a:r>
              <a:rPr lang="en-US" dirty="0" smtClean="0"/>
              <a:t>Corrected Book value of equity (capital) = 100 + 1000 = 1100</a:t>
            </a:r>
          </a:p>
          <a:p>
            <a:r>
              <a:rPr lang="en-US" dirty="0" smtClean="0"/>
              <a:t>Corrected after-tax return on capital = 100/1100 = 9.09%</a:t>
            </a:r>
            <a:endParaRPr lang="en-US" dirty="0"/>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16178</TotalTime>
  <Pages>184</Pages>
  <Words>3243</Words>
  <Application>Microsoft Macintosh PowerPoint</Application>
  <PresentationFormat>On-screen Show (4:3)</PresentationFormat>
  <Paragraphs>227</Paragraphs>
  <Slides>20</Slides>
  <Notes>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8" baseType="lpstr">
      <vt:lpstr>Times</vt:lpstr>
      <vt:lpstr>ＭＳ Ｐゴシック</vt:lpstr>
      <vt:lpstr>Arial</vt:lpstr>
      <vt:lpstr>Calibri</vt:lpstr>
      <vt:lpstr>Wingdings</vt:lpstr>
      <vt:lpstr>Wingdings 2</vt:lpstr>
      <vt:lpstr>Basic</vt:lpstr>
      <vt:lpstr>Document</vt:lpstr>
      <vt:lpstr>   Valuation: Quiz 1 Review</vt:lpstr>
      <vt:lpstr>Key topics covered</vt:lpstr>
      <vt:lpstr>Valuation Approaches</vt:lpstr>
      <vt:lpstr>DCF Choices: Equity Valuation versus Firm Valuation</vt:lpstr>
      <vt:lpstr>Quiz problem: Consistency</vt:lpstr>
      <vt:lpstr>Solution</vt:lpstr>
      <vt:lpstr>Inputs to cost of equity: The Macro numbers</vt:lpstr>
      <vt:lpstr>Inputs to cost of equity: The company specific numbers</vt:lpstr>
      <vt:lpstr>Quiz problem 1: Implied ERP</vt:lpstr>
      <vt:lpstr>Quiz problem 2: Risk free rates &amp; Equity Risk Premiums</vt:lpstr>
      <vt:lpstr>Estimating the cost of equity</vt:lpstr>
      <vt:lpstr>Debt and the Cost of Debt</vt:lpstr>
      <vt:lpstr>Quiz problem 3: Bottom up Betas and Debt</vt:lpstr>
      <vt:lpstr>Solution</vt:lpstr>
      <vt:lpstr>Earnings checklist</vt:lpstr>
      <vt:lpstr>R&amp;D Expenses: Operating or Capital Expenses</vt:lpstr>
      <vt:lpstr>Cash flow checklist</vt:lpstr>
      <vt:lpstr>Cash flow to equity</vt:lpstr>
      <vt:lpstr>Quiz problem: R&amp;D adjustment</vt:lpstr>
      <vt:lpstr>Solution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Microsoft Office User</cp:lastModifiedBy>
  <cp:revision>261</cp:revision>
  <cp:lastPrinted>2013-01-30T21:51:01Z</cp:lastPrinted>
  <dcterms:created xsi:type="dcterms:W3CDTF">1998-01-08T15:09:51Z</dcterms:created>
  <dcterms:modified xsi:type="dcterms:W3CDTF">2013-03-01T18:28:56Z</dcterms:modified>
</cp:coreProperties>
</file>