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sldIdLst>
    <p:sldId id="256" r:id="rId2"/>
    <p:sldId id="257" r:id="rId3"/>
    <p:sldId id="258" r:id="rId4"/>
    <p:sldId id="259" r:id="rId5"/>
    <p:sldId id="270" r:id="rId6"/>
    <p:sldId id="271" r:id="rId7"/>
    <p:sldId id="260" r:id="rId8"/>
    <p:sldId id="268" r:id="rId9"/>
    <p:sldId id="269" r:id="rId10"/>
    <p:sldId id="261" r:id="rId11"/>
    <p:sldId id="266" r:id="rId12"/>
    <p:sldId id="267" r:id="rId13"/>
    <p:sldId id="262" r:id="rId14"/>
    <p:sldId id="263" r:id="rId15"/>
    <p:sldId id="274" r:id="rId16"/>
    <p:sldId id="275" r:id="rId17"/>
    <p:sldId id="264" r:id="rId18"/>
    <p:sldId id="265" r:id="rId19"/>
    <p:sldId id="272" r:id="rId20"/>
    <p:sldId id="273" r:id="rId2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1" d="100"/>
          <a:sy n="61" d="100"/>
        </p:scale>
        <p:origin x="-168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Quiz 2: Review session</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Tree>
    <p:extLst>
      <p:ext uri="{BB962C8B-B14F-4D97-AF65-F5344CB8AC3E}">
        <p14:creationId xmlns:p14="http://schemas.microsoft.com/office/powerpoint/2010/main" val="2437934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quiz will cover…</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The last two ingredients into DCF valuation</a:t>
            </a:r>
          </a:p>
          <a:p>
            <a:pPr lvl="1"/>
            <a:r>
              <a:rPr lang="en-US" dirty="0" smtClean="0"/>
              <a:t>Expected Growth: Historical, analyst &amp; particularly fundamental growth (to EPS, net income, operating income and when margins are changing)</a:t>
            </a:r>
          </a:p>
          <a:p>
            <a:pPr lvl="1"/>
            <a:r>
              <a:rPr lang="en-US" dirty="0" smtClean="0"/>
              <a:t>Terminal value</a:t>
            </a:r>
          </a:p>
          <a:p>
            <a:r>
              <a:rPr lang="en-US" dirty="0" smtClean="0"/>
              <a:t>The loose ends of DCF valuation</a:t>
            </a:r>
          </a:p>
          <a:p>
            <a:pPr lvl="1"/>
            <a:r>
              <a:rPr lang="en-US" dirty="0" smtClean="0"/>
              <a:t>Cash and cross holdings</a:t>
            </a:r>
          </a:p>
          <a:p>
            <a:pPr lvl="1"/>
            <a:r>
              <a:rPr lang="en-US" dirty="0" smtClean="0"/>
              <a:t>Assets that have not been counted yet</a:t>
            </a:r>
          </a:p>
          <a:p>
            <a:pPr lvl="1"/>
            <a:r>
              <a:rPr lang="en-US" dirty="0" smtClean="0"/>
              <a:t>Debt and other potential liabilities</a:t>
            </a:r>
          </a:p>
          <a:p>
            <a:pPr lvl="1"/>
            <a:r>
              <a:rPr lang="en-US" dirty="0" smtClean="0"/>
              <a:t>Employee options and restricted stock</a:t>
            </a:r>
          </a:p>
          <a:p>
            <a:r>
              <a:rPr lang="en-US" dirty="0" smtClean="0"/>
              <a:t>The mechanics of DCF valuation</a:t>
            </a:r>
          </a:p>
          <a:p>
            <a:pPr lvl="1"/>
            <a:r>
              <a:rPr lang="en-US" dirty="0" smtClean="0"/>
              <a:t>Estimating FCFF and FCFE</a:t>
            </a:r>
          </a:p>
          <a:p>
            <a:pPr lvl="1"/>
            <a:r>
              <a:rPr lang="en-US" dirty="0" smtClean="0"/>
              <a:t>Dealing with changing discount rates</a:t>
            </a:r>
          </a:p>
          <a:p>
            <a:pPr lvl="1"/>
            <a:r>
              <a:rPr lang="en-US" dirty="0" smtClean="0"/>
              <a:t>Checking inputs for consistency</a:t>
            </a:r>
            <a:endParaRPr lang="en-US" dirty="0"/>
          </a:p>
        </p:txBody>
      </p:sp>
    </p:spTree>
    <p:extLst>
      <p:ext uri="{BB962C8B-B14F-4D97-AF65-F5344CB8AC3E}">
        <p14:creationId xmlns:p14="http://schemas.microsoft.com/office/powerpoint/2010/main" val="36703370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Growth</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822252811"/>
              </p:ext>
            </p:extLst>
          </p:nvPr>
        </p:nvGraphicFramePr>
        <p:xfrm>
          <a:off x="612775" y="1600200"/>
          <a:ext cx="8153400" cy="4759326"/>
        </p:xfrm>
        <a:graphic>
          <a:graphicData uri="http://schemas.openxmlformats.org/drawingml/2006/table">
            <a:tbl>
              <a:tblPr firstRow="1" bandRow="1">
                <a:tableStyleId>{5C22544A-7EE6-4342-B048-85BDC9FD1C3A}</a:tableStyleId>
              </a:tblPr>
              <a:tblGrid>
                <a:gridCol w="2717800"/>
                <a:gridCol w="2717800"/>
                <a:gridCol w="2717800"/>
              </a:tblGrid>
              <a:tr h="370493">
                <a:tc>
                  <a:txBody>
                    <a:bodyPr/>
                    <a:lstStyle/>
                    <a:p>
                      <a:r>
                        <a:rPr lang="en-US" sz="1800" dirty="0" smtClean="0"/>
                        <a:t>Earnings</a:t>
                      </a:r>
                      <a:r>
                        <a:rPr lang="en-US" sz="1800" baseline="0" dirty="0" smtClean="0"/>
                        <a:t> Measure</a:t>
                      </a:r>
                      <a:endParaRPr lang="en-US" sz="1800" dirty="0"/>
                    </a:p>
                  </a:txBody>
                  <a:tcPr marL="96158" marR="96158" marT="45678" marB="45678"/>
                </a:tc>
                <a:tc>
                  <a:txBody>
                    <a:bodyPr/>
                    <a:lstStyle/>
                    <a:p>
                      <a:r>
                        <a:rPr lang="en-US" sz="1800" dirty="0" smtClean="0"/>
                        <a:t>Reinvestment</a:t>
                      </a:r>
                      <a:r>
                        <a:rPr lang="en-US" sz="1800" baseline="0" dirty="0" smtClean="0"/>
                        <a:t> Measure</a:t>
                      </a:r>
                      <a:endParaRPr lang="en-US" sz="1800" dirty="0"/>
                    </a:p>
                  </a:txBody>
                  <a:tcPr marL="96158" marR="96158" marT="45678" marB="45678"/>
                </a:tc>
                <a:tc>
                  <a:txBody>
                    <a:bodyPr/>
                    <a:lstStyle/>
                    <a:p>
                      <a:r>
                        <a:rPr lang="en-US" sz="1800" dirty="0" smtClean="0"/>
                        <a:t>Return Measure</a:t>
                      </a:r>
                      <a:endParaRPr lang="en-US" sz="1800" dirty="0"/>
                    </a:p>
                  </a:txBody>
                  <a:tcPr marL="96158" marR="96158" marT="45678" marB="45678"/>
                </a:tc>
              </a:tr>
              <a:tr h="1188636">
                <a:tc>
                  <a:txBody>
                    <a:bodyPr/>
                    <a:lstStyle/>
                    <a:p>
                      <a:r>
                        <a:rPr lang="en-US" sz="1800" dirty="0" smtClean="0"/>
                        <a:t>Earnings per share</a:t>
                      </a:r>
                      <a:endParaRPr lang="en-US" sz="1800" dirty="0"/>
                    </a:p>
                  </a:txBody>
                  <a:tcPr marL="96158" marR="96158" marT="45678" marB="45678"/>
                </a:tc>
                <a:tc>
                  <a:txBody>
                    <a:bodyPr/>
                    <a:lstStyle/>
                    <a:p>
                      <a:r>
                        <a:rPr lang="en-US" sz="1800" dirty="0" smtClean="0"/>
                        <a:t>Retention</a:t>
                      </a:r>
                      <a:r>
                        <a:rPr lang="en-US" sz="1800" baseline="0" dirty="0" smtClean="0"/>
                        <a:t> Ratio = % of net income retained by the company  = 1 – Payout ratio</a:t>
                      </a:r>
                      <a:endParaRPr lang="en-US" sz="1800" dirty="0"/>
                    </a:p>
                  </a:txBody>
                  <a:tcPr marL="96158" marR="96158" marT="45678" marB="45678"/>
                </a:tc>
                <a:tc>
                  <a:txBody>
                    <a:bodyPr/>
                    <a:lstStyle/>
                    <a:p>
                      <a:r>
                        <a:rPr lang="en-US" sz="1800" dirty="0" smtClean="0"/>
                        <a:t>Return on Equity = Net Income/ Book Value of Equity</a:t>
                      </a:r>
                      <a:endParaRPr lang="en-US" sz="1800" dirty="0"/>
                    </a:p>
                  </a:txBody>
                  <a:tcPr marL="96158" marR="96158" marT="45678" marB="45678"/>
                </a:tc>
              </a:tr>
              <a:tr h="1462921">
                <a:tc>
                  <a:txBody>
                    <a:bodyPr/>
                    <a:lstStyle/>
                    <a:p>
                      <a:r>
                        <a:rPr lang="en-US" sz="1800" dirty="0" smtClean="0"/>
                        <a:t>Net</a:t>
                      </a:r>
                      <a:r>
                        <a:rPr lang="en-US" sz="1800" baseline="0" dirty="0" smtClean="0"/>
                        <a:t> Income from non-cash assets</a:t>
                      </a:r>
                      <a:endParaRPr lang="en-US" sz="1800" dirty="0"/>
                    </a:p>
                  </a:txBody>
                  <a:tcPr marL="96158" marR="96158" marT="45678" marB="45678"/>
                </a:tc>
                <a:tc>
                  <a:txBody>
                    <a:bodyPr/>
                    <a:lstStyle/>
                    <a:p>
                      <a:r>
                        <a:rPr lang="en-US" sz="1800" dirty="0" smtClean="0"/>
                        <a:t>Equity reinvestment</a:t>
                      </a:r>
                      <a:r>
                        <a:rPr lang="en-US" sz="1800" baseline="0" dirty="0" smtClean="0"/>
                        <a:t> Rate = (Net Cap Ex + Change in non-cash WC – Change in Debt)/ (Net Income)</a:t>
                      </a:r>
                      <a:endParaRPr lang="en-US" sz="1800" dirty="0"/>
                    </a:p>
                  </a:txBody>
                  <a:tcPr marL="96158" marR="96158" marT="45678" marB="45678"/>
                </a:tc>
                <a:tc>
                  <a:txBody>
                    <a:bodyPr/>
                    <a:lstStyle/>
                    <a:p>
                      <a:r>
                        <a:rPr lang="en-US" sz="1800" dirty="0" smtClean="0"/>
                        <a:t>Non-cash</a:t>
                      </a:r>
                      <a:r>
                        <a:rPr lang="en-US" sz="1800" baseline="0" dirty="0" smtClean="0"/>
                        <a:t> ROE = Net Income from non-cash assets/ (Book value of equity – Cash)</a:t>
                      </a:r>
                      <a:endParaRPr lang="en-US" sz="1800" dirty="0"/>
                    </a:p>
                  </a:txBody>
                  <a:tcPr marL="96158" marR="96158" marT="45678" marB="45678"/>
                </a:tc>
              </a:tr>
              <a:tr h="1737276">
                <a:tc>
                  <a:txBody>
                    <a:bodyPr/>
                    <a:lstStyle/>
                    <a:p>
                      <a:r>
                        <a:rPr lang="en-US" sz="1800" dirty="0" smtClean="0"/>
                        <a:t>Operating</a:t>
                      </a:r>
                      <a:r>
                        <a:rPr lang="en-US" sz="1800" baseline="0" dirty="0" smtClean="0"/>
                        <a:t> Income</a:t>
                      </a:r>
                      <a:endParaRPr lang="en-US" sz="1800" dirty="0"/>
                    </a:p>
                  </a:txBody>
                  <a:tcPr marL="96158" marR="96158" marT="45678" marB="45678"/>
                </a:tc>
                <a:tc>
                  <a:txBody>
                    <a:bodyPr/>
                    <a:lstStyle/>
                    <a:p>
                      <a:r>
                        <a:rPr lang="en-US" sz="1800" dirty="0" smtClean="0"/>
                        <a:t>Reinvestment Rate = (Net Cap Ex + Change in non-cash WC)/</a:t>
                      </a:r>
                      <a:r>
                        <a:rPr lang="en-US" sz="1800" baseline="0" dirty="0" smtClean="0"/>
                        <a:t> After-tax Operating Income</a:t>
                      </a:r>
                      <a:endParaRPr lang="en-US" sz="1800" dirty="0"/>
                    </a:p>
                  </a:txBody>
                  <a:tcPr marL="96158" marR="96158" marT="45678" marB="45678"/>
                </a:tc>
                <a:tc>
                  <a:txBody>
                    <a:bodyPr/>
                    <a:lstStyle/>
                    <a:p>
                      <a:r>
                        <a:rPr lang="en-US" sz="1800" dirty="0" smtClean="0"/>
                        <a:t>Return on Capital or</a:t>
                      </a:r>
                      <a:r>
                        <a:rPr lang="en-US" sz="1800" baseline="0" dirty="0" smtClean="0"/>
                        <a:t> ROIC = After-tax Operating Income/ (Book value of equity + Book value of debt – Cash)</a:t>
                      </a:r>
                      <a:endParaRPr lang="en-US" sz="1800" dirty="0" smtClean="0"/>
                    </a:p>
                    <a:p>
                      <a:endParaRPr lang="en-US" sz="1800" dirty="0"/>
                    </a:p>
                  </a:txBody>
                  <a:tcPr marL="96158" marR="96158" marT="45678" marB="45678"/>
                </a:tc>
              </a:tr>
            </a:tbl>
          </a:graphicData>
        </a:graphic>
      </p:graphicFrame>
    </p:spTree>
    <p:extLst>
      <p:ext uri="{BB962C8B-B14F-4D97-AF65-F5344CB8AC3E}">
        <p14:creationId xmlns:p14="http://schemas.microsoft.com/office/powerpoint/2010/main" val="20227021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Terminal Value: The Cardinal Rules</a:t>
            </a:r>
            <a:endParaRPr lang="en-US" dirty="0"/>
          </a:p>
        </p:txBody>
      </p:sp>
      <p:sp>
        <p:nvSpPr>
          <p:cNvPr id="3" name="Content Placeholder 2"/>
          <p:cNvSpPr>
            <a:spLocks noGrp="1"/>
          </p:cNvSpPr>
          <p:nvPr>
            <p:ph sz="quarter" idx="1"/>
          </p:nvPr>
        </p:nvSpPr>
        <p:spPr/>
        <p:txBody>
          <a:bodyPr>
            <a:normAutofit fontScale="92500" lnSpcReduction="10000"/>
          </a:bodyPr>
          <a:lstStyle/>
          <a:p>
            <a:pPr marL="514350" indent="-514350">
              <a:buFont typeface="+mj-lt"/>
              <a:buAutoNum type="arabicPeriod"/>
            </a:pPr>
            <a:r>
              <a:rPr lang="en-US" u="sng" dirty="0" smtClean="0"/>
              <a:t>Obey the cap: </a:t>
            </a:r>
            <a:r>
              <a:rPr lang="en-US" dirty="0" smtClean="0"/>
              <a:t>Don’t let the growth rate exceed the growth rate in the economy (and use the risk free rate as your proxy)</a:t>
            </a:r>
          </a:p>
          <a:p>
            <a:pPr marL="514350" indent="-514350">
              <a:buFont typeface="+mj-lt"/>
              <a:buAutoNum type="arabicPeriod"/>
            </a:pPr>
            <a:r>
              <a:rPr lang="en-US" u="sng" dirty="0" smtClean="0"/>
              <a:t>Adjust the cost of capital to reflect “stability):</a:t>
            </a:r>
            <a:r>
              <a:rPr lang="en-US" dirty="0" smtClean="0"/>
              <a:t> Move betas towards one, debt ratios towards stable firm levels)</a:t>
            </a:r>
          </a:p>
          <a:p>
            <a:pPr marL="514350" indent="-514350">
              <a:buFont typeface="+mj-lt"/>
              <a:buAutoNum type="arabicPeriod"/>
            </a:pPr>
            <a:r>
              <a:rPr lang="en-US" u="sng" dirty="0" smtClean="0"/>
              <a:t>Think about the return on capital in perpetuity </a:t>
            </a:r>
            <a:r>
              <a:rPr lang="en-US" dirty="0" smtClean="0"/>
              <a:t>and where it will be, relative to the cost of capital.</a:t>
            </a:r>
          </a:p>
          <a:p>
            <a:pPr marL="514350" indent="-514350">
              <a:buFont typeface="+mj-lt"/>
              <a:buAutoNum type="arabicPeriod"/>
            </a:pPr>
            <a:r>
              <a:rPr lang="en-US" u="sng" dirty="0" smtClean="0"/>
              <a:t>And use the return on capital to back into a reinvestment rate</a:t>
            </a:r>
            <a:r>
              <a:rPr lang="en-US" dirty="0" smtClean="0"/>
              <a:t>:</a:t>
            </a:r>
          </a:p>
          <a:p>
            <a:pPr marL="0" indent="0">
              <a:buNone/>
            </a:pPr>
            <a:r>
              <a:rPr lang="en-US" dirty="0"/>
              <a:t>	</a:t>
            </a:r>
            <a:r>
              <a:rPr lang="en-US" dirty="0" smtClean="0"/>
              <a:t>Reinvestment rate = g/ ROIC</a:t>
            </a:r>
            <a:endParaRPr lang="en-US" dirty="0"/>
          </a:p>
        </p:txBody>
      </p:sp>
    </p:spTree>
    <p:extLst>
      <p:ext uri="{BB962C8B-B14F-4D97-AF65-F5344CB8AC3E}">
        <p14:creationId xmlns:p14="http://schemas.microsoft.com/office/powerpoint/2010/main" val="15466843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Terminal value calculation</a:t>
            </a:r>
            <a:br>
              <a:rPr lang="en-US" dirty="0" smtClean="0"/>
            </a:br>
            <a:r>
              <a:rPr lang="en-US" dirty="0" smtClean="0"/>
              <a:t>Problem 1, part a: Fall 2011 </a:t>
            </a:r>
            <a:endParaRPr lang="en-US" dirty="0"/>
          </a:p>
        </p:txBody>
      </p:sp>
      <p:sp>
        <p:nvSpPr>
          <p:cNvPr id="3" name="Content Placeholder 2"/>
          <p:cNvSpPr>
            <a:spLocks noGrp="1"/>
          </p:cNvSpPr>
          <p:nvPr>
            <p:ph sz="quarter" idx="1"/>
          </p:nvPr>
        </p:nvSpPr>
        <p:spPr/>
        <p:txBody>
          <a:bodyPr/>
          <a:lstStyle/>
          <a:p>
            <a:pPr lvl="0"/>
            <a:r>
              <a:rPr lang="en-US" dirty="0" err="1"/>
              <a:t>Limroth</a:t>
            </a:r>
            <a:r>
              <a:rPr lang="en-US" dirty="0"/>
              <a:t> Enterprises is a family-run, publicly traded company that expects to generate $ 60 million in after-tax operating income </a:t>
            </a:r>
            <a:r>
              <a:rPr lang="en-US" u="sng" dirty="0"/>
              <a:t>next year</a:t>
            </a:r>
            <a:r>
              <a:rPr lang="en-US" dirty="0"/>
              <a:t> on </a:t>
            </a:r>
            <a:r>
              <a:rPr lang="en-US" u="sng" dirty="0"/>
              <a:t>capital invested of $ 1 billion</a:t>
            </a:r>
            <a:r>
              <a:rPr lang="en-US" dirty="0"/>
              <a:t>. The firm has a cost of capital of 10% and expects to maintain its current return on capital, while growing 2% a year in perpetuity. </a:t>
            </a:r>
            <a:r>
              <a:rPr lang="en-US" dirty="0" smtClean="0"/>
              <a:t>What is the value of the operating assets?</a:t>
            </a:r>
            <a:endParaRPr lang="en-US" dirty="0"/>
          </a:p>
          <a:p>
            <a:endParaRPr lang="en-US" dirty="0"/>
          </a:p>
        </p:txBody>
      </p:sp>
    </p:spTree>
    <p:extLst>
      <p:ext uri="{BB962C8B-B14F-4D97-AF65-F5344CB8AC3E}">
        <p14:creationId xmlns:p14="http://schemas.microsoft.com/office/powerpoint/2010/main" val="303536269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sz="quarter" idx="1"/>
          </p:nvPr>
        </p:nvSpPr>
        <p:spPr/>
        <p:txBody>
          <a:bodyPr/>
          <a:lstStyle/>
          <a:p>
            <a:r>
              <a:rPr lang="en-US" dirty="0"/>
              <a:t>Expected EBIT (1-t) = 60 </a:t>
            </a:r>
            <a:endParaRPr lang="en-US" dirty="0" smtClean="0"/>
          </a:p>
          <a:p>
            <a:r>
              <a:rPr lang="en-US" dirty="0" smtClean="0"/>
              <a:t>Capital </a:t>
            </a:r>
            <a:r>
              <a:rPr lang="en-US" dirty="0"/>
              <a:t>invested = </a:t>
            </a:r>
            <a:r>
              <a:rPr lang="en-US" dirty="0" smtClean="0"/>
              <a:t>1000</a:t>
            </a:r>
          </a:p>
          <a:p>
            <a:r>
              <a:rPr lang="en-US" dirty="0" smtClean="0"/>
              <a:t>Return </a:t>
            </a:r>
            <a:r>
              <a:rPr lang="en-US" dirty="0"/>
              <a:t>on capital </a:t>
            </a:r>
            <a:r>
              <a:rPr lang="en-US" dirty="0" smtClean="0"/>
              <a:t>= 60/1000 = </a:t>
            </a:r>
            <a:r>
              <a:rPr lang="en-US" dirty="0"/>
              <a:t>6% </a:t>
            </a:r>
            <a:endParaRPr lang="en-US" dirty="0" smtClean="0"/>
          </a:p>
          <a:p>
            <a:r>
              <a:rPr lang="en-US" dirty="0" smtClean="0"/>
              <a:t>Cost </a:t>
            </a:r>
            <a:r>
              <a:rPr lang="en-US" dirty="0"/>
              <a:t>of capital = 10% </a:t>
            </a:r>
            <a:endParaRPr lang="en-US" dirty="0" smtClean="0"/>
          </a:p>
          <a:p>
            <a:r>
              <a:rPr lang="en-US" dirty="0" smtClean="0"/>
              <a:t>Expected </a:t>
            </a:r>
            <a:r>
              <a:rPr lang="en-US" dirty="0"/>
              <a:t>growth rate = 2% </a:t>
            </a:r>
            <a:endParaRPr lang="en-US" dirty="0" smtClean="0"/>
          </a:p>
          <a:p>
            <a:r>
              <a:rPr lang="en-US" dirty="0" smtClean="0"/>
              <a:t>Expected </a:t>
            </a:r>
            <a:r>
              <a:rPr lang="en-US" dirty="0"/>
              <a:t>Reinvestment rate = </a:t>
            </a:r>
            <a:r>
              <a:rPr lang="en-US" dirty="0" smtClean="0"/>
              <a:t>2%/6% =33.33%</a:t>
            </a:r>
          </a:p>
          <a:p>
            <a:r>
              <a:rPr lang="en-US" dirty="0" smtClean="0"/>
              <a:t> </a:t>
            </a:r>
            <a:r>
              <a:rPr lang="en-US" dirty="0"/>
              <a:t>Value of operating assets = </a:t>
            </a:r>
            <a:r>
              <a:rPr lang="en-US" dirty="0" smtClean="0"/>
              <a:t>60 (1-.33)/ (.10-.02) =					= 500 </a:t>
            </a:r>
            <a:endParaRPr lang="en-US" dirty="0"/>
          </a:p>
        </p:txBody>
      </p:sp>
    </p:spTree>
    <p:extLst>
      <p:ext uri="{BB962C8B-B14F-4D97-AF65-F5344CB8AC3E}">
        <p14:creationId xmlns:p14="http://schemas.microsoft.com/office/powerpoint/2010/main" val="2739967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Loose End 1: Cash</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Cash, by itself, if usually a neutral asset, earning a low but fair rate of return.</a:t>
            </a:r>
          </a:p>
          <a:p>
            <a:r>
              <a:rPr lang="en-US" dirty="0" smtClean="0"/>
              <a:t>However, the market may discount the cash holdings of a company, if it feels that the managers will waste the cash (by investing at less than the cost of capital).</a:t>
            </a:r>
          </a:p>
          <a:p>
            <a:r>
              <a:rPr lang="en-US" dirty="0" smtClean="0"/>
              <a:t>Conversely, the market may attach a premium to the cash in some companies, if it feels that cash is a strategic weapon that can help the company make it through hard times or buy distressed company assets.</a:t>
            </a:r>
          </a:p>
        </p:txBody>
      </p:sp>
    </p:spTree>
    <p:extLst>
      <p:ext uri="{BB962C8B-B14F-4D97-AF65-F5344CB8AC3E}">
        <p14:creationId xmlns:p14="http://schemas.microsoft.com/office/powerpoint/2010/main" val="6241505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Part b of problem 1, Fall 2011</a:t>
            </a:r>
            <a:endParaRPr lang="en-US" dirty="0"/>
          </a:p>
        </p:txBody>
      </p:sp>
      <p:sp>
        <p:nvSpPr>
          <p:cNvPr id="3" name="Content Placeholder 2"/>
          <p:cNvSpPr>
            <a:spLocks noGrp="1"/>
          </p:cNvSpPr>
          <p:nvPr>
            <p:ph sz="quarter" idx="1"/>
          </p:nvPr>
        </p:nvSpPr>
        <p:spPr/>
        <p:txBody>
          <a:bodyPr/>
          <a:lstStyle/>
          <a:p>
            <a:r>
              <a:rPr lang="en-US" dirty="0" smtClean="0"/>
              <a:t>Assume </a:t>
            </a:r>
            <a:r>
              <a:rPr lang="en-US" dirty="0"/>
              <a:t>that </a:t>
            </a:r>
            <a:r>
              <a:rPr lang="en-US" dirty="0" err="1"/>
              <a:t>Limroth</a:t>
            </a:r>
            <a:r>
              <a:rPr lang="en-US" dirty="0"/>
              <a:t> Enterprises has $ 100 million in cash and marketable securities and that you believe that </a:t>
            </a:r>
            <a:r>
              <a:rPr lang="en-US" u="sng" dirty="0"/>
              <a:t>there is a 60% chance</a:t>
            </a:r>
            <a:r>
              <a:rPr lang="en-US" dirty="0"/>
              <a:t> that management will reinvest this cash to generate returns to similar to what they are earning on their existing operating assets (in investments with a similar risk profile); there is a 40% probability that the cash will remain invested in commercial paper and </a:t>
            </a:r>
            <a:r>
              <a:rPr lang="en-US" dirty="0" err="1"/>
              <a:t>T.Bills</a:t>
            </a:r>
            <a:r>
              <a:rPr lang="en-US" dirty="0"/>
              <a:t>, earning 1%. How much value would you attach to the cash? </a:t>
            </a:r>
          </a:p>
        </p:txBody>
      </p:sp>
    </p:spTree>
    <p:extLst>
      <p:ext uri="{BB962C8B-B14F-4D97-AF65-F5344CB8AC3E}">
        <p14:creationId xmlns:p14="http://schemas.microsoft.com/office/powerpoint/2010/main" val="77878889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01831092"/>
              </p:ext>
            </p:extLst>
          </p:nvPr>
        </p:nvGraphicFramePr>
        <p:xfrm>
          <a:off x="770240" y="1873912"/>
          <a:ext cx="7995808" cy="4164250"/>
        </p:xfrm>
        <a:graphic>
          <a:graphicData uri="http://schemas.openxmlformats.org/drawingml/2006/table">
            <a:tbl>
              <a:tblPr/>
              <a:tblGrid>
                <a:gridCol w="4889157"/>
                <a:gridCol w="3106651"/>
              </a:tblGrid>
              <a:tr h="524791">
                <a:tc gridSpan="2">
                  <a:txBody>
                    <a:bodyPr/>
                    <a:lstStyle/>
                    <a:p>
                      <a:pPr algn="l" fontAlgn="b"/>
                      <a:r>
                        <a:rPr lang="en-US" sz="2400" b="0" i="1" u="none" strike="noStrike" dirty="0">
                          <a:solidFill>
                            <a:srgbClr val="000000"/>
                          </a:solidFill>
                          <a:effectLst/>
                          <a:latin typeface="Calibri"/>
                        </a:rPr>
                        <a:t>Assuming that the cash does not get wasted</a:t>
                      </a:r>
                    </a:p>
                  </a:txBody>
                  <a:tcPr marL="12700" marR="12700" marT="12700" marB="0" anchor="b">
                    <a:lnL>
                      <a:noFill/>
                    </a:lnL>
                    <a:lnR>
                      <a:noFill/>
                    </a:lnR>
                    <a:lnT>
                      <a:noFill/>
                    </a:lnT>
                    <a:lnB>
                      <a:noFill/>
                    </a:lnB>
                  </a:tcPr>
                </a:tc>
                <a:tc hMerge="1">
                  <a:txBody>
                    <a:bodyPr/>
                    <a:lstStyle/>
                    <a:p>
                      <a:endParaRPr lang="en-US"/>
                    </a:p>
                  </a:txBody>
                  <a:tcPr/>
                </a:tc>
              </a:tr>
              <a:tr h="524791">
                <a:tc>
                  <a:txBody>
                    <a:bodyPr/>
                    <a:lstStyle/>
                    <a:p>
                      <a:pPr algn="l" fontAlgn="b"/>
                      <a:r>
                        <a:rPr lang="en-US" sz="2400" b="0" i="0" u="none" strike="noStrike" dirty="0">
                          <a:solidFill>
                            <a:srgbClr val="000000"/>
                          </a:solidFill>
                          <a:effectLst/>
                          <a:latin typeface="Calibri"/>
                        </a:rPr>
                        <a:t>Probability of happening =</a:t>
                      </a:r>
                    </a:p>
                  </a:txBody>
                  <a:tcPr marL="12700" marR="12700" marT="12700" marB="0" anchor="b">
                    <a:lnL>
                      <a:noFill/>
                    </a:lnL>
                    <a:lnR>
                      <a:noFill/>
                    </a:lnR>
                    <a:lnT>
                      <a:noFill/>
                    </a:lnT>
                    <a:lnB>
                      <a:noFill/>
                    </a:lnB>
                  </a:tcPr>
                </a:tc>
                <a:tc>
                  <a:txBody>
                    <a:bodyPr/>
                    <a:lstStyle/>
                    <a:p>
                      <a:pPr algn="r" fontAlgn="b"/>
                      <a:r>
                        <a:rPr lang="en-US" sz="2400" b="0" i="0" u="none" strike="noStrike">
                          <a:solidFill>
                            <a:srgbClr val="000000"/>
                          </a:solidFill>
                          <a:effectLst/>
                          <a:latin typeface="Calibri"/>
                        </a:rPr>
                        <a:t>40%</a:t>
                      </a:r>
                    </a:p>
                  </a:txBody>
                  <a:tcPr marL="12700" marR="12700" marT="12700" marB="0" anchor="b">
                    <a:lnL>
                      <a:noFill/>
                    </a:lnL>
                    <a:lnR>
                      <a:noFill/>
                    </a:lnR>
                    <a:lnT>
                      <a:noFill/>
                    </a:lnT>
                    <a:lnB>
                      <a:noFill/>
                    </a:lnB>
                  </a:tcPr>
                </a:tc>
              </a:tr>
              <a:tr h="524791">
                <a:tc>
                  <a:txBody>
                    <a:bodyPr/>
                    <a:lstStyle/>
                    <a:p>
                      <a:pPr algn="l" fontAlgn="b"/>
                      <a:r>
                        <a:rPr lang="en-US" sz="2400" b="0" i="0" u="none" strike="noStrike" dirty="0">
                          <a:solidFill>
                            <a:srgbClr val="000000"/>
                          </a:solidFill>
                          <a:effectLst/>
                          <a:latin typeface="Calibri"/>
                        </a:rPr>
                        <a:t>Value of cash </a:t>
                      </a:r>
                      <a:r>
                        <a:rPr lang="en-US" sz="2400" b="0" i="0" u="none" strike="noStrike" dirty="0" smtClean="0">
                          <a:solidFill>
                            <a:srgbClr val="000000"/>
                          </a:solidFill>
                          <a:effectLst/>
                          <a:latin typeface="Calibri"/>
                        </a:rPr>
                        <a:t>= $100 =</a:t>
                      </a:r>
                      <a:endParaRPr lang="en-US" sz="24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2400" b="0" i="0" u="none" strike="noStrike">
                          <a:solidFill>
                            <a:srgbClr val="000000"/>
                          </a:solidFill>
                          <a:effectLst/>
                          <a:latin typeface="Calibri"/>
                        </a:rPr>
                        <a:t>100</a:t>
                      </a:r>
                    </a:p>
                  </a:txBody>
                  <a:tcPr marL="12700" marR="12700" marT="12700" marB="0" anchor="b">
                    <a:lnL>
                      <a:noFill/>
                    </a:lnL>
                    <a:lnR>
                      <a:noFill/>
                    </a:lnR>
                    <a:lnT>
                      <a:noFill/>
                    </a:lnT>
                    <a:lnB>
                      <a:noFill/>
                    </a:lnB>
                  </a:tcPr>
                </a:tc>
              </a:tr>
              <a:tr h="1015504">
                <a:tc gridSpan="2">
                  <a:txBody>
                    <a:bodyPr/>
                    <a:lstStyle/>
                    <a:p>
                      <a:pPr algn="l" fontAlgn="b"/>
                      <a:r>
                        <a:rPr lang="en-US" sz="2400" b="0" i="1" u="none" strike="noStrike" dirty="0">
                          <a:solidFill>
                            <a:srgbClr val="000000"/>
                          </a:solidFill>
                          <a:effectLst/>
                          <a:latin typeface="Calibri"/>
                        </a:rPr>
                        <a:t>Assuming that cash gets wasted on projects making 6% (cost of capital of 10%</a:t>
                      </a:r>
                    </a:p>
                  </a:txBody>
                  <a:tcPr marL="12700" marR="12700" marT="12700" marB="0" anchor="b">
                    <a:lnL>
                      <a:noFill/>
                    </a:lnL>
                    <a:lnR>
                      <a:noFill/>
                    </a:lnR>
                    <a:lnT>
                      <a:noFill/>
                    </a:lnT>
                    <a:lnB>
                      <a:noFill/>
                    </a:lnB>
                  </a:tcPr>
                </a:tc>
                <a:tc hMerge="1">
                  <a:txBody>
                    <a:bodyPr/>
                    <a:lstStyle/>
                    <a:p>
                      <a:endParaRPr lang="en-US"/>
                    </a:p>
                  </a:txBody>
                  <a:tcPr/>
                </a:tc>
              </a:tr>
              <a:tr h="524791">
                <a:tc>
                  <a:txBody>
                    <a:bodyPr/>
                    <a:lstStyle/>
                    <a:p>
                      <a:pPr algn="l" fontAlgn="b"/>
                      <a:r>
                        <a:rPr lang="en-US" sz="2400" b="0" i="0" u="none" strike="noStrike" dirty="0" smtClean="0">
                          <a:solidFill>
                            <a:srgbClr val="000000"/>
                          </a:solidFill>
                          <a:effectLst/>
                          <a:latin typeface="Calibri"/>
                        </a:rPr>
                        <a:t>Probability </a:t>
                      </a:r>
                      <a:r>
                        <a:rPr lang="en-US" sz="2400" b="0" i="0" u="none" strike="noStrike" dirty="0">
                          <a:solidFill>
                            <a:srgbClr val="000000"/>
                          </a:solidFill>
                          <a:effectLst/>
                          <a:latin typeface="Calibri"/>
                        </a:rPr>
                        <a:t>of happening =</a:t>
                      </a:r>
                    </a:p>
                  </a:txBody>
                  <a:tcPr marL="12700" marR="12700" marT="12700" marB="0" anchor="b">
                    <a:lnL>
                      <a:noFill/>
                    </a:lnL>
                    <a:lnR>
                      <a:noFill/>
                    </a:lnR>
                    <a:lnT>
                      <a:noFill/>
                    </a:lnT>
                    <a:lnB>
                      <a:noFill/>
                    </a:lnB>
                  </a:tcPr>
                </a:tc>
                <a:tc>
                  <a:txBody>
                    <a:bodyPr/>
                    <a:lstStyle/>
                    <a:p>
                      <a:pPr algn="r" fontAlgn="b"/>
                      <a:r>
                        <a:rPr lang="en-US" sz="2400" b="0" i="0" u="none" strike="noStrike">
                          <a:solidFill>
                            <a:srgbClr val="000000"/>
                          </a:solidFill>
                          <a:effectLst/>
                          <a:latin typeface="Calibri"/>
                        </a:rPr>
                        <a:t>60%</a:t>
                      </a:r>
                    </a:p>
                  </a:txBody>
                  <a:tcPr marL="12700" marR="12700" marT="12700" marB="0" anchor="b">
                    <a:lnL>
                      <a:noFill/>
                    </a:lnL>
                    <a:lnR>
                      <a:noFill/>
                    </a:lnR>
                    <a:lnT>
                      <a:noFill/>
                    </a:lnT>
                    <a:lnB>
                      <a:noFill/>
                    </a:lnB>
                  </a:tcPr>
                </a:tc>
              </a:tr>
              <a:tr h="524791">
                <a:tc>
                  <a:txBody>
                    <a:bodyPr/>
                    <a:lstStyle/>
                    <a:p>
                      <a:pPr algn="l" fontAlgn="b"/>
                      <a:r>
                        <a:rPr lang="en-US" sz="2400" b="0" i="0" u="none" strike="noStrike" dirty="0">
                          <a:solidFill>
                            <a:srgbClr val="000000"/>
                          </a:solidFill>
                          <a:effectLst/>
                          <a:latin typeface="Calibri"/>
                        </a:rPr>
                        <a:t>Value of cash </a:t>
                      </a:r>
                      <a:r>
                        <a:rPr lang="en-US" sz="2400" b="0" i="0" u="none" strike="noStrike" dirty="0" smtClean="0">
                          <a:solidFill>
                            <a:srgbClr val="000000"/>
                          </a:solidFill>
                          <a:effectLst/>
                          <a:latin typeface="Calibri"/>
                        </a:rPr>
                        <a:t>= 100 *.06/.10 =</a:t>
                      </a:r>
                      <a:endParaRPr lang="en-US" sz="24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2400" b="0" i="0" u="none" strike="noStrike" dirty="0">
                          <a:solidFill>
                            <a:srgbClr val="000000"/>
                          </a:solidFill>
                          <a:effectLst/>
                          <a:latin typeface="Calibri"/>
                        </a:rPr>
                        <a:t>60</a:t>
                      </a:r>
                    </a:p>
                  </a:txBody>
                  <a:tcPr marL="12700" marR="12700" marT="12700" marB="0" anchor="b">
                    <a:lnL>
                      <a:noFill/>
                    </a:lnL>
                    <a:lnR>
                      <a:noFill/>
                    </a:lnR>
                    <a:lnT>
                      <a:noFill/>
                    </a:lnT>
                    <a:lnB>
                      <a:noFill/>
                    </a:lnB>
                  </a:tcPr>
                </a:tc>
              </a:tr>
              <a:tr h="524791">
                <a:tc>
                  <a:txBody>
                    <a:bodyPr/>
                    <a:lstStyle/>
                    <a:p>
                      <a:pPr algn="l" fontAlgn="b"/>
                      <a:r>
                        <a:rPr lang="en-US" sz="2400" b="0" i="0" u="none" strike="noStrike">
                          <a:solidFill>
                            <a:srgbClr val="000000"/>
                          </a:solidFill>
                          <a:effectLst/>
                          <a:latin typeface="Calibri"/>
                        </a:rPr>
                        <a:t>Expected value of cash =</a:t>
                      </a:r>
                    </a:p>
                  </a:txBody>
                  <a:tcPr marL="12700" marR="12700" marT="12700" marB="0" anchor="b">
                    <a:lnL>
                      <a:noFill/>
                    </a:lnL>
                    <a:lnR>
                      <a:noFill/>
                    </a:lnR>
                    <a:lnT>
                      <a:noFill/>
                    </a:lnT>
                    <a:lnB>
                      <a:noFill/>
                    </a:lnB>
                  </a:tcPr>
                </a:tc>
                <a:tc>
                  <a:txBody>
                    <a:bodyPr/>
                    <a:lstStyle/>
                    <a:p>
                      <a:pPr algn="r" fontAlgn="b"/>
                      <a:r>
                        <a:rPr lang="en-US" sz="2400" b="0" i="0" u="none" strike="noStrike" dirty="0">
                          <a:solidFill>
                            <a:srgbClr val="000000"/>
                          </a:solidFill>
                          <a:effectLst/>
                          <a:latin typeface="Calibri"/>
                        </a:rPr>
                        <a:t>76</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14245417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Loose End 2: Cross Holdings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Cross holdings can broadly be classified into “minority” holdings in other companies and “majority” holdings.</a:t>
            </a:r>
          </a:p>
          <a:p>
            <a:r>
              <a:rPr lang="en-US" dirty="0" smtClean="0"/>
              <a:t>With minority holdings, the operating income will generally not include the income from the holdings and you should be adding the value of these holdings to a conventional DCF</a:t>
            </a:r>
          </a:p>
          <a:p>
            <a:r>
              <a:rPr lang="en-US" dirty="0" smtClean="0"/>
              <a:t>With majority holdings, the analysis will depend upon whether you are using the consolidated financials or the parent only financials.</a:t>
            </a:r>
          </a:p>
          <a:p>
            <a:pPr lvl="1"/>
            <a:r>
              <a:rPr lang="en-US" dirty="0" smtClean="0"/>
              <a:t>With consolidated financials, the financials will reflect 100% of the subsidiary’s revenues &amp; operating income. If you do your DCF valuation with these numbers, you have to subtract out the value of the portion of the subsidiary that does not belong to you.</a:t>
            </a:r>
          </a:p>
          <a:p>
            <a:pPr lvl="1"/>
            <a:r>
              <a:rPr lang="en-US" dirty="0" smtClean="0"/>
              <a:t>With parent financials, you have not valued any of the subsidiary. You have to add the portion of the subsidiary that belongs to you to your DCF value.</a:t>
            </a:r>
            <a:endParaRPr lang="en-US" dirty="0"/>
          </a:p>
        </p:txBody>
      </p:sp>
    </p:spTree>
    <p:extLst>
      <p:ext uri="{BB962C8B-B14F-4D97-AF65-F5344CB8AC3E}">
        <p14:creationId xmlns:p14="http://schemas.microsoft.com/office/powerpoint/2010/main" val="31203550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Quiz from Spring 2007</a:t>
            </a:r>
            <a:endParaRPr lang="en-US" dirty="0"/>
          </a:p>
        </p:txBody>
      </p:sp>
      <p:sp>
        <p:nvSpPr>
          <p:cNvPr id="3" name="Content Placeholder 2"/>
          <p:cNvSpPr>
            <a:spLocks noGrp="1"/>
          </p:cNvSpPr>
          <p:nvPr>
            <p:ph sz="quarter" idx="1"/>
          </p:nvPr>
        </p:nvSpPr>
        <p:spPr/>
        <p:txBody>
          <a:bodyPr>
            <a:normAutofit fontScale="70000" lnSpcReduction="20000"/>
          </a:bodyPr>
          <a:lstStyle/>
          <a:p>
            <a:pPr lvl="0"/>
            <a:r>
              <a:rPr lang="en-US" dirty="0"/>
              <a:t>You have been asked to analyze Smithtown Works, a company with a 60% holding in Kroger Appliances (which is fully consolidated into Smithtown Works) and 10% of Haverford Steel (which is reported as a minority passive investment). All three companies are in stable growth (2% forever), have a return on capital of 10% and share a cost of capital of 8%. </a:t>
            </a:r>
          </a:p>
          <a:p>
            <a:pPr lvl="1"/>
            <a:r>
              <a:rPr lang="en-US" dirty="0"/>
              <a:t>Smithtown Works has 500 million shares outstanding, trading at $30 a share, and the </a:t>
            </a:r>
            <a:r>
              <a:rPr lang="en-US" u="sng" dirty="0"/>
              <a:t>consolidated balance sheet</a:t>
            </a:r>
            <a:r>
              <a:rPr lang="en-US" dirty="0"/>
              <a:t> reports debt outstanding of $ 6 billion, a cash balance of $ 2 billion and $ 1 billion in </a:t>
            </a:r>
            <a:r>
              <a:rPr lang="en-US" u="sng" dirty="0"/>
              <a:t>minority interests</a:t>
            </a:r>
            <a:r>
              <a:rPr lang="en-US" dirty="0"/>
              <a:t>.  The </a:t>
            </a:r>
            <a:r>
              <a:rPr lang="en-US" u="sng" dirty="0"/>
              <a:t>consolidated after-tax operating income</a:t>
            </a:r>
            <a:r>
              <a:rPr lang="en-US" dirty="0"/>
              <a:t> reported by the company the most recent year was $ 1.5 billion.</a:t>
            </a:r>
          </a:p>
          <a:p>
            <a:pPr lvl="1"/>
            <a:r>
              <a:rPr lang="en-US" dirty="0"/>
              <a:t>Kroger Appliances is not publicly traded and there little information on its after-tax operating income, debt or cash balance, but </a:t>
            </a:r>
            <a:r>
              <a:rPr lang="en-US" u="sng" dirty="0"/>
              <a:t>appliance companies typically trade at 3 times book value</a:t>
            </a:r>
            <a:r>
              <a:rPr lang="en-US" dirty="0"/>
              <a:t>.</a:t>
            </a:r>
          </a:p>
          <a:p>
            <a:pPr lvl="1"/>
            <a:r>
              <a:rPr lang="en-US" dirty="0"/>
              <a:t>Haverford Steel reported after-tax operating income of $ 800 million in the most recent year.</a:t>
            </a:r>
          </a:p>
          <a:p>
            <a:r>
              <a:rPr lang="en-US" dirty="0"/>
              <a:t>Evaluate whether the stock in Smithtown Works is fairly priced</a:t>
            </a:r>
            <a:r>
              <a:rPr lang="en-US" dirty="0" smtClean="0"/>
              <a:t>.</a:t>
            </a:r>
            <a:endParaRPr lang="en-US" dirty="0"/>
          </a:p>
        </p:txBody>
      </p:sp>
    </p:spTree>
    <p:extLst>
      <p:ext uri="{BB962C8B-B14F-4D97-AF65-F5344CB8AC3E}">
        <p14:creationId xmlns:p14="http://schemas.microsoft.com/office/powerpoint/2010/main" val="81094938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solution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353628392"/>
              </p:ext>
            </p:extLst>
          </p:nvPr>
        </p:nvGraphicFramePr>
        <p:xfrm>
          <a:off x="1144952" y="1853087"/>
          <a:ext cx="7119517" cy="4630067"/>
        </p:xfrm>
        <a:graphic>
          <a:graphicData uri="http://schemas.openxmlformats.org/drawingml/2006/table">
            <a:tbl>
              <a:tblPr/>
              <a:tblGrid>
                <a:gridCol w="5562772"/>
                <a:gridCol w="1556745"/>
              </a:tblGrid>
              <a:tr h="329937">
                <a:tc>
                  <a:txBody>
                    <a:bodyPr/>
                    <a:lstStyle/>
                    <a:p>
                      <a:pPr algn="l" fontAlgn="b"/>
                      <a:r>
                        <a:rPr lang="en-US" sz="1600" b="0" i="0" u="none" strike="noStrike" dirty="0">
                          <a:effectLst/>
                          <a:latin typeface="Verdana"/>
                        </a:rPr>
                        <a:t>Reinvestment rate (for all 3 firms) </a:t>
                      </a:r>
                      <a:r>
                        <a:rPr lang="en-US" sz="1600" b="0" i="0" u="none" strike="noStrike" dirty="0" smtClean="0">
                          <a:effectLst/>
                          <a:latin typeface="Verdana"/>
                        </a:rPr>
                        <a:t>= 2% / 10%</a:t>
                      </a:r>
                      <a:r>
                        <a:rPr lang="en-US" sz="1600" b="0" i="0" u="none" strike="noStrike" baseline="0" dirty="0" smtClean="0">
                          <a:effectLst/>
                          <a:latin typeface="Verdana"/>
                        </a:rPr>
                        <a:t> =</a:t>
                      </a:r>
                      <a:endParaRPr lang="en-US" sz="1600" b="0" i="0" u="none" strike="noStrike" dirty="0">
                        <a:effectLst/>
                        <a:latin typeface="Verdana"/>
                      </a:endParaRP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20.00%</a:t>
                      </a: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Value of Smithtown + Kroger </a:t>
                      </a:r>
                      <a:endParaRPr lang="en-US" sz="1600" b="0" i="0" u="none" strike="noStrike" dirty="0" smtClean="0">
                        <a:effectLst/>
                        <a:latin typeface="Verdana"/>
                      </a:endParaRPr>
                    </a:p>
                    <a:p>
                      <a:pPr algn="l" fontAlgn="b"/>
                      <a:r>
                        <a:rPr lang="en-US" sz="1600" b="0" i="0" u="none" strike="noStrike" dirty="0" smtClean="0">
                          <a:effectLst/>
                          <a:latin typeface="Verdana"/>
                        </a:rPr>
                        <a:t>= 1500 (1-.2)(1.02)/(.08-.02) =</a:t>
                      </a:r>
                      <a:endParaRPr lang="en-US" sz="1600" b="0" i="0" u="none" strike="noStrike" dirty="0">
                        <a:effectLst/>
                        <a:latin typeface="Verdana"/>
                      </a:endParaRP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$20,400.00</a:t>
                      </a: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Value of Haverford Steel </a:t>
                      </a:r>
                      <a:endParaRPr lang="en-US" sz="1600" b="0" i="0" u="none" strike="noStrike" dirty="0" smtClean="0">
                        <a:effectLst/>
                        <a:latin typeface="Verdana"/>
                      </a:endParaRPr>
                    </a:p>
                    <a:p>
                      <a:pPr algn="l" fontAlgn="b"/>
                      <a:r>
                        <a:rPr lang="en-US" sz="1600" b="0" i="0" u="none" strike="noStrike" dirty="0" smtClean="0">
                          <a:effectLst/>
                          <a:latin typeface="Verdana"/>
                        </a:rPr>
                        <a:t>=</a:t>
                      </a:r>
                      <a:r>
                        <a:rPr lang="en-US" sz="1600" b="0" i="0" u="none" strike="noStrike" baseline="0" dirty="0" smtClean="0">
                          <a:effectLst/>
                          <a:latin typeface="Verdana"/>
                        </a:rPr>
                        <a:t> 800 (1-.2) (1.02)/(.08-.02) =</a:t>
                      </a:r>
                      <a:endParaRPr lang="en-US" sz="1600" b="0" i="0" u="none" strike="noStrike" dirty="0">
                        <a:effectLst/>
                        <a:latin typeface="Verdana"/>
                      </a:endParaRP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$10,880.00</a:t>
                      </a:r>
                    </a:p>
                  </a:txBody>
                  <a:tcPr marL="12700" marR="12700" marT="12700" marB="0" anchor="b">
                    <a:lnL>
                      <a:noFill/>
                    </a:lnL>
                    <a:lnR>
                      <a:noFill/>
                    </a:lnR>
                    <a:lnT>
                      <a:noFill/>
                    </a:lnT>
                    <a:lnB>
                      <a:noFill/>
                    </a:lnB>
                  </a:tcPr>
                </a:tc>
              </a:tr>
              <a:tr h="329937">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Value of Smithtown + Kroger</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$20,400.00</a:t>
                      </a: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 + 10% of </a:t>
                      </a:r>
                      <a:r>
                        <a:rPr lang="en-US" sz="1600" b="0" i="0" u="none" strike="noStrike" dirty="0" err="1">
                          <a:effectLst/>
                          <a:latin typeface="Verdana"/>
                        </a:rPr>
                        <a:t>Haveford</a:t>
                      </a:r>
                      <a:r>
                        <a:rPr lang="en-US" sz="1600" b="0" i="0" u="none" strike="noStrike" dirty="0">
                          <a:effectLst/>
                          <a:latin typeface="Verdana"/>
                        </a:rPr>
                        <a:t> steel (Estimated value)</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$1,088.00</a:t>
                      </a: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 + Cash (consolidated)</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2000</a:t>
                      </a:r>
                    </a:p>
                  </a:txBody>
                  <a:tcPr marL="12700" marR="12700" marT="12700" marB="0" anchor="b">
                    <a:lnL>
                      <a:noFill/>
                    </a:lnL>
                    <a:lnR>
                      <a:noFill/>
                    </a:lnR>
                    <a:lnT>
                      <a:noFill/>
                    </a:lnT>
                    <a:lnB>
                      <a:noFill/>
                    </a:lnB>
                  </a:tcPr>
                </a:tc>
              </a:tr>
              <a:tr h="329937">
                <a:tc>
                  <a:txBody>
                    <a:bodyPr/>
                    <a:lstStyle/>
                    <a:p>
                      <a:pPr algn="l" fontAlgn="b"/>
                      <a:r>
                        <a:rPr lang="en-US" sz="1600" b="0" i="0" u="none" strike="noStrike">
                          <a:effectLst/>
                          <a:latin typeface="Verdana"/>
                        </a:rPr>
                        <a:t> - Debt (consolidated)</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6000</a:t>
                      </a:r>
                    </a:p>
                  </a:txBody>
                  <a:tcPr marL="12700" marR="12700" marT="12700" marB="0" anchor="b">
                    <a:lnL>
                      <a:noFill/>
                    </a:lnL>
                    <a:lnR>
                      <a:noFill/>
                    </a:lnR>
                    <a:lnT>
                      <a:noFill/>
                    </a:lnT>
                    <a:lnB>
                      <a:noFill/>
                    </a:lnB>
                  </a:tcPr>
                </a:tc>
              </a:tr>
              <a:tr h="329937">
                <a:tc>
                  <a:txBody>
                    <a:bodyPr/>
                    <a:lstStyle/>
                    <a:p>
                      <a:pPr algn="l" fontAlgn="b"/>
                      <a:r>
                        <a:rPr lang="en-US" sz="1600" b="0" i="0" u="none" strike="noStrike" dirty="0">
                          <a:effectLst/>
                          <a:latin typeface="Verdana"/>
                        </a:rPr>
                        <a:t> - Minority Interests (Estimated market value)</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3000</a:t>
                      </a:r>
                    </a:p>
                  </a:txBody>
                  <a:tcPr marL="12700" marR="12700" marT="12700" marB="0" anchor="b">
                    <a:lnL>
                      <a:noFill/>
                    </a:lnL>
                    <a:lnR>
                      <a:noFill/>
                    </a:lnR>
                    <a:lnT>
                      <a:noFill/>
                    </a:lnT>
                    <a:lnB>
                      <a:noFill/>
                    </a:lnB>
                  </a:tcPr>
                </a:tc>
              </a:tr>
              <a:tr h="329937">
                <a:tc>
                  <a:txBody>
                    <a:bodyPr/>
                    <a:lstStyle/>
                    <a:p>
                      <a:pPr algn="l" fontAlgn="b"/>
                      <a:r>
                        <a:rPr lang="en-US" sz="1600" b="0" i="0" u="none" strike="noStrike">
                          <a:effectLst/>
                          <a:latin typeface="Verdana"/>
                        </a:rPr>
                        <a:t>Value of Equity in Smithtown</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$14,488.00</a:t>
                      </a:r>
                    </a:p>
                  </a:txBody>
                  <a:tcPr marL="12700" marR="12700" marT="12700" marB="0" anchor="b">
                    <a:lnL>
                      <a:noFill/>
                    </a:lnL>
                    <a:lnR>
                      <a:noFill/>
                    </a:lnR>
                    <a:lnT>
                      <a:noFill/>
                    </a:lnT>
                    <a:lnB>
                      <a:noFill/>
                    </a:lnB>
                  </a:tcPr>
                </a:tc>
              </a:tr>
              <a:tr h="329937">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r>
              <a:tr h="329937">
                <a:tc>
                  <a:txBody>
                    <a:bodyPr/>
                    <a:lstStyle/>
                    <a:p>
                      <a:pPr algn="l" fontAlgn="b"/>
                      <a:r>
                        <a:rPr lang="en-US" sz="1600" b="0" i="0" u="none" strike="noStrike">
                          <a:effectLst/>
                          <a:latin typeface="Verdana"/>
                        </a:rPr>
                        <a:t>Market Value of Equity in Smithtown</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15000</a:t>
                      </a:r>
                    </a:p>
                  </a:txBody>
                  <a:tcPr marL="12700" marR="12700" marT="12700" marB="0" anchor="b">
                    <a:lnL>
                      <a:noFill/>
                    </a:lnL>
                    <a:lnR>
                      <a:noFill/>
                    </a:lnR>
                    <a:lnT>
                      <a:noFill/>
                    </a:lnT>
                    <a:lnB>
                      <a:noFill/>
                    </a:lnB>
                  </a:tcPr>
                </a:tc>
              </a:tr>
              <a:tr h="329937">
                <a:tc>
                  <a:txBody>
                    <a:bodyPr/>
                    <a:lstStyle/>
                    <a:p>
                      <a:pPr algn="l" fontAlgn="b"/>
                      <a:r>
                        <a:rPr lang="en-US" sz="1600" b="0" i="0" u="none" strike="noStrike">
                          <a:effectLst/>
                          <a:latin typeface="Verdana"/>
                        </a:rPr>
                        <a:t>Stock is overvalued by $512 million</a:t>
                      </a:r>
                    </a:p>
                  </a:txBody>
                  <a:tcPr marL="12700" marR="12700" marT="12700" marB="0" anchor="b">
                    <a:lnL>
                      <a:noFill/>
                    </a:lnL>
                    <a:lnR>
                      <a:noFill/>
                    </a:lnR>
                    <a:lnT>
                      <a:noFill/>
                    </a:lnT>
                    <a:lnB>
                      <a:noFill/>
                    </a:lnB>
                  </a:tcPr>
                </a:tc>
                <a:tc>
                  <a:txBody>
                    <a:bodyPr/>
                    <a:lstStyle/>
                    <a:p>
                      <a:pPr algn="l" fontAlgn="b"/>
                      <a:endParaRPr lang="en-US" sz="1600" b="0" i="0" u="none" strike="noStrike" dirty="0">
                        <a:effectLst/>
                        <a:latin typeface="Verdana"/>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163381644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Loose End 3: Other Assets</a:t>
            </a:r>
            <a:endParaRPr lang="en-US" dirty="0"/>
          </a:p>
        </p:txBody>
      </p:sp>
      <p:sp>
        <p:nvSpPr>
          <p:cNvPr id="3" name="Content Placeholder 2"/>
          <p:cNvSpPr>
            <a:spLocks noGrp="1"/>
          </p:cNvSpPr>
          <p:nvPr>
            <p:ph sz="quarter" idx="1"/>
          </p:nvPr>
        </p:nvSpPr>
        <p:spPr/>
        <p:txBody>
          <a:bodyPr/>
          <a:lstStyle/>
          <a:p>
            <a:r>
              <a:rPr lang="en-US" dirty="0" smtClean="0"/>
              <a:t>Basic rule: If an asset is being used to generate the cash flows that you are discounting, you have already valued the asset. You cannot add the “estimated” or “market” value of that asset to your DCF valuation.</a:t>
            </a:r>
          </a:p>
          <a:p>
            <a:r>
              <a:rPr lang="en-US" dirty="0" smtClean="0"/>
              <a:t>If you have an unutilized or vacant asset that has value but is not contributing to cash flows, you can value it and add it to your DCF valuation.</a:t>
            </a:r>
            <a:endParaRPr lang="en-US" dirty="0"/>
          </a:p>
        </p:txBody>
      </p:sp>
    </p:spTree>
    <p:extLst>
      <p:ext uri="{BB962C8B-B14F-4D97-AF65-F5344CB8AC3E}">
        <p14:creationId xmlns:p14="http://schemas.microsoft.com/office/powerpoint/2010/main" val="8333081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Loose End 4: Employee Options</a:t>
            </a:r>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873108737"/>
              </p:ext>
            </p:extLst>
          </p:nvPr>
        </p:nvGraphicFramePr>
        <p:xfrm>
          <a:off x="612775" y="1600200"/>
          <a:ext cx="8153400" cy="5029199"/>
        </p:xfrm>
        <a:graphic>
          <a:graphicData uri="http://schemas.openxmlformats.org/drawingml/2006/table">
            <a:tbl>
              <a:tblPr firstRow="1" bandRow="1">
                <a:tableStyleId>{5C22544A-7EE6-4342-B048-85BDC9FD1C3A}</a:tableStyleId>
              </a:tblPr>
              <a:tblGrid>
                <a:gridCol w="2038350"/>
                <a:gridCol w="2038350"/>
                <a:gridCol w="2038350"/>
                <a:gridCol w="2038350"/>
              </a:tblGrid>
              <a:tr h="370840">
                <a:tc>
                  <a:txBody>
                    <a:bodyPr/>
                    <a:lstStyle/>
                    <a:p>
                      <a:endParaRPr lang="en-US" dirty="0"/>
                    </a:p>
                  </a:txBody>
                  <a:tcPr/>
                </a:tc>
                <a:tc>
                  <a:txBody>
                    <a:bodyPr/>
                    <a:lstStyle/>
                    <a:p>
                      <a:r>
                        <a:rPr lang="en-US" dirty="0" smtClean="0"/>
                        <a:t>Information required/provided</a:t>
                      </a:r>
                      <a:endParaRPr lang="en-US" dirty="0"/>
                    </a:p>
                  </a:txBody>
                  <a:tcPr/>
                </a:tc>
                <a:tc>
                  <a:txBody>
                    <a:bodyPr/>
                    <a:lstStyle/>
                    <a:p>
                      <a:r>
                        <a:rPr lang="en-US" dirty="0" smtClean="0"/>
                        <a:t>Approach</a:t>
                      </a:r>
                      <a:endParaRPr lang="en-US" dirty="0"/>
                    </a:p>
                  </a:txBody>
                  <a:tcPr/>
                </a:tc>
                <a:tc>
                  <a:txBody>
                    <a:bodyPr/>
                    <a:lstStyle/>
                    <a:p>
                      <a:r>
                        <a:rPr lang="en-US" dirty="0" smtClean="0"/>
                        <a:t>Bottom line</a:t>
                      </a:r>
                      <a:endParaRPr lang="en-US" dirty="0"/>
                    </a:p>
                  </a:txBody>
                  <a:tcPr/>
                </a:tc>
              </a:tr>
              <a:tr h="370840">
                <a:tc>
                  <a:txBody>
                    <a:bodyPr/>
                    <a:lstStyle/>
                    <a:p>
                      <a:r>
                        <a:rPr lang="en-US" dirty="0" smtClean="0"/>
                        <a:t>Fully Diluted Approach</a:t>
                      </a:r>
                      <a:endParaRPr lang="en-US" dirty="0"/>
                    </a:p>
                  </a:txBody>
                  <a:tcPr/>
                </a:tc>
                <a:tc>
                  <a:txBody>
                    <a:bodyPr/>
                    <a:lstStyle/>
                    <a:p>
                      <a:r>
                        <a:rPr lang="en-US" dirty="0" smtClean="0"/>
                        <a:t>Number of options</a:t>
                      </a:r>
                      <a:r>
                        <a:rPr lang="en-US" baseline="0" dirty="0" smtClean="0"/>
                        <a:t> outstanding</a:t>
                      </a:r>
                      <a:endParaRPr lang="en-US" dirty="0"/>
                    </a:p>
                  </a:txBody>
                  <a:tcPr/>
                </a:tc>
                <a:tc>
                  <a:txBody>
                    <a:bodyPr/>
                    <a:lstStyle/>
                    <a:p>
                      <a:r>
                        <a:rPr lang="en-US" dirty="0" smtClean="0"/>
                        <a:t>DCF value of equity/ (Number of shares + Number of options)</a:t>
                      </a:r>
                      <a:endParaRPr lang="en-US" dirty="0"/>
                    </a:p>
                  </a:txBody>
                  <a:tcPr/>
                </a:tc>
                <a:tc>
                  <a:txBody>
                    <a:bodyPr/>
                    <a:lstStyle/>
                    <a:p>
                      <a:r>
                        <a:rPr lang="en-US" dirty="0" smtClean="0"/>
                        <a:t>You</a:t>
                      </a:r>
                      <a:r>
                        <a:rPr lang="en-US" baseline="0" dirty="0" smtClean="0"/>
                        <a:t> will under value shares, because you are ignoring option exercise proceeds.</a:t>
                      </a:r>
                      <a:endParaRPr lang="en-US" dirty="0"/>
                    </a:p>
                  </a:txBody>
                  <a:tcPr/>
                </a:tc>
              </a:tr>
              <a:tr h="370840">
                <a:tc>
                  <a:txBody>
                    <a:bodyPr/>
                    <a:lstStyle/>
                    <a:p>
                      <a:r>
                        <a:rPr lang="en-US" dirty="0" smtClean="0"/>
                        <a:t>Treasury Stock Approach</a:t>
                      </a:r>
                      <a:endParaRPr lang="en-US" dirty="0"/>
                    </a:p>
                  </a:txBody>
                  <a:tcPr/>
                </a:tc>
                <a:tc>
                  <a:txBody>
                    <a:bodyPr/>
                    <a:lstStyle/>
                    <a:p>
                      <a:r>
                        <a:rPr lang="en-US" dirty="0" smtClean="0"/>
                        <a:t>Number of options outstanding, Exercise price</a:t>
                      </a:r>
                      <a:endParaRPr lang="en-US" dirty="0"/>
                    </a:p>
                  </a:txBody>
                  <a:tcPr/>
                </a:tc>
                <a:tc>
                  <a:txBody>
                    <a:bodyPr/>
                    <a:lstStyle/>
                    <a:p>
                      <a:r>
                        <a:rPr lang="en-US" dirty="0" smtClean="0"/>
                        <a:t>(DCF value of equity</a:t>
                      </a:r>
                      <a:r>
                        <a:rPr lang="en-US" baseline="0" dirty="0" smtClean="0"/>
                        <a:t>+ Exercise price*Options)/ </a:t>
                      </a:r>
                      <a:r>
                        <a:rPr lang="en-US" dirty="0" smtClean="0"/>
                        <a:t>(Number of shares + Number of options)</a:t>
                      </a:r>
                      <a:endParaRPr lang="en-US" dirty="0"/>
                    </a:p>
                  </a:txBody>
                  <a:tcPr/>
                </a:tc>
                <a:tc>
                  <a:txBody>
                    <a:bodyPr/>
                    <a:lstStyle/>
                    <a:p>
                      <a:r>
                        <a:rPr lang="en-US" dirty="0" smtClean="0"/>
                        <a:t>You will over value shares,</a:t>
                      </a:r>
                      <a:r>
                        <a:rPr lang="en-US" baseline="0" dirty="0" smtClean="0"/>
                        <a:t> since you are ignoring time premium on options.</a:t>
                      </a:r>
                      <a:endParaRPr lang="en-US" dirty="0"/>
                    </a:p>
                  </a:txBody>
                  <a:tcPr/>
                </a:tc>
              </a:tr>
              <a:tr h="370840">
                <a:tc>
                  <a:txBody>
                    <a:bodyPr/>
                    <a:lstStyle/>
                    <a:p>
                      <a:r>
                        <a:rPr lang="en-US" dirty="0" smtClean="0"/>
                        <a:t>Option value approach</a:t>
                      </a:r>
                      <a:endParaRPr lang="en-US" dirty="0"/>
                    </a:p>
                  </a:txBody>
                  <a:tcPr/>
                </a:tc>
                <a:tc>
                  <a:txBody>
                    <a:bodyPr/>
                    <a:lstStyle/>
                    <a:p>
                      <a:r>
                        <a:rPr lang="en-US" dirty="0" smtClean="0"/>
                        <a:t>Options </a:t>
                      </a:r>
                      <a:r>
                        <a:rPr lang="en-US" baseline="0" dirty="0" smtClean="0"/>
                        <a:t>characteristics needed to estimate value</a:t>
                      </a:r>
                      <a:endParaRPr lang="en-US" dirty="0"/>
                    </a:p>
                  </a:txBody>
                  <a:tcPr/>
                </a:tc>
                <a:tc>
                  <a:txBody>
                    <a:bodyPr/>
                    <a:lstStyle/>
                    <a:p>
                      <a:r>
                        <a:rPr lang="en-US" dirty="0" smtClean="0"/>
                        <a:t>(DCF value of equity – Value</a:t>
                      </a:r>
                      <a:r>
                        <a:rPr lang="en-US" baseline="0" dirty="0" smtClean="0"/>
                        <a:t> of options)/ Number of shares</a:t>
                      </a:r>
                      <a:endParaRPr lang="en-US" dirty="0"/>
                    </a:p>
                  </a:txBody>
                  <a:tcPr/>
                </a:tc>
                <a:tc>
                  <a:txBody>
                    <a:bodyPr/>
                    <a:lstStyle/>
                    <a:p>
                      <a:r>
                        <a:rPr lang="en-US" dirty="0" smtClean="0"/>
                        <a:t>Value</a:t>
                      </a:r>
                      <a:r>
                        <a:rPr lang="en-US" baseline="0" dirty="0" smtClean="0"/>
                        <a:t> per share reflects reality</a:t>
                      </a:r>
                      <a:endParaRPr lang="en-US" dirty="0"/>
                    </a:p>
                  </a:txBody>
                  <a:tcPr/>
                </a:tc>
              </a:tr>
            </a:tbl>
          </a:graphicData>
        </a:graphic>
      </p:graphicFrame>
    </p:spTree>
    <p:extLst>
      <p:ext uri="{BB962C8B-B14F-4D97-AF65-F5344CB8AC3E}">
        <p14:creationId xmlns:p14="http://schemas.microsoft.com/office/powerpoint/2010/main" val="89779518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2, part c: Spring 2008 Quiz</a:t>
            </a:r>
            <a:endParaRPr lang="en-US" dirty="0"/>
          </a:p>
        </p:txBody>
      </p:sp>
      <p:sp>
        <p:nvSpPr>
          <p:cNvPr id="3" name="Content Placeholder 2"/>
          <p:cNvSpPr>
            <a:spLocks noGrp="1"/>
          </p:cNvSpPr>
          <p:nvPr>
            <p:ph sz="quarter" idx="1"/>
          </p:nvPr>
        </p:nvSpPr>
        <p:spPr/>
        <p:txBody>
          <a:bodyPr/>
          <a:lstStyle/>
          <a:p>
            <a:r>
              <a:rPr lang="en-US" dirty="0"/>
              <a:t>Now assume that the firm has 10 million shares outstanding today, and has </a:t>
            </a:r>
            <a:r>
              <a:rPr lang="en-US" u="sng" dirty="0"/>
              <a:t>granted 2 million options to its top management</a:t>
            </a:r>
            <a:r>
              <a:rPr lang="en-US" dirty="0"/>
              <a:t>; the exercise price of the options is $ 2/share. Furthermore, analysts are predicting that they will have to issue 8 million additional shares over the next 2 years (to cover their reinvestment needs). Using the treasury stock approach, estimate the value of equity per share today. </a:t>
            </a:r>
          </a:p>
        </p:txBody>
      </p:sp>
    </p:spTree>
    <p:extLst>
      <p:ext uri="{BB962C8B-B14F-4D97-AF65-F5344CB8AC3E}">
        <p14:creationId xmlns:p14="http://schemas.microsoft.com/office/powerpoint/2010/main" val="315022928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184399717"/>
              </p:ext>
            </p:extLst>
          </p:nvPr>
        </p:nvGraphicFramePr>
        <p:xfrm>
          <a:off x="691654" y="2105660"/>
          <a:ext cx="7676900" cy="3453614"/>
        </p:xfrm>
        <a:graphic>
          <a:graphicData uri="http://schemas.openxmlformats.org/drawingml/2006/table">
            <a:tbl>
              <a:tblPr/>
              <a:tblGrid>
                <a:gridCol w="3033614"/>
                <a:gridCol w="1547762"/>
                <a:gridCol w="1547762"/>
                <a:gridCol w="1547762"/>
              </a:tblGrid>
              <a:tr h="327237">
                <a:tc>
                  <a:txBody>
                    <a:bodyPr/>
                    <a:lstStyle/>
                    <a:p>
                      <a:pPr algn="l" fontAlgn="b"/>
                      <a:endParaRPr lang="en-US" sz="2000" b="0" i="0" u="none" strike="noStrike" dirty="0">
                        <a:effectLst/>
                        <a:latin typeface="Verdana"/>
                      </a:endParaRP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a:effectLst/>
                          <a:latin typeface="Verdan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7651">
                <a:tc>
                  <a:txBody>
                    <a:bodyPr/>
                    <a:lstStyle/>
                    <a:p>
                      <a:pPr algn="just" fontAlgn="t"/>
                      <a:r>
                        <a:rPr lang="en-US" sz="2000" b="0" i="0" u="none" strike="noStrike" dirty="0">
                          <a:effectLst/>
                          <a:latin typeface="Times New Roman"/>
                        </a:rPr>
                        <a:t>FCFE</a:t>
                      </a:r>
                    </a:p>
                  </a:txBody>
                  <a:tcPr marL="12700" marR="12700" marT="12700" marB="0">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a:effectLst/>
                          <a:latin typeface="Verdan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237">
                <a:tc>
                  <a:txBody>
                    <a:bodyPr/>
                    <a:lstStyle/>
                    <a:p>
                      <a:pPr algn="l" fontAlgn="b"/>
                      <a:r>
                        <a:rPr lang="en-US" sz="2000" b="0" i="0" u="none" strike="noStrike">
                          <a:effectLst/>
                          <a:latin typeface="Verdana"/>
                        </a:rPr>
                        <a:t>Terminal value</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$86.67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7651">
                <a:tc>
                  <a:txBody>
                    <a:bodyPr/>
                    <a:lstStyle/>
                    <a:p>
                      <a:pPr algn="just" fontAlgn="t"/>
                      <a:r>
                        <a:rPr lang="en-US" sz="2000" b="0" i="0" u="none" strike="noStrike">
                          <a:effectLst/>
                          <a:latin typeface="Times New Roman"/>
                        </a:rPr>
                        <a:t>Compounded cost of equity</a:t>
                      </a:r>
                    </a:p>
                  </a:txBody>
                  <a:tcPr marL="12700" marR="12700" marT="12700" marB="0">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a:effectLst/>
                          <a:latin typeface="Verdan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1.392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1.55904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7237">
                <a:tc>
                  <a:txBody>
                    <a:bodyPr/>
                    <a:lstStyle/>
                    <a:p>
                      <a:pPr algn="l" fontAlgn="b"/>
                      <a:r>
                        <a:rPr lang="en-US" sz="2000" b="0" i="0" u="none" strike="noStrike" dirty="0">
                          <a:effectLst/>
                          <a:latin typeface="Verdana"/>
                        </a:rPr>
                        <a:t>Present value</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a:effectLst/>
                          <a:latin typeface="Verdana"/>
                        </a:rPr>
                        <a:t>-$16.67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-$7.18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effectLst/>
                          <a:latin typeface="Verdana"/>
                        </a:rPr>
                        <a:t>$58.80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7651">
                <a:tc>
                  <a:txBody>
                    <a:bodyPr/>
                    <a:lstStyle/>
                    <a:p>
                      <a:pPr algn="just" fontAlgn="t"/>
                      <a:r>
                        <a:rPr lang="en-US" sz="2000" b="0" i="0" u="none" strike="noStrike">
                          <a:effectLst/>
                          <a:latin typeface="Times New Roman"/>
                        </a:rPr>
                        <a:t>Value of equity today =</a:t>
                      </a:r>
                    </a:p>
                  </a:txBody>
                  <a:tcPr marL="12700" marR="12700" marT="12700" marB="0">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2000" b="0" i="0" u="none" strike="noStrike">
                          <a:effectLst/>
                          <a:latin typeface="Verdana"/>
                        </a:rPr>
                        <a:t>$34.95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2000" b="0" i="0" u="none" strike="noStrike">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effectLst/>
                        <a:latin typeface="Verdana"/>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27237">
                <a:tc>
                  <a:txBody>
                    <a:bodyPr/>
                    <a:lstStyle/>
                    <a:p>
                      <a:pPr algn="l" fontAlgn="b"/>
                      <a:r>
                        <a:rPr lang="en-US" sz="2000" b="0" i="0" u="none" strike="noStrike" dirty="0">
                          <a:effectLst/>
                          <a:latin typeface="Verdana"/>
                        </a:rPr>
                        <a:t>Exercise proceeds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2000" b="0" i="0" u="none" strike="noStrike">
                          <a:effectLst/>
                          <a:latin typeface="Verdana"/>
                        </a:rPr>
                        <a:t>$4.00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endParaRPr lang="en-US" sz="2000" b="0" i="0" u="none" strike="noStrike" dirty="0">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r>
              <a:tr h="629303">
                <a:tc>
                  <a:txBody>
                    <a:bodyPr/>
                    <a:lstStyle/>
                    <a:p>
                      <a:pPr algn="just" fontAlgn="t"/>
                      <a:r>
                        <a:rPr lang="en-US" sz="2000" b="0" i="0" u="none" strike="noStrike" dirty="0" smtClean="0">
                          <a:effectLst/>
                          <a:latin typeface="Times New Roman"/>
                        </a:rPr>
                        <a:t>Number</a:t>
                      </a:r>
                      <a:r>
                        <a:rPr lang="en-US" sz="2000" b="0" i="0" u="none" strike="noStrike" baseline="0" dirty="0" smtClean="0">
                          <a:effectLst/>
                          <a:latin typeface="Times New Roman"/>
                        </a:rPr>
                        <a:t> of shares = 10 + 2 =</a:t>
                      </a:r>
                      <a:endParaRPr lang="en-US" sz="2000" b="0" i="0" u="none" strike="noStrike" dirty="0">
                        <a:effectLst/>
                        <a:latin typeface="Times New Roman"/>
                      </a:endParaRPr>
                    </a:p>
                  </a:txBody>
                  <a:tcPr marL="12700" marR="12700" marT="12700" marB="0">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2000" b="0" i="0" u="none" strike="noStrike">
                          <a:effectLst/>
                          <a:latin typeface="Verdana"/>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endParaRPr lang="en-US" sz="2000" b="0" i="0" u="none" strike="noStrike" dirty="0">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r>
              <a:tr h="352410">
                <a:tc>
                  <a:txBody>
                    <a:bodyPr/>
                    <a:lstStyle/>
                    <a:p>
                      <a:pPr algn="l" fontAlgn="b"/>
                      <a:r>
                        <a:rPr lang="en-US" sz="2000" b="0" i="0" u="none" strike="noStrike">
                          <a:effectLst/>
                          <a:latin typeface="Verdana"/>
                        </a:rPr>
                        <a:t>Value per share =</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2000" b="0" i="0" u="none" strike="noStrike" dirty="0">
                          <a:effectLst/>
                          <a:latin typeface="Verdana"/>
                        </a:rPr>
                        <a:t>$3.25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effectLst/>
                        <a:latin typeface="Verdana"/>
                      </a:endParaRP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2000" b="0" i="0" u="none" strike="noStrike" dirty="0">
                        <a:effectLst/>
                        <a:latin typeface="Verdana"/>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48122483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DCF Mechanics : Cash flows</a:t>
            </a:r>
            <a:endParaRPr lang="en-US" dirty="0"/>
          </a:p>
        </p:txBody>
      </p:sp>
      <p:sp>
        <p:nvSpPr>
          <p:cNvPr id="3" name="Content Placeholder 2"/>
          <p:cNvSpPr>
            <a:spLocks noGrp="1"/>
          </p:cNvSpPr>
          <p:nvPr>
            <p:ph sz="quarter" idx="1"/>
          </p:nvPr>
        </p:nvSpPr>
        <p:spPr/>
        <p:txBody>
          <a:bodyPr/>
          <a:lstStyle/>
          <a:p>
            <a:r>
              <a:rPr lang="en-US" dirty="0" smtClean="0"/>
              <a:t>Cash flows: When estimating cash flows, first check on whether you are estimating cash flows to the firm or to equity. </a:t>
            </a:r>
            <a:endParaRPr lang="en-US" dirty="0"/>
          </a:p>
          <a:p>
            <a:r>
              <a:rPr lang="en-US" dirty="0" smtClean="0"/>
              <a:t>The cash flows should always be after</a:t>
            </a:r>
          </a:p>
          <a:p>
            <a:pPr lvl="1"/>
            <a:r>
              <a:rPr lang="en-US" dirty="0" smtClean="0"/>
              <a:t>Taxes</a:t>
            </a:r>
          </a:p>
          <a:p>
            <a:pPr lvl="1"/>
            <a:r>
              <a:rPr lang="en-US" dirty="0" smtClean="0"/>
              <a:t>Reinvestment needs, with information given in</a:t>
            </a:r>
          </a:p>
          <a:p>
            <a:pPr lvl="2"/>
            <a:r>
              <a:rPr lang="en-US" dirty="0"/>
              <a:t>I</a:t>
            </a:r>
            <a:r>
              <a:rPr lang="en-US" dirty="0" smtClean="0"/>
              <a:t>ngredient parts as cap ex, depreciation and working capital)</a:t>
            </a:r>
          </a:p>
          <a:p>
            <a:pPr lvl="2"/>
            <a:r>
              <a:rPr lang="en-US" dirty="0" smtClean="0"/>
              <a:t>Return on capital and a growth rate (g/ ROC)</a:t>
            </a:r>
          </a:p>
          <a:p>
            <a:pPr lvl="2"/>
            <a:r>
              <a:rPr lang="en-US" dirty="0" smtClean="0"/>
              <a:t>Sales to Capital ratio</a:t>
            </a:r>
            <a:endParaRPr lang="en-US" dirty="0"/>
          </a:p>
        </p:txBody>
      </p:sp>
    </p:spTree>
    <p:extLst>
      <p:ext uri="{BB962C8B-B14F-4D97-AF65-F5344CB8AC3E}">
        <p14:creationId xmlns:p14="http://schemas.microsoft.com/office/powerpoint/2010/main" val="210901572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DCF Mechanics 2: Discounting</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Match up the risk of the cash flow to the discount rate. Thus, if you are given a guaranteed cash flow to a risky firm, you should use the risk free rate as your discount rate.</a:t>
            </a:r>
          </a:p>
          <a:p>
            <a:r>
              <a:rPr lang="en-US" dirty="0" smtClean="0"/>
              <a:t>Match the discount rate up to the cash flow</a:t>
            </a:r>
          </a:p>
          <a:p>
            <a:pPr lvl="1"/>
            <a:r>
              <a:rPr lang="en-US" dirty="0" smtClean="0"/>
              <a:t>In the same currency</a:t>
            </a:r>
          </a:p>
          <a:p>
            <a:pPr lvl="1"/>
            <a:r>
              <a:rPr lang="en-US" dirty="0" smtClean="0"/>
              <a:t>If CF to equity (capital), use cost of equity (capital)</a:t>
            </a:r>
          </a:p>
          <a:p>
            <a:r>
              <a:rPr lang="en-US" dirty="0" smtClean="0"/>
              <a:t>When your cost of capital changes over time, remember that you should discount at the cumulated cost of equity/capital, not that specific year’s cost of equity/capital.</a:t>
            </a:r>
            <a:endParaRPr lang="en-US" dirty="0"/>
          </a:p>
        </p:txBody>
      </p:sp>
    </p:spTree>
    <p:extLst>
      <p:ext uri="{BB962C8B-B14F-4D97-AF65-F5344CB8AC3E}">
        <p14:creationId xmlns:p14="http://schemas.microsoft.com/office/powerpoint/2010/main" val="385641379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1a, Fall 2010</a:t>
            </a:r>
            <a:endParaRPr lang="en-US" dirty="0"/>
          </a:p>
        </p:txBody>
      </p:sp>
      <p:sp>
        <p:nvSpPr>
          <p:cNvPr id="3" name="Content Placeholder 2"/>
          <p:cNvSpPr>
            <a:spLocks noGrp="1"/>
          </p:cNvSpPr>
          <p:nvPr>
            <p:ph sz="quarter" idx="1"/>
          </p:nvPr>
        </p:nvSpPr>
        <p:spPr/>
        <p:txBody>
          <a:bodyPr>
            <a:normAutofit/>
          </a:bodyPr>
          <a:lstStyle/>
          <a:p>
            <a:r>
              <a:rPr lang="en-US" sz="2000" dirty="0"/>
              <a:t>Maple Telecom is in significant financial trouble. It reported operating losses of $ 20 million in the most recent year on revenues of $ 100 million. The total book value of capital invested in the firm today is $ 190 million. Assuming that the firm will revert back to health in 3 years, you have forecast revenues, after-tax operating income and reinvestment, as well as the cost of capital: </a:t>
            </a:r>
          </a:p>
        </p:txBody>
      </p:sp>
      <p:graphicFrame>
        <p:nvGraphicFramePr>
          <p:cNvPr id="4" name="Object 3"/>
          <p:cNvGraphicFramePr>
            <a:graphicFrameLocks noChangeAspect="1"/>
          </p:cNvGraphicFramePr>
          <p:nvPr>
            <p:extLst>
              <p:ext uri="{D42A27DB-BD31-4B8C-83A1-F6EECF244321}">
                <p14:modId xmlns:p14="http://schemas.microsoft.com/office/powerpoint/2010/main" val="2916650049"/>
              </p:ext>
            </p:extLst>
          </p:nvPr>
        </p:nvGraphicFramePr>
        <p:xfrm>
          <a:off x="13048" y="3851932"/>
          <a:ext cx="8752999" cy="2424817"/>
        </p:xfrm>
        <a:graphic>
          <a:graphicData uri="http://schemas.openxmlformats.org/presentationml/2006/ole">
            <mc:AlternateContent xmlns:mc="http://schemas.openxmlformats.org/markup-compatibility/2006">
              <mc:Choice xmlns:v="urn:schemas-microsoft-com:vml" Requires="v">
                <p:oleObj spid="_x0000_s1030" name="Document" r:id="rId4" imgW="5638800" imgH="1562100" progId="Word.Document.12">
                  <p:embed/>
                </p:oleObj>
              </mc:Choice>
              <mc:Fallback>
                <p:oleObj name="Document" r:id="rId4" imgW="5638800" imgH="1562100" progId="Word.Document.12">
                  <p:embed/>
                  <p:pic>
                    <p:nvPicPr>
                      <p:cNvPr id="0" name=""/>
                      <p:cNvPicPr/>
                      <p:nvPr/>
                    </p:nvPicPr>
                    <p:blipFill>
                      <a:blip r:embed="rId5"/>
                      <a:stretch>
                        <a:fillRect/>
                      </a:stretch>
                    </p:blipFill>
                    <p:spPr>
                      <a:xfrm>
                        <a:off x="13048" y="3851932"/>
                        <a:ext cx="8752999" cy="2424817"/>
                      </a:xfrm>
                      <a:prstGeom prst="rect">
                        <a:avLst/>
                      </a:prstGeom>
                    </p:spPr>
                  </p:pic>
                </p:oleObj>
              </mc:Fallback>
            </mc:AlternateContent>
          </a:graphicData>
        </a:graphic>
      </p:graphicFrame>
    </p:spTree>
    <p:extLst>
      <p:ext uri="{BB962C8B-B14F-4D97-AF65-F5344CB8AC3E}">
        <p14:creationId xmlns:p14="http://schemas.microsoft.com/office/powerpoint/2010/main" val="190223800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Value of operating assets</a:t>
            </a:r>
            <a:endParaRPr lang="en-US" dirty="0"/>
          </a:p>
        </p:txBody>
      </p:sp>
      <p:pic>
        <p:nvPicPr>
          <p:cNvPr id="4" name="Content Placeholder 3"/>
          <p:cNvPicPr>
            <a:picLocks noGrp="1" noChangeAspect="1"/>
          </p:cNvPicPr>
          <p:nvPr>
            <p:ph sz="quarter" idx="1"/>
          </p:nvPr>
        </p:nvPicPr>
        <p:blipFill>
          <a:blip r:embed="rId2"/>
          <a:srcRect t="-34772" b="-34772"/>
          <a:stretch>
            <a:fillRect/>
          </a:stretch>
        </p:blipFill>
        <p:spPr/>
      </p:pic>
      <p:sp>
        <p:nvSpPr>
          <p:cNvPr id="5" name="TextBox 4"/>
          <p:cNvSpPr txBox="1"/>
          <p:nvPr/>
        </p:nvSpPr>
        <p:spPr>
          <a:xfrm>
            <a:off x="4725527" y="5696799"/>
            <a:ext cx="3150472" cy="461665"/>
          </a:xfrm>
          <a:prstGeom prst="rect">
            <a:avLst/>
          </a:prstGeom>
          <a:noFill/>
        </p:spPr>
        <p:txBody>
          <a:bodyPr wrap="none" rtlCol="0">
            <a:spAutoFit/>
          </a:bodyPr>
          <a:lstStyle/>
          <a:p>
            <a:r>
              <a:rPr lang="en-US" dirty="0" smtClean="0"/>
              <a:t>(1.14* 1.12) = 1.2768</a:t>
            </a:r>
            <a:endParaRPr lang="en-US" dirty="0"/>
          </a:p>
        </p:txBody>
      </p:sp>
      <p:cxnSp>
        <p:nvCxnSpPr>
          <p:cNvPr id="7" name="Straight Arrow Connector 6"/>
          <p:cNvCxnSpPr/>
          <p:nvPr/>
        </p:nvCxnSpPr>
        <p:spPr>
          <a:xfrm flipH="1" flipV="1">
            <a:off x="6515816" y="3997680"/>
            <a:ext cx="395528" cy="16991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039002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449</TotalTime>
  <Words>1859</Words>
  <Application>Microsoft Macintosh PowerPoint</Application>
  <PresentationFormat>Letter Paper (8.5x11 in)</PresentationFormat>
  <Paragraphs>166</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Basic</vt:lpstr>
      <vt:lpstr>Document</vt:lpstr>
      <vt:lpstr>Quiz 2: Review session</vt:lpstr>
      <vt:lpstr>This quiz will cover…</vt:lpstr>
      <vt:lpstr>Fundamental Growth</vt:lpstr>
      <vt:lpstr>Terminal Value: The Cardinal Rules</vt:lpstr>
      <vt:lpstr>Example: Terminal value calculation Problem 1, part a: Fall 2011 </vt:lpstr>
      <vt:lpstr>Solution</vt:lpstr>
      <vt:lpstr>Loose End 1: Cash</vt:lpstr>
      <vt:lpstr>Example: Part b of problem 1, Fall 2011</vt:lpstr>
      <vt:lpstr>Solution</vt:lpstr>
      <vt:lpstr>Loose End 2: Cross Holdings</vt:lpstr>
      <vt:lpstr>Example: Quiz from Spring 2007</vt:lpstr>
      <vt:lpstr>The solution</vt:lpstr>
      <vt:lpstr>Loose End 3: Other Assets</vt:lpstr>
      <vt:lpstr>Loose End 4: Employee Options</vt:lpstr>
      <vt:lpstr>Problem 2, part c: Spring 2008 Quiz</vt:lpstr>
      <vt:lpstr>Solution</vt:lpstr>
      <vt:lpstr>DCF Mechanics : Cash flows</vt:lpstr>
      <vt:lpstr>DCF Mechanics 2: Discounting</vt:lpstr>
      <vt:lpstr>Example: Problem 1a, Fall 2010</vt:lpstr>
      <vt:lpstr>Solution: Value of operating assets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2: Review session</dc:title>
  <dc:creator>Aswath Damodaran</dc:creator>
  <cp:lastModifiedBy>Aswath Damodaran</cp:lastModifiedBy>
  <cp:revision>10</cp:revision>
  <dcterms:created xsi:type="dcterms:W3CDTF">2013-04-04T14:24:16Z</dcterms:created>
  <dcterms:modified xsi:type="dcterms:W3CDTF">2013-04-05T17:47:41Z</dcterms:modified>
</cp:coreProperties>
</file>