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22"/>
  </p:notesMasterIdLst>
  <p:sldIdLst>
    <p:sldId id="256" r:id="rId2"/>
    <p:sldId id="257" r:id="rId3"/>
    <p:sldId id="258" r:id="rId4"/>
    <p:sldId id="264" r:id="rId5"/>
    <p:sldId id="265" r:id="rId6"/>
    <p:sldId id="259" r:id="rId7"/>
    <p:sldId id="268" r:id="rId8"/>
    <p:sldId id="269" r:id="rId9"/>
    <p:sldId id="260" r:id="rId10"/>
    <p:sldId id="261" r:id="rId11"/>
    <p:sldId id="266" r:id="rId12"/>
    <p:sldId id="267" r:id="rId13"/>
    <p:sldId id="263" r:id="rId14"/>
    <p:sldId id="270" r:id="rId15"/>
    <p:sldId id="271" r:id="rId16"/>
    <p:sldId id="272" r:id="rId17"/>
    <p:sldId id="273" r:id="rId18"/>
    <p:sldId id="274" r:id="rId19"/>
    <p:sldId id="275" r:id="rId20"/>
    <p:sldId id="276" r:id="rId2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6" d="100"/>
          <a:sy n="96" d="100"/>
        </p:scale>
        <p:origin x="-72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F5461F-ECF4-4B4B-A0D0-DFE67F224087}" type="datetimeFigureOut">
              <a:rPr lang="en-US" smtClean="0"/>
              <a:t>4/26/13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5E9CE1-0F5E-0A4C-B7AC-26DD82FA1B73}" type="slidenum">
              <a:rPr lang="en-US" smtClean="0"/>
              <a:t>‹#›</a:t>
            </a:fld>
            <a:endParaRPr lang="en-US"/>
          </a:p>
        </p:txBody>
      </p:sp>
    </p:spTree>
    <p:extLst>
      <p:ext uri="{BB962C8B-B14F-4D97-AF65-F5344CB8AC3E}">
        <p14:creationId xmlns:p14="http://schemas.microsoft.com/office/powerpoint/2010/main" val="39909268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5E9CE1-0F5E-0A4C-B7AC-26DD82FA1B73}" type="slidenum">
              <a:rPr lang="en-US" smtClean="0"/>
              <a:t>3</a:t>
            </a:fld>
            <a:endParaRPr lang="en-US"/>
          </a:p>
        </p:txBody>
      </p:sp>
    </p:spTree>
    <p:extLst>
      <p:ext uri="{BB962C8B-B14F-4D97-AF65-F5344CB8AC3E}">
        <p14:creationId xmlns:p14="http://schemas.microsoft.com/office/powerpoint/2010/main" val="1721701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noTextEdit="1"/>
          </p:cNvSpPr>
          <p:nvPr>
            <p:ph type="sldImg"/>
          </p:nvPr>
        </p:nvSpPr>
        <p:spPr>
          <a:xfrm>
            <a:off x="1150938" y="692150"/>
            <a:ext cx="4556125" cy="3416300"/>
          </a:xfrm>
          <a:ln/>
        </p:spPr>
      </p:sp>
      <p:sp>
        <p:nvSpPr>
          <p:cNvPr id="1167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xfrm>
            <a:off x="1150938" y="692150"/>
            <a:ext cx="4556125" cy="3416300"/>
          </a:xfrm>
          <a:ln/>
        </p:spPr>
      </p:sp>
      <p:sp>
        <p:nvSpPr>
          <p:cNvPr id="122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you can find a company or two just like your company, you can make a direct comparison across the companies and decide which one to buy.</a:t>
            </a:r>
          </a:p>
          <a:p>
            <a:r>
              <a:rPr lang="en-US">
                <a:latin typeface="Times" charset="0"/>
                <a:ea typeface="ＭＳ Ｐゴシック" charset="0"/>
                <a:cs typeface="ＭＳ Ｐゴシック" charset="0"/>
              </a:rPr>
              <a:t>However, if there are differences between your company and the comparable firms, you will have to explain away the difference in fundamentals.</a:t>
            </a:r>
          </a:p>
          <a:p>
            <a:r>
              <a:rPr lang="en-US">
                <a:latin typeface="Times" charset="0"/>
                <a:ea typeface="ＭＳ Ｐゴシック" charset="0"/>
                <a:cs typeface="ＭＳ Ｐゴシック" charset="0"/>
              </a:rPr>
              <a:t>If the difference is on one key dimension (say the growth rate), you may be able to bring it into your computation of the multiple.</a:t>
            </a:r>
          </a:p>
          <a:p>
            <a:r>
              <a:rPr lang="en-US">
                <a:latin typeface="Times" charset="0"/>
                <a:ea typeface="ＭＳ Ｐゴシック" charset="0"/>
                <a:cs typeface="ＭＳ Ｐゴシック" charset="0"/>
              </a:rPr>
              <a:t>If the sample is large and there are differences on many dimensions, you should think about using statistics as a tool to control for differences.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Buyer invested only on this business</a:t>
            </a:r>
          </a:p>
          <a:p>
            <a:endParaRPr lang="en-US" dirty="0"/>
          </a:p>
        </p:txBody>
      </p:sp>
      <p:sp>
        <p:nvSpPr>
          <p:cNvPr id="4" name="Slide Number Placeholder 3"/>
          <p:cNvSpPr>
            <a:spLocks noGrp="1"/>
          </p:cNvSpPr>
          <p:nvPr>
            <p:ph type="sldNum" sz="quarter" idx="10"/>
          </p:nvPr>
        </p:nvSpPr>
        <p:spPr/>
        <p:txBody>
          <a:bodyPr/>
          <a:lstStyle/>
          <a:p>
            <a:fld id="{1A5E9CE1-0F5E-0A4C-B7AC-26DD82FA1B73}" type="slidenum">
              <a:rPr lang="en-US" smtClean="0"/>
              <a:t>17</a:t>
            </a:fld>
            <a:endParaRPr lang="en-US"/>
          </a:p>
        </p:txBody>
      </p:sp>
    </p:spTree>
    <p:extLst>
      <p:ext uri="{BB962C8B-B14F-4D97-AF65-F5344CB8AC3E}">
        <p14:creationId xmlns:p14="http://schemas.microsoft.com/office/powerpoint/2010/main" val="207269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Quiz 3: Review session</a:t>
            </a:r>
            <a:endParaRPr lang="en-US" dirty="0"/>
          </a:p>
        </p:txBody>
      </p:sp>
      <p:sp>
        <p:nvSpPr>
          <p:cNvPr id="3" name="Subtitle 2"/>
          <p:cNvSpPr>
            <a:spLocks noGrp="1"/>
          </p:cNvSpPr>
          <p:nvPr>
            <p:ph type="subTitle" idx="1"/>
          </p:nvPr>
        </p:nvSpPr>
        <p:spPr/>
        <p:txBody>
          <a:bodyPr/>
          <a:lstStyle/>
          <a:p>
            <a:r>
              <a:rPr lang="en-US" dirty="0" smtClean="0"/>
              <a:t>Aswath Damodaran</a:t>
            </a:r>
            <a:endParaRPr lang="en-US" dirty="0"/>
          </a:p>
        </p:txBody>
      </p:sp>
    </p:spTree>
    <p:extLst>
      <p:ext uri="{BB962C8B-B14F-4D97-AF65-F5344CB8AC3E}">
        <p14:creationId xmlns:p14="http://schemas.microsoft.com/office/powerpoint/2010/main" val="24379345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quiz will cover…</a:t>
            </a:r>
            <a:endParaRPr lang="en-US" dirty="0"/>
          </a:p>
        </p:txBody>
      </p:sp>
      <p:sp>
        <p:nvSpPr>
          <p:cNvPr id="3" name="Content Placeholder 2"/>
          <p:cNvSpPr>
            <a:spLocks noGrp="1"/>
          </p:cNvSpPr>
          <p:nvPr>
            <p:ph sz="quarter" idx="1"/>
          </p:nvPr>
        </p:nvSpPr>
        <p:spPr/>
        <p:txBody>
          <a:bodyPr>
            <a:normAutofit/>
          </a:bodyPr>
          <a:lstStyle/>
          <a:p>
            <a:r>
              <a:rPr lang="en-US" dirty="0" smtClean="0"/>
              <a:t>Relative Valuation</a:t>
            </a:r>
          </a:p>
          <a:p>
            <a:pPr lvl="1"/>
            <a:r>
              <a:rPr lang="en-US" dirty="0" smtClean="0"/>
              <a:t>Definitional consistency checks</a:t>
            </a:r>
          </a:p>
          <a:p>
            <a:pPr lvl="1"/>
            <a:r>
              <a:rPr lang="en-US" dirty="0" smtClean="0"/>
              <a:t>Distributional characteristics</a:t>
            </a:r>
          </a:p>
          <a:p>
            <a:pPr lvl="1"/>
            <a:r>
              <a:rPr lang="en-US" dirty="0" smtClean="0"/>
              <a:t>Drivers of multiples</a:t>
            </a:r>
          </a:p>
          <a:p>
            <a:pPr lvl="1"/>
            <a:r>
              <a:rPr lang="en-US" dirty="0" smtClean="0"/>
              <a:t>Application tweaks</a:t>
            </a:r>
          </a:p>
          <a:p>
            <a:r>
              <a:rPr lang="en-US" dirty="0" smtClean="0"/>
              <a:t>Private company valuation</a:t>
            </a:r>
          </a:p>
          <a:p>
            <a:pPr lvl="1"/>
            <a:r>
              <a:rPr lang="en-US" dirty="0" smtClean="0"/>
              <a:t>Discount rate adjustments</a:t>
            </a:r>
          </a:p>
          <a:p>
            <a:pPr lvl="1"/>
            <a:r>
              <a:rPr lang="en-US" dirty="0" smtClean="0"/>
              <a:t>Cash flow adjustments</a:t>
            </a:r>
          </a:p>
          <a:p>
            <a:pPr lvl="1"/>
            <a:r>
              <a:rPr lang="en-US" dirty="0" smtClean="0"/>
              <a:t>Post-valuation adjustments</a:t>
            </a:r>
            <a:endParaRPr lang="en-US" dirty="0"/>
          </a:p>
        </p:txBody>
      </p:sp>
    </p:spTree>
    <p:extLst>
      <p:ext uri="{BB962C8B-B14F-4D97-AF65-F5344CB8AC3E}">
        <p14:creationId xmlns:p14="http://schemas.microsoft.com/office/powerpoint/2010/main" val="367033706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Multiples: The variations</a:t>
            </a:r>
            <a:endParaRPr lang="en-US" dirty="0"/>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3973" b="-13973"/>
          <a:stretch>
            <a:fillRect/>
          </a:stretch>
        </p:blipFill>
        <p:spPr/>
      </p:pic>
    </p:spTree>
    <p:extLst>
      <p:ext uri="{BB962C8B-B14F-4D97-AF65-F5344CB8AC3E}">
        <p14:creationId xmlns:p14="http://schemas.microsoft.com/office/powerpoint/2010/main" val="26796267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Spring 2009 (Problem 1)</a:t>
            </a:r>
            <a:endParaRPr lang="en-US" dirty="0"/>
          </a:p>
        </p:txBody>
      </p:sp>
      <p:sp>
        <p:nvSpPr>
          <p:cNvPr id="3" name="Content Placeholder 2"/>
          <p:cNvSpPr>
            <a:spLocks noGrp="1"/>
          </p:cNvSpPr>
          <p:nvPr>
            <p:ph sz="quarter" idx="1"/>
          </p:nvPr>
        </p:nvSpPr>
        <p:spPr/>
        <p:txBody>
          <a:bodyPr>
            <a:normAutofit fontScale="85000" lnSpcReduction="10000"/>
          </a:bodyPr>
          <a:lstStyle/>
          <a:p>
            <a:pPr marL="0" indent="0">
              <a:buNone/>
            </a:pPr>
            <a:r>
              <a:rPr lang="en-US" sz="2400" dirty="0"/>
              <a:t>You have been asked to assess the relative valuations of four companies, with significant cross holdings. You have been provided with the following information on the companies: </a:t>
            </a: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sz="2400" dirty="0" smtClean="0"/>
          </a:p>
          <a:p>
            <a:pPr marL="0" indent="0">
              <a:buNone/>
            </a:pPr>
            <a:endParaRPr lang="en-US" sz="2400" dirty="0" smtClean="0"/>
          </a:p>
          <a:p>
            <a:pPr marL="0" indent="0">
              <a:buNone/>
            </a:pPr>
            <a:r>
              <a:rPr lang="en-US" sz="2400" dirty="0" smtClean="0"/>
              <a:t>The </a:t>
            </a:r>
            <a:r>
              <a:rPr lang="en-US" sz="2400" dirty="0"/>
              <a:t>accounting numbers (including debt) come from the firm’s </a:t>
            </a:r>
            <a:r>
              <a:rPr lang="en-US" sz="2400" u="sng" dirty="0"/>
              <a:t>consolidated financial statements</a:t>
            </a:r>
            <a:r>
              <a:rPr lang="en-US" sz="2400" dirty="0"/>
              <a:t>, and you can assume that both minority holdings and minority interests are in market value terms. Based on the </a:t>
            </a:r>
            <a:r>
              <a:rPr lang="en-US" sz="2400" u="sng" dirty="0"/>
              <a:t>EV/EBITDA ratio</a:t>
            </a:r>
            <a:r>
              <a:rPr lang="en-US" sz="2400" dirty="0"/>
              <a:t>, which of these firms is the cheapest on a consolidated basis, assuming that they are equivalent on risk and growth characteristics? </a:t>
            </a:r>
            <a:endParaRPr lang="en-US" sz="2400" dirty="0" smtClean="0"/>
          </a:p>
          <a:p>
            <a:pPr marL="0" indent="0">
              <a:buNone/>
            </a:pPr>
            <a:endParaRPr lang="en-US" dirty="0"/>
          </a:p>
        </p:txBody>
      </p:sp>
      <p:pic>
        <p:nvPicPr>
          <p:cNvPr id="5" name="Picture 4"/>
          <p:cNvPicPr>
            <a:picLocks noChangeAspect="1"/>
          </p:cNvPicPr>
          <p:nvPr/>
        </p:nvPicPr>
        <p:blipFill>
          <a:blip r:embed="rId2"/>
          <a:stretch>
            <a:fillRect/>
          </a:stretch>
        </p:blipFill>
        <p:spPr>
          <a:xfrm>
            <a:off x="820149" y="2987067"/>
            <a:ext cx="7448706" cy="1378767"/>
          </a:xfrm>
          <a:prstGeom prst="rect">
            <a:avLst/>
          </a:prstGeom>
        </p:spPr>
      </p:pic>
    </p:spTree>
    <p:extLst>
      <p:ext uri="{BB962C8B-B14F-4D97-AF65-F5344CB8AC3E}">
        <p14:creationId xmlns:p14="http://schemas.microsoft.com/office/powerpoint/2010/main" val="250703447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pic>
        <p:nvPicPr>
          <p:cNvPr id="5" name="Content Placeholder 4"/>
          <p:cNvPicPr>
            <a:picLocks noGrp="1" noChangeAspect="1"/>
          </p:cNvPicPr>
          <p:nvPr>
            <p:ph sz="quarter" idx="1"/>
          </p:nvPr>
        </p:nvPicPr>
        <p:blipFill>
          <a:blip r:embed="rId2"/>
          <a:srcRect t="-164394" b="-164394"/>
          <a:stretch>
            <a:fillRect/>
          </a:stretch>
        </p:blipFill>
        <p:spPr>
          <a:xfrm>
            <a:off x="853279" y="1742757"/>
            <a:ext cx="8153400" cy="4495800"/>
          </a:xfrm>
        </p:spPr>
      </p:pic>
      <p:sp>
        <p:nvSpPr>
          <p:cNvPr id="6" name="TextBox 5"/>
          <p:cNvSpPr txBox="1"/>
          <p:nvPr/>
        </p:nvSpPr>
        <p:spPr>
          <a:xfrm>
            <a:off x="1177311" y="4881798"/>
            <a:ext cx="5377343" cy="461665"/>
          </a:xfrm>
          <a:prstGeom prst="rect">
            <a:avLst/>
          </a:prstGeom>
          <a:noFill/>
        </p:spPr>
        <p:txBody>
          <a:bodyPr wrap="none" rtlCol="0">
            <a:spAutoFit/>
          </a:bodyPr>
          <a:lstStyle/>
          <a:p>
            <a:r>
              <a:rPr lang="en-US" dirty="0" smtClean="0"/>
              <a:t>Company B is the cheapest company.</a:t>
            </a:r>
            <a:endParaRPr lang="en-US" dirty="0"/>
          </a:p>
        </p:txBody>
      </p:sp>
      <p:sp>
        <p:nvSpPr>
          <p:cNvPr id="3" name="TextBox 2"/>
          <p:cNvSpPr txBox="1"/>
          <p:nvPr/>
        </p:nvSpPr>
        <p:spPr>
          <a:xfrm>
            <a:off x="1177311" y="1742757"/>
            <a:ext cx="6795558" cy="1323439"/>
          </a:xfrm>
          <a:prstGeom prst="rect">
            <a:avLst/>
          </a:prstGeom>
          <a:noFill/>
        </p:spPr>
        <p:txBody>
          <a:bodyPr wrap="square" rtlCol="0">
            <a:spAutoFit/>
          </a:bodyPr>
          <a:lstStyle/>
          <a:p>
            <a:r>
              <a:rPr lang="en-US" sz="2000" dirty="0" smtClean="0"/>
              <a:t>Since EBITDA does not reflect income from minority holdings, </a:t>
            </a:r>
            <a:r>
              <a:rPr lang="en-US" sz="2000" b="1" dirty="0" smtClean="0"/>
              <a:t>subtract minority holdings</a:t>
            </a:r>
            <a:r>
              <a:rPr lang="en-US" sz="2000" dirty="0" smtClean="0"/>
              <a:t>.</a:t>
            </a:r>
          </a:p>
          <a:p>
            <a:r>
              <a:rPr lang="en-US" sz="2000" dirty="0" smtClean="0"/>
              <a:t>Since EBITDA reflects 100% of consolidated subsidiary’s income, </a:t>
            </a:r>
            <a:r>
              <a:rPr lang="en-US" sz="2000" b="1" dirty="0" smtClean="0"/>
              <a:t>add minority interests</a:t>
            </a:r>
            <a:r>
              <a:rPr lang="en-US" sz="2000" dirty="0" smtClean="0"/>
              <a:t>.</a:t>
            </a:r>
            <a:endParaRPr lang="en-US" sz="2000" dirty="0"/>
          </a:p>
        </p:txBody>
      </p:sp>
    </p:spTree>
    <p:extLst>
      <p:ext uri="{BB962C8B-B14F-4D97-AF65-F5344CB8AC3E}">
        <p14:creationId xmlns:p14="http://schemas.microsoft.com/office/powerpoint/2010/main" val="161552371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Distributional properties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u="sng" dirty="0" smtClean="0"/>
              <a:t>Asymmetric distributions</a:t>
            </a:r>
            <a:r>
              <a:rPr lang="en-US" dirty="0" smtClean="0"/>
              <a:t>: The distribution for a multiple across companies will not be symmetric, since multiples cannot be negative. </a:t>
            </a:r>
          </a:p>
          <a:p>
            <a:r>
              <a:rPr lang="en-US" u="sng" dirty="0" smtClean="0"/>
              <a:t>Summary statistics can be misleading</a:t>
            </a:r>
            <a:r>
              <a:rPr lang="en-US" dirty="0" smtClean="0"/>
              <a:t>: Since all the outliers lie on one side of the distribution, the average will be skewed well above the average.</a:t>
            </a:r>
          </a:p>
          <a:p>
            <a:r>
              <a:rPr lang="en-US" u="sng" dirty="0" smtClean="0"/>
              <a:t>Absolute rules of thumb break down</a:t>
            </a:r>
            <a:r>
              <a:rPr lang="en-US" dirty="0" smtClean="0"/>
              <a:t>: The shifts in the values of multiples across time will mean that what is a low value in one period may not be a low one in the next period.</a:t>
            </a:r>
          </a:p>
          <a:p>
            <a:r>
              <a:rPr lang="en-US" u="sng" dirty="0" smtClean="0"/>
              <a:t>Multiples have no currency attached to them</a:t>
            </a:r>
            <a:r>
              <a:rPr lang="en-US" dirty="0" smtClean="0"/>
              <a:t>: You can compare values for multiples across markets, though you may have to control for differences across firms.</a:t>
            </a:r>
            <a:endParaRPr lang="en-US" dirty="0"/>
          </a:p>
        </p:txBody>
      </p:sp>
    </p:spTree>
    <p:extLst>
      <p:ext uri="{BB962C8B-B14F-4D97-AF65-F5344CB8AC3E}">
        <p14:creationId xmlns:p14="http://schemas.microsoft.com/office/powerpoint/2010/main" val="14592869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Spring 2011, Problem 2</a:t>
            </a:r>
            <a:endParaRPr lang="en-US" dirty="0"/>
          </a:p>
        </p:txBody>
      </p:sp>
      <p:sp>
        <p:nvSpPr>
          <p:cNvPr id="3" name="Content Placeholder 2"/>
          <p:cNvSpPr>
            <a:spLocks noGrp="1"/>
          </p:cNvSpPr>
          <p:nvPr>
            <p:ph sz="quarter" idx="1"/>
          </p:nvPr>
        </p:nvSpPr>
        <p:spPr/>
        <p:txBody>
          <a:bodyPr>
            <a:normAutofit fontScale="92500" lnSpcReduction="20000"/>
          </a:bodyPr>
          <a:lstStyle/>
          <a:p>
            <a:pPr lvl="0"/>
            <a:r>
              <a:rPr lang="en-US" dirty="0"/>
              <a:t>Tele Media Inc. is a telecom company that reported EBITDA of -$15 million in the last fiscal year and is expected to have a cost of capital of 12% for the next 5 years. You estimate that the firm will be a healthy telecom firm and generate $</a:t>
            </a:r>
            <a:r>
              <a:rPr lang="en-US" dirty="0" smtClean="0"/>
              <a:t>25 million </a:t>
            </a:r>
            <a:r>
              <a:rPr lang="en-US" dirty="0"/>
              <a:t>in EBITDA in year 5. </a:t>
            </a:r>
          </a:p>
          <a:p>
            <a:pPr marL="822960" lvl="1" indent="-457200">
              <a:buFont typeface="+mj-lt"/>
              <a:buAutoNum type="alphaLcPeriod"/>
            </a:pPr>
            <a:r>
              <a:rPr lang="en-US" dirty="0"/>
              <a:t>If healthy telecoms trade at 6 times current EBITDA and have a cost of capital of 9%, estimate the </a:t>
            </a:r>
            <a:r>
              <a:rPr lang="en-US" u="sng" dirty="0"/>
              <a:t>enterprise value for Tele Media today</a:t>
            </a:r>
            <a:r>
              <a:rPr lang="en-US" dirty="0"/>
              <a:t>, assuming that the firm makes it to health.	</a:t>
            </a:r>
          </a:p>
          <a:p>
            <a:pPr marL="822960" lvl="1" indent="-457200">
              <a:buFont typeface="+mj-lt"/>
              <a:buAutoNum type="alphaLcPeriod"/>
            </a:pPr>
            <a:r>
              <a:rPr lang="en-US" dirty="0" smtClean="0"/>
              <a:t>Now </a:t>
            </a:r>
            <a:r>
              <a:rPr lang="en-US" dirty="0"/>
              <a:t>assume that Tele Media has issued a 5-year </a:t>
            </a:r>
            <a:r>
              <a:rPr lang="en-US" u="sng" dirty="0"/>
              <a:t>zero coupon bond</a:t>
            </a:r>
            <a:r>
              <a:rPr lang="en-US" dirty="0"/>
              <a:t>, currently trading at 60% of face value. If the </a:t>
            </a:r>
            <a:r>
              <a:rPr lang="en-US" dirty="0" err="1"/>
              <a:t>riskfree</a:t>
            </a:r>
            <a:r>
              <a:rPr lang="en-US" dirty="0"/>
              <a:t> rate is 3%, estimate the probability that the firm will survive until year 5 and the survival-adjusted enterprise value for Tele Media today. </a:t>
            </a:r>
          </a:p>
        </p:txBody>
      </p:sp>
    </p:spTree>
    <p:extLst>
      <p:ext uri="{BB962C8B-B14F-4D97-AF65-F5344CB8AC3E}">
        <p14:creationId xmlns:p14="http://schemas.microsoft.com/office/powerpoint/2010/main" val="46099938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pic>
        <p:nvPicPr>
          <p:cNvPr id="4" name="Content Placeholder 3"/>
          <p:cNvPicPr>
            <a:picLocks noGrp="1" noChangeAspect="1"/>
          </p:cNvPicPr>
          <p:nvPr>
            <p:ph sz="quarter" idx="1"/>
          </p:nvPr>
        </p:nvPicPr>
        <p:blipFill>
          <a:blip r:embed="rId2"/>
          <a:srcRect t="-54766" b="-54766"/>
          <a:stretch>
            <a:fillRect/>
          </a:stretch>
        </p:blipFill>
        <p:spPr/>
      </p:pic>
    </p:spTree>
    <p:extLst>
      <p:ext uri="{BB962C8B-B14F-4D97-AF65-F5344CB8AC3E}">
        <p14:creationId xmlns:p14="http://schemas.microsoft.com/office/powerpoint/2010/main" val="158890480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Determinants of multiples</a:t>
            </a:r>
            <a:endParaRPr lang="en-US" dirty="0"/>
          </a:p>
        </p:txBody>
      </p:sp>
      <p:pic>
        <p:nvPicPr>
          <p:cNvPr id="4" name="Picture 4"/>
          <p:cNvPicPr>
            <a:picLocks noGrp="1" noChangeAspect="1"/>
          </p:cNvPicPr>
          <p:nvPr>
            <p:ph sz="quarter" idx="1"/>
          </p:nvPr>
        </p:nvPicPr>
        <p:blipFill>
          <a:blip r:embed="rId2">
            <a:extLst>
              <a:ext uri="{28A0092B-C50C-407E-A947-70E740481C1C}">
                <a14:useLocalDpi xmlns:a14="http://schemas.microsoft.com/office/drawing/2010/main" val="0"/>
              </a:ext>
            </a:extLst>
          </a:blip>
          <a:srcRect t="-65308" b="-65308"/>
          <a:stretch>
            <a:fillRect/>
          </a:stretch>
        </p:blipFill>
        <p:spPr>
          <a:solidFill>
            <a:srgbClr val="FFFFFF"/>
          </a:solidFill>
        </p:spPr>
      </p:pic>
    </p:spTree>
    <p:extLst>
      <p:ext uri="{BB962C8B-B14F-4D97-AF65-F5344CB8AC3E}">
        <p14:creationId xmlns:p14="http://schemas.microsoft.com/office/powerpoint/2010/main" val="116657637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Determinants of Multiples…</a:t>
            </a:r>
          </a:p>
        </p:txBody>
      </p:sp>
      <p:pic>
        <p:nvPicPr>
          <p:cNvPr id="11571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600200"/>
            <a:ext cx="8153400" cy="4495800"/>
          </a:xfrm>
        </p:spPr>
      </p:pic>
      <p:sp>
        <p:nvSpPr>
          <p:cNvPr id="11571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60BDA6C9-545B-E04A-B933-4B303C7B0A8F}" type="slidenum">
              <a:rPr lang="en-US"/>
              <a:pPr>
                <a:defRPr/>
              </a:pPr>
              <a:t>10</a:t>
            </a:fld>
            <a:endParaRPr lang="en-US" dirty="0"/>
          </a:p>
        </p:txBody>
      </p:sp>
    </p:spTree>
    <p:extLst>
      <p:ext uri="{BB962C8B-B14F-4D97-AF65-F5344CB8AC3E}">
        <p14:creationId xmlns:p14="http://schemas.microsoft.com/office/powerpoint/2010/main" val="176084628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Spring 2011, Problem 1 </a:t>
            </a:r>
            <a:endParaRPr lang="en-US" dirty="0"/>
          </a:p>
        </p:txBody>
      </p:sp>
      <p:sp>
        <p:nvSpPr>
          <p:cNvPr id="3" name="Content Placeholder 2"/>
          <p:cNvSpPr>
            <a:spLocks noGrp="1"/>
          </p:cNvSpPr>
          <p:nvPr>
            <p:ph sz="quarter" idx="1"/>
          </p:nvPr>
        </p:nvSpPr>
        <p:spPr/>
        <p:txBody>
          <a:bodyPr>
            <a:normAutofit fontScale="92500" lnSpcReduction="20000"/>
          </a:bodyPr>
          <a:lstStyle/>
          <a:p>
            <a:pPr marL="0" lvl="0" indent="0">
              <a:buNone/>
            </a:pPr>
            <a:r>
              <a:rPr lang="en-US" dirty="0"/>
              <a:t>Dylan Inc. is a all-equity funded, publicly traded firm that trades at a price to book ratio of 1.40. The firm is in stable growth, growing 3% a year and has a cost of equity of 8%. </a:t>
            </a:r>
          </a:p>
          <a:p>
            <a:pPr marL="514350" lvl="0" indent="-514350">
              <a:buAutoNum type="alphaLcPeriod"/>
            </a:pPr>
            <a:r>
              <a:rPr lang="en-US" dirty="0" smtClean="0"/>
              <a:t>Estimate </a:t>
            </a:r>
            <a:r>
              <a:rPr lang="en-US" dirty="0"/>
              <a:t>the return on equity for Dylan </a:t>
            </a:r>
            <a:r>
              <a:rPr lang="en-US" dirty="0" smtClean="0"/>
              <a:t>Inc., </a:t>
            </a:r>
            <a:r>
              <a:rPr lang="en-US" dirty="0"/>
              <a:t>assuming that the firm is correctly priced at the moment. 	</a:t>
            </a:r>
          </a:p>
          <a:p>
            <a:pPr marL="514350" lvl="0" indent="-514350">
              <a:buAutoNum type="alphaLcPeriod"/>
            </a:pPr>
            <a:r>
              <a:rPr lang="en-US" dirty="0" smtClean="0"/>
              <a:t>The </a:t>
            </a:r>
            <a:r>
              <a:rPr lang="en-US" dirty="0"/>
              <a:t>firm is looking to restructure itself, by selling off its worst performing division for half of book value and buying back stock with the proceeds; the division accounted for 25% of the book value of the company but only 10% of the net income.  If the cost of equity and growth rate remain unchanged, estimate the price to book ratio after the transaction. </a:t>
            </a:r>
          </a:p>
        </p:txBody>
      </p:sp>
    </p:spTree>
    <p:extLst>
      <p:ext uri="{BB962C8B-B14F-4D97-AF65-F5344CB8AC3E}">
        <p14:creationId xmlns:p14="http://schemas.microsoft.com/office/powerpoint/2010/main" val="319646332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pic>
        <p:nvPicPr>
          <p:cNvPr id="8" name="Content Placeholder 7"/>
          <p:cNvPicPr>
            <a:picLocks noGrp="1" noChangeAspect="1"/>
          </p:cNvPicPr>
          <p:nvPr>
            <p:ph sz="quarter" idx="1"/>
          </p:nvPr>
        </p:nvPicPr>
        <p:blipFill>
          <a:blip r:embed="rId2"/>
          <a:srcRect t="-33892" b="-33892"/>
          <a:stretch>
            <a:fillRect/>
          </a:stretch>
        </p:blipFill>
        <p:spPr/>
      </p:pic>
    </p:spTree>
    <p:extLst>
      <p:ext uri="{BB962C8B-B14F-4D97-AF65-F5344CB8AC3E}">
        <p14:creationId xmlns:p14="http://schemas.microsoft.com/office/powerpoint/2010/main" val="388894759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612775" y="228600"/>
            <a:ext cx="8153400" cy="990600"/>
          </a:xfrm>
        </p:spPr>
        <p:txBody>
          <a:bodyPr>
            <a:normAutofit/>
          </a:bodyPr>
          <a:lstStyle/>
          <a:p>
            <a:pPr eaLnBrk="1" hangingPunct="1"/>
            <a:r>
              <a:rPr lang="en-US" dirty="0" smtClean="0">
                <a:latin typeface="Calibri" charset="0"/>
              </a:rPr>
              <a:t>Analysis: Controlling for differences</a:t>
            </a:r>
            <a:endParaRPr lang="en-US" dirty="0">
              <a:latin typeface="Calibri" charset="0"/>
            </a:endParaRPr>
          </a:p>
        </p:txBody>
      </p:sp>
      <p:sp>
        <p:nvSpPr>
          <p:cNvPr id="107522" name="Content Placeholder 2"/>
          <p:cNvSpPr>
            <a:spLocks noGrp="1"/>
          </p:cNvSpPr>
          <p:nvPr>
            <p:ph sz="quarter" idx="1"/>
          </p:nvPr>
        </p:nvSpPr>
        <p:spPr>
          <a:xfrm>
            <a:off x="612775" y="1600200"/>
            <a:ext cx="8153400" cy="4495800"/>
          </a:xfrm>
        </p:spPr>
        <p:txBody>
          <a:bodyPr>
            <a:normAutofit fontScale="77500" lnSpcReduction="20000"/>
          </a:bodyPr>
          <a:lstStyle/>
          <a:p>
            <a:pPr marL="514350" indent="-514350" eaLnBrk="1" fontAlgn="auto" hangingPunct="1">
              <a:spcAft>
                <a:spcPts val="0"/>
              </a:spcAft>
              <a:buFont typeface="+mj-lt"/>
              <a:buAutoNum type="arabicPeriod"/>
              <a:defRPr/>
            </a:pPr>
            <a:r>
              <a:rPr lang="en-US" u="sng" dirty="0" smtClean="0">
                <a:ea typeface="+mn-ea"/>
                <a:cs typeface="+mn-cs"/>
              </a:rPr>
              <a:t>Direct comparisons</a:t>
            </a:r>
            <a:r>
              <a:rPr lang="en-US" dirty="0" smtClean="0">
                <a:ea typeface="+mn-ea"/>
                <a:cs typeface="+mn-cs"/>
              </a:rPr>
              <a:t>: If the comparable firms are </a:t>
            </a:r>
            <a:r>
              <a:rPr lang="ja-JP" altLang="en-US" dirty="0" smtClean="0">
                <a:ea typeface="+mn-ea"/>
                <a:cs typeface="+mn-cs"/>
              </a:rPr>
              <a:t>“</a:t>
            </a:r>
            <a:r>
              <a:rPr lang="en-US" altLang="ja-JP" dirty="0" smtClean="0">
                <a:ea typeface="+mn-ea"/>
                <a:cs typeface="+mn-cs"/>
              </a:rPr>
              <a:t>just like</a:t>
            </a:r>
            <a:r>
              <a:rPr lang="ja-JP" altLang="en-US" dirty="0" smtClean="0">
                <a:ea typeface="+mn-ea"/>
                <a:cs typeface="+mn-cs"/>
              </a:rPr>
              <a:t>”</a:t>
            </a:r>
            <a:r>
              <a:rPr lang="en-US" altLang="ja-JP" dirty="0" smtClean="0">
                <a:ea typeface="+mn-ea"/>
                <a:cs typeface="+mn-cs"/>
              </a:rPr>
              <a:t> your firm, you can compare multiples directly across the firms and conclude that your firm is expensive (cheap) if it trades at a multiple higher (lower) than the other firms.</a:t>
            </a:r>
          </a:p>
          <a:p>
            <a:pPr marL="514350" indent="-514350" eaLnBrk="1" fontAlgn="auto" hangingPunct="1">
              <a:spcAft>
                <a:spcPts val="0"/>
              </a:spcAft>
              <a:buFont typeface="+mj-lt"/>
              <a:buAutoNum type="arabicPeriod"/>
              <a:defRPr/>
            </a:pPr>
            <a:r>
              <a:rPr lang="en-US" u="sng" dirty="0" smtClean="0">
                <a:ea typeface="+mn-ea"/>
                <a:cs typeface="+mn-cs"/>
              </a:rPr>
              <a:t>Story telling</a:t>
            </a:r>
            <a:r>
              <a:rPr lang="en-US" dirty="0" smtClean="0">
                <a:ea typeface="+mn-ea"/>
                <a:cs typeface="+mn-cs"/>
              </a:rPr>
              <a:t>: If there is a key dimension on which the firms vary, you can tell a story based upon your understanding of how value varies on that dimension.</a:t>
            </a:r>
          </a:p>
          <a:p>
            <a:pPr marL="640080" lvl="2" indent="0" eaLnBrk="1" fontAlgn="auto" hangingPunct="1">
              <a:spcAft>
                <a:spcPts val="0"/>
              </a:spcAft>
              <a:buFont typeface="Wingdings"/>
              <a:buNone/>
              <a:defRPr/>
            </a:pPr>
            <a:r>
              <a:rPr lang="en-US" dirty="0" smtClean="0">
                <a:ea typeface="+mn-ea"/>
              </a:rPr>
              <a:t>An example: This company trades at 12 times earnings, whereas the rest of the sector trades at 10 times earnings, but I think it is cheap because it has a much higher growth rate than the rest of the sector.</a:t>
            </a:r>
          </a:p>
          <a:p>
            <a:pPr marL="514350" indent="-514350" eaLnBrk="1" fontAlgn="auto" hangingPunct="1">
              <a:spcAft>
                <a:spcPts val="0"/>
              </a:spcAft>
              <a:buFont typeface="+mj-lt"/>
              <a:buAutoNum type="arabicPeriod"/>
              <a:defRPr/>
            </a:pPr>
            <a:r>
              <a:rPr lang="en-US" u="sng" dirty="0" smtClean="0">
                <a:ea typeface="+mn-ea"/>
                <a:cs typeface="+mn-cs"/>
              </a:rPr>
              <a:t>Modified multiple</a:t>
            </a:r>
            <a:r>
              <a:rPr lang="en-US" dirty="0" smtClean="0">
                <a:ea typeface="+mn-ea"/>
                <a:cs typeface="+mn-cs"/>
              </a:rPr>
              <a:t>: You can modify the multiple to incorporate the dimension on which there are differences across firms.</a:t>
            </a:r>
          </a:p>
          <a:p>
            <a:pPr marL="514350" indent="-514350" eaLnBrk="1" fontAlgn="auto" hangingPunct="1">
              <a:spcAft>
                <a:spcPts val="0"/>
              </a:spcAft>
              <a:buFont typeface="+mj-lt"/>
              <a:buAutoNum type="arabicPeriod"/>
              <a:defRPr/>
            </a:pPr>
            <a:r>
              <a:rPr lang="en-US" u="sng" dirty="0" smtClean="0">
                <a:ea typeface="+mn-ea"/>
                <a:cs typeface="+mn-cs"/>
              </a:rPr>
              <a:t>Statistical techniques</a:t>
            </a:r>
            <a:r>
              <a:rPr lang="en-US" dirty="0" smtClean="0">
                <a:ea typeface="+mn-ea"/>
                <a:cs typeface="+mn-cs"/>
              </a:rPr>
              <a:t>: If your firms vary on more than one dimension, you can try using multiple regressions (or variants thereof) to arrive at a </a:t>
            </a:r>
            <a:r>
              <a:rPr lang="ja-JP" altLang="en-US" dirty="0" smtClean="0">
                <a:ea typeface="+mn-ea"/>
                <a:cs typeface="+mn-cs"/>
              </a:rPr>
              <a:t>“</a:t>
            </a:r>
            <a:r>
              <a:rPr lang="en-US" altLang="ja-JP" dirty="0" smtClean="0">
                <a:ea typeface="+mn-ea"/>
                <a:cs typeface="+mn-cs"/>
              </a:rPr>
              <a:t>controlled</a:t>
            </a:r>
            <a:r>
              <a:rPr lang="ja-JP" altLang="en-US" dirty="0" smtClean="0">
                <a:ea typeface="+mn-ea"/>
                <a:cs typeface="+mn-cs"/>
              </a:rPr>
              <a:t>”</a:t>
            </a:r>
            <a:r>
              <a:rPr lang="en-US" altLang="ja-JP" dirty="0" smtClean="0">
                <a:ea typeface="+mn-ea"/>
                <a:cs typeface="+mn-cs"/>
              </a:rPr>
              <a:t> estimate for your firm.</a:t>
            </a:r>
            <a:endParaRPr lang="en-US" dirty="0">
              <a:ea typeface="+mn-ea"/>
              <a:cs typeface="+mn-cs"/>
            </a:endParaRPr>
          </a:p>
        </p:txBody>
      </p:sp>
      <p:sp>
        <p:nvSpPr>
          <p:cNvPr id="12185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26041C16-906D-084F-98FD-12E66BD90DAC}" type="slidenum">
              <a:rPr lang="en-US"/>
              <a:pPr>
                <a:defRPr/>
              </a:pPr>
              <a:t>13</a:t>
            </a:fld>
            <a:endParaRPr lang="en-US" dirty="0"/>
          </a:p>
        </p:txBody>
      </p:sp>
    </p:spTree>
    <p:extLst>
      <p:ext uri="{BB962C8B-B14F-4D97-AF65-F5344CB8AC3E}">
        <p14:creationId xmlns:p14="http://schemas.microsoft.com/office/powerpoint/2010/main" val="286623607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Spring 2012, Problem 1</a:t>
            </a:r>
            <a:endParaRPr lang="en-US" dirty="0"/>
          </a:p>
        </p:txBody>
      </p:sp>
      <p:sp>
        <p:nvSpPr>
          <p:cNvPr id="3" name="Content Placeholder 2"/>
          <p:cNvSpPr>
            <a:spLocks noGrp="1"/>
          </p:cNvSpPr>
          <p:nvPr>
            <p:ph sz="quarter" idx="1"/>
          </p:nvPr>
        </p:nvSpPr>
        <p:spPr/>
        <p:txBody>
          <a:bodyPr>
            <a:normAutofit fontScale="77500" lnSpcReduction="20000"/>
          </a:bodyPr>
          <a:lstStyle/>
          <a:p>
            <a:pPr lvl="0"/>
            <a:r>
              <a:rPr lang="en-US" dirty="0"/>
              <a:t>Serengeti Hotels is a multinational hotel company that generated $60 million in after-tax operating income (after taxes of 40%) and reported depreciation of $ 80 million in the most recent year. The firm also reported $ 300 million in book value of equity, $ 300 million in book value of debt and a cash balance of $ 100 million. Serengeti has 100 million shares trading at $ 7/share and its book value of debt is equal to its market </a:t>
            </a:r>
            <a:r>
              <a:rPr lang="en-US" dirty="0" smtClean="0"/>
              <a:t>value.</a:t>
            </a:r>
          </a:p>
          <a:p>
            <a:pPr marL="822960" lvl="1" indent="-457200">
              <a:buFont typeface="+mj-lt"/>
              <a:buAutoNum type="alphaLcPeriod"/>
            </a:pPr>
            <a:r>
              <a:rPr lang="en-US" dirty="0" smtClean="0"/>
              <a:t>Estimate </a:t>
            </a:r>
            <a:r>
              <a:rPr lang="en-US" dirty="0"/>
              <a:t>the EV/EBITDA multiple for Serengeti Hotels.  (1 point</a:t>
            </a:r>
            <a:r>
              <a:rPr lang="en-US" dirty="0" smtClean="0"/>
              <a:t>)</a:t>
            </a:r>
            <a:endParaRPr lang="en-US" dirty="0"/>
          </a:p>
          <a:p>
            <a:pPr marL="822960" lvl="1" indent="-457200">
              <a:buFont typeface="+mj-lt"/>
              <a:buAutoNum type="alphaLcPeriod"/>
            </a:pPr>
            <a:r>
              <a:rPr lang="en-US" dirty="0" smtClean="0"/>
              <a:t>You </a:t>
            </a:r>
            <a:r>
              <a:rPr lang="en-US" dirty="0"/>
              <a:t>have run a regression of EV/EBITDA for multinational hotels and arrived at the following output:</a:t>
            </a:r>
          </a:p>
          <a:p>
            <a:pPr marL="320040" lvl="1" indent="0" algn="ctr">
              <a:buNone/>
            </a:pPr>
            <a:r>
              <a:rPr lang="en-US" dirty="0"/>
              <a:t>EV/EBITDA = 1.60 – 1.50 (Tax rate) + 36.00 (Return on invested capital) – 0.50 (Debt to Equity ratio)</a:t>
            </a:r>
          </a:p>
          <a:p>
            <a:pPr marL="594360" lvl="2" indent="0">
              <a:buNone/>
            </a:pPr>
            <a:r>
              <a:rPr lang="en-US" dirty="0"/>
              <a:t>(All independent variables are entered as decimals. Thus, a 40% tax rate is entered as 0.40)</a:t>
            </a:r>
          </a:p>
          <a:p>
            <a:pPr marL="320040" lvl="1" indent="0">
              <a:buNone/>
            </a:pPr>
            <a:r>
              <a:rPr lang="en-US" dirty="0"/>
              <a:t>If Serengeti is fairly priced, relative to the sector, estimate the debt to equity ratio for the firm.	 </a:t>
            </a:r>
          </a:p>
        </p:txBody>
      </p:sp>
    </p:spTree>
    <p:extLst>
      <p:ext uri="{BB962C8B-B14F-4D97-AF65-F5344CB8AC3E}">
        <p14:creationId xmlns:p14="http://schemas.microsoft.com/office/powerpoint/2010/main" val="387412762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pic>
        <p:nvPicPr>
          <p:cNvPr id="4" name="Content Placeholder 3"/>
          <p:cNvPicPr>
            <a:picLocks noGrp="1" noChangeAspect="1"/>
          </p:cNvPicPr>
          <p:nvPr>
            <p:ph sz="quarter" idx="1"/>
          </p:nvPr>
        </p:nvPicPr>
        <p:blipFill>
          <a:blip r:embed="rId2"/>
          <a:srcRect t="-3486" b="-3486"/>
          <a:stretch>
            <a:fillRect/>
          </a:stretch>
        </p:blipFill>
        <p:spPr/>
      </p:pic>
    </p:spTree>
    <p:extLst>
      <p:ext uri="{BB962C8B-B14F-4D97-AF65-F5344CB8AC3E}">
        <p14:creationId xmlns:p14="http://schemas.microsoft.com/office/powerpoint/2010/main" val="80455799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Private Company Valuation: Discount Rate Adjustments</a:t>
            </a:r>
            <a:endParaRPr lang="en-US" dirty="0"/>
          </a:p>
        </p:txBody>
      </p:sp>
      <p:sp>
        <p:nvSpPr>
          <p:cNvPr id="3" name="Content Placeholder 2"/>
          <p:cNvSpPr>
            <a:spLocks noGrp="1"/>
          </p:cNvSpPr>
          <p:nvPr>
            <p:ph sz="quarter" idx="1"/>
          </p:nvPr>
        </p:nvSpPr>
        <p:spPr/>
        <p:txBody>
          <a:bodyPr/>
          <a:lstStyle/>
          <a:p>
            <a:r>
              <a:rPr lang="en-US" u="sng" dirty="0" smtClean="0"/>
              <a:t>Cost of equity</a:t>
            </a:r>
            <a:r>
              <a:rPr lang="en-US" dirty="0" smtClean="0"/>
              <a:t>: The biggest issue that you will face in valuing private businesses is that the cost of equity will depend upon how diversified the potential buyer of the business is, with less diversified businesses seeing more risk and demanding higher costs of equity.</a:t>
            </a:r>
          </a:p>
          <a:p>
            <a:r>
              <a:rPr lang="en-US" u="sng" dirty="0" smtClean="0"/>
              <a:t>Debt ratio</a:t>
            </a:r>
            <a:r>
              <a:rPr lang="en-US" dirty="0" smtClean="0"/>
              <a:t>: A secondary issue is that private businesses have no market values and using a market D/E ratio can be problematic.</a:t>
            </a:r>
            <a:endParaRPr lang="en-US" dirty="0"/>
          </a:p>
        </p:txBody>
      </p:sp>
    </p:spTree>
    <p:extLst>
      <p:ext uri="{BB962C8B-B14F-4D97-AF65-F5344CB8AC3E}">
        <p14:creationId xmlns:p14="http://schemas.microsoft.com/office/powerpoint/2010/main" val="187203530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Beta Continuum &amp; Debt Solution</a:t>
            </a:r>
            <a:endParaRPr lang="en-US" dirty="0"/>
          </a:p>
        </p:txBody>
      </p:sp>
      <p:sp>
        <p:nvSpPr>
          <p:cNvPr id="3" name="Content Placeholder 2"/>
          <p:cNvSpPr>
            <a:spLocks noGrp="1"/>
          </p:cNvSpPr>
          <p:nvPr>
            <p:ph sz="quarter" idx="1"/>
          </p:nvPr>
        </p:nvSpPr>
        <p:spPr/>
        <p:txBody>
          <a:bodyPr/>
          <a:lstStyle/>
          <a:p>
            <a:pPr marL="0" indent="0">
              <a:buNone/>
            </a:pPr>
            <a:endParaRPr lang="en-US" dirty="0"/>
          </a:p>
        </p:txBody>
      </p:sp>
      <p:cxnSp>
        <p:nvCxnSpPr>
          <p:cNvPr id="5" name="Straight Arrow Connector 4"/>
          <p:cNvCxnSpPr/>
          <p:nvPr/>
        </p:nvCxnSpPr>
        <p:spPr>
          <a:xfrm flipV="1">
            <a:off x="1203768" y="2976706"/>
            <a:ext cx="7077092" cy="66149"/>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43933" y="3386829"/>
            <a:ext cx="2262024" cy="1631216"/>
          </a:xfrm>
          <a:prstGeom prst="rect">
            <a:avLst/>
          </a:prstGeom>
          <a:noFill/>
        </p:spPr>
        <p:txBody>
          <a:bodyPr wrap="square" rtlCol="0">
            <a:spAutoFit/>
          </a:bodyPr>
          <a:lstStyle/>
          <a:p>
            <a:r>
              <a:rPr lang="en-US" sz="2000" i="0" dirty="0" smtClean="0"/>
              <a:t>Market Beta</a:t>
            </a:r>
          </a:p>
          <a:p>
            <a:r>
              <a:rPr lang="en-US" sz="2000" i="0" dirty="0" smtClean="0"/>
              <a:t>Usually obtained from publicly traded companies in business</a:t>
            </a:r>
            <a:endParaRPr lang="en-US" sz="2000" i="0" dirty="0"/>
          </a:p>
        </p:txBody>
      </p:sp>
      <p:sp>
        <p:nvSpPr>
          <p:cNvPr id="7" name="TextBox 6"/>
          <p:cNvSpPr txBox="1"/>
          <p:nvPr/>
        </p:nvSpPr>
        <p:spPr>
          <a:xfrm>
            <a:off x="343933" y="1838335"/>
            <a:ext cx="2367850" cy="1015663"/>
          </a:xfrm>
          <a:prstGeom prst="rect">
            <a:avLst/>
          </a:prstGeom>
          <a:noFill/>
        </p:spPr>
        <p:txBody>
          <a:bodyPr wrap="square" rtlCol="0">
            <a:spAutoFit/>
          </a:bodyPr>
          <a:lstStyle/>
          <a:p>
            <a:r>
              <a:rPr lang="en-US" sz="2000" dirty="0" smtClean="0"/>
              <a:t>Diversified buyer</a:t>
            </a:r>
            <a:br>
              <a:rPr lang="en-US" sz="2000" dirty="0" smtClean="0"/>
            </a:br>
            <a:r>
              <a:rPr lang="en-US" sz="2000" dirty="0" smtClean="0"/>
              <a:t>Public company or IPO</a:t>
            </a:r>
            <a:endParaRPr lang="en-US" sz="2000" dirty="0"/>
          </a:p>
        </p:txBody>
      </p:sp>
      <p:sp>
        <p:nvSpPr>
          <p:cNvPr id="8" name="TextBox 7"/>
          <p:cNvSpPr txBox="1"/>
          <p:nvPr/>
        </p:nvSpPr>
        <p:spPr>
          <a:xfrm>
            <a:off x="6455367" y="3254533"/>
            <a:ext cx="2433990" cy="1631216"/>
          </a:xfrm>
          <a:prstGeom prst="rect">
            <a:avLst/>
          </a:prstGeom>
          <a:noFill/>
        </p:spPr>
        <p:txBody>
          <a:bodyPr wrap="square" rtlCol="0">
            <a:spAutoFit/>
          </a:bodyPr>
          <a:lstStyle/>
          <a:p>
            <a:r>
              <a:rPr lang="en-US" sz="2000" i="0" dirty="0" smtClean="0"/>
              <a:t>Total Beta = Market Beta/ Correlation of typical firm in the sector versus market</a:t>
            </a:r>
            <a:endParaRPr lang="en-US" sz="2000" i="0" dirty="0"/>
          </a:p>
        </p:txBody>
      </p:sp>
      <p:sp>
        <p:nvSpPr>
          <p:cNvPr id="9" name="TextBox 8"/>
          <p:cNvSpPr txBox="1"/>
          <p:nvPr/>
        </p:nvSpPr>
        <p:spPr>
          <a:xfrm>
            <a:off x="6455367" y="1838335"/>
            <a:ext cx="2050373" cy="1015663"/>
          </a:xfrm>
          <a:prstGeom prst="rect">
            <a:avLst/>
          </a:prstGeom>
          <a:noFill/>
        </p:spPr>
        <p:txBody>
          <a:bodyPr wrap="square" rtlCol="0">
            <a:spAutoFit/>
          </a:bodyPr>
          <a:lstStyle/>
          <a:p>
            <a:r>
              <a:rPr lang="en-US" sz="2000" dirty="0" smtClean="0"/>
              <a:t>Buyer invested only on this business</a:t>
            </a:r>
            <a:endParaRPr lang="en-US" sz="2000" dirty="0"/>
          </a:p>
        </p:txBody>
      </p:sp>
      <p:sp>
        <p:nvSpPr>
          <p:cNvPr id="10" name="TextBox 9"/>
          <p:cNvSpPr txBox="1"/>
          <p:nvPr/>
        </p:nvSpPr>
        <p:spPr>
          <a:xfrm>
            <a:off x="3201227" y="1937146"/>
            <a:ext cx="2341393" cy="1015663"/>
          </a:xfrm>
          <a:prstGeom prst="rect">
            <a:avLst/>
          </a:prstGeom>
          <a:noFill/>
        </p:spPr>
        <p:txBody>
          <a:bodyPr wrap="square" rtlCol="0">
            <a:spAutoFit/>
          </a:bodyPr>
          <a:lstStyle/>
          <a:p>
            <a:r>
              <a:rPr lang="en-US" sz="2000" dirty="0" smtClean="0"/>
              <a:t>Partially diversified investor: VC or PE firm</a:t>
            </a:r>
            <a:endParaRPr lang="en-US" sz="2000" dirty="0"/>
          </a:p>
        </p:txBody>
      </p:sp>
      <p:sp>
        <p:nvSpPr>
          <p:cNvPr id="11" name="TextBox 10"/>
          <p:cNvSpPr txBox="1"/>
          <p:nvPr/>
        </p:nvSpPr>
        <p:spPr>
          <a:xfrm>
            <a:off x="2605957" y="3254533"/>
            <a:ext cx="3763604" cy="1384995"/>
          </a:xfrm>
          <a:prstGeom prst="rect">
            <a:avLst/>
          </a:prstGeom>
          <a:noFill/>
        </p:spPr>
        <p:txBody>
          <a:bodyPr wrap="square" rtlCol="0">
            <a:spAutoFit/>
          </a:bodyPr>
          <a:lstStyle/>
          <a:p>
            <a:r>
              <a:rPr lang="en-US" sz="2000" i="0" dirty="0"/>
              <a:t>Total Beta = Market Beta/ Correlation of </a:t>
            </a:r>
            <a:r>
              <a:rPr lang="en-US" sz="2000" i="0" dirty="0" smtClean="0"/>
              <a:t>VC portfolio </a:t>
            </a:r>
            <a:r>
              <a:rPr lang="en-US" sz="2000" i="0" dirty="0"/>
              <a:t>versus market</a:t>
            </a:r>
          </a:p>
          <a:p>
            <a:endParaRPr lang="en-US" dirty="0"/>
          </a:p>
        </p:txBody>
      </p:sp>
      <p:sp>
        <p:nvSpPr>
          <p:cNvPr id="12" name="TextBox 11"/>
          <p:cNvSpPr txBox="1"/>
          <p:nvPr/>
        </p:nvSpPr>
        <p:spPr>
          <a:xfrm>
            <a:off x="989487" y="5080337"/>
            <a:ext cx="7776561" cy="1015663"/>
          </a:xfrm>
          <a:prstGeom prst="rect">
            <a:avLst/>
          </a:prstGeom>
          <a:noFill/>
        </p:spPr>
        <p:txBody>
          <a:bodyPr wrap="square" rtlCol="0">
            <a:spAutoFit/>
          </a:bodyPr>
          <a:lstStyle/>
          <a:p>
            <a:r>
              <a:rPr lang="en-US" sz="2000" dirty="0" smtClean="0"/>
              <a:t>Once you have an unlevered beta or total beta, you can either use the industry average debt ratio, a target debt ratio or an iterated debt ratio (based on your values).</a:t>
            </a:r>
            <a:endParaRPr lang="en-US" sz="2000" dirty="0"/>
          </a:p>
        </p:txBody>
      </p:sp>
    </p:spTree>
    <p:extLst>
      <p:ext uri="{BB962C8B-B14F-4D97-AF65-F5344CB8AC3E}">
        <p14:creationId xmlns:p14="http://schemas.microsoft.com/office/powerpoint/2010/main" val="384933189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Private firms: The Cash flow checks</a:t>
            </a:r>
            <a:endParaRPr lang="en-US" dirty="0"/>
          </a:p>
        </p:txBody>
      </p:sp>
      <p:sp>
        <p:nvSpPr>
          <p:cNvPr id="3" name="Content Placeholder 2"/>
          <p:cNvSpPr>
            <a:spLocks noGrp="1"/>
          </p:cNvSpPr>
          <p:nvPr>
            <p:ph sz="quarter" idx="1"/>
          </p:nvPr>
        </p:nvSpPr>
        <p:spPr/>
        <p:txBody>
          <a:bodyPr/>
          <a:lstStyle/>
          <a:p>
            <a:pPr marL="514350" indent="-514350">
              <a:buAutoNum type="arabicPeriod"/>
            </a:pPr>
            <a:r>
              <a:rPr lang="en-US" dirty="0" smtClean="0"/>
              <a:t>Is the owner involved in the business but not paying himself/herself a salary?</a:t>
            </a:r>
          </a:p>
          <a:p>
            <a:pPr marL="514350" indent="-514350">
              <a:buAutoNum type="arabicPeriod"/>
            </a:pPr>
            <a:r>
              <a:rPr lang="en-US" dirty="0" smtClean="0"/>
              <a:t>Are there any “ghost” or “personal” expenses intermingled with business expenses?</a:t>
            </a:r>
          </a:p>
          <a:p>
            <a:pPr marL="514350" indent="-514350">
              <a:buAutoNum type="arabicPeriod"/>
            </a:pPr>
            <a:r>
              <a:rPr lang="en-US" dirty="0" smtClean="0"/>
              <a:t>Do the reporting books match the tax books?</a:t>
            </a:r>
          </a:p>
          <a:p>
            <a:pPr marL="514350" indent="-514350">
              <a:buAutoNum type="arabicPeriod"/>
            </a:pPr>
            <a:r>
              <a:rPr lang="en-US" dirty="0" smtClean="0"/>
              <a:t>Is there a key person discount?</a:t>
            </a:r>
          </a:p>
          <a:p>
            <a:pPr marL="514350" indent="-514350">
              <a:buAutoNum type="arabicPeriod"/>
            </a:pPr>
            <a:r>
              <a:rPr lang="en-US" dirty="0" smtClean="0"/>
              <a:t>Is there a possibility of a tax rate shift after the transaction?</a:t>
            </a:r>
          </a:p>
          <a:p>
            <a:pPr marL="514350" indent="-514350">
              <a:buAutoNum type="arabicPeriod"/>
            </a:pPr>
            <a:endParaRPr lang="en-US" dirty="0"/>
          </a:p>
        </p:txBody>
      </p:sp>
    </p:spTree>
    <p:extLst>
      <p:ext uri="{BB962C8B-B14F-4D97-AF65-F5344CB8AC3E}">
        <p14:creationId xmlns:p14="http://schemas.microsoft.com/office/powerpoint/2010/main" val="279231826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Spring 2012, Problem 3</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a:t>You are CEO of a publicly traded company, </a:t>
            </a:r>
            <a:r>
              <a:rPr lang="en-US" dirty="0" err="1"/>
              <a:t>Protix</a:t>
            </a:r>
            <a:r>
              <a:rPr lang="en-US" dirty="0"/>
              <a:t> Media, and the company is currently </a:t>
            </a:r>
            <a:r>
              <a:rPr lang="en-US" u="sng" dirty="0"/>
              <a:t>all equity-funded and has a beta of 1.20; the correlation of the stock with the market is 0.40</a:t>
            </a:r>
            <a:r>
              <a:rPr lang="en-US" dirty="0"/>
              <a:t>. </a:t>
            </a:r>
            <a:r>
              <a:rPr lang="en-US" dirty="0" err="1"/>
              <a:t>Protix</a:t>
            </a:r>
            <a:r>
              <a:rPr lang="en-US" dirty="0"/>
              <a:t> Media is expected to generate net income of $60 million </a:t>
            </a:r>
            <a:r>
              <a:rPr lang="en-US" u="sng" dirty="0"/>
              <a:t>next year</a:t>
            </a:r>
            <a:r>
              <a:rPr lang="en-US" dirty="0"/>
              <a:t> on book equity of $ 1 billion; it is a stable growth company that expects to grow 3% a year in perpetuity.  If you </a:t>
            </a:r>
            <a:r>
              <a:rPr lang="en-US" u="sng" dirty="0"/>
              <a:t>invest the rest of your personal wealth in it</a:t>
            </a:r>
            <a:r>
              <a:rPr lang="en-US" dirty="0"/>
              <a:t>, you believe that you could </a:t>
            </a:r>
            <a:r>
              <a:rPr lang="en-US" u="sng" dirty="0"/>
              <a:t>take the company back to being a private business</a:t>
            </a:r>
            <a:r>
              <a:rPr lang="en-US" dirty="0"/>
              <a:t> and could double its net income (without changing the book equity invested or the expected growth rate). Assuming that you plan to keep the business as a privately owned business in the aftermath, evaluate whether this transaction makes sense. (The </a:t>
            </a:r>
            <a:r>
              <a:rPr lang="en-US" dirty="0" smtClean="0"/>
              <a:t>risk free </a:t>
            </a:r>
            <a:r>
              <a:rPr lang="en-US" dirty="0"/>
              <a:t>rate is 3% and the equity risk premium is 6%)	 </a:t>
            </a:r>
          </a:p>
        </p:txBody>
      </p:sp>
    </p:spTree>
    <p:extLst>
      <p:ext uri="{BB962C8B-B14F-4D97-AF65-F5344CB8AC3E}">
        <p14:creationId xmlns:p14="http://schemas.microsoft.com/office/powerpoint/2010/main" val="423444282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pic>
        <p:nvPicPr>
          <p:cNvPr id="4" name="Content Placeholder 3"/>
          <p:cNvPicPr>
            <a:picLocks noGrp="1" noChangeAspect="1"/>
          </p:cNvPicPr>
          <p:nvPr>
            <p:ph sz="quarter" idx="1"/>
          </p:nvPr>
        </p:nvPicPr>
        <p:blipFill>
          <a:blip r:embed="rId2"/>
          <a:srcRect l="-50075" r="-50075"/>
          <a:stretch>
            <a:fillRect/>
          </a:stretch>
        </p:blipFill>
        <p:spPr/>
      </p:pic>
    </p:spTree>
    <p:extLst>
      <p:ext uri="{BB962C8B-B14F-4D97-AF65-F5344CB8AC3E}">
        <p14:creationId xmlns:p14="http://schemas.microsoft.com/office/powerpoint/2010/main" val="226385461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3147</TotalTime>
  <Words>1414</Words>
  <Application>Microsoft Macintosh PowerPoint</Application>
  <PresentationFormat>Letter Paper (8.5x11 in)</PresentationFormat>
  <Paragraphs>88</Paragraphs>
  <Slides>20</Slides>
  <Notes>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Basic</vt:lpstr>
      <vt:lpstr>Quiz 3: Review session</vt:lpstr>
      <vt:lpstr>This quiz will cover…</vt:lpstr>
      <vt:lpstr>Multiples: The variations</vt:lpstr>
      <vt:lpstr>Example: Spring 2009 (Problem 1)</vt:lpstr>
      <vt:lpstr>Solution</vt:lpstr>
      <vt:lpstr>Distributional properties</vt:lpstr>
      <vt:lpstr>Example: Spring 2011, Problem 2</vt:lpstr>
      <vt:lpstr>Solution</vt:lpstr>
      <vt:lpstr>Analysis: Determinants of multiples</vt:lpstr>
      <vt:lpstr>The Determinants of Multiples…</vt:lpstr>
      <vt:lpstr>Example: Spring 2011, Problem 1 </vt:lpstr>
      <vt:lpstr>Solution</vt:lpstr>
      <vt:lpstr>Analysis: Controlling for differences</vt:lpstr>
      <vt:lpstr>Example: Spring 2012, Problem 1</vt:lpstr>
      <vt:lpstr>Solution</vt:lpstr>
      <vt:lpstr>Private Company Valuation: Discount Rate Adjustments</vt:lpstr>
      <vt:lpstr>The Beta Continuum &amp; Debt Solution</vt:lpstr>
      <vt:lpstr>Private firms: The Cash flow checks</vt:lpstr>
      <vt:lpstr>Example: Spring 2012, Problem 3</vt:lpstr>
      <vt:lpstr>Solution</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Quiz 2: Review session</dc:title>
  <dc:creator>Aswath Damodaran</dc:creator>
  <cp:lastModifiedBy>Aswath Damodaran</cp:lastModifiedBy>
  <cp:revision>20</cp:revision>
  <dcterms:created xsi:type="dcterms:W3CDTF">2013-04-04T14:24:16Z</dcterms:created>
  <dcterms:modified xsi:type="dcterms:W3CDTF">2013-04-26T18:33:24Z</dcterms:modified>
</cp:coreProperties>
</file>